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684" r:id="rId2"/>
    <p:sldId id="595" r:id="rId3"/>
    <p:sldId id="685" r:id="rId4"/>
    <p:sldId id="736" r:id="rId5"/>
    <p:sldId id="737" r:id="rId6"/>
    <p:sldId id="738" r:id="rId7"/>
    <p:sldId id="739" r:id="rId8"/>
    <p:sldId id="597" r:id="rId9"/>
    <p:sldId id="600" r:id="rId10"/>
    <p:sldId id="603" r:id="rId11"/>
    <p:sldId id="727" r:id="rId12"/>
    <p:sldId id="686" r:id="rId13"/>
    <p:sldId id="604" r:id="rId14"/>
    <p:sldId id="728" r:id="rId15"/>
    <p:sldId id="729" r:id="rId16"/>
    <p:sldId id="730" r:id="rId17"/>
    <p:sldId id="731" r:id="rId18"/>
    <p:sldId id="732" r:id="rId19"/>
    <p:sldId id="733" r:id="rId20"/>
    <p:sldId id="734" r:id="rId21"/>
    <p:sldId id="735" r:id="rId22"/>
    <p:sldId id="687" r:id="rId23"/>
    <p:sldId id="688" r:id="rId24"/>
    <p:sldId id="605" r:id="rId25"/>
    <p:sldId id="690" r:id="rId26"/>
    <p:sldId id="689" r:id="rId27"/>
    <p:sldId id="606" r:id="rId28"/>
    <p:sldId id="607" r:id="rId29"/>
    <p:sldId id="691" r:id="rId30"/>
    <p:sldId id="609" r:id="rId31"/>
    <p:sldId id="692" r:id="rId32"/>
    <p:sldId id="610" r:id="rId33"/>
    <p:sldId id="693" r:id="rId34"/>
    <p:sldId id="694" r:id="rId35"/>
    <p:sldId id="695" r:id="rId36"/>
    <p:sldId id="696" r:id="rId37"/>
    <p:sldId id="697" r:id="rId38"/>
    <p:sldId id="698" r:id="rId39"/>
    <p:sldId id="699" r:id="rId40"/>
    <p:sldId id="700" r:id="rId41"/>
    <p:sldId id="701" r:id="rId42"/>
    <p:sldId id="702" r:id="rId43"/>
    <p:sldId id="703" r:id="rId44"/>
    <p:sldId id="704" r:id="rId45"/>
    <p:sldId id="705" r:id="rId46"/>
    <p:sldId id="706" r:id="rId47"/>
    <p:sldId id="707" r:id="rId48"/>
    <p:sldId id="708" r:id="rId49"/>
    <p:sldId id="709" r:id="rId50"/>
    <p:sldId id="615" r:id="rId51"/>
    <p:sldId id="710" r:id="rId52"/>
    <p:sldId id="711" r:id="rId53"/>
    <p:sldId id="712" r:id="rId54"/>
    <p:sldId id="713" r:id="rId55"/>
    <p:sldId id="714" r:id="rId56"/>
    <p:sldId id="715" r:id="rId57"/>
    <p:sldId id="716" r:id="rId58"/>
    <p:sldId id="717" r:id="rId59"/>
    <p:sldId id="719" r:id="rId60"/>
    <p:sldId id="720" r:id="rId61"/>
    <p:sldId id="718" r:id="rId62"/>
    <p:sldId id="721" r:id="rId63"/>
    <p:sldId id="722" r:id="rId64"/>
    <p:sldId id="723" r:id="rId65"/>
    <p:sldId id="726" r:id="rId66"/>
    <p:sldId id="724" r:id="rId67"/>
    <p:sldId id="725"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303" autoAdjust="0"/>
  </p:normalViewPr>
  <p:slideViewPr>
    <p:cSldViewPr snapToGrid="0">
      <p:cViewPr varScale="1">
        <p:scale>
          <a:sx n="67" d="100"/>
          <a:sy n="67" d="100"/>
        </p:scale>
        <p:origin x="-61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6D544-0281-498E-97A9-FA611A790984}" type="datetimeFigureOut">
              <a:rPr lang="zh-CN" altLang="en-US" smtClean="0"/>
              <a:t>2022/5/12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008F8-0436-40C1-8EA2-3338FDC04F5D}" type="slidenum">
              <a:rPr lang="zh-CN" altLang="en-US" smtClean="0"/>
              <a:t>‹#›</a:t>
            </a:fld>
            <a:endParaRPr lang="zh-CN" altLang="en-US"/>
          </a:p>
        </p:txBody>
      </p:sp>
    </p:spTree>
    <p:extLst>
      <p:ext uri="{BB962C8B-B14F-4D97-AF65-F5344CB8AC3E}">
        <p14:creationId xmlns:p14="http://schemas.microsoft.com/office/powerpoint/2010/main" val="324060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a:t>
            </a:fld>
            <a:endParaRPr lang="zh-CN" altLang="en-US"/>
          </a:p>
        </p:txBody>
      </p:sp>
    </p:spTree>
    <p:extLst>
      <p:ext uri="{BB962C8B-B14F-4D97-AF65-F5344CB8AC3E}">
        <p14:creationId xmlns:p14="http://schemas.microsoft.com/office/powerpoint/2010/main" val="153042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10</a:t>
            </a:fld>
            <a:endParaRPr lang="zh-CN" altLang="en-US"/>
          </a:p>
        </p:txBody>
      </p:sp>
    </p:spTree>
    <p:extLst>
      <p:ext uri="{BB962C8B-B14F-4D97-AF65-F5344CB8AC3E}">
        <p14:creationId xmlns:p14="http://schemas.microsoft.com/office/powerpoint/2010/main" val="1007990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11</a:t>
            </a:fld>
            <a:endParaRPr lang="zh-CN" altLang="en-US"/>
          </a:p>
        </p:txBody>
      </p:sp>
    </p:spTree>
    <p:extLst>
      <p:ext uri="{BB962C8B-B14F-4D97-AF65-F5344CB8AC3E}">
        <p14:creationId xmlns:p14="http://schemas.microsoft.com/office/powerpoint/2010/main" val="313619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12</a:t>
            </a:fld>
            <a:endParaRPr lang="zh-CN" altLang="en-US"/>
          </a:p>
        </p:txBody>
      </p:sp>
    </p:spTree>
    <p:extLst>
      <p:ext uri="{BB962C8B-B14F-4D97-AF65-F5344CB8AC3E}">
        <p14:creationId xmlns:p14="http://schemas.microsoft.com/office/powerpoint/2010/main" val="3618221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13</a:t>
            </a:fld>
            <a:endParaRPr lang="zh-CN" altLang="en-US"/>
          </a:p>
        </p:txBody>
      </p:sp>
    </p:spTree>
    <p:extLst>
      <p:ext uri="{BB962C8B-B14F-4D97-AF65-F5344CB8AC3E}">
        <p14:creationId xmlns:p14="http://schemas.microsoft.com/office/powerpoint/2010/main" val="773949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14</a:t>
            </a:fld>
            <a:endParaRPr lang="zh-CN" altLang="en-US"/>
          </a:p>
        </p:txBody>
      </p:sp>
    </p:spTree>
    <p:extLst>
      <p:ext uri="{BB962C8B-B14F-4D97-AF65-F5344CB8AC3E}">
        <p14:creationId xmlns:p14="http://schemas.microsoft.com/office/powerpoint/2010/main" val="1877091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15</a:t>
            </a:fld>
            <a:endParaRPr lang="zh-CN" altLang="en-US"/>
          </a:p>
        </p:txBody>
      </p:sp>
    </p:spTree>
    <p:extLst>
      <p:ext uri="{BB962C8B-B14F-4D97-AF65-F5344CB8AC3E}">
        <p14:creationId xmlns:p14="http://schemas.microsoft.com/office/powerpoint/2010/main" val="911591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16</a:t>
            </a:fld>
            <a:endParaRPr lang="zh-CN" altLang="en-US"/>
          </a:p>
        </p:txBody>
      </p:sp>
    </p:spTree>
    <p:extLst>
      <p:ext uri="{BB962C8B-B14F-4D97-AF65-F5344CB8AC3E}">
        <p14:creationId xmlns:p14="http://schemas.microsoft.com/office/powerpoint/2010/main" val="3164706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17</a:t>
            </a:fld>
            <a:endParaRPr lang="zh-CN" altLang="en-US"/>
          </a:p>
        </p:txBody>
      </p:sp>
    </p:spTree>
    <p:extLst>
      <p:ext uri="{BB962C8B-B14F-4D97-AF65-F5344CB8AC3E}">
        <p14:creationId xmlns:p14="http://schemas.microsoft.com/office/powerpoint/2010/main" val="240003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18</a:t>
            </a:fld>
            <a:endParaRPr lang="zh-CN" altLang="en-US"/>
          </a:p>
        </p:txBody>
      </p:sp>
    </p:spTree>
    <p:extLst>
      <p:ext uri="{BB962C8B-B14F-4D97-AF65-F5344CB8AC3E}">
        <p14:creationId xmlns:p14="http://schemas.microsoft.com/office/powerpoint/2010/main" val="158715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2</a:t>
            </a:fld>
            <a:endParaRPr lang="zh-CN" altLang="en-US"/>
          </a:p>
        </p:txBody>
      </p:sp>
    </p:spTree>
    <p:extLst>
      <p:ext uri="{BB962C8B-B14F-4D97-AF65-F5344CB8AC3E}">
        <p14:creationId xmlns:p14="http://schemas.microsoft.com/office/powerpoint/2010/main" val="50252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3</a:t>
            </a:fld>
            <a:endParaRPr lang="zh-CN" altLang="en-US"/>
          </a:p>
        </p:txBody>
      </p:sp>
    </p:spTree>
    <p:extLst>
      <p:ext uri="{BB962C8B-B14F-4D97-AF65-F5344CB8AC3E}">
        <p14:creationId xmlns:p14="http://schemas.microsoft.com/office/powerpoint/2010/main" val="244698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4</a:t>
            </a:fld>
            <a:endParaRPr lang="zh-CN" altLang="en-US"/>
          </a:p>
        </p:txBody>
      </p:sp>
    </p:spTree>
    <p:extLst>
      <p:ext uri="{BB962C8B-B14F-4D97-AF65-F5344CB8AC3E}">
        <p14:creationId xmlns:p14="http://schemas.microsoft.com/office/powerpoint/2010/main" val="101231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5</a:t>
            </a:fld>
            <a:endParaRPr lang="zh-CN" altLang="en-US"/>
          </a:p>
        </p:txBody>
      </p:sp>
    </p:spTree>
    <p:extLst>
      <p:ext uri="{BB962C8B-B14F-4D97-AF65-F5344CB8AC3E}">
        <p14:creationId xmlns:p14="http://schemas.microsoft.com/office/powerpoint/2010/main" val="269873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6</a:t>
            </a:fld>
            <a:endParaRPr lang="zh-CN" altLang="en-US"/>
          </a:p>
        </p:txBody>
      </p:sp>
    </p:spTree>
    <p:extLst>
      <p:ext uri="{BB962C8B-B14F-4D97-AF65-F5344CB8AC3E}">
        <p14:creationId xmlns:p14="http://schemas.microsoft.com/office/powerpoint/2010/main" val="298317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7</a:t>
            </a:fld>
            <a:endParaRPr lang="zh-CN" altLang="en-US"/>
          </a:p>
        </p:txBody>
      </p:sp>
    </p:spTree>
    <p:extLst>
      <p:ext uri="{BB962C8B-B14F-4D97-AF65-F5344CB8AC3E}">
        <p14:creationId xmlns:p14="http://schemas.microsoft.com/office/powerpoint/2010/main" val="40174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8</a:t>
            </a:fld>
            <a:endParaRPr lang="zh-CN" altLang="en-US"/>
          </a:p>
        </p:txBody>
      </p:sp>
    </p:spTree>
    <p:extLst>
      <p:ext uri="{BB962C8B-B14F-4D97-AF65-F5344CB8AC3E}">
        <p14:creationId xmlns:p14="http://schemas.microsoft.com/office/powerpoint/2010/main" val="2492584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7008F8-0436-40C1-8EA2-3338FDC04F5D}" type="slidenum">
              <a:rPr lang="zh-CN" altLang="en-US" smtClean="0"/>
              <a:t>9</a:t>
            </a:fld>
            <a:endParaRPr lang="zh-CN" altLang="en-US"/>
          </a:p>
        </p:txBody>
      </p:sp>
    </p:spTree>
    <p:extLst>
      <p:ext uri="{BB962C8B-B14F-4D97-AF65-F5344CB8AC3E}">
        <p14:creationId xmlns:p14="http://schemas.microsoft.com/office/powerpoint/2010/main" val="343367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前言">
    <p:spTree>
      <p:nvGrpSpPr>
        <p:cNvPr id="1" name=""/>
        <p:cNvGrpSpPr/>
        <p:nvPr/>
      </p:nvGrpSpPr>
      <p:grpSpPr>
        <a:xfrm>
          <a:off x="0" y="0"/>
          <a:ext cx="0" cy="0"/>
          <a:chOff x="0" y="0"/>
          <a:chExt cx="0" cy="0"/>
        </a:xfrm>
      </p:grpSpPr>
      <p:sp>
        <p:nvSpPr>
          <p:cNvPr id="2" name="椭圆 6"/>
          <p:cNvSpPr/>
          <p:nvPr/>
        </p:nvSpPr>
        <p:spPr>
          <a:xfrm>
            <a:off x="2474913" y="5561013"/>
            <a:ext cx="1009650" cy="1009650"/>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a:off x="1117600" y="1190625"/>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17600" y="5722938"/>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sp>
        <p:nvSpPr>
          <p:cNvPr id="10" name="任意多边形: 形状 15"/>
          <p:cNvSpPr/>
          <p:nvPr/>
        </p:nvSpPr>
        <p:spPr>
          <a:xfrm>
            <a:off x="0" y="401638"/>
            <a:ext cx="43434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0" y="6305550"/>
            <a:ext cx="12192000" cy="555625"/>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任意多边形 11"/>
          <p:cNvSpPr/>
          <p:nvPr/>
        </p:nvSpPr>
        <p:spPr>
          <a:xfrm rot="16200000">
            <a:off x="1023144" y="5144294"/>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5400000">
            <a:off x="10891044" y="1107281"/>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11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椭圆 13"/>
          <p:cNvSpPr/>
          <p:nvPr/>
        </p:nvSpPr>
        <p:spPr>
          <a:xfrm>
            <a:off x="-425450" y="1898650"/>
            <a:ext cx="1009650" cy="100965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pic>
        <p:nvPicPr>
          <p:cNvPr id="4107" name="图片 15"/>
          <p:cNvPicPr>
            <a:picLocks noChangeAspect="1"/>
          </p:cNvPicPr>
          <p:nvPr userDrawn="1"/>
        </p:nvPicPr>
        <p:blipFill>
          <a:blip r:embed="rId2"/>
          <a:stretch>
            <a:fillRect/>
          </a:stretch>
        </p:blipFill>
        <p:spPr>
          <a:xfrm>
            <a:off x="190500" y="485775"/>
            <a:ext cx="671513" cy="669925"/>
          </a:xfrm>
          <a:prstGeom prst="rect">
            <a:avLst/>
          </a:prstGeom>
          <a:noFill/>
          <a:ln w="9525">
            <a:noFill/>
          </a:ln>
        </p:spPr>
      </p:pic>
      <p:sp>
        <p:nvSpPr>
          <p:cNvPr id="7" name="标题 6"/>
          <p:cNvSpPr>
            <a:spLocks noGrp="1"/>
          </p:cNvSpPr>
          <p:nvPr>
            <p:ph type="title"/>
          </p:nvPr>
        </p:nvSpPr>
        <p:spPr>
          <a:xfrm>
            <a:off x="990160" y="498570"/>
            <a:ext cx="3172265" cy="622302"/>
          </a:xfrm>
        </p:spPr>
        <p:txBody>
          <a:bodyPr>
            <a:normAutofit/>
          </a:bodyPr>
          <a:lstStyle>
            <a:lvl1pPr>
              <a:defRPr sz="2400" b="1">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2022/5/12</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矩形 7"/>
          <p:cNvSpPr/>
          <p:nvPr/>
        </p:nvSpPr>
        <p:spPr>
          <a:xfrm>
            <a:off x="-11332" y="0"/>
            <a:ext cx="12203332" cy="6858000"/>
          </a:xfrm>
          <a:prstGeom prst="rect">
            <a:avLst/>
          </a:prstGeom>
          <a:gradFill>
            <a:gsLst>
              <a:gs pos="0">
                <a:srgbClr val="203A6B"/>
              </a:gs>
              <a:gs pos="75000">
                <a:srgbClr val="203A6B">
                  <a:alpha val="84000"/>
                </a:srgbClr>
              </a:gs>
              <a:gs pos="38000">
                <a:srgbClr val="203A6B">
                  <a:alpha val="74000"/>
                </a:srgbClr>
              </a:gs>
              <a:gs pos="100000">
                <a:srgbClr val="203A6B">
                  <a:alpha val="95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0" y="0"/>
            <a:ext cx="12192000" cy="163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1112" y="5764213"/>
            <a:ext cx="12215813" cy="1116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形状 15"/>
          <p:cNvSpPr/>
          <p:nvPr/>
        </p:nvSpPr>
        <p:spPr>
          <a:xfrm>
            <a:off x="0" y="398463"/>
            <a:ext cx="31623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8248650" y="1193800"/>
            <a:ext cx="361950" cy="361950"/>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9836150" y="-373062"/>
            <a:ext cx="933450" cy="9350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nvSpPr>
        <p:spPr>
          <a:xfrm>
            <a:off x="5014913" y="360363"/>
            <a:ext cx="719138" cy="7191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flipH="1">
            <a:off x="1331913" y="6350000"/>
            <a:ext cx="350838" cy="3508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25" name="标题 24"/>
          <p:cNvSpPr>
            <a:spLocks noGrp="1"/>
          </p:cNvSpPr>
          <p:nvPr>
            <p:ph type="title"/>
          </p:nvPr>
        </p:nvSpPr>
        <p:spPr>
          <a:xfrm>
            <a:off x="-11332" y="443878"/>
            <a:ext cx="2983132" cy="714177"/>
          </a:xfrm>
        </p:spPr>
        <p:txBody>
          <a:bodyPr>
            <a:normAutofit/>
          </a:bodyPr>
          <a:lstStyle>
            <a:lvl1pPr algn="ctr">
              <a:defRPr sz="2400" b="1" i="0" spc="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2022/5/12</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7" name="椭圆 6"/>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rot="5400000" flipH="1" flipV="1">
            <a:off x="1435894" y="-284956"/>
            <a:ext cx="46038" cy="2520950"/>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任意多边形 8"/>
          <p:cNvSpPr/>
          <p:nvPr/>
        </p:nvSpPr>
        <p:spPr>
          <a:xfrm>
            <a:off x="0" y="6765925"/>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rot="10800000">
            <a:off x="0" y="0"/>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14" name="标题 1"/>
          <p:cNvSpPr>
            <a:spLocks noGrp="1"/>
          </p:cNvSpPr>
          <p:nvPr>
            <p:ph type="title"/>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2022/5/12</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4">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3125" b="42232"/>
          <a:stretch>
            <a:fillRect/>
          </a:stretch>
        </p:blipFill>
        <p:spPr>
          <a:xfrm>
            <a:off x="0" y="3259658"/>
            <a:ext cx="12192000" cy="3628571"/>
          </a:xfrm>
          <a:prstGeom prst="rect">
            <a:avLst/>
          </a:prstGeom>
        </p:spPr>
      </p:pic>
      <p:sp>
        <p:nvSpPr>
          <p:cNvPr id="9" name="矩形 8"/>
          <p:cNvSpPr/>
          <p:nvPr userDrawn="1"/>
        </p:nvSpPr>
        <p:spPr>
          <a:xfrm>
            <a:off x="-12351" y="3122905"/>
            <a:ext cx="12237176" cy="3902075"/>
          </a:xfrm>
          <a:prstGeom prst="rect">
            <a:avLst/>
          </a:prstGeom>
          <a:gradFill>
            <a:gsLst>
              <a:gs pos="0">
                <a:schemeClr val="bg1"/>
              </a:gs>
              <a:gs pos="69000">
                <a:schemeClr val="bg1">
                  <a:alpha val="94000"/>
                </a:schemeClr>
              </a:gs>
              <a:gs pos="38000">
                <a:schemeClr val="bg1"/>
              </a:gs>
              <a:gs pos="100000">
                <a:schemeClr val="bg1">
                  <a:alpha val="60000"/>
                </a:schemeClr>
              </a:gs>
            </a:gsLst>
            <a:lin ang="5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椭圆 20"/>
          <p:cNvSpPr/>
          <p:nvPr userDrawn="1"/>
        </p:nvSpPr>
        <p:spPr>
          <a:xfrm>
            <a:off x="11724581" y="3812536"/>
            <a:ext cx="934838" cy="9348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椭圆 22"/>
          <p:cNvSpPr/>
          <p:nvPr userDrawn="1"/>
        </p:nvSpPr>
        <p:spPr>
          <a:xfrm>
            <a:off x="4261786" y="-360931"/>
            <a:ext cx="842078" cy="84207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p:cNvSpPr/>
          <p:nvPr userDrawn="1"/>
        </p:nvSpPr>
        <p:spPr>
          <a:xfrm rot="5400000" flipH="1" flipV="1">
            <a:off x="1435914" y="-285378"/>
            <a:ext cx="45719" cy="2520948"/>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标题 1"/>
          <p:cNvSpPr>
            <a:spLocks noGrp="1"/>
          </p:cNvSpPr>
          <p:nvPr>
            <p:ph type="title" hasCustomPrompt="1"/>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dirty="0"/>
              <a:t>请输入标题</a:t>
            </a:r>
          </a:p>
        </p:txBody>
      </p:sp>
      <p:grpSp>
        <p:nvGrpSpPr>
          <p:cNvPr id="7" name="组合 6"/>
          <p:cNvGrpSpPr/>
          <p:nvPr userDrawn="1"/>
        </p:nvGrpSpPr>
        <p:grpSpPr>
          <a:xfrm>
            <a:off x="0" y="4803197"/>
            <a:ext cx="1001081" cy="2274127"/>
            <a:chOff x="0" y="4803197"/>
            <a:chExt cx="1001081" cy="2274127"/>
          </a:xfrm>
        </p:grpSpPr>
        <p:sp>
          <p:nvSpPr>
            <p:cNvPr id="3" name="等腰三角形 2"/>
            <p:cNvSpPr/>
            <p:nvPr userDrawn="1"/>
          </p:nvSpPr>
          <p:spPr>
            <a:xfrm rot="5400000">
              <a:off x="-300773" y="5585174"/>
              <a:ext cx="1602627" cy="1001081"/>
            </a:xfrm>
            <a:prstGeom prst="triangle">
              <a:avLst>
                <a:gd name="adj" fmla="val 100000"/>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userDrawn="1"/>
          </p:nvSpPr>
          <p:spPr>
            <a:xfrm rot="-1920000">
              <a:off x="526954" y="4803197"/>
              <a:ext cx="66107" cy="2274127"/>
            </a:xfrm>
            <a:custGeom>
              <a:avLst/>
              <a:gdLst>
                <a:gd name="connsiteX0" fmla="*/ 66107 w 66107"/>
                <a:gd name="connsiteY0" fmla="*/ 0 h 2274127"/>
                <a:gd name="connsiteX1" fmla="*/ 66107 w 66107"/>
                <a:gd name="connsiteY1" fmla="*/ 2274127 h 2274127"/>
                <a:gd name="connsiteX2" fmla="*/ 0 w 66107"/>
                <a:gd name="connsiteY2" fmla="*/ 2232818 h 2274127"/>
                <a:gd name="connsiteX3" fmla="*/ 0 w 66107"/>
                <a:gd name="connsiteY3" fmla="*/ 105793 h 2274127"/>
              </a:gdLst>
              <a:ahLst/>
              <a:cxnLst>
                <a:cxn ang="0">
                  <a:pos x="connsiteX0" y="connsiteY0"/>
                </a:cxn>
                <a:cxn ang="0">
                  <a:pos x="connsiteX1" y="connsiteY1"/>
                </a:cxn>
                <a:cxn ang="0">
                  <a:pos x="connsiteX2" y="connsiteY2"/>
                </a:cxn>
                <a:cxn ang="0">
                  <a:pos x="connsiteX3" y="connsiteY3"/>
                </a:cxn>
              </a:cxnLst>
              <a:rect l="l" t="t" r="r" b="b"/>
              <a:pathLst>
                <a:path w="66107" h="2274127">
                  <a:moveTo>
                    <a:pt x="66107" y="0"/>
                  </a:moveTo>
                  <a:lnTo>
                    <a:pt x="66107" y="2274127"/>
                  </a:lnTo>
                  <a:lnTo>
                    <a:pt x="0" y="2232818"/>
                  </a:lnTo>
                  <a:lnTo>
                    <a:pt x="0" y="105793"/>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userDrawn="1"/>
        </p:nvSpPr>
        <p:spPr>
          <a:xfrm>
            <a:off x="1112932" y="6798876"/>
            <a:ext cx="11088000" cy="90000"/>
          </a:xfrm>
          <a:prstGeom prst="rect">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userDrawn="1"/>
        </p:nvSpPr>
        <p:spPr>
          <a:xfrm>
            <a:off x="-20411" y="-13927"/>
            <a:ext cx="11088000" cy="90000"/>
          </a:xfrm>
          <a:prstGeom prst="rect">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userDrawn="1"/>
        </p:nvGrpSpPr>
        <p:grpSpPr>
          <a:xfrm rot="10800000">
            <a:off x="11190919" y="-193679"/>
            <a:ext cx="1001081" cy="2274127"/>
            <a:chOff x="0" y="4803197"/>
            <a:chExt cx="1001081" cy="2274127"/>
          </a:xfrm>
        </p:grpSpPr>
        <p:sp>
          <p:nvSpPr>
            <p:cNvPr id="67" name="等腰三角形 66"/>
            <p:cNvSpPr/>
            <p:nvPr userDrawn="1"/>
          </p:nvSpPr>
          <p:spPr>
            <a:xfrm rot="5400000">
              <a:off x="-300773" y="5585174"/>
              <a:ext cx="1602627" cy="1001081"/>
            </a:xfrm>
            <a:prstGeom prst="triangle">
              <a:avLst>
                <a:gd name="adj" fmla="val 100000"/>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userDrawn="1"/>
          </p:nvSpPr>
          <p:spPr>
            <a:xfrm rot="-1920000">
              <a:off x="526954" y="4803197"/>
              <a:ext cx="66107" cy="2274127"/>
            </a:xfrm>
            <a:custGeom>
              <a:avLst/>
              <a:gdLst>
                <a:gd name="connsiteX0" fmla="*/ 66107 w 66107"/>
                <a:gd name="connsiteY0" fmla="*/ 0 h 2274127"/>
                <a:gd name="connsiteX1" fmla="*/ 66107 w 66107"/>
                <a:gd name="connsiteY1" fmla="*/ 2274127 h 2274127"/>
                <a:gd name="connsiteX2" fmla="*/ 0 w 66107"/>
                <a:gd name="connsiteY2" fmla="*/ 2232818 h 2274127"/>
                <a:gd name="connsiteX3" fmla="*/ 0 w 66107"/>
                <a:gd name="connsiteY3" fmla="*/ 105793 h 2274127"/>
              </a:gdLst>
              <a:ahLst/>
              <a:cxnLst>
                <a:cxn ang="0">
                  <a:pos x="connsiteX0" y="connsiteY0"/>
                </a:cxn>
                <a:cxn ang="0">
                  <a:pos x="connsiteX1" y="connsiteY1"/>
                </a:cxn>
                <a:cxn ang="0">
                  <a:pos x="connsiteX2" y="connsiteY2"/>
                </a:cxn>
                <a:cxn ang="0">
                  <a:pos x="connsiteX3" y="connsiteY3"/>
                </a:cxn>
              </a:cxnLst>
              <a:rect l="l" t="t" r="r" b="b"/>
              <a:pathLst>
                <a:path w="66107" h="2274127">
                  <a:moveTo>
                    <a:pt x="66107" y="0"/>
                  </a:moveTo>
                  <a:lnTo>
                    <a:pt x="66107" y="2274127"/>
                  </a:lnTo>
                  <a:lnTo>
                    <a:pt x="0" y="2232818"/>
                  </a:lnTo>
                  <a:lnTo>
                    <a:pt x="0" y="105793"/>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userDrawn="1"/>
        </p:nvSpPr>
        <p:spPr>
          <a:xfrm>
            <a:off x="9480177" y="6437584"/>
            <a:ext cx="2686424" cy="369332"/>
          </a:xfrm>
          <a:prstGeom prst="rect">
            <a:avLst/>
          </a:prstGeom>
          <a:noFill/>
        </p:spPr>
        <p:txBody>
          <a:bodyPr wrap="square" rtlCol="0">
            <a:spAutoFit/>
          </a:bodyPr>
          <a:lstStyle/>
          <a:p>
            <a:r>
              <a:rPr lang="en-US" altLang="zh-CN" sz="1800" dirty="0">
                <a:solidFill>
                  <a:srgbClr val="1B3868"/>
                </a:solidFill>
                <a:latin typeface="楷体" panose="02010609060101010101" pitchFamily="49" charset="-122"/>
                <a:ea typeface="楷体" panose="02010609060101010101" pitchFamily="49" charset="-122"/>
              </a:rPr>
              <a:t>Python</a:t>
            </a:r>
            <a:r>
              <a:rPr lang="zh-CN" altLang="en-US" sz="1800" dirty="0">
                <a:solidFill>
                  <a:srgbClr val="1B3868"/>
                </a:solidFill>
                <a:latin typeface="楷体" panose="02010609060101010101" pitchFamily="49" charset="-122"/>
                <a:ea typeface="楷体" panose="02010609060101010101" pitchFamily="49" charset="-122"/>
              </a:rPr>
              <a:t>语言程序设计</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2022/5/12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D9AD9-DF67-4A9E-A8A5-673C387224D2}" type="datetimeFigureOut">
              <a:rPr lang="zh-CN" altLang="en-US" smtClean="0"/>
              <a:t>2022/5/12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842C-714B-4DB0-8E34-EE16A127F58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200" dirty="0" smtClean="0">
                <a:solidFill>
                  <a:srgbClr val="000000"/>
                </a:solidFill>
              </a:rPr>
              <a:t>Python</a:t>
            </a:r>
            <a:r>
              <a:rPr lang="zh-CN" altLang="en-US" sz="3200" dirty="0" smtClean="0">
                <a:solidFill>
                  <a:srgbClr val="000000"/>
                </a:solidFill>
              </a:rPr>
              <a:t>语言进阶</a:t>
            </a:r>
            <a:endParaRPr lang="zh-CN" altLang="en-US" sz="3200" dirty="0">
              <a:solidFill>
                <a:srgbClr val="000000"/>
              </a:solidFill>
            </a:endParaRPr>
          </a:p>
        </p:txBody>
      </p:sp>
      <p:sp>
        <p:nvSpPr>
          <p:cNvPr id="3" name="标题 3"/>
          <p:cNvSpPr txBox="1"/>
          <p:nvPr/>
        </p:nvSpPr>
        <p:spPr>
          <a:xfrm>
            <a:off x="1176338" y="3379788"/>
            <a:ext cx="9839325" cy="5302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a:defRPr/>
            </a:pPr>
            <a:r>
              <a:rPr lang="zh-CN" altLang="en-US" sz="4000" spc="0" dirty="0" smtClean="0"/>
              <a:t>第</a:t>
            </a:r>
            <a:r>
              <a:rPr lang="en-US" altLang="zh-CN" sz="4000" spc="0" dirty="0"/>
              <a:t>7</a:t>
            </a:r>
            <a:r>
              <a:rPr lang="zh-CN" altLang="en-US" sz="4000" spc="0" dirty="0" smtClean="0"/>
              <a:t>章 类和对象</a:t>
            </a:r>
            <a:endParaRPr lang="zh-CN" altLang="en-US" sz="4000" spc="300" dirty="0">
              <a:latin typeface="微软雅黑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2"/>
          <p:cNvSpPr>
            <a:spLocks noGrp="1"/>
          </p:cNvSpPr>
          <p:nvPr>
            <p:ph type="title"/>
          </p:nvPr>
        </p:nvSpPr>
        <p:spPr>
          <a:xfrm>
            <a:off x="701675" y="411163"/>
            <a:ext cx="3268663" cy="511175"/>
          </a:xfrm>
        </p:spPr>
        <p:txBody>
          <a:bodyPr/>
          <a:lstStyle/>
          <a:p>
            <a:r>
              <a:rPr lang="en-US" altLang="zh-CN" dirty="0"/>
              <a:t>7</a:t>
            </a:r>
            <a:r>
              <a:rPr lang="zh-CN" altLang="zh-CN" dirty="0" smtClean="0"/>
              <a:t>.2.1  </a:t>
            </a:r>
            <a:r>
              <a:rPr lang="zh-CN" altLang="en-US" dirty="0" smtClean="0"/>
              <a:t>初识</a:t>
            </a:r>
            <a:r>
              <a:rPr lang="zh-CN" altLang="zh-CN" dirty="0" smtClean="0"/>
              <a:t>类</a:t>
            </a:r>
          </a:p>
        </p:txBody>
      </p:sp>
      <p:sp>
        <p:nvSpPr>
          <p:cNvPr id="24580" name="文本框 7"/>
          <p:cNvSpPr txBox="1">
            <a:spLocks noChangeArrowheads="1"/>
          </p:cNvSpPr>
          <p:nvPr/>
        </p:nvSpPr>
        <p:spPr bwMode="auto">
          <a:xfrm>
            <a:off x="701675" y="1635125"/>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语法格式</a:t>
            </a:r>
          </a:p>
        </p:txBody>
      </p:sp>
      <p:cxnSp>
        <p:nvCxnSpPr>
          <p:cNvPr id="10" name="直接连接符 9"/>
          <p:cNvCxnSpPr/>
          <p:nvPr/>
        </p:nvCxnSpPr>
        <p:spPr>
          <a:xfrm>
            <a:off x="792793"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01675" y="4127618"/>
            <a:ext cx="3408363" cy="793487"/>
          </a:xfrm>
          <a:prstGeom prst="rect">
            <a:avLst/>
          </a:prstGeom>
        </p:spPr>
        <p:txBody>
          <a:bodyPr>
            <a:spAutoFit/>
          </a:bodyPr>
          <a:lstStyle/>
          <a:p>
            <a:pPr>
              <a:lnSpc>
                <a:spcPct val="150000"/>
              </a:lnSpc>
            </a:pPr>
            <a:r>
              <a:rPr lang="en-US" altLang="zh-CN" sz="1600" dirty="0" err="1"/>
              <a:t>def</a:t>
            </a:r>
            <a:r>
              <a:rPr lang="en-US" altLang="zh-CN" sz="1600" dirty="0"/>
              <a:t> </a:t>
            </a:r>
            <a:r>
              <a:rPr lang="zh-CN" altLang="zh-CN" sz="1600" dirty="0"/>
              <a:t>方法名</a:t>
            </a:r>
            <a:r>
              <a:rPr lang="en-US" altLang="zh-CN" sz="1600" dirty="0"/>
              <a:t>(self [,</a:t>
            </a:r>
            <a:r>
              <a:rPr lang="zh-CN" altLang="zh-CN" sz="1600" dirty="0"/>
              <a:t>形参列表</a:t>
            </a:r>
            <a:r>
              <a:rPr lang="en-US" altLang="zh-CN" sz="1600" dirty="0"/>
              <a:t>])</a:t>
            </a:r>
            <a:endParaRPr lang="zh-CN" altLang="zh-CN" sz="1600" dirty="0"/>
          </a:p>
          <a:p>
            <a:pPr>
              <a:lnSpc>
                <a:spcPct val="150000"/>
              </a:lnSpc>
            </a:pPr>
            <a:r>
              <a:rPr lang="en-US" altLang="zh-CN" sz="1600" dirty="0"/>
              <a:t>	</a:t>
            </a:r>
            <a:r>
              <a:rPr lang="zh-CN" altLang="zh-CN" sz="1600" dirty="0"/>
              <a:t>方法体</a:t>
            </a:r>
          </a:p>
        </p:txBody>
      </p:sp>
      <p:sp>
        <p:nvSpPr>
          <p:cNvPr id="24583" name="文本框 7"/>
          <p:cNvSpPr txBox="1">
            <a:spLocks noChangeArrowheads="1"/>
          </p:cNvSpPr>
          <p:nvPr/>
        </p:nvSpPr>
        <p:spPr bwMode="auto">
          <a:xfrm>
            <a:off x="701675" y="3789480"/>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类的方法的定义</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792793" y="411809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4585" name="TextBox 10"/>
          <p:cNvSpPr txBox="1">
            <a:spLocks noChangeArrowheads="1"/>
          </p:cNvSpPr>
          <p:nvPr/>
        </p:nvSpPr>
        <p:spPr bwMode="auto">
          <a:xfrm>
            <a:off x="5002213" y="1615342"/>
            <a:ext cx="6508750" cy="190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zh-CN" sz="1600" dirty="0" smtClean="0"/>
              <a:t>类</a:t>
            </a:r>
            <a:r>
              <a:rPr lang="zh-CN" altLang="zh-CN" sz="1600" dirty="0"/>
              <a:t>名需要符合有效的标识符规则，一般由一个或多个单词组成，并且</a:t>
            </a:r>
            <a:r>
              <a:rPr lang="en-US" altLang="zh-CN" sz="1600" dirty="0"/>
              <a:t>Python</a:t>
            </a:r>
            <a:r>
              <a:rPr lang="zh-CN" altLang="zh-CN" sz="1600" dirty="0"/>
              <a:t>约定类名的首字母</a:t>
            </a:r>
            <a:r>
              <a:rPr lang="zh-CN" altLang="zh-CN" sz="1600" dirty="0" smtClean="0"/>
              <a:t>大写。</a:t>
            </a:r>
            <a:endParaRPr lang="en-US" altLang="zh-CN" sz="1600" dirty="0" smtClean="0"/>
          </a:p>
          <a:p>
            <a:pPr>
              <a:lnSpc>
                <a:spcPct val="150000"/>
              </a:lnSpc>
            </a:pPr>
            <a:r>
              <a:rPr lang="zh-CN" altLang="zh-CN" sz="1600" dirty="0"/>
              <a:t>一个类包含两种成员：属性和方法</a:t>
            </a:r>
            <a:r>
              <a:rPr lang="zh-CN" altLang="zh-CN" sz="1600" dirty="0" smtClean="0"/>
              <a:t>。</a:t>
            </a:r>
            <a:endParaRPr lang="en-US" altLang="zh-CN" sz="1600" dirty="0" smtClean="0"/>
          </a:p>
          <a:p>
            <a:pPr marL="285750" indent="-285750">
              <a:lnSpc>
                <a:spcPct val="150000"/>
              </a:lnSpc>
              <a:buFont typeface="Arial" pitchFamily="34" charset="0"/>
              <a:buChar char="•"/>
            </a:pPr>
            <a:r>
              <a:rPr lang="zh-CN" altLang="zh-CN" sz="1600" dirty="0" smtClean="0"/>
              <a:t>属性</a:t>
            </a:r>
            <a:r>
              <a:rPr lang="zh-CN" altLang="zh-CN" sz="1600" dirty="0"/>
              <a:t>定义一般为变量的定义，主要用来定义类的数据域</a:t>
            </a:r>
            <a:r>
              <a:rPr lang="zh-CN" altLang="zh-CN" sz="1600" dirty="0" smtClean="0"/>
              <a:t>；</a:t>
            </a:r>
            <a:endParaRPr lang="en-US" altLang="zh-CN" sz="1600" dirty="0" smtClean="0"/>
          </a:p>
          <a:p>
            <a:pPr marL="285750" indent="-285750">
              <a:lnSpc>
                <a:spcPct val="150000"/>
              </a:lnSpc>
              <a:buFont typeface="Arial" pitchFamily="34" charset="0"/>
              <a:buChar char="•"/>
            </a:pPr>
            <a:r>
              <a:rPr lang="zh-CN" altLang="zh-CN" sz="1600" dirty="0" smtClean="0"/>
              <a:t>方法</a:t>
            </a:r>
            <a:r>
              <a:rPr lang="zh-CN" altLang="zh-CN" sz="1600" dirty="0"/>
              <a:t>定义一般为函数的定义，主要用来定义对数据的操作</a:t>
            </a:r>
            <a:r>
              <a:rPr lang="zh-CN" altLang="zh-CN" sz="1600" dirty="0" smtClean="0"/>
              <a:t>。</a:t>
            </a:r>
            <a:endParaRPr lang="en-US" altLang="zh-CN" sz="1600" dirty="0" smtClean="0"/>
          </a:p>
        </p:txBody>
      </p:sp>
      <p:pic>
        <p:nvPicPr>
          <p:cNvPr id="11" name="图片 10"/>
          <p:cNvPicPr/>
          <p:nvPr/>
        </p:nvPicPr>
        <p:blipFill>
          <a:blip r:embed="rId3"/>
          <a:stretch>
            <a:fillRect/>
          </a:stretch>
        </p:blipFill>
        <p:spPr>
          <a:xfrm>
            <a:off x="701675" y="2027678"/>
            <a:ext cx="3328458" cy="1629921"/>
          </a:xfrm>
          <a:prstGeom prst="rect">
            <a:avLst/>
          </a:prstGeom>
        </p:spPr>
      </p:pic>
      <p:sp>
        <p:nvSpPr>
          <p:cNvPr id="2" name="矩形 1"/>
          <p:cNvSpPr/>
          <p:nvPr/>
        </p:nvSpPr>
        <p:spPr>
          <a:xfrm>
            <a:off x="5002213" y="3657599"/>
            <a:ext cx="6096000" cy="1532151"/>
          </a:xfrm>
          <a:prstGeom prst="rect">
            <a:avLst/>
          </a:prstGeom>
        </p:spPr>
        <p:txBody>
          <a:bodyPr>
            <a:spAutoFit/>
          </a:bodyPr>
          <a:lstStyle/>
          <a:p>
            <a:pPr>
              <a:lnSpc>
                <a:spcPct val="150000"/>
              </a:lnSpc>
            </a:pPr>
            <a:r>
              <a:rPr lang="zh-CN" altLang="zh-CN" sz="1600" dirty="0"/>
              <a:t>类的方法与普通函数类似也可以使用</a:t>
            </a:r>
            <a:r>
              <a:rPr lang="en-US" altLang="zh-CN" sz="1600" dirty="0" err="1"/>
              <a:t>def</a:t>
            </a:r>
            <a:r>
              <a:rPr lang="zh-CN" altLang="zh-CN" sz="1600" dirty="0"/>
              <a:t>关键字来定义，但是与普通函数的主要区别在于类的方法必须显示地声明一个参数</a:t>
            </a:r>
            <a:r>
              <a:rPr lang="en-US" altLang="zh-CN" sz="1600" dirty="0"/>
              <a:t>——self</a:t>
            </a:r>
            <a:r>
              <a:rPr lang="zh-CN" altLang="zh-CN" sz="1600" dirty="0"/>
              <a:t>，并且该参数必须位于参数列表的开头。</a:t>
            </a:r>
            <a:r>
              <a:rPr lang="en-US" altLang="zh-CN" sz="1600" dirty="0"/>
              <a:t>self</a:t>
            </a:r>
            <a:r>
              <a:rPr lang="zh-CN" altLang="zh-CN" sz="1600" dirty="0"/>
              <a:t>代表类的对象本身，可以用来引用对象的属性和方法。</a:t>
            </a:r>
            <a:endParaRPr lang="zh-CN" altLang="en-US" sz="1600" dirty="0"/>
          </a:p>
        </p:txBody>
      </p:sp>
      <p:sp>
        <p:nvSpPr>
          <p:cNvPr id="13" name="矩形 12"/>
          <p:cNvSpPr/>
          <p:nvPr/>
        </p:nvSpPr>
        <p:spPr>
          <a:xfrm>
            <a:off x="555147" y="5502106"/>
            <a:ext cx="3408363" cy="338554"/>
          </a:xfrm>
          <a:prstGeom prst="rect">
            <a:avLst/>
          </a:prstGeom>
        </p:spPr>
        <p:txBody>
          <a:bodyPr>
            <a:spAutoFit/>
          </a:bodyPr>
          <a:lstStyle/>
          <a:p>
            <a:r>
              <a:rPr lang="zh-CN" altLang="zh-CN" sz="1600" dirty="0"/>
              <a:t>对象名</a:t>
            </a:r>
            <a:r>
              <a:rPr lang="en-US" altLang="zh-CN" sz="1600" dirty="0"/>
              <a:t>.</a:t>
            </a:r>
            <a:r>
              <a:rPr lang="zh-CN" altLang="zh-CN" sz="1600" dirty="0"/>
              <a:t>对象方法名</a:t>
            </a:r>
            <a:r>
              <a:rPr lang="en-US" altLang="zh-CN" sz="1600" dirty="0"/>
              <a:t>([</a:t>
            </a:r>
            <a:r>
              <a:rPr lang="zh-CN" altLang="zh-CN" sz="1600" dirty="0"/>
              <a:t>实参列表</a:t>
            </a:r>
            <a:r>
              <a:rPr lang="en-US" altLang="zh-CN" sz="1600" dirty="0"/>
              <a:t>])</a:t>
            </a:r>
            <a:endParaRPr lang="zh-CN" altLang="zh-CN" sz="1600" dirty="0"/>
          </a:p>
        </p:txBody>
      </p:sp>
      <p:sp>
        <p:nvSpPr>
          <p:cNvPr id="14" name="文本框 7"/>
          <p:cNvSpPr txBox="1">
            <a:spLocks noChangeArrowheads="1"/>
          </p:cNvSpPr>
          <p:nvPr/>
        </p:nvSpPr>
        <p:spPr bwMode="auto">
          <a:xfrm>
            <a:off x="555147" y="5163968"/>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类的方法调用</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646265" y="549258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087816" y="5333037"/>
            <a:ext cx="6096000" cy="793487"/>
          </a:xfrm>
          <a:prstGeom prst="rect">
            <a:avLst/>
          </a:prstGeom>
        </p:spPr>
        <p:txBody>
          <a:bodyPr>
            <a:spAutoFit/>
          </a:bodyPr>
          <a:lstStyle/>
          <a:p>
            <a:pPr>
              <a:lnSpc>
                <a:spcPct val="150000"/>
              </a:lnSpc>
            </a:pPr>
            <a:r>
              <a:rPr lang="zh-CN" altLang="zh-CN" sz="1600" dirty="0"/>
              <a:t>实参列表就是指用户传入的实际参数，其个数和顺序，需要与形参列表保持一致</a:t>
            </a:r>
            <a:endParaRPr lang="zh-CN" alt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4"/>
          <p:cNvSpPr>
            <a:spLocks noChangeArrowheads="1"/>
          </p:cNvSpPr>
          <p:nvPr/>
        </p:nvSpPr>
        <p:spPr bwMode="auto">
          <a:xfrm>
            <a:off x="701675" y="1973263"/>
            <a:ext cx="36655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600"/>
              <a:t>class </a:t>
            </a:r>
            <a:r>
              <a:rPr lang="zh-CN" altLang="zh-CN" sz="1600"/>
              <a:t>类名</a:t>
            </a:r>
            <a:r>
              <a:rPr lang="en-US" altLang="zh-CN" sz="1600"/>
              <a:t>:</a:t>
            </a:r>
            <a:endParaRPr lang="zh-CN" altLang="zh-CN" sz="1600"/>
          </a:p>
          <a:p>
            <a:r>
              <a:rPr lang="en-US" altLang="zh-CN" sz="1600"/>
              <a:t>    </a:t>
            </a:r>
            <a:r>
              <a:rPr lang="zh-CN" altLang="zh-CN" sz="1600"/>
              <a:t>属性定义</a:t>
            </a:r>
            <a:r>
              <a:rPr lang="en-US" altLang="zh-CN" sz="1600"/>
              <a:t>   </a:t>
            </a:r>
            <a:endParaRPr lang="zh-CN" altLang="zh-CN" sz="1600"/>
          </a:p>
          <a:p>
            <a:r>
              <a:rPr lang="en-US" altLang="zh-CN" sz="1600"/>
              <a:t>def </a:t>
            </a:r>
            <a:r>
              <a:rPr lang="zh-CN" altLang="zh-CN" sz="1600"/>
              <a:t>方法</a:t>
            </a:r>
            <a:r>
              <a:rPr lang="en-US" altLang="zh-CN" sz="1600"/>
              <a:t>1(self, </a:t>
            </a:r>
            <a:r>
              <a:rPr lang="zh-CN" altLang="zh-CN" sz="1600"/>
              <a:t>参数列表</a:t>
            </a:r>
            <a:r>
              <a:rPr lang="en-US" altLang="zh-CN" sz="1600"/>
              <a:t>):</a:t>
            </a:r>
            <a:endParaRPr lang="zh-CN" altLang="zh-CN" sz="1600"/>
          </a:p>
          <a:p>
            <a:r>
              <a:rPr lang="en-US" altLang="zh-CN" sz="1600"/>
              <a:t>    pass</a:t>
            </a:r>
            <a:endParaRPr lang="zh-CN" altLang="zh-CN" sz="1600"/>
          </a:p>
          <a:p>
            <a:r>
              <a:rPr lang="en-US" altLang="zh-CN" sz="1600"/>
              <a:t>def </a:t>
            </a:r>
            <a:r>
              <a:rPr lang="zh-CN" altLang="zh-CN" sz="1600"/>
              <a:t>方法</a:t>
            </a:r>
            <a:r>
              <a:rPr lang="en-US" altLang="zh-CN" sz="1600"/>
              <a:t>2(self, </a:t>
            </a:r>
            <a:r>
              <a:rPr lang="zh-CN" altLang="zh-CN" sz="1600"/>
              <a:t>参数列表</a:t>
            </a:r>
            <a:r>
              <a:rPr lang="en-US" altLang="zh-CN" sz="1600"/>
              <a:t>):</a:t>
            </a:r>
            <a:endParaRPr lang="zh-CN" altLang="zh-CN" sz="1600"/>
          </a:p>
          <a:p>
            <a:r>
              <a:rPr lang="en-US" altLang="zh-CN" sz="1600"/>
              <a:t>    pass</a:t>
            </a:r>
            <a:endParaRPr lang="zh-CN" altLang="zh-CN" sz="1600"/>
          </a:p>
        </p:txBody>
      </p:sp>
      <p:sp>
        <p:nvSpPr>
          <p:cNvPr id="24579" name="标题 2"/>
          <p:cNvSpPr>
            <a:spLocks noGrp="1"/>
          </p:cNvSpPr>
          <p:nvPr>
            <p:ph type="title"/>
          </p:nvPr>
        </p:nvSpPr>
        <p:spPr>
          <a:xfrm>
            <a:off x="701675" y="411163"/>
            <a:ext cx="3268663" cy="511175"/>
          </a:xfrm>
        </p:spPr>
        <p:txBody>
          <a:bodyPr/>
          <a:lstStyle/>
          <a:p>
            <a:r>
              <a:rPr lang="en-US" altLang="zh-CN" dirty="0" smtClean="0"/>
              <a:t>7</a:t>
            </a:r>
            <a:r>
              <a:rPr lang="zh-CN" altLang="zh-CN" dirty="0" smtClean="0"/>
              <a:t>.</a:t>
            </a:r>
            <a:r>
              <a:rPr lang="zh-CN" altLang="zh-CN" dirty="0"/>
              <a:t>2.1  类的定义</a:t>
            </a:r>
          </a:p>
        </p:txBody>
      </p:sp>
      <p:sp>
        <p:nvSpPr>
          <p:cNvPr id="24580" name="文本框 7"/>
          <p:cNvSpPr txBox="1">
            <a:spLocks noChangeArrowheads="1"/>
          </p:cNvSpPr>
          <p:nvPr/>
        </p:nvSpPr>
        <p:spPr bwMode="auto">
          <a:xfrm>
            <a:off x="701675" y="163512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a:solidFill>
                  <a:srgbClr val="1B3868"/>
                </a:solidFill>
                <a:latin typeface="微软雅黑" panose="020B0503020204020204" pitchFamily="34" charset="-122"/>
                <a:ea typeface="微软雅黑" panose="020B0503020204020204" pitchFamily="34" charset="-122"/>
              </a:rPr>
              <a:t>语法格式</a:t>
            </a:r>
          </a:p>
        </p:txBody>
      </p:sp>
      <p:cxnSp>
        <p:nvCxnSpPr>
          <p:cNvPr id="10" name="直接连接符 9"/>
          <p:cNvCxnSpPr/>
          <p:nvPr/>
        </p:nvCxnSpPr>
        <p:spPr>
          <a:xfrm>
            <a:off x="792793"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01675" y="3995738"/>
            <a:ext cx="3408363" cy="1569660"/>
          </a:xfrm>
          <a:prstGeom prst="rect">
            <a:avLst/>
          </a:prstGeom>
        </p:spPr>
        <p:txBody>
          <a:bodyPr>
            <a:spAutoFit/>
          </a:bodyPr>
          <a:lstStyle/>
          <a:p>
            <a:pPr fontAlgn="auto">
              <a:spcBef>
                <a:spcPts val="0"/>
              </a:spcBef>
              <a:spcAft>
                <a:spcPts val="0"/>
              </a:spcAft>
              <a:defRPr/>
            </a:pPr>
            <a:r>
              <a:rPr lang="en-US" altLang="zh-CN" sz="1600" dirty="0">
                <a:latin typeface="+mn-lt"/>
                <a:ea typeface="+mn-ea"/>
              </a:rPr>
              <a:t>class Dog:</a:t>
            </a:r>
            <a:endParaRPr lang="zh-CN" altLang="zh-CN" sz="1600" dirty="0">
              <a:latin typeface="+mn-lt"/>
              <a:ea typeface="+mn-ea"/>
            </a:endParaRPr>
          </a:p>
          <a:p>
            <a:pPr fontAlgn="auto">
              <a:spcBef>
                <a:spcPts val="0"/>
              </a:spcBef>
              <a:spcAft>
                <a:spcPts val="0"/>
              </a:spcAft>
              <a:defRPr/>
            </a:pPr>
            <a:r>
              <a:rPr lang="en-US" altLang="zh-CN" sz="1600" dirty="0">
                <a:latin typeface="+mn-lt"/>
                <a:ea typeface="+mn-ea"/>
              </a:rPr>
              <a:t>"""</a:t>
            </a:r>
            <a:r>
              <a:rPr lang="zh-CN" altLang="zh-CN" sz="1600" dirty="0">
                <a:latin typeface="+mn-lt"/>
                <a:ea typeface="+mn-ea"/>
              </a:rPr>
              <a:t>这是一个狗类</a:t>
            </a:r>
            <a:r>
              <a:rPr lang="en-US" altLang="zh-CN" sz="1600" dirty="0">
                <a:latin typeface="+mn-lt"/>
                <a:ea typeface="+mn-ea"/>
              </a:rPr>
              <a:t>""“</a:t>
            </a:r>
          </a:p>
          <a:p>
            <a:pPr fontAlgn="auto">
              <a:spcBef>
                <a:spcPts val="0"/>
              </a:spcBef>
              <a:spcAft>
                <a:spcPts val="0"/>
              </a:spcAft>
              <a:defRPr/>
            </a:pPr>
            <a:r>
              <a:rPr lang="en-US" altLang="zh-CN" sz="1600" dirty="0">
                <a:latin typeface="+mn-lt"/>
                <a:ea typeface="+mn-ea"/>
              </a:rPr>
              <a:t>    def eat(self):        	</a:t>
            </a:r>
            <a:endParaRPr lang="en-US" altLang="zh-CN" sz="1600" dirty="0" smtClean="0">
              <a:latin typeface="+mn-lt"/>
              <a:ea typeface="+mn-ea"/>
            </a:endParaRPr>
          </a:p>
          <a:p>
            <a:pPr fontAlgn="auto">
              <a:spcBef>
                <a:spcPts val="0"/>
              </a:spcBef>
              <a:spcAft>
                <a:spcPts val="0"/>
              </a:spcAft>
              <a:defRPr/>
            </a:pPr>
            <a:r>
              <a:rPr lang="en-US" altLang="zh-CN" sz="1600" dirty="0"/>
              <a:t> </a:t>
            </a:r>
            <a:r>
              <a:rPr lang="en-US" altLang="zh-CN" sz="1600" dirty="0" smtClean="0"/>
              <a:t>        </a:t>
            </a:r>
            <a:r>
              <a:rPr lang="en-US" altLang="zh-CN" sz="1600" dirty="0" smtClean="0">
                <a:latin typeface="+mn-lt"/>
                <a:ea typeface="+mn-ea"/>
              </a:rPr>
              <a:t>print</a:t>
            </a:r>
            <a:r>
              <a:rPr lang="en-US" altLang="zh-CN" sz="1600" dirty="0">
                <a:latin typeface="+mn-lt"/>
                <a:ea typeface="+mn-ea"/>
              </a:rPr>
              <a:t>("</a:t>
            </a:r>
            <a:r>
              <a:rPr lang="zh-CN" altLang="zh-CN" sz="1600" dirty="0">
                <a:latin typeface="+mn-lt"/>
                <a:ea typeface="+mn-ea"/>
              </a:rPr>
              <a:t>小狗爱吃骨头</a:t>
            </a:r>
            <a:r>
              <a:rPr lang="en-US" altLang="zh-CN" sz="1600" dirty="0">
                <a:latin typeface="+mn-lt"/>
                <a:ea typeface="+mn-ea"/>
              </a:rPr>
              <a:t>")</a:t>
            </a:r>
            <a:endParaRPr lang="zh-CN" altLang="zh-CN" sz="1600" dirty="0">
              <a:latin typeface="+mn-lt"/>
              <a:ea typeface="+mn-ea"/>
            </a:endParaRPr>
          </a:p>
          <a:p>
            <a:pPr fontAlgn="auto">
              <a:spcBef>
                <a:spcPts val="0"/>
              </a:spcBef>
              <a:spcAft>
                <a:spcPts val="0"/>
              </a:spcAft>
              <a:defRPr/>
            </a:pPr>
            <a:r>
              <a:rPr lang="en-US" altLang="zh-CN" sz="1600" dirty="0">
                <a:latin typeface="+mn-lt"/>
                <a:ea typeface="+mn-ea"/>
              </a:rPr>
              <a:t>    def drink(self):</a:t>
            </a:r>
          </a:p>
          <a:p>
            <a:pPr fontAlgn="auto">
              <a:spcBef>
                <a:spcPts val="0"/>
              </a:spcBef>
              <a:spcAft>
                <a:spcPts val="0"/>
              </a:spcAft>
              <a:defRPr/>
            </a:pPr>
            <a:r>
              <a:rPr lang="en-US" altLang="zh-CN" sz="1600" dirty="0">
                <a:latin typeface="+mn-lt"/>
                <a:ea typeface="+mn-ea"/>
              </a:rPr>
              <a:t>    </a:t>
            </a:r>
            <a:r>
              <a:rPr lang="en-US" altLang="zh-CN" sz="1600" dirty="0" smtClean="0">
                <a:latin typeface="+mn-lt"/>
                <a:ea typeface="+mn-ea"/>
              </a:rPr>
              <a:t>     print</a:t>
            </a:r>
            <a:r>
              <a:rPr lang="en-US" altLang="zh-CN" sz="1600" dirty="0">
                <a:latin typeface="+mn-lt"/>
                <a:ea typeface="+mn-ea"/>
              </a:rPr>
              <a:t>("</a:t>
            </a:r>
            <a:r>
              <a:rPr lang="zh-CN" altLang="zh-CN" sz="1600" dirty="0">
                <a:latin typeface="+mn-lt"/>
                <a:ea typeface="+mn-ea"/>
              </a:rPr>
              <a:t>小狗在喝水</a:t>
            </a:r>
            <a:r>
              <a:rPr lang="en-US" altLang="zh-CN" sz="1600" dirty="0">
                <a:latin typeface="+mn-lt"/>
                <a:ea typeface="+mn-ea"/>
              </a:rPr>
              <a:t>")</a:t>
            </a:r>
            <a:endParaRPr lang="en-US" altLang="zh-CN" sz="1600" spc="300" dirty="0">
              <a:solidFill>
                <a:schemeClr val="bg2">
                  <a:lumMod val="50000"/>
                </a:schemeClr>
              </a:solidFill>
              <a:latin typeface="微软雅黑 Light" panose="020B0502040204020203" charset="-122"/>
              <a:ea typeface="微软雅黑 Light" panose="020B0502040204020203" charset="-122"/>
            </a:endParaRPr>
          </a:p>
        </p:txBody>
      </p:sp>
      <p:sp>
        <p:nvSpPr>
          <p:cNvPr id="24583" name="文本框 7"/>
          <p:cNvSpPr txBox="1">
            <a:spLocks noChangeArrowheads="1"/>
          </p:cNvSpPr>
          <p:nvPr/>
        </p:nvSpPr>
        <p:spPr bwMode="auto">
          <a:xfrm>
            <a:off x="701675" y="3657600"/>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a:solidFill>
                  <a:srgbClr val="1B3868"/>
                </a:solidFill>
                <a:latin typeface="微软雅黑" panose="020B0503020204020204" pitchFamily="34" charset="-122"/>
                <a:ea typeface="微软雅黑" panose="020B0503020204020204" pitchFamily="34" charset="-122"/>
              </a:rPr>
              <a:t>示例</a:t>
            </a:r>
          </a:p>
        </p:txBody>
      </p:sp>
      <p:cxnSp>
        <p:nvCxnSpPr>
          <p:cNvPr id="33" name="直接连接符 32"/>
          <p:cNvCxnSpPr/>
          <p:nvPr/>
        </p:nvCxnSpPr>
        <p:spPr>
          <a:xfrm>
            <a:off x="792793" y="39862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4585" name="TextBox 10"/>
          <p:cNvSpPr txBox="1">
            <a:spLocks noChangeArrowheads="1"/>
          </p:cNvSpPr>
          <p:nvPr/>
        </p:nvSpPr>
        <p:spPr bwMode="auto">
          <a:xfrm>
            <a:off x="5002213" y="1914525"/>
            <a:ext cx="65087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600"/>
              <a:t>Python</a:t>
            </a:r>
            <a:r>
              <a:rPr lang="zh-CN" altLang="zh-CN" sz="1600"/>
              <a:t>使用</a:t>
            </a:r>
            <a:r>
              <a:rPr lang="en-US" altLang="zh-CN" sz="1600"/>
              <a:t>class</a:t>
            </a:r>
            <a:r>
              <a:rPr lang="zh-CN" altLang="zh-CN" sz="1600"/>
              <a:t>关键字定义类，</a:t>
            </a:r>
            <a:r>
              <a:rPr lang="en-US" altLang="zh-CN" sz="1600"/>
              <a:t>class</a:t>
            </a:r>
            <a:r>
              <a:rPr lang="zh-CN" altLang="zh-CN" sz="1600"/>
              <a:t>关键字后是一个空格，然后是类名，接着是一个冒号，最后换行进行类的内部实现。</a:t>
            </a:r>
            <a:r>
              <a:rPr lang="en-US" altLang="zh-CN" sz="1600"/>
              <a:t>Python</a:t>
            </a:r>
            <a:r>
              <a:rPr lang="zh-CN" altLang="zh-CN" sz="1600"/>
              <a:t>约定类名的首字母大写，这是为了和函数名区分开。当然这不是必须的，也可以按照自己的习惯命名类，但是为了在团队开发时保持风格一致，建议大家遵循这个约定。方法的定义格式和之前的函数定义几乎一样，区别在于第一个参数必须是</a:t>
            </a:r>
            <a:r>
              <a:rPr lang="en-US" altLang="zh-CN" sz="1600"/>
              <a:t>self</a:t>
            </a:r>
            <a:endParaRPr lang="zh-CN" altLang="en-US" sz="1600"/>
          </a:p>
        </p:txBody>
      </p:sp>
      <p:sp>
        <p:nvSpPr>
          <p:cNvPr id="24586" name="TextBox 11"/>
          <p:cNvSpPr txBox="1">
            <a:spLocks noChangeArrowheads="1"/>
          </p:cNvSpPr>
          <p:nvPr/>
        </p:nvSpPr>
        <p:spPr bwMode="auto">
          <a:xfrm>
            <a:off x="5087938" y="4518025"/>
            <a:ext cx="5702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a:t>创建了一个</a:t>
            </a:r>
            <a:r>
              <a:rPr lang="en-US" altLang="zh-CN" sz="1600"/>
              <a:t>Dog</a:t>
            </a:r>
            <a:r>
              <a:rPr lang="zh-CN" altLang="en-US" sz="1600"/>
              <a:t>类，具有吃和喝的功能</a:t>
            </a:r>
          </a:p>
        </p:txBody>
      </p:sp>
    </p:spTree>
    <p:extLst>
      <p:ext uri="{BB962C8B-B14F-4D97-AF65-F5344CB8AC3E}">
        <p14:creationId xmlns:p14="http://schemas.microsoft.com/office/powerpoint/2010/main" val="3204421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2"/>
          <p:cNvSpPr>
            <a:spLocks noGrp="1"/>
          </p:cNvSpPr>
          <p:nvPr>
            <p:ph type="title"/>
          </p:nvPr>
        </p:nvSpPr>
        <p:spPr>
          <a:xfrm>
            <a:off x="701675" y="411163"/>
            <a:ext cx="3268663" cy="511175"/>
          </a:xfrm>
        </p:spPr>
        <p:txBody>
          <a:bodyPr/>
          <a:lstStyle/>
          <a:p>
            <a:r>
              <a:rPr lang="en-US" altLang="zh-CN" dirty="0"/>
              <a:t>7</a:t>
            </a:r>
            <a:r>
              <a:rPr lang="zh-CN" altLang="zh-CN" dirty="0" smtClean="0"/>
              <a:t>.2.1  </a:t>
            </a:r>
            <a:r>
              <a:rPr lang="zh-CN" altLang="en-US" dirty="0" smtClean="0"/>
              <a:t>初识</a:t>
            </a:r>
            <a:r>
              <a:rPr lang="zh-CN" altLang="zh-CN" dirty="0" smtClean="0"/>
              <a:t>类</a:t>
            </a:r>
          </a:p>
        </p:txBody>
      </p:sp>
      <p:sp>
        <p:nvSpPr>
          <p:cNvPr id="24580" name="文本框 7"/>
          <p:cNvSpPr txBox="1">
            <a:spLocks noChangeArrowheads="1"/>
          </p:cNvSpPr>
          <p:nvPr/>
        </p:nvSpPr>
        <p:spPr bwMode="auto">
          <a:xfrm>
            <a:off x="1299531" y="1635125"/>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0" name="直接连接符 9"/>
          <p:cNvCxnSpPr/>
          <p:nvPr/>
        </p:nvCxnSpPr>
        <p:spPr>
          <a:xfrm>
            <a:off x="1390649"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390649" y="2204223"/>
            <a:ext cx="3462684" cy="1569660"/>
          </a:xfrm>
          <a:prstGeom prst="rect">
            <a:avLst/>
          </a:prstGeom>
        </p:spPr>
        <p:txBody>
          <a:bodyPr wrap="square">
            <a:spAutoFit/>
          </a:bodyPr>
          <a:lstStyle/>
          <a:p>
            <a:r>
              <a:rPr lang="en-US" altLang="zh-CN" sz="1600" dirty="0"/>
              <a:t>class Employee:</a:t>
            </a:r>
            <a:endParaRPr lang="zh-CN" altLang="zh-CN" sz="1600" dirty="0"/>
          </a:p>
          <a:p>
            <a:r>
              <a:rPr lang="en-US" altLang="zh-CN" sz="1600" dirty="0"/>
              <a:t>    """</a:t>
            </a:r>
            <a:r>
              <a:rPr lang="zh-CN" altLang="zh-CN" sz="1600" dirty="0"/>
              <a:t>所有员工的基类</a:t>
            </a:r>
            <a:r>
              <a:rPr lang="en-US" altLang="zh-CN" sz="1600" dirty="0"/>
              <a:t>"""</a:t>
            </a:r>
            <a:endParaRPr lang="zh-CN" altLang="zh-CN" sz="1600" dirty="0"/>
          </a:p>
          <a:p>
            <a:r>
              <a:rPr lang="en-US" altLang="zh-CN" sz="1600" dirty="0"/>
              <a:t>    </a:t>
            </a:r>
            <a:r>
              <a:rPr lang="en-US" altLang="zh-CN" sz="1600" dirty="0" err="1"/>
              <a:t>empCount</a:t>
            </a:r>
            <a:r>
              <a:rPr lang="en-US" altLang="zh-CN" sz="1600" dirty="0"/>
              <a:t> = 0</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displayCount</a:t>
            </a:r>
            <a:r>
              <a:rPr lang="en-US" altLang="zh-CN" sz="1600" dirty="0"/>
              <a:t>(self):</a:t>
            </a:r>
            <a:endParaRPr lang="zh-CN" altLang="zh-CN" sz="1600" dirty="0"/>
          </a:p>
          <a:p>
            <a:r>
              <a:rPr lang="en-US" altLang="zh-CN" sz="1600" dirty="0"/>
              <a:t>        print(</a:t>
            </a:r>
            <a:r>
              <a:rPr lang="en-US" altLang="zh-CN" sz="1600" dirty="0" err="1"/>
              <a:t>self.empCount</a:t>
            </a:r>
            <a:r>
              <a:rPr lang="en-US" altLang="zh-CN" sz="1600" dirty="0"/>
              <a:t>)</a:t>
            </a:r>
            <a:endParaRPr lang="zh-CN" altLang="zh-CN" sz="1600" dirty="0"/>
          </a:p>
        </p:txBody>
      </p:sp>
      <p:sp>
        <p:nvSpPr>
          <p:cNvPr id="5" name="矩形 4"/>
          <p:cNvSpPr/>
          <p:nvPr/>
        </p:nvSpPr>
        <p:spPr>
          <a:xfrm>
            <a:off x="5122984" y="2213730"/>
            <a:ext cx="2438400" cy="830997"/>
          </a:xfrm>
          <a:prstGeom prst="rect">
            <a:avLst/>
          </a:prstGeom>
        </p:spPr>
        <p:txBody>
          <a:bodyPr wrap="square">
            <a:spAutoFit/>
          </a:bodyPr>
          <a:lstStyle/>
          <a:p>
            <a:r>
              <a:rPr lang="en-US" altLang="zh-CN" sz="1600" dirty="0"/>
              <a:t>class Employee:</a:t>
            </a:r>
            <a:endParaRPr lang="zh-CN" altLang="zh-CN" sz="1600" dirty="0"/>
          </a:p>
          <a:p>
            <a:r>
              <a:rPr lang="en-US" altLang="zh-CN" sz="1600" dirty="0"/>
              <a:t>      """</a:t>
            </a:r>
            <a:r>
              <a:rPr lang="zh-CN" altLang="zh-CN" sz="1600" dirty="0"/>
              <a:t>员工类</a:t>
            </a:r>
            <a:r>
              <a:rPr lang="en-US" altLang="zh-CN" sz="1600" dirty="0"/>
              <a:t>"""</a:t>
            </a:r>
            <a:endParaRPr lang="zh-CN" altLang="zh-CN" sz="1600" dirty="0"/>
          </a:p>
          <a:p>
            <a:r>
              <a:rPr lang="en-US" altLang="zh-CN" sz="1600" dirty="0"/>
              <a:t>      pass</a:t>
            </a:r>
            <a:endParaRPr lang="zh-CN" altLang="zh-CN" sz="1600" dirty="0"/>
          </a:p>
        </p:txBody>
      </p:sp>
      <p:sp>
        <p:nvSpPr>
          <p:cNvPr id="6" name="矩形 5"/>
          <p:cNvSpPr/>
          <p:nvPr/>
        </p:nvSpPr>
        <p:spPr>
          <a:xfrm>
            <a:off x="5122984" y="4054341"/>
            <a:ext cx="6096000" cy="1162819"/>
          </a:xfrm>
          <a:prstGeom prst="rect">
            <a:avLst/>
          </a:prstGeom>
        </p:spPr>
        <p:txBody>
          <a:bodyPr>
            <a:spAutoFit/>
          </a:bodyPr>
          <a:lstStyle/>
          <a:p>
            <a:pPr>
              <a:lnSpc>
                <a:spcPct val="150000"/>
              </a:lnSpc>
            </a:pPr>
            <a:r>
              <a:rPr lang="zh-CN" altLang="zh-CN" sz="1600" dirty="0"/>
              <a:t>类中也可以存放与类相关的帮助信息，一般出现在类的第一行，前后用</a:t>
            </a:r>
            <a:r>
              <a:rPr lang="en-US" altLang="zh-CN" sz="1600" dirty="0"/>
              <a:t>3</a:t>
            </a:r>
            <a:r>
              <a:rPr lang="zh-CN" altLang="zh-CN" sz="1600" dirty="0"/>
              <a:t>个双引号引起来即可，也可以不写。如果在定义类时没有想好类的具体功能，也可以在类体中使用</a:t>
            </a:r>
            <a:r>
              <a:rPr lang="en-US" altLang="zh-CN" sz="1600" dirty="0"/>
              <a:t>pass</a:t>
            </a:r>
            <a:r>
              <a:rPr lang="zh-CN" altLang="zh-CN" sz="1600" dirty="0"/>
              <a:t>语句代替。</a:t>
            </a:r>
            <a:endParaRPr lang="zh-CN" altLang="en-US" sz="1600" dirty="0"/>
          </a:p>
        </p:txBody>
      </p:sp>
    </p:spTree>
    <p:extLst>
      <p:ext uri="{BB962C8B-B14F-4D97-AF65-F5344CB8AC3E}">
        <p14:creationId xmlns:p14="http://schemas.microsoft.com/office/powerpoint/2010/main" val="3360835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4"/>
          <p:cNvSpPr>
            <a:spLocks noChangeArrowheads="1"/>
          </p:cNvSpPr>
          <p:nvPr/>
        </p:nvSpPr>
        <p:spPr bwMode="auto">
          <a:xfrm>
            <a:off x="701675" y="1973263"/>
            <a:ext cx="5000625"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zh-CN" sz="1600" dirty="0"/>
              <a:t>对象名</a:t>
            </a:r>
            <a:r>
              <a:rPr lang="en-US" altLang="zh-CN" sz="1600" dirty="0"/>
              <a:t> = </a:t>
            </a:r>
            <a:r>
              <a:rPr lang="zh-CN" altLang="zh-CN" sz="1600" dirty="0"/>
              <a:t>类名（</a:t>
            </a:r>
            <a:r>
              <a:rPr lang="en-US" altLang="zh-CN" sz="1600" dirty="0"/>
              <a:t>[</a:t>
            </a:r>
            <a:r>
              <a:rPr lang="zh-CN" altLang="zh-CN" sz="1600" dirty="0"/>
              <a:t>实参列表</a:t>
            </a:r>
            <a:r>
              <a:rPr lang="en-US" altLang="zh-CN" sz="1600" dirty="0"/>
              <a:t>]</a:t>
            </a:r>
            <a:r>
              <a:rPr lang="zh-CN" altLang="zh-CN" sz="1600" dirty="0"/>
              <a:t>）</a:t>
            </a:r>
            <a:endParaRPr lang="zh-CN" altLang="en-US" sz="1400" dirty="0"/>
          </a:p>
        </p:txBody>
      </p:sp>
      <p:sp>
        <p:nvSpPr>
          <p:cNvPr id="25603" name="标题 2"/>
          <p:cNvSpPr>
            <a:spLocks noGrp="1"/>
          </p:cNvSpPr>
          <p:nvPr>
            <p:ph type="title"/>
          </p:nvPr>
        </p:nvSpPr>
        <p:spPr>
          <a:xfrm>
            <a:off x="701675" y="411163"/>
            <a:ext cx="3268663" cy="511175"/>
          </a:xfrm>
        </p:spPr>
        <p:txBody>
          <a:bodyPr/>
          <a:lstStyle/>
          <a:p>
            <a:r>
              <a:rPr lang="en-US" altLang="zh-CN" dirty="0"/>
              <a:t>7</a:t>
            </a:r>
            <a:r>
              <a:rPr lang="en-US" altLang="zh-CN" dirty="0" smtClean="0"/>
              <a:t>.2.2  </a:t>
            </a:r>
            <a:r>
              <a:rPr lang="zh-CN" altLang="en-US" dirty="0"/>
              <a:t>初识</a:t>
            </a:r>
            <a:r>
              <a:rPr lang="zh-CN" altLang="zh-CN" dirty="0" smtClean="0"/>
              <a:t>对象</a:t>
            </a:r>
          </a:p>
        </p:txBody>
      </p:sp>
      <p:sp>
        <p:nvSpPr>
          <p:cNvPr id="25604" name="文本框 7"/>
          <p:cNvSpPr txBox="1">
            <a:spLocks noChangeArrowheads="1"/>
          </p:cNvSpPr>
          <p:nvPr/>
        </p:nvSpPr>
        <p:spPr bwMode="auto">
          <a:xfrm>
            <a:off x="701675" y="1635125"/>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语法格式</a:t>
            </a:r>
          </a:p>
        </p:txBody>
      </p:sp>
      <p:cxnSp>
        <p:nvCxnSpPr>
          <p:cNvPr id="10" name="直接连接符 9"/>
          <p:cNvCxnSpPr/>
          <p:nvPr/>
        </p:nvCxnSpPr>
        <p:spPr>
          <a:xfrm>
            <a:off x="792793"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6" name="矩形 30"/>
          <p:cNvSpPr>
            <a:spLocks noChangeArrowheads="1"/>
          </p:cNvSpPr>
          <p:nvPr/>
        </p:nvSpPr>
        <p:spPr bwMode="auto">
          <a:xfrm>
            <a:off x="800582" y="3921376"/>
            <a:ext cx="3406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&gt;&gt;&gt; </a:t>
            </a:r>
            <a:r>
              <a:rPr lang="en-US" altLang="zh-CN" sz="1600" dirty="0" err="1"/>
              <a:t>emp</a:t>
            </a:r>
            <a:r>
              <a:rPr lang="en-US" altLang="zh-CN" sz="1600" dirty="0"/>
              <a:t> = Employee()</a:t>
            </a:r>
            <a:endParaRPr lang="zh-CN" altLang="zh-CN" sz="1600" dirty="0"/>
          </a:p>
        </p:txBody>
      </p:sp>
      <p:sp>
        <p:nvSpPr>
          <p:cNvPr id="25607" name="文本框 7"/>
          <p:cNvSpPr txBox="1">
            <a:spLocks noChangeArrowheads="1"/>
          </p:cNvSpPr>
          <p:nvPr/>
        </p:nvSpPr>
        <p:spPr bwMode="auto">
          <a:xfrm>
            <a:off x="798513" y="3378200"/>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33" name="直接连接符 32"/>
          <p:cNvCxnSpPr/>
          <p:nvPr/>
        </p:nvCxnSpPr>
        <p:spPr>
          <a:xfrm>
            <a:off x="878855" y="374332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9" name="TextBox 12"/>
          <p:cNvSpPr txBox="1">
            <a:spLocks noChangeArrowheads="1"/>
          </p:cNvSpPr>
          <p:nvPr/>
        </p:nvSpPr>
        <p:spPr bwMode="auto">
          <a:xfrm>
            <a:off x="6400675" y="851304"/>
            <a:ext cx="45085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在</a:t>
            </a:r>
            <a:r>
              <a:rPr lang="en-US" altLang="zh-CN" sz="1600" dirty="0"/>
              <a:t>Python</a:t>
            </a:r>
            <a:r>
              <a:rPr lang="zh-CN" altLang="en-US" sz="1600" dirty="0"/>
              <a:t>中，可以使用内置函数</a:t>
            </a:r>
            <a:r>
              <a:rPr lang="en-US" altLang="zh-CN" sz="1600" dirty="0" err="1"/>
              <a:t>isinstance</a:t>
            </a:r>
            <a:r>
              <a:rPr lang="en-US" altLang="zh-CN" sz="1600" dirty="0"/>
              <a:t>()</a:t>
            </a:r>
            <a:r>
              <a:rPr lang="zh-CN" altLang="en-US" sz="1600" dirty="0"/>
              <a:t>来测试一个对象是否为某个类的实例。如果是，则返回</a:t>
            </a:r>
            <a:r>
              <a:rPr lang="en-US" altLang="zh-CN" sz="1600" dirty="0"/>
              <a:t>True</a:t>
            </a:r>
            <a:r>
              <a:rPr lang="zh-CN" altLang="en-US" sz="1600" dirty="0"/>
              <a:t>，否则返回</a:t>
            </a:r>
            <a:r>
              <a:rPr lang="en-US" altLang="zh-CN" sz="1600" dirty="0"/>
              <a:t>False</a:t>
            </a:r>
            <a:r>
              <a:rPr lang="zh-CN" altLang="en-US" sz="1600" dirty="0" smtClean="0"/>
              <a:t>。</a:t>
            </a:r>
            <a:endParaRPr lang="en-US" altLang="zh-CN" sz="1600" dirty="0" smtClean="0"/>
          </a:p>
          <a:p>
            <a:pPr>
              <a:lnSpc>
                <a:spcPct val="150000"/>
              </a:lnSpc>
            </a:pPr>
            <a:endParaRPr lang="zh-CN" altLang="en-US" sz="1600" dirty="0"/>
          </a:p>
          <a:p>
            <a:r>
              <a:rPr lang="en-US" altLang="zh-CN" sz="1600" dirty="0"/>
              <a:t>&gt;&gt;&gt; </a:t>
            </a:r>
            <a:r>
              <a:rPr lang="en-US" altLang="zh-CN" sz="1600" dirty="0" err="1"/>
              <a:t>isinstance</a:t>
            </a:r>
            <a:r>
              <a:rPr lang="en-US" altLang="zh-CN" sz="1600" dirty="0"/>
              <a:t>(</a:t>
            </a:r>
            <a:r>
              <a:rPr lang="en-US" altLang="zh-CN" sz="1600" dirty="0" err="1"/>
              <a:t>emp</a:t>
            </a:r>
            <a:r>
              <a:rPr lang="en-US" altLang="zh-CN" sz="1600" dirty="0"/>
              <a:t>, Employee)    </a:t>
            </a:r>
          </a:p>
          <a:p>
            <a:r>
              <a:rPr lang="en-US" altLang="zh-CN" sz="1600" dirty="0"/>
              <a:t>&gt;&gt;&gt; True</a:t>
            </a:r>
          </a:p>
          <a:p>
            <a:r>
              <a:rPr lang="en-US" altLang="zh-CN" sz="1600" dirty="0"/>
              <a:t>&gt;&gt;&gt; </a:t>
            </a:r>
            <a:r>
              <a:rPr lang="en-US" altLang="zh-CN" sz="1600" dirty="0" err="1"/>
              <a:t>isinstance</a:t>
            </a:r>
            <a:r>
              <a:rPr lang="en-US" altLang="zh-CN" sz="1600" dirty="0"/>
              <a:t>(</a:t>
            </a:r>
            <a:r>
              <a:rPr lang="en-US" altLang="zh-CN" sz="1600" dirty="0" err="1"/>
              <a:t>emp</a:t>
            </a:r>
            <a:r>
              <a:rPr lang="en-US" altLang="zh-CN" sz="1600" dirty="0"/>
              <a:t>, </a:t>
            </a:r>
            <a:r>
              <a:rPr lang="en-US" altLang="zh-CN" sz="1600" dirty="0" err="1"/>
              <a:t>str</a:t>
            </a:r>
            <a:r>
              <a:rPr lang="en-US" altLang="zh-CN" sz="1600" dirty="0"/>
              <a:t>)           </a:t>
            </a:r>
          </a:p>
          <a:p>
            <a:r>
              <a:rPr lang="en-US" altLang="zh-CN" sz="1600" dirty="0"/>
              <a:t>&gt;&gt;&gt; False</a:t>
            </a:r>
          </a:p>
        </p:txBody>
      </p:sp>
      <p:sp>
        <p:nvSpPr>
          <p:cNvPr id="25610" name="文本框 7"/>
          <p:cNvSpPr txBox="1">
            <a:spLocks noChangeArrowheads="1"/>
          </p:cNvSpPr>
          <p:nvPr/>
        </p:nvSpPr>
        <p:spPr bwMode="auto">
          <a:xfrm>
            <a:off x="6305550" y="369643"/>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内置函数</a:t>
            </a:r>
            <a:r>
              <a:rPr lang="en-US" altLang="zh-CN" b="1" dirty="0" err="1">
                <a:solidFill>
                  <a:srgbClr val="1B3868"/>
                </a:solidFill>
                <a:latin typeface="微软雅黑" panose="020B0503020204020204" pitchFamily="34" charset="-122"/>
                <a:ea typeface="微软雅黑" panose="020B0503020204020204" pitchFamily="34" charset="-122"/>
              </a:rPr>
              <a:t>isinstance</a:t>
            </a:r>
            <a:r>
              <a:rPr lang="en-US" altLang="zh-CN" b="1" dirty="0">
                <a:solidFill>
                  <a:srgbClr val="1B3868"/>
                </a:solidFill>
                <a:latin typeface="微软雅黑" panose="020B0503020204020204" pitchFamily="34" charset="-122"/>
                <a:ea typeface="微软雅黑" panose="020B0503020204020204" pitchFamily="34" charset="-122"/>
              </a:rPr>
              <a:t>()</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6396855" y="70301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12" name="TextBox 16"/>
          <p:cNvSpPr txBox="1">
            <a:spLocks noChangeArrowheads="1"/>
          </p:cNvSpPr>
          <p:nvPr/>
        </p:nvSpPr>
        <p:spPr bwMode="auto">
          <a:xfrm>
            <a:off x="6305550" y="4078288"/>
            <a:ext cx="4506913" cy="227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对象创建后，如果不再使用，则可以使用</a:t>
            </a:r>
            <a:r>
              <a:rPr lang="en-US" altLang="zh-CN" sz="1600" dirty="0"/>
              <a:t>del</a:t>
            </a:r>
            <a:r>
              <a:rPr lang="zh-CN" altLang="en-US" sz="1600" dirty="0"/>
              <a:t>关键字删除对象，显示地释放对象空间，删除后将无法使用该对象。如果继续使用，则会发生错误“</a:t>
            </a:r>
            <a:r>
              <a:rPr lang="en-US" altLang="zh-CN" sz="1600" dirty="0" err="1"/>
              <a:t>NameError</a:t>
            </a:r>
            <a:r>
              <a:rPr lang="en-US" altLang="zh-CN" sz="1600" dirty="0"/>
              <a:t>: name ‘</a:t>
            </a:r>
            <a:r>
              <a:rPr lang="en-US" altLang="zh-CN" sz="1600" dirty="0" err="1"/>
              <a:t>emp</a:t>
            </a:r>
            <a:r>
              <a:rPr lang="en-US" altLang="zh-CN" sz="1600" dirty="0"/>
              <a:t>’ is not defined”</a:t>
            </a:r>
            <a:r>
              <a:rPr lang="zh-CN" altLang="en-US" sz="1600" dirty="0"/>
              <a:t>，如删除</a:t>
            </a:r>
            <a:r>
              <a:rPr lang="en-US" altLang="zh-CN" sz="1600" dirty="0" err="1"/>
              <a:t>emp</a:t>
            </a:r>
            <a:r>
              <a:rPr lang="zh-CN" altLang="en-US" sz="1600" dirty="0"/>
              <a:t>对象，代码如下：</a:t>
            </a:r>
          </a:p>
          <a:p>
            <a:pPr>
              <a:lnSpc>
                <a:spcPct val="150000"/>
              </a:lnSpc>
            </a:pPr>
            <a:r>
              <a:rPr lang="en-US" altLang="zh-CN" sz="1600" dirty="0"/>
              <a:t>&gt;&gt;&gt; del </a:t>
            </a:r>
            <a:r>
              <a:rPr lang="en-US" altLang="zh-CN" sz="1600" dirty="0" err="1"/>
              <a:t>emp</a:t>
            </a:r>
            <a:endParaRPr lang="en-US" altLang="zh-CN" sz="1600" dirty="0"/>
          </a:p>
        </p:txBody>
      </p:sp>
      <p:sp>
        <p:nvSpPr>
          <p:cNvPr id="25613" name="文本框 7"/>
          <p:cNvSpPr txBox="1">
            <a:spLocks noChangeArrowheads="1"/>
          </p:cNvSpPr>
          <p:nvPr/>
        </p:nvSpPr>
        <p:spPr bwMode="auto">
          <a:xfrm>
            <a:off x="6310313" y="3543300"/>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b="1" dirty="0">
                <a:solidFill>
                  <a:srgbClr val="1B3868"/>
                </a:solidFill>
                <a:latin typeface="微软雅黑" panose="020B0503020204020204" pitchFamily="34" charset="-122"/>
                <a:ea typeface="微软雅黑" panose="020B0503020204020204" pitchFamily="34" charset="-122"/>
              </a:rPr>
              <a:t>del</a:t>
            </a:r>
            <a:r>
              <a:rPr lang="zh-CN" altLang="en-US" b="1" dirty="0">
                <a:solidFill>
                  <a:srgbClr val="1B3868"/>
                </a:solidFill>
                <a:latin typeface="微软雅黑" panose="020B0503020204020204" pitchFamily="34" charset="-122"/>
                <a:ea typeface="微软雅黑" panose="020B0503020204020204" pitchFamily="34" charset="-122"/>
              </a:rPr>
              <a:t>关键字</a:t>
            </a:r>
          </a:p>
        </p:txBody>
      </p:sp>
      <p:cxnSp>
        <p:nvCxnSpPr>
          <p:cNvPr id="19" name="直接连接符 18"/>
          <p:cNvCxnSpPr/>
          <p:nvPr/>
        </p:nvCxnSpPr>
        <p:spPr>
          <a:xfrm>
            <a:off x="6433386" y="393858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01675" y="4317335"/>
            <a:ext cx="4441825" cy="2270814"/>
          </a:xfrm>
          <a:prstGeom prst="rect">
            <a:avLst/>
          </a:prstGeom>
        </p:spPr>
        <p:txBody>
          <a:bodyPr wrap="square">
            <a:spAutoFit/>
          </a:bodyPr>
          <a:lstStyle/>
          <a:p>
            <a:pPr>
              <a:lnSpc>
                <a:spcPct val="150000"/>
              </a:lnSpc>
            </a:pPr>
            <a:r>
              <a:rPr lang="en-US" altLang="zh-CN" sz="1600" dirty="0" err="1">
                <a:latin typeface="等线" panose="02010600030101010101" pitchFamily="2" charset="-122"/>
                <a:ea typeface="等线" panose="02010600030101010101" pitchFamily="2" charset="-122"/>
              </a:rPr>
              <a:t>emp</a:t>
            </a:r>
            <a:r>
              <a:rPr lang="zh-CN" altLang="zh-CN" sz="1600" dirty="0">
                <a:latin typeface="等线" panose="02010600030101010101" pitchFamily="2" charset="-122"/>
                <a:ea typeface="等线" panose="02010600030101010101" pitchFamily="2" charset="-122"/>
              </a:rPr>
              <a:t>是一个引用变量，</a:t>
            </a:r>
            <a:r>
              <a:rPr lang="en-US" altLang="zh-CN" sz="1600" dirty="0">
                <a:latin typeface="等线" panose="02010600030101010101" pitchFamily="2" charset="-122"/>
                <a:ea typeface="等线" panose="02010600030101010101" pitchFamily="2" charset="-122"/>
              </a:rPr>
              <a:t>Employee</a:t>
            </a:r>
            <a:r>
              <a:rPr lang="zh-CN" altLang="zh-CN" sz="1600" dirty="0">
                <a:latin typeface="等线" panose="02010600030101010101" pitchFamily="2" charset="-122"/>
                <a:ea typeface="等线" panose="02010600030101010101" pitchFamily="2" charset="-122"/>
              </a:rPr>
              <a:t>类实例化后，将其对象赋值给</a:t>
            </a:r>
            <a:r>
              <a:rPr lang="en-US" altLang="zh-CN" sz="1600" dirty="0" err="1">
                <a:latin typeface="等线" panose="02010600030101010101" pitchFamily="2" charset="-122"/>
                <a:ea typeface="等线" panose="02010600030101010101" pitchFamily="2" charset="-122"/>
              </a:rPr>
              <a:t>emp</a:t>
            </a:r>
            <a:r>
              <a:rPr lang="zh-CN" altLang="zh-CN" sz="1600" dirty="0">
                <a:latin typeface="等线" panose="02010600030101010101" pitchFamily="2" charset="-122"/>
                <a:ea typeface="等线" panose="02010600030101010101" pitchFamily="2" charset="-122"/>
              </a:rPr>
              <a:t>。可以通过该对象的引用变量访问其属性和方法。在此强调一个概念</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引用，在</a:t>
            </a:r>
            <a:r>
              <a:rPr lang="en-US" altLang="zh-CN" sz="1600" dirty="0">
                <a:latin typeface="等线" panose="02010600030101010101" pitchFamily="2" charset="-122"/>
                <a:ea typeface="等线" panose="02010600030101010101" pitchFamily="2" charset="-122"/>
              </a:rPr>
              <a:t>Python</a:t>
            </a:r>
            <a:r>
              <a:rPr lang="zh-CN" altLang="zh-CN" sz="1600" dirty="0">
                <a:latin typeface="等线" panose="02010600030101010101" pitchFamily="2" charset="-122"/>
                <a:ea typeface="等线" panose="02010600030101010101" pitchFamily="2" charset="-122"/>
              </a:rPr>
              <a:t>中，引用和其他面向对象编程语言中的引用意思相同，都是表示一个内存地址。</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4"/>
          <p:cNvSpPr>
            <a:spLocks noChangeArrowheads="1"/>
          </p:cNvSpPr>
          <p:nvPr/>
        </p:nvSpPr>
        <p:spPr bwMode="auto">
          <a:xfrm>
            <a:off x="701675" y="1973263"/>
            <a:ext cx="5000625"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zh-CN" altLang="en-US" sz="1600" dirty="0"/>
              <a:t>当一个类定义完成之后，要使用这个类来创建对象</a:t>
            </a:r>
            <a:r>
              <a:rPr lang="zh-CN" altLang="en-US" sz="1600" dirty="0" smtClean="0"/>
              <a:t>，而且可以通过</a:t>
            </a:r>
            <a:r>
              <a:rPr lang="en-US" altLang="zh-CN" sz="1600" dirty="0" smtClean="0"/>
              <a:t>”</a:t>
            </a:r>
            <a:r>
              <a:rPr lang="zh-CN" altLang="en-US" sz="1600" dirty="0" smtClean="0"/>
              <a:t>对象名</a:t>
            </a:r>
            <a:r>
              <a:rPr lang="en-US" altLang="zh-CN" sz="1600" dirty="0" smtClean="0"/>
              <a:t>.</a:t>
            </a:r>
            <a:r>
              <a:rPr lang="zh-CN" altLang="en-US" sz="1600" dirty="0" smtClean="0"/>
              <a:t>成员</a:t>
            </a:r>
            <a:r>
              <a:rPr lang="en-US" altLang="zh-CN" sz="1600" dirty="0" smtClean="0"/>
              <a:t>”</a:t>
            </a:r>
            <a:r>
              <a:rPr lang="zh-CN" altLang="en-US" sz="1600" dirty="0" smtClean="0"/>
              <a:t>访问数据成员和成员方法。</a:t>
            </a:r>
            <a:endParaRPr lang="en-US" altLang="zh-CN" sz="1600" dirty="0" smtClean="0"/>
          </a:p>
          <a:p>
            <a:pPr>
              <a:lnSpc>
                <a:spcPct val="150000"/>
              </a:lnSpc>
            </a:pPr>
            <a:r>
              <a:rPr lang="zh-CN" altLang="en-US" sz="1600" dirty="0" smtClean="0"/>
              <a:t>语法</a:t>
            </a:r>
            <a:r>
              <a:rPr lang="zh-CN" altLang="en-US" sz="1600" dirty="0"/>
              <a:t>格式如下：</a:t>
            </a:r>
            <a:endParaRPr lang="en-US" altLang="zh-CN" sz="1600" dirty="0"/>
          </a:p>
          <a:p>
            <a:pPr>
              <a:lnSpc>
                <a:spcPct val="150000"/>
              </a:lnSpc>
            </a:pPr>
            <a:r>
              <a:rPr lang="zh-CN" altLang="zh-CN" sz="1600" dirty="0"/>
              <a:t>对象变量</a:t>
            </a:r>
            <a:r>
              <a:rPr lang="en-US" altLang="zh-CN" sz="1600" dirty="0"/>
              <a:t> = </a:t>
            </a:r>
            <a:r>
              <a:rPr lang="zh-CN" altLang="zh-CN" sz="1600" dirty="0"/>
              <a:t>类名（）</a:t>
            </a:r>
          </a:p>
          <a:p>
            <a:endParaRPr lang="zh-CN" altLang="en-US" sz="1400" dirty="0"/>
          </a:p>
        </p:txBody>
      </p:sp>
      <p:sp>
        <p:nvSpPr>
          <p:cNvPr id="25603" name="标题 2"/>
          <p:cNvSpPr>
            <a:spLocks noGrp="1"/>
          </p:cNvSpPr>
          <p:nvPr>
            <p:ph type="title"/>
          </p:nvPr>
        </p:nvSpPr>
        <p:spPr>
          <a:xfrm>
            <a:off x="701675" y="411163"/>
            <a:ext cx="3268663" cy="511175"/>
          </a:xfrm>
        </p:spPr>
        <p:txBody>
          <a:bodyPr/>
          <a:lstStyle/>
          <a:p>
            <a:r>
              <a:rPr lang="en-US" altLang="zh-CN" dirty="0" smtClean="0"/>
              <a:t>7.2.2  </a:t>
            </a:r>
            <a:r>
              <a:rPr lang="zh-CN" altLang="zh-CN" dirty="0"/>
              <a:t>创建对象</a:t>
            </a:r>
          </a:p>
        </p:txBody>
      </p:sp>
      <p:sp>
        <p:nvSpPr>
          <p:cNvPr id="25604" name="文本框 7"/>
          <p:cNvSpPr txBox="1">
            <a:spLocks noChangeArrowheads="1"/>
          </p:cNvSpPr>
          <p:nvPr/>
        </p:nvSpPr>
        <p:spPr bwMode="auto">
          <a:xfrm>
            <a:off x="701675" y="163512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a:solidFill>
                  <a:srgbClr val="1B3868"/>
                </a:solidFill>
                <a:latin typeface="微软雅黑" panose="020B0503020204020204" pitchFamily="34" charset="-122"/>
                <a:ea typeface="微软雅黑" panose="020B0503020204020204" pitchFamily="34" charset="-122"/>
              </a:rPr>
              <a:t>语法格式</a:t>
            </a:r>
          </a:p>
        </p:txBody>
      </p:sp>
      <p:cxnSp>
        <p:nvCxnSpPr>
          <p:cNvPr id="10" name="直接连接符 9"/>
          <p:cNvCxnSpPr/>
          <p:nvPr/>
        </p:nvCxnSpPr>
        <p:spPr>
          <a:xfrm>
            <a:off x="792793"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6" name="矩形 30"/>
          <p:cNvSpPr>
            <a:spLocks noChangeArrowheads="1"/>
          </p:cNvSpPr>
          <p:nvPr/>
        </p:nvSpPr>
        <p:spPr bwMode="auto">
          <a:xfrm>
            <a:off x="615949" y="4368018"/>
            <a:ext cx="467450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zh-CN" altLang="zh-CN" sz="1600" dirty="0"/>
              <a:t>创建一个狗对象，并调用其中的方法，代码如下：</a:t>
            </a:r>
          </a:p>
          <a:p>
            <a:pPr>
              <a:lnSpc>
                <a:spcPct val="150000"/>
              </a:lnSpc>
            </a:pPr>
            <a:r>
              <a:rPr lang="en-US" altLang="zh-CN" sz="1600" dirty="0"/>
              <a:t>tom = Dog()</a:t>
            </a:r>
            <a:endParaRPr lang="zh-CN" altLang="zh-CN" sz="1600" dirty="0"/>
          </a:p>
          <a:p>
            <a:pPr>
              <a:lnSpc>
                <a:spcPct val="150000"/>
              </a:lnSpc>
            </a:pPr>
            <a:r>
              <a:rPr lang="en-US" altLang="zh-CN" sz="1600" dirty="0" err="1"/>
              <a:t>tom.drink</a:t>
            </a:r>
            <a:r>
              <a:rPr lang="en-US" altLang="zh-CN" sz="1600" dirty="0"/>
              <a:t>()</a:t>
            </a:r>
            <a:endParaRPr lang="zh-CN" altLang="zh-CN" sz="1600" dirty="0"/>
          </a:p>
          <a:p>
            <a:pPr>
              <a:lnSpc>
                <a:spcPct val="150000"/>
              </a:lnSpc>
            </a:pPr>
            <a:r>
              <a:rPr lang="en-US" altLang="zh-CN" sz="1600" dirty="0" err="1"/>
              <a:t>tom.eat</a:t>
            </a:r>
            <a:r>
              <a:rPr lang="en-US" altLang="zh-CN" sz="1600" dirty="0"/>
              <a:t>()</a:t>
            </a:r>
            <a:endParaRPr lang="zh-CN" altLang="zh-CN" sz="1600" dirty="0"/>
          </a:p>
        </p:txBody>
      </p:sp>
      <p:sp>
        <p:nvSpPr>
          <p:cNvPr id="25607" name="文本框 7"/>
          <p:cNvSpPr txBox="1">
            <a:spLocks noChangeArrowheads="1"/>
          </p:cNvSpPr>
          <p:nvPr/>
        </p:nvSpPr>
        <p:spPr bwMode="auto">
          <a:xfrm>
            <a:off x="701675" y="3938588"/>
            <a:ext cx="3106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dirty="0">
                <a:solidFill>
                  <a:srgbClr val="1B3868"/>
                </a:solidFill>
                <a:latin typeface="微软雅黑" panose="020B0503020204020204" pitchFamily="34" charset="-122"/>
                <a:ea typeface="微软雅黑" panose="020B0503020204020204" pitchFamily="34" charset="-122"/>
              </a:rPr>
              <a:t>示例</a:t>
            </a:r>
          </a:p>
        </p:txBody>
      </p:sp>
      <p:cxnSp>
        <p:nvCxnSpPr>
          <p:cNvPr id="33" name="直接连接符 32"/>
          <p:cNvCxnSpPr/>
          <p:nvPr/>
        </p:nvCxnSpPr>
        <p:spPr>
          <a:xfrm>
            <a:off x="666643" y="436801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9" name="TextBox 12"/>
          <p:cNvSpPr txBox="1">
            <a:spLocks noChangeArrowheads="1"/>
          </p:cNvSpPr>
          <p:nvPr/>
        </p:nvSpPr>
        <p:spPr bwMode="auto">
          <a:xfrm>
            <a:off x="6281738" y="2281238"/>
            <a:ext cx="4508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zh-CN" altLang="zh-CN" sz="1600"/>
              <a:t>在此强调一个概念——引用，在</a:t>
            </a:r>
            <a:r>
              <a:rPr lang="en-US" altLang="zh-CN" sz="1600"/>
              <a:t>Python</a:t>
            </a:r>
            <a:r>
              <a:rPr lang="zh-CN" altLang="zh-CN" sz="1600"/>
              <a:t>中，引用和其他面向对象编程语言中的引用意思相同，表示的是一个内存地址。</a:t>
            </a:r>
            <a:endParaRPr lang="zh-CN" altLang="en-US" sz="1600"/>
          </a:p>
        </p:txBody>
      </p:sp>
      <p:sp>
        <p:nvSpPr>
          <p:cNvPr id="25610" name="文本框 7"/>
          <p:cNvSpPr txBox="1">
            <a:spLocks noChangeArrowheads="1"/>
          </p:cNvSpPr>
          <p:nvPr/>
        </p:nvSpPr>
        <p:spPr bwMode="auto">
          <a:xfrm>
            <a:off x="6286500" y="1776413"/>
            <a:ext cx="3106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a:solidFill>
                  <a:srgbClr val="1B3868"/>
                </a:solidFill>
                <a:latin typeface="微软雅黑" panose="020B0503020204020204" pitchFamily="34" charset="-122"/>
                <a:ea typeface="微软雅黑" panose="020B0503020204020204" pitchFamily="34" charset="-122"/>
              </a:rPr>
              <a:t>注意</a:t>
            </a:r>
          </a:p>
        </p:txBody>
      </p:sp>
      <p:cxnSp>
        <p:nvCxnSpPr>
          <p:cNvPr id="15" name="直接连接符 14"/>
          <p:cNvCxnSpPr/>
          <p:nvPr/>
        </p:nvCxnSpPr>
        <p:spPr>
          <a:xfrm>
            <a:off x="6377805" y="210978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12" name="TextBox 16"/>
          <p:cNvSpPr txBox="1">
            <a:spLocks noChangeArrowheads="1"/>
          </p:cNvSpPr>
          <p:nvPr/>
        </p:nvSpPr>
        <p:spPr bwMode="auto">
          <a:xfrm>
            <a:off x="6305550" y="4078288"/>
            <a:ext cx="4506913"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en-US" altLang="zh-CN" sz="1600"/>
              <a:t>jack = Dog()</a:t>
            </a:r>
            <a:endParaRPr lang="zh-CN" altLang="zh-CN" sz="1600"/>
          </a:p>
          <a:p>
            <a:pPr>
              <a:lnSpc>
                <a:spcPct val="150000"/>
              </a:lnSpc>
            </a:pPr>
            <a:r>
              <a:rPr lang="en-US" altLang="zh-CN" sz="1600"/>
              <a:t>jack.drink()</a:t>
            </a:r>
            <a:endParaRPr lang="zh-CN" altLang="zh-CN" sz="1600"/>
          </a:p>
          <a:p>
            <a:pPr>
              <a:lnSpc>
                <a:spcPct val="150000"/>
              </a:lnSpc>
            </a:pPr>
            <a:r>
              <a:rPr lang="en-US" altLang="zh-CN" sz="1600"/>
              <a:t>jack.eat()</a:t>
            </a:r>
            <a:endParaRPr lang="zh-CN" altLang="zh-CN" sz="1600"/>
          </a:p>
          <a:p>
            <a:pPr>
              <a:lnSpc>
                <a:spcPct val="150000"/>
              </a:lnSpc>
            </a:pPr>
            <a:r>
              <a:rPr lang="zh-CN" altLang="zh-CN" sz="1600"/>
              <a:t>那么，</a:t>
            </a:r>
            <a:r>
              <a:rPr lang="en-US" altLang="zh-CN" sz="1600"/>
              <a:t>tom</a:t>
            </a:r>
            <a:r>
              <a:rPr lang="zh-CN" altLang="zh-CN" sz="1600"/>
              <a:t>和</a:t>
            </a:r>
            <a:r>
              <a:rPr lang="en-US" altLang="zh-CN" sz="1600"/>
              <a:t>jack</a:t>
            </a:r>
            <a:r>
              <a:rPr lang="zh-CN" altLang="zh-CN" sz="1600"/>
              <a:t>是同一个对象吗？</a:t>
            </a:r>
            <a:endParaRPr lang="zh-CN" altLang="en-US" sz="1600"/>
          </a:p>
        </p:txBody>
      </p:sp>
      <p:sp>
        <p:nvSpPr>
          <p:cNvPr id="25613" name="文本框 7"/>
          <p:cNvSpPr txBox="1">
            <a:spLocks noChangeArrowheads="1"/>
          </p:cNvSpPr>
          <p:nvPr/>
        </p:nvSpPr>
        <p:spPr bwMode="auto">
          <a:xfrm>
            <a:off x="6310313" y="3543300"/>
            <a:ext cx="3106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a:solidFill>
                  <a:srgbClr val="1B3868"/>
                </a:solidFill>
                <a:latin typeface="微软雅黑" panose="020B0503020204020204" pitchFamily="34" charset="-122"/>
                <a:ea typeface="微软雅黑" panose="020B0503020204020204" pitchFamily="34" charset="-122"/>
              </a:rPr>
              <a:t>问题</a:t>
            </a:r>
          </a:p>
        </p:txBody>
      </p:sp>
      <p:cxnSp>
        <p:nvCxnSpPr>
          <p:cNvPr id="19" name="直接连接符 18"/>
          <p:cNvCxnSpPr/>
          <p:nvPr/>
        </p:nvCxnSpPr>
        <p:spPr>
          <a:xfrm>
            <a:off x="6433386" y="393858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150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4"/>
          <p:cNvSpPr>
            <a:spLocks noChangeArrowheads="1"/>
          </p:cNvSpPr>
          <p:nvPr/>
        </p:nvSpPr>
        <p:spPr bwMode="auto">
          <a:xfrm>
            <a:off x="701675" y="1973263"/>
            <a:ext cx="5000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dirty="0" smtClean="0"/>
              <a:t>给创建的两个小狗添加</a:t>
            </a:r>
            <a:r>
              <a:rPr lang="en-US" altLang="zh-CN" dirty="0" smtClean="0"/>
              <a:t>name</a:t>
            </a:r>
            <a:r>
              <a:rPr lang="zh-CN" altLang="en-US" dirty="0" smtClean="0"/>
              <a:t>属性</a:t>
            </a:r>
            <a:endParaRPr lang="zh-CN" altLang="en-US" dirty="0"/>
          </a:p>
        </p:txBody>
      </p:sp>
      <p:sp>
        <p:nvSpPr>
          <p:cNvPr id="25603" name="标题 2"/>
          <p:cNvSpPr>
            <a:spLocks noGrp="1"/>
          </p:cNvSpPr>
          <p:nvPr>
            <p:ph type="title"/>
          </p:nvPr>
        </p:nvSpPr>
        <p:spPr>
          <a:xfrm>
            <a:off x="701675" y="411163"/>
            <a:ext cx="3268663" cy="511175"/>
          </a:xfrm>
        </p:spPr>
        <p:txBody>
          <a:bodyPr/>
          <a:lstStyle/>
          <a:p>
            <a:r>
              <a:rPr lang="en-US" altLang="zh-CN" dirty="0" smtClean="0"/>
              <a:t>7.2.3  </a:t>
            </a:r>
            <a:r>
              <a:rPr lang="zh-CN" altLang="en-US" dirty="0" smtClean="0"/>
              <a:t>修改属性</a:t>
            </a:r>
            <a:endParaRPr lang="zh-CN" altLang="zh-CN" dirty="0"/>
          </a:p>
        </p:txBody>
      </p:sp>
      <p:sp>
        <p:nvSpPr>
          <p:cNvPr id="25604" name="文本框 7"/>
          <p:cNvSpPr txBox="1">
            <a:spLocks noChangeArrowheads="1"/>
          </p:cNvSpPr>
          <p:nvPr/>
        </p:nvSpPr>
        <p:spPr bwMode="auto">
          <a:xfrm>
            <a:off x="701675" y="163512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dirty="0" smtClean="0">
                <a:solidFill>
                  <a:srgbClr val="1B3868"/>
                </a:solidFill>
                <a:latin typeface="微软雅黑" panose="020B0503020204020204" pitchFamily="34" charset="-122"/>
                <a:ea typeface="微软雅黑" panose="020B0503020204020204" pitchFamily="34" charset="-122"/>
              </a:rPr>
              <a:t>对象添加属性</a:t>
            </a:r>
            <a:endParaRPr lang="zh-CN" altLang="en-US" sz="1600" b="1" dirty="0">
              <a:solidFill>
                <a:srgbClr val="1B3868"/>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792793"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6" name="矩形 30"/>
          <p:cNvSpPr>
            <a:spLocks noChangeArrowheads="1"/>
          </p:cNvSpPr>
          <p:nvPr/>
        </p:nvSpPr>
        <p:spPr bwMode="auto">
          <a:xfrm>
            <a:off x="792793" y="3662789"/>
            <a:ext cx="46745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en-US" altLang="zh-CN" sz="1600" dirty="0" smtClean="0"/>
              <a:t>tom. Name=‘Tom’</a:t>
            </a:r>
            <a:endParaRPr lang="zh-CN" altLang="zh-CN" sz="1600" dirty="0"/>
          </a:p>
          <a:p>
            <a:pPr>
              <a:lnSpc>
                <a:spcPct val="150000"/>
              </a:lnSpc>
            </a:pPr>
            <a:r>
              <a:rPr lang="en-US" altLang="zh-CN" sz="1600" dirty="0" err="1" smtClean="0"/>
              <a:t>jack.Name</a:t>
            </a:r>
            <a:r>
              <a:rPr lang="en-US" altLang="zh-CN" sz="1600" dirty="0" smtClean="0"/>
              <a:t>=‘Jack’</a:t>
            </a:r>
            <a:endParaRPr lang="zh-CN" altLang="zh-CN" sz="1600" dirty="0"/>
          </a:p>
        </p:txBody>
      </p:sp>
      <p:sp>
        <p:nvSpPr>
          <p:cNvPr id="25607" name="文本框 7"/>
          <p:cNvSpPr txBox="1">
            <a:spLocks noChangeArrowheads="1"/>
          </p:cNvSpPr>
          <p:nvPr/>
        </p:nvSpPr>
        <p:spPr bwMode="auto">
          <a:xfrm>
            <a:off x="701676" y="2878819"/>
            <a:ext cx="3106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dirty="0">
                <a:solidFill>
                  <a:srgbClr val="1B3868"/>
                </a:solidFill>
                <a:latin typeface="微软雅黑" panose="020B0503020204020204" pitchFamily="34" charset="-122"/>
                <a:ea typeface="微软雅黑" panose="020B0503020204020204" pitchFamily="34" charset="-122"/>
              </a:rPr>
              <a:t>示例</a:t>
            </a:r>
          </a:p>
        </p:txBody>
      </p:sp>
      <p:cxnSp>
        <p:nvCxnSpPr>
          <p:cNvPr id="33" name="直接连接符 32"/>
          <p:cNvCxnSpPr/>
          <p:nvPr/>
        </p:nvCxnSpPr>
        <p:spPr>
          <a:xfrm>
            <a:off x="792793" y="335564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9" name="TextBox 12"/>
          <p:cNvSpPr txBox="1">
            <a:spLocks noChangeArrowheads="1"/>
          </p:cNvSpPr>
          <p:nvPr/>
        </p:nvSpPr>
        <p:spPr bwMode="auto">
          <a:xfrm>
            <a:off x="6281738" y="2281238"/>
            <a:ext cx="4508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zh-CN" altLang="en-US" sz="1600" dirty="0" smtClean="0"/>
              <a:t>通过这种方式添加属性会造成属性多时，代码行多，代码累赘。</a:t>
            </a:r>
            <a:endParaRPr lang="zh-CN" altLang="en-US" sz="1600" dirty="0"/>
          </a:p>
        </p:txBody>
      </p:sp>
      <p:sp>
        <p:nvSpPr>
          <p:cNvPr id="25610" name="文本框 7"/>
          <p:cNvSpPr txBox="1">
            <a:spLocks noChangeArrowheads="1"/>
          </p:cNvSpPr>
          <p:nvPr/>
        </p:nvSpPr>
        <p:spPr bwMode="auto">
          <a:xfrm>
            <a:off x="6286500" y="1776413"/>
            <a:ext cx="3106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sz="1600" b="1">
                <a:solidFill>
                  <a:srgbClr val="1B3868"/>
                </a:solidFill>
                <a:latin typeface="微软雅黑" panose="020B0503020204020204" pitchFamily="34" charset="-122"/>
                <a:ea typeface="微软雅黑" panose="020B0503020204020204" pitchFamily="34" charset="-122"/>
              </a:rPr>
              <a:t>注意</a:t>
            </a:r>
          </a:p>
        </p:txBody>
      </p:sp>
      <p:cxnSp>
        <p:nvCxnSpPr>
          <p:cNvPr id="15" name="直接连接符 14"/>
          <p:cNvCxnSpPr/>
          <p:nvPr/>
        </p:nvCxnSpPr>
        <p:spPr>
          <a:xfrm>
            <a:off x="6377805" y="210978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382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6392863" y="1330325"/>
            <a:ext cx="5275262"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zh-CN" altLang="zh-CN" sz="1400"/>
              <a:t>由哪一个对象调用的方法，方法内的</a:t>
            </a:r>
            <a:r>
              <a:rPr lang="en-US" altLang="zh-CN" sz="1400"/>
              <a:t>self</a:t>
            </a:r>
            <a:r>
              <a:rPr lang="zh-CN" altLang="zh-CN" sz="1400"/>
              <a:t>表示的就是哪一个对象的引用。在类封装的方法内部，</a:t>
            </a:r>
            <a:r>
              <a:rPr lang="en-US" altLang="zh-CN" sz="1400"/>
              <a:t>self</a:t>
            </a:r>
            <a:r>
              <a:rPr lang="zh-CN" altLang="zh-CN" sz="1400"/>
              <a:t>就表示当前调用方法的对象自身，调用方法时，不需要传递参数给</a:t>
            </a:r>
            <a:r>
              <a:rPr lang="en-US" altLang="zh-CN" sz="1400"/>
              <a:t>self</a:t>
            </a:r>
            <a:r>
              <a:rPr lang="zh-CN" altLang="zh-CN" sz="1400"/>
              <a:t>。在方法内部，可以通过</a:t>
            </a:r>
            <a:r>
              <a:rPr lang="en-US" altLang="zh-CN" sz="1400"/>
              <a:t>self</a:t>
            </a:r>
            <a:r>
              <a:rPr lang="zh-CN" altLang="zh-CN" sz="1400"/>
              <a:t>访问对象的属性，也可以通过“</a:t>
            </a:r>
            <a:r>
              <a:rPr lang="en-US" altLang="zh-CN" sz="1400"/>
              <a:t>self.</a:t>
            </a:r>
            <a:r>
              <a:rPr lang="zh-CN" altLang="zh-CN" sz="1400"/>
              <a:t>”的形式调用其它的对象方法。</a:t>
            </a:r>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6628" name="标题 1"/>
          <p:cNvSpPr>
            <a:spLocks noGrp="1"/>
          </p:cNvSpPr>
          <p:nvPr>
            <p:ph type="title"/>
          </p:nvPr>
        </p:nvSpPr>
        <p:spPr>
          <a:xfrm>
            <a:off x="198438" y="411163"/>
            <a:ext cx="5222875" cy="511175"/>
          </a:xfrm>
        </p:spPr>
        <p:txBody>
          <a:bodyPr/>
          <a:lstStyle/>
          <a:p>
            <a:r>
              <a:rPr lang="en-US" altLang="zh-CN" dirty="0" smtClean="0"/>
              <a:t>7.2.3  </a:t>
            </a:r>
            <a:r>
              <a:rPr lang="en-US" altLang="zh-CN" dirty="0"/>
              <a:t>self</a:t>
            </a:r>
            <a:r>
              <a:rPr lang="zh-CN" altLang="zh-CN" dirty="0"/>
              <a:t>参数</a:t>
            </a:r>
          </a:p>
        </p:txBody>
      </p:sp>
      <p:sp>
        <p:nvSpPr>
          <p:cNvPr id="26629" name="文本框 7"/>
          <p:cNvSpPr txBox="1">
            <a:spLocks noChangeArrowheads="1"/>
          </p:cNvSpPr>
          <p:nvPr/>
        </p:nvSpPr>
        <p:spPr bwMode="auto">
          <a:xfrm>
            <a:off x="6392863" y="876300"/>
            <a:ext cx="310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b="1">
                <a:solidFill>
                  <a:srgbClr val="1B3868"/>
                </a:solidFill>
                <a:latin typeface="微软雅黑" panose="020B0503020204020204" pitchFamily="34" charset="-122"/>
                <a:ea typeface="微软雅黑" panose="020B0503020204020204" pitchFamily="34" charset="-122"/>
              </a:rPr>
              <a:t>概念</a:t>
            </a:r>
          </a:p>
        </p:txBody>
      </p:sp>
      <p:cxnSp>
        <p:nvCxnSpPr>
          <p:cNvPr id="14" name="直接连接符 13"/>
          <p:cNvCxnSpPr/>
          <p:nvPr/>
        </p:nvCxnSpPr>
        <p:spPr>
          <a:xfrm>
            <a:off x="6500927" y="124936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3"/>
          <p:cNvSpPr txBox="1">
            <a:spLocks noChangeArrowheads="1"/>
          </p:cNvSpPr>
          <p:nvPr/>
        </p:nvSpPr>
        <p:spPr bwMode="auto">
          <a:xfrm>
            <a:off x="6459538" y="3622675"/>
            <a:ext cx="52752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600" dirty="0"/>
              <a:t>class Cat:</a:t>
            </a:r>
            <a:endParaRPr lang="zh-CN" altLang="zh-CN" sz="1600" dirty="0"/>
          </a:p>
          <a:p>
            <a:r>
              <a:rPr lang="en-US" altLang="zh-CN" sz="1600" dirty="0"/>
              <a:t>    </a:t>
            </a:r>
            <a:r>
              <a:rPr lang="en-US" altLang="zh-CN" sz="1600" dirty="0" err="1"/>
              <a:t>def</a:t>
            </a:r>
            <a:r>
              <a:rPr lang="en-US" altLang="zh-CN" sz="1600" dirty="0"/>
              <a:t> eat(self):</a:t>
            </a:r>
            <a:endParaRPr lang="zh-CN" altLang="zh-CN" sz="1600" dirty="0"/>
          </a:p>
          <a:p>
            <a:r>
              <a:rPr lang="en-US" altLang="zh-CN" sz="1600" dirty="0"/>
              <a:t>        print("%s </a:t>
            </a:r>
            <a:r>
              <a:rPr lang="zh-CN" altLang="zh-CN" sz="1600" dirty="0"/>
              <a:t>爱吃鱼</a:t>
            </a:r>
            <a:r>
              <a:rPr lang="en-US" altLang="zh-CN" sz="1600" dirty="0"/>
              <a:t>" % self.name)</a:t>
            </a:r>
            <a:endParaRPr lang="zh-CN" altLang="zh-CN" sz="1600" dirty="0"/>
          </a:p>
          <a:p>
            <a:r>
              <a:rPr lang="en-US" altLang="zh-CN" sz="1600" dirty="0"/>
              <a:t>tom = Cat()</a:t>
            </a:r>
            <a:endParaRPr lang="zh-CN" altLang="zh-CN" sz="1600" dirty="0"/>
          </a:p>
          <a:p>
            <a:r>
              <a:rPr lang="en-US" altLang="zh-CN" sz="1600" dirty="0"/>
              <a:t>tom.name = "Tom"</a:t>
            </a:r>
            <a:endParaRPr lang="zh-CN" altLang="zh-CN" sz="1600" dirty="0"/>
          </a:p>
          <a:p>
            <a:r>
              <a:rPr lang="en-US" altLang="zh-CN" sz="1600" dirty="0" err="1"/>
              <a:t>tom.eat</a:t>
            </a:r>
            <a:r>
              <a:rPr lang="en-US" altLang="zh-CN" sz="1600" dirty="0"/>
              <a:t>()</a:t>
            </a:r>
            <a:endParaRPr lang="zh-CN" altLang="zh-CN" sz="1600" dirty="0"/>
          </a:p>
          <a:p>
            <a:r>
              <a:rPr lang="en-US" altLang="zh-CN" sz="1600" dirty="0" err="1"/>
              <a:t>lazy_cat</a:t>
            </a:r>
            <a:r>
              <a:rPr lang="en-US" altLang="zh-CN" sz="1600" dirty="0"/>
              <a:t> = Cat()</a:t>
            </a:r>
            <a:endParaRPr lang="zh-CN" altLang="zh-CN" sz="1600" dirty="0"/>
          </a:p>
          <a:p>
            <a:r>
              <a:rPr lang="en-US" altLang="zh-CN" sz="1600" dirty="0"/>
              <a:t>lazy_cat.name = "</a:t>
            </a:r>
            <a:r>
              <a:rPr lang="zh-CN" altLang="zh-CN" sz="1600" dirty="0"/>
              <a:t>大懒猫</a:t>
            </a:r>
            <a:r>
              <a:rPr lang="en-US" altLang="zh-CN" sz="1600" dirty="0"/>
              <a:t>"</a:t>
            </a:r>
            <a:endParaRPr lang="zh-CN" altLang="zh-CN" sz="1600" dirty="0"/>
          </a:p>
          <a:p>
            <a:r>
              <a:rPr lang="en-US" altLang="zh-CN" sz="1600" dirty="0" err="1"/>
              <a:t>lazy_cat.eat</a:t>
            </a:r>
            <a:r>
              <a:rPr lang="en-US" altLang="zh-CN" sz="1600" dirty="0"/>
              <a:t>()</a:t>
            </a:r>
            <a:endParaRPr lang="zh-CN" altLang="zh-CN" sz="1600" dirty="0"/>
          </a:p>
        </p:txBody>
      </p:sp>
      <p:sp>
        <p:nvSpPr>
          <p:cNvPr id="26632" name="文本框 7"/>
          <p:cNvSpPr txBox="1">
            <a:spLocks noChangeArrowheads="1"/>
          </p:cNvSpPr>
          <p:nvPr/>
        </p:nvSpPr>
        <p:spPr bwMode="auto">
          <a:xfrm>
            <a:off x="6459538" y="3168650"/>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b="1">
                <a:solidFill>
                  <a:srgbClr val="1B3868"/>
                </a:solidFill>
                <a:latin typeface="微软雅黑" panose="020B0503020204020204" pitchFamily="34" charset="-122"/>
                <a:ea typeface="微软雅黑" panose="020B0503020204020204" pitchFamily="34" charset="-122"/>
              </a:rPr>
              <a:t>示例</a:t>
            </a:r>
          </a:p>
        </p:txBody>
      </p:sp>
      <p:cxnSp>
        <p:nvCxnSpPr>
          <p:cNvPr id="10" name="直接连接符 9"/>
          <p:cNvCxnSpPr/>
          <p:nvPr/>
        </p:nvCxnSpPr>
        <p:spPr>
          <a:xfrm>
            <a:off x="6567264" y="35417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6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585913"/>
            <a:ext cx="5324475"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8462" y="4361587"/>
            <a:ext cx="4454891" cy="1754326"/>
          </a:xfrm>
          <a:prstGeom prst="rect">
            <a:avLst/>
          </a:prstGeom>
          <a:noFill/>
        </p:spPr>
        <p:txBody>
          <a:bodyPr wrap="square" rtlCol="0">
            <a:spAutoFit/>
          </a:bodyPr>
          <a:lstStyle/>
          <a:p>
            <a:r>
              <a:rPr lang="zh-CN" altLang="en-US" dirty="0" smtClean="0"/>
              <a:t>例如：把类比做图纸，由类创建的对象是可以入住的房子，一张图纸可以设计出很多房子，但它们的主人不同。每人只能回自己的房子，</a:t>
            </a:r>
            <a:r>
              <a:rPr lang="en-US" altLang="zh-CN" dirty="0" smtClean="0"/>
              <a:t>self</a:t>
            </a:r>
            <a:r>
              <a:rPr lang="zh-CN" altLang="en-US" dirty="0" smtClean="0"/>
              <a:t>相当于每个房子的门牌号，有了这个号码，就可以找到自己的房子。</a:t>
            </a:r>
            <a:endParaRPr lang="zh-CN" altLang="en-US" dirty="0"/>
          </a:p>
        </p:txBody>
      </p:sp>
      <p:sp>
        <p:nvSpPr>
          <p:cNvPr id="6" name="TextBox 5"/>
          <p:cNvSpPr txBox="1"/>
          <p:nvPr/>
        </p:nvSpPr>
        <p:spPr>
          <a:xfrm>
            <a:off x="9753600" y="4577030"/>
            <a:ext cx="2057400" cy="1323439"/>
          </a:xfrm>
          <a:prstGeom prst="rect">
            <a:avLst/>
          </a:prstGeom>
          <a:noFill/>
        </p:spPr>
        <p:txBody>
          <a:bodyPr wrap="square" rtlCol="0">
            <a:spAutoFit/>
          </a:bodyPr>
          <a:lstStyle/>
          <a:p>
            <a:r>
              <a:rPr lang="zh-CN" altLang="en-US" sz="1600" dirty="0" smtClean="0"/>
              <a:t>在类的方法内部通过“</a:t>
            </a:r>
            <a:r>
              <a:rPr lang="en-US" altLang="zh-CN" sz="1600" dirty="0" smtClean="0"/>
              <a:t>self.</a:t>
            </a:r>
            <a:r>
              <a:rPr lang="zh-CN" altLang="en-US" sz="1600" dirty="0" smtClean="0"/>
              <a:t>”访问对象的属性和方法，在类的外部，通过“对象名</a:t>
            </a:r>
            <a:r>
              <a:rPr lang="en-US" altLang="zh-CN" sz="1600" dirty="0" smtClean="0"/>
              <a:t>.</a:t>
            </a:r>
            <a:r>
              <a:rPr lang="zh-CN" altLang="en-US" sz="1600" dirty="0" smtClean="0"/>
              <a:t>”访问对象的属性和方法。</a:t>
            </a:r>
            <a:endParaRPr lang="zh-CN" altLang="en-US" sz="1600" dirty="0"/>
          </a:p>
        </p:txBody>
      </p:sp>
    </p:spTree>
    <p:extLst>
      <p:ext uri="{BB962C8B-B14F-4D97-AF65-F5344CB8AC3E}">
        <p14:creationId xmlns:p14="http://schemas.microsoft.com/office/powerpoint/2010/main" val="37832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7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75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6628" name="标题 1"/>
          <p:cNvSpPr>
            <a:spLocks noGrp="1"/>
          </p:cNvSpPr>
          <p:nvPr>
            <p:ph type="title"/>
          </p:nvPr>
        </p:nvSpPr>
        <p:spPr>
          <a:xfrm>
            <a:off x="198438" y="411163"/>
            <a:ext cx="5222875" cy="511175"/>
          </a:xfrm>
        </p:spPr>
        <p:txBody>
          <a:bodyPr/>
          <a:lstStyle/>
          <a:p>
            <a:r>
              <a:rPr lang="en-US" altLang="zh-CN" dirty="0" smtClean="0"/>
              <a:t>7.2.3  </a:t>
            </a:r>
            <a:r>
              <a:rPr lang="en-US" altLang="zh-CN" dirty="0"/>
              <a:t>self</a:t>
            </a:r>
            <a:r>
              <a:rPr lang="zh-CN" altLang="zh-CN" dirty="0"/>
              <a:t>参数</a:t>
            </a:r>
          </a:p>
        </p:txBody>
      </p:sp>
      <p:cxnSp>
        <p:nvCxnSpPr>
          <p:cNvPr id="14" name="直接连接符 13"/>
          <p:cNvCxnSpPr/>
          <p:nvPr/>
        </p:nvCxnSpPr>
        <p:spPr>
          <a:xfrm>
            <a:off x="6500927" y="124936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3"/>
          <p:cNvSpPr txBox="1">
            <a:spLocks noChangeArrowheads="1"/>
          </p:cNvSpPr>
          <p:nvPr/>
        </p:nvSpPr>
        <p:spPr bwMode="auto">
          <a:xfrm>
            <a:off x="6459538" y="1363095"/>
            <a:ext cx="52752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600" dirty="0"/>
              <a:t>class Cat:</a:t>
            </a:r>
            <a:endParaRPr lang="zh-CN" altLang="zh-CN" sz="1600" dirty="0"/>
          </a:p>
          <a:p>
            <a:r>
              <a:rPr lang="en-US" altLang="zh-CN" sz="1600" dirty="0"/>
              <a:t>    </a:t>
            </a:r>
            <a:r>
              <a:rPr lang="en-US" altLang="zh-CN" sz="1600" dirty="0" err="1"/>
              <a:t>def</a:t>
            </a:r>
            <a:r>
              <a:rPr lang="en-US" altLang="zh-CN" sz="1600" dirty="0"/>
              <a:t> eat(self):</a:t>
            </a:r>
            <a:endParaRPr lang="zh-CN" altLang="zh-CN" sz="1600" dirty="0"/>
          </a:p>
          <a:p>
            <a:r>
              <a:rPr lang="en-US" altLang="zh-CN" sz="1600" dirty="0"/>
              <a:t>        print("%s </a:t>
            </a:r>
            <a:r>
              <a:rPr lang="zh-CN" altLang="zh-CN" sz="1600" dirty="0"/>
              <a:t>爱吃鱼</a:t>
            </a:r>
            <a:r>
              <a:rPr lang="en-US" altLang="zh-CN" sz="1600" dirty="0"/>
              <a:t>" % self.name)</a:t>
            </a:r>
            <a:endParaRPr lang="zh-CN" altLang="zh-CN" sz="1600" dirty="0"/>
          </a:p>
          <a:p>
            <a:r>
              <a:rPr lang="en-US" altLang="zh-CN" sz="1600" dirty="0"/>
              <a:t>tom = Cat()</a:t>
            </a:r>
            <a:endParaRPr lang="zh-CN" altLang="zh-CN" sz="1600" dirty="0"/>
          </a:p>
          <a:p>
            <a:r>
              <a:rPr lang="en-US" altLang="zh-CN" sz="1600" dirty="0" err="1" smtClean="0"/>
              <a:t>tom.eat</a:t>
            </a:r>
            <a:r>
              <a:rPr lang="en-US" altLang="zh-CN" sz="1600" dirty="0" smtClean="0"/>
              <a:t>()</a:t>
            </a:r>
          </a:p>
          <a:p>
            <a:r>
              <a:rPr lang="en-US" altLang="zh-CN" sz="1600" dirty="0"/>
              <a:t>tom.name = "Tom</a:t>
            </a:r>
            <a:r>
              <a:rPr lang="en-US" altLang="zh-CN" sz="1600" dirty="0" smtClean="0"/>
              <a:t>"</a:t>
            </a:r>
            <a:endParaRPr lang="zh-CN" altLang="zh-CN" sz="1600" dirty="0"/>
          </a:p>
        </p:txBody>
      </p:sp>
      <p:sp>
        <p:nvSpPr>
          <p:cNvPr id="26632" name="文本框 7"/>
          <p:cNvSpPr txBox="1">
            <a:spLocks noChangeArrowheads="1"/>
          </p:cNvSpPr>
          <p:nvPr/>
        </p:nvSpPr>
        <p:spPr bwMode="auto">
          <a:xfrm>
            <a:off x="6500927" y="69759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pic>
        <p:nvPicPr>
          <p:cNvPr id="26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585913"/>
            <a:ext cx="5324475"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8462" y="4361587"/>
            <a:ext cx="4454891" cy="1754326"/>
          </a:xfrm>
          <a:prstGeom prst="rect">
            <a:avLst/>
          </a:prstGeom>
          <a:noFill/>
        </p:spPr>
        <p:txBody>
          <a:bodyPr wrap="square" rtlCol="0">
            <a:spAutoFit/>
          </a:bodyPr>
          <a:lstStyle/>
          <a:p>
            <a:r>
              <a:rPr lang="zh-CN" altLang="en-US" dirty="0" smtClean="0"/>
              <a:t>例如：把类比做图纸，由类创建的对象是可以入住的房子，一张图纸可以设计出很多房子，但它们的主人不同。每人只能回自己的房子，</a:t>
            </a:r>
            <a:r>
              <a:rPr lang="en-US" altLang="zh-CN" dirty="0" smtClean="0"/>
              <a:t>self</a:t>
            </a:r>
            <a:r>
              <a:rPr lang="zh-CN" altLang="en-US" dirty="0" smtClean="0"/>
              <a:t>相当于每个房子的门牌号，有了这个号码，就可以找到自己的房子。</a:t>
            </a:r>
            <a:endParaRPr lang="zh-CN" altLang="en-US" dirty="0"/>
          </a:p>
        </p:txBody>
      </p:sp>
      <p:sp>
        <p:nvSpPr>
          <p:cNvPr id="3" name="矩形 2"/>
          <p:cNvSpPr/>
          <p:nvPr/>
        </p:nvSpPr>
        <p:spPr>
          <a:xfrm>
            <a:off x="5965371" y="3085238"/>
            <a:ext cx="6096000" cy="2031325"/>
          </a:xfrm>
          <a:prstGeom prst="rect">
            <a:avLst/>
          </a:prstGeom>
        </p:spPr>
        <p:txBody>
          <a:bodyPr>
            <a:spAutoFit/>
          </a:bodyPr>
          <a:lstStyle/>
          <a:p>
            <a:r>
              <a:rPr lang="zh-CN" altLang="en-US" dirty="0" smtClean="0"/>
              <a:t>运行结果：</a:t>
            </a:r>
            <a:endParaRPr lang="en-US" altLang="zh-CN" dirty="0" smtClean="0"/>
          </a:p>
          <a:p>
            <a:r>
              <a:rPr lang="en-US" altLang="zh-CN" dirty="0" err="1" smtClean="0"/>
              <a:t>Traceback</a:t>
            </a:r>
            <a:r>
              <a:rPr lang="en-US" altLang="zh-CN" dirty="0" smtClean="0"/>
              <a:t> </a:t>
            </a:r>
            <a:r>
              <a:rPr lang="en-US" altLang="zh-CN" dirty="0"/>
              <a:t>(most recent call last):</a:t>
            </a:r>
          </a:p>
          <a:p>
            <a:r>
              <a:rPr lang="en-US" altLang="zh-CN" dirty="0"/>
              <a:t>  File "H:/python/8/1.1.py", line 5, in &lt;module&gt;</a:t>
            </a:r>
          </a:p>
          <a:p>
            <a:r>
              <a:rPr lang="en-US" altLang="zh-CN" dirty="0"/>
              <a:t>    </a:t>
            </a:r>
            <a:r>
              <a:rPr lang="en-US" altLang="zh-CN" dirty="0" err="1"/>
              <a:t>tom.eat</a:t>
            </a:r>
            <a:r>
              <a:rPr lang="en-US" altLang="zh-CN" dirty="0"/>
              <a:t>()</a:t>
            </a:r>
          </a:p>
          <a:p>
            <a:r>
              <a:rPr lang="en-US" altLang="zh-CN" dirty="0"/>
              <a:t>  File "H:/python/8/1.1.py", line 3, in eat</a:t>
            </a:r>
          </a:p>
          <a:p>
            <a:r>
              <a:rPr lang="en-US" altLang="zh-CN" dirty="0"/>
              <a:t>    print("%s </a:t>
            </a:r>
            <a:r>
              <a:rPr lang="zh-CN" altLang="en-US" dirty="0"/>
              <a:t>爱吃鱼</a:t>
            </a:r>
            <a:r>
              <a:rPr lang="en-US" altLang="zh-CN" dirty="0"/>
              <a:t>" % self.name)</a:t>
            </a:r>
          </a:p>
          <a:p>
            <a:r>
              <a:rPr lang="en-US" altLang="zh-CN" dirty="0" err="1"/>
              <a:t>AttributeError</a:t>
            </a:r>
            <a:r>
              <a:rPr lang="en-US" altLang="zh-CN" dirty="0"/>
              <a:t>: 'Cat' object has no attribute 'name'</a:t>
            </a:r>
            <a:endParaRPr lang="zh-CN" altLang="en-US" dirty="0"/>
          </a:p>
        </p:txBody>
      </p:sp>
      <p:sp>
        <p:nvSpPr>
          <p:cNvPr id="15" name="TextBox 14"/>
          <p:cNvSpPr txBox="1"/>
          <p:nvPr/>
        </p:nvSpPr>
        <p:spPr>
          <a:xfrm>
            <a:off x="6102576" y="5160744"/>
            <a:ext cx="5229453" cy="646331"/>
          </a:xfrm>
          <a:prstGeom prst="rect">
            <a:avLst/>
          </a:prstGeom>
          <a:noFill/>
        </p:spPr>
        <p:txBody>
          <a:bodyPr wrap="square" rtlCol="0">
            <a:spAutoFit/>
          </a:bodyPr>
          <a:lstStyle/>
          <a:p>
            <a:r>
              <a:rPr lang="zh-CN" altLang="en-US" dirty="0" smtClean="0"/>
              <a:t>所以实际编程时不在类的外部给属性复制，因为运行时没有找到属性会报错。</a:t>
            </a:r>
            <a:endParaRPr lang="zh-CN" altLang="en-US" dirty="0"/>
          </a:p>
        </p:txBody>
      </p:sp>
    </p:spTree>
    <p:extLst>
      <p:ext uri="{BB962C8B-B14F-4D97-AF65-F5344CB8AC3E}">
        <p14:creationId xmlns:p14="http://schemas.microsoft.com/office/powerpoint/2010/main" val="377435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7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757988" y="1633538"/>
            <a:ext cx="45735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600" dirty="0"/>
              <a:t>class Dog:</a:t>
            </a:r>
            <a:endParaRPr lang="zh-CN" altLang="zh-CN" sz="1600" dirty="0"/>
          </a:p>
          <a:p>
            <a:r>
              <a:rPr lang="en-US" altLang="zh-CN" sz="1600" dirty="0"/>
              <a:t>    """</a:t>
            </a:r>
            <a:r>
              <a:rPr lang="zh-CN" altLang="zh-CN" sz="1600" dirty="0"/>
              <a:t>这是一个狗类</a:t>
            </a:r>
            <a:r>
              <a:rPr lang="en-US" altLang="zh-CN" sz="1600" dirty="0"/>
              <a:t>"""</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a:t>
            </a:r>
            <a:r>
              <a:rPr lang="en-US" altLang="zh-CN" sz="1600" dirty="0" smtClean="0"/>
              <a:t>self):</a:t>
            </a:r>
            <a:endParaRPr lang="zh-CN" altLang="zh-CN" sz="1600" dirty="0"/>
          </a:p>
          <a:p>
            <a:r>
              <a:rPr lang="en-US" altLang="zh-CN" sz="1600" dirty="0"/>
              <a:t>        print("</a:t>
            </a:r>
            <a:r>
              <a:rPr lang="zh-CN" altLang="zh-CN" sz="1600" dirty="0"/>
              <a:t>这是一个初始化方法</a:t>
            </a:r>
            <a:r>
              <a:rPr lang="en-US" altLang="zh-CN" sz="1600" dirty="0"/>
              <a:t>")</a:t>
            </a:r>
            <a:endParaRPr lang="zh-CN" altLang="zh-CN" sz="1600" dirty="0"/>
          </a:p>
          <a:p>
            <a:endParaRPr lang="en-US" altLang="zh-CN" sz="1600" dirty="0" smtClean="0"/>
          </a:p>
          <a:p>
            <a:r>
              <a:rPr lang="en-US" altLang="zh-CN" sz="1600" dirty="0" smtClean="0"/>
              <a:t>tom </a:t>
            </a:r>
            <a:r>
              <a:rPr lang="en-US" altLang="zh-CN" sz="1600" dirty="0"/>
              <a:t>= Dog</a:t>
            </a:r>
            <a:r>
              <a:rPr lang="en-US" altLang="zh-CN" sz="1600" dirty="0" smtClean="0"/>
              <a:t>()</a:t>
            </a:r>
            <a:endParaRPr lang="zh-CN" altLang="zh-CN" sz="1600" dirty="0"/>
          </a:p>
        </p:txBody>
      </p:sp>
      <p:cxnSp>
        <p:nvCxnSpPr>
          <p:cNvPr id="9" name="直接连接符 8"/>
          <p:cNvCxnSpPr/>
          <p:nvPr/>
        </p:nvCxnSpPr>
        <p:spPr>
          <a:xfrm>
            <a:off x="9972675" y="1187450"/>
            <a:ext cx="1109663"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910388" y="1144588"/>
            <a:ext cx="1106487"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a:spLocks noChangeArrowheads="1"/>
          </p:cNvSpPr>
          <p:nvPr/>
        </p:nvSpPr>
        <p:spPr bwMode="auto">
          <a:xfrm>
            <a:off x="923925" y="1847963"/>
            <a:ext cx="45751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zh-CN" altLang="en-US" sz="1600" dirty="0" smtClean="0"/>
              <a:t>对象应该包含哪些属性，应该封装在类的内部。</a:t>
            </a:r>
            <a:endParaRPr lang="en-US" altLang="zh-CN" sz="1600" dirty="0" smtClean="0"/>
          </a:p>
          <a:p>
            <a:pPr>
              <a:lnSpc>
                <a:spcPct val="150000"/>
              </a:lnSpc>
            </a:pPr>
            <a:r>
              <a:rPr lang="zh-CN" altLang="en-US" sz="1600" dirty="0" smtClean="0"/>
              <a:t>属性封装在类内部并且在类内部初始化需要用</a:t>
            </a:r>
            <a:r>
              <a:rPr lang="en-US" altLang="zh-CN" sz="1600" dirty="0"/>
              <a:t>__</a:t>
            </a:r>
            <a:r>
              <a:rPr lang="en-US" altLang="zh-CN" sz="1600" dirty="0" err="1"/>
              <a:t>init</a:t>
            </a:r>
            <a:r>
              <a:rPr lang="en-US" altLang="zh-CN" sz="1600" dirty="0"/>
              <a:t>__</a:t>
            </a:r>
            <a:r>
              <a:rPr lang="zh-CN" altLang="zh-CN" sz="1600" dirty="0" smtClean="0"/>
              <a:t>方法</a:t>
            </a:r>
            <a:r>
              <a:rPr lang="zh-CN" altLang="en-US" sz="1600" dirty="0" smtClean="0"/>
              <a:t>。</a:t>
            </a:r>
            <a:endParaRPr lang="en-US" altLang="zh-CN" sz="1600" dirty="0" smtClean="0"/>
          </a:p>
          <a:p>
            <a:pPr>
              <a:lnSpc>
                <a:spcPct val="150000"/>
              </a:lnSpc>
            </a:pPr>
            <a:r>
              <a:rPr lang="zh-CN" altLang="zh-CN" sz="1600" dirty="0" smtClean="0"/>
              <a:t>当</a:t>
            </a:r>
            <a:r>
              <a:rPr lang="zh-CN" altLang="zh-CN" sz="1600" dirty="0"/>
              <a:t>使用类名</a:t>
            </a:r>
            <a:r>
              <a:rPr lang="en-US" altLang="zh-CN" sz="1600" dirty="0"/>
              <a:t>()</a:t>
            </a:r>
            <a:r>
              <a:rPr lang="zh-CN" altLang="zh-CN" sz="1600" dirty="0"/>
              <a:t>创建对象时，会自动执行以下操作：</a:t>
            </a:r>
          </a:p>
          <a:p>
            <a:pPr>
              <a:lnSpc>
                <a:spcPct val="150000"/>
              </a:lnSpc>
            </a:pPr>
            <a:r>
              <a:rPr lang="zh-CN" altLang="zh-CN" sz="1600" dirty="0"/>
              <a:t>（</a:t>
            </a:r>
            <a:r>
              <a:rPr lang="en-US" altLang="zh-CN" sz="1600" dirty="0"/>
              <a:t>1</a:t>
            </a:r>
            <a:r>
              <a:rPr lang="zh-CN" altLang="zh-CN" sz="1600" dirty="0"/>
              <a:t>）为对象在内存中分配空间——创建对象</a:t>
            </a:r>
          </a:p>
          <a:p>
            <a:pPr>
              <a:lnSpc>
                <a:spcPct val="150000"/>
              </a:lnSpc>
            </a:pPr>
            <a:r>
              <a:rPr lang="zh-CN" altLang="zh-CN" sz="1600" dirty="0"/>
              <a:t>（</a:t>
            </a:r>
            <a:r>
              <a:rPr lang="en-US" altLang="zh-CN" sz="1600" dirty="0"/>
              <a:t>2</a:t>
            </a:r>
            <a:r>
              <a:rPr lang="zh-CN" altLang="zh-CN" sz="1600" dirty="0"/>
              <a:t>）为对象的属性设置初值——调用初始化方法</a:t>
            </a:r>
          </a:p>
          <a:p>
            <a:pPr>
              <a:lnSpc>
                <a:spcPct val="150000"/>
              </a:lnSpc>
            </a:pPr>
            <a:r>
              <a:rPr lang="zh-CN" altLang="zh-CN" sz="1600" dirty="0"/>
              <a:t>这里的初始化方法就是</a:t>
            </a:r>
            <a:r>
              <a:rPr lang="en-US" altLang="zh-CN" sz="1600" dirty="0"/>
              <a:t>__</a:t>
            </a:r>
            <a:r>
              <a:rPr lang="en-US" altLang="zh-CN" sz="1600" dirty="0" err="1"/>
              <a:t>init</a:t>
            </a:r>
            <a:r>
              <a:rPr lang="en-US" altLang="zh-CN" sz="1600" dirty="0"/>
              <a:t>__</a:t>
            </a:r>
            <a:r>
              <a:rPr lang="zh-CN" altLang="zh-CN" sz="1600" dirty="0"/>
              <a:t>方法，它是对象的内置方法，专门用来定义一个类具有哪些属性的。</a:t>
            </a:r>
          </a:p>
        </p:txBody>
      </p:sp>
      <p:cxnSp>
        <p:nvCxnSpPr>
          <p:cNvPr id="13" name="直接连接符 12"/>
          <p:cNvCxnSpPr/>
          <p:nvPr/>
        </p:nvCxnSpPr>
        <p:spPr>
          <a:xfrm>
            <a:off x="4123644" y="1633538"/>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10330" y="1633538"/>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23925"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7657" name="标题 2"/>
          <p:cNvSpPr>
            <a:spLocks noGrp="1"/>
          </p:cNvSpPr>
          <p:nvPr>
            <p:ph type="title"/>
          </p:nvPr>
        </p:nvSpPr>
        <p:spPr>
          <a:xfrm>
            <a:off x="701675" y="411163"/>
            <a:ext cx="3268663" cy="511175"/>
          </a:xfrm>
        </p:spPr>
        <p:txBody>
          <a:bodyPr/>
          <a:lstStyle/>
          <a:p>
            <a:r>
              <a:rPr lang="en-US" altLang="zh-CN" dirty="0" smtClean="0"/>
              <a:t>7.2.4  </a:t>
            </a:r>
            <a:r>
              <a:rPr lang="zh-CN" altLang="zh-CN" dirty="0"/>
              <a:t>初始化方法</a:t>
            </a:r>
          </a:p>
        </p:txBody>
      </p:sp>
      <p:sp>
        <p:nvSpPr>
          <p:cNvPr id="27658" name="文本框 7"/>
          <p:cNvSpPr txBox="1">
            <a:spLocks noChangeArrowheads="1"/>
          </p:cNvSpPr>
          <p:nvPr/>
        </p:nvSpPr>
        <p:spPr bwMode="auto">
          <a:xfrm>
            <a:off x="2001837" y="1464469"/>
            <a:ext cx="2359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r>
              <a:rPr lang="zh-CN" altLang="en-US" sz="1600" b="1">
                <a:solidFill>
                  <a:srgbClr val="1B3868"/>
                </a:solidFill>
                <a:latin typeface="微软雅黑" panose="020B0503020204020204" pitchFamily="34" charset="-122"/>
                <a:ea typeface="微软雅黑" panose="020B0503020204020204" pitchFamily="34" charset="-122"/>
              </a:rPr>
              <a:t>概念</a:t>
            </a:r>
          </a:p>
        </p:txBody>
      </p:sp>
      <p:sp>
        <p:nvSpPr>
          <p:cNvPr id="27659" name="文本框 7"/>
          <p:cNvSpPr txBox="1">
            <a:spLocks noChangeArrowheads="1"/>
          </p:cNvSpPr>
          <p:nvPr/>
        </p:nvSpPr>
        <p:spPr bwMode="auto">
          <a:xfrm>
            <a:off x="7793038" y="987425"/>
            <a:ext cx="2359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r>
              <a:rPr lang="zh-CN" altLang="en-US" sz="1600" b="1">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flipH="1">
            <a:off x="3517900"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44800"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6788150"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382125"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09025"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矩形 1"/>
          <p:cNvSpPr/>
          <p:nvPr/>
        </p:nvSpPr>
        <p:spPr>
          <a:xfrm>
            <a:off x="6788150" y="3371456"/>
            <a:ext cx="2262158" cy="646331"/>
          </a:xfrm>
          <a:prstGeom prst="rect">
            <a:avLst/>
          </a:prstGeom>
        </p:spPr>
        <p:txBody>
          <a:bodyPr wrap="none">
            <a:spAutoFit/>
          </a:bodyPr>
          <a:lstStyle/>
          <a:p>
            <a:r>
              <a:rPr lang="zh-CN" altLang="en-US" dirty="0" smtClean="0"/>
              <a:t>运行结果：</a:t>
            </a:r>
            <a:endParaRPr lang="en-US" altLang="zh-CN" dirty="0" smtClean="0"/>
          </a:p>
          <a:p>
            <a:r>
              <a:rPr lang="zh-CN" altLang="en-US" dirty="0" smtClean="0"/>
              <a:t>这</a:t>
            </a:r>
            <a:r>
              <a:rPr lang="zh-CN" altLang="en-US" dirty="0"/>
              <a:t>是一个初始化方法</a:t>
            </a:r>
          </a:p>
        </p:txBody>
      </p:sp>
      <p:sp>
        <p:nvSpPr>
          <p:cNvPr id="3" name="TextBox 2"/>
          <p:cNvSpPr txBox="1"/>
          <p:nvPr/>
        </p:nvSpPr>
        <p:spPr>
          <a:xfrm>
            <a:off x="6757989" y="4299857"/>
            <a:ext cx="4867954" cy="923330"/>
          </a:xfrm>
          <a:prstGeom prst="rect">
            <a:avLst/>
          </a:prstGeom>
          <a:noFill/>
        </p:spPr>
        <p:txBody>
          <a:bodyPr wrap="square" rtlCol="0">
            <a:spAutoFit/>
          </a:bodyPr>
          <a:lstStyle/>
          <a:p>
            <a:r>
              <a:rPr lang="zh-CN" altLang="en-US" dirty="0" smtClean="0"/>
              <a:t>由此可见，当创建对象时会自动调用</a:t>
            </a:r>
            <a:r>
              <a:rPr lang="en-US" altLang="zh-CN" dirty="0"/>
              <a:t>__</a:t>
            </a:r>
            <a:r>
              <a:rPr lang="en-US" altLang="zh-CN" dirty="0" err="1"/>
              <a:t>init</a:t>
            </a:r>
            <a:r>
              <a:rPr lang="en-US" altLang="zh-CN" dirty="0"/>
              <a:t>__</a:t>
            </a:r>
            <a:r>
              <a:rPr lang="zh-CN" altLang="zh-CN" dirty="0" smtClean="0"/>
              <a:t>方法</a:t>
            </a:r>
            <a:r>
              <a:rPr lang="zh-CN" altLang="en-US" dirty="0" smtClean="0"/>
              <a:t>，接下来就可以在该方法内部使用</a:t>
            </a:r>
            <a:r>
              <a:rPr lang="en-US" altLang="zh-CN" dirty="0" smtClean="0"/>
              <a:t>self.</a:t>
            </a:r>
            <a:r>
              <a:rPr lang="zh-CN" altLang="en-US" dirty="0" smtClean="0"/>
              <a:t>属性名</a:t>
            </a:r>
            <a:r>
              <a:rPr lang="en-US" altLang="zh-CN" dirty="0" smtClean="0"/>
              <a:t>=</a:t>
            </a:r>
            <a:r>
              <a:rPr lang="zh-CN" altLang="en-US" dirty="0" smtClean="0"/>
              <a:t>属性值为属性赋初始值。</a:t>
            </a:r>
            <a:endParaRPr lang="zh-CN" altLang="en-US" dirty="0"/>
          </a:p>
        </p:txBody>
      </p:sp>
    </p:spTree>
    <p:extLst>
      <p:ext uri="{BB962C8B-B14F-4D97-AF65-F5344CB8AC3E}">
        <p14:creationId xmlns:p14="http://schemas.microsoft.com/office/powerpoint/2010/main" val="124039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261257" y="1633537"/>
            <a:ext cx="561903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600" dirty="0"/>
              <a:t>class Dog:</a:t>
            </a:r>
            <a:endParaRPr lang="zh-CN" altLang="zh-CN" sz="1600" dirty="0"/>
          </a:p>
          <a:p>
            <a:r>
              <a:rPr lang="en-US" altLang="zh-CN" sz="1600" dirty="0"/>
              <a:t>    """</a:t>
            </a:r>
            <a:r>
              <a:rPr lang="zh-CN" altLang="zh-CN" sz="1600" dirty="0"/>
              <a:t>这是一个狗类</a:t>
            </a:r>
            <a:r>
              <a:rPr lang="en-US" altLang="zh-CN" sz="1600" dirty="0"/>
              <a:t>"""</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a:t>
            </a:r>
            <a:r>
              <a:rPr lang="en-US" altLang="zh-CN" sz="1600" dirty="0" smtClean="0"/>
              <a:t>self):</a:t>
            </a:r>
            <a:endParaRPr lang="zh-CN" altLang="zh-CN" sz="1600" dirty="0"/>
          </a:p>
          <a:p>
            <a:r>
              <a:rPr lang="en-US" altLang="zh-CN" sz="1600" dirty="0"/>
              <a:t>        print("</a:t>
            </a:r>
            <a:r>
              <a:rPr lang="zh-CN" altLang="zh-CN" sz="1600" dirty="0"/>
              <a:t>这是一个初始化方法</a:t>
            </a:r>
            <a:r>
              <a:rPr lang="en-US" altLang="zh-CN" sz="1600" dirty="0"/>
              <a:t>")</a:t>
            </a:r>
            <a:endParaRPr lang="zh-CN" altLang="zh-CN" sz="1600" dirty="0"/>
          </a:p>
          <a:p>
            <a:r>
              <a:rPr lang="en-US" altLang="zh-CN" sz="1600" dirty="0"/>
              <a:t>        # </a:t>
            </a:r>
            <a:r>
              <a:rPr lang="zh-CN" altLang="zh-CN" sz="1600" dirty="0"/>
              <a:t>定义用</a:t>
            </a:r>
            <a:r>
              <a:rPr lang="en-US" altLang="zh-CN" sz="1600" dirty="0"/>
              <a:t>Dog</a:t>
            </a:r>
            <a:r>
              <a:rPr lang="zh-CN" altLang="zh-CN" sz="1600" dirty="0"/>
              <a:t>类创建的狗对象都有一个</a:t>
            </a:r>
            <a:r>
              <a:rPr lang="en-US" altLang="zh-CN" sz="1600" dirty="0"/>
              <a:t> name </a:t>
            </a:r>
            <a:r>
              <a:rPr lang="zh-CN" altLang="zh-CN" sz="1600" dirty="0"/>
              <a:t>的属性</a:t>
            </a:r>
          </a:p>
          <a:p>
            <a:r>
              <a:rPr lang="en-US" altLang="zh-CN" sz="1600" dirty="0"/>
              <a:t>        self.name = </a:t>
            </a:r>
            <a:r>
              <a:rPr lang="en-US" altLang="zh-CN" sz="1600" dirty="0" smtClean="0"/>
              <a:t>'Tom‘</a:t>
            </a:r>
          </a:p>
          <a:p>
            <a:r>
              <a:rPr lang="en-US" altLang="zh-CN" sz="1600" dirty="0" smtClean="0"/>
              <a:t>    </a:t>
            </a:r>
            <a:r>
              <a:rPr lang="en-US" altLang="zh-CN" sz="1600" dirty="0" err="1"/>
              <a:t>def</a:t>
            </a:r>
            <a:r>
              <a:rPr lang="en-US" altLang="zh-CN" sz="1600" dirty="0"/>
              <a:t> eat(self):</a:t>
            </a:r>
            <a:endParaRPr lang="zh-CN" altLang="zh-CN" sz="1600" dirty="0"/>
          </a:p>
          <a:p>
            <a:r>
              <a:rPr lang="en-US" altLang="zh-CN" sz="1600" dirty="0"/>
              <a:t>        print("%s </a:t>
            </a:r>
            <a:r>
              <a:rPr lang="zh-CN" altLang="zh-CN" sz="1600" dirty="0"/>
              <a:t>爱吃骨头</a:t>
            </a:r>
            <a:r>
              <a:rPr lang="en-US" altLang="zh-CN" sz="1600" dirty="0"/>
              <a:t>" % self.name)</a:t>
            </a:r>
            <a:endParaRPr lang="zh-CN" altLang="zh-CN" sz="1600" dirty="0"/>
          </a:p>
          <a:p>
            <a:r>
              <a:rPr lang="en-US" altLang="zh-CN" sz="1600" dirty="0"/>
              <a:t># </a:t>
            </a:r>
            <a:r>
              <a:rPr lang="zh-CN" altLang="zh-CN" sz="1600" dirty="0"/>
              <a:t>使用类名</a:t>
            </a:r>
            <a:r>
              <a:rPr lang="en-US" altLang="zh-CN" sz="1600" dirty="0"/>
              <a:t>()</a:t>
            </a:r>
            <a:r>
              <a:rPr lang="zh-CN" altLang="zh-CN" sz="1600" dirty="0"/>
              <a:t>创建对象的时候，会自动调用初始化方法</a:t>
            </a:r>
            <a:r>
              <a:rPr lang="en-US" altLang="zh-CN" sz="1600" dirty="0"/>
              <a:t> __</a:t>
            </a:r>
            <a:r>
              <a:rPr lang="en-US" altLang="zh-CN" sz="1600" dirty="0" err="1"/>
              <a:t>init</a:t>
            </a:r>
            <a:r>
              <a:rPr lang="en-US" altLang="zh-CN" sz="1600" dirty="0"/>
              <a:t>__</a:t>
            </a:r>
            <a:endParaRPr lang="zh-CN" altLang="zh-CN" sz="1600" dirty="0"/>
          </a:p>
          <a:p>
            <a:r>
              <a:rPr lang="en-US" altLang="zh-CN" sz="1600" dirty="0"/>
              <a:t>tom = Dog</a:t>
            </a:r>
            <a:r>
              <a:rPr lang="en-US" altLang="zh-CN" sz="1600" dirty="0" smtClean="0"/>
              <a:t>()</a:t>
            </a:r>
            <a:endParaRPr lang="zh-CN" altLang="zh-CN" sz="1600" dirty="0"/>
          </a:p>
          <a:p>
            <a:r>
              <a:rPr lang="en-US" altLang="zh-CN" sz="1600" dirty="0" err="1"/>
              <a:t>tom.eat</a:t>
            </a:r>
            <a:r>
              <a:rPr lang="en-US" altLang="zh-CN" sz="1600" dirty="0" smtClean="0"/>
              <a:t>()</a:t>
            </a:r>
            <a:endParaRPr lang="zh-CN" altLang="zh-CN" sz="1600" dirty="0"/>
          </a:p>
        </p:txBody>
      </p:sp>
      <p:cxnSp>
        <p:nvCxnSpPr>
          <p:cNvPr id="15" name="直接连接符 14"/>
          <p:cNvCxnSpPr/>
          <p:nvPr/>
        </p:nvCxnSpPr>
        <p:spPr>
          <a:xfrm flipH="1">
            <a:off x="923925"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7657" name="标题 2"/>
          <p:cNvSpPr>
            <a:spLocks noGrp="1"/>
          </p:cNvSpPr>
          <p:nvPr>
            <p:ph type="title"/>
          </p:nvPr>
        </p:nvSpPr>
        <p:spPr>
          <a:xfrm>
            <a:off x="701675" y="411163"/>
            <a:ext cx="3268663" cy="511175"/>
          </a:xfrm>
        </p:spPr>
        <p:txBody>
          <a:bodyPr/>
          <a:lstStyle/>
          <a:p>
            <a:r>
              <a:rPr lang="en-US" altLang="zh-CN" dirty="0" smtClean="0"/>
              <a:t>7.2.4  </a:t>
            </a:r>
            <a:r>
              <a:rPr lang="zh-CN" altLang="zh-CN" dirty="0"/>
              <a:t>初始化方法</a:t>
            </a:r>
          </a:p>
        </p:txBody>
      </p:sp>
      <p:sp>
        <p:nvSpPr>
          <p:cNvPr id="27659" name="文本框 7"/>
          <p:cNvSpPr txBox="1">
            <a:spLocks noChangeArrowheads="1"/>
          </p:cNvSpPr>
          <p:nvPr/>
        </p:nvSpPr>
        <p:spPr bwMode="auto">
          <a:xfrm>
            <a:off x="1158875" y="1187450"/>
            <a:ext cx="2359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r>
              <a:rPr lang="zh-CN" altLang="en-US" sz="1600"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flipH="1">
            <a:off x="3517900"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44800"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6788150"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382125"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09025"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矩形 1"/>
          <p:cNvSpPr/>
          <p:nvPr/>
        </p:nvSpPr>
        <p:spPr>
          <a:xfrm>
            <a:off x="639536" y="5032606"/>
            <a:ext cx="6096000" cy="923330"/>
          </a:xfrm>
          <a:prstGeom prst="rect">
            <a:avLst/>
          </a:prstGeom>
        </p:spPr>
        <p:txBody>
          <a:bodyPr>
            <a:spAutoFit/>
          </a:bodyPr>
          <a:lstStyle/>
          <a:p>
            <a:r>
              <a:rPr lang="zh-CN" altLang="en-US" dirty="0" smtClean="0"/>
              <a:t>运行结果：</a:t>
            </a:r>
            <a:endParaRPr lang="en-US" altLang="zh-CN" dirty="0" smtClean="0"/>
          </a:p>
          <a:p>
            <a:r>
              <a:rPr lang="zh-CN" altLang="en-US" dirty="0" smtClean="0"/>
              <a:t>这</a:t>
            </a:r>
            <a:r>
              <a:rPr lang="zh-CN" altLang="en-US" dirty="0"/>
              <a:t>是一个初始化方法</a:t>
            </a:r>
          </a:p>
          <a:p>
            <a:r>
              <a:rPr lang="en-US" altLang="zh-CN" dirty="0"/>
              <a:t>Tom </a:t>
            </a:r>
            <a:r>
              <a:rPr lang="zh-CN" altLang="en-US" dirty="0"/>
              <a:t>爱吃骨头</a:t>
            </a:r>
          </a:p>
        </p:txBody>
      </p:sp>
      <p:sp>
        <p:nvSpPr>
          <p:cNvPr id="3" name="TextBox 2"/>
          <p:cNvSpPr txBox="1"/>
          <p:nvPr/>
        </p:nvSpPr>
        <p:spPr>
          <a:xfrm>
            <a:off x="6085114" y="1187450"/>
            <a:ext cx="4876800" cy="2308324"/>
          </a:xfrm>
          <a:prstGeom prst="rect">
            <a:avLst/>
          </a:prstGeom>
          <a:noFill/>
        </p:spPr>
        <p:txBody>
          <a:bodyPr wrap="square" rtlCol="0">
            <a:spAutoFit/>
          </a:bodyPr>
          <a:lstStyle/>
          <a:p>
            <a:r>
              <a:rPr lang="zh-CN" altLang="en-US" dirty="0" smtClean="0"/>
              <a:t>当前类创建的所有对象的</a:t>
            </a:r>
            <a:r>
              <a:rPr lang="en-US" altLang="zh-CN" dirty="0" smtClean="0"/>
              <a:t>name</a:t>
            </a:r>
            <a:r>
              <a:rPr lang="zh-CN" altLang="en-US" dirty="0" smtClean="0"/>
              <a:t>属性的值是相同的，如果希望对象有不同的属性值：</a:t>
            </a:r>
            <a:endParaRPr lang="en-US" altLang="zh-CN" dirty="0" smtClean="0"/>
          </a:p>
          <a:p>
            <a:r>
              <a:rPr lang="en-US" altLang="zh-CN" dirty="0" smtClean="0"/>
              <a:t>1</a:t>
            </a:r>
            <a:r>
              <a:rPr lang="zh-CN" altLang="en-US" dirty="0" smtClean="0"/>
              <a:t>、把想要设置的属性值定义成</a:t>
            </a:r>
            <a:r>
              <a:rPr lang="en-US" altLang="zh-CN" dirty="0"/>
              <a:t>__</a:t>
            </a:r>
            <a:r>
              <a:rPr lang="en-US" altLang="zh-CN" dirty="0" err="1"/>
              <a:t>init</a:t>
            </a:r>
            <a:r>
              <a:rPr lang="en-US" altLang="zh-CN" dirty="0" smtClean="0"/>
              <a:t>__</a:t>
            </a:r>
            <a:r>
              <a:rPr lang="zh-CN" altLang="en-US" dirty="0" smtClean="0"/>
              <a:t>（）方法的参数；</a:t>
            </a:r>
            <a:endParaRPr lang="en-US" altLang="zh-CN" dirty="0" smtClean="0"/>
          </a:p>
          <a:p>
            <a:r>
              <a:rPr lang="en-US" altLang="zh-CN" dirty="0" smtClean="0"/>
              <a:t>2</a:t>
            </a:r>
            <a:r>
              <a:rPr lang="zh-CN" altLang="en-US" dirty="0" smtClean="0"/>
              <a:t>、在方法内部使用“</a:t>
            </a:r>
            <a:r>
              <a:rPr lang="en-US" altLang="zh-CN" dirty="0" smtClean="0"/>
              <a:t>self.</a:t>
            </a:r>
            <a:r>
              <a:rPr lang="zh-CN" altLang="en-US" dirty="0" smtClean="0"/>
              <a:t>属性</a:t>
            </a:r>
            <a:r>
              <a:rPr lang="en-US" altLang="zh-CN" dirty="0" smtClean="0"/>
              <a:t>=</a:t>
            </a:r>
            <a:r>
              <a:rPr lang="zh-CN" altLang="en-US" dirty="0" smtClean="0"/>
              <a:t>形参”的形式接受外部传递的实参；</a:t>
            </a:r>
            <a:endParaRPr lang="en-US" altLang="zh-CN" dirty="0" smtClean="0"/>
          </a:p>
          <a:p>
            <a:r>
              <a:rPr lang="en-US" altLang="zh-CN" dirty="0" smtClean="0"/>
              <a:t>3</a:t>
            </a:r>
            <a:r>
              <a:rPr lang="zh-CN" altLang="en-US" dirty="0" smtClean="0"/>
              <a:t>、创建对象时，使用类名（参数</a:t>
            </a:r>
            <a:r>
              <a:rPr lang="en-US" altLang="zh-CN" dirty="0" smtClean="0"/>
              <a:t>1</a:t>
            </a:r>
            <a:r>
              <a:rPr lang="zh-CN" altLang="en-US" dirty="0"/>
              <a:t>，</a:t>
            </a:r>
            <a:r>
              <a:rPr lang="zh-CN" altLang="en-US" dirty="0" smtClean="0"/>
              <a:t>参数</a:t>
            </a:r>
            <a:r>
              <a:rPr lang="en-US" altLang="zh-CN" dirty="0" smtClean="0"/>
              <a:t>2</a:t>
            </a:r>
            <a:r>
              <a:rPr lang="zh-CN" altLang="en-US" dirty="0" smtClean="0"/>
              <a:t>，</a:t>
            </a:r>
            <a:r>
              <a:rPr lang="en-US" altLang="zh-CN" dirty="0" smtClean="0"/>
              <a:t>…</a:t>
            </a:r>
            <a:r>
              <a:rPr lang="zh-CN" altLang="en-US" dirty="0" smtClean="0"/>
              <a:t>参数</a:t>
            </a:r>
            <a:r>
              <a:rPr lang="en-US" altLang="zh-CN" dirty="0" smtClean="0"/>
              <a:t>n</a:t>
            </a:r>
            <a:r>
              <a:rPr lang="zh-CN" altLang="en-US" dirty="0" smtClean="0"/>
              <a:t>）的形式。</a:t>
            </a:r>
            <a:endParaRPr lang="zh-CN" altLang="en-US" dirty="0"/>
          </a:p>
        </p:txBody>
      </p:sp>
    </p:spTree>
    <p:extLst>
      <p:ext uri="{BB962C8B-B14F-4D97-AF65-F5344CB8AC3E}">
        <p14:creationId xmlns:p14="http://schemas.microsoft.com/office/powerpoint/2010/main" val="362355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a:spLocks noChangeArrowheads="1"/>
          </p:cNvSpPr>
          <p:nvPr/>
        </p:nvSpPr>
        <p:spPr bwMode="auto">
          <a:xfrm>
            <a:off x="1177925" y="2274888"/>
            <a:ext cx="4918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2800" b="1" dirty="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.1 </a:t>
            </a:r>
            <a:r>
              <a:rPr lang="zh-CN" altLang="en-US" sz="2800" b="1" dirty="0" smtClean="0">
                <a:solidFill>
                  <a:schemeClr val="bg1"/>
                </a:solidFill>
                <a:latin typeface="微软雅黑" panose="020B0503020204020204" pitchFamily="34" charset="-122"/>
                <a:ea typeface="微软雅黑" panose="020B0503020204020204" pitchFamily="34" charset="-122"/>
              </a:rPr>
              <a:t>面向对象思想</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387" name="文本框 3"/>
          <p:cNvSpPr txBox="1">
            <a:spLocks noChangeArrowheads="1"/>
          </p:cNvSpPr>
          <p:nvPr/>
        </p:nvSpPr>
        <p:spPr bwMode="auto">
          <a:xfrm>
            <a:off x="6096000" y="2274888"/>
            <a:ext cx="4918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2800" b="1" dirty="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 </a:t>
            </a:r>
            <a:r>
              <a:rPr lang="zh-CN" altLang="en-US" sz="2800" b="1" dirty="0">
                <a:solidFill>
                  <a:schemeClr val="bg1"/>
                </a:solidFill>
                <a:latin typeface="微软雅黑" panose="020B0503020204020204" pitchFamily="34" charset="-122"/>
                <a:ea typeface="微软雅黑" panose="020B0503020204020204" pitchFamily="34" charset="-122"/>
              </a:rPr>
              <a:t>类和对象</a:t>
            </a:r>
          </a:p>
        </p:txBody>
      </p:sp>
      <p:sp>
        <p:nvSpPr>
          <p:cNvPr id="16388" name="文本框 4"/>
          <p:cNvSpPr txBox="1">
            <a:spLocks noChangeArrowheads="1"/>
          </p:cNvSpPr>
          <p:nvPr/>
        </p:nvSpPr>
        <p:spPr bwMode="auto">
          <a:xfrm>
            <a:off x="6096000" y="3386138"/>
            <a:ext cx="4918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2800" b="1" dirty="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.4 </a:t>
            </a:r>
            <a:r>
              <a:rPr lang="zh-CN" altLang="en-US" sz="2800" b="1" dirty="0" smtClean="0">
                <a:solidFill>
                  <a:schemeClr val="bg1"/>
                </a:solidFill>
                <a:latin typeface="微软雅黑" panose="020B0503020204020204" pitchFamily="34" charset="-122"/>
                <a:ea typeface="微软雅黑" panose="020B0503020204020204" pitchFamily="34" charset="-122"/>
              </a:rPr>
              <a:t>继承与多态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390" name="文本框 6"/>
          <p:cNvSpPr txBox="1">
            <a:spLocks noChangeArrowheads="1"/>
          </p:cNvSpPr>
          <p:nvPr/>
        </p:nvSpPr>
        <p:spPr bwMode="auto">
          <a:xfrm>
            <a:off x="1177925" y="3386138"/>
            <a:ext cx="4918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2800" b="1" dirty="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.3 </a:t>
            </a:r>
            <a:r>
              <a:rPr lang="zh-CN" altLang="en-US" sz="2800" b="1" dirty="0" smtClean="0">
                <a:solidFill>
                  <a:schemeClr val="bg1"/>
                </a:solidFill>
                <a:latin typeface="微软雅黑" panose="020B0503020204020204" pitchFamily="34" charset="-122"/>
                <a:ea typeface="微软雅黑" panose="020B0503020204020204" pitchFamily="34" charset="-122"/>
              </a:rPr>
              <a:t>属性与方法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391" name="文本框 7"/>
          <p:cNvSpPr txBox="1">
            <a:spLocks noChangeArrowheads="1"/>
          </p:cNvSpPr>
          <p:nvPr/>
        </p:nvSpPr>
        <p:spPr bwMode="auto">
          <a:xfrm>
            <a:off x="1177925" y="4543425"/>
            <a:ext cx="4918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2800" b="1" dirty="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.5 </a:t>
            </a:r>
            <a:r>
              <a:rPr lang="zh-CN" altLang="en-US" sz="2800" b="1" dirty="0" smtClean="0">
                <a:solidFill>
                  <a:schemeClr val="bg1"/>
                </a:solidFill>
                <a:latin typeface="微软雅黑" panose="020B0503020204020204" pitchFamily="34" charset="-122"/>
                <a:ea typeface="微软雅黑" panose="020B0503020204020204" pitchFamily="34" charset="-122"/>
              </a:rPr>
              <a:t>面向对象应用案例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392" name="标题 24"/>
          <p:cNvSpPr>
            <a:spLocks noGrp="1"/>
          </p:cNvSpPr>
          <p:nvPr>
            <p:ph type="title"/>
          </p:nvPr>
        </p:nvSpPr>
        <p:spPr>
          <a:xfrm>
            <a:off x="-11113" y="444500"/>
            <a:ext cx="2982913" cy="712788"/>
          </a:xfrm>
        </p:spPr>
        <p:txBody>
          <a:bodyPr/>
          <a:lstStyle/>
          <a:p>
            <a:r>
              <a:rPr lang="zh-CN" altLang="en-US" smtClean="0"/>
              <a:t>目录 </a:t>
            </a:r>
            <a:r>
              <a:rPr lang="en-US" altLang="zh-CN" smtClean="0"/>
              <a:t>CONTENT</a:t>
            </a:r>
            <a:endParaRPr lang="zh-CN" altLang="en-US"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466045" y="1688647"/>
            <a:ext cx="45735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600" dirty="0"/>
              <a:t>class Dog:</a:t>
            </a:r>
            <a:endParaRPr lang="zh-CN" altLang="zh-CN" sz="1600" dirty="0"/>
          </a:p>
          <a:p>
            <a:r>
              <a:rPr lang="en-US" altLang="zh-CN" sz="1600" dirty="0"/>
              <a:t>    """</a:t>
            </a:r>
            <a:r>
              <a:rPr lang="zh-CN" altLang="zh-CN" sz="1600" dirty="0"/>
              <a:t>这是一个狗类</a:t>
            </a:r>
            <a:r>
              <a:rPr lang="en-US" altLang="zh-CN" sz="1600" dirty="0"/>
              <a:t>"""</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name):</a:t>
            </a:r>
            <a:endParaRPr lang="zh-CN" altLang="zh-CN" sz="1600" dirty="0"/>
          </a:p>
          <a:p>
            <a:r>
              <a:rPr lang="en-US" altLang="zh-CN" sz="1600" dirty="0"/>
              <a:t>        print("</a:t>
            </a:r>
            <a:r>
              <a:rPr lang="zh-CN" altLang="zh-CN" sz="1600" dirty="0"/>
              <a:t>这是一个初始化方法</a:t>
            </a:r>
            <a:r>
              <a:rPr lang="en-US" altLang="zh-CN" sz="1600" dirty="0"/>
              <a:t>")</a:t>
            </a:r>
            <a:endParaRPr lang="zh-CN" altLang="zh-CN" sz="1600" dirty="0"/>
          </a:p>
          <a:p>
            <a:r>
              <a:rPr lang="en-US" altLang="zh-CN" sz="1600" dirty="0"/>
              <a:t>        # </a:t>
            </a:r>
            <a:r>
              <a:rPr lang="zh-CN" altLang="zh-CN" sz="1600" dirty="0"/>
              <a:t>定义用</a:t>
            </a:r>
            <a:r>
              <a:rPr lang="en-US" altLang="zh-CN" sz="1600" dirty="0"/>
              <a:t>Dog</a:t>
            </a:r>
            <a:r>
              <a:rPr lang="zh-CN" altLang="zh-CN" sz="1600" dirty="0"/>
              <a:t>类创建的狗对象都有一个</a:t>
            </a:r>
            <a:r>
              <a:rPr lang="en-US" altLang="zh-CN" sz="1600" dirty="0"/>
              <a:t> name </a:t>
            </a:r>
            <a:r>
              <a:rPr lang="zh-CN" altLang="zh-CN" sz="1600" dirty="0"/>
              <a:t>的属性</a:t>
            </a:r>
          </a:p>
          <a:p>
            <a:r>
              <a:rPr lang="en-US" altLang="zh-CN" sz="1600" dirty="0"/>
              <a:t>        self.name = name</a:t>
            </a:r>
            <a:endParaRPr lang="zh-CN" altLang="zh-CN" sz="1600" dirty="0"/>
          </a:p>
          <a:p>
            <a:r>
              <a:rPr lang="en-US" altLang="zh-CN" sz="1600" dirty="0"/>
              <a:t>    </a:t>
            </a:r>
            <a:r>
              <a:rPr lang="en-US" altLang="zh-CN" sz="1600" dirty="0" err="1"/>
              <a:t>def</a:t>
            </a:r>
            <a:r>
              <a:rPr lang="en-US" altLang="zh-CN" sz="1600" dirty="0"/>
              <a:t> eat(self):</a:t>
            </a:r>
            <a:endParaRPr lang="zh-CN" altLang="zh-CN" sz="1600" dirty="0"/>
          </a:p>
          <a:p>
            <a:r>
              <a:rPr lang="en-US" altLang="zh-CN" sz="1600" dirty="0"/>
              <a:t>        print("%s </a:t>
            </a:r>
            <a:r>
              <a:rPr lang="zh-CN" altLang="zh-CN" sz="1600" dirty="0"/>
              <a:t>爱吃骨头</a:t>
            </a:r>
            <a:r>
              <a:rPr lang="en-US" altLang="zh-CN" sz="1600" dirty="0"/>
              <a:t>" % self.name)</a:t>
            </a:r>
            <a:endParaRPr lang="zh-CN" altLang="zh-CN" sz="1600" dirty="0"/>
          </a:p>
          <a:p>
            <a:r>
              <a:rPr lang="en-US" altLang="zh-CN" sz="1600" dirty="0"/>
              <a:t># </a:t>
            </a:r>
            <a:r>
              <a:rPr lang="zh-CN" altLang="zh-CN" sz="1600" dirty="0"/>
              <a:t>使用类名</a:t>
            </a:r>
            <a:r>
              <a:rPr lang="en-US" altLang="zh-CN" sz="1600" dirty="0"/>
              <a:t>()</a:t>
            </a:r>
            <a:r>
              <a:rPr lang="zh-CN" altLang="zh-CN" sz="1600" dirty="0"/>
              <a:t>创建对象的时候，会自动调用初始化方法</a:t>
            </a:r>
            <a:r>
              <a:rPr lang="en-US" altLang="zh-CN" sz="1600" dirty="0"/>
              <a:t> __</a:t>
            </a:r>
            <a:r>
              <a:rPr lang="en-US" altLang="zh-CN" sz="1600" dirty="0" err="1"/>
              <a:t>init</a:t>
            </a:r>
            <a:r>
              <a:rPr lang="en-US" altLang="zh-CN" sz="1600" dirty="0"/>
              <a:t>__</a:t>
            </a:r>
            <a:endParaRPr lang="zh-CN" altLang="zh-CN" sz="1600" dirty="0"/>
          </a:p>
          <a:p>
            <a:r>
              <a:rPr lang="en-US" altLang="zh-CN" sz="1600" dirty="0"/>
              <a:t>tom = Dog('Tom')</a:t>
            </a:r>
            <a:endParaRPr lang="zh-CN" altLang="zh-CN" sz="1600" dirty="0"/>
          </a:p>
          <a:p>
            <a:r>
              <a:rPr lang="en-US" altLang="zh-CN" sz="1600" dirty="0" err="1"/>
              <a:t>tom.eat</a:t>
            </a:r>
            <a:r>
              <a:rPr lang="en-US" altLang="zh-CN" sz="1600" dirty="0"/>
              <a:t>()</a:t>
            </a:r>
            <a:endParaRPr lang="zh-CN" altLang="zh-CN" sz="1600" dirty="0"/>
          </a:p>
          <a:p>
            <a:r>
              <a:rPr lang="en-US" altLang="zh-CN" sz="1600" dirty="0"/>
              <a:t>jack = Dog('jack')</a:t>
            </a:r>
            <a:endParaRPr lang="zh-CN" altLang="zh-CN" sz="1600" dirty="0"/>
          </a:p>
          <a:p>
            <a:r>
              <a:rPr lang="en-US" altLang="zh-CN" sz="1600" dirty="0" err="1"/>
              <a:t>jack.eat</a:t>
            </a:r>
            <a:r>
              <a:rPr lang="en-US" altLang="zh-CN" sz="1600" dirty="0"/>
              <a:t>()</a:t>
            </a:r>
            <a:endParaRPr lang="zh-CN" altLang="zh-CN" sz="1600" dirty="0"/>
          </a:p>
        </p:txBody>
      </p:sp>
      <p:cxnSp>
        <p:nvCxnSpPr>
          <p:cNvPr id="15" name="直接连接符 14"/>
          <p:cNvCxnSpPr/>
          <p:nvPr/>
        </p:nvCxnSpPr>
        <p:spPr>
          <a:xfrm flipH="1">
            <a:off x="923925"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7657" name="标题 2"/>
          <p:cNvSpPr>
            <a:spLocks noGrp="1"/>
          </p:cNvSpPr>
          <p:nvPr>
            <p:ph type="title"/>
          </p:nvPr>
        </p:nvSpPr>
        <p:spPr>
          <a:xfrm>
            <a:off x="701675" y="411163"/>
            <a:ext cx="3268663" cy="511175"/>
          </a:xfrm>
        </p:spPr>
        <p:txBody>
          <a:bodyPr/>
          <a:lstStyle/>
          <a:p>
            <a:r>
              <a:rPr lang="en-US" altLang="zh-CN" dirty="0" smtClean="0"/>
              <a:t>7.2.4  </a:t>
            </a:r>
            <a:r>
              <a:rPr lang="zh-CN" altLang="zh-CN" dirty="0"/>
              <a:t>初始化方法</a:t>
            </a:r>
          </a:p>
        </p:txBody>
      </p:sp>
      <p:sp>
        <p:nvSpPr>
          <p:cNvPr id="27659" name="文本框 7"/>
          <p:cNvSpPr txBox="1">
            <a:spLocks noChangeArrowheads="1"/>
          </p:cNvSpPr>
          <p:nvPr/>
        </p:nvSpPr>
        <p:spPr bwMode="auto">
          <a:xfrm>
            <a:off x="586695" y="1157287"/>
            <a:ext cx="2359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r>
              <a:rPr lang="zh-CN" altLang="en-US" sz="1600" b="1">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flipH="1">
            <a:off x="3517900"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44800"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6788150"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382125"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09025"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矩形 1"/>
          <p:cNvSpPr/>
          <p:nvPr/>
        </p:nvSpPr>
        <p:spPr>
          <a:xfrm>
            <a:off x="5440136" y="1704771"/>
            <a:ext cx="6096000" cy="1477328"/>
          </a:xfrm>
          <a:prstGeom prst="rect">
            <a:avLst/>
          </a:prstGeom>
        </p:spPr>
        <p:txBody>
          <a:bodyPr>
            <a:spAutoFit/>
          </a:bodyPr>
          <a:lstStyle/>
          <a:p>
            <a:r>
              <a:rPr lang="zh-CN" altLang="en-US" dirty="0" smtClean="0"/>
              <a:t>运行结果：</a:t>
            </a:r>
            <a:endParaRPr lang="en-US" altLang="zh-CN" dirty="0" smtClean="0"/>
          </a:p>
          <a:p>
            <a:r>
              <a:rPr lang="zh-CN" altLang="en-US" dirty="0" smtClean="0"/>
              <a:t>这</a:t>
            </a:r>
            <a:r>
              <a:rPr lang="zh-CN" altLang="en-US" dirty="0"/>
              <a:t>是一个初始化方法</a:t>
            </a:r>
          </a:p>
          <a:p>
            <a:r>
              <a:rPr lang="en-US" altLang="zh-CN" dirty="0"/>
              <a:t>Tom </a:t>
            </a:r>
            <a:r>
              <a:rPr lang="zh-CN" altLang="en-US" dirty="0"/>
              <a:t>爱吃骨头</a:t>
            </a:r>
          </a:p>
          <a:p>
            <a:r>
              <a:rPr lang="zh-CN" altLang="en-US" dirty="0"/>
              <a:t>这是一个初始化方法</a:t>
            </a:r>
          </a:p>
          <a:p>
            <a:r>
              <a:rPr lang="en-US" altLang="zh-CN" dirty="0"/>
              <a:t>jack </a:t>
            </a:r>
            <a:r>
              <a:rPr lang="zh-CN" altLang="en-US" dirty="0"/>
              <a:t>爱吃骨头</a:t>
            </a:r>
          </a:p>
        </p:txBody>
      </p:sp>
    </p:spTree>
    <p:extLst>
      <p:ext uri="{BB962C8B-B14F-4D97-AF65-F5344CB8AC3E}">
        <p14:creationId xmlns:p14="http://schemas.microsoft.com/office/powerpoint/2010/main" val="276503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724650" y="2603500"/>
            <a:ext cx="45751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en-US" altLang="zh-CN" sz="1400" dirty="0"/>
              <a:t>&gt;&gt;&gt; class </a:t>
            </a:r>
            <a:r>
              <a:rPr lang="en-US" altLang="zh-CN" sz="1400" dirty="0" err="1"/>
              <a:t>DelDemo</a:t>
            </a:r>
            <a:r>
              <a:rPr lang="en-US" altLang="zh-CN" sz="1400" dirty="0"/>
              <a:t>:</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a:t>
            </a:r>
            <a:endParaRPr lang="zh-CN" altLang="zh-CN" sz="1400" dirty="0"/>
          </a:p>
          <a:p>
            <a:r>
              <a:rPr lang="en-US" altLang="zh-CN" sz="1400" dirty="0"/>
              <a:t>        print("__</a:t>
            </a:r>
            <a:r>
              <a:rPr lang="en-US" altLang="zh-CN" sz="1400" dirty="0" err="1"/>
              <a:t>init</a:t>
            </a:r>
            <a:r>
              <a:rPr lang="en-US" altLang="zh-CN" sz="1400" dirty="0"/>
              <a:t>__</a:t>
            </a:r>
            <a:r>
              <a:rPr lang="zh-CN" altLang="zh-CN" sz="1400" dirty="0"/>
              <a:t>方法被调用了！</a:t>
            </a:r>
            <a:r>
              <a:rPr lang="en-US" altLang="zh-CN" sz="1400" dirty="0"/>
              <a:t>")</a:t>
            </a:r>
            <a:endParaRPr lang="zh-CN" altLang="zh-CN" sz="1400" dirty="0"/>
          </a:p>
          <a:p>
            <a:r>
              <a:rPr lang="en-US" altLang="zh-CN" sz="1400" dirty="0"/>
              <a:t>    </a:t>
            </a:r>
            <a:r>
              <a:rPr lang="en-US" altLang="zh-CN" sz="1400" dirty="0" err="1"/>
              <a:t>def</a:t>
            </a:r>
            <a:r>
              <a:rPr lang="en-US" altLang="zh-CN" sz="1400" dirty="0"/>
              <a:t> __del__(self):</a:t>
            </a:r>
            <a:endParaRPr lang="zh-CN" altLang="zh-CN" sz="1400" dirty="0"/>
          </a:p>
          <a:p>
            <a:r>
              <a:rPr lang="en-US" altLang="zh-CN" sz="1400" dirty="0"/>
              <a:t>        print("__del__</a:t>
            </a:r>
            <a:r>
              <a:rPr lang="zh-CN" altLang="zh-CN" sz="1400" dirty="0"/>
              <a:t>方法被调用了！</a:t>
            </a:r>
            <a:r>
              <a:rPr lang="en-US" altLang="zh-CN" sz="1400" dirty="0"/>
              <a:t>")</a:t>
            </a:r>
            <a:endParaRPr lang="zh-CN" altLang="zh-CN" sz="1400" dirty="0"/>
          </a:p>
          <a:p>
            <a:r>
              <a:rPr lang="en-US" altLang="zh-CN" sz="1400" dirty="0"/>
              <a:t>&gt;&gt;&gt; d1 = </a:t>
            </a:r>
            <a:r>
              <a:rPr lang="en-US" altLang="zh-CN" sz="1400" dirty="0" err="1"/>
              <a:t>DelDemo</a:t>
            </a:r>
            <a:r>
              <a:rPr lang="en-US" altLang="zh-CN" sz="1400" dirty="0"/>
              <a:t>()</a:t>
            </a:r>
            <a:endParaRPr lang="zh-CN" altLang="zh-CN" sz="1400" dirty="0"/>
          </a:p>
          <a:p>
            <a:r>
              <a:rPr lang="en-US" altLang="zh-CN" sz="1400" dirty="0"/>
              <a:t>__</a:t>
            </a:r>
            <a:r>
              <a:rPr lang="en-US" altLang="zh-CN" sz="1400" dirty="0" err="1"/>
              <a:t>init</a:t>
            </a:r>
            <a:r>
              <a:rPr lang="en-US" altLang="zh-CN" sz="1400" dirty="0"/>
              <a:t>__</a:t>
            </a:r>
            <a:r>
              <a:rPr lang="zh-CN" altLang="zh-CN" sz="1400" dirty="0"/>
              <a:t>方法被调用了！</a:t>
            </a:r>
          </a:p>
          <a:p>
            <a:r>
              <a:rPr lang="en-US" altLang="zh-CN" sz="1400" dirty="0"/>
              <a:t>&gt;&gt;&gt; d2 = d1</a:t>
            </a:r>
            <a:endParaRPr lang="zh-CN" altLang="zh-CN" sz="1400" dirty="0"/>
          </a:p>
          <a:p>
            <a:r>
              <a:rPr lang="en-US" altLang="zh-CN" sz="1400" dirty="0"/>
              <a:t>&gt;&gt;&gt; d3 = d2</a:t>
            </a:r>
            <a:endParaRPr lang="zh-CN" altLang="zh-CN" sz="1400" dirty="0"/>
          </a:p>
          <a:p>
            <a:r>
              <a:rPr lang="en-US" altLang="zh-CN" sz="1400" dirty="0"/>
              <a:t>&gt;&gt;&gt; del d1</a:t>
            </a:r>
            <a:endParaRPr lang="zh-CN" altLang="zh-CN" sz="1400" dirty="0"/>
          </a:p>
          <a:p>
            <a:r>
              <a:rPr lang="en-US" altLang="zh-CN" sz="1400" dirty="0"/>
              <a:t>&gt;&gt;&gt; del d2</a:t>
            </a:r>
            <a:endParaRPr lang="zh-CN" altLang="zh-CN" sz="1400" dirty="0"/>
          </a:p>
          <a:p>
            <a:r>
              <a:rPr lang="en-US" altLang="zh-CN" sz="1400" dirty="0"/>
              <a:t>&gt;&gt;&gt; del d3</a:t>
            </a:r>
            <a:endParaRPr lang="zh-CN" altLang="zh-CN" sz="1400" dirty="0"/>
          </a:p>
          <a:p>
            <a:r>
              <a:rPr lang="en-US" altLang="zh-CN" sz="1400" dirty="0"/>
              <a:t>__del__</a:t>
            </a:r>
            <a:r>
              <a:rPr lang="zh-CN" altLang="zh-CN" sz="1400" dirty="0"/>
              <a:t>方法被调用了！</a:t>
            </a:r>
          </a:p>
        </p:txBody>
      </p:sp>
      <p:cxnSp>
        <p:nvCxnSpPr>
          <p:cNvPr id="9" name="直接连接符 8"/>
          <p:cNvCxnSpPr/>
          <p:nvPr/>
        </p:nvCxnSpPr>
        <p:spPr>
          <a:xfrm>
            <a:off x="10190163" y="2298700"/>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724650" y="2298700"/>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a:spLocks noChangeArrowheads="1"/>
          </p:cNvSpPr>
          <p:nvPr/>
        </p:nvSpPr>
        <p:spPr bwMode="auto">
          <a:xfrm>
            <a:off x="892175" y="2603500"/>
            <a:ext cx="4575175"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pPr>
            <a:r>
              <a:rPr lang="en-US" altLang="zh-CN" dirty="0"/>
              <a:t>Python</a:t>
            </a:r>
            <a:r>
              <a:rPr lang="zh-CN" altLang="zh-CN" dirty="0"/>
              <a:t>提供了一个析构器，叫做</a:t>
            </a:r>
            <a:r>
              <a:rPr lang="en-US" altLang="zh-CN" dirty="0"/>
              <a:t>__del__</a:t>
            </a:r>
            <a:r>
              <a:rPr lang="zh-CN" altLang="zh-CN" dirty="0"/>
              <a:t>方法，当对象将要被销毁的时候，这个方法就会被调用，用来释放对象占用的资源。如果程序没有显式定义该方法，</a:t>
            </a:r>
            <a:r>
              <a:rPr lang="en-US" altLang="zh-CN" dirty="0"/>
              <a:t>Python</a:t>
            </a:r>
            <a:r>
              <a:rPr lang="zh-CN" altLang="zh-CN" dirty="0"/>
              <a:t>将会提供一个默认的析构方法进行必要的清理工作。</a:t>
            </a:r>
            <a:endParaRPr lang="en-US" altLang="zh-CN" dirty="0"/>
          </a:p>
          <a:p>
            <a:pPr>
              <a:lnSpc>
                <a:spcPct val="150000"/>
              </a:lnSpc>
            </a:pPr>
            <a:r>
              <a:rPr lang="zh-CN" altLang="en-US" dirty="0"/>
              <a:t>注意：</a:t>
            </a:r>
            <a:r>
              <a:rPr lang="zh-CN" altLang="zh-CN" dirty="0"/>
              <a:t>只有当对对象的所有引用都不存在时，才会把对象从内存销毁，此时调用</a:t>
            </a:r>
            <a:r>
              <a:rPr lang="en-US" altLang="zh-CN" dirty="0"/>
              <a:t>__del__</a:t>
            </a:r>
            <a:r>
              <a:rPr lang="zh-CN" altLang="zh-CN" dirty="0"/>
              <a:t>方法。</a:t>
            </a:r>
          </a:p>
        </p:txBody>
      </p:sp>
      <p:cxnSp>
        <p:nvCxnSpPr>
          <p:cNvPr id="13" name="直接连接符 12"/>
          <p:cNvCxnSpPr/>
          <p:nvPr/>
        </p:nvCxnSpPr>
        <p:spPr>
          <a:xfrm>
            <a:off x="4359275" y="2298700"/>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92175" y="2298700"/>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23925"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681" name="标题 2"/>
          <p:cNvSpPr>
            <a:spLocks noGrp="1"/>
          </p:cNvSpPr>
          <p:nvPr>
            <p:ph type="title"/>
          </p:nvPr>
        </p:nvSpPr>
        <p:spPr>
          <a:xfrm>
            <a:off x="701675" y="411163"/>
            <a:ext cx="3268663" cy="511175"/>
          </a:xfrm>
        </p:spPr>
        <p:txBody>
          <a:bodyPr/>
          <a:lstStyle/>
          <a:p>
            <a:r>
              <a:rPr lang="en-US" altLang="zh-CN" dirty="0" smtClean="0"/>
              <a:t>7.2.5 </a:t>
            </a:r>
            <a:r>
              <a:rPr lang="zh-CN" altLang="zh-CN" dirty="0"/>
              <a:t>析构方法</a:t>
            </a:r>
          </a:p>
        </p:txBody>
      </p:sp>
      <p:sp>
        <p:nvSpPr>
          <p:cNvPr id="28682" name="文本框 7"/>
          <p:cNvSpPr txBox="1">
            <a:spLocks noChangeArrowheads="1"/>
          </p:cNvSpPr>
          <p:nvPr/>
        </p:nvSpPr>
        <p:spPr bwMode="auto">
          <a:xfrm>
            <a:off x="2000250" y="2141538"/>
            <a:ext cx="2359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r>
              <a:rPr lang="zh-CN" altLang="en-US" sz="1600" b="1">
                <a:solidFill>
                  <a:srgbClr val="1B3868"/>
                </a:solidFill>
                <a:latin typeface="微软雅黑" panose="020B0503020204020204" pitchFamily="34" charset="-122"/>
                <a:ea typeface="微软雅黑" panose="020B0503020204020204" pitchFamily="34" charset="-122"/>
              </a:rPr>
              <a:t>概念</a:t>
            </a:r>
          </a:p>
        </p:txBody>
      </p:sp>
      <p:sp>
        <p:nvSpPr>
          <p:cNvPr id="28683" name="文本框 7"/>
          <p:cNvSpPr txBox="1">
            <a:spLocks noChangeArrowheads="1"/>
          </p:cNvSpPr>
          <p:nvPr/>
        </p:nvSpPr>
        <p:spPr bwMode="auto">
          <a:xfrm>
            <a:off x="7826375" y="2141538"/>
            <a:ext cx="2357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gn="ctr"/>
            <a:r>
              <a:rPr lang="zh-CN" altLang="en-US" sz="1600" b="1">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flipH="1">
            <a:off x="3517900"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44800"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6788150"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382125"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09025"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423766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4"/>
          <p:cNvSpPr>
            <a:spLocks noChangeArrowheads="1"/>
          </p:cNvSpPr>
          <p:nvPr/>
        </p:nvSpPr>
        <p:spPr bwMode="auto">
          <a:xfrm>
            <a:off x="701675" y="1973263"/>
            <a:ext cx="50006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对象名</a:t>
            </a:r>
            <a:r>
              <a:rPr lang="en-US" altLang="zh-CN" sz="1600" dirty="0"/>
              <a:t>.</a:t>
            </a:r>
            <a:r>
              <a:rPr lang="zh-CN" altLang="en-US" sz="1600" dirty="0"/>
              <a:t>成员</a:t>
            </a:r>
            <a:r>
              <a:rPr lang="zh-CN" altLang="en-US" sz="1600" dirty="0" smtClean="0"/>
              <a:t>名</a:t>
            </a:r>
            <a:endParaRPr lang="en-US" altLang="zh-CN" sz="1600" dirty="0" smtClean="0"/>
          </a:p>
          <a:p>
            <a:pPr>
              <a:lnSpc>
                <a:spcPct val="150000"/>
              </a:lnSpc>
            </a:pPr>
            <a:r>
              <a:rPr lang="en-US" altLang="zh-CN" sz="1600" dirty="0"/>
              <a:t>“.”</a:t>
            </a:r>
            <a:r>
              <a:rPr lang="zh-CN" altLang="zh-CN" sz="1600" dirty="0"/>
              <a:t>（圆点）是成员运算符，用于指定访问对象的某个成员。对象可以访问的成员包括属性和方法</a:t>
            </a:r>
            <a:r>
              <a:rPr lang="zh-CN" altLang="zh-CN" sz="1400" dirty="0"/>
              <a:t>。</a:t>
            </a:r>
            <a:endParaRPr lang="zh-CN" altLang="en-US" sz="1400" dirty="0"/>
          </a:p>
        </p:txBody>
      </p:sp>
      <p:sp>
        <p:nvSpPr>
          <p:cNvPr id="25603" name="标题 2"/>
          <p:cNvSpPr>
            <a:spLocks noGrp="1"/>
          </p:cNvSpPr>
          <p:nvPr>
            <p:ph type="title"/>
          </p:nvPr>
        </p:nvSpPr>
        <p:spPr>
          <a:xfrm>
            <a:off x="701675" y="411163"/>
            <a:ext cx="3268663" cy="511175"/>
          </a:xfrm>
        </p:spPr>
        <p:txBody>
          <a:bodyPr/>
          <a:lstStyle/>
          <a:p>
            <a:r>
              <a:rPr lang="en-US" altLang="zh-CN" dirty="0" smtClean="0"/>
              <a:t>7.2.3  </a:t>
            </a:r>
            <a:r>
              <a:rPr lang="zh-CN" altLang="en-US" smtClean="0"/>
              <a:t>访问成员</a:t>
            </a:r>
            <a:endParaRPr lang="zh-CN" altLang="zh-CN" dirty="0" smtClean="0"/>
          </a:p>
        </p:txBody>
      </p:sp>
      <p:sp>
        <p:nvSpPr>
          <p:cNvPr id="25604" name="文本框 7"/>
          <p:cNvSpPr txBox="1">
            <a:spLocks noChangeArrowheads="1"/>
          </p:cNvSpPr>
          <p:nvPr/>
        </p:nvSpPr>
        <p:spPr bwMode="auto">
          <a:xfrm>
            <a:off x="701675" y="1635125"/>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语法格式</a:t>
            </a:r>
          </a:p>
        </p:txBody>
      </p:sp>
      <p:cxnSp>
        <p:nvCxnSpPr>
          <p:cNvPr id="10" name="直接连接符 9"/>
          <p:cNvCxnSpPr/>
          <p:nvPr/>
        </p:nvCxnSpPr>
        <p:spPr>
          <a:xfrm>
            <a:off x="792793"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6" name="矩形 30"/>
          <p:cNvSpPr>
            <a:spLocks noChangeArrowheads="1"/>
          </p:cNvSpPr>
          <p:nvPr/>
        </p:nvSpPr>
        <p:spPr bwMode="auto">
          <a:xfrm>
            <a:off x="6550753" y="1095858"/>
            <a:ext cx="34067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&gt;&gt;&gt; print(</a:t>
            </a:r>
            <a:r>
              <a:rPr lang="en-US" altLang="zh-CN" sz="1600" dirty="0" err="1"/>
              <a:t>emp.empCount</a:t>
            </a:r>
            <a:r>
              <a:rPr lang="en-US" altLang="zh-CN" sz="1600" dirty="0"/>
              <a:t>)</a:t>
            </a:r>
            <a:endParaRPr lang="zh-CN" altLang="zh-CN" sz="1600" dirty="0"/>
          </a:p>
          <a:p>
            <a:r>
              <a:rPr lang="en-US" altLang="zh-CN" sz="1600" dirty="0"/>
              <a:t>0</a:t>
            </a:r>
            <a:endParaRPr lang="zh-CN" altLang="zh-CN" sz="1600" dirty="0"/>
          </a:p>
          <a:p>
            <a:r>
              <a:rPr lang="en-US" altLang="zh-CN" sz="1600" dirty="0"/>
              <a:t>&gt;&gt;&gt; </a:t>
            </a:r>
            <a:r>
              <a:rPr lang="en-US" altLang="zh-CN" sz="1600" dirty="0" err="1"/>
              <a:t>emp.displayCount</a:t>
            </a:r>
            <a:r>
              <a:rPr lang="en-US" altLang="zh-CN" sz="1600" dirty="0"/>
              <a:t>()</a:t>
            </a:r>
            <a:endParaRPr lang="zh-CN" altLang="zh-CN" sz="1600" dirty="0"/>
          </a:p>
          <a:p>
            <a:r>
              <a:rPr lang="en-US" altLang="zh-CN" sz="1600" dirty="0" smtClean="0"/>
              <a:t>0</a:t>
            </a:r>
          </a:p>
          <a:p>
            <a:r>
              <a:rPr lang="en-US" altLang="zh-CN" sz="1600" dirty="0"/>
              <a:t>&gt;&gt;&gt; </a:t>
            </a:r>
            <a:r>
              <a:rPr lang="en-US" altLang="zh-CN" sz="1600" dirty="0" err="1"/>
              <a:t>emp.empCount</a:t>
            </a:r>
            <a:r>
              <a:rPr lang="en-US" altLang="zh-CN" sz="1600" dirty="0"/>
              <a:t> = 10</a:t>
            </a:r>
            <a:endParaRPr lang="zh-CN" altLang="zh-CN" sz="1600" dirty="0"/>
          </a:p>
          <a:p>
            <a:r>
              <a:rPr lang="en-US" altLang="zh-CN" sz="1600" dirty="0"/>
              <a:t>&gt;&gt;&gt; </a:t>
            </a:r>
            <a:r>
              <a:rPr lang="en-US" altLang="zh-CN" sz="1600" dirty="0" err="1"/>
              <a:t>emp.displayCount</a:t>
            </a:r>
            <a:r>
              <a:rPr lang="en-US" altLang="zh-CN" sz="1600" dirty="0"/>
              <a:t>()</a:t>
            </a:r>
            <a:endParaRPr lang="zh-CN" altLang="zh-CN" sz="1600" dirty="0"/>
          </a:p>
          <a:p>
            <a:r>
              <a:rPr lang="en-US" altLang="zh-CN" sz="1600" dirty="0"/>
              <a:t>10</a:t>
            </a:r>
            <a:endParaRPr lang="zh-CN" altLang="zh-CN" sz="1600" dirty="0"/>
          </a:p>
          <a:p>
            <a:endParaRPr lang="zh-CN" altLang="zh-CN" sz="1600" dirty="0"/>
          </a:p>
        </p:txBody>
      </p:sp>
      <p:sp>
        <p:nvSpPr>
          <p:cNvPr id="25607" name="文本框 7"/>
          <p:cNvSpPr txBox="1">
            <a:spLocks noChangeArrowheads="1"/>
          </p:cNvSpPr>
          <p:nvPr/>
        </p:nvSpPr>
        <p:spPr bwMode="auto">
          <a:xfrm>
            <a:off x="6610228" y="52630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33" name="直接连接符 32"/>
          <p:cNvCxnSpPr/>
          <p:nvPr/>
        </p:nvCxnSpPr>
        <p:spPr>
          <a:xfrm>
            <a:off x="6690570" y="89143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609" name="TextBox 12"/>
          <p:cNvSpPr txBox="1">
            <a:spLocks noChangeArrowheads="1"/>
          </p:cNvSpPr>
          <p:nvPr/>
        </p:nvSpPr>
        <p:spPr bwMode="auto">
          <a:xfrm>
            <a:off x="6479806" y="3254028"/>
            <a:ext cx="45085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zh-CN" sz="1600" dirty="0"/>
              <a:t>对象中的属性也可以使用</a:t>
            </a:r>
            <a:r>
              <a:rPr lang="en-US" altLang="zh-CN" sz="1600" dirty="0"/>
              <a:t>del</a:t>
            </a:r>
            <a:r>
              <a:rPr lang="zh-CN" altLang="zh-CN" sz="1600" dirty="0"/>
              <a:t>关键字删除，如删除对象</a:t>
            </a:r>
            <a:r>
              <a:rPr lang="en-US" altLang="zh-CN" sz="1600" dirty="0" err="1"/>
              <a:t>emp</a:t>
            </a:r>
            <a:r>
              <a:rPr lang="zh-CN" altLang="zh-CN" sz="1600" dirty="0"/>
              <a:t>中的</a:t>
            </a:r>
            <a:r>
              <a:rPr lang="en-US" altLang="zh-CN" sz="1600" dirty="0" err="1"/>
              <a:t>empCount</a:t>
            </a:r>
            <a:r>
              <a:rPr lang="zh-CN" altLang="zh-CN" sz="1600" dirty="0" smtClean="0"/>
              <a:t>属性</a:t>
            </a:r>
            <a:endParaRPr lang="en-US" altLang="zh-CN" sz="1600" dirty="0" smtClean="0"/>
          </a:p>
          <a:p>
            <a:pPr>
              <a:lnSpc>
                <a:spcPct val="150000"/>
              </a:lnSpc>
            </a:pPr>
            <a:endParaRPr lang="en-US" altLang="zh-CN" sz="1600" dirty="0" smtClean="0"/>
          </a:p>
          <a:p>
            <a:r>
              <a:rPr lang="en-US" altLang="zh-CN" sz="1600" dirty="0"/>
              <a:t>&gt;&gt;&gt; </a:t>
            </a:r>
            <a:r>
              <a:rPr lang="en-US" altLang="zh-CN" sz="1600" dirty="0" err="1"/>
              <a:t>emp.empCount</a:t>
            </a:r>
            <a:r>
              <a:rPr lang="en-US" altLang="zh-CN" sz="1600" dirty="0"/>
              <a:t> = 10</a:t>
            </a:r>
          </a:p>
          <a:p>
            <a:r>
              <a:rPr lang="en-US" altLang="zh-CN" sz="1600" dirty="0"/>
              <a:t>&gt;&gt;&gt; </a:t>
            </a:r>
            <a:r>
              <a:rPr lang="en-US" altLang="zh-CN" sz="1600" dirty="0" err="1"/>
              <a:t>emp.displayCount</a:t>
            </a:r>
            <a:r>
              <a:rPr lang="en-US" altLang="zh-CN" sz="1600" dirty="0"/>
              <a:t>()</a:t>
            </a:r>
          </a:p>
          <a:p>
            <a:r>
              <a:rPr lang="en-US" altLang="zh-CN" sz="1600" dirty="0"/>
              <a:t>10</a:t>
            </a:r>
          </a:p>
          <a:p>
            <a:r>
              <a:rPr lang="en-US" altLang="zh-CN" sz="1600" dirty="0"/>
              <a:t>&gt;&gt;&gt; del </a:t>
            </a:r>
            <a:r>
              <a:rPr lang="en-US" altLang="zh-CN" sz="1600" dirty="0" err="1"/>
              <a:t>emp.empCount</a:t>
            </a:r>
            <a:endParaRPr lang="en-US" altLang="zh-CN" sz="1600" dirty="0"/>
          </a:p>
          <a:p>
            <a:r>
              <a:rPr lang="en-US" altLang="zh-CN" sz="1600" dirty="0"/>
              <a:t>&gt;&gt;&gt; </a:t>
            </a:r>
            <a:r>
              <a:rPr lang="en-US" altLang="zh-CN" sz="1600" dirty="0" err="1"/>
              <a:t>emp.displayCount</a:t>
            </a:r>
            <a:r>
              <a:rPr lang="en-US" altLang="zh-CN" sz="1600" dirty="0"/>
              <a:t>()</a:t>
            </a:r>
          </a:p>
          <a:p>
            <a:r>
              <a:rPr lang="en-US" altLang="zh-CN" sz="1600" dirty="0"/>
              <a:t>0</a:t>
            </a:r>
          </a:p>
        </p:txBody>
      </p:sp>
    </p:spTree>
    <p:extLst>
      <p:ext uri="{BB962C8B-B14F-4D97-AF65-F5344CB8AC3E}">
        <p14:creationId xmlns:p14="http://schemas.microsoft.com/office/powerpoint/2010/main" val="369591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4"/>
          <p:cNvSpPr>
            <a:spLocks noChangeArrowheads="1"/>
          </p:cNvSpPr>
          <p:nvPr/>
        </p:nvSpPr>
        <p:spPr bwMode="auto">
          <a:xfrm>
            <a:off x="701675" y="1647959"/>
            <a:ext cx="5000625" cy="11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zh-CN" sz="1600" dirty="0"/>
              <a:t>定义一个电视机的类，每台电视机都是一个对象，每个对象都有状态（当前频道、当前音量、电源开或关）以及动作（转换频道、调节音量、开启</a:t>
            </a:r>
            <a:r>
              <a:rPr lang="en-US" altLang="zh-CN" sz="1600" dirty="0"/>
              <a:t>/</a:t>
            </a:r>
            <a:r>
              <a:rPr lang="zh-CN" altLang="zh-CN" sz="1600" dirty="0"/>
              <a:t>关闭）</a:t>
            </a:r>
            <a:endParaRPr lang="zh-CN" altLang="en-US" sz="1400" dirty="0"/>
          </a:p>
        </p:txBody>
      </p:sp>
      <p:sp>
        <p:nvSpPr>
          <p:cNvPr id="25603" name="标题 2"/>
          <p:cNvSpPr>
            <a:spLocks noGrp="1"/>
          </p:cNvSpPr>
          <p:nvPr>
            <p:ph type="title"/>
          </p:nvPr>
        </p:nvSpPr>
        <p:spPr>
          <a:xfrm>
            <a:off x="701675" y="411163"/>
            <a:ext cx="3268663" cy="511175"/>
          </a:xfrm>
        </p:spPr>
        <p:txBody>
          <a:bodyPr/>
          <a:lstStyle/>
          <a:p>
            <a:r>
              <a:rPr lang="en-US" altLang="zh-CN" dirty="0" smtClean="0"/>
              <a:t>7.2.3  </a:t>
            </a:r>
            <a:r>
              <a:rPr lang="zh-CN" altLang="en-US" smtClean="0"/>
              <a:t>访问成员</a:t>
            </a:r>
            <a:endParaRPr lang="zh-CN" altLang="zh-CN" dirty="0" smtClean="0"/>
          </a:p>
        </p:txBody>
      </p:sp>
      <p:sp>
        <p:nvSpPr>
          <p:cNvPr id="25604" name="文本框 7"/>
          <p:cNvSpPr txBox="1">
            <a:spLocks noChangeArrowheads="1"/>
          </p:cNvSpPr>
          <p:nvPr/>
        </p:nvSpPr>
        <p:spPr bwMode="auto">
          <a:xfrm>
            <a:off x="701675" y="1309821"/>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0" name="直接连接符 9"/>
          <p:cNvCxnSpPr/>
          <p:nvPr/>
        </p:nvCxnSpPr>
        <p:spPr>
          <a:xfrm>
            <a:off x="792793" y="164319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914293" y="230338"/>
            <a:ext cx="6096000" cy="5509200"/>
          </a:xfrm>
          <a:prstGeom prst="rect">
            <a:avLst/>
          </a:prstGeom>
        </p:spPr>
        <p:txBody>
          <a:bodyPr>
            <a:spAutoFit/>
          </a:bodyPr>
          <a:lstStyle/>
          <a:p>
            <a:r>
              <a:rPr lang="en-US" altLang="zh-CN" sz="1600" dirty="0"/>
              <a:t>class TV:</a:t>
            </a:r>
            <a:endParaRPr lang="zh-CN" altLang="zh-CN" sz="1600" dirty="0"/>
          </a:p>
          <a:p>
            <a:r>
              <a:rPr lang="en-US" altLang="zh-CN" sz="1600" dirty="0"/>
              <a:t>     channel = 1         # </a:t>
            </a:r>
            <a:r>
              <a:rPr lang="zh-CN" altLang="zh-CN" sz="1600" dirty="0"/>
              <a:t>默认频道是</a:t>
            </a:r>
            <a:r>
              <a:rPr lang="en-US" altLang="zh-CN" sz="1600" dirty="0"/>
              <a:t>1</a:t>
            </a:r>
            <a:endParaRPr lang="zh-CN" altLang="zh-CN" sz="1600" dirty="0"/>
          </a:p>
          <a:p>
            <a:r>
              <a:rPr lang="en-US" altLang="zh-CN" sz="1600" dirty="0"/>
              <a:t>     </a:t>
            </a:r>
            <a:r>
              <a:rPr lang="en-US" altLang="zh-CN" sz="1600" dirty="0" err="1"/>
              <a:t>volume_level</a:t>
            </a:r>
            <a:r>
              <a:rPr lang="en-US" altLang="zh-CN" sz="1600" dirty="0"/>
              <a:t> = 1     # </a:t>
            </a:r>
            <a:r>
              <a:rPr lang="zh-CN" altLang="zh-CN" sz="1600" dirty="0"/>
              <a:t>默认音量等级是</a:t>
            </a:r>
            <a:r>
              <a:rPr lang="en-US" altLang="zh-CN" sz="1600" dirty="0"/>
              <a:t>1</a:t>
            </a:r>
            <a:endParaRPr lang="zh-CN" altLang="zh-CN" sz="1600" dirty="0"/>
          </a:p>
          <a:p>
            <a:r>
              <a:rPr lang="en-US" altLang="zh-CN" sz="1600" dirty="0"/>
              <a:t>     on = False          # </a:t>
            </a:r>
            <a:r>
              <a:rPr lang="zh-CN" altLang="zh-CN" sz="1600" dirty="0"/>
              <a:t>电视机默认是关闭状态</a:t>
            </a:r>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turn_on</a:t>
            </a:r>
            <a:r>
              <a:rPr lang="en-US" altLang="zh-CN" sz="1600" dirty="0"/>
              <a:t>(self):</a:t>
            </a:r>
            <a:endParaRPr lang="zh-CN" altLang="zh-CN" sz="1600" dirty="0"/>
          </a:p>
          <a:p>
            <a:r>
              <a:rPr lang="en-US" altLang="zh-CN" sz="1600" dirty="0"/>
              <a:t>         """</a:t>
            </a:r>
            <a:r>
              <a:rPr lang="zh-CN" altLang="zh-CN" sz="1600" dirty="0"/>
              <a:t>打开电视机</a:t>
            </a:r>
            <a:r>
              <a:rPr lang="en-US" altLang="zh-CN" sz="1600" dirty="0"/>
              <a:t>"""</a:t>
            </a:r>
            <a:endParaRPr lang="zh-CN" altLang="zh-CN" sz="1600" dirty="0"/>
          </a:p>
          <a:p>
            <a:r>
              <a:rPr lang="en-US" altLang="zh-CN" sz="1600" dirty="0"/>
              <a:t>         </a:t>
            </a:r>
            <a:r>
              <a:rPr lang="en-US" altLang="zh-CN" sz="1600" dirty="0" err="1"/>
              <a:t>self.on</a:t>
            </a:r>
            <a:r>
              <a:rPr lang="en-US" altLang="zh-CN" sz="1600" dirty="0"/>
              <a:t> = True</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turn_off</a:t>
            </a:r>
            <a:r>
              <a:rPr lang="en-US" altLang="zh-CN" sz="1600" dirty="0"/>
              <a:t>(self):</a:t>
            </a:r>
            <a:endParaRPr lang="zh-CN" altLang="zh-CN" sz="1600" dirty="0"/>
          </a:p>
          <a:p>
            <a:r>
              <a:rPr lang="en-US" altLang="zh-CN" sz="1600" dirty="0"/>
              <a:t>         """</a:t>
            </a:r>
            <a:r>
              <a:rPr lang="zh-CN" altLang="zh-CN" sz="1600" dirty="0"/>
              <a:t>关闭电视机</a:t>
            </a:r>
            <a:r>
              <a:rPr lang="en-US" altLang="zh-CN" sz="1600" dirty="0"/>
              <a:t>"""</a:t>
            </a:r>
            <a:endParaRPr lang="zh-CN" altLang="zh-CN" sz="1600" dirty="0"/>
          </a:p>
          <a:p>
            <a:r>
              <a:rPr lang="en-US" altLang="zh-CN" sz="1600" dirty="0"/>
              <a:t>         </a:t>
            </a:r>
            <a:r>
              <a:rPr lang="en-US" altLang="zh-CN" sz="1600" dirty="0" err="1"/>
              <a:t>self.on</a:t>
            </a:r>
            <a:r>
              <a:rPr lang="en-US" altLang="zh-CN" sz="1600" dirty="0"/>
              <a:t> = False</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set_channel</a:t>
            </a:r>
            <a:r>
              <a:rPr lang="en-US" altLang="zh-CN" sz="1600" dirty="0"/>
              <a:t>(self, </a:t>
            </a:r>
            <a:r>
              <a:rPr lang="en-US" altLang="zh-CN" sz="1600" dirty="0" err="1"/>
              <a:t>new_channel</a:t>
            </a:r>
            <a:r>
              <a:rPr lang="en-US" altLang="zh-CN" sz="1600" dirty="0"/>
              <a:t>):</a:t>
            </a:r>
            <a:endParaRPr lang="zh-CN" altLang="zh-CN" sz="1600" dirty="0"/>
          </a:p>
          <a:p>
            <a:r>
              <a:rPr lang="en-US" altLang="zh-CN" sz="1600" dirty="0"/>
              <a:t>         """</a:t>
            </a:r>
            <a:r>
              <a:rPr lang="zh-CN" altLang="zh-CN" sz="1600" dirty="0"/>
              <a:t>转换频道</a:t>
            </a:r>
            <a:r>
              <a:rPr lang="en-US" altLang="zh-CN" sz="1600" dirty="0"/>
              <a:t>"""</a:t>
            </a:r>
            <a:endParaRPr lang="zh-CN" altLang="zh-CN" sz="1600" dirty="0"/>
          </a:p>
          <a:p>
            <a:r>
              <a:rPr lang="en-US" altLang="zh-CN" sz="1600" dirty="0"/>
              <a:t>         if </a:t>
            </a:r>
            <a:r>
              <a:rPr lang="en-US" altLang="zh-CN" sz="1600" dirty="0" err="1"/>
              <a:t>self.on</a:t>
            </a:r>
            <a:r>
              <a:rPr lang="en-US" altLang="zh-CN" sz="1600" dirty="0"/>
              <a:t> and 120 &gt;= </a:t>
            </a:r>
            <a:r>
              <a:rPr lang="en-US" altLang="zh-CN" sz="1600" dirty="0" err="1"/>
              <a:t>new_channel</a:t>
            </a:r>
            <a:r>
              <a:rPr lang="en-US" altLang="zh-CN" sz="1600" dirty="0"/>
              <a:t> &gt;= 1:</a:t>
            </a:r>
            <a:endParaRPr lang="zh-CN" altLang="zh-CN" sz="1600" dirty="0"/>
          </a:p>
          <a:p>
            <a:r>
              <a:rPr lang="en-US" altLang="zh-CN" sz="1600" dirty="0"/>
              <a:t>             </a:t>
            </a:r>
            <a:r>
              <a:rPr lang="en-US" altLang="zh-CN" sz="1600" dirty="0" err="1"/>
              <a:t>self.channel</a:t>
            </a:r>
            <a:r>
              <a:rPr lang="en-US" altLang="zh-CN" sz="1600" dirty="0"/>
              <a:t> = </a:t>
            </a:r>
            <a:r>
              <a:rPr lang="en-US" altLang="zh-CN" sz="1600" dirty="0" err="1"/>
              <a:t>new_channel</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set_volume</a:t>
            </a:r>
            <a:r>
              <a:rPr lang="en-US" altLang="zh-CN" sz="1600" dirty="0"/>
              <a:t>(self, </a:t>
            </a:r>
            <a:r>
              <a:rPr lang="en-US" altLang="zh-CN" sz="1600" dirty="0" err="1"/>
              <a:t>new_volume_level</a:t>
            </a:r>
            <a:r>
              <a:rPr lang="en-US" altLang="zh-CN" sz="1600" dirty="0"/>
              <a:t>):</a:t>
            </a:r>
            <a:endParaRPr lang="zh-CN" altLang="zh-CN" sz="1600" dirty="0"/>
          </a:p>
          <a:p>
            <a:r>
              <a:rPr lang="en-US" altLang="zh-CN" sz="1600" dirty="0"/>
              <a:t>         """</a:t>
            </a:r>
            <a:r>
              <a:rPr lang="zh-CN" altLang="zh-CN" sz="1600" dirty="0"/>
              <a:t>调节音量</a:t>
            </a:r>
            <a:r>
              <a:rPr lang="en-US" altLang="zh-CN" sz="1600" dirty="0"/>
              <a:t>"""</a:t>
            </a:r>
            <a:endParaRPr lang="zh-CN" altLang="zh-CN" sz="1600" dirty="0"/>
          </a:p>
          <a:p>
            <a:r>
              <a:rPr lang="en-US" altLang="zh-CN" sz="1600" dirty="0"/>
              <a:t>         if </a:t>
            </a:r>
            <a:r>
              <a:rPr lang="en-US" altLang="zh-CN" sz="1600" dirty="0" err="1"/>
              <a:t>self.on</a:t>
            </a:r>
            <a:r>
              <a:rPr lang="en-US" altLang="zh-CN" sz="1600" dirty="0"/>
              <a:t> and 7 &gt;= </a:t>
            </a:r>
            <a:r>
              <a:rPr lang="en-US" altLang="zh-CN" sz="1600" dirty="0" err="1"/>
              <a:t>new_volume_level</a:t>
            </a:r>
            <a:r>
              <a:rPr lang="en-US" altLang="zh-CN" sz="1600" dirty="0"/>
              <a:t> &gt;= 1:</a:t>
            </a:r>
            <a:endParaRPr lang="zh-CN" altLang="zh-CN" sz="1600" dirty="0"/>
          </a:p>
          <a:p>
            <a:r>
              <a:rPr lang="en-US" altLang="zh-CN" sz="1600" dirty="0"/>
              <a:t>             </a:t>
            </a:r>
            <a:r>
              <a:rPr lang="en-US" altLang="zh-CN" sz="1600" dirty="0" err="1"/>
              <a:t>self.volume_level</a:t>
            </a:r>
            <a:r>
              <a:rPr lang="en-US" altLang="zh-CN" sz="1600" dirty="0"/>
              <a:t> = </a:t>
            </a:r>
            <a:r>
              <a:rPr lang="en-US" altLang="zh-CN" sz="1600" dirty="0" err="1"/>
              <a:t>new_volume_level</a:t>
            </a:r>
            <a:endParaRPr lang="zh-CN" altLang="zh-CN" sz="1600" dirty="0"/>
          </a:p>
        </p:txBody>
      </p:sp>
      <p:sp>
        <p:nvSpPr>
          <p:cNvPr id="18" name="矩形 17"/>
          <p:cNvSpPr/>
          <p:nvPr/>
        </p:nvSpPr>
        <p:spPr>
          <a:xfrm>
            <a:off x="728317" y="3000327"/>
            <a:ext cx="5185976" cy="3046988"/>
          </a:xfrm>
          <a:prstGeom prst="rect">
            <a:avLst/>
          </a:prstGeom>
        </p:spPr>
        <p:txBody>
          <a:bodyPr wrap="square">
            <a:spAutoFit/>
          </a:bodyPr>
          <a:lstStyle/>
          <a:p>
            <a:r>
              <a:rPr lang="en-US" altLang="zh-CN" sz="1600" dirty="0"/>
              <a:t>tv1 = TV()</a:t>
            </a:r>
            <a:endParaRPr lang="zh-CN" altLang="zh-CN" sz="1600" dirty="0"/>
          </a:p>
          <a:p>
            <a:r>
              <a:rPr lang="en-US" altLang="zh-CN" sz="1600" dirty="0" smtClean="0"/>
              <a:t>tv1.turn_on</a:t>
            </a:r>
            <a:r>
              <a:rPr lang="en-US" altLang="zh-CN" sz="1600" dirty="0"/>
              <a:t>()</a:t>
            </a:r>
            <a:endParaRPr lang="zh-CN" altLang="zh-CN" sz="1600" dirty="0"/>
          </a:p>
          <a:p>
            <a:r>
              <a:rPr lang="en-US" altLang="zh-CN" sz="1600" dirty="0" smtClean="0"/>
              <a:t>tv1.set_channel(30</a:t>
            </a:r>
            <a:r>
              <a:rPr lang="en-US" altLang="zh-CN" sz="1600" dirty="0"/>
              <a:t>)</a:t>
            </a:r>
            <a:endParaRPr lang="zh-CN" altLang="zh-CN" sz="1600" dirty="0"/>
          </a:p>
          <a:p>
            <a:r>
              <a:rPr lang="en-US" altLang="zh-CN" sz="1600" dirty="0" smtClean="0"/>
              <a:t>tv1.set_volume(3</a:t>
            </a:r>
            <a:r>
              <a:rPr lang="en-US" altLang="zh-CN" sz="1600" dirty="0"/>
              <a:t>)</a:t>
            </a:r>
            <a:endParaRPr lang="zh-CN" altLang="zh-CN" sz="1600" dirty="0"/>
          </a:p>
          <a:p>
            <a:r>
              <a:rPr lang="en-US" altLang="zh-CN" sz="1600" dirty="0" smtClean="0"/>
              <a:t>tv2 </a:t>
            </a:r>
            <a:r>
              <a:rPr lang="en-US" altLang="zh-CN" sz="1600" dirty="0"/>
              <a:t>= TV()</a:t>
            </a:r>
            <a:endParaRPr lang="zh-CN" altLang="zh-CN" sz="1600" dirty="0"/>
          </a:p>
          <a:p>
            <a:r>
              <a:rPr lang="en-US" altLang="zh-CN" sz="1600" dirty="0" smtClean="0"/>
              <a:t>tv2.turn_on</a:t>
            </a:r>
            <a:r>
              <a:rPr lang="en-US" altLang="zh-CN" sz="1600" dirty="0"/>
              <a:t>()</a:t>
            </a:r>
            <a:endParaRPr lang="zh-CN" altLang="zh-CN" sz="1600" dirty="0"/>
          </a:p>
          <a:p>
            <a:r>
              <a:rPr lang="en-US" altLang="zh-CN" sz="1600" dirty="0" smtClean="0"/>
              <a:t>tv2.set_channel(10</a:t>
            </a:r>
            <a:r>
              <a:rPr lang="en-US" altLang="zh-CN" sz="1600" dirty="0"/>
              <a:t>)</a:t>
            </a:r>
            <a:endParaRPr lang="zh-CN" altLang="zh-CN" sz="1600" dirty="0"/>
          </a:p>
          <a:p>
            <a:r>
              <a:rPr lang="en-US" altLang="zh-CN" sz="1600" dirty="0" smtClean="0"/>
              <a:t>tv2.set_volume(5</a:t>
            </a:r>
            <a:r>
              <a:rPr lang="en-US" altLang="zh-CN" sz="1600" dirty="0"/>
              <a:t>)</a:t>
            </a:r>
            <a:endParaRPr lang="zh-CN" altLang="zh-CN" sz="1600" dirty="0"/>
          </a:p>
          <a:p>
            <a:r>
              <a:rPr lang="en-US" altLang="zh-CN" sz="1600" dirty="0" smtClean="0"/>
              <a:t>txt </a:t>
            </a:r>
            <a:r>
              <a:rPr lang="en-US" altLang="zh-CN" sz="1600" dirty="0"/>
              <a:t>= "tv1's channel is {} and volume level is {}"</a:t>
            </a:r>
            <a:endParaRPr lang="zh-CN" altLang="zh-CN" sz="1600" dirty="0"/>
          </a:p>
          <a:p>
            <a:r>
              <a:rPr lang="en-US" altLang="zh-CN" sz="1600" dirty="0" smtClean="0"/>
              <a:t>print(</a:t>
            </a:r>
            <a:r>
              <a:rPr lang="en-US" altLang="zh-CN" sz="1600" dirty="0" err="1" smtClean="0"/>
              <a:t>txt.format</a:t>
            </a:r>
            <a:r>
              <a:rPr lang="en-US" altLang="zh-CN" sz="1600" dirty="0" smtClean="0"/>
              <a:t>(tv1.channel</a:t>
            </a:r>
            <a:r>
              <a:rPr lang="en-US" altLang="zh-CN" sz="1600" dirty="0"/>
              <a:t>, tv1.volume_level))</a:t>
            </a:r>
            <a:endParaRPr lang="zh-CN" altLang="zh-CN" sz="1600" dirty="0"/>
          </a:p>
          <a:p>
            <a:r>
              <a:rPr lang="en-US" altLang="zh-CN" sz="1600" dirty="0" smtClean="0"/>
              <a:t>txt </a:t>
            </a:r>
            <a:r>
              <a:rPr lang="en-US" altLang="zh-CN" sz="1600" dirty="0"/>
              <a:t>= "tv2's channel is {} and volume level is {}"</a:t>
            </a:r>
            <a:endParaRPr lang="zh-CN" altLang="zh-CN" sz="1600" dirty="0"/>
          </a:p>
          <a:p>
            <a:r>
              <a:rPr lang="en-US" altLang="zh-CN" sz="1600" dirty="0" smtClean="0"/>
              <a:t>print(</a:t>
            </a:r>
            <a:r>
              <a:rPr lang="en-US" altLang="zh-CN" sz="1600" dirty="0" err="1" smtClean="0"/>
              <a:t>txt.format</a:t>
            </a:r>
            <a:r>
              <a:rPr lang="en-US" altLang="zh-CN" sz="1600" dirty="0" smtClean="0"/>
              <a:t>(tv2.channel</a:t>
            </a:r>
            <a:r>
              <a:rPr lang="en-US" altLang="zh-CN" sz="1600" dirty="0"/>
              <a:t>, tv2.volume_level))</a:t>
            </a:r>
            <a:endParaRPr lang="zh-CN" altLang="zh-CN" sz="1600" dirty="0"/>
          </a:p>
        </p:txBody>
      </p:sp>
    </p:spTree>
    <p:extLst>
      <p:ext uri="{BB962C8B-B14F-4D97-AF65-F5344CB8AC3E}">
        <p14:creationId xmlns:p14="http://schemas.microsoft.com/office/powerpoint/2010/main" val="3768784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6392863" y="1330325"/>
            <a:ext cx="52752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smtClean="0"/>
              <a:t>类</a:t>
            </a:r>
            <a:r>
              <a:rPr lang="zh-CN" altLang="en-US" sz="1600" dirty="0"/>
              <a:t>的所有实例方法都必须至少有一个名为</a:t>
            </a:r>
            <a:r>
              <a:rPr lang="en-US" altLang="zh-CN" sz="1600" dirty="0"/>
              <a:t>self</a:t>
            </a:r>
            <a:r>
              <a:rPr lang="zh-CN" altLang="en-US" sz="1600" dirty="0"/>
              <a:t>的参数，并且必须是方法的第一个形参（如果有多个形参的话）</a:t>
            </a:r>
            <a:r>
              <a:rPr lang="zh-CN" altLang="en-US" sz="1600" dirty="0" smtClean="0"/>
              <a:t>。</a:t>
            </a:r>
            <a:endParaRPr lang="en-US" altLang="zh-CN" sz="1600" dirty="0" smtClean="0"/>
          </a:p>
          <a:p>
            <a:pPr>
              <a:lnSpc>
                <a:spcPct val="150000"/>
              </a:lnSpc>
            </a:pPr>
            <a:r>
              <a:rPr lang="en-US" altLang="zh-CN" sz="1600" dirty="0" smtClean="0"/>
              <a:t>self</a:t>
            </a:r>
            <a:r>
              <a:rPr lang="zh-CN" altLang="en-US" sz="1600" dirty="0" smtClean="0"/>
              <a:t>代表要</a:t>
            </a:r>
            <a:r>
              <a:rPr lang="zh-CN" altLang="en-US" sz="1600" dirty="0"/>
              <a:t>创建的对象本身。当某个对象调用方法的时候，</a:t>
            </a:r>
            <a:r>
              <a:rPr lang="en-US" altLang="zh-CN" sz="1600" dirty="0"/>
              <a:t>Python</a:t>
            </a:r>
            <a:r>
              <a:rPr lang="zh-CN" altLang="en-US" sz="1600" dirty="0"/>
              <a:t>解释器会把这个对象作为第一个参数传给</a:t>
            </a:r>
            <a:r>
              <a:rPr lang="en-US" altLang="zh-CN" sz="1600" dirty="0"/>
              <a:t>self</a:t>
            </a:r>
            <a:r>
              <a:rPr lang="zh-CN" altLang="en-US" sz="1600" dirty="0"/>
              <a:t>，开发者只需要传递后面的参数即可。</a:t>
            </a:r>
            <a:endParaRPr lang="zh-CN" altLang="zh-CN" sz="1600" dirty="0"/>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6628" name="标题 1"/>
          <p:cNvSpPr>
            <a:spLocks noGrp="1"/>
          </p:cNvSpPr>
          <p:nvPr>
            <p:ph type="title"/>
          </p:nvPr>
        </p:nvSpPr>
        <p:spPr>
          <a:xfrm>
            <a:off x="198438" y="411163"/>
            <a:ext cx="5222875" cy="511175"/>
          </a:xfrm>
        </p:spPr>
        <p:txBody>
          <a:bodyPr/>
          <a:lstStyle/>
          <a:p>
            <a:r>
              <a:rPr lang="en-US" altLang="zh-CN" dirty="0" smtClean="0"/>
              <a:t>7.2.4  self</a:t>
            </a:r>
            <a:r>
              <a:rPr lang="zh-CN" altLang="zh-CN" dirty="0" smtClean="0"/>
              <a:t>参数</a:t>
            </a:r>
          </a:p>
        </p:txBody>
      </p:sp>
      <p:sp>
        <p:nvSpPr>
          <p:cNvPr id="26629" name="文本框 7"/>
          <p:cNvSpPr txBox="1">
            <a:spLocks noChangeArrowheads="1"/>
          </p:cNvSpPr>
          <p:nvPr/>
        </p:nvSpPr>
        <p:spPr bwMode="auto">
          <a:xfrm>
            <a:off x="6392863" y="876300"/>
            <a:ext cx="310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a:solidFill>
                  <a:srgbClr val="1B3868"/>
                </a:solidFill>
                <a:latin typeface="微软雅黑" panose="020B0503020204020204" pitchFamily="34" charset="-122"/>
                <a:ea typeface="微软雅黑" panose="020B0503020204020204" pitchFamily="34" charset="-122"/>
              </a:rPr>
              <a:t>概念</a:t>
            </a:r>
          </a:p>
        </p:txBody>
      </p:sp>
      <p:cxnSp>
        <p:nvCxnSpPr>
          <p:cNvPr id="14" name="直接连接符 13"/>
          <p:cNvCxnSpPr/>
          <p:nvPr/>
        </p:nvCxnSpPr>
        <p:spPr>
          <a:xfrm>
            <a:off x="6500927" y="124936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3"/>
          <p:cNvSpPr txBox="1">
            <a:spLocks noChangeArrowheads="1"/>
          </p:cNvSpPr>
          <p:nvPr/>
        </p:nvSpPr>
        <p:spPr bwMode="auto">
          <a:xfrm>
            <a:off x="6459538" y="3789723"/>
            <a:ext cx="5275262"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class Test:</a:t>
            </a:r>
            <a:endParaRPr lang="zh-CN" altLang="zh-CN" sz="1600" dirty="0"/>
          </a:p>
          <a:p>
            <a:r>
              <a:rPr lang="en-US" altLang="zh-CN" sz="1600" dirty="0"/>
              <a:t>   </a:t>
            </a:r>
            <a:r>
              <a:rPr lang="en-US" altLang="zh-CN" sz="1600" dirty="0" err="1"/>
              <a:t>def</a:t>
            </a:r>
            <a:r>
              <a:rPr lang="en-US" altLang="zh-CN" sz="1600" dirty="0"/>
              <a:t> </a:t>
            </a:r>
            <a:r>
              <a:rPr lang="en-US" altLang="zh-CN" sz="1600" dirty="0" err="1"/>
              <a:t>prt</a:t>
            </a:r>
            <a:r>
              <a:rPr lang="en-US" altLang="zh-CN" sz="1600" dirty="0"/>
              <a:t>(self):</a:t>
            </a:r>
            <a:endParaRPr lang="zh-CN" altLang="zh-CN" sz="1600" dirty="0"/>
          </a:p>
          <a:p>
            <a:r>
              <a:rPr lang="en-US" altLang="zh-CN" sz="1600" dirty="0"/>
              <a:t>       print(self)</a:t>
            </a:r>
            <a:endParaRPr lang="zh-CN" altLang="zh-CN" sz="1600" dirty="0"/>
          </a:p>
          <a:p>
            <a:r>
              <a:rPr lang="en-US" altLang="zh-CN" sz="1600" dirty="0"/>
              <a:t>       print(</a:t>
            </a:r>
            <a:r>
              <a:rPr lang="en-US" altLang="zh-CN" sz="1600" dirty="0" err="1"/>
              <a:t>self.__class</a:t>
            </a:r>
            <a:r>
              <a:rPr lang="en-US" altLang="zh-CN" sz="1600" dirty="0"/>
              <a:t>__)</a:t>
            </a:r>
            <a:endParaRPr lang="zh-CN" altLang="zh-CN" sz="1600" dirty="0"/>
          </a:p>
          <a:p>
            <a:r>
              <a:rPr lang="en-US" altLang="zh-CN" sz="1600" dirty="0"/>
              <a:t> </a:t>
            </a:r>
            <a:endParaRPr lang="zh-CN" altLang="zh-CN" sz="1600" dirty="0"/>
          </a:p>
          <a:p>
            <a:endParaRPr lang="zh-CN" altLang="zh-CN" sz="1600" dirty="0"/>
          </a:p>
          <a:p>
            <a:r>
              <a:rPr lang="en-US" altLang="zh-CN" sz="1600" dirty="0" smtClean="0"/>
              <a:t>t </a:t>
            </a:r>
            <a:r>
              <a:rPr lang="en-US" altLang="zh-CN" sz="1600" dirty="0"/>
              <a:t>= Test()</a:t>
            </a:r>
            <a:endParaRPr lang="zh-CN" altLang="zh-CN" sz="1600" dirty="0"/>
          </a:p>
          <a:p>
            <a:r>
              <a:rPr lang="en-US" altLang="zh-CN" sz="1600" dirty="0" err="1" smtClean="0"/>
              <a:t>t.prt</a:t>
            </a:r>
            <a:r>
              <a:rPr lang="en-US" altLang="zh-CN" sz="1600" dirty="0"/>
              <a:t>()</a:t>
            </a:r>
            <a:endParaRPr lang="zh-CN" altLang="zh-CN" sz="1600" dirty="0"/>
          </a:p>
          <a:p>
            <a:r>
              <a:rPr lang="en-US" altLang="zh-CN" sz="1600" dirty="0" err="1" smtClean="0"/>
              <a:t>Test.prt</a:t>
            </a:r>
            <a:r>
              <a:rPr lang="en-US" altLang="zh-CN" sz="1600" dirty="0" smtClean="0"/>
              <a:t>(t</a:t>
            </a:r>
            <a:r>
              <a:rPr lang="en-US" altLang="zh-CN" sz="1600" dirty="0"/>
              <a:t>)</a:t>
            </a:r>
            <a:endParaRPr lang="zh-CN" altLang="zh-CN" sz="1600" dirty="0"/>
          </a:p>
        </p:txBody>
      </p:sp>
      <p:sp>
        <p:nvSpPr>
          <p:cNvPr id="26632" name="文本框 7"/>
          <p:cNvSpPr txBox="1">
            <a:spLocks noChangeArrowheads="1"/>
          </p:cNvSpPr>
          <p:nvPr/>
        </p:nvSpPr>
        <p:spPr bwMode="auto">
          <a:xfrm>
            <a:off x="6459538" y="3335698"/>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0" name="直接连接符 9"/>
          <p:cNvCxnSpPr/>
          <p:nvPr/>
        </p:nvCxnSpPr>
        <p:spPr>
          <a:xfrm>
            <a:off x="6567264" y="370876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1264" y="1968321"/>
            <a:ext cx="5094267" cy="1077218"/>
          </a:xfrm>
          <a:prstGeom prst="rect">
            <a:avLst/>
          </a:prstGeom>
        </p:spPr>
        <p:txBody>
          <a:bodyPr wrap="square">
            <a:spAutoFit/>
          </a:bodyPr>
          <a:lstStyle/>
          <a:p>
            <a:r>
              <a:rPr lang="en-US" altLang="zh-CN" sz="1600" dirty="0"/>
              <a:t>&lt;__</a:t>
            </a:r>
            <a:r>
              <a:rPr lang="en-US" altLang="zh-CN" sz="1600" dirty="0" err="1"/>
              <a:t>main__.Test</a:t>
            </a:r>
            <a:r>
              <a:rPr lang="en-US" altLang="zh-CN" sz="1600" dirty="0"/>
              <a:t> object at 0x033A8250&gt;</a:t>
            </a:r>
            <a:endParaRPr lang="zh-CN" altLang="zh-CN" sz="1600" dirty="0"/>
          </a:p>
          <a:p>
            <a:r>
              <a:rPr lang="en-US" altLang="zh-CN" sz="1600" dirty="0"/>
              <a:t>&lt;class '__</a:t>
            </a:r>
            <a:r>
              <a:rPr lang="en-US" altLang="zh-CN" sz="1600" dirty="0" err="1"/>
              <a:t>main__.Test</a:t>
            </a:r>
            <a:r>
              <a:rPr lang="en-US" altLang="zh-CN" sz="1600" dirty="0"/>
              <a:t>'&gt;</a:t>
            </a:r>
            <a:endParaRPr lang="zh-CN" altLang="zh-CN" sz="1600" dirty="0"/>
          </a:p>
          <a:p>
            <a:r>
              <a:rPr lang="en-US" altLang="zh-CN" sz="1600" dirty="0"/>
              <a:t>&lt;__</a:t>
            </a:r>
            <a:r>
              <a:rPr lang="en-US" altLang="zh-CN" sz="1600" dirty="0" err="1"/>
              <a:t>main__.Test</a:t>
            </a:r>
            <a:r>
              <a:rPr lang="en-US" altLang="zh-CN" sz="1600" dirty="0"/>
              <a:t> object at 0x033A8250&gt;</a:t>
            </a:r>
            <a:endParaRPr lang="zh-CN" altLang="zh-CN" sz="1600" dirty="0"/>
          </a:p>
          <a:p>
            <a:r>
              <a:rPr lang="en-US" altLang="zh-CN" sz="1600" dirty="0"/>
              <a:t>&lt;class '__</a:t>
            </a:r>
            <a:r>
              <a:rPr lang="en-US" altLang="zh-CN" sz="1600" dirty="0" err="1"/>
              <a:t>main__.Test</a:t>
            </a:r>
            <a:r>
              <a:rPr lang="en-US" altLang="zh-CN" sz="1600" dirty="0"/>
              <a:t>'&gt;</a:t>
            </a:r>
            <a:endParaRPr lang="zh-CN" altLang="zh-CN" sz="1600" dirty="0"/>
          </a:p>
        </p:txBody>
      </p:sp>
      <p:sp>
        <p:nvSpPr>
          <p:cNvPr id="12" name="文本框 7"/>
          <p:cNvSpPr txBox="1">
            <a:spLocks noChangeArrowheads="1"/>
          </p:cNvSpPr>
          <p:nvPr/>
        </p:nvSpPr>
        <p:spPr bwMode="auto">
          <a:xfrm>
            <a:off x="562830" y="1336675"/>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670556" y="17097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62830" y="3677460"/>
            <a:ext cx="3657478" cy="2062103"/>
          </a:xfrm>
          <a:prstGeom prst="rect">
            <a:avLst/>
          </a:prstGeom>
        </p:spPr>
        <p:txBody>
          <a:bodyPr wrap="square">
            <a:spAutoFit/>
          </a:bodyPr>
          <a:lstStyle/>
          <a:p>
            <a:r>
              <a:rPr lang="en-US" altLang="zh-CN" sz="1600" dirty="0"/>
              <a:t>class Test:</a:t>
            </a:r>
            <a:endParaRPr lang="zh-CN" altLang="zh-CN" sz="1600" dirty="0"/>
          </a:p>
          <a:p>
            <a:r>
              <a:rPr lang="en-US" altLang="zh-CN" sz="1600" dirty="0"/>
              <a:t>   </a:t>
            </a:r>
            <a:r>
              <a:rPr lang="en-US" altLang="zh-CN" sz="1600" dirty="0" err="1"/>
              <a:t>def</a:t>
            </a:r>
            <a:r>
              <a:rPr lang="en-US" altLang="zh-CN" sz="1600" dirty="0"/>
              <a:t> </a:t>
            </a:r>
            <a:r>
              <a:rPr lang="en-US" altLang="zh-CN" sz="1600" dirty="0" err="1"/>
              <a:t>prt</a:t>
            </a:r>
            <a:r>
              <a:rPr lang="en-US" altLang="zh-CN" sz="1600" dirty="0"/>
              <a:t>(this):</a:t>
            </a:r>
            <a:endParaRPr lang="zh-CN" altLang="zh-CN" sz="1600" dirty="0"/>
          </a:p>
          <a:p>
            <a:r>
              <a:rPr lang="en-US" altLang="zh-CN" sz="1600" dirty="0"/>
              <a:t>       print(this)</a:t>
            </a:r>
            <a:endParaRPr lang="zh-CN" altLang="zh-CN" sz="1600" dirty="0"/>
          </a:p>
          <a:p>
            <a:r>
              <a:rPr lang="en-US" altLang="zh-CN" sz="1600" dirty="0"/>
              <a:t>       print(</a:t>
            </a:r>
            <a:r>
              <a:rPr lang="en-US" altLang="zh-CN" sz="1600" dirty="0" err="1"/>
              <a:t>this.__class</a:t>
            </a:r>
            <a:r>
              <a:rPr lang="en-US" altLang="zh-CN" sz="1600" dirty="0"/>
              <a:t>__)</a:t>
            </a:r>
            <a:endParaRPr lang="zh-CN" altLang="zh-CN" sz="1600" dirty="0"/>
          </a:p>
          <a:p>
            <a:r>
              <a:rPr lang="en-US" altLang="zh-CN" sz="1600" dirty="0"/>
              <a:t> </a:t>
            </a:r>
            <a:endParaRPr lang="zh-CN" altLang="zh-CN" sz="1600" dirty="0"/>
          </a:p>
          <a:p>
            <a:endParaRPr lang="zh-CN" altLang="zh-CN" sz="1600" dirty="0"/>
          </a:p>
          <a:p>
            <a:r>
              <a:rPr lang="en-US" altLang="zh-CN" sz="1600" dirty="0" smtClean="0"/>
              <a:t>t </a:t>
            </a:r>
            <a:r>
              <a:rPr lang="en-US" altLang="zh-CN" sz="1600" dirty="0"/>
              <a:t>= Test()</a:t>
            </a:r>
            <a:endParaRPr lang="zh-CN" altLang="zh-CN" sz="1600" dirty="0"/>
          </a:p>
          <a:p>
            <a:r>
              <a:rPr lang="en-US" altLang="zh-CN" sz="1600" dirty="0" err="1" smtClean="0"/>
              <a:t>t.prt</a:t>
            </a:r>
            <a:r>
              <a:rPr lang="en-US" altLang="zh-CN" sz="1600" dirty="0"/>
              <a:t>()</a:t>
            </a:r>
            <a:endParaRPr lang="zh-CN" altLang="zh-CN" sz="1600" dirty="0"/>
          </a:p>
        </p:txBody>
      </p:sp>
      <p:sp>
        <p:nvSpPr>
          <p:cNvPr id="17" name="文本框 7"/>
          <p:cNvSpPr txBox="1">
            <a:spLocks noChangeArrowheads="1"/>
          </p:cNvSpPr>
          <p:nvPr/>
        </p:nvSpPr>
        <p:spPr bwMode="auto">
          <a:xfrm>
            <a:off x="562830" y="3250345"/>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8" name="直接连接符 17"/>
          <p:cNvCxnSpPr/>
          <p:nvPr/>
        </p:nvCxnSpPr>
        <p:spPr>
          <a:xfrm>
            <a:off x="670556" y="362340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414303" y="1576501"/>
            <a:ext cx="5275262" cy="190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smtClean="0"/>
              <a:t>类</a:t>
            </a:r>
            <a:r>
              <a:rPr lang="zh-CN" altLang="en-US" sz="1600" dirty="0"/>
              <a:t>的所有实例方法都必须至少有一个名为</a:t>
            </a:r>
            <a:r>
              <a:rPr lang="en-US" altLang="zh-CN" sz="1600" dirty="0"/>
              <a:t>self</a:t>
            </a:r>
            <a:r>
              <a:rPr lang="zh-CN" altLang="en-US" sz="1600" dirty="0"/>
              <a:t>的参数，并且必须是方法的第一个形参（如果有多个形参的话）</a:t>
            </a:r>
            <a:r>
              <a:rPr lang="zh-CN" altLang="en-US" sz="1600" dirty="0" smtClean="0"/>
              <a:t>。</a:t>
            </a:r>
            <a:endParaRPr lang="en-US" altLang="zh-CN" sz="1600" dirty="0" smtClean="0"/>
          </a:p>
          <a:p>
            <a:pPr>
              <a:lnSpc>
                <a:spcPct val="150000"/>
              </a:lnSpc>
            </a:pPr>
            <a:r>
              <a:rPr lang="en-US" altLang="zh-CN" sz="1600" dirty="0" smtClean="0"/>
              <a:t>self</a:t>
            </a:r>
            <a:r>
              <a:rPr lang="zh-CN" altLang="en-US" sz="1600" dirty="0" smtClean="0"/>
              <a:t>代表要</a:t>
            </a:r>
            <a:r>
              <a:rPr lang="zh-CN" altLang="en-US" sz="1600" dirty="0"/>
              <a:t>创建的对象本身。当某个对象调用方法的时候，</a:t>
            </a:r>
            <a:r>
              <a:rPr lang="en-US" altLang="zh-CN" sz="1600" dirty="0"/>
              <a:t>Python</a:t>
            </a:r>
            <a:r>
              <a:rPr lang="zh-CN" altLang="en-US" sz="1600" dirty="0"/>
              <a:t>解释器会把这个对象作为第一个参数传给</a:t>
            </a:r>
            <a:r>
              <a:rPr lang="en-US" altLang="zh-CN" sz="1600" dirty="0"/>
              <a:t>self</a:t>
            </a:r>
            <a:r>
              <a:rPr lang="zh-CN" altLang="en-US" sz="1600" dirty="0"/>
              <a:t>，开发者只需要传递后面的参数即可。</a:t>
            </a:r>
            <a:endParaRPr lang="zh-CN" altLang="zh-CN" sz="1600" dirty="0"/>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6628" name="标题 1"/>
          <p:cNvSpPr>
            <a:spLocks noGrp="1"/>
          </p:cNvSpPr>
          <p:nvPr>
            <p:ph type="title"/>
          </p:nvPr>
        </p:nvSpPr>
        <p:spPr>
          <a:xfrm>
            <a:off x="198438" y="411163"/>
            <a:ext cx="5222875" cy="511175"/>
          </a:xfrm>
        </p:spPr>
        <p:txBody>
          <a:bodyPr/>
          <a:lstStyle/>
          <a:p>
            <a:r>
              <a:rPr lang="en-US" altLang="zh-CN" dirty="0" smtClean="0"/>
              <a:t>7.2.4  self</a:t>
            </a:r>
            <a:r>
              <a:rPr lang="zh-CN" altLang="zh-CN" dirty="0" smtClean="0"/>
              <a:t>参数</a:t>
            </a:r>
          </a:p>
        </p:txBody>
      </p:sp>
      <p:sp>
        <p:nvSpPr>
          <p:cNvPr id="26629" name="文本框 7"/>
          <p:cNvSpPr txBox="1">
            <a:spLocks noChangeArrowheads="1"/>
          </p:cNvSpPr>
          <p:nvPr/>
        </p:nvSpPr>
        <p:spPr bwMode="auto">
          <a:xfrm>
            <a:off x="414303" y="1122476"/>
            <a:ext cx="310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a:solidFill>
                  <a:srgbClr val="1B3868"/>
                </a:solidFill>
                <a:latin typeface="微软雅黑" panose="020B0503020204020204" pitchFamily="34" charset="-122"/>
                <a:ea typeface="微软雅黑" panose="020B0503020204020204" pitchFamily="34" charset="-122"/>
              </a:rPr>
              <a:t>概念</a:t>
            </a:r>
          </a:p>
        </p:txBody>
      </p:sp>
      <p:cxnSp>
        <p:nvCxnSpPr>
          <p:cNvPr id="14" name="直接连接符 13"/>
          <p:cNvCxnSpPr/>
          <p:nvPr/>
        </p:nvCxnSpPr>
        <p:spPr>
          <a:xfrm>
            <a:off x="522367" y="149553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3"/>
          <p:cNvSpPr txBox="1">
            <a:spLocks noChangeArrowheads="1"/>
          </p:cNvSpPr>
          <p:nvPr/>
        </p:nvSpPr>
        <p:spPr bwMode="auto">
          <a:xfrm>
            <a:off x="480978" y="3930395"/>
            <a:ext cx="4521845"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class Test:</a:t>
            </a:r>
            <a:endParaRPr lang="zh-CN" altLang="zh-CN" sz="1600" dirty="0"/>
          </a:p>
          <a:p>
            <a:r>
              <a:rPr lang="en-US" altLang="zh-CN" sz="1600" dirty="0"/>
              <a:t>   </a:t>
            </a:r>
            <a:r>
              <a:rPr lang="en-US" altLang="zh-CN" sz="1600" dirty="0" err="1"/>
              <a:t>def</a:t>
            </a:r>
            <a:r>
              <a:rPr lang="en-US" altLang="zh-CN" sz="1600" dirty="0"/>
              <a:t> </a:t>
            </a:r>
            <a:r>
              <a:rPr lang="en-US" altLang="zh-CN" sz="1600" dirty="0" err="1"/>
              <a:t>prt</a:t>
            </a:r>
            <a:r>
              <a:rPr lang="en-US" altLang="zh-CN" sz="1600" dirty="0"/>
              <a:t>(self):</a:t>
            </a:r>
            <a:endParaRPr lang="zh-CN" altLang="zh-CN" sz="1600" dirty="0"/>
          </a:p>
          <a:p>
            <a:r>
              <a:rPr lang="en-US" altLang="zh-CN" sz="1600" dirty="0"/>
              <a:t>       print(self)</a:t>
            </a:r>
            <a:endParaRPr lang="zh-CN" altLang="zh-CN" sz="1600" dirty="0"/>
          </a:p>
          <a:p>
            <a:r>
              <a:rPr lang="en-US" altLang="zh-CN" sz="1600" dirty="0"/>
              <a:t>       print(</a:t>
            </a:r>
            <a:r>
              <a:rPr lang="en-US" altLang="zh-CN" sz="1600" dirty="0" err="1"/>
              <a:t>self.__class</a:t>
            </a:r>
            <a:r>
              <a:rPr lang="en-US" altLang="zh-CN" sz="1600" dirty="0"/>
              <a:t>__)</a:t>
            </a:r>
            <a:endParaRPr lang="zh-CN" altLang="zh-CN" sz="1600" dirty="0"/>
          </a:p>
          <a:p>
            <a:r>
              <a:rPr lang="en-US" altLang="zh-CN" sz="1600" dirty="0"/>
              <a:t> </a:t>
            </a:r>
            <a:endParaRPr lang="zh-CN" altLang="zh-CN" sz="1600" dirty="0"/>
          </a:p>
          <a:p>
            <a:endParaRPr lang="zh-CN" altLang="zh-CN" sz="1600" dirty="0"/>
          </a:p>
          <a:p>
            <a:r>
              <a:rPr lang="en-US" altLang="zh-CN" sz="1600" dirty="0" smtClean="0"/>
              <a:t>t </a:t>
            </a:r>
            <a:r>
              <a:rPr lang="en-US" altLang="zh-CN" sz="1600" dirty="0"/>
              <a:t>= Test()</a:t>
            </a:r>
            <a:endParaRPr lang="zh-CN" altLang="zh-CN" sz="1600" dirty="0"/>
          </a:p>
          <a:p>
            <a:r>
              <a:rPr lang="en-US" altLang="zh-CN" sz="1600" dirty="0" err="1" smtClean="0"/>
              <a:t>t.prt</a:t>
            </a:r>
            <a:r>
              <a:rPr lang="en-US" altLang="zh-CN" sz="1600" dirty="0"/>
              <a:t>()</a:t>
            </a:r>
            <a:endParaRPr lang="zh-CN" altLang="zh-CN" sz="1600" dirty="0"/>
          </a:p>
          <a:p>
            <a:r>
              <a:rPr lang="en-US" altLang="zh-CN" sz="1600" dirty="0" err="1" smtClean="0"/>
              <a:t>Test.prt</a:t>
            </a:r>
            <a:r>
              <a:rPr lang="en-US" altLang="zh-CN" sz="1600" dirty="0" smtClean="0"/>
              <a:t>(t</a:t>
            </a:r>
            <a:r>
              <a:rPr lang="en-US" altLang="zh-CN" sz="1600" dirty="0"/>
              <a:t>)</a:t>
            </a:r>
            <a:endParaRPr lang="zh-CN" altLang="zh-CN" sz="1600" dirty="0"/>
          </a:p>
        </p:txBody>
      </p:sp>
      <p:sp>
        <p:nvSpPr>
          <p:cNvPr id="26632" name="文本框 7"/>
          <p:cNvSpPr txBox="1">
            <a:spLocks noChangeArrowheads="1"/>
          </p:cNvSpPr>
          <p:nvPr/>
        </p:nvSpPr>
        <p:spPr bwMode="auto">
          <a:xfrm>
            <a:off x="480979" y="3476370"/>
            <a:ext cx="266303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0" name="直接连接符 9"/>
          <p:cNvCxnSpPr/>
          <p:nvPr/>
        </p:nvCxnSpPr>
        <p:spPr>
          <a:xfrm>
            <a:off x="588704" y="3849433"/>
            <a:ext cx="19572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10224" y="1827649"/>
            <a:ext cx="5094267" cy="1077218"/>
          </a:xfrm>
          <a:prstGeom prst="rect">
            <a:avLst/>
          </a:prstGeom>
        </p:spPr>
        <p:txBody>
          <a:bodyPr wrap="square">
            <a:spAutoFit/>
          </a:bodyPr>
          <a:lstStyle/>
          <a:p>
            <a:r>
              <a:rPr lang="en-US" altLang="zh-CN" sz="1600" dirty="0"/>
              <a:t>&lt;__</a:t>
            </a:r>
            <a:r>
              <a:rPr lang="en-US" altLang="zh-CN" sz="1600" dirty="0" err="1"/>
              <a:t>main__.Test</a:t>
            </a:r>
            <a:r>
              <a:rPr lang="en-US" altLang="zh-CN" sz="1600" dirty="0"/>
              <a:t> object at 0x033A8250&gt;</a:t>
            </a:r>
            <a:endParaRPr lang="zh-CN" altLang="zh-CN" sz="1600" dirty="0"/>
          </a:p>
          <a:p>
            <a:r>
              <a:rPr lang="en-US" altLang="zh-CN" sz="1600" dirty="0"/>
              <a:t>&lt;class '__</a:t>
            </a:r>
            <a:r>
              <a:rPr lang="en-US" altLang="zh-CN" sz="1600" dirty="0" err="1"/>
              <a:t>main__.Test</a:t>
            </a:r>
            <a:r>
              <a:rPr lang="en-US" altLang="zh-CN" sz="1600" dirty="0"/>
              <a:t>'&gt;</a:t>
            </a:r>
            <a:endParaRPr lang="zh-CN" altLang="zh-CN" sz="1600" dirty="0"/>
          </a:p>
          <a:p>
            <a:r>
              <a:rPr lang="en-US" altLang="zh-CN" sz="1600" dirty="0"/>
              <a:t>&lt;__</a:t>
            </a:r>
            <a:r>
              <a:rPr lang="en-US" altLang="zh-CN" sz="1600" dirty="0" err="1"/>
              <a:t>main__.Test</a:t>
            </a:r>
            <a:r>
              <a:rPr lang="en-US" altLang="zh-CN" sz="1600" dirty="0"/>
              <a:t> object at 0x033A8250&gt;</a:t>
            </a:r>
            <a:endParaRPr lang="zh-CN" altLang="zh-CN" sz="1600" dirty="0"/>
          </a:p>
          <a:p>
            <a:r>
              <a:rPr lang="en-US" altLang="zh-CN" sz="1600" dirty="0"/>
              <a:t>&lt;class '__</a:t>
            </a:r>
            <a:r>
              <a:rPr lang="en-US" altLang="zh-CN" sz="1600" dirty="0" err="1"/>
              <a:t>main__.Test</a:t>
            </a:r>
            <a:r>
              <a:rPr lang="en-US" altLang="zh-CN" sz="1600" dirty="0"/>
              <a:t>'&gt;</a:t>
            </a:r>
            <a:endParaRPr lang="zh-CN" altLang="zh-CN" sz="1600" dirty="0"/>
          </a:p>
        </p:txBody>
      </p:sp>
      <p:sp>
        <p:nvSpPr>
          <p:cNvPr id="20" name="文本框 7"/>
          <p:cNvSpPr txBox="1">
            <a:spLocks noChangeArrowheads="1"/>
          </p:cNvSpPr>
          <p:nvPr/>
        </p:nvSpPr>
        <p:spPr bwMode="auto">
          <a:xfrm>
            <a:off x="6101790" y="119600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6209516" y="156906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101790" y="3774172"/>
            <a:ext cx="3657478" cy="2062103"/>
          </a:xfrm>
          <a:prstGeom prst="rect">
            <a:avLst/>
          </a:prstGeom>
        </p:spPr>
        <p:txBody>
          <a:bodyPr wrap="square">
            <a:spAutoFit/>
          </a:bodyPr>
          <a:lstStyle/>
          <a:p>
            <a:r>
              <a:rPr lang="en-US" altLang="zh-CN" sz="1600" dirty="0"/>
              <a:t>class Test:</a:t>
            </a:r>
            <a:endParaRPr lang="zh-CN" altLang="zh-CN" sz="1600" dirty="0"/>
          </a:p>
          <a:p>
            <a:r>
              <a:rPr lang="en-US" altLang="zh-CN" sz="1600" dirty="0"/>
              <a:t>   </a:t>
            </a:r>
            <a:r>
              <a:rPr lang="en-US" altLang="zh-CN" sz="1600" dirty="0" err="1"/>
              <a:t>def</a:t>
            </a:r>
            <a:r>
              <a:rPr lang="en-US" altLang="zh-CN" sz="1600" dirty="0"/>
              <a:t> </a:t>
            </a:r>
            <a:r>
              <a:rPr lang="en-US" altLang="zh-CN" sz="1600" dirty="0" err="1"/>
              <a:t>prt</a:t>
            </a:r>
            <a:r>
              <a:rPr lang="en-US" altLang="zh-CN" sz="1600" dirty="0"/>
              <a:t>(this):</a:t>
            </a:r>
            <a:endParaRPr lang="zh-CN" altLang="zh-CN" sz="1600" dirty="0"/>
          </a:p>
          <a:p>
            <a:r>
              <a:rPr lang="en-US" altLang="zh-CN" sz="1600" dirty="0"/>
              <a:t>       print(this)</a:t>
            </a:r>
            <a:endParaRPr lang="zh-CN" altLang="zh-CN" sz="1600" dirty="0"/>
          </a:p>
          <a:p>
            <a:r>
              <a:rPr lang="en-US" altLang="zh-CN" sz="1600" dirty="0"/>
              <a:t>       print(</a:t>
            </a:r>
            <a:r>
              <a:rPr lang="en-US" altLang="zh-CN" sz="1600" dirty="0" err="1"/>
              <a:t>this.__class</a:t>
            </a:r>
            <a:r>
              <a:rPr lang="en-US" altLang="zh-CN" sz="1600" dirty="0"/>
              <a:t>__)</a:t>
            </a:r>
            <a:endParaRPr lang="zh-CN" altLang="zh-CN" sz="1600" dirty="0"/>
          </a:p>
          <a:p>
            <a:r>
              <a:rPr lang="en-US" altLang="zh-CN" sz="1600" dirty="0"/>
              <a:t> </a:t>
            </a:r>
            <a:endParaRPr lang="zh-CN" altLang="zh-CN" sz="1600" dirty="0"/>
          </a:p>
          <a:p>
            <a:endParaRPr lang="zh-CN" altLang="zh-CN" sz="1600" dirty="0"/>
          </a:p>
          <a:p>
            <a:r>
              <a:rPr lang="en-US" altLang="zh-CN" sz="1600" dirty="0" smtClean="0"/>
              <a:t>t </a:t>
            </a:r>
            <a:r>
              <a:rPr lang="en-US" altLang="zh-CN" sz="1600" dirty="0"/>
              <a:t>= Test()</a:t>
            </a:r>
            <a:endParaRPr lang="zh-CN" altLang="zh-CN" sz="1600" dirty="0"/>
          </a:p>
          <a:p>
            <a:r>
              <a:rPr lang="en-US" altLang="zh-CN" sz="1600" dirty="0" err="1" smtClean="0"/>
              <a:t>t.prt</a:t>
            </a:r>
            <a:r>
              <a:rPr lang="en-US" altLang="zh-CN" sz="1600" dirty="0"/>
              <a:t>()</a:t>
            </a:r>
            <a:endParaRPr lang="zh-CN" altLang="zh-CN" sz="1600" dirty="0"/>
          </a:p>
        </p:txBody>
      </p:sp>
      <p:sp>
        <p:nvSpPr>
          <p:cNvPr id="23" name="文本框 7"/>
          <p:cNvSpPr txBox="1">
            <a:spLocks noChangeArrowheads="1"/>
          </p:cNvSpPr>
          <p:nvPr/>
        </p:nvSpPr>
        <p:spPr bwMode="auto">
          <a:xfrm>
            <a:off x="6101790" y="3347057"/>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24" name="直接连接符 23"/>
          <p:cNvCxnSpPr/>
          <p:nvPr/>
        </p:nvCxnSpPr>
        <p:spPr>
          <a:xfrm>
            <a:off x="6209516" y="372012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54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6392863" y="1534111"/>
            <a:ext cx="52752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circle area is 3.14</a:t>
            </a:r>
            <a:endParaRPr lang="zh-CN" altLang="zh-CN" sz="1600" dirty="0"/>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6628" name="标题 1"/>
          <p:cNvSpPr>
            <a:spLocks noGrp="1"/>
          </p:cNvSpPr>
          <p:nvPr>
            <p:ph type="title"/>
          </p:nvPr>
        </p:nvSpPr>
        <p:spPr>
          <a:xfrm>
            <a:off x="198438" y="411163"/>
            <a:ext cx="5222875" cy="511175"/>
          </a:xfrm>
        </p:spPr>
        <p:txBody>
          <a:bodyPr/>
          <a:lstStyle/>
          <a:p>
            <a:r>
              <a:rPr lang="en-US" altLang="zh-CN" dirty="0" smtClean="0"/>
              <a:t>7.2.4  self</a:t>
            </a:r>
            <a:r>
              <a:rPr lang="zh-CN" altLang="zh-CN" dirty="0" smtClean="0"/>
              <a:t>参数</a:t>
            </a:r>
          </a:p>
        </p:txBody>
      </p:sp>
      <p:sp>
        <p:nvSpPr>
          <p:cNvPr id="26629" name="文本框 7"/>
          <p:cNvSpPr txBox="1">
            <a:spLocks noChangeArrowheads="1"/>
          </p:cNvSpPr>
          <p:nvPr/>
        </p:nvSpPr>
        <p:spPr bwMode="auto">
          <a:xfrm>
            <a:off x="6392863" y="876300"/>
            <a:ext cx="310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6500927" y="124936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框 3"/>
          <p:cNvSpPr txBox="1">
            <a:spLocks noChangeArrowheads="1"/>
          </p:cNvSpPr>
          <p:nvPr/>
        </p:nvSpPr>
        <p:spPr bwMode="auto">
          <a:xfrm>
            <a:off x="526949" y="1987306"/>
            <a:ext cx="499462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lvl="0" indent="266700" fontAlgn="base">
              <a:spcBef>
                <a:spcPct val="0"/>
              </a:spcBef>
              <a:spcAft>
                <a:spcPct val="0"/>
              </a:spcAft>
            </a:pPr>
            <a:r>
              <a:rPr lang="en-US" altLang="zh-CN" sz="1600" dirty="0">
                <a:latin typeface="Times New Roman" pitchFamily="18" charset="0"/>
                <a:ea typeface="宋体" pitchFamily="2" charset="-122"/>
                <a:cs typeface="Times New Roman" pitchFamily="18" charset="0"/>
              </a:rPr>
              <a:t>class Circle:</a:t>
            </a:r>
            <a:endParaRPr lang="en-US" altLang="zh-CN"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en-US" altLang="zh-CN" sz="1600" dirty="0">
                <a:latin typeface="Times New Roman" pitchFamily="18" charset="0"/>
                <a:ea typeface="宋体" pitchFamily="2" charset="-122"/>
                <a:cs typeface="Times New Roman" pitchFamily="18" charset="0"/>
              </a:rPr>
              <a:t>    radius = 1.0 # </a:t>
            </a:r>
            <a:r>
              <a:rPr lang="zh-CN" altLang="en-US" sz="1600" dirty="0">
                <a:latin typeface="Times New Roman" pitchFamily="18" charset="0"/>
                <a:ea typeface="宋体" pitchFamily="2" charset="-122"/>
                <a:cs typeface="Times New Roman" pitchFamily="18" charset="0"/>
              </a:rPr>
              <a:t>类变量</a:t>
            </a:r>
            <a:endParaRPr lang="zh-CN" altLang="en-US"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zh-CN" altLang="en-US"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def</a:t>
            </a:r>
            <a:r>
              <a:rPr lang="en-US" altLang="zh-CN"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get_area</a:t>
            </a:r>
            <a:r>
              <a:rPr lang="en-US" altLang="zh-CN" sz="1600" dirty="0">
                <a:latin typeface="Times New Roman" pitchFamily="18" charset="0"/>
                <a:ea typeface="宋体" pitchFamily="2" charset="-122"/>
                <a:cs typeface="Times New Roman" pitchFamily="18" charset="0"/>
              </a:rPr>
              <a:t>(self): #</a:t>
            </a:r>
            <a:r>
              <a:rPr lang="zh-CN" altLang="en-US" sz="1600" dirty="0">
                <a:latin typeface="Times New Roman" pitchFamily="18" charset="0"/>
                <a:ea typeface="宋体" pitchFamily="2" charset="-122"/>
                <a:cs typeface="Times New Roman" pitchFamily="18" charset="0"/>
              </a:rPr>
              <a:t>用来计算圆的面积</a:t>
            </a:r>
            <a:endParaRPr lang="zh-CN" altLang="en-US"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zh-CN" altLang="en-US" sz="1600" dirty="0">
                <a:latin typeface="Times New Roman" pitchFamily="18" charset="0"/>
                <a:ea typeface="宋体" pitchFamily="2" charset="-122"/>
                <a:cs typeface="Times New Roman" pitchFamily="18" charset="0"/>
              </a:rPr>
              <a:t>        </a:t>
            </a:r>
            <a:r>
              <a:rPr lang="en-US" altLang="zh-CN" sz="1600" dirty="0">
                <a:latin typeface="Times New Roman" pitchFamily="18" charset="0"/>
                <a:ea typeface="宋体" pitchFamily="2" charset="-122"/>
                <a:cs typeface="Times New Roman" pitchFamily="18" charset="0"/>
              </a:rPr>
              <a:t>return 3.14*</a:t>
            </a:r>
            <a:r>
              <a:rPr lang="en-US" altLang="zh-CN" sz="1600" dirty="0" err="1">
                <a:latin typeface="Times New Roman" pitchFamily="18" charset="0"/>
                <a:ea typeface="宋体" pitchFamily="2" charset="-122"/>
                <a:cs typeface="Times New Roman" pitchFamily="18" charset="0"/>
              </a:rPr>
              <a:t>self.radius</a:t>
            </a:r>
            <a:r>
              <a:rPr lang="en-US" altLang="zh-CN" sz="1600" dirty="0">
                <a:latin typeface="Times New Roman" pitchFamily="18" charset="0"/>
                <a:ea typeface="宋体" pitchFamily="2" charset="-122"/>
                <a:cs typeface="Times New Roman" pitchFamily="18" charset="0"/>
              </a:rPr>
              <a:t>*</a:t>
            </a:r>
            <a:r>
              <a:rPr lang="en-US" altLang="zh-CN" sz="1600" dirty="0" err="1">
                <a:latin typeface="Times New Roman" pitchFamily="18" charset="0"/>
                <a:ea typeface="宋体" pitchFamily="2" charset="-122"/>
                <a:cs typeface="Times New Roman" pitchFamily="18" charset="0"/>
              </a:rPr>
              <a:t>self.radius</a:t>
            </a:r>
            <a:endParaRPr lang="en-US" altLang="zh-CN"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en-US" altLang="zh-CN"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def</a:t>
            </a:r>
            <a:r>
              <a:rPr lang="en-US" altLang="zh-CN"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print_circle</a:t>
            </a:r>
            <a:r>
              <a:rPr lang="en-US" altLang="zh-CN" sz="1600" dirty="0">
                <a:latin typeface="Times New Roman" pitchFamily="18" charset="0"/>
                <a:ea typeface="宋体" pitchFamily="2" charset="-122"/>
                <a:cs typeface="Times New Roman" pitchFamily="18" charset="0"/>
              </a:rPr>
              <a:t>(self): # </a:t>
            </a:r>
            <a:r>
              <a:rPr lang="zh-CN" altLang="en-US" sz="1600" dirty="0">
                <a:latin typeface="Times New Roman" pitchFamily="18" charset="0"/>
                <a:ea typeface="宋体" pitchFamily="2" charset="-122"/>
                <a:cs typeface="Times New Roman" pitchFamily="18" charset="0"/>
              </a:rPr>
              <a:t>输出圆的面积</a:t>
            </a:r>
            <a:endParaRPr lang="zh-CN" altLang="en-US"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zh-CN" altLang="en-US" sz="1600" dirty="0">
                <a:latin typeface="Times New Roman" pitchFamily="18" charset="0"/>
                <a:ea typeface="宋体" pitchFamily="2" charset="-122"/>
                <a:cs typeface="Times New Roman" pitchFamily="18" charset="0"/>
              </a:rPr>
              <a:t>       </a:t>
            </a:r>
            <a:r>
              <a:rPr lang="en-US" altLang="zh-CN" sz="1600" dirty="0">
                <a:latin typeface="Times New Roman" pitchFamily="18" charset="0"/>
                <a:ea typeface="宋体" pitchFamily="2" charset="-122"/>
                <a:cs typeface="Times New Roman" pitchFamily="18" charset="0"/>
              </a:rPr>
              <a:t>txt = "circle area is {}"</a:t>
            </a:r>
            <a:endParaRPr lang="en-US" altLang="zh-CN"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en-US" altLang="zh-CN" sz="1600" dirty="0">
                <a:latin typeface="Times New Roman" pitchFamily="18" charset="0"/>
                <a:ea typeface="宋体" pitchFamily="2" charset="-122"/>
                <a:cs typeface="Times New Roman" pitchFamily="18" charset="0"/>
              </a:rPr>
              <a:t>       print(</a:t>
            </a:r>
            <a:r>
              <a:rPr lang="en-US" altLang="zh-CN" sz="1600" dirty="0" err="1">
                <a:latin typeface="Times New Roman" pitchFamily="18" charset="0"/>
                <a:ea typeface="宋体" pitchFamily="2" charset="-122"/>
                <a:cs typeface="Times New Roman" pitchFamily="18" charset="0"/>
              </a:rPr>
              <a:t>txt.format</a:t>
            </a:r>
            <a:r>
              <a:rPr lang="en-US" altLang="zh-CN" sz="1600" dirty="0">
                <a:latin typeface="Times New Roman" pitchFamily="18" charset="0"/>
                <a:ea typeface="宋体" pitchFamily="2" charset="-122"/>
                <a:cs typeface="Times New Roman" pitchFamily="18" charset="0"/>
              </a:rPr>
              <a:t>(</a:t>
            </a:r>
            <a:r>
              <a:rPr lang="en-US" altLang="zh-CN" sz="1600" dirty="0" err="1">
                <a:latin typeface="Times New Roman" pitchFamily="18" charset="0"/>
                <a:ea typeface="宋体" pitchFamily="2" charset="-122"/>
                <a:cs typeface="Times New Roman" pitchFamily="18" charset="0"/>
              </a:rPr>
              <a:t>self.get_area</a:t>
            </a:r>
            <a:r>
              <a:rPr lang="en-US" altLang="zh-CN" sz="1600" dirty="0">
                <a:latin typeface="Times New Roman" pitchFamily="18" charset="0"/>
                <a:ea typeface="宋体" pitchFamily="2" charset="-122"/>
                <a:cs typeface="Times New Roman" pitchFamily="18" charset="0"/>
              </a:rPr>
              <a:t>()))</a:t>
            </a:r>
            <a:endParaRPr lang="en-US" altLang="zh-CN"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endParaRPr lang="en-US" altLang="zh-CN"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en-US" altLang="zh-CN" sz="1600" dirty="0">
                <a:latin typeface="Times New Roman" pitchFamily="18" charset="0"/>
                <a:ea typeface="宋体" pitchFamily="2" charset="-122"/>
                <a:cs typeface="Times New Roman" pitchFamily="18" charset="0"/>
              </a:rPr>
              <a:t>circle = Circle()</a:t>
            </a:r>
            <a:endParaRPr lang="en-US" altLang="zh-CN" sz="1600" dirty="0">
              <a:latin typeface="Arial" pitchFamily="34" charset="0"/>
              <a:ea typeface="宋体" pitchFamily="2" charset="-122"/>
              <a:cs typeface="宋体" pitchFamily="2" charset="-122"/>
            </a:endParaRPr>
          </a:p>
          <a:p>
            <a:pPr lvl="0" indent="266700" eaLnBrk="0" fontAlgn="base" hangingPunct="0">
              <a:spcBef>
                <a:spcPct val="0"/>
              </a:spcBef>
              <a:spcAft>
                <a:spcPct val="0"/>
              </a:spcAft>
            </a:pPr>
            <a:r>
              <a:rPr lang="en-US" altLang="zh-CN" sz="1600" dirty="0" err="1">
                <a:latin typeface="Times New Roman" pitchFamily="18" charset="0"/>
                <a:ea typeface="宋体" pitchFamily="2" charset="-122"/>
                <a:cs typeface="Times New Roman" pitchFamily="18" charset="0"/>
              </a:rPr>
              <a:t>Circle.print_circle</a:t>
            </a:r>
            <a:r>
              <a:rPr lang="en-US" altLang="zh-CN" sz="1600" dirty="0">
                <a:latin typeface="Times New Roman" pitchFamily="18" charset="0"/>
                <a:ea typeface="宋体" pitchFamily="2" charset="-122"/>
                <a:cs typeface="Times New Roman" pitchFamily="18" charset="0"/>
              </a:rPr>
              <a:t>(circle)      # </a:t>
            </a:r>
            <a:r>
              <a:rPr lang="en-US" altLang="zh-CN" sz="1600" dirty="0" err="1">
                <a:latin typeface="Times New Roman" pitchFamily="18" charset="0"/>
                <a:ea typeface="宋体" pitchFamily="2" charset="-122"/>
                <a:cs typeface="Times New Roman" pitchFamily="18" charset="0"/>
              </a:rPr>
              <a:t>circle.print_circle</a:t>
            </a:r>
            <a:r>
              <a:rPr lang="en-US" altLang="zh-CN" sz="1600" dirty="0">
                <a:latin typeface="Times New Roman" pitchFamily="18" charset="0"/>
                <a:ea typeface="宋体" pitchFamily="2" charset="-122"/>
                <a:cs typeface="Times New Roman" pitchFamily="18" charset="0"/>
              </a:rPr>
              <a:t>()</a:t>
            </a:r>
            <a:endParaRPr lang="en-US" altLang="zh-CN" sz="1600" dirty="0">
              <a:latin typeface="Arial" pitchFamily="34" charset="0"/>
              <a:ea typeface="宋体" pitchFamily="2" charset="-122"/>
              <a:cs typeface="宋体" pitchFamily="2" charset="-122"/>
            </a:endParaRPr>
          </a:p>
        </p:txBody>
      </p:sp>
      <p:sp>
        <p:nvSpPr>
          <p:cNvPr id="26632" name="文本框 7"/>
          <p:cNvSpPr txBox="1">
            <a:spLocks noChangeArrowheads="1"/>
          </p:cNvSpPr>
          <p:nvPr/>
        </p:nvSpPr>
        <p:spPr bwMode="auto">
          <a:xfrm>
            <a:off x="419223" y="1330325"/>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示例：定义圆</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526949" y="170338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2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788150" y="927404"/>
            <a:ext cx="45735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class Circle:</a:t>
            </a:r>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a:t>
            </a:r>
            <a:r>
              <a:rPr lang="en-US" altLang="zh-CN" sz="1600" dirty="0" err="1"/>
              <a:t>new_radius</a:t>
            </a:r>
            <a:r>
              <a:rPr lang="en-US" altLang="zh-CN" sz="1600" dirty="0"/>
              <a:t>):</a:t>
            </a:r>
          </a:p>
          <a:p>
            <a:r>
              <a:rPr lang="en-US" altLang="zh-CN" sz="1600" dirty="0"/>
              <a:t>        </a:t>
            </a:r>
            <a:r>
              <a:rPr lang="en-US" altLang="zh-CN" sz="1600" dirty="0" err="1"/>
              <a:t>self.radius</a:t>
            </a:r>
            <a:r>
              <a:rPr lang="en-US" altLang="zh-CN" sz="1600" dirty="0"/>
              <a:t> = </a:t>
            </a:r>
            <a:r>
              <a:rPr lang="en-US" altLang="zh-CN" sz="1600" dirty="0" err="1"/>
              <a:t>new_radius</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get_area</a:t>
            </a:r>
            <a:r>
              <a:rPr lang="en-US" altLang="zh-CN" sz="1600" dirty="0"/>
              <a:t>(self):</a:t>
            </a:r>
          </a:p>
          <a:p>
            <a:r>
              <a:rPr lang="en-US" altLang="zh-CN" sz="1600" dirty="0"/>
              <a:t>        return 3.14*</a:t>
            </a:r>
            <a:r>
              <a:rPr lang="en-US" altLang="zh-CN" sz="1600" dirty="0" err="1"/>
              <a:t>self.radius</a:t>
            </a:r>
            <a:r>
              <a:rPr lang="en-US" altLang="zh-CN" sz="1600" dirty="0"/>
              <a:t>*</a:t>
            </a:r>
            <a:r>
              <a:rPr lang="en-US" altLang="zh-CN" sz="1600" dirty="0" err="1"/>
              <a:t>self.radius</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print_circle</a:t>
            </a:r>
            <a:r>
              <a:rPr lang="en-US" altLang="zh-CN" sz="1600" dirty="0"/>
              <a:t>(self):</a:t>
            </a:r>
          </a:p>
          <a:p>
            <a:r>
              <a:rPr lang="en-US" altLang="zh-CN" sz="1600" dirty="0"/>
              <a:t>       txt = "circle's radius is {} and  area is {}"</a:t>
            </a:r>
          </a:p>
          <a:p>
            <a:r>
              <a:rPr lang="en-US" altLang="zh-CN" sz="1600" dirty="0"/>
              <a:t>       print(</a:t>
            </a:r>
            <a:r>
              <a:rPr lang="en-US" altLang="zh-CN" sz="1600" dirty="0" err="1"/>
              <a:t>txt.format</a:t>
            </a:r>
            <a:r>
              <a:rPr lang="en-US" altLang="zh-CN" sz="1600" dirty="0"/>
              <a:t>(</a:t>
            </a:r>
            <a:r>
              <a:rPr lang="en-US" altLang="zh-CN" sz="1600" dirty="0" err="1"/>
              <a:t>self.radius</a:t>
            </a:r>
            <a:r>
              <a:rPr lang="en-US" altLang="zh-CN" sz="1600" dirty="0"/>
              <a:t>, </a:t>
            </a:r>
            <a:r>
              <a:rPr lang="en-US" altLang="zh-CN" sz="1600" dirty="0" err="1"/>
              <a:t>self.get_area</a:t>
            </a:r>
            <a:r>
              <a:rPr lang="en-US" altLang="zh-CN" sz="1600" dirty="0"/>
              <a:t>()))</a:t>
            </a:r>
          </a:p>
          <a:p>
            <a:endParaRPr lang="en-US" altLang="zh-CN" sz="1600" dirty="0"/>
          </a:p>
          <a:p>
            <a:r>
              <a:rPr lang="en-US" altLang="zh-CN" sz="1600" dirty="0" smtClean="0"/>
              <a:t>circle1 </a:t>
            </a:r>
            <a:r>
              <a:rPr lang="en-US" altLang="zh-CN" sz="1600" dirty="0"/>
              <a:t>= Circle(2.0) # </a:t>
            </a:r>
            <a:r>
              <a:rPr lang="zh-CN" altLang="en-US" sz="1600" dirty="0"/>
              <a:t>创建半径为</a:t>
            </a:r>
            <a:r>
              <a:rPr lang="en-US" altLang="zh-CN" sz="1600" dirty="0"/>
              <a:t>2.0</a:t>
            </a:r>
            <a:r>
              <a:rPr lang="zh-CN" altLang="en-US" sz="1600" dirty="0"/>
              <a:t>的圆对象</a:t>
            </a:r>
          </a:p>
          <a:p>
            <a:r>
              <a:rPr lang="en-US" altLang="zh-CN" sz="1600" dirty="0" smtClean="0"/>
              <a:t>circle1.print_circle</a:t>
            </a:r>
            <a:r>
              <a:rPr lang="en-US" altLang="zh-CN" sz="1600" dirty="0"/>
              <a:t>()</a:t>
            </a:r>
          </a:p>
          <a:p>
            <a:r>
              <a:rPr lang="en-US" altLang="zh-CN" sz="1600" dirty="0" smtClean="0"/>
              <a:t>circle2 </a:t>
            </a:r>
            <a:r>
              <a:rPr lang="en-US" altLang="zh-CN" sz="1600" dirty="0"/>
              <a:t>= Circle(3.0) # </a:t>
            </a:r>
            <a:r>
              <a:rPr lang="zh-CN" altLang="en-US" sz="1600" dirty="0"/>
              <a:t>创建半径为</a:t>
            </a:r>
            <a:r>
              <a:rPr lang="en-US" altLang="zh-CN" sz="1600" dirty="0"/>
              <a:t>3.0</a:t>
            </a:r>
            <a:r>
              <a:rPr lang="zh-CN" altLang="en-US" sz="1600" dirty="0"/>
              <a:t>的圆对象</a:t>
            </a:r>
          </a:p>
          <a:p>
            <a:r>
              <a:rPr lang="en-US" altLang="zh-CN" sz="1600" dirty="0" smtClean="0"/>
              <a:t>circle2.print_circle</a:t>
            </a:r>
            <a:r>
              <a:rPr lang="en-US" altLang="zh-CN" sz="1600" dirty="0"/>
              <a:t>()</a:t>
            </a:r>
          </a:p>
        </p:txBody>
      </p:sp>
      <p:cxnSp>
        <p:nvCxnSpPr>
          <p:cNvPr id="9" name="直接连接符 8"/>
          <p:cNvCxnSpPr/>
          <p:nvPr/>
        </p:nvCxnSpPr>
        <p:spPr>
          <a:xfrm>
            <a:off x="9972675" y="734800"/>
            <a:ext cx="1109663"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910388" y="691938"/>
            <a:ext cx="1106487"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a:spLocks noChangeArrowheads="1"/>
          </p:cNvSpPr>
          <p:nvPr/>
        </p:nvSpPr>
        <p:spPr bwMode="auto">
          <a:xfrm>
            <a:off x="892175" y="1906419"/>
            <a:ext cx="4575175" cy="264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当使用类名</a:t>
            </a:r>
            <a:r>
              <a:rPr lang="en-US" altLang="zh-CN" sz="1600" dirty="0"/>
              <a:t>()</a:t>
            </a:r>
            <a:r>
              <a:rPr lang="zh-CN" altLang="en-US" sz="1600" dirty="0"/>
              <a:t>创建对象时，会自动执行以下操作：</a:t>
            </a:r>
          </a:p>
          <a:p>
            <a:pPr>
              <a:lnSpc>
                <a:spcPct val="150000"/>
              </a:lnSpc>
            </a:pPr>
            <a:r>
              <a:rPr lang="zh-CN" altLang="en-US" sz="1600" dirty="0"/>
              <a:t>（</a:t>
            </a:r>
            <a:r>
              <a:rPr lang="en-US" altLang="zh-CN" sz="1600" dirty="0"/>
              <a:t>1</a:t>
            </a:r>
            <a:r>
              <a:rPr lang="zh-CN" altLang="en-US" sz="1600" dirty="0"/>
              <a:t>）为对象在内存中分配空间</a:t>
            </a:r>
            <a:r>
              <a:rPr lang="en-US" altLang="zh-CN" sz="1600" dirty="0"/>
              <a:t>——</a:t>
            </a:r>
            <a:r>
              <a:rPr lang="zh-CN" altLang="en-US" sz="1600" dirty="0"/>
              <a:t>创建对象</a:t>
            </a:r>
          </a:p>
          <a:p>
            <a:pPr>
              <a:lnSpc>
                <a:spcPct val="150000"/>
              </a:lnSpc>
            </a:pPr>
            <a:r>
              <a:rPr lang="zh-CN" altLang="en-US" sz="1600" dirty="0"/>
              <a:t>（</a:t>
            </a:r>
            <a:r>
              <a:rPr lang="en-US" altLang="zh-CN" sz="1600" dirty="0"/>
              <a:t>2</a:t>
            </a:r>
            <a:r>
              <a:rPr lang="zh-CN" altLang="en-US" sz="1600" dirty="0"/>
              <a:t>）为对象的属性设置初值</a:t>
            </a:r>
            <a:r>
              <a:rPr lang="en-US" altLang="zh-CN" sz="1600" dirty="0"/>
              <a:t>——</a:t>
            </a:r>
            <a:r>
              <a:rPr lang="zh-CN" altLang="en-US" sz="1600" dirty="0"/>
              <a:t>调用构造方法</a:t>
            </a:r>
            <a:r>
              <a:rPr lang="en-US" altLang="zh-CN" sz="1600" dirty="0"/>
              <a:t>__</a:t>
            </a:r>
            <a:r>
              <a:rPr lang="en-US" altLang="zh-CN" sz="1600" dirty="0" err="1"/>
              <a:t>init</a:t>
            </a:r>
            <a:r>
              <a:rPr lang="en-US" altLang="zh-CN" sz="1600" dirty="0"/>
              <a:t>__()</a:t>
            </a:r>
          </a:p>
          <a:p>
            <a:pPr>
              <a:lnSpc>
                <a:spcPct val="150000"/>
              </a:lnSpc>
            </a:pPr>
            <a:r>
              <a:rPr lang="zh-CN" altLang="en-US" sz="1600" dirty="0"/>
              <a:t>这里需要注意的是，构造方法本身是可以完成任何动作的，只是一般约定设计构造方法是为了完成初始化动作，例如初始化对象的数据域。</a:t>
            </a:r>
          </a:p>
        </p:txBody>
      </p:sp>
      <p:cxnSp>
        <p:nvCxnSpPr>
          <p:cNvPr id="13" name="直接连接符 12"/>
          <p:cNvCxnSpPr/>
          <p:nvPr/>
        </p:nvCxnSpPr>
        <p:spPr>
          <a:xfrm>
            <a:off x="4359275" y="1601619"/>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92175" y="1601619"/>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23925"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7657" name="标题 2"/>
          <p:cNvSpPr>
            <a:spLocks noGrp="1"/>
          </p:cNvSpPr>
          <p:nvPr>
            <p:ph type="title"/>
          </p:nvPr>
        </p:nvSpPr>
        <p:spPr>
          <a:xfrm>
            <a:off x="701675" y="411163"/>
            <a:ext cx="3915592" cy="511175"/>
          </a:xfrm>
        </p:spPr>
        <p:txBody>
          <a:bodyPr/>
          <a:lstStyle/>
          <a:p>
            <a:r>
              <a:rPr lang="en-US" altLang="zh-CN" dirty="0" smtClean="0"/>
              <a:t>7.2.5  </a:t>
            </a:r>
            <a:r>
              <a:rPr lang="zh-CN" altLang="en-US" dirty="0"/>
              <a:t>构造</a:t>
            </a:r>
            <a:r>
              <a:rPr lang="zh-CN" altLang="zh-CN" dirty="0" smtClean="0"/>
              <a:t>方法</a:t>
            </a:r>
            <a:r>
              <a:rPr lang="zh-CN" altLang="en-US" dirty="0" smtClean="0"/>
              <a:t>和析构方法</a:t>
            </a:r>
            <a:endParaRPr lang="zh-CN" altLang="zh-CN" dirty="0" smtClean="0"/>
          </a:p>
        </p:txBody>
      </p:sp>
      <p:sp>
        <p:nvSpPr>
          <p:cNvPr id="27658" name="文本框 7"/>
          <p:cNvSpPr txBox="1">
            <a:spLocks noChangeArrowheads="1"/>
          </p:cNvSpPr>
          <p:nvPr/>
        </p:nvSpPr>
        <p:spPr bwMode="auto">
          <a:xfrm>
            <a:off x="2000250" y="1444457"/>
            <a:ext cx="2359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smtClean="0">
                <a:solidFill>
                  <a:srgbClr val="1B3868"/>
                </a:solidFill>
                <a:latin typeface="微软雅黑" panose="020B0503020204020204" pitchFamily="34" charset="-122"/>
                <a:ea typeface="微软雅黑" panose="020B0503020204020204" pitchFamily="34" charset="-122"/>
              </a:rPr>
              <a:t>构造方法概念</a:t>
            </a:r>
            <a:endParaRPr lang="zh-CN" altLang="en-US" b="1" dirty="0">
              <a:solidFill>
                <a:srgbClr val="1B3868"/>
              </a:solidFill>
              <a:latin typeface="微软雅黑" panose="020B0503020204020204" pitchFamily="34" charset="-122"/>
              <a:ea typeface="微软雅黑" panose="020B0503020204020204" pitchFamily="34" charset="-122"/>
            </a:endParaRPr>
          </a:p>
        </p:txBody>
      </p:sp>
      <p:sp>
        <p:nvSpPr>
          <p:cNvPr id="27659" name="文本框 7"/>
          <p:cNvSpPr txBox="1">
            <a:spLocks noChangeArrowheads="1"/>
          </p:cNvSpPr>
          <p:nvPr/>
        </p:nvSpPr>
        <p:spPr bwMode="auto">
          <a:xfrm>
            <a:off x="7793038" y="534775"/>
            <a:ext cx="2359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flipH="1">
            <a:off x="3517900"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44800"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6788150" y="5875338"/>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382125" y="587533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09025" y="5765800"/>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矩形 1"/>
          <p:cNvSpPr/>
          <p:nvPr/>
        </p:nvSpPr>
        <p:spPr>
          <a:xfrm>
            <a:off x="6770687" y="5108559"/>
            <a:ext cx="5421313" cy="584775"/>
          </a:xfrm>
          <a:prstGeom prst="rect">
            <a:avLst/>
          </a:prstGeom>
        </p:spPr>
        <p:txBody>
          <a:bodyPr wrap="square">
            <a:spAutoFit/>
          </a:bodyPr>
          <a:lstStyle/>
          <a:p>
            <a:r>
              <a:rPr lang="en-US" altLang="zh-CN" sz="1600" dirty="0"/>
              <a:t>circle's radius is 2.0 and  area is 12.56</a:t>
            </a:r>
            <a:endParaRPr lang="zh-CN" altLang="zh-CN" sz="1600" dirty="0"/>
          </a:p>
          <a:p>
            <a:r>
              <a:rPr lang="en-US" altLang="zh-CN" sz="1600" dirty="0"/>
              <a:t>circle's radius is 3.0 and  area is 28.259999999999998</a:t>
            </a:r>
            <a:endParaRPr lang="zh-CN" altLang="zh-CN" sz="1600" dirty="0"/>
          </a:p>
        </p:txBody>
      </p:sp>
      <p:cxnSp>
        <p:nvCxnSpPr>
          <p:cNvPr id="18" name="直接连接符 17"/>
          <p:cNvCxnSpPr/>
          <p:nvPr/>
        </p:nvCxnSpPr>
        <p:spPr>
          <a:xfrm>
            <a:off x="9928224" y="4952198"/>
            <a:ext cx="1109663"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865937" y="4909336"/>
            <a:ext cx="1106487"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1" name="文本框 7"/>
          <p:cNvSpPr txBox="1">
            <a:spLocks noChangeArrowheads="1"/>
          </p:cNvSpPr>
          <p:nvPr/>
        </p:nvSpPr>
        <p:spPr bwMode="auto">
          <a:xfrm>
            <a:off x="7748587" y="4752173"/>
            <a:ext cx="2359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717506" y="303057"/>
            <a:ext cx="4575175"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400" dirty="0"/>
              <a:t>class Circle:</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a:t>
            </a:r>
            <a:r>
              <a:rPr lang="en-US" altLang="zh-CN" sz="1400" dirty="0" err="1"/>
              <a:t>new_radius</a:t>
            </a:r>
            <a:r>
              <a:rPr lang="en-US" altLang="zh-CN" sz="1400" dirty="0"/>
              <a:t>):</a:t>
            </a:r>
            <a:endParaRPr lang="zh-CN" altLang="zh-CN" sz="1400" dirty="0"/>
          </a:p>
          <a:p>
            <a:r>
              <a:rPr lang="en-US" altLang="zh-CN" sz="1400" dirty="0"/>
              <a:t>        </a:t>
            </a:r>
            <a:r>
              <a:rPr lang="en-US" altLang="zh-CN" sz="1400" dirty="0" err="1"/>
              <a:t>self.radius</a:t>
            </a:r>
            <a:r>
              <a:rPr lang="en-US" altLang="zh-CN" sz="1400" dirty="0"/>
              <a:t> = </a:t>
            </a:r>
            <a:r>
              <a:rPr lang="en-US" altLang="zh-CN" sz="1400" dirty="0" err="1"/>
              <a:t>new_radius</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get_area</a:t>
            </a:r>
            <a:r>
              <a:rPr lang="en-US" altLang="zh-CN" sz="1400" dirty="0"/>
              <a:t>(self):</a:t>
            </a:r>
            <a:endParaRPr lang="zh-CN" altLang="zh-CN" sz="1400" dirty="0"/>
          </a:p>
          <a:p>
            <a:r>
              <a:rPr lang="en-US" altLang="zh-CN" sz="1400" dirty="0"/>
              <a:t>         return 3.14*</a:t>
            </a:r>
            <a:r>
              <a:rPr lang="en-US" altLang="zh-CN" sz="1400" dirty="0" err="1"/>
              <a:t>self.radius</a:t>
            </a:r>
            <a:r>
              <a:rPr lang="en-US" altLang="zh-CN" sz="1400" dirty="0"/>
              <a:t>*</a:t>
            </a:r>
            <a:r>
              <a:rPr lang="en-US" altLang="zh-CN" sz="1400" dirty="0" err="1"/>
              <a:t>self.radius</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print_circle</a:t>
            </a:r>
            <a:r>
              <a:rPr lang="en-US" altLang="zh-CN" sz="1400" dirty="0"/>
              <a:t>(self):</a:t>
            </a:r>
            <a:endParaRPr lang="zh-CN" altLang="zh-CN" sz="1400" dirty="0"/>
          </a:p>
          <a:p>
            <a:r>
              <a:rPr lang="en-US" altLang="zh-CN" sz="1400" dirty="0"/>
              <a:t>         txt = "circle's radius is {} and  area is {}"</a:t>
            </a:r>
            <a:endParaRPr lang="zh-CN" altLang="zh-CN" sz="1400" dirty="0"/>
          </a:p>
          <a:p>
            <a:r>
              <a:rPr lang="en-US" altLang="zh-CN" sz="1400" dirty="0"/>
              <a:t>         print(</a:t>
            </a:r>
            <a:r>
              <a:rPr lang="en-US" altLang="zh-CN" sz="1400" dirty="0" err="1"/>
              <a:t>txt.format</a:t>
            </a:r>
            <a:r>
              <a:rPr lang="en-US" altLang="zh-CN" sz="1400" dirty="0"/>
              <a:t>(</a:t>
            </a:r>
            <a:r>
              <a:rPr lang="en-US" altLang="zh-CN" sz="1400" dirty="0" err="1"/>
              <a:t>self.radius</a:t>
            </a:r>
            <a:r>
              <a:rPr lang="en-US" altLang="zh-CN" sz="1400" dirty="0"/>
              <a:t>, </a:t>
            </a:r>
            <a:r>
              <a:rPr lang="en-US" altLang="zh-CN" sz="1400" dirty="0" err="1"/>
              <a:t>self.get_area</a:t>
            </a:r>
            <a:r>
              <a:rPr lang="en-US" altLang="zh-CN" sz="1400" dirty="0"/>
              <a:t>()))</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__del__(self):</a:t>
            </a:r>
            <a:endParaRPr lang="zh-CN" altLang="zh-CN" sz="1400" dirty="0"/>
          </a:p>
          <a:p>
            <a:r>
              <a:rPr lang="en-US" altLang="zh-CN" sz="1400" dirty="0"/>
              <a:t>         print("----------del----------")</a:t>
            </a:r>
            <a:endParaRPr lang="zh-CN" altLang="zh-CN" sz="1400" dirty="0"/>
          </a:p>
          <a:p>
            <a:r>
              <a:rPr lang="en-US" altLang="zh-CN" sz="1400" dirty="0"/>
              <a:t>         print(</a:t>
            </a:r>
            <a:r>
              <a:rPr lang="en-US" altLang="zh-CN" sz="1400" dirty="0" err="1"/>
              <a:t>self.__class__.__name</a:t>
            </a:r>
            <a:r>
              <a:rPr lang="en-US" altLang="zh-CN" sz="1400" dirty="0"/>
              <a:t>__)</a:t>
            </a:r>
            <a:endParaRPr lang="zh-CN" altLang="zh-CN" sz="1400" dirty="0"/>
          </a:p>
          <a:p>
            <a:r>
              <a:rPr lang="en-US" altLang="zh-CN" sz="1400" dirty="0"/>
              <a:t>        </a:t>
            </a:r>
            <a:endParaRPr lang="zh-CN" altLang="zh-CN" sz="1400" dirty="0"/>
          </a:p>
          <a:p>
            <a:r>
              <a:rPr lang="en-US" altLang="zh-CN" sz="1400" dirty="0" smtClean="0"/>
              <a:t>circle1 </a:t>
            </a:r>
            <a:r>
              <a:rPr lang="en-US" altLang="zh-CN" sz="1400" dirty="0"/>
              <a:t>= Circle(2.0)</a:t>
            </a:r>
            <a:endParaRPr lang="zh-CN" altLang="zh-CN" sz="1400" dirty="0"/>
          </a:p>
          <a:p>
            <a:r>
              <a:rPr lang="en-US" altLang="zh-CN" sz="1400" dirty="0" smtClean="0"/>
              <a:t>circle1.print_circle</a:t>
            </a:r>
            <a:r>
              <a:rPr lang="en-US" altLang="zh-CN" sz="1400" dirty="0"/>
              <a:t>()</a:t>
            </a:r>
            <a:endParaRPr lang="zh-CN" altLang="zh-CN" sz="1400" dirty="0"/>
          </a:p>
          <a:p>
            <a:r>
              <a:rPr lang="en-US" altLang="zh-CN" sz="1400" dirty="0" smtClean="0"/>
              <a:t>del </a:t>
            </a:r>
            <a:r>
              <a:rPr lang="en-US" altLang="zh-CN" sz="1400" dirty="0"/>
              <a:t>circle1 # </a:t>
            </a:r>
            <a:r>
              <a:rPr lang="zh-CN" altLang="zh-CN" sz="1400" dirty="0"/>
              <a:t>删除对象，释放资源</a:t>
            </a:r>
          </a:p>
          <a:p>
            <a:r>
              <a:rPr lang="en-US" altLang="zh-CN" sz="1400" dirty="0" smtClean="0"/>
              <a:t>circle2 </a:t>
            </a:r>
            <a:r>
              <a:rPr lang="en-US" altLang="zh-CN" sz="1400" dirty="0"/>
              <a:t>= Circle(3.0)</a:t>
            </a:r>
            <a:endParaRPr lang="zh-CN" altLang="zh-CN" sz="1400" dirty="0"/>
          </a:p>
          <a:p>
            <a:r>
              <a:rPr lang="en-US" altLang="zh-CN" sz="1400" dirty="0" smtClean="0"/>
              <a:t>circle2.print_circle</a:t>
            </a:r>
            <a:r>
              <a:rPr lang="en-US" altLang="zh-CN" sz="1400" dirty="0"/>
              <a:t>()</a:t>
            </a:r>
            <a:endParaRPr lang="zh-CN" altLang="zh-CN" sz="1400" dirty="0"/>
          </a:p>
          <a:p>
            <a:r>
              <a:rPr lang="en-US" altLang="zh-CN" sz="1400" dirty="0" smtClean="0"/>
              <a:t>del </a:t>
            </a:r>
            <a:r>
              <a:rPr lang="en-US" altLang="zh-CN" sz="1400" dirty="0"/>
              <a:t>circle2 # </a:t>
            </a:r>
            <a:r>
              <a:rPr lang="zh-CN" altLang="zh-CN" sz="1400" dirty="0"/>
              <a:t>删除对象，释放资源</a:t>
            </a:r>
          </a:p>
        </p:txBody>
      </p:sp>
      <p:cxnSp>
        <p:nvCxnSpPr>
          <p:cNvPr id="9" name="直接连接符 8"/>
          <p:cNvCxnSpPr/>
          <p:nvPr/>
        </p:nvCxnSpPr>
        <p:spPr>
          <a:xfrm>
            <a:off x="10190163" y="279881"/>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724650" y="279881"/>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a:spLocks noChangeArrowheads="1"/>
          </p:cNvSpPr>
          <p:nvPr/>
        </p:nvSpPr>
        <p:spPr bwMode="auto">
          <a:xfrm>
            <a:off x="688061" y="1498979"/>
            <a:ext cx="523290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zh-CN" sz="1600" dirty="0"/>
              <a:t>在</a:t>
            </a:r>
            <a:r>
              <a:rPr lang="en-US" altLang="zh-CN" sz="1600" dirty="0"/>
              <a:t>Python</a:t>
            </a:r>
            <a:r>
              <a:rPr lang="zh-CN" altLang="zh-CN" sz="1600" dirty="0"/>
              <a:t>内部，拥有一个引用计数器，即一个内部跟踪变量，用来跟踪和回收垃圾</a:t>
            </a:r>
            <a:r>
              <a:rPr lang="zh-CN" altLang="zh-CN" sz="1600" dirty="0" smtClean="0"/>
              <a:t>。</a:t>
            </a:r>
            <a:endParaRPr lang="en-US" altLang="zh-CN" sz="1600" dirty="0" smtClean="0"/>
          </a:p>
          <a:p>
            <a:pPr>
              <a:lnSpc>
                <a:spcPct val="150000"/>
              </a:lnSpc>
            </a:pPr>
            <a:r>
              <a:rPr lang="zh-CN" altLang="zh-CN" sz="1600" dirty="0" smtClean="0"/>
              <a:t>当</a:t>
            </a:r>
            <a:r>
              <a:rPr lang="zh-CN" altLang="zh-CN" sz="1600" dirty="0"/>
              <a:t>对象被创建时，</a:t>
            </a:r>
            <a:r>
              <a:rPr lang="en-US" altLang="zh-CN" sz="1600" dirty="0"/>
              <a:t>Python</a:t>
            </a:r>
            <a:r>
              <a:rPr lang="zh-CN" altLang="zh-CN" sz="1600" dirty="0"/>
              <a:t>会自动创建一个引用计数，当这个对象不再需要时，这个对象的引用计数将变为</a:t>
            </a:r>
            <a:r>
              <a:rPr lang="en-US" altLang="zh-CN" sz="1600" dirty="0"/>
              <a:t>0</a:t>
            </a:r>
            <a:r>
              <a:rPr lang="zh-CN" altLang="zh-CN" sz="1600" dirty="0"/>
              <a:t>，</a:t>
            </a:r>
            <a:r>
              <a:rPr lang="en-US" altLang="zh-CN" sz="1600" dirty="0"/>
              <a:t>Python</a:t>
            </a:r>
            <a:r>
              <a:rPr lang="zh-CN" altLang="zh-CN" sz="1600" dirty="0"/>
              <a:t>解释器将在适当的时机将所有引用计数为</a:t>
            </a:r>
            <a:r>
              <a:rPr lang="en-US" altLang="zh-CN" sz="1600" dirty="0"/>
              <a:t>0</a:t>
            </a:r>
            <a:r>
              <a:rPr lang="zh-CN" altLang="zh-CN" sz="1600" dirty="0"/>
              <a:t>的对象进行垃圾回收，释放内存空间，需要注意的是这个回收不是</a:t>
            </a:r>
            <a:r>
              <a:rPr lang="en-US" altLang="zh-CN" sz="1600" dirty="0"/>
              <a:t>“</a:t>
            </a:r>
            <a:r>
              <a:rPr lang="zh-CN" altLang="zh-CN" sz="1600" dirty="0"/>
              <a:t>立即</a:t>
            </a:r>
            <a:r>
              <a:rPr lang="en-US" altLang="zh-CN" sz="1600" dirty="0"/>
              <a:t>”</a:t>
            </a:r>
            <a:r>
              <a:rPr lang="zh-CN" altLang="zh-CN" sz="1600" dirty="0"/>
              <a:t>执行的。当需要立即释放这些不再使用的对象所占用的资源时，</a:t>
            </a:r>
            <a:r>
              <a:rPr lang="en-US" altLang="zh-CN" sz="1600" dirty="0"/>
              <a:t>Python</a:t>
            </a:r>
            <a:r>
              <a:rPr lang="zh-CN" altLang="zh-CN" sz="1600" dirty="0"/>
              <a:t>也提供一种方法，就是调用另一个方法</a:t>
            </a:r>
            <a:r>
              <a:rPr lang="en-US" altLang="zh-CN" sz="1600" dirty="0"/>
              <a:t>__del__()</a:t>
            </a:r>
            <a:r>
              <a:rPr lang="zh-CN" altLang="zh-CN" sz="1600" dirty="0"/>
              <a:t>（两个下划线开头和两个下划线结尾）来删除对象，该方法称为析构方法</a:t>
            </a:r>
            <a:r>
              <a:rPr lang="zh-CN" altLang="zh-CN" sz="1600" dirty="0" smtClean="0"/>
              <a:t>，</a:t>
            </a:r>
            <a:endParaRPr lang="en-US" altLang="zh-CN" sz="1600" dirty="0" smtClean="0"/>
          </a:p>
          <a:p>
            <a:pPr>
              <a:lnSpc>
                <a:spcPct val="150000"/>
              </a:lnSpc>
            </a:pPr>
            <a:r>
              <a:rPr lang="zh-CN" altLang="en-US" sz="1600" dirty="0"/>
              <a:t>析构方法</a:t>
            </a:r>
            <a:r>
              <a:rPr lang="zh-CN" altLang="zh-CN" sz="1600" dirty="0" smtClean="0"/>
              <a:t>主要</a:t>
            </a:r>
            <a:r>
              <a:rPr lang="zh-CN" altLang="zh-CN" sz="1600" dirty="0"/>
              <a:t>用来释放对象占用的空间和非托管资源（如打开的文件、网络链接等）。</a:t>
            </a:r>
          </a:p>
        </p:txBody>
      </p:sp>
      <p:cxnSp>
        <p:nvCxnSpPr>
          <p:cNvPr id="13" name="直接连接符 12"/>
          <p:cNvCxnSpPr/>
          <p:nvPr/>
        </p:nvCxnSpPr>
        <p:spPr>
          <a:xfrm>
            <a:off x="4359275" y="1284764"/>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92175" y="1284764"/>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23925" y="6518101"/>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681" name="标题 2"/>
          <p:cNvSpPr>
            <a:spLocks noGrp="1"/>
          </p:cNvSpPr>
          <p:nvPr>
            <p:ph type="title"/>
          </p:nvPr>
        </p:nvSpPr>
        <p:spPr>
          <a:xfrm>
            <a:off x="701675" y="411163"/>
            <a:ext cx="4060448" cy="511175"/>
          </a:xfrm>
        </p:spPr>
        <p:txBody>
          <a:bodyPr/>
          <a:lstStyle/>
          <a:p>
            <a:r>
              <a:rPr lang="en-US" altLang="zh-CN" dirty="0"/>
              <a:t>7.2.5  </a:t>
            </a:r>
            <a:r>
              <a:rPr lang="zh-CN" altLang="en-US" dirty="0"/>
              <a:t>构造</a:t>
            </a:r>
            <a:r>
              <a:rPr lang="zh-CN" altLang="zh-CN" dirty="0"/>
              <a:t>方法</a:t>
            </a:r>
            <a:r>
              <a:rPr lang="zh-CN" altLang="en-US" dirty="0"/>
              <a:t>和析构方法</a:t>
            </a:r>
            <a:endParaRPr lang="zh-CN" altLang="zh-CN" dirty="0" smtClean="0"/>
          </a:p>
        </p:txBody>
      </p:sp>
      <p:sp>
        <p:nvSpPr>
          <p:cNvPr id="28682" name="文本框 7"/>
          <p:cNvSpPr txBox="1">
            <a:spLocks noChangeArrowheads="1"/>
          </p:cNvSpPr>
          <p:nvPr/>
        </p:nvSpPr>
        <p:spPr bwMode="auto">
          <a:xfrm>
            <a:off x="2000250" y="1127602"/>
            <a:ext cx="2359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smtClean="0">
                <a:solidFill>
                  <a:srgbClr val="1B3868"/>
                </a:solidFill>
                <a:latin typeface="微软雅黑" panose="020B0503020204020204" pitchFamily="34" charset="-122"/>
                <a:ea typeface="微软雅黑" panose="020B0503020204020204" pitchFamily="34" charset="-122"/>
              </a:rPr>
              <a:t>析构方法概念</a:t>
            </a:r>
            <a:endParaRPr lang="zh-CN" altLang="en-US" b="1" dirty="0">
              <a:solidFill>
                <a:srgbClr val="1B3868"/>
              </a:solidFill>
              <a:latin typeface="微软雅黑" panose="020B0503020204020204" pitchFamily="34" charset="-122"/>
              <a:ea typeface="微软雅黑" panose="020B0503020204020204" pitchFamily="34" charset="-122"/>
            </a:endParaRPr>
          </a:p>
        </p:txBody>
      </p:sp>
      <p:sp>
        <p:nvSpPr>
          <p:cNvPr id="28683" name="文本框 7"/>
          <p:cNvSpPr txBox="1">
            <a:spLocks noChangeArrowheads="1"/>
          </p:cNvSpPr>
          <p:nvPr/>
        </p:nvSpPr>
        <p:spPr bwMode="auto">
          <a:xfrm>
            <a:off x="7826375" y="122719"/>
            <a:ext cx="2357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flipH="1">
            <a:off x="3517900" y="6518101"/>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44800" y="6408563"/>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6788150" y="6445677"/>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382125" y="6445677"/>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09025" y="6336139"/>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7" name="直接连接符 16"/>
          <p:cNvCxnSpPr/>
          <p:nvPr/>
        </p:nvCxnSpPr>
        <p:spPr>
          <a:xfrm>
            <a:off x="10215821" y="4985940"/>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750308" y="4985940"/>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0" name="文本框 7"/>
          <p:cNvSpPr txBox="1">
            <a:spLocks noChangeArrowheads="1"/>
          </p:cNvSpPr>
          <p:nvPr/>
        </p:nvSpPr>
        <p:spPr bwMode="auto">
          <a:xfrm>
            <a:off x="7852033" y="4828778"/>
            <a:ext cx="2357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sp>
        <p:nvSpPr>
          <p:cNvPr id="2" name="矩形 1"/>
          <p:cNvSpPr/>
          <p:nvPr/>
        </p:nvSpPr>
        <p:spPr>
          <a:xfrm>
            <a:off x="6688397" y="5078084"/>
            <a:ext cx="6096000" cy="1384995"/>
          </a:xfrm>
          <a:prstGeom prst="rect">
            <a:avLst/>
          </a:prstGeom>
        </p:spPr>
        <p:txBody>
          <a:bodyPr>
            <a:spAutoFit/>
          </a:bodyPr>
          <a:lstStyle/>
          <a:p>
            <a:r>
              <a:rPr lang="en-US" altLang="zh-CN" sz="1400" dirty="0"/>
              <a:t>circle's radius is 2.0 and  area is 12.56</a:t>
            </a:r>
            <a:endParaRPr lang="zh-CN" altLang="zh-CN" sz="1400" dirty="0"/>
          </a:p>
          <a:p>
            <a:r>
              <a:rPr lang="en-US" altLang="zh-CN" sz="1400" dirty="0"/>
              <a:t>----------del----------</a:t>
            </a:r>
            <a:endParaRPr lang="zh-CN" altLang="zh-CN" sz="1400" dirty="0"/>
          </a:p>
          <a:p>
            <a:r>
              <a:rPr lang="en-US" altLang="zh-CN" sz="1400" dirty="0"/>
              <a:t>Circle</a:t>
            </a:r>
            <a:endParaRPr lang="zh-CN" altLang="zh-CN" sz="1400" dirty="0"/>
          </a:p>
          <a:p>
            <a:r>
              <a:rPr lang="en-US" altLang="zh-CN" sz="1400" dirty="0"/>
              <a:t>circle's radius is 3.0 and  area is 28.259999999999998</a:t>
            </a:r>
            <a:endParaRPr lang="zh-CN" altLang="zh-CN" sz="1400" dirty="0"/>
          </a:p>
          <a:p>
            <a:r>
              <a:rPr lang="en-US" altLang="zh-CN" sz="1400" dirty="0"/>
              <a:t>----------del----------</a:t>
            </a:r>
            <a:endParaRPr lang="zh-CN" altLang="zh-CN" sz="1400" dirty="0"/>
          </a:p>
          <a:p>
            <a:r>
              <a:rPr lang="en-US" altLang="zh-CN" sz="1400" dirty="0"/>
              <a:t>Circle</a:t>
            </a:r>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473213" y="1117827"/>
            <a:ext cx="573989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class Fan:</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speed, on, radius, color):</a:t>
            </a:r>
            <a:endParaRPr lang="zh-CN" altLang="zh-CN" sz="1600" dirty="0"/>
          </a:p>
          <a:p>
            <a:r>
              <a:rPr lang="en-US" altLang="zh-CN" sz="1600" dirty="0"/>
              <a:t>        </a:t>
            </a:r>
            <a:r>
              <a:rPr lang="en-US" altLang="zh-CN" sz="1600" dirty="0" err="1"/>
              <a:t>self.speed</a:t>
            </a:r>
            <a:r>
              <a:rPr lang="en-US" altLang="zh-CN" sz="1600" dirty="0"/>
              <a:t> = speed    # </a:t>
            </a:r>
            <a:r>
              <a:rPr lang="zh-CN" altLang="zh-CN" sz="1600" dirty="0"/>
              <a:t>风扇的速度只能有</a:t>
            </a:r>
            <a:r>
              <a:rPr lang="en-US" altLang="zh-CN" sz="1600" dirty="0"/>
              <a:t>3</a:t>
            </a:r>
            <a:r>
              <a:rPr lang="zh-CN" altLang="zh-CN" sz="1600" dirty="0"/>
              <a:t>个等级</a:t>
            </a:r>
            <a:r>
              <a:rPr lang="en-US" altLang="zh-CN" sz="1600" dirty="0"/>
              <a:t>1</a:t>
            </a:r>
            <a:r>
              <a:rPr lang="zh-CN" altLang="zh-CN" sz="1600" dirty="0"/>
              <a:t>、</a:t>
            </a:r>
            <a:r>
              <a:rPr lang="en-US" altLang="zh-CN" sz="1600" dirty="0"/>
              <a:t>2</a:t>
            </a:r>
            <a:r>
              <a:rPr lang="zh-CN" altLang="zh-CN" sz="1600" dirty="0"/>
              <a:t>、</a:t>
            </a:r>
            <a:r>
              <a:rPr lang="en-US" altLang="zh-CN" sz="1600" dirty="0"/>
              <a:t>3</a:t>
            </a:r>
            <a:endParaRPr lang="zh-CN" altLang="zh-CN" sz="1600" dirty="0"/>
          </a:p>
          <a:p>
            <a:r>
              <a:rPr lang="en-US" altLang="zh-CN" sz="1600" dirty="0"/>
              <a:t>        </a:t>
            </a:r>
            <a:r>
              <a:rPr lang="en-US" altLang="zh-CN" sz="1600" dirty="0" err="1"/>
              <a:t>self.on</a:t>
            </a:r>
            <a:r>
              <a:rPr lang="en-US" altLang="zh-CN" sz="1600" dirty="0"/>
              <a:t> = on          # </a:t>
            </a:r>
            <a:r>
              <a:rPr lang="zh-CN" altLang="zh-CN" sz="1600" dirty="0"/>
              <a:t>风扇是否打开</a:t>
            </a:r>
          </a:p>
          <a:p>
            <a:r>
              <a:rPr lang="en-US" altLang="zh-CN" sz="1600" dirty="0"/>
              <a:t>        </a:t>
            </a:r>
            <a:r>
              <a:rPr lang="en-US" altLang="zh-CN" sz="1600" dirty="0" err="1"/>
              <a:t>self.radius</a:t>
            </a:r>
            <a:r>
              <a:rPr lang="en-US" altLang="zh-CN" sz="1600" dirty="0"/>
              <a:t> = radius    # </a:t>
            </a:r>
            <a:r>
              <a:rPr lang="zh-CN" altLang="zh-CN" sz="1600" dirty="0"/>
              <a:t>风扇的半径</a:t>
            </a:r>
          </a:p>
          <a:p>
            <a:r>
              <a:rPr lang="en-US" altLang="zh-CN" sz="1600" dirty="0"/>
              <a:t>        </a:t>
            </a:r>
            <a:r>
              <a:rPr lang="en-US" altLang="zh-CN" sz="1600" dirty="0" err="1"/>
              <a:t>self.color</a:t>
            </a:r>
            <a:r>
              <a:rPr lang="en-US" altLang="zh-CN" sz="1600" dirty="0"/>
              <a:t> = color      # </a:t>
            </a:r>
            <a:r>
              <a:rPr lang="zh-CN" altLang="zh-CN" sz="1600" dirty="0"/>
              <a:t>风扇的颜色</a:t>
            </a:r>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print_fan</a:t>
            </a:r>
            <a:r>
              <a:rPr lang="en-US" altLang="zh-CN" sz="1600" dirty="0"/>
              <a:t>(self):</a:t>
            </a:r>
            <a:endParaRPr lang="zh-CN" altLang="zh-CN" sz="1600" dirty="0"/>
          </a:p>
          <a:p>
            <a:r>
              <a:rPr lang="en-US" altLang="zh-CN" sz="1600" dirty="0"/>
              <a:t>        """</a:t>
            </a:r>
            <a:r>
              <a:rPr lang="zh-CN" altLang="zh-CN" sz="1600" dirty="0"/>
              <a:t>输出风扇信息</a:t>
            </a:r>
            <a:r>
              <a:rPr lang="en-US" altLang="zh-CN" sz="1600" dirty="0"/>
              <a:t>"""</a:t>
            </a:r>
            <a:endParaRPr lang="zh-CN" altLang="zh-CN" sz="1600" dirty="0"/>
          </a:p>
          <a:p>
            <a:r>
              <a:rPr lang="en-US" altLang="zh-CN" sz="1600" dirty="0"/>
              <a:t>        if </a:t>
            </a:r>
            <a:r>
              <a:rPr lang="en-US" altLang="zh-CN" sz="1600" dirty="0" err="1"/>
              <a:t>self.on</a:t>
            </a:r>
            <a:r>
              <a:rPr lang="en-US" altLang="zh-CN" sz="1600" dirty="0"/>
              <a:t>:</a:t>
            </a:r>
            <a:endParaRPr lang="zh-CN" altLang="zh-CN" sz="1600" dirty="0"/>
          </a:p>
          <a:p>
            <a:r>
              <a:rPr lang="en-US" altLang="zh-CN" sz="1600" dirty="0"/>
              <a:t>            txt = "fan's speed is {}, color is {} and radius is {}"</a:t>
            </a:r>
            <a:endParaRPr lang="zh-CN" altLang="zh-CN" sz="1600" dirty="0"/>
          </a:p>
          <a:p>
            <a:r>
              <a:rPr lang="en-US" altLang="zh-CN" sz="1600" dirty="0"/>
              <a:t>            </a:t>
            </a:r>
            <a:r>
              <a:rPr lang="en-US" altLang="zh-CN" sz="1600" dirty="0" err="1"/>
              <a:t>print_str</a:t>
            </a:r>
            <a:r>
              <a:rPr lang="en-US" altLang="zh-CN" sz="1600" dirty="0"/>
              <a:t> = </a:t>
            </a:r>
            <a:r>
              <a:rPr lang="en-US" altLang="zh-CN" sz="1600" dirty="0" err="1"/>
              <a:t>txt.format</a:t>
            </a:r>
            <a:r>
              <a:rPr lang="en-US" altLang="zh-CN" sz="1600" dirty="0"/>
              <a:t>(</a:t>
            </a:r>
            <a:r>
              <a:rPr lang="en-US" altLang="zh-CN" sz="1600" dirty="0" err="1"/>
              <a:t>self.speed</a:t>
            </a:r>
            <a:r>
              <a:rPr lang="en-US" altLang="zh-CN" sz="1600" dirty="0"/>
              <a:t>, </a:t>
            </a:r>
            <a:r>
              <a:rPr lang="en-US" altLang="zh-CN" sz="1600" dirty="0" err="1"/>
              <a:t>self.color</a:t>
            </a:r>
            <a:r>
              <a:rPr lang="en-US" altLang="zh-CN" sz="1600" dirty="0"/>
              <a:t>, </a:t>
            </a:r>
            <a:r>
              <a:rPr lang="en-US" altLang="zh-CN" sz="1600" dirty="0" err="1"/>
              <a:t>self.radius</a:t>
            </a:r>
            <a:r>
              <a:rPr lang="en-US" altLang="zh-CN" sz="1600" dirty="0"/>
              <a:t>)</a:t>
            </a:r>
            <a:endParaRPr lang="zh-CN" altLang="zh-CN" sz="1600" dirty="0"/>
          </a:p>
          <a:p>
            <a:r>
              <a:rPr lang="en-US" altLang="zh-CN" sz="1600" dirty="0"/>
              <a:t>        else:</a:t>
            </a:r>
            <a:endParaRPr lang="zh-CN" altLang="zh-CN" sz="1600" dirty="0"/>
          </a:p>
          <a:p>
            <a:r>
              <a:rPr lang="en-US" altLang="zh-CN" sz="1600" dirty="0"/>
              <a:t>            txt = "fan is off and it's color is {} and radius is {}"</a:t>
            </a:r>
            <a:endParaRPr lang="zh-CN" altLang="zh-CN" sz="1600" dirty="0"/>
          </a:p>
          <a:p>
            <a:r>
              <a:rPr lang="en-US" altLang="zh-CN" sz="1600" dirty="0"/>
              <a:t>            </a:t>
            </a:r>
            <a:r>
              <a:rPr lang="en-US" altLang="zh-CN" sz="1600" dirty="0" err="1"/>
              <a:t>print_str</a:t>
            </a:r>
            <a:r>
              <a:rPr lang="en-US" altLang="zh-CN" sz="1600" dirty="0"/>
              <a:t> = </a:t>
            </a:r>
            <a:r>
              <a:rPr lang="en-US" altLang="zh-CN" sz="1600" dirty="0" err="1"/>
              <a:t>txt.format</a:t>
            </a:r>
            <a:r>
              <a:rPr lang="en-US" altLang="zh-CN" sz="1600" dirty="0"/>
              <a:t>(</a:t>
            </a:r>
            <a:r>
              <a:rPr lang="en-US" altLang="zh-CN" sz="1600" dirty="0" err="1"/>
              <a:t>self.color</a:t>
            </a:r>
            <a:r>
              <a:rPr lang="en-US" altLang="zh-CN" sz="1600" dirty="0"/>
              <a:t>, </a:t>
            </a:r>
            <a:r>
              <a:rPr lang="en-US" altLang="zh-CN" sz="1600" dirty="0" err="1"/>
              <a:t>self.radius</a:t>
            </a:r>
            <a:r>
              <a:rPr lang="en-US" altLang="zh-CN" sz="1600" dirty="0"/>
              <a:t>)</a:t>
            </a:r>
            <a:endParaRPr lang="zh-CN" altLang="zh-CN" sz="1600" dirty="0"/>
          </a:p>
          <a:p>
            <a:r>
              <a:rPr lang="en-US" altLang="zh-CN" sz="1600" dirty="0"/>
              <a:t>        print(</a:t>
            </a:r>
            <a:r>
              <a:rPr lang="en-US" altLang="zh-CN" sz="1600" dirty="0" err="1"/>
              <a:t>print_str</a:t>
            </a:r>
            <a:r>
              <a:rPr lang="en-US" altLang="zh-CN" sz="1600" dirty="0"/>
              <a:t>)</a:t>
            </a:r>
            <a:endParaRPr lang="zh-CN" altLang="zh-CN" sz="1600" dirty="0"/>
          </a:p>
          <a:p>
            <a:r>
              <a:rPr lang="en-US" altLang="zh-CN" sz="1600" dirty="0"/>
              <a:t> </a:t>
            </a:r>
            <a:endParaRPr lang="zh-CN" altLang="zh-CN" sz="1600" dirty="0"/>
          </a:p>
          <a:p>
            <a:r>
              <a:rPr lang="en-US" altLang="zh-CN" sz="1600" dirty="0" smtClean="0"/>
              <a:t>fan1 </a:t>
            </a:r>
            <a:r>
              <a:rPr lang="en-US" altLang="zh-CN" sz="1600" dirty="0"/>
              <a:t>= Fan(3, True, 10, "yellow")  # </a:t>
            </a:r>
            <a:r>
              <a:rPr lang="zh-CN" altLang="zh-CN" sz="1600" dirty="0"/>
              <a:t>创建</a:t>
            </a:r>
            <a:r>
              <a:rPr lang="en-US" altLang="zh-CN" sz="1600" dirty="0"/>
              <a:t>Fan</a:t>
            </a:r>
            <a:r>
              <a:rPr lang="zh-CN" altLang="zh-CN" sz="1600" dirty="0"/>
              <a:t>对象</a:t>
            </a:r>
          </a:p>
          <a:p>
            <a:r>
              <a:rPr lang="en-US" altLang="zh-CN" sz="1600" dirty="0" smtClean="0"/>
              <a:t>fan2 </a:t>
            </a:r>
            <a:r>
              <a:rPr lang="en-US" altLang="zh-CN" sz="1600" dirty="0"/>
              <a:t>= Fan(2, False, 5, "blue")  # </a:t>
            </a:r>
            <a:r>
              <a:rPr lang="zh-CN" altLang="zh-CN" sz="1600" dirty="0"/>
              <a:t>创建</a:t>
            </a:r>
            <a:r>
              <a:rPr lang="en-US" altLang="zh-CN" sz="1600" dirty="0"/>
              <a:t>Fan</a:t>
            </a:r>
            <a:r>
              <a:rPr lang="zh-CN" altLang="zh-CN" sz="1600" dirty="0"/>
              <a:t>对象</a:t>
            </a:r>
          </a:p>
          <a:p>
            <a:r>
              <a:rPr lang="en-US" altLang="zh-CN" sz="1600" dirty="0" smtClean="0"/>
              <a:t>fan1.print_fan</a:t>
            </a:r>
            <a:r>
              <a:rPr lang="en-US" altLang="zh-CN" sz="1600" dirty="0"/>
              <a:t>()</a:t>
            </a:r>
            <a:endParaRPr lang="zh-CN" altLang="zh-CN" sz="1600" dirty="0"/>
          </a:p>
          <a:p>
            <a:r>
              <a:rPr lang="en-US" altLang="zh-CN" sz="1600" dirty="0" smtClean="0"/>
              <a:t>fan2.print_fan</a:t>
            </a:r>
            <a:r>
              <a:rPr lang="en-US" altLang="zh-CN" sz="1600" dirty="0"/>
              <a:t>()</a:t>
            </a:r>
            <a:endParaRPr lang="zh-CN" altLang="zh-CN" sz="1600" dirty="0"/>
          </a:p>
        </p:txBody>
      </p:sp>
      <p:cxnSp>
        <p:nvCxnSpPr>
          <p:cNvPr id="9" name="直接连接符 8"/>
          <p:cNvCxnSpPr/>
          <p:nvPr/>
        </p:nvCxnSpPr>
        <p:spPr>
          <a:xfrm>
            <a:off x="10190163" y="922644"/>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724650" y="922644"/>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a:spLocks noChangeArrowheads="1"/>
          </p:cNvSpPr>
          <p:nvPr/>
        </p:nvSpPr>
        <p:spPr bwMode="auto">
          <a:xfrm>
            <a:off x="778596" y="1556978"/>
            <a:ext cx="493413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zh-CN" sz="1600" dirty="0"/>
              <a:t>设计一个风扇</a:t>
            </a:r>
            <a:r>
              <a:rPr lang="en-US" altLang="zh-CN" sz="1600" dirty="0"/>
              <a:t>Fan</a:t>
            </a:r>
            <a:r>
              <a:rPr lang="zh-CN" altLang="zh-CN" sz="1600" dirty="0"/>
              <a:t>类，风扇拥有的属性有风扇的速度、风扇的半径、风扇的颜色以及是否打开风扇。其中风扇的速度只能有</a:t>
            </a:r>
            <a:r>
              <a:rPr lang="en-US" altLang="zh-CN" sz="1600" dirty="0"/>
              <a:t>3</a:t>
            </a:r>
            <a:r>
              <a:rPr lang="zh-CN" altLang="zh-CN" sz="1600" dirty="0"/>
              <a:t>个等级</a:t>
            </a:r>
            <a:r>
              <a:rPr lang="en-US" altLang="zh-CN" sz="1600" dirty="0"/>
              <a:t>1</a:t>
            </a:r>
            <a:r>
              <a:rPr lang="zh-CN" altLang="zh-CN" sz="1600" dirty="0"/>
              <a:t>、</a:t>
            </a:r>
            <a:r>
              <a:rPr lang="en-US" altLang="zh-CN" sz="1600" dirty="0"/>
              <a:t>2</a:t>
            </a:r>
            <a:r>
              <a:rPr lang="zh-CN" altLang="zh-CN" sz="1600" dirty="0"/>
              <a:t>、</a:t>
            </a:r>
            <a:r>
              <a:rPr lang="en-US" altLang="zh-CN" sz="1600" dirty="0"/>
              <a:t>3</a:t>
            </a:r>
            <a:r>
              <a:rPr lang="zh-CN" altLang="zh-CN" sz="1600" dirty="0"/>
              <a:t>。需要为风扇提供一个打印方法</a:t>
            </a:r>
            <a:r>
              <a:rPr lang="en-US" altLang="zh-CN" sz="1600" dirty="0" err="1"/>
              <a:t>print_fan</a:t>
            </a:r>
            <a:r>
              <a:rPr lang="en-US" altLang="zh-CN" sz="1600" dirty="0"/>
              <a:t>()</a:t>
            </a:r>
            <a:r>
              <a:rPr lang="zh-CN" altLang="zh-CN" sz="1600" dirty="0"/>
              <a:t>，如果风扇是打开的，那么该方法返回风扇的速度、颜色和半径组合而成的字符串。如果风扇没有打开，该方法就会返回一个</a:t>
            </a:r>
            <a:r>
              <a:rPr lang="en-US" altLang="zh-CN" sz="1600" dirty="0"/>
              <a:t>“fan is off”</a:t>
            </a:r>
            <a:r>
              <a:rPr lang="zh-CN" altLang="zh-CN" sz="1600" dirty="0"/>
              <a:t>和风扇的颜色及半径组合成的字符串。</a:t>
            </a:r>
          </a:p>
        </p:txBody>
      </p:sp>
      <p:cxnSp>
        <p:nvCxnSpPr>
          <p:cNvPr id="13" name="直接连接符 12"/>
          <p:cNvCxnSpPr/>
          <p:nvPr/>
        </p:nvCxnSpPr>
        <p:spPr>
          <a:xfrm>
            <a:off x="4359275" y="1284764"/>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92175" y="1284764"/>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23925" y="6518101"/>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681" name="标题 2"/>
          <p:cNvSpPr>
            <a:spLocks noGrp="1"/>
          </p:cNvSpPr>
          <p:nvPr>
            <p:ph type="title"/>
          </p:nvPr>
        </p:nvSpPr>
        <p:spPr>
          <a:xfrm>
            <a:off x="701675" y="411163"/>
            <a:ext cx="4060448" cy="511175"/>
          </a:xfrm>
        </p:spPr>
        <p:txBody>
          <a:bodyPr/>
          <a:lstStyle/>
          <a:p>
            <a:r>
              <a:rPr lang="en-US" altLang="zh-CN" dirty="0"/>
              <a:t>7.2.5  </a:t>
            </a:r>
            <a:r>
              <a:rPr lang="zh-CN" altLang="en-US" dirty="0"/>
              <a:t>构造</a:t>
            </a:r>
            <a:r>
              <a:rPr lang="zh-CN" altLang="zh-CN" dirty="0"/>
              <a:t>方法</a:t>
            </a:r>
            <a:r>
              <a:rPr lang="zh-CN" altLang="en-US" dirty="0"/>
              <a:t>和析构方法</a:t>
            </a:r>
            <a:endParaRPr lang="zh-CN" altLang="zh-CN" dirty="0" smtClean="0"/>
          </a:p>
        </p:txBody>
      </p:sp>
      <p:sp>
        <p:nvSpPr>
          <p:cNvPr id="28682" name="文本框 7"/>
          <p:cNvSpPr txBox="1">
            <a:spLocks noChangeArrowheads="1"/>
          </p:cNvSpPr>
          <p:nvPr/>
        </p:nvSpPr>
        <p:spPr bwMode="auto">
          <a:xfrm>
            <a:off x="2000250" y="1127602"/>
            <a:ext cx="2359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smtClean="0">
                <a:solidFill>
                  <a:srgbClr val="1B3868"/>
                </a:solidFill>
                <a:latin typeface="微软雅黑" panose="020B0503020204020204" pitchFamily="34" charset="-122"/>
                <a:ea typeface="微软雅黑" panose="020B0503020204020204" pitchFamily="34" charset="-122"/>
              </a:rPr>
              <a:t>示例</a:t>
            </a:r>
            <a:endParaRPr lang="zh-CN" altLang="en-US" b="1" dirty="0">
              <a:solidFill>
                <a:srgbClr val="1B3868"/>
              </a:solidFill>
              <a:latin typeface="微软雅黑" panose="020B0503020204020204" pitchFamily="34" charset="-122"/>
              <a:ea typeface="微软雅黑" panose="020B0503020204020204" pitchFamily="34" charset="-122"/>
            </a:endParaRPr>
          </a:p>
        </p:txBody>
      </p:sp>
      <p:sp>
        <p:nvSpPr>
          <p:cNvPr id="28683" name="文本框 7"/>
          <p:cNvSpPr txBox="1">
            <a:spLocks noChangeArrowheads="1"/>
          </p:cNvSpPr>
          <p:nvPr/>
        </p:nvSpPr>
        <p:spPr bwMode="auto">
          <a:xfrm>
            <a:off x="7826375" y="765482"/>
            <a:ext cx="2357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a:solidFill>
                  <a:srgbClr val="1B3868"/>
                </a:solidFill>
                <a:latin typeface="微软雅黑" panose="020B0503020204020204" pitchFamily="34" charset="-122"/>
                <a:ea typeface="微软雅黑" panose="020B0503020204020204" pitchFamily="34" charset="-122"/>
              </a:rPr>
              <a:t>代码</a:t>
            </a:r>
          </a:p>
        </p:txBody>
      </p:sp>
      <p:cxnSp>
        <p:nvCxnSpPr>
          <p:cNvPr id="19" name="直接连接符 18"/>
          <p:cNvCxnSpPr/>
          <p:nvPr/>
        </p:nvCxnSpPr>
        <p:spPr>
          <a:xfrm flipH="1">
            <a:off x="3517900" y="6518101"/>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44800" y="6408563"/>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26" name="直接连接符 25"/>
          <p:cNvCxnSpPr/>
          <p:nvPr/>
        </p:nvCxnSpPr>
        <p:spPr>
          <a:xfrm flipH="1">
            <a:off x="6742885" y="6445677"/>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9336860" y="6445677"/>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09025" y="6336139"/>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7" name="直接连接符 16"/>
          <p:cNvCxnSpPr/>
          <p:nvPr/>
        </p:nvCxnSpPr>
        <p:spPr>
          <a:xfrm>
            <a:off x="4286106" y="4994993"/>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0593" y="4994993"/>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0" name="文本框 7"/>
          <p:cNvSpPr txBox="1">
            <a:spLocks noChangeArrowheads="1"/>
          </p:cNvSpPr>
          <p:nvPr/>
        </p:nvSpPr>
        <p:spPr bwMode="auto">
          <a:xfrm>
            <a:off x="1922318" y="4837831"/>
            <a:ext cx="2357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sp>
        <p:nvSpPr>
          <p:cNvPr id="3" name="矩形 2"/>
          <p:cNvSpPr/>
          <p:nvPr/>
        </p:nvSpPr>
        <p:spPr>
          <a:xfrm>
            <a:off x="778596" y="5405415"/>
            <a:ext cx="6096000" cy="584775"/>
          </a:xfrm>
          <a:prstGeom prst="rect">
            <a:avLst/>
          </a:prstGeom>
        </p:spPr>
        <p:txBody>
          <a:bodyPr>
            <a:spAutoFit/>
          </a:bodyPr>
          <a:lstStyle/>
          <a:p>
            <a:r>
              <a:rPr lang="en-US" altLang="zh-CN" sz="1600" dirty="0"/>
              <a:t>fan's speed is 3, color is yellow and radius is 10</a:t>
            </a:r>
            <a:endParaRPr lang="zh-CN" altLang="zh-CN" sz="1600" dirty="0"/>
          </a:p>
          <a:p>
            <a:r>
              <a:rPr lang="en-US" altLang="zh-CN" sz="1600" dirty="0"/>
              <a:t>fan is off and it's color is blue and radius is 5</a:t>
            </a:r>
            <a:endParaRPr lang="zh-CN" altLang="zh-CN" sz="1600" dirty="0"/>
          </a:p>
        </p:txBody>
      </p:sp>
    </p:spTree>
    <p:extLst>
      <p:ext uri="{BB962C8B-B14F-4D97-AF65-F5344CB8AC3E}">
        <p14:creationId xmlns:p14="http://schemas.microsoft.com/office/powerpoint/2010/main" val="194915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章节结构</a:t>
            </a:r>
          </a:p>
        </p:txBody>
      </p:sp>
      <p:pic>
        <p:nvPicPr>
          <p:cNvPr id="4" name="图片 3"/>
          <p:cNvPicPr/>
          <p:nvPr/>
        </p:nvPicPr>
        <p:blipFill>
          <a:blip r:embed="rId3"/>
          <a:stretch>
            <a:fillRect/>
          </a:stretch>
        </p:blipFill>
        <p:spPr>
          <a:xfrm>
            <a:off x="1151793" y="1237225"/>
            <a:ext cx="10207870" cy="439864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98438" y="411163"/>
            <a:ext cx="3954462" cy="511175"/>
          </a:xfrm>
        </p:spPr>
        <p:txBody>
          <a:bodyPr/>
          <a:lstStyle/>
          <a:p>
            <a:r>
              <a:rPr lang="en-US" altLang="zh-CN" dirty="0"/>
              <a:t>7</a:t>
            </a:r>
            <a:r>
              <a:rPr lang="en-US" altLang="zh-CN" dirty="0" smtClean="0"/>
              <a:t>.3.1 </a:t>
            </a:r>
            <a:r>
              <a:rPr lang="zh-CN" altLang="zh-CN" dirty="0" smtClean="0"/>
              <a:t>类属性和实例属性</a:t>
            </a:r>
          </a:p>
        </p:txBody>
      </p:sp>
      <p:sp>
        <p:nvSpPr>
          <p:cNvPr id="4" name="矩形 3"/>
          <p:cNvSpPr/>
          <p:nvPr/>
        </p:nvSpPr>
        <p:spPr>
          <a:xfrm>
            <a:off x="7455877" y="852034"/>
            <a:ext cx="4116998" cy="3785652"/>
          </a:xfrm>
          <a:prstGeom prst="rect">
            <a:avLst/>
          </a:prstGeom>
        </p:spPr>
        <p:txBody>
          <a:bodyPr wrap="square">
            <a:spAutoFit/>
          </a:bodyPr>
          <a:lstStyle/>
          <a:p>
            <a:r>
              <a:rPr lang="en-US" altLang="zh-CN" sz="1600" dirty="0"/>
              <a:t>class Circle:</a:t>
            </a:r>
            <a:endParaRPr lang="zh-CN" altLang="zh-CN" sz="1600" dirty="0"/>
          </a:p>
          <a:p>
            <a:r>
              <a:rPr lang="en-US" altLang="zh-CN" sz="1600" dirty="0"/>
              <a:t>    radius = 1.0 # </a:t>
            </a:r>
            <a:r>
              <a:rPr lang="zh-CN" altLang="zh-CN" sz="1600" dirty="0"/>
              <a:t>用来保存填充色，类属性</a:t>
            </a:r>
          </a:p>
          <a:p>
            <a:r>
              <a:rPr lang="en-US" altLang="zh-CN" sz="1600" dirty="0"/>
              <a:t>    fill = "red" # </a:t>
            </a:r>
            <a:r>
              <a:rPr lang="zh-CN" altLang="zh-CN" sz="1600" dirty="0"/>
              <a:t>用来保存圆的半径，类属性</a:t>
            </a:r>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a:t>
            </a:r>
            <a:r>
              <a:rPr lang="en-US" altLang="zh-CN" sz="1600" dirty="0" err="1"/>
              <a:t>Circle.radius</a:t>
            </a:r>
            <a:r>
              <a:rPr lang="en-US" altLang="zh-CN" sz="1600" dirty="0"/>
              <a:t> = 3.0</a:t>
            </a:r>
            <a:endParaRPr lang="zh-CN" altLang="zh-CN" sz="1600" dirty="0"/>
          </a:p>
          <a:p>
            <a:r>
              <a:rPr lang="en-US" altLang="zh-CN" sz="1600" dirty="0"/>
              <a:t> </a:t>
            </a:r>
            <a:endParaRPr lang="zh-CN" altLang="zh-CN" sz="1600" dirty="0"/>
          </a:p>
          <a:p>
            <a:r>
              <a:rPr lang="en-US" altLang="zh-CN" sz="1600" dirty="0"/>
              <a:t> </a:t>
            </a:r>
            <a:r>
              <a:rPr lang="en-US" altLang="zh-CN" sz="1600" dirty="0" smtClean="0"/>
              <a:t>circle </a:t>
            </a:r>
            <a:r>
              <a:rPr lang="en-US" altLang="zh-CN" sz="1600" dirty="0"/>
              <a:t>= Circle()</a:t>
            </a:r>
            <a:endParaRPr lang="zh-CN" altLang="zh-CN" sz="1600" dirty="0"/>
          </a:p>
          <a:p>
            <a:r>
              <a:rPr lang="en-US" altLang="zh-CN" sz="1600" dirty="0"/>
              <a:t> </a:t>
            </a:r>
            <a:r>
              <a:rPr lang="en-US" altLang="zh-CN" sz="1600" dirty="0" smtClean="0"/>
              <a:t>print(</a:t>
            </a:r>
            <a:r>
              <a:rPr lang="en-US" altLang="zh-CN" sz="1600" dirty="0" err="1" smtClean="0"/>
              <a:t>circle.fill</a:t>
            </a:r>
            <a:r>
              <a:rPr lang="en-US" altLang="zh-CN" sz="1600" dirty="0"/>
              <a:t>)</a:t>
            </a:r>
            <a:endParaRPr lang="zh-CN" altLang="zh-CN" sz="1600" dirty="0"/>
          </a:p>
          <a:p>
            <a:r>
              <a:rPr lang="en-US" altLang="zh-CN" sz="1600" dirty="0"/>
              <a:t> </a:t>
            </a:r>
            <a:r>
              <a:rPr lang="en-US" altLang="zh-CN" sz="1600" dirty="0" smtClean="0"/>
              <a:t>print(</a:t>
            </a:r>
            <a:r>
              <a:rPr lang="en-US" altLang="zh-CN" sz="1600" dirty="0" err="1" smtClean="0"/>
              <a:t>Circle.fill</a:t>
            </a:r>
            <a:r>
              <a:rPr lang="en-US" altLang="zh-CN" sz="1600" dirty="0"/>
              <a:t>)</a:t>
            </a:r>
            <a:endParaRPr lang="zh-CN" altLang="zh-CN" sz="1600" dirty="0"/>
          </a:p>
          <a:p>
            <a:r>
              <a:rPr lang="en-US" altLang="zh-CN" sz="1600" dirty="0"/>
              <a:t> </a:t>
            </a:r>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a:t> </a:t>
            </a:r>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a:t> </a:t>
            </a:r>
            <a:r>
              <a:rPr lang="en-US" altLang="zh-CN" sz="1600" dirty="0" err="1" smtClean="0"/>
              <a:t>Circle.radius</a:t>
            </a:r>
            <a:r>
              <a:rPr lang="en-US" altLang="zh-CN" sz="1600" dirty="0" smtClean="0"/>
              <a:t> </a:t>
            </a:r>
            <a:r>
              <a:rPr lang="en-US" altLang="zh-CN" sz="1600" dirty="0"/>
              <a:t>= 10.0</a:t>
            </a:r>
            <a:endParaRPr lang="zh-CN" altLang="zh-CN" sz="1600" dirty="0"/>
          </a:p>
          <a:p>
            <a:r>
              <a:rPr lang="en-US" altLang="zh-CN" sz="1600" dirty="0"/>
              <a:t> </a:t>
            </a:r>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a:t> </a:t>
            </a:r>
            <a:r>
              <a:rPr lang="en-US" altLang="zh-CN" sz="1600" dirty="0" smtClean="0"/>
              <a:t>print(</a:t>
            </a:r>
            <a:r>
              <a:rPr lang="en-US" altLang="zh-CN" sz="1600" dirty="0" err="1" smtClean="0"/>
              <a:t>Circle.radius</a:t>
            </a:r>
            <a:r>
              <a:rPr lang="en-US" altLang="zh-CN" sz="1600" dirty="0"/>
              <a:t>)</a:t>
            </a:r>
            <a:endParaRPr lang="zh-CN" altLang="zh-CN" sz="1600" dirty="0"/>
          </a:p>
        </p:txBody>
      </p:sp>
      <p:sp>
        <p:nvSpPr>
          <p:cNvPr id="30724" name="文本框 7"/>
          <p:cNvSpPr txBox="1">
            <a:spLocks noChangeArrowheads="1"/>
          </p:cNvSpPr>
          <p:nvPr/>
        </p:nvSpPr>
        <p:spPr bwMode="auto">
          <a:xfrm>
            <a:off x="7455877" y="46876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6" name="直接连接符 5"/>
          <p:cNvCxnSpPr/>
          <p:nvPr/>
        </p:nvCxnSpPr>
        <p:spPr>
          <a:xfrm>
            <a:off x="7590213" y="79896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15859" y="2725380"/>
            <a:ext cx="5319713" cy="3785652"/>
          </a:xfrm>
          <a:prstGeom prst="rect">
            <a:avLst/>
          </a:prstGeom>
        </p:spPr>
        <p:txBody>
          <a:bodyPr>
            <a:spAutoFit/>
          </a:bodyPr>
          <a:lstStyle/>
          <a:p>
            <a:pPr fontAlgn="auto">
              <a:lnSpc>
                <a:spcPct val="150000"/>
              </a:lnSpc>
              <a:defRPr/>
            </a:pPr>
            <a:r>
              <a:rPr lang="zh-CN" altLang="zh-CN" sz="1600" dirty="0"/>
              <a:t>如果属性是定义在类内，并且在各成员方法之外的属性称为类</a:t>
            </a:r>
            <a:r>
              <a:rPr lang="zh-CN" altLang="zh-CN" sz="1600" dirty="0" smtClean="0"/>
              <a:t>属性</a:t>
            </a:r>
            <a:r>
              <a:rPr lang="zh-CN" altLang="en-US" sz="1600" dirty="0" smtClean="0"/>
              <a:t>。</a:t>
            </a:r>
            <a:endParaRPr lang="en-US" altLang="zh-CN" sz="1600" dirty="0" smtClean="0"/>
          </a:p>
          <a:p>
            <a:pPr fontAlgn="auto">
              <a:lnSpc>
                <a:spcPct val="150000"/>
              </a:lnSpc>
              <a:defRPr/>
            </a:pPr>
            <a:r>
              <a:rPr lang="zh-CN" altLang="zh-CN" sz="1600" dirty="0"/>
              <a:t>类属性属于整个类，用于在所有对象之间共享数据，所以一般将对象所共有的属性定义为类属性。在类内部使用类名</a:t>
            </a:r>
            <a:r>
              <a:rPr lang="en-US" altLang="zh-CN" sz="1600" dirty="0"/>
              <a:t>.</a:t>
            </a:r>
            <a:r>
              <a:rPr lang="zh-CN" altLang="zh-CN" sz="1600" dirty="0"/>
              <a:t>类属性名来调用，外部则既可以使用类名</a:t>
            </a:r>
            <a:r>
              <a:rPr lang="en-US" altLang="zh-CN" sz="1600" dirty="0"/>
              <a:t>.</a:t>
            </a:r>
            <a:r>
              <a:rPr lang="zh-CN" altLang="zh-CN" sz="1600" dirty="0"/>
              <a:t>类属性名访问，又可以使用对象名</a:t>
            </a:r>
            <a:r>
              <a:rPr lang="en-US" altLang="zh-CN" sz="1600" dirty="0"/>
              <a:t>.</a:t>
            </a:r>
            <a:r>
              <a:rPr lang="zh-CN" altLang="zh-CN" sz="1600" dirty="0"/>
              <a:t>类属性名来</a:t>
            </a:r>
            <a:r>
              <a:rPr lang="zh-CN" altLang="zh-CN" sz="1600" dirty="0" smtClean="0"/>
              <a:t>访问</a:t>
            </a:r>
            <a:endParaRPr lang="en-US" altLang="zh-CN" sz="1600" dirty="0" smtClean="0"/>
          </a:p>
          <a:p>
            <a:pPr fontAlgn="auto">
              <a:lnSpc>
                <a:spcPct val="150000"/>
              </a:lnSpc>
              <a:defRPr/>
            </a:pPr>
            <a:endParaRPr lang="en-US" altLang="zh-CN" sz="1600" spc="300" dirty="0">
              <a:solidFill>
                <a:schemeClr val="bg2">
                  <a:lumMod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zh-CN" sz="1600" dirty="0"/>
              <a:t>类变量名</a:t>
            </a:r>
            <a:r>
              <a:rPr lang="en-US" altLang="zh-CN" sz="1600" dirty="0"/>
              <a:t> = </a:t>
            </a:r>
            <a:r>
              <a:rPr lang="zh-CN" altLang="zh-CN" sz="1600" dirty="0"/>
              <a:t>初始值</a:t>
            </a:r>
            <a:r>
              <a:rPr lang="en-US" altLang="zh-CN" sz="1600" dirty="0"/>
              <a:t>   # </a:t>
            </a:r>
            <a:r>
              <a:rPr lang="zh-CN" altLang="zh-CN" sz="1600" dirty="0"/>
              <a:t>初始化类属性</a:t>
            </a:r>
          </a:p>
          <a:p>
            <a:pPr>
              <a:lnSpc>
                <a:spcPct val="150000"/>
              </a:lnSpc>
            </a:pPr>
            <a:r>
              <a:rPr lang="zh-CN" altLang="zh-CN" sz="1600" dirty="0"/>
              <a:t>类名</a:t>
            </a:r>
            <a:r>
              <a:rPr lang="en-US" altLang="zh-CN" sz="1600" dirty="0"/>
              <a:t>.</a:t>
            </a:r>
            <a:r>
              <a:rPr lang="zh-CN" altLang="zh-CN" sz="1600" dirty="0"/>
              <a:t>类变量名 </a:t>
            </a:r>
            <a:r>
              <a:rPr lang="en-US" altLang="zh-CN" sz="1600" dirty="0"/>
              <a:t>= </a:t>
            </a:r>
            <a:r>
              <a:rPr lang="zh-CN" altLang="zh-CN" sz="1600" dirty="0"/>
              <a:t>值</a:t>
            </a:r>
            <a:r>
              <a:rPr lang="en-US" altLang="zh-CN" sz="1600" dirty="0"/>
              <a:t>  # </a:t>
            </a:r>
            <a:r>
              <a:rPr lang="zh-CN" altLang="zh-CN" sz="1600" dirty="0"/>
              <a:t>修改类属性的值</a:t>
            </a:r>
          </a:p>
          <a:p>
            <a:pPr>
              <a:lnSpc>
                <a:spcPct val="150000"/>
              </a:lnSpc>
            </a:pPr>
            <a:r>
              <a:rPr lang="zh-CN" altLang="zh-CN" sz="1600" dirty="0"/>
              <a:t>类名</a:t>
            </a:r>
            <a:r>
              <a:rPr lang="en-US" altLang="zh-CN" sz="1600" dirty="0"/>
              <a:t>.</a:t>
            </a:r>
            <a:r>
              <a:rPr lang="zh-CN" altLang="zh-CN" sz="1600" dirty="0"/>
              <a:t>类变量名</a:t>
            </a:r>
            <a:r>
              <a:rPr lang="en-US" altLang="zh-CN" sz="1600" dirty="0"/>
              <a:t>       # </a:t>
            </a:r>
            <a:r>
              <a:rPr lang="zh-CN" altLang="zh-CN" sz="1600" dirty="0"/>
              <a:t>访问类属性的</a:t>
            </a:r>
            <a:r>
              <a:rPr lang="zh-CN" altLang="zh-CN" sz="1600" dirty="0" smtClean="0"/>
              <a:t>值</a:t>
            </a:r>
            <a:endParaRPr lang="en-US" altLang="zh-CN" sz="1600" spc="300" dirty="0">
              <a:solidFill>
                <a:schemeClr val="bg2">
                  <a:lumMod val="50000"/>
                </a:schemeClr>
              </a:solidFill>
              <a:latin typeface="微软雅黑 Light" panose="020B0502040204020203" pitchFamily="34" charset="-122"/>
              <a:ea typeface="微软雅黑 Light" panose="020B0502040204020203" pitchFamily="34" charset="-122"/>
            </a:endParaRPr>
          </a:p>
        </p:txBody>
      </p:sp>
      <p:pic>
        <p:nvPicPr>
          <p:cNvPr id="30730" name="图片 4525"/>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619415" y="1501077"/>
            <a:ext cx="4449763"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7"/>
          <p:cNvSpPr txBox="1">
            <a:spLocks noChangeArrowheads="1"/>
          </p:cNvSpPr>
          <p:nvPr/>
        </p:nvSpPr>
        <p:spPr bwMode="auto">
          <a:xfrm>
            <a:off x="7590213" y="4639245"/>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724549" y="496944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590213" y="4947976"/>
            <a:ext cx="2914229" cy="1569660"/>
          </a:xfrm>
          <a:prstGeom prst="rect">
            <a:avLst/>
          </a:prstGeom>
        </p:spPr>
        <p:txBody>
          <a:bodyPr wrap="square">
            <a:spAutoFit/>
          </a:bodyPr>
          <a:lstStyle/>
          <a:p>
            <a:r>
              <a:rPr lang="en-US" altLang="zh-CN" sz="1600" dirty="0"/>
              <a:t>red</a:t>
            </a:r>
            <a:endParaRPr lang="zh-CN" altLang="zh-CN" sz="1600" dirty="0"/>
          </a:p>
          <a:p>
            <a:r>
              <a:rPr lang="en-US" altLang="zh-CN" sz="1600" dirty="0"/>
              <a:t>red</a:t>
            </a:r>
            <a:endParaRPr lang="zh-CN" altLang="zh-CN" sz="1600" dirty="0"/>
          </a:p>
          <a:p>
            <a:r>
              <a:rPr lang="en-US" altLang="zh-CN" sz="1600" dirty="0"/>
              <a:t>3.0</a:t>
            </a:r>
            <a:endParaRPr lang="zh-CN" altLang="zh-CN" sz="1600" dirty="0"/>
          </a:p>
          <a:p>
            <a:r>
              <a:rPr lang="en-US" altLang="zh-CN" sz="1600" dirty="0"/>
              <a:t>3.0</a:t>
            </a:r>
            <a:endParaRPr lang="zh-CN" altLang="zh-CN" sz="1600" dirty="0"/>
          </a:p>
          <a:p>
            <a:r>
              <a:rPr lang="en-US" altLang="zh-CN" sz="1600" dirty="0"/>
              <a:t>10.0</a:t>
            </a:r>
            <a:endParaRPr lang="zh-CN" altLang="zh-CN" sz="1600" dirty="0"/>
          </a:p>
          <a:p>
            <a:r>
              <a:rPr lang="en-US" altLang="zh-CN" sz="1600" dirty="0"/>
              <a:t>10.0</a:t>
            </a:r>
            <a:endParaRPr lang="zh-CN" altLang="zh-CN" sz="1600" dirty="0"/>
          </a:p>
        </p:txBody>
      </p:sp>
      <p:sp>
        <p:nvSpPr>
          <p:cNvPr id="13" name="文本框 7"/>
          <p:cNvSpPr txBox="1">
            <a:spLocks noChangeArrowheads="1"/>
          </p:cNvSpPr>
          <p:nvPr/>
        </p:nvSpPr>
        <p:spPr bwMode="auto">
          <a:xfrm>
            <a:off x="619415" y="109420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类属性</a:t>
            </a:r>
          </a:p>
        </p:txBody>
      </p:sp>
      <p:cxnSp>
        <p:nvCxnSpPr>
          <p:cNvPr id="14" name="直接连接符 13"/>
          <p:cNvCxnSpPr/>
          <p:nvPr/>
        </p:nvCxnSpPr>
        <p:spPr>
          <a:xfrm>
            <a:off x="753751" y="142440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98438" y="411163"/>
            <a:ext cx="3954462" cy="511175"/>
          </a:xfrm>
        </p:spPr>
        <p:txBody>
          <a:bodyPr/>
          <a:lstStyle/>
          <a:p>
            <a:r>
              <a:rPr lang="en-US" altLang="zh-CN" dirty="0"/>
              <a:t>7</a:t>
            </a:r>
            <a:r>
              <a:rPr lang="en-US" altLang="zh-CN" dirty="0" smtClean="0"/>
              <a:t>.3.1 </a:t>
            </a:r>
            <a:r>
              <a:rPr lang="zh-CN" altLang="zh-CN" dirty="0" smtClean="0"/>
              <a:t>类属性和实例属性</a:t>
            </a:r>
          </a:p>
        </p:txBody>
      </p:sp>
      <p:sp>
        <p:nvSpPr>
          <p:cNvPr id="4" name="矩形 3"/>
          <p:cNvSpPr/>
          <p:nvPr/>
        </p:nvSpPr>
        <p:spPr>
          <a:xfrm>
            <a:off x="374651" y="3644026"/>
            <a:ext cx="5706206" cy="3009478"/>
          </a:xfrm>
          <a:prstGeom prst="rect">
            <a:avLst/>
          </a:prstGeom>
        </p:spPr>
        <p:txBody>
          <a:bodyPr wrap="square">
            <a:spAutoFit/>
          </a:bodyPr>
          <a:lstStyle/>
          <a:p>
            <a:pPr fontAlgn="auto">
              <a:lnSpc>
                <a:spcPct val="150000"/>
              </a:lnSpc>
              <a:defRPr/>
            </a:pPr>
            <a:r>
              <a:rPr lang="zh-CN" altLang="en-US" sz="1600" dirty="0"/>
              <a:t>实例属性一般为某个对象独有，作用范围为当前对象，内部调用时使用</a:t>
            </a:r>
            <a:r>
              <a:rPr lang="en-US" altLang="zh-CN" sz="1600" dirty="0"/>
              <a:t>self.</a:t>
            </a:r>
            <a:r>
              <a:rPr lang="zh-CN" altLang="en-US" sz="1600" dirty="0"/>
              <a:t>实例属性名，外部调用使用对象名</a:t>
            </a:r>
            <a:r>
              <a:rPr lang="en-US" altLang="zh-CN" sz="1600" dirty="0"/>
              <a:t>.</a:t>
            </a:r>
            <a:r>
              <a:rPr lang="zh-CN" altLang="en-US" sz="1600" dirty="0"/>
              <a:t>实例属性名。实例属性通常在构造方法</a:t>
            </a:r>
            <a:r>
              <a:rPr lang="en-US" altLang="zh-CN" sz="1600" dirty="0"/>
              <a:t>__</a:t>
            </a:r>
            <a:r>
              <a:rPr lang="en-US" altLang="zh-CN" sz="1600" dirty="0" err="1"/>
              <a:t>init</a:t>
            </a:r>
            <a:r>
              <a:rPr lang="en-US" altLang="zh-CN" sz="1600" dirty="0"/>
              <a:t>__()</a:t>
            </a:r>
            <a:r>
              <a:rPr lang="zh-CN" altLang="en-US" sz="1600" dirty="0"/>
              <a:t>方法中进行初始化。其访问和赋值的语法格式如下：</a:t>
            </a:r>
          </a:p>
          <a:p>
            <a:pPr fontAlgn="auto">
              <a:lnSpc>
                <a:spcPct val="150000"/>
              </a:lnSpc>
              <a:defRPr/>
            </a:pPr>
            <a:r>
              <a:rPr lang="en-US" altLang="zh-CN" sz="1600" dirty="0"/>
              <a:t>self.</a:t>
            </a:r>
            <a:r>
              <a:rPr lang="zh-CN" altLang="en-US" sz="1600" dirty="0"/>
              <a:t>实例属性名 </a:t>
            </a:r>
            <a:r>
              <a:rPr lang="en-US" altLang="zh-CN" sz="1600" dirty="0"/>
              <a:t>= </a:t>
            </a:r>
            <a:r>
              <a:rPr lang="zh-CN" altLang="en-US" sz="1600" dirty="0"/>
              <a:t>值    </a:t>
            </a:r>
            <a:r>
              <a:rPr lang="en-US" altLang="zh-CN" sz="1600" dirty="0"/>
              <a:t># </a:t>
            </a:r>
            <a:r>
              <a:rPr lang="zh-CN" altLang="en-US" sz="1600" dirty="0"/>
              <a:t>类内部修改实例属性的值</a:t>
            </a:r>
          </a:p>
          <a:p>
            <a:pPr fontAlgn="auto">
              <a:lnSpc>
                <a:spcPct val="150000"/>
              </a:lnSpc>
              <a:defRPr/>
            </a:pPr>
            <a:r>
              <a:rPr lang="en-US" altLang="zh-CN" sz="1600" dirty="0"/>
              <a:t>self.</a:t>
            </a:r>
            <a:r>
              <a:rPr lang="zh-CN" altLang="en-US" sz="1600" dirty="0"/>
              <a:t>实例属性名         </a:t>
            </a:r>
            <a:r>
              <a:rPr lang="en-US" altLang="zh-CN" sz="1600" dirty="0"/>
              <a:t># </a:t>
            </a:r>
            <a:r>
              <a:rPr lang="zh-CN" altLang="en-US" sz="1600" dirty="0"/>
              <a:t>类内部访问实例属性的值</a:t>
            </a:r>
          </a:p>
          <a:p>
            <a:pPr fontAlgn="auto">
              <a:lnSpc>
                <a:spcPct val="150000"/>
              </a:lnSpc>
              <a:defRPr/>
            </a:pPr>
            <a:r>
              <a:rPr lang="zh-CN" altLang="en-US" sz="1600" dirty="0"/>
              <a:t>对象名</a:t>
            </a:r>
            <a:r>
              <a:rPr lang="en-US" altLang="zh-CN" sz="1600" dirty="0"/>
              <a:t>.</a:t>
            </a:r>
            <a:r>
              <a:rPr lang="zh-CN" altLang="en-US" sz="1600" dirty="0"/>
              <a:t>实例属性名 </a:t>
            </a:r>
            <a:r>
              <a:rPr lang="en-US" altLang="zh-CN" sz="1600" dirty="0"/>
              <a:t>= </a:t>
            </a:r>
            <a:r>
              <a:rPr lang="zh-CN" altLang="en-US" sz="1600" dirty="0"/>
              <a:t>值  </a:t>
            </a:r>
            <a:r>
              <a:rPr lang="en-US" altLang="zh-CN" sz="1600" dirty="0"/>
              <a:t># </a:t>
            </a:r>
            <a:r>
              <a:rPr lang="zh-CN" altLang="en-US" sz="1600" dirty="0"/>
              <a:t>类外部修改实例属性的值</a:t>
            </a:r>
          </a:p>
          <a:p>
            <a:pPr fontAlgn="auto">
              <a:lnSpc>
                <a:spcPct val="150000"/>
              </a:lnSpc>
              <a:defRPr/>
            </a:pPr>
            <a:r>
              <a:rPr lang="zh-CN" altLang="en-US" sz="1600" dirty="0"/>
              <a:t>对象名</a:t>
            </a:r>
            <a:r>
              <a:rPr lang="en-US" altLang="zh-CN" sz="1600" dirty="0"/>
              <a:t>.</a:t>
            </a:r>
            <a:r>
              <a:rPr lang="zh-CN" altLang="en-US" sz="1600" dirty="0"/>
              <a:t>实例属性名       </a:t>
            </a:r>
            <a:r>
              <a:rPr lang="en-US" altLang="zh-CN" sz="1600" dirty="0"/>
              <a:t># </a:t>
            </a:r>
            <a:r>
              <a:rPr lang="zh-CN" altLang="en-US" sz="1600" dirty="0"/>
              <a:t>类外部访问实例属性的值</a:t>
            </a:r>
          </a:p>
        </p:txBody>
      </p:sp>
      <p:sp>
        <p:nvSpPr>
          <p:cNvPr id="30724" name="文本框 7"/>
          <p:cNvSpPr txBox="1">
            <a:spLocks noChangeArrowheads="1"/>
          </p:cNvSpPr>
          <p:nvPr/>
        </p:nvSpPr>
        <p:spPr bwMode="auto">
          <a:xfrm>
            <a:off x="374650" y="2106289"/>
            <a:ext cx="2379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实例属性</a:t>
            </a:r>
          </a:p>
        </p:txBody>
      </p:sp>
      <p:cxnSp>
        <p:nvCxnSpPr>
          <p:cNvPr id="6" name="直接连接符 5"/>
          <p:cNvCxnSpPr/>
          <p:nvPr/>
        </p:nvCxnSpPr>
        <p:spPr>
          <a:xfrm>
            <a:off x="508986" y="2436489"/>
            <a:ext cx="174915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64949" y="1045430"/>
            <a:ext cx="5319713" cy="5016758"/>
          </a:xfrm>
          <a:prstGeom prst="rect">
            <a:avLst/>
          </a:prstGeom>
        </p:spPr>
        <p:txBody>
          <a:bodyPr>
            <a:spAutoFit/>
          </a:bodyPr>
          <a:lstStyle/>
          <a:p>
            <a:r>
              <a:rPr lang="en-US" altLang="zh-CN" sz="1600" dirty="0"/>
              <a:t>class Circle:</a:t>
            </a:r>
            <a:endParaRPr lang="zh-CN" altLang="zh-CN" sz="1600" dirty="0"/>
          </a:p>
          <a:p>
            <a:r>
              <a:rPr lang="en-US" altLang="zh-CN" sz="1600" dirty="0"/>
              <a:t>   radius = 1.0</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radius, x, y):</a:t>
            </a:r>
            <a:endParaRPr lang="zh-CN" altLang="zh-CN" sz="1600" dirty="0"/>
          </a:p>
          <a:p>
            <a:r>
              <a:rPr lang="en-US" altLang="zh-CN" sz="1600" dirty="0"/>
              <a:t>       </a:t>
            </a:r>
            <a:r>
              <a:rPr lang="en-US" altLang="zh-CN" sz="1600" dirty="0" err="1"/>
              <a:t>Circle.radius</a:t>
            </a:r>
            <a:r>
              <a:rPr lang="en-US" altLang="zh-CN" sz="1600" dirty="0"/>
              <a:t> = radius # </a:t>
            </a:r>
            <a:r>
              <a:rPr lang="zh-CN" altLang="zh-CN" sz="1600" dirty="0"/>
              <a:t>为圆的半径初始化</a:t>
            </a:r>
          </a:p>
          <a:p>
            <a:r>
              <a:rPr lang="en-US" altLang="zh-CN" sz="1600" dirty="0"/>
              <a:t>       </a:t>
            </a:r>
            <a:r>
              <a:rPr lang="en-US" altLang="zh-CN" sz="1600" dirty="0" err="1"/>
              <a:t>self.x</a:t>
            </a:r>
            <a:r>
              <a:rPr lang="en-US" altLang="zh-CN" sz="1600" dirty="0"/>
              <a:t> = x # </a:t>
            </a:r>
            <a:r>
              <a:rPr lang="zh-CN" altLang="zh-CN" sz="1600" dirty="0"/>
              <a:t>定义圆心的横坐标，增加了一个实例属性</a:t>
            </a:r>
          </a:p>
          <a:p>
            <a:r>
              <a:rPr lang="en-US" altLang="zh-CN" sz="1600" dirty="0"/>
              <a:t>       </a:t>
            </a:r>
            <a:r>
              <a:rPr lang="en-US" altLang="zh-CN" sz="1600" dirty="0" err="1"/>
              <a:t>self.y</a:t>
            </a:r>
            <a:r>
              <a:rPr lang="en-US" altLang="zh-CN" sz="1600" dirty="0"/>
              <a:t> = y # </a:t>
            </a:r>
            <a:r>
              <a:rPr lang="zh-CN" altLang="zh-CN" sz="1600" dirty="0"/>
              <a:t>定义圆心的纵坐标，增加了一个实例属性</a:t>
            </a:r>
          </a:p>
          <a:p>
            <a:r>
              <a:rPr lang="en-US" altLang="zh-CN" sz="1600" dirty="0"/>
              <a:t> </a:t>
            </a:r>
          </a:p>
          <a:p>
            <a:r>
              <a:rPr lang="en-US" altLang="zh-CN" sz="1600" dirty="0" smtClean="0"/>
              <a:t>circle </a:t>
            </a:r>
            <a:r>
              <a:rPr lang="en-US" altLang="zh-CN" sz="1600" dirty="0"/>
              <a:t>= Circle(2.0,0,0)</a:t>
            </a:r>
            <a:endParaRPr lang="zh-CN" altLang="zh-CN" sz="1600" dirty="0"/>
          </a:p>
          <a:p>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smtClean="0"/>
              <a:t>print(</a:t>
            </a:r>
            <a:r>
              <a:rPr lang="en-US" altLang="zh-CN" sz="1600" dirty="0" err="1" smtClean="0"/>
              <a:t>circle.x</a:t>
            </a:r>
            <a:r>
              <a:rPr lang="en-US" altLang="zh-CN" sz="1600" dirty="0"/>
              <a:t>)</a:t>
            </a:r>
            <a:endParaRPr lang="zh-CN" altLang="zh-CN" sz="1600" dirty="0"/>
          </a:p>
          <a:p>
            <a:r>
              <a:rPr lang="en-US" altLang="zh-CN" sz="1600" dirty="0" err="1" smtClean="0"/>
              <a:t>Circle.radius</a:t>
            </a:r>
            <a:r>
              <a:rPr lang="en-US" altLang="zh-CN" sz="1600" dirty="0" smtClean="0"/>
              <a:t> </a:t>
            </a:r>
            <a:r>
              <a:rPr lang="en-US" altLang="zh-CN" sz="1600" dirty="0"/>
              <a:t>= 10.0 #</a:t>
            </a:r>
            <a:r>
              <a:rPr lang="zh-CN" altLang="zh-CN" sz="1600" dirty="0"/>
              <a:t>修改类属性</a:t>
            </a:r>
            <a:r>
              <a:rPr lang="en-US" altLang="zh-CN" sz="1600" dirty="0"/>
              <a:t>radius</a:t>
            </a:r>
            <a:r>
              <a:rPr lang="zh-CN" altLang="zh-CN" sz="1600" dirty="0"/>
              <a:t>的值</a:t>
            </a:r>
          </a:p>
          <a:p>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err="1" smtClean="0"/>
              <a:t>circle.radius</a:t>
            </a:r>
            <a:r>
              <a:rPr lang="en-US" altLang="zh-CN" sz="1600" dirty="0" smtClean="0"/>
              <a:t> </a:t>
            </a:r>
            <a:r>
              <a:rPr lang="en-US" altLang="zh-CN" sz="1600" dirty="0"/>
              <a:t>= 20.0</a:t>
            </a:r>
            <a:endParaRPr lang="zh-CN" altLang="zh-CN" sz="1600" dirty="0"/>
          </a:p>
          <a:p>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smtClean="0"/>
              <a:t>print(</a:t>
            </a:r>
            <a:r>
              <a:rPr lang="en-US" altLang="zh-CN" sz="1600" dirty="0" err="1" smtClean="0"/>
              <a:t>Circle.radius</a:t>
            </a:r>
            <a:r>
              <a:rPr lang="en-US" altLang="zh-CN" sz="1600" dirty="0"/>
              <a:t>)</a:t>
            </a:r>
            <a:endParaRPr lang="zh-CN" altLang="zh-CN" sz="1600" dirty="0"/>
          </a:p>
          <a:p>
            <a:r>
              <a:rPr lang="en-US" altLang="zh-CN" sz="1600" dirty="0" err="1" smtClean="0"/>
              <a:t>circle.x</a:t>
            </a:r>
            <a:r>
              <a:rPr lang="en-US" altLang="zh-CN" sz="1600" dirty="0" smtClean="0"/>
              <a:t> </a:t>
            </a:r>
            <a:r>
              <a:rPr lang="en-US" altLang="zh-CN" sz="1600" dirty="0"/>
              <a:t>= 1.0</a:t>
            </a:r>
            <a:endParaRPr lang="zh-CN" altLang="zh-CN" sz="1600" dirty="0"/>
          </a:p>
          <a:p>
            <a:r>
              <a:rPr lang="en-US" altLang="zh-CN" sz="1600" dirty="0" smtClean="0"/>
              <a:t>print(</a:t>
            </a:r>
            <a:r>
              <a:rPr lang="en-US" altLang="zh-CN" sz="1600" dirty="0" err="1" smtClean="0"/>
              <a:t>circle.x</a:t>
            </a:r>
            <a:r>
              <a:rPr lang="en-US" altLang="zh-CN" sz="1600" dirty="0"/>
              <a:t>)</a:t>
            </a:r>
            <a:endParaRPr lang="zh-CN" altLang="zh-CN" sz="1600" dirty="0"/>
          </a:p>
        </p:txBody>
      </p:sp>
      <p:pic>
        <p:nvPicPr>
          <p:cNvPr id="30729" name="图片 45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705" y="1174201"/>
            <a:ext cx="312420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7"/>
          <p:cNvSpPr txBox="1">
            <a:spLocks noChangeArrowheads="1"/>
          </p:cNvSpPr>
          <p:nvPr/>
        </p:nvSpPr>
        <p:spPr bwMode="auto">
          <a:xfrm>
            <a:off x="6857512" y="714997"/>
            <a:ext cx="2379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3" name="直接连接符 12"/>
          <p:cNvCxnSpPr/>
          <p:nvPr/>
        </p:nvCxnSpPr>
        <p:spPr>
          <a:xfrm>
            <a:off x="6991848" y="1045197"/>
            <a:ext cx="174915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9096869" y="4316720"/>
            <a:ext cx="2339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运行结果</a:t>
            </a:r>
          </a:p>
        </p:txBody>
      </p:sp>
      <p:cxnSp>
        <p:nvCxnSpPr>
          <p:cNvPr id="15" name="直接连接符 14"/>
          <p:cNvCxnSpPr/>
          <p:nvPr/>
        </p:nvCxnSpPr>
        <p:spPr>
          <a:xfrm>
            <a:off x="9177819" y="4663654"/>
            <a:ext cx="174915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096869" y="4732125"/>
            <a:ext cx="1673469" cy="2062103"/>
          </a:xfrm>
          <a:prstGeom prst="rect">
            <a:avLst/>
          </a:prstGeom>
        </p:spPr>
        <p:txBody>
          <a:bodyPr wrap="square">
            <a:spAutoFit/>
          </a:bodyPr>
          <a:lstStyle/>
          <a:p>
            <a:r>
              <a:rPr lang="en-US" altLang="zh-CN" sz="1600" dirty="0"/>
              <a:t>2.0</a:t>
            </a:r>
            <a:endParaRPr lang="zh-CN" altLang="zh-CN" sz="1600" dirty="0"/>
          </a:p>
          <a:p>
            <a:r>
              <a:rPr lang="en-US" altLang="zh-CN" sz="1600" dirty="0"/>
              <a:t>2.0</a:t>
            </a:r>
            <a:endParaRPr lang="zh-CN" altLang="zh-CN" sz="1600" dirty="0"/>
          </a:p>
          <a:p>
            <a:r>
              <a:rPr lang="en-US" altLang="zh-CN" sz="1600" dirty="0"/>
              <a:t>0</a:t>
            </a:r>
            <a:endParaRPr lang="zh-CN" altLang="zh-CN" sz="1600" dirty="0"/>
          </a:p>
          <a:p>
            <a:r>
              <a:rPr lang="en-US" altLang="zh-CN" sz="1600" dirty="0"/>
              <a:t>10.0</a:t>
            </a:r>
            <a:endParaRPr lang="zh-CN" altLang="zh-CN" sz="1600" dirty="0"/>
          </a:p>
          <a:p>
            <a:r>
              <a:rPr lang="en-US" altLang="zh-CN" sz="1600" dirty="0"/>
              <a:t>10.0</a:t>
            </a:r>
            <a:endParaRPr lang="zh-CN" altLang="zh-CN" sz="1600" dirty="0"/>
          </a:p>
          <a:p>
            <a:r>
              <a:rPr lang="en-US" altLang="zh-CN" sz="1600" dirty="0"/>
              <a:t>20.0</a:t>
            </a:r>
            <a:endParaRPr lang="zh-CN" altLang="zh-CN" sz="1600" dirty="0"/>
          </a:p>
          <a:p>
            <a:r>
              <a:rPr lang="en-US" altLang="zh-CN" sz="1600" dirty="0"/>
              <a:t>10.0</a:t>
            </a:r>
            <a:endParaRPr lang="zh-CN" altLang="zh-CN" sz="1600" dirty="0"/>
          </a:p>
          <a:p>
            <a:r>
              <a:rPr lang="en-US" altLang="zh-CN" sz="1600" dirty="0"/>
              <a:t>1.0</a:t>
            </a:r>
            <a:endParaRPr lang="zh-CN" altLang="zh-CN" sz="1600" dirty="0"/>
          </a:p>
        </p:txBody>
      </p:sp>
    </p:spTree>
    <p:extLst>
      <p:ext uri="{BB962C8B-B14F-4D97-AF65-F5344CB8AC3E}">
        <p14:creationId xmlns:p14="http://schemas.microsoft.com/office/powerpoint/2010/main" val="23672535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788150" y="2178072"/>
            <a:ext cx="499040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静态方法与类的实例对象无关，和</a:t>
            </a:r>
            <a:r>
              <a:rPr lang="en-US" altLang="zh-CN" sz="1600" dirty="0"/>
              <a:t>Python</a:t>
            </a:r>
            <a:r>
              <a:rPr lang="zh-CN" altLang="en-US" sz="1600" dirty="0"/>
              <a:t>中普通函数的区别是，静态方法定义在类这个空间中，而函数定义在程序所在的空间中，二者所属不同</a:t>
            </a:r>
            <a:r>
              <a:rPr lang="zh-CN" altLang="en-US" sz="1600" dirty="0" smtClean="0"/>
              <a:t>。</a:t>
            </a:r>
            <a:endParaRPr lang="en-US" altLang="zh-CN" sz="1600" dirty="0" smtClean="0"/>
          </a:p>
          <a:p>
            <a:pPr>
              <a:lnSpc>
                <a:spcPct val="150000"/>
              </a:lnSpc>
            </a:pPr>
            <a:r>
              <a:rPr lang="zh-CN" altLang="en-US" sz="1600" dirty="0" smtClean="0"/>
              <a:t>静态</a:t>
            </a:r>
            <a:r>
              <a:rPr lang="zh-CN" altLang="en-US" sz="1600" dirty="0"/>
              <a:t>方法中不能直接访问属于对象的成员，只能访问属于类的成员。静态方法的语法格式如下：</a:t>
            </a:r>
          </a:p>
          <a:p>
            <a:pPr>
              <a:lnSpc>
                <a:spcPct val="150000"/>
              </a:lnSpc>
            </a:pPr>
            <a:r>
              <a:rPr lang="en-US" altLang="zh-CN" sz="1600" dirty="0"/>
              <a:t>@</a:t>
            </a:r>
            <a:r>
              <a:rPr lang="en-US" altLang="zh-CN" sz="1600" dirty="0" err="1"/>
              <a:t>staticmethod</a:t>
            </a:r>
            <a:r>
              <a:rPr lang="en-US" altLang="zh-CN" sz="1600" dirty="0"/>
              <a:t> </a:t>
            </a:r>
          </a:p>
          <a:p>
            <a:pPr>
              <a:lnSpc>
                <a:spcPct val="150000"/>
              </a:lnSpc>
            </a:pPr>
            <a:r>
              <a:rPr lang="en-US" altLang="zh-CN" sz="1600" dirty="0" err="1"/>
              <a:t>def</a:t>
            </a:r>
            <a:r>
              <a:rPr lang="en-US" altLang="zh-CN" sz="1600" dirty="0"/>
              <a:t> </a:t>
            </a:r>
            <a:r>
              <a:rPr lang="zh-CN" altLang="en-US" sz="1600" dirty="0"/>
              <a:t>静态方法名</a:t>
            </a:r>
            <a:r>
              <a:rPr lang="en-US" altLang="zh-CN" sz="1600" dirty="0"/>
              <a:t>([</a:t>
            </a:r>
            <a:r>
              <a:rPr lang="zh-CN" altLang="en-US" sz="1600" dirty="0"/>
              <a:t>形参列表</a:t>
            </a:r>
            <a:r>
              <a:rPr lang="en-US" altLang="zh-CN" sz="1600" dirty="0"/>
              <a:t>]): </a:t>
            </a:r>
          </a:p>
          <a:p>
            <a:pPr>
              <a:lnSpc>
                <a:spcPct val="150000"/>
              </a:lnSpc>
            </a:pPr>
            <a:r>
              <a:rPr lang="en-US" altLang="zh-CN" sz="1600" dirty="0"/>
              <a:t>    pass</a:t>
            </a:r>
          </a:p>
          <a:p>
            <a:pPr>
              <a:lnSpc>
                <a:spcPct val="150000"/>
              </a:lnSpc>
            </a:pPr>
            <a:r>
              <a:rPr lang="zh-CN" altLang="en-US" sz="1600" dirty="0" smtClean="0"/>
              <a:t>调用</a:t>
            </a:r>
            <a:r>
              <a:rPr lang="zh-CN" altLang="en-US" sz="1600" dirty="0"/>
              <a:t>静态方法的方法也有两种，都可以通过类名和对象名调用，其语法格式如下：</a:t>
            </a:r>
          </a:p>
          <a:p>
            <a:pPr>
              <a:lnSpc>
                <a:spcPct val="150000"/>
              </a:lnSpc>
            </a:pPr>
            <a:r>
              <a:rPr lang="zh-CN" altLang="en-US" sz="1600" dirty="0"/>
              <a:t>类名</a:t>
            </a:r>
            <a:r>
              <a:rPr lang="en-US" altLang="zh-CN" sz="1600" dirty="0"/>
              <a:t>.</a:t>
            </a:r>
            <a:r>
              <a:rPr lang="zh-CN" altLang="en-US" sz="1600" dirty="0"/>
              <a:t>静态方法名</a:t>
            </a:r>
            <a:r>
              <a:rPr lang="en-US" altLang="zh-CN" sz="1600" dirty="0"/>
              <a:t>([</a:t>
            </a:r>
            <a:r>
              <a:rPr lang="zh-CN" altLang="en-US" sz="1600" dirty="0"/>
              <a:t>实参列表</a:t>
            </a:r>
            <a:r>
              <a:rPr lang="en-US" altLang="zh-CN" sz="1600" dirty="0"/>
              <a:t>])</a:t>
            </a:r>
          </a:p>
          <a:p>
            <a:pPr>
              <a:lnSpc>
                <a:spcPct val="150000"/>
              </a:lnSpc>
            </a:pPr>
            <a:r>
              <a:rPr lang="zh-CN" altLang="en-US" sz="1600" dirty="0"/>
              <a:t>对象名</a:t>
            </a:r>
            <a:r>
              <a:rPr lang="en-US" altLang="zh-CN" sz="1600" dirty="0"/>
              <a:t>.</a:t>
            </a:r>
            <a:r>
              <a:rPr lang="zh-CN" altLang="en-US" sz="1600" dirty="0"/>
              <a:t>静态方法名</a:t>
            </a:r>
            <a:r>
              <a:rPr lang="en-US" altLang="zh-CN" sz="1600" dirty="0"/>
              <a:t>([</a:t>
            </a:r>
            <a:r>
              <a:rPr lang="zh-CN" altLang="en-US" sz="1600" dirty="0"/>
              <a:t>实参列表</a:t>
            </a:r>
            <a:r>
              <a:rPr lang="en-US" altLang="zh-CN" sz="1600" dirty="0"/>
              <a:t>])</a:t>
            </a:r>
          </a:p>
        </p:txBody>
      </p:sp>
      <p:cxnSp>
        <p:nvCxnSpPr>
          <p:cNvPr id="9" name="直接连接符 8"/>
          <p:cNvCxnSpPr/>
          <p:nvPr/>
        </p:nvCxnSpPr>
        <p:spPr>
          <a:xfrm>
            <a:off x="10307852" y="2009004"/>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42339" y="2009004"/>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06153" y="1311796"/>
            <a:ext cx="6056769" cy="5262979"/>
          </a:xfrm>
          <a:prstGeom prst="rect">
            <a:avLst/>
          </a:prstGeom>
          <a:noFill/>
        </p:spPr>
        <p:txBody>
          <a:bodyPr wrap="square">
            <a:spAutoFit/>
          </a:bodyPr>
          <a:lstStyle/>
          <a:p>
            <a:pPr fontAlgn="auto">
              <a:lnSpc>
                <a:spcPct val="150000"/>
              </a:lnSpc>
              <a:spcBef>
                <a:spcPts val="0"/>
              </a:spcBef>
              <a:spcAft>
                <a:spcPts val="0"/>
              </a:spcAft>
              <a:defRPr/>
            </a:pPr>
            <a:r>
              <a:rPr lang="zh-CN" altLang="en-US" sz="1600" dirty="0"/>
              <a:t>类方法与实例方法相似，它也最少需要包含一个表示类本身的参数，为了区分，通常将其命名为“</a:t>
            </a:r>
            <a:r>
              <a:rPr lang="en-US" altLang="zh-CN" sz="1600" dirty="0" err="1"/>
              <a:t>cls</a:t>
            </a:r>
            <a:r>
              <a:rPr lang="en-US" altLang="zh-CN" sz="1600" dirty="0"/>
              <a:t>”</a:t>
            </a:r>
            <a:r>
              <a:rPr lang="zh-CN" altLang="en-US" sz="1600" dirty="0"/>
              <a:t>，并且该参数只能作为第一个参数，在调用类方法时，也无需显示的为</a:t>
            </a:r>
            <a:r>
              <a:rPr lang="en-US" altLang="zh-CN" sz="1600" dirty="0" err="1"/>
              <a:t>cls</a:t>
            </a:r>
            <a:r>
              <a:rPr lang="zh-CN" altLang="en-US" sz="1600" dirty="0"/>
              <a:t>传递参数</a:t>
            </a:r>
            <a:r>
              <a:rPr lang="zh-CN" altLang="en-US" sz="1600" dirty="0" smtClean="0"/>
              <a:t>。</a:t>
            </a:r>
            <a:endParaRPr lang="en-US" altLang="zh-CN" sz="1600" dirty="0" smtClean="0"/>
          </a:p>
          <a:p>
            <a:pPr fontAlgn="auto">
              <a:lnSpc>
                <a:spcPct val="150000"/>
              </a:lnSpc>
              <a:spcBef>
                <a:spcPts val="0"/>
              </a:spcBef>
              <a:spcAft>
                <a:spcPts val="0"/>
              </a:spcAft>
              <a:defRPr/>
            </a:pPr>
            <a:r>
              <a:rPr lang="en-US" altLang="zh-CN" sz="1600" dirty="0" smtClean="0"/>
              <a:t>@</a:t>
            </a:r>
            <a:r>
              <a:rPr lang="en-US" altLang="zh-CN" sz="1600" dirty="0" err="1"/>
              <a:t>classmethod</a:t>
            </a:r>
            <a:r>
              <a:rPr lang="en-US" altLang="zh-CN" sz="1600" dirty="0"/>
              <a:t> </a:t>
            </a:r>
          </a:p>
          <a:p>
            <a:pPr fontAlgn="auto">
              <a:lnSpc>
                <a:spcPct val="150000"/>
              </a:lnSpc>
              <a:spcBef>
                <a:spcPts val="0"/>
              </a:spcBef>
              <a:spcAft>
                <a:spcPts val="0"/>
              </a:spcAft>
              <a:defRPr/>
            </a:pPr>
            <a:r>
              <a:rPr lang="en-US" altLang="zh-CN" sz="1600" dirty="0" err="1"/>
              <a:t>def</a:t>
            </a:r>
            <a:r>
              <a:rPr lang="en-US" altLang="zh-CN" sz="1600" dirty="0"/>
              <a:t> </a:t>
            </a:r>
            <a:r>
              <a:rPr lang="zh-CN" altLang="en-US" sz="1600" dirty="0"/>
              <a:t>类方法名</a:t>
            </a:r>
            <a:r>
              <a:rPr lang="en-US" altLang="zh-CN" sz="1600" dirty="0"/>
              <a:t>(</a:t>
            </a:r>
            <a:r>
              <a:rPr lang="en-US" altLang="zh-CN" sz="1600" dirty="0" err="1"/>
              <a:t>cls</a:t>
            </a:r>
            <a:r>
              <a:rPr lang="en-US" altLang="zh-CN" sz="1600" dirty="0"/>
              <a:t>): </a:t>
            </a:r>
          </a:p>
          <a:p>
            <a:pPr fontAlgn="auto">
              <a:lnSpc>
                <a:spcPct val="150000"/>
              </a:lnSpc>
              <a:spcBef>
                <a:spcPts val="0"/>
              </a:spcBef>
              <a:spcAft>
                <a:spcPts val="0"/>
              </a:spcAft>
              <a:defRPr/>
            </a:pPr>
            <a:r>
              <a:rPr lang="en-US" altLang="zh-CN" sz="1600" dirty="0"/>
              <a:t>pass</a:t>
            </a:r>
          </a:p>
          <a:p>
            <a:pPr fontAlgn="auto">
              <a:lnSpc>
                <a:spcPct val="150000"/>
              </a:lnSpc>
              <a:spcBef>
                <a:spcPts val="0"/>
              </a:spcBef>
              <a:spcAft>
                <a:spcPts val="0"/>
              </a:spcAft>
              <a:defRPr/>
            </a:pPr>
            <a:r>
              <a:rPr lang="zh-CN" altLang="en-US" sz="1600" dirty="0" smtClean="0"/>
              <a:t>类</a:t>
            </a:r>
            <a:r>
              <a:rPr lang="zh-CN" altLang="en-US" sz="1600" dirty="0"/>
              <a:t>方法需要用修饰器</a:t>
            </a:r>
            <a:r>
              <a:rPr lang="en-US" altLang="zh-CN" sz="1600" dirty="0"/>
              <a:t>@</a:t>
            </a:r>
            <a:r>
              <a:rPr lang="en-US" altLang="zh-CN" sz="1600" dirty="0" err="1"/>
              <a:t>classmethod</a:t>
            </a:r>
            <a:r>
              <a:rPr lang="zh-CN" altLang="en-US" sz="1600" dirty="0"/>
              <a:t>来标识。一般来说，由哪一个类调用该类方法，方法内的</a:t>
            </a:r>
            <a:r>
              <a:rPr lang="en-US" altLang="zh-CN" sz="1600" dirty="0" err="1"/>
              <a:t>cls</a:t>
            </a:r>
            <a:r>
              <a:rPr lang="zh-CN" altLang="en-US" sz="1600" dirty="0"/>
              <a:t>就是哪一个类的引用。在方法内部，可以通过“</a:t>
            </a:r>
            <a:r>
              <a:rPr lang="en-US" altLang="zh-CN" sz="1600" dirty="0" err="1"/>
              <a:t>cls</a:t>
            </a:r>
            <a:r>
              <a:rPr lang="en-US" altLang="zh-CN" sz="1600" dirty="0"/>
              <a:t>.”</a:t>
            </a:r>
            <a:r>
              <a:rPr lang="zh-CN" altLang="en-US" sz="1600" dirty="0"/>
              <a:t>访问类的属性，也可以通过“</a:t>
            </a:r>
            <a:r>
              <a:rPr lang="en-US" altLang="zh-CN" sz="1600" dirty="0" err="1"/>
              <a:t>cls</a:t>
            </a:r>
            <a:r>
              <a:rPr lang="en-US" altLang="zh-CN" sz="1600" dirty="0"/>
              <a:t>.”</a:t>
            </a:r>
            <a:r>
              <a:rPr lang="zh-CN" altLang="en-US" sz="1600" dirty="0"/>
              <a:t>调用其他的类方法。</a:t>
            </a:r>
          </a:p>
          <a:p>
            <a:pPr fontAlgn="auto">
              <a:lnSpc>
                <a:spcPct val="150000"/>
              </a:lnSpc>
              <a:spcBef>
                <a:spcPts val="0"/>
              </a:spcBef>
              <a:spcAft>
                <a:spcPts val="0"/>
              </a:spcAft>
              <a:defRPr/>
            </a:pPr>
            <a:r>
              <a:rPr lang="zh-CN" altLang="en-US" sz="1600" dirty="0"/>
              <a:t>类方法的调用方法有两种，格式如下：</a:t>
            </a:r>
          </a:p>
          <a:p>
            <a:pPr fontAlgn="auto">
              <a:lnSpc>
                <a:spcPct val="150000"/>
              </a:lnSpc>
              <a:spcBef>
                <a:spcPts val="0"/>
              </a:spcBef>
              <a:spcAft>
                <a:spcPts val="0"/>
              </a:spcAft>
              <a:defRPr/>
            </a:pPr>
            <a:r>
              <a:rPr lang="zh-CN" altLang="en-US" sz="1600" dirty="0"/>
              <a:t>类名</a:t>
            </a:r>
            <a:r>
              <a:rPr lang="en-US" altLang="zh-CN" sz="1600" dirty="0"/>
              <a:t>.</a:t>
            </a:r>
            <a:r>
              <a:rPr lang="zh-CN" altLang="en-US" sz="1600" dirty="0"/>
              <a:t>类方法名</a:t>
            </a:r>
            <a:r>
              <a:rPr lang="en-US" altLang="zh-CN" sz="1600" dirty="0"/>
              <a:t>([</a:t>
            </a:r>
            <a:r>
              <a:rPr lang="zh-CN" altLang="en-US" sz="1600" dirty="0"/>
              <a:t>实参列表</a:t>
            </a:r>
            <a:r>
              <a:rPr lang="en-US" altLang="zh-CN" sz="1600" dirty="0"/>
              <a:t>])</a:t>
            </a:r>
          </a:p>
          <a:p>
            <a:pPr fontAlgn="auto">
              <a:lnSpc>
                <a:spcPct val="150000"/>
              </a:lnSpc>
              <a:spcBef>
                <a:spcPts val="0"/>
              </a:spcBef>
              <a:spcAft>
                <a:spcPts val="0"/>
              </a:spcAft>
              <a:defRPr/>
            </a:pPr>
            <a:r>
              <a:rPr lang="zh-CN" altLang="en-US" sz="1600" dirty="0"/>
              <a:t>对象名</a:t>
            </a:r>
            <a:r>
              <a:rPr lang="en-US" altLang="zh-CN" sz="1600" dirty="0"/>
              <a:t>.</a:t>
            </a:r>
            <a:r>
              <a:rPr lang="zh-CN" altLang="en-US" sz="1600" dirty="0"/>
              <a:t>类方法名</a:t>
            </a:r>
            <a:r>
              <a:rPr lang="en-US" altLang="zh-CN" sz="1600" dirty="0"/>
              <a:t>([</a:t>
            </a:r>
            <a:r>
              <a:rPr lang="zh-CN" altLang="en-US" sz="1600" dirty="0"/>
              <a:t>实参列表</a:t>
            </a:r>
            <a:r>
              <a:rPr lang="en-US" altLang="zh-CN" sz="1600" dirty="0"/>
              <a:t>])</a:t>
            </a:r>
          </a:p>
          <a:p>
            <a:pPr fontAlgn="auto">
              <a:lnSpc>
                <a:spcPct val="150000"/>
              </a:lnSpc>
              <a:spcBef>
                <a:spcPts val="0"/>
              </a:spcBef>
              <a:spcAft>
                <a:spcPts val="0"/>
              </a:spcAft>
              <a:defRPr/>
            </a:pPr>
            <a:r>
              <a:rPr lang="zh-CN" altLang="en-US" sz="1600" dirty="0"/>
              <a:t>但是为了和实例方法更好的区分，类方法推荐使用类名</a:t>
            </a:r>
            <a:r>
              <a:rPr lang="en-US" altLang="zh-CN" sz="1600" dirty="0"/>
              <a:t>.</a:t>
            </a:r>
            <a:r>
              <a:rPr lang="zh-CN" altLang="en-US" sz="1600" dirty="0"/>
              <a:t>类方法名进行调用，不推荐使用对象名</a:t>
            </a:r>
            <a:r>
              <a:rPr lang="en-US" altLang="zh-CN" sz="1600" dirty="0"/>
              <a:t>.</a:t>
            </a:r>
            <a:r>
              <a:rPr lang="zh-CN" altLang="en-US" sz="1600" dirty="0"/>
              <a:t>类方法名来调用。</a:t>
            </a:r>
          </a:p>
        </p:txBody>
      </p:sp>
      <p:cxnSp>
        <p:nvCxnSpPr>
          <p:cNvPr id="13" name="直接连接符 12"/>
          <p:cNvCxnSpPr/>
          <p:nvPr/>
        </p:nvCxnSpPr>
        <p:spPr>
          <a:xfrm>
            <a:off x="4332588" y="1164626"/>
            <a:ext cx="1109663"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076" y="1164626"/>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7.3.2 </a:t>
            </a:r>
            <a:r>
              <a:rPr lang="zh-CN" altLang="en-US" dirty="0" smtClean="0"/>
              <a:t>实例</a:t>
            </a:r>
            <a:r>
              <a:rPr lang="zh-CN" altLang="en-US" dirty="0"/>
              <a:t>方法、类方法和静态方法</a:t>
            </a:r>
            <a:endParaRPr lang="zh-CN" altLang="zh-CN" dirty="0"/>
          </a:p>
        </p:txBody>
      </p:sp>
      <p:sp>
        <p:nvSpPr>
          <p:cNvPr id="31754" name="文本框 7"/>
          <p:cNvSpPr txBox="1">
            <a:spLocks noChangeArrowheads="1"/>
          </p:cNvSpPr>
          <p:nvPr/>
        </p:nvSpPr>
        <p:spPr bwMode="auto">
          <a:xfrm>
            <a:off x="2657405" y="1004106"/>
            <a:ext cx="10034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b="1" dirty="0">
                <a:solidFill>
                  <a:srgbClr val="1B3868"/>
                </a:solidFill>
                <a:latin typeface="微软雅黑" panose="020B0503020204020204" pitchFamily="34" charset="-122"/>
                <a:ea typeface="微软雅黑" panose="020B0503020204020204" pitchFamily="34" charset="-122"/>
              </a:rPr>
              <a:t>类方法</a:t>
            </a:r>
          </a:p>
        </p:txBody>
      </p:sp>
      <p:sp>
        <p:nvSpPr>
          <p:cNvPr id="31755" name="文本框 7"/>
          <p:cNvSpPr txBox="1">
            <a:spLocks noChangeArrowheads="1"/>
          </p:cNvSpPr>
          <p:nvPr/>
        </p:nvSpPr>
        <p:spPr bwMode="auto">
          <a:xfrm>
            <a:off x="8689395" y="1839935"/>
            <a:ext cx="1185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b="1" dirty="0">
                <a:solidFill>
                  <a:srgbClr val="1B3868"/>
                </a:solidFill>
                <a:latin typeface="微软雅黑" panose="020B0503020204020204" pitchFamily="34" charset="-122"/>
                <a:ea typeface="微软雅黑" panose="020B0503020204020204" pitchFamily="34" charset="-122"/>
              </a:rPr>
              <a:t>静态方法</a:t>
            </a:r>
          </a:p>
        </p:txBody>
      </p:sp>
      <p:cxnSp>
        <p:nvCxnSpPr>
          <p:cNvPr id="21" name="直接连接符 20"/>
          <p:cNvCxnSpPr/>
          <p:nvPr/>
        </p:nvCxnSpPr>
        <p:spPr>
          <a:xfrm>
            <a:off x="10340975" y="549872"/>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875462" y="549872"/>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4" name="文本框 7"/>
          <p:cNvSpPr txBox="1">
            <a:spLocks noChangeArrowheads="1"/>
          </p:cNvSpPr>
          <p:nvPr/>
        </p:nvSpPr>
        <p:spPr bwMode="auto">
          <a:xfrm>
            <a:off x="8709025" y="392710"/>
            <a:ext cx="1187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实例</a:t>
            </a:r>
            <a:r>
              <a:rPr lang="zh-CN" altLang="zh-CN" b="1" dirty="0">
                <a:solidFill>
                  <a:srgbClr val="1B3868"/>
                </a:solidFill>
                <a:latin typeface="微软雅黑" panose="020B0503020204020204" pitchFamily="34" charset="-122"/>
                <a:ea typeface="微软雅黑" panose="020B0503020204020204" pitchFamily="34" charset="-122"/>
              </a:rPr>
              <a:t>方法</a:t>
            </a:r>
          </a:p>
        </p:txBody>
      </p:sp>
      <p:sp>
        <p:nvSpPr>
          <p:cNvPr id="25" name="文本框 6"/>
          <p:cNvSpPr txBox="1">
            <a:spLocks noChangeArrowheads="1"/>
          </p:cNvSpPr>
          <p:nvPr/>
        </p:nvSpPr>
        <p:spPr bwMode="auto">
          <a:xfrm>
            <a:off x="6877050" y="707333"/>
            <a:ext cx="45751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通常情况下，在类中定义的方法默认都是实例方法，也就是前面所定义的所有类中的方法都是实例方法，包括构造方法和析构方法。</a:t>
            </a:r>
            <a:endParaRPr lang="zh-CN" altLang="zh-CN" sz="1600" dirty="0"/>
          </a:p>
        </p:txBody>
      </p:sp>
      <p:cxnSp>
        <p:nvCxnSpPr>
          <p:cNvPr id="29" name="直接连接符 28"/>
          <p:cNvCxnSpPr/>
          <p:nvPr/>
        </p:nvCxnSpPr>
        <p:spPr>
          <a:xfrm>
            <a:off x="6685261" y="561778"/>
            <a:ext cx="0" cy="5893343"/>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757987" y="1434128"/>
            <a:ext cx="457517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class </a:t>
            </a:r>
            <a:r>
              <a:rPr lang="en-US" altLang="zh-CN" sz="1600" dirty="0" err="1"/>
              <a:t>ObjectNum</a:t>
            </a:r>
            <a:r>
              <a:rPr lang="en-US" altLang="zh-CN" sz="1600" dirty="0"/>
              <a:t>:</a:t>
            </a:r>
            <a:endParaRPr lang="zh-CN" altLang="zh-CN" sz="1600" dirty="0"/>
          </a:p>
          <a:p>
            <a:r>
              <a:rPr lang="en-US" altLang="zh-CN" sz="1600" dirty="0"/>
              <a:t>    </a:t>
            </a:r>
            <a:r>
              <a:rPr lang="en-US" altLang="zh-CN" sz="1600" dirty="0" err="1"/>
              <a:t>num</a:t>
            </a:r>
            <a:r>
              <a:rPr lang="en-US" altLang="zh-CN" sz="1600" dirty="0"/>
              <a:t> = 0</a:t>
            </a:r>
            <a:endParaRPr lang="zh-CN" altLang="zh-CN" sz="1600" dirty="0"/>
          </a:p>
          <a:p>
            <a:r>
              <a:rPr lang="en-US" altLang="zh-CN" sz="1600" dirty="0"/>
              <a:t> </a:t>
            </a:r>
            <a:endParaRPr lang="zh-CN" altLang="zh-CN" sz="1600" dirty="0"/>
          </a:p>
          <a:p>
            <a:r>
              <a:rPr lang="en-US" altLang="zh-CN" sz="1600" dirty="0"/>
              <a:t>    @</a:t>
            </a:r>
            <a:r>
              <a:rPr lang="en-US" altLang="zh-CN" sz="1600" dirty="0" err="1"/>
              <a:t>staticmethod</a:t>
            </a:r>
            <a:endParaRPr lang="zh-CN" altLang="zh-CN" sz="1600" dirty="0"/>
          </a:p>
          <a:p>
            <a:r>
              <a:rPr lang="en-US" altLang="zh-CN" sz="1600" dirty="0"/>
              <a:t>    </a:t>
            </a:r>
            <a:r>
              <a:rPr lang="en-US" altLang="zh-CN" sz="1600" dirty="0" err="1"/>
              <a:t>def</a:t>
            </a:r>
            <a:r>
              <a:rPr lang="en-US" altLang="zh-CN" sz="1600" dirty="0"/>
              <a:t> </a:t>
            </a:r>
            <a:r>
              <a:rPr lang="en-US" altLang="zh-CN" sz="1600" dirty="0" err="1"/>
              <a:t>add_num</a:t>
            </a:r>
            <a:r>
              <a:rPr lang="en-US" altLang="zh-CN" sz="1600" dirty="0"/>
              <a:t>():</a:t>
            </a:r>
            <a:endParaRPr lang="zh-CN" altLang="zh-CN" sz="1600" dirty="0"/>
          </a:p>
          <a:p>
            <a:r>
              <a:rPr lang="en-US" altLang="zh-CN" sz="1600" dirty="0"/>
              <a:t>        </a:t>
            </a:r>
            <a:r>
              <a:rPr lang="en-US" altLang="zh-CN" sz="1600" dirty="0" err="1"/>
              <a:t>ObjectNum.num</a:t>
            </a:r>
            <a:r>
              <a:rPr lang="en-US" altLang="zh-CN" sz="1600" dirty="0"/>
              <a:t> = </a:t>
            </a:r>
            <a:r>
              <a:rPr lang="en-US" altLang="zh-CN" sz="1600" dirty="0" err="1"/>
              <a:t>ObjectNum.num</a:t>
            </a:r>
            <a:r>
              <a:rPr lang="en-US" altLang="zh-CN" sz="1600" dirty="0"/>
              <a:t> + 1</a:t>
            </a:r>
            <a:endParaRPr lang="zh-CN" altLang="zh-CN" sz="1600" dirty="0"/>
          </a:p>
          <a:p>
            <a:r>
              <a:rPr lang="en-US" altLang="zh-CN" sz="1600" dirty="0"/>
              <a:t> </a:t>
            </a:r>
            <a:endParaRPr lang="zh-CN" altLang="zh-CN" sz="1600" dirty="0"/>
          </a:p>
          <a:p>
            <a:r>
              <a:rPr lang="en-US" altLang="zh-CN" sz="1600" dirty="0"/>
              <a:t>    @</a:t>
            </a:r>
            <a:r>
              <a:rPr lang="en-US" altLang="zh-CN" sz="1600" dirty="0" err="1"/>
              <a:t>staticmethod</a:t>
            </a:r>
            <a:endParaRPr lang="zh-CN" altLang="zh-CN" sz="1600" dirty="0"/>
          </a:p>
          <a:p>
            <a:r>
              <a:rPr lang="en-US" altLang="zh-CN" sz="1600" dirty="0"/>
              <a:t>    </a:t>
            </a:r>
            <a:r>
              <a:rPr lang="en-US" altLang="zh-CN" sz="1600" dirty="0" err="1"/>
              <a:t>def</a:t>
            </a:r>
            <a:r>
              <a:rPr lang="en-US" altLang="zh-CN" sz="1600" dirty="0"/>
              <a:t> </a:t>
            </a:r>
            <a:r>
              <a:rPr lang="en-US" altLang="zh-CN" sz="1600" dirty="0" err="1"/>
              <a:t>get_num</a:t>
            </a:r>
            <a:r>
              <a:rPr lang="en-US" altLang="zh-CN" sz="1600" dirty="0"/>
              <a:t>():</a:t>
            </a:r>
            <a:endParaRPr lang="zh-CN" altLang="zh-CN" sz="1600" dirty="0"/>
          </a:p>
          <a:p>
            <a:r>
              <a:rPr lang="en-US" altLang="zh-CN" sz="1600" dirty="0"/>
              <a:t>        return </a:t>
            </a:r>
            <a:r>
              <a:rPr lang="en-US" altLang="zh-CN" sz="1600" dirty="0" err="1"/>
              <a:t>ObjectNum.num</a:t>
            </a:r>
            <a:endParaRPr lang="zh-CN" altLang="zh-CN" sz="1600" dirty="0"/>
          </a:p>
          <a:p>
            <a:r>
              <a:rPr lang="en-US" altLang="zh-CN" sz="1600" dirty="0"/>
              <a:t> </a:t>
            </a:r>
            <a:endParaRPr lang="zh-CN" altLang="zh-CN" sz="1600" dirty="0"/>
          </a:p>
          <a:p>
            <a:r>
              <a:rPr lang="en-US" altLang="zh-CN" sz="1600" dirty="0" smtClean="0"/>
              <a:t>o </a:t>
            </a:r>
            <a:r>
              <a:rPr lang="en-US" altLang="zh-CN" sz="1600" dirty="0"/>
              <a:t>= </a:t>
            </a:r>
            <a:r>
              <a:rPr lang="en-US" altLang="zh-CN" sz="1600" dirty="0" err="1"/>
              <a:t>ObjectNum</a:t>
            </a:r>
            <a:r>
              <a:rPr lang="en-US" altLang="zh-CN" sz="1600" dirty="0"/>
              <a:t>()</a:t>
            </a:r>
            <a:endParaRPr lang="zh-CN" altLang="zh-CN" sz="1600" dirty="0"/>
          </a:p>
          <a:p>
            <a:r>
              <a:rPr lang="en-US" altLang="zh-CN" sz="1600" dirty="0" smtClean="0"/>
              <a:t>print(</a:t>
            </a:r>
            <a:r>
              <a:rPr lang="en-US" altLang="zh-CN" sz="1600" dirty="0" err="1" smtClean="0"/>
              <a:t>o.get_num</a:t>
            </a:r>
            <a:r>
              <a:rPr lang="en-US" altLang="zh-CN" sz="1600" dirty="0"/>
              <a:t>())</a:t>
            </a:r>
            <a:endParaRPr lang="zh-CN" altLang="zh-CN" sz="1600" dirty="0"/>
          </a:p>
          <a:p>
            <a:r>
              <a:rPr lang="en-US" altLang="zh-CN" sz="1600" dirty="0" smtClean="0"/>
              <a:t>print(</a:t>
            </a:r>
            <a:r>
              <a:rPr lang="en-US" altLang="zh-CN" sz="1600" dirty="0" err="1" smtClean="0"/>
              <a:t>ObjectNum.get_num</a:t>
            </a:r>
            <a:r>
              <a:rPr lang="en-US" altLang="zh-CN" sz="1600" dirty="0"/>
              <a:t>())</a:t>
            </a:r>
            <a:endParaRPr lang="zh-CN" altLang="zh-CN" sz="1600" dirty="0"/>
          </a:p>
          <a:p>
            <a:r>
              <a:rPr lang="en-US" altLang="zh-CN" sz="1600" dirty="0" err="1" smtClean="0"/>
              <a:t>o.add_num</a:t>
            </a:r>
            <a:r>
              <a:rPr lang="en-US" altLang="zh-CN" sz="1600" dirty="0"/>
              <a:t>()</a:t>
            </a:r>
            <a:endParaRPr lang="zh-CN" altLang="zh-CN" sz="1600" dirty="0"/>
          </a:p>
          <a:p>
            <a:r>
              <a:rPr lang="en-US" altLang="zh-CN" sz="1600" dirty="0" smtClean="0"/>
              <a:t>print(</a:t>
            </a:r>
            <a:r>
              <a:rPr lang="en-US" altLang="zh-CN" sz="1600" dirty="0" err="1" smtClean="0"/>
              <a:t>o.get_num</a:t>
            </a:r>
            <a:r>
              <a:rPr lang="en-US" altLang="zh-CN" sz="1600" dirty="0"/>
              <a:t>())</a:t>
            </a:r>
            <a:endParaRPr lang="zh-CN" altLang="zh-CN" sz="1600" dirty="0"/>
          </a:p>
          <a:p>
            <a:r>
              <a:rPr lang="en-US" altLang="zh-CN" sz="1600" dirty="0" smtClean="0"/>
              <a:t>print(</a:t>
            </a:r>
            <a:r>
              <a:rPr lang="en-US" altLang="zh-CN" sz="1600" dirty="0" err="1" smtClean="0"/>
              <a:t>ObjectNum.get_num</a:t>
            </a:r>
            <a:r>
              <a:rPr lang="en-US" altLang="zh-CN" sz="1600" dirty="0"/>
              <a:t>())</a:t>
            </a:r>
            <a:endParaRPr lang="zh-CN" altLang="zh-CN" sz="1600" dirty="0"/>
          </a:p>
          <a:p>
            <a:r>
              <a:rPr lang="en-US" altLang="zh-CN" sz="1600" dirty="0" err="1" smtClean="0"/>
              <a:t>ObjectNum.add_num</a:t>
            </a:r>
            <a:r>
              <a:rPr lang="en-US" altLang="zh-CN" sz="1600" dirty="0"/>
              <a:t>()</a:t>
            </a:r>
            <a:endParaRPr lang="zh-CN" altLang="zh-CN" sz="1600" dirty="0"/>
          </a:p>
          <a:p>
            <a:r>
              <a:rPr lang="en-US" altLang="zh-CN" sz="1600" dirty="0" smtClean="0"/>
              <a:t>print(</a:t>
            </a:r>
            <a:r>
              <a:rPr lang="en-US" altLang="zh-CN" sz="1600" dirty="0" err="1" smtClean="0"/>
              <a:t>o.get_num</a:t>
            </a:r>
            <a:r>
              <a:rPr lang="en-US" altLang="zh-CN" sz="1600" dirty="0"/>
              <a:t>())</a:t>
            </a:r>
            <a:endParaRPr lang="zh-CN" altLang="zh-CN" sz="1600" dirty="0"/>
          </a:p>
          <a:p>
            <a:r>
              <a:rPr lang="en-US" altLang="zh-CN" sz="1600" dirty="0" smtClean="0"/>
              <a:t>print(</a:t>
            </a:r>
            <a:r>
              <a:rPr lang="en-US" altLang="zh-CN" sz="1600" dirty="0" err="1" smtClean="0"/>
              <a:t>ObjectNum.get_num</a:t>
            </a:r>
            <a:r>
              <a:rPr lang="en-US" altLang="zh-CN" sz="1600" dirty="0"/>
              <a:t>())</a:t>
            </a:r>
            <a:endParaRPr lang="zh-CN" altLang="zh-CN" sz="1600" dirty="0"/>
          </a:p>
        </p:txBody>
      </p:sp>
      <p:cxnSp>
        <p:nvCxnSpPr>
          <p:cNvPr id="9" name="直接连接符 8"/>
          <p:cNvCxnSpPr/>
          <p:nvPr/>
        </p:nvCxnSpPr>
        <p:spPr>
          <a:xfrm>
            <a:off x="10190163" y="1257605"/>
            <a:ext cx="110966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724650" y="1257605"/>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3438" y="1541850"/>
            <a:ext cx="2716040" cy="5016758"/>
          </a:xfrm>
          <a:prstGeom prst="rect">
            <a:avLst/>
          </a:prstGeom>
          <a:noFill/>
        </p:spPr>
        <p:txBody>
          <a:bodyPr wrap="square">
            <a:spAutoFit/>
          </a:bodyPr>
          <a:lstStyle/>
          <a:p>
            <a:r>
              <a:rPr lang="en-US" altLang="zh-CN" sz="1600" dirty="0"/>
              <a:t>class </a:t>
            </a:r>
            <a:r>
              <a:rPr lang="en-US" altLang="zh-CN" sz="1600" dirty="0" err="1"/>
              <a:t>ObjectNum</a:t>
            </a:r>
            <a:r>
              <a:rPr lang="en-US" altLang="zh-CN" sz="1600" dirty="0"/>
              <a:t>:</a:t>
            </a:r>
            <a:endParaRPr lang="zh-CN" altLang="zh-CN" sz="1600" dirty="0"/>
          </a:p>
          <a:p>
            <a:r>
              <a:rPr lang="en-US" altLang="zh-CN" sz="1600" dirty="0"/>
              <a:t>    </a:t>
            </a:r>
            <a:r>
              <a:rPr lang="en-US" altLang="zh-CN" sz="1600" dirty="0" err="1"/>
              <a:t>num</a:t>
            </a:r>
            <a:r>
              <a:rPr lang="en-US" altLang="zh-CN" sz="1600" dirty="0"/>
              <a:t> = 0</a:t>
            </a:r>
            <a:endParaRPr lang="zh-CN" altLang="zh-CN" sz="1600" dirty="0"/>
          </a:p>
          <a:p>
            <a:r>
              <a:rPr lang="en-US" altLang="zh-CN" sz="1600" dirty="0"/>
              <a:t> </a:t>
            </a:r>
            <a:endParaRPr lang="zh-CN" altLang="zh-CN" sz="1600" dirty="0"/>
          </a:p>
          <a:p>
            <a:r>
              <a:rPr lang="en-US" altLang="zh-CN" sz="1600" dirty="0"/>
              <a:t>    @</a:t>
            </a:r>
            <a:r>
              <a:rPr lang="en-US" altLang="zh-CN" sz="1600" dirty="0" err="1"/>
              <a:t>classmethod</a:t>
            </a:r>
            <a:endParaRPr lang="zh-CN" altLang="zh-CN" sz="1600" dirty="0"/>
          </a:p>
          <a:p>
            <a:r>
              <a:rPr lang="en-US" altLang="zh-CN" sz="1600" dirty="0"/>
              <a:t>    </a:t>
            </a:r>
            <a:r>
              <a:rPr lang="en-US" altLang="zh-CN" sz="1600" dirty="0" err="1"/>
              <a:t>def</a:t>
            </a:r>
            <a:r>
              <a:rPr lang="en-US" altLang="zh-CN" sz="1600" dirty="0"/>
              <a:t> </a:t>
            </a:r>
            <a:r>
              <a:rPr lang="en-US" altLang="zh-CN" sz="1600" dirty="0" err="1"/>
              <a:t>add_num</a:t>
            </a:r>
            <a:r>
              <a:rPr lang="en-US" altLang="zh-CN" sz="1600" dirty="0"/>
              <a:t>(</a:t>
            </a:r>
            <a:r>
              <a:rPr lang="en-US" altLang="zh-CN" sz="1600" dirty="0" err="1"/>
              <a:t>cls</a:t>
            </a:r>
            <a:r>
              <a:rPr lang="en-US" altLang="zh-CN" sz="1600" dirty="0"/>
              <a:t>):</a:t>
            </a:r>
            <a:endParaRPr lang="zh-CN" altLang="zh-CN" sz="1600" dirty="0"/>
          </a:p>
          <a:p>
            <a:r>
              <a:rPr lang="en-US" altLang="zh-CN" sz="1600" dirty="0"/>
              <a:t>        </a:t>
            </a:r>
            <a:r>
              <a:rPr lang="en-US" altLang="zh-CN" sz="1600" dirty="0" err="1"/>
              <a:t>cls.num</a:t>
            </a:r>
            <a:r>
              <a:rPr lang="en-US" altLang="zh-CN" sz="1600" dirty="0"/>
              <a:t> = </a:t>
            </a:r>
            <a:r>
              <a:rPr lang="en-US" altLang="zh-CN" sz="1600" dirty="0" err="1"/>
              <a:t>cls.num</a:t>
            </a:r>
            <a:r>
              <a:rPr lang="en-US" altLang="zh-CN" sz="1600" dirty="0"/>
              <a:t> + 1</a:t>
            </a:r>
            <a:endParaRPr lang="zh-CN" altLang="zh-CN" sz="1600" dirty="0"/>
          </a:p>
          <a:p>
            <a:r>
              <a:rPr lang="en-US" altLang="zh-CN" sz="1600" dirty="0"/>
              <a:t> </a:t>
            </a:r>
            <a:endParaRPr lang="zh-CN" altLang="zh-CN" sz="1600" dirty="0"/>
          </a:p>
          <a:p>
            <a:r>
              <a:rPr lang="en-US" altLang="zh-CN" sz="1600" dirty="0"/>
              <a:t>    @</a:t>
            </a:r>
            <a:r>
              <a:rPr lang="en-US" altLang="zh-CN" sz="1600" dirty="0" err="1"/>
              <a:t>classmethod</a:t>
            </a:r>
            <a:endParaRPr lang="zh-CN" altLang="zh-CN" sz="1600" dirty="0"/>
          </a:p>
          <a:p>
            <a:r>
              <a:rPr lang="en-US" altLang="zh-CN" sz="1600" dirty="0"/>
              <a:t>    </a:t>
            </a:r>
            <a:r>
              <a:rPr lang="en-US" altLang="zh-CN" sz="1600" dirty="0" err="1"/>
              <a:t>def</a:t>
            </a:r>
            <a:r>
              <a:rPr lang="en-US" altLang="zh-CN" sz="1600" dirty="0"/>
              <a:t> </a:t>
            </a:r>
            <a:r>
              <a:rPr lang="en-US" altLang="zh-CN" sz="1600" dirty="0" err="1"/>
              <a:t>get_num</a:t>
            </a:r>
            <a:r>
              <a:rPr lang="en-US" altLang="zh-CN" sz="1600" dirty="0"/>
              <a:t>(</a:t>
            </a:r>
            <a:r>
              <a:rPr lang="en-US" altLang="zh-CN" sz="1600" dirty="0" err="1"/>
              <a:t>cls</a:t>
            </a:r>
            <a:r>
              <a:rPr lang="en-US" altLang="zh-CN" sz="1600" dirty="0"/>
              <a:t>):</a:t>
            </a:r>
            <a:endParaRPr lang="zh-CN" altLang="zh-CN" sz="1600" dirty="0"/>
          </a:p>
          <a:p>
            <a:r>
              <a:rPr lang="en-US" altLang="zh-CN" sz="1600" dirty="0"/>
              <a:t>        return </a:t>
            </a:r>
            <a:r>
              <a:rPr lang="en-US" altLang="zh-CN" sz="1600" dirty="0" err="1"/>
              <a:t>cls.num</a:t>
            </a:r>
            <a:endParaRPr lang="zh-CN" altLang="zh-CN" sz="1600" dirty="0"/>
          </a:p>
          <a:p>
            <a:endParaRPr lang="en-US" altLang="zh-CN" sz="1600" dirty="0" smtClean="0"/>
          </a:p>
          <a:p>
            <a:r>
              <a:rPr lang="en-US" altLang="zh-CN" sz="1600" dirty="0" smtClean="0"/>
              <a:t>o </a:t>
            </a:r>
            <a:r>
              <a:rPr lang="en-US" altLang="zh-CN" sz="1600" dirty="0"/>
              <a:t>= </a:t>
            </a:r>
            <a:r>
              <a:rPr lang="en-US" altLang="zh-CN" sz="1600" dirty="0" err="1"/>
              <a:t>ObjectNum</a:t>
            </a:r>
            <a:r>
              <a:rPr lang="en-US" altLang="zh-CN" sz="1600" dirty="0"/>
              <a:t>()</a:t>
            </a:r>
            <a:endParaRPr lang="zh-CN" altLang="zh-CN" sz="1600" dirty="0"/>
          </a:p>
          <a:p>
            <a:r>
              <a:rPr lang="en-US" altLang="zh-CN" sz="1600" dirty="0" smtClean="0"/>
              <a:t>print(</a:t>
            </a:r>
            <a:r>
              <a:rPr lang="en-US" altLang="zh-CN" sz="1600" dirty="0" err="1" smtClean="0"/>
              <a:t>o.get_num</a:t>
            </a:r>
            <a:r>
              <a:rPr lang="en-US" altLang="zh-CN" sz="1600" dirty="0"/>
              <a:t>())</a:t>
            </a:r>
            <a:endParaRPr lang="zh-CN" altLang="zh-CN" sz="1600" dirty="0"/>
          </a:p>
          <a:p>
            <a:r>
              <a:rPr lang="en-US" altLang="zh-CN" sz="1600" dirty="0" smtClean="0"/>
              <a:t>print(</a:t>
            </a:r>
            <a:r>
              <a:rPr lang="en-US" altLang="zh-CN" sz="1600" dirty="0" err="1" smtClean="0"/>
              <a:t>ObjectNum.get_num</a:t>
            </a:r>
            <a:r>
              <a:rPr lang="en-US" altLang="zh-CN" sz="1600" dirty="0"/>
              <a:t>())</a:t>
            </a:r>
            <a:endParaRPr lang="zh-CN" altLang="zh-CN" sz="1600" dirty="0"/>
          </a:p>
          <a:p>
            <a:r>
              <a:rPr lang="en-US" altLang="zh-CN" sz="1600" dirty="0" err="1" smtClean="0"/>
              <a:t>o.add_num</a:t>
            </a:r>
            <a:r>
              <a:rPr lang="en-US" altLang="zh-CN" sz="1600" dirty="0"/>
              <a:t>()</a:t>
            </a:r>
            <a:endParaRPr lang="zh-CN" altLang="zh-CN" sz="1600" dirty="0"/>
          </a:p>
          <a:p>
            <a:r>
              <a:rPr lang="en-US" altLang="zh-CN" sz="1600" dirty="0" smtClean="0"/>
              <a:t>print(</a:t>
            </a:r>
            <a:r>
              <a:rPr lang="en-US" altLang="zh-CN" sz="1600" dirty="0" err="1" smtClean="0"/>
              <a:t>o.get_num</a:t>
            </a:r>
            <a:r>
              <a:rPr lang="en-US" altLang="zh-CN" sz="1600" dirty="0"/>
              <a:t>())</a:t>
            </a:r>
            <a:endParaRPr lang="zh-CN" altLang="zh-CN" sz="1600" dirty="0"/>
          </a:p>
          <a:p>
            <a:r>
              <a:rPr lang="en-US" altLang="zh-CN" sz="1600" dirty="0" smtClean="0"/>
              <a:t>print(</a:t>
            </a:r>
            <a:r>
              <a:rPr lang="en-US" altLang="zh-CN" sz="1600" dirty="0" err="1" smtClean="0"/>
              <a:t>ObjectNum.get_num</a:t>
            </a:r>
            <a:r>
              <a:rPr lang="en-US" altLang="zh-CN" sz="1600" dirty="0"/>
              <a:t>())</a:t>
            </a:r>
            <a:endParaRPr lang="zh-CN" altLang="zh-CN" sz="1600" dirty="0"/>
          </a:p>
          <a:p>
            <a:r>
              <a:rPr lang="en-US" altLang="zh-CN" sz="1600" dirty="0" err="1" smtClean="0"/>
              <a:t>ObjectNum.add_num</a:t>
            </a:r>
            <a:r>
              <a:rPr lang="en-US" altLang="zh-CN" sz="1600" dirty="0"/>
              <a:t>()</a:t>
            </a:r>
            <a:endParaRPr lang="zh-CN" altLang="zh-CN" sz="1600" dirty="0"/>
          </a:p>
          <a:p>
            <a:r>
              <a:rPr lang="en-US" altLang="zh-CN" sz="1600" dirty="0" smtClean="0"/>
              <a:t>print(</a:t>
            </a:r>
            <a:r>
              <a:rPr lang="en-US" altLang="zh-CN" sz="1600" dirty="0" err="1" smtClean="0"/>
              <a:t>o.get_num</a:t>
            </a:r>
            <a:r>
              <a:rPr lang="en-US" altLang="zh-CN" sz="1600" dirty="0"/>
              <a:t>())</a:t>
            </a:r>
            <a:endParaRPr lang="zh-CN" altLang="zh-CN" sz="1600" dirty="0"/>
          </a:p>
          <a:p>
            <a:r>
              <a:rPr lang="en-US" altLang="zh-CN" sz="1600" dirty="0" smtClean="0"/>
              <a:t>print(</a:t>
            </a:r>
            <a:r>
              <a:rPr lang="en-US" altLang="zh-CN" sz="1600" dirty="0" err="1" smtClean="0"/>
              <a:t>ObjectNum.get_num</a:t>
            </a:r>
            <a:r>
              <a:rPr lang="en-US" altLang="zh-CN" sz="1600" dirty="0"/>
              <a:t>())</a:t>
            </a:r>
            <a:endParaRPr lang="zh-CN" altLang="zh-CN" sz="1600" dirty="0"/>
          </a:p>
        </p:txBody>
      </p:sp>
      <p:cxnSp>
        <p:nvCxnSpPr>
          <p:cNvPr id="13" name="直接连接符 12"/>
          <p:cNvCxnSpPr/>
          <p:nvPr/>
        </p:nvCxnSpPr>
        <p:spPr>
          <a:xfrm>
            <a:off x="4332588" y="1318527"/>
            <a:ext cx="1109663"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076" y="1318527"/>
            <a:ext cx="11080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7.3.2 </a:t>
            </a:r>
            <a:r>
              <a:rPr lang="zh-CN" altLang="en-US" dirty="0" smtClean="0"/>
              <a:t>实例</a:t>
            </a:r>
            <a:r>
              <a:rPr lang="zh-CN" altLang="en-US" dirty="0"/>
              <a:t>方法、类方法和静态方法</a:t>
            </a:r>
            <a:endParaRPr lang="zh-CN" altLang="zh-CN" dirty="0"/>
          </a:p>
        </p:txBody>
      </p:sp>
      <p:sp>
        <p:nvSpPr>
          <p:cNvPr id="31754" name="文本框 7"/>
          <p:cNvSpPr txBox="1">
            <a:spLocks noChangeArrowheads="1"/>
          </p:cNvSpPr>
          <p:nvPr/>
        </p:nvSpPr>
        <p:spPr bwMode="auto">
          <a:xfrm>
            <a:off x="2398863" y="1162952"/>
            <a:ext cx="1520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b="1" dirty="0">
                <a:solidFill>
                  <a:srgbClr val="1B3868"/>
                </a:solidFill>
                <a:latin typeface="微软雅黑" panose="020B0503020204020204" pitchFamily="34" charset="-122"/>
                <a:ea typeface="微软雅黑" panose="020B0503020204020204" pitchFamily="34" charset="-122"/>
              </a:rPr>
              <a:t>类方法</a:t>
            </a:r>
            <a:r>
              <a:rPr lang="zh-CN" altLang="en-US" b="1" dirty="0">
                <a:solidFill>
                  <a:srgbClr val="1B3868"/>
                </a:solidFill>
                <a:latin typeface="微软雅黑" panose="020B0503020204020204" pitchFamily="34" charset="-122"/>
                <a:ea typeface="微软雅黑" panose="020B0503020204020204" pitchFamily="34" charset="-122"/>
              </a:rPr>
              <a:t>示例</a:t>
            </a:r>
            <a:endParaRPr lang="zh-CN" altLang="zh-CN" b="1" dirty="0">
              <a:solidFill>
                <a:srgbClr val="1B3868"/>
              </a:solidFill>
              <a:latin typeface="微软雅黑" panose="020B0503020204020204" pitchFamily="34" charset="-122"/>
              <a:ea typeface="微软雅黑" panose="020B0503020204020204" pitchFamily="34" charset="-122"/>
            </a:endParaRPr>
          </a:p>
        </p:txBody>
      </p:sp>
      <p:sp>
        <p:nvSpPr>
          <p:cNvPr id="31755" name="文本框 7"/>
          <p:cNvSpPr txBox="1">
            <a:spLocks noChangeArrowheads="1"/>
          </p:cNvSpPr>
          <p:nvPr/>
        </p:nvSpPr>
        <p:spPr bwMode="auto">
          <a:xfrm>
            <a:off x="8378636" y="1123470"/>
            <a:ext cx="1555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b="1" dirty="0">
                <a:solidFill>
                  <a:srgbClr val="1B3868"/>
                </a:solidFill>
                <a:latin typeface="微软雅黑" panose="020B0503020204020204" pitchFamily="34" charset="-122"/>
                <a:ea typeface="微软雅黑" panose="020B0503020204020204" pitchFamily="34" charset="-122"/>
              </a:rPr>
              <a:t>静态方法</a:t>
            </a:r>
            <a:r>
              <a:rPr lang="zh-CN" altLang="en-US" b="1" dirty="0">
                <a:solidFill>
                  <a:srgbClr val="1B3868"/>
                </a:solidFill>
                <a:latin typeface="微软雅黑" panose="020B0503020204020204" pitchFamily="34" charset="-122"/>
                <a:ea typeface="微软雅黑" panose="020B0503020204020204" pitchFamily="34" charset="-122"/>
              </a:rPr>
              <a:t>示例</a:t>
            </a:r>
            <a:endParaRPr lang="zh-CN" altLang="zh-CN" b="1" dirty="0">
              <a:solidFill>
                <a:srgbClr val="1B3868"/>
              </a:solidFill>
              <a:latin typeface="微软雅黑" panose="020B0503020204020204" pitchFamily="34" charset="-122"/>
              <a:ea typeface="微软雅黑" panose="020B0503020204020204" pitchFamily="34" charset="-122"/>
            </a:endParaRPr>
          </a:p>
        </p:txBody>
      </p:sp>
      <p:sp>
        <p:nvSpPr>
          <p:cNvPr id="2" name="矩形 1"/>
          <p:cNvSpPr/>
          <p:nvPr/>
        </p:nvSpPr>
        <p:spPr>
          <a:xfrm>
            <a:off x="4412068" y="4988948"/>
            <a:ext cx="1017006" cy="1569660"/>
          </a:xfrm>
          <a:prstGeom prst="rect">
            <a:avLst/>
          </a:prstGeom>
        </p:spPr>
        <p:txBody>
          <a:bodyPr wrap="square">
            <a:spAutoFit/>
          </a:bodyPr>
          <a:lstStyle/>
          <a:p>
            <a:r>
              <a:rPr lang="en-US" altLang="zh-CN" sz="1600" dirty="0"/>
              <a:t>0</a:t>
            </a:r>
            <a:endParaRPr lang="zh-CN" altLang="zh-CN" sz="1600" dirty="0"/>
          </a:p>
          <a:p>
            <a:r>
              <a:rPr lang="en-US" altLang="zh-CN" sz="1600" dirty="0"/>
              <a:t>0</a:t>
            </a:r>
            <a:endParaRPr lang="zh-CN" altLang="zh-CN" sz="1600" dirty="0"/>
          </a:p>
          <a:p>
            <a:r>
              <a:rPr lang="en-US" altLang="zh-CN" sz="1600" dirty="0"/>
              <a:t>1</a:t>
            </a:r>
            <a:endParaRPr lang="zh-CN" altLang="zh-CN" sz="1600" dirty="0"/>
          </a:p>
          <a:p>
            <a:r>
              <a:rPr lang="en-US" altLang="zh-CN" sz="1600" dirty="0"/>
              <a:t>1</a:t>
            </a:r>
            <a:endParaRPr lang="zh-CN" altLang="zh-CN" sz="1600" dirty="0"/>
          </a:p>
          <a:p>
            <a:r>
              <a:rPr lang="en-US" altLang="zh-CN" sz="1600" dirty="0"/>
              <a:t>2</a:t>
            </a:r>
            <a:endParaRPr lang="zh-CN" altLang="zh-CN" sz="1600" dirty="0"/>
          </a:p>
          <a:p>
            <a:r>
              <a:rPr lang="en-US" altLang="zh-CN" sz="1600" dirty="0"/>
              <a:t>2</a:t>
            </a:r>
            <a:endParaRPr lang="zh-CN" altLang="zh-CN" sz="1600" dirty="0"/>
          </a:p>
        </p:txBody>
      </p:sp>
      <p:cxnSp>
        <p:nvCxnSpPr>
          <p:cNvPr id="29" name="直接连接符 28"/>
          <p:cNvCxnSpPr/>
          <p:nvPr/>
        </p:nvCxnSpPr>
        <p:spPr>
          <a:xfrm>
            <a:off x="6042027" y="4774735"/>
            <a:ext cx="337194"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363718" y="4774735"/>
            <a:ext cx="42262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1" name="文本框 7"/>
          <p:cNvSpPr txBox="1">
            <a:spLocks noChangeArrowheads="1"/>
          </p:cNvSpPr>
          <p:nvPr/>
        </p:nvSpPr>
        <p:spPr bwMode="auto">
          <a:xfrm>
            <a:off x="4887723" y="4568746"/>
            <a:ext cx="12233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运行结果</a:t>
            </a:r>
            <a:endParaRPr lang="zh-CN" altLang="zh-CN" b="1"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688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384894" y="256361"/>
            <a:ext cx="5303146" cy="6494085"/>
          </a:xfrm>
          <a:prstGeom prst="rect">
            <a:avLst/>
          </a:prstGeom>
          <a:noFill/>
        </p:spPr>
        <p:txBody>
          <a:bodyPr wrap="square">
            <a:spAutoFit/>
          </a:bodyPr>
          <a:lstStyle/>
          <a:p>
            <a:r>
              <a:rPr lang="en-US" altLang="zh-CN" sz="1600" dirty="0"/>
              <a:t>class </a:t>
            </a:r>
            <a:r>
              <a:rPr lang="en-US" altLang="zh-CN" sz="1600" dirty="0" err="1"/>
              <a:t>ObjectNum</a:t>
            </a:r>
            <a:r>
              <a:rPr lang="en-US" altLang="zh-CN" sz="1600" dirty="0"/>
              <a:t>:</a:t>
            </a:r>
            <a:endParaRPr lang="zh-CN" altLang="zh-CN" sz="1600" dirty="0"/>
          </a:p>
          <a:p>
            <a:r>
              <a:rPr lang="en-US" altLang="zh-CN" sz="1600" dirty="0"/>
              <a:t>    </a:t>
            </a:r>
            <a:r>
              <a:rPr lang="en-US" altLang="zh-CN" sz="1600" dirty="0" err="1"/>
              <a:t>num</a:t>
            </a:r>
            <a:r>
              <a:rPr lang="en-US" altLang="zh-CN" sz="1600" dirty="0"/>
              <a:t> = 1  # </a:t>
            </a:r>
            <a:r>
              <a:rPr lang="zh-CN" altLang="zh-CN" sz="1600" dirty="0"/>
              <a:t>类属性</a:t>
            </a:r>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a:t>
            </a:r>
            <a:r>
              <a:rPr lang="en-US" altLang="zh-CN" sz="1600" dirty="0" err="1"/>
              <a:t>self.instance_num</a:t>
            </a:r>
            <a:r>
              <a:rPr lang="en-US" altLang="zh-CN" sz="1600" dirty="0"/>
              <a:t> = 2  # </a:t>
            </a:r>
            <a:r>
              <a:rPr lang="zh-CN" altLang="zh-CN" sz="1600" dirty="0"/>
              <a:t>实例属性</a:t>
            </a:r>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instance_print</a:t>
            </a:r>
            <a:r>
              <a:rPr lang="en-US" altLang="zh-CN" sz="1600" dirty="0"/>
              <a:t>(self):</a:t>
            </a:r>
            <a:endParaRPr lang="zh-CN" altLang="zh-CN" sz="1600" dirty="0"/>
          </a:p>
          <a:p>
            <a:r>
              <a:rPr lang="en-US" altLang="zh-CN" sz="1600" dirty="0"/>
              <a:t>        print("instance method")</a:t>
            </a:r>
            <a:endParaRPr lang="zh-CN" altLang="zh-CN" sz="1600" dirty="0"/>
          </a:p>
          <a:p>
            <a:r>
              <a:rPr lang="en-US" altLang="zh-CN" sz="1600" dirty="0"/>
              <a:t> </a:t>
            </a:r>
            <a:endParaRPr lang="zh-CN" altLang="zh-CN" sz="1600" dirty="0"/>
          </a:p>
          <a:p>
            <a:r>
              <a:rPr lang="en-US" altLang="zh-CN" sz="1600" dirty="0"/>
              <a:t>    @</a:t>
            </a:r>
            <a:r>
              <a:rPr lang="en-US" altLang="zh-CN" sz="1600" dirty="0" err="1"/>
              <a:t>classmethod</a:t>
            </a:r>
            <a:endParaRPr lang="zh-CN" altLang="zh-CN" sz="1600" dirty="0"/>
          </a:p>
          <a:p>
            <a:r>
              <a:rPr lang="en-US" altLang="zh-CN" sz="1600" dirty="0"/>
              <a:t>    </a:t>
            </a:r>
            <a:r>
              <a:rPr lang="en-US" altLang="zh-CN" sz="1600" dirty="0" err="1"/>
              <a:t>def</a:t>
            </a:r>
            <a:r>
              <a:rPr lang="en-US" altLang="zh-CN" sz="1600" dirty="0"/>
              <a:t> </a:t>
            </a:r>
            <a:r>
              <a:rPr lang="en-US" altLang="zh-CN" sz="1600" dirty="0" err="1"/>
              <a:t>class_print</a:t>
            </a:r>
            <a:r>
              <a:rPr lang="en-US" altLang="zh-CN" sz="1600" dirty="0"/>
              <a:t>(</a:t>
            </a:r>
            <a:r>
              <a:rPr lang="en-US" altLang="zh-CN" sz="1600" dirty="0" err="1"/>
              <a:t>cls</a:t>
            </a:r>
            <a:r>
              <a:rPr lang="en-US" altLang="zh-CN" sz="1600" dirty="0"/>
              <a:t>):</a:t>
            </a:r>
            <a:endParaRPr lang="zh-CN" altLang="zh-CN" sz="1600" dirty="0"/>
          </a:p>
          <a:p>
            <a:r>
              <a:rPr lang="en-US" altLang="zh-CN" sz="1600" dirty="0"/>
              <a:t>        print("class method")</a:t>
            </a:r>
            <a:endParaRPr lang="zh-CN" altLang="zh-CN" sz="1600" dirty="0"/>
          </a:p>
          <a:p>
            <a:r>
              <a:rPr lang="en-US" altLang="zh-CN" sz="1600" dirty="0"/>
              <a:t> </a:t>
            </a:r>
            <a:endParaRPr lang="zh-CN" altLang="zh-CN" sz="1600" dirty="0"/>
          </a:p>
          <a:p>
            <a:r>
              <a:rPr lang="en-US" altLang="zh-CN" sz="1600" dirty="0"/>
              <a:t>    @</a:t>
            </a:r>
            <a:r>
              <a:rPr lang="en-US" altLang="zh-CN" sz="1600" dirty="0" err="1"/>
              <a:t>staticmethod</a:t>
            </a:r>
            <a:endParaRPr lang="zh-CN" altLang="zh-CN" sz="1600" dirty="0"/>
          </a:p>
          <a:p>
            <a:r>
              <a:rPr lang="en-US" altLang="zh-CN" sz="1600" dirty="0"/>
              <a:t>    </a:t>
            </a:r>
            <a:r>
              <a:rPr lang="en-US" altLang="zh-CN" sz="1600" dirty="0" err="1"/>
              <a:t>def</a:t>
            </a:r>
            <a:r>
              <a:rPr lang="en-US" altLang="zh-CN" sz="1600" dirty="0"/>
              <a:t> </a:t>
            </a:r>
            <a:r>
              <a:rPr lang="en-US" altLang="zh-CN" sz="1600" dirty="0" err="1"/>
              <a:t>static_print</a:t>
            </a:r>
            <a:r>
              <a:rPr lang="en-US" altLang="zh-CN" sz="1600" dirty="0"/>
              <a:t>():</a:t>
            </a:r>
            <a:endParaRPr lang="zh-CN" altLang="zh-CN" sz="1600" dirty="0"/>
          </a:p>
          <a:p>
            <a:r>
              <a:rPr lang="en-US" altLang="zh-CN" sz="1600" dirty="0"/>
              <a:t>        print("static method")</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test_print</a:t>
            </a:r>
            <a:r>
              <a:rPr lang="en-US" altLang="zh-CN" sz="1600" dirty="0"/>
              <a:t>(self):</a:t>
            </a:r>
            <a:endParaRPr lang="zh-CN" altLang="zh-CN" sz="1600" dirty="0"/>
          </a:p>
          <a:p>
            <a:r>
              <a:rPr lang="en-US" altLang="zh-CN" sz="1600" dirty="0"/>
              <a:t>        print(</a:t>
            </a:r>
            <a:r>
              <a:rPr lang="en-US" altLang="zh-CN" sz="1600" dirty="0" err="1"/>
              <a:t>self.instance_num</a:t>
            </a:r>
            <a:r>
              <a:rPr lang="en-US" altLang="zh-CN" sz="1600" dirty="0"/>
              <a:t>)  # </a:t>
            </a:r>
            <a:r>
              <a:rPr lang="zh-CN" altLang="zh-CN" sz="1600" dirty="0"/>
              <a:t>输出</a:t>
            </a:r>
            <a:r>
              <a:rPr lang="en-US" altLang="zh-CN" sz="1600" dirty="0"/>
              <a:t>2</a:t>
            </a:r>
            <a:endParaRPr lang="zh-CN" altLang="zh-CN" sz="1600" dirty="0"/>
          </a:p>
          <a:p>
            <a:r>
              <a:rPr lang="en-US" altLang="zh-CN" sz="1600" dirty="0"/>
              <a:t>        print(</a:t>
            </a:r>
            <a:r>
              <a:rPr lang="en-US" altLang="zh-CN" sz="1600" dirty="0" err="1"/>
              <a:t>ObjectNum.num</a:t>
            </a:r>
            <a:r>
              <a:rPr lang="en-US" altLang="zh-CN" sz="1600" dirty="0"/>
              <a:t>)  # </a:t>
            </a:r>
            <a:r>
              <a:rPr lang="zh-CN" altLang="zh-CN" sz="1600" dirty="0"/>
              <a:t>输出</a:t>
            </a:r>
            <a:r>
              <a:rPr lang="en-US" altLang="zh-CN" sz="1600" dirty="0"/>
              <a:t>1</a:t>
            </a:r>
            <a:endParaRPr lang="zh-CN" altLang="zh-CN" sz="1600" dirty="0"/>
          </a:p>
          <a:p>
            <a:r>
              <a:rPr lang="en-US" altLang="zh-CN" sz="1600" dirty="0"/>
              <a:t>        </a:t>
            </a:r>
            <a:r>
              <a:rPr lang="en-US" altLang="zh-CN" sz="1600" dirty="0" err="1"/>
              <a:t>self.instance_print</a:t>
            </a:r>
            <a:r>
              <a:rPr lang="en-US" altLang="zh-CN" sz="1600" dirty="0"/>
              <a:t>()  # </a:t>
            </a:r>
            <a:r>
              <a:rPr lang="zh-CN" altLang="zh-CN" sz="1600" dirty="0"/>
              <a:t>输出</a:t>
            </a:r>
            <a:r>
              <a:rPr lang="en-US" altLang="zh-CN" sz="1600" dirty="0"/>
              <a:t>"instance method"</a:t>
            </a:r>
            <a:endParaRPr lang="zh-CN" altLang="zh-CN" sz="1600" dirty="0"/>
          </a:p>
          <a:p>
            <a:r>
              <a:rPr lang="en-US" altLang="zh-CN" sz="1600" dirty="0"/>
              <a:t>        </a:t>
            </a:r>
            <a:r>
              <a:rPr lang="en-US" altLang="zh-CN" sz="1600" dirty="0" err="1"/>
              <a:t>ObjectNum.class_print</a:t>
            </a:r>
            <a:r>
              <a:rPr lang="en-US" altLang="zh-CN" sz="1600" dirty="0"/>
              <a:t>() # </a:t>
            </a:r>
            <a:r>
              <a:rPr lang="zh-CN" altLang="zh-CN" sz="1600" dirty="0"/>
              <a:t>输出</a:t>
            </a:r>
            <a:r>
              <a:rPr lang="en-US" altLang="zh-CN" sz="1600" dirty="0"/>
              <a:t>"class method"</a:t>
            </a:r>
            <a:endParaRPr lang="zh-CN" altLang="zh-CN" sz="1600" dirty="0"/>
          </a:p>
          <a:p>
            <a:r>
              <a:rPr lang="en-US" altLang="zh-CN" sz="1600" dirty="0"/>
              <a:t>        </a:t>
            </a:r>
            <a:r>
              <a:rPr lang="en-US" altLang="zh-CN" sz="1600" dirty="0" err="1"/>
              <a:t>ObjectNum.static_print</a:t>
            </a:r>
            <a:r>
              <a:rPr lang="en-US" altLang="zh-CN" sz="1600" dirty="0"/>
              <a:t>()  # </a:t>
            </a:r>
            <a:r>
              <a:rPr lang="zh-CN" altLang="zh-CN" sz="1600" dirty="0"/>
              <a:t>输出</a:t>
            </a:r>
            <a:r>
              <a:rPr lang="en-US" altLang="zh-CN" sz="1600" dirty="0"/>
              <a:t>"static method"</a:t>
            </a:r>
            <a:endParaRPr lang="zh-CN" altLang="zh-CN" sz="1600" dirty="0"/>
          </a:p>
          <a:p>
            <a:endParaRPr lang="en-US" altLang="zh-CN" sz="1600" dirty="0" smtClean="0"/>
          </a:p>
          <a:p>
            <a:r>
              <a:rPr lang="en-US" altLang="zh-CN" sz="1600" dirty="0" smtClean="0"/>
              <a:t>o </a:t>
            </a:r>
            <a:r>
              <a:rPr lang="en-US" altLang="zh-CN" sz="1600" dirty="0"/>
              <a:t>= </a:t>
            </a:r>
            <a:r>
              <a:rPr lang="en-US" altLang="zh-CN" sz="1600" dirty="0" err="1"/>
              <a:t>ObjectNum</a:t>
            </a:r>
            <a:r>
              <a:rPr lang="en-US" altLang="zh-CN" sz="1600" dirty="0"/>
              <a:t>()</a:t>
            </a:r>
            <a:endParaRPr lang="zh-CN" altLang="zh-CN" sz="1600" dirty="0"/>
          </a:p>
          <a:p>
            <a:r>
              <a:rPr lang="en-US" altLang="zh-CN" sz="1600" dirty="0" err="1" smtClean="0"/>
              <a:t>o.test_print</a:t>
            </a:r>
            <a:r>
              <a:rPr lang="en-US" altLang="zh-CN" sz="1600" dirty="0"/>
              <a:t>()</a:t>
            </a:r>
            <a:endParaRPr lang="zh-CN" altLang="zh-CN" sz="1600" dirty="0"/>
          </a:p>
        </p:txBody>
      </p:sp>
      <p:cxnSp>
        <p:nvCxnSpPr>
          <p:cNvPr id="15" name="直接连接符 14"/>
          <p:cNvCxnSpPr/>
          <p:nvPr/>
        </p:nvCxnSpPr>
        <p:spPr>
          <a:xfrm flipH="1">
            <a:off x="989013" y="6674236"/>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7.3.2 </a:t>
            </a:r>
            <a:r>
              <a:rPr lang="zh-CN" altLang="en-US" dirty="0" smtClean="0"/>
              <a:t>实例</a:t>
            </a:r>
            <a:r>
              <a:rPr lang="zh-CN" altLang="en-US" dirty="0"/>
              <a:t>方法、类方法和静态方法</a:t>
            </a:r>
            <a:endParaRPr lang="zh-CN" altLang="zh-CN" dirty="0"/>
          </a:p>
        </p:txBody>
      </p:sp>
      <p:cxnSp>
        <p:nvCxnSpPr>
          <p:cNvPr id="19" name="直接连接符 18"/>
          <p:cNvCxnSpPr/>
          <p:nvPr/>
        </p:nvCxnSpPr>
        <p:spPr>
          <a:xfrm flipH="1">
            <a:off x="3506788" y="668534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22575" y="6585336"/>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522791" y="2861600"/>
            <a:ext cx="4774194" cy="923330"/>
          </a:xfrm>
          <a:prstGeom prst="rect">
            <a:avLst/>
          </a:prstGeom>
        </p:spPr>
        <p:txBody>
          <a:bodyPr wrap="square">
            <a:spAutoFit/>
          </a:bodyPr>
          <a:lstStyle/>
          <a:p>
            <a:pPr>
              <a:lnSpc>
                <a:spcPct val="150000"/>
              </a:lnSpc>
            </a:pPr>
            <a:r>
              <a:rPr lang="zh-CN" altLang="zh-CN" b="1" dirty="0">
                <a:solidFill>
                  <a:srgbClr val="1B3868"/>
                </a:solidFill>
                <a:latin typeface="微软雅黑" panose="020B0503020204020204" pitchFamily="34" charset="-122"/>
                <a:ea typeface="微软雅黑" panose="020B0503020204020204" pitchFamily="34" charset="-122"/>
              </a:rPr>
              <a:t>在实例方法中访问类属性、实例属性，调用实例方法、类方法和静态方法</a:t>
            </a:r>
            <a:r>
              <a:rPr lang="zh-CN" altLang="zh-CN" sz="1600" dirty="0"/>
              <a:t>。</a:t>
            </a:r>
            <a:endParaRPr lang="zh-CN" altLang="en-US" sz="1600" dirty="0"/>
          </a:p>
        </p:txBody>
      </p:sp>
    </p:spTree>
    <p:extLst>
      <p:ext uri="{BB962C8B-B14F-4D97-AF65-F5344CB8AC3E}">
        <p14:creationId xmlns:p14="http://schemas.microsoft.com/office/powerpoint/2010/main" val="395637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274046" y="202043"/>
            <a:ext cx="4950060" cy="6494085"/>
          </a:xfrm>
          <a:prstGeom prst="rect">
            <a:avLst/>
          </a:prstGeom>
          <a:noFill/>
        </p:spPr>
        <p:txBody>
          <a:bodyPr wrap="square">
            <a:spAutoFit/>
          </a:bodyPr>
          <a:lstStyle/>
          <a:p>
            <a:r>
              <a:rPr lang="en-US" altLang="zh-CN" sz="1600" dirty="0"/>
              <a:t>class </a:t>
            </a:r>
            <a:r>
              <a:rPr lang="en-US" altLang="zh-CN" sz="1600" dirty="0" err="1"/>
              <a:t>ObjectNum</a:t>
            </a:r>
            <a:r>
              <a:rPr lang="en-US" altLang="zh-CN" sz="1600" dirty="0"/>
              <a:t>:</a:t>
            </a:r>
            <a:endParaRPr lang="zh-CN" altLang="zh-CN" sz="1600" dirty="0"/>
          </a:p>
          <a:p>
            <a:r>
              <a:rPr lang="en-US" altLang="zh-CN" sz="1600" dirty="0"/>
              <a:t>    </a:t>
            </a:r>
            <a:r>
              <a:rPr lang="en-US" altLang="zh-CN" sz="1600" dirty="0" err="1"/>
              <a:t>num</a:t>
            </a:r>
            <a:r>
              <a:rPr lang="en-US" altLang="zh-CN" sz="1600" dirty="0"/>
              <a:t> = 1  # </a:t>
            </a:r>
            <a:r>
              <a:rPr lang="zh-CN" altLang="zh-CN" sz="1600" dirty="0"/>
              <a:t>类属性</a:t>
            </a:r>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a:t>
            </a:r>
            <a:r>
              <a:rPr lang="en-US" altLang="zh-CN" sz="1600" dirty="0" err="1"/>
              <a:t>self.instance_num</a:t>
            </a:r>
            <a:r>
              <a:rPr lang="en-US" altLang="zh-CN" sz="1600" dirty="0"/>
              <a:t> = 2  # </a:t>
            </a:r>
            <a:r>
              <a:rPr lang="zh-CN" altLang="zh-CN" sz="1600" dirty="0"/>
              <a:t>实例属性</a:t>
            </a:r>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instance_print</a:t>
            </a:r>
            <a:r>
              <a:rPr lang="en-US" altLang="zh-CN" sz="1600" dirty="0"/>
              <a:t>(self):</a:t>
            </a:r>
            <a:endParaRPr lang="zh-CN" altLang="zh-CN" sz="1600" dirty="0"/>
          </a:p>
          <a:p>
            <a:r>
              <a:rPr lang="en-US" altLang="zh-CN" sz="1600" dirty="0"/>
              <a:t>         print("instance method")</a:t>
            </a:r>
            <a:endParaRPr lang="zh-CN" altLang="zh-CN" sz="1600" dirty="0"/>
          </a:p>
          <a:p>
            <a:r>
              <a:rPr lang="en-US" altLang="zh-CN" sz="1600" dirty="0"/>
              <a:t> </a:t>
            </a:r>
            <a:endParaRPr lang="zh-CN" altLang="zh-CN" sz="1600" dirty="0"/>
          </a:p>
          <a:p>
            <a:r>
              <a:rPr lang="en-US" altLang="zh-CN" sz="1600" dirty="0"/>
              <a:t>     @</a:t>
            </a:r>
            <a:r>
              <a:rPr lang="en-US" altLang="zh-CN" sz="1600" dirty="0" err="1"/>
              <a:t>classmethod</a:t>
            </a:r>
            <a:endParaRPr lang="zh-CN" altLang="zh-CN" sz="1600" dirty="0"/>
          </a:p>
          <a:p>
            <a:r>
              <a:rPr lang="en-US" altLang="zh-CN" sz="1600" dirty="0"/>
              <a:t>    </a:t>
            </a:r>
            <a:r>
              <a:rPr lang="en-US" altLang="zh-CN" sz="1600" dirty="0" err="1"/>
              <a:t>def</a:t>
            </a:r>
            <a:r>
              <a:rPr lang="en-US" altLang="zh-CN" sz="1600" dirty="0"/>
              <a:t> </a:t>
            </a:r>
            <a:r>
              <a:rPr lang="en-US" altLang="zh-CN" sz="1600" dirty="0" err="1"/>
              <a:t>class_print</a:t>
            </a:r>
            <a:r>
              <a:rPr lang="en-US" altLang="zh-CN" sz="1600" dirty="0"/>
              <a:t>(</a:t>
            </a:r>
            <a:r>
              <a:rPr lang="en-US" altLang="zh-CN" sz="1600" dirty="0" err="1"/>
              <a:t>cls</a:t>
            </a:r>
            <a:r>
              <a:rPr lang="en-US" altLang="zh-CN" sz="1600" dirty="0"/>
              <a:t>):</a:t>
            </a:r>
            <a:endParaRPr lang="zh-CN" altLang="zh-CN" sz="1600" dirty="0"/>
          </a:p>
          <a:p>
            <a:r>
              <a:rPr lang="en-US" altLang="zh-CN" sz="1600" dirty="0"/>
              <a:t>         print("class method")</a:t>
            </a:r>
            <a:endParaRPr lang="zh-CN" altLang="zh-CN" sz="1600" dirty="0"/>
          </a:p>
          <a:p>
            <a:r>
              <a:rPr lang="en-US" altLang="zh-CN" sz="1600" dirty="0"/>
              <a:t> </a:t>
            </a:r>
            <a:endParaRPr lang="zh-CN" altLang="zh-CN" sz="1600" dirty="0"/>
          </a:p>
          <a:p>
            <a:r>
              <a:rPr lang="en-US" altLang="zh-CN" sz="1600" dirty="0"/>
              <a:t>     @</a:t>
            </a:r>
            <a:r>
              <a:rPr lang="en-US" altLang="zh-CN" sz="1600" dirty="0" err="1"/>
              <a:t>staticmethod</a:t>
            </a:r>
            <a:endParaRPr lang="zh-CN" altLang="zh-CN" sz="1600" dirty="0"/>
          </a:p>
          <a:p>
            <a:r>
              <a:rPr lang="en-US" altLang="zh-CN" sz="1600" dirty="0"/>
              <a:t>     </a:t>
            </a:r>
            <a:r>
              <a:rPr lang="en-US" altLang="zh-CN" sz="1600" dirty="0" err="1"/>
              <a:t>def</a:t>
            </a:r>
            <a:r>
              <a:rPr lang="en-US" altLang="zh-CN" sz="1600" dirty="0"/>
              <a:t> </a:t>
            </a:r>
            <a:r>
              <a:rPr lang="en-US" altLang="zh-CN" sz="1600" dirty="0" err="1"/>
              <a:t>static_print</a:t>
            </a:r>
            <a:r>
              <a:rPr lang="en-US" altLang="zh-CN" sz="1600" dirty="0"/>
              <a:t>():</a:t>
            </a:r>
            <a:endParaRPr lang="zh-CN" altLang="zh-CN" sz="1600" dirty="0"/>
          </a:p>
          <a:p>
            <a:r>
              <a:rPr lang="en-US" altLang="zh-CN" sz="1600" dirty="0"/>
              <a:t>         print("static method")</a:t>
            </a:r>
            <a:endParaRPr lang="zh-CN" altLang="zh-CN" sz="1600" dirty="0"/>
          </a:p>
          <a:p>
            <a:r>
              <a:rPr lang="en-US" altLang="zh-CN" sz="1600" dirty="0"/>
              <a:t> </a:t>
            </a:r>
            <a:endParaRPr lang="zh-CN" altLang="zh-CN" sz="1600" dirty="0"/>
          </a:p>
          <a:p>
            <a:r>
              <a:rPr lang="en-US" altLang="zh-CN" sz="1600" dirty="0"/>
              <a:t>     @</a:t>
            </a:r>
            <a:r>
              <a:rPr lang="en-US" altLang="zh-CN" sz="1600" dirty="0" err="1"/>
              <a:t>classmethod</a:t>
            </a:r>
            <a:endParaRPr lang="zh-CN" altLang="zh-CN" sz="1600" dirty="0"/>
          </a:p>
          <a:p>
            <a:r>
              <a:rPr lang="en-US" altLang="zh-CN" sz="1600" dirty="0"/>
              <a:t>     </a:t>
            </a:r>
            <a:r>
              <a:rPr lang="en-US" altLang="zh-CN" sz="1600" dirty="0" err="1"/>
              <a:t>def</a:t>
            </a:r>
            <a:r>
              <a:rPr lang="en-US" altLang="zh-CN" sz="1600" dirty="0"/>
              <a:t> </a:t>
            </a:r>
            <a:r>
              <a:rPr lang="en-US" altLang="zh-CN" sz="1600" dirty="0" err="1"/>
              <a:t>test_print</a:t>
            </a:r>
            <a:r>
              <a:rPr lang="en-US" altLang="zh-CN" sz="1600" dirty="0"/>
              <a:t>(</a:t>
            </a:r>
            <a:r>
              <a:rPr lang="en-US" altLang="zh-CN" sz="1600" dirty="0" err="1"/>
              <a:t>cls</a:t>
            </a:r>
            <a:r>
              <a:rPr lang="en-US" altLang="zh-CN" sz="1600" dirty="0"/>
              <a:t>):</a:t>
            </a:r>
            <a:endParaRPr lang="zh-CN" altLang="zh-CN" sz="1600" dirty="0"/>
          </a:p>
          <a:p>
            <a:r>
              <a:rPr lang="en-US" altLang="zh-CN" sz="1600" dirty="0"/>
              <a:t>         print(</a:t>
            </a:r>
            <a:r>
              <a:rPr lang="en-US" altLang="zh-CN" sz="1600" dirty="0" err="1"/>
              <a:t>instance_num</a:t>
            </a:r>
            <a:r>
              <a:rPr lang="en-US" altLang="zh-CN" sz="1600" dirty="0"/>
              <a:t>)  # </a:t>
            </a:r>
            <a:r>
              <a:rPr lang="zh-CN" altLang="zh-CN" sz="1600" dirty="0"/>
              <a:t>无法访问</a:t>
            </a:r>
          </a:p>
          <a:p>
            <a:r>
              <a:rPr lang="en-US" altLang="zh-CN" sz="1600" dirty="0"/>
              <a:t>         print(</a:t>
            </a:r>
            <a:r>
              <a:rPr lang="en-US" altLang="zh-CN" sz="1600" dirty="0" err="1"/>
              <a:t>cls.num</a:t>
            </a:r>
            <a:r>
              <a:rPr lang="en-US" altLang="zh-CN" sz="1600" dirty="0"/>
              <a:t>)</a:t>
            </a:r>
            <a:endParaRPr lang="zh-CN" altLang="zh-CN" sz="1600" dirty="0"/>
          </a:p>
          <a:p>
            <a:r>
              <a:rPr lang="en-US" altLang="zh-CN" sz="1600" dirty="0"/>
              <a:t>         </a:t>
            </a:r>
            <a:r>
              <a:rPr lang="en-US" altLang="zh-CN" sz="1600" dirty="0" err="1"/>
              <a:t>instance_print</a:t>
            </a:r>
            <a:r>
              <a:rPr lang="en-US" altLang="zh-CN" sz="1600" dirty="0"/>
              <a:t>()  # </a:t>
            </a:r>
            <a:r>
              <a:rPr lang="zh-CN" altLang="zh-CN" sz="1600" dirty="0"/>
              <a:t>无法访问</a:t>
            </a:r>
          </a:p>
          <a:p>
            <a:r>
              <a:rPr lang="en-US" altLang="zh-CN" sz="1600" dirty="0"/>
              <a:t>         </a:t>
            </a:r>
            <a:r>
              <a:rPr lang="en-US" altLang="zh-CN" sz="1600" dirty="0" err="1"/>
              <a:t>ObjectNum.class_print</a:t>
            </a:r>
            <a:r>
              <a:rPr lang="en-US" altLang="zh-CN" sz="1600" dirty="0"/>
              <a:t>()</a:t>
            </a:r>
            <a:endParaRPr lang="zh-CN" altLang="zh-CN" sz="1600" dirty="0"/>
          </a:p>
          <a:p>
            <a:r>
              <a:rPr lang="en-US" altLang="zh-CN" sz="1600" dirty="0"/>
              <a:t>         </a:t>
            </a:r>
            <a:r>
              <a:rPr lang="en-US" altLang="zh-CN" sz="1600" dirty="0" err="1"/>
              <a:t>ObjectNum.static_print</a:t>
            </a:r>
            <a:r>
              <a:rPr lang="en-US" altLang="zh-CN" sz="1600" dirty="0"/>
              <a:t>()</a:t>
            </a:r>
            <a:endParaRPr lang="zh-CN" altLang="zh-CN" sz="1600" dirty="0"/>
          </a:p>
          <a:p>
            <a:r>
              <a:rPr lang="en-US" altLang="zh-CN" sz="1600" dirty="0"/>
              <a:t> </a:t>
            </a:r>
            <a:endParaRPr lang="zh-CN" altLang="zh-CN" sz="1600" dirty="0"/>
          </a:p>
          <a:p>
            <a:r>
              <a:rPr lang="en-US" altLang="zh-CN" sz="1600" dirty="0" err="1" smtClean="0"/>
              <a:t>ObjectNum.test_print</a:t>
            </a:r>
            <a:r>
              <a:rPr lang="en-US" altLang="zh-CN" sz="1600" dirty="0"/>
              <a:t>()</a:t>
            </a:r>
            <a:endParaRPr lang="zh-CN" altLang="zh-CN" sz="1600" dirty="0"/>
          </a:p>
        </p:txBody>
      </p:sp>
      <p:cxnSp>
        <p:nvCxnSpPr>
          <p:cNvPr id="15" name="直接连接符 14"/>
          <p:cNvCxnSpPr/>
          <p:nvPr/>
        </p:nvCxnSpPr>
        <p:spPr>
          <a:xfrm flipH="1">
            <a:off x="989013" y="6674236"/>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7.3.2 </a:t>
            </a:r>
            <a:r>
              <a:rPr lang="zh-CN" altLang="en-US" dirty="0" smtClean="0"/>
              <a:t>实例</a:t>
            </a:r>
            <a:r>
              <a:rPr lang="zh-CN" altLang="en-US" dirty="0"/>
              <a:t>方法、类方法和静态方法</a:t>
            </a:r>
            <a:endParaRPr lang="zh-CN" altLang="zh-CN" dirty="0"/>
          </a:p>
        </p:txBody>
      </p:sp>
      <p:cxnSp>
        <p:nvCxnSpPr>
          <p:cNvPr id="19" name="直接连接符 18"/>
          <p:cNvCxnSpPr/>
          <p:nvPr/>
        </p:nvCxnSpPr>
        <p:spPr>
          <a:xfrm flipH="1">
            <a:off x="3506788" y="668534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22575" y="6585336"/>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703231" y="2862307"/>
            <a:ext cx="4774194" cy="874407"/>
          </a:xfrm>
          <a:prstGeom prst="rect">
            <a:avLst/>
          </a:prstGeom>
        </p:spPr>
        <p:txBody>
          <a:bodyPr wrap="square">
            <a:spAutoFit/>
          </a:bodyPr>
          <a:lstStyle/>
          <a:p>
            <a:pPr>
              <a:lnSpc>
                <a:spcPct val="150000"/>
              </a:lnSpc>
            </a:pPr>
            <a:r>
              <a:rPr lang="zh-CN" altLang="zh-CN" b="1" dirty="0">
                <a:solidFill>
                  <a:srgbClr val="1B3868"/>
                </a:solidFill>
                <a:latin typeface="微软雅黑" panose="020B0503020204020204" pitchFamily="34" charset="-122"/>
                <a:ea typeface="微软雅黑" panose="020B0503020204020204" pitchFamily="34" charset="-122"/>
              </a:rPr>
              <a:t>在类方法中访问类属性、实例属性，调用实例方法、静态方法</a:t>
            </a:r>
            <a:endParaRPr lang="zh-CN" altLang="en-US" b="1"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0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011574" y="183937"/>
            <a:ext cx="5221585" cy="6740307"/>
          </a:xfrm>
          <a:prstGeom prst="rect">
            <a:avLst/>
          </a:prstGeom>
          <a:noFill/>
        </p:spPr>
        <p:txBody>
          <a:bodyPr wrap="square">
            <a:spAutoFit/>
          </a:bodyPr>
          <a:lstStyle/>
          <a:p>
            <a:r>
              <a:rPr lang="en-US" altLang="zh-CN" sz="1600" dirty="0"/>
              <a:t>class </a:t>
            </a:r>
            <a:r>
              <a:rPr lang="en-US" altLang="zh-CN" sz="1600" dirty="0" err="1"/>
              <a:t>ObjectNum</a:t>
            </a:r>
            <a:r>
              <a:rPr lang="en-US" altLang="zh-CN" sz="1600" dirty="0"/>
              <a:t>:</a:t>
            </a:r>
            <a:endParaRPr lang="zh-CN" altLang="zh-CN" sz="1600" dirty="0"/>
          </a:p>
          <a:p>
            <a:r>
              <a:rPr lang="en-US" altLang="zh-CN" sz="1600" dirty="0"/>
              <a:t>    </a:t>
            </a:r>
            <a:r>
              <a:rPr lang="en-US" altLang="zh-CN" sz="1600" dirty="0" err="1"/>
              <a:t>num</a:t>
            </a:r>
            <a:r>
              <a:rPr lang="en-US" altLang="zh-CN" sz="1600" dirty="0"/>
              <a:t> = 1  # </a:t>
            </a:r>
            <a:r>
              <a:rPr lang="zh-CN" altLang="zh-CN" sz="1600" dirty="0"/>
              <a:t>类属性</a:t>
            </a:r>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a:t>
            </a:r>
            <a:r>
              <a:rPr lang="en-US" altLang="zh-CN" sz="1600" dirty="0" err="1"/>
              <a:t>self.instance_num</a:t>
            </a:r>
            <a:r>
              <a:rPr lang="en-US" altLang="zh-CN" sz="1600" dirty="0"/>
              <a:t> = 2  # </a:t>
            </a:r>
            <a:r>
              <a:rPr lang="zh-CN" altLang="zh-CN" sz="1600" dirty="0"/>
              <a:t>实例属性</a:t>
            </a:r>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instance_print</a:t>
            </a:r>
            <a:r>
              <a:rPr lang="en-US" altLang="zh-CN" sz="1600" dirty="0"/>
              <a:t>(self):</a:t>
            </a:r>
            <a:endParaRPr lang="zh-CN" altLang="zh-CN" sz="1600" dirty="0"/>
          </a:p>
          <a:p>
            <a:r>
              <a:rPr lang="en-US" altLang="zh-CN" sz="1600" dirty="0"/>
              <a:t>        print("instance method")</a:t>
            </a:r>
            <a:endParaRPr lang="zh-CN" altLang="zh-CN" sz="1600" dirty="0"/>
          </a:p>
          <a:p>
            <a:r>
              <a:rPr lang="en-US" altLang="zh-CN" sz="1600" dirty="0"/>
              <a:t> </a:t>
            </a:r>
            <a:endParaRPr lang="zh-CN" altLang="zh-CN" sz="1600" dirty="0"/>
          </a:p>
          <a:p>
            <a:r>
              <a:rPr lang="en-US" altLang="zh-CN" sz="1600" dirty="0"/>
              <a:t>    @</a:t>
            </a:r>
            <a:r>
              <a:rPr lang="en-US" altLang="zh-CN" sz="1600" dirty="0" err="1"/>
              <a:t>classmethod</a:t>
            </a:r>
            <a:endParaRPr lang="zh-CN" altLang="zh-CN" sz="1600" dirty="0"/>
          </a:p>
          <a:p>
            <a:r>
              <a:rPr lang="en-US" altLang="zh-CN" sz="1600" dirty="0"/>
              <a:t>    </a:t>
            </a:r>
            <a:r>
              <a:rPr lang="en-US" altLang="zh-CN" sz="1600" dirty="0" err="1"/>
              <a:t>def</a:t>
            </a:r>
            <a:r>
              <a:rPr lang="en-US" altLang="zh-CN" sz="1600" dirty="0"/>
              <a:t> </a:t>
            </a:r>
            <a:r>
              <a:rPr lang="en-US" altLang="zh-CN" sz="1600" dirty="0" err="1"/>
              <a:t>class_print</a:t>
            </a:r>
            <a:r>
              <a:rPr lang="en-US" altLang="zh-CN" sz="1600" dirty="0"/>
              <a:t>(</a:t>
            </a:r>
            <a:r>
              <a:rPr lang="en-US" altLang="zh-CN" sz="1600" dirty="0" err="1"/>
              <a:t>cls</a:t>
            </a:r>
            <a:r>
              <a:rPr lang="en-US" altLang="zh-CN" sz="1600" dirty="0"/>
              <a:t>):</a:t>
            </a:r>
            <a:endParaRPr lang="zh-CN" altLang="zh-CN" sz="1600" dirty="0"/>
          </a:p>
          <a:p>
            <a:r>
              <a:rPr lang="en-US" altLang="zh-CN" sz="1600" dirty="0"/>
              <a:t>        print("class method")</a:t>
            </a:r>
            <a:endParaRPr lang="zh-CN" altLang="zh-CN" sz="1600" dirty="0"/>
          </a:p>
          <a:p>
            <a:r>
              <a:rPr lang="en-US" altLang="zh-CN" sz="1600" dirty="0"/>
              <a:t> </a:t>
            </a:r>
            <a:endParaRPr lang="zh-CN" altLang="zh-CN" sz="1600" dirty="0"/>
          </a:p>
          <a:p>
            <a:r>
              <a:rPr lang="en-US" altLang="zh-CN" sz="1600" dirty="0"/>
              <a:t>    @</a:t>
            </a:r>
            <a:r>
              <a:rPr lang="en-US" altLang="zh-CN" sz="1600" dirty="0" err="1"/>
              <a:t>staticmethod</a:t>
            </a:r>
            <a:endParaRPr lang="zh-CN" altLang="zh-CN" sz="1600" dirty="0"/>
          </a:p>
          <a:p>
            <a:r>
              <a:rPr lang="en-US" altLang="zh-CN" sz="1600" dirty="0"/>
              <a:t>    </a:t>
            </a:r>
            <a:r>
              <a:rPr lang="en-US" altLang="zh-CN" sz="1600" dirty="0" err="1"/>
              <a:t>def</a:t>
            </a:r>
            <a:r>
              <a:rPr lang="en-US" altLang="zh-CN" sz="1600" dirty="0"/>
              <a:t> </a:t>
            </a:r>
            <a:r>
              <a:rPr lang="en-US" altLang="zh-CN" sz="1600" dirty="0" err="1"/>
              <a:t>static_print</a:t>
            </a:r>
            <a:r>
              <a:rPr lang="en-US" altLang="zh-CN" sz="1600" dirty="0"/>
              <a:t>():</a:t>
            </a:r>
            <a:endParaRPr lang="zh-CN" altLang="zh-CN" sz="1600" dirty="0"/>
          </a:p>
          <a:p>
            <a:r>
              <a:rPr lang="en-US" altLang="zh-CN" sz="1600" dirty="0"/>
              <a:t>        print("static method")</a:t>
            </a:r>
            <a:endParaRPr lang="zh-CN" altLang="zh-CN" sz="1600" dirty="0"/>
          </a:p>
          <a:p>
            <a:r>
              <a:rPr lang="en-US" altLang="zh-CN" sz="1600" dirty="0"/>
              <a:t> </a:t>
            </a:r>
            <a:endParaRPr lang="zh-CN" altLang="zh-CN" sz="1600" dirty="0"/>
          </a:p>
          <a:p>
            <a:r>
              <a:rPr lang="en-US" altLang="zh-CN" sz="1600" dirty="0"/>
              <a:t>    @</a:t>
            </a:r>
            <a:r>
              <a:rPr lang="en-US" altLang="zh-CN" sz="1600" dirty="0" err="1"/>
              <a:t>staticmethod</a:t>
            </a:r>
            <a:endParaRPr lang="zh-CN" altLang="zh-CN" sz="1600" dirty="0"/>
          </a:p>
          <a:p>
            <a:r>
              <a:rPr lang="en-US" altLang="zh-CN" sz="1600" dirty="0"/>
              <a:t>    </a:t>
            </a:r>
            <a:r>
              <a:rPr lang="en-US" altLang="zh-CN" sz="1600" dirty="0" err="1"/>
              <a:t>def</a:t>
            </a:r>
            <a:r>
              <a:rPr lang="en-US" altLang="zh-CN" sz="1600" dirty="0"/>
              <a:t> </a:t>
            </a:r>
            <a:r>
              <a:rPr lang="en-US" altLang="zh-CN" sz="1600" dirty="0" err="1"/>
              <a:t>test_print</a:t>
            </a:r>
            <a:r>
              <a:rPr lang="en-US" altLang="zh-CN" sz="1600" dirty="0"/>
              <a:t>():</a:t>
            </a:r>
            <a:endParaRPr lang="zh-CN" altLang="zh-CN" sz="1600" dirty="0"/>
          </a:p>
          <a:p>
            <a:r>
              <a:rPr lang="en-US" altLang="zh-CN" sz="1600" dirty="0"/>
              <a:t>        print(</a:t>
            </a:r>
            <a:r>
              <a:rPr lang="en-US" altLang="zh-CN" sz="1600" dirty="0" err="1"/>
              <a:t>ObjectNum.instance_num</a:t>
            </a:r>
            <a:r>
              <a:rPr lang="en-US" altLang="zh-CN" sz="1600" dirty="0"/>
              <a:t>)  # </a:t>
            </a:r>
            <a:r>
              <a:rPr lang="zh-CN" altLang="zh-CN" sz="1600" dirty="0"/>
              <a:t>无法访问</a:t>
            </a:r>
          </a:p>
          <a:p>
            <a:r>
              <a:rPr lang="en-US" altLang="zh-CN" sz="1600" dirty="0"/>
              <a:t>        print(</a:t>
            </a:r>
            <a:r>
              <a:rPr lang="en-US" altLang="zh-CN" sz="1600" dirty="0" err="1"/>
              <a:t>ObjectNum.num</a:t>
            </a:r>
            <a:r>
              <a:rPr lang="en-US" altLang="zh-CN" sz="1600" dirty="0"/>
              <a:t>)</a:t>
            </a:r>
            <a:endParaRPr lang="zh-CN" altLang="zh-CN" sz="1600" dirty="0"/>
          </a:p>
          <a:p>
            <a:r>
              <a:rPr lang="en-US" altLang="zh-CN" sz="1600" dirty="0"/>
              <a:t>        </a:t>
            </a:r>
            <a:r>
              <a:rPr lang="en-US" altLang="zh-CN" sz="1600" dirty="0" err="1"/>
              <a:t>instance_print</a:t>
            </a:r>
            <a:r>
              <a:rPr lang="en-US" altLang="zh-CN" sz="1600" dirty="0"/>
              <a:t>()  # </a:t>
            </a:r>
            <a:r>
              <a:rPr lang="zh-CN" altLang="zh-CN" sz="1600" dirty="0"/>
              <a:t>无法访问</a:t>
            </a:r>
          </a:p>
          <a:p>
            <a:r>
              <a:rPr lang="en-US" altLang="zh-CN" sz="1600" dirty="0"/>
              <a:t>        </a:t>
            </a:r>
            <a:r>
              <a:rPr lang="en-US" altLang="zh-CN" sz="1600" dirty="0" err="1"/>
              <a:t>ObjectNum.class_print</a:t>
            </a:r>
            <a:r>
              <a:rPr lang="en-US" altLang="zh-CN" sz="1600" dirty="0"/>
              <a:t>()</a:t>
            </a:r>
            <a:endParaRPr lang="zh-CN" altLang="zh-CN" sz="1600" dirty="0"/>
          </a:p>
          <a:p>
            <a:r>
              <a:rPr lang="en-US" altLang="zh-CN" sz="1600" dirty="0"/>
              <a:t>        </a:t>
            </a:r>
            <a:r>
              <a:rPr lang="en-US" altLang="zh-CN" sz="1600" dirty="0" err="1"/>
              <a:t>ObjectNum.static_print</a:t>
            </a:r>
            <a:r>
              <a:rPr lang="en-US" altLang="zh-CN" sz="1600" dirty="0"/>
              <a:t>()</a:t>
            </a:r>
            <a:endParaRPr lang="zh-CN" altLang="zh-CN" sz="1600" dirty="0"/>
          </a:p>
          <a:p>
            <a:r>
              <a:rPr lang="en-US" altLang="zh-CN" sz="1600" dirty="0"/>
              <a:t> </a:t>
            </a:r>
            <a:endParaRPr lang="zh-CN" altLang="zh-CN" sz="1600" dirty="0"/>
          </a:p>
          <a:p>
            <a:r>
              <a:rPr lang="en-US" altLang="zh-CN" sz="1600" dirty="0" err="1" smtClean="0"/>
              <a:t>ObjectNum.test_print</a:t>
            </a:r>
            <a:r>
              <a:rPr lang="en-US" altLang="zh-CN" sz="1600" dirty="0"/>
              <a:t>())</a:t>
            </a:r>
            <a:endParaRPr lang="zh-CN" altLang="zh-CN" sz="1600" dirty="0"/>
          </a:p>
        </p:txBody>
      </p:sp>
      <p:cxnSp>
        <p:nvCxnSpPr>
          <p:cNvPr id="15" name="直接连接符 14"/>
          <p:cNvCxnSpPr/>
          <p:nvPr/>
        </p:nvCxnSpPr>
        <p:spPr>
          <a:xfrm flipH="1">
            <a:off x="989013" y="6674236"/>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7.3.2 </a:t>
            </a:r>
            <a:r>
              <a:rPr lang="zh-CN" altLang="en-US" dirty="0" smtClean="0"/>
              <a:t>实例</a:t>
            </a:r>
            <a:r>
              <a:rPr lang="zh-CN" altLang="en-US" dirty="0"/>
              <a:t>方法、类方法和静态方法</a:t>
            </a:r>
            <a:endParaRPr lang="zh-CN" altLang="zh-CN" dirty="0"/>
          </a:p>
        </p:txBody>
      </p:sp>
      <p:cxnSp>
        <p:nvCxnSpPr>
          <p:cNvPr id="19" name="直接连接符 18"/>
          <p:cNvCxnSpPr/>
          <p:nvPr/>
        </p:nvCxnSpPr>
        <p:spPr>
          <a:xfrm flipH="1">
            <a:off x="3506788" y="668534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22575" y="6585336"/>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1119691" y="2861601"/>
            <a:ext cx="4774194" cy="874407"/>
          </a:xfrm>
          <a:prstGeom prst="rect">
            <a:avLst/>
          </a:prstGeom>
        </p:spPr>
        <p:txBody>
          <a:bodyPr wrap="square">
            <a:spAutoFit/>
          </a:bodyPr>
          <a:lstStyle/>
          <a:p>
            <a:pPr>
              <a:lnSpc>
                <a:spcPct val="150000"/>
              </a:lnSpc>
            </a:pPr>
            <a:r>
              <a:rPr lang="zh-CN" altLang="zh-CN" b="1" dirty="0">
                <a:solidFill>
                  <a:srgbClr val="1B3868"/>
                </a:solidFill>
                <a:latin typeface="微软雅黑" panose="020B0503020204020204" pitchFamily="34" charset="-122"/>
                <a:ea typeface="微软雅黑" panose="020B0503020204020204" pitchFamily="34" charset="-122"/>
              </a:rPr>
              <a:t>在静态方法中访问实例属性和类属性，调用实例方法、类方法和静态方法</a:t>
            </a:r>
            <a:endParaRPr lang="zh-CN" altLang="en-US" b="1" dirty="0">
              <a:solidFill>
                <a:srgbClr val="1B386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H="1">
            <a:off x="989013" y="6674236"/>
            <a:ext cx="1920875"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7.3.2 </a:t>
            </a:r>
            <a:r>
              <a:rPr lang="zh-CN" altLang="en-US" dirty="0" smtClean="0"/>
              <a:t>实例</a:t>
            </a:r>
            <a:r>
              <a:rPr lang="zh-CN" altLang="en-US" dirty="0"/>
              <a:t>方法、类方法和静态方法</a:t>
            </a:r>
            <a:endParaRPr lang="zh-CN" altLang="zh-CN" dirty="0"/>
          </a:p>
        </p:txBody>
      </p:sp>
      <p:cxnSp>
        <p:nvCxnSpPr>
          <p:cNvPr id="19" name="直接连接符 18"/>
          <p:cNvCxnSpPr/>
          <p:nvPr/>
        </p:nvCxnSpPr>
        <p:spPr>
          <a:xfrm flipH="1">
            <a:off x="3506788" y="6685348"/>
            <a:ext cx="1905000"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822575" y="6585336"/>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 name="图片 7"/>
          <p:cNvPicPr/>
          <p:nvPr/>
        </p:nvPicPr>
        <p:blipFill>
          <a:blip r:embed="rId2"/>
          <a:stretch>
            <a:fillRect/>
          </a:stretch>
        </p:blipFill>
        <p:spPr>
          <a:xfrm>
            <a:off x="390719" y="1635865"/>
            <a:ext cx="3643056" cy="3225846"/>
          </a:xfrm>
          <a:prstGeom prst="rect">
            <a:avLst/>
          </a:prstGeom>
        </p:spPr>
      </p:pic>
      <p:pic>
        <p:nvPicPr>
          <p:cNvPr id="9" name="图片 8"/>
          <p:cNvPicPr/>
          <p:nvPr/>
        </p:nvPicPr>
        <p:blipFill>
          <a:blip r:embed="rId3"/>
          <a:stretch>
            <a:fillRect/>
          </a:stretch>
        </p:blipFill>
        <p:spPr>
          <a:xfrm>
            <a:off x="4350646" y="1564481"/>
            <a:ext cx="3151274" cy="3297230"/>
          </a:xfrm>
          <a:prstGeom prst="rect">
            <a:avLst/>
          </a:prstGeom>
        </p:spPr>
      </p:pic>
      <p:pic>
        <p:nvPicPr>
          <p:cNvPr id="10" name="图片 9"/>
          <p:cNvPicPr/>
          <p:nvPr/>
        </p:nvPicPr>
        <p:blipFill>
          <a:blip r:embed="rId4"/>
          <a:stretch>
            <a:fillRect/>
          </a:stretch>
        </p:blipFill>
        <p:spPr>
          <a:xfrm>
            <a:off x="7977351" y="1635865"/>
            <a:ext cx="3149358" cy="3225846"/>
          </a:xfrm>
          <a:prstGeom prst="rect">
            <a:avLst/>
          </a:prstGeom>
        </p:spPr>
      </p:pic>
    </p:spTree>
    <p:extLst>
      <p:ext uri="{BB962C8B-B14F-4D97-AF65-F5344CB8AC3E}">
        <p14:creationId xmlns:p14="http://schemas.microsoft.com/office/powerpoint/2010/main" val="906313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成员的保护和访问机制</a:t>
            </a:r>
          </a:p>
        </p:txBody>
      </p:sp>
      <p:cxnSp>
        <p:nvCxnSpPr>
          <p:cNvPr id="11" name="直接连接符 10"/>
          <p:cNvCxnSpPr/>
          <p:nvPr/>
        </p:nvCxnSpPr>
        <p:spPr>
          <a:xfrm>
            <a:off x="8157172" y="1238669"/>
            <a:ext cx="2769418"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92175" y="1284764"/>
            <a:ext cx="2284232" cy="0"/>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7" idx="1"/>
          </p:cNvCxnSpPr>
          <p:nvPr/>
        </p:nvCxnSpPr>
        <p:spPr>
          <a:xfrm flipH="1">
            <a:off x="706782" y="6181106"/>
            <a:ext cx="4872822" cy="11035"/>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3964852" y="1127602"/>
            <a:ext cx="37939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zh-CN" altLang="en-US" b="1" dirty="0">
                <a:solidFill>
                  <a:srgbClr val="1B3868"/>
                </a:solidFill>
                <a:latin typeface="微软雅黑" panose="020B0503020204020204" pitchFamily="34" charset="-122"/>
                <a:ea typeface="微软雅黑" panose="020B0503020204020204" pitchFamily="34" charset="-122"/>
              </a:rPr>
              <a:t>类成员的保护和访问机制概念</a:t>
            </a:r>
          </a:p>
        </p:txBody>
      </p:sp>
      <p:cxnSp>
        <p:nvCxnSpPr>
          <p:cNvPr id="16" name="直接连接符 15"/>
          <p:cNvCxnSpPr>
            <a:endCxn id="17" idx="3"/>
          </p:cNvCxnSpPr>
          <p:nvPr/>
        </p:nvCxnSpPr>
        <p:spPr>
          <a:xfrm flipH="1">
            <a:off x="6252704" y="6131854"/>
            <a:ext cx="4955500" cy="49252"/>
          </a:xfrm>
          <a:prstGeom prst="line">
            <a:avLst/>
          </a:prstGeom>
          <a:ln>
            <a:solidFill>
              <a:srgbClr val="1B3868"/>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79604" y="6073156"/>
            <a:ext cx="673100" cy="215900"/>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730612" y="2107321"/>
            <a:ext cx="4891590" cy="3046988"/>
          </a:xfrm>
          <a:prstGeom prst="rect">
            <a:avLst/>
          </a:prstGeom>
        </p:spPr>
        <p:txBody>
          <a:bodyPr wrap="square">
            <a:spAutoFit/>
          </a:bodyPr>
          <a:lstStyle/>
          <a:p>
            <a:pPr>
              <a:lnSpc>
                <a:spcPct val="150000"/>
              </a:lnSpc>
              <a:defRPr/>
            </a:pPr>
            <a:r>
              <a:rPr lang="zh-CN" altLang="en-US" sz="1600" dirty="0"/>
              <a:t>在</a:t>
            </a:r>
            <a:r>
              <a:rPr lang="en-US" altLang="zh-CN" sz="1600" dirty="0"/>
              <a:t>Python</a:t>
            </a:r>
            <a:r>
              <a:rPr lang="zh-CN" altLang="en-US" sz="1600" dirty="0"/>
              <a:t>中，根据访问限制的不同，类中的属性可以分为公有属性、私有属性和受保护属性。</a:t>
            </a:r>
            <a:endParaRPr lang="en-US" altLang="zh-CN" sz="1600" dirty="0"/>
          </a:p>
          <a:p>
            <a:pPr>
              <a:lnSpc>
                <a:spcPct val="150000"/>
              </a:lnSpc>
              <a:defRPr/>
            </a:pPr>
            <a:r>
              <a:rPr lang="zh-CN" altLang="en-US" sz="1600" dirty="0"/>
              <a:t>公有属性指的是可以在类外部通过对象直接访问的属性；</a:t>
            </a:r>
            <a:endParaRPr lang="en-US" altLang="zh-CN" sz="1600" dirty="0"/>
          </a:p>
          <a:p>
            <a:pPr>
              <a:lnSpc>
                <a:spcPct val="150000"/>
              </a:lnSpc>
              <a:defRPr/>
            </a:pPr>
            <a:r>
              <a:rPr lang="zh-CN" altLang="en-US" sz="1600" dirty="0"/>
              <a:t>私有属性指的是只能在类方法中才可以访问和操作的属性，在类外是不能直接访问的；</a:t>
            </a:r>
            <a:endParaRPr lang="en-US" altLang="zh-CN" sz="1600" dirty="0"/>
          </a:p>
          <a:p>
            <a:pPr>
              <a:lnSpc>
                <a:spcPct val="150000"/>
              </a:lnSpc>
              <a:defRPr/>
            </a:pPr>
            <a:r>
              <a:rPr lang="zh-CN" altLang="en-US" sz="1600" dirty="0"/>
              <a:t>受保护属性指的是在所在类及子类中可以直接访问，非子类的类外不能直接访问</a:t>
            </a:r>
            <a:r>
              <a:rPr lang="zh-CN" altLang="en-US" sz="1600" dirty="0" smtClean="0"/>
              <a:t>。</a:t>
            </a:r>
            <a:endParaRPr lang="zh-CN" altLang="en-US" sz="1600" dirty="0"/>
          </a:p>
        </p:txBody>
      </p:sp>
      <p:sp>
        <p:nvSpPr>
          <p:cNvPr id="5" name="矩形 4"/>
          <p:cNvSpPr/>
          <p:nvPr/>
        </p:nvSpPr>
        <p:spPr>
          <a:xfrm>
            <a:off x="6400800" y="1830322"/>
            <a:ext cx="4846638" cy="4154984"/>
          </a:xfrm>
          <a:prstGeom prst="rect">
            <a:avLst/>
          </a:prstGeom>
        </p:spPr>
        <p:txBody>
          <a:bodyPr wrap="square">
            <a:spAutoFit/>
          </a:bodyPr>
          <a:lstStyle/>
          <a:p>
            <a:pPr>
              <a:lnSpc>
                <a:spcPct val="150000"/>
              </a:lnSpc>
              <a:defRPr/>
            </a:pPr>
            <a:r>
              <a:rPr lang="en-US" altLang="zh-CN" sz="1600" dirty="0"/>
              <a:t>Python</a:t>
            </a:r>
            <a:r>
              <a:rPr lang="zh-CN" altLang="en-US" sz="1600" dirty="0"/>
              <a:t>并没与对私有成员和受保护成员提供严格的访问保护机制，在定义类的属性时，可以通过命名方式进行区分。</a:t>
            </a:r>
          </a:p>
          <a:p>
            <a:pPr>
              <a:lnSpc>
                <a:spcPct val="150000"/>
              </a:lnSpc>
              <a:defRPr/>
            </a:pPr>
            <a:r>
              <a:rPr lang="zh-CN" altLang="en-US" sz="1600" dirty="0"/>
              <a:t>（</a:t>
            </a:r>
            <a:r>
              <a:rPr lang="en-US" altLang="zh-CN" sz="1600" dirty="0"/>
              <a:t>1</a:t>
            </a:r>
            <a:r>
              <a:rPr lang="zh-CN" altLang="en-US" sz="1600" dirty="0"/>
              <a:t>）如果属性名是以一个下划线开头，那么该属性为受保护属性，如</a:t>
            </a:r>
            <a:r>
              <a:rPr lang="en-US" altLang="zh-CN" sz="1600" dirty="0"/>
              <a:t>_</a:t>
            </a:r>
            <a:r>
              <a:rPr lang="en-US" altLang="zh-CN" sz="1600" dirty="0" err="1"/>
              <a:t>num</a:t>
            </a:r>
            <a:r>
              <a:rPr lang="zh-CN" altLang="en-US" sz="1600" dirty="0"/>
              <a:t>；</a:t>
            </a:r>
          </a:p>
          <a:p>
            <a:pPr>
              <a:lnSpc>
                <a:spcPct val="150000"/>
              </a:lnSpc>
              <a:defRPr/>
            </a:pPr>
            <a:r>
              <a:rPr lang="zh-CN" altLang="en-US" sz="1600" dirty="0"/>
              <a:t>（</a:t>
            </a:r>
            <a:r>
              <a:rPr lang="en-US" altLang="zh-CN" sz="1600" dirty="0"/>
              <a:t>2</a:t>
            </a:r>
            <a:r>
              <a:rPr lang="zh-CN" altLang="en-US" sz="1600" dirty="0"/>
              <a:t>）如果属性名是以两个下划线开头，并以两个下划线结束，那么该属性为特殊属性，如</a:t>
            </a:r>
            <a:r>
              <a:rPr lang="en-US" altLang="zh-CN" sz="1600" dirty="0"/>
              <a:t>__name__</a:t>
            </a:r>
            <a:r>
              <a:rPr lang="zh-CN" altLang="en-US" sz="1600" dirty="0"/>
              <a:t>；</a:t>
            </a:r>
          </a:p>
          <a:p>
            <a:pPr>
              <a:lnSpc>
                <a:spcPct val="150000"/>
              </a:lnSpc>
              <a:defRPr/>
            </a:pPr>
            <a:r>
              <a:rPr lang="zh-CN" altLang="en-US" sz="1600" dirty="0"/>
              <a:t>（</a:t>
            </a:r>
            <a:r>
              <a:rPr lang="en-US" altLang="zh-CN" sz="1600" dirty="0"/>
              <a:t>3</a:t>
            </a:r>
            <a:r>
              <a:rPr lang="zh-CN" altLang="en-US" sz="1600" dirty="0"/>
              <a:t>）如果属性名是以两个下划线开头，但是不以两个下划线结束，那么该属性为私有属性，如</a:t>
            </a:r>
            <a:r>
              <a:rPr lang="en-US" altLang="zh-CN" sz="1600" dirty="0"/>
              <a:t>__</a:t>
            </a:r>
            <a:r>
              <a:rPr lang="en-US" altLang="zh-CN" sz="1600" dirty="0" err="1"/>
              <a:t>num</a:t>
            </a:r>
            <a:r>
              <a:rPr lang="zh-CN" altLang="en-US" sz="1600" dirty="0"/>
              <a:t>；</a:t>
            </a:r>
          </a:p>
          <a:p>
            <a:pPr>
              <a:lnSpc>
                <a:spcPct val="150000"/>
              </a:lnSpc>
              <a:defRPr/>
            </a:pPr>
            <a:r>
              <a:rPr lang="zh-CN" altLang="en-US" sz="1600" dirty="0"/>
              <a:t>（</a:t>
            </a:r>
            <a:r>
              <a:rPr lang="en-US" altLang="zh-CN" sz="1600" dirty="0"/>
              <a:t>4</a:t>
            </a:r>
            <a:r>
              <a:rPr lang="zh-CN" altLang="en-US" sz="1600" dirty="0"/>
              <a:t>）其他符合命名规则的属性都是公有属性。如</a:t>
            </a:r>
            <a:r>
              <a:rPr lang="en-US" altLang="zh-CN" sz="1600" dirty="0" err="1"/>
              <a:t>num</a:t>
            </a:r>
            <a:r>
              <a:rPr lang="zh-CN" altLang="en-US" sz="1600" dirty="0"/>
              <a:t>。</a:t>
            </a:r>
          </a:p>
        </p:txBody>
      </p:sp>
    </p:spTree>
    <p:extLst>
      <p:ext uri="{BB962C8B-B14F-4D97-AF65-F5344CB8AC3E}">
        <p14:creationId xmlns:p14="http://schemas.microsoft.com/office/powerpoint/2010/main" val="2994015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成员的保护和访问机制</a:t>
            </a:r>
          </a:p>
        </p:txBody>
      </p:sp>
      <p:sp>
        <p:nvSpPr>
          <p:cNvPr id="4" name="矩形 3"/>
          <p:cNvSpPr/>
          <p:nvPr/>
        </p:nvSpPr>
        <p:spPr>
          <a:xfrm>
            <a:off x="821147" y="1675663"/>
            <a:ext cx="4475130" cy="1200329"/>
          </a:xfrm>
          <a:prstGeom prst="rect">
            <a:avLst/>
          </a:prstGeom>
        </p:spPr>
        <p:txBody>
          <a:bodyPr wrap="square">
            <a:spAutoFit/>
          </a:bodyPr>
          <a:lstStyle/>
          <a:p>
            <a:pPr>
              <a:lnSpc>
                <a:spcPct val="150000"/>
              </a:lnSpc>
              <a:defRPr/>
            </a:pPr>
            <a:r>
              <a:rPr lang="zh-CN" altLang="zh-CN" sz="1600" dirty="0"/>
              <a:t>定义</a:t>
            </a:r>
            <a:r>
              <a:rPr lang="en-US" altLang="zh-CN" sz="1600" dirty="0"/>
              <a:t>Student</a:t>
            </a:r>
            <a:r>
              <a:rPr lang="zh-CN" altLang="zh-CN" sz="1600" dirty="0"/>
              <a:t>类，为</a:t>
            </a:r>
            <a:r>
              <a:rPr lang="en-US" altLang="zh-CN" sz="1600" dirty="0"/>
              <a:t>Student</a:t>
            </a:r>
            <a:r>
              <a:rPr lang="zh-CN" altLang="zh-CN" sz="1600" dirty="0"/>
              <a:t>类定义私有属性</a:t>
            </a:r>
            <a:r>
              <a:rPr lang="en-US" altLang="zh-CN" sz="1600" dirty="0"/>
              <a:t>__name</a:t>
            </a:r>
            <a:r>
              <a:rPr lang="zh-CN" altLang="zh-CN" sz="1600" dirty="0"/>
              <a:t>、受保护属性</a:t>
            </a:r>
            <a:r>
              <a:rPr lang="en-US" altLang="zh-CN" sz="1600" dirty="0"/>
              <a:t>_age</a:t>
            </a:r>
            <a:r>
              <a:rPr lang="zh-CN" altLang="zh-CN" sz="1600" dirty="0"/>
              <a:t>和公有属性</a:t>
            </a:r>
            <a:r>
              <a:rPr lang="en-US" altLang="zh-CN" sz="1600" dirty="0" err="1"/>
              <a:t>sno</a:t>
            </a:r>
            <a:r>
              <a:rPr lang="zh-CN" altLang="zh-CN" sz="1600" dirty="0"/>
              <a:t>，用来保存学生的姓名、年龄和学号。</a:t>
            </a:r>
            <a:endParaRPr lang="zh-CN" altLang="en-US" sz="1600" dirty="0"/>
          </a:p>
        </p:txBody>
      </p:sp>
      <p:sp>
        <p:nvSpPr>
          <p:cNvPr id="5" name="矩形 4"/>
          <p:cNvSpPr/>
          <p:nvPr/>
        </p:nvSpPr>
        <p:spPr>
          <a:xfrm>
            <a:off x="6364681" y="1504398"/>
            <a:ext cx="4846638" cy="2554545"/>
          </a:xfrm>
          <a:prstGeom prst="rect">
            <a:avLst/>
          </a:prstGeom>
        </p:spPr>
        <p:txBody>
          <a:bodyPr wrap="square">
            <a:spAutoFit/>
          </a:bodyPr>
          <a:lstStyle/>
          <a:p>
            <a:pPr>
              <a:defRPr/>
            </a:pPr>
            <a:r>
              <a:rPr lang="en-US" altLang="zh-CN" sz="1600" dirty="0"/>
              <a:t>class Student:</a:t>
            </a:r>
          </a:p>
          <a:p>
            <a:pPr>
              <a:defRPr/>
            </a:pPr>
            <a:r>
              <a:rPr lang="en-US" altLang="zh-CN" sz="1600" dirty="0"/>
              <a:t>    </a:t>
            </a:r>
            <a:r>
              <a:rPr lang="en-US" altLang="zh-CN" sz="1600" dirty="0" err="1"/>
              <a:t>def</a:t>
            </a:r>
            <a:r>
              <a:rPr lang="en-US" altLang="zh-CN" sz="1600" dirty="0"/>
              <a:t> __</a:t>
            </a:r>
            <a:r>
              <a:rPr lang="en-US" altLang="zh-CN" sz="1600" dirty="0" err="1"/>
              <a:t>init</a:t>
            </a:r>
            <a:r>
              <a:rPr lang="en-US" altLang="zh-CN" sz="1600" dirty="0"/>
              <a:t>__(self, age, name, </a:t>
            </a:r>
            <a:r>
              <a:rPr lang="en-US" altLang="zh-CN" sz="1600" dirty="0" err="1"/>
              <a:t>sno</a:t>
            </a:r>
            <a:r>
              <a:rPr lang="en-US" altLang="zh-CN" sz="1600" dirty="0"/>
              <a:t>):</a:t>
            </a:r>
          </a:p>
          <a:p>
            <a:pPr>
              <a:defRPr/>
            </a:pPr>
            <a:r>
              <a:rPr lang="en-US" altLang="zh-CN" sz="1600" dirty="0"/>
              <a:t>        </a:t>
            </a:r>
            <a:r>
              <a:rPr lang="en-US" altLang="zh-CN" sz="1600" dirty="0" err="1"/>
              <a:t>self._age</a:t>
            </a:r>
            <a:r>
              <a:rPr lang="en-US" altLang="zh-CN" sz="1600" dirty="0"/>
              <a:t> = age</a:t>
            </a:r>
          </a:p>
          <a:p>
            <a:pPr>
              <a:defRPr/>
            </a:pPr>
            <a:r>
              <a:rPr lang="en-US" altLang="zh-CN" sz="1600" dirty="0"/>
              <a:t>        </a:t>
            </a:r>
            <a:r>
              <a:rPr lang="en-US" altLang="zh-CN" sz="1600" dirty="0" err="1"/>
              <a:t>self.__name</a:t>
            </a:r>
            <a:r>
              <a:rPr lang="en-US" altLang="zh-CN" sz="1600" dirty="0"/>
              <a:t> = name</a:t>
            </a:r>
          </a:p>
          <a:p>
            <a:pPr>
              <a:defRPr/>
            </a:pPr>
            <a:r>
              <a:rPr lang="en-US" altLang="zh-CN" sz="1600" dirty="0"/>
              <a:t>        </a:t>
            </a:r>
            <a:r>
              <a:rPr lang="en-US" altLang="zh-CN" sz="1600" dirty="0" err="1"/>
              <a:t>self.sno</a:t>
            </a:r>
            <a:r>
              <a:rPr lang="en-US" altLang="zh-CN" sz="1600" dirty="0"/>
              <a:t> = </a:t>
            </a:r>
            <a:r>
              <a:rPr lang="en-US" altLang="zh-CN" sz="1600" dirty="0" err="1"/>
              <a:t>sno</a:t>
            </a:r>
            <a:endParaRPr lang="en-US" altLang="zh-CN" sz="1600" dirty="0"/>
          </a:p>
          <a:p>
            <a:pPr>
              <a:defRPr/>
            </a:pPr>
            <a:endParaRPr lang="en-US" altLang="zh-CN" sz="1600" dirty="0"/>
          </a:p>
          <a:p>
            <a:pPr>
              <a:defRPr/>
            </a:pPr>
            <a:r>
              <a:rPr lang="en-US" altLang="zh-CN" sz="1600" dirty="0" err="1" smtClean="0"/>
              <a:t>stu</a:t>
            </a:r>
            <a:r>
              <a:rPr lang="en-US" altLang="zh-CN" sz="1600" dirty="0" smtClean="0"/>
              <a:t> </a:t>
            </a:r>
            <a:r>
              <a:rPr lang="en-US" altLang="zh-CN" sz="1600" dirty="0"/>
              <a:t>= Student(20, "</a:t>
            </a:r>
            <a:r>
              <a:rPr lang="en-US" altLang="zh-CN" sz="1600" dirty="0" err="1"/>
              <a:t>lisi</a:t>
            </a:r>
            <a:r>
              <a:rPr lang="en-US" altLang="zh-CN" sz="1600" dirty="0"/>
              <a:t>", "123456")</a:t>
            </a:r>
          </a:p>
          <a:p>
            <a:pPr>
              <a:defRPr/>
            </a:pPr>
            <a:r>
              <a:rPr lang="en-US" altLang="zh-CN" sz="1600" dirty="0" smtClean="0"/>
              <a:t>print(</a:t>
            </a:r>
            <a:r>
              <a:rPr lang="en-US" altLang="zh-CN" sz="1600" dirty="0" err="1" smtClean="0"/>
              <a:t>stu.sno</a:t>
            </a:r>
            <a:r>
              <a:rPr lang="en-US" altLang="zh-CN" sz="1600" dirty="0"/>
              <a:t>)    # </a:t>
            </a:r>
            <a:r>
              <a:rPr lang="zh-CN" altLang="en-US" sz="1600" dirty="0"/>
              <a:t>输出</a:t>
            </a:r>
            <a:r>
              <a:rPr lang="en-US" altLang="zh-CN" sz="1600" dirty="0"/>
              <a:t>"123456"</a:t>
            </a:r>
          </a:p>
          <a:p>
            <a:pPr>
              <a:defRPr/>
            </a:pPr>
            <a:r>
              <a:rPr lang="en-US" altLang="zh-CN" sz="1600" dirty="0" smtClean="0"/>
              <a:t>print(</a:t>
            </a:r>
            <a:r>
              <a:rPr lang="en-US" altLang="zh-CN" sz="1600" dirty="0" err="1" smtClean="0"/>
              <a:t>stu</a:t>
            </a:r>
            <a:r>
              <a:rPr lang="en-US" altLang="zh-CN" sz="1600" dirty="0"/>
              <a:t>._age)   # </a:t>
            </a:r>
            <a:r>
              <a:rPr lang="zh-CN" altLang="en-US" sz="1600" dirty="0"/>
              <a:t>输出</a:t>
            </a:r>
            <a:r>
              <a:rPr lang="en-US" altLang="zh-CN" sz="1600" dirty="0"/>
              <a:t>"20"</a:t>
            </a:r>
          </a:p>
          <a:p>
            <a:pPr>
              <a:defRPr/>
            </a:pPr>
            <a:r>
              <a:rPr lang="en-US" altLang="zh-CN" sz="1600" dirty="0" smtClean="0"/>
              <a:t>print(</a:t>
            </a:r>
            <a:r>
              <a:rPr lang="en-US" altLang="zh-CN" sz="1600" dirty="0" err="1" smtClean="0"/>
              <a:t>stu</a:t>
            </a:r>
            <a:r>
              <a:rPr lang="en-US" altLang="zh-CN" sz="1600" dirty="0"/>
              <a:t>.__name) # </a:t>
            </a:r>
            <a:r>
              <a:rPr lang="zh-CN" altLang="en-US" sz="1600" dirty="0"/>
              <a:t>提示错误</a:t>
            </a:r>
          </a:p>
        </p:txBody>
      </p:sp>
      <p:sp>
        <p:nvSpPr>
          <p:cNvPr id="2" name="矩形 1"/>
          <p:cNvSpPr/>
          <p:nvPr/>
        </p:nvSpPr>
        <p:spPr>
          <a:xfrm>
            <a:off x="6170697" y="4973464"/>
            <a:ext cx="5824097" cy="1569660"/>
          </a:xfrm>
          <a:prstGeom prst="rect">
            <a:avLst/>
          </a:prstGeom>
        </p:spPr>
        <p:txBody>
          <a:bodyPr wrap="square">
            <a:spAutoFit/>
          </a:bodyPr>
          <a:lstStyle/>
          <a:p>
            <a:pPr>
              <a:defRPr/>
            </a:pPr>
            <a:r>
              <a:rPr lang="en-US" altLang="zh-CN" sz="1600" dirty="0"/>
              <a:t>123456</a:t>
            </a:r>
            <a:endParaRPr lang="zh-CN" altLang="zh-CN" sz="1600" dirty="0"/>
          </a:p>
          <a:p>
            <a:pPr>
              <a:defRPr/>
            </a:pPr>
            <a:r>
              <a:rPr lang="en-US" altLang="zh-CN" sz="1600" dirty="0"/>
              <a:t>20</a:t>
            </a:r>
            <a:endParaRPr lang="zh-CN" altLang="zh-CN" sz="1600" dirty="0"/>
          </a:p>
          <a:p>
            <a:pPr>
              <a:defRPr/>
            </a:pPr>
            <a:r>
              <a:rPr lang="en-US" altLang="zh-CN" sz="1600" dirty="0" err="1"/>
              <a:t>Traceback</a:t>
            </a:r>
            <a:r>
              <a:rPr lang="en-US" altLang="zh-CN" sz="1600" dirty="0"/>
              <a:t> (most recent call last):</a:t>
            </a:r>
            <a:endParaRPr lang="zh-CN" altLang="zh-CN" sz="1600" dirty="0"/>
          </a:p>
          <a:p>
            <a:pPr>
              <a:defRPr/>
            </a:pPr>
            <a:r>
              <a:rPr lang="en-US" altLang="zh-CN" sz="1600" dirty="0"/>
              <a:t>  File "D:\apple\</a:t>
            </a:r>
            <a:r>
              <a:rPr lang="zh-CN" altLang="zh-CN" sz="1600" dirty="0"/>
              <a:t>课程</a:t>
            </a:r>
            <a:r>
              <a:rPr lang="en-US" altLang="zh-CN" sz="1600" dirty="0"/>
              <a:t>\python\</a:t>
            </a:r>
            <a:r>
              <a:rPr lang="zh-CN" altLang="zh-CN" sz="1600" dirty="0"/>
              <a:t>例题</a:t>
            </a:r>
            <a:r>
              <a:rPr lang="en-US" altLang="zh-CN" sz="1600" dirty="0"/>
              <a:t>\7.13.py", line 11, in &lt;module&gt;</a:t>
            </a:r>
            <a:endParaRPr lang="zh-CN" altLang="zh-CN" sz="1600" dirty="0"/>
          </a:p>
          <a:p>
            <a:pPr>
              <a:defRPr/>
            </a:pPr>
            <a:r>
              <a:rPr lang="en-US" altLang="zh-CN" sz="1600" dirty="0"/>
              <a:t>    print(</a:t>
            </a:r>
            <a:r>
              <a:rPr lang="en-US" altLang="zh-CN" sz="1600" dirty="0" err="1"/>
              <a:t>stu</a:t>
            </a:r>
            <a:r>
              <a:rPr lang="en-US" altLang="zh-CN" sz="1600" dirty="0"/>
              <a:t>.__name) #</a:t>
            </a:r>
            <a:r>
              <a:rPr lang="zh-CN" altLang="zh-CN" sz="1600" dirty="0"/>
              <a:t>提示错误</a:t>
            </a:r>
          </a:p>
          <a:p>
            <a:pPr>
              <a:defRPr/>
            </a:pPr>
            <a:r>
              <a:rPr lang="en-US" altLang="zh-CN" sz="1600" dirty="0" err="1"/>
              <a:t>AttributeError</a:t>
            </a:r>
            <a:r>
              <a:rPr lang="en-US" altLang="zh-CN" sz="1600" dirty="0"/>
              <a:t>: 'Student' object has no attribute '__name'</a:t>
            </a:r>
            <a:endParaRPr lang="zh-CN" altLang="zh-CN" sz="1600" dirty="0"/>
          </a:p>
        </p:txBody>
      </p:sp>
      <p:sp>
        <p:nvSpPr>
          <p:cNvPr id="15" name="文本框 7"/>
          <p:cNvSpPr txBox="1">
            <a:spLocks noChangeArrowheads="1"/>
          </p:cNvSpPr>
          <p:nvPr/>
        </p:nvSpPr>
        <p:spPr bwMode="auto">
          <a:xfrm>
            <a:off x="924597" y="1238337"/>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8" name="直接连接符 17"/>
          <p:cNvCxnSpPr/>
          <p:nvPr/>
        </p:nvCxnSpPr>
        <p:spPr>
          <a:xfrm>
            <a:off x="1032323" y="16114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9" name="文本框 7"/>
          <p:cNvSpPr txBox="1">
            <a:spLocks noChangeArrowheads="1"/>
          </p:cNvSpPr>
          <p:nvPr/>
        </p:nvSpPr>
        <p:spPr bwMode="auto">
          <a:xfrm>
            <a:off x="6228886" y="4361231"/>
            <a:ext cx="264956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6336612" y="4734294"/>
            <a:ext cx="19473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1" name="文本框 7"/>
          <p:cNvSpPr txBox="1">
            <a:spLocks noChangeArrowheads="1"/>
          </p:cNvSpPr>
          <p:nvPr/>
        </p:nvSpPr>
        <p:spPr bwMode="auto">
          <a:xfrm>
            <a:off x="6210779" y="1025874"/>
            <a:ext cx="264956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代码</a:t>
            </a:r>
          </a:p>
        </p:txBody>
      </p:sp>
      <p:cxnSp>
        <p:nvCxnSpPr>
          <p:cNvPr id="12" name="直接连接符 11"/>
          <p:cNvCxnSpPr/>
          <p:nvPr/>
        </p:nvCxnSpPr>
        <p:spPr>
          <a:xfrm>
            <a:off x="6318505" y="1398937"/>
            <a:ext cx="19473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67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782" y="1608931"/>
            <a:ext cx="5480929" cy="2942344"/>
          </a:xfrm>
          <a:prstGeom prst="rect">
            <a:avLst/>
          </a:prstGeom>
          <a:noFill/>
        </p:spPr>
        <p:txBody>
          <a:bodyPr wrap="square">
            <a:spAutoFit/>
          </a:bodyPr>
          <a:lstStyle/>
          <a:p>
            <a:r>
              <a:rPr lang="zh-CN" altLang="en-US" dirty="0">
                <a:solidFill>
                  <a:srgbClr val="1B3868"/>
                </a:solidFill>
                <a:latin typeface="微软雅黑" panose="020B0503020204020204" pitchFamily="34" charset="-122"/>
                <a:ea typeface="微软雅黑" panose="020B0503020204020204" pitchFamily="34" charset="-122"/>
              </a:rPr>
              <a:t>两种编程思想的比较：</a:t>
            </a:r>
          </a:p>
          <a:p>
            <a:r>
              <a:rPr lang="zh-CN" altLang="en-US" dirty="0">
                <a:solidFill>
                  <a:srgbClr val="1B3868"/>
                </a:solidFill>
                <a:latin typeface="微软雅黑" panose="020B0503020204020204" pitchFamily="34" charset="-122"/>
                <a:ea typeface="微软雅黑" panose="020B0503020204020204" pitchFamily="34" charset="-122"/>
              </a:rPr>
              <a:t>面向过程（</a:t>
            </a:r>
            <a:r>
              <a:rPr lang="en-US" altLang="zh-CN" dirty="0">
                <a:solidFill>
                  <a:srgbClr val="1B3868"/>
                </a:solidFill>
                <a:latin typeface="微软雅黑" panose="020B0503020204020204" pitchFamily="34" charset="-122"/>
                <a:ea typeface="微软雅黑" panose="020B0503020204020204" pitchFamily="34" charset="-122"/>
              </a:rPr>
              <a:t>C</a:t>
            </a:r>
            <a:r>
              <a:rPr lang="zh-CN" altLang="en-US" dirty="0">
                <a:solidFill>
                  <a:srgbClr val="1B3868"/>
                </a:solidFill>
                <a:latin typeface="微软雅黑" panose="020B0503020204020204" pitchFamily="34" charset="-122"/>
                <a:ea typeface="微软雅黑" panose="020B0503020204020204" pitchFamily="34" charset="-122"/>
              </a:rPr>
              <a:t>语言）</a:t>
            </a:r>
          </a:p>
          <a:p>
            <a:r>
              <a:rPr lang="zh-CN" altLang="en-US" dirty="0">
                <a:solidFill>
                  <a:srgbClr val="1B3868"/>
                </a:solidFill>
                <a:latin typeface="微软雅黑" panose="020B0503020204020204" pitchFamily="34" charset="-122"/>
                <a:ea typeface="微软雅黑" panose="020B0503020204020204" pitchFamily="34" charset="-122"/>
              </a:rPr>
              <a:t>就是分析出解决问题所需要的步骤，然后用函数把这些步骤一步一步实现，使用的时候一个一个依次调用就可以了。</a:t>
            </a:r>
          </a:p>
          <a:p>
            <a:r>
              <a:rPr lang="zh-CN" altLang="en-US" dirty="0">
                <a:solidFill>
                  <a:srgbClr val="1B3868"/>
                </a:solidFill>
                <a:latin typeface="微软雅黑" panose="020B0503020204020204" pitchFamily="34" charset="-122"/>
                <a:ea typeface="微软雅黑" panose="020B0503020204020204" pitchFamily="34" charset="-122"/>
              </a:rPr>
              <a:t>面向对象</a:t>
            </a:r>
            <a:r>
              <a:rPr lang="zh-CN" altLang="en-US" dirty="0" smtClean="0">
                <a:solidFill>
                  <a:srgbClr val="1B3868"/>
                </a:solidFill>
                <a:latin typeface="微软雅黑" panose="020B0503020204020204" pitchFamily="34" charset="-122"/>
                <a:ea typeface="微软雅黑" panose="020B0503020204020204" pitchFamily="34" charset="-122"/>
              </a:rPr>
              <a:t>（</a:t>
            </a:r>
            <a:r>
              <a:rPr lang="en-US" altLang="zh-CN" dirty="0" smtClean="0">
                <a:solidFill>
                  <a:srgbClr val="1B3868"/>
                </a:solidFill>
                <a:latin typeface="微软雅黑" panose="020B0503020204020204" pitchFamily="34" charset="-122"/>
                <a:ea typeface="微软雅黑" panose="020B0503020204020204" pitchFamily="34" charset="-122"/>
              </a:rPr>
              <a:t>python</a:t>
            </a:r>
            <a:r>
              <a:rPr lang="zh-CN" altLang="en-US" dirty="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java</a:t>
            </a:r>
            <a:r>
              <a:rPr lang="zh-CN" altLang="en-US" dirty="0">
                <a:solidFill>
                  <a:srgbClr val="1B3868"/>
                </a:solidFill>
                <a:latin typeface="微软雅黑" panose="020B0503020204020204" pitchFamily="34" charset="-122"/>
                <a:ea typeface="微软雅黑" panose="020B0503020204020204" pitchFamily="34" charset="-122"/>
              </a:rPr>
              <a:t>，</a:t>
            </a:r>
            <a:r>
              <a:rPr lang="en-US" altLang="zh-CN" dirty="0">
                <a:solidFill>
                  <a:srgbClr val="1B3868"/>
                </a:solidFill>
                <a:latin typeface="微软雅黑" panose="020B0503020204020204" pitchFamily="34" charset="-122"/>
                <a:ea typeface="微软雅黑" panose="020B0503020204020204" pitchFamily="34" charset="-122"/>
              </a:rPr>
              <a:t>VB</a:t>
            </a:r>
            <a:r>
              <a:rPr lang="zh-CN" altLang="en-US" dirty="0">
                <a:solidFill>
                  <a:srgbClr val="1B3868"/>
                </a:solidFill>
                <a:latin typeface="微软雅黑" panose="020B0503020204020204" pitchFamily="34" charset="-122"/>
                <a:ea typeface="微软雅黑" panose="020B0503020204020204" pitchFamily="34" charset="-122"/>
              </a:rPr>
              <a:t>）</a:t>
            </a:r>
          </a:p>
          <a:p>
            <a:r>
              <a:rPr lang="zh-CN" altLang="en-US" dirty="0">
                <a:solidFill>
                  <a:srgbClr val="1B3868"/>
                </a:solidFill>
                <a:latin typeface="微软雅黑" panose="020B0503020204020204" pitchFamily="34" charset="-122"/>
                <a:ea typeface="微软雅黑" panose="020B0503020204020204" pitchFamily="34" charset="-122"/>
              </a:rPr>
              <a:t>是把构成问题事务分解成各个对象，建立对象的目的不是为了完成一个步骤，而是为了描述某个事物在整个解决问题的步骤中的行为。</a:t>
            </a:r>
          </a:p>
          <a:p>
            <a:pPr marL="285750" indent="-285750" fontAlgn="auto">
              <a:lnSpc>
                <a:spcPct val="130000"/>
              </a:lnSpc>
              <a:spcBef>
                <a:spcPts val="600"/>
              </a:spcBef>
              <a:spcAft>
                <a:spcPts val="600"/>
              </a:spcAft>
              <a:buClr>
                <a:srgbClr val="1B3868"/>
              </a:buClr>
              <a:defRPr/>
            </a:pPr>
            <a:endParaRPr lang="en-US" altLang="zh-CN" sz="1400" spc="300" dirty="0">
              <a:solidFill>
                <a:schemeClr val="bg2">
                  <a:lumMod val="50000"/>
                </a:schemeClr>
              </a:solidFill>
              <a:latin typeface="微软雅黑 Light" panose="020B0502040204020203" charset="-122"/>
              <a:ea typeface="微软雅黑 Light" panose="020B0502040204020203" charset="-122"/>
            </a:endParaRPr>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a:lstStyle/>
          <a:p>
            <a:r>
              <a:rPr lang="en-US" altLang="zh-CN" dirty="0" smtClean="0"/>
              <a:t>7.1.1 </a:t>
            </a:r>
            <a:r>
              <a:rPr lang="zh-CN" altLang="zh-CN" dirty="0"/>
              <a:t>面向过程思想和面向对象思想</a:t>
            </a:r>
          </a:p>
        </p:txBody>
      </p:sp>
      <p:sp>
        <p:nvSpPr>
          <p:cNvPr id="2" name="矩形 1"/>
          <p:cNvSpPr/>
          <p:nvPr/>
        </p:nvSpPr>
        <p:spPr>
          <a:xfrm>
            <a:off x="107853" y="1608931"/>
            <a:ext cx="5434818" cy="2585323"/>
          </a:xfrm>
          <a:prstGeom prst="rect">
            <a:avLst/>
          </a:prstGeom>
        </p:spPr>
        <p:txBody>
          <a:bodyPr wrap="square">
            <a:spAutoFit/>
          </a:bodyPr>
          <a:lstStyle/>
          <a:p>
            <a:r>
              <a:rPr lang="zh-CN" altLang="en-US" dirty="0">
                <a:solidFill>
                  <a:srgbClr val="1B3868"/>
                </a:solidFill>
                <a:latin typeface="微软雅黑" panose="020B0503020204020204" pitchFamily="34" charset="-122"/>
                <a:ea typeface="微软雅黑" panose="020B0503020204020204" pitchFamily="34" charset="-122"/>
              </a:rPr>
              <a:t>“面向过程”</a:t>
            </a:r>
            <a:r>
              <a:rPr lang="en-US" altLang="zh-CN" dirty="0">
                <a:solidFill>
                  <a:srgbClr val="1B3868"/>
                </a:solidFill>
                <a:latin typeface="微软雅黑" panose="020B0503020204020204" pitchFamily="34" charset="-122"/>
                <a:ea typeface="微软雅黑" panose="020B0503020204020204" pitchFamily="34" charset="-122"/>
              </a:rPr>
              <a:t>(Procedure Oriented,</a:t>
            </a:r>
            <a:r>
              <a:rPr lang="zh-CN" altLang="en-US" dirty="0">
                <a:solidFill>
                  <a:srgbClr val="1B3868"/>
                </a:solidFill>
                <a:latin typeface="微软雅黑" panose="020B0503020204020204" pitchFamily="34" charset="-122"/>
                <a:ea typeface="微软雅黑" panose="020B0503020204020204" pitchFamily="34" charset="-122"/>
              </a:rPr>
              <a:t>简称</a:t>
            </a:r>
            <a:r>
              <a:rPr lang="en-US" altLang="zh-CN" dirty="0">
                <a:solidFill>
                  <a:srgbClr val="1B3868"/>
                </a:solidFill>
                <a:latin typeface="微软雅黑" panose="020B0503020204020204" pitchFamily="34" charset="-122"/>
                <a:ea typeface="微软雅黑" panose="020B0503020204020204" pitchFamily="34" charset="-122"/>
              </a:rPr>
              <a:t>PO</a:t>
            </a:r>
            <a:r>
              <a:rPr lang="en-US" altLang="zh-CN" dirty="0" smtClean="0">
                <a:solidFill>
                  <a:srgbClr val="1B3868"/>
                </a:solidFill>
                <a:latin typeface="微软雅黑" panose="020B0503020204020204" pitchFamily="34" charset="-122"/>
                <a:ea typeface="微软雅黑" panose="020B0503020204020204" pitchFamily="34" charset="-122"/>
              </a:rPr>
              <a:t>):</a:t>
            </a:r>
            <a:r>
              <a:rPr lang="zh-CN" altLang="en-US" dirty="0" smtClean="0">
                <a:solidFill>
                  <a:srgbClr val="1B3868"/>
                </a:solidFill>
                <a:latin typeface="微软雅黑" panose="020B0503020204020204" pitchFamily="34" charset="-122"/>
                <a:ea typeface="微软雅黑" panose="020B0503020204020204" pitchFamily="34" charset="-122"/>
              </a:rPr>
              <a:t>是</a:t>
            </a:r>
            <a:r>
              <a:rPr lang="zh-CN" altLang="en-US" dirty="0">
                <a:solidFill>
                  <a:srgbClr val="1B3868"/>
                </a:solidFill>
                <a:latin typeface="微软雅黑" panose="020B0503020204020204" pitchFamily="34" charset="-122"/>
                <a:ea typeface="微软雅黑" panose="020B0503020204020204" pitchFamily="34" charset="-122"/>
              </a:rPr>
              <a:t>一种以过程为中心的编程思想。</a:t>
            </a:r>
          </a:p>
          <a:p>
            <a:r>
              <a:rPr lang="zh-CN" altLang="en-US" dirty="0">
                <a:solidFill>
                  <a:srgbClr val="1B3868"/>
                </a:solidFill>
                <a:latin typeface="微软雅黑" panose="020B0503020204020204" pitchFamily="34" charset="-122"/>
                <a:ea typeface="微软雅黑" panose="020B0503020204020204" pitchFamily="34" charset="-122"/>
              </a:rPr>
              <a:t>面向过程的程序设计</a:t>
            </a:r>
            <a:r>
              <a:rPr lang="en-US" altLang="zh-CN" dirty="0">
                <a:solidFill>
                  <a:srgbClr val="1B3868"/>
                </a:solidFill>
                <a:latin typeface="微软雅黑" panose="020B0503020204020204" pitchFamily="34" charset="-122"/>
                <a:ea typeface="微软雅黑" panose="020B0503020204020204" pitchFamily="34" charset="-122"/>
              </a:rPr>
              <a:t>(Procedure-Oriented Programming</a:t>
            </a:r>
            <a:r>
              <a:rPr lang="zh-CN" altLang="en-US" dirty="0">
                <a:solidFill>
                  <a:srgbClr val="1B3868"/>
                </a:solidFill>
                <a:latin typeface="微软雅黑" panose="020B0503020204020204" pitchFamily="34" charset="-122"/>
                <a:ea typeface="微软雅黑" panose="020B0503020204020204" pitchFamily="34" charset="-122"/>
              </a:rPr>
              <a:t>，简记为</a:t>
            </a:r>
            <a:r>
              <a:rPr lang="en-US" altLang="zh-CN" dirty="0">
                <a:solidFill>
                  <a:srgbClr val="1B3868"/>
                </a:solidFill>
                <a:latin typeface="微软雅黑" panose="020B0503020204020204" pitchFamily="34" charset="-122"/>
                <a:ea typeface="微软雅黑" panose="020B0503020204020204" pitchFamily="34" charset="-122"/>
              </a:rPr>
              <a:t>POP)</a:t>
            </a:r>
          </a:p>
          <a:p>
            <a:r>
              <a:rPr lang="zh-CN" altLang="en-US" dirty="0">
                <a:solidFill>
                  <a:srgbClr val="1B3868"/>
                </a:solidFill>
                <a:latin typeface="微软雅黑" panose="020B0503020204020204" pitchFamily="34" charset="-122"/>
                <a:ea typeface="微软雅黑" panose="020B0503020204020204" pitchFamily="34" charset="-122"/>
              </a:rPr>
              <a:t>比如以公共汽车而言。</a:t>
            </a:r>
          </a:p>
          <a:p>
            <a:r>
              <a:rPr lang="zh-CN" altLang="en-US" dirty="0" smtClean="0">
                <a:solidFill>
                  <a:srgbClr val="1B3868"/>
                </a:solidFill>
                <a:latin typeface="微软雅黑" panose="020B0503020204020204" pitchFamily="34" charset="-122"/>
                <a:ea typeface="微软雅黑" panose="020B0503020204020204" pitchFamily="34" charset="-122"/>
              </a:rPr>
              <a:t>“面向过程”</a:t>
            </a:r>
            <a:r>
              <a:rPr lang="zh-CN" altLang="en-US" dirty="0">
                <a:solidFill>
                  <a:srgbClr val="1B3868"/>
                </a:solidFill>
                <a:latin typeface="微软雅黑" panose="020B0503020204020204" pitchFamily="34" charset="-122"/>
                <a:ea typeface="微软雅黑" panose="020B0503020204020204" pitchFamily="34" charset="-122"/>
              </a:rPr>
              <a:t>就是汽车启动是一个事件，汽车到站是另一个事件。在编程序的时候我们关心的是某一个事件。而不是汽车本身。我们分别对启动和到站编写程序</a:t>
            </a:r>
            <a:r>
              <a:rPr lang="zh-CN" altLang="en-US" dirty="0" smtClean="0">
                <a:solidFill>
                  <a:srgbClr val="1B3868"/>
                </a:solidFill>
                <a:latin typeface="微软雅黑" panose="020B0503020204020204" pitchFamily="34" charset="-122"/>
                <a:ea typeface="微软雅黑" panose="020B0503020204020204" pitchFamily="34" charset="-122"/>
              </a:rPr>
              <a:t>。</a:t>
            </a:r>
            <a:endParaRPr lang="zh-CN" altLang="en-US" dirty="0">
              <a:solidFill>
                <a:srgbClr val="1B3868"/>
              </a:solidFill>
              <a:latin typeface="微软雅黑" panose="020B0503020204020204" pitchFamily="34" charset="-122"/>
              <a:ea typeface="微软雅黑" panose="020B0503020204020204" pitchFamily="34" charset="-122"/>
            </a:endParaRPr>
          </a:p>
        </p:txBody>
      </p:sp>
      <p:pic>
        <p:nvPicPr>
          <p:cNvPr id="2050" name="Picture 2" descr="https://bkimg.cdn.bcebos.com/pic/bf096b63f6246b60d385dbaae6f81a4c500fa261?x-bce-process=image/watermark,image_d2F0ZXIvYmFpa2U4MA==,g_7,xp_5,yp_5/format,f_au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746" y="1608931"/>
            <a:ext cx="5715000" cy="4391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kimg.cdn.bcebos.com/pic/aa64034f78f0f7363f0823df0755b319eac4137d?x-bce-process=image/watermark,image_d2F0ZXIvYmFpa2U4MA==,g_7,xp_5,yp_5/format,f_au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 y="1608931"/>
            <a:ext cx="5715000" cy="4391026"/>
          </a:xfrm>
          <a:prstGeom prst="rect">
            <a:avLst/>
          </a:prstGeom>
          <a:noFill/>
          <a:extLst>
            <a:ext uri="{909E8E84-426E-40DD-AFC4-6F175D3DCCD1}">
              <a14:hiddenFill xmlns:a14="http://schemas.microsoft.com/office/drawing/2010/main">
                <a:solidFill>
                  <a:srgbClr val="FFFFFF"/>
                </a:solidFill>
              </a14:hiddenFill>
            </a:ext>
          </a:extLst>
        </p:spPr>
      </p:pic>
      <p:sp>
        <p:nvSpPr>
          <p:cNvPr id="6" name="单圆角矩形 5"/>
          <p:cNvSpPr/>
          <p:nvPr/>
        </p:nvSpPr>
        <p:spPr>
          <a:xfrm>
            <a:off x="198438" y="5498432"/>
            <a:ext cx="1137067" cy="30864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 name="单圆角矩形 6"/>
          <p:cNvSpPr/>
          <p:nvPr/>
        </p:nvSpPr>
        <p:spPr>
          <a:xfrm>
            <a:off x="6096782" y="5582650"/>
            <a:ext cx="1037944" cy="33308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Tree>
    <p:extLst>
      <p:ext uri="{BB962C8B-B14F-4D97-AF65-F5344CB8AC3E}">
        <p14:creationId xmlns:p14="http://schemas.microsoft.com/office/powerpoint/2010/main" val="394595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成员的保护和访问机制</a:t>
            </a:r>
          </a:p>
        </p:txBody>
      </p:sp>
      <p:sp>
        <p:nvSpPr>
          <p:cNvPr id="4" name="矩形 3"/>
          <p:cNvSpPr/>
          <p:nvPr/>
        </p:nvSpPr>
        <p:spPr>
          <a:xfrm>
            <a:off x="821147" y="1675663"/>
            <a:ext cx="4891590" cy="1200329"/>
          </a:xfrm>
          <a:prstGeom prst="rect">
            <a:avLst/>
          </a:prstGeom>
        </p:spPr>
        <p:txBody>
          <a:bodyPr wrap="square">
            <a:spAutoFit/>
          </a:bodyPr>
          <a:lstStyle/>
          <a:p>
            <a:pPr>
              <a:lnSpc>
                <a:spcPct val="150000"/>
              </a:lnSpc>
              <a:defRPr/>
            </a:pPr>
            <a:r>
              <a:rPr lang="zh-CN" altLang="zh-CN" sz="1600" dirty="0"/>
              <a:t>定义</a:t>
            </a:r>
            <a:r>
              <a:rPr lang="en-US" altLang="zh-CN" sz="1600" dirty="0"/>
              <a:t>Student</a:t>
            </a:r>
            <a:r>
              <a:rPr lang="zh-CN" altLang="zh-CN" sz="1600" dirty="0"/>
              <a:t>类，为</a:t>
            </a:r>
            <a:r>
              <a:rPr lang="en-US" altLang="zh-CN" sz="1600" dirty="0"/>
              <a:t>Student</a:t>
            </a:r>
            <a:r>
              <a:rPr lang="zh-CN" altLang="zh-CN" sz="1600" dirty="0"/>
              <a:t>类定义私有属性</a:t>
            </a:r>
            <a:r>
              <a:rPr lang="en-US" altLang="zh-CN" sz="1600" dirty="0"/>
              <a:t>__name</a:t>
            </a:r>
            <a:r>
              <a:rPr lang="zh-CN" altLang="zh-CN" sz="1600" dirty="0"/>
              <a:t>、受保护属性</a:t>
            </a:r>
            <a:r>
              <a:rPr lang="en-US" altLang="zh-CN" sz="1600" dirty="0"/>
              <a:t>_age</a:t>
            </a:r>
            <a:r>
              <a:rPr lang="zh-CN" altLang="zh-CN" sz="1600" dirty="0"/>
              <a:t>和公有属性</a:t>
            </a:r>
            <a:r>
              <a:rPr lang="en-US" altLang="zh-CN" sz="1600" dirty="0" err="1"/>
              <a:t>sno</a:t>
            </a:r>
            <a:r>
              <a:rPr lang="zh-CN" altLang="zh-CN" sz="1600" dirty="0"/>
              <a:t>，用来保存学生的姓名、年龄和学号。</a:t>
            </a:r>
            <a:endParaRPr lang="zh-CN" altLang="en-US" sz="1600" dirty="0"/>
          </a:p>
        </p:txBody>
      </p:sp>
      <p:sp>
        <p:nvSpPr>
          <p:cNvPr id="5" name="矩形 4"/>
          <p:cNvSpPr/>
          <p:nvPr/>
        </p:nvSpPr>
        <p:spPr>
          <a:xfrm>
            <a:off x="5920966" y="31671"/>
            <a:ext cx="3431263" cy="2554545"/>
          </a:xfrm>
          <a:prstGeom prst="rect">
            <a:avLst/>
          </a:prstGeom>
          <a:ln>
            <a:solidFill>
              <a:srgbClr val="FF0000"/>
            </a:solidFill>
          </a:ln>
        </p:spPr>
        <p:txBody>
          <a:bodyPr wrap="square">
            <a:spAutoFit/>
          </a:bodyPr>
          <a:lstStyle/>
          <a:p>
            <a:pPr>
              <a:defRPr/>
            </a:pPr>
            <a:r>
              <a:rPr lang="en-US" altLang="zh-CN" sz="1600" dirty="0"/>
              <a:t>class Student:</a:t>
            </a:r>
          </a:p>
          <a:p>
            <a:pPr>
              <a:defRPr/>
            </a:pPr>
            <a:r>
              <a:rPr lang="en-US" altLang="zh-CN" sz="1600" dirty="0"/>
              <a:t>    </a:t>
            </a:r>
            <a:r>
              <a:rPr lang="en-US" altLang="zh-CN" sz="1600" dirty="0" err="1"/>
              <a:t>def</a:t>
            </a:r>
            <a:r>
              <a:rPr lang="en-US" altLang="zh-CN" sz="1600" dirty="0"/>
              <a:t> __</a:t>
            </a:r>
            <a:r>
              <a:rPr lang="en-US" altLang="zh-CN" sz="1600" dirty="0" err="1"/>
              <a:t>init</a:t>
            </a:r>
            <a:r>
              <a:rPr lang="en-US" altLang="zh-CN" sz="1600" dirty="0"/>
              <a:t>__(self, age, name, </a:t>
            </a:r>
            <a:r>
              <a:rPr lang="en-US" altLang="zh-CN" sz="1600" dirty="0" err="1"/>
              <a:t>sno</a:t>
            </a:r>
            <a:r>
              <a:rPr lang="en-US" altLang="zh-CN" sz="1600" dirty="0"/>
              <a:t>):</a:t>
            </a:r>
          </a:p>
          <a:p>
            <a:pPr>
              <a:defRPr/>
            </a:pPr>
            <a:r>
              <a:rPr lang="en-US" altLang="zh-CN" sz="1600" dirty="0"/>
              <a:t>        </a:t>
            </a:r>
            <a:r>
              <a:rPr lang="en-US" altLang="zh-CN" sz="1600" dirty="0" err="1"/>
              <a:t>self._age</a:t>
            </a:r>
            <a:r>
              <a:rPr lang="en-US" altLang="zh-CN" sz="1600" dirty="0"/>
              <a:t> = age</a:t>
            </a:r>
          </a:p>
          <a:p>
            <a:pPr>
              <a:defRPr/>
            </a:pPr>
            <a:r>
              <a:rPr lang="en-US" altLang="zh-CN" sz="1600" dirty="0"/>
              <a:t>        </a:t>
            </a:r>
            <a:r>
              <a:rPr lang="en-US" altLang="zh-CN" sz="1600" dirty="0" err="1"/>
              <a:t>self.__name</a:t>
            </a:r>
            <a:r>
              <a:rPr lang="en-US" altLang="zh-CN" sz="1600" dirty="0"/>
              <a:t> = name</a:t>
            </a:r>
          </a:p>
          <a:p>
            <a:pPr>
              <a:defRPr/>
            </a:pPr>
            <a:r>
              <a:rPr lang="en-US" altLang="zh-CN" sz="1600" dirty="0"/>
              <a:t>        </a:t>
            </a:r>
            <a:r>
              <a:rPr lang="en-US" altLang="zh-CN" sz="1600" dirty="0" err="1"/>
              <a:t>self.sno</a:t>
            </a:r>
            <a:r>
              <a:rPr lang="en-US" altLang="zh-CN" sz="1600" dirty="0"/>
              <a:t> = </a:t>
            </a:r>
            <a:r>
              <a:rPr lang="en-US" altLang="zh-CN" sz="1600" dirty="0" err="1"/>
              <a:t>sno</a:t>
            </a:r>
            <a:endParaRPr lang="en-US" altLang="zh-CN" sz="1600" dirty="0"/>
          </a:p>
          <a:p>
            <a:pPr>
              <a:defRPr/>
            </a:pPr>
            <a:endParaRPr lang="en-US" altLang="zh-CN" sz="1600" dirty="0"/>
          </a:p>
          <a:p>
            <a:pPr>
              <a:defRPr/>
            </a:pPr>
            <a:r>
              <a:rPr lang="en-US" altLang="zh-CN" sz="1600" dirty="0" err="1" smtClean="0"/>
              <a:t>stu</a:t>
            </a:r>
            <a:r>
              <a:rPr lang="en-US" altLang="zh-CN" sz="1600" dirty="0" smtClean="0"/>
              <a:t> </a:t>
            </a:r>
            <a:r>
              <a:rPr lang="en-US" altLang="zh-CN" sz="1600" dirty="0"/>
              <a:t>= Student(20, "</a:t>
            </a:r>
            <a:r>
              <a:rPr lang="en-US" altLang="zh-CN" sz="1600" dirty="0" err="1"/>
              <a:t>lisi</a:t>
            </a:r>
            <a:r>
              <a:rPr lang="en-US" altLang="zh-CN" sz="1600" dirty="0"/>
              <a:t>", "123456")</a:t>
            </a:r>
          </a:p>
          <a:p>
            <a:pPr>
              <a:defRPr/>
            </a:pPr>
            <a:r>
              <a:rPr lang="en-US" altLang="zh-CN" sz="1600" dirty="0" smtClean="0"/>
              <a:t>print(</a:t>
            </a:r>
            <a:r>
              <a:rPr lang="en-US" altLang="zh-CN" sz="1600" dirty="0" err="1" smtClean="0"/>
              <a:t>stu.sno</a:t>
            </a:r>
            <a:r>
              <a:rPr lang="en-US" altLang="zh-CN" sz="1600" dirty="0"/>
              <a:t>)    # </a:t>
            </a:r>
            <a:r>
              <a:rPr lang="zh-CN" altLang="en-US" sz="1600" dirty="0"/>
              <a:t>输出</a:t>
            </a:r>
            <a:r>
              <a:rPr lang="en-US" altLang="zh-CN" sz="1600" dirty="0"/>
              <a:t>"123456"</a:t>
            </a:r>
          </a:p>
          <a:p>
            <a:pPr>
              <a:defRPr/>
            </a:pPr>
            <a:r>
              <a:rPr lang="en-US" altLang="zh-CN" sz="1600" dirty="0" smtClean="0"/>
              <a:t>print(</a:t>
            </a:r>
            <a:r>
              <a:rPr lang="en-US" altLang="zh-CN" sz="1600" dirty="0" err="1" smtClean="0"/>
              <a:t>stu</a:t>
            </a:r>
            <a:r>
              <a:rPr lang="en-US" altLang="zh-CN" sz="1600" dirty="0"/>
              <a:t>._age)   # </a:t>
            </a:r>
            <a:r>
              <a:rPr lang="zh-CN" altLang="en-US" sz="1600" dirty="0"/>
              <a:t>输出</a:t>
            </a:r>
            <a:r>
              <a:rPr lang="en-US" altLang="zh-CN" sz="1600" dirty="0"/>
              <a:t>"20"</a:t>
            </a:r>
          </a:p>
          <a:p>
            <a:pPr>
              <a:defRPr/>
            </a:pPr>
            <a:r>
              <a:rPr lang="en-US" altLang="zh-CN" sz="1600" dirty="0" smtClean="0"/>
              <a:t>print(</a:t>
            </a:r>
            <a:r>
              <a:rPr lang="en-US" altLang="zh-CN" sz="1600" dirty="0" err="1" smtClean="0"/>
              <a:t>stu</a:t>
            </a:r>
            <a:r>
              <a:rPr lang="en-US" altLang="zh-CN" sz="1600" dirty="0"/>
              <a:t>.__name) # </a:t>
            </a:r>
            <a:r>
              <a:rPr lang="zh-CN" altLang="en-US" sz="1600" dirty="0"/>
              <a:t>提示错误</a:t>
            </a:r>
          </a:p>
        </p:txBody>
      </p:sp>
      <p:sp>
        <p:nvSpPr>
          <p:cNvPr id="2" name="矩形 1"/>
          <p:cNvSpPr/>
          <p:nvPr/>
        </p:nvSpPr>
        <p:spPr>
          <a:xfrm>
            <a:off x="983484" y="3812687"/>
            <a:ext cx="6095700" cy="1569660"/>
          </a:xfrm>
          <a:prstGeom prst="rect">
            <a:avLst/>
          </a:prstGeom>
        </p:spPr>
        <p:txBody>
          <a:bodyPr wrap="square">
            <a:spAutoFit/>
          </a:bodyPr>
          <a:lstStyle/>
          <a:p>
            <a:pPr>
              <a:defRPr/>
            </a:pPr>
            <a:r>
              <a:rPr lang="en-US" altLang="zh-CN" sz="1600" dirty="0"/>
              <a:t>123456</a:t>
            </a:r>
            <a:endParaRPr lang="zh-CN" altLang="zh-CN" sz="1600" dirty="0"/>
          </a:p>
          <a:p>
            <a:pPr>
              <a:defRPr/>
            </a:pPr>
            <a:r>
              <a:rPr lang="en-US" altLang="zh-CN" sz="1600" dirty="0"/>
              <a:t>20</a:t>
            </a:r>
            <a:endParaRPr lang="zh-CN" altLang="zh-CN" sz="1600" dirty="0"/>
          </a:p>
          <a:p>
            <a:pPr>
              <a:defRPr/>
            </a:pPr>
            <a:r>
              <a:rPr lang="en-US" altLang="zh-CN" sz="1600" dirty="0" err="1"/>
              <a:t>Traceback</a:t>
            </a:r>
            <a:r>
              <a:rPr lang="en-US" altLang="zh-CN" sz="1600" dirty="0"/>
              <a:t> (most recent call last):</a:t>
            </a:r>
            <a:endParaRPr lang="zh-CN" altLang="zh-CN" sz="1600" dirty="0"/>
          </a:p>
          <a:p>
            <a:pPr>
              <a:defRPr/>
            </a:pPr>
            <a:r>
              <a:rPr lang="en-US" altLang="zh-CN" sz="1600" dirty="0"/>
              <a:t>  File "D:\apple\</a:t>
            </a:r>
            <a:r>
              <a:rPr lang="zh-CN" altLang="zh-CN" sz="1600" dirty="0"/>
              <a:t>课程</a:t>
            </a:r>
            <a:r>
              <a:rPr lang="en-US" altLang="zh-CN" sz="1600" dirty="0"/>
              <a:t>\python\</a:t>
            </a:r>
            <a:r>
              <a:rPr lang="zh-CN" altLang="zh-CN" sz="1600" dirty="0"/>
              <a:t>例题</a:t>
            </a:r>
            <a:r>
              <a:rPr lang="en-US" altLang="zh-CN" sz="1600" dirty="0"/>
              <a:t>\7.13.py", line 11, in &lt;module&gt;</a:t>
            </a:r>
            <a:endParaRPr lang="zh-CN" altLang="zh-CN" sz="1600" dirty="0"/>
          </a:p>
          <a:p>
            <a:pPr>
              <a:defRPr/>
            </a:pPr>
            <a:r>
              <a:rPr lang="en-US" altLang="zh-CN" sz="1600" dirty="0"/>
              <a:t>    print(</a:t>
            </a:r>
            <a:r>
              <a:rPr lang="en-US" altLang="zh-CN" sz="1600" dirty="0" err="1"/>
              <a:t>stu</a:t>
            </a:r>
            <a:r>
              <a:rPr lang="en-US" altLang="zh-CN" sz="1600" dirty="0"/>
              <a:t>.__name) #</a:t>
            </a:r>
            <a:r>
              <a:rPr lang="zh-CN" altLang="zh-CN" sz="1600" dirty="0"/>
              <a:t>提示错误</a:t>
            </a:r>
          </a:p>
          <a:p>
            <a:pPr>
              <a:defRPr/>
            </a:pPr>
            <a:r>
              <a:rPr lang="en-US" altLang="zh-CN" sz="1600" dirty="0" err="1"/>
              <a:t>AttributeError</a:t>
            </a:r>
            <a:r>
              <a:rPr lang="en-US" altLang="zh-CN" sz="1600" dirty="0"/>
              <a:t>: 'Student' object has no attribute '__name'</a:t>
            </a:r>
            <a:endParaRPr lang="zh-CN" altLang="zh-CN" sz="1600" dirty="0"/>
          </a:p>
        </p:txBody>
      </p:sp>
      <p:sp>
        <p:nvSpPr>
          <p:cNvPr id="15" name="文本框 7"/>
          <p:cNvSpPr txBox="1">
            <a:spLocks noChangeArrowheads="1"/>
          </p:cNvSpPr>
          <p:nvPr/>
        </p:nvSpPr>
        <p:spPr bwMode="auto">
          <a:xfrm>
            <a:off x="924597" y="1238337"/>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8" name="直接连接符 17"/>
          <p:cNvCxnSpPr/>
          <p:nvPr/>
        </p:nvCxnSpPr>
        <p:spPr>
          <a:xfrm>
            <a:off x="1032323" y="16114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9" name="文本框 7"/>
          <p:cNvSpPr txBox="1">
            <a:spLocks noChangeArrowheads="1"/>
          </p:cNvSpPr>
          <p:nvPr/>
        </p:nvSpPr>
        <p:spPr bwMode="auto">
          <a:xfrm>
            <a:off x="924596" y="3231552"/>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032322" y="360461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425711" y="2591809"/>
            <a:ext cx="3663636" cy="4031873"/>
          </a:xfrm>
          <a:prstGeom prst="rect">
            <a:avLst/>
          </a:prstGeom>
          <a:ln>
            <a:solidFill>
              <a:srgbClr val="FF0000"/>
            </a:solidFill>
          </a:ln>
        </p:spPr>
        <p:txBody>
          <a:bodyPr wrap="square">
            <a:spAutoFit/>
          </a:bodyPr>
          <a:lstStyle/>
          <a:p>
            <a:pPr>
              <a:defRPr/>
            </a:pPr>
            <a:r>
              <a:rPr lang="en-US" altLang="zh-CN" sz="1600" dirty="0"/>
              <a:t>class Student:</a:t>
            </a:r>
            <a:endParaRPr lang="zh-CN" altLang="zh-CN" sz="1600" dirty="0"/>
          </a:p>
          <a:p>
            <a:pPr>
              <a:defRPr/>
            </a:pPr>
            <a:r>
              <a:rPr lang="en-US" altLang="zh-CN" sz="1600" dirty="0"/>
              <a:t>    </a:t>
            </a:r>
            <a:r>
              <a:rPr lang="en-US" altLang="zh-CN" sz="1600" dirty="0" err="1"/>
              <a:t>def</a:t>
            </a:r>
            <a:r>
              <a:rPr lang="en-US" altLang="zh-CN" sz="1600" dirty="0"/>
              <a:t> __</a:t>
            </a:r>
            <a:r>
              <a:rPr lang="en-US" altLang="zh-CN" sz="1600" dirty="0" err="1"/>
              <a:t>init</a:t>
            </a:r>
            <a:r>
              <a:rPr lang="en-US" altLang="zh-CN" sz="1600" dirty="0"/>
              <a:t>__(self, age, name, </a:t>
            </a:r>
            <a:r>
              <a:rPr lang="en-US" altLang="zh-CN" sz="1600" dirty="0" err="1"/>
              <a:t>sno</a:t>
            </a:r>
            <a:r>
              <a:rPr lang="en-US" altLang="zh-CN" sz="1600" dirty="0"/>
              <a:t>):</a:t>
            </a:r>
            <a:endParaRPr lang="zh-CN" altLang="zh-CN" sz="1600" dirty="0"/>
          </a:p>
          <a:p>
            <a:pPr>
              <a:defRPr/>
            </a:pPr>
            <a:r>
              <a:rPr lang="en-US" altLang="zh-CN" sz="1600" dirty="0"/>
              <a:t>        </a:t>
            </a:r>
            <a:r>
              <a:rPr lang="en-US" altLang="zh-CN" sz="1600" dirty="0" err="1"/>
              <a:t>self._age</a:t>
            </a:r>
            <a:r>
              <a:rPr lang="en-US" altLang="zh-CN" sz="1600" dirty="0"/>
              <a:t> = age</a:t>
            </a:r>
            <a:endParaRPr lang="zh-CN" altLang="zh-CN" sz="1600" dirty="0"/>
          </a:p>
          <a:p>
            <a:pPr>
              <a:defRPr/>
            </a:pPr>
            <a:r>
              <a:rPr lang="en-US" altLang="zh-CN" sz="1600" dirty="0"/>
              <a:t>        </a:t>
            </a:r>
            <a:r>
              <a:rPr lang="en-US" altLang="zh-CN" sz="1600" dirty="0" err="1"/>
              <a:t>self.__name</a:t>
            </a:r>
            <a:r>
              <a:rPr lang="en-US" altLang="zh-CN" sz="1600" dirty="0"/>
              <a:t> = name</a:t>
            </a:r>
            <a:endParaRPr lang="zh-CN" altLang="zh-CN" sz="1600" dirty="0"/>
          </a:p>
          <a:p>
            <a:pPr>
              <a:defRPr/>
            </a:pPr>
            <a:r>
              <a:rPr lang="en-US" altLang="zh-CN" sz="1600" dirty="0"/>
              <a:t>        </a:t>
            </a:r>
            <a:r>
              <a:rPr lang="en-US" altLang="zh-CN" sz="1600" dirty="0" err="1"/>
              <a:t>self.sno</a:t>
            </a:r>
            <a:r>
              <a:rPr lang="en-US" altLang="zh-CN" sz="1600" dirty="0"/>
              <a:t> = </a:t>
            </a:r>
            <a:r>
              <a:rPr lang="en-US" altLang="zh-CN" sz="1600" dirty="0" err="1"/>
              <a:t>sno</a:t>
            </a:r>
            <a:endParaRPr lang="zh-CN" altLang="zh-CN" sz="1600" dirty="0"/>
          </a:p>
          <a:p>
            <a:pPr>
              <a:defRPr/>
            </a:pPr>
            <a:r>
              <a:rPr lang="en-US" altLang="zh-CN" sz="1600" dirty="0"/>
              <a:t> </a:t>
            </a:r>
            <a:endParaRPr lang="zh-CN" altLang="zh-CN" sz="1600" dirty="0"/>
          </a:p>
          <a:p>
            <a:pPr>
              <a:defRPr/>
            </a:pPr>
            <a:r>
              <a:rPr lang="en-US" altLang="zh-CN" sz="1600" dirty="0"/>
              <a:t>    </a:t>
            </a:r>
            <a:r>
              <a:rPr lang="en-US" altLang="zh-CN" sz="1600" dirty="0" err="1"/>
              <a:t>def</a:t>
            </a:r>
            <a:r>
              <a:rPr lang="en-US" altLang="zh-CN" sz="1600" dirty="0"/>
              <a:t> </a:t>
            </a:r>
            <a:r>
              <a:rPr lang="en-US" altLang="zh-CN" sz="1600" dirty="0" err="1"/>
              <a:t>get_name</a:t>
            </a:r>
            <a:r>
              <a:rPr lang="en-US" altLang="zh-CN" sz="1600" dirty="0"/>
              <a:t>(self):</a:t>
            </a:r>
            <a:endParaRPr lang="zh-CN" altLang="zh-CN" sz="1600" dirty="0"/>
          </a:p>
          <a:p>
            <a:pPr>
              <a:defRPr/>
            </a:pPr>
            <a:r>
              <a:rPr lang="en-US" altLang="zh-CN" sz="1600" dirty="0"/>
              <a:t>        return </a:t>
            </a:r>
            <a:r>
              <a:rPr lang="en-US" altLang="zh-CN" sz="1600" dirty="0" err="1"/>
              <a:t>self.__name</a:t>
            </a:r>
            <a:endParaRPr lang="zh-CN" altLang="zh-CN" sz="1600" dirty="0"/>
          </a:p>
          <a:p>
            <a:pPr>
              <a:defRPr/>
            </a:pPr>
            <a:r>
              <a:rPr lang="en-US" altLang="zh-CN" sz="1600" dirty="0"/>
              <a:t> </a:t>
            </a:r>
            <a:endParaRPr lang="zh-CN" altLang="zh-CN" sz="1600" dirty="0"/>
          </a:p>
          <a:p>
            <a:pPr>
              <a:defRPr/>
            </a:pPr>
            <a:r>
              <a:rPr lang="en-US" altLang="zh-CN" sz="1600" dirty="0"/>
              <a:t>    </a:t>
            </a:r>
            <a:r>
              <a:rPr lang="en-US" altLang="zh-CN" sz="1600" dirty="0" err="1"/>
              <a:t>def</a:t>
            </a:r>
            <a:r>
              <a:rPr lang="en-US" altLang="zh-CN" sz="1600" dirty="0"/>
              <a:t> </a:t>
            </a:r>
            <a:r>
              <a:rPr lang="en-US" altLang="zh-CN" sz="1600" dirty="0" err="1"/>
              <a:t>set_name</a:t>
            </a:r>
            <a:r>
              <a:rPr lang="en-US" altLang="zh-CN" sz="1600" dirty="0"/>
              <a:t>(self, name):</a:t>
            </a:r>
            <a:endParaRPr lang="zh-CN" altLang="zh-CN" sz="1600" dirty="0"/>
          </a:p>
          <a:p>
            <a:pPr>
              <a:defRPr/>
            </a:pPr>
            <a:r>
              <a:rPr lang="en-US" altLang="zh-CN" sz="1600" dirty="0"/>
              <a:t>        </a:t>
            </a:r>
            <a:r>
              <a:rPr lang="en-US" altLang="zh-CN" sz="1600" dirty="0" err="1"/>
              <a:t>self.__name</a:t>
            </a:r>
            <a:r>
              <a:rPr lang="en-US" altLang="zh-CN" sz="1600" dirty="0"/>
              <a:t> = name</a:t>
            </a:r>
            <a:endParaRPr lang="zh-CN" altLang="zh-CN" sz="1600" dirty="0"/>
          </a:p>
          <a:p>
            <a:pPr>
              <a:defRPr/>
            </a:pPr>
            <a:endParaRPr lang="en-US" altLang="zh-CN" sz="1600" dirty="0" smtClean="0"/>
          </a:p>
          <a:p>
            <a:pPr>
              <a:defRPr/>
            </a:pPr>
            <a:r>
              <a:rPr lang="en-US" altLang="zh-CN" sz="1600" dirty="0" err="1" smtClean="0"/>
              <a:t>stu</a:t>
            </a:r>
            <a:r>
              <a:rPr lang="en-US" altLang="zh-CN" sz="1600" dirty="0" smtClean="0"/>
              <a:t> </a:t>
            </a:r>
            <a:r>
              <a:rPr lang="en-US" altLang="zh-CN" sz="1600" dirty="0"/>
              <a:t>= Student(20, "</a:t>
            </a:r>
            <a:r>
              <a:rPr lang="en-US" altLang="zh-CN" sz="1600" dirty="0" err="1"/>
              <a:t>lisi</a:t>
            </a:r>
            <a:r>
              <a:rPr lang="en-US" altLang="zh-CN" sz="1600" dirty="0"/>
              <a:t>", "123456")</a:t>
            </a:r>
            <a:endParaRPr lang="zh-CN" altLang="zh-CN" sz="1600" dirty="0"/>
          </a:p>
          <a:p>
            <a:pPr>
              <a:defRPr/>
            </a:pPr>
            <a:r>
              <a:rPr lang="en-US" altLang="zh-CN" sz="1600" dirty="0" smtClean="0"/>
              <a:t>print(</a:t>
            </a:r>
            <a:r>
              <a:rPr lang="en-US" altLang="zh-CN" sz="1600" dirty="0" err="1" smtClean="0"/>
              <a:t>stu.sno</a:t>
            </a:r>
            <a:r>
              <a:rPr lang="en-US" altLang="zh-CN" sz="1600" dirty="0"/>
              <a:t>)</a:t>
            </a:r>
            <a:endParaRPr lang="zh-CN" altLang="zh-CN" sz="1600" dirty="0"/>
          </a:p>
          <a:p>
            <a:pPr>
              <a:defRPr/>
            </a:pPr>
            <a:r>
              <a:rPr lang="en-US" altLang="zh-CN" sz="1600" dirty="0" smtClean="0"/>
              <a:t>print(</a:t>
            </a:r>
            <a:r>
              <a:rPr lang="en-US" altLang="zh-CN" sz="1600" dirty="0" err="1" smtClean="0"/>
              <a:t>stu</a:t>
            </a:r>
            <a:r>
              <a:rPr lang="en-US" altLang="zh-CN" sz="1600" dirty="0"/>
              <a:t>._age)</a:t>
            </a:r>
            <a:endParaRPr lang="zh-CN" altLang="zh-CN" sz="1600" dirty="0"/>
          </a:p>
          <a:p>
            <a:pPr>
              <a:defRPr/>
            </a:pPr>
            <a:r>
              <a:rPr lang="en-US" altLang="zh-CN" sz="1600" dirty="0" smtClean="0"/>
              <a:t>print(</a:t>
            </a:r>
            <a:r>
              <a:rPr lang="en-US" altLang="zh-CN" sz="1600" dirty="0" err="1" smtClean="0"/>
              <a:t>stu.get_name</a:t>
            </a:r>
            <a:r>
              <a:rPr lang="en-US" altLang="zh-CN" sz="1600" dirty="0"/>
              <a:t>())</a:t>
            </a:r>
            <a:endParaRPr lang="zh-CN" altLang="zh-CN" sz="1600" dirty="0"/>
          </a:p>
        </p:txBody>
      </p:sp>
    </p:spTree>
    <p:extLst>
      <p:ext uri="{BB962C8B-B14F-4D97-AF65-F5344CB8AC3E}">
        <p14:creationId xmlns:p14="http://schemas.microsoft.com/office/powerpoint/2010/main" val="2680651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成员的保护和访问机制</a:t>
            </a:r>
          </a:p>
        </p:txBody>
      </p:sp>
      <p:sp>
        <p:nvSpPr>
          <p:cNvPr id="4" name="矩形 3"/>
          <p:cNvSpPr/>
          <p:nvPr/>
        </p:nvSpPr>
        <p:spPr>
          <a:xfrm>
            <a:off x="821147" y="1675663"/>
            <a:ext cx="4891590" cy="830997"/>
          </a:xfrm>
          <a:prstGeom prst="rect">
            <a:avLst/>
          </a:prstGeom>
        </p:spPr>
        <p:txBody>
          <a:bodyPr wrap="square">
            <a:spAutoFit/>
          </a:bodyPr>
          <a:lstStyle/>
          <a:p>
            <a:pPr>
              <a:lnSpc>
                <a:spcPct val="150000"/>
              </a:lnSpc>
              <a:defRPr/>
            </a:pPr>
            <a:r>
              <a:rPr lang="zh-CN" altLang="zh-CN" sz="1600" dirty="0"/>
              <a:t>添加私有方法</a:t>
            </a:r>
            <a:r>
              <a:rPr lang="en-US" altLang="zh-CN" sz="1600" dirty="0"/>
              <a:t>__</a:t>
            </a:r>
            <a:r>
              <a:rPr lang="en-US" altLang="zh-CN" sz="1600" dirty="0" err="1"/>
              <a:t>is_valid_student</a:t>
            </a:r>
            <a:r>
              <a:rPr lang="en-US" altLang="zh-CN" sz="1600" dirty="0"/>
              <a:t>()</a:t>
            </a:r>
            <a:r>
              <a:rPr lang="zh-CN" altLang="zh-CN" sz="1600" dirty="0"/>
              <a:t>用来判断学生学号是否有效</a:t>
            </a:r>
            <a:endParaRPr lang="zh-CN" altLang="en-US" sz="1600" dirty="0"/>
          </a:p>
        </p:txBody>
      </p:sp>
      <p:sp>
        <p:nvSpPr>
          <p:cNvPr id="2" name="矩形 1"/>
          <p:cNvSpPr/>
          <p:nvPr/>
        </p:nvSpPr>
        <p:spPr>
          <a:xfrm>
            <a:off x="730612" y="3843785"/>
            <a:ext cx="6829032" cy="1815882"/>
          </a:xfrm>
          <a:prstGeom prst="rect">
            <a:avLst/>
          </a:prstGeom>
        </p:spPr>
        <p:txBody>
          <a:bodyPr wrap="square">
            <a:spAutoFit/>
          </a:bodyPr>
          <a:lstStyle/>
          <a:p>
            <a:pPr>
              <a:defRPr/>
            </a:pPr>
            <a:r>
              <a:rPr lang="en-US" altLang="zh-CN" sz="1600" dirty="0"/>
              <a:t>123456</a:t>
            </a:r>
          </a:p>
          <a:p>
            <a:pPr>
              <a:defRPr/>
            </a:pPr>
            <a:r>
              <a:rPr lang="en-US" altLang="zh-CN" sz="1600" dirty="0"/>
              <a:t>20</a:t>
            </a:r>
          </a:p>
          <a:p>
            <a:pPr>
              <a:defRPr/>
            </a:pPr>
            <a:r>
              <a:rPr lang="en-US" altLang="zh-CN" sz="1600" dirty="0" err="1"/>
              <a:t>lisi</a:t>
            </a:r>
            <a:endParaRPr lang="en-US" altLang="zh-CN" sz="1600" dirty="0"/>
          </a:p>
          <a:p>
            <a:pPr>
              <a:defRPr/>
            </a:pPr>
            <a:r>
              <a:rPr lang="en-US" altLang="zh-CN" sz="1600" dirty="0" err="1"/>
              <a:t>Traceback</a:t>
            </a:r>
            <a:r>
              <a:rPr lang="en-US" altLang="zh-CN" sz="1600" dirty="0"/>
              <a:t> (most recent call last):</a:t>
            </a:r>
          </a:p>
          <a:p>
            <a:pPr>
              <a:defRPr/>
            </a:pPr>
            <a:r>
              <a:rPr lang="en-US" altLang="zh-CN" sz="1600" dirty="0"/>
              <a:t>  File "D:\apple\</a:t>
            </a:r>
            <a:r>
              <a:rPr lang="zh-CN" altLang="en-US" sz="1600" dirty="0"/>
              <a:t>课程</a:t>
            </a:r>
            <a:r>
              <a:rPr lang="en-US" altLang="zh-CN" sz="1600" dirty="0"/>
              <a:t>\python\</a:t>
            </a:r>
            <a:r>
              <a:rPr lang="zh-CN" altLang="en-US" sz="1600" dirty="0"/>
              <a:t>例题</a:t>
            </a:r>
            <a:r>
              <a:rPr lang="en-US" altLang="zh-CN" sz="1600" dirty="0"/>
              <a:t>\7.14.py", line 25, in &lt;module&gt;</a:t>
            </a:r>
          </a:p>
          <a:p>
            <a:pPr>
              <a:defRPr/>
            </a:pPr>
            <a:r>
              <a:rPr lang="en-US" altLang="zh-CN" sz="1600" dirty="0"/>
              <a:t>    print(</a:t>
            </a:r>
            <a:r>
              <a:rPr lang="en-US" altLang="zh-CN" sz="1600" dirty="0" err="1"/>
              <a:t>stu</a:t>
            </a:r>
            <a:r>
              <a:rPr lang="en-US" altLang="zh-CN" sz="1600" dirty="0"/>
              <a:t>.__</a:t>
            </a:r>
            <a:r>
              <a:rPr lang="en-US" altLang="zh-CN" sz="1600" dirty="0" err="1"/>
              <a:t>is_valid_student</a:t>
            </a:r>
            <a:r>
              <a:rPr lang="en-US" altLang="zh-CN" sz="1600" dirty="0"/>
              <a:t>("234")) # </a:t>
            </a:r>
            <a:r>
              <a:rPr lang="zh-CN" altLang="en-US" sz="1600" dirty="0"/>
              <a:t>提示出错</a:t>
            </a:r>
          </a:p>
          <a:p>
            <a:pPr>
              <a:defRPr/>
            </a:pPr>
            <a:r>
              <a:rPr lang="en-US" altLang="zh-CN" sz="1600" dirty="0" err="1"/>
              <a:t>AttributeError</a:t>
            </a:r>
            <a:r>
              <a:rPr lang="en-US" altLang="zh-CN" sz="1600" dirty="0"/>
              <a:t>: 'Student' object has no attribute '__</a:t>
            </a:r>
            <a:r>
              <a:rPr lang="en-US" altLang="zh-CN" sz="1600" dirty="0" err="1"/>
              <a:t>is_valid_student</a:t>
            </a:r>
            <a:r>
              <a:rPr lang="en-US" altLang="zh-CN" sz="1600" dirty="0"/>
              <a:t>'</a:t>
            </a:r>
          </a:p>
        </p:txBody>
      </p:sp>
      <p:sp>
        <p:nvSpPr>
          <p:cNvPr id="15" name="文本框 7"/>
          <p:cNvSpPr txBox="1">
            <a:spLocks noChangeArrowheads="1"/>
          </p:cNvSpPr>
          <p:nvPr/>
        </p:nvSpPr>
        <p:spPr bwMode="auto">
          <a:xfrm>
            <a:off x="924597" y="1238337"/>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8" name="直接连接符 17"/>
          <p:cNvCxnSpPr/>
          <p:nvPr/>
        </p:nvCxnSpPr>
        <p:spPr>
          <a:xfrm>
            <a:off x="1032323" y="16114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9" name="文本框 7"/>
          <p:cNvSpPr txBox="1">
            <a:spLocks noChangeArrowheads="1"/>
          </p:cNvSpPr>
          <p:nvPr/>
        </p:nvSpPr>
        <p:spPr bwMode="auto">
          <a:xfrm>
            <a:off x="924596" y="3231552"/>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032322" y="360461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811225" y="230730"/>
            <a:ext cx="4234004" cy="6001643"/>
          </a:xfrm>
          <a:prstGeom prst="rect">
            <a:avLst/>
          </a:prstGeom>
        </p:spPr>
        <p:txBody>
          <a:bodyPr wrap="square">
            <a:spAutoFit/>
          </a:bodyPr>
          <a:lstStyle/>
          <a:p>
            <a:r>
              <a:rPr lang="en-US" altLang="zh-CN" sz="1600" dirty="0"/>
              <a:t>class Student:</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age, name, </a:t>
            </a:r>
            <a:r>
              <a:rPr lang="en-US" altLang="zh-CN" sz="1600" dirty="0" err="1"/>
              <a:t>sno</a:t>
            </a:r>
            <a:r>
              <a:rPr lang="en-US" altLang="zh-CN" sz="1600" dirty="0"/>
              <a:t>):</a:t>
            </a:r>
            <a:endParaRPr lang="zh-CN" altLang="zh-CN" sz="1600" dirty="0"/>
          </a:p>
          <a:p>
            <a:r>
              <a:rPr lang="en-US" altLang="zh-CN" sz="1600" dirty="0"/>
              <a:t>        if self.__</a:t>
            </a:r>
            <a:r>
              <a:rPr lang="en-US" altLang="zh-CN" sz="1600" dirty="0" err="1"/>
              <a:t>is_valid_student</a:t>
            </a:r>
            <a:r>
              <a:rPr lang="en-US" altLang="zh-CN" sz="1600" dirty="0"/>
              <a:t>(</a:t>
            </a:r>
            <a:r>
              <a:rPr lang="en-US" altLang="zh-CN" sz="1600" dirty="0" err="1"/>
              <a:t>sno</a:t>
            </a:r>
            <a:r>
              <a:rPr lang="en-US" altLang="zh-CN" sz="1600" dirty="0"/>
              <a:t>):</a:t>
            </a:r>
            <a:endParaRPr lang="zh-CN" altLang="zh-CN" sz="1600" dirty="0"/>
          </a:p>
          <a:p>
            <a:r>
              <a:rPr lang="en-US" altLang="zh-CN" sz="1600" dirty="0"/>
              <a:t>            </a:t>
            </a:r>
            <a:r>
              <a:rPr lang="en-US" altLang="zh-CN" sz="1600" dirty="0" err="1"/>
              <a:t>self.sno</a:t>
            </a:r>
            <a:r>
              <a:rPr lang="en-US" altLang="zh-CN" sz="1600" dirty="0"/>
              <a:t> = </a:t>
            </a:r>
            <a:r>
              <a:rPr lang="en-US" altLang="zh-CN" sz="1600" dirty="0" err="1"/>
              <a:t>sno</a:t>
            </a:r>
            <a:endParaRPr lang="zh-CN" altLang="zh-CN" sz="1600" dirty="0"/>
          </a:p>
          <a:p>
            <a:r>
              <a:rPr lang="en-US" altLang="zh-CN" sz="1600" dirty="0"/>
              <a:t>        </a:t>
            </a:r>
            <a:r>
              <a:rPr lang="en-US" altLang="zh-CN" sz="1600" dirty="0" err="1"/>
              <a:t>self._age</a:t>
            </a:r>
            <a:r>
              <a:rPr lang="en-US" altLang="zh-CN" sz="1600" dirty="0"/>
              <a:t> = age</a:t>
            </a:r>
            <a:endParaRPr lang="zh-CN" altLang="zh-CN" sz="1600" dirty="0"/>
          </a:p>
          <a:p>
            <a:r>
              <a:rPr lang="en-US" altLang="zh-CN" sz="1600" dirty="0"/>
              <a:t>        </a:t>
            </a:r>
            <a:r>
              <a:rPr lang="en-US" altLang="zh-CN" sz="1600" dirty="0" err="1"/>
              <a:t>self.__name</a:t>
            </a:r>
            <a:r>
              <a:rPr lang="en-US" altLang="zh-CN" sz="1600" dirty="0"/>
              <a:t> = name</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get_name</a:t>
            </a:r>
            <a:r>
              <a:rPr lang="en-US" altLang="zh-CN" sz="1600" dirty="0"/>
              <a:t>(self):</a:t>
            </a:r>
            <a:endParaRPr lang="zh-CN" altLang="zh-CN" sz="1600" dirty="0"/>
          </a:p>
          <a:p>
            <a:r>
              <a:rPr lang="en-US" altLang="zh-CN" sz="1600" dirty="0"/>
              <a:t>        return </a:t>
            </a:r>
            <a:r>
              <a:rPr lang="en-US" altLang="zh-CN" sz="1600" dirty="0" err="1"/>
              <a:t>self.__name</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set_name</a:t>
            </a:r>
            <a:r>
              <a:rPr lang="en-US" altLang="zh-CN" sz="1600" dirty="0"/>
              <a:t>(self, name):</a:t>
            </a:r>
            <a:endParaRPr lang="zh-CN" altLang="zh-CN" sz="1600" dirty="0"/>
          </a:p>
          <a:p>
            <a:r>
              <a:rPr lang="en-US" altLang="zh-CN" sz="1600" dirty="0"/>
              <a:t>        </a:t>
            </a:r>
            <a:r>
              <a:rPr lang="en-US" altLang="zh-CN" sz="1600" dirty="0" err="1"/>
              <a:t>self.__name</a:t>
            </a:r>
            <a:r>
              <a:rPr lang="en-US" altLang="zh-CN" sz="1600" dirty="0"/>
              <a:t> = name</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is_valid_student</a:t>
            </a:r>
            <a:r>
              <a:rPr lang="en-US" altLang="zh-CN" sz="1600" dirty="0"/>
              <a:t>(self, </a:t>
            </a:r>
            <a:r>
              <a:rPr lang="en-US" altLang="zh-CN" sz="1600" dirty="0" err="1"/>
              <a:t>sno</a:t>
            </a:r>
            <a:r>
              <a:rPr lang="en-US" altLang="zh-CN" sz="1600" dirty="0"/>
              <a:t>):</a:t>
            </a:r>
            <a:endParaRPr lang="zh-CN" altLang="zh-CN" sz="1600" dirty="0"/>
          </a:p>
          <a:p>
            <a:r>
              <a:rPr lang="en-US" altLang="zh-CN" sz="1600" dirty="0"/>
              <a:t>        if </a:t>
            </a:r>
            <a:r>
              <a:rPr lang="en-US" altLang="zh-CN" sz="1600" dirty="0" err="1"/>
              <a:t>len</a:t>
            </a:r>
            <a:r>
              <a:rPr lang="en-US" altLang="zh-CN" sz="1600" dirty="0"/>
              <a:t>(</a:t>
            </a:r>
            <a:r>
              <a:rPr lang="en-US" altLang="zh-CN" sz="1600" dirty="0" err="1"/>
              <a:t>sno</a:t>
            </a:r>
            <a:r>
              <a:rPr lang="en-US" altLang="zh-CN" sz="1600" dirty="0"/>
              <a:t>) == 6:</a:t>
            </a:r>
            <a:endParaRPr lang="zh-CN" altLang="zh-CN" sz="1600" dirty="0"/>
          </a:p>
          <a:p>
            <a:r>
              <a:rPr lang="en-US" altLang="zh-CN" sz="1600" dirty="0"/>
              <a:t>            return True</a:t>
            </a:r>
            <a:endParaRPr lang="zh-CN" altLang="zh-CN" sz="1600" dirty="0"/>
          </a:p>
          <a:p>
            <a:r>
              <a:rPr lang="en-US" altLang="zh-CN" sz="1600" dirty="0"/>
              <a:t>        else:</a:t>
            </a:r>
            <a:endParaRPr lang="zh-CN" altLang="zh-CN" sz="1600" dirty="0"/>
          </a:p>
          <a:p>
            <a:r>
              <a:rPr lang="en-US" altLang="zh-CN" sz="1600" dirty="0"/>
              <a:t>            return False</a:t>
            </a:r>
            <a:endParaRPr lang="zh-CN" altLang="zh-CN" sz="1600" dirty="0"/>
          </a:p>
          <a:p>
            <a:r>
              <a:rPr lang="en-US" altLang="zh-CN" sz="1600" dirty="0"/>
              <a:t> </a:t>
            </a:r>
            <a:endParaRPr lang="zh-CN" altLang="zh-CN" sz="1600" dirty="0"/>
          </a:p>
          <a:p>
            <a:r>
              <a:rPr lang="en-US" altLang="zh-CN" sz="1600" dirty="0" err="1" smtClean="0"/>
              <a:t>stu</a:t>
            </a:r>
            <a:r>
              <a:rPr lang="en-US" altLang="zh-CN" sz="1600" dirty="0" smtClean="0"/>
              <a:t> </a:t>
            </a:r>
            <a:r>
              <a:rPr lang="en-US" altLang="zh-CN" sz="1600" dirty="0"/>
              <a:t>= Student(20, "</a:t>
            </a:r>
            <a:r>
              <a:rPr lang="en-US" altLang="zh-CN" sz="1600" dirty="0" err="1"/>
              <a:t>lisi</a:t>
            </a:r>
            <a:r>
              <a:rPr lang="en-US" altLang="zh-CN" sz="1600" dirty="0"/>
              <a:t>", "123456")  </a:t>
            </a:r>
            <a:endParaRPr lang="zh-CN" altLang="zh-CN" sz="1600" dirty="0"/>
          </a:p>
          <a:p>
            <a:r>
              <a:rPr lang="en-US" altLang="zh-CN" sz="1600" dirty="0" smtClean="0"/>
              <a:t>print(</a:t>
            </a:r>
            <a:r>
              <a:rPr lang="en-US" altLang="zh-CN" sz="1600" dirty="0" err="1" smtClean="0"/>
              <a:t>stu.sno</a:t>
            </a:r>
            <a:r>
              <a:rPr lang="en-US" altLang="zh-CN" sz="1600" dirty="0"/>
              <a:t>)                  # </a:t>
            </a:r>
            <a:r>
              <a:rPr lang="zh-CN" altLang="zh-CN" sz="1600" dirty="0"/>
              <a:t>输出</a:t>
            </a:r>
            <a:r>
              <a:rPr lang="en-US" altLang="zh-CN" sz="1600" dirty="0"/>
              <a:t>“123456”</a:t>
            </a:r>
            <a:endParaRPr lang="zh-CN" altLang="zh-CN" sz="1600" dirty="0"/>
          </a:p>
          <a:p>
            <a:r>
              <a:rPr lang="en-US" altLang="zh-CN" sz="1600" dirty="0" smtClean="0"/>
              <a:t>print(</a:t>
            </a:r>
            <a:r>
              <a:rPr lang="en-US" altLang="zh-CN" sz="1600" dirty="0" err="1" smtClean="0"/>
              <a:t>stu</a:t>
            </a:r>
            <a:r>
              <a:rPr lang="en-US" altLang="zh-CN" sz="1600" dirty="0"/>
              <a:t>._age)                 # </a:t>
            </a:r>
            <a:r>
              <a:rPr lang="zh-CN" altLang="zh-CN" sz="1600" dirty="0"/>
              <a:t>输出</a:t>
            </a:r>
            <a:r>
              <a:rPr lang="en-US" altLang="zh-CN" sz="1600" dirty="0"/>
              <a:t>“20”</a:t>
            </a:r>
            <a:endParaRPr lang="zh-CN" altLang="zh-CN" sz="1600" dirty="0"/>
          </a:p>
          <a:p>
            <a:r>
              <a:rPr lang="en-US" altLang="zh-CN" sz="1600" dirty="0" smtClean="0"/>
              <a:t>print(</a:t>
            </a:r>
            <a:r>
              <a:rPr lang="en-US" altLang="zh-CN" sz="1600" dirty="0" err="1" smtClean="0"/>
              <a:t>stu.get_name</a:t>
            </a:r>
            <a:r>
              <a:rPr lang="en-US" altLang="zh-CN" sz="1600" dirty="0"/>
              <a:t>())            # </a:t>
            </a:r>
            <a:r>
              <a:rPr lang="zh-CN" altLang="zh-CN" sz="1600" dirty="0"/>
              <a:t>输出</a:t>
            </a:r>
            <a:r>
              <a:rPr lang="en-US" altLang="zh-CN" sz="1600" dirty="0"/>
              <a:t>“</a:t>
            </a:r>
            <a:r>
              <a:rPr lang="en-US" altLang="zh-CN" sz="1600" dirty="0" err="1"/>
              <a:t>lisi</a:t>
            </a:r>
            <a:r>
              <a:rPr lang="en-US" altLang="zh-CN" sz="1600" dirty="0"/>
              <a:t>”</a:t>
            </a:r>
            <a:endParaRPr lang="zh-CN" altLang="zh-CN" sz="1600" dirty="0"/>
          </a:p>
          <a:p>
            <a:r>
              <a:rPr lang="en-US" altLang="zh-CN" sz="1600" dirty="0" smtClean="0"/>
              <a:t>print(</a:t>
            </a:r>
            <a:r>
              <a:rPr lang="en-US" altLang="zh-CN" sz="1600" dirty="0" err="1" smtClean="0"/>
              <a:t>stu</a:t>
            </a:r>
            <a:r>
              <a:rPr lang="en-US" altLang="zh-CN" sz="1600" dirty="0"/>
              <a:t>.__</a:t>
            </a:r>
            <a:r>
              <a:rPr lang="en-US" altLang="zh-CN" sz="1600" dirty="0" err="1"/>
              <a:t>is_valid_student</a:t>
            </a:r>
            <a:r>
              <a:rPr lang="en-US" altLang="zh-CN" sz="1600" dirty="0"/>
              <a:t>("234")) # </a:t>
            </a:r>
            <a:r>
              <a:rPr lang="zh-CN" altLang="zh-CN" sz="1600" dirty="0"/>
              <a:t>提示出错</a:t>
            </a:r>
          </a:p>
        </p:txBody>
      </p:sp>
    </p:spTree>
    <p:extLst>
      <p:ext uri="{BB962C8B-B14F-4D97-AF65-F5344CB8AC3E}">
        <p14:creationId xmlns:p14="http://schemas.microsoft.com/office/powerpoint/2010/main" val="1814488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15" name="文本框 7"/>
          <p:cNvSpPr txBox="1">
            <a:spLocks noChangeArrowheads="1"/>
          </p:cNvSpPr>
          <p:nvPr/>
        </p:nvSpPr>
        <p:spPr bwMode="auto">
          <a:xfrm>
            <a:off x="924597" y="1238337"/>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类的特殊属性</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032323" y="16114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2329096200"/>
              </p:ext>
            </p:extLst>
          </p:nvPr>
        </p:nvGraphicFramePr>
        <p:xfrm>
          <a:off x="1032323" y="2013462"/>
          <a:ext cx="10515600" cy="3961824"/>
        </p:xfrm>
        <a:graphic>
          <a:graphicData uri="http://schemas.openxmlformats.org/drawingml/2006/table">
            <a:tbl>
              <a:tblPr firstRow="1" firstCol="1" bandRow="1">
                <a:tableStyleId>{5C22544A-7EE6-4342-B048-85BDC9FD1C3A}</a:tableStyleId>
              </a:tblPr>
              <a:tblGrid>
                <a:gridCol w="1638449"/>
                <a:gridCol w="8877151"/>
              </a:tblGrid>
              <a:tr h="495228">
                <a:tc>
                  <a:txBody>
                    <a:bodyPr/>
                    <a:lstStyle/>
                    <a:p>
                      <a:pPr algn="ctr">
                        <a:spcAft>
                          <a:spcPts val="0"/>
                        </a:spcAft>
                      </a:pPr>
                      <a:r>
                        <a:rPr lang="zh-CN" sz="1600" kern="0" dirty="0">
                          <a:effectLst/>
                        </a:rPr>
                        <a:t>属性</a:t>
                      </a:r>
                      <a:endParaRPr lang="zh-CN" sz="1600" kern="100" dirty="0">
                        <a:effectLst/>
                        <a:latin typeface="Calibri"/>
                        <a:ea typeface="宋体"/>
                        <a:cs typeface="Times New Roman"/>
                      </a:endParaRPr>
                    </a:p>
                  </a:txBody>
                  <a:tcPr marL="68580" marR="68580" marT="0" marB="0"/>
                </a:tc>
                <a:tc>
                  <a:txBody>
                    <a:bodyPr/>
                    <a:lstStyle/>
                    <a:p>
                      <a:pPr algn="ctr">
                        <a:spcAft>
                          <a:spcPts val="0"/>
                        </a:spcAft>
                      </a:pPr>
                      <a:r>
                        <a:rPr lang="zh-CN" sz="1600" kern="0">
                          <a:effectLst/>
                        </a:rPr>
                        <a:t>含义</a:t>
                      </a:r>
                      <a:endParaRPr lang="zh-CN" sz="1600" kern="100">
                        <a:effectLst/>
                        <a:latin typeface="Calibri"/>
                        <a:ea typeface="宋体"/>
                        <a:cs typeface="Times New Roman"/>
                      </a:endParaRPr>
                    </a:p>
                  </a:txBody>
                  <a:tcPr marL="68580" marR="68580" marT="0" marB="0"/>
                </a:tc>
              </a:tr>
              <a:tr h="495228">
                <a:tc>
                  <a:txBody>
                    <a:bodyPr/>
                    <a:lstStyle/>
                    <a:p>
                      <a:pPr algn="l">
                        <a:spcAft>
                          <a:spcPts val="0"/>
                        </a:spcAft>
                      </a:pPr>
                      <a:r>
                        <a:rPr lang="en-US" sz="1600" kern="0">
                          <a:effectLst/>
                        </a:rPr>
                        <a:t>__name__</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0">
                          <a:effectLst/>
                        </a:rPr>
                        <a:t>类、函数、方法等效的名字。即名称</a:t>
                      </a:r>
                      <a:endParaRPr lang="zh-CN" sz="1600" kern="100">
                        <a:effectLst/>
                        <a:latin typeface="Calibri"/>
                        <a:ea typeface="宋体"/>
                        <a:cs typeface="Times New Roman"/>
                      </a:endParaRPr>
                    </a:p>
                  </a:txBody>
                  <a:tcPr marL="68580" marR="68580" marT="0" marB="0"/>
                </a:tc>
              </a:tr>
              <a:tr h="495228">
                <a:tc>
                  <a:txBody>
                    <a:bodyPr/>
                    <a:lstStyle/>
                    <a:p>
                      <a:pPr algn="l">
                        <a:spcAft>
                          <a:spcPts val="0"/>
                        </a:spcAft>
                      </a:pPr>
                      <a:r>
                        <a:rPr lang="en-US" sz="1600" kern="0">
                          <a:effectLst/>
                        </a:rPr>
                        <a:t>__module__</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0">
                          <a:effectLst/>
                        </a:rPr>
                        <a:t>类定义所在的模块名称</a:t>
                      </a:r>
                      <a:endParaRPr lang="zh-CN" sz="1600" kern="100">
                        <a:effectLst/>
                        <a:latin typeface="Calibri"/>
                        <a:ea typeface="宋体"/>
                        <a:cs typeface="Times New Roman"/>
                      </a:endParaRPr>
                    </a:p>
                  </a:txBody>
                  <a:tcPr marL="68580" marR="68580" marT="0" marB="0"/>
                </a:tc>
              </a:tr>
              <a:tr h="495228">
                <a:tc>
                  <a:txBody>
                    <a:bodyPr/>
                    <a:lstStyle/>
                    <a:p>
                      <a:pPr algn="l">
                        <a:spcAft>
                          <a:spcPts val="0"/>
                        </a:spcAft>
                      </a:pPr>
                      <a:r>
                        <a:rPr lang="en-US" sz="1600" kern="0">
                          <a:effectLst/>
                        </a:rPr>
                        <a:t>__class__</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0">
                          <a:effectLst/>
                        </a:rPr>
                        <a:t>对象或类所属的类</a:t>
                      </a:r>
                      <a:endParaRPr lang="zh-CN" sz="1600" kern="100">
                        <a:effectLst/>
                        <a:latin typeface="Calibri"/>
                        <a:ea typeface="宋体"/>
                        <a:cs typeface="Times New Roman"/>
                      </a:endParaRPr>
                    </a:p>
                  </a:txBody>
                  <a:tcPr marL="68580" marR="68580" marT="0" marB="0"/>
                </a:tc>
              </a:tr>
              <a:tr h="495228">
                <a:tc>
                  <a:txBody>
                    <a:bodyPr/>
                    <a:lstStyle/>
                    <a:p>
                      <a:pPr algn="l">
                        <a:spcAft>
                          <a:spcPts val="0"/>
                        </a:spcAft>
                      </a:pPr>
                      <a:r>
                        <a:rPr lang="en-US" sz="1600" kern="0">
                          <a:effectLst/>
                        </a:rPr>
                        <a:t>__bases__</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0">
                          <a:effectLst/>
                        </a:rPr>
                        <a:t>类的基类</a:t>
                      </a:r>
                      <a:r>
                        <a:rPr lang="en-US" sz="1600" kern="0">
                          <a:effectLst/>
                        </a:rPr>
                        <a:t>(</a:t>
                      </a:r>
                      <a:r>
                        <a:rPr lang="zh-CN" sz="1600" kern="0">
                          <a:effectLst/>
                        </a:rPr>
                        <a:t>父类</a:t>
                      </a:r>
                      <a:r>
                        <a:rPr lang="en-US" sz="1600" kern="0">
                          <a:effectLst/>
                        </a:rPr>
                        <a:t>)</a:t>
                      </a:r>
                      <a:r>
                        <a:rPr lang="zh-CN" sz="1600" kern="0">
                          <a:effectLst/>
                        </a:rPr>
                        <a:t>的元组，顺序为他们在基类列表中出现的顺序</a:t>
                      </a:r>
                      <a:endParaRPr lang="zh-CN" sz="1600" kern="100">
                        <a:effectLst/>
                        <a:latin typeface="Calibri"/>
                        <a:ea typeface="宋体"/>
                        <a:cs typeface="Times New Roman"/>
                      </a:endParaRPr>
                    </a:p>
                  </a:txBody>
                  <a:tcPr marL="68580" marR="68580" marT="0" marB="0"/>
                </a:tc>
              </a:tr>
              <a:tr h="495228">
                <a:tc>
                  <a:txBody>
                    <a:bodyPr/>
                    <a:lstStyle/>
                    <a:p>
                      <a:pPr algn="l">
                        <a:spcAft>
                          <a:spcPts val="0"/>
                        </a:spcAft>
                      </a:pPr>
                      <a:r>
                        <a:rPr lang="en-US" sz="1600" kern="0">
                          <a:effectLst/>
                        </a:rPr>
                        <a:t>__doc__</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0">
                          <a:effectLst/>
                        </a:rPr>
                        <a:t>类、函数的文档字符串，如果没有定义则为</a:t>
                      </a:r>
                      <a:r>
                        <a:rPr lang="en-US" sz="1600" kern="0">
                          <a:effectLst/>
                        </a:rPr>
                        <a:t>None</a:t>
                      </a:r>
                      <a:endParaRPr lang="zh-CN" sz="1600" kern="100">
                        <a:effectLst/>
                        <a:latin typeface="Calibri"/>
                        <a:ea typeface="宋体"/>
                        <a:cs typeface="Times New Roman"/>
                      </a:endParaRPr>
                    </a:p>
                  </a:txBody>
                  <a:tcPr marL="68580" marR="68580" marT="0" marB="0"/>
                </a:tc>
              </a:tr>
              <a:tr h="495228">
                <a:tc>
                  <a:txBody>
                    <a:bodyPr/>
                    <a:lstStyle/>
                    <a:p>
                      <a:pPr algn="l">
                        <a:spcAft>
                          <a:spcPts val="0"/>
                        </a:spcAft>
                      </a:pPr>
                      <a:r>
                        <a:rPr lang="en-US" sz="1600" kern="0">
                          <a:effectLst/>
                        </a:rPr>
                        <a:t>__mro__</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0">
                          <a:effectLst/>
                        </a:rPr>
                        <a:t>类的</a:t>
                      </a:r>
                      <a:r>
                        <a:rPr lang="en-US" sz="1600" kern="0">
                          <a:effectLst/>
                        </a:rPr>
                        <a:t>mro,class.mro()</a:t>
                      </a:r>
                      <a:r>
                        <a:rPr lang="zh-CN" sz="1600" kern="0">
                          <a:effectLst/>
                        </a:rPr>
                        <a:t>返回的结果都保存在</a:t>
                      </a:r>
                      <a:r>
                        <a:rPr lang="en-US" sz="1600" kern="0">
                          <a:effectLst/>
                        </a:rPr>
                        <a:t>__mro__</a:t>
                      </a:r>
                      <a:r>
                        <a:rPr lang="zh-CN" sz="1600" kern="0">
                          <a:effectLst/>
                        </a:rPr>
                        <a:t>中。</a:t>
                      </a:r>
                      <a:r>
                        <a:rPr lang="en-US" sz="1600" kern="0">
                          <a:effectLst/>
                        </a:rPr>
                        <a:t>C3</a:t>
                      </a:r>
                      <a:r>
                        <a:rPr lang="zh-CN" sz="1600" kern="0">
                          <a:effectLst/>
                        </a:rPr>
                        <a:t>算法帮忙保证类的</a:t>
                      </a:r>
                      <a:r>
                        <a:rPr lang="en-US" sz="1600" kern="0">
                          <a:effectLst/>
                        </a:rPr>
                        <a:t>mro</a:t>
                      </a:r>
                      <a:r>
                        <a:rPr lang="zh-CN" sz="1600" kern="0">
                          <a:effectLst/>
                        </a:rPr>
                        <a:t>唯一性</a:t>
                      </a:r>
                      <a:endParaRPr lang="zh-CN" sz="1600" kern="100">
                        <a:effectLst/>
                        <a:latin typeface="Calibri"/>
                        <a:ea typeface="宋体"/>
                        <a:cs typeface="Times New Roman"/>
                      </a:endParaRPr>
                    </a:p>
                  </a:txBody>
                  <a:tcPr marL="68580" marR="68580" marT="0" marB="0"/>
                </a:tc>
              </a:tr>
              <a:tr h="495228">
                <a:tc>
                  <a:txBody>
                    <a:bodyPr/>
                    <a:lstStyle/>
                    <a:p>
                      <a:pPr algn="l">
                        <a:spcAft>
                          <a:spcPts val="0"/>
                        </a:spcAft>
                      </a:pPr>
                      <a:r>
                        <a:rPr lang="en-US" sz="1600" kern="0">
                          <a:effectLst/>
                        </a:rPr>
                        <a:t>__dict__</a:t>
                      </a:r>
                      <a:endParaRPr lang="zh-CN" sz="1600" kern="100">
                        <a:effectLst/>
                        <a:latin typeface="Calibri"/>
                        <a:ea typeface="宋体"/>
                        <a:cs typeface="Times New Roman"/>
                      </a:endParaRPr>
                    </a:p>
                  </a:txBody>
                  <a:tcPr marL="68580" marR="68580" marT="0" marB="0"/>
                </a:tc>
                <a:tc>
                  <a:txBody>
                    <a:bodyPr/>
                    <a:lstStyle/>
                    <a:p>
                      <a:pPr algn="l">
                        <a:spcAft>
                          <a:spcPts val="0"/>
                        </a:spcAft>
                      </a:pPr>
                      <a:r>
                        <a:rPr lang="zh-CN" sz="1600" kern="0" dirty="0">
                          <a:effectLst/>
                        </a:rPr>
                        <a:t>类或实例的属性，可写的字典</a:t>
                      </a:r>
                      <a:endParaRPr lang="zh-CN" sz="16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59235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7" name="矩形 6"/>
          <p:cNvSpPr/>
          <p:nvPr/>
        </p:nvSpPr>
        <p:spPr>
          <a:xfrm>
            <a:off x="6390492" y="2066433"/>
            <a:ext cx="5271837" cy="4031873"/>
          </a:xfrm>
          <a:prstGeom prst="rect">
            <a:avLst/>
          </a:prstGeom>
        </p:spPr>
        <p:txBody>
          <a:bodyPr wrap="square">
            <a:spAutoFit/>
          </a:bodyPr>
          <a:lstStyle/>
          <a:p>
            <a:pPr>
              <a:defRPr/>
            </a:pPr>
            <a:r>
              <a:rPr lang="en-US" altLang="zh-CN" sz="1600" dirty="0"/>
              <a:t>----------name------------</a:t>
            </a:r>
          </a:p>
          <a:p>
            <a:pPr>
              <a:defRPr/>
            </a:pPr>
            <a:r>
              <a:rPr lang="en-US" altLang="zh-CN" sz="1600" dirty="0"/>
              <a:t>A</a:t>
            </a:r>
          </a:p>
          <a:p>
            <a:pPr>
              <a:defRPr/>
            </a:pPr>
            <a:r>
              <a:rPr lang="en-US" altLang="zh-CN" sz="1600" dirty="0"/>
              <a:t>---------class-----------</a:t>
            </a:r>
          </a:p>
          <a:p>
            <a:pPr>
              <a:defRPr/>
            </a:pPr>
            <a:r>
              <a:rPr lang="en-US" altLang="zh-CN" sz="1600" dirty="0"/>
              <a:t>&lt;class 'type'&gt;</a:t>
            </a:r>
          </a:p>
          <a:p>
            <a:pPr>
              <a:defRPr/>
            </a:pPr>
            <a:r>
              <a:rPr lang="en-US" altLang="zh-CN" sz="1600" dirty="0"/>
              <a:t>----------module-----------</a:t>
            </a:r>
          </a:p>
          <a:p>
            <a:pPr>
              <a:defRPr/>
            </a:pPr>
            <a:r>
              <a:rPr lang="en-US" altLang="zh-CN" sz="1600" dirty="0"/>
              <a:t>__main__</a:t>
            </a:r>
          </a:p>
          <a:p>
            <a:pPr>
              <a:defRPr/>
            </a:pPr>
            <a:r>
              <a:rPr lang="en-US" altLang="zh-CN" sz="1600" dirty="0"/>
              <a:t>----------bases-----------</a:t>
            </a:r>
          </a:p>
          <a:p>
            <a:pPr>
              <a:defRPr/>
            </a:pPr>
            <a:r>
              <a:rPr lang="en-US" altLang="zh-CN" sz="1600" dirty="0"/>
              <a:t>(&lt;class 'object'&gt;,)</a:t>
            </a:r>
          </a:p>
          <a:p>
            <a:pPr>
              <a:defRPr/>
            </a:pPr>
            <a:r>
              <a:rPr lang="en-US" altLang="zh-CN" sz="1600" dirty="0"/>
              <a:t>----------doc-----------</a:t>
            </a:r>
          </a:p>
          <a:p>
            <a:pPr>
              <a:defRPr/>
            </a:pPr>
            <a:r>
              <a:rPr lang="zh-CN" altLang="en-US" sz="1600" dirty="0"/>
              <a:t>这是一个测试类的特殊属性的类</a:t>
            </a:r>
          </a:p>
          <a:p>
            <a:pPr>
              <a:defRPr/>
            </a:pPr>
            <a:r>
              <a:rPr lang="en-US" altLang="zh-CN" sz="1600" dirty="0"/>
              <a:t>----------</a:t>
            </a:r>
            <a:r>
              <a:rPr lang="en-US" altLang="zh-CN" sz="1600" dirty="0" err="1"/>
              <a:t>mro</a:t>
            </a:r>
            <a:r>
              <a:rPr lang="en-US" altLang="zh-CN" sz="1600" dirty="0"/>
              <a:t>----------</a:t>
            </a:r>
          </a:p>
          <a:p>
            <a:pPr>
              <a:defRPr/>
            </a:pPr>
            <a:r>
              <a:rPr lang="en-US" altLang="zh-CN" sz="1600" dirty="0"/>
              <a:t>(&lt;class '__</a:t>
            </a:r>
            <a:r>
              <a:rPr lang="en-US" altLang="zh-CN" sz="1600" dirty="0" err="1"/>
              <a:t>main__.A</a:t>
            </a:r>
            <a:r>
              <a:rPr lang="en-US" altLang="zh-CN" sz="1600" dirty="0"/>
              <a:t>'&gt;, &lt;class 'object'&gt;)</a:t>
            </a:r>
          </a:p>
          <a:p>
            <a:pPr>
              <a:defRPr/>
            </a:pPr>
            <a:r>
              <a:rPr lang="en-US" altLang="zh-CN" sz="1600" dirty="0"/>
              <a:t>---------</a:t>
            </a:r>
            <a:r>
              <a:rPr lang="en-US" altLang="zh-CN" sz="1600" dirty="0" err="1"/>
              <a:t>dict</a:t>
            </a:r>
            <a:r>
              <a:rPr lang="en-US" altLang="zh-CN" sz="1600" dirty="0"/>
              <a:t>-----------</a:t>
            </a:r>
          </a:p>
          <a:p>
            <a:pPr>
              <a:defRPr/>
            </a:pPr>
            <a:r>
              <a:rPr lang="en-US" altLang="zh-CN" sz="1600" dirty="0"/>
              <a:t>{'__module__': '__main__', '__doc__': '</a:t>
            </a:r>
            <a:r>
              <a:rPr lang="zh-CN" altLang="en-US" sz="1600" dirty="0"/>
              <a:t>这是一个测试类的特殊属性的类</a:t>
            </a:r>
            <a:r>
              <a:rPr lang="en-US" altLang="zh-CN" sz="1600" dirty="0"/>
              <a:t>', '__</a:t>
            </a:r>
            <a:r>
              <a:rPr lang="en-US" altLang="zh-CN" sz="1600" dirty="0" err="1"/>
              <a:t>dict</a:t>
            </a:r>
            <a:r>
              <a:rPr lang="en-US" altLang="zh-CN" sz="1600" dirty="0"/>
              <a:t>__': &lt;attribute '__</a:t>
            </a:r>
            <a:r>
              <a:rPr lang="en-US" altLang="zh-CN" sz="1600" dirty="0" err="1"/>
              <a:t>dict</a:t>
            </a:r>
            <a:r>
              <a:rPr lang="en-US" altLang="zh-CN" sz="1600" dirty="0"/>
              <a:t>__' of 'A' objects&gt;, '__</a:t>
            </a:r>
            <a:r>
              <a:rPr lang="en-US" altLang="zh-CN" sz="1600" dirty="0" err="1"/>
              <a:t>weakref</a:t>
            </a:r>
            <a:r>
              <a:rPr lang="en-US" altLang="zh-CN" sz="1600" dirty="0"/>
              <a:t>__': &lt;attribute '__</a:t>
            </a:r>
            <a:r>
              <a:rPr lang="en-US" altLang="zh-CN" sz="1600" dirty="0" err="1"/>
              <a:t>weakref</a:t>
            </a:r>
            <a:r>
              <a:rPr lang="en-US" altLang="zh-CN" sz="1600" dirty="0"/>
              <a:t>__' of 'A' objects&gt;}</a:t>
            </a:r>
          </a:p>
        </p:txBody>
      </p:sp>
      <p:sp>
        <p:nvSpPr>
          <p:cNvPr id="10" name="文本框 7"/>
          <p:cNvSpPr txBox="1">
            <a:spLocks noChangeArrowheads="1"/>
          </p:cNvSpPr>
          <p:nvPr/>
        </p:nvSpPr>
        <p:spPr bwMode="auto">
          <a:xfrm>
            <a:off x="6390492" y="1310838"/>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498218" y="168390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21878" y="1848794"/>
            <a:ext cx="4034828" cy="4770537"/>
          </a:xfrm>
          <a:prstGeom prst="rect">
            <a:avLst/>
          </a:prstGeom>
        </p:spPr>
        <p:txBody>
          <a:bodyPr wrap="square">
            <a:spAutoFit/>
          </a:bodyPr>
          <a:lstStyle/>
          <a:p>
            <a:pPr>
              <a:defRPr/>
            </a:pPr>
            <a:r>
              <a:rPr lang="en-US" altLang="zh-CN" sz="1600" dirty="0"/>
              <a:t>class A:</a:t>
            </a:r>
            <a:endParaRPr lang="zh-CN" altLang="zh-CN" sz="1600" dirty="0"/>
          </a:p>
          <a:p>
            <a:pPr>
              <a:defRPr/>
            </a:pPr>
            <a:r>
              <a:rPr lang="en-US" altLang="zh-CN" sz="1600" dirty="0"/>
              <a:t>    """</a:t>
            </a:r>
            <a:r>
              <a:rPr lang="zh-CN" altLang="zh-CN" sz="1600" dirty="0"/>
              <a:t>这是一个测试类的特殊属性的类</a:t>
            </a:r>
            <a:r>
              <a:rPr lang="en-US" altLang="zh-CN" sz="1600" dirty="0"/>
              <a:t>"""</a:t>
            </a:r>
            <a:endParaRPr lang="zh-CN" altLang="zh-CN" sz="1600" dirty="0"/>
          </a:p>
          <a:p>
            <a:pPr>
              <a:defRPr/>
            </a:pPr>
            <a:r>
              <a:rPr lang="en-US" altLang="zh-CN" sz="1600" dirty="0"/>
              <a:t>    pass</a:t>
            </a:r>
            <a:endParaRPr lang="zh-CN" altLang="zh-CN" sz="1600" dirty="0"/>
          </a:p>
          <a:p>
            <a:pPr>
              <a:defRPr/>
            </a:pPr>
            <a:r>
              <a:rPr lang="en-US" altLang="zh-CN" sz="1600" dirty="0"/>
              <a:t> </a:t>
            </a:r>
            <a:endParaRPr lang="zh-CN" altLang="zh-CN" sz="1600" dirty="0"/>
          </a:p>
          <a:p>
            <a:pPr>
              <a:defRPr/>
            </a:pPr>
            <a:r>
              <a:rPr lang="en-US" altLang="zh-CN" sz="1600" dirty="0" smtClean="0"/>
              <a:t>a </a:t>
            </a:r>
            <a:r>
              <a:rPr lang="en-US" altLang="zh-CN" sz="1600" dirty="0"/>
              <a:t>= A()</a:t>
            </a:r>
            <a:endParaRPr lang="zh-CN" altLang="zh-CN" sz="1600" dirty="0"/>
          </a:p>
          <a:p>
            <a:pPr>
              <a:defRPr/>
            </a:pPr>
            <a:r>
              <a:rPr lang="en-US" altLang="zh-CN" sz="1600" dirty="0" smtClean="0"/>
              <a:t>print</a:t>
            </a:r>
            <a:r>
              <a:rPr lang="en-US" altLang="zh-CN" sz="1600" dirty="0"/>
              <a:t>("----------name------------")</a:t>
            </a:r>
            <a:endParaRPr lang="zh-CN" altLang="zh-CN" sz="1600" dirty="0"/>
          </a:p>
          <a:p>
            <a:pPr>
              <a:defRPr/>
            </a:pPr>
            <a:r>
              <a:rPr lang="en-US" altLang="zh-CN" sz="1600" dirty="0" smtClean="0"/>
              <a:t>print(</a:t>
            </a:r>
            <a:r>
              <a:rPr lang="en-US" altLang="zh-CN" sz="1600" dirty="0" err="1" smtClean="0"/>
              <a:t>A</a:t>
            </a:r>
            <a:r>
              <a:rPr lang="en-US" altLang="zh-CN" sz="1600" dirty="0" err="1"/>
              <a:t>.__name</a:t>
            </a:r>
            <a:r>
              <a:rPr lang="en-US" altLang="zh-CN" sz="1600" dirty="0"/>
              <a:t>__)</a:t>
            </a:r>
            <a:endParaRPr lang="zh-CN" altLang="zh-CN" sz="1600" dirty="0"/>
          </a:p>
          <a:p>
            <a:pPr>
              <a:defRPr/>
            </a:pPr>
            <a:r>
              <a:rPr lang="en-US" altLang="zh-CN" sz="1600" dirty="0" smtClean="0"/>
              <a:t>print</a:t>
            </a:r>
            <a:r>
              <a:rPr lang="en-US" altLang="zh-CN" sz="1600" dirty="0"/>
              <a:t>("---------class-----------")</a:t>
            </a:r>
            <a:endParaRPr lang="zh-CN" altLang="zh-CN" sz="1600" dirty="0"/>
          </a:p>
          <a:p>
            <a:pPr>
              <a:defRPr/>
            </a:pPr>
            <a:r>
              <a:rPr lang="en-US" altLang="zh-CN" sz="1600" dirty="0" smtClean="0"/>
              <a:t>print(</a:t>
            </a:r>
            <a:r>
              <a:rPr lang="en-US" altLang="zh-CN" sz="1600" dirty="0" err="1" smtClean="0"/>
              <a:t>A</a:t>
            </a:r>
            <a:r>
              <a:rPr lang="en-US" altLang="zh-CN" sz="1600" dirty="0" err="1"/>
              <a:t>.__class</a:t>
            </a:r>
            <a:r>
              <a:rPr lang="en-US" altLang="zh-CN" sz="1600" dirty="0"/>
              <a:t>__)</a:t>
            </a:r>
            <a:endParaRPr lang="zh-CN" altLang="zh-CN" sz="1600" dirty="0"/>
          </a:p>
          <a:p>
            <a:pPr>
              <a:defRPr/>
            </a:pPr>
            <a:r>
              <a:rPr lang="en-US" altLang="zh-CN" sz="1600" dirty="0" smtClean="0"/>
              <a:t>print</a:t>
            </a:r>
            <a:r>
              <a:rPr lang="en-US" altLang="zh-CN" sz="1600" dirty="0"/>
              <a:t>("----------module-----------")</a:t>
            </a:r>
            <a:endParaRPr lang="zh-CN" altLang="zh-CN" sz="1600" dirty="0"/>
          </a:p>
          <a:p>
            <a:pPr>
              <a:defRPr/>
            </a:pPr>
            <a:r>
              <a:rPr lang="en-US" altLang="zh-CN" sz="1600" dirty="0" smtClean="0"/>
              <a:t>print(</a:t>
            </a:r>
            <a:r>
              <a:rPr lang="en-US" altLang="zh-CN" sz="1600" dirty="0" err="1" smtClean="0"/>
              <a:t>A</a:t>
            </a:r>
            <a:r>
              <a:rPr lang="en-US" altLang="zh-CN" sz="1600" dirty="0" err="1"/>
              <a:t>.__module</a:t>
            </a:r>
            <a:r>
              <a:rPr lang="en-US" altLang="zh-CN" sz="1600" dirty="0"/>
              <a:t>__)</a:t>
            </a:r>
            <a:endParaRPr lang="zh-CN" altLang="zh-CN" sz="1600" dirty="0"/>
          </a:p>
          <a:p>
            <a:pPr>
              <a:defRPr/>
            </a:pPr>
            <a:r>
              <a:rPr lang="en-US" altLang="zh-CN" sz="1600" dirty="0" smtClean="0"/>
              <a:t>print</a:t>
            </a:r>
            <a:r>
              <a:rPr lang="en-US" altLang="zh-CN" sz="1600" dirty="0"/>
              <a:t>("----------bases-----------")</a:t>
            </a:r>
            <a:endParaRPr lang="zh-CN" altLang="zh-CN" sz="1600" dirty="0"/>
          </a:p>
          <a:p>
            <a:pPr>
              <a:defRPr/>
            </a:pPr>
            <a:r>
              <a:rPr lang="en-US" altLang="zh-CN" sz="1600" dirty="0" smtClean="0"/>
              <a:t>print(</a:t>
            </a:r>
            <a:r>
              <a:rPr lang="en-US" altLang="zh-CN" sz="1600" dirty="0" err="1" smtClean="0"/>
              <a:t>A</a:t>
            </a:r>
            <a:r>
              <a:rPr lang="en-US" altLang="zh-CN" sz="1600" dirty="0" err="1"/>
              <a:t>.__bases</a:t>
            </a:r>
            <a:r>
              <a:rPr lang="en-US" altLang="zh-CN" sz="1600" dirty="0"/>
              <a:t>__)</a:t>
            </a:r>
            <a:endParaRPr lang="zh-CN" altLang="zh-CN" sz="1600" dirty="0"/>
          </a:p>
          <a:p>
            <a:pPr>
              <a:defRPr/>
            </a:pPr>
            <a:r>
              <a:rPr lang="en-US" altLang="zh-CN" sz="1600" dirty="0" smtClean="0"/>
              <a:t>print</a:t>
            </a:r>
            <a:r>
              <a:rPr lang="en-US" altLang="zh-CN" sz="1600" dirty="0"/>
              <a:t>("----------doc-----------")</a:t>
            </a:r>
            <a:endParaRPr lang="zh-CN" altLang="zh-CN" sz="1600" dirty="0"/>
          </a:p>
          <a:p>
            <a:pPr>
              <a:defRPr/>
            </a:pPr>
            <a:r>
              <a:rPr lang="en-US" altLang="zh-CN" sz="1600" dirty="0" smtClean="0"/>
              <a:t>print(</a:t>
            </a:r>
            <a:r>
              <a:rPr lang="en-US" altLang="zh-CN" sz="1600" dirty="0" err="1" smtClean="0"/>
              <a:t>A</a:t>
            </a:r>
            <a:r>
              <a:rPr lang="en-US" altLang="zh-CN" sz="1600" dirty="0" err="1"/>
              <a:t>.__doc</a:t>
            </a:r>
            <a:r>
              <a:rPr lang="en-US" altLang="zh-CN" sz="1600" dirty="0"/>
              <a:t>__)</a:t>
            </a:r>
            <a:endParaRPr lang="zh-CN" altLang="zh-CN" sz="1600" dirty="0"/>
          </a:p>
          <a:p>
            <a:pPr>
              <a:defRPr/>
            </a:pPr>
            <a:r>
              <a:rPr lang="en-US" altLang="zh-CN" sz="1600" dirty="0" smtClean="0"/>
              <a:t>print</a:t>
            </a:r>
            <a:r>
              <a:rPr lang="en-US" altLang="zh-CN" sz="1600" dirty="0"/>
              <a:t>("----------</a:t>
            </a:r>
            <a:r>
              <a:rPr lang="en-US" altLang="zh-CN" sz="1600" dirty="0" err="1"/>
              <a:t>mro</a:t>
            </a:r>
            <a:r>
              <a:rPr lang="en-US" altLang="zh-CN" sz="1600" dirty="0"/>
              <a:t>----------")</a:t>
            </a:r>
            <a:endParaRPr lang="zh-CN" altLang="zh-CN" sz="1600" dirty="0"/>
          </a:p>
          <a:p>
            <a:pPr>
              <a:defRPr/>
            </a:pPr>
            <a:r>
              <a:rPr lang="en-US" altLang="zh-CN" sz="1600" dirty="0" smtClean="0"/>
              <a:t>print(A</a:t>
            </a:r>
            <a:r>
              <a:rPr lang="en-US" altLang="zh-CN" sz="1600" dirty="0"/>
              <a:t>.__</a:t>
            </a:r>
            <a:r>
              <a:rPr lang="en-US" altLang="zh-CN" sz="1600" dirty="0" err="1"/>
              <a:t>mro</a:t>
            </a:r>
            <a:r>
              <a:rPr lang="en-US" altLang="zh-CN" sz="1600" dirty="0"/>
              <a:t>__)</a:t>
            </a:r>
            <a:endParaRPr lang="zh-CN" altLang="zh-CN" sz="1600" dirty="0"/>
          </a:p>
          <a:p>
            <a:pPr>
              <a:defRPr/>
            </a:pPr>
            <a:r>
              <a:rPr lang="en-US" altLang="zh-CN" sz="1600" dirty="0" smtClean="0"/>
              <a:t>print</a:t>
            </a:r>
            <a:r>
              <a:rPr lang="en-US" altLang="zh-CN" sz="1600" dirty="0"/>
              <a:t>("---------</a:t>
            </a:r>
            <a:r>
              <a:rPr lang="en-US" altLang="zh-CN" sz="1600" dirty="0" err="1"/>
              <a:t>dict</a:t>
            </a:r>
            <a:r>
              <a:rPr lang="en-US" altLang="zh-CN" sz="1600" dirty="0"/>
              <a:t>-----------")</a:t>
            </a:r>
            <a:endParaRPr lang="zh-CN" altLang="zh-CN" sz="1600" dirty="0"/>
          </a:p>
          <a:p>
            <a:pPr>
              <a:defRPr/>
            </a:pPr>
            <a:r>
              <a:rPr lang="en-US" altLang="zh-CN" sz="1600" dirty="0" smtClean="0"/>
              <a:t>print(A</a:t>
            </a:r>
            <a:r>
              <a:rPr lang="en-US" altLang="zh-CN" sz="1600" dirty="0"/>
              <a:t>.__</a:t>
            </a:r>
            <a:r>
              <a:rPr lang="en-US" altLang="zh-CN" sz="1600" dirty="0" err="1"/>
              <a:t>dict</a:t>
            </a:r>
            <a:r>
              <a:rPr lang="en-US" altLang="zh-CN" sz="1600" dirty="0"/>
              <a:t>__)</a:t>
            </a:r>
            <a:endParaRPr lang="zh-CN" altLang="zh-CN" sz="1600" dirty="0"/>
          </a:p>
        </p:txBody>
      </p:sp>
      <p:sp>
        <p:nvSpPr>
          <p:cNvPr id="8" name="文本框 7"/>
          <p:cNvSpPr txBox="1">
            <a:spLocks noChangeArrowheads="1"/>
          </p:cNvSpPr>
          <p:nvPr/>
        </p:nvSpPr>
        <p:spPr bwMode="auto">
          <a:xfrm>
            <a:off x="1264700" y="130766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9" name="直接连接符 8"/>
          <p:cNvCxnSpPr/>
          <p:nvPr/>
        </p:nvCxnSpPr>
        <p:spPr>
          <a:xfrm>
            <a:off x="1372426" y="168072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970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15" name="文本框 7"/>
          <p:cNvSpPr txBox="1">
            <a:spLocks noChangeArrowheads="1"/>
          </p:cNvSpPr>
          <p:nvPr/>
        </p:nvSpPr>
        <p:spPr bwMode="auto">
          <a:xfrm>
            <a:off x="924597" y="105339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类的特殊方法</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032323" y="142328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3226509466"/>
              </p:ext>
            </p:extLst>
          </p:nvPr>
        </p:nvGraphicFramePr>
        <p:xfrm>
          <a:off x="1333852" y="1566258"/>
          <a:ext cx="10212324" cy="5120640"/>
        </p:xfrm>
        <a:graphic>
          <a:graphicData uri="http://schemas.openxmlformats.org/drawingml/2006/table">
            <a:tbl>
              <a:tblPr firstRow="1" firstCol="1" bandRow="1">
                <a:tableStyleId>{5C22544A-7EE6-4342-B048-85BDC9FD1C3A}</a:tableStyleId>
              </a:tblPr>
              <a:tblGrid>
                <a:gridCol w="1373116"/>
                <a:gridCol w="8839208"/>
              </a:tblGrid>
              <a:tr h="164668">
                <a:tc>
                  <a:txBody>
                    <a:bodyPr/>
                    <a:lstStyle/>
                    <a:p>
                      <a:pPr algn="ctr">
                        <a:spcAft>
                          <a:spcPts val="0"/>
                        </a:spcAft>
                      </a:pPr>
                      <a:r>
                        <a:rPr lang="zh-CN" sz="1200" kern="0" dirty="0">
                          <a:effectLst/>
                        </a:rPr>
                        <a:t>属性</a:t>
                      </a:r>
                      <a:endParaRPr lang="zh-CN" sz="1200" kern="100" dirty="0">
                        <a:effectLst/>
                        <a:latin typeface="Calibri"/>
                        <a:ea typeface="宋体"/>
                        <a:cs typeface="Times New Roman"/>
                      </a:endParaRPr>
                    </a:p>
                  </a:txBody>
                  <a:tcPr marL="66602" marR="66602" marT="0" marB="0"/>
                </a:tc>
                <a:tc>
                  <a:txBody>
                    <a:bodyPr/>
                    <a:lstStyle/>
                    <a:p>
                      <a:pPr algn="ctr">
                        <a:spcAft>
                          <a:spcPts val="0"/>
                        </a:spcAft>
                      </a:pPr>
                      <a:r>
                        <a:rPr lang="zh-CN" sz="1200" kern="0">
                          <a:effectLst/>
                        </a:rPr>
                        <a:t>含义</a:t>
                      </a:r>
                      <a:endParaRPr lang="zh-CN" sz="1200" kern="100">
                        <a:effectLst/>
                        <a:latin typeface="Calibri"/>
                        <a:ea typeface="宋体"/>
                        <a:cs typeface="Times New Roman"/>
                      </a:endParaRPr>
                    </a:p>
                  </a:txBody>
                  <a:tcPr marL="66602" marR="66602" marT="0" marB="0"/>
                </a:tc>
              </a:tr>
              <a:tr h="329337">
                <a:tc>
                  <a:txBody>
                    <a:bodyPr/>
                    <a:lstStyle/>
                    <a:p>
                      <a:pPr algn="l">
                        <a:spcAft>
                          <a:spcPts val="0"/>
                        </a:spcAft>
                      </a:pPr>
                      <a:r>
                        <a:rPr lang="en-US" sz="1200" kern="0">
                          <a:effectLst/>
                        </a:rPr>
                        <a:t>__new__()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一个静态方法，用于根据类型创建实例。</a:t>
                      </a:r>
                      <a:r>
                        <a:rPr lang="en-US" sz="1200" kern="0">
                          <a:effectLst/>
                        </a:rPr>
                        <a:t>Python</a:t>
                      </a:r>
                      <a:r>
                        <a:rPr lang="zh-CN" sz="1200" kern="0">
                          <a:effectLst/>
                        </a:rPr>
                        <a:t>在调用</a:t>
                      </a:r>
                      <a:r>
                        <a:rPr lang="en-US" sz="1200" kern="0">
                          <a:effectLst/>
                        </a:rPr>
                        <a:t>__new__()</a:t>
                      </a:r>
                      <a:r>
                        <a:rPr lang="zh-CN" sz="1200" kern="0">
                          <a:effectLst/>
                        </a:rPr>
                        <a:t>方法获得实例后，会调用这个实例的</a:t>
                      </a:r>
                      <a:r>
                        <a:rPr lang="en-US" sz="1200" kern="0">
                          <a:effectLst/>
                        </a:rPr>
                        <a:t>__init__()</a:t>
                      </a:r>
                      <a:r>
                        <a:rPr lang="zh-CN" sz="1200" kern="0">
                          <a:effectLst/>
                        </a:rPr>
                        <a:t>方法，然后将最初传给</a:t>
                      </a:r>
                      <a:r>
                        <a:rPr lang="en-US" sz="1200" kern="0">
                          <a:effectLst/>
                        </a:rPr>
                        <a:t>__new__()</a:t>
                      </a:r>
                      <a:r>
                        <a:rPr lang="zh-CN" sz="1200" kern="0">
                          <a:effectLst/>
                        </a:rPr>
                        <a:t>方法参数都传给</a:t>
                      </a:r>
                      <a:r>
                        <a:rPr lang="en-US" sz="1200" kern="0">
                          <a:effectLst/>
                        </a:rPr>
                        <a:t>__init__()</a:t>
                      </a:r>
                      <a:r>
                        <a:rPr lang="zh-CN" sz="1200" kern="0">
                          <a:effectLst/>
                        </a:rPr>
                        <a:t>方法</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dirty="0">
                          <a:effectLst/>
                        </a:rPr>
                        <a:t>__</a:t>
                      </a:r>
                      <a:r>
                        <a:rPr lang="en-US" sz="1200" kern="0" dirty="0" err="1">
                          <a:effectLst/>
                        </a:rPr>
                        <a:t>init</a:t>
                      </a:r>
                      <a:r>
                        <a:rPr lang="en-US" sz="1200" kern="0" dirty="0">
                          <a:effectLst/>
                        </a:rPr>
                        <a:t>__()</a:t>
                      </a:r>
                      <a:endParaRPr lang="zh-CN" sz="1200" kern="100" dirty="0">
                        <a:effectLst/>
                        <a:latin typeface="Calibri"/>
                        <a:ea typeface="宋体"/>
                        <a:cs typeface="Times New Roman"/>
                      </a:endParaRPr>
                    </a:p>
                  </a:txBody>
                  <a:tcPr marL="66602" marR="66602" marT="0" marB="0"/>
                </a:tc>
                <a:tc>
                  <a:txBody>
                    <a:bodyPr/>
                    <a:lstStyle/>
                    <a:p>
                      <a:pPr algn="l">
                        <a:spcAft>
                          <a:spcPts val="0"/>
                        </a:spcAft>
                      </a:pPr>
                      <a:r>
                        <a:rPr lang="zh-CN" sz="1200" kern="0">
                          <a:effectLst/>
                        </a:rPr>
                        <a:t>一个实例方法，用来在实例创建完成后进行必要的初始化。</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__del__()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在垃圾回收之前，</a:t>
                      </a:r>
                      <a:r>
                        <a:rPr lang="en-US" sz="1200" kern="0">
                          <a:effectLst/>
                        </a:rPr>
                        <a:t>Python</a:t>
                      </a:r>
                      <a:r>
                        <a:rPr lang="zh-CN" sz="1200" kern="0">
                          <a:effectLst/>
                        </a:rPr>
                        <a:t>会调用这个对象的</a:t>
                      </a:r>
                      <a:r>
                        <a:rPr lang="en-US" sz="1200" kern="0">
                          <a:effectLst/>
                        </a:rPr>
                        <a:t>__del__()</a:t>
                      </a:r>
                      <a:r>
                        <a:rPr lang="zh-CN" sz="1200" kern="0">
                          <a:effectLst/>
                        </a:rPr>
                        <a:t>方法完成一些终止化工作。</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dirty="0">
                          <a:effectLst/>
                        </a:rPr>
                        <a:t>__</a:t>
                      </a:r>
                      <a:r>
                        <a:rPr lang="en-US" sz="1200" kern="0" dirty="0" err="1">
                          <a:effectLst/>
                        </a:rPr>
                        <a:t>repr</a:t>
                      </a:r>
                      <a:r>
                        <a:rPr lang="en-US" sz="1200" kern="0" dirty="0">
                          <a:effectLst/>
                        </a:rPr>
                        <a:t>__()</a:t>
                      </a:r>
                      <a:endParaRPr lang="zh-CN" sz="1200" kern="100" dirty="0">
                        <a:effectLst/>
                        <a:latin typeface="Calibri"/>
                        <a:ea typeface="宋体"/>
                        <a:cs typeface="Times New Roman"/>
                      </a:endParaRPr>
                    </a:p>
                  </a:txBody>
                  <a:tcPr marL="66602" marR="66602" marT="0" marB="0"/>
                </a:tc>
                <a:tc>
                  <a:txBody>
                    <a:bodyPr/>
                    <a:lstStyle/>
                    <a:p>
                      <a:pPr algn="l">
                        <a:spcAft>
                          <a:spcPts val="0"/>
                        </a:spcAft>
                      </a:pPr>
                      <a:r>
                        <a:rPr lang="zh-CN" sz="1200" kern="0">
                          <a:effectLst/>
                        </a:rPr>
                        <a:t>返回一个对应对象的详尽的、准确的、无歧义的描述字符串</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__str__()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返回一个对应对象的简洁的描述字符串</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__getattribute__()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访问存在的属性</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__getattr__()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访问不存在的属性时调用，用来做异常处理。</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__setattr__()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设置属性</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dirty="0">
                          <a:effectLst/>
                        </a:rPr>
                        <a:t>__</a:t>
                      </a:r>
                      <a:r>
                        <a:rPr lang="en-US" sz="1200" kern="0" dirty="0" err="1">
                          <a:effectLst/>
                        </a:rPr>
                        <a:t>delattr</a:t>
                      </a:r>
                      <a:r>
                        <a:rPr lang="en-US" sz="1200" kern="0" dirty="0">
                          <a:effectLst/>
                        </a:rPr>
                        <a:t>__()</a:t>
                      </a:r>
                      <a:endParaRPr lang="zh-CN" sz="1200" kern="100" dirty="0">
                        <a:effectLst/>
                        <a:latin typeface="Calibri"/>
                        <a:ea typeface="宋体"/>
                        <a:cs typeface="Times New Roman"/>
                      </a:endParaRPr>
                    </a:p>
                  </a:txBody>
                  <a:tcPr marL="66602" marR="66602" marT="0" marB="0"/>
                </a:tc>
                <a:tc>
                  <a:txBody>
                    <a:bodyPr/>
                    <a:lstStyle/>
                    <a:p>
                      <a:pPr algn="l">
                        <a:spcAft>
                          <a:spcPts val="0"/>
                        </a:spcAft>
                      </a:pPr>
                      <a:r>
                        <a:rPr lang="zh-CN" sz="1200" kern="0" dirty="0">
                          <a:effectLst/>
                        </a:rPr>
                        <a:t>删除属性</a:t>
                      </a:r>
                      <a:endParaRPr lang="zh-CN" sz="1200" kern="100" dirty="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__contains__()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与成员测试运算符</a:t>
                      </a:r>
                      <a:r>
                        <a:rPr lang="en-US" sz="1200" kern="0">
                          <a:effectLst/>
                        </a:rPr>
                        <a:t>in</a:t>
                      </a:r>
                      <a:r>
                        <a:rPr lang="zh-CN" sz="1200" kern="0">
                          <a:effectLst/>
                        </a:rPr>
                        <a:t>对应</a:t>
                      </a:r>
                      <a:endParaRPr lang="zh-CN" sz="1200" kern="100">
                        <a:effectLst/>
                        <a:latin typeface="Calibri"/>
                        <a:ea typeface="宋体"/>
                        <a:cs typeface="Times New Roman"/>
                      </a:endParaRPr>
                    </a:p>
                  </a:txBody>
                  <a:tcPr marL="66602" marR="66602" marT="0" marB="0"/>
                </a:tc>
              </a:tr>
              <a:tr h="329337">
                <a:tc>
                  <a:txBody>
                    <a:bodyPr/>
                    <a:lstStyle/>
                    <a:p>
                      <a:pPr algn="l">
                        <a:spcAft>
                          <a:spcPts val="0"/>
                        </a:spcAft>
                      </a:pPr>
                      <a:r>
                        <a:rPr lang="en-US" sz="1200" kern="0">
                          <a:effectLst/>
                        </a:rPr>
                        <a:t>__radd__()</a:t>
                      </a:r>
                      <a:r>
                        <a:rPr lang="zh-CN" sz="1200" kern="0">
                          <a:effectLst/>
                        </a:rPr>
                        <a:t>、</a:t>
                      </a:r>
                      <a:r>
                        <a:rPr lang="en-US" sz="1200" kern="0">
                          <a:effectLst/>
                        </a:rPr>
                        <a:t>__rsub__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反射加法、反射减法，一般与普通加法和减法具有相同的功能，但操作数的位置或顺序相反，很多其他运算符也有与之对应的反射运算符</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__abs__()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abs()</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__bool__()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bool()</a:t>
                      </a:r>
                      <a:r>
                        <a:rPr lang="zh-CN" sz="1200" kern="0">
                          <a:effectLst/>
                        </a:rPr>
                        <a:t>对应，要求该方法必须返回</a:t>
                      </a:r>
                      <a:r>
                        <a:rPr lang="en-US" sz="1200" kern="0">
                          <a:effectLst/>
                        </a:rPr>
                        <a:t>True</a:t>
                      </a:r>
                      <a:r>
                        <a:rPr lang="zh-CN" sz="1200" kern="0">
                          <a:effectLst/>
                        </a:rPr>
                        <a:t>或</a:t>
                      </a:r>
                      <a:r>
                        <a:rPr lang="en-US" sz="1200" kern="0">
                          <a:effectLst/>
                        </a:rPr>
                        <a:t>False</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__bytes__()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bytes()</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__complex__()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complex()</a:t>
                      </a:r>
                      <a:r>
                        <a:rPr lang="zh-CN" sz="1200" kern="0">
                          <a:effectLst/>
                        </a:rPr>
                        <a:t>对应，要求该方法必须返回复数</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__dir__()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dir()</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__divmod__()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divmod()</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__float__()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float()</a:t>
                      </a:r>
                      <a:r>
                        <a:rPr lang="zh-CN" sz="1200" kern="0">
                          <a:effectLst/>
                        </a:rPr>
                        <a:t>对应，要求该该方法必须返回实数</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__hash__()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hash()</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__int__()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int()</a:t>
                      </a:r>
                      <a:r>
                        <a:rPr lang="zh-CN" sz="1200" kern="0">
                          <a:effectLst/>
                        </a:rPr>
                        <a:t>对应，要求该方法必须返回整数</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__len__()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len()</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__next__()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next()</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__reduce__()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提供对</a:t>
                      </a:r>
                      <a:r>
                        <a:rPr lang="en-US" sz="1200" kern="0">
                          <a:effectLst/>
                        </a:rPr>
                        <a:t>reduce()</a:t>
                      </a:r>
                      <a:r>
                        <a:rPr lang="zh-CN" sz="1200" kern="0">
                          <a:effectLst/>
                        </a:rPr>
                        <a:t>函数的支持</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a:effectLst/>
                        </a:rPr>
                        <a:t>__reversed__()</a:t>
                      </a:r>
                      <a:endParaRPr lang="zh-CN" sz="1200" kern="100">
                        <a:effectLst/>
                        <a:latin typeface="Calibri"/>
                        <a:ea typeface="宋体"/>
                        <a:cs typeface="Times New Roman"/>
                      </a:endParaRPr>
                    </a:p>
                  </a:txBody>
                  <a:tcPr marL="66602" marR="66602" marT="0" marB="0"/>
                </a:tc>
                <a:tc>
                  <a:txBody>
                    <a:bodyPr/>
                    <a:lstStyle/>
                    <a:p>
                      <a:pPr algn="l">
                        <a:spcAft>
                          <a:spcPts val="0"/>
                        </a:spcAft>
                      </a:pPr>
                      <a:r>
                        <a:rPr lang="zh-CN" sz="1200" kern="0">
                          <a:effectLst/>
                        </a:rPr>
                        <a:t>与内置函数</a:t>
                      </a:r>
                      <a:r>
                        <a:rPr lang="en-US" sz="1200" kern="0">
                          <a:effectLst/>
                        </a:rPr>
                        <a:t>reversed()</a:t>
                      </a:r>
                      <a:r>
                        <a:rPr lang="zh-CN" sz="1200" kern="0">
                          <a:effectLst/>
                        </a:rPr>
                        <a:t>对应</a:t>
                      </a:r>
                      <a:endParaRPr lang="zh-CN" sz="1200" kern="100">
                        <a:effectLst/>
                        <a:latin typeface="Calibri"/>
                        <a:ea typeface="宋体"/>
                        <a:cs typeface="Times New Roman"/>
                      </a:endParaRPr>
                    </a:p>
                  </a:txBody>
                  <a:tcPr marL="66602" marR="66602" marT="0" marB="0"/>
                </a:tc>
              </a:tr>
              <a:tr h="164668">
                <a:tc>
                  <a:txBody>
                    <a:bodyPr/>
                    <a:lstStyle/>
                    <a:p>
                      <a:pPr algn="l">
                        <a:spcAft>
                          <a:spcPts val="0"/>
                        </a:spcAft>
                      </a:pPr>
                      <a:r>
                        <a:rPr lang="en-US" sz="1200" kern="0" dirty="0">
                          <a:effectLst/>
                        </a:rPr>
                        <a:t>__round__()</a:t>
                      </a:r>
                      <a:endParaRPr lang="zh-CN" sz="1200" kern="100" dirty="0">
                        <a:effectLst/>
                        <a:latin typeface="Calibri"/>
                        <a:ea typeface="宋体"/>
                        <a:cs typeface="Times New Roman"/>
                      </a:endParaRPr>
                    </a:p>
                  </a:txBody>
                  <a:tcPr marL="66602" marR="66602" marT="0" marB="0"/>
                </a:tc>
                <a:tc>
                  <a:txBody>
                    <a:bodyPr/>
                    <a:lstStyle/>
                    <a:p>
                      <a:pPr algn="l">
                        <a:spcAft>
                          <a:spcPts val="0"/>
                        </a:spcAft>
                      </a:pPr>
                      <a:r>
                        <a:rPr lang="zh-CN" sz="1200" kern="0" dirty="0">
                          <a:effectLst/>
                        </a:rPr>
                        <a:t>对内置函数</a:t>
                      </a:r>
                      <a:r>
                        <a:rPr lang="en-US" sz="1200" kern="0" dirty="0">
                          <a:effectLst/>
                        </a:rPr>
                        <a:t>round()</a:t>
                      </a:r>
                      <a:r>
                        <a:rPr lang="zh-CN" sz="1200" kern="0" dirty="0">
                          <a:effectLst/>
                        </a:rPr>
                        <a:t>对应</a:t>
                      </a:r>
                      <a:endParaRPr lang="zh-CN" sz="1200" kern="100" dirty="0">
                        <a:effectLst/>
                        <a:latin typeface="Calibri"/>
                        <a:ea typeface="宋体"/>
                        <a:cs typeface="Times New Roman"/>
                      </a:endParaRPr>
                    </a:p>
                  </a:txBody>
                  <a:tcPr marL="66602" marR="66602" marT="0" marB="0"/>
                </a:tc>
              </a:tr>
            </a:tbl>
          </a:graphicData>
        </a:graphic>
      </p:graphicFrame>
    </p:spTree>
    <p:extLst>
      <p:ext uri="{BB962C8B-B14F-4D97-AF65-F5344CB8AC3E}">
        <p14:creationId xmlns:p14="http://schemas.microsoft.com/office/powerpoint/2010/main" val="16601814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7" name="矩形 6"/>
          <p:cNvSpPr/>
          <p:nvPr/>
        </p:nvSpPr>
        <p:spPr>
          <a:xfrm>
            <a:off x="6773172" y="2194347"/>
            <a:ext cx="5271837" cy="584775"/>
          </a:xfrm>
          <a:prstGeom prst="rect">
            <a:avLst/>
          </a:prstGeom>
        </p:spPr>
        <p:txBody>
          <a:bodyPr wrap="square">
            <a:spAutoFit/>
          </a:bodyPr>
          <a:lstStyle/>
          <a:p>
            <a:pPr>
              <a:defRPr/>
            </a:pPr>
            <a:r>
              <a:rPr lang="en-US" altLang="zh-CN" sz="1600" dirty="0"/>
              <a:t>&lt;__</a:t>
            </a:r>
            <a:r>
              <a:rPr lang="en-US" altLang="zh-CN" sz="1600" dirty="0" err="1"/>
              <a:t>main__.A</a:t>
            </a:r>
            <a:r>
              <a:rPr lang="en-US" altLang="zh-CN" sz="1600" dirty="0"/>
              <a:t> object at 0x03926088&gt; in new method.</a:t>
            </a:r>
          </a:p>
          <a:p>
            <a:pPr>
              <a:defRPr/>
            </a:pPr>
            <a:r>
              <a:rPr lang="en-US" altLang="zh-CN" sz="1600" dirty="0"/>
              <a:t>&lt;__</a:t>
            </a:r>
            <a:r>
              <a:rPr lang="en-US" altLang="zh-CN" sz="1600" dirty="0" err="1"/>
              <a:t>main__.A</a:t>
            </a:r>
            <a:r>
              <a:rPr lang="en-US" altLang="zh-CN" sz="1600" dirty="0"/>
              <a:t> object at 0x03926088&gt; in </a:t>
            </a:r>
            <a:r>
              <a:rPr lang="en-US" altLang="zh-CN" sz="1600" dirty="0" err="1"/>
              <a:t>init</a:t>
            </a:r>
            <a:r>
              <a:rPr lang="en-US" altLang="zh-CN" sz="1600" dirty="0"/>
              <a:t> method.</a:t>
            </a:r>
          </a:p>
        </p:txBody>
      </p:sp>
      <p:sp>
        <p:nvSpPr>
          <p:cNvPr id="10" name="文本框 7"/>
          <p:cNvSpPr txBox="1">
            <a:spLocks noChangeArrowheads="1"/>
          </p:cNvSpPr>
          <p:nvPr/>
        </p:nvSpPr>
        <p:spPr bwMode="auto">
          <a:xfrm>
            <a:off x="915579" y="111546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示例代码</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023305" y="148852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0486" y="1907014"/>
            <a:ext cx="4952246" cy="2554545"/>
          </a:xfrm>
          <a:prstGeom prst="rect">
            <a:avLst/>
          </a:prstGeom>
        </p:spPr>
        <p:txBody>
          <a:bodyPr wrap="square">
            <a:spAutoFit/>
          </a:bodyPr>
          <a:lstStyle/>
          <a:p>
            <a:pPr>
              <a:defRPr/>
            </a:pPr>
            <a:r>
              <a:rPr lang="en-US" altLang="zh-CN" sz="1600" dirty="0"/>
              <a:t>class A:</a:t>
            </a:r>
          </a:p>
          <a:p>
            <a:pPr>
              <a:defRPr/>
            </a:pPr>
            <a:r>
              <a:rPr lang="en-US" altLang="zh-CN" sz="1600" dirty="0"/>
              <a:t>    </a:t>
            </a:r>
            <a:r>
              <a:rPr lang="en-US" altLang="zh-CN" sz="1600" dirty="0" err="1"/>
              <a:t>def</a:t>
            </a:r>
            <a:r>
              <a:rPr lang="en-US" altLang="zh-CN" sz="1600" dirty="0"/>
              <a:t> __new__(</a:t>
            </a:r>
            <a:r>
              <a:rPr lang="en-US" altLang="zh-CN" sz="1600" dirty="0" err="1"/>
              <a:t>cls</a:t>
            </a:r>
            <a:r>
              <a:rPr lang="en-US" altLang="zh-CN" sz="1600" dirty="0"/>
              <a:t>, *</a:t>
            </a:r>
            <a:r>
              <a:rPr lang="en-US" altLang="zh-CN" sz="1600" dirty="0" err="1"/>
              <a:t>args</a:t>
            </a:r>
            <a:r>
              <a:rPr lang="en-US" altLang="zh-CN" sz="1600" dirty="0"/>
              <a:t>, **</a:t>
            </a:r>
            <a:r>
              <a:rPr lang="en-US" altLang="zh-CN" sz="1600" dirty="0" err="1"/>
              <a:t>kargs</a:t>
            </a:r>
            <a:r>
              <a:rPr lang="en-US" altLang="zh-CN" sz="1600" dirty="0"/>
              <a:t>):</a:t>
            </a:r>
          </a:p>
          <a:p>
            <a:pPr>
              <a:defRPr/>
            </a:pPr>
            <a:r>
              <a:rPr lang="en-US" altLang="zh-CN" sz="1600" dirty="0"/>
              <a:t>        instance = </a:t>
            </a:r>
            <a:r>
              <a:rPr lang="en-US" altLang="zh-CN" sz="1600" dirty="0" err="1"/>
              <a:t>object.__new</a:t>
            </a:r>
            <a:r>
              <a:rPr lang="en-US" altLang="zh-CN" sz="1600" dirty="0"/>
              <a:t>__(</a:t>
            </a:r>
            <a:r>
              <a:rPr lang="en-US" altLang="zh-CN" sz="1600" dirty="0" err="1"/>
              <a:t>cls</a:t>
            </a:r>
            <a:r>
              <a:rPr lang="en-US" altLang="zh-CN" sz="1600" dirty="0"/>
              <a:t>, *</a:t>
            </a:r>
            <a:r>
              <a:rPr lang="en-US" altLang="zh-CN" sz="1600" dirty="0" err="1"/>
              <a:t>args</a:t>
            </a:r>
            <a:r>
              <a:rPr lang="en-US" altLang="zh-CN" sz="1600" dirty="0"/>
              <a:t>, **</a:t>
            </a:r>
            <a:r>
              <a:rPr lang="en-US" altLang="zh-CN" sz="1600" dirty="0" err="1"/>
              <a:t>kargs</a:t>
            </a:r>
            <a:r>
              <a:rPr lang="en-US" altLang="zh-CN" sz="1600" dirty="0"/>
              <a:t>)</a:t>
            </a:r>
          </a:p>
          <a:p>
            <a:pPr>
              <a:defRPr/>
            </a:pPr>
            <a:r>
              <a:rPr lang="en-US" altLang="zh-CN" sz="1600" dirty="0"/>
              <a:t>        print("{} in new </a:t>
            </a:r>
            <a:r>
              <a:rPr lang="en-US" altLang="zh-CN" sz="1600" dirty="0" err="1"/>
              <a:t>method.".format</a:t>
            </a:r>
            <a:r>
              <a:rPr lang="en-US" altLang="zh-CN" sz="1600" dirty="0"/>
              <a:t>(instance))</a:t>
            </a:r>
          </a:p>
          <a:p>
            <a:pPr>
              <a:defRPr/>
            </a:pPr>
            <a:r>
              <a:rPr lang="en-US" altLang="zh-CN" sz="1600" dirty="0"/>
              <a:t>        return instance</a:t>
            </a:r>
          </a:p>
          <a:p>
            <a:pPr>
              <a:defRPr/>
            </a:pPr>
            <a:endParaRPr lang="en-US" altLang="zh-CN" sz="1600" dirty="0"/>
          </a:p>
          <a:p>
            <a:pPr>
              <a:defRPr/>
            </a:pPr>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p>
          <a:p>
            <a:pPr>
              <a:defRPr/>
            </a:pPr>
            <a:r>
              <a:rPr lang="en-US" altLang="zh-CN" sz="1600" dirty="0"/>
              <a:t>        print("{} in </a:t>
            </a:r>
            <a:r>
              <a:rPr lang="en-US" altLang="zh-CN" sz="1600" dirty="0" err="1"/>
              <a:t>init</a:t>
            </a:r>
            <a:r>
              <a:rPr lang="en-US" altLang="zh-CN" sz="1600" dirty="0"/>
              <a:t> </a:t>
            </a:r>
            <a:r>
              <a:rPr lang="en-US" altLang="zh-CN" sz="1600" dirty="0" err="1"/>
              <a:t>method.".format</a:t>
            </a:r>
            <a:r>
              <a:rPr lang="en-US" altLang="zh-CN" sz="1600" dirty="0"/>
              <a:t>(self))</a:t>
            </a:r>
          </a:p>
          <a:p>
            <a:pPr>
              <a:defRPr/>
            </a:pPr>
            <a:endParaRPr lang="en-US" altLang="zh-CN" sz="1600" dirty="0"/>
          </a:p>
          <a:p>
            <a:pPr>
              <a:defRPr/>
            </a:pPr>
            <a:r>
              <a:rPr lang="en-US" altLang="zh-CN" sz="1600" dirty="0" smtClean="0"/>
              <a:t>a </a:t>
            </a:r>
            <a:r>
              <a:rPr lang="en-US" altLang="zh-CN" sz="1600" dirty="0"/>
              <a:t>= A()</a:t>
            </a:r>
          </a:p>
        </p:txBody>
      </p:sp>
      <p:sp>
        <p:nvSpPr>
          <p:cNvPr id="8" name="文本框 7"/>
          <p:cNvSpPr txBox="1">
            <a:spLocks noChangeArrowheads="1"/>
          </p:cNvSpPr>
          <p:nvPr/>
        </p:nvSpPr>
        <p:spPr bwMode="auto">
          <a:xfrm>
            <a:off x="6730231" y="1136628"/>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837957" y="150969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250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7" name="矩形 6"/>
          <p:cNvSpPr/>
          <p:nvPr/>
        </p:nvSpPr>
        <p:spPr>
          <a:xfrm>
            <a:off x="6236583" y="1921577"/>
            <a:ext cx="5271837" cy="461665"/>
          </a:xfrm>
          <a:prstGeom prst="rect">
            <a:avLst/>
          </a:prstGeom>
        </p:spPr>
        <p:txBody>
          <a:bodyPr wrap="square">
            <a:spAutoFit/>
          </a:bodyPr>
          <a:lstStyle/>
          <a:p>
            <a:pPr>
              <a:lnSpc>
                <a:spcPct val="150000"/>
              </a:lnSpc>
              <a:defRPr/>
            </a:pPr>
            <a:r>
              <a:rPr lang="en-US" altLang="zh-CN" sz="1600" dirty="0" err="1"/>
              <a:t>str</a:t>
            </a:r>
            <a:r>
              <a:rPr lang="en-US" altLang="zh-CN" sz="1600" dirty="0"/>
              <a:t>: </a:t>
            </a:r>
            <a:r>
              <a:rPr lang="en-US" altLang="zh-CN" sz="1600" dirty="0" err="1"/>
              <a:t>lisi</a:t>
            </a:r>
            <a:endParaRPr lang="en-US" altLang="zh-CN" sz="1600" dirty="0"/>
          </a:p>
        </p:txBody>
      </p:sp>
      <p:sp>
        <p:nvSpPr>
          <p:cNvPr id="10" name="文本框 7"/>
          <p:cNvSpPr txBox="1">
            <a:spLocks noChangeArrowheads="1"/>
          </p:cNvSpPr>
          <p:nvPr/>
        </p:nvSpPr>
        <p:spPr bwMode="auto">
          <a:xfrm>
            <a:off x="915579" y="111546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1" name="直接连接符 10"/>
          <p:cNvCxnSpPr/>
          <p:nvPr/>
        </p:nvCxnSpPr>
        <p:spPr>
          <a:xfrm>
            <a:off x="1023305" y="148852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75389" y="2017114"/>
            <a:ext cx="4034828" cy="3046988"/>
          </a:xfrm>
          <a:prstGeom prst="rect">
            <a:avLst/>
          </a:prstGeom>
        </p:spPr>
        <p:txBody>
          <a:bodyPr wrap="square">
            <a:spAutoFit/>
          </a:bodyPr>
          <a:lstStyle/>
          <a:p>
            <a:pPr>
              <a:defRPr/>
            </a:pPr>
            <a:r>
              <a:rPr lang="en-US" altLang="zh-CN" sz="1600" dirty="0"/>
              <a:t>class A:</a:t>
            </a:r>
          </a:p>
          <a:p>
            <a:pPr>
              <a:defRPr/>
            </a:pPr>
            <a:r>
              <a:rPr lang="en-US" altLang="zh-CN" sz="1600" dirty="0"/>
              <a:t>    </a:t>
            </a:r>
            <a:r>
              <a:rPr lang="en-US" altLang="zh-CN" sz="1600" dirty="0" err="1"/>
              <a:t>def</a:t>
            </a:r>
            <a:r>
              <a:rPr lang="en-US" altLang="zh-CN" sz="1600" dirty="0"/>
              <a:t> __</a:t>
            </a:r>
            <a:r>
              <a:rPr lang="en-US" altLang="zh-CN" sz="1600" dirty="0" err="1"/>
              <a:t>init</a:t>
            </a:r>
            <a:r>
              <a:rPr lang="en-US" altLang="zh-CN" sz="1600" dirty="0"/>
              <a:t>__(self, name):</a:t>
            </a:r>
          </a:p>
          <a:p>
            <a:pPr>
              <a:defRPr/>
            </a:pPr>
            <a:r>
              <a:rPr lang="en-US" altLang="zh-CN" sz="1600" dirty="0"/>
              <a:t>        self.name = name</a:t>
            </a:r>
          </a:p>
          <a:p>
            <a:pPr>
              <a:defRPr/>
            </a:pPr>
            <a:endParaRPr lang="en-US" altLang="zh-CN" sz="1600" dirty="0"/>
          </a:p>
          <a:p>
            <a:pPr>
              <a:defRPr/>
            </a:pPr>
            <a:r>
              <a:rPr lang="en-US" altLang="zh-CN" sz="1600" dirty="0"/>
              <a:t>    </a:t>
            </a:r>
            <a:r>
              <a:rPr lang="en-US" altLang="zh-CN" sz="1600" dirty="0" err="1"/>
              <a:t>def</a:t>
            </a:r>
            <a:r>
              <a:rPr lang="en-US" altLang="zh-CN" sz="1600" dirty="0"/>
              <a:t> __</a:t>
            </a:r>
            <a:r>
              <a:rPr lang="en-US" altLang="zh-CN" sz="1600" dirty="0" err="1"/>
              <a:t>str</a:t>
            </a:r>
            <a:r>
              <a:rPr lang="en-US" altLang="zh-CN" sz="1600" dirty="0"/>
              <a:t>__(self):</a:t>
            </a:r>
          </a:p>
          <a:p>
            <a:pPr>
              <a:defRPr/>
            </a:pPr>
            <a:r>
              <a:rPr lang="en-US" altLang="zh-CN" sz="1600" dirty="0"/>
              <a:t>        return "</a:t>
            </a:r>
            <a:r>
              <a:rPr lang="en-US" altLang="zh-CN" sz="1600" dirty="0" err="1"/>
              <a:t>str</a:t>
            </a:r>
            <a:r>
              <a:rPr lang="en-US" altLang="zh-CN" sz="1600" dirty="0"/>
              <a:t>: {}".format(self.name)</a:t>
            </a:r>
          </a:p>
          <a:p>
            <a:pPr>
              <a:defRPr/>
            </a:pPr>
            <a:endParaRPr lang="en-US" altLang="zh-CN" sz="1600" dirty="0"/>
          </a:p>
          <a:p>
            <a:pPr>
              <a:defRPr/>
            </a:pPr>
            <a:r>
              <a:rPr lang="en-US" altLang="zh-CN" sz="1600" dirty="0"/>
              <a:t>    </a:t>
            </a:r>
            <a:r>
              <a:rPr lang="en-US" altLang="zh-CN" sz="1600" dirty="0" err="1"/>
              <a:t>def</a:t>
            </a:r>
            <a:r>
              <a:rPr lang="en-US" altLang="zh-CN" sz="1600" dirty="0"/>
              <a:t> __</a:t>
            </a:r>
            <a:r>
              <a:rPr lang="en-US" altLang="zh-CN" sz="1600" dirty="0" err="1"/>
              <a:t>repr</a:t>
            </a:r>
            <a:r>
              <a:rPr lang="en-US" altLang="zh-CN" sz="1600" dirty="0"/>
              <a:t>__(self):</a:t>
            </a:r>
          </a:p>
          <a:p>
            <a:pPr>
              <a:defRPr/>
            </a:pPr>
            <a:r>
              <a:rPr lang="en-US" altLang="zh-CN" sz="1600" dirty="0"/>
              <a:t>        return "</a:t>
            </a:r>
            <a:r>
              <a:rPr lang="en-US" altLang="zh-CN" sz="1600" dirty="0" err="1"/>
              <a:t>repr</a:t>
            </a:r>
            <a:r>
              <a:rPr lang="en-US" altLang="zh-CN" sz="1600" dirty="0"/>
              <a:t>: {}".format(self.name)</a:t>
            </a:r>
          </a:p>
          <a:p>
            <a:pPr>
              <a:defRPr/>
            </a:pPr>
            <a:endParaRPr lang="en-US" altLang="zh-CN" sz="1600" dirty="0"/>
          </a:p>
          <a:p>
            <a:pPr>
              <a:defRPr/>
            </a:pPr>
            <a:r>
              <a:rPr lang="en-US" altLang="zh-CN" sz="1600" dirty="0" smtClean="0"/>
              <a:t>a </a:t>
            </a:r>
            <a:r>
              <a:rPr lang="en-US" altLang="zh-CN" sz="1600" dirty="0"/>
              <a:t>= A("</a:t>
            </a:r>
            <a:r>
              <a:rPr lang="en-US" altLang="zh-CN" sz="1600" dirty="0" err="1"/>
              <a:t>lisi</a:t>
            </a:r>
            <a:r>
              <a:rPr lang="en-US" altLang="zh-CN" sz="1600" dirty="0"/>
              <a:t>")</a:t>
            </a:r>
          </a:p>
          <a:p>
            <a:pPr>
              <a:defRPr/>
            </a:pPr>
            <a:r>
              <a:rPr lang="en-US" altLang="zh-CN" sz="1600" dirty="0" smtClean="0"/>
              <a:t>print(a</a:t>
            </a:r>
            <a:r>
              <a:rPr lang="en-US" altLang="zh-CN" sz="1600" dirty="0"/>
              <a:t>)</a:t>
            </a:r>
          </a:p>
        </p:txBody>
      </p:sp>
      <p:sp>
        <p:nvSpPr>
          <p:cNvPr id="12" name="文本框 7"/>
          <p:cNvSpPr txBox="1">
            <a:spLocks noChangeArrowheads="1"/>
          </p:cNvSpPr>
          <p:nvPr/>
        </p:nvSpPr>
        <p:spPr bwMode="auto">
          <a:xfrm>
            <a:off x="6128857" y="111546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6236583" y="148852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955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7" name="矩形 6"/>
          <p:cNvSpPr/>
          <p:nvPr/>
        </p:nvSpPr>
        <p:spPr>
          <a:xfrm>
            <a:off x="6311430" y="3239101"/>
            <a:ext cx="5889624" cy="3293209"/>
          </a:xfrm>
          <a:prstGeom prst="rect">
            <a:avLst/>
          </a:prstGeom>
        </p:spPr>
        <p:txBody>
          <a:bodyPr wrap="square">
            <a:spAutoFit/>
          </a:bodyPr>
          <a:lstStyle/>
          <a:p>
            <a:pPr>
              <a:defRPr/>
            </a:pPr>
            <a:r>
              <a:rPr lang="en-US" altLang="zh-CN" sz="1600" dirty="0"/>
              <a:t>------</a:t>
            </a:r>
            <a:r>
              <a:rPr lang="en-US" altLang="zh-CN" sz="1600" dirty="0" err="1"/>
              <a:t>getattribute</a:t>
            </a:r>
            <a:r>
              <a:rPr lang="en-US" altLang="zh-CN" sz="1600" dirty="0"/>
              <a:t>-------</a:t>
            </a:r>
          </a:p>
          <a:p>
            <a:pPr>
              <a:defRPr/>
            </a:pPr>
            <a:r>
              <a:rPr lang="en-US" altLang="zh-CN" sz="1600" dirty="0"/>
              <a:t>Li</a:t>
            </a:r>
          </a:p>
          <a:p>
            <a:pPr>
              <a:defRPr/>
            </a:pPr>
            <a:r>
              <a:rPr lang="en-US" altLang="zh-CN" sz="1600" dirty="0"/>
              <a:t>------</a:t>
            </a:r>
            <a:r>
              <a:rPr lang="en-US" altLang="zh-CN" sz="1600" dirty="0" err="1"/>
              <a:t>getattribute</a:t>
            </a:r>
            <a:r>
              <a:rPr lang="en-US" altLang="zh-CN" sz="1600" dirty="0"/>
              <a:t>-------</a:t>
            </a:r>
          </a:p>
          <a:p>
            <a:pPr>
              <a:defRPr/>
            </a:pPr>
            <a:r>
              <a:rPr lang="en-US" altLang="zh-CN" sz="1600" dirty="0"/>
              <a:t>--------</a:t>
            </a:r>
            <a:r>
              <a:rPr lang="en-US" altLang="zh-CN" sz="1600" dirty="0" err="1"/>
              <a:t>getattr</a:t>
            </a:r>
            <a:r>
              <a:rPr lang="en-US" altLang="zh-CN" sz="1600" dirty="0"/>
              <a:t>-------</a:t>
            </a:r>
          </a:p>
          <a:p>
            <a:pPr>
              <a:defRPr/>
            </a:pPr>
            <a:r>
              <a:rPr lang="en-US" altLang="zh-CN" sz="1600" dirty="0"/>
              <a:t>Not find attribute: </a:t>
            </a:r>
            <a:r>
              <a:rPr lang="en-US" altLang="zh-CN" sz="1600" dirty="0" err="1"/>
              <a:t>num</a:t>
            </a:r>
            <a:endParaRPr lang="en-US" altLang="zh-CN" sz="1600" dirty="0"/>
          </a:p>
          <a:p>
            <a:pPr>
              <a:defRPr/>
            </a:pPr>
            <a:r>
              <a:rPr lang="en-US" altLang="zh-CN" sz="1600" dirty="0"/>
              <a:t>------</a:t>
            </a:r>
            <a:r>
              <a:rPr lang="en-US" altLang="zh-CN" sz="1600" dirty="0" err="1"/>
              <a:t>getattribute</a:t>
            </a:r>
            <a:r>
              <a:rPr lang="en-US" altLang="zh-CN" sz="1600" dirty="0"/>
              <a:t>-------</a:t>
            </a:r>
          </a:p>
          <a:p>
            <a:pPr>
              <a:defRPr/>
            </a:pPr>
            <a:r>
              <a:rPr lang="en-US" altLang="zh-CN" sz="1600" dirty="0"/>
              <a:t>20</a:t>
            </a:r>
          </a:p>
          <a:p>
            <a:pPr>
              <a:defRPr/>
            </a:pPr>
            <a:r>
              <a:rPr lang="en-US" altLang="zh-CN" sz="1600" dirty="0" err="1"/>
              <a:t>Traceback</a:t>
            </a:r>
            <a:r>
              <a:rPr lang="en-US" altLang="zh-CN" sz="1600" dirty="0"/>
              <a:t> (most recent call last):</a:t>
            </a:r>
          </a:p>
          <a:p>
            <a:pPr>
              <a:defRPr/>
            </a:pPr>
            <a:r>
              <a:rPr lang="en-US" altLang="zh-CN" sz="1600" dirty="0"/>
              <a:t>  File "D:\apple\</a:t>
            </a:r>
            <a:r>
              <a:rPr lang="zh-CN" altLang="en-US" sz="1600" dirty="0"/>
              <a:t>课程</a:t>
            </a:r>
            <a:r>
              <a:rPr lang="en-US" altLang="zh-CN" sz="1600" dirty="0"/>
              <a:t>\python\</a:t>
            </a:r>
            <a:r>
              <a:rPr lang="zh-CN" altLang="en-US" sz="1600" dirty="0"/>
              <a:t>例题</a:t>
            </a:r>
            <a:r>
              <a:rPr lang="en-US" altLang="zh-CN" sz="1600" dirty="0"/>
              <a:t>\7.18.py", line 28, in &lt;module&gt;</a:t>
            </a:r>
          </a:p>
          <a:p>
            <a:pPr>
              <a:defRPr/>
            </a:pPr>
            <a:r>
              <a:rPr lang="en-US" altLang="zh-CN" sz="1600" dirty="0"/>
              <a:t>    </a:t>
            </a:r>
            <a:r>
              <a:rPr lang="en-US" altLang="zh-CN" sz="1600" dirty="0" err="1"/>
              <a:t>delattr</a:t>
            </a:r>
            <a:r>
              <a:rPr lang="en-US" altLang="zh-CN" sz="1600" dirty="0"/>
              <a:t>(a, "</a:t>
            </a:r>
            <a:r>
              <a:rPr lang="en-US" altLang="zh-CN" sz="1600" dirty="0" err="1"/>
              <a:t>num</a:t>
            </a:r>
            <a:r>
              <a:rPr lang="en-US" altLang="zh-CN" sz="1600" dirty="0"/>
              <a:t>")</a:t>
            </a:r>
          </a:p>
          <a:p>
            <a:pPr>
              <a:defRPr/>
            </a:pPr>
            <a:r>
              <a:rPr lang="en-US" altLang="zh-CN" sz="1600" dirty="0"/>
              <a:t>  File "D:\apple\</a:t>
            </a:r>
            <a:r>
              <a:rPr lang="zh-CN" altLang="en-US" sz="1600" dirty="0"/>
              <a:t>课程</a:t>
            </a:r>
            <a:r>
              <a:rPr lang="en-US" altLang="zh-CN" sz="1600" dirty="0"/>
              <a:t>\python\</a:t>
            </a:r>
            <a:r>
              <a:rPr lang="zh-CN" altLang="en-US" sz="1600" dirty="0"/>
              <a:t>例题</a:t>
            </a:r>
            <a:r>
              <a:rPr lang="en-US" altLang="zh-CN" sz="1600" dirty="0"/>
              <a:t>\7.18.py", line 20, in __</a:t>
            </a:r>
            <a:r>
              <a:rPr lang="en-US" altLang="zh-CN" sz="1600" dirty="0" err="1"/>
              <a:t>delattr</a:t>
            </a:r>
            <a:r>
              <a:rPr lang="en-US" altLang="zh-CN" sz="1600" dirty="0"/>
              <a:t>__</a:t>
            </a:r>
          </a:p>
          <a:p>
            <a:pPr>
              <a:defRPr/>
            </a:pPr>
            <a:r>
              <a:rPr lang="en-US" altLang="zh-CN" sz="1600" dirty="0"/>
              <a:t>    object.__</a:t>
            </a:r>
            <a:r>
              <a:rPr lang="en-US" altLang="zh-CN" sz="1600" dirty="0" err="1"/>
              <a:t>delattr</a:t>
            </a:r>
            <a:r>
              <a:rPr lang="en-US" altLang="zh-CN" sz="1600" dirty="0"/>
              <a:t>__(item)</a:t>
            </a:r>
          </a:p>
          <a:p>
            <a:pPr>
              <a:defRPr/>
            </a:pPr>
            <a:r>
              <a:rPr lang="en-US" altLang="zh-CN" sz="1600" dirty="0" err="1"/>
              <a:t>TypeError</a:t>
            </a:r>
            <a:r>
              <a:rPr lang="en-US" altLang="zh-CN" sz="1600" dirty="0"/>
              <a:t>: expected 1 argument, got 0</a:t>
            </a:r>
          </a:p>
        </p:txBody>
      </p:sp>
      <p:sp>
        <p:nvSpPr>
          <p:cNvPr id="10" name="文本框 7"/>
          <p:cNvSpPr txBox="1">
            <a:spLocks noChangeArrowheads="1"/>
          </p:cNvSpPr>
          <p:nvPr/>
        </p:nvSpPr>
        <p:spPr bwMode="auto">
          <a:xfrm>
            <a:off x="915579" y="111546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023305" y="148852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18596" y="1636891"/>
            <a:ext cx="5021655" cy="5262979"/>
          </a:xfrm>
          <a:prstGeom prst="rect">
            <a:avLst/>
          </a:prstGeom>
        </p:spPr>
        <p:txBody>
          <a:bodyPr wrap="square">
            <a:spAutoFit/>
          </a:bodyPr>
          <a:lstStyle/>
          <a:p>
            <a:r>
              <a:rPr lang="en-US" altLang="zh-CN" sz="1600" dirty="0"/>
              <a:t>class 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name):</a:t>
            </a:r>
            <a:endParaRPr lang="zh-CN" altLang="zh-CN" sz="1600" dirty="0"/>
          </a:p>
          <a:p>
            <a:r>
              <a:rPr lang="en-US" altLang="zh-CN" sz="1600" dirty="0"/>
              <a:t>        self.name = name</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setattr</a:t>
            </a:r>
            <a:r>
              <a:rPr lang="en-US" altLang="zh-CN" sz="1600" dirty="0"/>
              <a:t>__(self, key, value):</a:t>
            </a:r>
            <a:endParaRPr lang="zh-CN" altLang="zh-CN" sz="1600" dirty="0"/>
          </a:p>
          <a:p>
            <a:r>
              <a:rPr lang="en-US" altLang="zh-CN" sz="1600" dirty="0"/>
              <a:t>        object.__</a:t>
            </a:r>
            <a:r>
              <a:rPr lang="en-US" altLang="zh-CN" sz="1600" dirty="0" err="1"/>
              <a:t>setattr</a:t>
            </a:r>
            <a:r>
              <a:rPr lang="en-US" altLang="zh-CN" sz="1600" dirty="0"/>
              <a:t>__(self, key, value)</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getattribute</a:t>
            </a:r>
            <a:r>
              <a:rPr lang="en-US" altLang="zh-CN" sz="1600" dirty="0"/>
              <a:t>__(self, item):</a:t>
            </a:r>
            <a:endParaRPr lang="zh-CN" altLang="zh-CN" sz="1600" dirty="0"/>
          </a:p>
          <a:p>
            <a:r>
              <a:rPr lang="en-US" altLang="zh-CN" sz="1600" dirty="0"/>
              <a:t>        print("------</a:t>
            </a:r>
            <a:r>
              <a:rPr lang="en-US" altLang="zh-CN" sz="1600" dirty="0" err="1"/>
              <a:t>getattribute</a:t>
            </a:r>
            <a:r>
              <a:rPr lang="en-US" altLang="zh-CN" sz="1600" dirty="0"/>
              <a:t>-------")</a:t>
            </a:r>
            <a:endParaRPr lang="zh-CN" altLang="zh-CN" sz="1600" dirty="0"/>
          </a:p>
          <a:p>
            <a:r>
              <a:rPr lang="en-US" altLang="zh-CN" sz="1600" dirty="0"/>
              <a:t>        return object.__</a:t>
            </a:r>
            <a:r>
              <a:rPr lang="en-US" altLang="zh-CN" sz="1600" dirty="0" err="1"/>
              <a:t>getattribute</a:t>
            </a:r>
            <a:r>
              <a:rPr lang="en-US" altLang="zh-CN" sz="1600" dirty="0"/>
              <a:t>__(self, item)</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getattr</a:t>
            </a:r>
            <a:r>
              <a:rPr lang="en-US" altLang="zh-CN" sz="1600" dirty="0"/>
              <a:t>__(self, item):</a:t>
            </a:r>
            <a:endParaRPr lang="zh-CN" altLang="zh-CN" sz="1600" dirty="0"/>
          </a:p>
          <a:p>
            <a:r>
              <a:rPr lang="en-US" altLang="zh-CN" sz="1600" dirty="0"/>
              <a:t>        try:</a:t>
            </a:r>
            <a:endParaRPr lang="zh-CN" altLang="zh-CN" sz="1600" dirty="0"/>
          </a:p>
          <a:p>
            <a:r>
              <a:rPr lang="en-US" altLang="zh-CN" sz="1600" dirty="0"/>
              <a:t>            print("--------</a:t>
            </a:r>
            <a:r>
              <a:rPr lang="en-US" altLang="zh-CN" sz="1600" dirty="0" err="1"/>
              <a:t>getattr</a:t>
            </a:r>
            <a:r>
              <a:rPr lang="en-US" altLang="zh-CN" sz="1600" dirty="0"/>
              <a:t>-------")</a:t>
            </a:r>
            <a:endParaRPr lang="zh-CN" altLang="zh-CN" sz="1600" dirty="0"/>
          </a:p>
          <a:p>
            <a:r>
              <a:rPr lang="en-US" altLang="zh-CN" sz="1600" dirty="0"/>
              <a:t>            return object.__</a:t>
            </a:r>
            <a:r>
              <a:rPr lang="en-US" altLang="zh-CN" sz="1600" dirty="0" err="1"/>
              <a:t>getattribute</a:t>
            </a:r>
            <a:r>
              <a:rPr lang="en-US" altLang="zh-CN" sz="1600" dirty="0"/>
              <a:t>__(self, item)</a:t>
            </a:r>
            <a:endParaRPr lang="zh-CN" altLang="zh-CN" sz="1600" dirty="0"/>
          </a:p>
          <a:p>
            <a:r>
              <a:rPr lang="en-US" altLang="zh-CN" sz="1600" dirty="0"/>
              <a:t>        except:</a:t>
            </a:r>
            <a:endParaRPr lang="zh-CN" altLang="zh-CN" sz="1600" dirty="0"/>
          </a:p>
          <a:p>
            <a:r>
              <a:rPr lang="en-US" altLang="zh-CN" sz="1600" dirty="0"/>
              <a:t>            return "Not find attribute: {}".format(item)</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__</a:t>
            </a:r>
            <a:r>
              <a:rPr lang="en-US" altLang="zh-CN" sz="1600" dirty="0" err="1"/>
              <a:t>delattr</a:t>
            </a:r>
            <a:r>
              <a:rPr lang="en-US" altLang="zh-CN" sz="1600" dirty="0"/>
              <a:t>__(self, item):</a:t>
            </a:r>
            <a:endParaRPr lang="zh-CN" altLang="zh-CN" sz="1600" dirty="0"/>
          </a:p>
          <a:p>
            <a:r>
              <a:rPr lang="en-US" altLang="zh-CN" sz="1600" dirty="0"/>
              <a:t>        object.__</a:t>
            </a:r>
            <a:r>
              <a:rPr lang="en-US" altLang="zh-CN" sz="1600" dirty="0" err="1"/>
              <a:t>delattr</a:t>
            </a:r>
            <a:r>
              <a:rPr lang="en-US" altLang="zh-CN" sz="1600" dirty="0"/>
              <a:t>__(item)</a:t>
            </a:r>
            <a:endParaRPr lang="zh-CN" altLang="zh-CN" sz="1600" dirty="0"/>
          </a:p>
          <a:p>
            <a:r>
              <a:rPr lang="en-US" altLang="zh-CN" sz="1600" dirty="0"/>
              <a:t> </a:t>
            </a:r>
            <a:endParaRPr lang="zh-CN" altLang="zh-CN" sz="1600" dirty="0"/>
          </a:p>
        </p:txBody>
      </p:sp>
      <p:sp>
        <p:nvSpPr>
          <p:cNvPr id="8" name="文本框 7"/>
          <p:cNvSpPr txBox="1">
            <a:spLocks noChangeArrowheads="1"/>
          </p:cNvSpPr>
          <p:nvPr/>
        </p:nvSpPr>
        <p:spPr bwMode="auto">
          <a:xfrm>
            <a:off x="6311430" y="2768734"/>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419156" y="314179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419156" y="758470"/>
            <a:ext cx="2425151" cy="1815882"/>
          </a:xfrm>
          <a:prstGeom prst="rect">
            <a:avLst/>
          </a:prstGeom>
        </p:spPr>
        <p:txBody>
          <a:bodyPr wrap="square">
            <a:spAutoFit/>
          </a:bodyPr>
          <a:lstStyle/>
          <a:p>
            <a:r>
              <a:rPr lang="en-US" altLang="zh-CN" sz="1600" dirty="0"/>
              <a:t>a = A("Li")</a:t>
            </a:r>
            <a:endParaRPr lang="zh-CN" altLang="zh-CN" sz="1600" dirty="0"/>
          </a:p>
          <a:p>
            <a:r>
              <a:rPr lang="en-US" altLang="zh-CN" sz="1600" dirty="0"/>
              <a:t>print(a.name)</a:t>
            </a:r>
            <a:endParaRPr lang="zh-CN" altLang="zh-CN" sz="1600" dirty="0"/>
          </a:p>
          <a:p>
            <a:r>
              <a:rPr lang="en-US" altLang="zh-CN" sz="1600" dirty="0"/>
              <a:t>print(</a:t>
            </a:r>
            <a:r>
              <a:rPr lang="en-US" altLang="zh-CN" sz="1600" dirty="0" err="1"/>
              <a:t>a.num</a:t>
            </a:r>
            <a:r>
              <a:rPr lang="en-US" altLang="zh-CN" sz="1600" dirty="0"/>
              <a:t>)</a:t>
            </a:r>
            <a:endParaRPr lang="zh-CN" altLang="zh-CN" sz="1600" dirty="0"/>
          </a:p>
          <a:p>
            <a:r>
              <a:rPr lang="en-US" altLang="zh-CN" sz="1600" dirty="0" err="1"/>
              <a:t>a.num</a:t>
            </a:r>
            <a:r>
              <a:rPr lang="en-US" altLang="zh-CN" sz="1600" dirty="0"/>
              <a:t> = 20</a:t>
            </a:r>
            <a:endParaRPr lang="zh-CN" altLang="zh-CN" sz="1600" dirty="0"/>
          </a:p>
          <a:p>
            <a:r>
              <a:rPr lang="en-US" altLang="zh-CN" sz="1600" dirty="0"/>
              <a:t>print(</a:t>
            </a:r>
            <a:r>
              <a:rPr lang="en-US" altLang="zh-CN" sz="1600" dirty="0" err="1"/>
              <a:t>a.num</a:t>
            </a:r>
            <a:r>
              <a:rPr lang="en-US" altLang="zh-CN" sz="1600" dirty="0"/>
              <a:t>)</a:t>
            </a:r>
            <a:endParaRPr lang="zh-CN" altLang="zh-CN" sz="1600" dirty="0"/>
          </a:p>
          <a:p>
            <a:r>
              <a:rPr lang="en-US" altLang="zh-CN" sz="1600" dirty="0" err="1"/>
              <a:t>delattr</a:t>
            </a:r>
            <a:r>
              <a:rPr lang="en-US" altLang="zh-CN" sz="1600" dirty="0"/>
              <a:t>(a, "</a:t>
            </a:r>
            <a:r>
              <a:rPr lang="en-US" altLang="zh-CN" sz="1600" dirty="0" err="1"/>
              <a:t>num</a:t>
            </a:r>
            <a:r>
              <a:rPr lang="en-US" altLang="zh-CN" sz="1600" dirty="0"/>
              <a:t>")</a:t>
            </a:r>
            <a:endParaRPr lang="zh-CN" altLang="zh-CN" sz="1600" dirty="0"/>
          </a:p>
          <a:p>
            <a:r>
              <a:rPr lang="en-US" altLang="zh-CN" sz="1600" dirty="0"/>
              <a:t>print(</a:t>
            </a:r>
            <a:r>
              <a:rPr lang="en-US" altLang="zh-CN" sz="1600" dirty="0" err="1"/>
              <a:t>a.num</a:t>
            </a:r>
            <a:r>
              <a:rPr lang="en-US" altLang="zh-CN" sz="1600" dirty="0"/>
              <a:t>)</a:t>
            </a:r>
            <a:endParaRPr lang="zh-CN" altLang="zh-CN" sz="1600" dirty="0"/>
          </a:p>
        </p:txBody>
      </p:sp>
    </p:spTree>
    <p:extLst>
      <p:ext uri="{BB962C8B-B14F-4D97-AF65-F5344CB8AC3E}">
        <p14:creationId xmlns:p14="http://schemas.microsoft.com/office/powerpoint/2010/main" val="1537913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15" name="文本框 7"/>
          <p:cNvSpPr txBox="1">
            <a:spLocks noChangeArrowheads="1"/>
          </p:cNvSpPr>
          <p:nvPr/>
        </p:nvSpPr>
        <p:spPr bwMode="auto">
          <a:xfrm>
            <a:off x="924597" y="105339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特殊运算符重载</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1032323" y="142328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232184754"/>
              </p:ext>
            </p:extLst>
          </p:nvPr>
        </p:nvGraphicFramePr>
        <p:xfrm>
          <a:off x="1032323" y="1711105"/>
          <a:ext cx="9107557" cy="4209864"/>
        </p:xfrm>
        <a:graphic>
          <a:graphicData uri="http://schemas.openxmlformats.org/drawingml/2006/table">
            <a:tbl>
              <a:tblPr firstRow="1" firstCol="1" bandRow="1">
                <a:tableStyleId>{5C22544A-7EE6-4342-B048-85BDC9FD1C3A}</a:tableStyleId>
              </a:tblPr>
              <a:tblGrid>
                <a:gridCol w="3145217"/>
                <a:gridCol w="2575594"/>
                <a:gridCol w="3386746"/>
              </a:tblGrid>
              <a:tr h="382715">
                <a:tc>
                  <a:txBody>
                    <a:bodyPr/>
                    <a:lstStyle/>
                    <a:p>
                      <a:pPr algn="ctr">
                        <a:spcAft>
                          <a:spcPts val="0"/>
                        </a:spcAft>
                      </a:pPr>
                      <a:r>
                        <a:rPr lang="zh-CN" sz="1600" kern="0" dirty="0">
                          <a:effectLst/>
                        </a:rPr>
                        <a:t>属性</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zh-CN" sz="1600" kern="0">
                          <a:effectLst/>
                        </a:rPr>
                        <a:t>含义</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zh-CN" sz="1600" kern="0">
                          <a:effectLst/>
                        </a:rPr>
                        <a:t>案例</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a:effectLst/>
                        </a:rPr>
                        <a:t>__add__()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加法运算</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对象加法：</a:t>
                      </a:r>
                      <a:r>
                        <a:rPr lang="en-US" sz="1600" kern="0">
                          <a:effectLst/>
                        </a:rPr>
                        <a:t>x+y</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a:effectLst/>
                        </a:rPr>
                        <a:t>__sub__()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减法运算</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对象减法：</a:t>
                      </a:r>
                      <a:r>
                        <a:rPr lang="en-US" sz="1600" kern="0">
                          <a:effectLst/>
                        </a:rPr>
                        <a:t>x-y</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a:effectLst/>
                        </a:rPr>
                        <a:t>__mul__()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乘法运算</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对象乘法：</a:t>
                      </a:r>
                      <a:r>
                        <a:rPr lang="en-US" sz="1600" kern="0">
                          <a:effectLst/>
                        </a:rPr>
                        <a:t>x*y</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dirty="0">
                          <a:effectLst/>
                        </a:rPr>
                        <a:t>__div__()</a:t>
                      </a:r>
                      <a:endParaRPr lang="zh-CN" sz="1600" kern="100" dirty="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除法运算</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对象除法：</a:t>
                      </a:r>
                      <a:r>
                        <a:rPr lang="en-US" sz="1600" kern="0">
                          <a:effectLst/>
                        </a:rPr>
                        <a:t>x/y</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a:effectLst/>
                        </a:rPr>
                        <a:t>__mod__()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取余运算</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对象取余：</a:t>
                      </a:r>
                      <a:r>
                        <a:rPr lang="en-US" sz="1600" kern="0">
                          <a:effectLst/>
                        </a:rPr>
                        <a:t>x%y</a:t>
                      </a:r>
                      <a:endParaRPr lang="zh-CN" sz="1600" kern="100">
                        <a:effectLst/>
                        <a:latin typeface="Calibri"/>
                        <a:ea typeface="宋体"/>
                        <a:cs typeface="Times New Roman"/>
                      </a:endParaRPr>
                    </a:p>
                  </a:txBody>
                  <a:tcPr marL="68580" marR="68580" marT="0" marB="0" anchor="ctr"/>
                </a:tc>
              </a:tr>
              <a:tr h="765429">
                <a:tc>
                  <a:txBody>
                    <a:bodyPr/>
                    <a:lstStyle/>
                    <a:p>
                      <a:pPr algn="l">
                        <a:spcAft>
                          <a:spcPts val="0"/>
                        </a:spcAft>
                      </a:pPr>
                      <a:r>
                        <a:rPr lang="en-US" sz="1600" kern="0">
                          <a:effectLst/>
                        </a:rPr>
                        <a:t>__eq__()</a:t>
                      </a:r>
                      <a:r>
                        <a:rPr lang="zh-CN" sz="1600" kern="0">
                          <a:effectLst/>
                        </a:rPr>
                        <a:t>、</a:t>
                      </a:r>
                      <a:r>
                        <a:rPr lang="en-US" sz="1600" kern="0">
                          <a:effectLst/>
                        </a:rPr>
                        <a:t> __ne__()</a:t>
                      </a:r>
                      <a:r>
                        <a:rPr lang="zh-CN" sz="1600" kern="0">
                          <a:effectLst/>
                        </a:rPr>
                        <a:t>、</a:t>
                      </a:r>
                      <a:r>
                        <a:rPr lang="en-US" sz="1600" kern="0">
                          <a:effectLst/>
                        </a:rPr>
                        <a:t>__lt__()</a:t>
                      </a:r>
                      <a:r>
                        <a:rPr lang="zh-CN" sz="1600" kern="0">
                          <a:effectLst/>
                        </a:rPr>
                        <a:t>、</a:t>
                      </a:r>
                      <a:r>
                        <a:rPr lang="en-US" sz="1600" kern="0">
                          <a:effectLst/>
                        </a:rPr>
                        <a:t> __le__()</a:t>
                      </a:r>
                      <a:r>
                        <a:rPr lang="zh-CN" sz="1600" kern="0">
                          <a:effectLst/>
                        </a:rPr>
                        <a:t>、</a:t>
                      </a:r>
                      <a:r>
                        <a:rPr lang="en-US" sz="1600" kern="0">
                          <a:effectLst/>
                        </a:rPr>
                        <a:t>__gt__()</a:t>
                      </a:r>
                      <a:r>
                        <a:rPr lang="zh-CN" sz="1600" kern="0">
                          <a:effectLst/>
                        </a:rPr>
                        <a:t>、</a:t>
                      </a:r>
                      <a:r>
                        <a:rPr lang="en-US" sz="1600" kern="0">
                          <a:effectLst/>
                        </a:rPr>
                        <a:t> __ge__()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en-US" sz="1600" kern="0">
                          <a:effectLst/>
                        </a:rPr>
                        <a:t>==</a:t>
                      </a:r>
                      <a:r>
                        <a:rPr lang="zh-CN" sz="1600" kern="0">
                          <a:effectLst/>
                        </a:rPr>
                        <a:t>，！</a:t>
                      </a:r>
                      <a:r>
                        <a:rPr lang="en-US" sz="1600" kern="0">
                          <a:effectLst/>
                        </a:rPr>
                        <a:t>=</a:t>
                      </a:r>
                      <a:r>
                        <a:rPr lang="zh-CN" sz="1600" kern="0">
                          <a:effectLst/>
                        </a:rPr>
                        <a:t>，</a:t>
                      </a:r>
                      <a:r>
                        <a:rPr lang="en-US" sz="1600" kern="0">
                          <a:effectLst/>
                        </a:rPr>
                        <a:t>&lt;</a:t>
                      </a:r>
                      <a:r>
                        <a:rPr lang="zh-CN" sz="1600" kern="0">
                          <a:effectLst/>
                        </a:rPr>
                        <a:t>，</a:t>
                      </a:r>
                      <a:r>
                        <a:rPr lang="en-US" sz="1600" kern="0">
                          <a:effectLst/>
                        </a:rPr>
                        <a:t>&lt;=</a:t>
                      </a:r>
                      <a:r>
                        <a:rPr lang="zh-CN" sz="1600" kern="0">
                          <a:effectLst/>
                        </a:rPr>
                        <a:t>，</a:t>
                      </a:r>
                      <a:r>
                        <a:rPr lang="en-US" sz="1600" kern="0">
                          <a:effectLst/>
                        </a:rPr>
                        <a:t>&gt;</a:t>
                      </a:r>
                      <a:r>
                        <a:rPr lang="zh-CN" sz="1600" kern="0">
                          <a:effectLst/>
                        </a:rPr>
                        <a:t>，</a:t>
                      </a:r>
                      <a:r>
                        <a:rPr lang="en-US" sz="1600" kern="0">
                          <a:effectLst/>
                        </a:rPr>
                        <a:t>&gt;=</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en-US" sz="1600" kern="0">
                          <a:effectLst/>
                        </a:rPr>
                        <a:t>x==y</a:t>
                      </a:r>
                      <a:r>
                        <a:rPr lang="zh-CN" sz="1600" kern="0">
                          <a:effectLst/>
                        </a:rPr>
                        <a:t>，</a:t>
                      </a:r>
                      <a:r>
                        <a:rPr lang="en-US" sz="1600" kern="0">
                          <a:effectLst/>
                        </a:rPr>
                        <a:t>x!=y</a:t>
                      </a:r>
                      <a:r>
                        <a:rPr lang="zh-CN" sz="1600" kern="0">
                          <a:effectLst/>
                        </a:rPr>
                        <a:t>，</a:t>
                      </a:r>
                      <a:r>
                        <a:rPr lang="en-US" sz="1600" kern="0">
                          <a:effectLst/>
                        </a:rPr>
                        <a:t>x&lt;y</a:t>
                      </a:r>
                      <a:r>
                        <a:rPr lang="zh-CN" sz="1600" kern="0">
                          <a:effectLst/>
                        </a:rPr>
                        <a:t>，</a:t>
                      </a:r>
                      <a:r>
                        <a:rPr lang="en-US" sz="1600" kern="0">
                          <a:effectLst/>
                        </a:rPr>
                        <a:t>x&lt;=y</a:t>
                      </a:r>
                      <a:r>
                        <a:rPr lang="zh-CN" sz="1600" kern="0">
                          <a:effectLst/>
                        </a:rPr>
                        <a:t>，</a:t>
                      </a:r>
                      <a:r>
                        <a:rPr lang="en-US" sz="1600" kern="0">
                          <a:effectLst/>
                        </a:rPr>
                        <a:t>x&gt;y</a:t>
                      </a:r>
                      <a:r>
                        <a:rPr lang="zh-CN" sz="1600" kern="0">
                          <a:effectLst/>
                        </a:rPr>
                        <a:t>，</a:t>
                      </a:r>
                      <a:r>
                        <a:rPr lang="en-US" sz="1600" kern="0">
                          <a:effectLst/>
                        </a:rPr>
                        <a:t>x&gt;=y</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a:effectLst/>
                        </a:rPr>
                        <a:t>__getitem__()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索引、分片</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en-US" sz="1600" kern="0">
                          <a:effectLst/>
                        </a:rPr>
                        <a:t>x[i]</a:t>
                      </a:r>
                      <a:r>
                        <a:rPr lang="zh-CN" sz="1600" kern="0">
                          <a:effectLst/>
                        </a:rPr>
                        <a:t>，</a:t>
                      </a:r>
                      <a:r>
                        <a:rPr lang="en-US" sz="1600" kern="0">
                          <a:effectLst/>
                        </a:rPr>
                        <a:t>x[i:j]</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a:effectLst/>
                        </a:rPr>
                        <a:t>__setitem__()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索引赋值</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en-US" sz="1600" kern="0">
                          <a:effectLst/>
                        </a:rPr>
                        <a:t>x[i]=</a:t>
                      </a:r>
                      <a:r>
                        <a:rPr lang="zh-CN" sz="1600" kern="0">
                          <a:effectLst/>
                        </a:rPr>
                        <a:t>值、</a:t>
                      </a:r>
                      <a:r>
                        <a:rPr lang="en-US" sz="1600" kern="0">
                          <a:effectLst/>
                        </a:rPr>
                        <a:t>x[i:j]=</a:t>
                      </a:r>
                      <a:r>
                        <a:rPr lang="zh-CN" sz="1600" kern="0">
                          <a:effectLst/>
                        </a:rPr>
                        <a:t>序列对象</a:t>
                      </a:r>
                      <a:endParaRPr lang="zh-CN" sz="1600" kern="100">
                        <a:effectLst/>
                        <a:latin typeface="Calibri"/>
                        <a:ea typeface="宋体"/>
                        <a:cs typeface="Times New Roman"/>
                      </a:endParaRPr>
                    </a:p>
                  </a:txBody>
                  <a:tcPr marL="68580" marR="68580" marT="0" marB="0" anchor="ctr"/>
                </a:tc>
              </a:tr>
              <a:tr h="382715">
                <a:tc>
                  <a:txBody>
                    <a:bodyPr/>
                    <a:lstStyle/>
                    <a:p>
                      <a:pPr algn="just">
                        <a:spcAft>
                          <a:spcPts val="0"/>
                        </a:spcAft>
                      </a:pPr>
                      <a:r>
                        <a:rPr lang="en-US" sz="1600" kern="0">
                          <a:effectLst/>
                        </a:rPr>
                        <a:t>__delitem__()</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zh-CN" sz="1600" kern="0">
                          <a:effectLst/>
                        </a:rPr>
                        <a:t>删除索引</a:t>
                      </a:r>
                      <a:endParaRPr lang="zh-CN" sz="1600" kern="100">
                        <a:effectLst/>
                        <a:latin typeface="Calibri"/>
                        <a:ea typeface="宋体"/>
                        <a:cs typeface="Times New Roman"/>
                      </a:endParaRPr>
                    </a:p>
                  </a:txBody>
                  <a:tcPr marL="68580" marR="68580" marT="0" marB="0" anchor="ctr"/>
                </a:tc>
                <a:tc>
                  <a:txBody>
                    <a:bodyPr/>
                    <a:lstStyle/>
                    <a:p>
                      <a:pPr algn="just">
                        <a:spcAft>
                          <a:spcPts val="0"/>
                        </a:spcAft>
                      </a:pPr>
                      <a:r>
                        <a:rPr lang="en-US" sz="1600" kern="0" dirty="0">
                          <a:effectLst/>
                        </a:rPr>
                        <a:t>del x[</a:t>
                      </a:r>
                      <a:r>
                        <a:rPr lang="en-US" sz="1600" kern="0" dirty="0" err="1">
                          <a:effectLst/>
                        </a:rPr>
                        <a:t>i</a:t>
                      </a:r>
                      <a:r>
                        <a:rPr lang="en-US" sz="1600" kern="0" dirty="0">
                          <a:effectLst/>
                        </a:rPr>
                        <a:t>]</a:t>
                      </a:r>
                      <a:r>
                        <a:rPr lang="zh-CN" sz="1600" kern="0" dirty="0">
                          <a:effectLst/>
                        </a:rPr>
                        <a:t>、</a:t>
                      </a:r>
                      <a:r>
                        <a:rPr lang="en-US" sz="1600" kern="0" dirty="0">
                          <a:effectLst/>
                        </a:rPr>
                        <a:t>del x[</a:t>
                      </a:r>
                      <a:r>
                        <a:rPr lang="en-US" sz="1600" kern="0" dirty="0" err="1">
                          <a:effectLst/>
                        </a:rPr>
                        <a:t>i:j</a:t>
                      </a:r>
                      <a:r>
                        <a:rPr lang="en-US" sz="1600" kern="0" dirty="0">
                          <a:effectLst/>
                        </a:rPr>
                        <a:t>]</a:t>
                      </a:r>
                      <a:endParaRPr lang="zh-CN" sz="16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13930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1674" y="411163"/>
            <a:ext cx="5183077" cy="511175"/>
          </a:xfrm>
        </p:spPr>
        <p:txBody>
          <a:bodyPr rtlCol="0">
            <a:normAutofit/>
          </a:bodyPr>
          <a:lstStyle/>
          <a:p>
            <a:pPr fontAlgn="auto">
              <a:spcAft>
                <a:spcPts val="0"/>
              </a:spcAft>
              <a:defRPr/>
            </a:pPr>
            <a:r>
              <a:rPr lang="en-US" altLang="zh-CN" dirty="0" smtClean="0"/>
              <a:t>7.3.3 </a:t>
            </a:r>
            <a:r>
              <a:rPr lang="zh-CN" altLang="zh-CN" dirty="0" smtClean="0"/>
              <a:t>类</a:t>
            </a:r>
            <a:r>
              <a:rPr lang="zh-CN" altLang="zh-CN" dirty="0"/>
              <a:t>的特殊成员</a:t>
            </a:r>
          </a:p>
        </p:txBody>
      </p:sp>
      <p:sp>
        <p:nvSpPr>
          <p:cNvPr id="7" name="矩形 6"/>
          <p:cNvSpPr/>
          <p:nvPr/>
        </p:nvSpPr>
        <p:spPr>
          <a:xfrm>
            <a:off x="6920163" y="1664029"/>
            <a:ext cx="5271837" cy="584775"/>
          </a:xfrm>
          <a:prstGeom prst="rect">
            <a:avLst/>
          </a:prstGeom>
        </p:spPr>
        <p:txBody>
          <a:bodyPr wrap="square">
            <a:spAutoFit/>
          </a:bodyPr>
          <a:lstStyle/>
          <a:p>
            <a:pPr>
              <a:defRPr/>
            </a:pPr>
            <a:r>
              <a:rPr lang="en-US" altLang="zh-CN" sz="1600" dirty="0"/>
              <a:t>Complex: 7+8i</a:t>
            </a:r>
          </a:p>
          <a:p>
            <a:pPr>
              <a:defRPr/>
            </a:pPr>
            <a:r>
              <a:rPr lang="en-US" altLang="zh-CN" sz="1600" dirty="0"/>
              <a:t>Complex: -3+12i</a:t>
            </a:r>
          </a:p>
        </p:txBody>
      </p:sp>
      <p:sp>
        <p:nvSpPr>
          <p:cNvPr id="10" name="文本框 7"/>
          <p:cNvSpPr txBox="1">
            <a:spLocks noChangeArrowheads="1"/>
          </p:cNvSpPr>
          <p:nvPr/>
        </p:nvSpPr>
        <p:spPr bwMode="auto">
          <a:xfrm>
            <a:off x="6836546" y="1082919"/>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935218" y="147467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023305" y="1664029"/>
            <a:ext cx="5115209" cy="4524315"/>
          </a:xfrm>
          <a:prstGeom prst="rect">
            <a:avLst/>
          </a:prstGeom>
        </p:spPr>
        <p:txBody>
          <a:bodyPr wrap="square">
            <a:spAutoFit/>
          </a:bodyPr>
          <a:lstStyle/>
          <a:p>
            <a:r>
              <a:rPr lang="en-US" altLang="zh-CN" sz="1600" dirty="0"/>
              <a:t>class Complex:</a:t>
            </a:r>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a, b):</a:t>
            </a:r>
          </a:p>
          <a:p>
            <a:r>
              <a:rPr lang="en-US" altLang="zh-CN" sz="1600" dirty="0"/>
              <a:t>        </a:t>
            </a:r>
            <a:r>
              <a:rPr lang="en-US" altLang="zh-CN" sz="1600" dirty="0" err="1"/>
              <a:t>self.a</a:t>
            </a:r>
            <a:r>
              <a:rPr lang="en-US" altLang="zh-CN" sz="1600" dirty="0"/>
              <a:t> = a</a:t>
            </a:r>
          </a:p>
          <a:p>
            <a:r>
              <a:rPr lang="en-US" altLang="zh-CN" sz="1600" dirty="0"/>
              <a:t>        </a:t>
            </a:r>
            <a:r>
              <a:rPr lang="en-US" altLang="zh-CN" sz="1600" dirty="0" err="1"/>
              <a:t>self.b</a:t>
            </a:r>
            <a:r>
              <a:rPr lang="en-US" altLang="zh-CN" sz="1600" dirty="0"/>
              <a:t> = b</a:t>
            </a:r>
          </a:p>
          <a:p>
            <a:endParaRPr lang="en-US" altLang="zh-CN" sz="1600" dirty="0"/>
          </a:p>
          <a:p>
            <a:r>
              <a:rPr lang="en-US" altLang="zh-CN" sz="1600" dirty="0"/>
              <a:t>    </a:t>
            </a:r>
            <a:r>
              <a:rPr lang="en-US" altLang="zh-CN" sz="1600" dirty="0" err="1"/>
              <a:t>def</a:t>
            </a:r>
            <a:r>
              <a:rPr lang="en-US" altLang="zh-CN" sz="1600" dirty="0"/>
              <a:t> __</a:t>
            </a:r>
            <a:r>
              <a:rPr lang="en-US" altLang="zh-CN" sz="1600" dirty="0" err="1"/>
              <a:t>str</a:t>
            </a:r>
            <a:r>
              <a:rPr lang="en-US" altLang="zh-CN" sz="1600" dirty="0"/>
              <a:t>__(self):</a:t>
            </a:r>
          </a:p>
          <a:p>
            <a:r>
              <a:rPr lang="en-US" altLang="zh-CN" sz="1600" dirty="0"/>
              <a:t>        return 'Complex: %d+%di' % (</a:t>
            </a:r>
            <a:r>
              <a:rPr lang="en-US" altLang="zh-CN" sz="1600" dirty="0" err="1"/>
              <a:t>self.a</a:t>
            </a:r>
            <a:r>
              <a:rPr lang="en-US" altLang="zh-CN" sz="1600" dirty="0"/>
              <a:t>, </a:t>
            </a:r>
            <a:r>
              <a:rPr lang="en-US" altLang="zh-CN" sz="1600" dirty="0" err="1"/>
              <a:t>self.b</a:t>
            </a:r>
            <a:r>
              <a:rPr lang="en-US" altLang="zh-CN" sz="1600" dirty="0"/>
              <a:t>)</a:t>
            </a:r>
          </a:p>
          <a:p>
            <a:endParaRPr lang="en-US" altLang="zh-CN" sz="1600" dirty="0"/>
          </a:p>
          <a:p>
            <a:r>
              <a:rPr lang="en-US" altLang="zh-CN" sz="1600" dirty="0"/>
              <a:t>    </a:t>
            </a:r>
            <a:r>
              <a:rPr lang="en-US" altLang="zh-CN" sz="1600" dirty="0" err="1"/>
              <a:t>def</a:t>
            </a:r>
            <a:r>
              <a:rPr lang="en-US" altLang="zh-CN" sz="1600" dirty="0"/>
              <a:t> __add__(self, other):</a:t>
            </a:r>
          </a:p>
          <a:p>
            <a:r>
              <a:rPr lang="en-US" altLang="zh-CN" sz="1600" dirty="0"/>
              <a:t>        return Complex(</a:t>
            </a:r>
            <a:r>
              <a:rPr lang="en-US" altLang="zh-CN" sz="1600" dirty="0" err="1"/>
              <a:t>self.a</a:t>
            </a:r>
            <a:r>
              <a:rPr lang="en-US" altLang="zh-CN" sz="1600" dirty="0"/>
              <a:t> + </a:t>
            </a:r>
            <a:r>
              <a:rPr lang="en-US" altLang="zh-CN" sz="1600" dirty="0" err="1"/>
              <a:t>other.a</a:t>
            </a:r>
            <a:r>
              <a:rPr lang="en-US" altLang="zh-CN" sz="1600" dirty="0"/>
              <a:t>, </a:t>
            </a:r>
            <a:r>
              <a:rPr lang="en-US" altLang="zh-CN" sz="1600" dirty="0" err="1"/>
              <a:t>self.b</a:t>
            </a:r>
            <a:r>
              <a:rPr lang="en-US" altLang="zh-CN" sz="1600" dirty="0"/>
              <a:t> + </a:t>
            </a:r>
            <a:r>
              <a:rPr lang="en-US" altLang="zh-CN" sz="1600" dirty="0" err="1"/>
              <a:t>other.b</a:t>
            </a:r>
            <a:r>
              <a:rPr lang="en-US" altLang="zh-CN" sz="1600" dirty="0"/>
              <a:t>)</a:t>
            </a:r>
          </a:p>
          <a:p>
            <a:endParaRPr lang="en-US" altLang="zh-CN" sz="1600" dirty="0"/>
          </a:p>
          <a:p>
            <a:r>
              <a:rPr lang="en-US" altLang="zh-CN" sz="1600" dirty="0"/>
              <a:t>    </a:t>
            </a:r>
            <a:r>
              <a:rPr lang="en-US" altLang="zh-CN" sz="1600" dirty="0" err="1"/>
              <a:t>def</a:t>
            </a:r>
            <a:r>
              <a:rPr lang="en-US" altLang="zh-CN" sz="1600" dirty="0"/>
              <a:t> __sub__(self, other):</a:t>
            </a:r>
          </a:p>
          <a:p>
            <a:r>
              <a:rPr lang="en-US" altLang="zh-CN" sz="1600" dirty="0"/>
              <a:t>        return Complex(</a:t>
            </a:r>
            <a:r>
              <a:rPr lang="en-US" altLang="zh-CN" sz="1600" dirty="0" err="1"/>
              <a:t>self.a</a:t>
            </a:r>
            <a:r>
              <a:rPr lang="en-US" altLang="zh-CN" sz="1600" dirty="0"/>
              <a:t> - </a:t>
            </a:r>
            <a:r>
              <a:rPr lang="en-US" altLang="zh-CN" sz="1600" dirty="0" err="1"/>
              <a:t>other.a</a:t>
            </a:r>
            <a:r>
              <a:rPr lang="en-US" altLang="zh-CN" sz="1600" dirty="0"/>
              <a:t>, </a:t>
            </a:r>
            <a:r>
              <a:rPr lang="en-US" altLang="zh-CN" sz="1600" dirty="0" err="1"/>
              <a:t>self.b</a:t>
            </a:r>
            <a:r>
              <a:rPr lang="en-US" altLang="zh-CN" sz="1600" dirty="0"/>
              <a:t> - </a:t>
            </a:r>
            <a:r>
              <a:rPr lang="en-US" altLang="zh-CN" sz="1600" dirty="0" err="1"/>
              <a:t>other.b</a:t>
            </a:r>
            <a:r>
              <a:rPr lang="en-US" altLang="zh-CN" sz="1600" dirty="0"/>
              <a:t>)</a:t>
            </a:r>
          </a:p>
          <a:p>
            <a:endParaRPr lang="en-US" altLang="zh-CN" sz="1600" dirty="0"/>
          </a:p>
          <a:p>
            <a:r>
              <a:rPr lang="en-US" altLang="zh-CN" sz="1600" dirty="0" smtClean="0"/>
              <a:t>v1 </a:t>
            </a:r>
            <a:r>
              <a:rPr lang="en-US" altLang="zh-CN" sz="1600" dirty="0"/>
              <a:t>= Complex(2, 10)</a:t>
            </a:r>
          </a:p>
          <a:p>
            <a:r>
              <a:rPr lang="en-US" altLang="zh-CN" sz="1600" dirty="0" smtClean="0"/>
              <a:t>v2 </a:t>
            </a:r>
            <a:r>
              <a:rPr lang="en-US" altLang="zh-CN" sz="1600" dirty="0"/>
              <a:t>= Complex(5, -2)</a:t>
            </a:r>
          </a:p>
          <a:p>
            <a:r>
              <a:rPr lang="en-US" altLang="zh-CN" sz="1600" dirty="0" smtClean="0"/>
              <a:t>print(v1 </a:t>
            </a:r>
            <a:r>
              <a:rPr lang="en-US" altLang="zh-CN" sz="1600" dirty="0"/>
              <a:t>+ v2)</a:t>
            </a:r>
          </a:p>
          <a:p>
            <a:r>
              <a:rPr lang="en-US" altLang="zh-CN" sz="1600" dirty="0" smtClean="0"/>
              <a:t>print(v1 </a:t>
            </a:r>
            <a:r>
              <a:rPr lang="en-US" altLang="zh-CN" sz="1600" dirty="0"/>
              <a:t>- v2)</a:t>
            </a:r>
          </a:p>
        </p:txBody>
      </p:sp>
      <p:sp>
        <p:nvSpPr>
          <p:cNvPr id="12" name="文本框 7"/>
          <p:cNvSpPr txBox="1">
            <a:spLocks noChangeArrowheads="1"/>
          </p:cNvSpPr>
          <p:nvPr/>
        </p:nvSpPr>
        <p:spPr bwMode="auto">
          <a:xfrm>
            <a:off x="1175705" y="1267863"/>
            <a:ext cx="310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示例代码</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175705" y="164092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23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0000" y="1878013"/>
            <a:ext cx="5275263" cy="3219450"/>
          </a:xfrm>
          <a:prstGeom prst="rect">
            <a:avLst/>
          </a:prstGeom>
          <a:noFill/>
        </p:spPr>
        <p:txBody>
          <a:bodyPr>
            <a:spAutoFit/>
          </a:bodyPr>
          <a:lstStyle/>
          <a:p>
            <a:pPr fontAlgn="auto">
              <a:spcBef>
                <a:spcPts val="0"/>
              </a:spcBef>
              <a:spcAft>
                <a:spcPts val="0"/>
              </a:spcAft>
              <a:defRPr/>
            </a:pPr>
            <a:r>
              <a:rPr lang="zh-CN" altLang="zh-CN" dirty="0">
                <a:latin typeface="+mn-lt"/>
                <a:ea typeface="+mn-ea"/>
              </a:rPr>
              <a:t>面向过程，其实就是面向着具体的每一个步骤和过程，把每一个步骤和过程完成，然后由这些功能方法相互调用，完成需求。它主要采用模块分解与功能抽象，自顶向下、分而治之</a:t>
            </a:r>
            <a:endParaRPr lang="en-US" altLang="zh-CN" dirty="0">
              <a:latin typeface="+mn-lt"/>
              <a:ea typeface="+mn-ea"/>
            </a:endParaRPr>
          </a:p>
          <a:p>
            <a:pPr fontAlgn="auto">
              <a:spcBef>
                <a:spcPts val="0"/>
              </a:spcBef>
              <a:spcAft>
                <a:spcPts val="0"/>
              </a:spcAft>
              <a:defRPr/>
            </a:pPr>
            <a:r>
              <a:rPr lang="zh-CN" altLang="zh-CN" dirty="0">
                <a:latin typeface="+mn-lt"/>
                <a:ea typeface="+mn-ea"/>
              </a:rPr>
              <a:t>例如：吃煎饼果子</a:t>
            </a:r>
          </a:p>
          <a:p>
            <a:pPr fontAlgn="auto">
              <a:spcBef>
                <a:spcPts val="0"/>
              </a:spcBef>
              <a:spcAft>
                <a:spcPts val="0"/>
              </a:spcAft>
              <a:defRPr/>
            </a:pPr>
            <a:r>
              <a:rPr lang="zh-CN" altLang="zh-CN" dirty="0">
                <a:latin typeface="+mn-lt"/>
                <a:ea typeface="+mn-ea"/>
              </a:rPr>
              <a:t>采用面向过程的思想来实现：</a:t>
            </a:r>
          </a:p>
          <a:p>
            <a:pPr fontAlgn="auto">
              <a:spcBef>
                <a:spcPts val="0"/>
              </a:spcBef>
              <a:spcAft>
                <a:spcPts val="0"/>
              </a:spcAft>
              <a:defRPr/>
            </a:pPr>
            <a:r>
              <a:rPr lang="zh-CN" altLang="zh-CN" dirty="0">
                <a:latin typeface="+mn-lt"/>
                <a:ea typeface="+mn-ea"/>
              </a:rPr>
              <a:t>（</a:t>
            </a:r>
            <a:r>
              <a:rPr lang="en-US" altLang="zh-CN" dirty="0">
                <a:latin typeface="+mn-lt"/>
                <a:ea typeface="+mn-ea"/>
              </a:rPr>
              <a:t>1</a:t>
            </a:r>
            <a:r>
              <a:rPr lang="zh-CN" altLang="zh-CN" dirty="0">
                <a:latin typeface="+mn-lt"/>
                <a:ea typeface="+mn-ea"/>
              </a:rPr>
              <a:t>）学习摊煎饼的技术</a:t>
            </a:r>
          </a:p>
          <a:p>
            <a:pPr fontAlgn="auto">
              <a:spcBef>
                <a:spcPts val="0"/>
              </a:spcBef>
              <a:spcAft>
                <a:spcPts val="0"/>
              </a:spcAft>
              <a:defRPr/>
            </a:pPr>
            <a:r>
              <a:rPr lang="zh-CN" altLang="zh-CN" dirty="0">
                <a:latin typeface="+mn-lt"/>
                <a:ea typeface="+mn-ea"/>
              </a:rPr>
              <a:t>（</a:t>
            </a:r>
            <a:r>
              <a:rPr lang="en-US" altLang="zh-CN" dirty="0">
                <a:latin typeface="+mn-lt"/>
                <a:ea typeface="+mn-ea"/>
              </a:rPr>
              <a:t>2</a:t>
            </a:r>
            <a:r>
              <a:rPr lang="zh-CN" altLang="zh-CN" dirty="0">
                <a:latin typeface="+mn-lt"/>
                <a:ea typeface="+mn-ea"/>
              </a:rPr>
              <a:t>）买材料鸡蛋、油、葱等等食材</a:t>
            </a:r>
          </a:p>
          <a:p>
            <a:pPr fontAlgn="auto">
              <a:spcBef>
                <a:spcPts val="0"/>
              </a:spcBef>
              <a:spcAft>
                <a:spcPts val="0"/>
              </a:spcAft>
              <a:defRPr/>
            </a:pPr>
            <a:r>
              <a:rPr lang="zh-CN" altLang="zh-CN" dirty="0">
                <a:latin typeface="+mn-lt"/>
                <a:ea typeface="+mn-ea"/>
              </a:rPr>
              <a:t>（</a:t>
            </a:r>
            <a:r>
              <a:rPr lang="en-US" altLang="zh-CN" dirty="0">
                <a:latin typeface="+mn-lt"/>
                <a:ea typeface="+mn-ea"/>
              </a:rPr>
              <a:t>3</a:t>
            </a:r>
            <a:r>
              <a:rPr lang="zh-CN" altLang="zh-CN" dirty="0">
                <a:latin typeface="+mn-lt"/>
                <a:ea typeface="+mn-ea"/>
              </a:rPr>
              <a:t>）开始做</a:t>
            </a:r>
          </a:p>
          <a:p>
            <a:pPr fontAlgn="auto">
              <a:spcBef>
                <a:spcPts val="0"/>
              </a:spcBef>
              <a:spcAft>
                <a:spcPts val="0"/>
              </a:spcAft>
              <a:defRPr/>
            </a:pPr>
            <a:r>
              <a:rPr lang="zh-CN" altLang="zh-CN" dirty="0">
                <a:latin typeface="+mn-lt"/>
                <a:ea typeface="+mn-ea"/>
              </a:rPr>
              <a:t>（</a:t>
            </a:r>
            <a:r>
              <a:rPr lang="en-US" altLang="zh-CN" dirty="0">
                <a:latin typeface="+mn-lt"/>
                <a:ea typeface="+mn-ea"/>
              </a:rPr>
              <a:t>4</a:t>
            </a:r>
            <a:r>
              <a:rPr lang="zh-CN" altLang="zh-CN" dirty="0">
                <a:latin typeface="+mn-lt"/>
                <a:ea typeface="+mn-ea"/>
              </a:rPr>
              <a:t>）吃</a:t>
            </a:r>
          </a:p>
          <a:p>
            <a:pPr marL="285750" indent="-285750" fontAlgn="auto">
              <a:lnSpc>
                <a:spcPct val="130000"/>
              </a:lnSpc>
              <a:spcBef>
                <a:spcPts val="600"/>
              </a:spcBef>
              <a:spcAft>
                <a:spcPts val="600"/>
              </a:spcAft>
              <a:buClr>
                <a:srgbClr val="1B3868"/>
              </a:buClr>
              <a:defRPr/>
            </a:pPr>
            <a:endParaRPr lang="en-US" altLang="zh-CN" sz="1400" spc="300" dirty="0">
              <a:solidFill>
                <a:schemeClr val="bg2">
                  <a:lumMod val="50000"/>
                </a:schemeClr>
              </a:solidFill>
              <a:latin typeface="微软雅黑 Light" panose="020B0502040204020203" charset="-122"/>
              <a:ea typeface="微软雅黑 Light" panose="020B0502040204020203" charset="-122"/>
            </a:endParaRPr>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a:lstStyle/>
          <a:p>
            <a:r>
              <a:rPr lang="en-US" altLang="zh-CN" dirty="0" smtClean="0"/>
              <a:t>7.1.1 </a:t>
            </a:r>
            <a:r>
              <a:rPr lang="zh-CN" altLang="zh-CN" dirty="0"/>
              <a:t>面向过程思想和面向对象思想</a:t>
            </a:r>
          </a:p>
        </p:txBody>
      </p:sp>
      <p:sp>
        <p:nvSpPr>
          <p:cNvPr id="18437" name="文本框 7"/>
          <p:cNvSpPr txBox="1">
            <a:spLocks noChangeArrowheads="1"/>
          </p:cNvSpPr>
          <p:nvPr/>
        </p:nvSpPr>
        <p:spPr bwMode="auto">
          <a:xfrm>
            <a:off x="6350000" y="1423988"/>
            <a:ext cx="310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b="1">
                <a:solidFill>
                  <a:srgbClr val="1B3868"/>
                </a:solidFill>
                <a:latin typeface="微软雅黑" panose="020B0503020204020204" pitchFamily="34" charset="-122"/>
                <a:ea typeface="微软雅黑" panose="020B0503020204020204" pitchFamily="34" charset="-122"/>
              </a:rPr>
              <a:t>面向过程思想</a:t>
            </a:r>
          </a:p>
        </p:txBody>
      </p:sp>
      <p:cxnSp>
        <p:nvCxnSpPr>
          <p:cNvPr id="14" name="直接连接符 13"/>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184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354138"/>
            <a:ext cx="5075238"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28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7.4.1 </a:t>
            </a:r>
            <a:r>
              <a:rPr lang="zh-CN" altLang="zh-CN" dirty="0" smtClean="0"/>
              <a:t>单一继承</a:t>
            </a:r>
          </a:p>
        </p:txBody>
      </p:sp>
      <p:sp>
        <p:nvSpPr>
          <p:cNvPr id="36867" name="矩形 9"/>
          <p:cNvSpPr>
            <a:spLocks noChangeArrowheads="1"/>
          </p:cNvSpPr>
          <p:nvPr/>
        </p:nvSpPr>
        <p:spPr bwMode="auto">
          <a:xfrm>
            <a:off x="476951" y="1628052"/>
            <a:ext cx="49822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单一继承即一个子类只能有一个父类，而一个父类可以拥有多个子类。单一继承的语法格式如下：</a:t>
            </a:r>
          </a:p>
          <a:p>
            <a:pPr>
              <a:lnSpc>
                <a:spcPct val="150000"/>
              </a:lnSpc>
            </a:pPr>
            <a:r>
              <a:rPr lang="en-US" altLang="zh-CN" sz="1600" dirty="0"/>
              <a:t>class </a:t>
            </a:r>
            <a:r>
              <a:rPr lang="zh-CN" altLang="en-US" sz="1600" dirty="0"/>
              <a:t>子类名</a:t>
            </a:r>
            <a:r>
              <a:rPr lang="en-US" altLang="zh-CN" sz="1600" dirty="0"/>
              <a:t>(</a:t>
            </a:r>
            <a:r>
              <a:rPr lang="zh-CN" altLang="en-US" sz="1600" dirty="0"/>
              <a:t>父类名</a:t>
            </a:r>
            <a:r>
              <a:rPr lang="en-US" altLang="zh-CN" sz="1600" dirty="0"/>
              <a:t>):</a:t>
            </a:r>
          </a:p>
          <a:p>
            <a:pPr>
              <a:lnSpc>
                <a:spcPct val="150000"/>
              </a:lnSpc>
            </a:pPr>
            <a:r>
              <a:rPr lang="en-US" altLang="zh-CN" sz="1600" dirty="0"/>
              <a:t>	</a:t>
            </a:r>
            <a:r>
              <a:rPr lang="zh-CN" altLang="en-US" sz="1600" dirty="0"/>
              <a:t>类体</a:t>
            </a:r>
          </a:p>
          <a:p>
            <a:pPr>
              <a:lnSpc>
                <a:spcPct val="150000"/>
              </a:lnSpc>
            </a:pPr>
            <a:r>
              <a:rPr lang="zh-CN" altLang="en-US" sz="1600" dirty="0"/>
              <a:t>子类名后面的括号中的参数用来指定需要继承的父类的类名，如果在定义类时未指定父类，则默认父类为</a:t>
            </a:r>
            <a:r>
              <a:rPr lang="en-US" altLang="zh-CN" sz="1600" dirty="0"/>
              <a:t>object</a:t>
            </a:r>
            <a:r>
              <a:rPr lang="zh-CN" altLang="en-US" sz="1600" dirty="0" smtClean="0"/>
              <a:t>。</a:t>
            </a:r>
            <a:endParaRPr lang="en-US" altLang="zh-CN" sz="1600" dirty="0" smtClean="0"/>
          </a:p>
          <a:p>
            <a:pPr>
              <a:lnSpc>
                <a:spcPct val="150000"/>
              </a:lnSpc>
            </a:pPr>
            <a:r>
              <a:rPr lang="zh-CN" altLang="zh-CN" sz="1600" dirty="0"/>
              <a:t>子类可以继承父类中所有可访问的属性和方法</a:t>
            </a:r>
            <a:endParaRPr lang="zh-CN" altLang="en-US" sz="1600" dirty="0"/>
          </a:p>
        </p:txBody>
      </p:sp>
      <p:sp>
        <p:nvSpPr>
          <p:cNvPr id="36868" name="矩形 13"/>
          <p:cNvSpPr>
            <a:spLocks noChangeArrowheads="1"/>
          </p:cNvSpPr>
          <p:nvPr/>
        </p:nvSpPr>
        <p:spPr bwMode="auto">
          <a:xfrm>
            <a:off x="6781773" y="5273803"/>
            <a:ext cx="3205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A</a:t>
            </a:r>
            <a:r>
              <a:rPr lang="zh-CN" altLang="en-US" sz="1600" dirty="0"/>
              <a:t>的构造方法</a:t>
            </a:r>
          </a:p>
          <a:p>
            <a:r>
              <a:rPr lang="en-US" altLang="zh-CN" sz="1600" dirty="0"/>
              <a:t>B</a:t>
            </a:r>
            <a:r>
              <a:rPr lang="zh-CN" altLang="en-US" sz="1600" dirty="0"/>
              <a:t>的构造方法</a:t>
            </a:r>
          </a:p>
          <a:p>
            <a:r>
              <a:rPr lang="en-US" altLang="zh-CN" sz="1600" dirty="0"/>
              <a:t>A</a:t>
            </a:r>
            <a:r>
              <a:rPr lang="zh-CN" altLang="en-US" sz="1600" dirty="0"/>
              <a:t>的构造方法</a:t>
            </a:r>
          </a:p>
        </p:txBody>
      </p:sp>
      <p:sp>
        <p:nvSpPr>
          <p:cNvPr id="12" name="矩形 11"/>
          <p:cNvSpPr/>
          <p:nvPr/>
        </p:nvSpPr>
        <p:spPr>
          <a:xfrm>
            <a:off x="6790572" y="1000298"/>
            <a:ext cx="4756150" cy="3539430"/>
          </a:xfrm>
          <a:prstGeom prst="rect">
            <a:avLst/>
          </a:prstGeom>
        </p:spPr>
        <p:txBody>
          <a:bodyPr>
            <a:spAutoFit/>
          </a:bodyPr>
          <a:lstStyle/>
          <a:p>
            <a:r>
              <a:rPr lang="en-US" altLang="zh-CN" sz="1600" dirty="0"/>
              <a:t>class 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print("A</a:t>
            </a:r>
            <a:r>
              <a:rPr lang="zh-CN" altLang="zh-CN" sz="1600" dirty="0"/>
              <a:t>的构造方法</a:t>
            </a:r>
            <a:r>
              <a:rPr lang="en-US" altLang="zh-CN" sz="1600" dirty="0"/>
              <a:t>")</a:t>
            </a:r>
            <a:endParaRPr lang="zh-CN" altLang="zh-CN" sz="1600" dirty="0"/>
          </a:p>
          <a:p>
            <a:r>
              <a:rPr lang="en-US" altLang="zh-CN" sz="1600" dirty="0"/>
              <a:t> </a:t>
            </a:r>
            <a:endParaRPr lang="zh-CN" altLang="zh-CN" sz="1600" dirty="0"/>
          </a:p>
          <a:p>
            <a:r>
              <a:rPr lang="en-US" altLang="zh-CN" sz="1600" dirty="0"/>
              <a:t>class B(A):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print("B</a:t>
            </a:r>
            <a:r>
              <a:rPr lang="zh-CN" altLang="zh-CN" sz="1600" dirty="0"/>
              <a:t>的构造方法</a:t>
            </a:r>
            <a:r>
              <a:rPr lang="en-US" altLang="zh-CN" sz="1600" dirty="0"/>
              <a:t>")</a:t>
            </a:r>
            <a:endParaRPr lang="zh-CN" altLang="zh-CN" sz="1600" dirty="0"/>
          </a:p>
          <a:p>
            <a:r>
              <a:rPr lang="en-US" altLang="zh-CN" sz="1600" dirty="0"/>
              <a:t> </a:t>
            </a:r>
            <a:endParaRPr lang="zh-CN" altLang="zh-CN" sz="1600" dirty="0"/>
          </a:p>
          <a:p>
            <a:r>
              <a:rPr lang="en-US" altLang="zh-CN" sz="1600" dirty="0"/>
              <a:t>class C(A):</a:t>
            </a:r>
            <a:endParaRPr lang="zh-CN" altLang="zh-CN" sz="1600" dirty="0"/>
          </a:p>
          <a:p>
            <a:r>
              <a:rPr lang="en-US" altLang="zh-CN" sz="1600" dirty="0"/>
              <a:t>    pass</a:t>
            </a:r>
            <a:endParaRPr lang="zh-CN" altLang="zh-CN" sz="1600" dirty="0"/>
          </a:p>
          <a:p>
            <a:r>
              <a:rPr lang="en-US" altLang="zh-CN" sz="1600" dirty="0"/>
              <a:t> </a:t>
            </a:r>
            <a:endParaRPr lang="zh-CN" altLang="zh-CN" sz="1600" dirty="0"/>
          </a:p>
          <a:p>
            <a:r>
              <a:rPr lang="en-US" altLang="zh-CN" sz="1600" dirty="0" smtClean="0"/>
              <a:t>a </a:t>
            </a:r>
            <a:r>
              <a:rPr lang="en-US" altLang="zh-CN" sz="1600" dirty="0"/>
              <a:t>= A()</a:t>
            </a:r>
            <a:endParaRPr lang="zh-CN" altLang="zh-CN" sz="1600" dirty="0"/>
          </a:p>
          <a:p>
            <a:r>
              <a:rPr lang="en-US" altLang="zh-CN" sz="1600" dirty="0" smtClean="0"/>
              <a:t>b </a:t>
            </a:r>
            <a:r>
              <a:rPr lang="en-US" altLang="zh-CN" sz="1600" dirty="0"/>
              <a:t>= B()</a:t>
            </a:r>
            <a:endParaRPr lang="zh-CN" altLang="zh-CN" sz="1600" dirty="0"/>
          </a:p>
          <a:p>
            <a:r>
              <a:rPr lang="en-US" altLang="zh-CN" sz="1600" dirty="0" smtClean="0"/>
              <a:t>c </a:t>
            </a:r>
            <a:r>
              <a:rPr lang="en-US" altLang="zh-CN" sz="1600" dirty="0"/>
              <a:t>= C</a:t>
            </a:r>
            <a:r>
              <a:rPr lang="en-US" altLang="zh-CN" sz="1600" dirty="0" smtClean="0"/>
              <a:t>()</a:t>
            </a:r>
            <a:endParaRPr lang="en-US" altLang="zh-CN" sz="1600" spc="3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6870" name="文本框 7"/>
          <p:cNvSpPr txBox="1">
            <a:spLocks noChangeArrowheads="1"/>
          </p:cNvSpPr>
          <p:nvPr/>
        </p:nvSpPr>
        <p:spPr bwMode="auto">
          <a:xfrm>
            <a:off x="6699250" y="531045"/>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b="1" dirty="0">
                <a:solidFill>
                  <a:srgbClr val="1B3868"/>
                </a:solidFill>
                <a:latin typeface="微软雅黑" panose="020B0503020204020204" pitchFamily="34" charset="-122"/>
                <a:ea typeface="微软雅黑" panose="020B0503020204020204" pitchFamily="34" charset="-122"/>
              </a:rPr>
              <a:t>__</a:t>
            </a:r>
            <a:r>
              <a:rPr lang="en-US" altLang="zh-CN" b="1" dirty="0" err="1">
                <a:solidFill>
                  <a:srgbClr val="1B3868"/>
                </a:solidFill>
                <a:latin typeface="微软雅黑" panose="020B0503020204020204" pitchFamily="34" charset="-122"/>
                <a:ea typeface="微软雅黑" panose="020B0503020204020204" pitchFamily="34" charset="-122"/>
              </a:rPr>
              <a:t>init</a:t>
            </a:r>
            <a:r>
              <a:rPr lang="en-US" altLang="zh-CN" b="1" dirty="0">
                <a:solidFill>
                  <a:srgbClr val="1B3868"/>
                </a:solidFill>
                <a:latin typeface="微软雅黑" panose="020B0503020204020204" pitchFamily="34" charset="-122"/>
                <a:ea typeface="微软雅黑" panose="020B0503020204020204" pitchFamily="34" charset="-122"/>
              </a:rPr>
              <a:t>__()</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6790572" y="86283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概念和语法</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6874" name="文本框 7"/>
          <p:cNvSpPr txBox="1">
            <a:spLocks noChangeArrowheads="1"/>
          </p:cNvSpPr>
          <p:nvPr/>
        </p:nvSpPr>
        <p:spPr bwMode="auto">
          <a:xfrm>
            <a:off x="6823048" y="486581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6913837" y="519601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7.4.1 </a:t>
            </a:r>
            <a:r>
              <a:rPr lang="zh-CN" altLang="zh-CN" dirty="0" smtClean="0"/>
              <a:t>单一继承</a:t>
            </a:r>
          </a:p>
        </p:txBody>
      </p:sp>
      <p:sp>
        <p:nvSpPr>
          <p:cNvPr id="36867" name="矩形 9"/>
          <p:cNvSpPr>
            <a:spLocks noChangeArrowheads="1"/>
          </p:cNvSpPr>
          <p:nvPr/>
        </p:nvSpPr>
        <p:spPr bwMode="auto">
          <a:xfrm>
            <a:off x="476951" y="1588867"/>
            <a:ext cx="4676807" cy="300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单一继承即一个子类只能有一个父类，而一个父类可以拥有多个子类。单一继承的语法格式如下：</a:t>
            </a:r>
          </a:p>
          <a:p>
            <a:pPr>
              <a:lnSpc>
                <a:spcPct val="150000"/>
              </a:lnSpc>
            </a:pPr>
            <a:r>
              <a:rPr lang="en-US" altLang="zh-CN" sz="1600" dirty="0"/>
              <a:t>class </a:t>
            </a:r>
            <a:r>
              <a:rPr lang="zh-CN" altLang="en-US" sz="1600" dirty="0"/>
              <a:t>子类名</a:t>
            </a:r>
            <a:r>
              <a:rPr lang="en-US" altLang="zh-CN" sz="1600" dirty="0"/>
              <a:t>(</a:t>
            </a:r>
            <a:r>
              <a:rPr lang="zh-CN" altLang="en-US" sz="1600" dirty="0"/>
              <a:t>父类名</a:t>
            </a:r>
            <a:r>
              <a:rPr lang="en-US" altLang="zh-CN" sz="1600" dirty="0"/>
              <a:t>):</a:t>
            </a:r>
          </a:p>
          <a:p>
            <a:pPr>
              <a:lnSpc>
                <a:spcPct val="150000"/>
              </a:lnSpc>
            </a:pPr>
            <a:r>
              <a:rPr lang="en-US" altLang="zh-CN" sz="1600" dirty="0"/>
              <a:t>	</a:t>
            </a:r>
            <a:r>
              <a:rPr lang="zh-CN" altLang="en-US" sz="1600" dirty="0"/>
              <a:t>类体</a:t>
            </a:r>
          </a:p>
          <a:p>
            <a:pPr>
              <a:lnSpc>
                <a:spcPct val="150000"/>
              </a:lnSpc>
            </a:pPr>
            <a:r>
              <a:rPr lang="zh-CN" altLang="en-US" sz="1600" dirty="0"/>
              <a:t>子类名后面的括号中的参数用来指定需要继承的父类的类名，如果在定义类时未指定父类，则默认父类为</a:t>
            </a:r>
            <a:r>
              <a:rPr lang="en-US" altLang="zh-CN" sz="1600" dirty="0"/>
              <a:t>object</a:t>
            </a:r>
            <a:r>
              <a:rPr lang="zh-CN" altLang="en-US" sz="1600" dirty="0" smtClean="0"/>
              <a:t>。</a:t>
            </a:r>
            <a:endParaRPr lang="en-US" altLang="zh-CN" sz="1600" dirty="0" smtClean="0"/>
          </a:p>
          <a:p>
            <a:pPr>
              <a:lnSpc>
                <a:spcPct val="150000"/>
              </a:lnSpc>
            </a:pPr>
            <a:r>
              <a:rPr lang="zh-CN" altLang="zh-CN" sz="1600" dirty="0"/>
              <a:t>子类可以继承父类中所有可访问的属性和方法</a:t>
            </a:r>
            <a:endParaRPr lang="zh-CN" altLang="en-US" sz="1600" dirty="0"/>
          </a:p>
        </p:txBody>
      </p:sp>
      <p:sp>
        <p:nvSpPr>
          <p:cNvPr id="36868" name="矩形 13"/>
          <p:cNvSpPr>
            <a:spLocks noChangeArrowheads="1"/>
          </p:cNvSpPr>
          <p:nvPr/>
        </p:nvSpPr>
        <p:spPr bwMode="auto">
          <a:xfrm>
            <a:off x="6262002" y="5008590"/>
            <a:ext cx="3205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A</a:t>
            </a:r>
            <a:r>
              <a:rPr lang="zh-CN" altLang="en-US" sz="1600" dirty="0"/>
              <a:t>的构造方法</a:t>
            </a:r>
          </a:p>
          <a:p>
            <a:r>
              <a:rPr lang="en-US" altLang="zh-CN" sz="1600" dirty="0"/>
              <a:t>B</a:t>
            </a:r>
            <a:r>
              <a:rPr lang="zh-CN" altLang="en-US" sz="1600" dirty="0"/>
              <a:t>的构造方法</a:t>
            </a:r>
          </a:p>
          <a:p>
            <a:r>
              <a:rPr lang="en-US" altLang="zh-CN" sz="1600" dirty="0"/>
              <a:t>A</a:t>
            </a:r>
            <a:r>
              <a:rPr lang="zh-CN" altLang="en-US" sz="1600" dirty="0"/>
              <a:t>的构造方法</a:t>
            </a:r>
          </a:p>
        </p:txBody>
      </p:sp>
      <p:sp>
        <p:nvSpPr>
          <p:cNvPr id="12" name="矩形 11"/>
          <p:cNvSpPr/>
          <p:nvPr/>
        </p:nvSpPr>
        <p:spPr>
          <a:xfrm>
            <a:off x="6048189" y="769337"/>
            <a:ext cx="2815155" cy="3539430"/>
          </a:xfrm>
          <a:prstGeom prst="rect">
            <a:avLst/>
          </a:prstGeom>
        </p:spPr>
        <p:txBody>
          <a:bodyPr wrap="square">
            <a:spAutoFit/>
          </a:bodyPr>
          <a:lstStyle/>
          <a:p>
            <a:r>
              <a:rPr lang="en-US" altLang="zh-CN" sz="1600" dirty="0"/>
              <a:t>class 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print("A</a:t>
            </a:r>
            <a:r>
              <a:rPr lang="zh-CN" altLang="zh-CN" sz="1600" dirty="0"/>
              <a:t>的构造方法</a:t>
            </a:r>
            <a:r>
              <a:rPr lang="en-US" altLang="zh-CN" sz="1600" dirty="0"/>
              <a:t>")</a:t>
            </a:r>
            <a:endParaRPr lang="zh-CN" altLang="zh-CN" sz="1600" dirty="0"/>
          </a:p>
          <a:p>
            <a:r>
              <a:rPr lang="en-US" altLang="zh-CN" sz="1600" dirty="0"/>
              <a:t> </a:t>
            </a:r>
            <a:endParaRPr lang="zh-CN" altLang="zh-CN" sz="1600" dirty="0"/>
          </a:p>
          <a:p>
            <a:r>
              <a:rPr lang="en-US" altLang="zh-CN" sz="1600" dirty="0"/>
              <a:t>class B(A):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print("B</a:t>
            </a:r>
            <a:r>
              <a:rPr lang="zh-CN" altLang="zh-CN" sz="1600" dirty="0"/>
              <a:t>的构造方法</a:t>
            </a:r>
            <a:r>
              <a:rPr lang="en-US" altLang="zh-CN" sz="1600" dirty="0"/>
              <a:t>")</a:t>
            </a:r>
            <a:endParaRPr lang="zh-CN" altLang="zh-CN" sz="1600" dirty="0"/>
          </a:p>
          <a:p>
            <a:r>
              <a:rPr lang="en-US" altLang="zh-CN" sz="1600" dirty="0"/>
              <a:t> </a:t>
            </a:r>
            <a:endParaRPr lang="zh-CN" altLang="zh-CN" sz="1600" dirty="0"/>
          </a:p>
          <a:p>
            <a:r>
              <a:rPr lang="en-US" altLang="zh-CN" sz="1600" dirty="0"/>
              <a:t>class C(A):</a:t>
            </a:r>
            <a:endParaRPr lang="zh-CN" altLang="zh-CN" sz="1600" dirty="0"/>
          </a:p>
          <a:p>
            <a:r>
              <a:rPr lang="en-US" altLang="zh-CN" sz="1600" dirty="0"/>
              <a:t>    pass</a:t>
            </a:r>
            <a:endParaRPr lang="zh-CN" altLang="zh-CN" sz="1600" dirty="0"/>
          </a:p>
          <a:p>
            <a:r>
              <a:rPr lang="en-US" altLang="zh-CN" sz="1600" dirty="0"/>
              <a:t> </a:t>
            </a:r>
            <a:endParaRPr lang="zh-CN" altLang="zh-CN" sz="1600" dirty="0"/>
          </a:p>
          <a:p>
            <a:r>
              <a:rPr lang="en-US" altLang="zh-CN" sz="1600" dirty="0" smtClean="0"/>
              <a:t>a </a:t>
            </a:r>
            <a:r>
              <a:rPr lang="en-US" altLang="zh-CN" sz="1600" dirty="0"/>
              <a:t>= A()</a:t>
            </a:r>
            <a:endParaRPr lang="zh-CN" altLang="zh-CN" sz="1600" dirty="0"/>
          </a:p>
          <a:p>
            <a:r>
              <a:rPr lang="en-US" altLang="zh-CN" sz="1600" dirty="0" smtClean="0"/>
              <a:t>b </a:t>
            </a:r>
            <a:r>
              <a:rPr lang="en-US" altLang="zh-CN" sz="1600" dirty="0"/>
              <a:t>= B()</a:t>
            </a:r>
            <a:endParaRPr lang="zh-CN" altLang="zh-CN" sz="1600" dirty="0"/>
          </a:p>
          <a:p>
            <a:r>
              <a:rPr lang="en-US" altLang="zh-CN" sz="1600" dirty="0" smtClean="0"/>
              <a:t>c </a:t>
            </a:r>
            <a:r>
              <a:rPr lang="en-US" altLang="zh-CN" sz="1600" dirty="0"/>
              <a:t>= C</a:t>
            </a:r>
            <a:r>
              <a:rPr lang="en-US" altLang="zh-CN" sz="1600" dirty="0" smtClean="0"/>
              <a:t>()</a:t>
            </a:r>
            <a:endParaRPr lang="en-US" altLang="zh-CN" sz="1600" spc="3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6870" name="文本框 7"/>
          <p:cNvSpPr txBox="1">
            <a:spLocks noChangeArrowheads="1"/>
          </p:cNvSpPr>
          <p:nvPr/>
        </p:nvSpPr>
        <p:spPr bwMode="auto">
          <a:xfrm>
            <a:off x="6128911" y="440515"/>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b="1" dirty="0">
                <a:solidFill>
                  <a:srgbClr val="1B3868"/>
                </a:solidFill>
                <a:latin typeface="微软雅黑" panose="020B0503020204020204" pitchFamily="34" charset="-122"/>
                <a:ea typeface="微软雅黑" panose="020B0503020204020204" pitchFamily="34" charset="-122"/>
              </a:rPr>
              <a:t>__</a:t>
            </a:r>
            <a:r>
              <a:rPr lang="en-US" altLang="zh-CN" b="1" dirty="0" err="1">
                <a:solidFill>
                  <a:srgbClr val="1B3868"/>
                </a:solidFill>
                <a:latin typeface="微软雅黑" panose="020B0503020204020204" pitchFamily="34" charset="-122"/>
                <a:ea typeface="微软雅黑" panose="020B0503020204020204" pitchFamily="34" charset="-122"/>
              </a:rPr>
              <a:t>init</a:t>
            </a:r>
            <a:r>
              <a:rPr lang="en-US" altLang="zh-CN" b="1" dirty="0">
                <a:solidFill>
                  <a:srgbClr val="1B3868"/>
                </a:solidFill>
                <a:latin typeface="微软雅黑" panose="020B0503020204020204" pitchFamily="34" charset="-122"/>
                <a:ea typeface="微软雅黑" panose="020B0503020204020204" pitchFamily="34" charset="-122"/>
              </a:rPr>
              <a:t>__()</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6220233" y="772302"/>
            <a:ext cx="5040770" cy="7938"/>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概念和语法</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6874" name="文本框 7"/>
          <p:cNvSpPr txBox="1">
            <a:spLocks noChangeArrowheads="1"/>
          </p:cNvSpPr>
          <p:nvPr/>
        </p:nvSpPr>
        <p:spPr bwMode="auto">
          <a:xfrm>
            <a:off x="6184275" y="4514860"/>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flipV="1">
            <a:off x="6262002" y="4852997"/>
            <a:ext cx="5202683" cy="4427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872397" y="779303"/>
            <a:ext cx="2547042" cy="3785652"/>
          </a:xfrm>
          <a:prstGeom prst="rect">
            <a:avLst/>
          </a:prstGeom>
        </p:spPr>
        <p:txBody>
          <a:bodyPr wrap="square">
            <a:spAutoFit/>
          </a:bodyPr>
          <a:lstStyle/>
          <a:p>
            <a:r>
              <a:rPr lang="en-US" altLang="zh-CN" sz="1600" dirty="0"/>
              <a:t>class 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name):</a:t>
            </a:r>
            <a:endParaRPr lang="zh-CN" altLang="zh-CN" sz="1600" dirty="0"/>
          </a:p>
          <a:p>
            <a:r>
              <a:rPr lang="en-US" altLang="zh-CN" sz="1600" dirty="0"/>
              <a:t>        self.name = name</a:t>
            </a:r>
            <a:endParaRPr lang="zh-CN" altLang="zh-CN" sz="1600" dirty="0"/>
          </a:p>
          <a:p>
            <a:r>
              <a:rPr lang="en-US" altLang="zh-CN" sz="1600" dirty="0"/>
              <a:t>        print("A</a:t>
            </a:r>
            <a:r>
              <a:rPr lang="zh-CN" altLang="zh-CN" sz="1600" dirty="0"/>
              <a:t>的构造方法</a:t>
            </a:r>
            <a:r>
              <a:rPr lang="en-US" altLang="zh-CN" sz="1600" dirty="0"/>
              <a:t>")</a:t>
            </a:r>
            <a:endParaRPr lang="zh-CN" altLang="zh-CN" sz="1600" dirty="0"/>
          </a:p>
          <a:p>
            <a:r>
              <a:rPr lang="en-US" altLang="zh-CN" sz="1600" dirty="0"/>
              <a:t>        print(self.name)</a:t>
            </a:r>
            <a:endParaRPr lang="zh-CN" altLang="zh-CN" sz="1600" dirty="0"/>
          </a:p>
          <a:p>
            <a:r>
              <a:rPr lang="en-US" altLang="zh-CN" sz="1600" dirty="0"/>
              <a:t> </a:t>
            </a:r>
            <a:endParaRPr lang="zh-CN" altLang="zh-CN" sz="1600" dirty="0"/>
          </a:p>
          <a:p>
            <a:r>
              <a:rPr lang="en-US" altLang="zh-CN" sz="1600" dirty="0"/>
              <a:t>class B(A):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name):</a:t>
            </a:r>
            <a:endParaRPr lang="zh-CN" altLang="zh-CN" sz="1600" dirty="0"/>
          </a:p>
          <a:p>
            <a:r>
              <a:rPr lang="en-US" altLang="zh-CN" sz="1600" dirty="0"/>
              <a:t>        super().__</a:t>
            </a:r>
            <a:r>
              <a:rPr lang="en-US" altLang="zh-CN" sz="1600" dirty="0" err="1"/>
              <a:t>init</a:t>
            </a:r>
            <a:r>
              <a:rPr lang="en-US" altLang="zh-CN" sz="1600" dirty="0"/>
              <a:t>__(name)</a:t>
            </a:r>
            <a:endParaRPr lang="zh-CN" altLang="zh-CN" sz="1600" dirty="0"/>
          </a:p>
          <a:p>
            <a:r>
              <a:rPr lang="en-US" altLang="zh-CN" sz="1600" dirty="0"/>
              <a:t>        print("B</a:t>
            </a:r>
            <a:r>
              <a:rPr lang="zh-CN" altLang="zh-CN" sz="1600" dirty="0"/>
              <a:t>的构造方法</a:t>
            </a:r>
            <a:r>
              <a:rPr lang="en-US" altLang="zh-CN" sz="1600" dirty="0"/>
              <a:t>")</a:t>
            </a:r>
            <a:endParaRPr lang="zh-CN" altLang="zh-CN" sz="1600" dirty="0"/>
          </a:p>
          <a:p>
            <a:r>
              <a:rPr lang="en-US" altLang="zh-CN" sz="1600" dirty="0"/>
              <a:t>        print(self.name)</a:t>
            </a:r>
            <a:endParaRPr lang="zh-CN" altLang="zh-CN" sz="1600" dirty="0"/>
          </a:p>
          <a:p>
            <a:r>
              <a:rPr lang="en-US" altLang="zh-CN" sz="1600" dirty="0"/>
              <a:t> </a:t>
            </a:r>
            <a:endParaRPr lang="zh-CN" altLang="zh-CN" sz="1600" dirty="0"/>
          </a:p>
          <a:p>
            <a:r>
              <a:rPr lang="en-US" altLang="zh-CN" sz="1600" dirty="0"/>
              <a:t>if __name__ == '__main__':</a:t>
            </a:r>
            <a:endParaRPr lang="zh-CN" altLang="zh-CN" sz="1600" dirty="0"/>
          </a:p>
          <a:p>
            <a:r>
              <a:rPr lang="en-US" altLang="zh-CN" sz="1600" dirty="0"/>
              <a:t>    a = A("hi")</a:t>
            </a:r>
            <a:endParaRPr lang="zh-CN" altLang="zh-CN" sz="1600" dirty="0"/>
          </a:p>
          <a:p>
            <a:r>
              <a:rPr lang="en-US" altLang="zh-CN" sz="1600" dirty="0"/>
              <a:t>    b = B("hello")</a:t>
            </a:r>
            <a:endParaRPr lang="zh-CN" altLang="zh-CN" sz="1600" dirty="0"/>
          </a:p>
        </p:txBody>
      </p:sp>
      <p:sp>
        <p:nvSpPr>
          <p:cNvPr id="3" name="矩形 2"/>
          <p:cNvSpPr/>
          <p:nvPr/>
        </p:nvSpPr>
        <p:spPr>
          <a:xfrm>
            <a:off x="9030833" y="4960465"/>
            <a:ext cx="2230170" cy="1569660"/>
          </a:xfrm>
          <a:prstGeom prst="rect">
            <a:avLst/>
          </a:prstGeom>
        </p:spPr>
        <p:txBody>
          <a:bodyPr wrap="square">
            <a:spAutoFit/>
          </a:bodyPr>
          <a:lstStyle/>
          <a:p>
            <a:r>
              <a:rPr lang="en-US" altLang="zh-CN" sz="1600" dirty="0">
                <a:latin typeface="等线" panose="02010600030101010101" pitchFamily="2" charset="-122"/>
                <a:ea typeface="等线" panose="02010600030101010101" pitchFamily="2" charset="-122"/>
              </a:rPr>
              <a:t>A</a:t>
            </a:r>
            <a:r>
              <a:rPr lang="zh-CN" altLang="zh-CN" sz="1600" dirty="0">
                <a:latin typeface="等线" panose="02010600030101010101" pitchFamily="2" charset="-122"/>
                <a:ea typeface="等线" panose="02010600030101010101" pitchFamily="2" charset="-122"/>
              </a:rPr>
              <a:t>的构造方法</a:t>
            </a:r>
          </a:p>
          <a:p>
            <a:r>
              <a:rPr lang="en-US" altLang="zh-CN" sz="1600" dirty="0">
                <a:latin typeface="等线" panose="02010600030101010101" pitchFamily="2" charset="-122"/>
                <a:ea typeface="等线" panose="02010600030101010101" pitchFamily="2" charset="-122"/>
              </a:rPr>
              <a:t>hi</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A</a:t>
            </a:r>
            <a:r>
              <a:rPr lang="zh-CN" altLang="zh-CN" sz="1600" dirty="0">
                <a:latin typeface="等线" panose="02010600030101010101" pitchFamily="2" charset="-122"/>
                <a:ea typeface="等线" panose="02010600030101010101" pitchFamily="2" charset="-122"/>
              </a:rPr>
              <a:t>的构造方法</a:t>
            </a:r>
          </a:p>
          <a:p>
            <a:r>
              <a:rPr lang="en-US" altLang="zh-CN" sz="1600" dirty="0">
                <a:latin typeface="等线" panose="02010600030101010101" pitchFamily="2" charset="-122"/>
                <a:ea typeface="等线" panose="02010600030101010101" pitchFamily="2" charset="-122"/>
              </a:rPr>
              <a:t>hello</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B</a:t>
            </a:r>
            <a:r>
              <a:rPr lang="zh-CN" altLang="zh-CN" sz="1600" dirty="0">
                <a:latin typeface="等线" panose="02010600030101010101" pitchFamily="2" charset="-122"/>
                <a:ea typeface="等线" panose="02010600030101010101" pitchFamily="2" charset="-122"/>
              </a:rPr>
              <a:t>的构造方法</a:t>
            </a:r>
          </a:p>
          <a:p>
            <a:r>
              <a:rPr lang="en-US" altLang="zh-CN" sz="1600" dirty="0">
                <a:latin typeface="等线" panose="02010600030101010101" pitchFamily="2" charset="-122"/>
                <a:ea typeface="等线" panose="02010600030101010101" pitchFamily="2" charset="-122"/>
              </a:rPr>
              <a:t>hello</a:t>
            </a:r>
            <a:endParaRPr lang="zh-CN" altLang="zh-CN" sz="1600" dirty="0">
              <a:latin typeface="等线" panose="02010600030101010101" pitchFamily="2" charset="-122"/>
              <a:ea typeface="等线" panose="02010600030101010101" pitchFamily="2" charset="-122"/>
            </a:endParaRPr>
          </a:p>
        </p:txBody>
      </p:sp>
      <p:cxnSp>
        <p:nvCxnSpPr>
          <p:cNvPr id="16" name="直接连接符 15"/>
          <p:cNvCxnSpPr/>
          <p:nvPr/>
        </p:nvCxnSpPr>
        <p:spPr>
          <a:xfrm>
            <a:off x="8613649" y="1013768"/>
            <a:ext cx="0" cy="3108543"/>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615944" y="5251010"/>
            <a:ext cx="0" cy="1422870"/>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6415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7.4.1 </a:t>
            </a:r>
            <a:r>
              <a:rPr lang="zh-CN" altLang="zh-CN" dirty="0" smtClean="0"/>
              <a:t>单一继承</a:t>
            </a:r>
          </a:p>
        </p:txBody>
      </p:sp>
      <p:sp>
        <p:nvSpPr>
          <p:cNvPr id="36867" name="矩形 9"/>
          <p:cNvSpPr>
            <a:spLocks noChangeArrowheads="1"/>
          </p:cNvSpPr>
          <p:nvPr/>
        </p:nvSpPr>
        <p:spPr bwMode="auto">
          <a:xfrm>
            <a:off x="476951" y="1567851"/>
            <a:ext cx="467680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几何对象有许多共同的特征和行为，如它们使用什么颜色绘制，是否可以填充等，所以定义一个通用的类</a:t>
            </a:r>
            <a:r>
              <a:rPr lang="en-US" altLang="zh-CN" sz="1600" dirty="0" err="1"/>
              <a:t>GeometricObject</a:t>
            </a:r>
            <a:r>
              <a:rPr lang="zh-CN" altLang="en-US" sz="1600" dirty="0"/>
              <a:t>，用来为所有的几何对象建模，这个类包括两个私有属性</a:t>
            </a:r>
            <a:r>
              <a:rPr lang="en-US" altLang="zh-CN" sz="1600" dirty="0"/>
              <a:t>__color</a:t>
            </a:r>
            <a:r>
              <a:rPr lang="zh-CN" altLang="en-US" sz="1600" dirty="0"/>
              <a:t>和</a:t>
            </a:r>
            <a:r>
              <a:rPr lang="en-US" altLang="zh-CN" sz="1600" dirty="0"/>
              <a:t>__filled</a:t>
            </a:r>
            <a:r>
              <a:rPr lang="zh-CN" altLang="en-US" sz="1600" dirty="0"/>
              <a:t>，用来存放几何对象的绘制颜色和是否填充，以及这些属性的获取和设置方法。除此之外，还为其添加了一个</a:t>
            </a:r>
            <a:r>
              <a:rPr lang="en-US" altLang="zh-CN" sz="1600" dirty="0"/>
              <a:t>print()</a:t>
            </a:r>
            <a:r>
              <a:rPr lang="zh-CN" altLang="en-US" sz="1600" dirty="0"/>
              <a:t>方法输出对象相关的字符串。</a:t>
            </a:r>
          </a:p>
        </p:txBody>
      </p:sp>
      <p:sp>
        <p:nvSpPr>
          <p:cNvPr id="12" name="矩形 11"/>
          <p:cNvSpPr/>
          <p:nvPr/>
        </p:nvSpPr>
        <p:spPr>
          <a:xfrm>
            <a:off x="6102036" y="909101"/>
            <a:ext cx="6089963" cy="5262979"/>
          </a:xfrm>
          <a:prstGeom prst="rect">
            <a:avLst/>
          </a:prstGeom>
        </p:spPr>
        <p:txBody>
          <a:bodyPr wrap="square">
            <a:spAutoFit/>
          </a:bodyPr>
          <a:lstStyle/>
          <a:p>
            <a:r>
              <a:rPr lang="en-US" altLang="zh-CN" sz="1600" dirty="0"/>
              <a:t>class </a:t>
            </a:r>
            <a:r>
              <a:rPr lang="en-US" altLang="zh-CN" sz="1600" dirty="0" err="1"/>
              <a:t>GeometricObject</a:t>
            </a:r>
            <a:r>
              <a:rPr lang="en-US" altLang="zh-CN" sz="1600" dirty="0"/>
              <a:t>:</a:t>
            </a:r>
            <a:endParaRPr lang="zh-CN" altLang="zh-CN" sz="1600" dirty="0"/>
          </a:p>
          <a:p>
            <a:r>
              <a:rPr lang="en-US" altLang="zh-CN" sz="1600" dirty="0"/>
              <a:t>    """</a:t>
            </a:r>
            <a:r>
              <a:rPr lang="zh-CN" altLang="zh-CN" sz="1600" dirty="0"/>
              <a:t>定义一个几何类基类</a:t>
            </a:r>
            <a:r>
              <a:rPr lang="en-US" altLang="zh-CN" sz="1600" dirty="0"/>
              <a:t>"""</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color, filled):</a:t>
            </a:r>
            <a:endParaRPr lang="zh-CN" altLang="zh-CN" sz="1600" dirty="0"/>
          </a:p>
          <a:p>
            <a:r>
              <a:rPr lang="en-US" altLang="zh-CN" sz="1600" dirty="0"/>
              <a:t>        </a:t>
            </a:r>
            <a:r>
              <a:rPr lang="en-US" altLang="zh-CN" sz="1600" dirty="0" err="1"/>
              <a:t>self.__color</a:t>
            </a:r>
            <a:r>
              <a:rPr lang="en-US" altLang="zh-CN" sz="1600" dirty="0"/>
              <a:t> = color</a:t>
            </a:r>
            <a:endParaRPr lang="zh-CN" altLang="zh-CN" sz="1600" dirty="0"/>
          </a:p>
          <a:p>
            <a:r>
              <a:rPr lang="en-US" altLang="zh-CN" sz="1600" dirty="0"/>
              <a:t>        </a:t>
            </a:r>
            <a:r>
              <a:rPr lang="en-US" altLang="zh-CN" sz="1600" dirty="0" err="1"/>
              <a:t>self.__filled</a:t>
            </a:r>
            <a:r>
              <a:rPr lang="en-US" altLang="zh-CN" sz="1600" dirty="0"/>
              <a:t> = filled</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get_color</a:t>
            </a:r>
            <a:r>
              <a:rPr lang="en-US" altLang="zh-CN" sz="1600" dirty="0"/>
              <a:t>(self):</a:t>
            </a:r>
            <a:endParaRPr lang="zh-CN" altLang="zh-CN" sz="1600" dirty="0"/>
          </a:p>
          <a:p>
            <a:r>
              <a:rPr lang="en-US" altLang="zh-CN" sz="1600" dirty="0"/>
              <a:t>        return </a:t>
            </a:r>
            <a:r>
              <a:rPr lang="en-US" altLang="zh-CN" sz="1600" dirty="0" err="1"/>
              <a:t>self.__color</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set_color</a:t>
            </a:r>
            <a:r>
              <a:rPr lang="en-US" altLang="zh-CN" sz="1600" dirty="0"/>
              <a:t>(self, color):</a:t>
            </a:r>
            <a:endParaRPr lang="zh-CN" altLang="zh-CN" sz="1600" dirty="0"/>
          </a:p>
          <a:p>
            <a:r>
              <a:rPr lang="en-US" altLang="zh-CN" sz="1600" dirty="0"/>
              <a:t>        </a:t>
            </a:r>
            <a:r>
              <a:rPr lang="en-US" altLang="zh-CN" sz="1600" dirty="0" err="1"/>
              <a:t>self.__color</a:t>
            </a:r>
            <a:r>
              <a:rPr lang="en-US" altLang="zh-CN" sz="1600" dirty="0"/>
              <a:t> = color</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is_filled</a:t>
            </a:r>
            <a:r>
              <a:rPr lang="en-US" altLang="zh-CN" sz="1600" dirty="0"/>
              <a:t>(self):</a:t>
            </a:r>
            <a:endParaRPr lang="zh-CN" altLang="zh-CN" sz="1600" dirty="0"/>
          </a:p>
          <a:p>
            <a:r>
              <a:rPr lang="en-US" altLang="zh-CN" sz="1600" dirty="0"/>
              <a:t>        return </a:t>
            </a:r>
            <a:r>
              <a:rPr lang="en-US" altLang="zh-CN" sz="1600" dirty="0" err="1"/>
              <a:t>self.__filled</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set_filled</a:t>
            </a:r>
            <a:r>
              <a:rPr lang="en-US" altLang="zh-CN" sz="1600" dirty="0"/>
              <a:t>(self, filled):</a:t>
            </a:r>
            <a:endParaRPr lang="zh-CN" altLang="zh-CN" sz="1600" dirty="0"/>
          </a:p>
          <a:p>
            <a:r>
              <a:rPr lang="en-US" altLang="zh-CN" sz="1600" dirty="0"/>
              <a:t>        </a:t>
            </a:r>
            <a:r>
              <a:rPr lang="en-US" altLang="zh-CN" sz="1600" dirty="0" err="1"/>
              <a:t>self.__filled</a:t>
            </a:r>
            <a:r>
              <a:rPr lang="en-US" altLang="zh-CN" sz="1600" dirty="0"/>
              <a:t> = filled</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print(self):</a:t>
            </a:r>
            <a:endParaRPr lang="zh-CN" altLang="zh-CN" sz="1600" dirty="0"/>
          </a:p>
          <a:p>
            <a:r>
              <a:rPr lang="en-US" altLang="zh-CN" sz="1600" dirty="0"/>
              <a:t>        print("</a:t>
            </a:r>
            <a:r>
              <a:rPr lang="en-US" altLang="zh-CN" sz="1600" dirty="0" err="1"/>
              <a:t>GeometricObject</a:t>
            </a:r>
            <a:r>
              <a:rPr lang="en-US" altLang="zh-CN" sz="1600" dirty="0"/>
              <a:t>: color is {} and filled </a:t>
            </a:r>
            <a:r>
              <a:rPr lang="en-US" altLang="zh-CN" sz="1600" dirty="0" smtClean="0"/>
              <a:t>is {}".format(</a:t>
            </a:r>
            <a:r>
              <a:rPr lang="en-US" altLang="zh-CN" sz="1600" dirty="0" err="1" smtClean="0"/>
              <a:t>self.__color</a:t>
            </a:r>
            <a:r>
              <a:rPr lang="en-US" altLang="zh-CN" sz="1600" dirty="0"/>
              <a:t>, </a:t>
            </a:r>
            <a:r>
              <a:rPr lang="en-US" altLang="zh-CN" sz="1600" dirty="0" err="1"/>
              <a:t>self.__filled</a:t>
            </a:r>
            <a:r>
              <a:rPr lang="en-US" altLang="zh-CN" sz="1600" dirty="0"/>
              <a:t>))</a:t>
            </a:r>
            <a:endParaRPr lang="zh-CN" altLang="zh-CN" sz="1600" dirty="0"/>
          </a:p>
        </p:txBody>
      </p: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788967" y="1228126"/>
            <a:ext cx="0" cy="3615478"/>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036" y="4235671"/>
            <a:ext cx="2661766" cy="253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4645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7.4.1 </a:t>
            </a:r>
            <a:r>
              <a:rPr lang="zh-CN" altLang="zh-CN" dirty="0" smtClean="0"/>
              <a:t>单一继承</a:t>
            </a:r>
          </a:p>
        </p:txBody>
      </p:sp>
      <p:sp>
        <p:nvSpPr>
          <p:cNvPr id="36867" name="矩形 9"/>
          <p:cNvSpPr>
            <a:spLocks noChangeArrowheads="1"/>
          </p:cNvSpPr>
          <p:nvPr/>
        </p:nvSpPr>
        <p:spPr bwMode="auto">
          <a:xfrm>
            <a:off x="476951" y="1640217"/>
            <a:ext cx="467680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圆是一个特殊的几何图像，所以它和其他几何对象共享共同的属性和方法，因此定义一个类</a:t>
            </a:r>
            <a:r>
              <a:rPr lang="en-US" altLang="zh-CN" sz="1600" dirty="0"/>
              <a:t>Circle</a:t>
            </a:r>
            <a:r>
              <a:rPr lang="zh-CN" altLang="en-US" sz="1600" dirty="0"/>
              <a:t>，</a:t>
            </a:r>
            <a:r>
              <a:rPr lang="en-US" altLang="zh-CN" sz="1600" dirty="0"/>
              <a:t>Circle</a:t>
            </a:r>
            <a:r>
              <a:rPr lang="zh-CN" altLang="en-US" sz="1600" dirty="0"/>
              <a:t>是</a:t>
            </a:r>
            <a:r>
              <a:rPr lang="en-US" altLang="zh-CN" sz="1600" dirty="0" err="1"/>
              <a:t>GeometricObject</a:t>
            </a:r>
            <a:r>
              <a:rPr lang="zh-CN" altLang="en-US" sz="1600" dirty="0"/>
              <a:t>类的一种特殊类型，它们之间可以建立继承关系。</a:t>
            </a:r>
          </a:p>
        </p:txBody>
      </p:sp>
      <p:sp>
        <p:nvSpPr>
          <p:cNvPr id="12" name="矩形 11"/>
          <p:cNvSpPr/>
          <p:nvPr/>
        </p:nvSpPr>
        <p:spPr>
          <a:xfrm>
            <a:off x="6206564" y="325203"/>
            <a:ext cx="5336605" cy="6247864"/>
          </a:xfrm>
          <a:prstGeom prst="rect">
            <a:avLst/>
          </a:prstGeom>
        </p:spPr>
        <p:txBody>
          <a:bodyPr wrap="square">
            <a:spAutoFit/>
          </a:bodyPr>
          <a:lstStyle/>
          <a:p>
            <a:r>
              <a:rPr lang="en-US" altLang="zh-CN" sz="1600" dirty="0"/>
              <a:t>class Circle(</a:t>
            </a:r>
            <a:r>
              <a:rPr lang="en-US" altLang="zh-CN" sz="1600" dirty="0" err="1"/>
              <a:t>GeometricObject</a:t>
            </a:r>
            <a:r>
              <a:rPr lang="en-US" altLang="zh-CN" sz="1600" dirty="0"/>
              <a:t>):</a:t>
            </a:r>
          </a:p>
          <a:p>
            <a:r>
              <a:rPr lang="en-US" altLang="zh-CN" sz="1600" dirty="0"/>
              <a:t>    """</a:t>
            </a:r>
            <a:r>
              <a:rPr lang="zh-CN" altLang="en-US" sz="1600" dirty="0"/>
              <a:t>定义一个圆类，继承几何类</a:t>
            </a:r>
            <a:r>
              <a:rPr lang="en-US" altLang="zh-CN" sz="1600" dirty="0"/>
              <a:t>"""</a:t>
            </a:r>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radius, color, filled):</a:t>
            </a:r>
          </a:p>
          <a:p>
            <a:r>
              <a:rPr lang="en-US" altLang="zh-CN" sz="1600" dirty="0"/>
              <a:t>        </a:t>
            </a:r>
            <a:r>
              <a:rPr lang="en-US" altLang="zh-CN" sz="1600" dirty="0" err="1"/>
              <a:t>self.__radius</a:t>
            </a:r>
            <a:r>
              <a:rPr lang="en-US" altLang="zh-CN" sz="1600" dirty="0"/>
              <a:t> = radius</a:t>
            </a:r>
          </a:p>
          <a:p>
            <a:r>
              <a:rPr lang="en-US" altLang="zh-CN" sz="1600" dirty="0"/>
              <a:t>        </a:t>
            </a:r>
            <a:r>
              <a:rPr lang="en-US" altLang="zh-CN" sz="1600" dirty="0" err="1"/>
              <a:t>self.set_color</a:t>
            </a:r>
            <a:r>
              <a:rPr lang="en-US" altLang="zh-CN" sz="1600" dirty="0"/>
              <a:t>(color)</a:t>
            </a:r>
          </a:p>
          <a:p>
            <a:r>
              <a:rPr lang="en-US" altLang="zh-CN" sz="1600" dirty="0"/>
              <a:t>        </a:t>
            </a:r>
            <a:r>
              <a:rPr lang="en-US" altLang="zh-CN" sz="1600" dirty="0" err="1"/>
              <a:t>self.set_filled</a:t>
            </a:r>
            <a:r>
              <a:rPr lang="en-US" altLang="zh-CN" sz="1600" dirty="0"/>
              <a:t>(filled)</a:t>
            </a:r>
          </a:p>
          <a:p>
            <a:endParaRPr lang="en-US" altLang="zh-CN" sz="1600" dirty="0"/>
          </a:p>
          <a:p>
            <a:r>
              <a:rPr lang="en-US" altLang="zh-CN" sz="1600" dirty="0"/>
              <a:t>    </a:t>
            </a:r>
            <a:r>
              <a:rPr lang="en-US" altLang="zh-CN" sz="1600" dirty="0" err="1"/>
              <a:t>def</a:t>
            </a:r>
            <a:r>
              <a:rPr lang="en-US" altLang="zh-CN" sz="1600" dirty="0"/>
              <a:t> </a:t>
            </a:r>
            <a:r>
              <a:rPr lang="en-US" altLang="zh-CN" sz="1600" dirty="0" err="1"/>
              <a:t>get_radius</a:t>
            </a:r>
            <a:r>
              <a:rPr lang="en-US" altLang="zh-CN" sz="1600" dirty="0"/>
              <a:t>(self):</a:t>
            </a:r>
          </a:p>
          <a:p>
            <a:r>
              <a:rPr lang="en-US" altLang="zh-CN" sz="1600" dirty="0"/>
              <a:t>        return </a:t>
            </a:r>
            <a:r>
              <a:rPr lang="en-US" altLang="zh-CN" sz="1600" dirty="0" err="1"/>
              <a:t>self.__radius</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set_radius</a:t>
            </a:r>
            <a:r>
              <a:rPr lang="en-US" altLang="zh-CN" sz="1600" dirty="0"/>
              <a:t>(self, radius):</a:t>
            </a:r>
          </a:p>
          <a:p>
            <a:r>
              <a:rPr lang="en-US" altLang="zh-CN" sz="1600" dirty="0"/>
              <a:t>        </a:t>
            </a:r>
            <a:r>
              <a:rPr lang="en-US" altLang="zh-CN" sz="1600" dirty="0" err="1"/>
              <a:t>self.__radius</a:t>
            </a:r>
            <a:r>
              <a:rPr lang="en-US" altLang="zh-CN" sz="1600" dirty="0"/>
              <a:t> = radius</a:t>
            </a:r>
          </a:p>
          <a:p>
            <a:endParaRPr lang="en-US" altLang="zh-CN" sz="1600" dirty="0"/>
          </a:p>
          <a:p>
            <a:r>
              <a:rPr lang="en-US" altLang="zh-CN" sz="1600" dirty="0"/>
              <a:t>    </a:t>
            </a:r>
            <a:r>
              <a:rPr lang="en-US" altLang="zh-CN" sz="1600" dirty="0" err="1"/>
              <a:t>def</a:t>
            </a:r>
            <a:r>
              <a:rPr lang="en-US" altLang="zh-CN" sz="1600" dirty="0"/>
              <a:t> </a:t>
            </a:r>
            <a:r>
              <a:rPr lang="en-US" altLang="zh-CN" sz="1600" dirty="0" err="1"/>
              <a:t>get_area</a:t>
            </a:r>
            <a:r>
              <a:rPr lang="en-US" altLang="zh-CN" sz="1600" dirty="0"/>
              <a:t>(self):</a:t>
            </a:r>
          </a:p>
          <a:p>
            <a:r>
              <a:rPr lang="en-US" altLang="zh-CN" sz="1600" dirty="0"/>
              <a:t>        return 3.14 * </a:t>
            </a:r>
            <a:r>
              <a:rPr lang="en-US" altLang="zh-CN" sz="1600" dirty="0" err="1"/>
              <a:t>self.__radius</a:t>
            </a:r>
            <a:r>
              <a:rPr lang="en-US" altLang="zh-CN" sz="1600" dirty="0"/>
              <a:t> * </a:t>
            </a:r>
            <a:r>
              <a:rPr lang="en-US" altLang="zh-CN" sz="1600" dirty="0" err="1"/>
              <a:t>self.__radius</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get_diameter</a:t>
            </a:r>
            <a:r>
              <a:rPr lang="en-US" altLang="zh-CN" sz="1600" dirty="0"/>
              <a:t>(self):</a:t>
            </a:r>
          </a:p>
          <a:p>
            <a:r>
              <a:rPr lang="en-US" altLang="zh-CN" sz="1600" dirty="0"/>
              <a:t>        return 2 * </a:t>
            </a:r>
            <a:r>
              <a:rPr lang="en-US" altLang="zh-CN" sz="1600" dirty="0" err="1"/>
              <a:t>self.__radius</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get_perimeter</a:t>
            </a:r>
            <a:r>
              <a:rPr lang="en-US" altLang="zh-CN" sz="1600" dirty="0"/>
              <a:t>(self):</a:t>
            </a:r>
          </a:p>
          <a:p>
            <a:r>
              <a:rPr lang="en-US" altLang="zh-CN" sz="1600" dirty="0"/>
              <a:t>        return 2 * 3.14 * </a:t>
            </a:r>
            <a:r>
              <a:rPr lang="en-US" altLang="zh-CN" sz="1600" dirty="0" err="1"/>
              <a:t>self.__radius</a:t>
            </a:r>
            <a:endParaRPr lang="en-US" altLang="zh-CN" sz="1600" dirty="0"/>
          </a:p>
          <a:p>
            <a:endParaRPr lang="en-US" altLang="zh-CN" sz="1600" dirty="0"/>
          </a:p>
          <a:p>
            <a:r>
              <a:rPr lang="en-US" altLang="zh-CN" sz="1600" dirty="0"/>
              <a:t>    </a:t>
            </a:r>
            <a:r>
              <a:rPr lang="en-US" altLang="zh-CN" sz="1600" dirty="0" err="1"/>
              <a:t>def</a:t>
            </a:r>
            <a:r>
              <a:rPr lang="en-US" altLang="zh-CN" sz="1600" dirty="0"/>
              <a:t> print(self):</a:t>
            </a:r>
          </a:p>
          <a:p>
            <a:r>
              <a:rPr lang="en-US" altLang="zh-CN" sz="1600" dirty="0"/>
              <a:t>        print("Circle: radius is {}, color is {} and filled is {}".format(</a:t>
            </a:r>
            <a:r>
              <a:rPr lang="en-US" altLang="zh-CN" sz="1600" dirty="0" err="1"/>
              <a:t>self.__radius</a:t>
            </a:r>
            <a:r>
              <a:rPr lang="en-US" altLang="zh-CN" sz="1600" dirty="0"/>
              <a:t>, </a:t>
            </a:r>
            <a:r>
              <a:rPr lang="en-US" altLang="zh-CN" sz="1600" dirty="0" err="1"/>
              <a:t>self.get_color</a:t>
            </a:r>
            <a:r>
              <a:rPr lang="en-US" altLang="zh-CN" sz="1600" dirty="0"/>
              <a:t>(), </a:t>
            </a:r>
            <a:r>
              <a:rPr lang="en-US" altLang="zh-CN" sz="1600" dirty="0" err="1"/>
              <a:t>self.is_filled</a:t>
            </a:r>
            <a:r>
              <a:rPr lang="en-US" altLang="zh-CN" sz="1600" dirty="0"/>
              <a:t>()))</a:t>
            </a:r>
          </a:p>
        </p:txBody>
      </p: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788967" y="1228126"/>
            <a:ext cx="0" cy="3615478"/>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16" y="3449135"/>
            <a:ext cx="4854935" cy="31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6706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7.4.1 </a:t>
            </a:r>
            <a:r>
              <a:rPr lang="zh-CN" altLang="zh-CN" dirty="0" smtClean="0"/>
              <a:t>单一继承</a:t>
            </a:r>
          </a:p>
        </p:txBody>
      </p:sp>
      <p:sp>
        <p:nvSpPr>
          <p:cNvPr id="36867" name="矩形 9"/>
          <p:cNvSpPr>
            <a:spLocks noChangeArrowheads="1"/>
          </p:cNvSpPr>
          <p:nvPr/>
        </p:nvSpPr>
        <p:spPr bwMode="auto">
          <a:xfrm>
            <a:off x="476951" y="1762779"/>
            <a:ext cx="4676807" cy="7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矩形也是一种特殊的几何对象，同</a:t>
            </a:r>
            <a:r>
              <a:rPr lang="en-US" altLang="zh-CN" sz="1600" dirty="0"/>
              <a:t>Circle</a:t>
            </a:r>
            <a:r>
              <a:rPr lang="zh-CN" altLang="en-US" sz="1600" dirty="0"/>
              <a:t>一样，定义了</a:t>
            </a:r>
            <a:r>
              <a:rPr lang="en-US" altLang="zh-CN" sz="1600" dirty="0"/>
              <a:t>Rectangle</a:t>
            </a:r>
            <a:r>
              <a:rPr lang="zh-CN" altLang="en-US" sz="1600" dirty="0"/>
              <a:t>类用来描述矩形。</a:t>
            </a:r>
          </a:p>
        </p:txBody>
      </p:sp>
      <p:sp>
        <p:nvSpPr>
          <p:cNvPr id="12" name="矩形 11"/>
          <p:cNvSpPr/>
          <p:nvPr/>
        </p:nvSpPr>
        <p:spPr>
          <a:xfrm>
            <a:off x="6369527" y="438320"/>
            <a:ext cx="4947305" cy="6001643"/>
          </a:xfrm>
          <a:prstGeom prst="rect">
            <a:avLst/>
          </a:prstGeom>
        </p:spPr>
        <p:txBody>
          <a:bodyPr wrap="square">
            <a:spAutoFit/>
          </a:bodyPr>
          <a:lstStyle/>
          <a:p>
            <a:r>
              <a:rPr lang="en-US" altLang="zh-CN" sz="1600" dirty="0"/>
              <a:t>class Rectangle(</a:t>
            </a:r>
            <a:r>
              <a:rPr lang="en-US" altLang="zh-CN" sz="1600" dirty="0" err="1"/>
              <a:t>GeometricObject</a:t>
            </a:r>
            <a:r>
              <a:rPr lang="en-US" altLang="zh-CN" sz="1600" dirty="0"/>
              <a:t>):</a:t>
            </a:r>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width, height, color, filled):</a:t>
            </a:r>
          </a:p>
          <a:p>
            <a:r>
              <a:rPr lang="en-US" altLang="zh-CN" sz="1600" dirty="0"/>
              <a:t>        </a:t>
            </a:r>
            <a:r>
              <a:rPr lang="en-US" altLang="zh-CN" sz="1600" dirty="0" err="1"/>
              <a:t>self.__width</a:t>
            </a:r>
            <a:r>
              <a:rPr lang="en-US" altLang="zh-CN" sz="1600" dirty="0"/>
              <a:t> = width</a:t>
            </a:r>
          </a:p>
          <a:p>
            <a:r>
              <a:rPr lang="en-US" altLang="zh-CN" sz="1600" dirty="0"/>
              <a:t>        </a:t>
            </a:r>
            <a:r>
              <a:rPr lang="en-US" altLang="zh-CN" sz="1600" dirty="0" err="1"/>
              <a:t>self.__height</a:t>
            </a:r>
            <a:r>
              <a:rPr lang="en-US" altLang="zh-CN" sz="1600" dirty="0"/>
              <a:t> = height</a:t>
            </a:r>
          </a:p>
          <a:p>
            <a:r>
              <a:rPr lang="en-US" altLang="zh-CN" sz="1600" dirty="0"/>
              <a:t>        </a:t>
            </a:r>
            <a:r>
              <a:rPr lang="en-US" altLang="zh-CN" sz="1600" dirty="0" err="1"/>
              <a:t>self.set_filled</a:t>
            </a:r>
            <a:r>
              <a:rPr lang="en-US" altLang="zh-CN" sz="1600" dirty="0"/>
              <a:t>(filled)</a:t>
            </a:r>
          </a:p>
          <a:p>
            <a:r>
              <a:rPr lang="en-US" altLang="zh-CN" sz="1600" dirty="0"/>
              <a:t>        </a:t>
            </a:r>
            <a:r>
              <a:rPr lang="en-US" altLang="zh-CN" sz="1600" dirty="0" err="1"/>
              <a:t>self.set_color</a:t>
            </a:r>
            <a:r>
              <a:rPr lang="en-US" altLang="zh-CN" sz="1600" dirty="0"/>
              <a:t>(color)</a:t>
            </a:r>
          </a:p>
          <a:p>
            <a:endParaRPr lang="en-US" altLang="zh-CN" sz="1600" dirty="0"/>
          </a:p>
          <a:p>
            <a:r>
              <a:rPr lang="en-US" altLang="zh-CN" sz="1600" dirty="0"/>
              <a:t>    </a:t>
            </a:r>
            <a:r>
              <a:rPr lang="en-US" altLang="zh-CN" sz="1600" dirty="0" err="1"/>
              <a:t>def</a:t>
            </a:r>
            <a:r>
              <a:rPr lang="en-US" altLang="zh-CN" sz="1600" dirty="0"/>
              <a:t> </a:t>
            </a:r>
            <a:r>
              <a:rPr lang="en-US" altLang="zh-CN" sz="1600" dirty="0" err="1"/>
              <a:t>get_width</a:t>
            </a:r>
            <a:r>
              <a:rPr lang="en-US" altLang="zh-CN" sz="1600" dirty="0"/>
              <a:t>(self):</a:t>
            </a:r>
          </a:p>
          <a:p>
            <a:r>
              <a:rPr lang="en-US" altLang="zh-CN" sz="1600" dirty="0"/>
              <a:t>        return </a:t>
            </a:r>
            <a:r>
              <a:rPr lang="en-US" altLang="zh-CN" sz="1600" dirty="0" err="1"/>
              <a:t>self.__width</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set_width</a:t>
            </a:r>
            <a:r>
              <a:rPr lang="en-US" altLang="zh-CN" sz="1600" dirty="0"/>
              <a:t>(self, width):</a:t>
            </a:r>
          </a:p>
          <a:p>
            <a:r>
              <a:rPr lang="en-US" altLang="zh-CN" sz="1600" dirty="0"/>
              <a:t>        </a:t>
            </a:r>
            <a:r>
              <a:rPr lang="en-US" altLang="zh-CN" sz="1600" dirty="0" err="1"/>
              <a:t>self.__width</a:t>
            </a:r>
            <a:r>
              <a:rPr lang="en-US" altLang="zh-CN" sz="1600" dirty="0"/>
              <a:t> = width</a:t>
            </a:r>
          </a:p>
          <a:p>
            <a:endParaRPr lang="en-US" altLang="zh-CN" sz="1600" dirty="0"/>
          </a:p>
          <a:p>
            <a:r>
              <a:rPr lang="en-US" altLang="zh-CN" sz="1600" dirty="0"/>
              <a:t>    </a:t>
            </a:r>
            <a:r>
              <a:rPr lang="en-US" altLang="zh-CN" sz="1600" dirty="0" err="1"/>
              <a:t>def</a:t>
            </a:r>
            <a:r>
              <a:rPr lang="en-US" altLang="zh-CN" sz="1600" dirty="0"/>
              <a:t> </a:t>
            </a:r>
            <a:r>
              <a:rPr lang="en-US" altLang="zh-CN" sz="1600" dirty="0" err="1"/>
              <a:t>get_height</a:t>
            </a:r>
            <a:r>
              <a:rPr lang="en-US" altLang="zh-CN" sz="1600" dirty="0"/>
              <a:t>(self):</a:t>
            </a:r>
          </a:p>
          <a:p>
            <a:r>
              <a:rPr lang="en-US" altLang="zh-CN" sz="1600" dirty="0"/>
              <a:t>        return </a:t>
            </a:r>
            <a:r>
              <a:rPr lang="en-US" altLang="zh-CN" sz="1600" dirty="0" err="1"/>
              <a:t>self.__height</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set_height</a:t>
            </a:r>
            <a:r>
              <a:rPr lang="en-US" altLang="zh-CN" sz="1600" dirty="0"/>
              <a:t>(self, height):</a:t>
            </a:r>
          </a:p>
          <a:p>
            <a:r>
              <a:rPr lang="en-US" altLang="zh-CN" sz="1600" dirty="0"/>
              <a:t>        </a:t>
            </a:r>
            <a:r>
              <a:rPr lang="en-US" altLang="zh-CN" sz="1600" dirty="0" err="1"/>
              <a:t>self.__height</a:t>
            </a:r>
            <a:r>
              <a:rPr lang="en-US" altLang="zh-CN" sz="1600" dirty="0"/>
              <a:t> = height</a:t>
            </a:r>
          </a:p>
          <a:p>
            <a:endParaRPr lang="en-US" altLang="zh-CN" sz="1600" dirty="0"/>
          </a:p>
          <a:p>
            <a:r>
              <a:rPr lang="en-US" altLang="zh-CN" sz="1600" dirty="0"/>
              <a:t>    </a:t>
            </a:r>
            <a:r>
              <a:rPr lang="en-US" altLang="zh-CN" sz="1600" dirty="0" err="1"/>
              <a:t>def</a:t>
            </a:r>
            <a:r>
              <a:rPr lang="en-US" altLang="zh-CN" sz="1600" dirty="0"/>
              <a:t> </a:t>
            </a:r>
            <a:r>
              <a:rPr lang="en-US" altLang="zh-CN" sz="1600" dirty="0" err="1"/>
              <a:t>get_area</a:t>
            </a:r>
            <a:r>
              <a:rPr lang="en-US" altLang="zh-CN" sz="1600" dirty="0"/>
              <a:t>(self):</a:t>
            </a:r>
          </a:p>
          <a:p>
            <a:r>
              <a:rPr lang="en-US" altLang="zh-CN" sz="1600" dirty="0"/>
              <a:t>        return </a:t>
            </a:r>
            <a:r>
              <a:rPr lang="en-US" altLang="zh-CN" sz="1600" dirty="0" err="1"/>
              <a:t>self.__height</a:t>
            </a:r>
            <a:r>
              <a:rPr lang="en-US" altLang="zh-CN" sz="1600" dirty="0"/>
              <a:t> * </a:t>
            </a:r>
            <a:r>
              <a:rPr lang="en-US" altLang="zh-CN" sz="1600" dirty="0" err="1"/>
              <a:t>self.__width</a:t>
            </a:r>
            <a:endParaRPr lang="en-US" altLang="zh-CN" sz="1600" dirty="0"/>
          </a:p>
          <a:p>
            <a:endParaRPr lang="en-US" altLang="zh-CN" sz="1600" dirty="0"/>
          </a:p>
          <a:p>
            <a:r>
              <a:rPr lang="en-US" altLang="zh-CN" sz="1600" dirty="0"/>
              <a:t>    </a:t>
            </a:r>
            <a:r>
              <a:rPr lang="en-US" altLang="zh-CN" sz="1600" dirty="0" err="1"/>
              <a:t>def</a:t>
            </a:r>
            <a:r>
              <a:rPr lang="en-US" altLang="zh-CN" sz="1600" dirty="0"/>
              <a:t> </a:t>
            </a:r>
            <a:r>
              <a:rPr lang="en-US" altLang="zh-CN" sz="1600" dirty="0" err="1"/>
              <a:t>get_perimeter</a:t>
            </a:r>
            <a:r>
              <a:rPr lang="en-US" altLang="zh-CN" sz="1600" dirty="0"/>
              <a:t>(self):</a:t>
            </a:r>
          </a:p>
          <a:p>
            <a:r>
              <a:rPr lang="en-US" altLang="zh-CN" sz="1600" dirty="0"/>
              <a:t>        return 2 * (</a:t>
            </a:r>
            <a:r>
              <a:rPr lang="en-US" altLang="zh-CN" sz="1600" dirty="0" err="1"/>
              <a:t>self.__width</a:t>
            </a:r>
            <a:r>
              <a:rPr lang="en-US" altLang="zh-CN" sz="1600" dirty="0"/>
              <a:t> + </a:t>
            </a:r>
            <a:r>
              <a:rPr lang="en-US" altLang="zh-CN" sz="1600" dirty="0" err="1"/>
              <a:t>self.__height</a:t>
            </a:r>
            <a:r>
              <a:rPr lang="en-US" altLang="zh-CN" sz="1600" dirty="0"/>
              <a:t>)</a:t>
            </a:r>
          </a:p>
        </p:txBody>
      </p: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788967" y="1228126"/>
            <a:ext cx="0" cy="478337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10" y="2692069"/>
            <a:ext cx="4099321" cy="409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4620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7.4.1 </a:t>
            </a:r>
            <a:r>
              <a:rPr lang="zh-CN" altLang="zh-CN" dirty="0" smtClean="0"/>
              <a:t>单一继承</a:t>
            </a:r>
          </a:p>
        </p:txBody>
      </p:sp>
      <p:sp>
        <p:nvSpPr>
          <p:cNvPr id="12" name="矩形 11"/>
          <p:cNvSpPr/>
          <p:nvPr/>
        </p:nvSpPr>
        <p:spPr>
          <a:xfrm>
            <a:off x="6437772" y="537909"/>
            <a:ext cx="5386054" cy="2554545"/>
          </a:xfrm>
          <a:prstGeom prst="rect">
            <a:avLst/>
          </a:prstGeom>
        </p:spPr>
        <p:txBody>
          <a:bodyPr wrap="square">
            <a:spAutoFit/>
          </a:bodyPr>
          <a:lstStyle/>
          <a:p>
            <a:r>
              <a:rPr lang="en-US" altLang="zh-CN" sz="1600" dirty="0"/>
              <a:t>circle = Circle(1, "red", True)</a:t>
            </a:r>
          </a:p>
          <a:p>
            <a:r>
              <a:rPr lang="en-US" altLang="zh-CN" sz="1600" dirty="0" err="1" smtClean="0"/>
              <a:t>circle.print</a:t>
            </a:r>
            <a:r>
              <a:rPr lang="en-US" altLang="zh-CN" sz="1600" dirty="0"/>
              <a:t>()</a:t>
            </a:r>
          </a:p>
          <a:p>
            <a:r>
              <a:rPr lang="en-US" altLang="zh-CN" sz="1600" dirty="0" smtClean="0"/>
              <a:t>print</a:t>
            </a:r>
            <a:r>
              <a:rPr lang="en-US" altLang="zh-CN" sz="1600" dirty="0"/>
              <a:t>("The color is {}".format(</a:t>
            </a:r>
            <a:r>
              <a:rPr lang="en-US" altLang="zh-CN" sz="1600" dirty="0" err="1"/>
              <a:t>circle.get_color</a:t>
            </a:r>
            <a:r>
              <a:rPr lang="en-US" altLang="zh-CN" sz="1600" dirty="0"/>
              <a:t>()))</a:t>
            </a:r>
          </a:p>
          <a:p>
            <a:r>
              <a:rPr lang="en-US" altLang="zh-CN" sz="1600" dirty="0" smtClean="0"/>
              <a:t>print</a:t>
            </a:r>
            <a:r>
              <a:rPr lang="en-US" altLang="zh-CN" sz="1600" dirty="0"/>
              <a:t>("The radius is {}".format(</a:t>
            </a:r>
            <a:r>
              <a:rPr lang="en-US" altLang="zh-CN" sz="1600" dirty="0" err="1"/>
              <a:t>circle.get_radius</a:t>
            </a:r>
            <a:r>
              <a:rPr lang="en-US" altLang="zh-CN" sz="1600" dirty="0"/>
              <a:t>()))</a:t>
            </a:r>
          </a:p>
          <a:p>
            <a:r>
              <a:rPr lang="en-US" altLang="zh-CN" sz="1600" dirty="0" smtClean="0"/>
              <a:t>print</a:t>
            </a:r>
            <a:r>
              <a:rPr lang="en-US" altLang="zh-CN" sz="1600" dirty="0"/>
              <a:t>("The area is {}".format(</a:t>
            </a:r>
            <a:r>
              <a:rPr lang="en-US" altLang="zh-CN" sz="1600" dirty="0" err="1"/>
              <a:t>circle.get_area</a:t>
            </a:r>
            <a:r>
              <a:rPr lang="en-US" altLang="zh-CN" sz="1600" dirty="0"/>
              <a:t>()))</a:t>
            </a:r>
          </a:p>
          <a:p>
            <a:r>
              <a:rPr lang="en-US" altLang="zh-CN" sz="1600" dirty="0" smtClean="0"/>
              <a:t>print</a:t>
            </a:r>
            <a:r>
              <a:rPr lang="en-US" altLang="zh-CN" sz="1600" dirty="0"/>
              <a:t>("The diameter is {}".format(</a:t>
            </a:r>
            <a:r>
              <a:rPr lang="en-US" altLang="zh-CN" sz="1600" dirty="0" err="1"/>
              <a:t>circle.get_perimeter</a:t>
            </a:r>
            <a:r>
              <a:rPr lang="en-US" altLang="zh-CN" sz="1600" dirty="0"/>
              <a:t>()))</a:t>
            </a:r>
          </a:p>
          <a:p>
            <a:r>
              <a:rPr lang="en-US" altLang="zh-CN" sz="1600" dirty="0" smtClean="0"/>
              <a:t>rectangle </a:t>
            </a:r>
            <a:r>
              <a:rPr lang="en-US" altLang="zh-CN" sz="1600" dirty="0"/>
              <a:t>= Rectangle(2, 4, "white", False)</a:t>
            </a:r>
          </a:p>
          <a:p>
            <a:r>
              <a:rPr lang="en-US" altLang="zh-CN" sz="1600" dirty="0" err="1" smtClean="0"/>
              <a:t>rectangle.print</a:t>
            </a:r>
            <a:r>
              <a:rPr lang="en-US" altLang="zh-CN" sz="1600" dirty="0"/>
              <a:t>()</a:t>
            </a:r>
          </a:p>
          <a:p>
            <a:r>
              <a:rPr lang="en-US" altLang="zh-CN" sz="1600" dirty="0" smtClean="0"/>
              <a:t>print</a:t>
            </a:r>
            <a:r>
              <a:rPr lang="en-US" altLang="zh-CN" sz="1600" dirty="0"/>
              <a:t>("The area is {}".format(</a:t>
            </a:r>
            <a:r>
              <a:rPr lang="en-US" altLang="zh-CN" sz="1600" dirty="0" err="1"/>
              <a:t>rectangle.get_area</a:t>
            </a:r>
            <a:r>
              <a:rPr lang="en-US" altLang="zh-CN" sz="1600" dirty="0"/>
              <a:t>()))</a:t>
            </a:r>
          </a:p>
          <a:p>
            <a:r>
              <a:rPr lang="en-US" altLang="zh-CN" sz="1600" dirty="0" smtClean="0"/>
              <a:t>print</a:t>
            </a:r>
            <a:r>
              <a:rPr lang="en-US" altLang="zh-CN" sz="1600" dirty="0"/>
              <a:t>("The diameter is {}".format(</a:t>
            </a:r>
            <a:r>
              <a:rPr lang="en-US" altLang="zh-CN" sz="1600" dirty="0" err="1"/>
              <a:t>rectangle.get_perimeter</a:t>
            </a:r>
            <a:r>
              <a:rPr lang="en-US" altLang="zh-CN" sz="1600" dirty="0"/>
              <a:t>()))</a:t>
            </a:r>
          </a:p>
        </p:txBody>
      </p: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788967" y="1228126"/>
            <a:ext cx="0" cy="478337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266" y="1912180"/>
            <a:ext cx="4099321" cy="409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13"/>
          <p:cNvSpPr>
            <a:spLocks noChangeArrowheads="1"/>
          </p:cNvSpPr>
          <p:nvPr/>
        </p:nvSpPr>
        <p:spPr bwMode="auto">
          <a:xfrm>
            <a:off x="6473729" y="3992402"/>
            <a:ext cx="5024171"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Circle: radius is 1, color is red and filled is True</a:t>
            </a:r>
          </a:p>
          <a:p>
            <a:r>
              <a:rPr lang="en-US" altLang="zh-CN" sz="1600" dirty="0"/>
              <a:t>The color is red</a:t>
            </a:r>
          </a:p>
          <a:p>
            <a:r>
              <a:rPr lang="en-US" altLang="zh-CN" sz="1600" dirty="0"/>
              <a:t>The radius is 1</a:t>
            </a:r>
          </a:p>
          <a:p>
            <a:r>
              <a:rPr lang="en-US" altLang="zh-CN" sz="1600" dirty="0"/>
              <a:t>The area is 3.14</a:t>
            </a:r>
          </a:p>
          <a:p>
            <a:r>
              <a:rPr lang="en-US" altLang="zh-CN" sz="1600" dirty="0"/>
              <a:t>The diameter is 6.28</a:t>
            </a:r>
          </a:p>
          <a:p>
            <a:r>
              <a:rPr lang="en-US" altLang="zh-CN" sz="1600" dirty="0" err="1"/>
              <a:t>GeometricObject</a:t>
            </a:r>
            <a:r>
              <a:rPr lang="en-US" altLang="zh-CN" sz="1600" dirty="0"/>
              <a:t>: color is white and filled is False</a:t>
            </a:r>
          </a:p>
          <a:p>
            <a:r>
              <a:rPr lang="en-US" altLang="zh-CN" sz="1600" dirty="0"/>
              <a:t>The area is 8</a:t>
            </a:r>
          </a:p>
          <a:p>
            <a:r>
              <a:rPr lang="en-US" altLang="zh-CN" sz="1600" dirty="0"/>
              <a:t>The diameter is 12</a:t>
            </a:r>
          </a:p>
        </p:txBody>
      </p:sp>
      <p:sp>
        <p:nvSpPr>
          <p:cNvPr id="10" name="文本框 7"/>
          <p:cNvSpPr txBox="1">
            <a:spLocks noChangeArrowheads="1"/>
          </p:cNvSpPr>
          <p:nvPr/>
        </p:nvSpPr>
        <p:spPr bwMode="auto">
          <a:xfrm>
            <a:off x="6437772" y="3450744"/>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559875" y="38670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798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7.4.1 </a:t>
            </a:r>
            <a:r>
              <a:rPr lang="zh-CN" altLang="zh-CN" dirty="0" smtClean="0"/>
              <a:t>单一继承</a:t>
            </a:r>
          </a:p>
        </p:txBody>
      </p:sp>
      <p:sp>
        <p:nvSpPr>
          <p:cNvPr id="36872" name="文本框 7"/>
          <p:cNvSpPr txBox="1">
            <a:spLocks noChangeArrowheads="1"/>
          </p:cNvSpPr>
          <p:nvPr/>
        </p:nvSpPr>
        <p:spPr bwMode="auto">
          <a:xfrm>
            <a:off x="1472577" y="2459397"/>
            <a:ext cx="3381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总结</a:t>
            </a:r>
          </a:p>
        </p:txBody>
      </p:sp>
      <p:sp>
        <p:nvSpPr>
          <p:cNvPr id="2" name="矩形 1"/>
          <p:cNvSpPr/>
          <p:nvPr/>
        </p:nvSpPr>
        <p:spPr>
          <a:xfrm>
            <a:off x="3129480" y="1314354"/>
            <a:ext cx="7933853" cy="4856138"/>
          </a:xfrm>
          <a:prstGeom prst="rect">
            <a:avLst/>
          </a:prstGeom>
        </p:spPr>
        <p:txBody>
          <a:bodyPr wrap="square">
            <a:spAutoFit/>
          </a:bodyPr>
          <a:lstStyle/>
          <a:p>
            <a:pPr>
              <a:lnSpc>
                <a:spcPct val="150000"/>
              </a:lnSpc>
            </a:pP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zh-CN" sz="1600" dirty="0" smtClean="0">
                <a:latin typeface="等线" panose="02010600030101010101" pitchFamily="2" charset="-122"/>
                <a:ea typeface="等线" panose="02010600030101010101" pitchFamily="2" charset="-122"/>
              </a:rPr>
              <a:t>）一个子类会继承父类所有公共的功能属性和方法，并且子类通常比它的父类包含更多的信息和方法，对原来的父类不会产生任何影响。</a:t>
            </a:r>
          </a:p>
          <a:p>
            <a:pPr>
              <a:lnSpc>
                <a:spcPct val="150000"/>
              </a:lnSpc>
            </a:pPr>
            <a:r>
              <a:rPr lang="zh-CN" altLang="zh-CN"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2</a:t>
            </a:r>
            <a:r>
              <a:rPr lang="zh-CN" altLang="zh-CN" sz="1600" dirty="0" smtClean="0">
                <a:latin typeface="等线" panose="02010600030101010101" pitchFamily="2" charset="-122"/>
                <a:ea typeface="等线" panose="02010600030101010101" pitchFamily="2" charset="-122"/>
              </a:rPr>
              <a:t>）父类中的私有属性在子类中也是不可访问的，需要在父类中定义相应的公有的获取方法和设置方法，然后通过这些获取方法和设置方法访问或者修改它。</a:t>
            </a:r>
          </a:p>
          <a:p>
            <a:pPr>
              <a:lnSpc>
                <a:spcPct val="150000"/>
              </a:lnSpc>
            </a:pPr>
            <a:r>
              <a:rPr lang="zh-CN" altLang="zh-CN"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3</a:t>
            </a:r>
            <a:r>
              <a:rPr lang="zh-CN" altLang="zh-CN" sz="1600" dirty="0" smtClean="0">
                <a:latin typeface="等线" panose="02010600030101010101" pitchFamily="2" charset="-122"/>
                <a:ea typeface="等线" panose="02010600030101010101" pitchFamily="2" charset="-122"/>
              </a:rPr>
              <a:t>）子类和它的父类形成了</a:t>
            </a:r>
            <a:r>
              <a:rPr lang="en-US" altLang="zh-CN" sz="1600" dirty="0" smtClean="0">
                <a:latin typeface="等线" panose="02010600030101010101" pitchFamily="2" charset="-122"/>
                <a:ea typeface="等线" panose="02010600030101010101" pitchFamily="2" charset="-122"/>
              </a:rPr>
              <a:t>“</a:t>
            </a:r>
            <a:r>
              <a:rPr lang="zh-CN" altLang="zh-CN" sz="1600" dirty="0" smtClean="0">
                <a:latin typeface="等线" panose="02010600030101010101" pitchFamily="2" charset="-122"/>
                <a:ea typeface="等线" panose="02010600030101010101" pitchFamily="2" charset="-122"/>
              </a:rPr>
              <a:t>是一种（</a:t>
            </a:r>
            <a:r>
              <a:rPr lang="en-US" altLang="zh-CN" sz="1600" dirty="0" smtClean="0">
                <a:latin typeface="等线" panose="02010600030101010101" pitchFamily="2" charset="-122"/>
                <a:ea typeface="等线" panose="02010600030101010101" pitchFamily="2" charset="-122"/>
              </a:rPr>
              <a:t>is-a</a:t>
            </a:r>
            <a:r>
              <a:rPr lang="zh-CN" altLang="zh-CN"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a:t>
            </a:r>
            <a:r>
              <a:rPr lang="zh-CN" altLang="zh-CN" sz="1600" dirty="0" smtClean="0">
                <a:latin typeface="等线" panose="02010600030101010101" pitchFamily="2" charset="-122"/>
                <a:ea typeface="等线" panose="02010600030101010101" pitchFamily="2" charset="-122"/>
              </a:rPr>
              <a:t>关系，所以不要盲目地继承一个类。</a:t>
            </a:r>
          </a:p>
          <a:p>
            <a:pPr>
              <a:lnSpc>
                <a:spcPct val="150000"/>
              </a:lnSpc>
            </a:pPr>
            <a:r>
              <a:rPr lang="zh-CN" altLang="zh-CN"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4</a:t>
            </a:r>
            <a:r>
              <a:rPr lang="zh-CN" altLang="zh-CN" sz="1600" dirty="0" smtClean="0">
                <a:latin typeface="等线" panose="02010600030101010101" pitchFamily="2" charset="-122"/>
                <a:ea typeface="等线" panose="02010600030101010101" pitchFamily="2" charset="-122"/>
              </a:rPr>
              <a:t>）通过子类对象调用属性和方法时，优先调用子类的属性和方法，子类没有该方法和属性时，才会调用父类的属性和方法。</a:t>
            </a:r>
          </a:p>
          <a:p>
            <a:pPr>
              <a:lnSpc>
                <a:spcPct val="150000"/>
              </a:lnSpc>
            </a:pPr>
            <a:r>
              <a:rPr lang="zh-CN" altLang="zh-CN"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5</a:t>
            </a:r>
            <a:r>
              <a:rPr lang="zh-CN" altLang="zh-CN" sz="1600" dirty="0" smtClean="0">
                <a:latin typeface="等线" panose="02010600030101010101" pitchFamily="2" charset="-122"/>
                <a:ea typeface="等线" panose="02010600030101010101" pitchFamily="2" charset="-122"/>
              </a:rPr>
              <a:t>）如果子类不重写构造方法</a:t>
            </a:r>
            <a:r>
              <a:rPr lang="en-US" altLang="zh-CN" sz="1600" dirty="0" smtClean="0">
                <a:latin typeface="等线" panose="02010600030101010101" pitchFamily="2" charset="-122"/>
                <a:ea typeface="等线" panose="02010600030101010101" pitchFamily="2" charset="-122"/>
              </a:rPr>
              <a:t>__</a:t>
            </a:r>
            <a:r>
              <a:rPr lang="en-US" altLang="zh-CN" sz="1600" dirty="0" err="1" smtClean="0">
                <a:latin typeface="等线" panose="02010600030101010101" pitchFamily="2" charset="-122"/>
                <a:ea typeface="等线" panose="02010600030101010101" pitchFamily="2" charset="-122"/>
              </a:rPr>
              <a:t>init</a:t>
            </a:r>
            <a:r>
              <a:rPr lang="en-US" altLang="zh-CN" sz="1600" dirty="0" smtClean="0">
                <a:latin typeface="等线" panose="02010600030101010101" pitchFamily="2" charset="-122"/>
                <a:ea typeface="等线" panose="02010600030101010101" pitchFamily="2" charset="-122"/>
              </a:rPr>
              <a:t>__()</a:t>
            </a:r>
            <a:r>
              <a:rPr lang="zh-CN" altLang="zh-CN" sz="1600" dirty="0" smtClean="0">
                <a:latin typeface="等线" panose="02010600030101010101" pitchFamily="2" charset="-122"/>
                <a:ea typeface="等线" panose="02010600030101010101" pitchFamily="2" charset="-122"/>
              </a:rPr>
              <a:t>，实例化子类时，系统会自动调用父类定义的</a:t>
            </a:r>
            <a:r>
              <a:rPr lang="en-US" altLang="zh-CN" sz="1600" dirty="0" smtClean="0">
                <a:latin typeface="等线" panose="02010600030101010101" pitchFamily="2" charset="-122"/>
                <a:ea typeface="等线" panose="02010600030101010101" pitchFamily="2" charset="-122"/>
              </a:rPr>
              <a:t>__</a:t>
            </a:r>
            <a:r>
              <a:rPr lang="en-US" altLang="zh-CN" sz="1600" dirty="0" err="1" smtClean="0">
                <a:latin typeface="等线" panose="02010600030101010101" pitchFamily="2" charset="-122"/>
                <a:ea typeface="等线" panose="02010600030101010101" pitchFamily="2" charset="-122"/>
              </a:rPr>
              <a:t>init</a:t>
            </a:r>
            <a:r>
              <a:rPr lang="en-US" altLang="zh-CN" sz="1600" dirty="0" smtClean="0">
                <a:latin typeface="等线" panose="02010600030101010101" pitchFamily="2" charset="-122"/>
                <a:ea typeface="等线" panose="02010600030101010101" pitchFamily="2" charset="-122"/>
              </a:rPr>
              <a:t>__()</a:t>
            </a:r>
            <a:r>
              <a:rPr lang="zh-CN" altLang="zh-CN" sz="1600" dirty="0" smtClean="0">
                <a:latin typeface="等线" panose="02010600030101010101" pitchFamily="2" charset="-122"/>
                <a:ea typeface="等线" panose="02010600030101010101" pitchFamily="2" charset="-122"/>
              </a:rPr>
              <a:t>方法；如果子类重写了</a:t>
            </a:r>
            <a:r>
              <a:rPr lang="en-US" altLang="zh-CN" sz="1600" dirty="0" smtClean="0">
                <a:latin typeface="等线" panose="02010600030101010101" pitchFamily="2" charset="-122"/>
                <a:ea typeface="等线" panose="02010600030101010101" pitchFamily="2" charset="-122"/>
              </a:rPr>
              <a:t>__</a:t>
            </a:r>
            <a:r>
              <a:rPr lang="en-US" altLang="zh-CN" sz="1600" dirty="0" err="1" smtClean="0">
                <a:latin typeface="等线" panose="02010600030101010101" pitchFamily="2" charset="-122"/>
                <a:ea typeface="等线" panose="02010600030101010101" pitchFamily="2" charset="-122"/>
              </a:rPr>
              <a:t>init</a:t>
            </a:r>
            <a:r>
              <a:rPr lang="en-US" altLang="zh-CN" sz="1600" dirty="0" smtClean="0">
                <a:latin typeface="等线" panose="02010600030101010101" pitchFamily="2" charset="-122"/>
                <a:ea typeface="等线" panose="02010600030101010101" pitchFamily="2" charset="-122"/>
              </a:rPr>
              <a:t>__()</a:t>
            </a:r>
            <a:r>
              <a:rPr lang="zh-CN" altLang="zh-CN" sz="1600" dirty="0" smtClean="0">
                <a:latin typeface="等线" panose="02010600030101010101" pitchFamily="2" charset="-122"/>
                <a:ea typeface="等线" panose="02010600030101010101" pitchFamily="2" charset="-122"/>
              </a:rPr>
              <a:t>方法，实例化子类时，将不会调用父类已经定义的</a:t>
            </a:r>
            <a:r>
              <a:rPr lang="en-US" altLang="zh-CN" sz="1600" dirty="0" smtClean="0">
                <a:latin typeface="等线" panose="02010600030101010101" pitchFamily="2" charset="-122"/>
                <a:ea typeface="等线" panose="02010600030101010101" pitchFamily="2" charset="-122"/>
              </a:rPr>
              <a:t>__</a:t>
            </a:r>
            <a:r>
              <a:rPr lang="en-US" altLang="zh-CN" sz="1600" dirty="0" err="1" smtClean="0">
                <a:latin typeface="等线" panose="02010600030101010101" pitchFamily="2" charset="-122"/>
                <a:ea typeface="等线" panose="02010600030101010101" pitchFamily="2" charset="-122"/>
              </a:rPr>
              <a:t>init</a:t>
            </a:r>
            <a:r>
              <a:rPr lang="en-US" altLang="zh-CN" sz="1600" dirty="0" smtClean="0">
                <a:latin typeface="等线" panose="02010600030101010101" pitchFamily="2" charset="-122"/>
                <a:ea typeface="等线" panose="02010600030101010101" pitchFamily="2" charset="-122"/>
              </a:rPr>
              <a:t>__()</a:t>
            </a:r>
            <a:r>
              <a:rPr lang="zh-CN" altLang="zh-CN" sz="1600" dirty="0" smtClean="0">
                <a:latin typeface="等线" panose="02010600030101010101" pitchFamily="2" charset="-122"/>
                <a:ea typeface="等线" panose="02010600030101010101" pitchFamily="2" charset="-122"/>
              </a:rPr>
              <a:t>方法。如果子类需要继承父类的构造方法，可以使用</a:t>
            </a:r>
            <a:r>
              <a:rPr lang="en-US" altLang="zh-CN" sz="1600" dirty="0" smtClean="0">
                <a:latin typeface="等线" panose="02010600030101010101" pitchFamily="2" charset="-122"/>
                <a:ea typeface="等线" panose="02010600030101010101" pitchFamily="2" charset="-122"/>
              </a:rPr>
              <a:t>super().__</a:t>
            </a:r>
            <a:r>
              <a:rPr lang="en-US" altLang="zh-CN" sz="1600" dirty="0" err="1" smtClean="0">
                <a:latin typeface="等线" panose="02010600030101010101" pitchFamily="2" charset="-122"/>
                <a:ea typeface="等线" panose="02010600030101010101" pitchFamily="2" charset="-122"/>
              </a:rPr>
              <a:t>init</a:t>
            </a:r>
            <a:r>
              <a:rPr lang="en-US" altLang="zh-CN" sz="1600" dirty="0" smtClean="0">
                <a:latin typeface="等线" panose="02010600030101010101" pitchFamily="2" charset="-122"/>
                <a:ea typeface="等线" panose="02010600030101010101" pitchFamily="2" charset="-122"/>
              </a:rPr>
              <a:t>__()</a:t>
            </a:r>
            <a:r>
              <a:rPr lang="zh-CN" altLang="zh-CN" sz="1600" dirty="0" smtClean="0">
                <a:latin typeface="等线" panose="02010600030101010101" pitchFamily="2" charset="-122"/>
                <a:ea typeface="等线" panose="02010600030101010101" pitchFamily="2" charset="-122"/>
              </a:rPr>
              <a:t>显示调用父类的构造方法。</a:t>
            </a:r>
          </a:p>
          <a:p>
            <a:pPr>
              <a:lnSpc>
                <a:spcPct val="150000"/>
              </a:lnSpc>
            </a:pPr>
            <a:r>
              <a:rPr lang="zh-CN" altLang="zh-CN"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6</a:t>
            </a:r>
            <a:r>
              <a:rPr lang="zh-CN" altLang="zh-CN" sz="1600" dirty="0" smtClean="0">
                <a:latin typeface="等线" panose="02010600030101010101" pitchFamily="2" charset="-122"/>
                <a:ea typeface="等线" panose="02010600030101010101" pitchFamily="2" charset="-122"/>
              </a:rPr>
              <a:t>）继承具有传递性。如果</a:t>
            </a:r>
            <a:r>
              <a:rPr lang="en-US" altLang="zh-CN" sz="1600" dirty="0" smtClean="0">
                <a:latin typeface="等线" panose="02010600030101010101" pitchFamily="2" charset="-122"/>
                <a:ea typeface="等线" panose="02010600030101010101" pitchFamily="2" charset="-122"/>
              </a:rPr>
              <a:t>C</a:t>
            </a:r>
            <a:r>
              <a:rPr lang="zh-CN" altLang="zh-CN" sz="1600" dirty="0" smtClean="0">
                <a:latin typeface="等线" panose="02010600030101010101" pitchFamily="2" charset="-122"/>
                <a:ea typeface="等线" panose="02010600030101010101" pitchFamily="2" charset="-122"/>
              </a:rPr>
              <a:t>类是</a:t>
            </a:r>
            <a:r>
              <a:rPr lang="en-US" altLang="zh-CN" sz="1600" dirty="0" smtClean="0">
                <a:latin typeface="等线" panose="02010600030101010101" pitchFamily="2" charset="-122"/>
                <a:ea typeface="等线" panose="02010600030101010101" pitchFamily="2" charset="-122"/>
              </a:rPr>
              <a:t>B</a:t>
            </a:r>
            <a:r>
              <a:rPr lang="zh-CN" altLang="zh-CN" sz="1600" dirty="0" smtClean="0">
                <a:latin typeface="等线" panose="02010600030101010101" pitchFamily="2" charset="-122"/>
                <a:ea typeface="等线" panose="02010600030101010101" pitchFamily="2" charset="-122"/>
              </a:rPr>
              <a:t>类的子类，</a:t>
            </a:r>
            <a:r>
              <a:rPr lang="en-US" altLang="zh-CN" sz="1600" dirty="0" smtClean="0">
                <a:latin typeface="等线" panose="02010600030101010101" pitchFamily="2" charset="-122"/>
                <a:ea typeface="等线" panose="02010600030101010101" pitchFamily="2" charset="-122"/>
              </a:rPr>
              <a:t>B</a:t>
            </a:r>
            <a:r>
              <a:rPr lang="zh-CN" altLang="zh-CN" sz="1600" dirty="0" smtClean="0">
                <a:latin typeface="等线" panose="02010600030101010101" pitchFamily="2" charset="-122"/>
                <a:ea typeface="等线" panose="02010600030101010101" pitchFamily="2" charset="-122"/>
              </a:rPr>
              <a:t>类是</a:t>
            </a:r>
            <a:r>
              <a:rPr lang="en-US" altLang="zh-CN" sz="1600" dirty="0" smtClean="0">
                <a:latin typeface="等线" panose="02010600030101010101" pitchFamily="2" charset="-122"/>
                <a:ea typeface="等线" panose="02010600030101010101" pitchFamily="2" charset="-122"/>
              </a:rPr>
              <a:t>A</a:t>
            </a:r>
            <a:r>
              <a:rPr lang="zh-CN" altLang="zh-CN" sz="1600" dirty="0" smtClean="0">
                <a:latin typeface="等线" panose="02010600030101010101" pitchFamily="2" charset="-122"/>
                <a:ea typeface="等线" panose="02010600030101010101" pitchFamily="2" charset="-122"/>
              </a:rPr>
              <a:t>类的子类，那么</a:t>
            </a:r>
            <a:r>
              <a:rPr lang="en-US" altLang="zh-CN" sz="1600" dirty="0" smtClean="0">
                <a:latin typeface="等线" panose="02010600030101010101" pitchFamily="2" charset="-122"/>
                <a:ea typeface="等线" panose="02010600030101010101" pitchFamily="2" charset="-122"/>
              </a:rPr>
              <a:t>C</a:t>
            </a:r>
            <a:r>
              <a:rPr lang="zh-CN" altLang="zh-CN" sz="1600" dirty="0" smtClean="0">
                <a:latin typeface="等线" panose="02010600030101010101" pitchFamily="2" charset="-122"/>
                <a:ea typeface="等线" panose="02010600030101010101" pitchFamily="2" charset="-122"/>
              </a:rPr>
              <a:t>类既可以继承</a:t>
            </a:r>
            <a:r>
              <a:rPr lang="en-US" altLang="zh-CN" sz="1600" dirty="0" smtClean="0">
                <a:latin typeface="等线" panose="02010600030101010101" pitchFamily="2" charset="-122"/>
                <a:ea typeface="等线" panose="02010600030101010101" pitchFamily="2" charset="-122"/>
              </a:rPr>
              <a:t>B</a:t>
            </a:r>
            <a:r>
              <a:rPr lang="zh-CN" altLang="zh-CN" sz="1600" dirty="0" smtClean="0">
                <a:latin typeface="等线" panose="02010600030101010101" pitchFamily="2" charset="-122"/>
                <a:ea typeface="等线" panose="02010600030101010101" pitchFamily="2" charset="-122"/>
              </a:rPr>
              <a:t>类的所有公有属性和方法，也可以继承</a:t>
            </a:r>
            <a:r>
              <a:rPr lang="en-US" altLang="zh-CN" sz="1600" dirty="0" smtClean="0">
                <a:latin typeface="等线" panose="02010600030101010101" pitchFamily="2" charset="-122"/>
                <a:ea typeface="等线" panose="02010600030101010101" pitchFamily="2" charset="-122"/>
              </a:rPr>
              <a:t>A</a:t>
            </a:r>
            <a:r>
              <a:rPr lang="zh-CN" altLang="zh-CN" sz="1600" dirty="0" smtClean="0">
                <a:latin typeface="等线" panose="02010600030101010101" pitchFamily="2" charset="-122"/>
                <a:ea typeface="等线" panose="02010600030101010101" pitchFamily="2" charset="-122"/>
              </a:rPr>
              <a:t>类所有的公有属性和方法。</a:t>
            </a:r>
            <a:endParaRPr lang="zh-CN" altLang="zh-CN"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672688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7.4.2 </a:t>
            </a:r>
            <a:r>
              <a:rPr lang="zh-CN" altLang="zh-CN" dirty="0" smtClean="0"/>
              <a:t>多</a:t>
            </a:r>
            <a:r>
              <a:rPr lang="zh-CN" altLang="zh-CN" dirty="0"/>
              <a:t>继承</a:t>
            </a:r>
            <a:endParaRPr lang="zh-CN" altLang="zh-CN" dirty="0" smtClean="0"/>
          </a:p>
        </p:txBody>
      </p:sp>
      <p:sp>
        <p:nvSpPr>
          <p:cNvPr id="36872" name="文本框 7"/>
          <p:cNvSpPr txBox="1">
            <a:spLocks noChangeArrowheads="1"/>
          </p:cNvSpPr>
          <p:nvPr/>
        </p:nvSpPr>
        <p:spPr bwMode="auto">
          <a:xfrm>
            <a:off x="6325236" y="74195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cxnSp>
        <p:nvCxnSpPr>
          <p:cNvPr id="19" name="直接连接符 18"/>
          <p:cNvCxnSpPr/>
          <p:nvPr/>
        </p:nvCxnSpPr>
        <p:spPr>
          <a:xfrm>
            <a:off x="6416025" y="10737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67764" y="1179930"/>
            <a:ext cx="5444153" cy="4893647"/>
          </a:xfrm>
          <a:prstGeom prst="rect">
            <a:avLst/>
          </a:prstGeom>
        </p:spPr>
        <p:txBody>
          <a:bodyPr wrap="square">
            <a:spAutoFit/>
          </a:bodyPr>
          <a:lstStyle/>
          <a:p>
            <a:pPr>
              <a:lnSpc>
                <a:spcPct val="150000"/>
              </a:lnSpc>
            </a:pPr>
            <a:r>
              <a:rPr lang="zh-CN" altLang="en-US" sz="1600" dirty="0">
                <a:latin typeface="等线" panose="02010600030101010101" pitchFamily="2" charset="-122"/>
                <a:ea typeface="等线" panose="02010600030101010101" pitchFamily="2" charset="-122"/>
              </a:rPr>
              <a:t>在现实生活中，很多对象既有</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的特性，又有</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的</a:t>
            </a:r>
            <a:r>
              <a:rPr lang="zh-CN" altLang="en-US" sz="1600" dirty="0" smtClean="0">
                <a:latin typeface="等线" panose="02010600030101010101" pitchFamily="2" charset="-122"/>
                <a:ea typeface="等线" panose="02010600030101010101" pitchFamily="2" charset="-122"/>
              </a:rPr>
              <a:t>特性</a:t>
            </a:r>
            <a:endParaRPr lang="en-US" altLang="zh-CN" sz="1600" dirty="0" smtClean="0">
              <a:latin typeface="等线" panose="02010600030101010101" pitchFamily="2" charset="-122"/>
              <a:ea typeface="等线" panose="02010600030101010101" pitchFamily="2" charset="-122"/>
            </a:endParaRPr>
          </a:p>
          <a:p>
            <a:pPr>
              <a:lnSpc>
                <a:spcPct val="150000"/>
              </a:lnSpc>
            </a:pPr>
            <a:r>
              <a:rPr lang="en-US" altLang="zh-CN" sz="1600" dirty="0" smtClean="0">
                <a:latin typeface="等线" panose="02010600030101010101" pitchFamily="2" charset="-122"/>
                <a:ea typeface="等线" panose="02010600030101010101" pitchFamily="2" charset="-122"/>
              </a:rPr>
              <a:t>Python</a:t>
            </a:r>
            <a:r>
              <a:rPr lang="zh-CN" altLang="en-US" sz="1600" dirty="0">
                <a:latin typeface="等线" panose="02010600030101010101" pitchFamily="2" charset="-122"/>
                <a:ea typeface="等线" panose="02010600030101010101" pitchFamily="2" charset="-122"/>
              </a:rPr>
              <a:t>是支持多继承的，多继承就是子类拥有多个父类，并且具有所有父类的属性和方法，多继承的语法格式如下：</a:t>
            </a:r>
          </a:p>
          <a:p>
            <a:pPr>
              <a:lnSpc>
                <a:spcPct val="150000"/>
              </a:lnSpc>
            </a:pPr>
            <a:r>
              <a:rPr lang="en-US" altLang="zh-CN" sz="1600" dirty="0">
                <a:latin typeface="等线" panose="02010600030101010101" pitchFamily="2" charset="-122"/>
                <a:ea typeface="等线" panose="02010600030101010101" pitchFamily="2" charset="-122"/>
              </a:rPr>
              <a:t>class </a:t>
            </a:r>
            <a:r>
              <a:rPr lang="zh-CN" altLang="en-US" sz="1600" dirty="0">
                <a:latin typeface="等线" panose="02010600030101010101" pitchFamily="2" charset="-122"/>
                <a:ea typeface="等线" panose="02010600030101010101" pitchFamily="2" charset="-122"/>
              </a:rPr>
              <a:t>子类名</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父类名</a:t>
            </a:r>
            <a:r>
              <a:rPr lang="en-US" altLang="zh-CN" sz="1600" dirty="0">
                <a:latin typeface="等线" panose="02010600030101010101" pitchFamily="2" charset="-122"/>
                <a:ea typeface="等线" panose="02010600030101010101" pitchFamily="2" charset="-122"/>
              </a:rPr>
              <a:t>1, </a:t>
            </a:r>
            <a:r>
              <a:rPr lang="zh-CN" altLang="en-US" sz="1600" dirty="0">
                <a:latin typeface="等线" panose="02010600030101010101" pitchFamily="2" charset="-122"/>
                <a:ea typeface="等线" panose="02010600030101010101" pitchFamily="2" charset="-122"/>
              </a:rPr>
              <a:t>父类名</a:t>
            </a:r>
            <a:r>
              <a:rPr lang="en-US" altLang="zh-CN" sz="1600" dirty="0">
                <a:latin typeface="等线" panose="02010600030101010101" pitchFamily="2" charset="-122"/>
                <a:ea typeface="等线" panose="02010600030101010101" pitchFamily="2" charset="-122"/>
              </a:rPr>
              <a:t>2...)</a:t>
            </a:r>
          </a:p>
          <a:p>
            <a:pPr>
              <a:lnSpc>
                <a:spcPct val="150000"/>
              </a:lnSpc>
            </a:pP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类体</a:t>
            </a:r>
          </a:p>
          <a:p>
            <a:pPr>
              <a:lnSpc>
                <a:spcPct val="150000"/>
              </a:lnSpc>
            </a:pPr>
            <a:r>
              <a:rPr lang="zh-CN" altLang="en-US" sz="1600" dirty="0">
                <a:latin typeface="等线" panose="02010600030101010101" pitchFamily="2" charset="-122"/>
                <a:ea typeface="等线" panose="02010600030101010101" pitchFamily="2" charset="-122"/>
              </a:rPr>
              <a:t>类名后面的括号里的参数用来指定要继承的父类，当父类有多个时，使用逗号分隔。多个父类出现在括号中的顺序直接关系着继承的顺序。如果不同的父类中存在同名的方法，子类对象在调用该方法时并没有指定父类名时，</a:t>
            </a:r>
            <a:r>
              <a:rPr lang="en-US" altLang="zh-CN" sz="1600" dirty="0">
                <a:latin typeface="等线" panose="02010600030101010101" pitchFamily="2" charset="-122"/>
                <a:ea typeface="等线" panose="02010600030101010101" pitchFamily="2" charset="-122"/>
              </a:rPr>
              <a:t>Python</a:t>
            </a:r>
            <a:r>
              <a:rPr lang="zh-CN" altLang="en-US" sz="1600" dirty="0">
                <a:latin typeface="等线" panose="02010600030101010101" pitchFamily="2" charset="-122"/>
                <a:ea typeface="等线" panose="02010600030101010101" pitchFamily="2" charset="-122"/>
              </a:rPr>
              <a:t>解释器将按照定义时括号中的顺序从左向右依次搜索。如果在当前类中找到方法，则直接执行，不再搜索。如果没有找到，就查找下一个类中是否有对应的方法，如果找到最后一个类还没有找到方法，那么程序抛出异常。 </a:t>
            </a:r>
          </a:p>
        </p:txBody>
      </p:sp>
      <p:sp>
        <p:nvSpPr>
          <p:cNvPr id="3" name="矩形 2"/>
          <p:cNvSpPr/>
          <p:nvPr/>
        </p:nvSpPr>
        <p:spPr>
          <a:xfrm>
            <a:off x="6416025" y="1256875"/>
            <a:ext cx="2283304" cy="3539430"/>
          </a:xfrm>
          <a:prstGeom prst="rect">
            <a:avLst/>
          </a:prstGeom>
        </p:spPr>
        <p:txBody>
          <a:bodyPr wrap="square">
            <a:spAutoFit/>
          </a:bodyPr>
          <a:lstStyle/>
          <a:p>
            <a:r>
              <a:rPr lang="en-US" altLang="zh-CN" sz="1600" dirty="0">
                <a:latin typeface="等线" panose="02010600030101010101" pitchFamily="2" charset="-122"/>
                <a:ea typeface="等线" panose="02010600030101010101" pitchFamily="2" charset="-122"/>
              </a:rPr>
              <a:t>class A:</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name1 = "A</a:t>
            </a:r>
            <a:r>
              <a:rPr lang="en-US" altLang="zh-CN" sz="1600" dirty="0" smtClean="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class B(A):</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name2 = "B</a:t>
            </a:r>
            <a:r>
              <a:rPr lang="en-US" altLang="zh-CN" sz="1600" dirty="0" smtClean="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class C(A):</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name3 = "C</a:t>
            </a:r>
            <a:r>
              <a:rPr lang="en-US" altLang="zh-CN" sz="1600" dirty="0" smtClean="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class D(B, C):</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name4 = "</a:t>
            </a:r>
            <a:r>
              <a:rPr lang="en-US" altLang="zh-CN" sz="1600" dirty="0" smtClean="0">
                <a:latin typeface="等线" panose="02010600030101010101" pitchFamily="2" charset="-122"/>
                <a:ea typeface="等线" panose="02010600030101010101" pitchFamily="2" charset="-122"/>
              </a:rPr>
              <a:t>D“</a:t>
            </a:r>
          </a:p>
          <a:p>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a:p>
            <a:r>
              <a:rPr lang="en-US" altLang="zh-CN" sz="1600" dirty="0" smtClean="0">
                <a:latin typeface="等线" panose="02010600030101010101" pitchFamily="2" charset="-122"/>
                <a:ea typeface="等线" panose="02010600030101010101" pitchFamily="2" charset="-122"/>
              </a:rPr>
              <a:t>d </a:t>
            </a:r>
            <a:r>
              <a:rPr lang="en-US" altLang="zh-CN" sz="1600" dirty="0">
                <a:latin typeface="等线" panose="02010600030101010101" pitchFamily="2" charset="-122"/>
                <a:ea typeface="等线" panose="02010600030101010101" pitchFamily="2" charset="-122"/>
              </a:rPr>
              <a:t>= D()</a:t>
            </a:r>
            <a:endParaRPr lang="zh-CN" altLang="zh-CN" sz="1600" dirty="0">
              <a:latin typeface="等线" panose="02010600030101010101" pitchFamily="2" charset="-122"/>
              <a:ea typeface="等线" panose="02010600030101010101" pitchFamily="2" charset="-122"/>
            </a:endParaRPr>
          </a:p>
          <a:p>
            <a:r>
              <a:rPr lang="en-US" altLang="zh-CN" sz="1600" dirty="0" smtClean="0">
                <a:latin typeface="等线" panose="02010600030101010101" pitchFamily="2" charset="-122"/>
                <a:ea typeface="等线" panose="02010600030101010101" pitchFamily="2" charset="-122"/>
              </a:rPr>
              <a:t>print(d.name1</a:t>
            </a:r>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a:p>
            <a:r>
              <a:rPr lang="en-US" altLang="zh-CN" sz="1600" dirty="0" smtClean="0">
                <a:latin typeface="等线" panose="02010600030101010101" pitchFamily="2" charset="-122"/>
                <a:ea typeface="等线" panose="02010600030101010101" pitchFamily="2" charset="-122"/>
              </a:rPr>
              <a:t>print(d.name2</a:t>
            </a:r>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a:p>
            <a:r>
              <a:rPr lang="en-US" altLang="zh-CN" sz="1600" dirty="0" smtClean="0">
                <a:latin typeface="等线" panose="02010600030101010101" pitchFamily="2" charset="-122"/>
                <a:ea typeface="等线" panose="02010600030101010101" pitchFamily="2" charset="-122"/>
              </a:rPr>
              <a:t>print(d.name3</a:t>
            </a:r>
            <a:r>
              <a:rPr lang="en-US" altLang="zh-CN" sz="1600" dirty="0">
                <a:latin typeface="等线" panose="02010600030101010101" pitchFamily="2" charset="-122"/>
                <a:ea typeface="等线" panose="02010600030101010101" pitchFamily="2" charset="-122"/>
              </a:rPr>
              <a:t>)  </a:t>
            </a:r>
          </a:p>
          <a:p>
            <a:r>
              <a:rPr lang="en-US" altLang="zh-CN" sz="1600" dirty="0" smtClean="0">
                <a:latin typeface="等线" panose="02010600030101010101" pitchFamily="2" charset="-122"/>
                <a:ea typeface="等线" panose="02010600030101010101" pitchFamily="2" charset="-122"/>
              </a:rPr>
              <a:t>print(d.name4</a:t>
            </a:r>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p:txBody>
      </p:sp>
      <p:sp>
        <p:nvSpPr>
          <p:cNvPr id="7" name="文本框 7"/>
          <p:cNvSpPr txBox="1">
            <a:spLocks noChangeArrowheads="1"/>
          </p:cNvSpPr>
          <p:nvPr/>
        </p:nvSpPr>
        <p:spPr bwMode="auto">
          <a:xfrm>
            <a:off x="9383750" y="4053927"/>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9474539" y="438571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464025" y="4580862"/>
            <a:ext cx="1044166" cy="1077218"/>
          </a:xfrm>
          <a:prstGeom prst="rect">
            <a:avLst/>
          </a:prstGeom>
        </p:spPr>
        <p:txBody>
          <a:bodyPr wrap="square">
            <a:spAutoFit/>
          </a:bodyPr>
          <a:lstStyle/>
          <a:p>
            <a:r>
              <a:rPr lang="en-US" altLang="zh-CN" sz="1600" dirty="0">
                <a:latin typeface="等线" panose="02010600030101010101" pitchFamily="2" charset="-122"/>
                <a:ea typeface="等线" panose="02010600030101010101" pitchFamily="2" charset="-122"/>
              </a:rPr>
              <a:t>A</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B</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C</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D</a:t>
            </a:r>
            <a:endParaRPr lang="zh-CN" altLang="zh-CN"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551839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7.4.2 </a:t>
            </a:r>
            <a:r>
              <a:rPr lang="zh-CN" altLang="zh-CN" dirty="0" smtClean="0"/>
              <a:t>多</a:t>
            </a:r>
            <a:r>
              <a:rPr lang="zh-CN" altLang="zh-CN" dirty="0"/>
              <a:t>继承</a:t>
            </a:r>
            <a:endParaRPr lang="zh-CN" altLang="zh-CN" dirty="0" smtClean="0"/>
          </a:p>
        </p:txBody>
      </p:sp>
      <p:sp>
        <p:nvSpPr>
          <p:cNvPr id="36872" name="文本框 7"/>
          <p:cNvSpPr txBox="1">
            <a:spLocks noChangeArrowheads="1"/>
          </p:cNvSpPr>
          <p:nvPr/>
        </p:nvSpPr>
        <p:spPr bwMode="auto">
          <a:xfrm>
            <a:off x="1916199" y="2168693"/>
            <a:ext cx="3562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sp>
        <p:nvSpPr>
          <p:cNvPr id="3" name="矩形 2"/>
          <p:cNvSpPr/>
          <p:nvPr/>
        </p:nvSpPr>
        <p:spPr>
          <a:xfrm>
            <a:off x="3759277" y="718524"/>
            <a:ext cx="3443199" cy="6001643"/>
          </a:xfrm>
          <a:prstGeom prst="rect">
            <a:avLst/>
          </a:prstGeom>
        </p:spPr>
        <p:txBody>
          <a:bodyPr wrap="square">
            <a:spAutoFit/>
          </a:bodyPr>
          <a:lstStyle/>
          <a:p>
            <a:r>
              <a:rPr lang="en-US" altLang="zh-CN" sz="1600" dirty="0"/>
              <a:t>class Father:</a:t>
            </a:r>
            <a:endParaRPr lang="zh-CN" altLang="zh-CN" sz="1600" dirty="0"/>
          </a:p>
          <a:p>
            <a:r>
              <a:rPr lang="en-US" altLang="zh-CN" sz="1600" dirty="0"/>
              <a:t>    </a:t>
            </a:r>
            <a:r>
              <a:rPr lang="en-US" altLang="zh-CN" sz="1600" dirty="0" err="1"/>
              <a:t>def</a:t>
            </a:r>
            <a:r>
              <a:rPr lang="en-US" altLang="zh-CN" sz="1600" dirty="0"/>
              <a:t> </a:t>
            </a:r>
            <a:r>
              <a:rPr lang="en-US" altLang="zh-CN" sz="1600" dirty="0" err="1"/>
              <a:t>play_pingpang</a:t>
            </a:r>
            <a:r>
              <a:rPr lang="en-US" altLang="zh-CN" sz="1600" dirty="0"/>
              <a:t>(self): # </a:t>
            </a:r>
            <a:r>
              <a:rPr lang="zh-CN" altLang="zh-CN" sz="1600" dirty="0"/>
              <a:t>玩乒乓球</a:t>
            </a:r>
          </a:p>
          <a:p>
            <a:r>
              <a:rPr lang="en-US" altLang="zh-CN" sz="1600" dirty="0"/>
              <a:t>        print("play </a:t>
            </a:r>
            <a:r>
              <a:rPr lang="en-US" altLang="zh-CN" sz="1600" dirty="0" err="1"/>
              <a:t>pingpang</a:t>
            </a:r>
            <a:r>
              <a:rPr lang="en-US" altLang="zh-CN" sz="1600" dirty="0"/>
              <a:t>")</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writing(self): # </a:t>
            </a:r>
            <a:r>
              <a:rPr lang="zh-CN" altLang="zh-CN" sz="1600" dirty="0"/>
              <a:t>写作</a:t>
            </a:r>
          </a:p>
          <a:p>
            <a:r>
              <a:rPr lang="en-US" altLang="zh-CN" sz="1600" dirty="0"/>
              <a:t>        print("father can write")</a:t>
            </a:r>
            <a:endParaRPr lang="zh-CN" altLang="zh-CN" sz="1600" dirty="0"/>
          </a:p>
          <a:p>
            <a:r>
              <a:rPr lang="en-US" altLang="zh-CN" sz="1600" dirty="0"/>
              <a:t> </a:t>
            </a:r>
            <a:endParaRPr lang="zh-CN" altLang="zh-CN" sz="1600" dirty="0"/>
          </a:p>
          <a:p>
            <a:r>
              <a:rPr lang="en-US" altLang="zh-CN" sz="1600" dirty="0"/>
              <a:t>class Mother:</a:t>
            </a:r>
            <a:endParaRPr lang="zh-CN" altLang="zh-CN" sz="1600" dirty="0"/>
          </a:p>
          <a:p>
            <a:r>
              <a:rPr lang="en-US" altLang="zh-CN" sz="1600" dirty="0"/>
              <a:t>    </a:t>
            </a:r>
            <a:r>
              <a:rPr lang="en-US" altLang="zh-CN" sz="1600" dirty="0" err="1"/>
              <a:t>def</a:t>
            </a:r>
            <a:r>
              <a:rPr lang="en-US" altLang="zh-CN" sz="1600" dirty="0"/>
              <a:t> cooking(self): # </a:t>
            </a:r>
            <a:r>
              <a:rPr lang="zh-CN" altLang="zh-CN" sz="1600" dirty="0"/>
              <a:t>烹饪</a:t>
            </a:r>
          </a:p>
          <a:p>
            <a:r>
              <a:rPr lang="en-US" altLang="zh-CN" sz="1600" dirty="0"/>
              <a:t>        print("cooking")</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writing(self): # </a:t>
            </a:r>
            <a:r>
              <a:rPr lang="zh-CN" altLang="zh-CN" sz="1600" dirty="0"/>
              <a:t>写作</a:t>
            </a:r>
          </a:p>
          <a:p>
            <a:r>
              <a:rPr lang="en-US" altLang="zh-CN" sz="1600" dirty="0"/>
              <a:t>        print("mother can write")</a:t>
            </a:r>
            <a:endParaRPr lang="zh-CN" altLang="zh-CN" sz="1600" dirty="0"/>
          </a:p>
          <a:p>
            <a:r>
              <a:rPr lang="en-US" altLang="zh-CN" sz="1600" dirty="0"/>
              <a:t> </a:t>
            </a:r>
            <a:endParaRPr lang="zh-CN" altLang="zh-CN" sz="1600" dirty="0"/>
          </a:p>
          <a:p>
            <a:r>
              <a:rPr lang="en-US" altLang="zh-CN" sz="1600" dirty="0"/>
              <a:t>class Son(Father, Mother):</a:t>
            </a:r>
            <a:endParaRPr lang="zh-CN" altLang="zh-CN" sz="1600" dirty="0"/>
          </a:p>
          <a:p>
            <a:r>
              <a:rPr lang="en-US" altLang="zh-CN" sz="1600" dirty="0"/>
              <a:t>    </a:t>
            </a:r>
            <a:r>
              <a:rPr lang="en-US" altLang="zh-CN" sz="1600" dirty="0" err="1"/>
              <a:t>def</a:t>
            </a:r>
            <a:r>
              <a:rPr lang="en-US" altLang="zh-CN" sz="1600" dirty="0"/>
              <a:t> skating(self): # </a:t>
            </a:r>
            <a:r>
              <a:rPr lang="zh-CN" altLang="zh-CN" sz="1600" dirty="0"/>
              <a:t>滑冰</a:t>
            </a:r>
          </a:p>
          <a:p>
            <a:r>
              <a:rPr lang="en-US" altLang="zh-CN" sz="1600" dirty="0"/>
              <a:t>        print("skating")</a:t>
            </a:r>
            <a:endParaRPr lang="zh-CN" altLang="zh-CN" sz="1600" dirty="0"/>
          </a:p>
          <a:p>
            <a:r>
              <a:rPr lang="en-US" altLang="zh-CN" sz="1600" dirty="0"/>
              <a:t> </a:t>
            </a:r>
            <a:endParaRPr lang="zh-CN" altLang="zh-CN" sz="1600" dirty="0"/>
          </a:p>
          <a:p>
            <a:r>
              <a:rPr lang="en-US" altLang="zh-CN" sz="1600" dirty="0" smtClean="0"/>
              <a:t>son </a:t>
            </a:r>
            <a:r>
              <a:rPr lang="en-US" altLang="zh-CN" sz="1600" dirty="0"/>
              <a:t>= Son()</a:t>
            </a:r>
            <a:endParaRPr lang="zh-CN" altLang="zh-CN" sz="1600" dirty="0"/>
          </a:p>
          <a:p>
            <a:r>
              <a:rPr lang="en-US" altLang="zh-CN" sz="1600" dirty="0" err="1" smtClean="0"/>
              <a:t>son.cooking</a:t>
            </a:r>
            <a:r>
              <a:rPr lang="en-US" altLang="zh-CN" sz="1600" dirty="0"/>
              <a:t>()</a:t>
            </a:r>
            <a:endParaRPr lang="zh-CN" altLang="zh-CN" sz="1600" dirty="0"/>
          </a:p>
          <a:p>
            <a:r>
              <a:rPr lang="en-US" altLang="zh-CN" sz="1600" dirty="0" err="1" smtClean="0"/>
              <a:t>son.play_pingpang</a:t>
            </a:r>
            <a:r>
              <a:rPr lang="en-US" altLang="zh-CN" sz="1600" dirty="0"/>
              <a:t>()</a:t>
            </a:r>
            <a:endParaRPr lang="zh-CN" altLang="zh-CN" sz="1600" dirty="0"/>
          </a:p>
          <a:p>
            <a:r>
              <a:rPr lang="en-US" altLang="zh-CN" sz="1600" dirty="0" err="1" smtClean="0"/>
              <a:t>son.skating</a:t>
            </a:r>
            <a:r>
              <a:rPr lang="en-US" altLang="zh-CN" sz="1600" dirty="0"/>
              <a:t>()</a:t>
            </a:r>
            <a:endParaRPr lang="zh-CN" altLang="zh-CN" sz="1600" dirty="0"/>
          </a:p>
          <a:p>
            <a:r>
              <a:rPr lang="en-US" altLang="zh-CN" sz="1600" dirty="0" err="1" smtClean="0"/>
              <a:t>son.writing</a:t>
            </a:r>
            <a:r>
              <a:rPr lang="en-US" altLang="zh-CN" sz="1600" dirty="0"/>
              <a:t>()</a:t>
            </a:r>
            <a:endParaRPr lang="zh-CN" altLang="zh-CN" sz="1600" dirty="0"/>
          </a:p>
        </p:txBody>
      </p:sp>
      <p:sp>
        <p:nvSpPr>
          <p:cNvPr id="7" name="文本框 7"/>
          <p:cNvSpPr txBox="1">
            <a:spLocks noChangeArrowheads="1"/>
          </p:cNvSpPr>
          <p:nvPr/>
        </p:nvSpPr>
        <p:spPr bwMode="auto">
          <a:xfrm>
            <a:off x="8482790" y="3982107"/>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8573579" y="431389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563065" y="4509042"/>
            <a:ext cx="1044166" cy="1569660"/>
          </a:xfrm>
          <a:prstGeom prst="rect">
            <a:avLst/>
          </a:prstGeom>
        </p:spPr>
        <p:txBody>
          <a:bodyPr wrap="square">
            <a:spAutoFit/>
          </a:bodyPr>
          <a:lstStyle/>
          <a:p>
            <a:r>
              <a:rPr lang="en-US" altLang="zh-CN" sz="1600" dirty="0">
                <a:latin typeface="等线" panose="02010600030101010101" pitchFamily="2" charset="-122"/>
                <a:ea typeface="等线" panose="02010600030101010101" pitchFamily="2" charset="-122"/>
              </a:rPr>
              <a:t>cooking</a:t>
            </a:r>
          </a:p>
          <a:p>
            <a:r>
              <a:rPr lang="en-US" altLang="zh-CN" sz="1600" dirty="0">
                <a:latin typeface="等线" panose="02010600030101010101" pitchFamily="2" charset="-122"/>
                <a:ea typeface="等线" panose="02010600030101010101" pitchFamily="2" charset="-122"/>
              </a:rPr>
              <a:t>play </a:t>
            </a:r>
            <a:r>
              <a:rPr lang="en-US" altLang="zh-CN" sz="1600" dirty="0" err="1">
                <a:latin typeface="等线" panose="02010600030101010101" pitchFamily="2" charset="-122"/>
                <a:ea typeface="等线" panose="02010600030101010101" pitchFamily="2" charset="-122"/>
              </a:rPr>
              <a:t>pingpang</a:t>
            </a:r>
            <a:endParaRPr lang="en-US"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skating</a:t>
            </a:r>
          </a:p>
          <a:p>
            <a:r>
              <a:rPr lang="en-US" altLang="zh-CN" sz="1600" dirty="0">
                <a:latin typeface="等线" panose="02010600030101010101" pitchFamily="2" charset="-122"/>
                <a:ea typeface="等线" panose="02010600030101010101" pitchFamily="2" charset="-122"/>
              </a:rPr>
              <a:t>father can write</a:t>
            </a:r>
          </a:p>
        </p:txBody>
      </p:sp>
    </p:spTree>
    <p:extLst>
      <p:ext uri="{BB962C8B-B14F-4D97-AF65-F5344CB8AC3E}">
        <p14:creationId xmlns:p14="http://schemas.microsoft.com/office/powerpoint/2010/main" val="25692828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7.4.3 </a:t>
            </a:r>
            <a:r>
              <a:rPr lang="en-US" altLang="zh-CN" dirty="0"/>
              <a:t>super()</a:t>
            </a:r>
            <a:endParaRPr lang="zh-CN" altLang="zh-CN" dirty="0" smtClean="0"/>
          </a:p>
        </p:txBody>
      </p:sp>
      <p:sp>
        <p:nvSpPr>
          <p:cNvPr id="36867" name="矩形 9"/>
          <p:cNvSpPr>
            <a:spLocks noChangeArrowheads="1"/>
          </p:cNvSpPr>
          <p:nvPr/>
        </p:nvSpPr>
        <p:spPr bwMode="auto">
          <a:xfrm>
            <a:off x="275439" y="1660525"/>
            <a:ext cx="4676807" cy="227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en-US" altLang="zh-CN" sz="1600" dirty="0" smtClean="0"/>
              <a:t>super()</a:t>
            </a:r>
            <a:r>
              <a:rPr lang="zh-CN" altLang="en-US" sz="1600" dirty="0" smtClean="0"/>
              <a:t>是可以避免直接使用父类的名字就可以调用父类方法的方法，</a:t>
            </a:r>
            <a:r>
              <a:rPr lang="en-US" altLang="zh-CN" sz="1600" dirty="0" smtClean="0"/>
              <a:t>super()</a:t>
            </a:r>
            <a:r>
              <a:rPr lang="zh-CN" altLang="en-US" sz="1600" dirty="0" smtClean="0"/>
              <a:t>方法的语法格式是：</a:t>
            </a:r>
          </a:p>
          <a:p>
            <a:pPr>
              <a:lnSpc>
                <a:spcPct val="150000"/>
              </a:lnSpc>
            </a:pPr>
            <a:r>
              <a:rPr lang="en-US" altLang="zh-CN" sz="1600" dirty="0" smtClean="0"/>
              <a:t>super(type[, object-or-type])</a:t>
            </a:r>
          </a:p>
          <a:p>
            <a:pPr>
              <a:lnSpc>
                <a:spcPct val="150000"/>
              </a:lnSpc>
            </a:pPr>
            <a:r>
              <a:rPr lang="zh-CN" altLang="en-US" sz="1600" dirty="0" smtClean="0"/>
              <a:t>其中</a:t>
            </a:r>
            <a:r>
              <a:rPr lang="en-US" altLang="zh-CN" sz="1600" dirty="0" smtClean="0"/>
              <a:t>type</a:t>
            </a:r>
            <a:r>
              <a:rPr lang="zh-CN" altLang="en-US" sz="1600" dirty="0" smtClean="0"/>
              <a:t>是类，</a:t>
            </a:r>
            <a:r>
              <a:rPr lang="en-US" altLang="zh-CN" sz="1600" dirty="0" smtClean="0"/>
              <a:t>object-or-type</a:t>
            </a:r>
            <a:r>
              <a:rPr lang="zh-CN" altLang="en-US" sz="1600" dirty="0" smtClean="0"/>
              <a:t>一般是</a:t>
            </a:r>
            <a:r>
              <a:rPr lang="en-US" altLang="zh-CN" sz="1600" dirty="0" smtClean="0"/>
              <a:t>self</a:t>
            </a:r>
            <a:r>
              <a:rPr lang="zh-CN" altLang="en-US" sz="1600" dirty="0" smtClean="0"/>
              <a:t>，</a:t>
            </a:r>
            <a:r>
              <a:rPr lang="en-US" altLang="zh-CN" sz="1600" dirty="0" smtClean="0"/>
              <a:t>super()</a:t>
            </a:r>
            <a:r>
              <a:rPr lang="zh-CN" altLang="en-US" sz="1600" dirty="0" smtClean="0"/>
              <a:t>方法返回一个委托类</a:t>
            </a:r>
            <a:r>
              <a:rPr lang="en-US" altLang="zh-CN" sz="1600" dirty="0" smtClean="0"/>
              <a:t>type</a:t>
            </a:r>
            <a:r>
              <a:rPr lang="zh-CN" altLang="en-US" sz="1600" dirty="0" smtClean="0"/>
              <a:t>的父类或者其兄弟类方法调用的代理对象。</a:t>
            </a:r>
            <a:endParaRPr lang="zh-CN" altLang="en-US" sz="1600" dirty="0"/>
          </a:p>
        </p:txBody>
      </p: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概念和语法</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206150" y="333639"/>
            <a:ext cx="3951837" cy="6247864"/>
          </a:xfrm>
          <a:prstGeom prst="rect">
            <a:avLst/>
          </a:prstGeom>
        </p:spPr>
        <p:txBody>
          <a:bodyPr wrap="square">
            <a:spAutoFit/>
          </a:bodyPr>
          <a:lstStyle/>
          <a:p>
            <a:r>
              <a:rPr lang="en-US" altLang="zh-CN" sz="1600" dirty="0"/>
              <a:t>class 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a):</a:t>
            </a:r>
            <a:endParaRPr lang="zh-CN" altLang="zh-CN" sz="1600" dirty="0"/>
          </a:p>
          <a:p>
            <a:r>
              <a:rPr lang="en-US" altLang="zh-CN" sz="1600" dirty="0"/>
              <a:t>        print("A </a:t>
            </a:r>
            <a:r>
              <a:rPr lang="en-US" altLang="zh-CN" sz="1600" dirty="0" err="1"/>
              <a:t>init</a:t>
            </a:r>
            <a:r>
              <a:rPr lang="en-US" altLang="zh-CN" sz="1600" dirty="0"/>
              <a:t>")</a:t>
            </a:r>
            <a:endParaRPr lang="zh-CN" altLang="zh-CN" sz="1600" dirty="0"/>
          </a:p>
          <a:p>
            <a:r>
              <a:rPr lang="en-US" altLang="zh-CN" sz="1600" dirty="0"/>
              <a:t>        </a:t>
            </a:r>
            <a:r>
              <a:rPr lang="en-US" altLang="zh-CN" sz="1600" dirty="0" err="1"/>
              <a:t>self.a</a:t>
            </a:r>
            <a:r>
              <a:rPr lang="en-US" altLang="zh-CN" sz="1600" dirty="0"/>
              <a:t> = a</a:t>
            </a:r>
            <a:endParaRPr lang="zh-CN" altLang="zh-CN" sz="1600" dirty="0"/>
          </a:p>
          <a:p>
            <a:r>
              <a:rPr lang="en-US" altLang="zh-CN" sz="1600" dirty="0"/>
              <a:t> </a:t>
            </a:r>
            <a:endParaRPr lang="zh-CN" altLang="zh-CN" sz="1600" dirty="0"/>
          </a:p>
          <a:p>
            <a:r>
              <a:rPr lang="en-US" altLang="zh-CN" sz="1600" dirty="0"/>
              <a:t>class B(A):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a, b):</a:t>
            </a:r>
            <a:endParaRPr lang="zh-CN" altLang="zh-CN" sz="1600" dirty="0"/>
          </a:p>
          <a:p>
            <a:r>
              <a:rPr lang="en-US" altLang="zh-CN" sz="1600" dirty="0"/>
              <a:t>        print("B </a:t>
            </a:r>
            <a:r>
              <a:rPr lang="en-US" altLang="zh-CN" sz="1600" dirty="0" err="1"/>
              <a:t>init</a:t>
            </a:r>
            <a:r>
              <a:rPr lang="en-US" altLang="zh-CN" sz="1600" dirty="0"/>
              <a:t>")</a:t>
            </a:r>
            <a:endParaRPr lang="zh-CN" altLang="zh-CN" sz="1600" dirty="0"/>
          </a:p>
          <a:p>
            <a:r>
              <a:rPr lang="en-US" altLang="zh-CN" sz="1600" dirty="0"/>
              <a:t>        super().__</a:t>
            </a:r>
            <a:r>
              <a:rPr lang="en-US" altLang="zh-CN" sz="1600" dirty="0" err="1"/>
              <a:t>init</a:t>
            </a:r>
            <a:r>
              <a:rPr lang="en-US" altLang="zh-CN" sz="1600" dirty="0"/>
              <a:t>__(a, "what")</a:t>
            </a:r>
            <a:endParaRPr lang="zh-CN" altLang="zh-CN" sz="1600" dirty="0"/>
          </a:p>
          <a:p>
            <a:r>
              <a:rPr lang="en-US" altLang="zh-CN" sz="1600" dirty="0"/>
              <a:t>        </a:t>
            </a:r>
            <a:r>
              <a:rPr lang="en-US" altLang="zh-CN" sz="1600" dirty="0" err="1"/>
              <a:t>self.b</a:t>
            </a:r>
            <a:r>
              <a:rPr lang="en-US" altLang="zh-CN" sz="1600" dirty="0"/>
              <a:t> = b</a:t>
            </a:r>
            <a:endParaRPr lang="zh-CN" altLang="zh-CN" sz="1600" dirty="0"/>
          </a:p>
          <a:p>
            <a:r>
              <a:rPr lang="en-US" altLang="zh-CN" sz="1600" dirty="0"/>
              <a:t> </a:t>
            </a:r>
            <a:endParaRPr lang="zh-CN" altLang="zh-CN" sz="1600" dirty="0"/>
          </a:p>
          <a:p>
            <a:r>
              <a:rPr lang="en-US" altLang="zh-CN" sz="1600" dirty="0"/>
              <a:t>class C(A):</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a, c):</a:t>
            </a:r>
            <a:endParaRPr lang="zh-CN" altLang="zh-CN" sz="1600" dirty="0"/>
          </a:p>
          <a:p>
            <a:r>
              <a:rPr lang="en-US" altLang="zh-CN" sz="1600" dirty="0"/>
              <a:t>        print("C </a:t>
            </a:r>
            <a:r>
              <a:rPr lang="en-US" altLang="zh-CN" sz="1600" dirty="0" err="1"/>
              <a:t>init</a:t>
            </a:r>
            <a:r>
              <a:rPr lang="en-US" altLang="zh-CN" sz="1600" dirty="0"/>
              <a:t>")</a:t>
            </a:r>
            <a:endParaRPr lang="zh-CN" altLang="zh-CN" sz="1600" dirty="0"/>
          </a:p>
          <a:p>
            <a:r>
              <a:rPr lang="en-US" altLang="zh-CN" sz="1600" dirty="0"/>
              <a:t>        super().__</a:t>
            </a:r>
            <a:r>
              <a:rPr lang="en-US" altLang="zh-CN" sz="1600" dirty="0" err="1"/>
              <a:t>init</a:t>
            </a:r>
            <a:r>
              <a:rPr lang="en-US" altLang="zh-CN" sz="1600" dirty="0"/>
              <a:t>__(a)</a:t>
            </a:r>
            <a:endParaRPr lang="zh-CN" altLang="zh-CN" sz="1600" dirty="0"/>
          </a:p>
          <a:p>
            <a:r>
              <a:rPr lang="en-US" altLang="zh-CN" sz="1600" dirty="0"/>
              <a:t>        </a:t>
            </a:r>
            <a:r>
              <a:rPr lang="en-US" altLang="zh-CN" sz="1600" dirty="0" err="1"/>
              <a:t>self.c</a:t>
            </a:r>
            <a:r>
              <a:rPr lang="en-US" altLang="zh-CN" sz="1600" dirty="0"/>
              <a:t> = c</a:t>
            </a:r>
            <a:endParaRPr lang="zh-CN" altLang="zh-CN" sz="1600" dirty="0"/>
          </a:p>
          <a:p>
            <a:r>
              <a:rPr lang="en-US" altLang="zh-CN" sz="1600" dirty="0"/>
              <a:t> </a:t>
            </a:r>
            <a:endParaRPr lang="zh-CN" altLang="zh-CN" sz="1600" dirty="0"/>
          </a:p>
          <a:p>
            <a:r>
              <a:rPr lang="en-US" altLang="zh-CN" sz="1600" dirty="0"/>
              <a:t>class D(B, C):</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a, b, c, d):</a:t>
            </a:r>
            <a:endParaRPr lang="zh-CN" altLang="zh-CN" sz="1600" dirty="0"/>
          </a:p>
          <a:p>
            <a:r>
              <a:rPr lang="en-US" altLang="zh-CN" sz="1600" dirty="0"/>
              <a:t>        print("D </a:t>
            </a:r>
            <a:r>
              <a:rPr lang="en-US" altLang="zh-CN" sz="1600" dirty="0" err="1"/>
              <a:t>init</a:t>
            </a:r>
            <a:r>
              <a:rPr lang="en-US" altLang="zh-CN" sz="1600" dirty="0"/>
              <a:t>")</a:t>
            </a:r>
            <a:endParaRPr lang="zh-CN" altLang="zh-CN" sz="1600" dirty="0"/>
          </a:p>
          <a:p>
            <a:r>
              <a:rPr lang="en-US" altLang="zh-CN" sz="1600" dirty="0"/>
              <a:t>        super().__</a:t>
            </a:r>
            <a:r>
              <a:rPr lang="en-US" altLang="zh-CN" sz="1600" dirty="0" err="1"/>
              <a:t>init</a:t>
            </a:r>
            <a:r>
              <a:rPr lang="en-US" altLang="zh-CN" sz="1600" dirty="0"/>
              <a:t>__(a, b)</a:t>
            </a:r>
            <a:endParaRPr lang="zh-CN" altLang="zh-CN" sz="1600" dirty="0"/>
          </a:p>
          <a:p>
            <a:r>
              <a:rPr lang="en-US" altLang="zh-CN" sz="1600" dirty="0"/>
              <a:t>        super(B, self).__</a:t>
            </a:r>
            <a:r>
              <a:rPr lang="en-US" altLang="zh-CN" sz="1600" dirty="0" err="1"/>
              <a:t>init</a:t>
            </a:r>
            <a:r>
              <a:rPr lang="en-US" altLang="zh-CN" sz="1600" dirty="0"/>
              <a:t>__(a, c)</a:t>
            </a:r>
            <a:endParaRPr lang="zh-CN" altLang="zh-CN" sz="1600" dirty="0"/>
          </a:p>
          <a:p>
            <a:r>
              <a:rPr lang="en-US" altLang="zh-CN" sz="1600" dirty="0"/>
              <a:t>        </a:t>
            </a:r>
            <a:r>
              <a:rPr lang="en-US" altLang="zh-CN" sz="1600" dirty="0" err="1"/>
              <a:t>self.d</a:t>
            </a:r>
            <a:r>
              <a:rPr lang="en-US" altLang="zh-CN" sz="1600" dirty="0"/>
              <a:t> = d</a:t>
            </a:r>
            <a:endParaRPr lang="zh-CN" altLang="zh-CN" sz="1600" dirty="0"/>
          </a:p>
          <a:p>
            <a:r>
              <a:rPr lang="en-US" altLang="zh-CN" sz="1600" dirty="0"/>
              <a:t> </a:t>
            </a:r>
            <a:endParaRPr lang="zh-CN" altLang="zh-CN" sz="1600" dirty="0"/>
          </a:p>
          <a:p>
            <a:r>
              <a:rPr lang="en-US" altLang="zh-CN" sz="1600" dirty="0" smtClean="0"/>
              <a:t>e </a:t>
            </a:r>
            <a:r>
              <a:rPr lang="en-US" altLang="zh-CN" sz="1600" dirty="0"/>
              <a:t>= D("A", "B", "C", "D")</a:t>
            </a:r>
            <a:endParaRPr lang="zh-CN" altLang="zh-CN" sz="1600" dirty="0"/>
          </a:p>
        </p:txBody>
      </p:sp>
      <p:sp>
        <p:nvSpPr>
          <p:cNvPr id="4" name="矩形 3"/>
          <p:cNvSpPr/>
          <p:nvPr/>
        </p:nvSpPr>
        <p:spPr>
          <a:xfrm>
            <a:off x="1010963" y="3852719"/>
            <a:ext cx="4937157" cy="3046988"/>
          </a:xfrm>
          <a:prstGeom prst="rect">
            <a:avLst/>
          </a:prstGeom>
        </p:spPr>
        <p:txBody>
          <a:bodyPr wrap="square">
            <a:spAutoFit/>
          </a:bodyPr>
          <a:lstStyle/>
          <a:p>
            <a:pPr>
              <a:lnSpc>
                <a:spcPct val="150000"/>
              </a:lnSpc>
            </a:pPr>
            <a:r>
              <a:rPr lang="en-US" altLang="zh-CN" sz="1600" dirty="0">
                <a:latin typeface="等线" panose="02010600030101010101" pitchFamily="2" charset="-122"/>
                <a:ea typeface="等线" panose="02010600030101010101" pitchFamily="2" charset="-122"/>
              </a:rPr>
              <a:t>super()</a:t>
            </a:r>
            <a:r>
              <a:rPr lang="zh-CN" altLang="zh-CN" sz="1600" dirty="0">
                <a:latin typeface="等线" panose="02010600030101010101" pitchFamily="2" charset="-122"/>
                <a:ea typeface="等线" panose="02010600030101010101" pitchFamily="2" charset="-122"/>
              </a:rPr>
              <a:t>是</a:t>
            </a:r>
            <a:r>
              <a:rPr lang="en-US" altLang="zh-CN" sz="1600" dirty="0">
                <a:latin typeface="等线" panose="02010600030101010101" pitchFamily="2" charset="-122"/>
                <a:ea typeface="等线" panose="02010600030101010101" pitchFamily="2" charset="-122"/>
              </a:rPr>
              <a:t>super(type, object-or-type)</a:t>
            </a:r>
            <a:r>
              <a:rPr lang="zh-CN" altLang="zh-CN" sz="1600" dirty="0">
                <a:latin typeface="等线" panose="02010600030101010101" pitchFamily="2" charset="-122"/>
                <a:ea typeface="等线" panose="02010600030101010101" pitchFamily="2" charset="-122"/>
              </a:rPr>
              <a:t>的简写形式，是将当前的类传入</a:t>
            </a:r>
            <a:r>
              <a:rPr lang="en-US" altLang="zh-CN" sz="1600" dirty="0">
                <a:latin typeface="等线" panose="02010600030101010101" pitchFamily="2" charset="-122"/>
                <a:ea typeface="等线" panose="02010600030101010101" pitchFamily="2" charset="-122"/>
              </a:rPr>
              <a:t>type</a:t>
            </a:r>
            <a:r>
              <a:rPr lang="zh-CN" altLang="zh-CN" sz="1600" dirty="0">
                <a:latin typeface="等线" panose="02010600030101010101" pitchFamily="2" charset="-122"/>
                <a:ea typeface="等线" panose="02010600030101010101" pitchFamily="2" charset="-122"/>
              </a:rPr>
              <a:t>参数，将当前的实例对象传入</a:t>
            </a:r>
            <a:r>
              <a:rPr lang="en-US" altLang="zh-CN" sz="1600" dirty="0">
                <a:latin typeface="等线" panose="02010600030101010101" pitchFamily="2" charset="-122"/>
                <a:ea typeface="等线" panose="02010600030101010101" pitchFamily="2" charset="-122"/>
              </a:rPr>
              <a:t>object-or-type</a:t>
            </a:r>
            <a:r>
              <a:rPr lang="zh-CN" altLang="zh-CN" sz="1600" dirty="0">
                <a:latin typeface="等线" panose="02010600030101010101" pitchFamily="2" charset="-122"/>
                <a:ea typeface="等线" panose="02010600030101010101" pitchFamily="2" charset="-122"/>
              </a:rPr>
              <a:t>参数中，同时</a:t>
            </a:r>
            <a:r>
              <a:rPr lang="en-US" altLang="zh-CN" sz="1600" dirty="0">
                <a:latin typeface="等线" panose="02010600030101010101" pitchFamily="2" charset="-122"/>
                <a:ea typeface="等线" panose="02010600030101010101" pitchFamily="2" charset="-122"/>
              </a:rPr>
              <a:t>object-or-type</a:t>
            </a:r>
            <a:r>
              <a:rPr lang="zh-CN" altLang="zh-CN" sz="1600" dirty="0">
                <a:latin typeface="等线" panose="02010600030101010101" pitchFamily="2" charset="-122"/>
                <a:ea typeface="等线" panose="02010600030101010101" pitchFamily="2" charset="-122"/>
              </a:rPr>
              <a:t>必须是</a:t>
            </a:r>
            <a:r>
              <a:rPr lang="en-US" altLang="zh-CN" sz="1600" dirty="0">
                <a:latin typeface="等线" panose="02010600030101010101" pitchFamily="2" charset="-122"/>
                <a:ea typeface="等线" panose="02010600030101010101" pitchFamily="2" charset="-122"/>
              </a:rPr>
              <a:t>type</a:t>
            </a:r>
            <a:r>
              <a:rPr lang="zh-CN" altLang="zh-CN" sz="1600" dirty="0">
                <a:latin typeface="等线" panose="02010600030101010101" pitchFamily="2" charset="-122"/>
                <a:ea typeface="等线" panose="02010600030101010101" pitchFamily="2" charset="-122"/>
              </a:rPr>
              <a:t>的实例对象。该方法的返回值是代理类</a:t>
            </a:r>
            <a:r>
              <a:rPr lang="en-US" altLang="zh-CN" sz="1600" dirty="0">
                <a:latin typeface="等线" panose="02010600030101010101" pitchFamily="2" charset="-122"/>
                <a:ea typeface="等线" panose="02010600030101010101" pitchFamily="2" charset="-122"/>
              </a:rPr>
              <a:t>object-or-type</a:t>
            </a:r>
            <a:r>
              <a:rPr lang="zh-CN" altLang="zh-CN" sz="1600" dirty="0">
                <a:latin typeface="等线" panose="02010600030101010101" pitchFamily="2" charset="-122"/>
                <a:ea typeface="等线" panose="02010600030101010101" pitchFamily="2" charset="-122"/>
              </a:rPr>
              <a:t>所属类的</a:t>
            </a:r>
            <a:r>
              <a:rPr lang="en-US" altLang="zh-CN" sz="1600" dirty="0">
                <a:latin typeface="等线" panose="02010600030101010101" pitchFamily="2" charset="-122"/>
                <a:ea typeface="等线" panose="02010600030101010101" pitchFamily="2" charset="-122"/>
              </a:rPr>
              <a:t>MRO</a:t>
            </a:r>
            <a:r>
              <a:rPr lang="zh-CN" altLang="zh-CN" sz="1600" dirty="0">
                <a:latin typeface="等线" panose="02010600030101010101" pitchFamily="2" charset="-122"/>
                <a:ea typeface="等线" panose="02010600030101010101" pitchFamily="2" charset="-122"/>
              </a:rPr>
              <a:t>中，并且排在</a:t>
            </a:r>
            <a:r>
              <a:rPr lang="en-US" altLang="zh-CN" sz="1600" dirty="0">
                <a:latin typeface="等线" panose="02010600030101010101" pitchFamily="2" charset="-122"/>
                <a:ea typeface="等线" panose="02010600030101010101" pitchFamily="2" charset="-122"/>
              </a:rPr>
              <a:t>type</a:t>
            </a:r>
            <a:r>
              <a:rPr lang="zh-CN" altLang="zh-CN" sz="1600" dirty="0">
                <a:latin typeface="等线" panose="02010600030101010101" pitchFamily="2" charset="-122"/>
                <a:ea typeface="等线" panose="02010600030101010101" pitchFamily="2" charset="-122"/>
              </a:rPr>
              <a:t>之后的下一个类。比如有如下代码，其中类</a:t>
            </a:r>
            <a:r>
              <a:rPr lang="en-US" altLang="zh-CN" sz="1600" dirty="0">
                <a:latin typeface="等线" panose="02010600030101010101" pitchFamily="2" charset="-122"/>
                <a:ea typeface="等线" panose="02010600030101010101" pitchFamily="2" charset="-122"/>
              </a:rPr>
              <a:t>D</a:t>
            </a:r>
            <a:r>
              <a:rPr lang="zh-CN" altLang="zh-CN" sz="1600" dirty="0">
                <a:latin typeface="等线" panose="02010600030101010101" pitchFamily="2" charset="-122"/>
                <a:ea typeface="等线" panose="02010600030101010101" pitchFamily="2" charset="-122"/>
              </a:rPr>
              <a:t>是类</a:t>
            </a:r>
            <a:r>
              <a:rPr lang="en-US" altLang="zh-CN" sz="1600" dirty="0">
                <a:latin typeface="等线" panose="02010600030101010101" pitchFamily="2" charset="-122"/>
                <a:ea typeface="等线" panose="02010600030101010101" pitchFamily="2" charset="-122"/>
              </a:rPr>
              <a:t>B</a:t>
            </a:r>
            <a:r>
              <a:rPr lang="zh-CN" altLang="zh-CN" sz="1600" dirty="0">
                <a:latin typeface="等线" panose="02010600030101010101" pitchFamily="2" charset="-122"/>
                <a:ea typeface="等线" panose="02010600030101010101" pitchFamily="2" charset="-122"/>
              </a:rPr>
              <a:t>和类</a:t>
            </a:r>
            <a:r>
              <a:rPr lang="en-US" altLang="zh-CN" sz="1600" dirty="0">
                <a:latin typeface="等线" panose="02010600030101010101" pitchFamily="2" charset="-122"/>
                <a:ea typeface="等线" panose="02010600030101010101" pitchFamily="2" charset="-122"/>
              </a:rPr>
              <a:t>C</a:t>
            </a:r>
            <a:r>
              <a:rPr lang="zh-CN" altLang="zh-CN" sz="1600" dirty="0">
                <a:latin typeface="等线" panose="02010600030101010101" pitchFamily="2" charset="-122"/>
                <a:ea typeface="等线" panose="02010600030101010101" pitchFamily="2" charset="-122"/>
              </a:rPr>
              <a:t>的子类，类</a:t>
            </a:r>
            <a:r>
              <a:rPr lang="en-US" altLang="zh-CN" sz="1600" dirty="0">
                <a:latin typeface="等线" panose="02010600030101010101" pitchFamily="2" charset="-122"/>
                <a:ea typeface="等线" panose="02010600030101010101" pitchFamily="2" charset="-122"/>
              </a:rPr>
              <a:t>B</a:t>
            </a:r>
            <a:r>
              <a:rPr lang="zh-CN" altLang="zh-CN" sz="1600" dirty="0">
                <a:latin typeface="等线" panose="02010600030101010101" pitchFamily="2" charset="-122"/>
                <a:ea typeface="等线" panose="02010600030101010101" pitchFamily="2" charset="-122"/>
              </a:rPr>
              <a:t>和类</a:t>
            </a:r>
            <a:r>
              <a:rPr lang="en-US" altLang="zh-CN" sz="1600" dirty="0">
                <a:latin typeface="等线" panose="02010600030101010101" pitchFamily="2" charset="-122"/>
                <a:ea typeface="等线" panose="02010600030101010101" pitchFamily="2" charset="-122"/>
              </a:rPr>
              <a:t>C</a:t>
            </a:r>
            <a:r>
              <a:rPr lang="zh-CN" altLang="zh-CN" sz="1600" dirty="0">
                <a:latin typeface="等线" panose="02010600030101010101" pitchFamily="2" charset="-122"/>
                <a:ea typeface="等线" panose="02010600030101010101" pitchFamily="2" charset="-122"/>
              </a:rPr>
              <a:t>都是类</a:t>
            </a:r>
            <a:r>
              <a:rPr lang="en-US" altLang="zh-CN" sz="1600" dirty="0">
                <a:latin typeface="等线" panose="02010600030101010101" pitchFamily="2" charset="-122"/>
                <a:ea typeface="等线" panose="02010600030101010101" pitchFamily="2" charset="-122"/>
              </a:rPr>
              <a:t>A</a:t>
            </a:r>
            <a:r>
              <a:rPr lang="zh-CN" altLang="zh-CN" sz="1600" dirty="0">
                <a:latin typeface="等线" panose="02010600030101010101" pitchFamily="2" charset="-122"/>
                <a:ea typeface="等线" panose="02010600030101010101" pitchFamily="2" charset="-122"/>
              </a:rPr>
              <a:t>的子类，从</a:t>
            </a:r>
            <a:r>
              <a:rPr lang="en-US" altLang="zh-CN" sz="1600" dirty="0">
                <a:latin typeface="等线" panose="02010600030101010101" pitchFamily="2" charset="-122"/>
                <a:ea typeface="等线" panose="02010600030101010101" pitchFamily="2" charset="-122"/>
              </a:rPr>
              <a:t>A</a:t>
            </a: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B</a:t>
            </a: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a:t>
            </a: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D</a:t>
            </a:r>
            <a:r>
              <a:rPr lang="zh-CN" altLang="zh-CN" sz="1600" dirty="0">
                <a:latin typeface="等线" panose="02010600030101010101" pitchFamily="2" charset="-122"/>
                <a:ea typeface="等线" panose="02010600030101010101" pitchFamily="2" charset="-122"/>
              </a:rPr>
              <a:t>四个类中都定义了构造方法：</a:t>
            </a:r>
            <a:endParaRPr lang="zh-CN" altLang="en-US" sz="1600" dirty="0">
              <a:latin typeface="等线" panose="02010600030101010101" pitchFamily="2" charset="-122"/>
              <a:ea typeface="等线" panose="02010600030101010101" pitchFamily="2" charset="-122"/>
            </a:endParaRPr>
          </a:p>
        </p:txBody>
      </p:sp>
      <p:sp>
        <p:nvSpPr>
          <p:cNvPr id="5" name="矩形 4"/>
          <p:cNvSpPr/>
          <p:nvPr/>
        </p:nvSpPr>
        <p:spPr>
          <a:xfrm>
            <a:off x="9430693" y="4570717"/>
            <a:ext cx="1904246" cy="1569660"/>
          </a:xfrm>
          <a:prstGeom prst="rect">
            <a:avLst/>
          </a:prstGeom>
        </p:spPr>
        <p:txBody>
          <a:bodyPr wrap="square">
            <a:spAutoFit/>
          </a:bodyPr>
          <a:lstStyle/>
          <a:p>
            <a:r>
              <a:rPr lang="en-US" altLang="zh-CN" sz="1600" dirty="0"/>
              <a:t>D </a:t>
            </a:r>
            <a:r>
              <a:rPr lang="en-US" altLang="zh-CN" sz="1600" dirty="0" err="1"/>
              <a:t>init</a:t>
            </a:r>
            <a:endParaRPr lang="zh-CN" altLang="zh-CN" sz="1600" dirty="0"/>
          </a:p>
          <a:p>
            <a:r>
              <a:rPr lang="en-US" altLang="zh-CN" sz="1600" dirty="0"/>
              <a:t>B </a:t>
            </a:r>
            <a:r>
              <a:rPr lang="en-US" altLang="zh-CN" sz="1600" dirty="0" err="1"/>
              <a:t>init</a:t>
            </a:r>
            <a:endParaRPr lang="zh-CN" altLang="zh-CN" sz="1600" dirty="0"/>
          </a:p>
          <a:p>
            <a:r>
              <a:rPr lang="en-US" altLang="zh-CN" sz="1600" dirty="0"/>
              <a:t>C </a:t>
            </a:r>
            <a:r>
              <a:rPr lang="en-US" altLang="zh-CN" sz="1600" dirty="0" err="1"/>
              <a:t>init</a:t>
            </a:r>
            <a:endParaRPr lang="zh-CN" altLang="zh-CN" sz="1600" dirty="0"/>
          </a:p>
          <a:p>
            <a:r>
              <a:rPr lang="en-US" altLang="zh-CN" sz="1600" dirty="0"/>
              <a:t>A </a:t>
            </a:r>
            <a:r>
              <a:rPr lang="en-US" altLang="zh-CN" sz="1600" dirty="0" err="1"/>
              <a:t>init</a:t>
            </a:r>
            <a:endParaRPr lang="zh-CN" altLang="zh-CN" sz="1600" dirty="0"/>
          </a:p>
          <a:p>
            <a:r>
              <a:rPr lang="en-US" altLang="zh-CN" sz="1600" dirty="0"/>
              <a:t>C </a:t>
            </a:r>
            <a:r>
              <a:rPr lang="en-US" altLang="zh-CN" sz="1600" dirty="0" err="1"/>
              <a:t>init</a:t>
            </a:r>
            <a:endParaRPr lang="zh-CN" altLang="zh-CN" sz="1600" dirty="0"/>
          </a:p>
          <a:p>
            <a:r>
              <a:rPr lang="en-US" altLang="zh-CN" sz="1600" dirty="0"/>
              <a:t>A </a:t>
            </a:r>
            <a:r>
              <a:rPr lang="en-US" altLang="zh-CN" sz="1600" dirty="0" err="1"/>
              <a:t>init</a:t>
            </a:r>
            <a:endParaRPr lang="zh-CN" altLang="zh-CN" sz="1600" dirty="0"/>
          </a:p>
        </p:txBody>
      </p:sp>
      <p:sp>
        <p:nvSpPr>
          <p:cNvPr id="20" name="文本框 7"/>
          <p:cNvSpPr txBox="1">
            <a:spLocks noChangeArrowheads="1"/>
          </p:cNvSpPr>
          <p:nvPr/>
        </p:nvSpPr>
        <p:spPr bwMode="auto">
          <a:xfrm>
            <a:off x="9430693" y="4085970"/>
            <a:ext cx="3106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1600" b="1" dirty="0" smtClean="0">
                <a:solidFill>
                  <a:srgbClr val="1B3868"/>
                </a:solidFill>
                <a:latin typeface="微软雅黑" panose="020B0503020204020204" pitchFamily="34" charset="-122"/>
                <a:ea typeface="微软雅黑" panose="020B0503020204020204" pitchFamily="34" charset="-122"/>
              </a:rPr>
              <a:t>运行结果</a:t>
            </a:r>
            <a:endParaRPr lang="zh-CN" altLang="en-US" sz="1600" b="1" dirty="0">
              <a:solidFill>
                <a:srgbClr val="1B3868"/>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9521482" y="441775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00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0000" y="1878013"/>
            <a:ext cx="5275263" cy="3773487"/>
          </a:xfrm>
          <a:prstGeom prst="rect">
            <a:avLst/>
          </a:prstGeom>
          <a:noFill/>
        </p:spPr>
        <p:txBody>
          <a:bodyPr>
            <a:spAutoFit/>
          </a:bodyPr>
          <a:lstStyle/>
          <a:p>
            <a:pPr fontAlgn="auto">
              <a:spcBef>
                <a:spcPts val="0"/>
              </a:spcBef>
              <a:spcAft>
                <a:spcPts val="0"/>
              </a:spcAft>
              <a:defRPr/>
            </a:pPr>
            <a:r>
              <a:rPr lang="zh-CN" altLang="zh-CN" dirty="0">
                <a:latin typeface="+mn-lt"/>
                <a:ea typeface="+mn-ea"/>
              </a:rPr>
              <a:t>面向对象程序设计的关键思想就是将数据以及对数据的操作封装在一起，组成一个相互依存、不可分割的整体，即对象。设计程序的过程就是不断的创建对象、使用对象、指挥对象做事情。</a:t>
            </a:r>
            <a:endParaRPr lang="en-US" altLang="zh-CN" dirty="0">
              <a:latin typeface="+mn-lt"/>
              <a:ea typeface="+mn-ea"/>
            </a:endParaRPr>
          </a:p>
          <a:p>
            <a:pPr fontAlgn="auto">
              <a:spcBef>
                <a:spcPts val="0"/>
              </a:spcBef>
              <a:spcAft>
                <a:spcPts val="0"/>
              </a:spcAft>
              <a:defRPr/>
            </a:pPr>
            <a:r>
              <a:rPr lang="zh-CN" altLang="zh-CN" dirty="0">
                <a:latin typeface="+mn-lt"/>
                <a:ea typeface="+mn-ea"/>
              </a:rPr>
              <a:t>例如：吃煎饼果子</a:t>
            </a:r>
          </a:p>
          <a:p>
            <a:pPr fontAlgn="auto">
              <a:spcBef>
                <a:spcPts val="0"/>
              </a:spcBef>
              <a:spcAft>
                <a:spcPts val="0"/>
              </a:spcAft>
              <a:defRPr/>
            </a:pPr>
            <a:r>
              <a:rPr lang="zh-CN" altLang="zh-CN" dirty="0">
                <a:latin typeface="+mn-lt"/>
                <a:ea typeface="+mn-ea"/>
              </a:rPr>
              <a:t>采用面向对象的思想来实现：</a:t>
            </a:r>
          </a:p>
          <a:p>
            <a:pPr fontAlgn="auto">
              <a:spcBef>
                <a:spcPts val="0"/>
              </a:spcBef>
              <a:spcAft>
                <a:spcPts val="0"/>
              </a:spcAft>
              <a:defRPr/>
            </a:pPr>
            <a:r>
              <a:rPr lang="zh-CN" altLang="zh-CN" dirty="0">
                <a:latin typeface="+mn-lt"/>
                <a:ea typeface="+mn-ea"/>
              </a:rPr>
              <a:t>（</a:t>
            </a:r>
            <a:r>
              <a:rPr lang="en-US" altLang="zh-CN" dirty="0">
                <a:latin typeface="+mn-lt"/>
                <a:ea typeface="+mn-ea"/>
              </a:rPr>
              <a:t>1</a:t>
            </a:r>
            <a:r>
              <a:rPr lang="zh-CN" altLang="zh-CN" dirty="0">
                <a:latin typeface="+mn-lt"/>
                <a:ea typeface="+mn-ea"/>
              </a:rPr>
              <a:t>）找个会摊煎饼的大妈</a:t>
            </a:r>
            <a:r>
              <a:rPr lang="en-US" altLang="zh-CN" dirty="0">
                <a:latin typeface="+mn-lt"/>
                <a:ea typeface="+mn-ea"/>
              </a:rPr>
              <a:t>(</a:t>
            </a:r>
            <a:r>
              <a:rPr lang="zh-CN" altLang="zh-CN" dirty="0">
                <a:latin typeface="+mn-lt"/>
                <a:ea typeface="+mn-ea"/>
              </a:rPr>
              <a:t>创建一个摊煎饼大妈的对象</a:t>
            </a:r>
            <a:r>
              <a:rPr lang="en-US" altLang="zh-CN" dirty="0">
                <a:latin typeface="+mn-lt"/>
                <a:ea typeface="+mn-ea"/>
              </a:rPr>
              <a:t>)</a:t>
            </a:r>
            <a:endParaRPr lang="zh-CN" altLang="zh-CN" dirty="0">
              <a:latin typeface="+mn-lt"/>
              <a:ea typeface="+mn-ea"/>
            </a:endParaRPr>
          </a:p>
          <a:p>
            <a:pPr fontAlgn="auto">
              <a:spcBef>
                <a:spcPts val="0"/>
              </a:spcBef>
              <a:spcAft>
                <a:spcPts val="0"/>
              </a:spcAft>
              <a:defRPr/>
            </a:pPr>
            <a:r>
              <a:rPr lang="zh-CN" altLang="zh-CN" dirty="0">
                <a:latin typeface="+mn-lt"/>
                <a:ea typeface="+mn-ea"/>
              </a:rPr>
              <a:t>（</a:t>
            </a:r>
            <a:r>
              <a:rPr lang="en-US" altLang="zh-CN" dirty="0">
                <a:latin typeface="+mn-lt"/>
                <a:ea typeface="+mn-ea"/>
              </a:rPr>
              <a:t>2</a:t>
            </a:r>
            <a:r>
              <a:rPr lang="zh-CN" altLang="zh-CN" dirty="0">
                <a:latin typeface="+mn-lt"/>
                <a:ea typeface="+mn-ea"/>
              </a:rPr>
              <a:t>）调用其摊煎饼的技能（行为），把钱作为参数传递进去</a:t>
            </a:r>
          </a:p>
          <a:p>
            <a:pPr fontAlgn="auto">
              <a:spcBef>
                <a:spcPts val="0"/>
              </a:spcBef>
              <a:spcAft>
                <a:spcPts val="0"/>
              </a:spcAft>
              <a:defRPr/>
            </a:pPr>
            <a:r>
              <a:rPr lang="zh-CN" altLang="zh-CN" dirty="0">
                <a:latin typeface="+mn-lt"/>
                <a:ea typeface="+mn-ea"/>
              </a:rPr>
              <a:t>（</a:t>
            </a:r>
            <a:r>
              <a:rPr lang="en-US" altLang="zh-CN" dirty="0">
                <a:latin typeface="+mn-lt"/>
                <a:ea typeface="+mn-ea"/>
              </a:rPr>
              <a:t>3</a:t>
            </a:r>
            <a:r>
              <a:rPr lang="zh-CN" altLang="zh-CN" dirty="0">
                <a:latin typeface="+mn-lt"/>
                <a:ea typeface="+mn-ea"/>
              </a:rPr>
              <a:t>）返回给我们一个煎饼</a:t>
            </a:r>
          </a:p>
          <a:p>
            <a:pPr fontAlgn="auto">
              <a:spcBef>
                <a:spcPts val="0"/>
              </a:spcBef>
              <a:spcAft>
                <a:spcPts val="0"/>
              </a:spcAft>
              <a:defRPr/>
            </a:pPr>
            <a:r>
              <a:rPr lang="zh-CN" altLang="zh-CN" dirty="0">
                <a:latin typeface="+mn-lt"/>
                <a:ea typeface="+mn-ea"/>
              </a:rPr>
              <a:t>（</a:t>
            </a:r>
            <a:r>
              <a:rPr lang="en-US" altLang="zh-CN" dirty="0">
                <a:latin typeface="+mn-lt"/>
                <a:ea typeface="+mn-ea"/>
              </a:rPr>
              <a:t>4</a:t>
            </a:r>
            <a:r>
              <a:rPr lang="zh-CN" altLang="zh-CN" dirty="0">
                <a:latin typeface="+mn-lt"/>
                <a:ea typeface="+mn-ea"/>
              </a:rPr>
              <a:t>）吃</a:t>
            </a:r>
          </a:p>
          <a:p>
            <a:pPr marL="285750" indent="-285750" fontAlgn="auto">
              <a:lnSpc>
                <a:spcPct val="130000"/>
              </a:lnSpc>
              <a:spcBef>
                <a:spcPts val="600"/>
              </a:spcBef>
              <a:spcAft>
                <a:spcPts val="600"/>
              </a:spcAft>
              <a:buClr>
                <a:srgbClr val="1B3868"/>
              </a:buClr>
              <a:defRPr/>
            </a:pPr>
            <a:endParaRPr lang="en-US" altLang="zh-CN" sz="1400" spc="300" dirty="0">
              <a:solidFill>
                <a:schemeClr val="bg2">
                  <a:lumMod val="50000"/>
                </a:schemeClr>
              </a:solidFill>
              <a:latin typeface="微软雅黑 Light" panose="020B0502040204020203" charset="-122"/>
              <a:ea typeface="微软雅黑 Light" panose="020B0502040204020203" charset="-122"/>
            </a:endParaRPr>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9460" name="标题 1"/>
          <p:cNvSpPr>
            <a:spLocks noGrp="1"/>
          </p:cNvSpPr>
          <p:nvPr>
            <p:ph type="title"/>
          </p:nvPr>
        </p:nvSpPr>
        <p:spPr>
          <a:xfrm>
            <a:off x="198438" y="411163"/>
            <a:ext cx="5168900" cy="511175"/>
          </a:xfrm>
        </p:spPr>
        <p:txBody>
          <a:bodyPr/>
          <a:lstStyle/>
          <a:p>
            <a:r>
              <a:rPr lang="en-US" altLang="zh-CN" dirty="0" smtClean="0"/>
              <a:t>7.1.1 </a:t>
            </a:r>
            <a:r>
              <a:rPr lang="zh-CN" altLang="zh-CN" dirty="0"/>
              <a:t>面向过程思想和面向对象思想</a:t>
            </a:r>
          </a:p>
        </p:txBody>
      </p:sp>
      <p:sp>
        <p:nvSpPr>
          <p:cNvPr id="19461" name="文本框 7"/>
          <p:cNvSpPr txBox="1">
            <a:spLocks noChangeArrowheads="1"/>
          </p:cNvSpPr>
          <p:nvPr/>
        </p:nvSpPr>
        <p:spPr bwMode="auto">
          <a:xfrm>
            <a:off x="6350000" y="1423988"/>
            <a:ext cx="310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b="1">
                <a:solidFill>
                  <a:srgbClr val="1B3868"/>
                </a:solidFill>
                <a:latin typeface="微软雅黑" panose="020B0503020204020204" pitchFamily="34" charset="-122"/>
                <a:ea typeface="微软雅黑" panose="020B0503020204020204" pitchFamily="34" charset="-122"/>
              </a:rPr>
              <a:t>面向对象思想</a:t>
            </a:r>
          </a:p>
        </p:txBody>
      </p:sp>
      <p:cxnSp>
        <p:nvCxnSpPr>
          <p:cNvPr id="14" name="直接连接符 13"/>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194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449388"/>
            <a:ext cx="4875213"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8301" y="5846521"/>
            <a:ext cx="11451101" cy="646331"/>
          </a:xfrm>
          <a:prstGeom prst="rect">
            <a:avLst/>
          </a:prstGeom>
          <a:noFill/>
        </p:spPr>
        <p:txBody>
          <a:bodyPr wrap="square" rtlCol="0">
            <a:spAutoFit/>
          </a:bodyPr>
          <a:lstStyle/>
          <a:p>
            <a:r>
              <a:rPr lang="zh-CN" altLang="en-US" dirty="0" smtClean="0"/>
              <a:t>从上面的例子可以看出，面向过程强调的是过程，所有事情都需要自己完成</a:t>
            </a:r>
            <a:r>
              <a:rPr lang="zh-CN" altLang="en-US" dirty="0"/>
              <a:t>；</a:t>
            </a:r>
            <a:r>
              <a:rPr lang="zh-CN" altLang="en-US" dirty="0" smtClean="0"/>
              <a:t>面向对象将过程中的执行者变成了指挥者。</a:t>
            </a:r>
            <a:endParaRPr lang="zh-CN" altLang="en-US" dirty="0"/>
          </a:p>
        </p:txBody>
      </p:sp>
    </p:spTree>
    <p:extLst>
      <p:ext uri="{BB962C8B-B14F-4D97-AF65-F5344CB8AC3E}">
        <p14:creationId xmlns:p14="http://schemas.microsoft.com/office/powerpoint/2010/main" val="348068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7.4.4  </a:t>
            </a:r>
            <a:r>
              <a:rPr lang="zh-CN" altLang="en-US" dirty="0" smtClean="0"/>
              <a:t>抽象类</a:t>
            </a:r>
            <a:endParaRPr lang="zh-CN" altLang="zh-CN" dirty="0" smtClean="0"/>
          </a:p>
        </p:txBody>
      </p:sp>
      <p:sp>
        <p:nvSpPr>
          <p:cNvPr id="36867" name="矩形 9"/>
          <p:cNvSpPr>
            <a:spLocks noChangeArrowheads="1"/>
          </p:cNvSpPr>
          <p:nvPr/>
        </p:nvSpPr>
        <p:spPr bwMode="auto">
          <a:xfrm>
            <a:off x="275439" y="1660525"/>
            <a:ext cx="467680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在继承的层次关系中，从一个父类到子类，类就会变得更加明确，更加具体，而从子类到父类，类就会变得更加通用，更加的不明确。因此，设计类时应该确保父类包含子类的所有共同特性。当设计了一个非常抽象的类，以至于无法创建其对象时，这样的类就被称为抽象类。所以，抽象类也是一种类，它是一个特殊的类，它是一个只能被继承，不能被实例化的类。抽象类可以包括属性和方法</a:t>
            </a:r>
            <a:r>
              <a:rPr lang="zh-CN" altLang="en-US" sz="1600" dirty="0" smtClean="0"/>
              <a:t>。</a:t>
            </a:r>
            <a:endParaRPr lang="zh-CN" altLang="en-US" sz="1600" dirty="0"/>
          </a:p>
        </p:txBody>
      </p:sp>
      <p:sp>
        <p:nvSpPr>
          <p:cNvPr id="36872" name="文本框 7"/>
          <p:cNvSpPr txBox="1">
            <a:spLocks noChangeArrowheads="1"/>
          </p:cNvSpPr>
          <p:nvPr/>
        </p:nvSpPr>
        <p:spPr bwMode="auto">
          <a:xfrm>
            <a:off x="386162" y="1228126"/>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概念和语法</a:t>
            </a:r>
          </a:p>
        </p:txBody>
      </p:sp>
      <p:cxnSp>
        <p:nvCxnSpPr>
          <p:cNvPr id="19" name="直接连接符 18"/>
          <p:cNvCxnSpPr/>
          <p:nvPr/>
        </p:nvCxnSpPr>
        <p:spPr>
          <a:xfrm>
            <a:off x="476951" y="155991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323845" y="1085077"/>
            <a:ext cx="5101627" cy="4401205"/>
          </a:xfrm>
          <a:prstGeom prst="rect">
            <a:avLst/>
          </a:prstGeom>
        </p:spPr>
        <p:txBody>
          <a:bodyPr wrap="square">
            <a:spAutoFit/>
          </a:bodyPr>
          <a:lstStyle/>
          <a:p>
            <a:pPr>
              <a:lnSpc>
                <a:spcPct val="150000"/>
              </a:lnSpc>
            </a:pPr>
            <a:r>
              <a:rPr lang="en-US" altLang="zh-CN" sz="1600" dirty="0"/>
              <a:t>Python</a:t>
            </a:r>
            <a:r>
              <a:rPr lang="zh-CN" altLang="en-US" sz="1600" dirty="0"/>
              <a:t>使用模块</a:t>
            </a:r>
            <a:r>
              <a:rPr lang="en-US" altLang="zh-CN" sz="1600" dirty="0" err="1"/>
              <a:t>abc</a:t>
            </a:r>
            <a:r>
              <a:rPr lang="zh-CN" altLang="en-US" sz="1600" dirty="0"/>
              <a:t>提供了定义抽象类的支撑能力。定义抽象类，首先需要导入抽象基类</a:t>
            </a:r>
            <a:r>
              <a:rPr lang="en-US" altLang="zh-CN" sz="1600" dirty="0"/>
              <a:t>ABC</a:t>
            </a:r>
            <a:r>
              <a:rPr lang="zh-CN" altLang="en-US" sz="1600" dirty="0"/>
              <a:t>和方法</a:t>
            </a:r>
            <a:r>
              <a:rPr lang="en-US" altLang="zh-CN" sz="1600" dirty="0" err="1"/>
              <a:t>abstractmethod</a:t>
            </a:r>
            <a:r>
              <a:rPr lang="zh-CN" altLang="en-US" sz="1600" dirty="0"/>
              <a:t>，然后抽象基类要求从</a:t>
            </a:r>
            <a:r>
              <a:rPr lang="en-US" altLang="zh-CN" sz="1600" dirty="0"/>
              <a:t>ABC</a:t>
            </a:r>
            <a:r>
              <a:rPr lang="zh-CN" altLang="en-US" sz="1600" dirty="0"/>
              <a:t>类或其子类派生，在抽象基类中定义的抽象方法和抽象属性前需要添加</a:t>
            </a:r>
            <a:r>
              <a:rPr lang="en-US" altLang="zh-CN" sz="1600" dirty="0"/>
              <a:t>@</a:t>
            </a:r>
            <a:r>
              <a:rPr lang="en-US" altLang="zh-CN" sz="1600" dirty="0" err="1"/>
              <a:t>abstractmethod</a:t>
            </a:r>
            <a:r>
              <a:rPr lang="zh-CN" altLang="en-US" sz="1600" dirty="0"/>
              <a:t>修饰器。其语法格式如下</a:t>
            </a:r>
            <a:r>
              <a:rPr lang="zh-CN" altLang="en-US" sz="1600" dirty="0" smtClean="0"/>
              <a:t>：</a:t>
            </a:r>
            <a:endParaRPr lang="en-US" altLang="zh-CN" sz="1600" dirty="0" smtClean="0"/>
          </a:p>
          <a:p>
            <a:pPr>
              <a:lnSpc>
                <a:spcPct val="150000"/>
              </a:lnSpc>
            </a:pPr>
            <a:endParaRPr lang="en-US" altLang="zh-CN" sz="1600" dirty="0"/>
          </a:p>
          <a:p>
            <a:pPr>
              <a:lnSpc>
                <a:spcPct val="150000"/>
              </a:lnSpc>
            </a:pPr>
            <a:endParaRPr lang="zh-CN" altLang="en-US" sz="1600" dirty="0"/>
          </a:p>
          <a:p>
            <a:r>
              <a:rPr lang="en-US" altLang="zh-CN" sz="1600" dirty="0"/>
              <a:t>from </a:t>
            </a:r>
            <a:r>
              <a:rPr lang="en-US" altLang="zh-CN" sz="1600" dirty="0" err="1"/>
              <a:t>abc</a:t>
            </a:r>
            <a:r>
              <a:rPr lang="en-US" altLang="zh-CN" sz="1600" dirty="0"/>
              <a:t> import </a:t>
            </a:r>
            <a:r>
              <a:rPr lang="en-US" altLang="zh-CN" sz="1600" dirty="0" err="1"/>
              <a:t>ABCMeta</a:t>
            </a:r>
            <a:r>
              <a:rPr lang="en-US" altLang="zh-CN" sz="1600" dirty="0"/>
              <a:t>, </a:t>
            </a:r>
            <a:r>
              <a:rPr lang="en-US" altLang="zh-CN" sz="1600" dirty="0" err="1"/>
              <a:t>abstractmethod</a:t>
            </a:r>
            <a:endParaRPr lang="en-US" altLang="zh-CN" sz="1600" dirty="0"/>
          </a:p>
          <a:p>
            <a:r>
              <a:rPr lang="en-US" altLang="zh-CN" sz="1600" dirty="0"/>
              <a:t>class </a:t>
            </a:r>
            <a:r>
              <a:rPr lang="zh-CN" altLang="en-US" sz="1600" dirty="0"/>
              <a:t>抽象基类名</a:t>
            </a:r>
            <a:r>
              <a:rPr lang="en-US" altLang="zh-CN" sz="1600" dirty="0"/>
              <a:t>(</a:t>
            </a:r>
            <a:r>
              <a:rPr lang="en-US" altLang="zh-CN" sz="1600" dirty="0" err="1"/>
              <a:t>ABCMeta</a:t>
            </a:r>
            <a:r>
              <a:rPr lang="en-US" altLang="zh-CN" sz="1600" dirty="0"/>
              <a:t>)</a:t>
            </a:r>
          </a:p>
          <a:p>
            <a:r>
              <a:rPr lang="en-US" altLang="zh-CN" sz="1600" dirty="0"/>
              <a:t>	……</a:t>
            </a:r>
          </a:p>
          <a:p>
            <a:r>
              <a:rPr lang="en-US" altLang="zh-CN" sz="1600" dirty="0"/>
              <a:t>	@</a:t>
            </a:r>
            <a:r>
              <a:rPr lang="en-US" altLang="zh-CN" sz="1600" dirty="0" err="1"/>
              <a:t>abstractmethod</a:t>
            </a:r>
            <a:endParaRPr lang="en-US" altLang="zh-CN" sz="1600" dirty="0"/>
          </a:p>
          <a:p>
            <a:r>
              <a:rPr lang="en-US" altLang="zh-CN" sz="1600" dirty="0"/>
              <a:t>	</a:t>
            </a:r>
            <a:r>
              <a:rPr lang="en-US" altLang="zh-CN" sz="1600" dirty="0" err="1"/>
              <a:t>def</a:t>
            </a:r>
            <a:r>
              <a:rPr lang="en-US" altLang="zh-CN" sz="1600" dirty="0"/>
              <a:t> </a:t>
            </a:r>
            <a:r>
              <a:rPr lang="zh-CN" altLang="en-US" sz="1600" dirty="0"/>
              <a:t>抽象方法名</a:t>
            </a:r>
            <a:r>
              <a:rPr lang="en-US" altLang="zh-CN" sz="1600" dirty="0"/>
              <a:t>(self):</a:t>
            </a:r>
          </a:p>
          <a:p>
            <a:r>
              <a:rPr lang="en-US" altLang="zh-CN" sz="1600" dirty="0"/>
              <a:t>        pass</a:t>
            </a:r>
          </a:p>
          <a:p>
            <a:r>
              <a:rPr lang="en-US" altLang="zh-CN" sz="1600" dirty="0"/>
              <a:t>    ……</a:t>
            </a:r>
          </a:p>
        </p:txBody>
      </p:sp>
    </p:spTree>
    <p:extLst>
      <p:ext uri="{BB962C8B-B14F-4D97-AF65-F5344CB8AC3E}">
        <p14:creationId xmlns:p14="http://schemas.microsoft.com/office/powerpoint/2010/main" val="3093496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a:t>7.4.4  </a:t>
            </a:r>
            <a:r>
              <a:rPr lang="zh-CN" altLang="en-US" dirty="0"/>
              <a:t>抽象类</a:t>
            </a:r>
            <a:endParaRPr lang="zh-CN" altLang="zh-CN" dirty="0" smtClean="0"/>
          </a:p>
        </p:txBody>
      </p:sp>
      <p:sp>
        <p:nvSpPr>
          <p:cNvPr id="36872" name="文本框 7"/>
          <p:cNvSpPr txBox="1">
            <a:spLocks noChangeArrowheads="1"/>
          </p:cNvSpPr>
          <p:nvPr/>
        </p:nvSpPr>
        <p:spPr bwMode="auto">
          <a:xfrm>
            <a:off x="2024839" y="2250173"/>
            <a:ext cx="3743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示例</a:t>
            </a:r>
          </a:p>
        </p:txBody>
      </p:sp>
      <p:sp>
        <p:nvSpPr>
          <p:cNvPr id="3" name="矩形 2"/>
          <p:cNvSpPr/>
          <p:nvPr/>
        </p:nvSpPr>
        <p:spPr>
          <a:xfrm>
            <a:off x="3410274" y="695091"/>
            <a:ext cx="5036609" cy="6001643"/>
          </a:xfrm>
          <a:prstGeom prst="rect">
            <a:avLst/>
          </a:prstGeom>
        </p:spPr>
        <p:txBody>
          <a:bodyPr wrap="square">
            <a:spAutoFit/>
          </a:bodyPr>
          <a:lstStyle/>
          <a:p>
            <a:r>
              <a:rPr lang="en-US" altLang="zh-CN" sz="1600" dirty="0"/>
              <a:t>from </a:t>
            </a:r>
            <a:r>
              <a:rPr lang="en-US" altLang="zh-CN" sz="1600" dirty="0" err="1"/>
              <a:t>abc</a:t>
            </a:r>
            <a:r>
              <a:rPr lang="en-US" altLang="zh-CN" sz="1600" dirty="0"/>
              <a:t> import </a:t>
            </a:r>
            <a:r>
              <a:rPr lang="en-US" altLang="zh-CN" sz="1600" dirty="0" err="1"/>
              <a:t>ABCMeta</a:t>
            </a:r>
            <a:r>
              <a:rPr lang="en-US" altLang="zh-CN" sz="1600" dirty="0"/>
              <a:t>, </a:t>
            </a:r>
            <a:r>
              <a:rPr lang="en-US" altLang="zh-CN" sz="1600" dirty="0" err="1"/>
              <a:t>abstractmethod</a:t>
            </a:r>
            <a:endParaRPr lang="zh-CN" altLang="zh-CN" sz="1600" dirty="0"/>
          </a:p>
          <a:p>
            <a:r>
              <a:rPr lang="en-US" altLang="zh-CN" sz="1600" dirty="0"/>
              <a:t> </a:t>
            </a:r>
            <a:endParaRPr lang="zh-CN" altLang="zh-CN" sz="1600" dirty="0"/>
          </a:p>
          <a:p>
            <a:r>
              <a:rPr lang="en-US" altLang="zh-CN" sz="1600" dirty="0"/>
              <a:t>class </a:t>
            </a:r>
            <a:r>
              <a:rPr lang="en-US" altLang="zh-CN" sz="1600" dirty="0" err="1"/>
              <a:t>GeometricObject</a:t>
            </a:r>
            <a:r>
              <a:rPr lang="en-US" altLang="zh-CN" sz="1600" dirty="0"/>
              <a:t>(</a:t>
            </a:r>
            <a:r>
              <a:rPr lang="en-US" altLang="zh-CN" sz="1600" dirty="0" err="1"/>
              <a:t>metaclass</a:t>
            </a:r>
            <a:r>
              <a:rPr lang="en-US" altLang="zh-CN" sz="1600" dirty="0"/>
              <a:t>=</a:t>
            </a:r>
            <a:r>
              <a:rPr lang="en-US" altLang="zh-CN" sz="1600" dirty="0" err="1"/>
              <a:t>ABCMeta</a:t>
            </a:r>
            <a:r>
              <a:rPr lang="en-US" altLang="zh-CN" sz="1600" dirty="0"/>
              <a:t>):</a:t>
            </a:r>
            <a:endParaRPr lang="zh-CN" altLang="zh-CN" sz="1600" dirty="0"/>
          </a:p>
          <a:p>
            <a:r>
              <a:rPr lang="en-US" altLang="zh-CN" sz="1600" dirty="0"/>
              <a:t>    """</a:t>
            </a:r>
            <a:r>
              <a:rPr lang="zh-CN" altLang="zh-CN" sz="1600" dirty="0"/>
              <a:t>定义一个几何类基类</a:t>
            </a:r>
            <a:r>
              <a:rPr lang="en-US" altLang="zh-CN" sz="1600" dirty="0"/>
              <a:t>"""</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color, filled):</a:t>
            </a:r>
            <a:endParaRPr lang="zh-CN" altLang="zh-CN" sz="1600" dirty="0"/>
          </a:p>
          <a:p>
            <a:r>
              <a:rPr lang="en-US" altLang="zh-CN" sz="1600" dirty="0"/>
              <a:t>        </a:t>
            </a:r>
            <a:r>
              <a:rPr lang="en-US" altLang="zh-CN" sz="1600" dirty="0" err="1"/>
              <a:t>self.__color</a:t>
            </a:r>
            <a:r>
              <a:rPr lang="en-US" altLang="zh-CN" sz="1600" dirty="0"/>
              <a:t> = color</a:t>
            </a:r>
            <a:endParaRPr lang="zh-CN" altLang="zh-CN" sz="1600" dirty="0"/>
          </a:p>
          <a:p>
            <a:r>
              <a:rPr lang="en-US" altLang="zh-CN" sz="1600" dirty="0"/>
              <a:t>        </a:t>
            </a:r>
            <a:r>
              <a:rPr lang="en-US" altLang="zh-CN" sz="1600" dirty="0" err="1"/>
              <a:t>self.__filled</a:t>
            </a:r>
            <a:r>
              <a:rPr lang="en-US" altLang="zh-CN" sz="1600" dirty="0"/>
              <a:t> = filled</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get_color</a:t>
            </a:r>
            <a:r>
              <a:rPr lang="en-US" altLang="zh-CN" sz="1600" dirty="0"/>
              <a:t>(self):</a:t>
            </a:r>
            <a:endParaRPr lang="zh-CN" altLang="zh-CN" sz="1600" dirty="0"/>
          </a:p>
          <a:p>
            <a:r>
              <a:rPr lang="en-US" altLang="zh-CN" sz="1600" dirty="0"/>
              <a:t>        return </a:t>
            </a:r>
            <a:r>
              <a:rPr lang="en-US" altLang="zh-CN" sz="1600" dirty="0" err="1"/>
              <a:t>self.__color</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set_color</a:t>
            </a:r>
            <a:r>
              <a:rPr lang="en-US" altLang="zh-CN" sz="1600" dirty="0"/>
              <a:t>(self, color):</a:t>
            </a:r>
            <a:endParaRPr lang="zh-CN" altLang="zh-CN" sz="1600" dirty="0"/>
          </a:p>
          <a:p>
            <a:r>
              <a:rPr lang="en-US" altLang="zh-CN" sz="1600" dirty="0"/>
              <a:t>        </a:t>
            </a:r>
            <a:r>
              <a:rPr lang="en-US" altLang="zh-CN" sz="1600" dirty="0" err="1"/>
              <a:t>self.__color</a:t>
            </a:r>
            <a:r>
              <a:rPr lang="en-US" altLang="zh-CN" sz="1600" dirty="0"/>
              <a:t> = color</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is_filled</a:t>
            </a:r>
            <a:r>
              <a:rPr lang="en-US" altLang="zh-CN" sz="1600" dirty="0"/>
              <a:t>(self):</a:t>
            </a:r>
            <a:endParaRPr lang="zh-CN" altLang="zh-CN" sz="1600" dirty="0"/>
          </a:p>
          <a:p>
            <a:r>
              <a:rPr lang="en-US" altLang="zh-CN" sz="1600" dirty="0"/>
              <a:t>        return </a:t>
            </a:r>
            <a:r>
              <a:rPr lang="en-US" altLang="zh-CN" sz="1600" dirty="0" err="1"/>
              <a:t>self.__filled</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a:t>
            </a:r>
            <a:r>
              <a:rPr lang="en-US" altLang="zh-CN" sz="1600" dirty="0" err="1"/>
              <a:t>set_filled</a:t>
            </a:r>
            <a:r>
              <a:rPr lang="en-US" altLang="zh-CN" sz="1600" dirty="0"/>
              <a:t>(self, filled):</a:t>
            </a:r>
            <a:endParaRPr lang="zh-CN" altLang="zh-CN" sz="1600" dirty="0"/>
          </a:p>
          <a:p>
            <a:r>
              <a:rPr lang="en-US" altLang="zh-CN" sz="1600" dirty="0"/>
              <a:t>        </a:t>
            </a:r>
            <a:r>
              <a:rPr lang="en-US" altLang="zh-CN" sz="1600" dirty="0" err="1"/>
              <a:t>self.__filled</a:t>
            </a:r>
            <a:r>
              <a:rPr lang="en-US" altLang="zh-CN" sz="1600" dirty="0"/>
              <a:t> = filled</a:t>
            </a:r>
            <a:endParaRPr lang="zh-CN" altLang="zh-CN" sz="1600" dirty="0"/>
          </a:p>
          <a:p>
            <a:r>
              <a:rPr lang="en-US" altLang="zh-CN" sz="1600" dirty="0"/>
              <a:t> </a:t>
            </a:r>
            <a:endParaRPr lang="zh-CN" altLang="zh-CN" sz="1600" dirty="0"/>
          </a:p>
          <a:p>
            <a:r>
              <a:rPr lang="en-US" altLang="zh-CN" sz="1600" dirty="0"/>
              <a:t>    </a:t>
            </a:r>
            <a:r>
              <a:rPr lang="en-US" altLang="zh-CN" sz="1600" dirty="0" err="1"/>
              <a:t>def</a:t>
            </a:r>
            <a:r>
              <a:rPr lang="en-US" altLang="zh-CN" sz="1600" dirty="0"/>
              <a:t> print(self):</a:t>
            </a:r>
            <a:endParaRPr lang="zh-CN" altLang="zh-CN" sz="1600" dirty="0"/>
          </a:p>
          <a:p>
            <a:r>
              <a:rPr lang="en-US" altLang="zh-CN" sz="1600" dirty="0"/>
              <a:t>        print("</a:t>
            </a:r>
            <a:r>
              <a:rPr lang="en-US" altLang="zh-CN" sz="1600" dirty="0" err="1"/>
              <a:t>GeometricObject</a:t>
            </a:r>
            <a:r>
              <a:rPr lang="en-US" altLang="zh-CN" sz="1600" dirty="0"/>
              <a:t>: color is {} and filled is {}".format(</a:t>
            </a:r>
            <a:r>
              <a:rPr lang="en-US" altLang="zh-CN" sz="1600" dirty="0" err="1"/>
              <a:t>self.__color</a:t>
            </a:r>
            <a:r>
              <a:rPr lang="en-US" altLang="zh-CN" sz="1600" dirty="0"/>
              <a:t>, </a:t>
            </a:r>
            <a:r>
              <a:rPr lang="en-US" altLang="zh-CN" sz="1600" dirty="0" err="1"/>
              <a:t>self.__filled</a:t>
            </a:r>
            <a:r>
              <a:rPr lang="en-US" altLang="zh-CN" sz="1600" dirty="0"/>
              <a:t>))</a:t>
            </a:r>
            <a:endParaRPr lang="zh-CN" altLang="zh-CN" sz="1600" dirty="0"/>
          </a:p>
          <a:p>
            <a:r>
              <a:rPr lang="en-US" altLang="zh-CN" sz="1600" dirty="0"/>
              <a:t> </a:t>
            </a:r>
            <a:endParaRPr lang="zh-CN" altLang="zh-CN" sz="1600" dirty="0"/>
          </a:p>
        </p:txBody>
      </p:sp>
      <p:sp>
        <p:nvSpPr>
          <p:cNvPr id="2" name="矩形 1"/>
          <p:cNvSpPr/>
          <p:nvPr/>
        </p:nvSpPr>
        <p:spPr>
          <a:xfrm>
            <a:off x="8344278" y="770522"/>
            <a:ext cx="2836752" cy="1815882"/>
          </a:xfrm>
          <a:prstGeom prst="rect">
            <a:avLst/>
          </a:prstGeom>
        </p:spPr>
        <p:txBody>
          <a:bodyPr wrap="square">
            <a:spAutoFit/>
          </a:bodyPr>
          <a:lstStyle/>
          <a:p>
            <a:r>
              <a:rPr lang="en-US" altLang="zh-CN" sz="1600" dirty="0"/>
              <a:t> @</a:t>
            </a:r>
            <a:r>
              <a:rPr lang="en-US" altLang="zh-CN" sz="1600" dirty="0" err="1"/>
              <a:t>abstractmethod</a:t>
            </a:r>
            <a:endParaRPr lang="zh-CN" altLang="zh-CN" sz="1600" dirty="0"/>
          </a:p>
          <a:p>
            <a:r>
              <a:rPr lang="en-US" altLang="zh-CN" sz="1600" dirty="0"/>
              <a:t>    </a:t>
            </a:r>
            <a:r>
              <a:rPr lang="en-US" altLang="zh-CN" sz="1600" dirty="0" err="1"/>
              <a:t>def</a:t>
            </a:r>
            <a:r>
              <a:rPr lang="en-US" altLang="zh-CN" sz="1600" dirty="0"/>
              <a:t> </a:t>
            </a:r>
            <a:r>
              <a:rPr lang="en-US" altLang="zh-CN" sz="1600" dirty="0" err="1"/>
              <a:t>get_area</a:t>
            </a:r>
            <a:r>
              <a:rPr lang="en-US" altLang="zh-CN" sz="1600" dirty="0"/>
              <a:t>(self):</a:t>
            </a:r>
            <a:endParaRPr lang="zh-CN" altLang="zh-CN" sz="1600" dirty="0"/>
          </a:p>
          <a:p>
            <a:r>
              <a:rPr lang="en-US" altLang="zh-CN" sz="1600" dirty="0"/>
              <a:t>        pass</a:t>
            </a:r>
            <a:endParaRPr lang="zh-CN" altLang="zh-CN" sz="1600" dirty="0"/>
          </a:p>
          <a:p>
            <a:r>
              <a:rPr lang="en-US" altLang="zh-CN" sz="1600" dirty="0"/>
              <a:t> </a:t>
            </a:r>
            <a:endParaRPr lang="zh-CN" altLang="zh-CN" sz="1600" dirty="0"/>
          </a:p>
          <a:p>
            <a:r>
              <a:rPr lang="en-US" altLang="zh-CN" sz="1600" dirty="0"/>
              <a:t>    @</a:t>
            </a:r>
            <a:r>
              <a:rPr lang="en-US" altLang="zh-CN" sz="1600" dirty="0" err="1"/>
              <a:t>abstractmethod</a:t>
            </a:r>
            <a:endParaRPr lang="zh-CN" altLang="zh-CN" sz="1600" dirty="0"/>
          </a:p>
          <a:p>
            <a:r>
              <a:rPr lang="en-US" altLang="zh-CN" sz="1600" dirty="0"/>
              <a:t>    </a:t>
            </a:r>
            <a:r>
              <a:rPr lang="en-US" altLang="zh-CN" sz="1600" dirty="0" err="1"/>
              <a:t>def</a:t>
            </a:r>
            <a:r>
              <a:rPr lang="en-US" altLang="zh-CN" sz="1600" dirty="0"/>
              <a:t> </a:t>
            </a:r>
            <a:r>
              <a:rPr lang="en-US" altLang="zh-CN" sz="1600" dirty="0" err="1"/>
              <a:t>get_perimeter</a:t>
            </a:r>
            <a:r>
              <a:rPr lang="en-US" altLang="zh-CN" sz="1600" dirty="0"/>
              <a:t>(self):</a:t>
            </a:r>
            <a:endParaRPr lang="zh-CN" altLang="zh-CN" sz="1600" dirty="0"/>
          </a:p>
          <a:p>
            <a:r>
              <a:rPr lang="en-US" altLang="zh-CN" sz="1600" dirty="0"/>
              <a:t>        pass</a:t>
            </a:r>
            <a:endParaRPr lang="zh-CN" altLang="en-US" sz="1600" dirty="0"/>
          </a:p>
        </p:txBody>
      </p:sp>
    </p:spTree>
    <p:extLst>
      <p:ext uri="{BB962C8B-B14F-4D97-AF65-F5344CB8AC3E}">
        <p14:creationId xmlns:p14="http://schemas.microsoft.com/office/powerpoint/2010/main" val="41028124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smtClean="0"/>
              <a:t>7.4.5  </a:t>
            </a:r>
            <a:r>
              <a:rPr lang="zh-CN" altLang="en-US" dirty="0"/>
              <a:t>多态</a:t>
            </a:r>
            <a:endParaRPr lang="zh-CN" altLang="zh-CN" dirty="0" smtClean="0"/>
          </a:p>
        </p:txBody>
      </p:sp>
      <p:sp>
        <p:nvSpPr>
          <p:cNvPr id="36867" name="矩形 9"/>
          <p:cNvSpPr>
            <a:spLocks noChangeArrowheads="1"/>
          </p:cNvSpPr>
          <p:nvPr/>
        </p:nvSpPr>
        <p:spPr bwMode="auto">
          <a:xfrm>
            <a:off x="1044984" y="1660525"/>
            <a:ext cx="467680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在</a:t>
            </a:r>
            <a:r>
              <a:rPr lang="en-US" altLang="zh-CN" sz="1600" dirty="0"/>
              <a:t>Python</a:t>
            </a:r>
            <a:r>
              <a:rPr lang="zh-CN" altLang="en-US" sz="1600" dirty="0"/>
              <a:t>中，多态是指不考虑对象的类型，直接使用对象。多态性是在继承关系中体现的，如父类中定义了某一个方法，而在不同的子类中均对该方法进行了重写，也就是该方法在不同的子类中拥有不同的表现和行为。所以不需要考虑某一对象具体是什么类型，只要它是父类的类型，那么就可以直接调用该方法。</a:t>
            </a:r>
          </a:p>
        </p:txBody>
      </p:sp>
      <p:sp>
        <p:nvSpPr>
          <p:cNvPr id="36872" name="文本框 7"/>
          <p:cNvSpPr txBox="1">
            <a:spLocks noChangeArrowheads="1"/>
          </p:cNvSpPr>
          <p:nvPr/>
        </p:nvSpPr>
        <p:spPr bwMode="auto">
          <a:xfrm>
            <a:off x="1098250" y="1294473"/>
            <a:ext cx="3106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概念和语法</a:t>
            </a:r>
          </a:p>
        </p:txBody>
      </p:sp>
      <p:cxnSp>
        <p:nvCxnSpPr>
          <p:cNvPr id="19" name="直接连接符 18"/>
          <p:cNvCxnSpPr/>
          <p:nvPr/>
        </p:nvCxnSpPr>
        <p:spPr>
          <a:xfrm>
            <a:off x="1189039" y="162626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文本框 3"/>
          <p:cNvSpPr txBox="1">
            <a:spLocks noChangeArrowheads="1"/>
          </p:cNvSpPr>
          <p:nvPr/>
        </p:nvSpPr>
        <p:spPr bwMode="auto">
          <a:xfrm>
            <a:off x="1176937" y="4951545"/>
            <a:ext cx="429322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zh-CN" sz="1600" dirty="0"/>
              <a:t>如果父亲的拿手菜是京酱肉丝，母亲的拿手菜是炝炒白菜，而儿子的拿手菜是大盘鸡。每天家里都需要有人做饭，不同的人做饭，就做不同的拿手菜。</a:t>
            </a:r>
          </a:p>
        </p:txBody>
      </p:sp>
      <p:cxnSp>
        <p:nvCxnSpPr>
          <p:cNvPr id="8" name="直接连接符 7"/>
          <p:cNvCxnSpPr/>
          <p:nvPr/>
        </p:nvCxnSpPr>
        <p:spPr>
          <a:xfrm>
            <a:off x="6266876" y="1294473"/>
            <a:ext cx="0" cy="4332288"/>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1113536" y="4454857"/>
            <a:ext cx="437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案例</a:t>
            </a:r>
          </a:p>
        </p:txBody>
      </p:sp>
      <p:cxnSp>
        <p:nvCxnSpPr>
          <p:cNvPr id="10" name="直接连接符 9"/>
          <p:cNvCxnSpPr/>
          <p:nvPr/>
        </p:nvCxnSpPr>
        <p:spPr>
          <a:xfrm>
            <a:off x="1254321" y="4775532"/>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1" name="文本框 3"/>
          <p:cNvSpPr txBox="1">
            <a:spLocks noChangeArrowheads="1"/>
          </p:cNvSpPr>
          <p:nvPr/>
        </p:nvSpPr>
        <p:spPr bwMode="auto">
          <a:xfrm>
            <a:off x="6562350" y="583910"/>
            <a:ext cx="2998387"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class Person:</a:t>
            </a:r>
            <a:endParaRPr lang="zh-CN" altLang="zh-CN" sz="1600" dirty="0"/>
          </a:p>
          <a:p>
            <a:r>
              <a:rPr lang="en-US" altLang="zh-CN" sz="1600" dirty="0"/>
              <a:t>    </a:t>
            </a:r>
            <a:r>
              <a:rPr lang="en-US" altLang="zh-CN" sz="1600" dirty="0" err="1"/>
              <a:t>def</a:t>
            </a:r>
            <a:r>
              <a:rPr lang="en-US" altLang="zh-CN" sz="1600" dirty="0"/>
              <a:t> cook(self):</a:t>
            </a:r>
            <a:endParaRPr lang="zh-CN" altLang="zh-CN" sz="1600" dirty="0"/>
          </a:p>
          <a:p>
            <a:r>
              <a:rPr lang="en-US" altLang="zh-CN" sz="1600" dirty="0"/>
              <a:t>        pass</a:t>
            </a:r>
            <a:endParaRPr lang="zh-CN" altLang="zh-CN" sz="1600" dirty="0"/>
          </a:p>
          <a:p>
            <a:r>
              <a:rPr lang="en-US" altLang="zh-CN" sz="1600" dirty="0"/>
              <a:t> </a:t>
            </a:r>
            <a:endParaRPr lang="zh-CN" altLang="zh-CN" sz="1600" dirty="0"/>
          </a:p>
          <a:p>
            <a:r>
              <a:rPr lang="en-US" altLang="zh-CN" sz="1600" dirty="0"/>
              <a:t>class Father(Person):</a:t>
            </a:r>
            <a:endParaRPr lang="zh-CN" altLang="zh-CN" sz="1600" dirty="0"/>
          </a:p>
          <a:p>
            <a:r>
              <a:rPr lang="en-US" altLang="zh-CN" sz="1600" dirty="0"/>
              <a:t>    </a:t>
            </a:r>
            <a:r>
              <a:rPr lang="en-US" altLang="zh-CN" sz="1600" dirty="0" err="1"/>
              <a:t>def</a:t>
            </a:r>
            <a:r>
              <a:rPr lang="en-US" altLang="zh-CN" sz="1600" dirty="0"/>
              <a:t> cook(self):</a:t>
            </a:r>
            <a:endParaRPr lang="zh-CN" altLang="zh-CN" sz="1600" dirty="0"/>
          </a:p>
          <a:p>
            <a:r>
              <a:rPr lang="en-US" altLang="zh-CN" sz="1600" dirty="0"/>
              <a:t>        print("</a:t>
            </a:r>
            <a:r>
              <a:rPr lang="zh-CN" altLang="zh-CN" sz="1600" dirty="0"/>
              <a:t>京酱肉丝</a:t>
            </a:r>
            <a:r>
              <a:rPr lang="en-US" altLang="zh-CN" sz="1600" dirty="0"/>
              <a:t>")</a:t>
            </a:r>
            <a:endParaRPr lang="zh-CN" altLang="zh-CN" sz="1600" dirty="0"/>
          </a:p>
          <a:p>
            <a:r>
              <a:rPr lang="en-US" altLang="zh-CN" sz="1600" dirty="0"/>
              <a:t> </a:t>
            </a:r>
            <a:endParaRPr lang="zh-CN" altLang="zh-CN" sz="1600" dirty="0"/>
          </a:p>
          <a:p>
            <a:r>
              <a:rPr lang="en-US" altLang="zh-CN" sz="1600" dirty="0"/>
              <a:t>class Mother(Person):</a:t>
            </a:r>
            <a:endParaRPr lang="zh-CN" altLang="zh-CN" sz="1600" dirty="0"/>
          </a:p>
          <a:p>
            <a:r>
              <a:rPr lang="en-US" altLang="zh-CN" sz="1600" dirty="0"/>
              <a:t>    </a:t>
            </a:r>
            <a:r>
              <a:rPr lang="en-US" altLang="zh-CN" sz="1600" dirty="0" err="1"/>
              <a:t>def</a:t>
            </a:r>
            <a:r>
              <a:rPr lang="en-US" altLang="zh-CN" sz="1600" dirty="0"/>
              <a:t> cook(self):</a:t>
            </a:r>
            <a:endParaRPr lang="zh-CN" altLang="zh-CN" sz="1600" dirty="0"/>
          </a:p>
          <a:p>
            <a:r>
              <a:rPr lang="en-US" altLang="zh-CN" sz="1600" dirty="0"/>
              <a:t>        print("</a:t>
            </a:r>
            <a:r>
              <a:rPr lang="zh-CN" altLang="zh-CN" sz="1600" dirty="0"/>
              <a:t>炝炒白菜</a:t>
            </a:r>
            <a:r>
              <a:rPr lang="en-US" altLang="zh-CN" sz="1600" dirty="0"/>
              <a:t>")</a:t>
            </a:r>
            <a:endParaRPr lang="zh-CN" altLang="zh-CN" sz="1600" dirty="0"/>
          </a:p>
          <a:p>
            <a:r>
              <a:rPr lang="en-US" altLang="zh-CN" sz="1600" dirty="0"/>
              <a:t> </a:t>
            </a:r>
            <a:endParaRPr lang="zh-CN" altLang="zh-CN" sz="1600" dirty="0"/>
          </a:p>
          <a:p>
            <a:r>
              <a:rPr lang="en-US" altLang="zh-CN" sz="1600" dirty="0"/>
              <a:t>class Son(Father, Mother):</a:t>
            </a:r>
            <a:endParaRPr lang="zh-CN" altLang="zh-CN" sz="1600" dirty="0"/>
          </a:p>
          <a:p>
            <a:r>
              <a:rPr lang="en-US" altLang="zh-CN" sz="1600" dirty="0"/>
              <a:t>    </a:t>
            </a:r>
            <a:r>
              <a:rPr lang="en-US" altLang="zh-CN" sz="1600" dirty="0" err="1"/>
              <a:t>def</a:t>
            </a:r>
            <a:r>
              <a:rPr lang="en-US" altLang="zh-CN" sz="1600" dirty="0"/>
              <a:t> cook(self):</a:t>
            </a:r>
            <a:endParaRPr lang="zh-CN" altLang="zh-CN" sz="1600" dirty="0"/>
          </a:p>
          <a:p>
            <a:r>
              <a:rPr lang="en-US" altLang="zh-CN" sz="1600" dirty="0"/>
              <a:t>        print("</a:t>
            </a:r>
            <a:r>
              <a:rPr lang="zh-CN" altLang="zh-CN" sz="1600" dirty="0"/>
              <a:t>大盘鸡</a:t>
            </a:r>
            <a:r>
              <a:rPr lang="en-US" altLang="zh-CN" sz="1600" dirty="0"/>
              <a:t>")</a:t>
            </a:r>
            <a:endParaRPr lang="zh-CN" altLang="zh-CN" sz="1600" dirty="0"/>
          </a:p>
          <a:p>
            <a:r>
              <a:rPr lang="en-US" altLang="zh-CN" sz="1600" dirty="0"/>
              <a:t> </a:t>
            </a:r>
            <a:endParaRPr lang="zh-CN" altLang="zh-CN" sz="1600" dirty="0"/>
          </a:p>
          <a:p>
            <a:r>
              <a:rPr lang="en-US" altLang="zh-CN" sz="1600" dirty="0" err="1"/>
              <a:t>def</a:t>
            </a:r>
            <a:r>
              <a:rPr lang="en-US" altLang="zh-CN" sz="1600" dirty="0"/>
              <a:t> cooking(person):</a:t>
            </a:r>
            <a:endParaRPr lang="zh-CN" altLang="zh-CN" sz="1600" dirty="0"/>
          </a:p>
          <a:p>
            <a:r>
              <a:rPr lang="en-US" altLang="zh-CN" sz="1600" dirty="0"/>
              <a:t>    </a:t>
            </a:r>
            <a:r>
              <a:rPr lang="en-US" altLang="zh-CN" sz="1600" dirty="0" err="1"/>
              <a:t>person.cook</a:t>
            </a:r>
            <a:r>
              <a:rPr lang="en-US" altLang="zh-CN" sz="1600" dirty="0"/>
              <a:t>()</a:t>
            </a:r>
            <a:endParaRPr lang="zh-CN" altLang="zh-CN" sz="1600" dirty="0"/>
          </a:p>
          <a:p>
            <a:r>
              <a:rPr lang="en-US" altLang="zh-CN" sz="1600" dirty="0"/>
              <a:t> </a:t>
            </a:r>
            <a:endParaRPr lang="zh-CN" altLang="zh-CN" sz="1600" dirty="0"/>
          </a:p>
          <a:p>
            <a:r>
              <a:rPr lang="en-US" altLang="zh-CN" sz="1600" dirty="0" smtClean="0"/>
              <a:t>son </a:t>
            </a:r>
            <a:r>
              <a:rPr lang="en-US" altLang="zh-CN" sz="1600" dirty="0"/>
              <a:t>= Son()</a:t>
            </a:r>
            <a:endParaRPr lang="zh-CN" altLang="zh-CN" sz="1600" dirty="0"/>
          </a:p>
          <a:p>
            <a:r>
              <a:rPr lang="en-US" altLang="zh-CN" sz="1600" dirty="0" smtClean="0"/>
              <a:t>cooking(son</a:t>
            </a:r>
            <a:r>
              <a:rPr lang="en-US" altLang="zh-CN" sz="1600" dirty="0"/>
              <a:t>)</a:t>
            </a:r>
            <a:endParaRPr lang="zh-CN" altLang="zh-CN" sz="1600" dirty="0"/>
          </a:p>
          <a:p>
            <a:r>
              <a:rPr lang="en-US" altLang="zh-CN" sz="1600" dirty="0" smtClean="0"/>
              <a:t>father </a:t>
            </a:r>
            <a:r>
              <a:rPr lang="en-US" altLang="zh-CN" sz="1600" dirty="0"/>
              <a:t>= Father()</a:t>
            </a:r>
            <a:endParaRPr lang="zh-CN" altLang="zh-CN" sz="1600" dirty="0"/>
          </a:p>
          <a:p>
            <a:r>
              <a:rPr lang="en-US" altLang="zh-CN" sz="1600" dirty="0" smtClean="0"/>
              <a:t>cooking(father</a:t>
            </a:r>
            <a:r>
              <a:rPr lang="en-US" altLang="zh-CN" sz="1600" dirty="0"/>
              <a:t>)</a:t>
            </a:r>
            <a:endParaRPr lang="zh-CN" altLang="zh-CN" sz="1600" dirty="0"/>
          </a:p>
          <a:p>
            <a:r>
              <a:rPr lang="en-US" altLang="zh-CN" sz="1600" dirty="0" smtClean="0"/>
              <a:t>mother </a:t>
            </a:r>
            <a:r>
              <a:rPr lang="en-US" altLang="zh-CN" sz="1600" dirty="0"/>
              <a:t>= Mother()</a:t>
            </a:r>
            <a:endParaRPr lang="zh-CN" altLang="zh-CN" sz="1600" dirty="0"/>
          </a:p>
          <a:p>
            <a:r>
              <a:rPr lang="en-US" altLang="zh-CN" sz="1600" dirty="0" smtClean="0"/>
              <a:t>cooking(mother)</a:t>
            </a:r>
            <a:r>
              <a:rPr lang="zh-CN" altLang="en-US" sz="1600" dirty="0" smtClean="0"/>
              <a:t>、</a:t>
            </a:r>
            <a:endParaRPr lang="zh-CN" altLang="zh-CN" sz="1600" dirty="0"/>
          </a:p>
        </p:txBody>
      </p:sp>
      <p:sp>
        <p:nvSpPr>
          <p:cNvPr id="12" name="文本框 7"/>
          <p:cNvSpPr txBox="1">
            <a:spLocks noChangeArrowheads="1"/>
          </p:cNvSpPr>
          <p:nvPr/>
        </p:nvSpPr>
        <p:spPr bwMode="auto">
          <a:xfrm>
            <a:off x="6638277" y="214023"/>
            <a:ext cx="4375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代码</a:t>
            </a:r>
          </a:p>
        </p:txBody>
      </p:sp>
      <p:cxnSp>
        <p:nvCxnSpPr>
          <p:cNvPr id="13" name="直接连接符 12"/>
          <p:cNvCxnSpPr/>
          <p:nvPr/>
        </p:nvCxnSpPr>
        <p:spPr>
          <a:xfrm>
            <a:off x="6756686" y="566448"/>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9500793" y="5117829"/>
            <a:ext cx="203329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9619202" y="5470254"/>
            <a:ext cx="14945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602707" y="5690208"/>
            <a:ext cx="2103422" cy="830997"/>
          </a:xfrm>
          <a:prstGeom prst="rect">
            <a:avLst/>
          </a:prstGeom>
        </p:spPr>
        <p:txBody>
          <a:bodyPr wrap="square">
            <a:spAutoFit/>
          </a:bodyPr>
          <a:lstStyle/>
          <a:p>
            <a:r>
              <a:rPr lang="zh-CN" altLang="zh-CN" sz="1600" dirty="0">
                <a:latin typeface="等线" panose="02010600030101010101" pitchFamily="2" charset="-122"/>
                <a:ea typeface="等线" panose="02010600030101010101" pitchFamily="2" charset="-122"/>
              </a:rPr>
              <a:t>大盘鸡</a:t>
            </a:r>
          </a:p>
          <a:p>
            <a:r>
              <a:rPr lang="zh-CN" altLang="zh-CN" sz="1600" dirty="0">
                <a:latin typeface="等线" panose="02010600030101010101" pitchFamily="2" charset="-122"/>
                <a:ea typeface="等线" panose="02010600030101010101" pitchFamily="2" charset="-122"/>
              </a:rPr>
              <a:t>京酱肉丝</a:t>
            </a:r>
          </a:p>
          <a:p>
            <a:r>
              <a:rPr lang="zh-CN" altLang="zh-CN" sz="1600" dirty="0">
                <a:latin typeface="等线" panose="02010600030101010101" pitchFamily="2" charset="-122"/>
                <a:ea typeface="等线" panose="02010600030101010101" pitchFamily="2" charset="-122"/>
              </a:rPr>
              <a:t>炝炒白菜</a:t>
            </a:r>
          </a:p>
        </p:txBody>
      </p:sp>
    </p:spTree>
    <p:extLst>
      <p:ext uri="{BB962C8B-B14F-4D97-AF65-F5344CB8AC3E}">
        <p14:creationId xmlns:p14="http://schemas.microsoft.com/office/powerpoint/2010/main" val="43732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a:t>7.5 </a:t>
            </a:r>
            <a:r>
              <a:rPr lang="zh-CN" altLang="en-US" dirty="0"/>
              <a:t>面向对象应用案例</a:t>
            </a:r>
            <a:endParaRPr lang="zh-CN" altLang="zh-CN" dirty="0" smtClean="0"/>
          </a:p>
        </p:txBody>
      </p:sp>
      <p:sp>
        <p:nvSpPr>
          <p:cNvPr id="7" name="文本框 3"/>
          <p:cNvSpPr txBox="1">
            <a:spLocks noChangeArrowheads="1"/>
          </p:cNvSpPr>
          <p:nvPr/>
        </p:nvSpPr>
        <p:spPr bwMode="auto">
          <a:xfrm>
            <a:off x="284311" y="1744113"/>
            <a:ext cx="28817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sz="1600" dirty="0"/>
              <a:t>设计一个类来对栈进行</a:t>
            </a:r>
            <a:r>
              <a:rPr lang="zh-CN" altLang="zh-CN" sz="1600" dirty="0" smtClean="0"/>
              <a:t>建模</a:t>
            </a:r>
            <a:r>
              <a:rPr lang="zh-CN" altLang="en-US" sz="1600" dirty="0" smtClean="0"/>
              <a:t>。</a:t>
            </a:r>
            <a:endParaRPr lang="zh-CN" altLang="zh-CN" sz="1600" dirty="0"/>
          </a:p>
        </p:txBody>
      </p:sp>
      <p:sp>
        <p:nvSpPr>
          <p:cNvPr id="9" name="文本框 7"/>
          <p:cNvSpPr txBox="1">
            <a:spLocks noChangeArrowheads="1"/>
          </p:cNvSpPr>
          <p:nvPr/>
        </p:nvSpPr>
        <p:spPr bwMode="auto">
          <a:xfrm>
            <a:off x="250974" y="1290088"/>
            <a:ext cx="437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案例</a:t>
            </a:r>
          </a:p>
        </p:txBody>
      </p:sp>
      <p:cxnSp>
        <p:nvCxnSpPr>
          <p:cNvPr id="10" name="直接连接符 9"/>
          <p:cNvCxnSpPr/>
          <p:nvPr/>
        </p:nvCxnSpPr>
        <p:spPr>
          <a:xfrm>
            <a:off x="391759" y="1610763"/>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1" name="文本框 3"/>
          <p:cNvSpPr txBox="1">
            <a:spLocks noChangeArrowheads="1"/>
          </p:cNvSpPr>
          <p:nvPr/>
        </p:nvSpPr>
        <p:spPr bwMode="auto">
          <a:xfrm>
            <a:off x="3955319" y="1243363"/>
            <a:ext cx="3272827"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class Stack:</a:t>
            </a:r>
            <a:endParaRPr lang="zh-CN" altLang="zh-CN" sz="1600" dirty="0"/>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a:t>
            </a:r>
            <a:endParaRPr lang="zh-CN" altLang="zh-CN" sz="1600" dirty="0"/>
          </a:p>
          <a:p>
            <a:r>
              <a:rPr lang="en-US" altLang="zh-CN" sz="1600" dirty="0"/>
              <a:t>        </a:t>
            </a:r>
            <a:r>
              <a:rPr lang="en-US" altLang="zh-CN" sz="1600" dirty="0" err="1"/>
              <a:t>self.elements</a:t>
            </a:r>
            <a:r>
              <a:rPr lang="en-US" altLang="zh-CN" sz="1600" dirty="0"/>
              <a:t> = []  # </a:t>
            </a:r>
            <a:r>
              <a:rPr lang="zh-CN" altLang="zh-CN" sz="1600" dirty="0"/>
              <a:t>初始化一个空栈</a:t>
            </a:r>
          </a:p>
          <a:p>
            <a:r>
              <a:rPr lang="en-US" altLang="zh-CN" sz="1600" dirty="0"/>
              <a:t> </a:t>
            </a:r>
            <a:endParaRPr lang="zh-CN" altLang="zh-CN" sz="1600" dirty="0"/>
          </a:p>
          <a:p>
            <a:r>
              <a:rPr lang="en-US" altLang="zh-CN" sz="1600" dirty="0"/>
              <a:t>    """</a:t>
            </a:r>
            <a:r>
              <a:rPr lang="zh-CN" altLang="zh-CN" sz="1600" dirty="0"/>
              <a:t>判断栈是否为空</a:t>
            </a:r>
            <a:r>
              <a:rPr lang="en-US" altLang="zh-CN" sz="1600" dirty="0"/>
              <a:t>"""</a:t>
            </a:r>
            <a:endParaRPr lang="zh-CN" altLang="zh-CN" sz="1600" dirty="0"/>
          </a:p>
          <a:p>
            <a:r>
              <a:rPr lang="en-US" altLang="zh-CN" sz="1600" dirty="0"/>
              <a:t>    </a:t>
            </a:r>
            <a:r>
              <a:rPr lang="en-US" altLang="zh-CN" sz="1600" dirty="0" err="1"/>
              <a:t>def</a:t>
            </a:r>
            <a:r>
              <a:rPr lang="en-US" altLang="zh-CN" sz="1600" dirty="0"/>
              <a:t> empty(self):</a:t>
            </a:r>
            <a:endParaRPr lang="zh-CN" altLang="zh-CN" sz="1600" dirty="0"/>
          </a:p>
          <a:p>
            <a:r>
              <a:rPr lang="en-US" altLang="zh-CN" sz="1600" dirty="0"/>
              <a:t>        if </a:t>
            </a:r>
            <a:r>
              <a:rPr lang="en-US" altLang="zh-CN" sz="1600" dirty="0" err="1"/>
              <a:t>len</a:t>
            </a:r>
            <a:r>
              <a:rPr lang="en-US" altLang="zh-CN" sz="1600" dirty="0"/>
              <a:t>(</a:t>
            </a:r>
            <a:r>
              <a:rPr lang="en-US" altLang="zh-CN" sz="1600" dirty="0" err="1"/>
              <a:t>self.elements</a:t>
            </a:r>
            <a:r>
              <a:rPr lang="en-US" altLang="zh-CN" sz="1600" dirty="0"/>
              <a:t>) == 0:</a:t>
            </a:r>
            <a:endParaRPr lang="zh-CN" altLang="zh-CN" sz="1600" dirty="0"/>
          </a:p>
          <a:p>
            <a:r>
              <a:rPr lang="en-US" altLang="zh-CN" sz="1600" dirty="0"/>
              <a:t>            return True</a:t>
            </a:r>
            <a:endParaRPr lang="zh-CN" altLang="zh-CN" sz="1600" dirty="0"/>
          </a:p>
          <a:p>
            <a:r>
              <a:rPr lang="en-US" altLang="zh-CN" sz="1600" dirty="0"/>
              <a:t>        else:</a:t>
            </a:r>
            <a:endParaRPr lang="zh-CN" altLang="zh-CN" sz="1600" dirty="0"/>
          </a:p>
          <a:p>
            <a:r>
              <a:rPr lang="en-US" altLang="zh-CN" sz="1600" dirty="0"/>
              <a:t>            return False</a:t>
            </a:r>
            <a:endParaRPr lang="zh-CN" altLang="zh-CN" sz="1600" dirty="0"/>
          </a:p>
          <a:p>
            <a:r>
              <a:rPr lang="en-US" altLang="zh-CN" sz="1600" dirty="0"/>
              <a:t> </a:t>
            </a:r>
            <a:endParaRPr lang="zh-CN" altLang="zh-CN" sz="1600" dirty="0"/>
          </a:p>
          <a:p>
            <a:r>
              <a:rPr lang="en-US" altLang="zh-CN" sz="1600" dirty="0"/>
              <a:t>    """</a:t>
            </a:r>
            <a:r>
              <a:rPr lang="zh-CN" altLang="zh-CN" sz="1600" dirty="0"/>
              <a:t>压栈</a:t>
            </a:r>
            <a:r>
              <a:rPr lang="en-US" altLang="zh-CN" sz="1600" dirty="0"/>
              <a:t>"""</a:t>
            </a:r>
            <a:endParaRPr lang="zh-CN" altLang="zh-CN" sz="1600" dirty="0"/>
          </a:p>
          <a:p>
            <a:r>
              <a:rPr lang="en-US" altLang="zh-CN" sz="1600" dirty="0"/>
              <a:t>    </a:t>
            </a:r>
            <a:r>
              <a:rPr lang="en-US" altLang="zh-CN" sz="1600" dirty="0" err="1"/>
              <a:t>def</a:t>
            </a:r>
            <a:r>
              <a:rPr lang="en-US" altLang="zh-CN" sz="1600" dirty="0"/>
              <a:t> push(self, value):</a:t>
            </a:r>
            <a:endParaRPr lang="zh-CN" altLang="zh-CN" sz="1600" dirty="0"/>
          </a:p>
          <a:p>
            <a:r>
              <a:rPr lang="en-US" altLang="zh-CN" sz="1600" dirty="0"/>
              <a:t>        </a:t>
            </a:r>
            <a:r>
              <a:rPr lang="en-US" altLang="zh-CN" sz="1600" dirty="0" err="1"/>
              <a:t>self.elements.append</a:t>
            </a:r>
            <a:r>
              <a:rPr lang="en-US" altLang="zh-CN" sz="1600" dirty="0"/>
              <a:t>(value)</a:t>
            </a:r>
            <a:endParaRPr lang="zh-CN" altLang="zh-CN" sz="1600" dirty="0"/>
          </a:p>
          <a:p>
            <a:r>
              <a:rPr lang="en-US" altLang="zh-CN" sz="1600" dirty="0"/>
              <a:t> </a:t>
            </a:r>
            <a:endParaRPr lang="zh-CN" altLang="zh-CN" sz="1600" dirty="0"/>
          </a:p>
          <a:p>
            <a:r>
              <a:rPr lang="en-US" altLang="zh-CN" sz="1600" dirty="0"/>
              <a:t>    """</a:t>
            </a:r>
            <a:r>
              <a:rPr lang="zh-CN" altLang="zh-CN" sz="1600" dirty="0"/>
              <a:t>出栈</a:t>
            </a:r>
            <a:r>
              <a:rPr lang="en-US" altLang="zh-CN" sz="1600" dirty="0"/>
              <a:t>"""</a:t>
            </a:r>
            <a:endParaRPr lang="zh-CN" altLang="zh-CN" sz="1600" dirty="0"/>
          </a:p>
          <a:p>
            <a:r>
              <a:rPr lang="en-US" altLang="zh-CN" sz="1600" dirty="0"/>
              <a:t>    </a:t>
            </a:r>
            <a:r>
              <a:rPr lang="en-US" altLang="zh-CN" sz="1600" dirty="0" err="1"/>
              <a:t>def</a:t>
            </a:r>
            <a:r>
              <a:rPr lang="en-US" altLang="zh-CN" sz="1600" dirty="0"/>
              <a:t> pop(self):</a:t>
            </a:r>
            <a:endParaRPr lang="zh-CN" altLang="zh-CN" sz="1600" dirty="0"/>
          </a:p>
          <a:p>
            <a:r>
              <a:rPr lang="en-US" altLang="zh-CN" sz="1600" dirty="0"/>
              <a:t>        if </a:t>
            </a:r>
            <a:r>
              <a:rPr lang="en-US" altLang="zh-CN" sz="1600" dirty="0" err="1"/>
              <a:t>len</a:t>
            </a:r>
            <a:r>
              <a:rPr lang="en-US" altLang="zh-CN" sz="1600" dirty="0"/>
              <a:t>(</a:t>
            </a:r>
            <a:r>
              <a:rPr lang="en-US" altLang="zh-CN" sz="1600" dirty="0" err="1"/>
              <a:t>self.elements</a:t>
            </a:r>
            <a:r>
              <a:rPr lang="en-US" altLang="zh-CN" sz="1600" dirty="0"/>
              <a:t>) == 0:</a:t>
            </a:r>
            <a:endParaRPr lang="zh-CN" altLang="zh-CN" sz="1600" dirty="0"/>
          </a:p>
          <a:p>
            <a:r>
              <a:rPr lang="en-US" altLang="zh-CN" sz="1600" dirty="0"/>
              <a:t>            return False</a:t>
            </a:r>
            <a:endParaRPr lang="zh-CN" altLang="zh-CN" sz="1600" dirty="0"/>
          </a:p>
          <a:p>
            <a:r>
              <a:rPr lang="en-US" altLang="zh-CN" sz="1600" dirty="0"/>
              <a:t>        else:</a:t>
            </a:r>
            <a:endParaRPr lang="zh-CN" altLang="zh-CN" sz="1600" dirty="0"/>
          </a:p>
          <a:p>
            <a:r>
              <a:rPr lang="en-US" altLang="zh-CN" sz="1600" dirty="0"/>
              <a:t>            return </a:t>
            </a:r>
            <a:r>
              <a:rPr lang="en-US" altLang="zh-CN" sz="1600" dirty="0" err="1"/>
              <a:t>self.elements.pop</a:t>
            </a:r>
            <a:r>
              <a:rPr lang="en-US" altLang="zh-CN" sz="1600" dirty="0" smtClean="0"/>
              <a:t>()</a:t>
            </a:r>
            <a:r>
              <a:rPr lang="en-US" altLang="zh-CN" sz="1600" dirty="0"/>
              <a:t> </a:t>
            </a:r>
            <a:endParaRPr lang="zh-CN" altLang="zh-CN" sz="1600" dirty="0"/>
          </a:p>
        </p:txBody>
      </p:sp>
      <p:sp>
        <p:nvSpPr>
          <p:cNvPr id="14" name="文本框 7"/>
          <p:cNvSpPr txBox="1">
            <a:spLocks noChangeArrowheads="1"/>
          </p:cNvSpPr>
          <p:nvPr/>
        </p:nvSpPr>
        <p:spPr bwMode="auto">
          <a:xfrm>
            <a:off x="406045" y="2295462"/>
            <a:ext cx="203329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运行结果</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524454" y="2647887"/>
            <a:ext cx="14945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35920" y="2732039"/>
            <a:ext cx="2103422" cy="2554545"/>
          </a:xfrm>
          <a:prstGeom prst="rect">
            <a:avLst/>
          </a:prstGeom>
        </p:spPr>
        <p:txBody>
          <a:bodyPr wrap="square">
            <a:spAutoFit/>
          </a:bodyPr>
          <a:lstStyle/>
          <a:p>
            <a:r>
              <a:rPr lang="en-US" altLang="zh-CN" sz="1600" dirty="0"/>
              <a:t>9 </a:t>
            </a:r>
            <a:endParaRPr lang="zh-CN" altLang="zh-CN" sz="1600" dirty="0"/>
          </a:p>
          <a:p>
            <a:r>
              <a:rPr lang="en-US" altLang="zh-CN" sz="1600" dirty="0"/>
              <a:t>8 </a:t>
            </a:r>
            <a:endParaRPr lang="zh-CN" altLang="zh-CN" sz="1600" dirty="0"/>
          </a:p>
          <a:p>
            <a:r>
              <a:rPr lang="en-US" altLang="zh-CN" sz="1600" dirty="0"/>
              <a:t>7 </a:t>
            </a:r>
            <a:endParaRPr lang="zh-CN" altLang="zh-CN" sz="1600" dirty="0"/>
          </a:p>
          <a:p>
            <a:r>
              <a:rPr lang="en-US" altLang="zh-CN" sz="1600" dirty="0"/>
              <a:t>6 </a:t>
            </a:r>
            <a:endParaRPr lang="zh-CN" altLang="zh-CN" sz="1600" dirty="0"/>
          </a:p>
          <a:p>
            <a:r>
              <a:rPr lang="en-US" altLang="zh-CN" sz="1600" dirty="0"/>
              <a:t>5 </a:t>
            </a:r>
            <a:endParaRPr lang="zh-CN" altLang="zh-CN" sz="1600" dirty="0"/>
          </a:p>
          <a:p>
            <a:r>
              <a:rPr lang="en-US" altLang="zh-CN" sz="1600" dirty="0"/>
              <a:t>4 </a:t>
            </a:r>
            <a:endParaRPr lang="zh-CN" altLang="zh-CN" sz="1600" dirty="0"/>
          </a:p>
          <a:p>
            <a:r>
              <a:rPr lang="en-US" altLang="zh-CN" sz="1600" dirty="0"/>
              <a:t>3 </a:t>
            </a:r>
            <a:endParaRPr lang="zh-CN" altLang="zh-CN" sz="1600" dirty="0"/>
          </a:p>
          <a:p>
            <a:r>
              <a:rPr lang="en-US" altLang="zh-CN" sz="1600" dirty="0"/>
              <a:t>2 </a:t>
            </a:r>
            <a:endParaRPr lang="zh-CN" altLang="zh-CN" sz="1600" dirty="0"/>
          </a:p>
          <a:p>
            <a:r>
              <a:rPr lang="en-US" altLang="zh-CN" sz="1600" dirty="0"/>
              <a:t>1 </a:t>
            </a:r>
            <a:endParaRPr lang="zh-CN" altLang="zh-CN" sz="1600" dirty="0"/>
          </a:p>
          <a:p>
            <a:r>
              <a:rPr lang="en-US" altLang="zh-CN" sz="1600" dirty="0"/>
              <a:t>0</a:t>
            </a:r>
            <a:endParaRPr lang="zh-CN" altLang="zh-CN" sz="1600" dirty="0"/>
          </a:p>
        </p:txBody>
      </p:sp>
      <p:sp>
        <p:nvSpPr>
          <p:cNvPr id="2" name="矩形 1"/>
          <p:cNvSpPr/>
          <p:nvPr/>
        </p:nvSpPr>
        <p:spPr>
          <a:xfrm>
            <a:off x="7959425" y="1289334"/>
            <a:ext cx="3625490" cy="4524315"/>
          </a:xfrm>
          <a:prstGeom prst="rect">
            <a:avLst/>
          </a:prstGeom>
        </p:spPr>
        <p:txBody>
          <a:bodyPr wrap="square">
            <a:spAutoFit/>
          </a:bodyPr>
          <a:lstStyle/>
          <a:p>
            <a:r>
              <a:rPr lang="en-US" altLang="zh-CN" sz="1600" dirty="0"/>
              <a:t> """</a:t>
            </a:r>
            <a:r>
              <a:rPr lang="zh-CN" altLang="zh-CN" sz="1600" dirty="0"/>
              <a:t>获取栈顶元素</a:t>
            </a:r>
            <a:r>
              <a:rPr lang="en-US" altLang="zh-CN" sz="1600" dirty="0"/>
              <a:t>"""</a:t>
            </a:r>
            <a:endParaRPr lang="zh-CN" altLang="zh-CN" sz="1600" dirty="0"/>
          </a:p>
          <a:p>
            <a:r>
              <a:rPr lang="en-US" altLang="zh-CN" sz="1600" dirty="0"/>
              <a:t>    </a:t>
            </a:r>
            <a:r>
              <a:rPr lang="en-US" altLang="zh-CN" sz="1600" dirty="0" err="1"/>
              <a:t>def</a:t>
            </a:r>
            <a:r>
              <a:rPr lang="en-US" altLang="zh-CN" sz="1600" dirty="0"/>
              <a:t> peek(self):</a:t>
            </a:r>
            <a:endParaRPr lang="zh-CN" altLang="zh-CN" sz="1600" dirty="0"/>
          </a:p>
          <a:p>
            <a:r>
              <a:rPr lang="en-US" altLang="zh-CN" sz="1600" dirty="0"/>
              <a:t>        if </a:t>
            </a:r>
            <a:r>
              <a:rPr lang="en-US" altLang="zh-CN" sz="1600" dirty="0" err="1"/>
              <a:t>self.elements</a:t>
            </a:r>
            <a:r>
              <a:rPr lang="en-US" altLang="zh-CN" sz="1600" dirty="0"/>
              <a:t>:</a:t>
            </a:r>
            <a:endParaRPr lang="zh-CN" altLang="zh-CN" sz="1600" dirty="0"/>
          </a:p>
          <a:p>
            <a:r>
              <a:rPr lang="en-US" altLang="zh-CN" sz="1600" dirty="0"/>
              <a:t>            return </a:t>
            </a:r>
            <a:r>
              <a:rPr lang="en-US" altLang="zh-CN" sz="1600" dirty="0" err="1"/>
              <a:t>self.elements</a:t>
            </a:r>
            <a:r>
              <a:rPr lang="en-US" altLang="zh-CN" sz="1600" dirty="0"/>
              <a:t>[-1]</a:t>
            </a:r>
            <a:endParaRPr lang="zh-CN" altLang="zh-CN" sz="1600" dirty="0"/>
          </a:p>
          <a:p>
            <a:r>
              <a:rPr lang="en-US" altLang="zh-CN" sz="1600" dirty="0"/>
              <a:t>        else:</a:t>
            </a:r>
            <a:endParaRPr lang="zh-CN" altLang="zh-CN" sz="1600" dirty="0"/>
          </a:p>
          <a:p>
            <a:r>
              <a:rPr lang="en-US" altLang="zh-CN" sz="1600" dirty="0"/>
              <a:t>            return False</a:t>
            </a:r>
            <a:endParaRPr lang="zh-CN" altLang="zh-CN" sz="1600" dirty="0"/>
          </a:p>
          <a:p>
            <a:r>
              <a:rPr lang="en-US" altLang="zh-CN" sz="1600" dirty="0"/>
              <a:t> </a:t>
            </a:r>
            <a:endParaRPr lang="zh-CN" altLang="zh-CN" sz="1600" dirty="0"/>
          </a:p>
          <a:p>
            <a:r>
              <a:rPr lang="en-US" altLang="zh-CN" sz="1600" dirty="0"/>
              <a:t>    """</a:t>
            </a:r>
            <a:r>
              <a:rPr lang="zh-CN" altLang="zh-CN" sz="1600" dirty="0"/>
              <a:t>获取栈的大小</a:t>
            </a:r>
            <a:r>
              <a:rPr lang="en-US" altLang="zh-CN" sz="1600" dirty="0"/>
              <a:t>"""</a:t>
            </a:r>
            <a:endParaRPr lang="zh-CN" altLang="zh-CN" sz="1600" dirty="0"/>
          </a:p>
          <a:p>
            <a:r>
              <a:rPr lang="en-US" altLang="zh-CN" sz="1600" dirty="0"/>
              <a:t>    </a:t>
            </a:r>
            <a:r>
              <a:rPr lang="en-US" altLang="zh-CN" sz="1600" dirty="0" err="1"/>
              <a:t>def</a:t>
            </a:r>
            <a:r>
              <a:rPr lang="en-US" altLang="zh-CN" sz="1600" dirty="0"/>
              <a:t> </a:t>
            </a:r>
            <a:r>
              <a:rPr lang="en-US" altLang="zh-CN" sz="1600" dirty="0" err="1"/>
              <a:t>get_size</a:t>
            </a:r>
            <a:r>
              <a:rPr lang="en-US" altLang="zh-CN" sz="1600" dirty="0"/>
              <a:t>(self):</a:t>
            </a:r>
            <a:endParaRPr lang="zh-CN" altLang="zh-CN" sz="1600" dirty="0"/>
          </a:p>
          <a:p>
            <a:r>
              <a:rPr lang="en-US" altLang="zh-CN" sz="1600" dirty="0"/>
              <a:t>        return </a:t>
            </a:r>
            <a:r>
              <a:rPr lang="en-US" altLang="zh-CN" sz="1600" dirty="0" err="1"/>
              <a:t>len</a:t>
            </a:r>
            <a:r>
              <a:rPr lang="en-US" altLang="zh-CN" sz="1600" dirty="0"/>
              <a:t>(</a:t>
            </a:r>
            <a:r>
              <a:rPr lang="en-US" altLang="zh-CN" sz="1600" dirty="0" err="1"/>
              <a:t>self.elements</a:t>
            </a:r>
            <a:r>
              <a:rPr lang="en-US" altLang="zh-CN" sz="1600" dirty="0" smtClean="0"/>
              <a:t>)</a:t>
            </a:r>
          </a:p>
          <a:p>
            <a:endParaRPr lang="en-US" altLang="zh-CN" sz="1600" dirty="0">
              <a:latin typeface="等线" panose="02010600030101010101" pitchFamily="2" charset="-122"/>
              <a:ea typeface="等线" panose="02010600030101010101" pitchFamily="2" charset="-122"/>
            </a:endParaRPr>
          </a:p>
          <a:p>
            <a:endParaRPr lang="en-US" altLang="zh-CN" sz="1600" dirty="0" smtClean="0">
              <a:latin typeface="等线" panose="02010600030101010101" pitchFamily="2" charset="-122"/>
              <a:ea typeface="等线" panose="02010600030101010101" pitchFamily="2" charset="-122"/>
            </a:endParaRPr>
          </a:p>
          <a:p>
            <a:r>
              <a:rPr lang="en-US" altLang="zh-CN" sz="1600" dirty="0" smtClean="0">
                <a:latin typeface="等线" panose="02010600030101010101" pitchFamily="2" charset="-122"/>
                <a:ea typeface="等线" panose="02010600030101010101" pitchFamily="2" charset="-122"/>
              </a:rPr>
              <a:t>stack </a:t>
            </a:r>
            <a:r>
              <a:rPr lang="en-US" altLang="zh-CN" sz="1600" dirty="0">
                <a:latin typeface="等线" panose="02010600030101010101" pitchFamily="2" charset="-122"/>
                <a:ea typeface="等线" panose="02010600030101010101" pitchFamily="2" charset="-122"/>
              </a:rPr>
              <a:t>= Stack()</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for </a:t>
            </a:r>
            <a:r>
              <a:rPr lang="en-US" altLang="zh-CN" sz="1600" dirty="0" err="1">
                <a:latin typeface="等线" panose="02010600030101010101" pitchFamily="2" charset="-122"/>
                <a:ea typeface="等线" panose="02010600030101010101" pitchFamily="2" charset="-122"/>
              </a:rPr>
              <a:t>i</a:t>
            </a:r>
            <a:r>
              <a:rPr lang="en-US" altLang="zh-CN" sz="1600" dirty="0">
                <a:latin typeface="等线" panose="02010600030101010101" pitchFamily="2" charset="-122"/>
                <a:ea typeface="等线" panose="02010600030101010101" pitchFamily="2" charset="-122"/>
              </a:rPr>
              <a:t> in range(10):</a:t>
            </a:r>
            <a:endParaRPr lang="zh-CN" altLang="zh-CN" sz="1600" dirty="0">
              <a:latin typeface="等线" panose="02010600030101010101" pitchFamily="2" charset="-122"/>
              <a:ea typeface="等线" panose="02010600030101010101" pitchFamily="2" charset="-122"/>
            </a:endParaRPr>
          </a:p>
          <a:p>
            <a:r>
              <a:rPr lang="en-US" altLang="zh-CN" sz="1600" dirty="0" err="1">
                <a:latin typeface="等线" panose="02010600030101010101" pitchFamily="2" charset="-122"/>
                <a:ea typeface="等线" panose="02010600030101010101" pitchFamily="2" charset="-122"/>
              </a:rPr>
              <a:t>stack.push</a:t>
            </a:r>
            <a:r>
              <a:rPr lang="en-US" altLang="zh-CN"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i</a:t>
            </a:r>
            <a:r>
              <a:rPr lang="en-US" altLang="zh-CN" sz="1600" dirty="0">
                <a:latin typeface="等线" panose="02010600030101010101" pitchFamily="2" charset="-122"/>
                <a:ea typeface="等线" panose="02010600030101010101" pitchFamily="2" charset="-122"/>
              </a:rPr>
              <a:t>)</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while not </a:t>
            </a:r>
            <a:r>
              <a:rPr lang="en-US" altLang="zh-CN" sz="1600" dirty="0" err="1">
                <a:latin typeface="等线" panose="02010600030101010101" pitchFamily="2" charset="-122"/>
                <a:ea typeface="等线" panose="02010600030101010101" pitchFamily="2" charset="-122"/>
              </a:rPr>
              <a:t>stack.empty</a:t>
            </a:r>
            <a:r>
              <a:rPr lang="en-US" altLang="zh-CN" sz="1600" dirty="0">
                <a:latin typeface="等线" panose="02010600030101010101" pitchFamily="2" charset="-122"/>
                <a:ea typeface="等线" panose="02010600030101010101" pitchFamily="2" charset="-122"/>
              </a:rPr>
              <a:t>():</a:t>
            </a:r>
            <a:endParaRPr lang="zh-CN" altLang="zh-CN" sz="1600" dirty="0">
              <a:latin typeface="等线" panose="02010600030101010101" pitchFamily="2" charset="-122"/>
              <a:ea typeface="等线" panose="02010600030101010101" pitchFamily="2" charset="-122"/>
            </a:endParaRPr>
          </a:p>
          <a:p>
            <a:r>
              <a:rPr lang="en-US" altLang="zh-CN" sz="1600" dirty="0">
                <a:latin typeface="等线" panose="02010600030101010101" pitchFamily="2" charset="-122"/>
                <a:ea typeface="等线" panose="02010600030101010101" pitchFamily="2" charset="-122"/>
              </a:rPr>
              <a:t>    print(</a:t>
            </a:r>
            <a:r>
              <a:rPr lang="en-US" altLang="zh-CN" sz="1600" dirty="0" err="1">
                <a:latin typeface="等线" panose="02010600030101010101" pitchFamily="2" charset="-122"/>
                <a:ea typeface="等线" panose="02010600030101010101" pitchFamily="2" charset="-122"/>
              </a:rPr>
              <a:t>str</a:t>
            </a:r>
            <a:r>
              <a:rPr lang="en-US" altLang="zh-CN"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stack.pop</a:t>
            </a:r>
            <a:r>
              <a:rPr lang="en-US" altLang="zh-CN" sz="1600" dirty="0">
                <a:latin typeface="等线" panose="02010600030101010101" pitchFamily="2" charset="-122"/>
                <a:ea typeface="等线" panose="02010600030101010101" pitchFamily="2" charset="-122"/>
              </a:rPr>
              <a:t>()) + " ")</a:t>
            </a:r>
            <a:endParaRPr lang="zh-CN" altLang="zh-CN" sz="1600" dirty="0">
              <a:latin typeface="等线" panose="02010600030101010101" pitchFamily="2" charset="-122"/>
              <a:ea typeface="等线" panose="02010600030101010101" pitchFamily="2" charset="-122"/>
            </a:endParaRPr>
          </a:p>
        </p:txBody>
      </p:sp>
      <p:sp>
        <p:nvSpPr>
          <p:cNvPr id="17" name="文本框 7"/>
          <p:cNvSpPr txBox="1">
            <a:spLocks noChangeArrowheads="1"/>
          </p:cNvSpPr>
          <p:nvPr/>
        </p:nvSpPr>
        <p:spPr bwMode="auto">
          <a:xfrm>
            <a:off x="3953236" y="808499"/>
            <a:ext cx="4375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代码</a:t>
            </a:r>
          </a:p>
        </p:txBody>
      </p:sp>
      <p:cxnSp>
        <p:nvCxnSpPr>
          <p:cNvPr id="18" name="直接连接符 17"/>
          <p:cNvCxnSpPr/>
          <p:nvPr/>
        </p:nvCxnSpPr>
        <p:spPr>
          <a:xfrm>
            <a:off x="4071645" y="1160924"/>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6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a:t>7.5 </a:t>
            </a:r>
            <a:r>
              <a:rPr lang="zh-CN" altLang="en-US" dirty="0"/>
              <a:t>面向对象应用案例</a:t>
            </a:r>
            <a:endParaRPr lang="zh-CN" altLang="zh-CN" dirty="0" smtClean="0"/>
          </a:p>
        </p:txBody>
      </p:sp>
      <p:sp>
        <p:nvSpPr>
          <p:cNvPr id="7" name="文本框 3"/>
          <p:cNvSpPr txBox="1">
            <a:spLocks noChangeArrowheads="1"/>
          </p:cNvSpPr>
          <p:nvPr/>
        </p:nvSpPr>
        <p:spPr bwMode="auto">
          <a:xfrm>
            <a:off x="284310" y="1744113"/>
            <a:ext cx="445065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pPr>
            <a:r>
              <a:rPr lang="zh-CN" altLang="en-US" sz="1600" dirty="0"/>
              <a:t>利用</a:t>
            </a:r>
            <a:r>
              <a:rPr lang="en-US" altLang="zh-CN" sz="1600" dirty="0"/>
              <a:t>Python</a:t>
            </a:r>
            <a:r>
              <a:rPr lang="zh-CN" altLang="en-US" sz="1600" dirty="0"/>
              <a:t>解决家具放置问题。房子有户型、总面积和家具名称列表，新房子是没有任何家具的。现有家具有床、衣柜和餐桌，其中床占地面积为</a:t>
            </a:r>
            <a:r>
              <a:rPr lang="en-US" altLang="zh-CN" sz="1600" dirty="0"/>
              <a:t>4</a:t>
            </a:r>
            <a:r>
              <a:rPr lang="zh-CN" altLang="en-US" sz="1600" dirty="0"/>
              <a:t>平米，衣柜占地面积为</a:t>
            </a:r>
            <a:r>
              <a:rPr lang="en-US" altLang="zh-CN" sz="1600" dirty="0"/>
              <a:t>2</a:t>
            </a:r>
            <a:r>
              <a:rPr lang="zh-CN" altLang="en-US" sz="1600" dirty="0"/>
              <a:t>平米，餐桌占地面积为</a:t>
            </a:r>
            <a:r>
              <a:rPr lang="en-US" altLang="zh-CN" sz="1600" dirty="0"/>
              <a:t>1.5</a:t>
            </a:r>
            <a:r>
              <a:rPr lang="zh-CN" altLang="en-US" sz="1600" dirty="0"/>
              <a:t>平米。现需要将这三件家具摆放在新房中，摆放后，打印输出该房子的户型、总面积、剩余面积和所摆放的家具名称列表。</a:t>
            </a:r>
            <a:endParaRPr lang="zh-CN" altLang="zh-CN" sz="1600" dirty="0"/>
          </a:p>
        </p:txBody>
      </p:sp>
      <p:sp>
        <p:nvSpPr>
          <p:cNvPr id="9" name="文本框 7"/>
          <p:cNvSpPr txBox="1">
            <a:spLocks noChangeArrowheads="1"/>
          </p:cNvSpPr>
          <p:nvPr/>
        </p:nvSpPr>
        <p:spPr bwMode="auto">
          <a:xfrm>
            <a:off x="250974" y="1290088"/>
            <a:ext cx="437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案例</a:t>
            </a:r>
          </a:p>
        </p:txBody>
      </p:sp>
      <p:cxnSp>
        <p:nvCxnSpPr>
          <p:cNvPr id="10" name="直接连接符 9"/>
          <p:cNvCxnSpPr/>
          <p:nvPr/>
        </p:nvCxnSpPr>
        <p:spPr>
          <a:xfrm>
            <a:off x="391759" y="1610763"/>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305331" y="1744113"/>
            <a:ext cx="6096000" cy="3378810"/>
          </a:xfrm>
          <a:prstGeom prst="rect">
            <a:avLst/>
          </a:prstGeom>
        </p:spPr>
        <p:txBody>
          <a:bodyPr>
            <a:spAutoFit/>
          </a:bodyPr>
          <a:lstStyle/>
          <a:p>
            <a:pPr>
              <a:lnSpc>
                <a:spcPct val="150000"/>
              </a:lnSpc>
            </a:pPr>
            <a:r>
              <a:rPr lang="zh-CN" altLang="en-US" sz="1600" dirty="0" smtClean="0">
                <a:latin typeface="等线" panose="02010600030101010101" pitchFamily="2" charset="-122"/>
                <a:ea typeface="等线" panose="02010600030101010101" pitchFamily="2" charset="-122"/>
              </a:rPr>
              <a:t>列出</a:t>
            </a:r>
            <a:r>
              <a:rPr lang="zh-CN" altLang="en-US" sz="1600" dirty="0">
                <a:latin typeface="等线" panose="02010600030101010101" pitchFamily="2" charset="-122"/>
                <a:ea typeface="等线" panose="02010600030101010101" pitchFamily="2" charset="-122"/>
              </a:rPr>
              <a:t>该问题中的名词表：房子、户型、总面积、家具列表、家具、床、衣柜、餐桌、剩余面积。其中户型、总面积、家具列表、剩余面积都是在描述房子的特征，床、衣柜、餐桌都是不同家具的名称，是具体的家具对象</a:t>
            </a:r>
            <a:r>
              <a:rPr lang="zh-CN" altLang="en-US" sz="1600" dirty="0" smtClean="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1600" dirty="0" smtClean="0">
                <a:latin typeface="等线" panose="02010600030101010101" pitchFamily="2" charset="-122"/>
                <a:ea typeface="等线" panose="02010600030101010101" pitchFamily="2" charset="-122"/>
              </a:rPr>
              <a:t>可以</a:t>
            </a:r>
            <a:r>
              <a:rPr lang="zh-CN" altLang="en-US" sz="1600" dirty="0">
                <a:latin typeface="等线" panose="02010600030101010101" pitchFamily="2" charset="-122"/>
                <a:ea typeface="等线" panose="02010600030101010101" pitchFamily="2" charset="-122"/>
              </a:rPr>
              <a:t>创建家具类和房子类</a:t>
            </a:r>
            <a:r>
              <a:rPr lang="zh-CN" altLang="en-US" sz="1600" dirty="0" smtClean="0">
                <a:latin typeface="等线" panose="02010600030101010101" pitchFamily="2" charset="-122"/>
                <a:ea typeface="等线" panose="02010600030101010101" pitchFamily="2" charset="-122"/>
              </a:rPr>
              <a:t>，</a:t>
            </a:r>
            <a:endParaRPr lang="en-US" altLang="zh-CN" sz="1600" dirty="0" smtClean="0">
              <a:latin typeface="等线" panose="02010600030101010101" pitchFamily="2" charset="-122"/>
              <a:ea typeface="等线" panose="02010600030101010101" pitchFamily="2" charset="-122"/>
            </a:endParaRPr>
          </a:p>
          <a:p>
            <a:pPr>
              <a:lnSpc>
                <a:spcPct val="150000"/>
              </a:lnSpc>
            </a:pPr>
            <a:r>
              <a:rPr lang="zh-CN" altLang="en-US" sz="1600" dirty="0" smtClean="0">
                <a:latin typeface="等线" panose="02010600030101010101" pitchFamily="2" charset="-122"/>
                <a:ea typeface="等线" panose="02010600030101010101" pitchFamily="2" charset="-122"/>
              </a:rPr>
              <a:t>家具</a:t>
            </a:r>
            <a:r>
              <a:rPr lang="zh-CN" altLang="en-US" sz="1600" dirty="0">
                <a:latin typeface="等线" panose="02010600030101010101" pitchFamily="2" charset="-122"/>
                <a:ea typeface="等线" panose="02010600030101010101" pitchFamily="2" charset="-122"/>
              </a:rPr>
              <a:t>类拥有属性名称</a:t>
            </a:r>
            <a:r>
              <a:rPr lang="en-US" altLang="zh-CN" sz="1600" dirty="0">
                <a:latin typeface="等线" panose="02010600030101010101" pitchFamily="2" charset="-122"/>
                <a:ea typeface="等线" panose="02010600030101010101" pitchFamily="2" charset="-122"/>
              </a:rPr>
              <a:t>__name</a:t>
            </a:r>
            <a:r>
              <a:rPr lang="zh-CN" altLang="en-US" sz="1600" dirty="0">
                <a:latin typeface="等线" panose="02010600030101010101" pitchFamily="2" charset="-122"/>
                <a:ea typeface="等线" panose="02010600030101010101" pitchFamily="2" charset="-122"/>
              </a:rPr>
              <a:t>和占地面积</a:t>
            </a:r>
            <a:r>
              <a:rPr lang="en-US" altLang="zh-CN" sz="1600" dirty="0">
                <a:latin typeface="等线" panose="02010600030101010101" pitchFamily="2" charset="-122"/>
                <a:ea typeface="等线" panose="02010600030101010101" pitchFamily="2" charset="-122"/>
              </a:rPr>
              <a:t>__area</a:t>
            </a:r>
            <a:r>
              <a:rPr lang="zh-CN" altLang="en-US" sz="1600" dirty="0" smtClean="0">
                <a:latin typeface="等线" panose="02010600030101010101" pitchFamily="2" charset="-122"/>
                <a:ea typeface="等线" panose="02010600030101010101" pitchFamily="2" charset="-122"/>
              </a:rPr>
              <a:t>，</a:t>
            </a:r>
            <a:endParaRPr lang="en-US" altLang="zh-CN" sz="1600" dirty="0" smtClean="0">
              <a:latin typeface="等线" panose="02010600030101010101" pitchFamily="2" charset="-122"/>
              <a:ea typeface="等线" panose="02010600030101010101" pitchFamily="2" charset="-122"/>
            </a:endParaRPr>
          </a:p>
          <a:p>
            <a:pPr>
              <a:lnSpc>
                <a:spcPct val="150000"/>
              </a:lnSpc>
            </a:pPr>
            <a:r>
              <a:rPr lang="zh-CN" altLang="en-US" sz="1600" dirty="0" smtClean="0">
                <a:latin typeface="等线" panose="02010600030101010101" pitchFamily="2" charset="-122"/>
                <a:ea typeface="等线" panose="02010600030101010101" pitchFamily="2" charset="-122"/>
              </a:rPr>
              <a:t>房子</a:t>
            </a:r>
            <a:r>
              <a:rPr lang="zh-CN" altLang="en-US" sz="1600" dirty="0">
                <a:latin typeface="等线" panose="02010600030101010101" pitchFamily="2" charset="-122"/>
                <a:ea typeface="等线" panose="02010600030101010101" pitchFamily="2" charset="-122"/>
              </a:rPr>
              <a:t>拥有属性户型</a:t>
            </a:r>
            <a:r>
              <a:rPr lang="en-US" altLang="zh-CN" sz="1600" dirty="0">
                <a:latin typeface="等线" panose="02010600030101010101" pitchFamily="2" charset="-122"/>
                <a:ea typeface="等线" panose="02010600030101010101" pitchFamily="2" charset="-122"/>
              </a:rPr>
              <a:t>__style</a:t>
            </a:r>
            <a:r>
              <a:rPr lang="zh-CN" altLang="en-US" sz="1600" dirty="0">
                <a:latin typeface="等线" panose="02010600030101010101" pitchFamily="2" charset="-122"/>
                <a:ea typeface="等线" panose="02010600030101010101" pitchFamily="2" charset="-122"/>
              </a:rPr>
              <a:t>、总面积</a:t>
            </a:r>
            <a:r>
              <a:rPr lang="en-US" altLang="zh-CN" sz="1600" dirty="0">
                <a:latin typeface="等线" panose="02010600030101010101" pitchFamily="2" charset="-122"/>
                <a:ea typeface="等线" panose="02010600030101010101" pitchFamily="2" charset="-122"/>
              </a:rPr>
              <a:t>__</a:t>
            </a:r>
            <a:r>
              <a:rPr lang="en-US" altLang="zh-CN" sz="1600" dirty="0" err="1">
                <a:latin typeface="等线" panose="02010600030101010101" pitchFamily="2" charset="-122"/>
                <a:ea typeface="等线" panose="02010600030101010101" pitchFamily="2" charset="-122"/>
              </a:rPr>
              <a:t>total_area</a:t>
            </a:r>
            <a:r>
              <a:rPr lang="zh-CN" altLang="en-US" sz="1600" dirty="0">
                <a:latin typeface="等线" panose="02010600030101010101" pitchFamily="2" charset="-122"/>
                <a:ea typeface="等线" panose="02010600030101010101" pitchFamily="2" charset="-122"/>
              </a:rPr>
              <a:t>、家具列表</a:t>
            </a:r>
            <a:r>
              <a:rPr lang="en-US" altLang="zh-CN" sz="1600" dirty="0">
                <a:latin typeface="等线" panose="02010600030101010101" pitchFamily="2" charset="-122"/>
                <a:ea typeface="等线" panose="02010600030101010101" pitchFamily="2" charset="-122"/>
              </a:rPr>
              <a:t>__</a:t>
            </a:r>
            <a:r>
              <a:rPr lang="en-US" altLang="zh-CN" sz="1600" dirty="0" err="1">
                <a:latin typeface="等线" panose="02010600030101010101" pitchFamily="2" charset="-122"/>
                <a:ea typeface="等线" panose="02010600030101010101" pitchFamily="2" charset="-122"/>
              </a:rPr>
              <a:t>furniture_list</a:t>
            </a:r>
            <a:r>
              <a:rPr lang="zh-CN" altLang="en-US" sz="1600" dirty="0">
                <a:latin typeface="等线" panose="02010600030101010101" pitchFamily="2" charset="-122"/>
                <a:ea typeface="等线" panose="02010600030101010101" pitchFamily="2" charset="-122"/>
              </a:rPr>
              <a:t>和剩余面积</a:t>
            </a:r>
            <a:r>
              <a:rPr lang="en-US" altLang="zh-CN" sz="1600" dirty="0">
                <a:latin typeface="等线" panose="02010600030101010101" pitchFamily="2" charset="-122"/>
                <a:ea typeface="等线" panose="02010600030101010101" pitchFamily="2" charset="-122"/>
              </a:rPr>
              <a:t>__</a:t>
            </a:r>
            <a:r>
              <a:rPr lang="en-US" altLang="zh-CN" sz="1600" dirty="0" err="1">
                <a:latin typeface="等线" panose="02010600030101010101" pitchFamily="2" charset="-122"/>
                <a:ea typeface="等线" panose="02010600030101010101" pitchFamily="2" charset="-122"/>
              </a:rPr>
              <a:t>remaining_area</a:t>
            </a:r>
            <a:r>
              <a:rPr lang="zh-CN" altLang="en-US" sz="1600" dirty="0">
                <a:latin typeface="等线" panose="02010600030101010101" pitchFamily="2" charset="-122"/>
                <a:ea typeface="等线" panose="02010600030101010101" pitchFamily="2" charset="-122"/>
              </a:rPr>
              <a:t>，并且房子中可以摆放家具，所以需要提供摆放家具的方法</a:t>
            </a:r>
            <a:r>
              <a:rPr lang="en-US" altLang="zh-CN" sz="1600" dirty="0" err="1">
                <a:latin typeface="等线" panose="02010600030101010101" pitchFamily="2" charset="-122"/>
                <a:ea typeface="等线" panose="02010600030101010101" pitchFamily="2" charset="-122"/>
              </a:rPr>
              <a:t>add_furniture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a:t>
            </a:r>
            <a:endParaRPr lang="zh-CN" altLang="zh-CN" sz="1600" dirty="0">
              <a:latin typeface="等线" panose="02010600030101010101" pitchFamily="2" charset="-122"/>
              <a:ea typeface="等线" panose="02010600030101010101" pitchFamily="2" charset="-122"/>
            </a:endParaRPr>
          </a:p>
        </p:txBody>
      </p:sp>
      <p:sp>
        <p:nvSpPr>
          <p:cNvPr id="16" name="文本框 7"/>
          <p:cNvSpPr txBox="1">
            <a:spLocks noChangeArrowheads="1"/>
          </p:cNvSpPr>
          <p:nvPr/>
        </p:nvSpPr>
        <p:spPr bwMode="auto">
          <a:xfrm>
            <a:off x="5428028" y="1267204"/>
            <a:ext cx="437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操作步骤</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5568813" y="1587879"/>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7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a:t>7.5 </a:t>
            </a:r>
            <a:r>
              <a:rPr lang="zh-CN" altLang="en-US" dirty="0"/>
              <a:t>面向对象应用案例</a:t>
            </a:r>
            <a:endParaRPr lang="zh-CN" altLang="zh-CN" dirty="0" smtClean="0"/>
          </a:p>
        </p:txBody>
      </p:sp>
      <p:sp>
        <p:nvSpPr>
          <p:cNvPr id="3" name="矩形 2"/>
          <p:cNvSpPr/>
          <p:nvPr/>
        </p:nvSpPr>
        <p:spPr>
          <a:xfrm>
            <a:off x="226337" y="1106196"/>
            <a:ext cx="4255128" cy="1815882"/>
          </a:xfrm>
          <a:prstGeom prst="rect">
            <a:avLst/>
          </a:prstGeom>
          <a:ln>
            <a:solidFill>
              <a:srgbClr val="FF0000"/>
            </a:solidFill>
          </a:ln>
        </p:spPr>
        <p:txBody>
          <a:bodyPr wrap="square">
            <a:spAutoFit/>
          </a:bodyPr>
          <a:lstStyle/>
          <a:p>
            <a:r>
              <a:rPr lang="en-US" altLang="zh-CN" sz="1400" dirty="0"/>
              <a:t>class </a:t>
            </a:r>
            <a:r>
              <a:rPr lang="en-US" altLang="zh-CN" sz="1400" dirty="0" err="1"/>
              <a:t>CashierDesk</a:t>
            </a:r>
            <a:r>
              <a:rPr lang="en-US" altLang="zh-CN" sz="1400" dirty="0"/>
              <a:t>:</a:t>
            </a:r>
            <a:endParaRPr lang="zh-CN" altLang="zh-CN" sz="1400" dirty="0"/>
          </a:p>
          <a:p>
            <a:r>
              <a:rPr lang="en-US" altLang="zh-CN" sz="1400" dirty="0"/>
              <a:t>    """</a:t>
            </a:r>
            <a:r>
              <a:rPr lang="zh-CN" altLang="zh-CN" sz="1400" dirty="0"/>
              <a:t>收银台类负责清算购物车中的商品价格</a:t>
            </a:r>
            <a:r>
              <a:rPr lang="en-US" altLang="zh-CN" sz="1400" dirty="0"/>
              <a:t>"""</a:t>
            </a:r>
            <a:endParaRPr lang="zh-CN" altLang="zh-CN" sz="1400" dirty="0"/>
          </a:p>
          <a:p>
            <a:r>
              <a:rPr lang="en-US" altLang="zh-CN" sz="1400" dirty="0"/>
              <a:t>    @</a:t>
            </a:r>
            <a:r>
              <a:rPr lang="en-US" altLang="zh-CN" sz="1400" dirty="0" err="1"/>
              <a:t>staticmethod</a:t>
            </a:r>
            <a:endParaRPr lang="zh-CN" altLang="zh-CN" sz="1400" dirty="0"/>
          </a:p>
          <a:p>
            <a:r>
              <a:rPr lang="en-US" altLang="zh-CN" sz="1400" dirty="0"/>
              <a:t>    </a:t>
            </a:r>
            <a:r>
              <a:rPr lang="en-US" altLang="zh-CN" sz="1400" dirty="0" err="1"/>
              <a:t>def</a:t>
            </a:r>
            <a:r>
              <a:rPr lang="en-US" altLang="zh-CN" sz="1400" dirty="0"/>
              <a:t> </a:t>
            </a:r>
            <a:r>
              <a:rPr lang="en-US" altLang="zh-CN" sz="1400" dirty="0" err="1"/>
              <a:t>cleaning_product</a:t>
            </a:r>
            <a:r>
              <a:rPr lang="en-US" altLang="zh-CN" sz="1400" dirty="0"/>
              <a:t>(</a:t>
            </a:r>
            <a:r>
              <a:rPr lang="en-US" altLang="zh-CN" sz="1400" dirty="0" err="1"/>
              <a:t>product_list</a:t>
            </a:r>
            <a:r>
              <a:rPr lang="en-US" altLang="zh-CN" sz="1400" dirty="0"/>
              <a:t>):</a:t>
            </a:r>
            <a:endParaRPr lang="zh-CN" altLang="zh-CN" sz="1400" dirty="0"/>
          </a:p>
          <a:p>
            <a:r>
              <a:rPr lang="en-US" altLang="zh-CN" sz="1400" dirty="0"/>
              <a:t>        </a:t>
            </a:r>
            <a:r>
              <a:rPr lang="en-US" altLang="zh-CN" sz="1400" dirty="0" err="1"/>
              <a:t>sum_price</a:t>
            </a:r>
            <a:r>
              <a:rPr lang="en-US" altLang="zh-CN" sz="1400" dirty="0"/>
              <a:t> = 0</a:t>
            </a:r>
            <a:endParaRPr lang="zh-CN" altLang="zh-CN" sz="1400" dirty="0"/>
          </a:p>
          <a:p>
            <a:r>
              <a:rPr lang="en-US" altLang="zh-CN" sz="1400" dirty="0"/>
              <a:t>        for product in </a:t>
            </a:r>
            <a:r>
              <a:rPr lang="en-US" altLang="zh-CN" sz="1400" dirty="0" err="1"/>
              <a:t>product_list</a:t>
            </a:r>
            <a:r>
              <a:rPr lang="en-US" altLang="zh-CN" sz="1400" dirty="0"/>
              <a:t>:</a:t>
            </a:r>
            <a:endParaRPr lang="zh-CN" altLang="zh-CN" sz="1400" dirty="0"/>
          </a:p>
          <a:p>
            <a:r>
              <a:rPr lang="en-US" altLang="zh-CN" sz="1400" dirty="0"/>
              <a:t>            </a:t>
            </a:r>
            <a:r>
              <a:rPr lang="en-US" altLang="zh-CN" sz="1400" dirty="0" err="1"/>
              <a:t>sum_price</a:t>
            </a:r>
            <a:r>
              <a:rPr lang="en-US" altLang="zh-CN" sz="1400" dirty="0"/>
              <a:t> = </a:t>
            </a:r>
            <a:r>
              <a:rPr lang="en-US" altLang="zh-CN" sz="1400" dirty="0" err="1"/>
              <a:t>sum_price</a:t>
            </a:r>
            <a:r>
              <a:rPr lang="en-US" altLang="zh-CN" sz="1400" dirty="0"/>
              <a:t> + </a:t>
            </a:r>
            <a:r>
              <a:rPr lang="en-US" altLang="zh-CN" sz="1400" dirty="0" err="1"/>
              <a:t>product.get_price</a:t>
            </a:r>
            <a:r>
              <a:rPr lang="en-US" altLang="zh-CN" sz="1400" dirty="0"/>
              <a:t>()</a:t>
            </a:r>
            <a:endParaRPr lang="zh-CN" altLang="zh-CN" sz="1400" dirty="0"/>
          </a:p>
          <a:p>
            <a:r>
              <a:rPr lang="en-US" altLang="zh-CN" sz="1400" dirty="0"/>
              <a:t>        return </a:t>
            </a:r>
            <a:r>
              <a:rPr lang="en-US" altLang="zh-CN" sz="1400" dirty="0" err="1" smtClean="0"/>
              <a:t>sum_price</a:t>
            </a:r>
            <a:r>
              <a:rPr lang="en-US" altLang="zh-CN" sz="1400" dirty="0"/>
              <a:t> </a:t>
            </a:r>
            <a:endParaRPr lang="zh-CN" altLang="zh-CN" sz="1400" dirty="0"/>
          </a:p>
        </p:txBody>
      </p:sp>
      <p:sp>
        <p:nvSpPr>
          <p:cNvPr id="4" name="矩形 3"/>
          <p:cNvSpPr/>
          <p:nvPr/>
        </p:nvSpPr>
        <p:spPr>
          <a:xfrm>
            <a:off x="4722892" y="152821"/>
            <a:ext cx="2924271" cy="3170099"/>
          </a:xfrm>
          <a:prstGeom prst="rect">
            <a:avLst/>
          </a:prstGeom>
          <a:ln>
            <a:solidFill>
              <a:srgbClr val="FF0000"/>
            </a:solidFill>
          </a:ln>
        </p:spPr>
        <p:txBody>
          <a:bodyPr wrap="square">
            <a:spAutoFit/>
          </a:bodyPr>
          <a:lstStyle/>
          <a:p>
            <a:r>
              <a:rPr lang="en-US" altLang="zh-CN" sz="1400" dirty="0"/>
              <a:t> class Book(Product):</a:t>
            </a:r>
            <a:endParaRPr lang="zh-CN" altLang="zh-CN" sz="1400" dirty="0"/>
          </a:p>
          <a:p>
            <a:r>
              <a:rPr lang="en-US" altLang="zh-CN" sz="1400" dirty="0"/>
              <a:t>    """</a:t>
            </a:r>
            <a:r>
              <a:rPr lang="zh-CN" altLang="zh-CN" sz="1400" dirty="0"/>
              <a:t>商品书类</a:t>
            </a:r>
            <a:r>
              <a:rPr lang="en-US" altLang="zh-CN" sz="1400" dirty="0"/>
              <a:t>"""</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name, price):</a:t>
            </a:r>
            <a:endParaRPr lang="zh-CN" altLang="zh-CN" sz="1400" dirty="0"/>
          </a:p>
          <a:p>
            <a:r>
              <a:rPr lang="en-US" altLang="zh-CN" sz="1400" dirty="0"/>
              <a:t>        super().__</a:t>
            </a:r>
            <a:r>
              <a:rPr lang="en-US" altLang="zh-CN" sz="1400" dirty="0" err="1"/>
              <a:t>init</a:t>
            </a:r>
            <a:r>
              <a:rPr lang="en-US" altLang="zh-CN" sz="1400" dirty="0"/>
              <a:t>__(name, price)</a:t>
            </a:r>
            <a:endParaRPr lang="zh-CN" altLang="zh-CN" sz="1400" dirty="0"/>
          </a:p>
          <a:p>
            <a:r>
              <a:rPr lang="en-US" altLang="zh-CN" sz="1400" dirty="0"/>
              <a:t> </a:t>
            </a:r>
            <a:endParaRPr lang="zh-CN" altLang="zh-CN" sz="1400" dirty="0"/>
          </a:p>
          <a:p>
            <a:r>
              <a:rPr lang="en-US" altLang="zh-CN" sz="1400" dirty="0"/>
              <a:t>class Bread(Product):</a:t>
            </a:r>
            <a:endParaRPr lang="zh-CN" altLang="zh-CN" sz="1400" dirty="0"/>
          </a:p>
          <a:p>
            <a:r>
              <a:rPr lang="en-US" altLang="zh-CN" sz="1400" dirty="0"/>
              <a:t>    """</a:t>
            </a:r>
            <a:r>
              <a:rPr lang="zh-CN" altLang="zh-CN" sz="1400" dirty="0"/>
              <a:t>商品面包类</a:t>
            </a:r>
            <a:r>
              <a:rPr lang="en-US" altLang="zh-CN" sz="1400" dirty="0"/>
              <a:t>"""</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name, price):</a:t>
            </a:r>
            <a:endParaRPr lang="zh-CN" altLang="zh-CN" sz="1400" dirty="0"/>
          </a:p>
          <a:p>
            <a:r>
              <a:rPr lang="en-US" altLang="zh-CN" sz="1400" dirty="0"/>
              <a:t>        super().__</a:t>
            </a:r>
            <a:r>
              <a:rPr lang="en-US" altLang="zh-CN" sz="1400" dirty="0" err="1"/>
              <a:t>init</a:t>
            </a:r>
            <a:r>
              <a:rPr lang="en-US" altLang="zh-CN" sz="1400" dirty="0"/>
              <a:t>__(name, price)</a:t>
            </a:r>
            <a:endParaRPr lang="zh-CN" altLang="zh-CN" sz="1400" dirty="0"/>
          </a:p>
          <a:p>
            <a:r>
              <a:rPr lang="en-US" altLang="zh-CN" sz="1400" dirty="0"/>
              <a:t> </a:t>
            </a:r>
            <a:endParaRPr lang="zh-CN" altLang="zh-CN" sz="1400" dirty="0"/>
          </a:p>
          <a:p>
            <a:r>
              <a:rPr lang="en-US" altLang="zh-CN" sz="1400" dirty="0"/>
              <a:t>class Fish(Product):</a:t>
            </a:r>
            <a:endParaRPr lang="zh-CN" altLang="zh-CN" sz="1400" dirty="0"/>
          </a:p>
          <a:p>
            <a:r>
              <a:rPr lang="en-US" altLang="zh-CN" sz="1400" dirty="0"/>
              <a:t>    """</a:t>
            </a:r>
            <a:r>
              <a:rPr lang="zh-CN" altLang="zh-CN" sz="1400" dirty="0"/>
              <a:t>商品鱼类</a:t>
            </a:r>
            <a:r>
              <a:rPr lang="en-US" altLang="zh-CN" sz="1400" dirty="0"/>
              <a:t>"""</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name, price):</a:t>
            </a:r>
            <a:endParaRPr lang="zh-CN" altLang="zh-CN" sz="1400" dirty="0"/>
          </a:p>
          <a:p>
            <a:r>
              <a:rPr lang="en-US" altLang="zh-CN" sz="1400" dirty="0"/>
              <a:t>        super().__</a:t>
            </a:r>
            <a:r>
              <a:rPr lang="en-US" altLang="zh-CN" sz="1400" dirty="0" err="1"/>
              <a:t>init</a:t>
            </a:r>
            <a:r>
              <a:rPr lang="en-US" altLang="zh-CN" sz="1400" dirty="0"/>
              <a:t>__(name, price</a:t>
            </a:r>
            <a:r>
              <a:rPr lang="en-US" altLang="zh-CN" sz="1400" dirty="0" smtClean="0"/>
              <a:t>)</a:t>
            </a:r>
            <a:r>
              <a:rPr lang="en-US" altLang="zh-CN" dirty="0"/>
              <a:t> </a:t>
            </a:r>
            <a:endParaRPr lang="zh-CN" altLang="zh-CN" dirty="0"/>
          </a:p>
        </p:txBody>
      </p:sp>
      <p:sp>
        <p:nvSpPr>
          <p:cNvPr id="5" name="矩形 4"/>
          <p:cNvSpPr/>
          <p:nvPr/>
        </p:nvSpPr>
        <p:spPr>
          <a:xfrm>
            <a:off x="971739" y="2995644"/>
            <a:ext cx="3316586" cy="3539430"/>
          </a:xfrm>
          <a:prstGeom prst="rect">
            <a:avLst/>
          </a:prstGeom>
          <a:ln>
            <a:solidFill>
              <a:srgbClr val="FF0000"/>
            </a:solidFill>
          </a:ln>
        </p:spPr>
        <p:txBody>
          <a:bodyPr wrap="square">
            <a:spAutoFit/>
          </a:bodyPr>
          <a:lstStyle/>
          <a:p>
            <a:r>
              <a:rPr lang="en-US" altLang="zh-CN" sz="1400" dirty="0"/>
              <a:t>class Product:</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name, price):</a:t>
            </a:r>
            <a:endParaRPr lang="zh-CN" altLang="zh-CN" sz="1400" dirty="0"/>
          </a:p>
          <a:p>
            <a:r>
              <a:rPr lang="en-US" altLang="zh-CN" sz="1400" dirty="0"/>
              <a:t>        self.name = name  # </a:t>
            </a:r>
            <a:r>
              <a:rPr lang="zh-CN" altLang="zh-CN" sz="1400" dirty="0"/>
              <a:t>产品名字</a:t>
            </a:r>
          </a:p>
          <a:p>
            <a:r>
              <a:rPr lang="en-US" altLang="zh-CN" sz="1400" dirty="0"/>
              <a:t>        </a:t>
            </a:r>
            <a:r>
              <a:rPr lang="en-US" altLang="zh-CN" sz="1400" dirty="0" err="1"/>
              <a:t>self.price</a:t>
            </a:r>
            <a:r>
              <a:rPr lang="en-US" altLang="zh-CN" sz="1400" dirty="0"/>
              <a:t> = price  # </a:t>
            </a:r>
            <a:r>
              <a:rPr lang="zh-CN" altLang="zh-CN" sz="1400" dirty="0"/>
              <a:t>产品价格</a:t>
            </a:r>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get_name</a:t>
            </a:r>
            <a:r>
              <a:rPr lang="en-US" altLang="zh-CN" sz="1400" dirty="0"/>
              <a:t>(self):</a:t>
            </a:r>
            <a:endParaRPr lang="zh-CN" altLang="zh-CN" sz="1400" dirty="0"/>
          </a:p>
          <a:p>
            <a:r>
              <a:rPr lang="en-US" altLang="zh-CN" sz="1400" dirty="0"/>
              <a:t>        return self.name</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set_name</a:t>
            </a:r>
            <a:r>
              <a:rPr lang="en-US" altLang="zh-CN" sz="1400" dirty="0"/>
              <a:t>(self, name):</a:t>
            </a:r>
            <a:endParaRPr lang="zh-CN" altLang="zh-CN" sz="1400" dirty="0"/>
          </a:p>
          <a:p>
            <a:r>
              <a:rPr lang="en-US" altLang="zh-CN" sz="1400" dirty="0"/>
              <a:t>        self.name = name</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get_price</a:t>
            </a:r>
            <a:r>
              <a:rPr lang="en-US" altLang="zh-CN" sz="1400" dirty="0"/>
              <a:t>(self):</a:t>
            </a:r>
            <a:endParaRPr lang="zh-CN" altLang="zh-CN" sz="1400" dirty="0"/>
          </a:p>
          <a:p>
            <a:r>
              <a:rPr lang="en-US" altLang="zh-CN" sz="1400" dirty="0"/>
              <a:t>        return </a:t>
            </a:r>
            <a:r>
              <a:rPr lang="en-US" altLang="zh-CN" sz="1400" dirty="0" err="1"/>
              <a:t>self.price</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set_price</a:t>
            </a:r>
            <a:r>
              <a:rPr lang="en-US" altLang="zh-CN" sz="1400" dirty="0"/>
              <a:t>(self, price):</a:t>
            </a:r>
            <a:endParaRPr lang="zh-CN" altLang="zh-CN" sz="1400" dirty="0"/>
          </a:p>
          <a:p>
            <a:r>
              <a:rPr lang="en-US" altLang="zh-CN" sz="1400" dirty="0"/>
              <a:t>        </a:t>
            </a:r>
            <a:r>
              <a:rPr lang="en-US" altLang="zh-CN" sz="1400" dirty="0" err="1"/>
              <a:t>self.price</a:t>
            </a:r>
            <a:r>
              <a:rPr lang="en-US" altLang="zh-CN" sz="1400" dirty="0"/>
              <a:t> = price</a:t>
            </a:r>
            <a:endParaRPr lang="zh-CN" altLang="zh-CN" sz="1400" dirty="0"/>
          </a:p>
        </p:txBody>
      </p:sp>
      <p:sp>
        <p:nvSpPr>
          <p:cNvPr id="6" name="矩形 5"/>
          <p:cNvSpPr/>
          <p:nvPr/>
        </p:nvSpPr>
        <p:spPr>
          <a:xfrm>
            <a:off x="7795034" y="189333"/>
            <a:ext cx="3666654" cy="3170099"/>
          </a:xfrm>
          <a:prstGeom prst="rect">
            <a:avLst/>
          </a:prstGeom>
          <a:ln>
            <a:solidFill>
              <a:srgbClr val="FF0000"/>
            </a:solidFill>
          </a:ln>
        </p:spPr>
        <p:txBody>
          <a:bodyPr wrap="square">
            <a:spAutoFit/>
          </a:bodyPr>
          <a:lstStyle/>
          <a:p>
            <a:r>
              <a:rPr lang="en-US" altLang="zh-CN" sz="1400" dirty="0" smtClean="0"/>
              <a:t>class </a:t>
            </a:r>
            <a:r>
              <a:rPr lang="en-US" altLang="zh-CN" sz="1400" dirty="0" err="1"/>
              <a:t>ShoppingCart</a:t>
            </a:r>
            <a:r>
              <a:rPr lang="en-US" altLang="zh-CN" sz="1400" dirty="0"/>
              <a:t>:</a:t>
            </a:r>
            <a:endParaRPr lang="zh-CN" altLang="zh-CN" sz="1400" dirty="0"/>
          </a:p>
          <a:p>
            <a:r>
              <a:rPr lang="en-US" altLang="zh-CN" sz="1400" dirty="0"/>
              <a:t>    """</a:t>
            </a:r>
            <a:r>
              <a:rPr lang="zh-CN" altLang="zh-CN" sz="1400" dirty="0"/>
              <a:t>购物车类</a:t>
            </a:r>
            <a:r>
              <a:rPr lang="en-US" altLang="zh-CN" sz="1400" dirty="0"/>
              <a:t>"""</a:t>
            </a:r>
            <a:endParaRPr lang="zh-CN" altLang="zh-CN" sz="1400" dirty="0"/>
          </a:p>
          <a:p>
            <a:r>
              <a:rPr lang="en-US" altLang="zh-CN" sz="1400" dirty="0"/>
              <a:t>    __</a:t>
            </a:r>
            <a:r>
              <a:rPr lang="en-US" altLang="zh-CN" sz="1400" dirty="0" err="1"/>
              <a:t>product_list</a:t>
            </a:r>
            <a:r>
              <a:rPr lang="en-US" altLang="zh-CN" sz="1400" dirty="0"/>
              <a:t> = []  # </a:t>
            </a:r>
            <a:r>
              <a:rPr lang="zh-CN" altLang="zh-CN" sz="1400" dirty="0"/>
              <a:t>购物车中的商品列表</a:t>
            </a:r>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add_product</a:t>
            </a:r>
            <a:r>
              <a:rPr lang="en-US" altLang="zh-CN" sz="1400" dirty="0"/>
              <a:t>(self, product):</a:t>
            </a:r>
            <a:endParaRPr lang="zh-CN" altLang="zh-CN" sz="1400" dirty="0"/>
          </a:p>
          <a:p>
            <a:r>
              <a:rPr lang="en-US" altLang="zh-CN" sz="1400" dirty="0"/>
              <a:t>        """</a:t>
            </a:r>
            <a:r>
              <a:rPr lang="zh-CN" altLang="zh-CN" sz="1400" dirty="0"/>
              <a:t>将商品放入购入车中</a:t>
            </a:r>
            <a:r>
              <a:rPr lang="en-US" altLang="zh-CN" sz="1400" dirty="0"/>
              <a:t>"""</a:t>
            </a:r>
            <a:endParaRPr lang="zh-CN" altLang="zh-CN" sz="1400" dirty="0"/>
          </a:p>
          <a:p>
            <a:r>
              <a:rPr lang="en-US" altLang="zh-CN" sz="1400" dirty="0"/>
              <a:t>        self.__</a:t>
            </a:r>
            <a:r>
              <a:rPr lang="en-US" altLang="zh-CN" sz="1400" dirty="0" err="1"/>
              <a:t>product_list.append</a:t>
            </a:r>
            <a:r>
              <a:rPr lang="en-US" altLang="zh-CN" sz="1400" dirty="0"/>
              <a:t>(product)</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drop_out_product</a:t>
            </a:r>
            <a:r>
              <a:rPr lang="en-US" altLang="zh-CN" sz="1400" dirty="0"/>
              <a:t>(self, product):</a:t>
            </a:r>
            <a:endParaRPr lang="zh-CN" altLang="zh-CN" sz="1400" dirty="0"/>
          </a:p>
          <a:p>
            <a:r>
              <a:rPr lang="en-US" altLang="zh-CN" sz="1400" dirty="0"/>
              <a:t>        """</a:t>
            </a:r>
            <a:r>
              <a:rPr lang="zh-CN" altLang="zh-CN" sz="1400" dirty="0"/>
              <a:t>将商品从购物车中删除</a:t>
            </a:r>
            <a:r>
              <a:rPr lang="en-US" altLang="zh-CN" sz="1400" dirty="0"/>
              <a:t>"""</a:t>
            </a:r>
            <a:endParaRPr lang="zh-CN" altLang="zh-CN" sz="1400" dirty="0"/>
          </a:p>
          <a:p>
            <a:r>
              <a:rPr lang="en-US" altLang="zh-CN" sz="1400" dirty="0"/>
              <a:t>        self.__</a:t>
            </a:r>
            <a:r>
              <a:rPr lang="en-US" altLang="zh-CN" sz="1400" dirty="0" err="1"/>
              <a:t>product_list.remove</a:t>
            </a:r>
            <a:r>
              <a:rPr lang="en-US" altLang="zh-CN" sz="1400" dirty="0"/>
              <a:t>(product)</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get_product_list</a:t>
            </a:r>
            <a:r>
              <a:rPr lang="en-US" altLang="zh-CN" sz="1400" dirty="0"/>
              <a:t>(self):</a:t>
            </a:r>
            <a:endParaRPr lang="zh-CN" altLang="zh-CN" sz="1400" dirty="0"/>
          </a:p>
          <a:p>
            <a:r>
              <a:rPr lang="en-US" altLang="zh-CN" sz="1400" dirty="0"/>
              <a:t>        return self.__</a:t>
            </a:r>
            <a:r>
              <a:rPr lang="en-US" altLang="zh-CN" sz="1400" dirty="0" err="1" smtClean="0"/>
              <a:t>product_list</a:t>
            </a:r>
            <a:r>
              <a:rPr lang="en-US" altLang="zh-CN" dirty="0"/>
              <a:t> </a:t>
            </a:r>
            <a:endParaRPr lang="zh-CN" altLang="zh-CN" dirty="0"/>
          </a:p>
        </p:txBody>
      </p:sp>
      <p:sp>
        <p:nvSpPr>
          <p:cNvPr id="7" name="矩形 6"/>
          <p:cNvSpPr/>
          <p:nvPr/>
        </p:nvSpPr>
        <p:spPr>
          <a:xfrm>
            <a:off x="4959791" y="3735514"/>
            <a:ext cx="6096000" cy="2677656"/>
          </a:xfrm>
          <a:prstGeom prst="rect">
            <a:avLst/>
          </a:prstGeom>
          <a:ln>
            <a:solidFill>
              <a:srgbClr val="FF0000"/>
            </a:solidFill>
          </a:ln>
        </p:spPr>
        <p:txBody>
          <a:bodyPr>
            <a:spAutoFit/>
          </a:bodyPr>
          <a:lstStyle/>
          <a:p>
            <a:r>
              <a:rPr lang="en-US" altLang="zh-CN" sz="1400" dirty="0" err="1"/>
              <a:t>cashier_desk</a:t>
            </a:r>
            <a:r>
              <a:rPr lang="en-US" altLang="zh-CN" sz="1400" dirty="0"/>
              <a:t> = </a:t>
            </a:r>
            <a:r>
              <a:rPr lang="en-US" altLang="zh-CN" sz="1400" dirty="0" err="1"/>
              <a:t>CashierDesk</a:t>
            </a:r>
            <a:r>
              <a:rPr lang="en-US" altLang="zh-CN" sz="1400" dirty="0"/>
              <a:t>()  # </a:t>
            </a:r>
            <a:r>
              <a:rPr lang="zh-CN" altLang="zh-CN" sz="1400" dirty="0"/>
              <a:t>定义收银台</a:t>
            </a:r>
          </a:p>
          <a:p>
            <a:r>
              <a:rPr lang="en-US" altLang="zh-CN" sz="1400" dirty="0" err="1" smtClean="0"/>
              <a:t>shoppingCart</a:t>
            </a:r>
            <a:r>
              <a:rPr lang="en-US" altLang="zh-CN" sz="1400" dirty="0" smtClean="0"/>
              <a:t> </a:t>
            </a:r>
            <a:r>
              <a:rPr lang="en-US" altLang="zh-CN" sz="1400" dirty="0"/>
              <a:t>= </a:t>
            </a:r>
            <a:r>
              <a:rPr lang="en-US" altLang="zh-CN" sz="1400" dirty="0" err="1"/>
              <a:t>ShoppingCart</a:t>
            </a:r>
            <a:r>
              <a:rPr lang="en-US" altLang="zh-CN" sz="1400" dirty="0"/>
              <a:t>()  # </a:t>
            </a:r>
            <a:r>
              <a:rPr lang="zh-CN" altLang="zh-CN" sz="1400" dirty="0"/>
              <a:t>定义购物车</a:t>
            </a:r>
          </a:p>
          <a:p>
            <a:r>
              <a:rPr lang="en-US" altLang="zh-CN" sz="1400" dirty="0" smtClean="0"/>
              <a:t>toast </a:t>
            </a:r>
            <a:r>
              <a:rPr lang="en-US" altLang="zh-CN" sz="1400" dirty="0"/>
              <a:t>= Bread("</a:t>
            </a:r>
            <a:r>
              <a:rPr lang="zh-CN" altLang="zh-CN" sz="1400" dirty="0"/>
              <a:t>吐司面包</a:t>
            </a:r>
            <a:r>
              <a:rPr lang="en-US" altLang="zh-CN" sz="1400" dirty="0"/>
              <a:t>", 15.5)</a:t>
            </a:r>
            <a:endParaRPr lang="zh-CN" altLang="zh-CN" sz="1400" dirty="0"/>
          </a:p>
          <a:p>
            <a:r>
              <a:rPr lang="en-US" altLang="zh-CN" sz="1400" dirty="0" err="1" smtClean="0"/>
              <a:t>ink_fish</a:t>
            </a:r>
            <a:r>
              <a:rPr lang="en-US" altLang="zh-CN" sz="1400" dirty="0" smtClean="0"/>
              <a:t> </a:t>
            </a:r>
            <a:r>
              <a:rPr lang="en-US" altLang="zh-CN" sz="1400" dirty="0"/>
              <a:t>= Fish("</a:t>
            </a:r>
            <a:r>
              <a:rPr lang="zh-CN" altLang="zh-CN" sz="1400" dirty="0"/>
              <a:t>墨鱼</a:t>
            </a:r>
            <a:r>
              <a:rPr lang="en-US" altLang="zh-CN" sz="1400" dirty="0"/>
              <a:t>", 201.54)</a:t>
            </a:r>
            <a:endParaRPr lang="zh-CN" altLang="zh-CN" sz="1400" dirty="0"/>
          </a:p>
          <a:p>
            <a:r>
              <a:rPr lang="en-US" altLang="zh-CN" sz="1400" dirty="0" err="1" smtClean="0"/>
              <a:t>python_book</a:t>
            </a:r>
            <a:r>
              <a:rPr lang="en-US" altLang="zh-CN" sz="1400" dirty="0" smtClean="0"/>
              <a:t> </a:t>
            </a:r>
            <a:r>
              <a:rPr lang="en-US" altLang="zh-CN" sz="1400" dirty="0"/>
              <a:t>= Book("Python</a:t>
            </a:r>
            <a:r>
              <a:rPr lang="zh-CN" altLang="zh-CN" sz="1400" dirty="0"/>
              <a:t>程序设计</a:t>
            </a:r>
            <a:r>
              <a:rPr lang="en-US" altLang="zh-CN" sz="1400" dirty="0"/>
              <a:t>", 34)</a:t>
            </a:r>
            <a:endParaRPr lang="zh-CN" altLang="zh-CN" sz="1400" dirty="0"/>
          </a:p>
          <a:p>
            <a:r>
              <a:rPr lang="en-US" altLang="zh-CN" sz="1400" dirty="0" err="1" smtClean="0"/>
              <a:t>shoppingCart.add_product</a:t>
            </a:r>
            <a:r>
              <a:rPr lang="en-US" altLang="zh-CN" sz="1400" dirty="0" smtClean="0"/>
              <a:t>(toast</a:t>
            </a:r>
            <a:r>
              <a:rPr lang="en-US" altLang="zh-CN" sz="1400" dirty="0"/>
              <a:t>)  # </a:t>
            </a:r>
            <a:r>
              <a:rPr lang="zh-CN" altLang="zh-CN" sz="1400" dirty="0"/>
              <a:t>购买了吐司面包</a:t>
            </a:r>
          </a:p>
          <a:p>
            <a:r>
              <a:rPr lang="en-US" altLang="zh-CN" sz="1400" dirty="0" err="1" smtClean="0"/>
              <a:t>shoppingCart.add_product</a:t>
            </a:r>
            <a:r>
              <a:rPr lang="en-US" altLang="zh-CN" sz="1400" dirty="0" smtClean="0"/>
              <a:t>(</a:t>
            </a:r>
            <a:r>
              <a:rPr lang="en-US" altLang="zh-CN" sz="1400" dirty="0" err="1" smtClean="0"/>
              <a:t>ink_fish</a:t>
            </a:r>
            <a:r>
              <a:rPr lang="en-US" altLang="zh-CN" sz="1400" dirty="0"/>
              <a:t>)  # </a:t>
            </a:r>
            <a:r>
              <a:rPr lang="zh-CN" altLang="zh-CN" sz="1400" dirty="0"/>
              <a:t>购买了墨鱼</a:t>
            </a:r>
          </a:p>
          <a:p>
            <a:r>
              <a:rPr lang="en-US" altLang="zh-CN" sz="1400" dirty="0" err="1" smtClean="0"/>
              <a:t>shoppingCart.add_product</a:t>
            </a:r>
            <a:r>
              <a:rPr lang="en-US" altLang="zh-CN" sz="1400" dirty="0" smtClean="0"/>
              <a:t>(</a:t>
            </a:r>
            <a:r>
              <a:rPr lang="en-US" altLang="zh-CN" sz="1400" dirty="0" err="1" smtClean="0"/>
              <a:t>python_book</a:t>
            </a:r>
            <a:r>
              <a:rPr lang="en-US" altLang="zh-CN" sz="1400" dirty="0"/>
              <a:t>)  # </a:t>
            </a:r>
            <a:r>
              <a:rPr lang="zh-CN" altLang="zh-CN" sz="1400" dirty="0"/>
              <a:t>购买了</a:t>
            </a:r>
            <a:r>
              <a:rPr lang="en-US" altLang="zh-CN" sz="1400" dirty="0"/>
              <a:t>Python</a:t>
            </a:r>
            <a:r>
              <a:rPr lang="zh-CN" altLang="zh-CN" sz="1400" dirty="0"/>
              <a:t>程序设计书</a:t>
            </a:r>
          </a:p>
          <a:p>
            <a:r>
              <a:rPr lang="en-US" altLang="zh-CN" sz="1400" dirty="0" err="1" smtClean="0"/>
              <a:t>shoppingCart.drop_out_product</a:t>
            </a:r>
            <a:r>
              <a:rPr lang="en-US" altLang="zh-CN" sz="1400" dirty="0" smtClean="0"/>
              <a:t>(</a:t>
            </a:r>
            <a:r>
              <a:rPr lang="en-US" altLang="zh-CN" sz="1400" dirty="0" err="1" smtClean="0"/>
              <a:t>ink_fish</a:t>
            </a:r>
            <a:r>
              <a:rPr lang="en-US" altLang="zh-CN" sz="1400" dirty="0"/>
              <a:t>)  # </a:t>
            </a:r>
            <a:r>
              <a:rPr lang="zh-CN" altLang="zh-CN" sz="1400" dirty="0"/>
              <a:t>将墨鱼放回，不再购买</a:t>
            </a:r>
          </a:p>
          <a:p>
            <a:r>
              <a:rPr lang="en-US" altLang="zh-CN" sz="1400" dirty="0" smtClean="0"/>
              <a:t>amount </a:t>
            </a:r>
            <a:r>
              <a:rPr lang="en-US" altLang="zh-CN" sz="1400" dirty="0"/>
              <a:t>= </a:t>
            </a:r>
            <a:r>
              <a:rPr lang="en-US" altLang="zh-CN" sz="1400" dirty="0" err="1"/>
              <a:t>cashier_desk.cleaning_product</a:t>
            </a:r>
            <a:r>
              <a:rPr lang="en-US" altLang="zh-CN" sz="1400" dirty="0"/>
              <a:t>(</a:t>
            </a:r>
            <a:r>
              <a:rPr lang="en-US" altLang="zh-CN" sz="1400" dirty="0" err="1"/>
              <a:t>shoppingCart.get_product_list</a:t>
            </a:r>
            <a:r>
              <a:rPr lang="en-US" altLang="zh-CN" sz="1400" dirty="0"/>
              <a:t>())  # </a:t>
            </a:r>
            <a:r>
              <a:rPr lang="zh-CN" altLang="zh-CN" sz="1400" dirty="0"/>
              <a:t>清算购物车</a:t>
            </a:r>
          </a:p>
          <a:p>
            <a:r>
              <a:rPr lang="en-US" altLang="zh-CN" sz="1400" dirty="0" smtClean="0"/>
              <a:t>print(amount</a:t>
            </a:r>
            <a:r>
              <a:rPr lang="en-US" altLang="zh-CN" sz="1400" dirty="0"/>
              <a:t>)</a:t>
            </a:r>
            <a:endParaRPr lang="zh-CN" altLang="zh-CN" sz="1400" dirty="0"/>
          </a:p>
        </p:txBody>
      </p:sp>
    </p:spTree>
    <p:extLst>
      <p:ext uri="{BB962C8B-B14F-4D97-AF65-F5344CB8AC3E}">
        <p14:creationId xmlns:p14="http://schemas.microsoft.com/office/powerpoint/2010/main" val="40767331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a:t>7.5 </a:t>
            </a:r>
            <a:r>
              <a:rPr lang="zh-CN" altLang="en-US" dirty="0"/>
              <a:t>面向对象应用案例</a:t>
            </a:r>
            <a:endParaRPr lang="zh-CN" altLang="zh-CN" dirty="0" smtClean="0"/>
          </a:p>
        </p:txBody>
      </p:sp>
      <p:sp>
        <p:nvSpPr>
          <p:cNvPr id="7" name="文本框 3"/>
          <p:cNvSpPr txBox="1">
            <a:spLocks noChangeArrowheads="1"/>
          </p:cNvSpPr>
          <p:nvPr/>
        </p:nvSpPr>
        <p:spPr bwMode="auto">
          <a:xfrm>
            <a:off x="284311" y="1744113"/>
            <a:ext cx="427863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spcBef>
                <a:spcPts val="600"/>
              </a:spcBef>
              <a:spcAft>
                <a:spcPts val="600"/>
              </a:spcAft>
            </a:pPr>
            <a:r>
              <a:rPr lang="zh-CN" altLang="en-US" sz="1600" dirty="0"/>
              <a:t>现在需要模拟超市购物收银系统，超市有鱼、面包、书等不同的商品，顾客可以将商品放入购物车，也可以从购物车中删除不需要购买的商品，购买商品结束后，可以到收银台结算货款。</a:t>
            </a:r>
            <a:endParaRPr lang="zh-CN" altLang="zh-CN" sz="1600" dirty="0"/>
          </a:p>
        </p:txBody>
      </p:sp>
      <p:sp>
        <p:nvSpPr>
          <p:cNvPr id="9" name="文本框 7"/>
          <p:cNvSpPr txBox="1">
            <a:spLocks noChangeArrowheads="1"/>
          </p:cNvSpPr>
          <p:nvPr/>
        </p:nvSpPr>
        <p:spPr bwMode="auto">
          <a:xfrm>
            <a:off x="250974" y="1290088"/>
            <a:ext cx="437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a:solidFill>
                  <a:srgbClr val="1B3868"/>
                </a:solidFill>
                <a:latin typeface="微软雅黑" panose="020B0503020204020204" pitchFamily="34" charset="-122"/>
                <a:ea typeface="微软雅黑" panose="020B0503020204020204" pitchFamily="34" charset="-122"/>
              </a:rPr>
              <a:t>案例</a:t>
            </a:r>
          </a:p>
        </p:txBody>
      </p:sp>
      <p:cxnSp>
        <p:nvCxnSpPr>
          <p:cNvPr id="10" name="直接连接符 9"/>
          <p:cNvCxnSpPr/>
          <p:nvPr/>
        </p:nvCxnSpPr>
        <p:spPr>
          <a:xfrm>
            <a:off x="391759" y="1610763"/>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214796" y="1184453"/>
            <a:ext cx="6096000" cy="5594801"/>
          </a:xfrm>
          <a:prstGeom prst="rect">
            <a:avLst/>
          </a:prstGeom>
        </p:spPr>
        <p:txBody>
          <a:bodyPr>
            <a:spAutoFit/>
          </a:bodyPr>
          <a:lstStyle/>
          <a:p>
            <a:pPr>
              <a:lnSpc>
                <a:spcPct val="150000"/>
              </a:lnSpc>
            </a:pPr>
            <a:r>
              <a:rPr lang="zh-CN" altLang="zh-CN" sz="1600" dirty="0" smtClean="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zh-CN" sz="1600" dirty="0">
                <a:latin typeface="等线" panose="02010600030101010101" pitchFamily="2" charset="-122"/>
                <a:ea typeface="等线" panose="02010600030101010101" pitchFamily="2" charset="-122"/>
              </a:rPr>
              <a:t>）通过分析上述需求，需要创建收银台类、购物车类和商品类，商品类又可以细分为鱼类、书类和面包类，由于鱼、书和面包都是一种商品，所以可以在鱼类、书类、面包类和商品类之间建立继承的关系。</a:t>
            </a:r>
          </a:p>
          <a:p>
            <a:pPr>
              <a:lnSpc>
                <a:spcPct val="150000"/>
              </a:lnSpc>
            </a:pP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zh-CN" sz="1600" dirty="0">
                <a:latin typeface="等线" panose="02010600030101010101" pitchFamily="2" charset="-122"/>
                <a:ea typeface="等线" panose="02010600030101010101" pitchFamily="2" charset="-122"/>
              </a:rPr>
              <a:t>）收银台类主要是以购物车中的商品列表为输入，计算商品的总价格，并输出，所以这里需要提供一个清算商品的方法</a:t>
            </a:r>
            <a:r>
              <a:rPr lang="en-US" altLang="zh-CN" sz="1600" dirty="0" err="1">
                <a:latin typeface="等线" panose="02010600030101010101" pitchFamily="2" charset="-122"/>
                <a:ea typeface="等线" panose="02010600030101010101" pitchFamily="2" charset="-122"/>
              </a:rPr>
              <a:t>cleaning_product</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a:t>
            </a:r>
          </a:p>
          <a:p>
            <a:pPr>
              <a:lnSpc>
                <a:spcPct val="150000"/>
              </a:lnSpc>
            </a:pP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zh-CN" sz="1600" dirty="0">
                <a:latin typeface="等线" panose="02010600030101010101" pitchFamily="2" charset="-122"/>
                <a:ea typeface="等线" panose="02010600030101010101" pitchFamily="2" charset="-122"/>
              </a:rPr>
              <a:t>）购物车类主要负责添加商品和删除商品，所以需要一个商品列表来保存顾客需要购买的商品</a:t>
            </a:r>
            <a:r>
              <a:rPr lang="en-US" altLang="zh-CN" sz="1600" dirty="0">
                <a:latin typeface="等线" panose="02010600030101010101" pitchFamily="2" charset="-122"/>
                <a:ea typeface="等线" panose="02010600030101010101" pitchFamily="2" charset="-122"/>
              </a:rPr>
              <a:t>__</a:t>
            </a:r>
            <a:r>
              <a:rPr lang="en-US" altLang="zh-CN" sz="1600" dirty="0" err="1">
                <a:latin typeface="等线" panose="02010600030101010101" pitchFamily="2" charset="-122"/>
                <a:ea typeface="等线" panose="02010600030101010101" pitchFamily="2" charset="-122"/>
              </a:rPr>
              <a:t>product_list</a:t>
            </a:r>
            <a:r>
              <a:rPr lang="zh-CN" altLang="zh-CN" sz="1600" dirty="0">
                <a:latin typeface="等线" panose="02010600030101010101" pitchFamily="2" charset="-122"/>
                <a:ea typeface="等线" panose="02010600030101010101" pitchFamily="2" charset="-122"/>
              </a:rPr>
              <a:t>，并且提供三个方法：</a:t>
            </a:r>
            <a:r>
              <a:rPr lang="en-US" altLang="zh-CN" sz="1600" dirty="0" err="1">
                <a:latin typeface="等线" panose="02010600030101010101" pitchFamily="2" charset="-122"/>
                <a:ea typeface="等线" panose="02010600030101010101" pitchFamily="2" charset="-122"/>
              </a:rPr>
              <a:t>add_product</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用于将商品加入到购物车中，</a:t>
            </a:r>
            <a:r>
              <a:rPr lang="en-US" altLang="zh-CN" sz="1600" dirty="0" err="1">
                <a:latin typeface="等线" panose="02010600030101010101" pitchFamily="2" charset="-122"/>
                <a:ea typeface="等线" panose="02010600030101010101" pitchFamily="2" charset="-122"/>
              </a:rPr>
              <a:t>drop_out_product</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用于将商品从购物车中删除，</a:t>
            </a:r>
            <a:r>
              <a:rPr lang="en-US" altLang="zh-CN" sz="1600" dirty="0" err="1">
                <a:latin typeface="等线" panose="02010600030101010101" pitchFamily="2" charset="-122"/>
                <a:ea typeface="等线" panose="02010600030101010101" pitchFamily="2" charset="-122"/>
              </a:rPr>
              <a:t>get_product_list</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用于获取购物车中商品列表的信息。</a:t>
            </a:r>
          </a:p>
          <a:p>
            <a:pPr>
              <a:lnSpc>
                <a:spcPct val="150000"/>
              </a:lnSpc>
            </a:pP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4</a:t>
            </a:r>
            <a:r>
              <a:rPr lang="zh-CN" altLang="zh-CN" sz="1600" dirty="0">
                <a:latin typeface="等线" panose="02010600030101010101" pitchFamily="2" charset="-122"/>
                <a:ea typeface="等线" panose="02010600030101010101" pitchFamily="2" charset="-122"/>
              </a:rPr>
              <a:t>）商品类主要需要提供每个商品的价格和名称。</a:t>
            </a:r>
          </a:p>
          <a:p>
            <a:pPr>
              <a:lnSpc>
                <a:spcPct val="150000"/>
              </a:lnSpc>
            </a:pPr>
            <a:r>
              <a:rPr lang="zh-CN" altLang="zh-CN"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5</a:t>
            </a:r>
            <a:r>
              <a:rPr lang="zh-CN" altLang="zh-CN" sz="1600" dirty="0">
                <a:latin typeface="等线" panose="02010600030101010101" pitchFamily="2" charset="-122"/>
                <a:ea typeface="等线" panose="02010600030101010101" pitchFamily="2" charset="-122"/>
              </a:rPr>
              <a:t>）假如顾客购买了一个</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吐司面包</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、一个</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墨鱼</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、一个</a:t>
            </a:r>
            <a:r>
              <a:rPr lang="en-US" altLang="zh-CN" sz="1600" dirty="0">
                <a:latin typeface="等线" panose="02010600030101010101" pitchFamily="2" charset="-122"/>
                <a:ea typeface="等线" panose="02010600030101010101" pitchFamily="2" charset="-122"/>
              </a:rPr>
              <a:t>“Python</a:t>
            </a:r>
            <a:r>
              <a:rPr lang="zh-CN" altLang="zh-CN" sz="1600" dirty="0">
                <a:latin typeface="等线" panose="02010600030101010101" pitchFamily="2" charset="-122"/>
                <a:ea typeface="等线" panose="02010600030101010101" pitchFamily="2" charset="-122"/>
              </a:rPr>
              <a:t>程序设计</a:t>
            </a:r>
            <a:r>
              <a:rPr lang="en-US" altLang="zh-CN" sz="1600" dirty="0">
                <a:latin typeface="等线" panose="02010600030101010101" pitchFamily="2" charset="-122"/>
                <a:ea typeface="等线" panose="02010600030101010101" pitchFamily="2" charset="-122"/>
              </a:rPr>
              <a:t>”</a:t>
            </a:r>
            <a:r>
              <a:rPr lang="zh-CN" altLang="zh-CN" sz="1600" dirty="0">
                <a:latin typeface="等线" panose="02010600030101010101" pitchFamily="2" charset="-122"/>
                <a:ea typeface="等线" panose="02010600030101010101" pitchFamily="2" charset="-122"/>
              </a:rPr>
              <a:t>，查看结账是否正确。</a:t>
            </a:r>
          </a:p>
        </p:txBody>
      </p:sp>
      <p:sp>
        <p:nvSpPr>
          <p:cNvPr id="16" name="文本框 7"/>
          <p:cNvSpPr txBox="1">
            <a:spLocks noChangeArrowheads="1"/>
          </p:cNvSpPr>
          <p:nvPr/>
        </p:nvSpPr>
        <p:spPr bwMode="auto">
          <a:xfrm>
            <a:off x="5305331" y="723995"/>
            <a:ext cx="437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操作步骤</a:t>
            </a:r>
            <a:endParaRPr lang="zh-CN" altLang="en-US" b="1" dirty="0">
              <a:solidFill>
                <a:srgbClr val="1B3868"/>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5446116" y="1044670"/>
            <a:ext cx="3215801"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2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438" y="411163"/>
            <a:ext cx="3268662" cy="511175"/>
          </a:xfrm>
        </p:spPr>
        <p:txBody>
          <a:bodyPr/>
          <a:lstStyle/>
          <a:p>
            <a:r>
              <a:rPr lang="en-US" altLang="zh-CN" dirty="0"/>
              <a:t>7.5 </a:t>
            </a:r>
            <a:r>
              <a:rPr lang="zh-CN" altLang="en-US" dirty="0"/>
              <a:t>面向对象应用案例</a:t>
            </a:r>
            <a:endParaRPr lang="zh-CN" altLang="zh-CN" dirty="0" smtClean="0"/>
          </a:p>
        </p:txBody>
      </p:sp>
      <p:sp>
        <p:nvSpPr>
          <p:cNvPr id="3" name="矩形 2"/>
          <p:cNvSpPr/>
          <p:nvPr/>
        </p:nvSpPr>
        <p:spPr>
          <a:xfrm>
            <a:off x="176542" y="1095469"/>
            <a:ext cx="4811918" cy="2893100"/>
          </a:xfrm>
          <a:prstGeom prst="rect">
            <a:avLst/>
          </a:prstGeom>
          <a:ln>
            <a:solidFill>
              <a:srgbClr val="FF0000"/>
            </a:solidFill>
          </a:ln>
        </p:spPr>
        <p:txBody>
          <a:bodyPr wrap="square">
            <a:spAutoFit/>
          </a:bodyPr>
          <a:lstStyle/>
          <a:p>
            <a:r>
              <a:rPr lang="en-US" altLang="zh-CN" sz="1400" dirty="0"/>
              <a:t>class Furniture:</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name, area):</a:t>
            </a:r>
            <a:endParaRPr lang="zh-CN" altLang="zh-CN" sz="1400" dirty="0"/>
          </a:p>
          <a:p>
            <a:r>
              <a:rPr lang="en-US" altLang="zh-CN" sz="1400" dirty="0"/>
              <a:t>        </a:t>
            </a:r>
            <a:r>
              <a:rPr lang="en-US" altLang="zh-CN" sz="1400" dirty="0" err="1"/>
              <a:t>self.__name</a:t>
            </a:r>
            <a:r>
              <a:rPr lang="en-US" altLang="zh-CN" sz="1400" dirty="0"/>
              <a:t> = name  # </a:t>
            </a:r>
            <a:r>
              <a:rPr lang="zh-CN" altLang="zh-CN" sz="1400" dirty="0"/>
              <a:t>存放家具名称</a:t>
            </a:r>
          </a:p>
          <a:p>
            <a:r>
              <a:rPr lang="en-US" altLang="zh-CN" sz="1400" dirty="0"/>
              <a:t>        </a:t>
            </a:r>
            <a:r>
              <a:rPr lang="en-US" altLang="zh-CN" sz="1400" dirty="0" err="1"/>
              <a:t>self.__area</a:t>
            </a:r>
            <a:r>
              <a:rPr lang="en-US" altLang="zh-CN" sz="1400" dirty="0"/>
              <a:t> = area  # </a:t>
            </a:r>
            <a:r>
              <a:rPr lang="zh-CN" altLang="zh-CN" sz="1400" dirty="0"/>
              <a:t>存放家具占地面积</a:t>
            </a:r>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get_area</a:t>
            </a:r>
            <a:r>
              <a:rPr lang="en-US" altLang="zh-CN" sz="1400" dirty="0"/>
              <a:t>(self):</a:t>
            </a:r>
            <a:endParaRPr lang="zh-CN" altLang="zh-CN" sz="1400" dirty="0"/>
          </a:p>
          <a:p>
            <a:r>
              <a:rPr lang="en-US" altLang="zh-CN" sz="1400" dirty="0"/>
              <a:t>        return </a:t>
            </a:r>
            <a:r>
              <a:rPr lang="en-US" altLang="zh-CN" sz="1400" dirty="0" err="1"/>
              <a:t>self.__area</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a:t>
            </a:r>
            <a:r>
              <a:rPr lang="en-US" altLang="zh-CN" sz="1400" dirty="0" err="1"/>
              <a:t>get_name</a:t>
            </a:r>
            <a:r>
              <a:rPr lang="en-US" altLang="zh-CN" sz="1400" dirty="0"/>
              <a:t>(self):</a:t>
            </a:r>
            <a:endParaRPr lang="zh-CN" altLang="zh-CN" sz="1400" dirty="0"/>
          </a:p>
          <a:p>
            <a:r>
              <a:rPr lang="en-US" altLang="zh-CN" sz="1400" dirty="0"/>
              <a:t>        return </a:t>
            </a:r>
            <a:r>
              <a:rPr lang="en-US" altLang="zh-CN" sz="1400" dirty="0" err="1"/>
              <a:t>self.__name</a:t>
            </a:r>
            <a:endParaRPr lang="zh-CN" altLang="zh-CN" sz="1400" dirty="0"/>
          </a:p>
          <a:p>
            <a:r>
              <a:rPr lang="en-US" altLang="zh-CN" sz="1400" dirty="0"/>
              <a:t> </a:t>
            </a:r>
            <a:endParaRPr lang="zh-CN" altLang="zh-CN" sz="1400" dirty="0"/>
          </a:p>
          <a:p>
            <a:r>
              <a:rPr lang="en-US" altLang="zh-CN" sz="1400" dirty="0"/>
              <a:t>    </a:t>
            </a:r>
            <a:r>
              <a:rPr lang="en-US" altLang="zh-CN" sz="1400" dirty="0" err="1"/>
              <a:t>def</a:t>
            </a:r>
            <a:r>
              <a:rPr lang="en-US" altLang="zh-CN" sz="1400" dirty="0"/>
              <a:t> __</a:t>
            </a:r>
            <a:r>
              <a:rPr lang="en-US" altLang="zh-CN" sz="1400" dirty="0" err="1"/>
              <a:t>str</a:t>
            </a:r>
            <a:r>
              <a:rPr lang="en-US" altLang="zh-CN" sz="1400" dirty="0"/>
              <a:t>__(self):</a:t>
            </a:r>
            <a:endParaRPr lang="zh-CN" altLang="zh-CN" sz="1400" dirty="0"/>
          </a:p>
          <a:p>
            <a:r>
              <a:rPr lang="en-US" altLang="zh-CN" sz="1400" dirty="0"/>
              <a:t>        return "</a:t>
            </a:r>
            <a:r>
              <a:rPr lang="zh-CN" altLang="zh-CN" sz="1400" dirty="0"/>
              <a:t>家具</a:t>
            </a:r>
            <a:r>
              <a:rPr lang="en-US" altLang="zh-CN" sz="1400" dirty="0"/>
              <a:t>%s</a:t>
            </a:r>
            <a:r>
              <a:rPr lang="zh-CN" altLang="zh-CN" sz="1400" dirty="0"/>
              <a:t>占地</a:t>
            </a:r>
            <a:r>
              <a:rPr lang="en-US" altLang="zh-CN" sz="1400" dirty="0"/>
              <a:t>%.2f</a:t>
            </a:r>
            <a:r>
              <a:rPr lang="zh-CN" altLang="zh-CN" sz="1400" dirty="0"/>
              <a:t>平米</a:t>
            </a:r>
            <a:r>
              <a:rPr lang="en-US" altLang="zh-CN" sz="1400" dirty="0"/>
              <a:t>" %(</a:t>
            </a:r>
            <a:r>
              <a:rPr lang="en-US" altLang="zh-CN" sz="1400" dirty="0" err="1"/>
              <a:t>self.__name</a:t>
            </a:r>
            <a:r>
              <a:rPr lang="en-US" altLang="zh-CN" sz="1400" dirty="0"/>
              <a:t>, </a:t>
            </a:r>
            <a:r>
              <a:rPr lang="en-US" altLang="zh-CN" sz="1400" dirty="0" err="1"/>
              <a:t>self.__area</a:t>
            </a:r>
            <a:r>
              <a:rPr lang="en-US" altLang="zh-CN" sz="1400" dirty="0" smtClean="0"/>
              <a:t>)</a:t>
            </a:r>
            <a:r>
              <a:rPr lang="en-US" altLang="zh-CN" sz="1400" dirty="0"/>
              <a:t> </a:t>
            </a:r>
            <a:endParaRPr lang="zh-CN" altLang="zh-CN" sz="1400" dirty="0"/>
          </a:p>
        </p:txBody>
      </p:sp>
      <p:sp>
        <p:nvSpPr>
          <p:cNvPr id="2" name="矩形 1"/>
          <p:cNvSpPr/>
          <p:nvPr/>
        </p:nvSpPr>
        <p:spPr>
          <a:xfrm>
            <a:off x="5735343" y="3934325"/>
            <a:ext cx="4167611" cy="2893100"/>
          </a:xfrm>
          <a:prstGeom prst="rect">
            <a:avLst/>
          </a:prstGeom>
          <a:ln>
            <a:solidFill>
              <a:srgbClr val="FF0000"/>
            </a:solidFill>
          </a:ln>
        </p:spPr>
        <p:txBody>
          <a:bodyPr wrap="square">
            <a:spAutoFit/>
          </a:bodyPr>
          <a:lstStyle/>
          <a:p>
            <a:r>
              <a:rPr lang="en-US" altLang="zh-CN" sz="1400" dirty="0" smtClean="0"/>
              <a:t>bed </a:t>
            </a:r>
            <a:r>
              <a:rPr lang="en-US" altLang="zh-CN" sz="1400" dirty="0"/>
              <a:t>= Furniture("</a:t>
            </a:r>
            <a:r>
              <a:rPr lang="zh-CN" altLang="zh-CN" sz="1400" dirty="0"/>
              <a:t>床</a:t>
            </a:r>
            <a:r>
              <a:rPr lang="en-US" altLang="zh-CN" sz="1400" dirty="0"/>
              <a:t>", 3.6)</a:t>
            </a:r>
            <a:endParaRPr lang="zh-CN" altLang="zh-CN" sz="1400" dirty="0"/>
          </a:p>
          <a:p>
            <a:r>
              <a:rPr lang="en-US" altLang="zh-CN" sz="1400" dirty="0" smtClean="0"/>
              <a:t>closet </a:t>
            </a:r>
            <a:r>
              <a:rPr lang="en-US" altLang="zh-CN" sz="1400" dirty="0"/>
              <a:t>= Furniture("</a:t>
            </a:r>
            <a:r>
              <a:rPr lang="zh-CN" altLang="zh-CN" sz="1400" dirty="0"/>
              <a:t>衣柜</a:t>
            </a:r>
            <a:r>
              <a:rPr lang="en-US" altLang="zh-CN" sz="1400" dirty="0"/>
              <a:t>", 2)</a:t>
            </a:r>
            <a:endParaRPr lang="zh-CN" altLang="zh-CN" sz="1400" dirty="0"/>
          </a:p>
          <a:p>
            <a:r>
              <a:rPr lang="en-US" altLang="zh-CN" sz="1400" dirty="0" smtClean="0"/>
              <a:t>table </a:t>
            </a:r>
            <a:r>
              <a:rPr lang="en-US" altLang="zh-CN" sz="1400" dirty="0"/>
              <a:t>= Furniture("</a:t>
            </a:r>
            <a:r>
              <a:rPr lang="zh-CN" altLang="zh-CN" sz="1400" dirty="0"/>
              <a:t>餐桌</a:t>
            </a:r>
            <a:r>
              <a:rPr lang="en-US" altLang="zh-CN" sz="1400" dirty="0"/>
              <a:t>", 1.6)</a:t>
            </a:r>
            <a:endParaRPr lang="zh-CN" altLang="zh-CN" sz="1400" dirty="0"/>
          </a:p>
          <a:p>
            <a:r>
              <a:rPr lang="en-US" altLang="zh-CN" sz="1400" dirty="0" smtClean="0"/>
              <a:t>house </a:t>
            </a:r>
            <a:r>
              <a:rPr lang="en-US" altLang="zh-CN" sz="1400" dirty="0"/>
              <a:t>= House("</a:t>
            </a:r>
            <a:r>
              <a:rPr lang="zh-CN" altLang="zh-CN" sz="1400" dirty="0"/>
              <a:t>一室一厅</a:t>
            </a:r>
            <a:r>
              <a:rPr lang="en-US" altLang="zh-CN" sz="1400" dirty="0"/>
              <a:t>", 10)</a:t>
            </a:r>
            <a:endParaRPr lang="zh-CN" altLang="zh-CN" sz="1400" dirty="0"/>
          </a:p>
          <a:p>
            <a:r>
              <a:rPr lang="en-US" altLang="zh-CN" sz="1400" dirty="0" smtClean="0"/>
              <a:t>print(house</a:t>
            </a:r>
            <a:r>
              <a:rPr lang="en-US" altLang="zh-CN" sz="1400" dirty="0"/>
              <a:t>)</a:t>
            </a:r>
            <a:endParaRPr lang="zh-CN" altLang="zh-CN" sz="1400" dirty="0"/>
          </a:p>
          <a:p>
            <a:r>
              <a:rPr lang="en-US" altLang="zh-CN" sz="1400" dirty="0" err="1" smtClean="0"/>
              <a:t>house.add_furniture</a:t>
            </a:r>
            <a:r>
              <a:rPr lang="en-US" altLang="zh-CN" sz="1400" dirty="0" smtClean="0"/>
              <a:t>(bed</a:t>
            </a:r>
            <a:r>
              <a:rPr lang="en-US" altLang="zh-CN" sz="1400" dirty="0"/>
              <a:t>)</a:t>
            </a:r>
            <a:endParaRPr lang="zh-CN" altLang="zh-CN" sz="1400" dirty="0"/>
          </a:p>
          <a:p>
            <a:r>
              <a:rPr lang="en-US" altLang="zh-CN" sz="1400" dirty="0" smtClean="0"/>
              <a:t>print(house</a:t>
            </a:r>
            <a:r>
              <a:rPr lang="en-US" altLang="zh-CN" sz="1400" dirty="0"/>
              <a:t>)</a:t>
            </a:r>
            <a:endParaRPr lang="zh-CN" altLang="zh-CN" sz="1400" dirty="0"/>
          </a:p>
          <a:p>
            <a:r>
              <a:rPr lang="en-US" altLang="zh-CN" sz="1400" dirty="0" err="1" smtClean="0"/>
              <a:t>house.add_furniture</a:t>
            </a:r>
            <a:r>
              <a:rPr lang="en-US" altLang="zh-CN" sz="1400" dirty="0" smtClean="0"/>
              <a:t>(closet</a:t>
            </a:r>
            <a:r>
              <a:rPr lang="en-US" altLang="zh-CN" sz="1400" dirty="0"/>
              <a:t>)</a:t>
            </a:r>
            <a:endParaRPr lang="zh-CN" altLang="zh-CN" sz="1400" dirty="0"/>
          </a:p>
          <a:p>
            <a:r>
              <a:rPr lang="en-US" altLang="zh-CN" sz="1400" dirty="0" smtClean="0"/>
              <a:t>print(house</a:t>
            </a:r>
            <a:r>
              <a:rPr lang="en-US" altLang="zh-CN" sz="1400" dirty="0"/>
              <a:t>)</a:t>
            </a:r>
            <a:endParaRPr lang="zh-CN" altLang="zh-CN" sz="1400" dirty="0"/>
          </a:p>
          <a:p>
            <a:r>
              <a:rPr lang="en-US" altLang="zh-CN" sz="1400" dirty="0" err="1" smtClean="0"/>
              <a:t>house.add_furniture</a:t>
            </a:r>
            <a:r>
              <a:rPr lang="en-US" altLang="zh-CN" sz="1400" dirty="0" smtClean="0"/>
              <a:t>(table</a:t>
            </a:r>
            <a:r>
              <a:rPr lang="en-US" altLang="zh-CN" sz="1400" dirty="0"/>
              <a:t>)</a:t>
            </a:r>
            <a:endParaRPr lang="zh-CN" altLang="zh-CN" sz="1400" dirty="0"/>
          </a:p>
          <a:p>
            <a:r>
              <a:rPr lang="en-US" altLang="zh-CN" sz="1400" dirty="0" smtClean="0"/>
              <a:t>print(house</a:t>
            </a:r>
            <a:r>
              <a:rPr lang="en-US" altLang="zh-CN" sz="1400" dirty="0"/>
              <a:t>)</a:t>
            </a:r>
            <a:endParaRPr lang="zh-CN" altLang="zh-CN" sz="1400" dirty="0"/>
          </a:p>
          <a:p>
            <a:r>
              <a:rPr lang="en-US" altLang="zh-CN" sz="1400" dirty="0" err="1" smtClean="0"/>
              <a:t>house.add_furniture</a:t>
            </a:r>
            <a:r>
              <a:rPr lang="en-US" altLang="zh-CN" sz="1400" dirty="0" smtClean="0"/>
              <a:t>(bed</a:t>
            </a:r>
            <a:r>
              <a:rPr lang="en-US" altLang="zh-CN" sz="1400" dirty="0"/>
              <a:t>)</a:t>
            </a:r>
            <a:endParaRPr lang="zh-CN" altLang="zh-CN" sz="1400" dirty="0"/>
          </a:p>
          <a:p>
            <a:r>
              <a:rPr lang="en-US" altLang="zh-CN" sz="1400" dirty="0" smtClean="0"/>
              <a:t>print(house</a:t>
            </a:r>
            <a:r>
              <a:rPr lang="en-US" altLang="zh-CN" sz="1400" dirty="0"/>
              <a:t>)</a:t>
            </a:r>
            <a:endParaRPr lang="zh-CN" altLang="zh-CN" sz="1400" dirty="0"/>
          </a:p>
        </p:txBody>
      </p:sp>
      <p:sp>
        <p:nvSpPr>
          <p:cNvPr id="4" name="矩形 3"/>
          <p:cNvSpPr/>
          <p:nvPr/>
        </p:nvSpPr>
        <p:spPr>
          <a:xfrm>
            <a:off x="5419930" y="81477"/>
            <a:ext cx="6096000" cy="3816429"/>
          </a:xfrm>
          <a:prstGeom prst="rect">
            <a:avLst/>
          </a:prstGeom>
          <a:ln>
            <a:solidFill>
              <a:srgbClr val="FF0000"/>
            </a:solidFill>
          </a:ln>
        </p:spPr>
        <p:txBody>
          <a:bodyPr>
            <a:spAutoFit/>
          </a:bodyPr>
          <a:lstStyle/>
          <a:p>
            <a:r>
              <a:rPr lang="en-US" altLang="zh-CN" sz="1400" dirty="0"/>
              <a:t>class House:</a:t>
            </a:r>
            <a:endParaRPr lang="zh-CN" altLang="zh-CN" sz="1400" dirty="0"/>
          </a:p>
          <a:p>
            <a:r>
              <a:rPr lang="en-US" altLang="zh-CN" sz="1400" dirty="0"/>
              <a:t>    </a:t>
            </a:r>
            <a:r>
              <a:rPr lang="en-US" altLang="zh-CN" sz="1400" dirty="0" err="1"/>
              <a:t>def</a:t>
            </a:r>
            <a:r>
              <a:rPr lang="en-US" altLang="zh-CN" sz="1400" dirty="0"/>
              <a:t> __</a:t>
            </a:r>
            <a:r>
              <a:rPr lang="en-US" altLang="zh-CN" sz="1400" dirty="0" err="1"/>
              <a:t>init</a:t>
            </a:r>
            <a:r>
              <a:rPr lang="en-US" altLang="zh-CN" sz="1400" dirty="0"/>
              <a:t>__(self, style, area):</a:t>
            </a:r>
            <a:endParaRPr lang="zh-CN" altLang="zh-CN" sz="1400" dirty="0"/>
          </a:p>
          <a:p>
            <a:r>
              <a:rPr lang="en-US" altLang="zh-CN" sz="1400" dirty="0"/>
              <a:t>        self.__</a:t>
            </a:r>
            <a:r>
              <a:rPr lang="en-US" altLang="zh-CN" sz="1400" dirty="0" err="1"/>
              <a:t>furniture_list</a:t>
            </a:r>
            <a:r>
              <a:rPr lang="en-US" altLang="zh-CN" sz="1400" dirty="0"/>
              <a:t> = []  # </a:t>
            </a:r>
            <a:r>
              <a:rPr lang="zh-CN" altLang="zh-CN" sz="1400" dirty="0"/>
              <a:t>新房没有家具</a:t>
            </a:r>
          </a:p>
          <a:p>
            <a:r>
              <a:rPr lang="en-US" altLang="zh-CN" sz="1400" dirty="0"/>
              <a:t>        </a:t>
            </a:r>
            <a:r>
              <a:rPr lang="en-US" altLang="zh-CN" sz="1400" dirty="0" err="1"/>
              <a:t>self.__style</a:t>
            </a:r>
            <a:r>
              <a:rPr lang="en-US" altLang="zh-CN" sz="1400" dirty="0"/>
              <a:t> = style</a:t>
            </a:r>
            <a:endParaRPr lang="zh-CN" altLang="zh-CN" sz="1400" dirty="0"/>
          </a:p>
          <a:p>
            <a:r>
              <a:rPr lang="en-US" altLang="zh-CN" sz="1400" dirty="0"/>
              <a:t>        self.__</a:t>
            </a:r>
            <a:r>
              <a:rPr lang="en-US" altLang="zh-CN" sz="1400" dirty="0" err="1"/>
              <a:t>total_area</a:t>
            </a:r>
            <a:r>
              <a:rPr lang="en-US" altLang="zh-CN" sz="1400" dirty="0"/>
              <a:t> = area</a:t>
            </a:r>
            <a:endParaRPr lang="zh-CN" altLang="zh-CN" sz="1400" dirty="0"/>
          </a:p>
          <a:p>
            <a:r>
              <a:rPr lang="en-US" altLang="zh-CN" sz="1400" dirty="0"/>
              <a:t>        self.__</a:t>
            </a:r>
            <a:r>
              <a:rPr lang="en-US" altLang="zh-CN" sz="1400" dirty="0" err="1"/>
              <a:t>remaining_area</a:t>
            </a:r>
            <a:r>
              <a:rPr lang="en-US" altLang="zh-CN" sz="1400" dirty="0"/>
              <a:t> = area  # </a:t>
            </a:r>
            <a:r>
              <a:rPr lang="zh-CN" altLang="zh-CN" sz="1400" dirty="0"/>
              <a:t>新房的剩余面积就是总面积</a:t>
            </a:r>
          </a:p>
          <a:p>
            <a:r>
              <a:rPr lang="en-US" altLang="zh-CN" sz="1400" dirty="0"/>
              <a:t> </a:t>
            </a:r>
            <a:endParaRPr lang="zh-CN" altLang="zh-CN" sz="1400" dirty="0"/>
          </a:p>
          <a:p>
            <a:r>
              <a:rPr lang="en-US" altLang="zh-CN" sz="1400" dirty="0"/>
              <a:t>    """</a:t>
            </a:r>
            <a:r>
              <a:rPr lang="zh-CN" altLang="zh-CN" sz="1400" dirty="0"/>
              <a:t>摆放家具</a:t>
            </a:r>
            <a:r>
              <a:rPr lang="en-US" altLang="zh-CN" sz="1400" dirty="0"/>
              <a:t>"""</a:t>
            </a:r>
            <a:endParaRPr lang="zh-CN" altLang="zh-CN" sz="1400" dirty="0"/>
          </a:p>
          <a:p>
            <a:r>
              <a:rPr lang="en-US" altLang="zh-CN" sz="1400" dirty="0"/>
              <a:t>    </a:t>
            </a:r>
            <a:r>
              <a:rPr lang="en-US" altLang="zh-CN" sz="1400" dirty="0" err="1"/>
              <a:t>def</a:t>
            </a:r>
            <a:r>
              <a:rPr lang="en-US" altLang="zh-CN" sz="1400" dirty="0"/>
              <a:t> </a:t>
            </a:r>
            <a:r>
              <a:rPr lang="en-US" altLang="zh-CN" sz="1400" dirty="0" err="1"/>
              <a:t>add_furniture</a:t>
            </a:r>
            <a:r>
              <a:rPr lang="en-US" altLang="zh-CN" sz="1400" dirty="0"/>
              <a:t>(self, furniture):</a:t>
            </a:r>
            <a:endParaRPr lang="zh-CN" altLang="zh-CN" sz="1400" dirty="0"/>
          </a:p>
          <a:p>
            <a:r>
              <a:rPr lang="en-US" altLang="zh-CN" sz="1400" dirty="0"/>
              <a:t>        if self.__</a:t>
            </a:r>
            <a:r>
              <a:rPr lang="en-US" altLang="zh-CN" sz="1400" dirty="0" err="1"/>
              <a:t>remaining_area</a:t>
            </a:r>
            <a:r>
              <a:rPr lang="en-US" altLang="zh-CN" sz="1400" dirty="0"/>
              <a:t> &gt; </a:t>
            </a:r>
            <a:r>
              <a:rPr lang="en-US" altLang="zh-CN" sz="1400" dirty="0" err="1"/>
              <a:t>furniture.get_area</a:t>
            </a:r>
            <a:r>
              <a:rPr lang="en-US" altLang="zh-CN" sz="1400" dirty="0"/>
              <a:t>():</a:t>
            </a:r>
            <a:endParaRPr lang="zh-CN" altLang="zh-CN" sz="1400" dirty="0"/>
          </a:p>
          <a:p>
            <a:r>
              <a:rPr lang="en-US" altLang="zh-CN" sz="1400" dirty="0"/>
              <a:t>            self.__</a:t>
            </a:r>
            <a:r>
              <a:rPr lang="en-US" altLang="zh-CN" sz="1400" dirty="0" err="1"/>
              <a:t>furniture_list.append</a:t>
            </a:r>
            <a:r>
              <a:rPr lang="en-US" altLang="zh-CN" sz="1400" dirty="0"/>
              <a:t>(</a:t>
            </a:r>
            <a:r>
              <a:rPr lang="en-US" altLang="zh-CN" sz="1400" dirty="0" err="1"/>
              <a:t>furniture.get_name</a:t>
            </a:r>
            <a:r>
              <a:rPr lang="en-US" altLang="zh-CN" sz="1400" dirty="0"/>
              <a:t>())</a:t>
            </a:r>
            <a:endParaRPr lang="zh-CN" altLang="zh-CN" sz="1400" dirty="0"/>
          </a:p>
          <a:p>
            <a:r>
              <a:rPr lang="en-US" altLang="zh-CN" sz="1400" dirty="0"/>
              <a:t>            self.__</a:t>
            </a:r>
            <a:r>
              <a:rPr lang="en-US" altLang="zh-CN" sz="1400" dirty="0" err="1"/>
              <a:t>remaining_area</a:t>
            </a:r>
            <a:r>
              <a:rPr lang="en-US" altLang="zh-CN" sz="1400" dirty="0"/>
              <a:t> -= </a:t>
            </a:r>
            <a:r>
              <a:rPr lang="en-US" altLang="zh-CN" sz="1400" dirty="0" err="1"/>
              <a:t>furniture.get_area</a:t>
            </a:r>
            <a:r>
              <a:rPr lang="en-US" altLang="zh-CN" sz="1400" dirty="0"/>
              <a:t>()</a:t>
            </a:r>
            <a:endParaRPr lang="zh-CN" altLang="zh-CN" sz="1400" dirty="0"/>
          </a:p>
          <a:p>
            <a:r>
              <a:rPr lang="en-US" altLang="zh-CN" sz="1400" dirty="0"/>
              <a:t>        else:</a:t>
            </a:r>
            <a:endParaRPr lang="zh-CN" altLang="zh-CN" sz="1400" dirty="0"/>
          </a:p>
          <a:p>
            <a:r>
              <a:rPr lang="en-US" altLang="zh-CN" sz="1400" dirty="0"/>
              <a:t>            print(</a:t>
            </a:r>
            <a:r>
              <a:rPr lang="en-US" altLang="zh-CN" sz="1400" dirty="0" err="1"/>
              <a:t>furniture.get_name</a:t>
            </a:r>
            <a:r>
              <a:rPr lang="en-US" altLang="zh-CN" sz="1400" dirty="0"/>
              <a:t>(), "</a:t>
            </a:r>
            <a:r>
              <a:rPr lang="zh-CN" altLang="zh-CN" sz="1400" dirty="0"/>
              <a:t>家具面积太大，无法摆放</a:t>
            </a:r>
            <a:r>
              <a:rPr lang="en-US" altLang="zh-CN" sz="1400" dirty="0"/>
              <a:t>") </a:t>
            </a:r>
            <a:endParaRPr lang="zh-CN" altLang="zh-CN" sz="1400" dirty="0"/>
          </a:p>
          <a:p>
            <a:r>
              <a:rPr lang="en-US" altLang="zh-CN" sz="1400" dirty="0"/>
              <a:t>    </a:t>
            </a:r>
            <a:r>
              <a:rPr lang="en-US" altLang="zh-CN" sz="1400" dirty="0" err="1"/>
              <a:t>def</a:t>
            </a:r>
            <a:r>
              <a:rPr lang="en-US" altLang="zh-CN" sz="1400" dirty="0"/>
              <a:t> __</a:t>
            </a:r>
            <a:r>
              <a:rPr lang="en-US" altLang="zh-CN" sz="1400" dirty="0" err="1"/>
              <a:t>str</a:t>
            </a:r>
            <a:r>
              <a:rPr lang="en-US" altLang="zh-CN" sz="1400" dirty="0"/>
              <a:t>__(self):</a:t>
            </a:r>
            <a:endParaRPr lang="zh-CN" altLang="zh-CN" sz="1400" dirty="0"/>
          </a:p>
          <a:p>
            <a:r>
              <a:rPr lang="en-US" altLang="zh-CN" sz="1400" dirty="0"/>
              <a:t>        return "</a:t>
            </a:r>
            <a:r>
              <a:rPr lang="zh-CN" altLang="zh-CN" sz="1400" dirty="0"/>
              <a:t>户型：</a:t>
            </a:r>
            <a:r>
              <a:rPr lang="en-US" altLang="zh-CN" sz="1400" dirty="0"/>
              <a:t>%s </a:t>
            </a:r>
            <a:r>
              <a:rPr lang="zh-CN" altLang="zh-CN" sz="1400" dirty="0"/>
              <a:t>总面积：</a:t>
            </a:r>
            <a:r>
              <a:rPr lang="en-US" altLang="zh-CN" sz="1400" dirty="0"/>
              <a:t>%.2f </a:t>
            </a:r>
            <a:r>
              <a:rPr lang="zh-CN" altLang="zh-CN" sz="1400" dirty="0"/>
              <a:t>剩余面积：</a:t>
            </a:r>
            <a:r>
              <a:rPr lang="en-US" altLang="zh-CN" sz="1400" dirty="0"/>
              <a:t>%.2f </a:t>
            </a:r>
            <a:r>
              <a:rPr lang="zh-CN" altLang="zh-CN" sz="1400" dirty="0"/>
              <a:t>家具</a:t>
            </a:r>
            <a:r>
              <a:rPr lang="en-US" altLang="zh-CN" sz="1400" dirty="0"/>
              <a:t>%s"%(self.__style,self.__total_area,self.__remaining_area,self.__furniture_list</a:t>
            </a:r>
            <a:r>
              <a:rPr lang="en-US" altLang="zh-CN" sz="1400" dirty="0" smtClean="0"/>
              <a:t>)</a:t>
            </a:r>
            <a:r>
              <a:rPr lang="en-US" altLang="zh-CN" dirty="0"/>
              <a:t> </a:t>
            </a:r>
            <a:endParaRPr lang="zh-CN" altLang="zh-CN" dirty="0"/>
          </a:p>
        </p:txBody>
      </p:sp>
    </p:spTree>
    <p:extLst>
      <p:ext uri="{BB962C8B-B14F-4D97-AF65-F5344CB8AC3E}">
        <p14:creationId xmlns:p14="http://schemas.microsoft.com/office/powerpoint/2010/main" val="3851264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0000" y="1878013"/>
            <a:ext cx="5275263" cy="1754187"/>
          </a:xfrm>
          <a:prstGeom prst="rect">
            <a:avLst/>
          </a:prstGeom>
          <a:noFill/>
        </p:spPr>
        <p:txBody>
          <a:bodyPr>
            <a:spAutoFit/>
          </a:bodyPr>
          <a:lstStyle/>
          <a:p>
            <a:pPr fontAlgn="auto">
              <a:spcBef>
                <a:spcPts val="0"/>
              </a:spcBef>
              <a:spcAft>
                <a:spcPts val="0"/>
              </a:spcAft>
              <a:defRPr/>
            </a:pPr>
            <a:r>
              <a:rPr lang="zh-CN" altLang="zh-CN" dirty="0">
                <a:latin typeface="+mn-lt"/>
                <a:ea typeface="+mn-ea"/>
              </a:rPr>
              <a:t>面向过程强调的是过程，所有事情都需要自己完成；而面向对象是一种更符合我们思维习惯的思想</a:t>
            </a:r>
            <a:r>
              <a:rPr lang="en-US" altLang="zh-CN" dirty="0">
                <a:latin typeface="+mn-lt"/>
                <a:ea typeface="+mn-ea"/>
              </a:rPr>
              <a:t>(</a:t>
            </a:r>
            <a:r>
              <a:rPr lang="zh-CN" altLang="zh-CN" dirty="0">
                <a:latin typeface="+mn-lt"/>
                <a:ea typeface="+mn-ea"/>
              </a:rPr>
              <a:t>懒人思想，我把事情交给别人去做</a:t>
            </a:r>
            <a:r>
              <a:rPr lang="en-US" altLang="zh-CN" dirty="0">
                <a:latin typeface="+mn-lt"/>
                <a:ea typeface="+mn-ea"/>
              </a:rPr>
              <a:t>)</a:t>
            </a:r>
            <a:r>
              <a:rPr lang="zh-CN" altLang="zh-CN" dirty="0">
                <a:latin typeface="+mn-lt"/>
                <a:ea typeface="+mn-ea"/>
              </a:rPr>
              <a:t>，可以将复杂的事情简单化（对使用者来说简单了，对象里面还是很复杂的），将我们从执行者变成了指挥者，角色发生了转换。</a:t>
            </a:r>
            <a:endParaRPr lang="en-US" altLang="zh-CN" sz="1400" spc="300" dirty="0">
              <a:solidFill>
                <a:schemeClr val="bg2">
                  <a:lumMod val="50000"/>
                </a:schemeClr>
              </a:solidFill>
              <a:latin typeface="微软雅黑 Light" panose="020B0502040204020203" charset="-122"/>
              <a:ea typeface="微软雅黑 Light" panose="020B0502040204020203" charset="-122"/>
            </a:endParaRPr>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222875" cy="511175"/>
          </a:xfrm>
        </p:spPr>
        <p:txBody>
          <a:bodyPr/>
          <a:lstStyle/>
          <a:p>
            <a:r>
              <a:rPr lang="en-US" altLang="zh-CN" dirty="0" smtClean="0"/>
              <a:t>7.1.1 </a:t>
            </a:r>
            <a:r>
              <a:rPr lang="zh-CN" altLang="zh-CN" dirty="0"/>
              <a:t>面向过程思想和面向对象思想</a:t>
            </a:r>
          </a:p>
        </p:txBody>
      </p:sp>
      <p:sp>
        <p:nvSpPr>
          <p:cNvPr id="20485" name="文本框 7"/>
          <p:cNvSpPr txBox="1">
            <a:spLocks noChangeArrowheads="1"/>
          </p:cNvSpPr>
          <p:nvPr/>
        </p:nvSpPr>
        <p:spPr bwMode="auto">
          <a:xfrm>
            <a:off x="6350000" y="1423988"/>
            <a:ext cx="310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r>
              <a:rPr lang="zh-CN" altLang="en-US" b="1">
                <a:solidFill>
                  <a:srgbClr val="1B3868"/>
                </a:solidFill>
                <a:latin typeface="微软雅黑" panose="020B0503020204020204" pitchFamily="34" charset="-122"/>
                <a:ea typeface="微软雅黑" panose="020B0503020204020204" pitchFamily="34" charset="-122"/>
              </a:rPr>
              <a:t>总结</a:t>
            </a:r>
          </a:p>
        </p:txBody>
      </p:sp>
      <p:cxnSp>
        <p:nvCxnSpPr>
          <p:cNvPr id="14" name="直接连接符 13"/>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04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1436688"/>
            <a:ext cx="49530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14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a:lstStyle/>
          <a:p>
            <a:r>
              <a:rPr lang="en-US" altLang="zh-CN" dirty="0" smtClean="0"/>
              <a:t>7.1 </a:t>
            </a:r>
            <a:r>
              <a:rPr lang="zh-CN" altLang="zh-CN" dirty="0" smtClean="0"/>
              <a:t>面向对象思想</a:t>
            </a:r>
          </a:p>
        </p:txBody>
      </p:sp>
      <p:cxnSp>
        <p:nvCxnSpPr>
          <p:cNvPr id="14" name="直接连接符 13"/>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图片 7"/>
          <p:cNvPicPr/>
          <p:nvPr/>
        </p:nvPicPr>
        <p:blipFill>
          <a:blip r:embed="rId3"/>
          <a:stretch>
            <a:fillRect/>
          </a:stretch>
        </p:blipFill>
        <p:spPr>
          <a:xfrm>
            <a:off x="505495" y="1474788"/>
            <a:ext cx="5003483" cy="4880856"/>
          </a:xfrm>
          <a:prstGeom prst="rect">
            <a:avLst/>
          </a:prstGeom>
        </p:spPr>
      </p:pic>
      <p:sp>
        <p:nvSpPr>
          <p:cNvPr id="10" name="文本框 7"/>
          <p:cNvSpPr txBox="1">
            <a:spLocks noChangeArrowheads="1"/>
          </p:cNvSpPr>
          <p:nvPr/>
        </p:nvSpPr>
        <p:spPr bwMode="auto">
          <a:xfrm>
            <a:off x="6350000" y="1423988"/>
            <a:ext cx="310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b="1" dirty="0" smtClean="0">
                <a:solidFill>
                  <a:srgbClr val="1B3868"/>
                </a:solidFill>
                <a:latin typeface="微软雅黑" panose="020B0503020204020204" pitchFamily="34" charset="-122"/>
                <a:ea typeface="微软雅黑" panose="020B0503020204020204" pitchFamily="34" charset="-122"/>
              </a:rPr>
              <a:t>解决命名冲突</a:t>
            </a:r>
            <a:endParaRPr lang="zh-CN" altLang="en-US" b="1" dirty="0">
              <a:solidFill>
                <a:srgbClr val="1B3868"/>
              </a:solidFill>
              <a:latin typeface="微软雅黑" panose="020B0503020204020204" pitchFamily="34" charset="-122"/>
              <a:ea typeface="微软雅黑" panose="020B0503020204020204" pitchFamily="34" charset="-122"/>
            </a:endParaRPr>
          </a:p>
        </p:txBody>
      </p:sp>
      <p:pic>
        <p:nvPicPr>
          <p:cNvPr id="11" name="图片 10"/>
          <p:cNvPicPr/>
          <p:nvPr/>
        </p:nvPicPr>
        <p:blipFill>
          <a:blip r:embed="rId4"/>
          <a:stretch>
            <a:fillRect/>
          </a:stretch>
        </p:blipFill>
        <p:spPr>
          <a:xfrm>
            <a:off x="6457895" y="2186444"/>
            <a:ext cx="5090637" cy="387568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1"/>
          <p:cNvSpPr>
            <a:spLocks noGrp="1"/>
          </p:cNvSpPr>
          <p:nvPr>
            <p:ph type="title"/>
          </p:nvPr>
        </p:nvSpPr>
        <p:spPr>
          <a:xfrm>
            <a:off x="198438" y="411163"/>
            <a:ext cx="4835525" cy="511175"/>
          </a:xfrm>
        </p:spPr>
        <p:txBody>
          <a:bodyPr/>
          <a:lstStyle/>
          <a:p>
            <a:r>
              <a:rPr lang="en-US" altLang="zh-CN" dirty="0"/>
              <a:t>7.1 </a:t>
            </a:r>
            <a:r>
              <a:rPr lang="zh-CN" altLang="zh-CN" dirty="0"/>
              <a:t>面向对象思想</a:t>
            </a:r>
            <a:endParaRPr lang="zh-CN" altLang="zh-CN" dirty="0" smtClean="0"/>
          </a:p>
        </p:txBody>
      </p:sp>
      <p:grpSp>
        <p:nvGrpSpPr>
          <p:cNvPr id="21508" name="组合 2"/>
          <p:cNvGrpSpPr/>
          <p:nvPr/>
        </p:nvGrpSpPr>
        <p:grpSpPr bwMode="auto">
          <a:xfrm>
            <a:off x="582613" y="3200400"/>
            <a:ext cx="1039812" cy="1039813"/>
            <a:chOff x="1177785" y="1126770"/>
            <a:chExt cx="1400962" cy="1400962"/>
          </a:xfrm>
        </p:grpSpPr>
        <p:sp>
          <p:nvSpPr>
            <p:cNvPr id="4" name="椭圆 3"/>
            <p:cNvSpPr/>
            <p:nvPr/>
          </p:nvSpPr>
          <p:spPr>
            <a:xfrm>
              <a:off x="1177785" y="1126770"/>
              <a:ext cx="1400962" cy="1400962"/>
            </a:xfrm>
            <a:prstGeom prst="ellipse">
              <a:avLst/>
            </a:prstGeom>
            <a:solidFill>
              <a:srgbClr val="203A6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1531"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336" y="1464321"/>
              <a:ext cx="725861" cy="72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583035" y="4727957"/>
            <a:ext cx="1039838" cy="1039838"/>
            <a:chOff x="1247980" y="4545167"/>
            <a:chExt cx="1400962" cy="1400962"/>
          </a:xfrm>
          <a:solidFill>
            <a:srgbClr val="38507C"/>
          </a:solidFill>
        </p:grpSpPr>
        <p:sp>
          <p:nvSpPr>
            <p:cNvPr id="7" name="椭圆 6"/>
            <p:cNvSpPr/>
            <p:nvPr/>
          </p:nvSpPr>
          <p:spPr>
            <a:xfrm>
              <a:off x="1247980" y="4545167"/>
              <a:ext cx="1400962" cy="140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 name="图片 7"/>
            <p:cNvPicPr>
              <a:picLocks noChangeAspect="1"/>
            </p:cNvPicPr>
            <p:nvPr/>
          </p:nvPicPr>
          <p:blipFill>
            <a:blip r:embed="rId4" cstate="print"/>
            <a:stretch>
              <a:fillRect/>
            </a:stretch>
          </p:blipFill>
          <p:spPr>
            <a:xfrm>
              <a:off x="1585531" y="4882718"/>
              <a:ext cx="725861" cy="725861"/>
            </a:xfrm>
            <a:prstGeom prst="rect">
              <a:avLst/>
            </a:prstGeom>
            <a:grpFill/>
            <a:ln>
              <a:noFill/>
            </a:ln>
          </p:spPr>
        </p:pic>
      </p:grpSp>
      <p:grpSp>
        <p:nvGrpSpPr>
          <p:cNvPr id="9" name="组合 8"/>
          <p:cNvGrpSpPr/>
          <p:nvPr/>
        </p:nvGrpSpPr>
        <p:grpSpPr>
          <a:xfrm>
            <a:off x="583035" y="1731235"/>
            <a:ext cx="1039838" cy="1039838"/>
            <a:chOff x="1153581" y="2678213"/>
            <a:chExt cx="1400962" cy="1400962"/>
          </a:xfrm>
          <a:solidFill>
            <a:srgbClr val="38507C"/>
          </a:solidFill>
        </p:grpSpPr>
        <p:sp>
          <p:nvSpPr>
            <p:cNvPr id="10" name="椭圆 9"/>
            <p:cNvSpPr/>
            <p:nvPr/>
          </p:nvSpPr>
          <p:spPr>
            <a:xfrm>
              <a:off x="1153581" y="2678213"/>
              <a:ext cx="1400962" cy="140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 name="图片 10"/>
            <p:cNvPicPr>
              <a:picLocks noChangeAspect="1"/>
            </p:cNvPicPr>
            <p:nvPr/>
          </p:nvPicPr>
          <p:blipFill>
            <a:blip r:embed="rId5" cstate="print"/>
            <a:stretch>
              <a:fillRect/>
            </a:stretch>
          </p:blipFill>
          <p:spPr>
            <a:xfrm>
              <a:off x="1348360" y="2872992"/>
              <a:ext cx="1011405" cy="1011405"/>
            </a:xfrm>
            <a:prstGeom prst="rect">
              <a:avLst/>
            </a:prstGeom>
            <a:grpFill/>
            <a:ln>
              <a:noFill/>
            </a:ln>
          </p:spPr>
        </p:pic>
      </p:grpSp>
      <p:sp>
        <p:nvSpPr>
          <p:cNvPr id="21511" name="矩形 11"/>
          <p:cNvSpPr>
            <a:spLocks noChangeArrowheads="1"/>
          </p:cNvSpPr>
          <p:nvPr/>
        </p:nvSpPr>
        <p:spPr bwMode="auto">
          <a:xfrm>
            <a:off x="1974849" y="1889125"/>
            <a:ext cx="976559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sz="1400" dirty="0"/>
              <a:t>如果将外界对学生类和教师类的内部</a:t>
            </a:r>
            <a:r>
              <a:rPr lang="zh-CN" altLang="zh-CN" sz="1400" dirty="0" smtClean="0"/>
              <a:t>属性的</a:t>
            </a:r>
            <a:r>
              <a:rPr lang="zh-CN" altLang="zh-CN" sz="1400" dirty="0"/>
              <a:t>访问添加限制，只允许通过类所提供的对外</a:t>
            </a:r>
            <a:r>
              <a:rPr lang="zh-CN" altLang="zh-CN" sz="1400" dirty="0" smtClean="0"/>
              <a:t>接口方法访问</a:t>
            </a:r>
            <a:r>
              <a:rPr lang="zh-CN" altLang="zh-CN" sz="1400" dirty="0"/>
              <a:t>，那么，这样既可以实现对</a:t>
            </a:r>
            <a:r>
              <a:rPr lang="en-US" altLang="zh-CN" sz="1400" dirty="0"/>
              <a:t>“</a:t>
            </a:r>
            <a:r>
              <a:rPr lang="zh-CN" altLang="zh-CN" sz="1400" dirty="0"/>
              <a:t>对象</a:t>
            </a:r>
            <a:r>
              <a:rPr lang="en-US" altLang="zh-CN" sz="1400" dirty="0"/>
              <a:t>”</a:t>
            </a:r>
            <a:r>
              <a:rPr lang="zh-CN" altLang="zh-CN" sz="1400" dirty="0"/>
              <a:t>属性数据的保护，又可以提高整个软件系统的可维护性。只要对外</a:t>
            </a:r>
            <a:r>
              <a:rPr lang="zh-CN" altLang="zh-CN" sz="1400" dirty="0" smtClean="0"/>
              <a:t>接口方法不变</a:t>
            </a:r>
            <a:r>
              <a:rPr lang="zh-CN" altLang="zh-CN" sz="1400" dirty="0"/>
              <a:t>，任何封装在</a:t>
            </a:r>
            <a:r>
              <a:rPr lang="en-US" altLang="zh-CN" sz="1400" dirty="0"/>
              <a:t>“</a:t>
            </a:r>
            <a:r>
              <a:rPr lang="zh-CN" altLang="zh-CN" sz="1400" dirty="0"/>
              <a:t>对象</a:t>
            </a:r>
            <a:r>
              <a:rPr lang="en-US" altLang="zh-CN" sz="1400" dirty="0"/>
              <a:t>”</a:t>
            </a:r>
            <a:r>
              <a:rPr lang="zh-CN" altLang="zh-CN" sz="1400" dirty="0"/>
              <a:t>内部的改变都不会对软件系统的其他部分造成</a:t>
            </a:r>
            <a:r>
              <a:rPr lang="zh-CN" altLang="zh-CN" sz="1400" dirty="0" smtClean="0"/>
              <a:t>影响</a:t>
            </a:r>
            <a:r>
              <a:rPr lang="zh-CN" altLang="en-US" sz="1400" dirty="0" smtClean="0"/>
              <a:t>。</a:t>
            </a:r>
            <a:endParaRPr lang="en-US" altLang="zh-CN" sz="1400" dirty="0" smtClean="0"/>
          </a:p>
          <a:p>
            <a:r>
              <a:rPr lang="zh-CN" altLang="zh-CN" sz="1400" dirty="0"/>
              <a:t>封装性隐藏了对象的属性和实现细节，仅仅通过对外接口函数提供访问方式，从而隔离了类内部的具体变化，提高代码的复用性和安全性；</a:t>
            </a:r>
          </a:p>
        </p:txBody>
      </p:sp>
      <p:sp>
        <p:nvSpPr>
          <p:cNvPr id="13" name="矩形 12"/>
          <p:cNvSpPr/>
          <p:nvPr/>
        </p:nvSpPr>
        <p:spPr>
          <a:xfrm>
            <a:off x="1974850" y="1673224"/>
            <a:ext cx="9765594" cy="1385451"/>
          </a:xfrm>
          <a:prstGeom prst="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2125663" y="1495425"/>
            <a:ext cx="2771775" cy="33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14" name="文本框 7"/>
          <p:cNvSpPr txBox="1">
            <a:spLocks noChangeArrowheads="1"/>
          </p:cNvSpPr>
          <p:nvPr/>
        </p:nvSpPr>
        <p:spPr bwMode="auto">
          <a:xfrm>
            <a:off x="2230438" y="1495425"/>
            <a:ext cx="266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1</a:t>
            </a:r>
            <a:r>
              <a:rPr lang="en-US" altLang="zh-CN" sz="1600" dirty="0" smtClean="0"/>
              <a:t>.</a:t>
            </a:r>
            <a:r>
              <a:rPr lang="zh-CN" altLang="en-US" sz="1600" dirty="0"/>
              <a:t>封装</a:t>
            </a:r>
            <a:endParaRPr lang="zh-CN" altLang="zh-CN" sz="1600" dirty="0"/>
          </a:p>
        </p:txBody>
      </p:sp>
      <p:sp>
        <p:nvSpPr>
          <p:cNvPr id="16" name="圆角矩形 15"/>
          <p:cNvSpPr/>
          <p:nvPr/>
        </p:nvSpPr>
        <p:spPr>
          <a:xfrm>
            <a:off x="2125663" y="1495425"/>
            <a:ext cx="2771775" cy="339725"/>
          </a:xfrm>
          <a:prstGeom prst="roundRect">
            <a:avLst/>
          </a:prstGeom>
          <a:noFill/>
          <a:ln w="12700">
            <a:solidFill>
              <a:srgbClr val="1B386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16" name="矩形 16"/>
          <p:cNvSpPr>
            <a:spLocks noChangeArrowheads="1"/>
          </p:cNvSpPr>
          <p:nvPr/>
        </p:nvSpPr>
        <p:spPr bwMode="auto">
          <a:xfrm>
            <a:off x="1974850" y="3597277"/>
            <a:ext cx="96075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zh-CN" sz="1400" dirty="0"/>
              <a:t>虽然学生类和教师类是两个不同的类，但是他们包含了类似的功能，如</a:t>
            </a:r>
            <a:r>
              <a:rPr lang="en-US" altLang="zh-CN" sz="1400" dirty="0"/>
              <a:t>“</a:t>
            </a:r>
            <a:r>
              <a:rPr lang="zh-CN" altLang="zh-CN" sz="1400" dirty="0"/>
              <a:t>吃饭</a:t>
            </a:r>
            <a:r>
              <a:rPr lang="en-US" altLang="zh-CN" sz="1400" dirty="0"/>
              <a:t>”</a:t>
            </a:r>
            <a:r>
              <a:rPr lang="zh-CN" altLang="zh-CN" sz="1400" dirty="0"/>
              <a:t>、</a:t>
            </a:r>
            <a:r>
              <a:rPr lang="en-US" altLang="zh-CN" sz="1400" dirty="0"/>
              <a:t>“</a:t>
            </a:r>
            <a:r>
              <a:rPr lang="zh-CN" altLang="zh-CN" sz="1400" dirty="0"/>
              <a:t>睡觉</a:t>
            </a:r>
            <a:r>
              <a:rPr lang="en-US" altLang="zh-CN" sz="1400" dirty="0"/>
              <a:t>”</a:t>
            </a:r>
            <a:r>
              <a:rPr lang="zh-CN" altLang="zh-CN" sz="1400" dirty="0"/>
              <a:t>、</a:t>
            </a:r>
            <a:r>
              <a:rPr lang="en-US" altLang="zh-CN" sz="1400" dirty="0"/>
              <a:t>“</a:t>
            </a:r>
            <a:r>
              <a:rPr lang="zh-CN" altLang="zh-CN" sz="1400" dirty="0"/>
              <a:t>上课</a:t>
            </a:r>
            <a:r>
              <a:rPr lang="en-US" altLang="zh-CN" sz="1400" dirty="0"/>
              <a:t>”</a:t>
            </a:r>
            <a:r>
              <a:rPr lang="zh-CN" altLang="zh-CN" sz="1400" dirty="0"/>
              <a:t>等，还有部分重复的代码</a:t>
            </a:r>
            <a:r>
              <a:rPr lang="zh-CN" altLang="zh-CN" sz="1400" dirty="0" smtClean="0"/>
              <a:t>，这些类似功能</a:t>
            </a:r>
            <a:r>
              <a:rPr lang="zh-CN" altLang="zh-CN" sz="1400" dirty="0"/>
              <a:t>都是</a:t>
            </a:r>
            <a:r>
              <a:rPr lang="en-US" altLang="zh-CN" sz="1400" dirty="0"/>
              <a:t>“</a:t>
            </a:r>
            <a:r>
              <a:rPr lang="zh-CN" altLang="zh-CN" sz="1400" dirty="0"/>
              <a:t>人</a:t>
            </a:r>
            <a:r>
              <a:rPr lang="en-US" altLang="zh-CN" sz="1400" dirty="0"/>
              <a:t>”</a:t>
            </a:r>
            <a:r>
              <a:rPr lang="zh-CN" altLang="zh-CN" sz="1400" dirty="0"/>
              <a:t>所共同拥有的功能，所以可以将这些共同功能提取出来，形成一个新的类</a:t>
            </a:r>
            <a:r>
              <a:rPr lang="en-US" altLang="zh-CN" sz="1400" dirty="0"/>
              <a:t>——“</a:t>
            </a:r>
            <a:r>
              <a:rPr lang="zh-CN" altLang="zh-CN" sz="1400" dirty="0"/>
              <a:t>人</a:t>
            </a:r>
            <a:r>
              <a:rPr lang="en-US" altLang="zh-CN" sz="1400" dirty="0"/>
              <a:t>”</a:t>
            </a:r>
            <a:r>
              <a:rPr lang="zh-CN" altLang="zh-CN" sz="1400" dirty="0"/>
              <a:t>，学生类和教师都是</a:t>
            </a:r>
            <a:r>
              <a:rPr lang="en-US" altLang="zh-CN" sz="1400" dirty="0"/>
              <a:t>“</a:t>
            </a:r>
            <a:r>
              <a:rPr lang="zh-CN" altLang="zh-CN" sz="1400" dirty="0"/>
              <a:t>人</a:t>
            </a:r>
            <a:r>
              <a:rPr lang="en-US" altLang="zh-CN" sz="1400" dirty="0"/>
              <a:t>”</a:t>
            </a:r>
            <a:r>
              <a:rPr lang="zh-CN" altLang="zh-CN" sz="1400" dirty="0"/>
              <a:t>，所以学生类和教师类就可以通过继承直接使用</a:t>
            </a:r>
            <a:r>
              <a:rPr lang="en-US" altLang="zh-CN" sz="1400" dirty="0"/>
              <a:t>“</a:t>
            </a:r>
            <a:r>
              <a:rPr lang="zh-CN" altLang="zh-CN" sz="1400" dirty="0"/>
              <a:t>人</a:t>
            </a:r>
            <a:r>
              <a:rPr lang="en-US" altLang="zh-CN" sz="1400" dirty="0"/>
              <a:t>”</a:t>
            </a:r>
            <a:r>
              <a:rPr lang="zh-CN" altLang="zh-CN" sz="1400" dirty="0"/>
              <a:t>类提供这些功能，而不需要重复</a:t>
            </a:r>
            <a:r>
              <a:rPr lang="zh-CN" altLang="zh-CN" sz="1400" dirty="0" smtClean="0"/>
              <a:t>编码</a:t>
            </a:r>
            <a:r>
              <a:rPr lang="zh-CN" altLang="en-US" sz="1400" dirty="0" smtClean="0"/>
              <a:t>。</a:t>
            </a:r>
            <a:endParaRPr lang="en-US" altLang="zh-CN" sz="1400" dirty="0" smtClean="0"/>
          </a:p>
          <a:p>
            <a:r>
              <a:rPr lang="zh-CN" altLang="zh-CN" sz="1400" dirty="0"/>
              <a:t>继承性可以从被继承的类中获得一些属性和方法，提高代码的复用</a:t>
            </a:r>
            <a:r>
              <a:rPr lang="zh-CN" altLang="zh-CN" sz="1400" dirty="0" smtClean="0"/>
              <a:t>性</a:t>
            </a:r>
            <a:r>
              <a:rPr lang="zh-CN" altLang="en-US" sz="1400" dirty="0" smtClean="0"/>
              <a:t>。</a:t>
            </a:r>
            <a:endParaRPr lang="zh-CN" altLang="zh-CN" sz="1400" dirty="0"/>
          </a:p>
        </p:txBody>
      </p:sp>
      <p:sp>
        <p:nvSpPr>
          <p:cNvPr id="18" name="矩形 17"/>
          <p:cNvSpPr/>
          <p:nvPr/>
        </p:nvSpPr>
        <p:spPr>
          <a:xfrm>
            <a:off x="1974850" y="3379790"/>
            <a:ext cx="9765594" cy="1157287"/>
          </a:xfrm>
          <a:prstGeom prst="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2125663" y="3203577"/>
            <a:ext cx="2771775" cy="33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19" name="文本框 7"/>
          <p:cNvSpPr txBox="1">
            <a:spLocks noChangeArrowheads="1"/>
          </p:cNvSpPr>
          <p:nvPr/>
        </p:nvSpPr>
        <p:spPr bwMode="auto">
          <a:xfrm>
            <a:off x="2230438" y="3203577"/>
            <a:ext cx="2667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2</a:t>
            </a:r>
            <a:r>
              <a:rPr lang="en-US" altLang="zh-CN" sz="1600" dirty="0" smtClean="0"/>
              <a:t>.</a:t>
            </a:r>
            <a:r>
              <a:rPr lang="zh-CN" altLang="en-US" sz="1600" dirty="0"/>
              <a:t>继承</a:t>
            </a:r>
            <a:endParaRPr lang="zh-CN" altLang="zh-CN" sz="1600" dirty="0"/>
          </a:p>
        </p:txBody>
      </p:sp>
      <p:sp>
        <p:nvSpPr>
          <p:cNvPr id="21" name="圆角矩形 20"/>
          <p:cNvSpPr/>
          <p:nvPr/>
        </p:nvSpPr>
        <p:spPr>
          <a:xfrm>
            <a:off x="2125663" y="3203577"/>
            <a:ext cx="2771775" cy="339725"/>
          </a:xfrm>
          <a:prstGeom prst="roundRect">
            <a:avLst/>
          </a:prstGeom>
          <a:noFill/>
          <a:ln w="12700">
            <a:solidFill>
              <a:srgbClr val="1B386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21" name="矩形 21"/>
          <p:cNvSpPr>
            <a:spLocks noChangeArrowheads="1"/>
          </p:cNvSpPr>
          <p:nvPr/>
        </p:nvSpPr>
        <p:spPr bwMode="auto">
          <a:xfrm>
            <a:off x="1974850" y="5053896"/>
            <a:ext cx="96075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1400" dirty="0"/>
              <a:t>教师类和学生类都需要具有“上课”这一功能，但是他们所完成这个功能的基本操作却不尽相同，教师的上课是指讲课，而学生的上课是指听课，所以同样是“上课”，针对不同的“对象”，应该有不同的</a:t>
            </a:r>
            <a:r>
              <a:rPr lang="zh-CN" altLang="en-US" sz="1400" dirty="0" smtClean="0"/>
              <a:t>操作。</a:t>
            </a:r>
            <a:endParaRPr lang="en-US" altLang="zh-CN" sz="1400" dirty="0" smtClean="0"/>
          </a:p>
          <a:p>
            <a:r>
              <a:rPr lang="zh-CN" altLang="zh-CN" sz="1400" dirty="0"/>
              <a:t>多态性使得父类的引用指向子类的对象，提高了程序的</a:t>
            </a:r>
            <a:r>
              <a:rPr lang="zh-CN" altLang="zh-CN" sz="1400" dirty="0" smtClean="0"/>
              <a:t>扩展性</a:t>
            </a:r>
            <a:r>
              <a:rPr lang="zh-CN" altLang="en-US" sz="1400" dirty="0" smtClean="0"/>
              <a:t>。</a:t>
            </a:r>
            <a:endParaRPr lang="zh-CN" altLang="zh-CN" sz="1400" dirty="0"/>
          </a:p>
        </p:txBody>
      </p:sp>
      <p:sp>
        <p:nvSpPr>
          <p:cNvPr id="23" name="矩形 22"/>
          <p:cNvSpPr/>
          <p:nvPr/>
        </p:nvSpPr>
        <p:spPr>
          <a:xfrm>
            <a:off x="1974850" y="4826884"/>
            <a:ext cx="9765594" cy="1157287"/>
          </a:xfrm>
          <a:prstGeom prst="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2125663" y="4650671"/>
            <a:ext cx="2771775" cy="338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524" name="文本框 7"/>
          <p:cNvSpPr txBox="1">
            <a:spLocks noChangeArrowheads="1"/>
          </p:cNvSpPr>
          <p:nvPr/>
        </p:nvSpPr>
        <p:spPr bwMode="auto">
          <a:xfrm>
            <a:off x="2230438" y="4650671"/>
            <a:ext cx="2667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en-US" altLang="zh-CN" sz="1600" dirty="0"/>
              <a:t>3</a:t>
            </a:r>
            <a:r>
              <a:rPr lang="en-US" altLang="zh-CN" sz="1600" dirty="0" smtClean="0"/>
              <a:t>.</a:t>
            </a:r>
            <a:r>
              <a:rPr lang="zh-CN" altLang="en-US" sz="1600" dirty="0"/>
              <a:t>多态</a:t>
            </a:r>
            <a:endParaRPr lang="zh-CN" altLang="zh-CN" sz="1600" dirty="0"/>
          </a:p>
        </p:txBody>
      </p:sp>
      <p:sp>
        <p:nvSpPr>
          <p:cNvPr id="26" name="圆角矩形 25"/>
          <p:cNvSpPr/>
          <p:nvPr/>
        </p:nvSpPr>
        <p:spPr>
          <a:xfrm>
            <a:off x="2125663" y="4650671"/>
            <a:ext cx="2771775" cy="338138"/>
          </a:xfrm>
          <a:prstGeom prst="roundRect">
            <a:avLst/>
          </a:prstGeom>
          <a:noFill/>
          <a:ln w="12700">
            <a:solidFill>
              <a:srgbClr val="1B386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1942</TotalTime>
  <Words>9548</Words>
  <Application>Microsoft Office PowerPoint</Application>
  <PresentationFormat>自定义</PresentationFormat>
  <Paragraphs>1575</Paragraphs>
  <Slides>67</Slides>
  <Notes>18</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Office 主题​​</vt:lpstr>
      <vt:lpstr>Python语言进阶</vt:lpstr>
      <vt:lpstr>目录 CONTENT</vt:lpstr>
      <vt:lpstr>章节结构</vt:lpstr>
      <vt:lpstr>7.1.1 面向过程思想和面向对象思想</vt:lpstr>
      <vt:lpstr>7.1.1 面向过程思想和面向对象思想</vt:lpstr>
      <vt:lpstr>7.1.1 面向过程思想和面向对象思想</vt:lpstr>
      <vt:lpstr>7.1.1 面向过程思想和面向对象思想</vt:lpstr>
      <vt:lpstr>7.1 面向对象思想</vt:lpstr>
      <vt:lpstr>7.1 面向对象思想</vt:lpstr>
      <vt:lpstr>7.2.1  初识类</vt:lpstr>
      <vt:lpstr>7.2.1  类的定义</vt:lpstr>
      <vt:lpstr>7.2.1  初识类</vt:lpstr>
      <vt:lpstr>7.2.2  初识对象</vt:lpstr>
      <vt:lpstr>7.2.2  创建对象</vt:lpstr>
      <vt:lpstr>7.2.3  修改属性</vt:lpstr>
      <vt:lpstr>7.2.3  self参数</vt:lpstr>
      <vt:lpstr>7.2.3  self参数</vt:lpstr>
      <vt:lpstr>7.2.4  初始化方法</vt:lpstr>
      <vt:lpstr>7.2.4  初始化方法</vt:lpstr>
      <vt:lpstr>7.2.4  初始化方法</vt:lpstr>
      <vt:lpstr>7.2.5 析构方法</vt:lpstr>
      <vt:lpstr>7.2.3  访问成员</vt:lpstr>
      <vt:lpstr>7.2.3  访问成员</vt:lpstr>
      <vt:lpstr>7.2.4  self参数</vt:lpstr>
      <vt:lpstr>7.2.4  self参数</vt:lpstr>
      <vt:lpstr>7.2.4  self参数</vt:lpstr>
      <vt:lpstr>7.2.5  构造方法和析构方法</vt:lpstr>
      <vt:lpstr>7.2.5  构造方法和析构方法</vt:lpstr>
      <vt:lpstr>7.2.5  构造方法和析构方法</vt:lpstr>
      <vt:lpstr>7.3.1 类属性和实例属性</vt:lpstr>
      <vt:lpstr>7.3.1 类属性和实例属性</vt:lpstr>
      <vt:lpstr>7.3.2 实例方法、类方法和静态方法</vt:lpstr>
      <vt:lpstr>7.3.2 实例方法、类方法和静态方法</vt:lpstr>
      <vt:lpstr>7.3.2 实例方法、类方法和静态方法</vt:lpstr>
      <vt:lpstr>7.3.2 实例方法、类方法和静态方法</vt:lpstr>
      <vt:lpstr>7.3.2 实例方法、类方法和静态方法</vt:lpstr>
      <vt:lpstr>7.3.2 实例方法、类方法和静态方法</vt:lpstr>
      <vt:lpstr>7.3.3 类成员的保护和访问机制</vt:lpstr>
      <vt:lpstr>7.3.3 类成员的保护和访问机制</vt:lpstr>
      <vt:lpstr>7.3.3 类成员的保护和访问机制</vt:lpstr>
      <vt:lpstr>7.3.3 类成员的保护和访问机制</vt:lpstr>
      <vt:lpstr>7.3.3 类的特殊成员</vt:lpstr>
      <vt:lpstr>7.3.3 类的特殊成员</vt:lpstr>
      <vt:lpstr>7.3.3 类的特殊成员</vt:lpstr>
      <vt:lpstr>7.3.3 类的特殊成员</vt:lpstr>
      <vt:lpstr>7.3.3 类的特殊成员</vt:lpstr>
      <vt:lpstr>7.3.3 类的特殊成员</vt:lpstr>
      <vt:lpstr>7.3.3 类的特殊成员</vt:lpstr>
      <vt:lpstr>7.3.3 类的特殊成员</vt:lpstr>
      <vt:lpstr>7.4.1 单一继承</vt:lpstr>
      <vt:lpstr>7.4.1 单一继承</vt:lpstr>
      <vt:lpstr>7.4.1 单一继承</vt:lpstr>
      <vt:lpstr>7.4.1 单一继承</vt:lpstr>
      <vt:lpstr>7.4.1 单一继承</vt:lpstr>
      <vt:lpstr>7.4.1 单一继承</vt:lpstr>
      <vt:lpstr>7.4.1 单一继承</vt:lpstr>
      <vt:lpstr>7.4.2 多继承</vt:lpstr>
      <vt:lpstr>7.4.2 多继承</vt:lpstr>
      <vt:lpstr>7.4.3 super()</vt:lpstr>
      <vt:lpstr>7.4.4  抽象类</vt:lpstr>
      <vt:lpstr>7.4.4  抽象类</vt:lpstr>
      <vt:lpstr>7.4.5  多态</vt:lpstr>
      <vt:lpstr>7.5 面向对象应用案例</vt:lpstr>
      <vt:lpstr>7.5 面向对象应用案例</vt:lpstr>
      <vt:lpstr>7.5 面向对象应用案例</vt:lpstr>
      <vt:lpstr>7.5 面向对象应用案例</vt:lpstr>
      <vt:lpstr>7.5 面向对象应用案例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weiwei</dc:creator>
  <cp:lastModifiedBy>admin</cp:lastModifiedBy>
  <cp:revision>142</cp:revision>
  <dcterms:created xsi:type="dcterms:W3CDTF">2019-08-01T01:41:00Z</dcterms:created>
  <dcterms:modified xsi:type="dcterms:W3CDTF">2022-05-11T23:56:11Z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207B80F8F78047B9AB0F2C0477713DE3</vt:lpwstr>
  </property>
  <property fmtid="{D5CDD505-2E9C-101B-9397-08002B2CF9AE}" pid="3" name="KSOProductBuildVer">
    <vt:lpwstr>2052-11.1.0.10495</vt:lpwstr>
  </property>
</Properties>
</file>