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24" r:id="rId2"/>
    <p:sldId id="261" r:id="rId3"/>
    <p:sldId id="257" r:id="rId4"/>
    <p:sldId id="322" r:id="rId5"/>
    <p:sldId id="274" r:id="rId6"/>
    <p:sldId id="335" r:id="rId7"/>
    <p:sldId id="336" r:id="rId8"/>
    <p:sldId id="351" r:id="rId9"/>
    <p:sldId id="352" r:id="rId10"/>
    <p:sldId id="337" r:id="rId11"/>
    <p:sldId id="353" r:id="rId12"/>
    <p:sldId id="342" r:id="rId13"/>
    <p:sldId id="354" r:id="rId14"/>
    <p:sldId id="344" r:id="rId15"/>
    <p:sldId id="355" r:id="rId16"/>
    <p:sldId id="347" r:id="rId17"/>
    <p:sldId id="356" r:id="rId18"/>
    <p:sldId id="35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4F37557-A6F5-4E3C-8FA8-2E08DF760203}">
          <p14:sldIdLst>
            <p14:sldId id="324"/>
            <p14:sldId id="261"/>
            <p14:sldId id="257"/>
            <p14:sldId id="322"/>
            <p14:sldId id="274"/>
          </p14:sldIdLst>
        </p14:section>
        <p14:section name="无标题节" id="{7BAED536-E700-40B1-9A5C-94BCB32B61B2}">
          <p14:sldIdLst>
            <p14:sldId id="335"/>
            <p14:sldId id="336"/>
            <p14:sldId id="351"/>
            <p14:sldId id="352"/>
            <p14:sldId id="337"/>
            <p14:sldId id="353"/>
            <p14:sldId id="342"/>
            <p14:sldId id="354"/>
            <p14:sldId id="344"/>
            <p14:sldId id="355"/>
            <p14:sldId id="347"/>
            <p14:sldId id="356"/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 YE" initials="JY" lastIdx="2" clrIdx="0">
    <p:extLst>
      <p:ext uri="{19B8F6BF-5375-455C-9EA6-DF929625EA0E}">
        <p15:presenceInfo xmlns:p15="http://schemas.microsoft.com/office/powerpoint/2012/main" userId="2f511bf8b5e30c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8B3C6"/>
    <a:srgbClr val="2FC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76" autoAdjust="0"/>
    <p:restoredTop sz="93573" autoAdjust="0"/>
  </p:normalViewPr>
  <p:slideViewPr>
    <p:cSldViewPr snapToGrid="0" showGuides="1">
      <p:cViewPr varScale="1">
        <p:scale>
          <a:sx n="111" d="100"/>
          <a:sy n="111" d="100"/>
        </p:scale>
        <p:origin x="144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964FF-0B9D-483A-A95E-254B6F7658CA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83633-26CA-4EE3-A5AF-CD25BCB2E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66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83633-26CA-4EE3-A5AF-CD25BCB2EF3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83633-26CA-4EE3-A5AF-CD25BCB2EF3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83633-26CA-4EE3-A5AF-CD25BCB2EF3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83633-26CA-4EE3-A5AF-CD25BCB2EF3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83633-26CA-4EE3-A5AF-CD25BCB2EF3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998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83633-26CA-4EE3-A5AF-CD25BCB2EF3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909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83633-26CA-4EE3-A5AF-CD25BCB2EF3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188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83633-26CA-4EE3-A5AF-CD25BCB2EF3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539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83633-26CA-4EE3-A5AF-CD25BCB2EF3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49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3375232" y="2074434"/>
            <a:ext cx="5427024" cy="2871296"/>
          </a:xfrm>
          <a:custGeom>
            <a:avLst/>
            <a:gdLst>
              <a:gd name="connsiteX0" fmla="*/ 185601 w 4513943"/>
              <a:gd name="connsiteY0" fmla="*/ 0 h 2871296"/>
              <a:gd name="connsiteX1" fmla="*/ 4328342 w 4513943"/>
              <a:gd name="connsiteY1" fmla="*/ 0 h 2871296"/>
              <a:gd name="connsiteX2" fmla="*/ 4513943 w 4513943"/>
              <a:gd name="connsiteY2" fmla="*/ 185601 h 2871296"/>
              <a:gd name="connsiteX3" fmla="*/ 4513943 w 4513943"/>
              <a:gd name="connsiteY3" fmla="*/ 2685695 h 2871296"/>
              <a:gd name="connsiteX4" fmla="*/ 4328342 w 4513943"/>
              <a:gd name="connsiteY4" fmla="*/ 2871296 h 2871296"/>
              <a:gd name="connsiteX5" fmla="*/ 185601 w 4513943"/>
              <a:gd name="connsiteY5" fmla="*/ 2871296 h 2871296"/>
              <a:gd name="connsiteX6" fmla="*/ 0 w 4513943"/>
              <a:gd name="connsiteY6" fmla="*/ 2685695 h 2871296"/>
              <a:gd name="connsiteX7" fmla="*/ 0 w 4513943"/>
              <a:gd name="connsiteY7" fmla="*/ 185601 h 2871296"/>
              <a:gd name="connsiteX8" fmla="*/ 185601 w 4513943"/>
              <a:gd name="connsiteY8" fmla="*/ 0 h 2871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13943" h="2871296">
                <a:moveTo>
                  <a:pt x="185601" y="0"/>
                </a:moveTo>
                <a:lnTo>
                  <a:pt x="4328342" y="0"/>
                </a:lnTo>
                <a:cubicBezTo>
                  <a:pt x="4430847" y="0"/>
                  <a:pt x="4513943" y="83096"/>
                  <a:pt x="4513943" y="185601"/>
                </a:cubicBezTo>
                <a:lnTo>
                  <a:pt x="4513943" y="2685695"/>
                </a:lnTo>
                <a:cubicBezTo>
                  <a:pt x="4513943" y="2788200"/>
                  <a:pt x="4430847" y="2871296"/>
                  <a:pt x="4328342" y="2871296"/>
                </a:cubicBezTo>
                <a:lnTo>
                  <a:pt x="185601" y="2871296"/>
                </a:lnTo>
                <a:cubicBezTo>
                  <a:pt x="83096" y="2871296"/>
                  <a:pt x="0" y="2788200"/>
                  <a:pt x="0" y="2685695"/>
                </a:cubicBezTo>
                <a:lnTo>
                  <a:pt x="0" y="185601"/>
                </a:lnTo>
                <a:cubicBezTo>
                  <a:pt x="0" y="83096"/>
                  <a:pt x="83096" y="0"/>
                  <a:pt x="1856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1554485" y="2530766"/>
            <a:ext cx="3996575" cy="2539999"/>
          </a:xfrm>
          <a:custGeom>
            <a:avLst/>
            <a:gdLst>
              <a:gd name="connsiteX0" fmla="*/ 0 w 4047628"/>
              <a:gd name="connsiteY0" fmla="*/ 0 h 2800323"/>
              <a:gd name="connsiteX1" fmla="*/ 4047628 w 4047628"/>
              <a:gd name="connsiteY1" fmla="*/ 0 h 2800323"/>
              <a:gd name="connsiteX2" fmla="*/ 4047628 w 4047628"/>
              <a:gd name="connsiteY2" fmla="*/ 2800323 h 2800323"/>
              <a:gd name="connsiteX3" fmla="*/ 0 w 4047628"/>
              <a:gd name="connsiteY3" fmla="*/ 2800323 h 280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7628" h="2800323">
                <a:moveTo>
                  <a:pt x="0" y="0"/>
                </a:moveTo>
                <a:lnTo>
                  <a:pt x="4047628" y="0"/>
                </a:lnTo>
                <a:lnTo>
                  <a:pt x="4047628" y="2800323"/>
                </a:lnTo>
                <a:lnTo>
                  <a:pt x="0" y="280032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739899" y="2133600"/>
            <a:ext cx="2010552" cy="3416300"/>
          </a:xfrm>
          <a:custGeom>
            <a:avLst/>
            <a:gdLst>
              <a:gd name="connsiteX0" fmla="*/ 0 w 2213810"/>
              <a:gd name="connsiteY0" fmla="*/ 0 h 2656115"/>
              <a:gd name="connsiteX1" fmla="*/ 2213810 w 2213810"/>
              <a:gd name="connsiteY1" fmla="*/ 0 h 2656115"/>
              <a:gd name="connsiteX2" fmla="*/ 2213810 w 2213810"/>
              <a:gd name="connsiteY2" fmla="*/ 2656115 h 2656115"/>
              <a:gd name="connsiteX3" fmla="*/ 0 w 2213810"/>
              <a:gd name="connsiteY3" fmla="*/ 2656115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3810" h="2656115">
                <a:moveTo>
                  <a:pt x="0" y="0"/>
                </a:moveTo>
                <a:lnTo>
                  <a:pt x="2213810" y="0"/>
                </a:lnTo>
                <a:lnTo>
                  <a:pt x="2213810" y="2656115"/>
                </a:lnTo>
                <a:lnTo>
                  <a:pt x="0" y="265611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5090724" y="2133600"/>
            <a:ext cx="2010552" cy="3416300"/>
          </a:xfrm>
          <a:custGeom>
            <a:avLst/>
            <a:gdLst>
              <a:gd name="connsiteX0" fmla="*/ 0 w 2213810"/>
              <a:gd name="connsiteY0" fmla="*/ 0 h 2656115"/>
              <a:gd name="connsiteX1" fmla="*/ 2213810 w 2213810"/>
              <a:gd name="connsiteY1" fmla="*/ 0 h 2656115"/>
              <a:gd name="connsiteX2" fmla="*/ 2213810 w 2213810"/>
              <a:gd name="connsiteY2" fmla="*/ 2656115 h 2656115"/>
              <a:gd name="connsiteX3" fmla="*/ 0 w 2213810"/>
              <a:gd name="connsiteY3" fmla="*/ 2656115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3810" h="2656115">
                <a:moveTo>
                  <a:pt x="0" y="0"/>
                </a:moveTo>
                <a:lnTo>
                  <a:pt x="2213810" y="0"/>
                </a:lnTo>
                <a:lnTo>
                  <a:pt x="2213810" y="2656115"/>
                </a:lnTo>
                <a:lnTo>
                  <a:pt x="0" y="265611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8441548" y="2133600"/>
            <a:ext cx="2010552" cy="3416300"/>
          </a:xfrm>
          <a:custGeom>
            <a:avLst/>
            <a:gdLst>
              <a:gd name="connsiteX0" fmla="*/ 0 w 2213810"/>
              <a:gd name="connsiteY0" fmla="*/ 0 h 2656115"/>
              <a:gd name="connsiteX1" fmla="*/ 2213810 w 2213810"/>
              <a:gd name="connsiteY1" fmla="*/ 0 h 2656115"/>
              <a:gd name="connsiteX2" fmla="*/ 2213810 w 2213810"/>
              <a:gd name="connsiteY2" fmla="*/ 2656115 h 2656115"/>
              <a:gd name="connsiteX3" fmla="*/ 0 w 2213810"/>
              <a:gd name="connsiteY3" fmla="*/ 2656115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3810" h="2656115">
                <a:moveTo>
                  <a:pt x="0" y="0"/>
                </a:moveTo>
                <a:lnTo>
                  <a:pt x="2213810" y="0"/>
                </a:lnTo>
                <a:lnTo>
                  <a:pt x="2213810" y="2656115"/>
                </a:lnTo>
                <a:lnTo>
                  <a:pt x="0" y="265611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874715" y="3884398"/>
            <a:ext cx="2610644" cy="2253916"/>
          </a:xfrm>
          <a:custGeom>
            <a:avLst/>
            <a:gdLst>
              <a:gd name="connsiteX0" fmla="*/ 0 w 2610644"/>
              <a:gd name="connsiteY0" fmla="*/ 0 h 2253916"/>
              <a:gd name="connsiteX1" fmla="*/ 2610644 w 2610644"/>
              <a:gd name="connsiteY1" fmla="*/ 0 h 2253916"/>
              <a:gd name="connsiteX2" fmla="*/ 2610644 w 2610644"/>
              <a:gd name="connsiteY2" fmla="*/ 2253916 h 2253916"/>
              <a:gd name="connsiteX3" fmla="*/ 0 w 2610644"/>
              <a:gd name="connsiteY3" fmla="*/ 2253916 h 2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644" h="2253916">
                <a:moveTo>
                  <a:pt x="0" y="0"/>
                </a:moveTo>
                <a:lnTo>
                  <a:pt x="2610644" y="0"/>
                </a:lnTo>
                <a:lnTo>
                  <a:pt x="2610644" y="2253916"/>
                </a:lnTo>
                <a:lnTo>
                  <a:pt x="0" y="22539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3485359" y="1630482"/>
            <a:ext cx="2610644" cy="2253916"/>
          </a:xfrm>
          <a:custGeom>
            <a:avLst/>
            <a:gdLst>
              <a:gd name="connsiteX0" fmla="*/ 0 w 2610644"/>
              <a:gd name="connsiteY0" fmla="*/ 0 h 2253916"/>
              <a:gd name="connsiteX1" fmla="*/ 2610644 w 2610644"/>
              <a:gd name="connsiteY1" fmla="*/ 0 h 2253916"/>
              <a:gd name="connsiteX2" fmla="*/ 2610644 w 2610644"/>
              <a:gd name="connsiteY2" fmla="*/ 2253916 h 2253916"/>
              <a:gd name="connsiteX3" fmla="*/ 0 w 2610644"/>
              <a:gd name="connsiteY3" fmla="*/ 2253916 h 2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644" h="2253916">
                <a:moveTo>
                  <a:pt x="0" y="0"/>
                </a:moveTo>
                <a:lnTo>
                  <a:pt x="2610644" y="0"/>
                </a:lnTo>
                <a:lnTo>
                  <a:pt x="2610644" y="2253916"/>
                </a:lnTo>
                <a:lnTo>
                  <a:pt x="0" y="22539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6096003" y="3884398"/>
            <a:ext cx="2610644" cy="2253916"/>
          </a:xfrm>
          <a:custGeom>
            <a:avLst/>
            <a:gdLst>
              <a:gd name="connsiteX0" fmla="*/ 0 w 2610644"/>
              <a:gd name="connsiteY0" fmla="*/ 0 h 2253916"/>
              <a:gd name="connsiteX1" fmla="*/ 2610644 w 2610644"/>
              <a:gd name="connsiteY1" fmla="*/ 0 h 2253916"/>
              <a:gd name="connsiteX2" fmla="*/ 2610644 w 2610644"/>
              <a:gd name="connsiteY2" fmla="*/ 2253916 h 2253916"/>
              <a:gd name="connsiteX3" fmla="*/ 0 w 2610644"/>
              <a:gd name="connsiteY3" fmla="*/ 2253916 h 2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644" h="2253916">
                <a:moveTo>
                  <a:pt x="0" y="0"/>
                </a:moveTo>
                <a:lnTo>
                  <a:pt x="2610644" y="0"/>
                </a:lnTo>
                <a:lnTo>
                  <a:pt x="2610644" y="2253916"/>
                </a:lnTo>
                <a:lnTo>
                  <a:pt x="0" y="22539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8706643" y="1630482"/>
            <a:ext cx="2610644" cy="2253916"/>
          </a:xfrm>
          <a:custGeom>
            <a:avLst/>
            <a:gdLst>
              <a:gd name="connsiteX0" fmla="*/ 0 w 2610644"/>
              <a:gd name="connsiteY0" fmla="*/ 0 h 2253916"/>
              <a:gd name="connsiteX1" fmla="*/ 2610644 w 2610644"/>
              <a:gd name="connsiteY1" fmla="*/ 0 h 2253916"/>
              <a:gd name="connsiteX2" fmla="*/ 2610644 w 2610644"/>
              <a:gd name="connsiteY2" fmla="*/ 2253916 h 2253916"/>
              <a:gd name="connsiteX3" fmla="*/ 0 w 2610644"/>
              <a:gd name="connsiteY3" fmla="*/ 2253916 h 2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644" h="2253916">
                <a:moveTo>
                  <a:pt x="0" y="0"/>
                </a:moveTo>
                <a:lnTo>
                  <a:pt x="2610644" y="0"/>
                </a:lnTo>
                <a:lnTo>
                  <a:pt x="2610644" y="2253916"/>
                </a:lnTo>
                <a:lnTo>
                  <a:pt x="0" y="22539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900991" y="2101517"/>
            <a:ext cx="1925052" cy="1925052"/>
          </a:xfrm>
          <a:custGeom>
            <a:avLst/>
            <a:gdLst>
              <a:gd name="connsiteX0" fmla="*/ 962526 w 1925052"/>
              <a:gd name="connsiteY0" fmla="*/ 0 h 1925052"/>
              <a:gd name="connsiteX1" fmla="*/ 1925052 w 1925052"/>
              <a:gd name="connsiteY1" fmla="*/ 962526 h 1925052"/>
              <a:gd name="connsiteX2" fmla="*/ 962526 w 1925052"/>
              <a:gd name="connsiteY2" fmla="*/ 1925052 h 1925052"/>
              <a:gd name="connsiteX3" fmla="*/ 0 w 1925052"/>
              <a:gd name="connsiteY3" fmla="*/ 962526 h 1925052"/>
              <a:gd name="connsiteX4" fmla="*/ 962526 w 1925052"/>
              <a:gd name="connsiteY4" fmla="*/ 0 h 192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5052" h="1925052">
                <a:moveTo>
                  <a:pt x="962526" y="0"/>
                </a:moveTo>
                <a:cubicBezTo>
                  <a:pt x="1494114" y="0"/>
                  <a:pt x="1925052" y="430938"/>
                  <a:pt x="1925052" y="962526"/>
                </a:cubicBezTo>
                <a:cubicBezTo>
                  <a:pt x="1925052" y="1494114"/>
                  <a:pt x="1494114" y="1925052"/>
                  <a:pt x="962526" y="1925052"/>
                </a:cubicBezTo>
                <a:cubicBezTo>
                  <a:pt x="430938" y="1925052"/>
                  <a:pt x="0" y="1494114"/>
                  <a:pt x="0" y="962526"/>
                </a:cubicBezTo>
                <a:cubicBezTo>
                  <a:pt x="0" y="430938"/>
                  <a:pt x="430938" y="0"/>
                  <a:pt x="96252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5133475" y="2101517"/>
            <a:ext cx="1925052" cy="1925052"/>
          </a:xfrm>
          <a:custGeom>
            <a:avLst/>
            <a:gdLst>
              <a:gd name="connsiteX0" fmla="*/ 962526 w 1925052"/>
              <a:gd name="connsiteY0" fmla="*/ 0 h 1925052"/>
              <a:gd name="connsiteX1" fmla="*/ 1925052 w 1925052"/>
              <a:gd name="connsiteY1" fmla="*/ 962526 h 1925052"/>
              <a:gd name="connsiteX2" fmla="*/ 962526 w 1925052"/>
              <a:gd name="connsiteY2" fmla="*/ 1925052 h 1925052"/>
              <a:gd name="connsiteX3" fmla="*/ 0 w 1925052"/>
              <a:gd name="connsiteY3" fmla="*/ 962526 h 1925052"/>
              <a:gd name="connsiteX4" fmla="*/ 962526 w 1925052"/>
              <a:gd name="connsiteY4" fmla="*/ 0 h 192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5052" h="1925052">
                <a:moveTo>
                  <a:pt x="962526" y="0"/>
                </a:moveTo>
                <a:cubicBezTo>
                  <a:pt x="1494114" y="0"/>
                  <a:pt x="1925052" y="430938"/>
                  <a:pt x="1925052" y="962526"/>
                </a:cubicBezTo>
                <a:cubicBezTo>
                  <a:pt x="1925052" y="1494114"/>
                  <a:pt x="1494114" y="1925052"/>
                  <a:pt x="962526" y="1925052"/>
                </a:cubicBezTo>
                <a:cubicBezTo>
                  <a:pt x="430938" y="1925052"/>
                  <a:pt x="0" y="1494114"/>
                  <a:pt x="0" y="962526"/>
                </a:cubicBezTo>
                <a:cubicBezTo>
                  <a:pt x="0" y="430938"/>
                  <a:pt x="430938" y="0"/>
                  <a:pt x="96252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8365959" y="2101517"/>
            <a:ext cx="1925052" cy="1925052"/>
          </a:xfrm>
          <a:custGeom>
            <a:avLst/>
            <a:gdLst>
              <a:gd name="connsiteX0" fmla="*/ 962526 w 1925052"/>
              <a:gd name="connsiteY0" fmla="*/ 0 h 1925052"/>
              <a:gd name="connsiteX1" fmla="*/ 1925052 w 1925052"/>
              <a:gd name="connsiteY1" fmla="*/ 962526 h 1925052"/>
              <a:gd name="connsiteX2" fmla="*/ 962526 w 1925052"/>
              <a:gd name="connsiteY2" fmla="*/ 1925052 h 1925052"/>
              <a:gd name="connsiteX3" fmla="*/ 0 w 1925052"/>
              <a:gd name="connsiteY3" fmla="*/ 962526 h 1925052"/>
              <a:gd name="connsiteX4" fmla="*/ 962526 w 1925052"/>
              <a:gd name="connsiteY4" fmla="*/ 0 h 192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5052" h="1925052">
                <a:moveTo>
                  <a:pt x="962526" y="0"/>
                </a:moveTo>
                <a:cubicBezTo>
                  <a:pt x="1494114" y="0"/>
                  <a:pt x="1925052" y="430938"/>
                  <a:pt x="1925052" y="962526"/>
                </a:cubicBezTo>
                <a:cubicBezTo>
                  <a:pt x="1925052" y="1494114"/>
                  <a:pt x="1494114" y="1925052"/>
                  <a:pt x="962526" y="1925052"/>
                </a:cubicBezTo>
                <a:cubicBezTo>
                  <a:pt x="430938" y="1925052"/>
                  <a:pt x="0" y="1494114"/>
                  <a:pt x="0" y="962526"/>
                </a:cubicBezTo>
                <a:cubicBezTo>
                  <a:pt x="0" y="430938"/>
                  <a:pt x="430938" y="0"/>
                  <a:pt x="96252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0" y="1876929"/>
            <a:ext cx="3911427" cy="2662989"/>
          </a:xfrm>
          <a:custGeom>
            <a:avLst/>
            <a:gdLst>
              <a:gd name="connsiteX0" fmla="*/ 0 w 3911426"/>
              <a:gd name="connsiteY0" fmla="*/ 0 h 2662989"/>
              <a:gd name="connsiteX1" fmla="*/ 3911426 w 3911426"/>
              <a:gd name="connsiteY1" fmla="*/ 0 h 2662989"/>
              <a:gd name="connsiteX2" fmla="*/ 3911426 w 3911426"/>
              <a:gd name="connsiteY2" fmla="*/ 2662989 h 2662989"/>
              <a:gd name="connsiteX3" fmla="*/ 0 w 3911426"/>
              <a:gd name="connsiteY3" fmla="*/ 2662989 h 266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1426" h="2662989">
                <a:moveTo>
                  <a:pt x="0" y="0"/>
                </a:moveTo>
                <a:lnTo>
                  <a:pt x="3911426" y="0"/>
                </a:lnTo>
                <a:lnTo>
                  <a:pt x="3911426" y="2662989"/>
                </a:lnTo>
                <a:lnTo>
                  <a:pt x="0" y="266298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4140285" y="1876929"/>
            <a:ext cx="3911427" cy="2662989"/>
          </a:xfrm>
          <a:custGeom>
            <a:avLst/>
            <a:gdLst>
              <a:gd name="connsiteX0" fmla="*/ 0 w 3911426"/>
              <a:gd name="connsiteY0" fmla="*/ 0 h 2662989"/>
              <a:gd name="connsiteX1" fmla="*/ 3911426 w 3911426"/>
              <a:gd name="connsiteY1" fmla="*/ 0 h 2662989"/>
              <a:gd name="connsiteX2" fmla="*/ 3911426 w 3911426"/>
              <a:gd name="connsiteY2" fmla="*/ 2662989 h 2662989"/>
              <a:gd name="connsiteX3" fmla="*/ 0 w 3911426"/>
              <a:gd name="connsiteY3" fmla="*/ 2662989 h 266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1426" h="2662989">
                <a:moveTo>
                  <a:pt x="0" y="0"/>
                </a:moveTo>
                <a:lnTo>
                  <a:pt x="3911426" y="0"/>
                </a:lnTo>
                <a:lnTo>
                  <a:pt x="3911426" y="2662989"/>
                </a:lnTo>
                <a:lnTo>
                  <a:pt x="0" y="266298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8280573" y="1876929"/>
            <a:ext cx="3911427" cy="2662989"/>
          </a:xfrm>
          <a:custGeom>
            <a:avLst/>
            <a:gdLst>
              <a:gd name="connsiteX0" fmla="*/ 0 w 3911426"/>
              <a:gd name="connsiteY0" fmla="*/ 0 h 2662989"/>
              <a:gd name="connsiteX1" fmla="*/ 3911426 w 3911426"/>
              <a:gd name="connsiteY1" fmla="*/ 0 h 2662989"/>
              <a:gd name="connsiteX2" fmla="*/ 3911426 w 3911426"/>
              <a:gd name="connsiteY2" fmla="*/ 2662989 h 2662989"/>
              <a:gd name="connsiteX3" fmla="*/ 0 w 3911426"/>
              <a:gd name="connsiteY3" fmla="*/ 2662989 h 266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1426" h="2662989">
                <a:moveTo>
                  <a:pt x="0" y="0"/>
                </a:moveTo>
                <a:lnTo>
                  <a:pt x="3911426" y="0"/>
                </a:lnTo>
                <a:lnTo>
                  <a:pt x="3911426" y="2662989"/>
                </a:lnTo>
                <a:lnTo>
                  <a:pt x="0" y="266298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/>
          <a:srcRect l="7599" t="18020" r="9499" b="1530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D5719-EBDA-49D1-A3F0-16E6CC964A24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BD487-B35B-440F-929D-1997106152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9" name="直接连接符 698"/>
          <p:cNvCxnSpPr/>
          <p:nvPr/>
        </p:nvCxnSpPr>
        <p:spPr>
          <a:xfrm flipV="1">
            <a:off x="1692467" y="2087235"/>
            <a:ext cx="2261126" cy="62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3" name="图片 702"/>
          <p:cNvPicPr>
            <a:picLocks noChangeAspect="1"/>
          </p:cNvPicPr>
          <p:nvPr/>
        </p:nvPicPr>
        <p:blipFill rotWithShape="1">
          <a:blip r:embed="rId3" cstate="screen"/>
          <a:srcRect t="15073" r="5398"/>
          <a:stretch>
            <a:fillRect/>
          </a:stretch>
        </p:blipFill>
        <p:spPr>
          <a:xfrm>
            <a:off x="8122255" y="-2"/>
            <a:ext cx="4069745" cy="5800077"/>
          </a:xfrm>
          <a:prstGeom prst="rect">
            <a:avLst/>
          </a:prstGeom>
        </p:spPr>
      </p:pic>
      <p:sp>
        <p:nvSpPr>
          <p:cNvPr id="694" name="矩形 693"/>
          <p:cNvSpPr/>
          <p:nvPr/>
        </p:nvSpPr>
        <p:spPr>
          <a:xfrm>
            <a:off x="1393373" y="1338945"/>
            <a:ext cx="2859315" cy="4033157"/>
          </a:xfrm>
          <a:prstGeom prst="rect">
            <a:avLst/>
          </a:prstGeom>
          <a:noFill/>
          <a:ln w="19050">
            <a:solidFill>
              <a:srgbClr val="28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694"/>
          <p:cNvSpPr/>
          <p:nvPr/>
        </p:nvSpPr>
        <p:spPr>
          <a:xfrm>
            <a:off x="3780402" y="2900037"/>
            <a:ext cx="944569" cy="189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0" name="文本框 699"/>
          <p:cNvSpPr txBox="1"/>
          <p:nvPr/>
        </p:nvSpPr>
        <p:spPr>
          <a:xfrm>
            <a:off x="3452135" y="4233365"/>
            <a:ext cx="645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宣讲员：</a:t>
            </a:r>
            <a:r>
              <a:rPr lang="en-US" altLang="zh-CN" dirty="0"/>
              <a:t>21</a:t>
            </a:r>
            <a:r>
              <a:rPr lang="zh-CN" altLang="en-US" dirty="0"/>
              <a:t>计算机</a:t>
            </a:r>
            <a:r>
              <a:rPr lang="en-US" altLang="zh-CN" dirty="0"/>
              <a:t>1B5</a:t>
            </a:r>
            <a:r>
              <a:rPr lang="zh-CN" altLang="en-US" dirty="0"/>
              <a:t>周烨</a:t>
            </a:r>
            <a:endParaRPr lang="en-US" altLang="zh-CN" dirty="0"/>
          </a:p>
        </p:txBody>
      </p:sp>
      <p:sp>
        <p:nvSpPr>
          <p:cNvPr id="697" name="文本框 696"/>
          <p:cNvSpPr txBox="1"/>
          <p:nvPr/>
        </p:nvSpPr>
        <p:spPr>
          <a:xfrm>
            <a:off x="2035133" y="2945925"/>
            <a:ext cx="4717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关于党的二十大总结报告</a:t>
            </a:r>
            <a:endParaRPr lang="zh-CN" altLang="zh-CN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 tmFilter="0,0; .5, 1; 1, 1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" grpId="0" animBg="1"/>
      <p:bldP spid="700" grpId="0"/>
      <p:bldP spid="69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71732" y="1080030"/>
            <a:ext cx="2708728" cy="4033157"/>
            <a:chOff x="1393372" y="1135743"/>
            <a:chExt cx="2708728" cy="4033157"/>
          </a:xfrm>
        </p:grpSpPr>
        <p:sp>
          <p:nvSpPr>
            <p:cNvPr id="694" name="矩形 693"/>
            <p:cNvSpPr/>
            <p:nvPr/>
          </p:nvSpPr>
          <p:spPr>
            <a:xfrm>
              <a:off x="1393372" y="1135743"/>
              <a:ext cx="2213428" cy="4033157"/>
            </a:xfrm>
            <a:prstGeom prst="rect">
              <a:avLst/>
            </a:prstGeom>
            <a:noFill/>
            <a:ln w="19050">
              <a:solidFill>
                <a:srgbClr val="28B3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5" name="矩形 694"/>
            <p:cNvSpPr/>
            <p:nvPr/>
          </p:nvSpPr>
          <p:spPr>
            <a:xfrm>
              <a:off x="3157531" y="2844800"/>
              <a:ext cx="944569" cy="189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6" name="文本框 695"/>
            <p:cNvSpPr txBox="1"/>
            <p:nvPr/>
          </p:nvSpPr>
          <p:spPr>
            <a:xfrm>
              <a:off x="1788131" y="1542143"/>
              <a:ext cx="112723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/>
                <a:t>02</a:t>
              </a:r>
              <a:endParaRPr lang="zh-CN" altLang="en-US" sz="6600" dirty="0"/>
            </a:p>
          </p:txBody>
        </p:sp>
        <p:sp>
          <p:nvSpPr>
            <p:cNvPr id="697" name="文本框 696"/>
            <p:cNvSpPr txBox="1"/>
            <p:nvPr/>
          </p:nvSpPr>
          <p:spPr>
            <a:xfrm>
              <a:off x="1788131" y="2950919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solidFill>
                    <a:srgbClr val="28B3C6"/>
                  </a:solidFill>
                </a:rPr>
                <a:t>中心任务</a:t>
              </a:r>
            </a:p>
          </p:txBody>
        </p:sp>
        <p:cxnSp>
          <p:nvCxnSpPr>
            <p:cNvPr id="699" name="直接连接符 698"/>
            <p:cNvCxnSpPr/>
            <p:nvPr/>
          </p:nvCxnSpPr>
          <p:spPr>
            <a:xfrm>
              <a:off x="1944915" y="2650139"/>
              <a:ext cx="8973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文本框 699"/>
            <p:cNvSpPr txBox="1"/>
            <p:nvPr/>
          </p:nvSpPr>
          <p:spPr>
            <a:xfrm>
              <a:off x="1788131" y="3617682"/>
              <a:ext cx="2108269" cy="427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PH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mission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7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131A85C-9F7C-4BC0-B952-58417CC28557}"/>
              </a:ext>
            </a:extLst>
          </p:cNvPr>
          <p:cNvSpPr txBox="1"/>
          <p:nvPr/>
        </p:nvSpPr>
        <p:spPr>
          <a:xfrm>
            <a:off x="3527301" y="3207219"/>
            <a:ext cx="84614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从现在起，</a:t>
            </a:r>
            <a:endParaRPr lang="en-US" altLang="zh-CN" sz="2800" dirty="0">
              <a:highlight>
                <a:srgbClr val="FFFF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中国共产党的中心任务就是：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团结带领全国各族人民全面建成社金主义现代化强国、实现第二个百年有斗目标，以中国式现代化全面推进中华民族伟大复兴。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EDACDD-7414-47E6-A8C8-5CB7C3CD7F73}"/>
              </a:ext>
            </a:extLst>
          </p:cNvPr>
          <p:cNvSpPr/>
          <p:nvPr/>
        </p:nvSpPr>
        <p:spPr>
          <a:xfrm>
            <a:off x="2291959" y="1192995"/>
            <a:ext cx="478917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中国共产党的</a:t>
            </a:r>
            <a:endParaRPr lang="en-US" altLang="zh-CN" sz="3600" b="1" dirty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中心任务</a:t>
            </a:r>
            <a:endParaRPr lang="en-US" altLang="zh-CN" sz="3600" b="1" dirty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205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51159" y="1256261"/>
            <a:ext cx="3574339" cy="4033157"/>
            <a:chOff x="1393372" y="1135743"/>
            <a:chExt cx="3574339" cy="4033157"/>
          </a:xfrm>
        </p:grpSpPr>
        <p:sp>
          <p:nvSpPr>
            <p:cNvPr id="694" name="矩形 693"/>
            <p:cNvSpPr/>
            <p:nvPr/>
          </p:nvSpPr>
          <p:spPr>
            <a:xfrm>
              <a:off x="1393372" y="1135743"/>
              <a:ext cx="2213428" cy="4033157"/>
            </a:xfrm>
            <a:prstGeom prst="rect">
              <a:avLst/>
            </a:prstGeom>
            <a:noFill/>
            <a:ln w="19050">
              <a:solidFill>
                <a:srgbClr val="28B3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5" name="矩形 694"/>
            <p:cNvSpPr/>
            <p:nvPr/>
          </p:nvSpPr>
          <p:spPr>
            <a:xfrm>
              <a:off x="3157531" y="2844800"/>
              <a:ext cx="944569" cy="189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6" name="文本框 695"/>
            <p:cNvSpPr txBox="1"/>
            <p:nvPr/>
          </p:nvSpPr>
          <p:spPr>
            <a:xfrm>
              <a:off x="1788131" y="1542143"/>
              <a:ext cx="112723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/>
                <a:t>03</a:t>
              </a:r>
              <a:endParaRPr lang="zh-CN" altLang="en-US" sz="6600" dirty="0"/>
            </a:p>
          </p:txBody>
        </p:sp>
        <p:sp>
          <p:nvSpPr>
            <p:cNvPr id="697" name="文本框 696"/>
            <p:cNvSpPr txBox="1"/>
            <p:nvPr/>
          </p:nvSpPr>
          <p:spPr>
            <a:xfrm>
              <a:off x="1393372" y="3097903"/>
              <a:ext cx="35743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28B3C6"/>
                  </a:solidFill>
                </a:rPr>
                <a:t>中国式现代化</a:t>
              </a:r>
            </a:p>
          </p:txBody>
        </p:sp>
        <p:cxnSp>
          <p:nvCxnSpPr>
            <p:cNvPr id="699" name="直接连接符 698"/>
            <p:cNvCxnSpPr/>
            <p:nvPr/>
          </p:nvCxnSpPr>
          <p:spPr>
            <a:xfrm>
              <a:off x="1915159" y="2650139"/>
              <a:ext cx="9704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文本框 699"/>
            <p:cNvSpPr txBox="1"/>
            <p:nvPr/>
          </p:nvSpPr>
          <p:spPr>
            <a:xfrm>
              <a:off x="1418902" y="3877339"/>
              <a:ext cx="3477257" cy="427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PH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modernization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9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131A85C-9F7C-4BC0-B952-58417CC28557}"/>
              </a:ext>
            </a:extLst>
          </p:cNvPr>
          <p:cNvSpPr txBox="1"/>
          <p:nvPr/>
        </p:nvSpPr>
        <p:spPr>
          <a:xfrm>
            <a:off x="3482143" y="2998139"/>
            <a:ext cx="84614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中国式现代化，是</a:t>
            </a:r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中国共产党领导的社会主义现代化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，既有各国现代化的共同特征，更有基于自己国情的</a:t>
            </a:r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中国特色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本质要求是：坚持中国共产党领导，坚持中国特色社会主义，实现高质量发展，发展全过程人民民主，丰富人民精神世界，实现全体人民共同富裕，促进人与自然和谐共生，推动构建人类命运共同体，创造人类文明新形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EDACDD-7414-47E6-A8C8-5CB7C3CD7F73}"/>
              </a:ext>
            </a:extLst>
          </p:cNvPr>
          <p:cNvSpPr/>
          <p:nvPr/>
        </p:nvSpPr>
        <p:spPr>
          <a:xfrm>
            <a:off x="2432635" y="575580"/>
            <a:ext cx="478917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</a:rPr>
              <a:t>中国式现代化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2D0EC4-926F-8723-BF29-E18023E6609E}"/>
              </a:ext>
            </a:extLst>
          </p:cNvPr>
          <p:cNvSpPr txBox="1"/>
          <p:nvPr/>
        </p:nvSpPr>
        <p:spPr>
          <a:xfrm>
            <a:off x="3482143" y="1371361"/>
            <a:ext cx="7479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是人口規模巨大的现代化</a:t>
            </a:r>
            <a:endParaRPr lang="en-US" altLang="zh-CN" dirty="0">
              <a:highlight>
                <a:srgbClr val="FFFF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是全体人民共同富裕的现代化</a:t>
            </a:r>
            <a:endParaRPr lang="en-US" altLang="zh-CN" dirty="0">
              <a:highlight>
                <a:srgbClr val="FFFF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是物质文明和精神文明相协调的现代化</a:t>
            </a:r>
            <a:endParaRPr lang="en-US" altLang="zh-CN" dirty="0">
              <a:highlight>
                <a:srgbClr val="FFFF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是人与自然和谐共生的现代化</a:t>
            </a:r>
            <a:endParaRPr lang="en-US" altLang="zh-CN" dirty="0">
              <a:highlight>
                <a:srgbClr val="FFFF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是走和平发展道路的现代化天下</a:t>
            </a:r>
          </a:p>
        </p:txBody>
      </p:sp>
    </p:spTree>
    <p:extLst>
      <p:ext uri="{BB962C8B-B14F-4D97-AF65-F5344CB8AC3E}">
        <p14:creationId xmlns:p14="http://schemas.microsoft.com/office/powerpoint/2010/main" val="319152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37429" y="1251863"/>
            <a:ext cx="3142050" cy="4033157"/>
            <a:chOff x="1393372" y="1135743"/>
            <a:chExt cx="3142050" cy="4033157"/>
          </a:xfrm>
        </p:grpSpPr>
        <p:sp>
          <p:nvSpPr>
            <p:cNvPr id="694" name="矩形 693"/>
            <p:cNvSpPr/>
            <p:nvPr/>
          </p:nvSpPr>
          <p:spPr>
            <a:xfrm>
              <a:off x="1393372" y="1135743"/>
              <a:ext cx="2213428" cy="4033157"/>
            </a:xfrm>
            <a:prstGeom prst="rect">
              <a:avLst/>
            </a:prstGeom>
            <a:noFill/>
            <a:ln w="19050">
              <a:solidFill>
                <a:srgbClr val="28B3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5" name="矩形 694"/>
            <p:cNvSpPr/>
            <p:nvPr/>
          </p:nvSpPr>
          <p:spPr>
            <a:xfrm>
              <a:off x="3157531" y="2844800"/>
              <a:ext cx="944569" cy="189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6" name="文本框 695"/>
            <p:cNvSpPr txBox="1"/>
            <p:nvPr/>
          </p:nvSpPr>
          <p:spPr>
            <a:xfrm>
              <a:off x="1788131" y="1542143"/>
              <a:ext cx="112723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/>
                <a:t>04</a:t>
              </a:r>
              <a:endParaRPr lang="zh-CN" altLang="en-US" sz="6600" dirty="0"/>
            </a:p>
          </p:txBody>
        </p:sp>
        <p:sp>
          <p:nvSpPr>
            <p:cNvPr id="697" name="文本框 696"/>
            <p:cNvSpPr txBox="1"/>
            <p:nvPr/>
          </p:nvSpPr>
          <p:spPr>
            <a:xfrm>
              <a:off x="1557299" y="2971351"/>
              <a:ext cx="24929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rgbClr val="28B3C6"/>
                  </a:solidFill>
                </a:rPr>
                <a:t>两步走战略</a:t>
              </a:r>
            </a:p>
          </p:txBody>
        </p:sp>
        <p:cxnSp>
          <p:nvCxnSpPr>
            <p:cNvPr id="699" name="直接连接符 698"/>
            <p:cNvCxnSpPr/>
            <p:nvPr/>
          </p:nvCxnSpPr>
          <p:spPr>
            <a:xfrm>
              <a:off x="1944915" y="2650139"/>
              <a:ext cx="85888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文本框 699"/>
            <p:cNvSpPr txBox="1"/>
            <p:nvPr/>
          </p:nvSpPr>
          <p:spPr>
            <a:xfrm>
              <a:off x="1788131" y="3758134"/>
              <a:ext cx="2747291" cy="427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PH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Plan and path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11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131A85C-9F7C-4BC0-B952-58417CC28557}"/>
              </a:ext>
            </a:extLst>
          </p:cNvPr>
          <p:cNvSpPr txBox="1"/>
          <p:nvPr/>
        </p:nvSpPr>
        <p:spPr>
          <a:xfrm>
            <a:off x="3503855" y="2822500"/>
            <a:ext cx="84614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全面建成社会主义现代化强国，总的战略安排是分两步走：</a:t>
            </a:r>
            <a:endParaRPr lang="en-US" altLang="zh-CN" sz="2800" dirty="0">
              <a:highlight>
                <a:srgbClr val="FFFF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从二</a:t>
            </a:r>
            <a:r>
              <a:rPr lang="en-US" altLang="zh-CN" sz="2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</a:t>
            </a:r>
            <a:r>
              <a:rPr lang="en-US" altLang="zh-CN" sz="2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年到二</a:t>
            </a:r>
            <a:r>
              <a:rPr lang="en-US" altLang="zh-CN" sz="2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三五年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基本实现社会主义现代化；</a:t>
            </a:r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从二</a:t>
            </a:r>
            <a:r>
              <a:rPr lang="en-US" altLang="zh-CN" sz="2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三五年到本世纪中叶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把我国建成富强民主文明和谐美丽的社会主义现代化强国。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未来五年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是全面建设社会主义现代化国家开局起步的关键时期。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EDACDD-7414-47E6-A8C8-5CB7C3CD7F73}"/>
              </a:ext>
            </a:extLst>
          </p:cNvPr>
          <p:cNvSpPr/>
          <p:nvPr/>
        </p:nvSpPr>
        <p:spPr>
          <a:xfrm>
            <a:off x="2346667" y="1325857"/>
            <a:ext cx="478917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</a:rPr>
              <a:t>两步走战略</a:t>
            </a:r>
          </a:p>
        </p:txBody>
      </p:sp>
    </p:spTree>
    <p:extLst>
      <p:ext uri="{BB962C8B-B14F-4D97-AF65-F5344CB8AC3E}">
        <p14:creationId xmlns:p14="http://schemas.microsoft.com/office/powerpoint/2010/main" val="324856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2752" y="1043208"/>
            <a:ext cx="4554612" cy="4033157"/>
            <a:chOff x="1039428" y="1135743"/>
            <a:chExt cx="4554612" cy="4033157"/>
          </a:xfrm>
        </p:grpSpPr>
        <p:sp>
          <p:nvSpPr>
            <p:cNvPr id="694" name="矩形 693"/>
            <p:cNvSpPr/>
            <p:nvPr/>
          </p:nvSpPr>
          <p:spPr>
            <a:xfrm>
              <a:off x="1393372" y="1135743"/>
              <a:ext cx="2213428" cy="4033157"/>
            </a:xfrm>
            <a:prstGeom prst="rect">
              <a:avLst/>
            </a:prstGeom>
            <a:noFill/>
            <a:ln w="19050">
              <a:solidFill>
                <a:srgbClr val="28B3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5" name="矩形 694"/>
            <p:cNvSpPr/>
            <p:nvPr/>
          </p:nvSpPr>
          <p:spPr>
            <a:xfrm>
              <a:off x="3157531" y="2844800"/>
              <a:ext cx="944569" cy="15550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6" name="文本框 695"/>
            <p:cNvSpPr txBox="1"/>
            <p:nvPr/>
          </p:nvSpPr>
          <p:spPr>
            <a:xfrm>
              <a:off x="1788131" y="1542143"/>
              <a:ext cx="112723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/>
                <a:t>05</a:t>
              </a:r>
              <a:endParaRPr lang="zh-CN" altLang="en-US" sz="6600" dirty="0"/>
            </a:p>
          </p:txBody>
        </p:sp>
        <p:sp>
          <p:nvSpPr>
            <p:cNvPr id="697" name="文本框 696"/>
            <p:cNvSpPr txBox="1"/>
            <p:nvPr/>
          </p:nvSpPr>
          <p:spPr>
            <a:xfrm>
              <a:off x="1788131" y="2950919"/>
              <a:ext cx="3416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solidFill>
                    <a:srgbClr val="28B3C6"/>
                  </a:solidFill>
                </a:rPr>
                <a:t>全面建设现代化</a:t>
              </a:r>
            </a:p>
          </p:txBody>
        </p:sp>
        <p:cxnSp>
          <p:nvCxnSpPr>
            <p:cNvPr id="699" name="直接连接符 698"/>
            <p:cNvCxnSpPr/>
            <p:nvPr/>
          </p:nvCxnSpPr>
          <p:spPr>
            <a:xfrm>
              <a:off x="1944915" y="2650139"/>
              <a:ext cx="85887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文本框 699"/>
            <p:cNvSpPr txBox="1"/>
            <p:nvPr/>
          </p:nvSpPr>
          <p:spPr>
            <a:xfrm>
              <a:off x="1039428" y="3703369"/>
              <a:ext cx="4554612" cy="427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PH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establish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532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131A85C-9F7C-4BC0-B952-58417CC28557}"/>
              </a:ext>
            </a:extLst>
          </p:cNvPr>
          <p:cNvSpPr txBox="1"/>
          <p:nvPr/>
        </p:nvSpPr>
        <p:spPr>
          <a:xfrm>
            <a:off x="2870809" y="1948942"/>
            <a:ext cx="84614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高质量发展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是全面建设社会主义现代化国家的</a:t>
            </a:r>
            <a:r>
              <a:rPr lang="zh-CN" altLang="en-US" sz="2800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首要任务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。发展是党执政兴国的第一要务。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教育、科技、人才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是全面建设社会主义现代化国家的</a:t>
            </a:r>
            <a:r>
              <a:rPr lang="zh-CN" altLang="en-US" sz="2800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基础性、战略性支撑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人民民主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是社会主义的生命，是全面建设社会主义现代化国家的</a:t>
            </a:r>
            <a:r>
              <a:rPr lang="zh-CN" altLang="en-US" sz="2800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应有之义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尊重自然、顺应自然、保护自然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，是全面建设社会主义现代化国家的</a:t>
            </a:r>
            <a:r>
              <a:rPr lang="zh-CN" altLang="en-US" sz="2800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内在要求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如期实现建军一百年奋斗目标，加快把人民军队建成世界一流军队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，是全面建设社会主义现代化国家的</a:t>
            </a:r>
            <a:r>
              <a:rPr lang="zh-CN" altLang="en-US" sz="2800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战略要求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EDACDD-7414-47E6-A8C8-5CB7C3CD7F73}"/>
              </a:ext>
            </a:extLst>
          </p:cNvPr>
          <p:cNvSpPr/>
          <p:nvPr/>
        </p:nvSpPr>
        <p:spPr>
          <a:xfrm>
            <a:off x="2190359" y="270780"/>
            <a:ext cx="478917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全面建设</a:t>
            </a:r>
            <a:endParaRPr lang="en-US" altLang="zh-CN" sz="3600" b="1" dirty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社会主义现代化国家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89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矩形 693"/>
          <p:cNvSpPr/>
          <p:nvPr/>
        </p:nvSpPr>
        <p:spPr>
          <a:xfrm>
            <a:off x="1393373" y="1135749"/>
            <a:ext cx="2859315" cy="4033157"/>
          </a:xfrm>
          <a:prstGeom prst="rect">
            <a:avLst/>
          </a:prstGeom>
          <a:noFill/>
          <a:ln w="19050">
            <a:solidFill>
              <a:srgbClr val="28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95" name="矩形 694"/>
          <p:cNvSpPr/>
          <p:nvPr/>
        </p:nvSpPr>
        <p:spPr>
          <a:xfrm>
            <a:off x="3865188" y="2650144"/>
            <a:ext cx="1248229" cy="2086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96" name="文本框 695"/>
          <p:cNvSpPr txBox="1"/>
          <p:nvPr/>
        </p:nvSpPr>
        <p:spPr>
          <a:xfrm>
            <a:off x="1788135" y="1542143"/>
            <a:ext cx="19704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END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97" name="文本框 696"/>
          <p:cNvSpPr txBox="1"/>
          <p:nvPr/>
        </p:nvSpPr>
        <p:spPr>
          <a:xfrm>
            <a:off x="1682253" y="2970349"/>
            <a:ext cx="35702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8B3C6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感谢您的观看</a:t>
            </a:r>
            <a:b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28B3C6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28B3C6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699" name="直接连接符 698"/>
          <p:cNvCxnSpPr/>
          <p:nvPr/>
        </p:nvCxnSpPr>
        <p:spPr>
          <a:xfrm>
            <a:off x="1944919" y="2650139"/>
            <a:ext cx="3962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文本框 699"/>
          <p:cNvSpPr txBox="1"/>
          <p:nvPr/>
        </p:nvSpPr>
        <p:spPr>
          <a:xfrm>
            <a:off x="1788131" y="3787444"/>
            <a:ext cx="4554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THANKS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/>
          <a:srcRect t="15073" r="5398"/>
          <a:stretch>
            <a:fillRect/>
          </a:stretch>
        </p:blipFill>
        <p:spPr>
          <a:xfrm>
            <a:off x="8122258" y="-1"/>
            <a:ext cx="4069745" cy="580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8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" grpId="0" animBg="1"/>
      <p:bldP spid="696" grpId="0"/>
      <p:bldP spid="697" grpId="0"/>
      <p:bldP spid="7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4170405" y="694127"/>
            <a:ext cx="3903633" cy="779285"/>
            <a:chOff x="4170402" y="694122"/>
            <a:chExt cx="3903632" cy="646331"/>
          </a:xfrm>
        </p:grpSpPr>
        <p:sp>
          <p:nvSpPr>
            <p:cNvPr id="7" name="文本框 6"/>
            <p:cNvSpPr txBox="1"/>
            <p:nvPr/>
          </p:nvSpPr>
          <p:spPr>
            <a:xfrm>
              <a:off x="4170402" y="694122"/>
              <a:ext cx="39036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28B3C6"/>
                  </a:solidFill>
                </a:rPr>
                <a:t>CONTENTS</a:t>
              </a:r>
              <a:r>
                <a:rPr lang="zh-CN" altLang="en-US" sz="3600" dirty="0">
                  <a:solidFill>
                    <a:srgbClr val="28B3C6"/>
                  </a:solidFill>
                </a:rPr>
                <a:t> </a:t>
              </a:r>
              <a:r>
                <a:rPr lang="en-US" altLang="zh-CN" sz="3600" dirty="0">
                  <a:solidFill>
                    <a:srgbClr val="28B3C6"/>
                  </a:solidFill>
                </a:rPr>
                <a:t>/</a:t>
              </a:r>
              <a:r>
                <a:rPr lang="zh-CN" altLang="en-US" sz="3600" dirty="0">
                  <a:solidFill>
                    <a:srgbClr val="28B3C6"/>
                  </a:solidFill>
                </a:rPr>
                <a:t>目录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272742" y="1330036"/>
              <a:ext cx="380129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2996018" y="2566324"/>
            <a:ext cx="1808039" cy="2972505"/>
            <a:chOff x="1299027" y="2452914"/>
            <a:chExt cx="2172464" cy="2917372"/>
          </a:xfrm>
        </p:grpSpPr>
        <p:sp>
          <p:nvSpPr>
            <p:cNvPr id="2" name="矩形 1"/>
            <p:cNvSpPr/>
            <p:nvPr/>
          </p:nvSpPr>
          <p:spPr>
            <a:xfrm>
              <a:off x="1299029" y="2452914"/>
              <a:ext cx="2172462" cy="2917372"/>
            </a:xfrm>
            <a:prstGeom prst="rect">
              <a:avLst/>
            </a:prstGeom>
            <a:noFill/>
            <a:ln w="19050">
              <a:solidFill>
                <a:srgbClr val="28B3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529872" y="3429000"/>
              <a:ext cx="1710765" cy="542158"/>
              <a:chOff x="1529872" y="3295799"/>
              <a:chExt cx="1710765" cy="542158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1529872" y="3295799"/>
                <a:ext cx="1710765" cy="3926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28B3C6"/>
                    </a:solidFill>
                  </a:rPr>
                  <a:t>2.</a:t>
                </a:r>
                <a:r>
                  <a:rPr lang="zh-CN" altLang="en-US" sz="2000" dirty="0">
                    <a:solidFill>
                      <a:srgbClr val="28B3C6"/>
                    </a:solidFill>
                  </a:rPr>
                  <a:t>中心任务</a:t>
                </a:r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2094974" y="3837957"/>
                <a:ext cx="58057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矩形 22"/>
            <p:cNvSpPr/>
            <p:nvPr/>
          </p:nvSpPr>
          <p:spPr>
            <a:xfrm>
              <a:off x="1299027" y="4099613"/>
              <a:ext cx="2172464" cy="3210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PH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mission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65590" y="2555679"/>
            <a:ext cx="1808039" cy="2971242"/>
            <a:chOff x="3772855" y="2452914"/>
            <a:chExt cx="2172465" cy="2917372"/>
          </a:xfrm>
        </p:grpSpPr>
        <p:sp>
          <p:nvSpPr>
            <p:cNvPr id="3" name="矩形 2"/>
            <p:cNvSpPr/>
            <p:nvPr/>
          </p:nvSpPr>
          <p:spPr>
            <a:xfrm>
              <a:off x="3772856" y="2452914"/>
              <a:ext cx="2172462" cy="2917372"/>
            </a:xfrm>
            <a:prstGeom prst="rect">
              <a:avLst/>
            </a:prstGeom>
            <a:noFill/>
            <a:ln w="19050">
              <a:solidFill>
                <a:srgbClr val="28B3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849617" y="3454028"/>
              <a:ext cx="2018941" cy="517130"/>
              <a:chOff x="1375790" y="3320827"/>
              <a:chExt cx="2018941" cy="517130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1375790" y="3320827"/>
                <a:ext cx="2018941" cy="392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28B3C6"/>
                    </a:solidFill>
                  </a:rPr>
                  <a:t>1.</a:t>
                </a:r>
                <a:r>
                  <a:rPr lang="zh-CN" altLang="en-US" sz="2000" dirty="0">
                    <a:solidFill>
                      <a:srgbClr val="28B3C6"/>
                    </a:solidFill>
                  </a:rPr>
                  <a:t>主题和要点</a:t>
                </a:r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2094974" y="3837957"/>
                <a:ext cx="58057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矩形 23"/>
            <p:cNvSpPr/>
            <p:nvPr/>
          </p:nvSpPr>
          <p:spPr>
            <a:xfrm>
              <a:off x="3772855" y="4118153"/>
              <a:ext cx="2172465" cy="3211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PH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theme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411610" y="2513443"/>
            <a:ext cx="1808039" cy="2999440"/>
            <a:chOff x="6246683" y="2452914"/>
            <a:chExt cx="2172465" cy="2917372"/>
          </a:xfrm>
        </p:grpSpPr>
        <p:sp>
          <p:nvSpPr>
            <p:cNvPr id="4" name="矩形 3"/>
            <p:cNvSpPr/>
            <p:nvPr/>
          </p:nvSpPr>
          <p:spPr>
            <a:xfrm>
              <a:off x="6246683" y="2452914"/>
              <a:ext cx="2172462" cy="2917372"/>
            </a:xfrm>
            <a:prstGeom prst="rect">
              <a:avLst/>
            </a:prstGeom>
            <a:noFill/>
            <a:ln w="19050">
              <a:solidFill>
                <a:srgbClr val="28B3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6328268" y="3485697"/>
              <a:ext cx="2018939" cy="464235"/>
              <a:chOff x="1380614" y="3352496"/>
              <a:chExt cx="2018939" cy="464235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1380614" y="3352496"/>
                <a:ext cx="2018939" cy="389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28B3C6"/>
                    </a:solidFill>
                  </a:rPr>
                  <a:t>4.</a:t>
                </a:r>
                <a:r>
                  <a:rPr lang="zh-CN" altLang="en-US" sz="2000" dirty="0">
                    <a:solidFill>
                      <a:srgbClr val="28B3C6"/>
                    </a:solidFill>
                  </a:rPr>
                  <a:t>两步走战略</a:t>
                </a: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2094974" y="3816731"/>
                <a:ext cx="58057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矩形 24"/>
            <p:cNvSpPr/>
            <p:nvPr/>
          </p:nvSpPr>
          <p:spPr>
            <a:xfrm>
              <a:off x="6246683" y="4118153"/>
              <a:ext cx="2172465" cy="3181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PH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Plan and path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9636226" y="2513449"/>
            <a:ext cx="1828587" cy="2999439"/>
            <a:chOff x="8720507" y="2452914"/>
            <a:chExt cx="2172464" cy="2917372"/>
          </a:xfrm>
        </p:grpSpPr>
        <p:sp>
          <p:nvSpPr>
            <p:cNvPr id="5" name="矩形 4"/>
            <p:cNvSpPr/>
            <p:nvPr/>
          </p:nvSpPr>
          <p:spPr>
            <a:xfrm>
              <a:off x="8720509" y="2452914"/>
              <a:ext cx="2172462" cy="2917372"/>
            </a:xfrm>
            <a:prstGeom prst="rect">
              <a:avLst/>
            </a:prstGeom>
            <a:noFill/>
            <a:ln w="19050">
              <a:solidFill>
                <a:srgbClr val="28B3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8817316" y="3493311"/>
              <a:ext cx="1996252" cy="456620"/>
              <a:chOff x="1395836" y="3360110"/>
              <a:chExt cx="1996252" cy="456620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395836" y="3360110"/>
                <a:ext cx="1996252" cy="389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28B3C6"/>
                    </a:solidFill>
                  </a:rPr>
                  <a:t>5.</a:t>
                </a:r>
                <a:r>
                  <a:rPr lang="zh-CN" altLang="en-US" sz="2000" dirty="0">
                    <a:solidFill>
                      <a:srgbClr val="28B3C6"/>
                    </a:solidFill>
                  </a:rPr>
                  <a:t>建成现代化</a:t>
                </a:r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>
                <a:off x="2094974" y="3816730"/>
                <a:ext cx="58057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矩形 25"/>
            <p:cNvSpPr/>
            <p:nvPr/>
          </p:nvSpPr>
          <p:spPr>
            <a:xfrm>
              <a:off x="8720507" y="4099612"/>
              <a:ext cx="2172464" cy="3181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PH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establish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2" name="组合 29"/>
          <p:cNvGrpSpPr/>
          <p:nvPr/>
        </p:nvGrpSpPr>
        <p:grpSpPr>
          <a:xfrm>
            <a:off x="5105510" y="2531462"/>
            <a:ext cx="1936749" cy="2981421"/>
            <a:chOff x="6189930" y="2452914"/>
            <a:chExt cx="2327122" cy="2917372"/>
          </a:xfrm>
        </p:grpSpPr>
        <p:sp>
          <p:nvSpPr>
            <p:cNvPr id="33" name="矩形 3"/>
            <p:cNvSpPr/>
            <p:nvPr/>
          </p:nvSpPr>
          <p:spPr>
            <a:xfrm>
              <a:off x="6246683" y="2452914"/>
              <a:ext cx="2172462" cy="2917372"/>
            </a:xfrm>
            <a:prstGeom prst="rect">
              <a:avLst/>
            </a:prstGeom>
            <a:noFill/>
            <a:ln w="19050">
              <a:solidFill>
                <a:srgbClr val="28B3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16"/>
            <p:cNvGrpSpPr/>
            <p:nvPr/>
          </p:nvGrpSpPr>
          <p:grpSpPr>
            <a:xfrm>
              <a:off x="6189930" y="3474308"/>
              <a:ext cx="2327122" cy="475624"/>
              <a:chOff x="1242276" y="3341107"/>
              <a:chExt cx="2327122" cy="475624"/>
            </a:xfrm>
          </p:grpSpPr>
          <p:sp>
            <p:nvSpPr>
              <p:cNvPr id="36" name="文本框 17"/>
              <p:cNvSpPr txBox="1"/>
              <p:nvPr/>
            </p:nvSpPr>
            <p:spPr>
              <a:xfrm>
                <a:off x="1242276" y="3341107"/>
                <a:ext cx="2327122" cy="391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28B3C6"/>
                    </a:solidFill>
                  </a:rPr>
                  <a:t>3.</a:t>
                </a:r>
                <a:r>
                  <a:rPr lang="zh-CN" altLang="en-US" sz="2000" dirty="0">
                    <a:solidFill>
                      <a:srgbClr val="28B3C6"/>
                    </a:solidFill>
                  </a:rPr>
                  <a:t>中国式现代化</a:t>
                </a:r>
              </a:p>
            </p:txBody>
          </p:sp>
          <p:cxnSp>
            <p:nvCxnSpPr>
              <p:cNvPr id="37" name="直接连接符 18"/>
              <p:cNvCxnSpPr/>
              <p:nvPr/>
            </p:nvCxnSpPr>
            <p:spPr>
              <a:xfrm>
                <a:off x="2094974" y="3816731"/>
                <a:ext cx="58057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矩形 24"/>
            <p:cNvSpPr/>
            <p:nvPr/>
          </p:nvSpPr>
          <p:spPr>
            <a:xfrm>
              <a:off x="6246679" y="4118153"/>
              <a:ext cx="2172464" cy="320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PH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modernization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3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7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3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3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3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9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3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7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3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3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3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9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37431" y="1251863"/>
            <a:ext cx="2866572" cy="4033157"/>
            <a:chOff x="1393372" y="1135743"/>
            <a:chExt cx="2866572" cy="4033157"/>
          </a:xfrm>
        </p:grpSpPr>
        <p:sp>
          <p:nvSpPr>
            <p:cNvPr id="694" name="矩形 693"/>
            <p:cNvSpPr/>
            <p:nvPr/>
          </p:nvSpPr>
          <p:spPr>
            <a:xfrm>
              <a:off x="1393372" y="1135743"/>
              <a:ext cx="2213428" cy="4033157"/>
            </a:xfrm>
            <a:prstGeom prst="rect">
              <a:avLst/>
            </a:prstGeom>
            <a:noFill/>
            <a:ln w="19050">
              <a:solidFill>
                <a:srgbClr val="28B3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5" name="矩形 694"/>
            <p:cNvSpPr/>
            <p:nvPr/>
          </p:nvSpPr>
          <p:spPr>
            <a:xfrm>
              <a:off x="3157531" y="2844800"/>
              <a:ext cx="944569" cy="189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6" name="文本框 695"/>
            <p:cNvSpPr txBox="1"/>
            <p:nvPr/>
          </p:nvSpPr>
          <p:spPr>
            <a:xfrm>
              <a:off x="1788131" y="1542143"/>
              <a:ext cx="112723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/>
                <a:t>01</a:t>
              </a:r>
              <a:endParaRPr lang="zh-CN" altLang="en-US" sz="6600" dirty="0"/>
            </a:p>
          </p:txBody>
        </p:sp>
        <p:sp>
          <p:nvSpPr>
            <p:cNvPr id="697" name="文本框 696"/>
            <p:cNvSpPr txBox="1"/>
            <p:nvPr/>
          </p:nvSpPr>
          <p:spPr>
            <a:xfrm>
              <a:off x="1557298" y="2971351"/>
              <a:ext cx="24929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rgbClr val="28B3C6"/>
                  </a:solidFill>
                </a:rPr>
                <a:t>主题和要点</a:t>
              </a:r>
            </a:p>
          </p:txBody>
        </p:sp>
        <p:cxnSp>
          <p:nvCxnSpPr>
            <p:cNvPr id="699" name="直接连接符 698"/>
            <p:cNvCxnSpPr/>
            <p:nvPr/>
          </p:nvCxnSpPr>
          <p:spPr>
            <a:xfrm>
              <a:off x="1944915" y="2650139"/>
              <a:ext cx="76821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文本框 699"/>
            <p:cNvSpPr txBox="1"/>
            <p:nvPr/>
          </p:nvSpPr>
          <p:spPr>
            <a:xfrm>
              <a:off x="1788131" y="3617682"/>
              <a:ext cx="2471813" cy="427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PH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theme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</p:cSld>
  <p:clrMapOvr>
    <a:masterClrMapping/>
  </p:clrMapOvr>
  <p:transition spd="slow" advTm="3000">
    <p:dissolv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131A85C-9F7C-4BC0-B952-58417CC28557}"/>
              </a:ext>
            </a:extLst>
          </p:cNvPr>
          <p:cNvSpPr txBox="1"/>
          <p:nvPr/>
        </p:nvSpPr>
        <p:spPr>
          <a:xfrm>
            <a:off x="3224052" y="3265632"/>
            <a:ext cx="84614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大会的主题是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高举中国特色社会主义伟大旗帜，全面贯彻新时代中国特色社会主义思想，弘扬伟大建党精神，</a:t>
            </a:r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自信自强，守正创新，踔厉奋发，勇毅前行</a:t>
            </a:r>
            <a:r>
              <a:rPr lang="en-US" altLang="zh-CN" sz="2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为全面建设社会主义现代化国家，全面推进中华民族伟大复兴而团建奋斗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EDACDD-7414-47E6-A8C8-5CB7C3CD7F73}"/>
              </a:ext>
            </a:extLst>
          </p:cNvPr>
          <p:cNvSpPr/>
          <p:nvPr/>
        </p:nvSpPr>
        <p:spPr>
          <a:xfrm>
            <a:off x="2526420" y="1622841"/>
            <a:ext cx="478917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3600" dirty="0"/>
              <a:t>党的二十大主题</a:t>
            </a:r>
          </a:p>
        </p:txBody>
      </p:sp>
    </p:spTree>
    <p:extLst>
      <p:ext uri="{BB962C8B-B14F-4D97-AF65-F5344CB8AC3E}">
        <p14:creationId xmlns:p14="http://schemas.microsoft.com/office/powerpoint/2010/main" val="363196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 rot="5400000">
            <a:off x="4368000" y="1712495"/>
            <a:ext cx="3456000" cy="3456000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418947" y="3281042"/>
            <a:ext cx="3354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党的二十大报告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几个要点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694307" y="221101"/>
            <a:ext cx="3009793" cy="2064411"/>
            <a:chOff x="1486042" y="47306"/>
            <a:chExt cx="2439621" cy="2064411"/>
          </a:xfrm>
        </p:grpSpPr>
        <p:sp>
          <p:nvSpPr>
            <p:cNvPr id="13" name="文本框 12"/>
            <p:cNvSpPr txBox="1"/>
            <p:nvPr/>
          </p:nvSpPr>
          <p:spPr>
            <a:xfrm>
              <a:off x="1692826" y="47306"/>
              <a:ext cx="98125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600" b="1" dirty="0">
                  <a:solidFill>
                    <a:schemeClr val="bg1">
                      <a:lumMod val="85000"/>
                    </a:schemeClr>
                  </a:solidFill>
                </a:rPr>
                <a:t>1.</a:t>
              </a:r>
              <a:endParaRPr lang="zh-CN" altLang="en-US" sz="9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486042" y="1616966"/>
              <a:ext cx="2439621" cy="494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/>
                <a:t>“</a:t>
              </a:r>
              <a:r>
                <a:rPr lang="zh-CN" altLang="en-US" sz="2400" dirty="0"/>
                <a:t>三个务必</a:t>
              </a:r>
              <a:r>
                <a:rPr lang="en-US" altLang="zh-CN" sz="2400" dirty="0"/>
                <a:t>”</a:t>
              </a:r>
              <a:endParaRPr lang="zh-CN" altLang="en-US" sz="24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08834" y="221101"/>
            <a:ext cx="2829605" cy="2031325"/>
            <a:chOff x="8431623" y="14472"/>
            <a:chExt cx="2337969" cy="1974487"/>
          </a:xfrm>
        </p:grpSpPr>
        <p:sp>
          <p:nvSpPr>
            <p:cNvPr id="15" name="文本框 14"/>
            <p:cNvSpPr txBox="1"/>
            <p:nvPr/>
          </p:nvSpPr>
          <p:spPr>
            <a:xfrm>
              <a:off x="9100480" y="14472"/>
              <a:ext cx="1000252" cy="1525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600" b="1" dirty="0">
                  <a:solidFill>
                    <a:schemeClr val="bg1">
                      <a:lumMod val="85000"/>
                    </a:schemeClr>
                  </a:solidFill>
                </a:rPr>
                <a:t>2.</a:t>
              </a:r>
              <a:endParaRPr lang="zh-CN" altLang="en-US" sz="9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431623" y="1540212"/>
              <a:ext cx="2337969" cy="448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2400" dirty="0"/>
                <a:t>“</a:t>
              </a:r>
              <a:r>
                <a:rPr lang="zh-CN" altLang="en-US" sz="2400" dirty="0"/>
                <a:t>十年来三件大事</a:t>
              </a:r>
              <a:r>
                <a:rPr lang="en-US" altLang="zh-CN" sz="2400" dirty="0"/>
                <a:t>”</a:t>
              </a:r>
              <a:endParaRPr lang="zh-CN" altLang="zh-CN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93245" y="3450244"/>
            <a:ext cx="3156497" cy="2284830"/>
            <a:chOff x="1242913" y="3698771"/>
            <a:chExt cx="3073045" cy="2183850"/>
          </a:xfrm>
        </p:grpSpPr>
        <p:sp>
          <p:nvSpPr>
            <p:cNvPr id="14" name="文本框 13"/>
            <p:cNvSpPr txBox="1"/>
            <p:nvPr/>
          </p:nvSpPr>
          <p:spPr>
            <a:xfrm>
              <a:off x="1927093" y="3698771"/>
              <a:ext cx="1178582" cy="1500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600" b="1" dirty="0">
                  <a:solidFill>
                    <a:schemeClr val="bg1">
                      <a:lumMod val="85000"/>
                    </a:schemeClr>
                  </a:solidFill>
                </a:rPr>
                <a:t>3.</a:t>
              </a:r>
              <a:endParaRPr lang="zh-CN" altLang="en-US" sz="9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42913" y="5441360"/>
              <a:ext cx="3073045" cy="4412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2400" dirty="0"/>
                <a:t>“</a:t>
              </a:r>
              <a:r>
                <a:rPr lang="zh-CN" altLang="en-US" sz="2400" dirty="0"/>
                <a:t>六个必须坚持</a:t>
              </a:r>
              <a:r>
                <a:rPr lang="en-US" altLang="zh-CN" sz="2400" dirty="0"/>
                <a:t>”</a:t>
              </a:r>
              <a:endParaRPr lang="zh-CN" altLang="zh-CN" sz="24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541234" y="3562351"/>
            <a:ext cx="2688839" cy="2103459"/>
            <a:chOff x="8398099" y="3769024"/>
            <a:chExt cx="2548071" cy="2178261"/>
          </a:xfrm>
        </p:grpSpPr>
        <p:sp>
          <p:nvSpPr>
            <p:cNvPr id="21" name="文本框 20"/>
            <p:cNvSpPr txBox="1"/>
            <p:nvPr/>
          </p:nvSpPr>
          <p:spPr>
            <a:xfrm>
              <a:off x="8863167" y="3769024"/>
              <a:ext cx="1470775" cy="1625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 b="1" dirty="0">
                  <a:solidFill>
                    <a:schemeClr val="bg1">
                      <a:lumMod val="85000"/>
                    </a:schemeClr>
                  </a:solidFill>
                </a:rPr>
                <a:t> 4.</a:t>
              </a:r>
              <a:endParaRPr lang="zh-CN" altLang="en-US" sz="9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8398099" y="5316302"/>
              <a:ext cx="2548071" cy="630983"/>
              <a:chOff x="1506048" y="2046120"/>
              <a:chExt cx="2548071" cy="630983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659097" y="2046120"/>
                <a:ext cx="2241974" cy="325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506048" y="2162102"/>
                <a:ext cx="2548071" cy="515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“</a:t>
                </a:r>
                <a:r>
                  <a:rPr lang="zh-CN" altLang="en-US" sz="2400" dirty="0"/>
                  <a:t>五个重大原则</a:t>
                </a:r>
                <a:r>
                  <a:rPr lang="en-US" altLang="zh-CN" sz="2400" dirty="0"/>
                  <a:t>”</a:t>
                </a:r>
                <a:endParaRPr lang="zh-CN" altLang="en-US" sz="2400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0" presetID="2" presetClass="entr" presetSubtype="1" fill="hold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3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" presetClass="entr" presetSubtype="4" fill="hold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0" presetID="2" presetClass="entr" presetSubtype="2" fill="hold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2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3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131A85C-9F7C-4BC0-B952-58417CC28557}"/>
              </a:ext>
            </a:extLst>
          </p:cNvPr>
          <p:cNvSpPr txBox="1"/>
          <p:nvPr/>
        </p:nvSpPr>
        <p:spPr>
          <a:xfrm>
            <a:off x="3411622" y="3273448"/>
            <a:ext cx="84614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全党同志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务必</a:t>
            </a:r>
            <a:r>
              <a:rPr lang="zh-CN" altLang="en-US" sz="2800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不忘初心、牢记使命，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务必</a:t>
            </a:r>
            <a:r>
              <a:rPr lang="zh-CN" altLang="en-US" sz="2800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谦虚谨慎、艰苦奋斗，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务必</a:t>
            </a:r>
            <a:r>
              <a:rPr lang="zh-CN" altLang="en-US" sz="2800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敢于斗争、善于斗争，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坚定历史自信，增强历史主动，谱写新时代中国特色社会主义更加绚丽的华章。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EDACDD-7414-47E6-A8C8-5CB7C3CD7F73}"/>
              </a:ext>
            </a:extLst>
          </p:cNvPr>
          <p:cNvSpPr/>
          <p:nvPr/>
        </p:nvSpPr>
        <p:spPr>
          <a:xfrm>
            <a:off x="2166913" y="1896379"/>
            <a:ext cx="478917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</a:rPr>
              <a:t>“</a:t>
            </a:r>
            <a:r>
              <a:rPr lang="zh-CN" altLang="en-US" sz="3600" dirty="0">
                <a:solidFill>
                  <a:srgbClr val="FF0000"/>
                </a:solidFill>
              </a:rPr>
              <a:t>三个务必</a:t>
            </a:r>
            <a:r>
              <a:rPr lang="en-US" altLang="zh-CN" sz="3600" dirty="0">
                <a:solidFill>
                  <a:srgbClr val="FF0000"/>
                </a:solidFill>
              </a:rPr>
              <a:t>”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08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131A85C-9F7C-4BC0-B952-58417CC28557}"/>
              </a:ext>
            </a:extLst>
          </p:cNvPr>
          <p:cNvSpPr txBox="1"/>
          <p:nvPr/>
        </p:nvSpPr>
        <p:spPr>
          <a:xfrm>
            <a:off x="3458514" y="3062432"/>
            <a:ext cx="84614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十年来，我们经历了对党和人民事业具有</a:t>
            </a:r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重大现实意义和深远历史意义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的三件大事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一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</a:t>
            </a:r>
            <a:r>
              <a:rPr lang="zh-CN" altLang="en-US" sz="2800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迎来中国共产党成立一百周年</a:t>
            </a:r>
            <a:endParaRPr lang="en-US" altLang="zh-CN" sz="2800" dirty="0">
              <a:highlight>
                <a:srgbClr val="FFFF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二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</a:t>
            </a:r>
            <a:r>
              <a:rPr lang="zh-CN" altLang="en-US" sz="2800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中国特色社会主义进人新时代</a:t>
            </a:r>
            <a:endParaRPr lang="en-US" altLang="zh-CN" sz="2800" dirty="0">
              <a:highlight>
                <a:srgbClr val="FFFF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三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</a:t>
            </a:r>
            <a:r>
              <a:rPr lang="zh-CN" altLang="en-US" sz="2800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完成脱贫攻坚、全面建成小康社会的历史任务，</a:t>
            </a:r>
            <a:endParaRPr lang="en-US" altLang="zh-CN" sz="2800" dirty="0">
              <a:highlight>
                <a:srgbClr val="FFFF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实现第一个百年奋斗目标。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EDACDD-7414-47E6-A8C8-5CB7C3CD7F73}"/>
              </a:ext>
            </a:extLst>
          </p:cNvPr>
          <p:cNvSpPr/>
          <p:nvPr/>
        </p:nvSpPr>
        <p:spPr>
          <a:xfrm>
            <a:off x="2792143" y="1732257"/>
            <a:ext cx="478917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</a:rPr>
              <a:t>“</a:t>
            </a:r>
            <a:r>
              <a:rPr lang="zh-CN" altLang="en-US" sz="3600" dirty="0">
                <a:solidFill>
                  <a:srgbClr val="FF0000"/>
                </a:solidFill>
              </a:rPr>
              <a:t>十年来的三件大事</a:t>
            </a:r>
            <a:r>
              <a:rPr lang="en-US" altLang="zh-CN" sz="3600" dirty="0">
                <a:solidFill>
                  <a:srgbClr val="FF0000"/>
                </a:solidFill>
              </a:rPr>
              <a:t>”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69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131A85C-9F7C-4BC0-B952-58417CC28557}"/>
              </a:ext>
            </a:extLst>
          </p:cNvPr>
          <p:cNvSpPr txBox="1"/>
          <p:nvPr/>
        </p:nvSpPr>
        <p:spPr>
          <a:xfrm>
            <a:off x="3730501" y="3801189"/>
            <a:ext cx="84614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不断谱写马克思主义中国化时代化新篇章，</a:t>
            </a:r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是当代中国共产觉人的庄严历史责任</a:t>
            </a:r>
            <a:endParaRPr lang="en-US" altLang="zh-CN" sz="28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继续推进实践基础上的</a:t>
            </a:r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理论创新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，首先要把握好新时代中国特色社会主义思想的</a:t>
            </a:r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世界观和方法论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，坚特好、运用好贯穿其中的立场观点方法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EDACDD-7414-47E6-A8C8-5CB7C3CD7F73}"/>
              </a:ext>
            </a:extLst>
          </p:cNvPr>
          <p:cNvSpPr/>
          <p:nvPr/>
        </p:nvSpPr>
        <p:spPr>
          <a:xfrm>
            <a:off x="2831220" y="810042"/>
            <a:ext cx="478917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</a:rPr>
              <a:t>“</a:t>
            </a:r>
            <a:r>
              <a:rPr lang="zh-CN" altLang="en-US" sz="3600" dirty="0">
                <a:solidFill>
                  <a:srgbClr val="FF0000"/>
                </a:solidFill>
              </a:rPr>
              <a:t>六个必须坚持</a:t>
            </a:r>
            <a:r>
              <a:rPr lang="en-US" altLang="zh-CN" sz="3600" dirty="0">
                <a:solidFill>
                  <a:srgbClr val="FF0000"/>
                </a:solidFill>
              </a:rPr>
              <a:t>”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2D0EC4-926F-8723-BF29-E18023E6609E}"/>
              </a:ext>
            </a:extLst>
          </p:cNvPr>
          <p:cNvSpPr txBox="1"/>
          <p:nvPr/>
        </p:nvSpPr>
        <p:spPr>
          <a:xfrm>
            <a:off x="3732053" y="1770299"/>
            <a:ext cx="7479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坚持人民至上</a:t>
            </a:r>
            <a:endParaRPr lang="en-US" altLang="zh-CN" dirty="0">
              <a:highlight>
                <a:srgbClr val="FFFF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坚持自信自立</a:t>
            </a:r>
            <a:endParaRPr lang="en-US" altLang="zh-CN" dirty="0">
              <a:highlight>
                <a:srgbClr val="FFFF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坚持守正创新</a:t>
            </a:r>
            <a:endParaRPr lang="en-US" altLang="zh-CN" dirty="0">
              <a:highlight>
                <a:srgbClr val="FFFF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坚持问题导向</a:t>
            </a:r>
            <a:endParaRPr lang="en-US" altLang="zh-CN" dirty="0">
              <a:highlight>
                <a:srgbClr val="FFFF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坚持系统观念</a:t>
            </a:r>
            <a:endParaRPr lang="en-US" altLang="zh-CN" dirty="0">
              <a:highlight>
                <a:srgbClr val="FFFF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坚持胸怀天下</a:t>
            </a:r>
          </a:p>
        </p:txBody>
      </p:sp>
    </p:spTree>
    <p:extLst>
      <p:ext uri="{BB962C8B-B14F-4D97-AF65-F5344CB8AC3E}">
        <p14:creationId xmlns:p14="http://schemas.microsoft.com/office/powerpoint/2010/main" val="12163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131A85C-9F7C-4BC0-B952-58417CC28557}"/>
              </a:ext>
            </a:extLst>
          </p:cNvPr>
          <p:cNvSpPr txBox="1"/>
          <p:nvPr/>
        </p:nvSpPr>
        <p:spPr>
          <a:xfrm>
            <a:off x="3730501" y="3801189"/>
            <a:ext cx="84614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全面建设社会主义现代化国家，是</a:t>
            </a:r>
            <a:r>
              <a:rPr lang="zh-CN" altLang="en-US" sz="2800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一项伟大而艰巨的事业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，前途光明，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任重道远。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我们必须增强</a:t>
            </a:r>
            <a:r>
              <a:rPr lang="zh-CN" altLang="en-US" sz="2800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忧患意识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，坚持</a:t>
            </a:r>
            <a:r>
              <a:rPr lang="zh-CN" altLang="en-US" sz="2800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底线思维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，做到居安思危、未雨绸缪，准备经受风高浪急甚至惊涛骇浪的重大考验。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EDACDD-7414-47E6-A8C8-5CB7C3CD7F73}"/>
              </a:ext>
            </a:extLst>
          </p:cNvPr>
          <p:cNvSpPr/>
          <p:nvPr/>
        </p:nvSpPr>
        <p:spPr>
          <a:xfrm>
            <a:off x="2831220" y="810042"/>
            <a:ext cx="478917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</a:rPr>
              <a:t>“</a:t>
            </a:r>
            <a:r>
              <a:rPr lang="zh-CN" altLang="en-US" sz="3600" dirty="0">
                <a:solidFill>
                  <a:srgbClr val="FF0000"/>
                </a:solidFill>
              </a:rPr>
              <a:t>五个重大原则</a:t>
            </a:r>
            <a:r>
              <a:rPr lang="en-US" altLang="zh-CN" sz="3600" dirty="0">
                <a:solidFill>
                  <a:srgbClr val="FF0000"/>
                </a:solidFill>
              </a:rPr>
              <a:t>”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2D0EC4-926F-8723-BF29-E18023E6609E}"/>
              </a:ext>
            </a:extLst>
          </p:cNvPr>
          <p:cNvSpPr txBox="1"/>
          <p:nvPr/>
        </p:nvSpPr>
        <p:spPr>
          <a:xfrm>
            <a:off x="3732053" y="1770299"/>
            <a:ext cx="7479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坚持和加强党的全面领导</a:t>
            </a:r>
            <a:endParaRPr lang="en-US" altLang="zh-CN" dirty="0">
              <a:highlight>
                <a:srgbClr val="FFFF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坚持中国特色社会主义道路</a:t>
            </a:r>
            <a:endParaRPr lang="en-US" altLang="zh-CN" dirty="0">
              <a:highlight>
                <a:srgbClr val="FFFF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坚持以人民为中心的发展思想</a:t>
            </a:r>
            <a:endParaRPr lang="en-US" altLang="zh-CN" dirty="0">
              <a:highlight>
                <a:srgbClr val="FFFF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坚持深化改革开放</a:t>
            </a:r>
            <a:endParaRPr lang="en-US" altLang="zh-CN" dirty="0">
              <a:highlight>
                <a:srgbClr val="FFFF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坚持发扬斗争精神</a:t>
            </a:r>
            <a:endParaRPr lang="en-US" altLang="zh-CN" dirty="0">
              <a:highlight>
                <a:srgbClr val="FFFF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08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2368</TotalTime>
  <Words>789</Words>
  <Application>Microsoft Office PowerPoint</Application>
  <PresentationFormat>宽屏</PresentationFormat>
  <Paragraphs>104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方正姚体</vt:lpstr>
      <vt:lpstr>华文中宋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>www.tukuppt.com</dc:creator>
  <cp:keywords>tukuppt; tukppt</cp:keywords>
  <cp:lastModifiedBy>JO YE</cp:lastModifiedBy>
  <cp:revision>334</cp:revision>
  <dcterms:created xsi:type="dcterms:W3CDTF">2017-04-21T10:56:00Z</dcterms:created>
  <dcterms:modified xsi:type="dcterms:W3CDTF">2022-11-20T11:55:33Z</dcterms:modified>
  <cp:category>tukuppt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