
<file path=[Content_Types].xml><?xml version="1.0" encoding="utf-8"?>
<Types xmlns="http://schemas.openxmlformats.org/package/2006/content-types">
  <Default Extension="jpeg" ContentType="image/jpeg"/>
  <Default Extension="JPG" ContentType="image/.jpg"/>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256" r:id="rId3"/>
    <p:sldId id="257" r:id="rId4"/>
    <p:sldId id="258" r:id="rId5"/>
    <p:sldId id="259" r:id="rId6"/>
    <p:sldId id="260" r:id="rId8"/>
    <p:sldId id="261" r:id="rId9"/>
    <p:sldId id="262" r:id="rId10"/>
    <p:sldId id="263" r:id="rId11"/>
    <p:sldId id="264" r:id="rId12"/>
    <p:sldId id="270" r:id="rId13"/>
    <p:sldId id="271" r:id="rId14"/>
    <p:sldId id="272" r:id="rId15"/>
    <p:sldId id="273" r:id="rId16"/>
    <p:sldId id="274" r:id="rId17"/>
    <p:sldId id="275" r:id="rId18"/>
    <p:sldId id="276" r:id="rId19"/>
    <p:sldId id="277" r:id="rId20"/>
    <p:sldId id="278" r:id="rId21"/>
    <p:sldId id="279" r:id="rId22"/>
    <p:sldId id="269" r:id="rId23"/>
    <p:sldId id="280" r:id="rId24"/>
    <p:sldId id="281" r:id="rId25"/>
    <p:sldId id="282" r:id="rId26"/>
    <p:sldId id="283" r:id="rId27"/>
    <p:sldId id="284" r:id="rId28"/>
    <p:sldId id="285" r:id="rId29"/>
    <p:sldId id="286" r:id="rId30"/>
    <p:sldId id="287" r:id="rId31"/>
    <p:sldId id="288" r:id="rId32"/>
    <p:sldId id="268" r:id="rId33"/>
    <p:sldId id="289" r:id="rId34"/>
    <p:sldId id="290" r:id="rId35"/>
    <p:sldId id="291" r:id="rId36"/>
    <p:sldId id="292" r:id="rId37"/>
    <p:sldId id="293" r:id="rId38"/>
    <p:sldId id="294" r:id="rId39"/>
    <p:sldId id="295" r:id="rId40"/>
    <p:sldId id="296" r:id="rId41"/>
    <p:sldId id="297" r:id="rId42"/>
    <p:sldId id="267" r:id="rId43"/>
    <p:sldId id="299" r:id="rId44"/>
    <p:sldId id="300" r:id="rId45"/>
    <p:sldId id="301" r:id="rId46"/>
    <p:sldId id="302" r:id="rId47"/>
    <p:sldId id="303" r:id="rId48"/>
    <p:sldId id="304" r:id="rId49"/>
    <p:sldId id="305" r:id="rId50"/>
    <p:sldId id="306" r:id="rId51"/>
    <p:sldId id="307" r:id="rId5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ff" initials="f" lastIdx="1" clrIdx="6"/>
  <p:cmAuthor id="1" name="Administrator" initials="A" lastIdx="37" clrIdx="0"/>
  <p:cmAuthor id="8" name="polaris" initials="p" lastIdx="9" clrIdx="7"/>
  <p:cmAuthor id="2" name="Yan Yan" initials="YY" lastIdx="32" clrIdx="1"/>
  <p:cmAuthor id="9" name="malizhu" initials="m" lastIdx="52" clrIdx="8"/>
  <p:cmAuthor id="3" name="Microsoft Office 用户" initials="Office" lastIdx="4" clrIdx="2"/>
  <p:cmAuthor id="4" name="未知用户2" initials="未知用户2" lastIdx="1" clrIdx="5"/>
  <p:cmAuthor id="5" name="未知用户1" initials="未知用户1" lastIdx="1" clrIdx="4"/>
  <p:cmAuthor id="6" name="adatmh" initials="a" lastIdx="2" clrIdx="5"/>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6" Type="http://schemas.openxmlformats.org/officeDocument/2006/relationships/commentAuthors" Target="commentAuthors.xml"/><Relationship Id="rId55" Type="http://schemas.openxmlformats.org/officeDocument/2006/relationships/tableStyles" Target="tableStyles.xml"/><Relationship Id="rId54" Type="http://schemas.openxmlformats.org/officeDocument/2006/relationships/viewProps" Target="viewProps.xml"/><Relationship Id="rId53" Type="http://schemas.openxmlformats.org/officeDocument/2006/relationships/presProps" Target="presProps.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2338" name="幻灯片图像占位符 1"/>
          <p:cNvSpPr>
            <a:spLocks noGrp="1" noRot="1" noTextEdit="1"/>
          </p:cNvSpPr>
          <p:nvPr>
            <p:ph type="sldImg"/>
          </p:nvPr>
        </p:nvSpPr>
        <p:spPr>
          <a:ln>
            <a:miter lim="800000"/>
          </a:ln>
        </p:spPr>
      </p:sp>
      <p:sp>
        <p:nvSpPr>
          <p:cNvPr id="142339" name="文本占位符 2"/>
          <p:cNvSpPr>
            <a:spLocks noGrp="1"/>
          </p:cNvSpPr>
          <p:nvPr>
            <p:ph type="body"/>
          </p:nvPr>
        </p:nvSpPr>
        <p:spPr/>
        <p:txBody>
          <a:bodyPr wrap="square" lIns="91440" tIns="45720" rIns="91440" bIns="45720" anchor="t" anchorCtr="0"/>
          <a:p>
            <a:pPr lvl="0" eaLnBrk="1" hangingPunct="1"/>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5954" name="幻灯片图像占位符 1"/>
          <p:cNvSpPr>
            <a:spLocks noGrp="1" noRot="1" noChangeAspect="1" noTextEdit="1"/>
          </p:cNvSpPr>
          <p:nvPr>
            <p:ph type="sldImg"/>
          </p:nvPr>
        </p:nvSpPr>
        <p:spPr>
          <a:ln>
            <a:miter lim="800000"/>
          </a:ln>
        </p:spPr>
      </p:sp>
      <p:sp>
        <p:nvSpPr>
          <p:cNvPr id="125955" name="备注占位符 2"/>
          <p:cNvSpPr>
            <a:spLocks noGrp="1"/>
          </p:cNvSpPr>
          <p:nvPr>
            <p:ph type="body"/>
          </p:nvPr>
        </p:nvSpPr>
        <p:spPr/>
        <p:txBody>
          <a:bodyPr wrap="square" lIns="91440" tIns="45720" rIns="91440" bIns="45720" anchor="t" anchorCtr="0"/>
          <a:p>
            <a:pPr lvl="0"/>
            <a:endParaRPr lang="zh-CN" altLang="en-US" dirty="0"/>
          </a:p>
        </p:txBody>
      </p:sp>
      <p:sp>
        <p:nvSpPr>
          <p:cNvPr id="125956" name="灯片编号占位符 3"/>
          <p:cNvSpPr txBox="1">
            <a:spLocks noGrp="1"/>
          </p:cNvSpPr>
          <p:nvPr>
            <p:ph type="sldNum" sz="quarter"/>
          </p:nvPr>
        </p:nvSpPr>
        <p:spPr>
          <a:xfrm>
            <a:off x="3884613" y="8685213"/>
            <a:ext cx="2971800" cy="458787"/>
          </a:xfrm>
          <a:prstGeom prst="rect">
            <a:avLst/>
          </a:prstGeom>
          <a:noFill/>
          <a:ln w="9525">
            <a:noFill/>
          </a:ln>
        </p:spPr>
        <p:txBody>
          <a:bodyPr anchor="b" anchorCtr="0"/>
          <a:p>
            <a:pPr lvl="0" algn="r" eaLnBrk="1" hangingPunct="1">
              <a:buChar char="•"/>
            </a:pPr>
            <a:fld id="{9A0DB2DC-4C9A-4742-B13C-FB6460FD3503}" type="slidenum">
              <a:rPr lang="en-US" altLang="en-US" sz="1200" dirty="0"/>
            </a:fld>
            <a:endParaRPr lang="en-US" altLang="en-US" sz="1200"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8002" name="幻灯片图像占位符 1"/>
          <p:cNvSpPr>
            <a:spLocks noGrp="1" noRot="1" noChangeAspect="1" noTextEdit="1"/>
          </p:cNvSpPr>
          <p:nvPr>
            <p:ph type="sldImg"/>
          </p:nvPr>
        </p:nvSpPr>
        <p:spPr>
          <a:ln>
            <a:miter lim="800000"/>
          </a:ln>
        </p:spPr>
      </p:sp>
      <p:sp>
        <p:nvSpPr>
          <p:cNvPr id="128003" name="备注占位符 2"/>
          <p:cNvSpPr>
            <a:spLocks noGrp="1"/>
          </p:cNvSpPr>
          <p:nvPr>
            <p:ph type="body"/>
          </p:nvPr>
        </p:nvSpPr>
        <p:spPr/>
        <p:txBody>
          <a:bodyPr wrap="square" lIns="91440" tIns="45720" rIns="91440" bIns="45720" anchor="t" anchorCtr="0"/>
          <a:p>
            <a:pPr lvl="0"/>
            <a:endParaRPr lang="zh-CN" altLang="en-US" dirty="0"/>
          </a:p>
        </p:txBody>
      </p:sp>
      <p:sp>
        <p:nvSpPr>
          <p:cNvPr id="128004" name="灯片编号占位符 3"/>
          <p:cNvSpPr txBox="1">
            <a:spLocks noGrp="1"/>
          </p:cNvSpPr>
          <p:nvPr>
            <p:ph type="sldNum" sz="quarter"/>
          </p:nvPr>
        </p:nvSpPr>
        <p:spPr>
          <a:xfrm>
            <a:off x="3884613" y="8685213"/>
            <a:ext cx="2971800" cy="458787"/>
          </a:xfrm>
          <a:prstGeom prst="rect">
            <a:avLst/>
          </a:prstGeom>
          <a:noFill/>
          <a:ln w="9525">
            <a:noFill/>
          </a:ln>
        </p:spPr>
        <p:txBody>
          <a:bodyPr anchor="b" anchorCtr="0"/>
          <a:p>
            <a:pPr lvl="0" algn="r" eaLnBrk="1" hangingPunct="1">
              <a:buFont typeface="Arial" panose="020B0604020202020204" pitchFamily="34" charset="0"/>
              <a:buChar char="•"/>
            </a:pPr>
            <a:fld id="{9A0DB2DC-4C9A-4742-B13C-FB6460FD3503}" type="slidenum">
              <a:rPr lang="zh-CN" altLang="en-US" sz="1200" dirty="0"/>
            </a:fld>
            <a:endParaRPr lang="zh-CN" altLang="en-US" sz="1200"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9026" name="幻灯片图像占位符 1"/>
          <p:cNvSpPr>
            <a:spLocks noGrp="1" noRot="1" noChangeAspect="1" noTextEdit="1"/>
          </p:cNvSpPr>
          <p:nvPr>
            <p:ph type="sldImg"/>
          </p:nvPr>
        </p:nvSpPr>
        <p:spPr>
          <a:ln>
            <a:miter lim="800000"/>
          </a:ln>
        </p:spPr>
      </p:sp>
      <p:sp>
        <p:nvSpPr>
          <p:cNvPr id="129027" name="备注占位符 2"/>
          <p:cNvSpPr>
            <a:spLocks noGrp="1"/>
          </p:cNvSpPr>
          <p:nvPr>
            <p:ph type="body"/>
          </p:nvPr>
        </p:nvSpPr>
        <p:spPr/>
        <p:txBody>
          <a:bodyPr wrap="square" lIns="91440" tIns="45720" rIns="91440" bIns="45720" anchor="t" anchorCtr="0"/>
          <a:p>
            <a:pPr lvl="0"/>
            <a:endParaRPr lang="zh-CN" altLang="en-US" dirty="0"/>
          </a:p>
        </p:txBody>
      </p:sp>
      <p:sp>
        <p:nvSpPr>
          <p:cNvPr id="129028" name="灯片编号占位符 3"/>
          <p:cNvSpPr txBox="1">
            <a:spLocks noGrp="1"/>
          </p:cNvSpPr>
          <p:nvPr>
            <p:ph type="sldNum" sz="quarter"/>
          </p:nvPr>
        </p:nvSpPr>
        <p:spPr>
          <a:xfrm>
            <a:off x="3884613" y="8685213"/>
            <a:ext cx="2971800" cy="458787"/>
          </a:xfrm>
          <a:prstGeom prst="rect">
            <a:avLst/>
          </a:prstGeom>
          <a:noFill/>
          <a:ln w="9525">
            <a:noFill/>
          </a:ln>
        </p:spPr>
        <p:txBody>
          <a:bodyPr anchor="b" anchorCtr="0"/>
          <a:p>
            <a:pPr lvl="0" algn="r" eaLnBrk="1" hangingPunct="1">
              <a:buFont typeface="Arial" panose="020B0604020202020204" pitchFamily="34" charset="0"/>
              <a:buChar char="•"/>
            </a:pPr>
            <a:fld id="{9A0DB2DC-4C9A-4742-B13C-FB6460FD3503}" type="slidenum">
              <a:rPr lang="zh-CN" altLang="en-US" sz="1200" dirty="0"/>
            </a:fld>
            <a:endParaRPr lang="zh-CN" altLang="en-US" sz="1200"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ltLang="zh-CN" noProof="1"/>
              <a:t>Click to edit Master title style</a:t>
            </a:r>
            <a:endParaRPr lang="en-US" noProof="1"/>
          </a:p>
        </p:txBody>
      </p:sp>
      <p:sp>
        <p:nvSpPr>
          <p:cNvPr id="3" name="Content Placeholder 2"/>
          <p:cNvSpPr>
            <a:spLocks noGrp="1"/>
          </p:cNvSpPr>
          <p:nvPr>
            <p:ph idx="1"/>
          </p:nvPr>
        </p:nvSpPr>
        <p:spPr>
          <a:xfrm>
            <a:off x="609600" y="1600200"/>
            <a:ext cx="10972800" cy="4525963"/>
          </a:xfrm>
          <a:prstGeom prst="rect">
            <a:avLst/>
          </a:prstGeom>
        </p:spPr>
        <p:txBody>
          <a:bodyPr/>
          <a:lstStyle/>
          <a:p>
            <a:pPr lvl="0"/>
            <a:r>
              <a:rPr lang="en-US" altLang="zh-CN" noProof="1"/>
              <a:t>Click to edit Master text styles</a:t>
            </a:r>
            <a:endParaRPr lang="en-US" altLang="zh-CN" noProof="1"/>
          </a:p>
          <a:p>
            <a:pPr lvl="1"/>
            <a:r>
              <a:rPr lang="en-US" altLang="zh-CN" noProof="1"/>
              <a:t>Second level</a:t>
            </a:r>
            <a:endParaRPr lang="en-US" altLang="zh-CN" noProof="1"/>
          </a:p>
          <a:p>
            <a:pPr lvl="2"/>
            <a:r>
              <a:rPr lang="en-US" altLang="zh-CN" noProof="1"/>
              <a:t>Third level</a:t>
            </a:r>
            <a:endParaRPr lang="en-US" altLang="zh-CN" noProof="1"/>
          </a:p>
          <a:p>
            <a:pPr lvl="3"/>
            <a:r>
              <a:rPr lang="en-US" altLang="zh-CN" noProof="1"/>
              <a:t>Fourth level</a:t>
            </a:r>
            <a:endParaRPr lang="en-US" altLang="zh-CN" noProof="1"/>
          </a:p>
          <a:p>
            <a:pPr lvl="4"/>
            <a:r>
              <a:rPr lang="en-US" altLang="zh-CN" noProof="1"/>
              <a:t>Fifth level</a:t>
            </a:r>
            <a:endParaRPr lang="en-US" noProof="1"/>
          </a:p>
        </p:txBody>
      </p:sp>
      <p:sp>
        <p:nvSpPr>
          <p:cNvPr id="9" name="Date Placeholder 3"/>
          <p:cNvSpPr>
            <a:spLocks noGrp="1"/>
          </p:cNvSpPr>
          <p:nvPr>
            <p:ph type="dt" sz="half" idx="2"/>
          </p:nvPr>
        </p:nvSpPr>
        <p:spPr>
          <a:xfrm>
            <a:off x="609600" y="6356350"/>
            <a:ext cx="2844800" cy="365125"/>
          </a:xfrm>
          <a:prstGeom prst="rect">
            <a:avLst/>
          </a:prstGeom>
        </p:spPr>
        <p:txBody>
          <a:bodyPr vert="horz" wrap="square" lIns="91440" tIns="45720" rIns="91440" bIns="45720" numCol="1" anchor="t" anchorCtr="0" compatLnSpc="1"/>
          <a:lstStyle>
            <a:lvl1pPr eaLnBrk="1" hangingPunct="1">
              <a:buFont typeface="Arial" panose="020B0604020202020204" pitchFamily="34" charset="0"/>
              <a:buNone/>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6049853F-B055-4049-9DF8-7EA43E99387F}" type="datetime1">
              <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 name="Footer Placeholder 4"/>
          <p:cNvSpPr>
            <a:spLocks noGrp="1"/>
          </p:cNvSpPr>
          <p:nvPr>
            <p:ph type="ftr" sz="quarter" idx="3"/>
          </p:nvPr>
        </p:nvSpPr>
        <p:spPr>
          <a:xfrm>
            <a:off x="4165600" y="6356350"/>
            <a:ext cx="3860800" cy="365125"/>
          </a:xfrm>
          <a:prstGeom prst="rect">
            <a:avLst/>
          </a:prstGeom>
        </p:spPr>
        <p:txBody>
          <a:bodyPr/>
          <a:lstStyle>
            <a:lvl1pPr eaLnBrk="1" hangingPunct="1">
              <a:buFont typeface="Arial" panose="020B0604020202020204" pitchFamily="34" charset="0"/>
              <a:buNone/>
              <a:defRPr>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 name="Slide Number Placeholder 5"/>
          <p:cNvSpPr>
            <a:spLocks noGrp="1"/>
          </p:cNvSpPr>
          <p:nvPr>
            <p:ph type="sldNum" sz="quarter" idx="4"/>
          </p:nvPr>
        </p:nvSpPr>
        <p:spPr>
          <a:xfrm>
            <a:off x="8737600" y="6356350"/>
            <a:ext cx="2844800" cy="365125"/>
          </a:xfrm>
          <a:prstGeom prst="rect">
            <a:avLst/>
          </a:prstGeom>
        </p:spPr>
        <p:txBody>
          <a:bodyPr vert="horz" wrap="square" lIns="91440" tIns="45720" rIns="91440" bIns="45720" numCol="1" anchor="t" anchorCtr="0" compatLnSpc="1"/>
          <a:p>
            <a:pPr lvl="0" eaLnBrk="1" hangingPunct="1">
              <a:buFont typeface="Arial" panose="020B0604020202020204" pitchFamily="34" charset="0"/>
              <a:buChar char="•"/>
            </a:pPr>
            <a:fld id="{9A0DB2DC-4C9A-4742-B13C-FB6460FD3503}" type="slidenum">
              <a:rPr lang="en-US" altLang="en-US" dirty="0"/>
            </a:fld>
            <a:endParaRPr lang="en-US"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emf"/></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emf"/></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emf"/></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emf"/><Relationship Id="rId1" Type="http://schemas.openxmlformats.org/officeDocument/2006/relationships/image" Target="../media/image2.jpe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emf"/></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emf"/></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emf"/><Relationship Id="rId1" Type="http://schemas.openxmlformats.org/officeDocument/2006/relationships/image" Target="../media/image2.jpe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emf"/></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emf"/></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e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emf"/></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e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3.png"/><Relationship Id="rId1" Type="http://schemas.openxmlformats.org/officeDocument/2006/relationships/image" Target="../media/image1.emf"/></Relationships>
</file>

<file path=ppt/slides/_rels/slide3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2.xml"/><Relationship Id="rId2" Type="http://schemas.openxmlformats.org/officeDocument/2006/relationships/image" Target="../media/image3.png"/><Relationship Id="rId1" Type="http://schemas.openxmlformats.org/officeDocument/2006/relationships/image" Target="../media/image1.emf"/></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3.png"/><Relationship Id="rId1" Type="http://schemas.openxmlformats.org/officeDocument/2006/relationships/image" Target="../media/image1.emf"/></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3.png"/><Relationship Id="rId1" Type="http://schemas.openxmlformats.org/officeDocument/2006/relationships/image" Target="../media/image1.emf"/></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3.png"/><Relationship Id="rId1" Type="http://schemas.openxmlformats.org/officeDocument/2006/relationships/image" Target="../media/image1.emf"/></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3.png"/><Relationship Id="rId1" Type="http://schemas.openxmlformats.org/officeDocument/2006/relationships/image" Target="../media/image1.emf"/></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3.png"/><Relationship Id="rId1" Type="http://schemas.openxmlformats.org/officeDocument/2006/relationships/image" Target="../media/image1.emf"/></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3.png"/><Relationship Id="rId1" Type="http://schemas.openxmlformats.org/officeDocument/2006/relationships/image" Target="../media/image1.emf"/></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3.png"/><Relationship Id="rId1" Type="http://schemas.openxmlformats.org/officeDocument/2006/relationships/image" Target="../media/image1.e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4.png"/><Relationship Id="rId1" Type="http://schemas.openxmlformats.org/officeDocument/2006/relationships/image" Target="../media/image1.emf"/></Relationships>
</file>

<file path=ppt/slides/_rels/slide42.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2.xml"/><Relationship Id="rId2" Type="http://schemas.openxmlformats.org/officeDocument/2006/relationships/image" Target="../media/image4.png"/><Relationship Id="rId1" Type="http://schemas.openxmlformats.org/officeDocument/2006/relationships/image" Target="../media/image1.emf"/></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4.png"/><Relationship Id="rId1" Type="http://schemas.openxmlformats.org/officeDocument/2006/relationships/image" Target="../media/image1.emf"/></Relationships>
</file>

<file path=ppt/slides/_rels/slide4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2.xml"/><Relationship Id="rId2" Type="http://schemas.openxmlformats.org/officeDocument/2006/relationships/image" Target="../media/image4.png"/><Relationship Id="rId1" Type="http://schemas.openxmlformats.org/officeDocument/2006/relationships/image" Target="../media/image1.emf"/></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4.png"/><Relationship Id="rId1" Type="http://schemas.openxmlformats.org/officeDocument/2006/relationships/image" Target="../media/image1.emf"/></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4.png"/><Relationship Id="rId1" Type="http://schemas.openxmlformats.org/officeDocument/2006/relationships/image" Target="../media/image1.emf"/></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4.png"/><Relationship Id="rId1" Type="http://schemas.openxmlformats.org/officeDocument/2006/relationships/image" Target="../media/image1.emf"/></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4.png"/><Relationship Id="rId1" Type="http://schemas.openxmlformats.org/officeDocument/2006/relationships/image" Target="../media/image1.emf"/></Relationships>
</file>

<file path=ppt/slides/_rels/slide49.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4.png"/><Relationship Id="rId1" Type="http://schemas.openxmlformats.org/officeDocument/2006/relationships/image" Target="../media/image1.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en-US" altLang="zh-CN"/>
              <a:t>Unit 1</a:t>
            </a:r>
            <a:endParaRPr lang="en-US" altLang="zh-CN"/>
          </a:p>
        </p:txBody>
      </p:sp>
      <p:sp>
        <p:nvSpPr>
          <p:cNvPr id="3" name="副标题 2"/>
          <p:cNvSpPr>
            <a:spLocks noGrp="1"/>
          </p:cNvSpPr>
          <p:nvPr>
            <p:ph type="subTitle" idx="1"/>
          </p:nvPr>
        </p:nvSpPr>
        <p:spPr/>
        <p:txBody>
          <a:bodyPr/>
          <a:p>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Unit 2</a:t>
            </a:r>
            <a:endParaRPr lang="en-US" altLang="zh-CN"/>
          </a:p>
        </p:txBody>
      </p:sp>
      <p:sp>
        <p:nvSpPr>
          <p:cNvPr id="3" name="内容占位符 2"/>
          <p:cNvSpPr>
            <a:spLocks noGrp="1"/>
          </p:cNvSpPr>
          <p:nvPr>
            <p:ph idx="1"/>
          </p:nvPr>
        </p:nvSpPr>
        <p:spPr/>
        <p:txBody>
          <a:bodyPr/>
          <a:p>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矩形 5"/>
          <p:cNvSpPr>
            <a:spLocks noChangeArrowheads="1"/>
          </p:cNvSpPr>
          <p:nvPr/>
        </p:nvSpPr>
        <p:spPr bwMode="auto">
          <a:xfrm>
            <a:off x="3360738" y="1373867"/>
            <a:ext cx="7083425" cy="829945"/>
          </a:xfrm>
          <a:prstGeom prst="rect">
            <a:avLst/>
          </a:prstGeom>
          <a:noFill/>
          <a:ln w="9525">
            <a:noFill/>
            <a:miter lim="800000"/>
          </a:ln>
        </p:spPr>
        <p:txBody>
          <a:bodyPr>
            <a:spAutoFit/>
          </a:bodyPr>
          <a:lstStyle/>
          <a:p>
            <a:pPr fontAlgn="base">
              <a:spcBef>
                <a:spcPct val="0"/>
              </a:spcBef>
              <a:spcAft>
                <a:spcPct val="0"/>
              </a:spcAft>
              <a:buFont typeface="Arial" panose="020B0604020202020204" pitchFamily="34" charset="0"/>
              <a:buNone/>
            </a:pPr>
            <a:r>
              <a:rPr lang="en-US" altLang="zh-CN" sz="2400" b="1" dirty="0">
                <a:solidFill>
                  <a:srgbClr val="000000"/>
                </a:solidFill>
                <a:latin typeface="Times New Roman" panose="02020603050405020304" pitchFamily="18" charset="0"/>
              </a:rPr>
              <a:t>Complete the sentences with the words below. Change the form where necessary.</a:t>
            </a:r>
            <a:endParaRPr lang="en-US" altLang="zh-CN" sz="2400" b="1" dirty="0">
              <a:solidFill>
                <a:srgbClr val="000000"/>
              </a:solidFill>
              <a:latin typeface="Times New Roman" panose="02020603050405020304" pitchFamily="18" charset="0"/>
            </a:endParaRPr>
          </a:p>
        </p:txBody>
      </p:sp>
      <p:sp>
        <p:nvSpPr>
          <p:cNvPr id="14" name="矩形 13"/>
          <p:cNvSpPr/>
          <p:nvPr/>
        </p:nvSpPr>
        <p:spPr>
          <a:xfrm>
            <a:off x="1524000" y="6372225"/>
            <a:ext cx="9144000" cy="485775"/>
          </a:xfrm>
          <a:prstGeom prst="rect">
            <a:avLst/>
          </a:prstGeom>
          <a:solidFill>
            <a:srgbClr val="FF9F4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base">
              <a:spcBef>
                <a:spcPct val="0"/>
              </a:spcBef>
              <a:spcAft>
                <a:spcPct val="0"/>
              </a:spcAft>
              <a:buFont typeface="Arial" panose="020B0604020202020204" pitchFamily="34" charset="0"/>
              <a:buNone/>
              <a:defRPr/>
            </a:pPr>
            <a:endParaRPr kumimoji="1" lang="zh-CN" altLang="en-US">
              <a:solidFill>
                <a:srgbClr val="AE4845">
                  <a:lumMod val="60000"/>
                  <a:lumOff val="40000"/>
                </a:srgbClr>
              </a:solidFill>
            </a:endParaRPr>
          </a:p>
        </p:txBody>
      </p:sp>
      <p:cxnSp>
        <p:nvCxnSpPr>
          <p:cNvPr id="15" name="直线连接符 14"/>
          <p:cNvCxnSpPr/>
          <p:nvPr/>
        </p:nvCxnSpPr>
        <p:spPr>
          <a:xfrm>
            <a:off x="1524000" y="6372225"/>
            <a:ext cx="9144000" cy="0"/>
          </a:xfrm>
          <a:prstGeom prst="line">
            <a:avLst/>
          </a:prstGeom>
          <a:ln>
            <a:solidFill>
              <a:schemeClr val="accent1"/>
            </a:solidFill>
          </a:ln>
          <a:effectLst/>
        </p:spPr>
        <p:style>
          <a:lnRef idx="3">
            <a:schemeClr val="accent5"/>
          </a:lnRef>
          <a:fillRef idx="0">
            <a:schemeClr val="accent5"/>
          </a:fillRef>
          <a:effectRef idx="2">
            <a:schemeClr val="accent5"/>
          </a:effectRef>
          <a:fontRef idx="minor">
            <a:schemeClr val="tx1"/>
          </a:fontRef>
        </p:style>
      </p:cxnSp>
      <p:cxnSp>
        <p:nvCxnSpPr>
          <p:cNvPr id="16" name="直线连接符 15"/>
          <p:cNvCxnSpPr/>
          <p:nvPr/>
        </p:nvCxnSpPr>
        <p:spPr>
          <a:xfrm>
            <a:off x="1524000" y="742950"/>
            <a:ext cx="2100263" cy="0"/>
          </a:xfrm>
          <a:prstGeom prst="line">
            <a:avLst/>
          </a:prstGeom>
          <a:ln>
            <a:solidFill>
              <a:schemeClr val="accent3">
                <a:lumMod val="75000"/>
              </a:schemeClr>
            </a:solidFill>
          </a:ln>
          <a:effectLst/>
        </p:spPr>
        <p:style>
          <a:lnRef idx="3">
            <a:schemeClr val="accent5"/>
          </a:lnRef>
          <a:fillRef idx="0">
            <a:schemeClr val="accent5"/>
          </a:fillRef>
          <a:effectRef idx="2">
            <a:schemeClr val="accent5"/>
          </a:effectRef>
          <a:fontRef idx="minor">
            <a:schemeClr val="tx1"/>
          </a:fontRef>
        </p:style>
      </p:cxnSp>
      <p:cxnSp>
        <p:nvCxnSpPr>
          <p:cNvPr id="17" name="直线连接符 16"/>
          <p:cNvCxnSpPr/>
          <p:nvPr/>
        </p:nvCxnSpPr>
        <p:spPr>
          <a:xfrm>
            <a:off x="3421063" y="742950"/>
            <a:ext cx="7246937" cy="0"/>
          </a:xfrm>
          <a:prstGeom prst="line">
            <a:avLst/>
          </a:prstGeom>
          <a:ln w="3175" cmpd="sng">
            <a:solidFill>
              <a:schemeClr val="accent3">
                <a:lumMod val="75000"/>
              </a:schemeClr>
            </a:solidFill>
          </a:ln>
          <a:effectLst/>
        </p:spPr>
        <p:style>
          <a:lnRef idx="3">
            <a:schemeClr val="accent5"/>
          </a:lnRef>
          <a:fillRef idx="0">
            <a:schemeClr val="accent5"/>
          </a:fillRef>
          <a:effectRef idx="2">
            <a:schemeClr val="accent5"/>
          </a:effectRef>
          <a:fontRef idx="minor">
            <a:schemeClr val="tx1"/>
          </a:fontRef>
        </p:style>
      </p:cxnSp>
      <p:pic>
        <p:nvPicPr>
          <p:cNvPr id="75789" name="图片 17"/>
          <p:cNvPicPr>
            <a:picLocks noChangeAspect="1"/>
          </p:cNvPicPr>
          <p:nvPr/>
        </p:nvPicPr>
        <p:blipFill>
          <a:blip r:embed="rId1" cstate="print"/>
          <a:srcRect/>
          <a:stretch>
            <a:fillRect/>
          </a:stretch>
        </p:blipFill>
        <p:spPr bwMode="auto">
          <a:xfrm>
            <a:off x="1722438" y="152400"/>
            <a:ext cx="177800" cy="495300"/>
          </a:xfrm>
          <a:prstGeom prst="rect">
            <a:avLst/>
          </a:prstGeom>
          <a:noFill/>
          <a:ln w="9525">
            <a:noFill/>
            <a:miter lim="800000"/>
            <a:headEnd/>
            <a:tailEnd/>
          </a:ln>
        </p:spPr>
      </p:pic>
      <p:sp>
        <p:nvSpPr>
          <p:cNvPr id="19" name="文本框 18"/>
          <p:cNvSpPr txBox="1"/>
          <p:nvPr/>
        </p:nvSpPr>
        <p:spPr>
          <a:xfrm>
            <a:off x="1879600" y="203200"/>
            <a:ext cx="1899285" cy="553085"/>
          </a:xfrm>
          <a:prstGeom prst="rect">
            <a:avLst/>
          </a:prstGeom>
          <a:noFill/>
        </p:spPr>
        <p:txBody>
          <a:bodyPr wrap="none">
            <a:spAutoFit/>
          </a:bodyPr>
          <a:lstStyle/>
          <a:p>
            <a:pPr fontAlgn="base">
              <a:spcBef>
                <a:spcPct val="0"/>
              </a:spcBef>
              <a:spcAft>
                <a:spcPct val="0"/>
              </a:spcAft>
              <a:buFont typeface="Arial" panose="020B0604020202020204" pitchFamily="34" charset="0"/>
              <a:buNone/>
            </a:pPr>
            <a:r>
              <a:rPr kumimoji="1" lang="en-US" altLang="zh-CN" sz="3000" b="1" dirty="0">
                <a:solidFill>
                  <a:srgbClr val="408000"/>
                </a:solidFill>
                <a:latin typeface="Arial" panose="020B0604020202020204" pitchFamily="34" charset="0"/>
                <a:cs typeface="Arial" panose="020B0604020202020204" pitchFamily="34" charset="0"/>
              </a:rPr>
              <a:t>Explore</a:t>
            </a:r>
            <a:r>
              <a:rPr kumimoji="1" lang="en-US" altLang="zh-CN" sz="3000" b="1" dirty="0">
                <a:solidFill>
                  <a:srgbClr val="BFBFBF"/>
                </a:solidFill>
                <a:latin typeface="Arial" panose="020B0604020202020204" pitchFamily="34" charset="0"/>
                <a:cs typeface="Arial" panose="020B0604020202020204" pitchFamily="34" charset="0"/>
              </a:rPr>
              <a:t> </a:t>
            </a:r>
            <a:r>
              <a:rPr kumimoji="1" lang="en-US" altLang="zh-CN" sz="3000" b="1" dirty="0">
                <a:solidFill>
                  <a:srgbClr val="408000"/>
                </a:solidFill>
                <a:latin typeface="Arial" panose="020B0604020202020204" pitchFamily="34" charset="0"/>
                <a:cs typeface="Arial" panose="020B0604020202020204" pitchFamily="34" charset="0"/>
              </a:rPr>
              <a:t>1</a:t>
            </a:r>
            <a:endParaRPr kumimoji="1" lang="zh-CN" altLang="en-US" sz="3000" b="1" dirty="0">
              <a:solidFill>
                <a:srgbClr val="408000"/>
              </a:solidFill>
              <a:latin typeface="Arial" panose="020B0604020202020204" pitchFamily="34" charset="0"/>
              <a:cs typeface="Arial" panose="020B0604020202020204" pitchFamily="34" charset="0"/>
            </a:endParaRPr>
          </a:p>
        </p:txBody>
      </p:sp>
      <p:sp>
        <p:nvSpPr>
          <p:cNvPr id="75791" name="TextBox 4"/>
          <p:cNvSpPr txBox="1">
            <a:spLocks noChangeArrowheads="1"/>
          </p:cNvSpPr>
          <p:nvPr/>
        </p:nvSpPr>
        <p:spPr bwMode="auto">
          <a:xfrm>
            <a:off x="5846763" y="6394450"/>
            <a:ext cx="4821237" cy="368300"/>
          </a:xfrm>
          <a:prstGeom prst="rect">
            <a:avLst/>
          </a:prstGeom>
          <a:noFill/>
          <a:ln w="9525">
            <a:noFill/>
            <a:miter lim="800000"/>
          </a:ln>
        </p:spPr>
        <p:txBody>
          <a:bodyPr>
            <a:spAutoFit/>
          </a:bodyPr>
          <a:lstStyle/>
          <a:p>
            <a:pPr fontAlgn="base">
              <a:spcBef>
                <a:spcPct val="0"/>
              </a:spcBef>
              <a:spcAft>
                <a:spcPct val="0"/>
              </a:spcAft>
              <a:buFont typeface="Arial" panose="020B0604020202020204" pitchFamily="34" charset="0"/>
              <a:buNone/>
            </a:pPr>
            <a:r>
              <a:rPr lang="zh-CN" altLang="en-US" b="1" dirty="0">
                <a:solidFill>
                  <a:srgbClr val="FFFFFF"/>
                </a:solidFill>
                <a:latin typeface="微软雅黑" panose="020B0503020204020204" charset="-122"/>
                <a:ea typeface="微软雅黑" panose="020B0503020204020204" charset="-122"/>
              </a:rPr>
              <a:t>新一代大学英语（基础篇）</a:t>
            </a:r>
            <a:r>
              <a:rPr lang="en-US" altLang="zh-CN" b="1" dirty="0">
                <a:solidFill>
                  <a:srgbClr val="FFFFFF"/>
                </a:solidFill>
                <a:latin typeface="微软雅黑" panose="020B0503020204020204" charset="-122"/>
                <a:ea typeface="微软雅黑" panose="020B0503020204020204" charset="-122"/>
              </a:rPr>
              <a:t>  </a:t>
            </a:r>
            <a:r>
              <a:rPr lang="zh-CN" altLang="en-US" b="1" dirty="0">
                <a:solidFill>
                  <a:srgbClr val="FFFFFF"/>
                </a:solidFill>
                <a:latin typeface="微软雅黑" panose="020B0503020204020204" charset="-122"/>
                <a:ea typeface="微软雅黑" panose="020B0503020204020204" charset="-122"/>
              </a:rPr>
              <a:t>综合教程</a:t>
            </a:r>
            <a:r>
              <a:rPr lang="en-US" altLang="zh-CN" b="1" dirty="0">
                <a:solidFill>
                  <a:srgbClr val="FFFFFF"/>
                </a:solidFill>
                <a:latin typeface="微软雅黑" panose="020B0503020204020204" charset="-122"/>
                <a:ea typeface="微软雅黑" panose="020B0503020204020204" charset="-122"/>
              </a:rPr>
              <a:t>  Unit </a:t>
            </a:r>
            <a:r>
              <a:rPr lang="en-US" altLang="zh-CN" b="1" dirty="0" smtClean="0">
                <a:solidFill>
                  <a:srgbClr val="FFFFFF"/>
                </a:solidFill>
                <a:latin typeface="微软雅黑" panose="020B0503020204020204" charset="-122"/>
                <a:ea typeface="微软雅黑" panose="020B0503020204020204" charset="-122"/>
              </a:rPr>
              <a:t>2</a:t>
            </a:r>
            <a:endParaRPr lang="zh-CN" altLang="en-US" b="1" dirty="0">
              <a:solidFill>
                <a:srgbClr val="FFFFFF"/>
              </a:solidFill>
              <a:latin typeface="微软雅黑" panose="020B0503020204020204" charset="-122"/>
              <a:ea typeface="微软雅黑" panose="020B0503020204020204" charset="-122"/>
            </a:endParaRPr>
          </a:p>
        </p:txBody>
      </p:sp>
      <p:sp>
        <p:nvSpPr>
          <p:cNvPr id="75792" name="文本框 20"/>
          <p:cNvSpPr txBox="1">
            <a:spLocks noChangeArrowheads="1"/>
          </p:cNvSpPr>
          <p:nvPr/>
        </p:nvSpPr>
        <p:spPr bwMode="auto">
          <a:xfrm>
            <a:off x="3992880" y="281305"/>
            <a:ext cx="4758055" cy="521970"/>
          </a:xfrm>
          <a:prstGeom prst="rect">
            <a:avLst/>
          </a:prstGeom>
          <a:noFill/>
          <a:ln w="9525">
            <a:noFill/>
            <a:miter lim="800000"/>
          </a:ln>
        </p:spPr>
        <p:txBody>
          <a:bodyPr wrap="square">
            <a:spAutoFit/>
          </a:bodyPr>
          <a:lstStyle/>
          <a:p>
            <a:pPr fontAlgn="base">
              <a:spcBef>
                <a:spcPct val="0"/>
              </a:spcBef>
              <a:spcAft>
                <a:spcPct val="0"/>
              </a:spcAft>
              <a:buFont typeface="Arial" panose="020B0604020202020204" pitchFamily="34" charset="0"/>
              <a:buNone/>
            </a:pPr>
            <a:r>
              <a:rPr kumimoji="1" lang="en-US" altLang="zh-CN" sz="2800" b="1" dirty="0">
                <a:solidFill>
                  <a:srgbClr val="64A96A"/>
                </a:solidFill>
                <a:latin typeface="Arial" panose="020B0604020202020204" pitchFamily="34" charset="0"/>
                <a:cs typeface="Arial" panose="020B0604020202020204" pitchFamily="34" charset="0"/>
              </a:rPr>
              <a:t>Building your language</a:t>
            </a:r>
            <a:endParaRPr kumimoji="1" lang="en-US" altLang="zh-CN" sz="2800" b="1" dirty="0">
              <a:solidFill>
                <a:srgbClr val="64A96A"/>
              </a:solidFill>
              <a:latin typeface="Arial" panose="020B0604020202020204" pitchFamily="34" charset="0"/>
              <a:cs typeface="Arial" panose="020B0604020202020204" pitchFamily="34" charset="0"/>
            </a:endParaRPr>
          </a:p>
        </p:txBody>
      </p:sp>
      <p:sp>
        <p:nvSpPr>
          <p:cNvPr id="75793" name="文本框 22"/>
          <p:cNvSpPr txBox="1">
            <a:spLocks noChangeArrowheads="1"/>
          </p:cNvSpPr>
          <p:nvPr/>
        </p:nvSpPr>
        <p:spPr bwMode="auto">
          <a:xfrm>
            <a:off x="1879600" y="877888"/>
            <a:ext cx="4533900" cy="460375"/>
          </a:xfrm>
          <a:prstGeom prst="rect">
            <a:avLst/>
          </a:prstGeom>
          <a:noFill/>
          <a:ln w="9525">
            <a:noFill/>
            <a:miter lim="800000"/>
          </a:ln>
        </p:spPr>
        <p:txBody>
          <a:bodyPr>
            <a:spAutoFit/>
          </a:bodyPr>
          <a:lstStyle/>
          <a:p>
            <a:pPr fontAlgn="base">
              <a:spcBef>
                <a:spcPct val="0"/>
              </a:spcBef>
              <a:spcAft>
                <a:spcPct val="0"/>
              </a:spcAft>
              <a:buFont typeface="Arial" panose="020B0604020202020204" pitchFamily="34" charset="0"/>
              <a:buNone/>
            </a:pPr>
            <a:r>
              <a:rPr kumimoji="1" lang="en-US" altLang="zh-CN" sz="2400" b="1" dirty="0">
                <a:solidFill>
                  <a:srgbClr val="64A96A"/>
                </a:solidFill>
                <a:latin typeface="Times New Roman" panose="02020603050405020304" pitchFamily="18" charset="0"/>
                <a:cs typeface="Times New Roman" panose="02020603050405020304" pitchFamily="18" charset="0"/>
              </a:rPr>
              <a:t>R</a:t>
            </a:r>
            <a:r>
              <a:rPr kumimoji="1" lang="zh-CN" altLang="zh-CN" sz="2400" b="1" dirty="0">
                <a:solidFill>
                  <a:srgbClr val="64A96A"/>
                </a:solidFill>
                <a:latin typeface="Times New Roman" panose="02020603050405020304" pitchFamily="18" charset="0"/>
                <a:cs typeface="Times New Roman" panose="02020603050405020304" pitchFamily="18" charset="0"/>
              </a:rPr>
              <a:t>eview </a:t>
            </a:r>
            <a:endParaRPr kumimoji="1" lang="zh-CN" altLang="en-US" sz="2400" b="1" dirty="0">
              <a:solidFill>
                <a:srgbClr val="64A96A"/>
              </a:solidFill>
              <a:latin typeface="Times New Roman" panose="02020603050405020304" pitchFamily="18" charset="0"/>
              <a:cs typeface="Times New Roman" panose="02020603050405020304" pitchFamily="18" charset="0"/>
            </a:endParaRPr>
          </a:p>
        </p:txBody>
      </p:sp>
      <p:sp>
        <p:nvSpPr>
          <p:cNvPr id="24" name="五边形 23"/>
          <p:cNvSpPr>
            <a:spLocks noChangeArrowheads="1"/>
          </p:cNvSpPr>
          <p:nvPr/>
        </p:nvSpPr>
        <p:spPr bwMode="auto">
          <a:xfrm>
            <a:off x="2208213" y="1470704"/>
            <a:ext cx="1109662" cy="431800"/>
          </a:xfrm>
          <a:prstGeom prst="homePlate">
            <a:avLst>
              <a:gd name="adj" fmla="val 50017"/>
            </a:avLst>
          </a:prstGeom>
          <a:solidFill>
            <a:srgbClr val="64A96A"/>
          </a:solidFill>
          <a:ln w="9525">
            <a:noFill/>
            <a:miter lim="800000"/>
          </a:ln>
          <a:effectLst>
            <a:outerShdw dist="38100" dir="2700000" algn="tl" rotWithShape="0">
              <a:srgbClr val="808080">
                <a:alpha val="39999"/>
              </a:srgbClr>
            </a:outerShdw>
          </a:effectLst>
        </p:spPr>
        <p:txBody>
          <a:bodyPr anchor="ctr"/>
          <a:lstStyle/>
          <a:p>
            <a:pPr algn="ctr" fontAlgn="base">
              <a:spcBef>
                <a:spcPct val="0"/>
              </a:spcBef>
              <a:spcAft>
                <a:spcPct val="0"/>
              </a:spcAft>
              <a:buFont typeface="Arial" panose="020B0604020202020204" pitchFamily="34" charset="0"/>
              <a:buNone/>
            </a:pPr>
            <a:r>
              <a:rPr kumimoji="1" lang="en-US" altLang="zh-CN" sz="2400" b="1">
                <a:solidFill>
                  <a:srgbClr val="FFFFFF"/>
                </a:solidFill>
              </a:rPr>
              <a:t>Task 1</a:t>
            </a:r>
            <a:endParaRPr kumimoji="1" lang="zh-CN" altLang="en-US" sz="2400" b="1">
              <a:solidFill>
                <a:srgbClr val="FFFFFF"/>
              </a:solidFill>
            </a:endParaRPr>
          </a:p>
        </p:txBody>
      </p:sp>
      <p:cxnSp>
        <p:nvCxnSpPr>
          <p:cNvPr id="20" name="直接连接符 19"/>
          <p:cNvCxnSpPr>
            <a:cxnSpLocks noChangeShapeType="1"/>
          </p:cNvCxnSpPr>
          <p:nvPr/>
        </p:nvCxnSpPr>
        <p:spPr bwMode="auto">
          <a:xfrm flipV="1">
            <a:off x="2143125" y="2415363"/>
            <a:ext cx="8129588" cy="28575"/>
          </a:xfrm>
          <a:prstGeom prst="line">
            <a:avLst/>
          </a:prstGeom>
          <a:noFill/>
          <a:ln w="57150">
            <a:solidFill>
              <a:srgbClr val="44B36E"/>
            </a:solidFill>
            <a:round/>
          </a:ln>
        </p:spPr>
      </p:cxnSp>
      <p:cxnSp>
        <p:nvCxnSpPr>
          <p:cNvPr id="21" name="直接连接符 20"/>
          <p:cNvCxnSpPr>
            <a:cxnSpLocks noChangeShapeType="1"/>
          </p:cNvCxnSpPr>
          <p:nvPr/>
        </p:nvCxnSpPr>
        <p:spPr bwMode="auto">
          <a:xfrm flipV="1">
            <a:off x="2143125" y="3577413"/>
            <a:ext cx="8129588" cy="30163"/>
          </a:xfrm>
          <a:prstGeom prst="line">
            <a:avLst/>
          </a:prstGeom>
          <a:noFill/>
          <a:ln w="38100">
            <a:solidFill>
              <a:srgbClr val="44B36E"/>
            </a:solidFill>
            <a:round/>
          </a:ln>
        </p:spPr>
      </p:cxnSp>
      <p:sp>
        <p:nvSpPr>
          <p:cNvPr id="22" name="文本框 8"/>
          <p:cNvSpPr txBox="1">
            <a:spLocks noChangeArrowheads="1"/>
          </p:cNvSpPr>
          <p:nvPr/>
        </p:nvSpPr>
        <p:spPr bwMode="auto">
          <a:xfrm>
            <a:off x="2233278" y="2551888"/>
            <a:ext cx="1126418" cy="460375"/>
          </a:xfrm>
          <a:prstGeom prst="rect">
            <a:avLst/>
          </a:prstGeom>
          <a:noFill/>
          <a:ln w="9525">
            <a:noFill/>
            <a:miter lim="800000"/>
          </a:ln>
        </p:spPr>
        <p:txBody>
          <a:bodyPr wrap="square">
            <a:spAutoFit/>
          </a:bodyPr>
          <a:lstStyle/>
          <a:p>
            <a:r>
              <a:rPr lang="en-US" altLang="zh-CN" sz="2400" dirty="0">
                <a:latin typeface="Times New Roman" panose="02020603050405020304" pitchFamily="18" charset="0"/>
              </a:rPr>
              <a:t>e</a:t>
            </a:r>
            <a:r>
              <a:rPr lang="en-US" altLang="zh-CN" sz="2400" dirty="0" smtClean="0">
                <a:latin typeface="Times New Roman" panose="02020603050405020304" pitchFamily="18" charset="0"/>
              </a:rPr>
              <a:t>xplore</a:t>
            </a:r>
            <a:endParaRPr lang="en-US" altLang="zh-CN" sz="2400" dirty="0">
              <a:latin typeface="Times New Roman" panose="02020603050405020304" pitchFamily="18" charset="0"/>
            </a:endParaRPr>
          </a:p>
        </p:txBody>
      </p:sp>
      <p:sp>
        <p:nvSpPr>
          <p:cNvPr id="23" name="文本框 9"/>
          <p:cNvSpPr txBox="1">
            <a:spLocks noChangeArrowheads="1"/>
          </p:cNvSpPr>
          <p:nvPr/>
        </p:nvSpPr>
        <p:spPr bwMode="auto">
          <a:xfrm>
            <a:off x="2233277" y="3117038"/>
            <a:ext cx="1414451" cy="460375"/>
          </a:xfrm>
          <a:prstGeom prst="rect">
            <a:avLst/>
          </a:prstGeom>
          <a:noFill/>
          <a:ln w="9525">
            <a:noFill/>
            <a:miter lim="800000"/>
          </a:ln>
        </p:spPr>
        <p:txBody>
          <a:bodyPr wrap="square">
            <a:spAutoFit/>
          </a:bodyPr>
          <a:lstStyle/>
          <a:p>
            <a:r>
              <a:rPr lang="en-US" altLang="zh-CN" sz="2400" dirty="0" smtClean="0">
                <a:latin typeface="Times New Roman" panose="02020603050405020304" pitchFamily="18" charset="0"/>
              </a:rPr>
              <a:t>overlook</a:t>
            </a:r>
            <a:endParaRPr lang="en-US" altLang="zh-CN" sz="2400" dirty="0">
              <a:latin typeface="Times New Roman" panose="02020603050405020304" pitchFamily="18" charset="0"/>
            </a:endParaRPr>
          </a:p>
        </p:txBody>
      </p:sp>
      <p:sp>
        <p:nvSpPr>
          <p:cNvPr id="25" name="文本框 10"/>
          <p:cNvSpPr txBox="1">
            <a:spLocks noChangeArrowheads="1"/>
          </p:cNvSpPr>
          <p:nvPr/>
        </p:nvSpPr>
        <p:spPr bwMode="auto">
          <a:xfrm>
            <a:off x="4137965" y="3117038"/>
            <a:ext cx="1886027" cy="460375"/>
          </a:xfrm>
          <a:prstGeom prst="rect">
            <a:avLst/>
          </a:prstGeom>
          <a:noFill/>
          <a:ln w="9525">
            <a:noFill/>
            <a:miter lim="800000"/>
          </a:ln>
        </p:spPr>
        <p:txBody>
          <a:bodyPr wrap="square">
            <a:spAutoFit/>
          </a:bodyPr>
          <a:lstStyle/>
          <a:p>
            <a:r>
              <a:rPr lang="en-US" altLang="zh-CN" sz="2400" dirty="0" smtClean="0">
                <a:latin typeface="Times New Roman" panose="02020603050405020304" pitchFamily="18" charset="0"/>
              </a:rPr>
              <a:t>indispensable</a:t>
            </a:r>
            <a:endParaRPr lang="en-US" altLang="zh-CN" sz="2400" dirty="0">
              <a:latin typeface="Times New Roman" panose="02020603050405020304" pitchFamily="18" charset="0"/>
            </a:endParaRPr>
          </a:p>
        </p:txBody>
      </p:sp>
      <p:sp>
        <p:nvSpPr>
          <p:cNvPr id="26" name="文本框 11"/>
          <p:cNvSpPr txBox="1">
            <a:spLocks noChangeArrowheads="1"/>
          </p:cNvSpPr>
          <p:nvPr/>
        </p:nvSpPr>
        <p:spPr bwMode="auto">
          <a:xfrm>
            <a:off x="6483374" y="2551888"/>
            <a:ext cx="2420938" cy="460375"/>
          </a:xfrm>
          <a:prstGeom prst="rect">
            <a:avLst/>
          </a:prstGeom>
          <a:noFill/>
          <a:ln w="9525">
            <a:noFill/>
            <a:miter lim="800000"/>
          </a:ln>
        </p:spPr>
        <p:txBody>
          <a:bodyPr>
            <a:spAutoFit/>
          </a:bodyPr>
          <a:lstStyle/>
          <a:p>
            <a:r>
              <a:rPr lang="en-US" altLang="zh-CN" sz="2400" dirty="0" smtClean="0">
                <a:latin typeface="Times New Roman" panose="02020603050405020304" pitchFamily="18" charset="0"/>
              </a:rPr>
              <a:t>slim</a:t>
            </a:r>
            <a:endParaRPr lang="en-US" altLang="zh-CN" sz="2400" dirty="0">
              <a:latin typeface="Times New Roman" panose="02020603050405020304" pitchFamily="18" charset="0"/>
            </a:endParaRPr>
          </a:p>
        </p:txBody>
      </p:sp>
      <p:sp>
        <p:nvSpPr>
          <p:cNvPr id="27" name="文本框 12"/>
          <p:cNvSpPr txBox="1">
            <a:spLocks noChangeArrowheads="1"/>
          </p:cNvSpPr>
          <p:nvPr/>
        </p:nvSpPr>
        <p:spPr bwMode="auto">
          <a:xfrm>
            <a:off x="4151784" y="2551888"/>
            <a:ext cx="1503363" cy="460375"/>
          </a:xfrm>
          <a:prstGeom prst="rect">
            <a:avLst/>
          </a:prstGeom>
          <a:noFill/>
          <a:ln w="9525">
            <a:noFill/>
            <a:miter lim="800000"/>
          </a:ln>
        </p:spPr>
        <p:txBody>
          <a:bodyPr>
            <a:spAutoFit/>
          </a:bodyPr>
          <a:lstStyle/>
          <a:p>
            <a:r>
              <a:rPr lang="en-US" altLang="zh-CN" sz="2400" dirty="0" smtClean="0">
                <a:latin typeface="Times New Roman" panose="02020603050405020304" pitchFamily="18" charset="0"/>
              </a:rPr>
              <a:t>oversee</a:t>
            </a:r>
            <a:endParaRPr lang="en-US" altLang="zh-CN" sz="2400" dirty="0">
              <a:latin typeface="Times New Roman" panose="02020603050405020304" pitchFamily="18" charset="0"/>
            </a:endParaRPr>
          </a:p>
        </p:txBody>
      </p:sp>
      <p:sp>
        <p:nvSpPr>
          <p:cNvPr id="28" name="文本框 15"/>
          <p:cNvSpPr txBox="1">
            <a:spLocks noChangeArrowheads="1"/>
          </p:cNvSpPr>
          <p:nvPr/>
        </p:nvSpPr>
        <p:spPr bwMode="auto">
          <a:xfrm>
            <a:off x="8472264" y="2551888"/>
            <a:ext cx="1785937" cy="460375"/>
          </a:xfrm>
          <a:prstGeom prst="rect">
            <a:avLst/>
          </a:prstGeom>
          <a:noFill/>
          <a:ln w="9525">
            <a:noFill/>
            <a:miter lim="800000"/>
          </a:ln>
        </p:spPr>
        <p:txBody>
          <a:bodyPr>
            <a:spAutoFit/>
          </a:bodyPr>
          <a:lstStyle/>
          <a:p>
            <a:r>
              <a:rPr lang="en-US" altLang="zh-CN" sz="2400" dirty="0" smtClean="0">
                <a:latin typeface="Times New Roman" panose="02020603050405020304" pitchFamily="18" charset="0"/>
              </a:rPr>
              <a:t>proclaim</a:t>
            </a:r>
            <a:endParaRPr lang="en-US" altLang="zh-CN" sz="2400" dirty="0">
              <a:latin typeface="Times New Roman" panose="02020603050405020304" pitchFamily="18" charset="0"/>
            </a:endParaRPr>
          </a:p>
        </p:txBody>
      </p:sp>
      <p:sp>
        <p:nvSpPr>
          <p:cNvPr id="29" name="文本框 16"/>
          <p:cNvSpPr txBox="1">
            <a:spLocks noChangeArrowheads="1"/>
          </p:cNvSpPr>
          <p:nvPr/>
        </p:nvSpPr>
        <p:spPr bwMode="auto">
          <a:xfrm>
            <a:off x="6461883" y="3117038"/>
            <a:ext cx="2371725" cy="460375"/>
          </a:xfrm>
          <a:prstGeom prst="rect">
            <a:avLst/>
          </a:prstGeom>
          <a:noFill/>
          <a:ln w="9525">
            <a:noFill/>
            <a:miter lim="800000"/>
          </a:ln>
        </p:spPr>
        <p:txBody>
          <a:bodyPr>
            <a:spAutoFit/>
          </a:bodyPr>
          <a:lstStyle/>
          <a:p>
            <a:r>
              <a:rPr lang="en-US" altLang="zh-CN" sz="2400" dirty="0" smtClean="0">
                <a:latin typeface="Times New Roman" panose="02020603050405020304" pitchFamily="18" charset="0"/>
              </a:rPr>
              <a:t>fearful</a:t>
            </a:r>
            <a:endParaRPr lang="en-US" altLang="zh-CN" sz="2400" dirty="0">
              <a:latin typeface="Times New Roman" panose="02020603050405020304" pitchFamily="18" charset="0"/>
            </a:endParaRPr>
          </a:p>
        </p:txBody>
      </p:sp>
      <p:sp>
        <p:nvSpPr>
          <p:cNvPr id="30" name="文本框 5"/>
          <p:cNvSpPr txBox="1">
            <a:spLocks noChangeArrowheads="1"/>
          </p:cNvSpPr>
          <p:nvPr/>
        </p:nvSpPr>
        <p:spPr bwMode="auto">
          <a:xfrm>
            <a:off x="8490272" y="3117038"/>
            <a:ext cx="1854200" cy="460375"/>
          </a:xfrm>
          <a:prstGeom prst="rect">
            <a:avLst/>
          </a:prstGeom>
          <a:noFill/>
          <a:ln w="9525">
            <a:noFill/>
            <a:miter lim="800000"/>
          </a:ln>
        </p:spPr>
        <p:txBody>
          <a:bodyPr>
            <a:spAutoFit/>
          </a:bodyPr>
          <a:lstStyle/>
          <a:p>
            <a:r>
              <a:rPr lang="en-US" altLang="zh-CN" sz="2400" dirty="0" smtClean="0">
                <a:latin typeface="Times New Roman" panose="02020603050405020304" pitchFamily="18" charset="0"/>
              </a:rPr>
              <a:t>contradict</a:t>
            </a:r>
            <a:endParaRPr lang="en-US" altLang="zh-CN" sz="2400" dirty="0">
              <a:latin typeface="Times New Roman" panose="02020603050405020304" pitchFamily="18" charset="0"/>
            </a:endParaRPr>
          </a:p>
        </p:txBody>
      </p:sp>
      <p:sp>
        <p:nvSpPr>
          <p:cNvPr id="32" name="文本框 18"/>
          <p:cNvSpPr txBox="1">
            <a:spLocks noChangeArrowheads="1"/>
          </p:cNvSpPr>
          <p:nvPr/>
        </p:nvSpPr>
        <p:spPr bwMode="auto">
          <a:xfrm>
            <a:off x="1651000" y="3789040"/>
            <a:ext cx="8825271" cy="2489200"/>
          </a:xfrm>
          <a:prstGeom prst="rect">
            <a:avLst/>
          </a:prstGeom>
          <a:noFill/>
          <a:ln w="9525">
            <a:noFill/>
            <a:miter lim="800000"/>
          </a:ln>
        </p:spPr>
        <p:txBody>
          <a:bodyPr wrap="square">
            <a:spAutoFit/>
          </a:bodyPr>
          <a:lstStyle/>
          <a:p>
            <a:pPr marL="457200" indent="-457200">
              <a:lnSpc>
                <a:spcPct val="130000"/>
              </a:lnSpc>
              <a:buFont typeface="+mj-lt"/>
              <a:buAutoNum type="arabicPeriod"/>
            </a:pPr>
            <a:r>
              <a:rPr lang="en-US" altLang="zh-CN" sz="2400" dirty="0" smtClean="0">
                <a:latin typeface="Times New Roman" panose="02020603050405020304" pitchFamily="18" charset="0"/>
              </a:rPr>
              <a:t>Welcome to the Electronic Village to _________ new ways of language teaching and learning.</a:t>
            </a:r>
            <a:endParaRPr lang="en-US" altLang="zh-CN" sz="2400" dirty="0" smtClean="0">
              <a:latin typeface="Times New Roman" panose="02020603050405020304" pitchFamily="18" charset="0"/>
            </a:endParaRPr>
          </a:p>
          <a:p>
            <a:pPr marL="457200" indent="-457200">
              <a:lnSpc>
                <a:spcPct val="130000"/>
              </a:lnSpc>
              <a:buFont typeface="+mj-lt"/>
              <a:buAutoNum type="arabicPeriod"/>
            </a:pPr>
            <a:r>
              <a:rPr lang="en-US" altLang="zh-CN" sz="2400" dirty="0" smtClean="0">
                <a:latin typeface="Times New Roman" panose="02020603050405020304" pitchFamily="18" charset="0"/>
              </a:rPr>
              <a:t>Culture can never be ____________ in learning a foreign language.</a:t>
            </a:r>
            <a:endParaRPr lang="en-US" altLang="zh-CN" sz="2400" dirty="0" smtClean="0">
              <a:latin typeface="Times New Roman" panose="02020603050405020304" pitchFamily="18" charset="0"/>
            </a:endParaRPr>
          </a:p>
          <a:p>
            <a:pPr marL="457200" indent="-457200">
              <a:lnSpc>
                <a:spcPct val="130000"/>
              </a:lnSpc>
              <a:buFont typeface="+mj-lt"/>
              <a:buAutoNum type="arabicPeriod"/>
            </a:pPr>
            <a:r>
              <a:rPr lang="en-US" altLang="zh-CN" sz="2400" dirty="0" smtClean="0">
                <a:latin typeface="Times New Roman" panose="02020603050405020304" pitchFamily="18" charset="0"/>
              </a:rPr>
              <a:t>Without putting in enough time and energy, your chances of success in learning a second language are ______.</a:t>
            </a:r>
            <a:endParaRPr lang="en-US" altLang="zh-CN" sz="2400" dirty="0" smtClean="0">
              <a:latin typeface="Times New Roman" panose="02020603050405020304" pitchFamily="18" charset="0"/>
            </a:endParaRPr>
          </a:p>
        </p:txBody>
      </p:sp>
      <p:sp>
        <p:nvSpPr>
          <p:cNvPr id="33" name="文本框 4"/>
          <p:cNvSpPr txBox="1">
            <a:spLocks noChangeArrowheads="1"/>
          </p:cNvSpPr>
          <p:nvPr/>
        </p:nvSpPr>
        <p:spPr bwMode="auto">
          <a:xfrm>
            <a:off x="6760129" y="3789040"/>
            <a:ext cx="1503362" cy="460375"/>
          </a:xfrm>
          <a:prstGeom prst="rect">
            <a:avLst/>
          </a:prstGeom>
          <a:noFill/>
          <a:ln w="9525">
            <a:noFill/>
            <a:miter lim="800000"/>
          </a:ln>
        </p:spPr>
        <p:txBody>
          <a:bodyPr>
            <a:spAutoFit/>
          </a:bodyPr>
          <a:lstStyle/>
          <a:p>
            <a:r>
              <a:rPr lang="en-US" altLang="zh-CN" sz="2400" dirty="0" smtClean="0">
                <a:solidFill>
                  <a:srgbClr val="C00000"/>
                </a:solidFill>
                <a:latin typeface="Times New Roman" panose="02020603050405020304" pitchFamily="18" charset="0"/>
              </a:rPr>
              <a:t>explore</a:t>
            </a:r>
            <a:endParaRPr lang="en-US" altLang="zh-CN" sz="2400" dirty="0">
              <a:solidFill>
                <a:srgbClr val="C00000"/>
              </a:solidFill>
              <a:latin typeface="Times New Roman" panose="02020603050405020304" pitchFamily="18" charset="0"/>
            </a:endParaRPr>
          </a:p>
        </p:txBody>
      </p:sp>
      <p:sp>
        <p:nvSpPr>
          <p:cNvPr id="31" name="文本框 4"/>
          <p:cNvSpPr txBox="1">
            <a:spLocks noChangeArrowheads="1"/>
          </p:cNvSpPr>
          <p:nvPr/>
        </p:nvSpPr>
        <p:spPr bwMode="auto">
          <a:xfrm>
            <a:off x="4943872" y="4839543"/>
            <a:ext cx="1728192" cy="460375"/>
          </a:xfrm>
          <a:prstGeom prst="rect">
            <a:avLst/>
          </a:prstGeom>
          <a:noFill/>
          <a:ln w="9525">
            <a:noFill/>
            <a:miter lim="800000"/>
          </a:ln>
        </p:spPr>
        <p:txBody>
          <a:bodyPr wrap="square">
            <a:spAutoFit/>
          </a:bodyPr>
          <a:lstStyle/>
          <a:p>
            <a:r>
              <a:rPr lang="en-US" altLang="zh-CN" sz="2400" dirty="0" smtClean="0">
                <a:solidFill>
                  <a:srgbClr val="C00000"/>
                </a:solidFill>
                <a:latin typeface="Times New Roman" panose="02020603050405020304" pitchFamily="18" charset="0"/>
              </a:rPr>
              <a:t>overlooked</a:t>
            </a:r>
            <a:endParaRPr lang="en-US" altLang="zh-CN" sz="2400" dirty="0">
              <a:solidFill>
                <a:srgbClr val="C00000"/>
              </a:solidFill>
              <a:latin typeface="Times New Roman" panose="02020603050405020304" pitchFamily="18" charset="0"/>
            </a:endParaRPr>
          </a:p>
        </p:txBody>
      </p:sp>
      <p:sp>
        <p:nvSpPr>
          <p:cNvPr id="34" name="文本框 4"/>
          <p:cNvSpPr txBox="1">
            <a:spLocks noChangeArrowheads="1"/>
          </p:cNvSpPr>
          <p:nvPr/>
        </p:nvSpPr>
        <p:spPr bwMode="auto">
          <a:xfrm>
            <a:off x="7248128" y="5668432"/>
            <a:ext cx="1503362" cy="460375"/>
          </a:xfrm>
          <a:prstGeom prst="rect">
            <a:avLst/>
          </a:prstGeom>
          <a:noFill/>
          <a:ln w="9525">
            <a:noFill/>
            <a:miter lim="800000"/>
          </a:ln>
        </p:spPr>
        <p:txBody>
          <a:bodyPr>
            <a:spAutoFit/>
          </a:bodyPr>
          <a:lstStyle/>
          <a:p>
            <a:r>
              <a:rPr lang="en-US" altLang="zh-CN" sz="2400" dirty="0" smtClean="0">
                <a:solidFill>
                  <a:srgbClr val="C00000"/>
                </a:solidFill>
                <a:latin typeface="Times New Roman" panose="02020603050405020304" pitchFamily="18" charset="0"/>
              </a:rPr>
              <a:t>slim</a:t>
            </a:r>
            <a:endParaRPr lang="en-US" altLang="zh-CN" sz="2400" dirty="0">
              <a:solidFill>
                <a:srgbClr val="C00000"/>
              </a:solidFill>
              <a:latin typeface="Times New Roman" panose="02020603050405020304" pitchFamily="18" charset="0"/>
            </a:endParaRPr>
          </a:p>
        </p:txBody>
      </p:sp>
      <p:sp>
        <p:nvSpPr>
          <p:cNvPr id="35" name="动作按钮: 第一张 34">
            <a:hlinkClick r:id="" action="ppaction://noaction" highlightClick="1"/>
          </p:cNvPr>
          <p:cNvSpPr/>
          <p:nvPr/>
        </p:nvSpPr>
        <p:spPr>
          <a:xfrm>
            <a:off x="10131425" y="260350"/>
            <a:ext cx="357188" cy="438150"/>
          </a:xfrm>
          <a:prstGeom prst="actionButtonHome">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blinds(horizontal)">
                                      <p:cBhvr>
                                        <p:cTn id="7" dur="500"/>
                                        <p:tgtEl>
                                          <p:spTgt spid="20"/>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blinds(horizontal)">
                                      <p:cBhvr>
                                        <p:cTn id="10" dur="500"/>
                                        <p:tgtEl>
                                          <p:spTgt spid="22"/>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blinds(horizontal)">
                                      <p:cBhvr>
                                        <p:cTn id="13" dur="500"/>
                                        <p:tgtEl>
                                          <p:spTgt spid="23"/>
                                        </p:tgtEl>
                                      </p:cBhvr>
                                    </p:animEffect>
                                  </p:childTnLst>
                                </p:cTn>
                              </p:par>
                              <p:par>
                                <p:cTn id="14" presetID="3" presetClass="entr" presetSubtype="10" fill="hold" nodeType="with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blinds(horizontal)">
                                      <p:cBhvr>
                                        <p:cTn id="16" dur="500"/>
                                        <p:tgtEl>
                                          <p:spTgt spid="21"/>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blinds(horizontal)">
                                      <p:cBhvr>
                                        <p:cTn id="19" dur="500"/>
                                        <p:tgtEl>
                                          <p:spTgt spid="27"/>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blinds(horizontal)">
                                      <p:cBhvr>
                                        <p:cTn id="22" dur="500"/>
                                        <p:tgtEl>
                                          <p:spTgt spid="25"/>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blinds(horizontal)">
                                      <p:cBhvr>
                                        <p:cTn id="25" dur="500"/>
                                        <p:tgtEl>
                                          <p:spTgt spid="26"/>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29"/>
                                        </p:tgtEl>
                                        <p:attrNameLst>
                                          <p:attrName>style.visibility</p:attrName>
                                        </p:attrNameLst>
                                      </p:cBhvr>
                                      <p:to>
                                        <p:strVal val="visible"/>
                                      </p:to>
                                    </p:set>
                                    <p:animEffect transition="in" filter="blinds(horizontal)">
                                      <p:cBhvr>
                                        <p:cTn id="28" dur="500"/>
                                        <p:tgtEl>
                                          <p:spTgt spid="29"/>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blinds(horizontal)">
                                      <p:cBhvr>
                                        <p:cTn id="31" dur="500"/>
                                        <p:tgtEl>
                                          <p:spTgt spid="28"/>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30"/>
                                        </p:tgtEl>
                                        <p:attrNameLst>
                                          <p:attrName>style.visibility</p:attrName>
                                        </p:attrNameLst>
                                      </p:cBhvr>
                                      <p:to>
                                        <p:strVal val="visible"/>
                                      </p:to>
                                    </p:set>
                                    <p:animEffect transition="in" filter="blinds(horizontal)">
                                      <p:cBhvr>
                                        <p:cTn id="34" dur="500"/>
                                        <p:tgtEl>
                                          <p:spTgt spid="30"/>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32"/>
                                        </p:tgtEl>
                                        <p:attrNameLst>
                                          <p:attrName>style.visibility</p:attrName>
                                        </p:attrNameLst>
                                      </p:cBhvr>
                                      <p:to>
                                        <p:strVal val="visible"/>
                                      </p:to>
                                    </p:set>
                                    <p:animEffect transition="in" filter="blinds(horizontal)">
                                      <p:cBhvr>
                                        <p:cTn id="39" dur="500"/>
                                        <p:tgtEl>
                                          <p:spTgt spid="32"/>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grpId="0" nodeType="clickEffect">
                                  <p:stCondLst>
                                    <p:cond delay="0"/>
                                  </p:stCondLst>
                                  <p:childTnLst>
                                    <p:set>
                                      <p:cBhvr>
                                        <p:cTn id="43" dur="1" fill="hold">
                                          <p:stCondLst>
                                            <p:cond delay="0"/>
                                          </p:stCondLst>
                                        </p:cTn>
                                        <p:tgtEl>
                                          <p:spTgt spid="33"/>
                                        </p:tgtEl>
                                        <p:attrNameLst>
                                          <p:attrName>style.visibility</p:attrName>
                                        </p:attrNameLst>
                                      </p:cBhvr>
                                      <p:to>
                                        <p:strVal val="visible"/>
                                      </p:to>
                                    </p:set>
                                    <p:animEffect transition="in" filter="blinds(horizontal)">
                                      <p:cBhvr>
                                        <p:cTn id="44" dur="500"/>
                                        <p:tgtEl>
                                          <p:spTgt spid="33"/>
                                        </p:tgtEl>
                                      </p:cBhvr>
                                    </p:animEffect>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grpId="0" nodeType="clickEffect">
                                  <p:stCondLst>
                                    <p:cond delay="0"/>
                                  </p:stCondLst>
                                  <p:childTnLst>
                                    <p:set>
                                      <p:cBhvr>
                                        <p:cTn id="48" dur="1" fill="hold">
                                          <p:stCondLst>
                                            <p:cond delay="0"/>
                                          </p:stCondLst>
                                        </p:cTn>
                                        <p:tgtEl>
                                          <p:spTgt spid="31"/>
                                        </p:tgtEl>
                                        <p:attrNameLst>
                                          <p:attrName>style.visibility</p:attrName>
                                        </p:attrNameLst>
                                      </p:cBhvr>
                                      <p:to>
                                        <p:strVal val="visible"/>
                                      </p:to>
                                    </p:set>
                                    <p:animEffect transition="in" filter="blinds(horizontal)">
                                      <p:cBhvr>
                                        <p:cTn id="49" dur="500"/>
                                        <p:tgtEl>
                                          <p:spTgt spid="31"/>
                                        </p:tgtEl>
                                      </p:cBhvr>
                                    </p:animEffect>
                                  </p:childTnLst>
                                </p:cTn>
                              </p:par>
                            </p:childTnLst>
                          </p:cTn>
                        </p:par>
                      </p:childTnLst>
                    </p:cTn>
                  </p:par>
                  <p:par>
                    <p:cTn id="50" fill="hold">
                      <p:stCondLst>
                        <p:cond delay="indefinite"/>
                      </p:stCondLst>
                      <p:childTnLst>
                        <p:par>
                          <p:cTn id="51" fill="hold">
                            <p:stCondLst>
                              <p:cond delay="0"/>
                            </p:stCondLst>
                            <p:childTnLst>
                              <p:par>
                                <p:cTn id="52" presetID="3" presetClass="entr" presetSubtype="10" fill="hold" grpId="0" nodeType="clickEffect">
                                  <p:stCondLst>
                                    <p:cond delay="0"/>
                                  </p:stCondLst>
                                  <p:childTnLst>
                                    <p:set>
                                      <p:cBhvr>
                                        <p:cTn id="53" dur="1" fill="hold">
                                          <p:stCondLst>
                                            <p:cond delay="0"/>
                                          </p:stCondLst>
                                        </p:cTn>
                                        <p:tgtEl>
                                          <p:spTgt spid="34"/>
                                        </p:tgtEl>
                                        <p:attrNameLst>
                                          <p:attrName>style.visibility</p:attrName>
                                        </p:attrNameLst>
                                      </p:cBhvr>
                                      <p:to>
                                        <p:strVal val="visible"/>
                                      </p:to>
                                    </p:set>
                                    <p:animEffect transition="in" filter="blinds(horizontal)">
                                      <p:cBhvr>
                                        <p:cTn id="54"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25" grpId="0"/>
      <p:bldP spid="26" grpId="0"/>
      <p:bldP spid="27" grpId="0"/>
      <p:bldP spid="28" grpId="0"/>
      <p:bldP spid="29" grpId="0"/>
      <p:bldP spid="30" grpId="0"/>
      <p:bldP spid="32" grpId="0"/>
      <p:bldP spid="33" grpId="0"/>
      <p:bldP spid="31" grpId="0"/>
      <p:bldP spid="3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524000" y="6372225"/>
            <a:ext cx="9144000" cy="485775"/>
          </a:xfrm>
          <a:prstGeom prst="rect">
            <a:avLst/>
          </a:prstGeom>
          <a:solidFill>
            <a:srgbClr val="FF9F4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base">
              <a:spcBef>
                <a:spcPct val="0"/>
              </a:spcBef>
              <a:spcAft>
                <a:spcPct val="0"/>
              </a:spcAft>
              <a:buFont typeface="Arial" panose="020B0604020202020204" pitchFamily="34" charset="0"/>
              <a:buNone/>
              <a:defRPr/>
            </a:pPr>
            <a:endParaRPr kumimoji="1" lang="zh-CN" altLang="en-US">
              <a:solidFill>
                <a:srgbClr val="AE4845">
                  <a:lumMod val="60000"/>
                  <a:lumOff val="40000"/>
                </a:srgbClr>
              </a:solidFill>
            </a:endParaRPr>
          </a:p>
        </p:txBody>
      </p:sp>
      <p:cxnSp>
        <p:nvCxnSpPr>
          <p:cNvPr id="15" name="直线连接符 14"/>
          <p:cNvCxnSpPr/>
          <p:nvPr/>
        </p:nvCxnSpPr>
        <p:spPr>
          <a:xfrm>
            <a:off x="1524000" y="6372225"/>
            <a:ext cx="9144000" cy="0"/>
          </a:xfrm>
          <a:prstGeom prst="line">
            <a:avLst/>
          </a:prstGeom>
          <a:ln>
            <a:solidFill>
              <a:schemeClr val="accent1"/>
            </a:solidFill>
          </a:ln>
          <a:effectLst/>
        </p:spPr>
        <p:style>
          <a:lnRef idx="3">
            <a:schemeClr val="accent5"/>
          </a:lnRef>
          <a:fillRef idx="0">
            <a:schemeClr val="accent5"/>
          </a:fillRef>
          <a:effectRef idx="2">
            <a:schemeClr val="accent5"/>
          </a:effectRef>
          <a:fontRef idx="minor">
            <a:schemeClr val="tx1"/>
          </a:fontRef>
        </p:style>
      </p:cxnSp>
      <p:cxnSp>
        <p:nvCxnSpPr>
          <p:cNvPr id="16" name="直线连接符 15"/>
          <p:cNvCxnSpPr/>
          <p:nvPr/>
        </p:nvCxnSpPr>
        <p:spPr>
          <a:xfrm>
            <a:off x="1524000" y="742950"/>
            <a:ext cx="2100263" cy="0"/>
          </a:xfrm>
          <a:prstGeom prst="line">
            <a:avLst/>
          </a:prstGeom>
          <a:ln>
            <a:solidFill>
              <a:schemeClr val="accent3">
                <a:lumMod val="75000"/>
              </a:schemeClr>
            </a:solidFill>
          </a:ln>
          <a:effectLst/>
        </p:spPr>
        <p:style>
          <a:lnRef idx="3">
            <a:schemeClr val="accent5"/>
          </a:lnRef>
          <a:fillRef idx="0">
            <a:schemeClr val="accent5"/>
          </a:fillRef>
          <a:effectRef idx="2">
            <a:schemeClr val="accent5"/>
          </a:effectRef>
          <a:fontRef idx="minor">
            <a:schemeClr val="tx1"/>
          </a:fontRef>
        </p:style>
      </p:cxnSp>
      <p:cxnSp>
        <p:nvCxnSpPr>
          <p:cNvPr id="17" name="直线连接符 16"/>
          <p:cNvCxnSpPr/>
          <p:nvPr/>
        </p:nvCxnSpPr>
        <p:spPr>
          <a:xfrm>
            <a:off x="3421063" y="742950"/>
            <a:ext cx="7246937" cy="0"/>
          </a:xfrm>
          <a:prstGeom prst="line">
            <a:avLst/>
          </a:prstGeom>
          <a:ln w="3175" cmpd="sng">
            <a:solidFill>
              <a:schemeClr val="accent3">
                <a:lumMod val="75000"/>
              </a:schemeClr>
            </a:solidFill>
          </a:ln>
          <a:effectLst/>
        </p:spPr>
        <p:style>
          <a:lnRef idx="3">
            <a:schemeClr val="accent5"/>
          </a:lnRef>
          <a:fillRef idx="0">
            <a:schemeClr val="accent5"/>
          </a:fillRef>
          <a:effectRef idx="2">
            <a:schemeClr val="accent5"/>
          </a:effectRef>
          <a:fontRef idx="minor">
            <a:schemeClr val="tx1"/>
          </a:fontRef>
        </p:style>
      </p:cxnSp>
      <p:pic>
        <p:nvPicPr>
          <p:cNvPr id="75789" name="图片 17"/>
          <p:cNvPicPr>
            <a:picLocks noChangeAspect="1"/>
          </p:cNvPicPr>
          <p:nvPr/>
        </p:nvPicPr>
        <p:blipFill>
          <a:blip r:embed="rId1" cstate="print"/>
          <a:srcRect/>
          <a:stretch>
            <a:fillRect/>
          </a:stretch>
        </p:blipFill>
        <p:spPr bwMode="auto">
          <a:xfrm>
            <a:off x="1722438" y="152400"/>
            <a:ext cx="177800" cy="495300"/>
          </a:xfrm>
          <a:prstGeom prst="rect">
            <a:avLst/>
          </a:prstGeom>
          <a:noFill/>
          <a:ln w="9525">
            <a:noFill/>
            <a:miter lim="800000"/>
            <a:headEnd/>
            <a:tailEnd/>
          </a:ln>
        </p:spPr>
      </p:pic>
      <p:sp>
        <p:nvSpPr>
          <p:cNvPr id="19" name="文本框 18"/>
          <p:cNvSpPr txBox="1"/>
          <p:nvPr/>
        </p:nvSpPr>
        <p:spPr>
          <a:xfrm>
            <a:off x="1879600" y="203200"/>
            <a:ext cx="1899285" cy="553085"/>
          </a:xfrm>
          <a:prstGeom prst="rect">
            <a:avLst/>
          </a:prstGeom>
          <a:noFill/>
        </p:spPr>
        <p:txBody>
          <a:bodyPr wrap="none">
            <a:spAutoFit/>
          </a:bodyPr>
          <a:lstStyle/>
          <a:p>
            <a:pPr fontAlgn="base">
              <a:spcBef>
                <a:spcPct val="0"/>
              </a:spcBef>
              <a:spcAft>
                <a:spcPct val="0"/>
              </a:spcAft>
              <a:buFont typeface="Arial" panose="020B0604020202020204" pitchFamily="34" charset="0"/>
              <a:buNone/>
            </a:pPr>
            <a:r>
              <a:rPr kumimoji="1" lang="en-US" altLang="zh-CN" sz="3000" b="1" dirty="0">
                <a:solidFill>
                  <a:srgbClr val="408000"/>
                </a:solidFill>
                <a:latin typeface="Arial" panose="020B0604020202020204" pitchFamily="34" charset="0"/>
                <a:cs typeface="Arial" panose="020B0604020202020204" pitchFamily="34" charset="0"/>
              </a:rPr>
              <a:t>Explore</a:t>
            </a:r>
            <a:r>
              <a:rPr kumimoji="1" lang="en-US" altLang="zh-CN" sz="3000" b="1" dirty="0">
                <a:solidFill>
                  <a:srgbClr val="BFBFBF"/>
                </a:solidFill>
                <a:latin typeface="Arial" panose="020B0604020202020204" pitchFamily="34" charset="0"/>
                <a:cs typeface="Arial" panose="020B0604020202020204" pitchFamily="34" charset="0"/>
              </a:rPr>
              <a:t> </a:t>
            </a:r>
            <a:r>
              <a:rPr kumimoji="1" lang="en-US" altLang="zh-CN" sz="3000" b="1" dirty="0">
                <a:solidFill>
                  <a:srgbClr val="408000"/>
                </a:solidFill>
                <a:latin typeface="Arial" panose="020B0604020202020204" pitchFamily="34" charset="0"/>
                <a:cs typeface="Arial" panose="020B0604020202020204" pitchFamily="34" charset="0"/>
              </a:rPr>
              <a:t>1</a:t>
            </a:r>
            <a:endParaRPr kumimoji="1" lang="zh-CN" altLang="en-US" sz="3000" b="1" dirty="0">
              <a:solidFill>
                <a:srgbClr val="408000"/>
              </a:solidFill>
              <a:latin typeface="Arial" panose="020B0604020202020204" pitchFamily="34" charset="0"/>
              <a:cs typeface="Arial" panose="020B0604020202020204" pitchFamily="34" charset="0"/>
            </a:endParaRPr>
          </a:p>
        </p:txBody>
      </p:sp>
      <p:sp>
        <p:nvSpPr>
          <p:cNvPr id="75791" name="TextBox 4"/>
          <p:cNvSpPr txBox="1">
            <a:spLocks noChangeArrowheads="1"/>
          </p:cNvSpPr>
          <p:nvPr/>
        </p:nvSpPr>
        <p:spPr bwMode="auto">
          <a:xfrm>
            <a:off x="5846763" y="6394450"/>
            <a:ext cx="4821237" cy="368300"/>
          </a:xfrm>
          <a:prstGeom prst="rect">
            <a:avLst/>
          </a:prstGeom>
          <a:noFill/>
          <a:ln w="9525">
            <a:noFill/>
            <a:miter lim="800000"/>
          </a:ln>
        </p:spPr>
        <p:txBody>
          <a:bodyPr>
            <a:spAutoFit/>
          </a:bodyPr>
          <a:lstStyle/>
          <a:p>
            <a:pPr fontAlgn="base">
              <a:spcBef>
                <a:spcPct val="0"/>
              </a:spcBef>
              <a:spcAft>
                <a:spcPct val="0"/>
              </a:spcAft>
              <a:buFont typeface="Arial" panose="020B0604020202020204" pitchFamily="34" charset="0"/>
              <a:buNone/>
            </a:pPr>
            <a:r>
              <a:rPr lang="zh-CN" altLang="en-US" b="1" dirty="0">
                <a:solidFill>
                  <a:srgbClr val="FFFFFF"/>
                </a:solidFill>
                <a:latin typeface="微软雅黑" panose="020B0503020204020204" charset="-122"/>
                <a:ea typeface="微软雅黑" panose="020B0503020204020204" charset="-122"/>
              </a:rPr>
              <a:t>新一代大学英语（基础篇）</a:t>
            </a:r>
            <a:r>
              <a:rPr lang="en-US" altLang="zh-CN" b="1" dirty="0">
                <a:solidFill>
                  <a:srgbClr val="FFFFFF"/>
                </a:solidFill>
                <a:latin typeface="微软雅黑" panose="020B0503020204020204" charset="-122"/>
                <a:ea typeface="微软雅黑" panose="020B0503020204020204" charset="-122"/>
              </a:rPr>
              <a:t>  </a:t>
            </a:r>
            <a:r>
              <a:rPr lang="zh-CN" altLang="en-US" b="1" dirty="0">
                <a:solidFill>
                  <a:srgbClr val="FFFFFF"/>
                </a:solidFill>
                <a:latin typeface="微软雅黑" panose="020B0503020204020204" charset="-122"/>
                <a:ea typeface="微软雅黑" panose="020B0503020204020204" charset="-122"/>
              </a:rPr>
              <a:t>综合教程</a:t>
            </a:r>
            <a:r>
              <a:rPr lang="en-US" altLang="zh-CN" b="1" dirty="0">
                <a:solidFill>
                  <a:srgbClr val="FFFFFF"/>
                </a:solidFill>
                <a:latin typeface="微软雅黑" panose="020B0503020204020204" charset="-122"/>
                <a:ea typeface="微软雅黑" panose="020B0503020204020204" charset="-122"/>
              </a:rPr>
              <a:t>  Unit </a:t>
            </a:r>
            <a:r>
              <a:rPr lang="en-US" altLang="zh-CN" b="1" dirty="0" smtClean="0">
                <a:solidFill>
                  <a:srgbClr val="FFFFFF"/>
                </a:solidFill>
                <a:latin typeface="微软雅黑" panose="020B0503020204020204" charset="-122"/>
                <a:ea typeface="微软雅黑" panose="020B0503020204020204" charset="-122"/>
              </a:rPr>
              <a:t>2</a:t>
            </a:r>
            <a:endParaRPr lang="zh-CN" altLang="en-US" b="1" dirty="0">
              <a:solidFill>
                <a:srgbClr val="FFFFFF"/>
              </a:solidFill>
              <a:latin typeface="微软雅黑" panose="020B0503020204020204" charset="-122"/>
              <a:ea typeface="微软雅黑" panose="020B0503020204020204" charset="-122"/>
            </a:endParaRPr>
          </a:p>
        </p:txBody>
      </p:sp>
      <p:sp>
        <p:nvSpPr>
          <p:cNvPr id="75792" name="文本框 20"/>
          <p:cNvSpPr txBox="1">
            <a:spLocks noChangeArrowheads="1"/>
          </p:cNvSpPr>
          <p:nvPr/>
        </p:nvSpPr>
        <p:spPr bwMode="auto">
          <a:xfrm>
            <a:off x="3992880" y="281305"/>
            <a:ext cx="4802505" cy="521970"/>
          </a:xfrm>
          <a:prstGeom prst="rect">
            <a:avLst/>
          </a:prstGeom>
          <a:noFill/>
          <a:ln w="9525">
            <a:noFill/>
            <a:miter lim="800000"/>
          </a:ln>
        </p:spPr>
        <p:txBody>
          <a:bodyPr wrap="square">
            <a:spAutoFit/>
          </a:bodyPr>
          <a:lstStyle/>
          <a:p>
            <a:pPr fontAlgn="base">
              <a:spcBef>
                <a:spcPct val="0"/>
              </a:spcBef>
              <a:spcAft>
                <a:spcPct val="0"/>
              </a:spcAft>
              <a:buFont typeface="Arial" panose="020B0604020202020204" pitchFamily="34" charset="0"/>
              <a:buNone/>
            </a:pPr>
            <a:r>
              <a:rPr kumimoji="1" lang="en-US" altLang="zh-CN" sz="2800" b="1" dirty="0">
                <a:solidFill>
                  <a:srgbClr val="64A96A"/>
                </a:solidFill>
                <a:latin typeface="Arial" panose="020B0604020202020204" pitchFamily="34" charset="0"/>
                <a:cs typeface="Arial" panose="020B0604020202020204" pitchFamily="34" charset="0"/>
              </a:rPr>
              <a:t>Building your language</a:t>
            </a:r>
            <a:endParaRPr kumimoji="1" lang="en-US" altLang="zh-CN" sz="2800" b="1" dirty="0">
              <a:solidFill>
                <a:srgbClr val="64A96A"/>
              </a:solidFill>
              <a:latin typeface="Arial" panose="020B0604020202020204" pitchFamily="34" charset="0"/>
              <a:cs typeface="Arial" panose="020B0604020202020204" pitchFamily="34" charset="0"/>
            </a:endParaRPr>
          </a:p>
        </p:txBody>
      </p:sp>
      <p:sp>
        <p:nvSpPr>
          <p:cNvPr id="32" name="文本框 18"/>
          <p:cNvSpPr txBox="1">
            <a:spLocks noChangeArrowheads="1"/>
          </p:cNvSpPr>
          <p:nvPr/>
        </p:nvSpPr>
        <p:spPr bwMode="auto">
          <a:xfrm>
            <a:off x="1703512" y="1031522"/>
            <a:ext cx="8825271" cy="4887595"/>
          </a:xfrm>
          <a:prstGeom prst="rect">
            <a:avLst/>
          </a:prstGeom>
          <a:noFill/>
          <a:ln w="9525">
            <a:noFill/>
            <a:miter lim="800000"/>
          </a:ln>
        </p:spPr>
        <p:txBody>
          <a:bodyPr wrap="square">
            <a:spAutoFit/>
          </a:bodyPr>
          <a:lstStyle/>
          <a:p>
            <a:pPr marL="457200" indent="-457200">
              <a:lnSpc>
                <a:spcPct val="130000"/>
              </a:lnSpc>
              <a:buFont typeface="+mj-lt"/>
              <a:buAutoNum type="arabicPeriod" startAt="4"/>
            </a:pPr>
            <a:r>
              <a:rPr lang="en-US" altLang="zh-CN" sz="2400" dirty="0" smtClean="0">
                <a:latin typeface="Times New Roman" panose="02020603050405020304" pitchFamily="18" charset="0"/>
              </a:rPr>
              <a:t>A </a:t>
            </a:r>
            <a:r>
              <a:rPr lang="en-US" altLang="zh-CN" sz="2400" dirty="0">
                <a:latin typeface="Times New Roman" panose="02020603050405020304" pitchFamily="18" charset="0"/>
              </a:rPr>
              <a:t>good dictionary is ____________ for learning a foreign language.</a:t>
            </a:r>
            <a:endParaRPr lang="en-US" altLang="zh-CN" sz="2400" dirty="0">
              <a:latin typeface="Times New Roman" panose="02020603050405020304" pitchFamily="18" charset="0"/>
            </a:endParaRPr>
          </a:p>
          <a:p>
            <a:pPr marL="457200" indent="-457200">
              <a:lnSpc>
                <a:spcPct val="130000"/>
              </a:lnSpc>
              <a:buFont typeface="+mj-lt"/>
              <a:buAutoNum type="arabicPeriod" startAt="4"/>
            </a:pPr>
            <a:r>
              <a:rPr lang="en-US" altLang="zh-CN" sz="2400" dirty="0" smtClean="0">
                <a:latin typeface="Times New Roman" panose="02020603050405020304" pitchFamily="18" charset="0"/>
              </a:rPr>
              <a:t>__________ </a:t>
            </a:r>
            <a:r>
              <a:rPr lang="en-US" altLang="zh-CN" sz="2400" dirty="0">
                <a:latin typeface="Times New Roman" panose="02020603050405020304" pitchFamily="18" charset="0"/>
              </a:rPr>
              <a:t>of speaking in public, she refused to take part in the English-speaking contest.</a:t>
            </a:r>
            <a:endParaRPr lang="en-US" altLang="zh-CN" sz="2400" dirty="0">
              <a:latin typeface="Times New Roman" panose="02020603050405020304" pitchFamily="18" charset="0"/>
            </a:endParaRPr>
          </a:p>
          <a:p>
            <a:pPr marL="457200" indent="-457200">
              <a:lnSpc>
                <a:spcPct val="130000"/>
              </a:lnSpc>
              <a:buFont typeface="+mj-lt"/>
              <a:buAutoNum type="arabicPeriod" startAt="4"/>
            </a:pPr>
            <a:r>
              <a:rPr lang="en-US" altLang="zh-CN" sz="2400" dirty="0" smtClean="0">
                <a:latin typeface="Times New Roman" panose="02020603050405020304" pitchFamily="18" charset="0"/>
              </a:rPr>
              <a:t>Body </a:t>
            </a:r>
            <a:r>
              <a:rPr lang="en-US" altLang="zh-CN" sz="2400" dirty="0">
                <a:latin typeface="Times New Roman" panose="02020603050405020304" pitchFamily="18" charset="0"/>
              </a:rPr>
              <a:t>language sometimes ____________ the messages of spoken language.</a:t>
            </a:r>
            <a:endParaRPr lang="en-US" altLang="zh-CN" sz="2400" dirty="0">
              <a:latin typeface="Times New Roman" panose="02020603050405020304" pitchFamily="18" charset="0"/>
            </a:endParaRPr>
          </a:p>
          <a:p>
            <a:pPr marL="457200" indent="-457200">
              <a:lnSpc>
                <a:spcPct val="130000"/>
              </a:lnSpc>
              <a:buFont typeface="+mj-lt"/>
              <a:buAutoNum type="arabicPeriod" startAt="4"/>
            </a:pPr>
            <a:r>
              <a:rPr lang="en-US" altLang="zh-CN" sz="2400" dirty="0" smtClean="0">
                <a:latin typeface="Times New Roman" panose="02020603050405020304" pitchFamily="18" charset="0"/>
              </a:rPr>
              <a:t>He </a:t>
            </a:r>
            <a:r>
              <a:rPr lang="en-US" altLang="zh-CN" sz="2400" dirty="0">
                <a:latin typeface="Times New Roman" panose="02020603050405020304" pitchFamily="18" charset="0"/>
              </a:rPr>
              <a:t>was responsible for ____________ the project of the new language center.</a:t>
            </a:r>
            <a:endParaRPr lang="en-US" altLang="zh-CN" sz="2400" dirty="0">
              <a:latin typeface="Times New Roman" panose="02020603050405020304" pitchFamily="18" charset="0"/>
            </a:endParaRPr>
          </a:p>
          <a:p>
            <a:pPr marL="457200" indent="-457200">
              <a:lnSpc>
                <a:spcPct val="130000"/>
              </a:lnSpc>
              <a:buFont typeface="+mj-lt"/>
              <a:buAutoNum type="arabicPeriod" startAt="4"/>
            </a:pPr>
            <a:r>
              <a:rPr lang="en-US" altLang="zh-CN" sz="2400" dirty="0" smtClean="0">
                <a:latin typeface="Times New Roman" panose="02020603050405020304" pitchFamily="18" charset="0"/>
              </a:rPr>
              <a:t>Facing </a:t>
            </a:r>
            <a:r>
              <a:rPr lang="en-US" altLang="zh-CN" sz="2400" dirty="0">
                <a:latin typeface="Times New Roman" panose="02020603050405020304" pitchFamily="18" charset="0"/>
              </a:rPr>
              <a:t>the charge of plagiarism </a:t>
            </a:r>
            <a:r>
              <a:rPr lang="en-US" altLang="zh-CN" sz="2400" dirty="0" smtClean="0">
                <a:latin typeface="Times New Roman" panose="02020603050405020304" pitchFamily="18" charset="0"/>
              </a:rPr>
              <a:t>(</a:t>
            </a:r>
            <a:r>
              <a:rPr lang="zh-CN" altLang="en-US" sz="2400" dirty="0" smtClean="0">
                <a:latin typeface="Times New Roman" panose="02020603050405020304" pitchFamily="18" charset="0"/>
              </a:rPr>
              <a:t>抄袭</a:t>
            </a:r>
            <a:r>
              <a:rPr lang="en-US" altLang="zh-CN" sz="2400" dirty="0">
                <a:latin typeface="Times New Roman" panose="02020603050405020304" pitchFamily="18" charset="0"/>
              </a:rPr>
              <a:t>), Phillips has repeatedly ____________ his innocence.</a:t>
            </a:r>
            <a:endParaRPr lang="en-US" altLang="zh-CN" sz="2400" dirty="0">
              <a:latin typeface="Times New Roman" panose="02020603050405020304" pitchFamily="18" charset="0"/>
            </a:endParaRPr>
          </a:p>
        </p:txBody>
      </p:sp>
      <p:sp>
        <p:nvSpPr>
          <p:cNvPr id="12" name="文本框 10"/>
          <p:cNvSpPr txBox="1">
            <a:spLocks noChangeArrowheads="1"/>
          </p:cNvSpPr>
          <p:nvPr/>
        </p:nvSpPr>
        <p:spPr bwMode="auto">
          <a:xfrm>
            <a:off x="4903749" y="1047044"/>
            <a:ext cx="1886027" cy="460375"/>
          </a:xfrm>
          <a:prstGeom prst="rect">
            <a:avLst/>
          </a:prstGeom>
          <a:noFill/>
          <a:ln w="9525">
            <a:noFill/>
            <a:miter lim="800000"/>
          </a:ln>
        </p:spPr>
        <p:txBody>
          <a:bodyPr wrap="square">
            <a:spAutoFit/>
          </a:bodyPr>
          <a:lstStyle/>
          <a:p>
            <a:r>
              <a:rPr lang="en-US" altLang="zh-CN" sz="2400" dirty="0" smtClean="0">
                <a:solidFill>
                  <a:srgbClr val="C00000"/>
                </a:solidFill>
                <a:latin typeface="Times New Roman" panose="02020603050405020304" pitchFamily="18" charset="0"/>
              </a:rPr>
              <a:t>indispensable</a:t>
            </a:r>
            <a:endParaRPr lang="en-US" altLang="zh-CN" sz="2400" dirty="0">
              <a:solidFill>
                <a:srgbClr val="C00000"/>
              </a:solidFill>
              <a:latin typeface="Times New Roman" panose="02020603050405020304" pitchFamily="18" charset="0"/>
            </a:endParaRPr>
          </a:p>
        </p:txBody>
      </p:sp>
      <p:sp>
        <p:nvSpPr>
          <p:cNvPr id="13" name="文本框 10"/>
          <p:cNvSpPr txBox="1">
            <a:spLocks noChangeArrowheads="1"/>
          </p:cNvSpPr>
          <p:nvPr/>
        </p:nvSpPr>
        <p:spPr bwMode="auto">
          <a:xfrm>
            <a:off x="2337765" y="2031231"/>
            <a:ext cx="1886027" cy="460375"/>
          </a:xfrm>
          <a:prstGeom prst="rect">
            <a:avLst/>
          </a:prstGeom>
          <a:noFill/>
          <a:ln w="9525">
            <a:noFill/>
            <a:miter lim="800000"/>
          </a:ln>
        </p:spPr>
        <p:txBody>
          <a:bodyPr wrap="square">
            <a:spAutoFit/>
          </a:bodyPr>
          <a:lstStyle/>
          <a:p>
            <a:r>
              <a:rPr lang="en-US" altLang="zh-CN" sz="2400" dirty="0" smtClean="0">
                <a:solidFill>
                  <a:srgbClr val="C00000"/>
                </a:solidFill>
                <a:latin typeface="Times New Roman" panose="02020603050405020304" pitchFamily="18" charset="0"/>
              </a:rPr>
              <a:t>Fearful</a:t>
            </a:r>
            <a:endParaRPr lang="en-US" altLang="zh-CN" sz="2400" dirty="0">
              <a:solidFill>
                <a:srgbClr val="C00000"/>
              </a:solidFill>
              <a:latin typeface="Times New Roman" panose="02020603050405020304" pitchFamily="18" charset="0"/>
            </a:endParaRPr>
          </a:p>
        </p:txBody>
      </p:sp>
      <p:sp>
        <p:nvSpPr>
          <p:cNvPr id="18" name="文本框 10"/>
          <p:cNvSpPr txBox="1">
            <a:spLocks noChangeArrowheads="1"/>
          </p:cNvSpPr>
          <p:nvPr/>
        </p:nvSpPr>
        <p:spPr bwMode="auto">
          <a:xfrm>
            <a:off x="5591944" y="2996952"/>
            <a:ext cx="1886027" cy="460375"/>
          </a:xfrm>
          <a:prstGeom prst="rect">
            <a:avLst/>
          </a:prstGeom>
          <a:noFill/>
          <a:ln w="9525">
            <a:noFill/>
            <a:miter lim="800000"/>
          </a:ln>
        </p:spPr>
        <p:txBody>
          <a:bodyPr wrap="square">
            <a:spAutoFit/>
          </a:bodyPr>
          <a:lstStyle/>
          <a:p>
            <a:r>
              <a:rPr lang="en-US" altLang="zh-CN" sz="2400" dirty="0" smtClean="0">
                <a:solidFill>
                  <a:srgbClr val="C00000"/>
                </a:solidFill>
                <a:latin typeface="Times New Roman" panose="02020603050405020304" pitchFamily="18" charset="0"/>
              </a:rPr>
              <a:t>contradicts</a:t>
            </a:r>
            <a:endParaRPr lang="en-US" altLang="zh-CN" sz="2400" dirty="0">
              <a:solidFill>
                <a:srgbClr val="C00000"/>
              </a:solidFill>
              <a:latin typeface="Times New Roman" panose="02020603050405020304" pitchFamily="18" charset="0"/>
            </a:endParaRPr>
          </a:p>
        </p:txBody>
      </p:sp>
      <p:sp>
        <p:nvSpPr>
          <p:cNvPr id="20" name="文本框 10"/>
          <p:cNvSpPr txBox="1">
            <a:spLocks noChangeArrowheads="1"/>
          </p:cNvSpPr>
          <p:nvPr/>
        </p:nvSpPr>
        <p:spPr bwMode="auto">
          <a:xfrm>
            <a:off x="5447928" y="3933056"/>
            <a:ext cx="1886027" cy="460375"/>
          </a:xfrm>
          <a:prstGeom prst="rect">
            <a:avLst/>
          </a:prstGeom>
          <a:noFill/>
          <a:ln w="9525">
            <a:noFill/>
            <a:miter lim="800000"/>
          </a:ln>
        </p:spPr>
        <p:txBody>
          <a:bodyPr wrap="square">
            <a:spAutoFit/>
          </a:bodyPr>
          <a:lstStyle/>
          <a:p>
            <a:r>
              <a:rPr lang="en-US" altLang="zh-CN" sz="2400" dirty="0" smtClean="0">
                <a:solidFill>
                  <a:srgbClr val="C00000"/>
                </a:solidFill>
                <a:latin typeface="Times New Roman" panose="02020603050405020304" pitchFamily="18" charset="0"/>
              </a:rPr>
              <a:t>overseeing</a:t>
            </a:r>
            <a:endParaRPr lang="en-US" altLang="zh-CN" sz="2400" dirty="0">
              <a:solidFill>
                <a:srgbClr val="C00000"/>
              </a:solidFill>
              <a:latin typeface="Times New Roman" panose="02020603050405020304" pitchFamily="18" charset="0"/>
            </a:endParaRPr>
          </a:p>
        </p:txBody>
      </p:sp>
      <p:sp>
        <p:nvSpPr>
          <p:cNvPr id="21" name="文本框 10"/>
          <p:cNvSpPr txBox="1">
            <a:spLocks noChangeArrowheads="1"/>
          </p:cNvSpPr>
          <p:nvPr/>
        </p:nvSpPr>
        <p:spPr bwMode="auto">
          <a:xfrm>
            <a:off x="2351584" y="5373216"/>
            <a:ext cx="1886027" cy="460375"/>
          </a:xfrm>
          <a:prstGeom prst="rect">
            <a:avLst/>
          </a:prstGeom>
          <a:noFill/>
          <a:ln w="9525">
            <a:noFill/>
            <a:miter lim="800000"/>
          </a:ln>
        </p:spPr>
        <p:txBody>
          <a:bodyPr wrap="square">
            <a:spAutoFit/>
          </a:bodyPr>
          <a:lstStyle/>
          <a:p>
            <a:r>
              <a:rPr lang="en-US" altLang="zh-CN" sz="2400" dirty="0" smtClean="0">
                <a:solidFill>
                  <a:srgbClr val="C00000"/>
                </a:solidFill>
                <a:latin typeface="Times New Roman" panose="02020603050405020304" pitchFamily="18" charset="0"/>
              </a:rPr>
              <a:t>proclaimed</a:t>
            </a:r>
            <a:endParaRPr lang="en-US" altLang="zh-CN" sz="2400" dirty="0">
              <a:solidFill>
                <a:srgbClr val="C00000"/>
              </a:solidFill>
              <a:latin typeface="Times New Roman" panose="02020603050405020304" pitchFamily="18" charset="0"/>
            </a:endParaRPr>
          </a:p>
        </p:txBody>
      </p:sp>
      <p:sp>
        <p:nvSpPr>
          <p:cNvPr id="22" name="动作按钮: 第一张 21">
            <a:hlinkClick r:id="" action="ppaction://noaction" highlightClick="1"/>
          </p:cNvPr>
          <p:cNvSpPr/>
          <p:nvPr/>
        </p:nvSpPr>
        <p:spPr>
          <a:xfrm>
            <a:off x="10131425" y="260350"/>
            <a:ext cx="357188" cy="438150"/>
          </a:xfrm>
          <a:prstGeom prst="actionButtonHome">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linds(horizontal)">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blinds(horizontal)">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blinds(horizontal)">
                                      <p:cBhvr>
                                        <p:cTn id="22" dur="500"/>
                                        <p:tgtEl>
                                          <p:spTgt spid="20"/>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blinds(horizontal)">
                                      <p:cBhvr>
                                        <p:cTn id="2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8" grpId="0"/>
      <p:bldP spid="20" grpId="0"/>
      <p:bldP spid="2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矩形 5"/>
          <p:cNvSpPr>
            <a:spLocks noChangeArrowheads="1"/>
          </p:cNvSpPr>
          <p:nvPr/>
        </p:nvSpPr>
        <p:spPr bwMode="auto">
          <a:xfrm>
            <a:off x="3360738" y="1373867"/>
            <a:ext cx="7083425" cy="829945"/>
          </a:xfrm>
          <a:prstGeom prst="rect">
            <a:avLst/>
          </a:prstGeom>
          <a:noFill/>
          <a:ln w="9525">
            <a:noFill/>
            <a:miter lim="800000"/>
          </a:ln>
        </p:spPr>
        <p:txBody>
          <a:bodyPr>
            <a:spAutoFit/>
          </a:bodyPr>
          <a:lstStyle/>
          <a:p>
            <a:pPr fontAlgn="base">
              <a:spcBef>
                <a:spcPct val="0"/>
              </a:spcBef>
              <a:spcAft>
                <a:spcPct val="0"/>
              </a:spcAft>
              <a:buFont typeface="Arial" panose="020B0604020202020204" pitchFamily="34" charset="0"/>
              <a:buNone/>
            </a:pPr>
            <a:r>
              <a:rPr lang="en-US" altLang="zh-CN" sz="2400" b="1" dirty="0">
                <a:solidFill>
                  <a:srgbClr val="000000"/>
                </a:solidFill>
                <a:latin typeface="Times New Roman" panose="02020603050405020304" pitchFamily="18" charset="0"/>
              </a:rPr>
              <a:t>Complete the sentences with the </a:t>
            </a:r>
            <a:r>
              <a:rPr lang="en-US" altLang="zh-CN" sz="2400" b="1" dirty="0" smtClean="0">
                <a:solidFill>
                  <a:srgbClr val="000000"/>
                </a:solidFill>
                <a:latin typeface="Times New Roman" panose="02020603050405020304" pitchFamily="18" charset="0"/>
              </a:rPr>
              <a:t>expressions </a:t>
            </a:r>
            <a:r>
              <a:rPr lang="en-US" altLang="zh-CN" sz="2400" b="1" dirty="0">
                <a:solidFill>
                  <a:srgbClr val="000000"/>
                </a:solidFill>
                <a:latin typeface="Times New Roman" panose="02020603050405020304" pitchFamily="18" charset="0"/>
              </a:rPr>
              <a:t>below. Change the form where necessary.</a:t>
            </a:r>
            <a:endParaRPr lang="en-US" altLang="zh-CN" sz="2400" b="1" dirty="0">
              <a:solidFill>
                <a:srgbClr val="000000"/>
              </a:solidFill>
              <a:latin typeface="Times New Roman" panose="02020603050405020304" pitchFamily="18" charset="0"/>
            </a:endParaRPr>
          </a:p>
        </p:txBody>
      </p:sp>
      <p:sp>
        <p:nvSpPr>
          <p:cNvPr id="14" name="矩形 13"/>
          <p:cNvSpPr/>
          <p:nvPr/>
        </p:nvSpPr>
        <p:spPr>
          <a:xfrm>
            <a:off x="1524000" y="6372225"/>
            <a:ext cx="9144000" cy="485775"/>
          </a:xfrm>
          <a:prstGeom prst="rect">
            <a:avLst/>
          </a:prstGeom>
          <a:solidFill>
            <a:srgbClr val="FF9F4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base">
              <a:spcBef>
                <a:spcPct val="0"/>
              </a:spcBef>
              <a:spcAft>
                <a:spcPct val="0"/>
              </a:spcAft>
              <a:buFont typeface="Arial" panose="020B0604020202020204" pitchFamily="34" charset="0"/>
              <a:buNone/>
              <a:defRPr/>
            </a:pPr>
            <a:endParaRPr kumimoji="1" lang="zh-CN" altLang="en-US">
              <a:solidFill>
                <a:srgbClr val="AE4845">
                  <a:lumMod val="60000"/>
                  <a:lumOff val="40000"/>
                </a:srgbClr>
              </a:solidFill>
            </a:endParaRPr>
          </a:p>
        </p:txBody>
      </p:sp>
      <p:cxnSp>
        <p:nvCxnSpPr>
          <p:cNvPr id="15" name="直线连接符 14"/>
          <p:cNvCxnSpPr/>
          <p:nvPr/>
        </p:nvCxnSpPr>
        <p:spPr>
          <a:xfrm>
            <a:off x="1524000" y="6372225"/>
            <a:ext cx="9144000" cy="0"/>
          </a:xfrm>
          <a:prstGeom prst="line">
            <a:avLst/>
          </a:prstGeom>
          <a:ln>
            <a:solidFill>
              <a:schemeClr val="accent1"/>
            </a:solidFill>
          </a:ln>
          <a:effectLst/>
        </p:spPr>
        <p:style>
          <a:lnRef idx="3">
            <a:schemeClr val="accent5"/>
          </a:lnRef>
          <a:fillRef idx="0">
            <a:schemeClr val="accent5"/>
          </a:fillRef>
          <a:effectRef idx="2">
            <a:schemeClr val="accent5"/>
          </a:effectRef>
          <a:fontRef idx="minor">
            <a:schemeClr val="tx1"/>
          </a:fontRef>
        </p:style>
      </p:cxnSp>
      <p:cxnSp>
        <p:nvCxnSpPr>
          <p:cNvPr id="16" name="直线连接符 15"/>
          <p:cNvCxnSpPr/>
          <p:nvPr/>
        </p:nvCxnSpPr>
        <p:spPr>
          <a:xfrm>
            <a:off x="1524000" y="742950"/>
            <a:ext cx="2100263" cy="0"/>
          </a:xfrm>
          <a:prstGeom prst="line">
            <a:avLst/>
          </a:prstGeom>
          <a:ln>
            <a:solidFill>
              <a:schemeClr val="accent3">
                <a:lumMod val="75000"/>
              </a:schemeClr>
            </a:solidFill>
          </a:ln>
          <a:effectLst/>
        </p:spPr>
        <p:style>
          <a:lnRef idx="3">
            <a:schemeClr val="accent5"/>
          </a:lnRef>
          <a:fillRef idx="0">
            <a:schemeClr val="accent5"/>
          </a:fillRef>
          <a:effectRef idx="2">
            <a:schemeClr val="accent5"/>
          </a:effectRef>
          <a:fontRef idx="minor">
            <a:schemeClr val="tx1"/>
          </a:fontRef>
        </p:style>
      </p:cxnSp>
      <p:cxnSp>
        <p:nvCxnSpPr>
          <p:cNvPr id="17" name="直线连接符 16"/>
          <p:cNvCxnSpPr/>
          <p:nvPr/>
        </p:nvCxnSpPr>
        <p:spPr>
          <a:xfrm>
            <a:off x="3421063" y="742950"/>
            <a:ext cx="7246937" cy="0"/>
          </a:xfrm>
          <a:prstGeom prst="line">
            <a:avLst/>
          </a:prstGeom>
          <a:ln w="3175" cmpd="sng">
            <a:solidFill>
              <a:schemeClr val="accent3">
                <a:lumMod val="75000"/>
              </a:schemeClr>
            </a:solidFill>
          </a:ln>
          <a:effectLst/>
        </p:spPr>
        <p:style>
          <a:lnRef idx="3">
            <a:schemeClr val="accent5"/>
          </a:lnRef>
          <a:fillRef idx="0">
            <a:schemeClr val="accent5"/>
          </a:fillRef>
          <a:effectRef idx="2">
            <a:schemeClr val="accent5"/>
          </a:effectRef>
          <a:fontRef idx="minor">
            <a:schemeClr val="tx1"/>
          </a:fontRef>
        </p:style>
      </p:cxnSp>
      <p:pic>
        <p:nvPicPr>
          <p:cNvPr id="75789" name="图片 17"/>
          <p:cNvPicPr>
            <a:picLocks noChangeAspect="1"/>
          </p:cNvPicPr>
          <p:nvPr/>
        </p:nvPicPr>
        <p:blipFill>
          <a:blip r:embed="rId1" cstate="print"/>
          <a:srcRect/>
          <a:stretch>
            <a:fillRect/>
          </a:stretch>
        </p:blipFill>
        <p:spPr bwMode="auto">
          <a:xfrm>
            <a:off x="1722438" y="152400"/>
            <a:ext cx="177800" cy="495300"/>
          </a:xfrm>
          <a:prstGeom prst="rect">
            <a:avLst/>
          </a:prstGeom>
          <a:noFill/>
          <a:ln w="9525">
            <a:noFill/>
            <a:miter lim="800000"/>
            <a:headEnd/>
            <a:tailEnd/>
          </a:ln>
        </p:spPr>
      </p:pic>
      <p:sp>
        <p:nvSpPr>
          <p:cNvPr id="19" name="文本框 18"/>
          <p:cNvSpPr txBox="1"/>
          <p:nvPr/>
        </p:nvSpPr>
        <p:spPr>
          <a:xfrm>
            <a:off x="1879600" y="203200"/>
            <a:ext cx="1899285" cy="553085"/>
          </a:xfrm>
          <a:prstGeom prst="rect">
            <a:avLst/>
          </a:prstGeom>
          <a:noFill/>
        </p:spPr>
        <p:txBody>
          <a:bodyPr wrap="none">
            <a:spAutoFit/>
          </a:bodyPr>
          <a:lstStyle/>
          <a:p>
            <a:pPr fontAlgn="base">
              <a:spcBef>
                <a:spcPct val="0"/>
              </a:spcBef>
              <a:spcAft>
                <a:spcPct val="0"/>
              </a:spcAft>
              <a:buFont typeface="Arial" panose="020B0604020202020204" pitchFamily="34" charset="0"/>
              <a:buNone/>
            </a:pPr>
            <a:r>
              <a:rPr kumimoji="1" lang="en-US" altLang="zh-CN" sz="3000" b="1" dirty="0">
                <a:solidFill>
                  <a:srgbClr val="408000"/>
                </a:solidFill>
                <a:latin typeface="Arial" panose="020B0604020202020204" pitchFamily="34" charset="0"/>
                <a:cs typeface="Arial" panose="020B0604020202020204" pitchFamily="34" charset="0"/>
              </a:rPr>
              <a:t>Explore</a:t>
            </a:r>
            <a:r>
              <a:rPr kumimoji="1" lang="en-US" altLang="zh-CN" sz="3000" b="1" dirty="0">
                <a:solidFill>
                  <a:srgbClr val="BFBFBF"/>
                </a:solidFill>
                <a:latin typeface="Arial" panose="020B0604020202020204" pitchFamily="34" charset="0"/>
                <a:cs typeface="Arial" panose="020B0604020202020204" pitchFamily="34" charset="0"/>
              </a:rPr>
              <a:t> </a:t>
            </a:r>
            <a:r>
              <a:rPr kumimoji="1" lang="en-US" altLang="zh-CN" sz="3000" b="1" dirty="0">
                <a:solidFill>
                  <a:srgbClr val="408000"/>
                </a:solidFill>
                <a:latin typeface="Arial" panose="020B0604020202020204" pitchFamily="34" charset="0"/>
                <a:cs typeface="Arial" panose="020B0604020202020204" pitchFamily="34" charset="0"/>
              </a:rPr>
              <a:t>1</a:t>
            </a:r>
            <a:endParaRPr kumimoji="1" lang="zh-CN" altLang="en-US" sz="3000" b="1" dirty="0">
              <a:solidFill>
                <a:srgbClr val="408000"/>
              </a:solidFill>
              <a:latin typeface="Arial" panose="020B0604020202020204" pitchFamily="34" charset="0"/>
              <a:cs typeface="Arial" panose="020B0604020202020204" pitchFamily="34" charset="0"/>
            </a:endParaRPr>
          </a:p>
        </p:txBody>
      </p:sp>
      <p:sp>
        <p:nvSpPr>
          <p:cNvPr id="75791" name="TextBox 4"/>
          <p:cNvSpPr txBox="1">
            <a:spLocks noChangeArrowheads="1"/>
          </p:cNvSpPr>
          <p:nvPr/>
        </p:nvSpPr>
        <p:spPr bwMode="auto">
          <a:xfrm>
            <a:off x="5846763" y="6394450"/>
            <a:ext cx="4821237" cy="368300"/>
          </a:xfrm>
          <a:prstGeom prst="rect">
            <a:avLst/>
          </a:prstGeom>
          <a:noFill/>
          <a:ln w="9525">
            <a:noFill/>
            <a:miter lim="800000"/>
          </a:ln>
        </p:spPr>
        <p:txBody>
          <a:bodyPr>
            <a:spAutoFit/>
          </a:bodyPr>
          <a:lstStyle/>
          <a:p>
            <a:pPr fontAlgn="base">
              <a:spcBef>
                <a:spcPct val="0"/>
              </a:spcBef>
              <a:spcAft>
                <a:spcPct val="0"/>
              </a:spcAft>
              <a:buFont typeface="Arial" panose="020B0604020202020204" pitchFamily="34" charset="0"/>
              <a:buNone/>
            </a:pPr>
            <a:r>
              <a:rPr lang="zh-CN" altLang="en-US" b="1" dirty="0">
                <a:solidFill>
                  <a:srgbClr val="FFFFFF"/>
                </a:solidFill>
                <a:latin typeface="微软雅黑" panose="020B0503020204020204" charset="-122"/>
                <a:ea typeface="微软雅黑" panose="020B0503020204020204" charset="-122"/>
              </a:rPr>
              <a:t>新一代大学英语（基础篇）</a:t>
            </a:r>
            <a:r>
              <a:rPr lang="en-US" altLang="zh-CN" b="1" dirty="0">
                <a:solidFill>
                  <a:srgbClr val="FFFFFF"/>
                </a:solidFill>
                <a:latin typeface="微软雅黑" panose="020B0503020204020204" charset="-122"/>
                <a:ea typeface="微软雅黑" panose="020B0503020204020204" charset="-122"/>
              </a:rPr>
              <a:t>  </a:t>
            </a:r>
            <a:r>
              <a:rPr lang="zh-CN" altLang="en-US" b="1" dirty="0">
                <a:solidFill>
                  <a:srgbClr val="FFFFFF"/>
                </a:solidFill>
                <a:latin typeface="微软雅黑" panose="020B0503020204020204" charset="-122"/>
                <a:ea typeface="微软雅黑" panose="020B0503020204020204" charset="-122"/>
              </a:rPr>
              <a:t>综合教程</a:t>
            </a:r>
            <a:r>
              <a:rPr lang="en-US" altLang="zh-CN" b="1" dirty="0">
                <a:solidFill>
                  <a:srgbClr val="FFFFFF"/>
                </a:solidFill>
                <a:latin typeface="微软雅黑" panose="020B0503020204020204" charset="-122"/>
                <a:ea typeface="微软雅黑" panose="020B0503020204020204" charset="-122"/>
              </a:rPr>
              <a:t>  Unit </a:t>
            </a:r>
            <a:r>
              <a:rPr lang="en-US" altLang="zh-CN" b="1" dirty="0" smtClean="0">
                <a:solidFill>
                  <a:srgbClr val="FFFFFF"/>
                </a:solidFill>
                <a:latin typeface="微软雅黑" panose="020B0503020204020204" charset="-122"/>
                <a:ea typeface="微软雅黑" panose="020B0503020204020204" charset="-122"/>
              </a:rPr>
              <a:t>2</a:t>
            </a:r>
            <a:endParaRPr lang="zh-CN" altLang="en-US" b="1" dirty="0">
              <a:solidFill>
                <a:srgbClr val="FFFFFF"/>
              </a:solidFill>
              <a:latin typeface="微软雅黑" panose="020B0503020204020204" charset="-122"/>
              <a:ea typeface="微软雅黑" panose="020B0503020204020204" charset="-122"/>
            </a:endParaRPr>
          </a:p>
        </p:txBody>
      </p:sp>
      <p:sp>
        <p:nvSpPr>
          <p:cNvPr id="75792" name="文本框 20"/>
          <p:cNvSpPr txBox="1">
            <a:spLocks noChangeArrowheads="1"/>
          </p:cNvSpPr>
          <p:nvPr/>
        </p:nvSpPr>
        <p:spPr bwMode="auto">
          <a:xfrm>
            <a:off x="3992880" y="281305"/>
            <a:ext cx="5481320" cy="521970"/>
          </a:xfrm>
          <a:prstGeom prst="rect">
            <a:avLst/>
          </a:prstGeom>
          <a:noFill/>
          <a:ln w="9525">
            <a:noFill/>
            <a:miter lim="800000"/>
          </a:ln>
        </p:spPr>
        <p:txBody>
          <a:bodyPr wrap="square">
            <a:spAutoFit/>
          </a:bodyPr>
          <a:lstStyle/>
          <a:p>
            <a:pPr fontAlgn="base">
              <a:spcBef>
                <a:spcPct val="0"/>
              </a:spcBef>
              <a:spcAft>
                <a:spcPct val="0"/>
              </a:spcAft>
              <a:buFont typeface="Arial" panose="020B0604020202020204" pitchFamily="34" charset="0"/>
              <a:buNone/>
            </a:pPr>
            <a:r>
              <a:rPr kumimoji="1" lang="en-US" altLang="zh-CN" sz="2800" b="1" dirty="0">
                <a:solidFill>
                  <a:srgbClr val="64A96A"/>
                </a:solidFill>
                <a:latin typeface="Arial" panose="020B0604020202020204" pitchFamily="34" charset="0"/>
                <a:cs typeface="Arial" panose="020B0604020202020204" pitchFamily="34" charset="0"/>
              </a:rPr>
              <a:t>Building your language</a:t>
            </a:r>
            <a:endParaRPr kumimoji="1" lang="en-US" altLang="zh-CN" sz="2800" b="1" dirty="0">
              <a:solidFill>
                <a:srgbClr val="64A96A"/>
              </a:solidFill>
              <a:latin typeface="Arial" panose="020B0604020202020204" pitchFamily="34" charset="0"/>
              <a:cs typeface="Arial" panose="020B0604020202020204" pitchFamily="34" charset="0"/>
            </a:endParaRPr>
          </a:p>
        </p:txBody>
      </p:sp>
      <p:sp>
        <p:nvSpPr>
          <p:cNvPr id="75793" name="文本框 22"/>
          <p:cNvSpPr txBox="1">
            <a:spLocks noChangeArrowheads="1"/>
          </p:cNvSpPr>
          <p:nvPr/>
        </p:nvSpPr>
        <p:spPr bwMode="auto">
          <a:xfrm>
            <a:off x="1879600" y="877888"/>
            <a:ext cx="4533900" cy="460375"/>
          </a:xfrm>
          <a:prstGeom prst="rect">
            <a:avLst/>
          </a:prstGeom>
          <a:noFill/>
          <a:ln w="9525">
            <a:noFill/>
            <a:miter lim="800000"/>
          </a:ln>
        </p:spPr>
        <p:txBody>
          <a:bodyPr>
            <a:spAutoFit/>
          </a:bodyPr>
          <a:lstStyle/>
          <a:p>
            <a:pPr fontAlgn="base">
              <a:spcBef>
                <a:spcPct val="0"/>
              </a:spcBef>
              <a:spcAft>
                <a:spcPct val="0"/>
              </a:spcAft>
            </a:pPr>
            <a:r>
              <a:rPr kumimoji="1" lang="en-US" altLang="zh-CN" sz="2400" b="1" dirty="0">
                <a:solidFill>
                  <a:srgbClr val="64A96A"/>
                </a:solidFill>
                <a:latin typeface="Times New Roman" panose="02020603050405020304" pitchFamily="18" charset="0"/>
                <a:cs typeface="Times New Roman" panose="02020603050405020304" pitchFamily="18" charset="0"/>
              </a:rPr>
              <a:t>R</a:t>
            </a:r>
            <a:r>
              <a:rPr kumimoji="1" lang="zh-CN" altLang="zh-CN" sz="2400" b="1" dirty="0">
                <a:solidFill>
                  <a:srgbClr val="64A96A"/>
                </a:solidFill>
                <a:latin typeface="Times New Roman" panose="02020603050405020304" pitchFamily="18" charset="0"/>
                <a:cs typeface="Times New Roman" panose="02020603050405020304" pitchFamily="18" charset="0"/>
              </a:rPr>
              <a:t>eview </a:t>
            </a:r>
            <a:endParaRPr kumimoji="1" lang="zh-CN" altLang="en-US" sz="2400" b="1" dirty="0">
              <a:solidFill>
                <a:srgbClr val="64A96A"/>
              </a:solidFill>
              <a:latin typeface="Times New Roman" panose="02020603050405020304" pitchFamily="18" charset="0"/>
              <a:cs typeface="Times New Roman" panose="02020603050405020304" pitchFamily="18" charset="0"/>
            </a:endParaRPr>
          </a:p>
        </p:txBody>
      </p:sp>
      <p:sp>
        <p:nvSpPr>
          <p:cNvPr id="24" name="五边形 23"/>
          <p:cNvSpPr>
            <a:spLocks noChangeArrowheads="1"/>
          </p:cNvSpPr>
          <p:nvPr/>
        </p:nvSpPr>
        <p:spPr bwMode="auto">
          <a:xfrm>
            <a:off x="2208213" y="1470704"/>
            <a:ext cx="1109662" cy="431800"/>
          </a:xfrm>
          <a:prstGeom prst="homePlate">
            <a:avLst>
              <a:gd name="adj" fmla="val 50017"/>
            </a:avLst>
          </a:prstGeom>
          <a:solidFill>
            <a:srgbClr val="64A96A"/>
          </a:solidFill>
          <a:ln w="9525">
            <a:noFill/>
            <a:miter lim="800000"/>
          </a:ln>
          <a:effectLst>
            <a:outerShdw dist="38100" dir="2700000" algn="tl" rotWithShape="0">
              <a:srgbClr val="808080">
                <a:alpha val="39999"/>
              </a:srgbClr>
            </a:outerShdw>
          </a:effectLst>
        </p:spPr>
        <p:txBody>
          <a:bodyPr anchor="ctr"/>
          <a:lstStyle/>
          <a:p>
            <a:pPr algn="ctr" fontAlgn="base">
              <a:spcBef>
                <a:spcPct val="0"/>
              </a:spcBef>
              <a:spcAft>
                <a:spcPct val="0"/>
              </a:spcAft>
              <a:buFont typeface="Arial" panose="020B0604020202020204" pitchFamily="34" charset="0"/>
              <a:buNone/>
            </a:pPr>
            <a:r>
              <a:rPr kumimoji="1" lang="en-US" altLang="zh-CN" sz="2400" b="1" dirty="0">
                <a:solidFill>
                  <a:srgbClr val="FFFFFF"/>
                </a:solidFill>
              </a:rPr>
              <a:t>Task </a:t>
            </a:r>
            <a:r>
              <a:rPr kumimoji="1" lang="en-US" altLang="zh-CN" sz="2400" b="1" dirty="0" smtClean="0">
                <a:solidFill>
                  <a:srgbClr val="FFFFFF"/>
                </a:solidFill>
              </a:rPr>
              <a:t>2</a:t>
            </a:r>
            <a:endParaRPr kumimoji="1" lang="zh-CN" altLang="en-US" sz="2400" b="1" dirty="0">
              <a:solidFill>
                <a:srgbClr val="FFFFFF"/>
              </a:solidFill>
            </a:endParaRPr>
          </a:p>
        </p:txBody>
      </p:sp>
      <p:cxnSp>
        <p:nvCxnSpPr>
          <p:cNvPr id="20" name="直接连接符 19"/>
          <p:cNvCxnSpPr>
            <a:cxnSpLocks noChangeShapeType="1"/>
          </p:cNvCxnSpPr>
          <p:nvPr/>
        </p:nvCxnSpPr>
        <p:spPr bwMode="auto">
          <a:xfrm flipV="1">
            <a:off x="2143125" y="2415363"/>
            <a:ext cx="8129588" cy="28575"/>
          </a:xfrm>
          <a:prstGeom prst="line">
            <a:avLst/>
          </a:prstGeom>
          <a:noFill/>
          <a:ln w="57150">
            <a:solidFill>
              <a:srgbClr val="44B36E"/>
            </a:solidFill>
            <a:round/>
          </a:ln>
        </p:spPr>
      </p:cxnSp>
      <p:cxnSp>
        <p:nvCxnSpPr>
          <p:cNvPr id="21" name="直接连接符 20"/>
          <p:cNvCxnSpPr>
            <a:cxnSpLocks noChangeShapeType="1"/>
          </p:cNvCxnSpPr>
          <p:nvPr/>
        </p:nvCxnSpPr>
        <p:spPr bwMode="auto">
          <a:xfrm flipV="1">
            <a:off x="2143125" y="3577413"/>
            <a:ext cx="8129588" cy="30163"/>
          </a:xfrm>
          <a:prstGeom prst="line">
            <a:avLst/>
          </a:prstGeom>
          <a:noFill/>
          <a:ln w="38100">
            <a:solidFill>
              <a:srgbClr val="44B36E"/>
            </a:solidFill>
            <a:round/>
          </a:ln>
        </p:spPr>
      </p:cxnSp>
      <p:sp>
        <p:nvSpPr>
          <p:cNvPr id="22" name="文本框 8"/>
          <p:cNvSpPr txBox="1">
            <a:spLocks noChangeArrowheads="1"/>
          </p:cNvSpPr>
          <p:nvPr/>
        </p:nvSpPr>
        <p:spPr bwMode="auto">
          <a:xfrm>
            <a:off x="2377294" y="2551888"/>
            <a:ext cx="1126418" cy="460375"/>
          </a:xfrm>
          <a:prstGeom prst="rect">
            <a:avLst/>
          </a:prstGeom>
          <a:noFill/>
          <a:ln w="9525">
            <a:noFill/>
            <a:miter lim="800000"/>
          </a:ln>
        </p:spPr>
        <p:txBody>
          <a:bodyPr wrap="square">
            <a:spAutoFit/>
          </a:bodyPr>
          <a:lstStyle/>
          <a:p>
            <a:r>
              <a:rPr lang="en-US" altLang="zh-CN" sz="2400" dirty="0" smtClean="0">
                <a:latin typeface="Times New Roman" panose="02020603050405020304" pitchFamily="18" charset="0"/>
              </a:rPr>
              <a:t>add up</a:t>
            </a:r>
            <a:endParaRPr lang="en-US" altLang="zh-CN" sz="2400" dirty="0">
              <a:latin typeface="Times New Roman" panose="02020603050405020304" pitchFamily="18" charset="0"/>
            </a:endParaRPr>
          </a:p>
        </p:txBody>
      </p:sp>
      <p:sp>
        <p:nvSpPr>
          <p:cNvPr id="23" name="文本框 9"/>
          <p:cNvSpPr txBox="1">
            <a:spLocks noChangeArrowheads="1"/>
          </p:cNvSpPr>
          <p:nvPr/>
        </p:nvSpPr>
        <p:spPr bwMode="auto">
          <a:xfrm>
            <a:off x="2377293" y="3117038"/>
            <a:ext cx="2134531" cy="460375"/>
          </a:xfrm>
          <a:prstGeom prst="rect">
            <a:avLst/>
          </a:prstGeom>
          <a:noFill/>
          <a:ln w="9525">
            <a:noFill/>
            <a:miter lim="800000"/>
          </a:ln>
        </p:spPr>
        <p:txBody>
          <a:bodyPr wrap="square">
            <a:spAutoFit/>
          </a:bodyPr>
          <a:lstStyle/>
          <a:p>
            <a:r>
              <a:rPr lang="en-US" altLang="zh-CN" sz="2400" dirty="0" smtClean="0">
                <a:latin typeface="Times New Roman" panose="02020603050405020304" pitchFamily="18" charset="0"/>
              </a:rPr>
              <a:t>slow down</a:t>
            </a:r>
            <a:endParaRPr lang="en-US" altLang="zh-CN" sz="2400" dirty="0">
              <a:latin typeface="Times New Roman" panose="02020603050405020304" pitchFamily="18" charset="0"/>
            </a:endParaRPr>
          </a:p>
        </p:txBody>
      </p:sp>
      <p:sp>
        <p:nvSpPr>
          <p:cNvPr id="25" name="文本框 10"/>
          <p:cNvSpPr txBox="1">
            <a:spLocks noChangeArrowheads="1"/>
          </p:cNvSpPr>
          <p:nvPr/>
        </p:nvSpPr>
        <p:spPr bwMode="auto">
          <a:xfrm>
            <a:off x="4930053" y="3117038"/>
            <a:ext cx="3542211" cy="460375"/>
          </a:xfrm>
          <a:prstGeom prst="rect">
            <a:avLst/>
          </a:prstGeom>
          <a:noFill/>
          <a:ln w="9525">
            <a:noFill/>
            <a:miter lim="800000"/>
          </a:ln>
        </p:spPr>
        <p:txBody>
          <a:bodyPr wrap="square">
            <a:spAutoFit/>
          </a:bodyPr>
          <a:lstStyle/>
          <a:p>
            <a:r>
              <a:rPr lang="en-US" altLang="zh-CN" sz="2400" dirty="0" smtClean="0">
                <a:latin typeface="Times New Roman" panose="02020603050405020304" pitchFamily="18" charset="0"/>
              </a:rPr>
              <a:t>take </a:t>
            </a:r>
            <a:r>
              <a:rPr lang="en-US" altLang="zh-CN" sz="2400" dirty="0" err="1" smtClean="0">
                <a:latin typeface="Times New Roman" panose="02020603050405020304" pitchFamily="18" charset="0"/>
              </a:rPr>
              <a:t>sth</a:t>
            </a:r>
            <a:r>
              <a:rPr lang="en-US" altLang="zh-CN" sz="2400" dirty="0" smtClean="0">
                <a:latin typeface="Times New Roman" panose="02020603050405020304" pitchFamily="18" charset="0"/>
              </a:rPr>
              <a:t>. for granted</a:t>
            </a:r>
            <a:endParaRPr lang="en-US" altLang="zh-CN" sz="2400" dirty="0">
              <a:latin typeface="Times New Roman" panose="02020603050405020304" pitchFamily="18" charset="0"/>
            </a:endParaRPr>
          </a:p>
        </p:txBody>
      </p:sp>
      <p:sp>
        <p:nvSpPr>
          <p:cNvPr id="27" name="文本框 12"/>
          <p:cNvSpPr txBox="1">
            <a:spLocks noChangeArrowheads="1"/>
          </p:cNvSpPr>
          <p:nvPr/>
        </p:nvSpPr>
        <p:spPr bwMode="auto">
          <a:xfrm>
            <a:off x="4943872" y="2551888"/>
            <a:ext cx="1503363" cy="460375"/>
          </a:xfrm>
          <a:prstGeom prst="rect">
            <a:avLst/>
          </a:prstGeom>
          <a:noFill/>
          <a:ln w="9525">
            <a:noFill/>
            <a:miter lim="800000"/>
          </a:ln>
        </p:spPr>
        <p:txBody>
          <a:bodyPr>
            <a:spAutoFit/>
          </a:bodyPr>
          <a:lstStyle/>
          <a:p>
            <a:r>
              <a:rPr lang="en-US" altLang="zh-CN" sz="2400" dirty="0" smtClean="0">
                <a:latin typeface="Times New Roman" panose="02020603050405020304" pitchFamily="18" charset="0"/>
              </a:rPr>
              <a:t>fill out</a:t>
            </a:r>
            <a:endParaRPr lang="en-US" altLang="zh-CN" sz="2400" dirty="0">
              <a:latin typeface="Times New Roman" panose="02020603050405020304" pitchFamily="18" charset="0"/>
            </a:endParaRPr>
          </a:p>
        </p:txBody>
      </p:sp>
      <p:sp>
        <p:nvSpPr>
          <p:cNvPr id="28" name="文本框 15"/>
          <p:cNvSpPr txBox="1">
            <a:spLocks noChangeArrowheads="1"/>
          </p:cNvSpPr>
          <p:nvPr/>
        </p:nvSpPr>
        <p:spPr bwMode="auto">
          <a:xfrm>
            <a:off x="8042920" y="2551888"/>
            <a:ext cx="1785937" cy="460375"/>
          </a:xfrm>
          <a:prstGeom prst="rect">
            <a:avLst/>
          </a:prstGeom>
          <a:noFill/>
          <a:ln w="9525">
            <a:noFill/>
            <a:miter lim="800000"/>
          </a:ln>
        </p:spPr>
        <p:txBody>
          <a:bodyPr>
            <a:spAutoFit/>
          </a:bodyPr>
          <a:lstStyle/>
          <a:p>
            <a:r>
              <a:rPr lang="en-US" altLang="zh-CN" sz="2400" dirty="0" smtClean="0">
                <a:latin typeface="Times New Roman" panose="02020603050405020304" pitchFamily="18" charset="0"/>
              </a:rPr>
              <a:t>take place</a:t>
            </a:r>
            <a:endParaRPr lang="en-US" altLang="zh-CN" sz="2400" dirty="0">
              <a:latin typeface="Times New Roman" panose="02020603050405020304" pitchFamily="18" charset="0"/>
            </a:endParaRPr>
          </a:p>
        </p:txBody>
      </p:sp>
      <p:sp>
        <p:nvSpPr>
          <p:cNvPr id="32" name="文本框 18"/>
          <p:cNvSpPr txBox="1">
            <a:spLocks noChangeArrowheads="1"/>
          </p:cNvSpPr>
          <p:nvPr/>
        </p:nvSpPr>
        <p:spPr bwMode="auto">
          <a:xfrm>
            <a:off x="1651001" y="3789040"/>
            <a:ext cx="8693472" cy="2009775"/>
          </a:xfrm>
          <a:prstGeom prst="rect">
            <a:avLst/>
          </a:prstGeom>
          <a:noFill/>
          <a:ln w="9525">
            <a:noFill/>
            <a:miter lim="800000"/>
          </a:ln>
        </p:spPr>
        <p:txBody>
          <a:bodyPr wrap="square">
            <a:spAutoFit/>
          </a:bodyPr>
          <a:lstStyle/>
          <a:p>
            <a:pPr marL="457200" indent="-457200">
              <a:lnSpc>
                <a:spcPct val="130000"/>
              </a:lnSpc>
              <a:buFont typeface="+mj-lt"/>
              <a:buAutoNum type="arabicPeriod"/>
            </a:pPr>
            <a:r>
              <a:rPr lang="en-US" altLang="zh-CN" sz="2400" dirty="0" smtClean="0">
                <a:latin typeface="Times New Roman" panose="02020603050405020304" pitchFamily="18" charset="0"/>
              </a:rPr>
              <a:t>Adjust your reading speed as you read; ____________ when you want to make sure that you understand a section of the material.</a:t>
            </a:r>
            <a:endParaRPr lang="en-US" altLang="zh-CN" sz="2400" dirty="0" smtClean="0">
              <a:latin typeface="Times New Roman" panose="02020603050405020304" pitchFamily="18" charset="0"/>
            </a:endParaRPr>
          </a:p>
          <a:p>
            <a:pPr marL="457200" indent="-457200">
              <a:lnSpc>
                <a:spcPct val="130000"/>
              </a:lnSpc>
              <a:buFont typeface="+mj-lt"/>
              <a:buAutoNum type="arabicPeriod"/>
            </a:pPr>
            <a:r>
              <a:rPr lang="en-US" altLang="zh-CN" sz="2400" dirty="0" smtClean="0">
                <a:latin typeface="Times New Roman" panose="02020603050405020304" pitchFamily="18" charset="0"/>
              </a:rPr>
              <a:t>To join the reading club, you only need to __________ the application form.</a:t>
            </a:r>
            <a:endParaRPr lang="en-US" altLang="zh-CN" sz="2400" dirty="0" smtClean="0">
              <a:latin typeface="Times New Roman" panose="02020603050405020304" pitchFamily="18" charset="0"/>
            </a:endParaRPr>
          </a:p>
        </p:txBody>
      </p:sp>
      <p:sp>
        <p:nvSpPr>
          <p:cNvPr id="33" name="文本框 4"/>
          <p:cNvSpPr txBox="1">
            <a:spLocks noChangeArrowheads="1"/>
          </p:cNvSpPr>
          <p:nvPr/>
        </p:nvSpPr>
        <p:spPr bwMode="auto">
          <a:xfrm>
            <a:off x="7176071" y="3861048"/>
            <a:ext cx="2016273" cy="460375"/>
          </a:xfrm>
          <a:prstGeom prst="rect">
            <a:avLst/>
          </a:prstGeom>
          <a:noFill/>
          <a:ln w="9525">
            <a:noFill/>
            <a:miter lim="800000"/>
          </a:ln>
        </p:spPr>
        <p:txBody>
          <a:bodyPr wrap="square">
            <a:spAutoFit/>
          </a:bodyPr>
          <a:lstStyle/>
          <a:p>
            <a:r>
              <a:rPr lang="en-US" altLang="zh-CN" sz="2400" dirty="0" smtClean="0">
                <a:solidFill>
                  <a:srgbClr val="C00000"/>
                </a:solidFill>
                <a:latin typeface="Times New Roman" panose="02020603050405020304" pitchFamily="18" charset="0"/>
              </a:rPr>
              <a:t>slow down</a:t>
            </a:r>
            <a:endParaRPr lang="en-US" altLang="zh-CN" sz="2400" dirty="0">
              <a:solidFill>
                <a:srgbClr val="C00000"/>
              </a:solidFill>
              <a:latin typeface="Times New Roman" panose="02020603050405020304" pitchFamily="18" charset="0"/>
            </a:endParaRPr>
          </a:p>
        </p:txBody>
      </p:sp>
      <p:sp>
        <p:nvSpPr>
          <p:cNvPr id="26" name="文本框 12"/>
          <p:cNvSpPr txBox="1">
            <a:spLocks noChangeArrowheads="1"/>
          </p:cNvSpPr>
          <p:nvPr/>
        </p:nvSpPr>
        <p:spPr bwMode="auto">
          <a:xfrm>
            <a:off x="7585371" y="4840832"/>
            <a:ext cx="1503363" cy="460375"/>
          </a:xfrm>
          <a:prstGeom prst="rect">
            <a:avLst/>
          </a:prstGeom>
          <a:noFill/>
          <a:ln w="9525">
            <a:noFill/>
            <a:miter lim="800000"/>
          </a:ln>
        </p:spPr>
        <p:txBody>
          <a:bodyPr>
            <a:spAutoFit/>
          </a:bodyPr>
          <a:lstStyle/>
          <a:p>
            <a:r>
              <a:rPr lang="en-US" altLang="zh-CN" sz="2400" dirty="0" smtClean="0">
                <a:solidFill>
                  <a:srgbClr val="C00000"/>
                </a:solidFill>
                <a:latin typeface="Times New Roman" panose="02020603050405020304" pitchFamily="18" charset="0"/>
              </a:rPr>
              <a:t>fill out</a:t>
            </a:r>
            <a:endParaRPr lang="en-US" altLang="zh-CN" sz="2400" dirty="0">
              <a:solidFill>
                <a:srgbClr val="C00000"/>
              </a:solidFill>
              <a:latin typeface="Times New Roman" panose="02020603050405020304" pitchFamily="18" charset="0"/>
            </a:endParaRPr>
          </a:p>
        </p:txBody>
      </p:sp>
      <p:sp>
        <p:nvSpPr>
          <p:cNvPr id="29" name="动作按钮: 第一张 28">
            <a:hlinkClick r:id="" action="ppaction://noaction" highlightClick="1"/>
          </p:cNvPr>
          <p:cNvSpPr/>
          <p:nvPr/>
        </p:nvSpPr>
        <p:spPr>
          <a:xfrm>
            <a:off x="10131425" y="260350"/>
            <a:ext cx="357188" cy="438150"/>
          </a:xfrm>
          <a:prstGeom prst="actionButtonHome">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blinds(horizontal)">
                                      <p:cBhvr>
                                        <p:cTn id="7" dur="500"/>
                                        <p:tgtEl>
                                          <p:spTgt spid="20"/>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blinds(horizontal)">
                                      <p:cBhvr>
                                        <p:cTn id="10" dur="500"/>
                                        <p:tgtEl>
                                          <p:spTgt spid="22"/>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blinds(horizontal)">
                                      <p:cBhvr>
                                        <p:cTn id="13" dur="500"/>
                                        <p:tgtEl>
                                          <p:spTgt spid="23"/>
                                        </p:tgtEl>
                                      </p:cBhvr>
                                    </p:animEffect>
                                  </p:childTnLst>
                                </p:cTn>
                              </p:par>
                              <p:par>
                                <p:cTn id="14" presetID="3" presetClass="entr" presetSubtype="10" fill="hold" nodeType="with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blinds(horizontal)">
                                      <p:cBhvr>
                                        <p:cTn id="16" dur="500"/>
                                        <p:tgtEl>
                                          <p:spTgt spid="21"/>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blinds(horizontal)">
                                      <p:cBhvr>
                                        <p:cTn id="19" dur="500"/>
                                        <p:tgtEl>
                                          <p:spTgt spid="27"/>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blinds(horizontal)">
                                      <p:cBhvr>
                                        <p:cTn id="22" dur="500"/>
                                        <p:tgtEl>
                                          <p:spTgt spid="25"/>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blinds(horizontal)">
                                      <p:cBhvr>
                                        <p:cTn id="25" dur="500"/>
                                        <p:tgtEl>
                                          <p:spTgt spid="28"/>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32"/>
                                        </p:tgtEl>
                                        <p:attrNameLst>
                                          <p:attrName>style.visibility</p:attrName>
                                        </p:attrNameLst>
                                      </p:cBhvr>
                                      <p:to>
                                        <p:strVal val="visible"/>
                                      </p:to>
                                    </p:set>
                                    <p:animEffect transition="in" filter="blinds(horizontal)">
                                      <p:cBhvr>
                                        <p:cTn id="30" dur="500"/>
                                        <p:tgtEl>
                                          <p:spTgt spid="32"/>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33"/>
                                        </p:tgtEl>
                                        <p:attrNameLst>
                                          <p:attrName>style.visibility</p:attrName>
                                        </p:attrNameLst>
                                      </p:cBhvr>
                                      <p:to>
                                        <p:strVal val="visible"/>
                                      </p:to>
                                    </p:set>
                                    <p:animEffect transition="in" filter="blinds(horizontal)">
                                      <p:cBhvr>
                                        <p:cTn id="35" dur="500"/>
                                        <p:tgtEl>
                                          <p:spTgt spid="33"/>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26"/>
                                        </p:tgtEl>
                                        <p:attrNameLst>
                                          <p:attrName>style.visibility</p:attrName>
                                        </p:attrNameLst>
                                      </p:cBhvr>
                                      <p:to>
                                        <p:strVal val="visible"/>
                                      </p:to>
                                    </p:set>
                                    <p:animEffect transition="in" filter="blinds(horizontal)">
                                      <p:cBhvr>
                                        <p:cTn id="40"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25" grpId="0"/>
      <p:bldP spid="27" grpId="0"/>
      <p:bldP spid="28" grpId="0"/>
      <p:bldP spid="32" grpId="0"/>
      <p:bldP spid="33" grpId="0"/>
      <p:bldP spid="2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descr="http://fenesi.com/wp-content/uploads/2012/11/filling-a-form.jpg"/>
          <p:cNvPicPr>
            <a:picLocks noChangeAspect="1" noChangeArrowheads="1"/>
          </p:cNvPicPr>
          <p:nvPr/>
        </p:nvPicPr>
        <p:blipFill>
          <a:blip r:embed="rId1" cstate="print"/>
          <a:srcRect/>
          <a:stretch>
            <a:fillRect/>
          </a:stretch>
        </p:blipFill>
        <p:spPr bwMode="auto">
          <a:xfrm>
            <a:off x="4151784" y="4100863"/>
            <a:ext cx="3366323" cy="2242232"/>
          </a:xfrm>
          <a:prstGeom prst="rect">
            <a:avLst/>
          </a:prstGeom>
          <a:noFill/>
        </p:spPr>
      </p:pic>
      <p:sp>
        <p:nvSpPr>
          <p:cNvPr id="14" name="矩形 13"/>
          <p:cNvSpPr/>
          <p:nvPr/>
        </p:nvSpPr>
        <p:spPr>
          <a:xfrm>
            <a:off x="1524000" y="6372225"/>
            <a:ext cx="9144000" cy="485775"/>
          </a:xfrm>
          <a:prstGeom prst="rect">
            <a:avLst/>
          </a:prstGeom>
          <a:solidFill>
            <a:srgbClr val="FF9F4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base">
              <a:spcBef>
                <a:spcPct val="0"/>
              </a:spcBef>
              <a:spcAft>
                <a:spcPct val="0"/>
              </a:spcAft>
              <a:buFont typeface="Arial" panose="020B0604020202020204" pitchFamily="34" charset="0"/>
              <a:buNone/>
              <a:defRPr/>
            </a:pPr>
            <a:endParaRPr kumimoji="1" lang="zh-CN" altLang="en-US">
              <a:solidFill>
                <a:srgbClr val="AE4845">
                  <a:lumMod val="60000"/>
                  <a:lumOff val="40000"/>
                </a:srgbClr>
              </a:solidFill>
            </a:endParaRPr>
          </a:p>
        </p:txBody>
      </p:sp>
      <p:cxnSp>
        <p:nvCxnSpPr>
          <p:cNvPr id="15" name="直线连接符 14"/>
          <p:cNvCxnSpPr/>
          <p:nvPr/>
        </p:nvCxnSpPr>
        <p:spPr>
          <a:xfrm>
            <a:off x="1524000" y="6372225"/>
            <a:ext cx="9144000" cy="0"/>
          </a:xfrm>
          <a:prstGeom prst="line">
            <a:avLst/>
          </a:prstGeom>
          <a:ln>
            <a:solidFill>
              <a:schemeClr val="accent1"/>
            </a:solidFill>
          </a:ln>
          <a:effectLst/>
        </p:spPr>
        <p:style>
          <a:lnRef idx="3">
            <a:schemeClr val="accent5"/>
          </a:lnRef>
          <a:fillRef idx="0">
            <a:schemeClr val="accent5"/>
          </a:fillRef>
          <a:effectRef idx="2">
            <a:schemeClr val="accent5"/>
          </a:effectRef>
          <a:fontRef idx="minor">
            <a:schemeClr val="tx1"/>
          </a:fontRef>
        </p:style>
      </p:cxnSp>
      <p:cxnSp>
        <p:nvCxnSpPr>
          <p:cNvPr id="16" name="直线连接符 15"/>
          <p:cNvCxnSpPr/>
          <p:nvPr/>
        </p:nvCxnSpPr>
        <p:spPr>
          <a:xfrm>
            <a:off x="1524000" y="742950"/>
            <a:ext cx="2100263" cy="0"/>
          </a:xfrm>
          <a:prstGeom prst="line">
            <a:avLst/>
          </a:prstGeom>
          <a:ln>
            <a:solidFill>
              <a:schemeClr val="accent3">
                <a:lumMod val="75000"/>
              </a:schemeClr>
            </a:solidFill>
          </a:ln>
          <a:effectLst/>
        </p:spPr>
        <p:style>
          <a:lnRef idx="3">
            <a:schemeClr val="accent5"/>
          </a:lnRef>
          <a:fillRef idx="0">
            <a:schemeClr val="accent5"/>
          </a:fillRef>
          <a:effectRef idx="2">
            <a:schemeClr val="accent5"/>
          </a:effectRef>
          <a:fontRef idx="minor">
            <a:schemeClr val="tx1"/>
          </a:fontRef>
        </p:style>
      </p:cxnSp>
      <p:cxnSp>
        <p:nvCxnSpPr>
          <p:cNvPr id="17" name="直线连接符 16"/>
          <p:cNvCxnSpPr/>
          <p:nvPr/>
        </p:nvCxnSpPr>
        <p:spPr>
          <a:xfrm>
            <a:off x="3421063" y="742950"/>
            <a:ext cx="7246937" cy="0"/>
          </a:xfrm>
          <a:prstGeom prst="line">
            <a:avLst/>
          </a:prstGeom>
          <a:ln w="3175" cmpd="sng">
            <a:solidFill>
              <a:schemeClr val="accent3">
                <a:lumMod val="75000"/>
              </a:schemeClr>
            </a:solidFill>
          </a:ln>
          <a:effectLst/>
        </p:spPr>
        <p:style>
          <a:lnRef idx="3">
            <a:schemeClr val="accent5"/>
          </a:lnRef>
          <a:fillRef idx="0">
            <a:schemeClr val="accent5"/>
          </a:fillRef>
          <a:effectRef idx="2">
            <a:schemeClr val="accent5"/>
          </a:effectRef>
          <a:fontRef idx="minor">
            <a:schemeClr val="tx1"/>
          </a:fontRef>
        </p:style>
      </p:cxnSp>
      <p:pic>
        <p:nvPicPr>
          <p:cNvPr id="75789" name="图片 17"/>
          <p:cNvPicPr>
            <a:picLocks noChangeAspect="1"/>
          </p:cNvPicPr>
          <p:nvPr/>
        </p:nvPicPr>
        <p:blipFill>
          <a:blip r:embed="rId2" cstate="print"/>
          <a:srcRect/>
          <a:stretch>
            <a:fillRect/>
          </a:stretch>
        </p:blipFill>
        <p:spPr bwMode="auto">
          <a:xfrm>
            <a:off x="1722438" y="152400"/>
            <a:ext cx="177800" cy="495300"/>
          </a:xfrm>
          <a:prstGeom prst="rect">
            <a:avLst/>
          </a:prstGeom>
          <a:noFill/>
          <a:ln w="9525">
            <a:noFill/>
            <a:miter lim="800000"/>
            <a:headEnd/>
            <a:tailEnd/>
          </a:ln>
        </p:spPr>
      </p:pic>
      <p:sp>
        <p:nvSpPr>
          <p:cNvPr id="19" name="文本框 18"/>
          <p:cNvSpPr txBox="1"/>
          <p:nvPr/>
        </p:nvSpPr>
        <p:spPr>
          <a:xfrm>
            <a:off x="1879600" y="203200"/>
            <a:ext cx="1899285" cy="553085"/>
          </a:xfrm>
          <a:prstGeom prst="rect">
            <a:avLst/>
          </a:prstGeom>
          <a:noFill/>
        </p:spPr>
        <p:txBody>
          <a:bodyPr wrap="none">
            <a:spAutoFit/>
          </a:bodyPr>
          <a:lstStyle/>
          <a:p>
            <a:pPr fontAlgn="base">
              <a:spcBef>
                <a:spcPct val="0"/>
              </a:spcBef>
              <a:spcAft>
                <a:spcPct val="0"/>
              </a:spcAft>
              <a:buFont typeface="Arial" panose="020B0604020202020204" pitchFamily="34" charset="0"/>
              <a:buNone/>
            </a:pPr>
            <a:r>
              <a:rPr kumimoji="1" lang="en-US" altLang="zh-CN" sz="3000" b="1" dirty="0">
                <a:solidFill>
                  <a:srgbClr val="408000"/>
                </a:solidFill>
                <a:latin typeface="Arial" panose="020B0604020202020204" pitchFamily="34" charset="0"/>
                <a:cs typeface="Arial" panose="020B0604020202020204" pitchFamily="34" charset="0"/>
              </a:rPr>
              <a:t>Explore</a:t>
            </a:r>
            <a:r>
              <a:rPr kumimoji="1" lang="en-US" altLang="zh-CN" sz="3000" b="1" dirty="0">
                <a:solidFill>
                  <a:srgbClr val="BFBFBF"/>
                </a:solidFill>
                <a:latin typeface="Arial" panose="020B0604020202020204" pitchFamily="34" charset="0"/>
                <a:cs typeface="Arial" panose="020B0604020202020204" pitchFamily="34" charset="0"/>
              </a:rPr>
              <a:t> </a:t>
            </a:r>
            <a:r>
              <a:rPr kumimoji="1" lang="en-US" altLang="zh-CN" sz="3000" b="1" dirty="0">
                <a:solidFill>
                  <a:srgbClr val="408000"/>
                </a:solidFill>
                <a:latin typeface="Arial" panose="020B0604020202020204" pitchFamily="34" charset="0"/>
                <a:cs typeface="Arial" panose="020B0604020202020204" pitchFamily="34" charset="0"/>
              </a:rPr>
              <a:t>1</a:t>
            </a:r>
            <a:endParaRPr kumimoji="1" lang="zh-CN" altLang="en-US" sz="3000" b="1" dirty="0">
              <a:solidFill>
                <a:srgbClr val="408000"/>
              </a:solidFill>
              <a:latin typeface="Arial" panose="020B0604020202020204" pitchFamily="34" charset="0"/>
              <a:cs typeface="Arial" panose="020B0604020202020204" pitchFamily="34" charset="0"/>
            </a:endParaRPr>
          </a:p>
        </p:txBody>
      </p:sp>
      <p:sp>
        <p:nvSpPr>
          <p:cNvPr id="75791" name="TextBox 4"/>
          <p:cNvSpPr txBox="1">
            <a:spLocks noChangeArrowheads="1"/>
          </p:cNvSpPr>
          <p:nvPr/>
        </p:nvSpPr>
        <p:spPr bwMode="auto">
          <a:xfrm>
            <a:off x="5846763" y="6394450"/>
            <a:ext cx="4821237" cy="368300"/>
          </a:xfrm>
          <a:prstGeom prst="rect">
            <a:avLst/>
          </a:prstGeom>
          <a:noFill/>
          <a:ln w="9525">
            <a:noFill/>
            <a:miter lim="800000"/>
          </a:ln>
        </p:spPr>
        <p:txBody>
          <a:bodyPr>
            <a:spAutoFit/>
          </a:bodyPr>
          <a:lstStyle/>
          <a:p>
            <a:pPr fontAlgn="base">
              <a:spcBef>
                <a:spcPct val="0"/>
              </a:spcBef>
              <a:spcAft>
                <a:spcPct val="0"/>
              </a:spcAft>
              <a:buFont typeface="Arial" panose="020B0604020202020204" pitchFamily="34" charset="0"/>
              <a:buNone/>
            </a:pPr>
            <a:r>
              <a:rPr lang="zh-CN" altLang="en-US" b="1" dirty="0">
                <a:solidFill>
                  <a:srgbClr val="FFFFFF"/>
                </a:solidFill>
                <a:latin typeface="微软雅黑" panose="020B0503020204020204" charset="-122"/>
                <a:ea typeface="微软雅黑" panose="020B0503020204020204" charset="-122"/>
              </a:rPr>
              <a:t>新一代大学英语（基础篇）</a:t>
            </a:r>
            <a:r>
              <a:rPr lang="en-US" altLang="zh-CN" b="1" dirty="0">
                <a:solidFill>
                  <a:srgbClr val="FFFFFF"/>
                </a:solidFill>
                <a:latin typeface="微软雅黑" panose="020B0503020204020204" charset="-122"/>
                <a:ea typeface="微软雅黑" panose="020B0503020204020204" charset="-122"/>
              </a:rPr>
              <a:t>  </a:t>
            </a:r>
            <a:r>
              <a:rPr lang="zh-CN" altLang="en-US" b="1" dirty="0">
                <a:solidFill>
                  <a:srgbClr val="FFFFFF"/>
                </a:solidFill>
                <a:latin typeface="微软雅黑" panose="020B0503020204020204" charset="-122"/>
                <a:ea typeface="微软雅黑" panose="020B0503020204020204" charset="-122"/>
              </a:rPr>
              <a:t>综合教程</a:t>
            </a:r>
            <a:r>
              <a:rPr lang="en-US" altLang="zh-CN" b="1" dirty="0">
                <a:solidFill>
                  <a:srgbClr val="FFFFFF"/>
                </a:solidFill>
                <a:latin typeface="微软雅黑" panose="020B0503020204020204" charset="-122"/>
                <a:ea typeface="微软雅黑" panose="020B0503020204020204" charset="-122"/>
              </a:rPr>
              <a:t>  Unit </a:t>
            </a:r>
            <a:r>
              <a:rPr lang="en-US" altLang="zh-CN" b="1" dirty="0" smtClean="0">
                <a:solidFill>
                  <a:srgbClr val="FFFFFF"/>
                </a:solidFill>
                <a:latin typeface="微软雅黑" panose="020B0503020204020204" charset="-122"/>
                <a:ea typeface="微软雅黑" panose="020B0503020204020204" charset="-122"/>
              </a:rPr>
              <a:t>2</a:t>
            </a:r>
            <a:endParaRPr lang="zh-CN" altLang="en-US" b="1" dirty="0">
              <a:solidFill>
                <a:srgbClr val="FFFFFF"/>
              </a:solidFill>
              <a:latin typeface="微软雅黑" panose="020B0503020204020204" charset="-122"/>
              <a:ea typeface="微软雅黑" panose="020B0503020204020204" charset="-122"/>
            </a:endParaRPr>
          </a:p>
        </p:txBody>
      </p:sp>
      <p:sp>
        <p:nvSpPr>
          <p:cNvPr id="75792" name="文本框 20"/>
          <p:cNvSpPr txBox="1">
            <a:spLocks noChangeArrowheads="1"/>
          </p:cNvSpPr>
          <p:nvPr/>
        </p:nvSpPr>
        <p:spPr bwMode="auto">
          <a:xfrm>
            <a:off x="3992880" y="281305"/>
            <a:ext cx="4292600" cy="521970"/>
          </a:xfrm>
          <a:prstGeom prst="rect">
            <a:avLst/>
          </a:prstGeom>
          <a:noFill/>
          <a:ln w="9525">
            <a:noFill/>
            <a:miter lim="800000"/>
          </a:ln>
        </p:spPr>
        <p:txBody>
          <a:bodyPr wrap="square">
            <a:spAutoFit/>
          </a:bodyPr>
          <a:lstStyle/>
          <a:p>
            <a:pPr fontAlgn="base">
              <a:spcBef>
                <a:spcPct val="0"/>
              </a:spcBef>
              <a:spcAft>
                <a:spcPct val="0"/>
              </a:spcAft>
              <a:buFont typeface="Arial" panose="020B0604020202020204" pitchFamily="34" charset="0"/>
              <a:buNone/>
            </a:pPr>
            <a:r>
              <a:rPr kumimoji="1" lang="en-US" altLang="zh-CN" sz="2800" b="1" dirty="0">
                <a:solidFill>
                  <a:srgbClr val="64A96A"/>
                </a:solidFill>
                <a:latin typeface="Arial" panose="020B0604020202020204" pitchFamily="34" charset="0"/>
                <a:cs typeface="Arial" panose="020B0604020202020204" pitchFamily="34" charset="0"/>
              </a:rPr>
              <a:t>Building your language</a:t>
            </a:r>
            <a:endParaRPr kumimoji="1" lang="en-US" altLang="zh-CN" sz="2800" b="1" dirty="0">
              <a:solidFill>
                <a:srgbClr val="64A96A"/>
              </a:solidFill>
              <a:latin typeface="Arial" panose="020B0604020202020204" pitchFamily="34" charset="0"/>
              <a:cs typeface="Arial" panose="020B0604020202020204" pitchFamily="34" charset="0"/>
            </a:endParaRPr>
          </a:p>
        </p:txBody>
      </p:sp>
      <p:sp>
        <p:nvSpPr>
          <p:cNvPr id="32" name="文本框 18"/>
          <p:cNvSpPr txBox="1">
            <a:spLocks noChangeArrowheads="1"/>
          </p:cNvSpPr>
          <p:nvPr/>
        </p:nvSpPr>
        <p:spPr bwMode="auto">
          <a:xfrm>
            <a:off x="1703513" y="1247966"/>
            <a:ext cx="8640960" cy="3448685"/>
          </a:xfrm>
          <a:prstGeom prst="rect">
            <a:avLst/>
          </a:prstGeom>
          <a:noFill/>
          <a:ln w="9525">
            <a:noFill/>
            <a:miter lim="800000"/>
          </a:ln>
        </p:spPr>
        <p:txBody>
          <a:bodyPr wrap="square">
            <a:spAutoFit/>
          </a:bodyPr>
          <a:lstStyle/>
          <a:p>
            <a:pPr marL="457200" indent="-457200">
              <a:lnSpc>
                <a:spcPct val="130000"/>
              </a:lnSpc>
              <a:buFont typeface="+mj-lt"/>
              <a:buAutoNum type="arabicPeriod" startAt="3"/>
            </a:pPr>
            <a:r>
              <a:rPr lang="en-US" altLang="zh-CN" sz="2400" dirty="0" smtClean="0">
                <a:latin typeface="Times New Roman" panose="02020603050405020304" pitchFamily="18" charset="0"/>
              </a:rPr>
              <a:t>Learning can ____________ everywhere: in a classroom, in a meeting room, or during travel.</a:t>
            </a:r>
            <a:endParaRPr lang="en-US" altLang="zh-CN" sz="2400" dirty="0" smtClean="0">
              <a:latin typeface="Times New Roman" panose="02020603050405020304" pitchFamily="18" charset="0"/>
            </a:endParaRPr>
          </a:p>
          <a:p>
            <a:pPr marL="457200" indent="-457200">
              <a:lnSpc>
                <a:spcPct val="130000"/>
              </a:lnSpc>
              <a:buFont typeface="+mj-lt"/>
              <a:buAutoNum type="arabicPeriod" startAt="3"/>
            </a:pPr>
            <a:r>
              <a:rPr lang="en-US" altLang="zh-CN" sz="2400" dirty="0" smtClean="0">
                <a:latin typeface="Times New Roman" panose="02020603050405020304" pitchFamily="18" charset="0"/>
              </a:rPr>
              <a:t>We generally ________ children’s acquisition ( </a:t>
            </a:r>
            <a:r>
              <a:rPr lang="zh-CN" altLang="en-US" sz="2400" dirty="0" smtClean="0">
                <a:latin typeface="Times New Roman" panose="02020603050405020304" pitchFamily="18" charset="0"/>
              </a:rPr>
              <a:t>习得</a:t>
            </a:r>
            <a:r>
              <a:rPr lang="en-US" altLang="zh-CN" sz="2400" dirty="0" smtClean="0">
                <a:latin typeface="Times New Roman" panose="02020603050405020304" pitchFamily="18" charset="0"/>
              </a:rPr>
              <a:t>) of their mother tongue ____________. We never thought about what happened behind.</a:t>
            </a:r>
            <a:endParaRPr lang="en-US" altLang="zh-CN" sz="2400" dirty="0" smtClean="0">
              <a:latin typeface="Times New Roman" panose="02020603050405020304" pitchFamily="18" charset="0"/>
            </a:endParaRPr>
          </a:p>
          <a:p>
            <a:pPr marL="457200" indent="-457200">
              <a:lnSpc>
                <a:spcPct val="130000"/>
              </a:lnSpc>
              <a:buFont typeface="+mj-lt"/>
              <a:buAutoNum type="arabicPeriod" startAt="3"/>
            </a:pPr>
            <a:r>
              <a:rPr lang="en-US" altLang="zh-CN" sz="2400" dirty="0" smtClean="0">
                <a:latin typeface="Times New Roman" panose="02020603050405020304" pitchFamily="18" charset="0"/>
              </a:rPr>
              <a:t>Learn a few new words every day and they will soon __________.</a:t>
            </a:r>
            <a:endParaRPr lang="en-US" altLang="zh-CN" sz="2400" dirty="0">
              <a:latin typeface="Times New Roman" panose="02020603050405020304" pitchFamily="18" charset="0"/>
            </a:endParaRPr>
          </a:p>
        </p:txBody>
      </p:sp>
      <p:sp>
        <p:nvSpPr>
          <p:cNvPr id="12" name="文本框 15"/>
          <p:cNvSpPr txBox="1">
            <a:spLocks noChangeArrowheads="1"/>
          </p:cNvSpPr>
          <p:nvPr/>
        </p:nvSpPr>
        <p:spPr bwMode="auto">
          <a:xfrm>
            <a:off x="4310063" y="1312441"/>
            <a:ext cx="1785937" cy="460375"/>
          </a:xfrm>
          <a:prstGeom prst="rect">
            <a:avLst/>
          </a:prstGeom>
          <a:noFill/>
          <a:ln w="9525">
            <a:noFill/>
            <a:miter lim="800000"/>
          </a:ln>
        </p:spPr>
        <p:txBody>
          <a:bodyPr>
            <a:spAutoFit/>
          </a:bodyPr>
          <a:lstStyle/>
          <a:p>
            <a:r>
              <a:rPr lang="en-US" altLang="zh-CN" sz="2400" dirty="0" smtClean="0">
                <a:solidFill>
                  <a:srgbClr val="C00000"/>
                </a:solidFill>
                <a:latin typeface="Times New Roman" panose="02020603050405020304" pitchFamily="18" charset="0"/>
              </a:rPr>
              <a:t>take place</a:t>
            </a:r>
            <a:endParaRPr lang="en-US" altLang="zh-CN" sz="2400" dirty="0">
              <a:solidFill>
                <a:srgbClr val="C00000"/>
              </a:solidFill>
              <a:latin typeface="Times New Roman" panose="02020603050405020304" pitchFamily="18" charset="0"/>
            </a:endParaRPr>
          </a:p>
        </p:txBody>
      </p:sp>
      <p:sp>
        <p:nvSpPr>
          <p:cNvPr id="13" name="文本框 10"/>
          <p:cNvSpPr txBox="1">
            <a:spLocks noChangeArrowheads="1"/>
          </p:cNvSpPr>
          <p:nvPr/>
        </p:nvSpPr>
        <p:spPr bwMode="auto">
          <a:xfrm>
            <a:off x="4295800" y="2708920"/>
            <a:ext cx="1584176" cy="460375"/>
          </a:xfrm>
          <a:prstGeom prst="rect">
            <a:avLst/>
          </a:prstGeom>
          <a:noFill/>
          <a:ln w="9525">
            <a:noFill/>
            <a:miter lim="800000"/>
          </a:ln>
        </p:spPr>
        <p:txBody>
          <a:bodyPr wrap="square">
            <a:spAutoFit/>
          </a:bodyPr>
          <a:lstStyle/>
          <a:p>
            <a:r>
              <a:rPr lang="en-US" altLang="zh-CN" sz="2400" dirty="0" smtClean="0">
                <a:solidFill>
                  <a:srgbClr val="C00000"/>
                </a:solidFill>
                <a:latin typeface="Times New Roman" panose="02020603050405020304" pitchFamily="18" charset="0"/>
              </a:rPr>
              <a:t>for granted</a:t>
            </a:r>
            <a:endParaRPr lang="en-US" altLang="zh-CN" sz="2400" dirty="0">
              <a:solidFill>
                <a:srgbClr val="C00000"/>
              </a:solidFill>
              <a:latin typeface="Times New Roman" panose="02020603050405020304" pitchFamily="18" charset="0"/>
            </a:endParaRPr>
          </a:p>
        </p:txBody>
      </p:sp>
      <p:sp>
        <p:nvSpPr>
          <p:cNvPr id="18" name="文本框 10"/>
          <p:cNvSpPr txBox="1">
            <a:spLocks noChangeArrowheads="1"/>
          </p:cNvSpPr>
          <p:nvPr/>
        </p:nvSpPr>
        <p:spPr bwMode="auto">
          <a:xfrm>
            <a:off x="4223792" y="2247255"/>
            <a:ext cx="864096" cy="460375"/>
          </a:xfrm>
          <a:prstGeom prst="rect">
            <a:avLst/>
          </a:prstGeom>
          <a:noFill/>
          <a:ln w="9525">
            <a:noFill/>
            <a:miter lim="800000"/>
          </a:ln>
        </p:spPr>
        <p:txBody>
          <a:bodyPr wrap="square">
            <a:spAutoFit/>
          </a:bodyPr>
          <a:lstStyle/>
          <a:p>
            <a:r>
              <a:rPr lang="en-US" altLang="zh-CN" sz="2400" dirty="0" smtClean="0">
                <a:solidFill>
                  <a:srgbClr val="C00000"/>
                </a:solidFill>
                <a:latin typeface="Times New Roman" panose="02020603050405020304" pitchFamily="18" charset="0"/>
              </a:rPr>
              <a:t>take</a:t>
            </a:r>
            <a:endParaRPr lang="en-US" altLang="zh-CN" sz="2400" dirty="0">
              <a:solidFill>
                <a:srgbClr val="C00000"/>
              </a:solidFill>
              <a:latin typeface="Times New Roman" panose="02020603050405020304" pitchFamily="18" charset="0"/>
            </a:endParaRPr>
          </a:p>
        </p:txBody>
      </p:sp>
      <p:sp>
        <p:nvSpPr>
          <p:cNvPr id="20" name="文本框 10"/>
          <p:cNvSpPr txBox="1">
            <a:spLocks noChangeArrowheads="1"/>
          </p:cNvSpPr>
          <p:nvPr/>
        </p:nvSpPr>
        <p:spPr bwMode="auto">
          <a:xfrm>
            <a:off x="2207568" y="4191471"/>
            <a:ext cx="1584176" cy="460375"/>
          </a:xfrm>
          <a:prstGeom prst="rect">
            <a:avLst/>
          </a:prstGeom>
          <a:noFill/>
          <a:ln w="9525">
            <a:noFill/>
            <a:miter lim="800000"/>
          </a:ln>
        </p:spPr>
        <p:txBody>
          <a:bodyPr wrap="square">
            <a:spAutoFit/>
          </a:bodyPr>
          <a:lstStyle/>
          <a:p>
            <a:r>
              <a:rPr lang="en-US" altLang="zh-CN" sz="2400" dirty="0" smtClean="0">
                <a:solidFill>
                  <a:srgbClr val="C00000"/>
                </a:solidFill>
                <a:latin typeface="Times New Roman" panose="02020603050405020304" pitchFamily="18" charset="0"/>
              </a:rPr>
              <a:t>add up</a:t>
            </a:r>
            <a:endParaRPr lang="en-US" altLang="zh-CN" sz="2400" dirty="0">
              <a:solidFill>
                <a:srgbClr val="C00000"/>
              </a:solidFill>
              <a:latin typeface="Times New Roman" panose="02020603050405020304" pitchFamily="18" charset="0"/>
            </a:endParaRPr>
          </a:p>
        </p:txBody>
      </p:sp>
      <p:sp>
        <p:nvSpPr>
          <p:cNvPr id="21" name="动作按钮: 第一张 20">
            <a:hlinkClick r:id="" action="ppaction://noaction" highlightClick="1"/>
          </p:cNvPr>
          <p:cNvSpPr/>
          <p:nvPr/>
        </p:nvSpPr>
        <p:spPr>
          <a:xfrm>
            <a:off x="10131425" y="260350"/>
            <a:ext cx="357188" cy="438150"/>
          </a:xfrm>
          <a:prstGeom prst="actionButtonHome">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linds(horizontal)">
                                      <p:cBhvr>
                                        <p:cTn id="12" dur="500"/>
                                        <p:tgtEl>
                                          <p:spTgt spid="13"/>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blinds(horizontal)">
                                      <p:cBhvr>
                                        <p:cTn id="15" dur="500"/>
                                        <p:tgtEl>
                                          <p:spTgt spid="18"/>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blinds(horizontal)">
                                      <p:cBhvr>
                                        <p:cTn id="20"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8" grpId="0"/>
      <p:bldP spid="2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524000" y="6372225"/>
            <a:ext cx="9144000" cy="485775"/>
          </a:xfrm>
          <a:prstGeom prst="rect">
            <a:avLst/>
          </a:prstGeom>
          <a:solidFill>
            <a:srgbClr val="FF9F4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base">
              <a:spcBef>
                <a:spcPct val="0"/>
              </a:spcBef>
              <a:spcAft>
                <a:spcPct val="0"/>
              </a:spcAft>
              <a:buFont typeface="Arial" panose="020B0604020202020204" pitchFamily="34" charset="0"/>
              <a:buNone/>
              <a:defRPr/>
            </a:pPr>
            <a:endParaRPr kumimoji="1" lang="zh-CN" altLang="en-US">
              <a:solidFill>
                <a:srgbClr val="AE4845">
                  <a:lumMod val="60000"/>
                  <a:lumOff val="40000"/>
                </a:srgbClr>
              </a:solidFill>
            </a:endParaRPr>
          </a:p>
        </p:txBody>
      </p:sp>
      <p:cxnSp>
        <p:nvCxnSpPr>
          <p:cNvPr id="15" name="直线连接符 14"/>
          <p:cNvCxnSpPr/>
          <p:nvPr/>
        </p:nvCxnSpPr>
        <p:spPr>
          <a:xfrm>
            <a:off x="1524000" y="6372225"/>
            <a:ext cx="9144000" cy="0"/>
          </a:xfrm>
          <a:prstGeom prst="line">
            <a:avLst/>
          </a:prstGeom>
          <a:ln>
            <a:solidFill>
              <a:schemeClr val="accent1"/>
            </a:solidFill>
          </a:ln>
          <a:effectLst/>
        </p:spPr>
        <p:style>
          <a:lnRef idx="3">
            <a:schemeClr val="accent5"/>
          </a:lnRef>
          <a:fillRef idx="0">
            <a:schemeClr val="accent5"/>
          </a:fillRef>
          <a:effectRef idx="2">
            <a:schemeClr val="accent5"/>
          </a:effectRef>
          <a:fontRef idx="minor">
            <a:schemeClr val="tx1"/>
          </a:fontRef>
        </p:style>
      </p:cxnSp>
      <p:cxnSp>
        <p:nvCxnSpPr>
          <p:cNvPr id="16" name="直线连接符 15"/>
          <p:cNvCxnSpPr/>
          <p:nvPr/>
        </p:nvCxnSpPr>
        <p:spPr>
          <a:xfrm>
            <a:off x="1524000" y="742950"/>
            <a:ext cx="2100263" cy="0"/>
          </a:xfrm>
          <a:prstGeom prst="line">
            <a:avLst/>
          </a:prstGeom>
          <a:ln>
            <a:solidFill>
              <a:schemeClr val="accent3">
                <a:lumMod val="75000"/>
              </a:schemeClr>
            </a:solidFill>
          </a:ln>
          <a:effectLst/>
        </p:spPr>
        <p:style>
          <a:lnRef idx="3">
            <a:schemeClr val="accent5"/>
          </a:lnRef>
          <a:fillRef idx="0">
            <a:schemeClr val="accent5"/>
          </a:fillRef>
          <a:effectRef idx="2">
            <a:schemeClr val="accent5"/>
          </a:effectRef>
          <a:fontRef idx="minor">
            <a:schemeClr val="tx1"/>
          </a:fontRef>
        </p:style>
      </p:cxnSp>
      <p:cxnSp>
        <p:nvCxnSpPr>
          <p:cNvPr id="17" name="直线连接符 16"/>
          <p:cNvCxnSpPr/>
          <p:nvPr/>
        </p:nvCxnSpPr>
        <p:spPr>
          <a:xfrm>
            <a:off x="3421063" y="742950"/>
            <a:ext cx="7246937" cy="0"/>
          </a:xfrm>
          <a:prstGeom prst="line">
            <a:avLst/>
          </a:prstGeom>
          <a:ln w="3175" cmpd="sng">
            <a:solidFill>
              <a:schemeClr val="accent3">
                <a:lumMod val="75000"/>
              </a:schemeClr>
            </a:solidFill>
          </a:ln>
          <a:effectLst/>
        </p:spPr>
        <p:style>
          <a:lnRef idx="3">
            <a:schemeClr val="accent5"/>
          </a:lnRef>
          <a:fillRef idx="0">
            <a:schemeClr val="accent5"/>
          </a:fillRef>
          <a:effectRef idx="2">
            <a:schemeClr val="accent5"/>
          </a:effectRef>
          <a:fontRef idx="minor">
            <a:schemeClr val="tx1"/>
          </a:fontRef>
        </p:style>
      </p:cxnSp>
      <p:pic>
        <p:nvPicPr>
          <p:cNvPr id="75789" name="图片 17"/>
          <p:cNvPicPr>
            <a:picLocks noChangeAspect="1"/>
          </p:cNvPicPr>
          <p:nvPr/>
        </p:nvPicPr>
        <p:blipFill>
          <a:blip r:embed="rId1" cstate="print"/>
          <a:srcRect/>
          <a:stretch>
            <a:fillRect/>
          </a:stretch>
        </p:blipFill>
        <p:spPr bwMode="auto">
          <a:xfrm>
            <a:off x="1722438" y="152400"/>
            <a:ext cx="177800" cy="495300"/>
          </a:xfrm>
          <a:prstGeom prst="rect">
            <a:avLst/>
          </a:prstGeom>
          <a:noFill/>
          <a:ln w="9525">
            <a:noFill/>
            <a:miter lim="800000"/>
            <a:headEnd/>
            <a:tailEnd/>
          </a:ln>
        </p:spPr>
      </p:pic>
      <p:sp>
        <p:nvSpPr>
          <p:cNvPr id="19" name="文本框 18"/>
          <p:cNvSpPr txBox="1"/>
          <p:nvPr/>
        </p:nvSpPr>
        <p:spPr>
          <a:xfrm>
            <a:off x="1879600" y="203200"/>
            <a:ext cx="1899285" cy="553085"/>
          </a:xfrm>
          <a:prstGeom prst="rect">
            <a:avLst/>
          </a:prstGeom>
          <a:noFill/>
        </p:spPr>
        <p:txBody>
          <a:bodyPr wrap="none">
            <a:spAutoFit/>
          </a:bodyPr>
          <a:lstStyle/>
          <a:p>
            <a:pPr fontAlgn="base">
              <a:spcBef>
                <a:spcPct val="0"/>
              </a:spcBef>
              <a:spcAft>
                <a:spcPct val="0"/>
              </a:spcAft>
              <a:buFont typeface="Arial" panose="020B0604020202020204" pitchFamily="34" charset="0"/>
              <a:buNone/>
            </a:pPr>
            <a:r>
              <a:rPr kumimoji="1" lang="en-US" altLang="zh-CN" sz="3000" b="1" dirty="0">
                <a:solidFill>
                  <a:srgbClr val="408000"/>
                </a:solidFill>
                <a:latin typeface="Arial" panose="020B0604020202020204" pitchFamily="34" charset="0"/>
                <a:cs typeface="Arial" panose="020B0604020202020204" pitchFamily="34" charset="0"/>
              </a:rPr>
              <a:t>Explore</a:t>
            </a:r>
            <a:r>
              <a:rPr kumimoji="1" lang="en-US" altLang="zh-CN" sz="3000" b="1" dirty="0">
                <a:solidFill>
                  <a:srgbClr val="BFBFBF"/>
                </a:solidFill>
                <a:latin typeface="Arial" panose="020B0604020202020204" pitchFamily="34" charset="0"/>
                <a:cs typeface="Arial" panose="020B0604020202020204" pitchFamily="34" charset="0"/>
              </a:rPr>
              <a:t> </a:t>
            </a:r>
            <a:r>
              <a:rPr kumimoji="1" lang="en-US" altLang="zh-CN" sz="3000" b="1" dirty="0">
                <a:solidFill>
                  <a:srgbClr val="408000"/>
                </a:solidFill>
                <a:latin typeface="Arial" panose="020B0604020202020204" pitchFamily="34" charset="0"/>
                <a:cs typeface="Arial" panose="020B0604020202020204" pitchFamily="34" charset="0"/>
              </a:rPr>
              <a:t>1</a:t>
            </a:r>
            <a:endParaRPr kumimoji="1" lang="zh-CN" altLang="en-US" sz="3000" b="1" dirty="0">
              <a:solidFill>
                <a:srgbClr val="408000"/>
              </a:solidFill>
              <a:latin typeface="Arial" panose="020B0604020202020204" pitchFamily="34" charset="0"/>
              <a:cs typeface="Arial" panose="020B0604020202020204" pitchFamily="34" charset="0"/>
            </a:endParaRPr>
          </a:p>
        </p:txBody>
      </p:sp>
      <p:sp>
        <p:nvSpPr>
          <p:cNvPr id="75791" name="TextBox 4"/>
          <p:cNvSpPr txBox="1">
            <a:spLocks noChangeArrowheads="1"/>
          </p:cNvSpPr>
          <p:nvPr/>
        </p:nvSpPr>
        <p:spPr bwMode="auto">
          <a:xfrm>
            <a:off x="5846763" y="6394450"/>
            <a:ext cx="4821237" cy="368300"/>
          </a:xfrm>
          <a:prstGeom prst="rect">
            <a:avLst/>
          </a:prstGeom>
          <a:noFill/>
          <a:ln w="9525">
            <a:noFill/>
            <a:miter lim="800000"/>
          </a:ln>
        </p:spPr>
        <p:txBody>
          <a:bodyPr>
            <a:spAutoFit/>
          </a:bodyPr>
          <a:lstStyle/>
          <a:p>
            <a:pPr fontAlgn="base">
              <a:spcBef>
                <a:spcPct val="0"/>
              </a:spcBef>
              <a:spcAft>
                <a:spcPct val="0"/>
              </a:spcAft>
              <a:buFont typeface="Arial" panose="020B0604020202020204" pitchFamily="34" charset="0"/>
              <a:buNone/>
            </a:pPr>
            <a:r>
              <a:rPr lang="zh-CN" altLang="en-US" b="1" dirty="0">
                <a:solidFill>
                  <a:srgbClr val="FFFFFF"/>
                </a:solidFill>
                <a:latin typeface="微软雅黑" panose="020B0503020204020204" charset="-122"/>
                <a:ea typeface="微软雅黑" panose="020B0503020204020204" charset="-122"/>
              </a:rPr>
              <a:t>新一代大学英语（基础篇）</a:t>
            </a:r>
            <a:r>
              <a:rPr lang="en-US" altLang="zh-CN" b="1" dirty="0">
                <a:solidFill>
                  <a:srgbClr val="FFFFFF"/>
                </a:solidFill>
                <a:latin typeface="微软雅黑" panose="020B0503020204020204" charset="-122"/>
                <a:ea typeface="微软雅黑" panose="020B0503020204020204" charset="-122"/>
              </a:rPr>
              <a:t>  </a:t>
            </a:r>
            <a:r>
              <a:rPr lang="zh-CN" altLang="en-US" b="1" dirty="0">
                <a:solidFill>
                  <a:srgbClr val="FFFFFF"/>
                </a:solidFill>
                <a:latin typeface="微软雅黑" panose="020B0503020204020204" charset="-122"/>
                <a:ea typeface="微软雅黑" panose="020B0503020204020204" charset="-122"/>
              </a:rPr>
              <a:t>综合教程</a:t>
            </a:r>
            <a:r>
              <a:rPr lang="en-US" altLang="zh-CN" b="1" dirty="0">
                <a:solidFill>
                  <a:srgbClr val="FFFFFF"/>
                </a:solidFill>
                <a:latin typeface="微软雅黑" panose="020B0503020204020204" charset="-122"/>
                <a:ea typeface="微软雅黑" panose="020B0503020204020204" charset="-122"/>
              </a:rPr>
              <a:t>  Unit </a:t>
            </a:r>
            <a:r>
              <a:rPr lang="en-US" altLang="zh-CN" b="1" dirty="0" smtClean="0">
                <a:solidFill>
                  <a:srgbClr val="FFFFFF"/>
                </a:solidFill>
                <a:latin typeface="微软雅黑" panose="020B0503020204020204" charset="-122"/>
                <a:ea typeface="微软雅黑" panose="020B0503020204020204" charset="-122"/>
              </a:rPr>
              <a:t>2</a:t>
            </a:r>
            <a:endParaRPr lang="zh-CN" altLang="en-US" b="1" dirty="0">
              <a:solidFill>
                <a:srgbClr val="FFFFFF"/>
              </a:solidFill>
              <a:latin typeface="微软雅黑" panose="020B0503020204020204" charset="-122"/>
              <a:ea typeface="微软雅黑" panose="020B0503020204020204" charset="-122"/>
            </a:endParaRPr>
          </a:p>
        </p:txBody>
      </p:sp>
      <p:sp>
        <p:nvSpPr>
          <p:cNvPr id="75792" name="文本框 20"/>
          <p:cNvSpPr txBox="1">
            <a:spLocks noChangeArrowheads="1"/>
          </p:cNvSpPr>
          <p:nvPr/>
        </p:nvSpPr>
        <p:spPr bwMode="auto">
          <a:xfrm>
            <a:off x="3992880" y="281305"/>
            <a:ext cx="5866130" cy="521970"/>
          </a:xfrm>
          <a:prstGeom prst="rect">
            <a:avLst/>
          </a:prstGeom>
          <a:noFill/>
          <a:ln w="9525">
            <a:noFill/>
            <a:miter lim="800000"/>
          </a:ln>
        </p:spPr>
        <p:txBody>
          <a:bodyPr wrap="square">
            <a:spAutoFit/>
          </a:bodyPr>
          <a:lstStyle/>
          <a:p>
            <a:pPr fontAlgn="base">
              <a:spcBef>
                <a:spcPct val="0"/>
              </a:spcBef>
              <a:spcAft>
                <a:spcPct val="0"/>
              </a:spcAft>
              <a:buFont typeface="Arial" panose="020B0604020202020204" pitchFamily="34" charset="0"/>
              <a:buNone/>
            </a:pPr>
            <a:r>
              <a:rPr kumimoji="1" lang="en-US" altLang="zh-CN" sz="2800" b="1" dirty="0">
                <a:solidFill>
                  <a:srgbClr val="64A96A"/>
                </a:solidFill>
                <a:latin typeface="Arial" panose="020B0604020202020204" pitchFamily="34" charset="0"/>
                <a:cs typeface="Arial" panose="020B0604020202020204" pitchFamily="34" charset="0"/>
              </a:rPr>
              <a:t>Building your language</a:t>
            </a:r>
            <a:endParaRPr kumimoji="1" lang="en-US" altLang="zh-CN" sz="2800" b="1" dirty="0">
              <a:solidFill>
                <a:srgbClr val="64A96A"/>
              </a:solidFill>
              <a:latin typeface="Arial" panose="020B0604020202020204" pitchFamily="34" charset="0"/>
              <a:cs typeface="Arial" panose="020B0604020202020204" pitchFamily="34" charset="0"/>
            </a:endParaRPr>
          </a:p>
        </p:txBody>
      </p:sp>
      <p:sp>
        <p:nvSpPr>
          <p:cNvPr id="12" name="矩形 11"/>
          <p:cNvSpPr/>
          <p:nvPr/>
        </p:nvSpPr>
        <p:spPr>
          <a:xfrm>
            <a:off x="2207568" y="2913063"/>
            <a:ext cx="3753495" cy="2717800"/>
          </a:xfrm>
          <a:prstGeom prst="rect">
            <a:avLst/>
          </a:prstGeom>
          <a:noFill/>
          <a:ln>
            <a:solidFill>
              <a:srgbClr val="64A96A"/>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buFont typeface="Arial" panose="020B0604020202020204" pitchFamily="34" charset="0"/>
              <a:buNone/>
              <a:defRPr/>
            </a:pPr>
            <a:endParaRPr kumimoji="1" lang="zh-CN" altLang="en-US"/>
          </a:p>
        </p:txBody>
      </p:sp>
      <p:sp>
        <p:nvSpPr>
          <p:cNvPr id="13" name="L 形 12"/>
          <p:cNvSpPr/>
          <p:nvPr/>
        </p:nvSpPr>
        <p:spPr>
          <a:xfrm flipV="1">
            <a:off x="2196009" y="2897510"/>
            <a:ext cx="155575" cy="171450"/>
          </a:xfrm>
          <a:prstGeom prst="corner">
            <a:avLst/>
          </a:prstGeom>
          <a:solidFill>
            <a:srgbClr val="64A96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buFont typeface="Arial" panose="020B0604020202020204" pitchFamily="34" charset="0"/>
              <a:buNone/>
              <a:defRPr/>
            </a:pPr>
            <a:endParaRPr kumimoji="1" lang="zh-CN" altLang="en-US" dirty="0"/>
          </a:p>
        </p:txBody>
      </p:sp>
      <p:sp>
        <p:nvSpPr>
          <p:cNvPr id="18" name="L 形 17"/>
          <p:cNvSpPr/>
          <p:nvPr/>
        </p:nvSpPr>
        <p:spPr>
          <a:xfrm rot="16200000">
            <a:off x="5826919" y="5490369"/>
            <a:ext cx="168275" cy="179387"/>
          </a:xfrm>
          <a:prstGeom prst="corner">
            <a:avLst/>
          </a:prstGeom>
          <a:solidFill>
            <a:srgbClr val="64A96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buFont typeface="Arial" panose="020B0604020202020204" pitchFamily="34" charset="0"/>
              <a:buNone/>
              <a:defRPr/>
            </a:pPr>
            <a:endParaRPr kumimoji="1" lang="zh-CN" altLang="en-US" dirty="0"/>
          </a:p>
        </p:txBody>
      </p:sp>
      <p:sp>
        <p:nvSpPr>
          <p:cNvPr id="20" name="文本框 27"/>
          <p:cNvSpPr txBox="1">
            <a:spLocks noChangeArrowheads="1"/>
          </p:cNvSpPr>
          <p:nvPr/>
        </p:nvSpPr>
        <p:spPr bwMode="auto">
          <a:xfrm>
            <a:off x="2208530" y="2913380"/>
            <a:ext cx="3938905" cy="2630170"/>
          </a:xfrm>
          <a:prstGeom prst="rect">
            <a:avLst/>
          </a:prstGeom>
          <a:noFill/>
          <a:ln w="9525">
            <a:noFill/>
            <a:miter lim="800000"/>
          </a:ln>
        </p:spPr>
        <p:txBody>
          <a:bodyPr wrap="square">
            <a:spAutoFit/>
          </a:bodyPr>
          <a:lstStyle/>
          <a:p>
            <a:pPr>
              <a:lnSpc>
                <a:spcPct val="150000"/>
              </a:lnSpc>
            </a:pPr>
            <a:r>
              <a:rPr lang="en-US" altLang="zh-CN" sz="2200" b="1" dirty="0" smtClean="0">
                <a:solidFill>
                  <a:srgbClr val="64A96A"/>
                </a:solidFill>
                <a:latin typeface="Times New Roman" panose="02020603050405020304" pitchFamily="18" charset="0"/>
                <a:cs typeface="Times New Roman" panose="02020603050405020304" pitchFamily="18" charset="0"/>
              </a:rPr>
              <a:t>Nouns </a:t>
            </a:r>
            <a:r>
              <a:rPr lang="en-US" altLang="zh-CN" sz="2200" b="1" dirty="0">
                <a:solidFill>
                  <a:srgbClr val="64A96A"/>
                </a:solidFill>
                <a:latin typeface="Times New Roman" panose="02020603050405020304" pitchFamily="18" charset="0"/>
                <a:cs typeface="Times New Roman" panose="02020603050405020304" pitchFamily="18" charset="0"/>
              </a:rPr>
              <a:t>which often go </a:t>
            </a:r>
            <a:r>
              <a:rPr lang="en-US" altLang="zh-CN" sz="2200" b="1" dirty="0" smtClean="0">
                <a:solidFill>
                  <a:srgbClr val="64A96A"/>
                </a:solidFill>
                <a:latin typeface="Times New Roman" panose="02020603050405020304" pitchFamily="18" charset="0"/>
                <a:cs typeface="Times New Roman" panose="02020603050405020304" pitchFamily="18" charset="0"/>
              </a:rPr>
              <a:t>after:</a:t>
            </a:r>
            <a:endParaRPr lang="en-US" altLang="zh-CN" sz="2200" b="1" dirty="0">
              <a:solidFill>
                <a:srgbClr val="64A96A"/>
              </a:solidFill>
              <a:latin typeface="Times New Roman" panose="02020603050405020304" pitchFamily="18" charset="0"/>
              <a:cs typeface="Times New Roman" panose="02020603050405020304" pitchFamily="18" charset="0"/>
            </a:endParaRPr>
          </a:p>
          <a:p>
            <a:pPr>
              <a:lnSpc>
                <a:spcPct val="150000"/>
              </a:lnSpc>
            </a:pPr>
            <a:r>
              <a:rPr lang="en-US" altLang="zh-CN" sz="2200" b="1" dirty="0" smtClean="0">
                <a:latin typeface="Times New Roman" panose="02020603050405020304" pitchFamily="18" charset="0"/>
                <a:cs typeface="Times New Roman" panose="02020603050405020304" pitchFamily="18" charset="0"/>
              </a:rPr>
              <a:t>acquire</a:t>
            </a:r>
            <a:r>
              <a:rPr lang="en-US" altLang="zh-CN" sz="2200" dirty="0" smtClean="0">
                <a:latin typeface="Times New Roman" panose="02020603050405020304" pitchFamily="18" charset="0"/>
                <a:cs typeface="Times New Roman" panose="02020603050405020304" pitchFamily="18" charset="0"/>
              </a:rPr>
              <a:t>    vocabulary     habit</a:t>
            </a:r>
            <a:endParaRPr lang="en-US" altLang="zh-CN" sz="2200" dirty="0">
              <a:latin typeface="Times New Roman" panose="02020603050405020304" pitchFamily="18" charset="0"/>
              <a:cs typeface="Times New Roman" panose="02020603050405020304" pitchFamily="18" charset="0"/>
            </a:endParaRPr>
          </a:p>
          <a:p>
            <a:pPr>
              <a:lnSpc>
                <a:spcPct val="150000"/>
              </a:lnSpc>
            </a:pPr>
            <a:r>
              <a:rPr lang="en-US" altLang="zh-CN" sz="2200" dirty="0" smtClean="0">
                <a:latin typeface="Times New Roman" panose="02020603050405020304" pitchFamily="18" charset="0"/>
                <a:cs typeface="Times New Roman" panose="02020603050405020304" pitchFamily="18" charset="0"/>
              </a:rPr>
              <a:t>                 language      position</a:t>
            </a:r>
            <a:endParaRPr lang="en-US" altLang="zh-CN" sz="2200" dirty="0">
              <a:latin typeface="Times New Roman" panose="02020603050405020304" pitchFamily="18" charset="0"/>
              <a:cs typeface="Times New Roman" panose="02020603050405020304" pitchFamily="18" charset="0"/>
            </a:endParaRPr>
          </a:p>
          <a:p>
            <a:pPr>
              <a:lnSpc>
                <a:spcPct val="150000"/>
              </a:lnSpc>
            </a:pPr>
            <a:r>
              <a:rPr lang="en-US" altLang="zh-CN" sz="2200" b="1" dirty="0" smtClean="0">
                <a:latin typeface="Times New Roman" panose="02020603050405020304" pitchFamily="18" charset="0"/>
                <a:cs typeface="Times New Roman" panose="02020603050405020304" pitchFamily="18" charset="0"/>
              </a:rPr>
              <a:t>explore    </a:t>
            </a:r>
            <a:r>
              <a:rPr lang="en-US" altLang="zh-CN" sz="2200" dirty="0" smtClean="0">
                <a:latin typeface="Times New Roman" panose="02020603050405020304" pitchFamily="18" charset="0"/>
                <a:cs typeface="Times New Roman" panose="02020603050405020304" pitchFamily="18" charset="0"/>
              </a:rPr>
              <a:t>paradox        question</a:t>
            </a:r>
            <a:endParaRPr lang="en-US" altLang="zh-CN" sz="2200" dirty="0">
              <a:latin typeface="Times New Roman" panose="02020603050405020304" pitchFamily="18" charset="0"/>
              <a:cs typeface="Times New Roman" panose="02020603050405020304" pitchFamily="18" charset="0"/>
            </a:endParaRPr>
          </a:p>
          <a:p>
            <a:pPr>
              <a:lnSpc>
                <a:spcPct val="150000"/>
              </a:lnSpc>
            </a:pPr>
            <a:r>
              <a:rPr lang="en-US" altLang="zh-CN" sz="2200" dirty="0">
                <a:latin typeface="Times New Roman" panose="02020603050405020304" pitchFamily="18" charset="0"/>
                <a:cs typeface="Times New Roman" panose="02020603050405020304" pitchFamily="18" charset="0"/>
              </a:rPr>
              <a:t>                 </a:t>
            </a:r>
            <a:r>
              <a:rPr lang="en-US" altLang="zh-CN" sz="2200" dirty="0" smtClean="0">
                <a:latin typeface="Times New Roman" panose="02020603050405020304" pitchFamily="18" charset="0"/>
                <a:cs typeface="Times New Roman" panose="02020603050405020304" pitchFamily="18" charset="0"/>
              </a:rPr>
              <a:t>possibility      way</a:t>
            </a:r>
            <a:endParaRPr lang="en-US" altLang="zh-CN" sz="2200" dirty="0">
              <a:latin typeface="Times New Roman" panose="02020603050405020304" pitchFamily="18" charset="0"/>
              <a:cs typeface="Times New Roman" panose="02020603050405020304" pitchFamily="18" charset="0"/>
            </a:endParaRPr>
          </a:p>
        </p:txBody>
      </p:sp>
      <p:sp>
        <p:nvSpPr>
          <p:cNvPr id="21" name="矩形 20"/>
          <p:cNvSpPr/>
          <p:nvPr/>
        </p:nvSpPr>
        <p:spPr>
          <a:xfrm>
            <a:off x="6280150" y="2913063"/>
            <a:ext cx="3992314" cy="2717800"/>
          </a:xfrm>
          <a:prstGeom prst="rect">
            <a:avLst/>
          </a:prstGeom>
          <a:noFill/>
          <a:ln>
            <a:solidFill>
              <a:srgbClr val="64A96A"/>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buFont typeface="Arial" panose="020B0604020202020204" pitchFamily="34" charset="0"/>
              <a:buNone/>
              <a:defRPr/>
            </a:pPr>
            <a:endParaRPr kumimoji="1" lang="zh-CN" altLang="en-US"/>
          </a:p>
        </p:txBody>
      </p:sp>
      <p:sp>
        <p:nvSpPr>
          <p:cNvPr id="22" name="L 形 21"/>
          <p:cNvSpPr/>
          <p:nvPr/>
        </p:nvSpPr>
        <p:spPr>
          <a:xfrm flipH="1" flipV="1">
            <a:off x="10128448" y="2897510"/>
            <a:ext cx="150812" cy="171450"/>
          </a:xfrm>
          <a:prstGeom prst="corner">
            <a:avLst/>
          </a:prstGeom>
          <a:solidFill>
            <a:srgbClr val="64A96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buFont typeface="Arial" panose="020B0604020202020204" pitchFamily="34" charset="0"/>
              <a:buNone/>
              <a:defRPr/>
            </a:pPr>
            <a:endParaRPr kumimoji="1" lang="zh-CN" altLang="en-US" dirty="0"/>
          </a:p>
        </p:txBody>
      </p:sp>
      <p:sp>
        <p:nvSpPr>
          <p:cNvPr id="23" name="L 形 22"/>
          <p:cNvSpPr/>
          <p:nvPr/>
        </p:nvSpPr>
        <p:spPr>
          <a:xfrm rot="16200000" flipV="1">
            <a:off x="6238081" y="5499894"/>
            <a:ext cx="168275" cy="160338"/>
          </a:xfrm>
          <a:prstGeom prst="corner">
            <a:avLst/>
          </a:prstGeom>
          <a:solidFill>
            <a:srgbClr val="64A96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buFont typeface="Arial" panose="020B0604020202020204" pitchFamily="34" charset="0"/>
              <a:buNone/>
              <a:defRPr/>
            </a:pPr>
            <a:endParaRPr kumimoji="1" lang="zh-CN" altLang="en-US" dirty="0"/>
          </a:p>
        </p:txBody>
      </p:sp>
      <p:sp>
        <p:nvSpPr>
          <p:cNvPr id="24" name="文本框 31"/>
          <p:cNvSpPr txBox="1">
            <a:spLocks noChangeArrowheads="1"/>
          </p:cNvSpPr>
          <p:nvPr/>
        </p:nvSpPr>
        <p:spPr bwMode="auto">
          <a:xfrm>
            <a:off x="6305550" y="2924944"/>
            <a:ext cx="3966914" cy="2306955"/>
          </a:xfrm>
          <a:prstGeom prst="rect">
            <a:avLst/>
          </a:prstGeom>
          <a:noFill/>
          <a:ln w="9525">
            <a:noFill/>
            <a:miter lim="800000"/>
          </a:ln>
        </p:spPr>
        <p:txBody>
          <a:bodyPr wrap="square">
            <a:spAutoFit/>
          </a:bodyPr>
          <a:lstStyle/>
          <a:p>
            <a:pPr>
              <a:lnSpc>
                <a:spcPct val="150000"/>
              </a:lnSpc>
            </a:pPr>
            <a:r>
              <a:rPr lang="en-US" altLang="zh-CN" sz="2400" b="1" dirty="0" smtClean="0">
                <a:solidFill>
                  <a:srgbClr val="64A96A"/>
                </a:solidFill>
                <a:latin typeface="Times New Roman" panose="02020603050405020304" pitchFamily="18" charset="0"/>
                <a:cs typeface="Times New Roman" panose="02020603050405020304" pitchFamily="18" charset="0"/>
              </a:rPr>
              <a:t>adjectives which often go before:</a:t>
            </a:r>
            <a:endParaRPr lang="en-US" altLang="zh-CN" sz="2400" b="1" dirty="0" smtClean="0">
              <a:solidFill>
                <a:srgbClr val="64A96A"/>
              </a:solidFill>
              <a:latin typeface="Times New Roman" panose="02020603050405020304" pitchFamily="18" charset="0"/>
              <a:cs typeface="Times New Roman" panose="02020603050405020304" pitchFamily="18" charset="0"/>
            </a:endParaRPr>
          </a:p>
          <a:p>
            <a:pPr>
              <a:lnSpc>
                <a:spcPct val="150000"/>
              </a:lnSpc>
            </a:pPr>
            <a:r>
              <a:rPr lang="en-US" altLang="zh-CN" sz="2400" b="1" dirty="0" smtClean="0">
                <a:latin typeface="Times New Roman" panose="02020603050405020304" pitchFamily="18" charset="0"/>
                <a:cs typeface="Times New Roman" panose="02020603050405020304" pitchFamily="18" charset="0"/>
              </a:rPr>
              <a:t>chance    </a:t>
            </a:r>
            <a:r>
              <a:rPr lang="en-US" altLang="zh-CN" sz="2400" dirty="0" smtClean="0">
                <a:latin typeface="Times New Roman" panose="02020603050405020304" pitchFamily="18" charset="0"/>
                <a:cs typeface="Times New Roman" panose="02020603050405020304" pitchFamily="18" charset="0"/>
              </a:rPr>
              <a:t>slim               fat</a:t>
            </a:r>
            <a:endParaRPr lang="en-US" altLang="zh-CN" sz="2400" dirty="0" smtClean="0">
              <a:latin typeface="Times New Roman" panose="02020603050405020304" pitchFamily="18" charset="0"/>
              <a:cs typeface="Times New Roman" panose="02020603050405020304" pitchFamily="18" charset="0"/>
            </a:endParaRPr>
          </a:p>
          <a:p>
            <a:pPr>
              <a:lnSpc>
                <a:spcPct val="150000"/>
              </a:lnSpc>
            </a:pPr>
            <a:r>
              <a:rPr lang="en-US" altLang="zh-CN" sz="2400" dirty="0" smtClean="0">
                <a:latin typeface="Times New Roman" panose="02020603050405020304" pitchFamily="18" charset="0"/>
                <a:cs typeface="Times New Roman" panose="02020603050405020304" pitchFamily="18" charset="0"/>
              </a:rPr>
              <a:t>                 excellent      high</a:t>
            </a:r>
            <a:endParaRPr lang="en-US" altLang="zh-CN" sz="2400" dirty="0" smtClean="0">
              <a:latin typeface="Times New Roman" panose="02020603050405020304" pitchFamily="18" charset="0"/>
              <a:cs typeface="Times New Roman" panose="02020603050405020304" pitchFamily="18" charset="0"/>
            </a:endParaRPr>
          </a:p>
        </p:txBody>
      </p:sp>
      <p:sp>
        <p:nvSpPr>
          <p:cNvPr id="25" name="五边形 24"/>
          <p:cNvSpPr>
            <a:spLocks noChangeArrowheads="1"/>
          </p:cNvSpPr>
          <p:nvPr/>
        </p:nvSpPr>
        <p:spPr bwMode="auto">
          <a:xfrm>
            <a:off x="2208213" y="1196975"/>
            <a:ext cx="1109662" cy="431800"/>
          </a:xfrm>
          <a:prstGeom prst="homePlate">
            <a:avLst>
              <a:gd name="adj" fmla="val 50017"/>
            </a:avLst>
          </a:prstGeom>
          <a:solidFill>
            <a:srgbClr val="64A96A"/>
          </a:solidFill>
          <a:ln w="9525">
            <a:noFill/>
            <a:miter lim="800000"/>
          </a:ln>
          <a:effectLst>
            <a:outerShdw dist="38100" dir="2700000" algn="tl" rotWithShape="0">
              <a:srgbClr val="808080">
                <a:alpha val="39999"/>
              </a:srgbClr>
            </a:outerShdw>
          </a:effectLst>
        </p:spPr>
        <p:txBody>
          <a:bodyPr anchor="ctr"/>
          <a:lstStyle/>
          <a:p>
            <a:pPr algn="ctr"/>
            <a:r>
              <a:rPr kumimoji="1" lang="en-US" altLang="zh-CN" sz="2400" b="1" dirty="0">
                <a:solidFill>
                  <a:srgbClr val="FFFFFF"/>
                </a:solidFill>
                <a:latin typeface="Calibri" panose="020F0502020204030204" charset="0"/>
              </a:rPr>
              <a:t>Task </a:t>
            </a:r>
            <a:r>
              <a:rPr kumimoji="1" lang="en-US" altLang="zh-CN" sz="2400" b="1" dirty="0" smtClean="0">
                <a:solidFill>
                  <a:srgbClr val="FFFFFF"/>
                </a:solidFill>
                <a:latin typeface="Calibri" panose="020F0502020204030204" charset="0"/>
              </a:rPr>
              <a:t>3</a:t>
            </a:r>
            <a:endParaRPr kumimoji="1" lang="zh-CN" altLang="en-US" sz="2400" b="1" dirty="0">
              <a:solidFill>
                <a:srgbClr val="FFFFFF"/>
              </a:solidFill>
              <a:latin typeface="Calibri" panose="020F0502020204030204" charset="0"/>
            </a:endParaRPr>
          </a:p>
        </p:txBody>
      </p:sp>
      <p:sp>
        <p:nvSpPr>
          <p:cNvPr id="26" name="文本框 12"/>
          <p:cNvSpPr txBox="1">
            <a:spLocks noChangeArrowheads="1"/>
          </p:cNvSpPr>
          <p:nvPr/>
        </p:nvSpPr>
        <p:spPr bwMode="auto">
          <a:xfrm>
            <a:off x="3431704" y="908720"/>
            <a:ext cx="6728296" cy="1568450"/>
          </a:xfrm>
          <a:prstGeom prst="rect">
            <a:avLst/>
          </a:prstGeom>
          <a:noFill/>
          <a:ln w="9525">
            <a:noFill/>
            <a:miter lim="800000"/>
          </a:ln>
        </p:spPr>
        <p:txBody>
          <a:bodyPr wrap="square">
            <a:spAutoFit/>
          </a:bodyPr>
          <a:lstStyle/>
          <a:p>
            <a:r>
              <a:rPr lang="en-US" altLang="zh-CN" sz="2400" b="1" dirty="0">
                <a:solidFill>
                  <a:srgbClr val="000000"/>
                </a:solidFill>
                <a:latin typeface="Times New Roman" panose="02020603050405020304" pitchFamily="18" charset="0"/>
              </a:rPr>
              <a:t>Complete the sentences with suitable expressions from the collocation box. Make changes where necessary. Sometimes more than one collocation is possible. </a:t>
            </a:r>
            <a:endParaRPr lang="en-US" altLang="zh-CN" sz="2400" b="1" dirty="0">
              <a:solidFill>
                <a:srgbClr val="000000"/>
              </a:solidFill>
              <a:latin typeface="Times New Roman" panose="02020603050405020304" pitchFamily="18" charset="0"/>
            </a:endParaRPr>
          </a:p>
        </p:txBody>
      </p:sp>
      <p:sp>
        <p:nvSpPr>
          <p:cNvPr id="27" name="动作按钮: 第一张 26">
            <a:hlinkClick r:id="" action="ppaction://noaction" highlightClick="1"/>
          </p:cNvPr>
          <p:cNvSpPr/>
          <p:nvPr/>
        </p:nvSpPr>
        <p:spPr>
          <a:xfrm>
            <a:off x="10131425" y="260350"/>
            <a:ext cx="357188" cy="438150"/>
          </a:xfrm>
          <a:prstGeom prst="actionButtonHome">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0">
                                            <p:txEl>
                                              <p:pRg st="1" end="1"/>
                                            </p:txEl>
                                          </p:spTgt>
                                        </p:tgtEl>
                                        <p:attrNameLst>
                                          <p:attrName>style.visibility</p:attrName>
                                        </p:attrNameLst>
                                      </p:cBhvr>
                                      <p:to>
                                        <p:strVal val="visible"/>
                                      </p:to>
                                    </p:set>
                                    <p:animEffect transition="in" filter="blinds(horizontal)">
                                      <p:cBhvr>
                                        <p:cTn id="7" dur="500"/>
                                        <p:tgtEl>
                                          <p:spTgt spid="20">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0">
                                            <p:txEl>
                                              <p:pRg st="2" end="2"/>
                                            </p:txEl>
                                          </p:spTgt>
                                        </p:tgtEl>
                                        <p:attrNameLst>
                                          <p:attrName>style.visibility</p:attrName>
                                        </p:attrNameLst>
                                      </p:cBhvr>
                                      <p:to>
                                        <p:strVal val="visible"/>
                                      </p:to>
                                    </p:set>
                                    <p:animEffect transition="in" filter="blinds(horizontal)">
                                      <p:cBhvr>
                                        <p:cTn id="10" dur="500"/>
                                        <p:tgtEl>
                                          <p:spTgt spid="20">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20">
                                            <p:txEl>
                                              <p:pRg st="3" end="3"/>
                                            </p:txEl>
                                          </p:spTgt>
                                        </p:tgtEl>
                                        <p:attrNameLst>
                                          <p:attrName>style.visibility</p:attrName>
                                        </p:attrNameLst>
                                      </p:cBhvr>
                                      <p:to>
                                        <p:strVal val="visible"/>
                                      </p:to>
                                    </p:set>
                                    <p:animEffect transition="in" filter="blinds(horizontal)">
                                      <p:cBhvr>
                                        <p:cTn id="15" dur="500"/>
                                        <p:tgtEl>
                                          <p:spTgt spid="20">
                                            <p:txEl>
                                              <p:pRg st="3" end="3"/>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20">
                                            <p:txEl>
                                              <p:pRg st="4" end="4"/>
                                            </p:txEl>
                                          </p:spTgt>
                                        </p:tgtEl>
                                        <p:attrNameLst>
                                          <p:attrName>style.visibility</p:attrName>
                                        </p:attrNameLst>
                                      </p:cBhvr>
                                      <p:to>
                                        <p:strVal val="visible"/>
                                      </p:to>
                                    </p:set>
                                    <p:animEffect transition="in" filter="blinds(horizontal)">
                                      <p:cBhvr>
                                        <p:cTn id="18" dur="500"/>
                                        <p:tgtEl>
                                          <p:spTgt spid="20">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blinds(horizontal)">
                                      <p:cBhvr>
                                        <p:cTn id="23" dur="500"/>
                                        <p:tgtEl>
                                          <p:spTgt spid="24"/>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blinds(horizontal)">
                                      <p:cBhvr>
                                        <p:cTn id="26" dur="500"/>
                                        <p:tgtEl>
                                          <p:spTgt spid="21"/>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23"/>
                                        </p:tgtEl>
                                        <p:attrNameLst>
                                          <p:attrName>style.visibility</p:attrName>
                                        </p:attrNameLst>
                                      </p:cBhvr>
                                      <p:to>
                                        <p:strVal val="visible"/>
                                      </p:to>
                                    </p:set>
                                    <p:animEffect transition="in" filter="blinds(horizontal)">
                                      <p:cBhvr>
                                        <p:cTn id="29" dur="500"/>
                                        <p:tgtEl>
                                          <p:spTgt spid="23"/>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blinds(horizontal)">
                                      <p:cBhvr>
                                        <p:cTn id="3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ldLvl="0" animBg="1"/>
      <p:bldP spid="22" grpId="0" bldLvl="0" animBg="1"/>
      <p:bldP spid="23" grpId="0" bldLvl="0" animBg="1"/>
      <p:bldP spid="2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524000" y="6372225"/>
            <a:ext cx="9144000" cy="485775"/>
          </a:xfrm>
          <a:prstGeom prst="rect">
            <a:avLst/>
          </a:prstGeom>
          <a:solidFill>
            <a:srgbClr val="FF9F4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base">
              <a:spcBef>
                <a:spcPct val="0"/>
              </a:spcBef>
              <a:spcAft>
                <a:spcPct val="0"/>
              </a:spcAft>
              <a:buFont typeface="Arial" panose="020B0604020202020204" pitchFamily="34" charset="0"/>
              <a:buNone/>
              <a:defRPr/>
            </a:pPr>
            <a:endParaRPr kumimoji="1" lang="zh-CN" altLang="en-US">
              <a:solidFill>
                <a:srgbClr val="AE4845">
                  <a:lumMod val="60000"/>
                  <a:lumOff val="40000"/>
                </a:srgbClr>
              </a:solidFill>
            </a:endParaRPr>
          </a:p>
        </p:txBody>
      </p:sp>
      <p:cxnSp>
        <p:nvCxnSpPr>
          <p:cNvPr id="15" name="直线连接符 14"/>
          <p:cNvCxnSpPr/>
          <p:nvPr/>
        </p:nvCxnSpPr>
        <p:spPr>
          <a:xfrm>
            <a:off x="1524000" y="6372225"/>
            <a:ext cx="9144000" cy="0"/>
          </a:xfrm>
          <a:prstGeom prst="line">
            <a:avLst/>
          </a:prstGeom>
          <a:ln>
            <a:solidFill>
              <a:schemeClr val="accent1"/>
            </a:solidFill>
          </a:ln>
          <a:effectLst/>
        </p:spPr>
        <p:style>
          <a:lnRef idx="3">
            <a:schemeClr val="accent5"/>
          </a:lnRef>
          <a:fillRef idx="0">
            <a:schemeClr val="accent5"/>
          </a:fillRef>
          <a:effectRef idx="2">
            <a:schemeClr val="accent5"/>
          </a:effectRef>
          <a:fontRef idx="minor">
            <a:schemeClr val="tx1"/>
          </a:fontRef>
        </p:style>
      </p:cxnSp>
      <p:cxnSp>
        <p:nvCxnSpPr>
          <p:cNvPr id="16" name="直线连接符 15"/>
          <p:cNvCxnSpPr/>
          <p:nvPr/>
        </p:nvCxnSpPr>
        <p:spPr>
          <a:xfrm>
            <a:off x="1524000" y="742950"/>
            <a:ext cx="2100263" cy="0"/>
          </a:xfrm>
          <a:prstGeom prst="line">
            <a:avLst/>
          </a:prstGeom>
          <a:ln>
            <a:solidFill>
              <a:schemeClr val="accent3">
                <a:lumMod val="75000"/>
              </a:schemeClr>
            </a:solidFill>
          </a:ln>
          <a:effectLst/>
        </p:spPr>
        <p:style>
          <a:lnRef idx="3">
            <a:schemeClr val="accent5"/>
          </a:lnRef>
          <a:fillRef idx="0">
            <a:schemeClr val="accent5"/>
          </a:fillRef>
          <a:effectRef idx="2">
            <a:schemeClr val="accent5"/>
          </a:effectRef>
          <a:fontRef idx="minor">
            <a:schemeClr val="tx1"/>
          </a:fontRef>
        </p:style>
      </p:cxnSp>
      <p:cxnSp>
        <p:nvCxnSpPr>
          <p:cNvPr id="17" name="直线连接符 16"/>
          <p:cNvCxnSpPr/>
          <p:nvPr/>
        </p:nvCxnSpPr>
        <p:spPr>
          <a:xfrm>
            <a:off x="3421063" y="742950"/>
            <a:ext cx="7246937" cy="0"/>
          </a:xfrm>
          <a:prstGeom prst="line">
            <a:avLst/>
          </a:prstGeom>
          <a:ln w="3175" cmpd="sng">
            <a:solidFill>
              <a:schemeClr val="accent3">
                <a:lumMod val="75000"/>
              </a:schemeClr>
            </a:solidFill>
          </a:ln>
          <a:effectLst/>
        </p:spPr>
        <p:style>
          <a:lnRef idx="3">
            <a:schemeClr val="accent5"/>
          </a:lnRef>
          <a:fillRef idx="0">
            <a:schemeClr val="accent5"/>
          </a:fillRef>
          <a:effectRef idx="2">
            <a:schemeClr val="accent5"/>
          </a:effectRef>
          <a:fontRef idx="minor">
            <a:schemeClr val="tx1"/>
          </a:fontRef>
        </p:style>
      </p:cxnSp>
      <p:pic>
        <p:nvPicPr>
          <p:cNvPr id="75789" name="图片 17"/>
          <p:cNvPicPr>
            <a:picLocks noChangeAspect="1"/>
          </p:cNvPicPr>
          <p:nvPr/>
        </p:nvPicPr>
        <p:blipFill>
          <a:blip r:embed="rId1" cstate="print"/>
          <a:srcRect/>
          <a:stretch>
            <a:fillRect/>
          </a:stretch>
        </p:blipFill>
        <p:spPr bwMode="auto">
          <a:xfrm>
            <a:off x="1722438" y="152400"/>
            <a:ext cx="177800" cy="495300"/>
          </a:xfrm>
          <a:prstGeom prst="rect">
            <a:avLst/>
          </a:prstGeom>
          <a:noFill/>
          <a:ln w="9525">
            <a:noFill/>
            <a:miter lim="800000"/>
            <a:headEnd/>
            <a:tailEnd/>
          </a:ln>
        </p:spPr>
      </p:pic>
      <p:sp>
        <p:nvSpPr>
          <p:cNvPr id="19" name="文本框 18"/>
          <p:cNvSpPr txBox="1"/>
          <p:nvPr/>
        </p:nvSpPr>
        <p:spPr>
          <a:xfrm>
            <a:off x="1879600" y="203200"/>
            <a:ext cx="1899285" cy="553085"/>
          </a:xfrm>
          <a:prstGeom prst="rect">
            <a:avLst/>
          </a:prstGeom>
          <a:noFill/>
        </p:spPr>
        <p:txBody>
          <a:bodyPr wrap="none">
            <a:spAutoFit/>
          </a:bodyPr>
          <a:lstStyle/>
          <a:p>
            <a:pPr fontAlgn="base">
              <a:spcBef>
                <a:spcPct val="0"/>
              </a:spcBef>
              <a:spcAft>
                <a:spcPct val="0"/>
              </a:spcAft>
              <a:buFont typeface="Arial" panose="020B0604020202020204" pitchFamily="34" charset="0"/>
              <a:buNone/>
            </a:pPr>
            <a:r>
              <a:rPr kumimoji="1" lang="en-US" altLang="zh-CN" sz="3000" b="1" dirty="0">
                <a:solidFill>
                  <a:srgbClr val="408000"/>
                </a:solidFill>
                <a:latin typeface="Arial" panose="020B0604020202020204" pitchFamily="34" charset="0"/>
                <a:cs typeface="Arial" panose="020B0604020202020204" pitchFamily="34" charset="0"/>
              </a:rPr>
              <a:t>Explore</a:t>
            </a:r>
            <a:r>
              <a:rPr kumimoji="1" lang="en-US" altLang="zh-CN" sz="3000" b="1" dirty="0">
                <a:solidFill>
                  <a:srgbClr val="BFBFBF"/>
                </a:solidFill>
                <a:latin typeface="Arial" panose="020B0604020202020204" pitchFamily="34" charset="0"/>
                <a:cs typeface="Arial" panose="020B0604020202020204" pitchFamily="34" charset="0"/>
              </a:rPr>
              <a:t> </a:t>
            </a:r>
            <a:r>
              <a:rPr kumimoji="1" lang="en-US" altLang="zh-CN" sz="3000" b="1" dirty="0">
                <a:solidFill>
                  <a:srgbClr val="408000"/>
                </a:solidFill>
                <a:latin typeface="Arial" panose="020B0604020202020204" pitchFamily="34" charset="0"/>
                <a:cs typeface="Arial" panose="020B0604020202020204" pitchFamily="34" charset="0"/>
              </a:rPr>
              <a:t>1</a:t>
            </a:r>
            <a:endParaRPr kumimoji="1" lang="zh-CN" altLang="en-US" sz="3000" b="1" dirty="0">
              <a:solidFill>
                <a:srgbClr val="408000"/>
              </a:solidFill>
              <a:latin typeface="Arial" panose="020B0604020202020204" pitchFamily="34" charset="0"/>
              <a:cs typeface="Arial" panose="020B0604020202020204" pitchFamily="34" charset="0"/>
            </a:endParaRPr>
          </a:p>
        </p:txBody>
      </p:sp>
      <p:sp>
        <p:nvSpPr>
          <p:cNvPr id="75791" name="TextBox 4"/>
          <p:cNvSpPr txBox="1">
            <a:spLocks noChangeArrowheads="1"/>
          </p:cNvSpPr>
          <p:nvPr/>
        </p:nvSpPr>
        <p:spPr bwMode="auto">
          <a:xfrm>
            <a:off x="5846763" y="6394450"/>
            <a:ext cx="4821237" cy="368300"/>
          </a:xfrm>
          <a:prstGeom prst="rect">
            <a:avLst/>
          </a:prstGeom>
          <a:noFill/>
          <a:ln w="9525">
            <a:noFill/>
            <a:miter lim="800000"/>
          </a:ln>
        </p:spPr>
        <p:txBody>
          <a:bodyPr>
            <a:spAutoFit/>
          </a:bodyPr>
          <a:lstStyle/>
          <a:p>
            <a:pPr fontAlgn="base">
              <a:spcBef>
                <a:spcPct val="0"/>
              </a:spcBef>
              <a:spcAft>
                <a:spcPct val="0"/>
              </a:spcAft>
              <a:buFont typeface="Arial" panose="020B0604020202020204" pitchFamily="34" charset="0"/>
              <a:buNone/>
            </a:pPr>
            <a:r>
              <a:rPr lang="zh-CN" altLang="en-US" b="1" dirty="0">
                <a:solidFill>
                  <a:srgbClr val="FFFFFF"/>
                </a:solidFill>
                <a:latin typeface="微软雅黑" panose="020B0503020204020204" charset="-122"/>
                <a:ea typeface="微软雅黑" panose="020B0503020204020204" charset="-122"/>
              </a:rPr>
              <a:t>新一代大学英语（基础篇）</a:t>
            </a:r>
            <a:r>
              <a:rPr lang="en-US" altLang="zh-CN" b="1" dirty="0">
                <a:solidFill>
                  <a:srgbClr val="FFFFFF"/>
                </a:solidFill>
                <a:latin typeface="微软雅黑" panose="020B0503020204020204" charset="-122"/>
                <a:ea typeface="微软雅黑" panose="020B0503020204020204" charset="-122"/>
              </a:rPr>
              <a:t>  </a:t>
            </a:r>
            <a:r>
              <a:rPr lang="zh-CN" altLang="en-US" b="1" dirty="0">
                <a:solidFill>
                  <a:srgbClr val="FFFFFF"/>
                </a:solidFill>
                <a:latin typeface="微软雅黑" panose="020B0503020204020204" charset="-122"/>
                <a:ea typeface="微软雅黑" panose="020B0503020204020204" charset="-122"/>
              </a:rPr>
              <a:t>综合教程</a:t>
            </a:r>
            <a:r>
              <a:rPr lang="en-US" altLang="zh-CN" b="1" dirty="0">
                <a:solidFill>
                  <a:srgbClr val="FFFFFF"/>
                </a:solidFill>
                <a:latin typeface="微软雅黑" panose="020B0503020204020204" charset="-122"/>
                <a:ea typeface="微软雅黑" panose="020B0503020204020204" charset="-122"/>
              </a:rPr>
              <a:t>  Unit </a:t>
            </a:r>
            <a:r>
              <a:rPr lang="en-US" altLang="zh-CN" b="1" dirty="0" smtClean="0">
                <a:solidFill>
                  <a:srgbClr val="FFFFFF"/>
                </a:solidFill>
                <a:latin typeface="微软雅黑" panose="020B0503020204020204" charset="-122"/>
                <a:ea typeface="微软雅黑" panose="020B0503020204020204" charset="-122"/>
              </a:rPr>
              <a:t>2</a:t>
            </a:r>
            <a:endParaRPr lang="zh-CN" altLang="en-US" b="1" dirty="0">
              <a:solidFill>
                <a:srgbClr val="FFFFFF"/>
              </a:solidFill>
              <a:latin typeface="微软雅黑" panose="020B0503020204020204" charset="-122"/>
              <a:ea typeface="微软雅黑" panose="020B0503020204020204" charset="-122"/>
            </a:endParaRPr>
          </a:p>
        </p:txBody>
      </p:sp>
      <p:sp>
        <p:nvSpPr>
          <p:cNvPr id="75792" name="文本框 20"/>
          <p:cNvSpPr txBox="1">
            <a:spLocks noChangeArrowheads="1"/>
          </p:cNvSpPr>
          <p:nvPr/>
        </p:nvSpPr>
        <p:spPr bwMode="auto">
          <a:xfrm>
            <a:off x="3992880" y="281305"/>
            <a:ext cx="4695190" cy="521970"/>
          </a:xfrm>
          <a:prstGeom prst="rect">
            <a:avLst/>
          </a:prstGeom>
          <a:noFill/>
          <a:ln w="9525">
            <a:noFill/>
            <a:miter lim="800000"/>
          </a:ln>
        </p:spPr>
        <p:txBody>
          <a:bodyPr wrap="square">
            <a:spAutoFit/>
          </a:bodyPr>
          <a:lstStyle/>
          <a:p>
            <a:pPr fontAlgn="base">
              <a:spcBef>
                <a:spcPct val="0"/>
              </a:spcBef>
              <a:spcAft>
                <a:spcPct val="0"/>
              </a:spcAft>
              <a:buFont typeface="Arial" panose="020B0604020202020204" pitchFamily="34" charset="0"/>
              <a:buNone/>
            </a:pPr>
            <a:r>
              <a:rPr kumimoji="1" lang="en-US" altLang="zh-CN" sz="2800" b="1" dirty="0">
                <a:solidFill>
                  <a:srgbClr val="64A96A"/>
                </a:solidFill>
                <a:latin typeface="Arial" panose="020B0604020202020204" pitchFamily="34" charset="0"/>
                <a:cs typeface="Arial" panose="020B0604020202020204" pitchFamily="34" charset="0"/>
              </a:rPr>
              <a:t>Building your language</a:t>
            </a:r>
            <a:endParaRPr kumimoji="1" lang="en-US" altLang="zh-CN" sz="2800" b="1" dirty="0">
              <a:solidFill>
                <a:srgbClr val="64A96A"/>
              </a:solidFill>
              <a:latin typeface="Arial" panose="020B0604020202020204" pitchFamily="34" charset="0"/>
              <a:cs typeface="Arial" panose="020B0604020202020204" pitchFamily="34" charset="0"/>
            </a:endParaRPr>
          </a:p>
        </p:txBody>
      </p:sp>
      <p:sp>
        <p:nvSpPr>
          <p:cNvPr id="27" name="矩形 26"/>
          <p:cNvSpPr/>
          <p:nvPr/>
        </p:nvSpPr>
        <p:spPr>
          <a:xfrm>
            <a:off x="1847528" y="1340768"/>
            <a:ext cx="8496944" cy="4389755"/>
          </a:xfrm>
          <a:prstGeom prst="rect">
            <a:avLst/>
          </a:prstGeom>
        </p:spPr>
        <p:txBody>
          <a:bodyPr wrap="square">
            <a:spAutoFit/>
          </a:bodyPr>
          <a:lstStyle/>
          <a:p>
            <a:pPr marL="457200" indent="-457200">
              <a:lnSpc>
                <a:spcPct val="130000"/>
              </a:lnSpc>
              <a:spcAft>
                <a:spcPts val="1200"/>
              </a:spcAft>
              <a:buFont typeface="+mj-lt"/>
              <a:buAutoNum type="arabicPeriod"/>
            </a:pPr>
            <a:r>
              <a:rPr lang="en-US" altLang="zh-CN" sz="2400" dirty="0">
                <a:latin typeface="Times New Roman" panose="02020603050405020304" pitchFamily="18" charset="0"/>
              </a:rPr>
              <a:t>Teachers should be encouraged to </a:t>
            </a:r>
            <a:r>
              <a:rPr lang="en-US" altLang="zh-CN" sz="2400" dirty="0" smtClean="0">
                <a:latin typeface="Times New Roman" panose="02020603050405020304" pitchFamily="18" charset="0"/>
              </a:rPr>
              <a:t>___________ </a:t>
            </a:r>
            <a:r>
              <a:rPr lang="en-US" altLang="zh-CN" sz="2400" dirty="0">
                <a:latin typeface="Times New Roman" panose="02020603050405020304" pitchFamily="18" charset="0"/>
              </a:rPr>
              <a:t>new </a:t>
            </a:r>
            <a:r>
              <a:rPr lang="en-US" altLang="zh-CN" sz="2400" dirty="0" smtClean="0">
                <a:latin typeface="Times New Roman" panose="02020603050405020304" pitchFamily="18" charset="0"/>
              </a:rPr>
              <a:t>________ to improve </a:t>
            </a:r>
            <a:r>
              <a:rPr lang="en-US" altLang="zh-CN" sz="2400" dirty="0">
                <a:latin typeface="Times New Roman" panose="02020603050405020304" pitchFamily="18" charset="0"/>
              </a:rPr>
              <a:t>language teaching efficiency.</a:t>
            </a:r>
            <a:endParaRPr lang="en-US" altLang="zh-CN" sz="2400" dirty="0">
              <a:latin typeface="Times New Roman" panose="02020603050405020304" pitchFamily="18" charset="0"/>
            </a:endParaRPr>
          </a:p>
          <a:p>
            <a:pPr marL="457200" indent="-457200">
              <a:lnSpc>
                <a:spcPct val="130000"/>
              </a:lnSpc>
              <a:spcAft>
                <a:spcPts val="1200"/>
              </a:spcAft>
              <a:buFont typeface="+mj-lt"/>
              <a:buAutoNum type="arabicPeriod"/>
            </a:pPr>
            <a:r>
              <a:rPr lang="en-US" altLang="zh-CN" sz="2400" dirty="0" smtClean="0">
                <a:latin typeface="Times New Roman" panose="02020603050405020304" pitchFamily="18" charset="0"/>
              </a:rPr>
              <a:t>Some </a:t>
            </a:r>
            <a:r>
              <a:rPr lang="en-US" altLang="zh-CN" sz="2400" dirty="0">
                <a:latin typeface="Times New Roman" panose="02020603050405020304" pitchFamily="18" charset="0"/>
              </a:rPr>
              <a:t>linguists think that there is a critical period for children </a:t>
            </a:r>
            <a:r>
              <a:rPr lang="en-US" altLang="zh-CN" sz="2400" dirty="0" smtClean="0">
                <a:latin typeface="Times New Roman" panose="02020603050405020304" pitchFamily="18" charset="0"/>
              </a:rPr>
              <a:t>to _________ </a:t>
            </a:r>
            <a:r>
              <a:rPr lang="en-US" altLang="zh-CN" sz="2400" dirty="0">
                <a:latin typeface="Times New Roman" panose="02020603050405020304" pitchFamily="18" charset="0"/>
              </a:rPr>
              <a:t>a new ____________.</a:t>
            </a:r>
            <a:endParaRPr lang="en-US" altLang="zh-CN" sz="2400" dirty="0">
              <a:latin typeface="Times New Roman" panose="02020603050405020304" pitchFamily="18" charset="0"/>
            </a:endParaRPr>
          </a:p>
          <a:p>
            <a:pPr marL="457200" indent="-457200">
              <a:lnSpc>
                <a:spcPct val="130000"/>
              </a:lnSpc>
              <a:spcAft>
                <a:spcPts val="1200"/>
              </a:spcAft>
              <a:buFont typeface="+mj-lt"/>
              <a:buAutoNum type="arabicPeriod"/>
            </a:pPr>
            <a:r>
              <a:rPr lang="en-US" altLang="zh-CN" sz="2400" dirty="0" smtClean="0">
                <a:latin typeface="Times New Roman" panose="02020603050405020304" pitchFamily="18" charset="0"/>
              </a:rPr>
              <a:t>He _______________ </a:t>
            </a:r>
            <a:r>
              <a:rPr lang="en-US" altLang="zh-CN" sz="2400" dirty="0">
                <a:latin typeface="Times New Roman" panose="02020603050405020304" pitchFamily="18" charset="0"/>
              </a:rPr>
              <a:t>of reading a few pages of English novels every day.</a:t>
            </a:r>
            <a:endParaRPr lang="en-US" altLang="zh-CN" sz="2400" dirty="0">
              <a:latin typeface="Times New Roman" panose="02020603050405020304" pitchFamily="18" charset="0"/>
            </a:endParaRPr>
          </a:p>
          <a:p>
            <a:pPr marL="457200" indent="-457200">
              <a:lnSpc>
                <a:spcPct val="130000"/>
              </a:lnSpc>
              <a:spcAft>
                <a:spcPts val="1200"/>
              </a:spcAft>
              <a:buFont typeface="+mj-lt"/>
              <a:buAutoNum type="arabicPeriod"/>
            </a:pPr>
            <a:r>
              <a:rPr lang="en-US" altLang="zh-CN" sz="2400" dirty="0" smtClean="0">
                <a:latin typeface="Times New Roman" panose="02020603050405020304" pitchFamily="18" charset="0"/>
              </a:rPr>
              <a:t>Mr</a:t>
            </a:r>
            <a:r>
              <a:rPr lang="en-US" altLang="zh-CN" sz="2400" dirty="0">
                <a:latin typeface="Times New Roman" panose="02020603050405020304" pitchFamily="18" charset="0"/>
              </a:rPr>
              <a:t>. Brown </a:t>
            </a:r>
            <a:r>
              <a:rPr lang="en-US" altLang="zh-CN" sz="2400" dirty="0" smtClean="0">
                <a:latin typeface="Times New Roman" panose="02020603050405020304" pitchFamily="18" charset="0"/>
              </a:rPr>
              <a:t>____________ </a:t>
            </a:r>
            <a:r>
              <a:rPr lang="en-US" altLang="zh-CN" sz="2400" dirty="0">
                <a:latin typeface="Times New Roman" panose="02020603050405020304" pitchFamily="18" charset="0"/>
              </a:rPr>
              <a:t>a teaching </a:t>
            </a:r>
            <a:r>
              <a:rPr lang="en-US" altLang="zh-CN" sz="2400" dirty="0" smtClean="0">
                <a:latin typeface="Times New Roman" panose="02020603050405020304" pitchFamily="18" charset="0"/>
              </a:rPr>
              <a:t>__________ </a:t>
            </a:r>
            <a:r>
              <a:rPr lang="en-US" altLang="zh-CN" sz="2400" dirty="0">
                <a:latin typeface="Times New Roman" panose="02020603050405020304" pitchFamily="18" charset="0"/>
              </a:rPr>
              <a:t>in the </a:t>
            </a:r>
            <a:r>
              <a:rPr lang="en-US" altLang="zh-CN" sz="2400" dirty="0" smtClean="0">
                <a:latin typeface="Times New Roman" panose="02020603050405020304" pitchFamily="18" charset="0"/>
              </a:rPr>
              <a:t>foreign languages </a:t>
            </a:r>
            <a:r>
              <a:rPr lang="en-US" altLang="zh-CN" sz="2400" dirty="0">
                <a:latin typeface="Times New Roman" panose="02020603050405020304" pitchFamily="18" charset="0"/>
              </a:rPr>
              <a:t>department</a:t>
            </a:r>
            <a:r>
              <a:rPr lang="en-US" altLang="zh-CN" sz="2400" dirty="0" smtClean="0">
                <a:latin typeface="Times New Roman" panose="02020603050405020304" pitchFamily="18" charset="0"/>
              </a:rPr>
              <a:t>.</a:t>
            </a:r>
            <a:endParaRPr lang="en-US" altLang="zh-CN" sz="2400" dirty="0">
              <a:latin typeface="Times New Roman" panose="02020603050405020304" pitchFamily="18" charset="0"/>
            </a:endParaRPr>
          </a:p>
        </p:txBody>
      </p:sp>
      <p:sp>
        <p:nvSpPr>
          <p:cNvPr id="11" name="文本框 10"/>
          <p:cNvSpPr txBox="1">
            <a:spLocks noChangeArrowheads="1"/>
          </p:cNvSpPr>
          <p:nvPr/>
        </p:nvSpPr>
        <p:spPr bwMode="auto">
          <a:xfrm>
            <a:off x="6960096" y="1412776"/>
            <a:ext cx="1584176" cy="460375"/>
          </a:xfrm>
          <a:prstGeom prst="rect">
            <a:avLst/>
          </a:prstGeom>
          <a:noFill/>
          <a:ln w="9525">
            <a:noFill/>
            <a:miter lim="800000"/>
          </a:ln>
        </p:spPr>
        <p:txBody>
          <a:bodyPr wrap="square">
            <a:spAutoFit/>
          </a:bodyPr>
          <a:lstStyle/>
          <a:p>
            <a:r>
              <a:rPr lang="en-US" altLang="zh-CN" sz="2400" dirty="0" smtClean="0">
                <a:solidFill>
                  <a:srgbClr val="C00000"/>
                </a:solidFill>
                <a:latin typeface="Times New Roman" panose="02020603050405020304" pitchFamily="18" charset="0"/>
              </a:rPr>
              <a:t>explore</a:t>
            </a:r>
            <a:endParaRPr lang="en-US" altLang="zh-CN" sz="2400" dirty="0">
              <a:solidFill>
                <a:srgbClr val="C00000"/>
              </a:solidFill>
              <a:latin typeface="Times New Roman" panose="02020603050405020304" pitchFamily="18" charset="0"/>
            </a:endParaRPr>
          </a:p>
        </p:txBody>
      </p:sp>
      <p:sp>
        <p:nvSpPr>
          <p:cNvPr id="12" name="文本框 10"/>
          <p:cNvSpPr txBox="1">
            <a:spLocks noChangeArrowheads="1"/>
          </p:cNvSpPr>
          <p:nvPr/>
        </p:nvSpPr>
        <p:spPr bwMode="auto">
          <a:xfrm>
            <a:off x="9083824" y="1412776"/>
            <a:ext cx="1044624" cy="460375"/>
          </a:xfrm>
          <a:prstGeom prst="rect">
            <a:avLst/>
          </a:prstGeom>
          <a:noFill/>
          <a:ln w="9525">
            <a:noFill/>
            <a:miter lim="800000"/>
          </a:ln>
        </p:spPr>
        <p:txBody>
          <a:bodyPr wrap="square">
            <a:spAutoFit/>
          </a:bodyPr>
          <a:lstStyle/>
          <a:p>
            <a:r>
              <a:rPr lang="en-US" altLang="zh-CN" sz="2400" dirty="0" smtClean="0">
                <a:solidFill>
                  <a:srgbClr val="C00000"/>
                </a:solidFill>
                <a:latin typeface="Times New Roman" panose="02020603050405020304" pitchFamily="18" charset="0"/>
              </a:rPr>
              <a:t>ways</a:t>
            </a:r>
            <a:endParaRPr lang="en-US" altLang="zh-CN" sz="2400" dirty="0">
              <a:solidFill>
                <a:srgbClr val="C00000"/>
              </a:solidFill>
              <a:latin typeface="Times New Roman" panose="02020603050405020304" pitchFamily="18" charset="0"/>
            </a:endParaRPr>
          </a:p>
        </p:txBody>
      </p:sp>
      <p:sp>
        <p:nvSpPr>
          <p:cNvPr id="13" name="文本框 10"/>
          <p:cNvSpPr txBox="1">
            <a:spLocks noChangeArrowheads="1"/>
          </p:cNvSpPr>
          <p:nvPr/>
        </p:nvSpPr>
        <p:spPr bwMode="auto">
          <a:xfrm>
            <a:off x="2495600" y="2996952"/>
            <a:ext cx="1584176" cy="460375"/>
          </a:xfrm>
          <a:prstGeom prst="rect">
            <a:avLst/>
          </a:prstGeom>
          <a:noFill/>
          <a:ln w="9525">
            <a:noFill/>
            <a:miter lim="800000"/>
          </a:ln>
        </p:spPr>
        <p:txBody>
          <a:bodyPr wrap="square">
            <a:spAutoFit/>
          </a:bodyPr>
          <a:lstStyle/>
          <a:p>
            <a:r>
              <a:rPr lang="en-US" altLang="zh-CN" sz="2400" dirty="0" smtClean="0">
                <a:solidFill>
                  <a:srgbClr val="C00000"/>
                </a:solidFill>
                <a:latin typeface="Times New Roman" panose="02020603050405020304" pitchFamily="18" charset="0"/>
              </a:rPr>
              <a:t>acquire</a:t>
            </a:r>
            <a:endParaRPr lang="en-US" altLang="zh-CN" sz="2400" dirty="0">
              <a:solidFill>
                <a:srgbClr val="C00000"/>
              </a:solidFill>
              <a:latin typeface="Times New Roman" panose="02020603050405020304" pitchFamily="18" charset="0"/>
            </a:endParaRPr>
          </a:p>
        </p:txBody>
      </p:sp>
      <p:sp>
        <p:nvSpPr>
          <p:cNvPr id="18" name="文本框 10"/>
          <p:cNvSpPr txBox="1">
            <a:spLocks noChangeArrowheads="1"/>
          </p:cNvSpPr>
          <p:nvPr/>
        </p:nvSpPr>
        <p:spPr bwMode="auto">
          <a:xfrm>
            <a:off x="4799856" y="2996952"/>
            <a:ext cx="1440160" cy="460375"/>
          </a:xfrm>
          <a:prstGeom prst="rect">
            <a:avLst/>
          </a:prstGeom>
          <a:noFill/>
          <a:ln w="9525">
            <a:noFill/>
            <a:miter lim="800000"/>
          </a:ln>
        </p:spPr>
        <p:txBody>
          <a:bodyPr wrap="square">
            <a:spAutoFit/>
          </a:bodyPr>
          <a:lstStyle/>
          <a:p>
            <a:r>
              <a:rPr lang="en-US" altLang="zh-CN" sz="2400" dirty="0" smtClean="0">
                <a:solidFill>
                  <a:srgbClr val="C00000"/>
                </a:solidFill>
                <a:latin typeface="Times New Roman" panose="02020603050405020304" pitchFamily="18" charset="0"/>
              </a:rPr>
              <a:t>language</a:t>
            </a:r>
            <a:endParaRPr lang="en-US" altLang="zh-CN" sz="2400" dirty="0">
              <a:solidFill>
                <a:srgbClr val="C00000"/>
              </a:solidFill>
              <a:latin typeface="Times New Roman" panose="02020603050405020304" pitchFamily="18" charset="0"/>
            </a:endParaRPr>
          </a:p>
        </p:txBody>
      </p:sp>
      <p:sp>
        <p:nvSpPr>
          <p:cNvPr id="20" name="文本框 10"/>
          <p:cNvSpPr txBox="1">
            <a:spLocks noChangeArrowheads="1"/>
          </p:cNvSpPr>
          <p:nvPr/>
        </p:nvSpPr>
        <p:spPr bwMode="auto">
          <a:xfrm>
            <a:off x="2855640" y="3615407"/>
            <a:ext cx="2448272" cy="460375"/>
          </a:xfrm>
          <a:prstGeom prst="rect">
            <a:avLst/>
          </a:prstGeom>
          <a:noFill/>
          <a:ln w="9525">
            <a:noFill/>
            <a:miter lim="800000"/>
          </a:ln>
        </p:spPr>
        <p:txBody>
          <a:bodyPr wrap="square">
            <a:spAutoFit/>
          </a:bodyPr>
          <a:lstStyle/>
          <a:p>
            <a:r>
              <a:rPr lang="en-US" altLang="zh-CN" sz="2400" dirty="0" smtClean="0">
                <a:solidFill>
                  <a:srgbClr val="C00000"/>
                </a:solidFill>
                <a:latin typeface="Times New Roman" panose="02020603050405020304" pitchFamily="18" charset="0"/>
              </a:rPr>
              <a:t>acquires a habit</a:t>
            </a:r>
            <a:endParaRPr lang="en-US" altLang="zh-CN" sz="2400" dirty="0">
              <a:solidFill>
                <a:srgbClr val="C00000"/>
              </a:solidFill>
              <a:latin typeface="Times New Roman" panose="02020603050405020304" pitchFamily="18" charset="0"/>
            </a:endParaRPr>
          </a:p>
        </p:txBody>
      </p:sp>
      <p:sp>
        <p:nvSpPr>
          <p:cNvPr id="22" name="文本框 10"/>
          <p:cNvSpPr txBox="1">
            <a:spLocks noChangeArrowheads="1"/>
          </p:cNvSpPr>
          <p:nvPr/>
        </p:nvSpPr>
        <p:spPr bwMode="auto">
          <a:xfrm>
            <a:off x="4079776" y="4695527"/>
            <a:ext cx="1584176" cy="460375"/>
          </a:xfrm>
          <a:prstGeom prst="rect">
            <a:avLst/>
          </a:prstGeom>
          <a:noFill/>
          <a:ln w="9525">
            <a:noFill/>
            <a:miter lim="800000"/>
          </a:ln>
        </p:spPr>
        <p:txBody>
          <a:bodyPr wrap="square">
            <a:spAutoFit/>
          </a:bodyPr>
          <a:lstStyle/>
          <a:p>
            <a:r>
              <a:rPr lang="en-US" altLang="zh-CN" sz="2400" dirty="0" smtClean="0">
                <a:solidFill>
                  <a:srgbClr val="C00000"/>
                </a:solidFill>
                <a:latin typeface="Times New Roman" panose="02020603050405020304" pitchFamily="18" charset="0"/>
              </a:rPr>
              <a:t>acquired</a:t>
            </a:r>
            <a:endParaRPr lang="en-US" altLang="zh-CN" sz="2400" dirty="0">
              <a:solidFill>
                <a:srgbClr val="C00000"/>
              </a:solidFill>
              <a:latin typeface="Times New Roman" panose="02020603050405020304" pitchFamily="18" charset="0"/>
            </a:endParaRPr>
          </a:p>
        </p:txBody>
      </p:sp>
      <p:sp>
        <p:nvSpPr>
          <p:cNvPr id="23" name="文本框 10"/>
          <p:cNvSpPr txBox="1">
            <a:spLocks noChangeArrowheads="1"/>
          </p:cNvSpPr>
          <p:nvPr/>
        </p:nvSpPr>
        <p:spPr bwMode="auto">
          <a:xfrm>
            <a:off x="7248128" y="4725144"/>
            <a:ext cx="1440160" cy="460375"/>
          </a:xfrm>
          <a:prstGeom prst="rect">
            <a:avLst/>
          </a:prstGeom>
          <a:noFill/>
          <a:ln w="9525">
            <a:noFill/>
            <a:miter lim="800000"/>
          </a:ln>
        </p:spPr>
        <p:txBody>
          <a:bodyPr wrap="square">
            <a:spAutoFit/>
          </a:bodyPr>
          <a:lstStyle/>
          <a:p>
            <a:r>
              <a:rPr lang="en-US" altLang="zh-CN" sz="2400" dirty="0" smtClean="0">
                <a:solidFill>
                  <a:srgbClr val="C00000"/>
                </a:solidFill>
                <a:latin typeface="Times New Roman" panose="02020603050405020304" pitchFamily="18" charset="0"/>
              </a:rPr>
              <a:t>position</a:t>
            </a:r>
            <a:endParaRPr lang="en-US" altLang="zh-CN" sz="2400" dirty="0">
              <a:solidFill>
                <a:srgbClr val="C00000"/>
              </a:solidFill>
              <a:latin typeface="Times New Roman" panose="02020603050405020304" pitchFamily="18" charset="0"/>
            </a:endParaRPr>
          </a:p>
        </p:txBody>
      </p:sp>
      <p:sp>
        <p:nvSpPr>
          <p:cNvPr id="21" name="动作按钮: 第一张 20">
            <a:hlinkClick r:id="" action="ppaction://noaction" highlightClick="1"/>
          </p:cNvPr>
          <p:cNvSpPr/>
          <p:nvPr/>
        </p:nvSpPr>
        <p:spPr>
          <a:xfrm>
            <a:off x="10131425" y="260350"/>
            <a:ext cx="357188" cy="438150"/>
          </a:xfrm>
          <a:prstGeom prst="actionButtonHome">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blinds(horizontal)">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blinds(horizontal)">
                                      <p:cBhvr>
                                        <p:cTn id="15" dur="500"/>
                                        <p:tgtEl>
                                          <p:spTgt spid="13"/>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blinds(horizontal)">
                                      <p:cBhvr>
                                        <p:cTn id="18" dur="500"/>
                                        <p:tgtEl>
                                          <p:spTgt spid="18"/>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blinds(horizontal)">
                                      <p:cBhvr>
                                        <p:cTn id="23" dur="500"/>
                                        <p:tgtEl>
                                          <p:spTgt spid="20"/>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blinds(horizontal)">
                                      <p:cBhvr>
                                        <p:cTn id="28" dur="500"/>
                                        <p:tgtEl>
                                          <p:spTgt spid="22"/>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blinds(horizontal)">
                                      <p:cBhvr>
                                        <p:cTn id="31"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8" grpId="0"/>
      <p:bldP spid="20" grpId="0"/>
      <p:bldP spid="22" grpId="0"/>
      <p:bldP spid="2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2" descr="http://fenesi.com/wp-content/uploads/2012/11/filling-a-form.jpg"/>
          <p:cNvPicPr>
            <a:picLocks noChangeAspect="1" noChangeArrowheads="1"/>
          </p:cNvPicPr>
          <p:nvPr/>
        </p:nvPicPr>
        <p:blipFill>
          <a:blip r:embed="rId1" cstate="print"/>
          <a:srcRect/>
          <a:stretch>
            <a:fillRect/>
          </a:stretch>
        </p:blipFill>
        <p:spPr bwMode="auto">
          <a:xfrm>
            <a:off x="4151784" y="4100863"/>
            <a:ext cx="3366323" cy="2242232"/>
          </a:xfrm>
          <a:prstGeom prst="rect">
            <a:avLst/>
          </a:prstGeom>
          <a:noFill/>
        </p:spPr>
      </p:pic>
      <p:sp>
        <p:nvSpPr>
          <p:cNvPr id="14" name="矩形 13"/>
          <p:cNvSpPr/>
          <p:nvPr/>
        </p:nvSpPr>
        <p:spPr>
          <a:xfrm>
            <a:off x="1524000" y="6372225"/>
            <a:ext cx="9144000" cy="485775"/>
          </a:xfrm>
          <a:prstGeom prst="rect">
            <a:avLst/>
          </a:prstGeom>
          <a:solidFill>
            <a:srgbClr val="FF9F4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base">
              <a:spcBef>
                <a:spcPct val="0"/>
              </a:spcBef>
              <a:spcAft>
                <a:spcPct val="0"/>
              </a:spcAft>
              <a:buFont typeface="Arial" panose="020B0604020202020204" pitchFamily="34" charset="0"/>
              <a:buNone/>
              <a:defRPr/>
            </a:pPr>
            <a:endParaRPr kumimoji="1" lang="zh-CN" altLang="en-US">
              <a:solidFill>
                <a:srgbClr val="AE4845">
                  <a:lumMod val="60000"/>
                  <a:lumOff val="40000"/>
                </a:srgbClr>
              </a:solidFill>
            </a:endParaRPr>
          </a:p>
        </p:txBody>
      </p:sp>
      <p:cxnSp>
        <p:nvCxnSpPr>
          <p:cNvPr id="15" name="直线连接符 14"/>
          <p:cNvCxnSpPr/>
          <p:nvPr/>
        </p:nvCxnSpPr>
        <p:spPr>
          <a:xfrm>
            <a:off x="1524000" y="6372225"/>
            <a:ext cx="9144000" cy="0"/>
          </a:xfrm>
          <a:prstGeom prst="line">
            <a:avLst/>
          </a:prstGeom>
          <a:ln>
            <a:solidFill>
              <a:schemeClr val="accent1"/>
            </a:solidFill>
          </a:ln>
          <a:effectLst/>
        </p:spPr>
        <p:style>
          <a:lnRef idx="3">
            <a:schemeClr val="accent5"/>
          </a:lnRef>
          <a:fillRef idx="0">
            <a:schemeClr val="accent5"/>
          </a:fillRef>
          <a:effectRef idx="2">
            <a:schemeClr val="accent5"/>
          </a:effectRef>
          <a:fontRef idx="minor">
            <a:schemeClr val="tx1"/>
          </a:fontRef>
        </p:style>
      </p:cxnSp>
      <p:cxnSp>
        <p:nvCxnSpPr>
          <p:cNvPr id="16" name="直线连接符 15"/>
          <p:cNvCxnSpPr/>
          <p:nvPr/>
        </p:nvCxnSpPr>
        <p:spPr>
          <a:xfrm>
            <a:off x="1524000" y="742950"/>
            <a:ext cx="2100263" cy="0"/>
          </a:xfrm>
          <a:prstGeom prst="line">
            <a:avLst/>
          </a:prstGeom>
          <a:ln>
            <a:solidFill>
              <a:schemeClr val="accent3">
                <a:lumMod val="75000"/>
              </a:schemeClr>
            </a:solidFill>
          </a:ln>
          <a:effectLst/>
        </p:spPr>
        <p:style>
          <a:lnRef idx="3">
            <a:schemeClr val="accent5"/>
          </a:lnRef>
          <a:fillRef idx="0">
            <a:schemeClr val="accent5"/>
          </a:fillRef>
          <a:effectRef idx="2">
            <a:schemeClr val="accent5"/>
          </a:effectRef>
          <a:fontRef idx="minor">
            <a:schemeClr val="tx1"/>
          </a:fontRef>
        </p:style>
      </p:cxnSp>
      <p:cxnSp>
        <p:nvCxnSpPr>
          <p:cNvPr id="17" name="直线连接符 16"/>
          <p:cNvCxnSpPr/>
          <p:nvPr/>
        </p:nvCxnSpPr>
        <p:spPr>
          <a:xfrm>
            <a:off x="3421063" y="742950"/>
            <a:ext cx="7246937" cy="0"/>
          </a:xfrm>
          <a:prstGeom prst="line">
            <a:avLst/>
          </a:prstGeom>
          <a:ln w="3175" cmpd="sng">
            <a:solidFill>
              <a:schemeClr val="accent3">
                <a:lumMod val="75000"/>
              </a:schemeClr>
            </a:solidFill>
          </a:ln>
          <a:effectLst/>
        </p:spPr>
        <p:style>
          <a:lnRef idx="3">
            <a:schemeClr val="accent5"/>
          </a:lnRef>
          <a:fillRef idx="0">
            <a:schemeClr val="accent5"/>
          </a:fillRef>
          <a:effectRef idx="2">
            <a:schemeClr val="accent5"/>
          </a:effectRef>
          <a:fontRef idx="minor">
            <a:schemeClr val="tx1"/>
          </a:fontRef>
        </p:style>
      </p:cxnSp>
      <p:pic>
        <p:nvPicPr>
          <p:cNvPr id="75789" name="图片 17"/>
          <p:cNvPicPr>
            <a:picLocks noChangeAspect="1"/>
          </p:cNvPicPr>
          <p:nvPr/>
        </p:nvPicPr>
        <p:blipFill>
          <a:blip r:embed="rId2" cstate="print"/>
          <a:srcRect/>
          <a:stretch>
            <a:fillRect/>
          </a:stretch>
        </p:blipFill>
        <p:spPr bwMode="auto">
          <a:xfrm>
            <a:off x="1722438" y="152400"/>
            <a:ext cx="177800" cy="495300"/>
          </a:xfrm>
          <a:prstGeom prst="rect">
            <a:avLst/>
          </a:prstGeom>
          <a:noFill/>
          <a:ln w="9525">
            <a:noFill/>
            <a:miter lim="800000"/>
            <a:headEnd/>
            <a:tailEnd/>
          </a:ln>
        </p:spPr>
      </p:pic>
      <p:sp>
        <p:nvSpPr>
          <p:cNvPr id="19" name="文本框 18"/>
          <p:cNvSpPr txBox="1"/>
          <p:nvPr/>
        </p:nvSpPr>
        <p:spPr>
          <a:xfrm>
            <a:off x="1879600" y="203200"/>
            <a:ext cx="1899285" cy="553085"/>
          </a:xfrm>
          <a:prstGeom prst="rect">
            <a:avLst/>
          </a:prstGeom>
          <a:noFill/>
        </p:spPr>
        <p:txBody>
          <a:bodyPr wrap="none">
            <a:spAutoFit/>
          </a:bodyPr>
          <a:lstStyle/>
          <a:p>
            <a:pPr fontAlgn="base">
              <a:spcBef>
                <a:spcPct val="0"/>
              </a:spcBef>
              <a:spcAft>
                <a:spcPct val="0"/>
              </a:spcAft>
              <a:buFont typeface="Arial" panose="020B0604020202020204" pitchFamily="34" charset="0"/>
              <a:buNone/>
            </a:pPr>
            <a:r>
              <a:rPr kumimoji="1" lang="en-US" altLang="zh-CN" sz="3000" b="1" dirty="0">
                <a:solidFill>
                  <a:srgbClr val="408000"/>
                </a:solidFill>
                <a:latin typeface="Arial" panose="020B0604020202020204" pitchFamily="34" charset="0"/>
                <a:cs typeface="Arial" panose="020B0604020202020204" pitchFamily="34" charset="0"/>
              </a:rPr>
              <a:t>Explore</a:t>
            </a:r>
            <a:r>
              <a:rPr kumimoji="1" lang="en-US" altLang="zh-CN" sz="3000" b="1" dirty="0">
                <a:solidFill>
                  <a:srgbClr val="BFBFBF"/>
                </a:solidFill>
                <a:latin typeface="Arial" panose="020B0604020202020204" pitchFamily="34" charset="0"/>
                <a:cs typeface="Arial" panose="020B0604020202020204" pitchFamily="34" charset="0"/>
              </a:rPr>
              <a:t> </a:t>
            </a:r>
            <a:r>
              <a:rPr kumimoji="1" lang="en-US" altLang="zh-CN" sz="3000" b="1" dirty="0">
                <a:solidFill>
                  <a:srgbClr val="408000"/>
                </a:solidFill>
                <a:latin typeface="Arial" panose="020B0604020202020204" pitchFamily="34" charset="0"/>
                <a:cs typeface="Arial" panose="020B0604020202020204" pitchFamily="34" charset="0"/>
              </a:rPr>
              <a:t>1</a:t>
            </a:r>
            <a:endParaRPr kumimoji="1" lang="zh-CN" altLang="en-US" sz="3000" b="1" dirty="0">
              <a:solidFill>
                <a:srgbClr val="408000"/>
              </a:solidFill>
              <a:latin typeface="Arial" panose="020B0604020202020204" pitchFamily="34" charset="0"/>
              <a:cs typeface="Arial" panose="020B0604020202020204" pitchFamily="34" charset="0"/>
            </a:endParaRPr>
          </a:p>
        </p:txBody>
      </p:sp>
      <p:sp>
        <p:nvSpPr>
          <p:cNvPr id="75791" name="TextBox 4"/>
          <p:cNvSpPr txBox="1">
            <a:spLocks noChangeArrowheads="1"/>
          </p:cNvSpPr>
          <p:nvPr/>
        </p:nvSpPr>
        <p:spPr bwMode="auto">
          <a:xfrm>
            <a:off x="5846763" y="6394450"/>
            <a:ext cx="4821237" cy="368300"/>
          </a:xfrm>
          <a:prstGeom prst="rect">
            <a:avLst/>
          </a:prstGeom>
          <a:noFill/>
          <a:ln w="9525">
            <a:noFill/>
            <a:miter lim="800000"/>
          </a:ln>
        </p:spPr>
        <p:txBody>
          <a:bodyPr>
            <a:spAutoFit/>
          </a:bodyPr>
          <a:lstStyle/>
          <a:p>
            <a:pPr fontAlgn="base">
              <a:spcBef>
                <a:spcPct val="0"/>
              </a:spcBef>
              <a:spcAft>
                <a:spcPct val="0"/>
              </a:spcAft>
              <a:buFont typeface="Arial" panose="020B0604020202020204" pitchFamily="34" charset="0"/>
              <a:buNone/>
            </a:pPr>
            <a:r>
              <a:rPr lang="zh-CN" altLang="en-US" b="1" dirty="0">
                <a:solidFill>
                  <a:srgbClr val="FFFFFF"/>
                </a:solidFill>
                <a:latin typeface="微软雅黑" panose="020B0503020204020204" charset="-122"/>
                <a:ea typeface="微软雅黑" panose="020B0503020204020204" charset="-122"/>
              </a:rPr>
              <a:t>新一代大学英语（基础篇）</a:t>
            </a:r>
            <a:r>
              <a:rPr lang="en-US" altLang="zh-CN" b="1" dirty="0">
                <a:solidFill>
                  <a:srgbClr val="FFFFFF"/>
                </a:solidFill>
                <a:latin typeface="微软雅黑" panose="020B0503020204020204" charset="-122"/>
                <a:ea typeface="微软雅黑" panose="020B0503020204020204" charset="-122"/>
              </a:rPr>
              <a:t>  </a:t>
            </a:r>
            <a:r>
              <a:rPr lang="zh-CN" altLang="en-US" b="1" dirty="0">
                <a:solidFill>
                  <a:srgbClr val="FFFFFF"/>
                </a:solidFill>
                <a:latin typeface="微软雅黑" panose="020B0503020204020204" charset="-122"/>
                <a:ea typeface="微软雅黑" panose="020B0503020204020204" charset="-122"/>
              </a:rPr>
              <a:t>综合教程</a:t>
            </a:r>
            <a:r>
              <a:rPr lang="en-US" altLang="zh-CN" b="1" dirty="0">
                <a:solidFill>
                  <a:srgbClr val="FFFFFF"/>
                </a:solidFill>
                <a:latin typeface="微软雅黑" panose="020B0503020204020204" charset="-122"/>
                <a:ea typeface="微软雅黑" panose="020B0503020204020204" charset="-122"/>
              </a:rPr>
              <a:t>  Unit </a:t>
            </a:r>
            <a:r>
              <a:rPr lang="en-US" altLang="zh-CN" b="1" dirty="0" smtClean="0">
                <a:solidFill>
                  <a:srgbClr val="FFFFFF"/>
                </a:solidFill>
                <a:latin typeface="微软雅黑" panose="020B0503020204020204" charset="-122"/>
                <a:ea typeface="微软雅黑" panose="020B0503020204020204" charset="-122"/>
              </a:rPr>
              <a:t>2</a:t>
            </a:r>
            <a:endParaRPr lang="zh-CN" altLang="en-US" b="1" dirty="0">
              <a:solidFill>
                <a:srgbClr val="FFFFFF"/>
              </a:solidFill>
              <a:latin typeface="微软雅黑" panose="020B0503020204020204" charset="-122"/>
              <a:ea typeface="微软雅黑" panose="020B0503020204020204" charset="-122"/>
            </a:endParaRPr>
          </a:p>
        </p:txBody>
      </p:sp>
      <p:sp>
        <p:nvSpPr>
          <p:cNvPr id="75792" name="文本框 20"/>
          <p:cNvSpPr txBox="1">
            <a:spLocks noChangeArrowheads="1"/>
          </p:cNvSpPr>
          <p:nvPr/>
        </p:nvSpPr>
        <p:spPr bwMode="auto">
          <a:xfrm>
            <a:off x="3992880" y="281305"/>
            <a:ext cx="4695190" cy="521970"/>
          </a:xfrm>
          <a:prstGeom prst="rect">
            <a:avLst/>
          </a:prstGeom>
          <a:noFill/>
          <a:ln w="9525">
            <a:noFill/>
            <a:miter lim="800000"/>
          </a:ln>
        </p:spPr>
        <p:txBody>
          <a:bodyPr wrap="square">
            <a:spAutoFit/>
          </a:bodyPr>
          <a:lstStyle/>
          <a:p>
            <a:pPr fontAlgn="base">
              <a:spcBef>
                <a:spcPct val="0"/>
              </a:spcBef>
              <a:spcAft>
                <a:spcPct val="0"/>
              </a:spcAft>
              <a:buFont typeface="Arial" panose="020B0604020202020204" pitchFamily="34" charset="0"/>
              <a:buNone/>
            </a:pPr>
            <a:r>
              <a:rPr kumimoji="1" lang="en-US" altLang="zh-CN" sz="2800" b="1" dirty="0">
                <a:solidFill>
                  <a:srgbClr val="64A96A"/>
                </a:solidFill>
                <a:latin typeface="Arial" panose="020B0604020202020204" pitchFamily="34" charset="0"/>
                <a:cs typeface="Arial" panose="020B0604020202020204" pitchFamily="34" charset="0"/>
              </a:rPr>
              <a:t>Building your language</a:t>
            </a:r>
            <a:endParaRPr kumimoji="1" lang="en-US" altLang="zh-CN" sz="2800" b="1" dirty="0">
              <a:solidFill>
                <a:srgbClr val="64A96A"/>
              </a:solidFill>
              <a:latin typeface="Arial" panose="020B0604020202020204" pitchFamily="34" charset="0"/>
              <a:cs typeface="Arial" panose="020B0604020202020204" pitchFamily="34" charset="0"/>
            </a:endParaRPr>
          </a:p>
        </p:txBody>
      </p:sp>
      <p:sp>
        <p:nvSpPr>
          <p:cNvPr id="27" name="矩形 26"/>
          <p:cNvSpPr/>
          <p:nvPr/>
        </p:nvSpPr>
        <p:spPr>
          <a:xfrm>
            <a:off x="1847528" y="980728"/>
            <a:ext cx="8496944" cy="3276600"/>
          </a:xfrm>
          <a:prstGeom prst="rect">
            <a:avLst/>
          </a:prstGeom>
        </p:spPr>
        <p:txBody>
          <a:bodyPr wrap="square">
            <a:spAutoFit/>
          </a:bodyPr>
          <a:lstStyle/>
          <a:p>
            <a:pPr marL="457200" indent="-457200">
              <a:lnSpc>
                <a:spcPct val="130000"/>
              </a:lnSpc>
              <a:spcAft>
                <a:spcPts val="1200"/>
              </a:spcAft>
              <a:buFont typeface="+mj-lt"/>
              <a:buAutoNum type="arabicPeriod" startAt="5"/>
            </a:pPr>
            <a:r>
              <a:rPr lang="en-US" altLang="zh-CN" sz="2400" dirty="0" smtClean="0">
                <a:latin typeface="Times New Roman" panose="02020603050405020304" pitchFamily="18" charset="0"/>
              </a:rPr>
              <a:t>With </a:t>
            </a:r>
            <a:r>
              <a:rPr lang="en-US" altLang="zh-CN" sz="2400" dirty="0">
                <a:latin typeface="Times New Roman" panose="02020603050405020304" pitchFamily="18" charset="0"/>
              </a:rPr>
              <a:t>her fluency in English, she has a much </a:t>
            </a:r>
            <a:r>
              <a:rPr lang="en-US" altLang="zh-CN" sz="2400" dirty="0" smtClean="0">
                <a:latin typeface="Times New Roman" panose="02020603050405020304" pitchFamily="18" charset="0"/>
              </a:rPr>
              <a:t>____________ </a:t>
            </a:r>
            <a:r>
              <a:rPr lang="en-US" altLang="zh-CN" sz="2400" dirty="0">
                <a:latin typeface="Times New Roman" panose="02020603050405020304" pitchFamily="18" charset="0"/>
              </a:rPr>
              <a:t>of </a:t>
            </a:r>
            <a:r>
              <a:rPr lang="en-US" altLang="zh-CN" sz="2400" dirty="0" smtClean="0">
                <a:latin typeface="Times New Roman" panose="02020603050405020304" pitchFamily="18" charset="0"/>
              </a:rPr>
              <a:t>getting  the </a:t>
            </a:r>
            <a:r>
              <a:rPr lang="en-US" altLang="zh-CN" sz="2400" dirty="0">
                <a:latin typeface="Times New Roman" panose="02020603050405020304" pitchFamily="18" charset="0"/>
              </a:rPr>
              <a:t>job.</a:t>
            </a:r>
            <a:endParaRPr lang="en-US" altLang="zh-CN" sz="2400" dirty="0">
              <a:latin typeface="Times New Roman" panose="02020603050405020304" pitchFamily="18" charset="0"/>
            </a:endParaRPr>
          </a:p>
          <a:p>
            <a:pPr marL="457200" indent="-457200">
              <a:lnSpc>
                <a:spcPct val="130000"/>
              </a:lnSpc>
              <a:spcAft>
                <a:spcPts val="1200"/>
              </a:spcAft>
              <a:buFont typeface="+mj-lt"/>
              <a:buAutoNum type="arabicPeriod" startAt="5"/>
            </a:pPr>
            <a:r>
              <a:rPr lang="en-US" altLang="zh-CN" sz="2400" dirty="0" smtClean="0">
                <a:latin typeface="Times New Roman" panose="02020603050405020304" pitchFamily="18" charset="0"/>
              </a:rPr>
              <a:t>The </a:t>
            </a:r>
            <a:r>
              <a:rPr lang="en-US" altLang="zh-CN" sz="2400" dirty="0">
                <a:latin typeface="Times New Roman" panose="02020603050405020304" pitchFamily="18" charset="0"/>
              </a:rPr>
              <a:t>two universities are </a:t>
            </a:r>
            <a:r>
              <a:rPr lang="en-US" altLang="zh-CN" sz="2400" dirty="0" smtClean="0">
                <a:latin typeface="Times New Roman" panose="02020603050405020304" pitchFamily="18" charset="0"/>
              </a:rPr>
              <a:t>_____________________ </a:t>
            </a:r>
            <a:r>
              <a:rPr lang="en-US" altLang="zh-CN" sz="2400" dirty="0">
                <a:latin typeface="Times New Roman" panose="02020603050405020304" pitchFamily="18" charset="0"/>
              </a:rPr>
              <a:t>of setting up a </a:t>
            </a:r>
            <a:r>
              <a:rPr lang="en-US" altLang="zh-CN" sz="2400" dirty="0" smtClean="0">
                <a:latin typeface="Times New Roman" panose="02020603050405020304" pitchFamily="18" charset="0"/>
              </a:rPr>
              <a:t>high-level language </a:t>
            </a:r>
            <a:r>
              <a:rPr lang="en-US" altLang="zh-CN" sz="2400" dirty="0">
                <a:latin typeface="Times New Roman" panose="02020603050405020304" pitchFamily="18" charset="0"/>
              </a:rPr>
              <a:t>training center.</a:t>
            </a:r>
            <a:endParaRPr lang="en-US" altLang="zh-CN" sz="2400" dirty="0">
              <a:latin typeface="Times New Roman" panose="02020603050405020304" pitchFamily="18" charset="0"/>
            </a:endParaRPr>
          </a:p>
          <a:p>
            <a:pPr marL="457200" indent="-457200">
              <a:lnSpc>
                <a:spcPct val="130000"/>
              </a:lnSpc>
              <a:spcAft>
                <a:spcPts val="1200"/>
              </a:spcAft>
              <a:buFont typeface="+mj-lt"/>
              <a:buAutoNum type="arabicPeriod" startAt="5"/>
            </a:pPr>
            <a:r>
              <a:rPr lang="en-US" altLang="zh-CN" sz="2400" dirty="0" smtClean="0">
                <a:latin typeface="Times New Roman" panose="02020603050405020304" pitchFamily="18" charset="0"/>
              </a:rPr>
              <a:t>I </a:t>
            </a:r>
            <a:r>
              <a:rPr lang="en-US" altLang="zh-CN" sz="2400" dirty="0">
                <a:latin typeface="Times New Roman" panose="02020603050405020304" pitchFamily="18" charset="0"/>
              </a:rPr>
              <a:t>have a(n) </a:t>
            </a:r>
            <a:r>
              <a:rPr lang="en-US" altLang="zh-CN" sz="2400" dirty="0" smtClean="0">
                <a:latin typeface="Times New Roman" panose="02020603050405020304" pitchFamily="18" charset="0"/>
              </a:rPr>
              <a:t>______________ </a:t>
            </a:r>
            <a:r>
              <a:rPr lang="en-US" altLang="zh-CN" sz="2400" dirty="0">
                <a:latin typeface="Times New Roman" panose="02020603050405020304" pitchFamily="18" charset="0"/>
              </a:rPr>
              <a:t>of passing the language proficiency test, </a:t>
            </a:r>
            <a:r>
              <a:rPr lang="en-US" altLang="zh-CN" sz="2400" dirty="0" smtClean="0">
                <a:latin typeface="Times New Roman" panose="02020603050405020304" pitchFamily="18" charset="0"/>
              </a:rPr>
              <a:t>but I’m </a:t>
            </a:r>
            <a:r>
              <a:rPr lang="en-US" altLang="zh-CN" sz="2400" dirty="0">
                <a:latin typeface="Times New Roman" panose="02020603050405020304" pitchFamily="18" charset="0"/>
              </a:rPr>
              <a:t>determined to have a try.</a:t>
            </a:r>
            <a:endParaRPr lang="zh-CN" altLang="en-US" sz="2400" dirty="0">
              <a:latin typeface="Times New Roman" panose="02020603050405020304" pitchFamily="18" charset="0"/>
            </a:endParaRPr>
          </a:p>
        </p:txBody>
      </p:sp>
      <p:sp>
        <p:nvSpPr>
          <p:cNvPr id="11" name="文本框 10"/>
          <p:cNvSpPr txBox="1">
            <a:spLocks noChangeArrowheads="1"/>
          </p:cNvSpPr>
          <p:nvPr/>
        </p:nvSpPr>
        <p:spPr bwMode="auto">
          <a:xfrm>
            <a:off x="7824192" y="1065510"/>
            <a:ext cx="2088232" cy="460375"/>
          </a:xfrm>
          <a:prstGeom prst="rect">
            <a:avLst/>
          </a:prstGeom>
          <a:noFill/>
          <a:ln w="9525">
            <a:noFill/>
            <a:miter lim="800000"/>
          </a:ln>
        </p:spPr>
        <p:txBody>
          <a:bodyPr wrap="square">
            <a:spAutoFit/>
          </a:bodyPr>
          <a:lstStyle/>
          <a:p>
            <a:r>
              <a:rPr lang="en-US" altLang="zh-CN" sz="2400" dirty="0" smtClean="0">
                <a:solidFill>
                  <a:srgbClr val="C00000"/>
                </a:solidFill>
                <a:latin typeface="Times New Roman" panose="02020603050405020304" pitchFamily="18" charset="0"/>
              </a:rPr>
              <a:t>higher chance</a:t>
            </a:r>
            <a:endParaRPr lang="en-US" altLang="zh-CN" sz="2400" dirty="0">
              <a:solidFill>
                <a:srgbClr val="C00000"/>
              </a:solidFill>
              <a:latin typeface="Times New Roman" panose="02020603050405020304" pitchFamily="18" charset="0"/>
            </a:endParaRPr>
          </a:p>
        </p:txBody>
      </p:sp>
      <p:sp>
        <p:nvSpPr>
          <p:cNvPr id="12" name="文本框 10"/>
          <p:cNvSpPr txBox="1">
            <a:spLocks noChangeArrowheads="1"/>
          </p:cNvSpPr>
          <p:nvPr/>
        </p:nvSpPr>
        <p:spPr bwMode="auto">
          <a:xfrm>
            <a:off x="5447928" y="2125497"/>
            <a:ext cx="3240360" cy="460375"/>
          </a:xfrm>
          <a:prstGeom prst="rect">
            <a:avLst/>
          </a:prstGeom>
          <a:noFill/>
          <a:ln w="9525">
            <a:noFill/>
            <a:miter lim="800000"/>
          </a:ln>
        </p:spPr>
        <p:txBody>
          <a:bodyPr wrap="square">
            <a:spAutoFit/>
          </a:bodyPr>
          <a:lstStyle/>
          <a:p>
            <a:r>
              <a:rPr lang="en-US" altLang="zh-CN" sz="2400" dirty="0" smtClean="0">
                <a:solidFill>
                  <a:srgbClr val="C00000"/>
                </a:solidFill>
                <a:latin typeface="Times New Roman" panose="02020603050405020304" pitchFamily="18" charset="0"/>
              </a:rPr>
              <a:t>exploring the possibility</a:t>
            </a:r>
            <a:endParaRPr lang="en-US" altLang="zh-CN" sz="2400" dirty="0">
              <a:solidFill>
                <a:srgbClr val="C00000"/>
              </a:solidFill>
              <a:latin typeface="Times New Roman" panose="02020603050405020304" pitchFamily="18" charset="0"/>
            </a:endParaRPr>
          </a:p>
        </p:txBody>
      </p:sp>
      <p:sp>
        <p:nvSpPr>
          <p:cNvPr id="18" name="文本框 10"/>
          <p:cNvSpPr txBox="1">
            <a:spLocks noChangeArrowheads="1"/>
          </p:cNvSpPr>
          <p:nvPr/>
        </p:nvSpPr>
        <p:spPr bwMode="auto">
          <a:xfrm>
            <a:off x="3795712" y="3255367"/>
            <a:ext cx="2588319" cy="460375"/>
          </a:xfrm>
          <a:prstGeom prst="rect">
            <a:avLst/>
          </a:prstGeom>
          <a:noFill/>
          <a:ln w="9525">
            <a:noFill/>
            <a:miter lim="800000"/>
          </a:ln>
        </p:spPr>
        <p:txBody>
          <a:bodyPr wrap="square">
            <a:spAutoFit/>
          </a:bodyPr>
          <a:lstStyle/>
          <a:p>
            <a:r>
              <a:rPr lang="en-US" altLang="zh-CN" sz="2400" dirty="0">
                <a:solidFill>
                  <a:srgbClr val="C00000"/>
                </a:solidFill>
                <a:latin typeface="Times New Roman" panose="02020603050405020304" pitchFamily="18" charset="0"/>
              </a:rPr>
              <a:t>s</a:t>
            </a:r>
            <a:r>
              <a:rPr lang="en-US" altLang="zh-CN" sz="2400" dirty="0" smtClean="0">
                <a:solidFill>
                  <a:srgbClr val="C00000"/>
                </a:solidFill>
                <a:latin typeface="Times New Roman" panose="02020603050405020304" pitchFamily="18" charset="0"/>
              </a:rPr>
              <a:t>lim / fat chance</a:t>
            </a:r>
            <a:endParaRPr lang="en-US" altLang="zh-CN" sz="2400" dirty="0">
              <a:solidFill>
                <a:srgbClr val="C00000"/>
              </a:solidFill>
              <a:latin typeface="Times New Roman" panose="02020603050405020304" pitchFamily="18" charset="0"/>
            </a:endParaRPr>
          </a:p>
        </p:txBody>
      </p:sp>
      <p:sp>
        <p:nvSpPr>
          <p:cNvPr id="21" name="动作按钮: 第一张 20">
            <a:hlinkClick r:id="" action="ppaction://noaction" highlightClick="1"/>
          </p:cNvPr>
          <p:cNvSpPr/>
          <p:nvPr/>
        </p:nvSpPr>
        <p:spPr>
          <a:xfrm>
            <a:off x="10131425" y="260350"/>
            <a:ext cx="357188" cy="438150"/>
          </a:xfrm>
          <a:prstGeom prst="actionButtonHome">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linds(horizontal)">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blinds(horizontal)">
                                      <p:cBhvr>
                                        <p:cTn id="1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矩形 5"/>
          <p:cNvSpPr>
            <a:spLocks noChangeArrowheads="1"/>
          </p:cNvSpPr>
          <p:nvPr/>
        </p:nvSpPr>
        <p:spPr bwMode="auto">
          <a:xfrm>
            <a:off x="3360738" y="1124744"/>
            <a:ext cx="7083425" cy="1198880"/>
          </a:xfrm>
          <a:prstGeom prst="rect">
            <a:avLst/>
          </a:prstGeom>
          <a:noFill/>
          <a:ln w="9525">
            <a:noFill/>
            <a:miter lim="800000"/>
          </a:ln>
        </p:spPr>
        <p:txBody>
          <a:bodyPr>
            <a:spAutoFit/>
          </a:bodyPr>
          <a:lstStyle/>
          <a:p>
            <a:pPr fontAlgn="base">
              <a:spcBef>
                <a:spcPct val="0"/>
              </a:spcBef>
              <a:spcAft>
                <a:spcPct val="0"/>
              </a:spcAft>
              <a:buFont typeface="Arial" panose="020B0604020202020204" pitchFamily="34" charset="0"/>
              <a:buNone/>
            </a:pPr>
            <a:r>
              <a:rPr lang="en-US" altLang="zh-CN" sz="2400" b="1" dirty="0">
                <a:solidFill>
                  <a:srgbClr val="000000"/>
                </a:solidFill>
                <a:latin typeface="Times New Roman" panose="02020603050405020304" pitchFamily="18" charset="0"/>
              </a:rPr>
              <a:t>Complete the passage with suitable words from the word bank. You may not use any of </a:t>
            </a:r>
            <a:r>
              <a:rPr lang="en-US" altLang="zh-CN" sz="2400" b="1" dirty="0" smtClean="0">
                <a:solidFill>
                  <a:srgbClr val="000000"/>
                </a:solidFill>
                <a:latin typeface="Times New Roman" panose="02020603050405020304" pitchFamily="18" charset="0"/>
              </a:rPr>
              <a:t>the words </a:t>
            </a:r>
            <a:r>
              <a:rPr lang="en-US" altLang="zh-CN" sz="2400" b="1" dirty="0">
                <a:solidFill>
                  <a:srgbClr val="000000"/>
                </a:solidFill>
                <a:latin typeface="Times New Roman" panose="02020603050405020304" pitchFamily="18" charset="0"/>
              </a:rPr>
              <a:t>more than once.</a:t>
            </a:r>
            <a:endParaRPr lang="en-US" altLang="zh-CN" sz="2400" b="1" dirty="0">
              <a:solidFill>
                <a:srgbClr val="000000"/>
              </a:solidFill>
              <a:latin typeface="Times New Roman" panose="02020603050405020304" pitchFamily="18" charset="0"/>
            </a:endParaRPr>
          </a:p>
        </p:txBody>
      </p:sp>
      <p:sp>
        <p:nvSpPr>
          <p:cNvPr id="14" name="矩形 13"/>
          <p:cNvSpPr/>
          <p:nvPr/>
        </p:nvSpPr>
        <p:spPr>
          <a:xfrm>
            <a:off x="1524000" y="6372225"/>
            <a:ext cx="9144000" cy="485775"/>
          </a:xfrm>
          <a:prstGeom prst="rect">
            <a:avLst/>
          </a:prstGeom>
          <a:solidFill>
            <a:srgbClr val="FF9F4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base">
              <a:spcBef>
                <a:spcPct val="0"/>
              </a:spcBef>
              <a:spcAft>
                <a:spcPct val="0"/>
              </a:spcAft>
              <a:buFont typeface="Arial" panose="020B0604020202020204" pitchFamily="34" charset="0"/>
              <a:buNone/>
              <a:defRPr/>
            </a:pPr>
            <a:endParaRPr kumimoji="1" lang="zh-CN" altLang="en-US">
              <a:solidFill>
                <a:srgbClr val="AE4845">
                  <a:lumMod val="60000"/>
                  <a:lumOff val="40000"/>
                </a:srgbClr>
              </a:solidFill>
            </a:endParaRPr>
          </a:p>
        </p:txBody>
      </p:sp>
      <p:cxnSp>
        <p:nvCxnSpPr>
          <p:cNvPr id="15" name="直线连接符 14"/>
          <p:cNvCxnSpPr/>
          <p:nvPr/>
        </p:nvCxnSpPr>
        <p:spPr>
          <a:xfrm>
            <a:off x="1524000" y="6372225"/>
            <a:ext cx="9144000" cy="0"/>
          </a:xfrm>
          <a:prstGeom prst="line">
            <a:avLst/>
          </a:prstGeom>
          <a:ln>
            <a:solidFill>
              <a:schemeClr val="accent1"/>
            </a:solidFill>
          </a:ln>
          <a:effectLst/>
        </p:spPr>
        <p:style>
          <a:lnRef idx="3">
            <a:schemeClr val="accent5"/>
          </a:lnRef>
          <a:fillRef idx="0">
            <a:schemeClr val="accent5"/>
          </a:fillRef>
          <a:effectRef idx="2">
            <a:schemeClr val="accent5"/>
          </a:effectRef>
          <a:fontRef idx="minor">
            <a:schemeClr val="tx1"/>
          </a:fontRef>
        </p:style>
      </p:cxnSp>
      <p:cxnSp>
        <p:nvCxnSpPr>
          <p:cNvPr id="16" name="直线连接符 15"/>
          <p:cNvCxnSpPr/>
          <p:nvPr/>
        </p:nvCxnSpPr>
        <p:spPr>
          <a:xfrm>
            <a:off x="1524000" y="742950"/>
            <a:ext cx="2100263" cy="0"/>
          </a:xfrm>
          <a:prstGeom prst="line">
            <a:avLst/>
          </a:prstGeom>
          <a:ln>
            <a:solidFill>
              <a:schemeClr val="accent3">
                <a:lumMod val="75000"/>
              </a:schemeClr>
            </a:solidFill>
          </a:ln>
          <a:effectLst/>
        </p:spPr>
        <p:style>
          <a:lnRef idx="3">
            <a:schemeClr val="accent5"/>
          </a:lnRef>
          <a:fillRef idx="0">
            <a:schemeClr val="accent5"/>
          </a:fillRef>
          <a:effectRef idx="2">
            <a:schemeClr val="accent5"/>
          </a:effectRef>
          <a:fontRef idx="minor">
            <a:schemeClr val="tx1"/>
          </a:fontRef>
        </p:style>
      </p:cxnSp>
      <p:cxnSp>
        <p:nvCxnSpPr>
          <p:cNvPr id="17" name="直线连接符 16"/>
          <p:cNvCxnSpPr/>
          <p:nvPr/>
        </p:nvCxnSpPr>
        <p:spPr>
          <a:xfrm>
            <a:off x="3421063" y="742950"/>
            <a:ext cx="7246937" cy="0"/>
          </a:xfrm>
          <a:prstGeom prst="line">
            <a:avLst/>
          </a:prstGeom>
          <a:ln w="3175" cmpd="sng">
            <a:solidFill>
              <a:schemeClr val="accent3">
                <a:lumMod val="75000"/>
              </a:schemeClr>
            </a:solidFill>
          </a:ln>
          <a:effectLst/>
        </p:spPr>
        <p:style>
          <a:lnRef idx="3">
            <a:schemeClr val="accent5"/>
          </a:lnRef>
          <a:fillRef idx="0">
            <a:schemeClr val="accent5"/>
          </a:fillRef>
          <a:effectRef idx="2">
            <a:schemeClr val="accent5"/>
          </a:effectRef>
          <a:fontRef idx="minor">
            <a:schemeClr val="tx1"/>
          </a:fontRef>
        </p:style>
      </p:cxnSp>
      <p:pic>
        <p:nvPicPr>
          <p:cNvPr id="75789" name="图片 17"/>
          <p:cNvPicPr>
            <a:picLocks noChangeAspect="1"/>
          </p:cNvPicPr>
          <p:nvPr/>
        </p:nvPicPr>
        <p:blipFill>
          <a:blip r:embed="rId1" cstate="print"/>
          <a:srcRect/>
          <a:stretch>
            <a:fillRect/>
          </a:stretch>
        </p:blipFill>
        <p:spPr bwMode="auto">
          <a:xfrm>
            <a:off x="1722438" y="152400"/>
            <a:ext cx="177800" cy="495300"/>
          </a:xfrm>
          <a:prstGeom prst="rect">
            <a:avLst/>
          </a:prstGeom>
          <a:noFill/>
          <a:ln w="9525">
            <a:noFill/>
            <a:miter lim="800000"/>
            <a:headEnd/>
            <a:tailEnd/>
          </a:ln>
        </p:spPr>
      </p:pic>
      <p:sp>
        <p:nvSpPr>
          <p:cNvPr id="19" name="文本框 18"/>
          <p:cNvSpPr txBox="1"/>
          <p:nvPr/>
        </p:nvSpPr>
        <p:spPr>
          <a:xfrm>
            <a:off x="1879600" y="203200"/>
            <a:ext cx="1899285" cy="553085"/>
          </a:xfrm>
          <a:prstGeom prst="rect">
            <a:avLst/>
          </a:prstGeom>
          <a:noFill/>
        </p:spPr>
        <p:txBody>
          <a:bodyPr wrap="none">
            <a:spAutoFit/>
          </a:bodyPr>
          <a:lstStyle/>
          <a:p>
            <a:pPr fontAlgn="base">
              <a:spcBef>
                <a:spcPct val="0"/>
              </a:spcBef>
              <a:spcAft>
                <a:spcPct val="0"/>
              </a:spcAft>
              <a:buFont typeface="Arial" panose="020B0604020202020204" pitchFamily="34" charset="0"/>
              <a:buNone/>
            </a:pPr>
            <a:r>
              <a:rPr kumimoji="1" lang="en-US" altLang="zh-CN" sz="3000" b="1" dirty="0">
                <a:solidFill>
                  <a:srgbClr val="408000"/>
                </a:solidFill>
                <a:latin typeface="Arial" panose="020B0604020202020204" pitchFamily="34" charset="0"/>
                <a:cs typeface="Arial" panose="020B0604020202020204" pitchFamily="34" charset="0"/>
              </a:rPr>
              <a:t>Explore</a:t>
            </a:r>
            <a:r>
              <a:rPr kumimoji="1" lang="en-US" altLang="zh-CN" sz="3000" b="1" dirty="0">
                <a:solidFill>
                  <a:srgbClr val="BFBFBF"/>
                </a:solidFill>
                <a:latin typeface="Arial" panose="020B0604020202020204" pitchFamily="34" charset="0"/>
                <a:cs typeface="Arial" panose="020B0604020202020204" pitchFamily="34" charset="0"/>
              </a:rPr>
              <a:t> </a:t>
            </a:r>
            <a:r>
              <a:rPr kumimoji="1" lang="en-US" altLang="zh-CN" sz="3000" b="1" dirty="0">
                <a:solidFill>
                  <a:srgbClr val="408000"/>
                </a:solidFill>
                <a:latin typeface="Arial" panose="020B0604020202020204" pitchFamily="34" charset="0"/>
                <a:cs typeface="Arial" panose="020B0604020202020204" pitchFamily="34" charset="0"/>
              </a:rPr>
              <a:t>1</a:t>
            </a:r>
            <a:endParaRPr kumimoji="1" lang="zh-CN" altLang="en-US" sz="3000" b="1" dirty="0">
              <a:solidFill>
                <a:srgbClr val="408000"/>
              </a:solidFill>
              <a:latin typeface="Arial" panose="020B0604020202020204" pitchFamily="34" charset="0"/>
              <a:cs typeface="Arial" panose="020B0604020202020204" pitchFamily="34" charset="0"/>
            </a:endParaRPr>
          </a:p>
        </p:txBody>
      </p:sp>
      <p:sp>
        <p:nvSpPr>
          <p:cNvPr id="75791" name="TextBox 4"/>
          <p:cNvSpPr txBox="1">
            <a:spLocks noChangeArrowheads="1"/>
          </p:cNvSpPr>
          <p:nvPr/>
        </p:nvSpPr>
        <p:spPr bwMode="auto">
          <a:xfrm>
            <a:off x="5846763" y="6394450"/>
            <a:ext cx="4821237" cy="368300"/>
          </a:xfrm>
          <a:prstGeom prst="rect">
            <a:avLst/>
          </a:prstGeom>
          <a:noFill/>
          <a:ln w="9525">
            <a:noFill/>
            <a:miter lim="800000"/>
          </a:ln>
        </p:spPr>
        <p:txBody>
          <a:bodyPr>
            <a:spAutoFit/>
          </a:bodyPr>
          <a:lstStyle/>
          <a:p>
            <a:pPr fontAlgn="base">
              <a:spcBef>
                <a:spcPct val="0"/>
              </a:spcBef>
              <a:spcAft>
                <a:spcPct val="0"/>
              </a:spcAft>
              <a:buFont typeface="Arial" panose="020B0604020202020204" pitchFamily="34" charset="0"/>
              <a:buNone/>
            </a:pPr>
            <a:r>
              <a:rPr lang="zh-CN" altLang="en-US" b="1" dirty="0">
                <a:solidFill>
                  <a:srgbClr val="FFFFFF"/>
                </a:solidFill>
                <a:latin typeface="微软雅黑" panose="020B0503020204020204" charset="-122"/>
                <a:ea typeface="微软雅黑" panose="020B0503020204020204" charset="-122"/>
              </a:rPr>
              <a:t>新一代大学英语（基础篇）</a:t>
            </a:r>
            <a:r>
              <a:rPr lang="en-US" altLang="zh-CN" b="1" dirty="0">
                <a:solidFill>
                  <a:srgbClr val="FFFFFF"/>
                </a:solidFill>
                <a:latin typeface="微软雅黑" panose="020B0503020204020204" charset="-122"/>
                <a:ea typeface="微软雅黑" panose="020B0503020204020204" charset="-122"/>
              </a:rPr>
              <a:t>  </a:t>
            </a:r>
            <a:r>
              <a:rPr lang="zh-CN" altLang="en-US" b="1" dirty="0">
                <a:solidFill>
                  <a:srgbClr val="FFFFFF"/>
                </a:solidFill>
                <a:latin typeface="微软雅黑" panose="020B0503020204020204" charset="-122"/>
                <a:ea typeface="微软雅黑" panose="020B0503020204020204" charset="-122"/>
              </a:rPr>
              <a:t>综合教程</a:t>
            </a:r>
            <a:r>
              <a:rPr lang="en-US" altLang="zh-CN" b="1" dirty="0">
                <a:solidFill>
                  <a:srgbClr val="FFFFFF"/>
                </a:solidFill>
                <a:latin typeface="微软雅黑" panose="020B0503020204020204" charset="-122"/>
                <a:ea typeface="微软雅黑" panose="020B0503020204020204" charset="-122"/>
              </a:rPr>
              <a:t>  Unit </a:t>
            </a:r>
            <a:r>
              <a:rPr lang="en-US" altLang="zh-CN" b="1" dirty="0" smtClean="0">
                <a:solidFill>
                  <a:srgbClr val="FFFFFF"/>
                </a:solidFill>
                <a:latin typeface="微软雅黑" panose="020B0503020204020204" charset="-122"/>
                <a:ea typeface="微软雅黑" panose="020B0503020204020204" charset="-122"/>
              </a:rPr>
              <a:t>2</a:t>
            </a:r>
            <a:endParaRPr lang="zh-CN" altLang="en-US" b="1" dirty="0">
              <a:solidFill>
                <a:srgbClr val="FFFFFF"/>
              </a:solidFill>
              <a:latin typeface="微软雅黑" panose="020B0503020204020204" charset="-122"/>
              <a:ea typeface="微软雅黑" panose="020B0503020204020204" charset="-122"/>
            </a:endParaRPr>
          </a:p>
        </p:txBody>
      </p:sp>
      <p:sp>
        <p:nvSpPr>
          <p:cNvPr id="75792" name="文本框 20"/>
          <p:cNvSpPr txBox="1">
            <a:spLocks noChangeArrowheads="1"/>
          </p:cNvSpPr>
          <p:nvPr/>
        </p:nvSpPr>
        <p:spPr bwMode="auto">
          <a:xfrm>
            <a:off x="3992880" y="281305"/>
            <a:ext cx="4657090" cy="521970"/>
          </a:xfrm>
          <a:prstGeom prst="rect">
            <a:avLst/>
          </a:prstGeom>
          <a:noFill/>
          <a:ln w="9525">
            <a:noFill/>
            <a:miter lim="800000"/>
          </a:ln>
        </p:spPr>
        <p:txBody>
          <a:bodyPr wrap="square">
            <a:spAutoFit/>
          </a:bodyPr>
          <a:lstStyle/>
          <a:p>
            <a:pPr fontAlgn="base">
              <a:spcBef>
                <a:spcPct val="0"/>
              </a:spcBef>
              <a:spcAft>
                <a:spcPct val="0"/>
              </a:spcAft>
              <a:buFont typeface="Arial" panose="020B0604020202020204" pitchFamily="34" charset="0"/>
              <a:buNone/>
            </a:pPr>
            <a:r>
              <a:rPr kumimoji="1" lang="en-US" altLang="zh-CN" sz="2800" b="1" dirty="0">
                <a:solidFill>
                  <a:srgbClr val="64A96A"/>
                </a:solidFill>
                <a:latin typeface="Arial" panose="020B0604020202020204" pitchFamily="34" charset="0"/>
                <a:cs typeface="Arial" panose="020B0604020202020204" pitchFamily="34" charset="0"/>
              </a:rPr>
              <a:t>Building your language</a:t>
            </a:r>
            <a:endParaRPr kumimoji="1" lang="en-US" altLang="zh-CN" sz="2800" b="1" dirty="0">
              <a:solidFill>
                <a:srgbClr val="64A96A"/>
              </a:solidFill>
              <a:latin typeface="Arial" panose="020B0604020202020204" pitchFamily="34" charset="0"/>
              <a:cs typeface="Arial" panose="020B0604020202020204" pitchFamily="34" charset="0"/>
            </a:endParaRPr>
          </a:p>
        </p:txBody>
      </p:sp>
      <p:sp>
        <p:nvSpPr>
          <p:cNvPr id="75793" name="文本框 22"/>
          <p:cNvSpPr txBox="1">
            <a:spLocks noChangeArrowheads="1"/>
          </p:cNvSpPr>
          <p:nvPr/>
        </p:nvSpPr>
        <p:spPr bwMode="auto">
          <a:xfrm>
            <a:off x="1879600" y="877888"/>
            <a:ext cx="4533900" cy="460375"/>
          </a:xfrm>
          <a:prstGeom prst="rect">
            <a:avLst/>
          </a:prstGeom>
          <a:noFill/>
          <a:ln w="9525">
            <a:noFill/>
            <a:miter lim="800000"/>
          </a:ln>
        </p:spPr>
        <p:txBody>
          <a:bodyPr>
            <a:spAutoFit/>
          </a:bodyPr>
          <a:lstStyle/>
          <a:p>
            <a:pPr fontAlgn="base">
              <a:spcBef>
                <a:spcPct val="0"/>
              </a:spcBef>
              <a:spcAft>
                <a:spcPct val="0"/>
              </a:spcAft>
            </a:pPr>
            <a:r>
              <a:rPr kumimoji="1" lang="en-US" altLang="zh-CN" sz="2400" b="1" dirty="0">
                <a:solidFill>
                  <a:srgbClr val="64A96A"/>
                </a:solidFill>
                <a:latin typeface="Times New Roman" panose="02020603050405020304" pitchFamily="18" charset="0"/>
                <a:cs typeface="Times New Roman" panose="02020603050405020304" pitchFamily="18" charset="0"/>
              </a:rPr>
              <a:t>R</a:t>
            </a:r>
            <a:r>
              <a:rPr kumimoji="1" lang="zh-CN" altLang="zh-CN" sz="2400" b="1" dirty="0">
                <a:solidFill>
                  <a:srgbClr val="64A96A"/>
                </a:solidFill>
                <a:latin typeface="Times New Roman" panose="02020603050405020304" pitchFamily="18" charset="0"/>
                <a:cs typeface="Times New Roman" panose="02020603050405020304" pitchFamily="18" charset="0"/>
              </a:rPr>
              <a:t>eview </a:t>
            </a:r>
            <a:endParaRPr kumimoji="1" lang="zh-CN" altLang="en-US" sz="2400" b="1" dirty="0">
              <a:solidFill>
                <a:srgbClr val="64A96A"/>
              </a:solidFill>
              <a:latin typeface="Times New Roman" panose="02020603050405020304" pitchFamily="18" charset="0"/>
              <a:cs typeface="Times New Roman" panose="02020603050405020304" pitchFamily="18" charset="0"/>
            </a:endParaRPr>
          </a:p>
        </p:txBody>
      </p:sp>
      <p:sp>
        <p:nvSpPr>
          <p:cNvPr id="24" name="五边形 23"/>
          <p:cNvSpPr>
            <a:spLocks noChangeArrowheads="1"/>
          </p:cNvSpPr>
          <p:nvPr/>
        </p:nvSpPr>
        <p:spPr bwMode="auto">
          <a:xfrm>
            <a:off x="2208213" y="1470704"/>
            <a:ext cx="1109662" cy="431800"/>
          </a:xfrm>
          <a:prstGeom prst="homePlate">
            <a:avLst>
              <a:gd name="adj" fmla="val 50017"/>
            </a:avLst>
          </a:prstGeom>
          <a:solidFill>
            <a:srgbClr val="64A96A"/>
          </a:solidFill>
          <a:ln w="9525">
            <a:noFill/>
            <a:miter lim="800000"/>
          </a:ln>
          <a:effectLst>
            <a:outerShdw dist="38100" dir="2700000" algn="tl" rotWithShape="0">
              <a:srgbClr val="808080">
                <a:alpha val="39999"/>
              </a:srgbClr>
            </a:outerShdw>
          </a:effectLst>
        </p:spPr>
        <p:txBody>
          <a:bodyPr anchor="ctr"/>
          <a:lstStyle/>
          <a:p>
            <a:pPr algn="ctr" fontAlgn="base">
              <a:spcBef>
                <a:spcPct val="0"/>
              </a:spcBef>
              <a:spcAft>
                <a:spcPct val="0"/>
              </a:spcAft>
              <a:buFont typeface="Arial" panose="020B0604020202020204" pitchFamily="34" charset="0"/>
              <a:buNone/>
            </a:pPr>
            <a:r>
              <a:rPr kumimoji="1" lang="en-US" altLang="zh-CN" sz="2400" b="1" dirty="0">
                <a:solidFill>
                  <a:srgbClr val="FFFFFF"/>
                </a:solidFill>
              </a:rPr>
              <a:t>Task </a:t>
            </a:r>
            <a:r>
              <a:rPr kumimoji="1" lang="en-US" altLang="zh-CN" sz="2400" b="1" dirty="0" smtClean="0">
                <a:solidFill>
                  <a:srgbClr val="FFFFFF"/>
                </a:solidFill>
              </a:rPr>
              <a:t>4</a:t>
            </a:r>
            <a:endParaRPr kumimoji="1" lang="zh-CN" altLang="en-US" sz="2400" b="1" dirty="0">
              <a:solidFill>
                <a:srgbClr val="FFFFFF"/>
              </a:solidFill>
            </a:endParaRPr>
          </a:p>
        </p:txBody>
      </p:sp>
      <p:cxnSp>
        <p:nvCxnSpPr>
          <p:cNvPr id="20" name="直接连接符 19"/>
          <p:cNvCxnSpPr>
            <a:cxnSpLocks noChangeShapeType="1"/>
          </p:cNvCxnSpPr>
          <p:nvPr/>
        </p:nvCxnSpPr>
        <p:spPr bwMode="auto">
          <a:xfrm flipV="1">
            <a:off x="2143125" y="2415363"/>
            <a:ext cx="8129588" cy="28575"/>
          </a:xfrm>
          <a:prstGeom prst="line">
            <a:avLst/>
          </a:prstGeom>
          <a:noFill/>
          <a:ln w="57150">
            <a:solidFill>
              <a:srgbClr val="44B36E"/>
            </a:solidFill>
            <a:round/>
          </a:ln>
        </p:spPr>
      </p:cxnSp>
      <p:cxnSp>
        <p:nvCxnSpPr>
          <p:cNvPr id="21" name="直接连接符 20"/>
          <p:cNvCxnSpPr>
            <a:cxnSpLocks noChangeShapeType="1"/>
          </p:cNvCxnSpPr>
          <p:nvPr/>
        </p:nvCxnSpPr>
        <p:spPr bwMode="auto">
          <a:xfrm flipV="1">
            <a:off x="2143125" y="3577413"/>
            <a:ext cx="8129588" cy="30163"/>
          </a:xfrm>
          <a:prstGeom prst="line">
            <a:avLst/>
          </a:prstGeom>
          <a:noFill/>
          <a:ln w="38100">
            <a:solidFill>
              <a:srgbClr val="44B36E"/>
            </a:solidFill>
            <a:round/>
          </a:ln>
        </p:spPr>
      </p:cxnSp>
      <p:sp>
        <p:nvSpPr>
          <p:cNvPr id="22" name="文本框 8"/>
          <p:cNvSpPr txBox="1">
            <a:spLocks noChangeArrowheads="1"/>
          </p:cNvSpPr>
          <p:nvPr/>
        </p:nvSpPr>
        <p:spPr bwMode="auto">
          <a:xfrm>
            <a:off x="2089262" y="2551888"/>
            <a:ext cx="1126418" cy="460375"/>
          </a:xfrm>
          <a:prstGeom prst="rect">
            <a:avLst/>
          </a:prstGeom>
          <a:noFill/>
          <a:ln w="9525">
            <a:noFill/>
            <a:miter lim="800000"/>
          </a:ln>
        </p:spPr>
        <p:txBody>
          <a:bodyPr wrap="square">
            <a:spAutoFit/>
          </a:bodyPr>
          <a:lstStyle/>
          <a:p>
            <a:r>
              <a:rPr lang="en-US" altLang="zh-CN" sz="2400" dirty="0" smtClean="0">
                <a:latin typeface="Times New Roman" panose="02020603050405020304" pitchFamily="18" charset="0"/>
              </a:rPr>
              <a:t>crazy</a:t>
            </a:r>
            <a:endParaRPr lang="en-US" altLang="zh-CN" sz="2400" dirty="0">
              <a:latin typeface="Times New Roman" panose="02020603050405020304" pitchFamily="18" charset="0"/>
            </a:endParaRPr>
          </a:p>
        </p:txBody>
      </p:sp>
      <p:sp>
        <p:nvSpPr>
          <p:cNvPr id="23" name="文本框 9"/>
          <p:cNvSpPr txBox="1">
            <a:spLocks noChangeArrowheads="1"/>
          </p:cNvSpPr>
          <p:nvPr/>
        </p:nvSpPr>
        <p:spPr bwMode="auto">
          <a:xfrm>
            <a:off x="2089261" y="3117038"/>
            <a:ext cx="1414451" cy="460375"/>
          </a:xfrm>
          <a:prstGeom prst="rect">
            <a:avLst/>
          </a:prstGeom>
          <a:noFill/>
          <a:ln w="9525">
            <a:noFill/>
            <a:miter lim="800000"/>
          </a:ln>
        </p:spPr>
        <p:txBody>
          <a:bodyPr wrap="square">
            <a:spAutoFit/>
          </a:bodyPr>
          <a:lstStyle/>
          <a:p>
            <a:r>
              <a:rPr lang="en-US" altLang="zh-CN" sz="2400" dirty="0" smtClean="0">
                <a:latin typeface="Times New Roman" panose="02020603050405020304" pitchFamily="18" charset="0"/>
              </a:rPr>
              <a:t>escaped</a:t>
            </a:r>
            <a:endParaRPr lang="en-US" altLang="zh-CN" sz="2400" dirty="0">
              <a:latin typeface="Times New Roman" panose="02020603050405020304" pitchFamily="18" charset="0"/>
            </a:endParaRPr>
          </a:p>
        </p:txBody>
      </p:sp>
      <p:sp>
        <p:nvSpPr>
          <p:cNvPr id="25" name="文本框 10"/>
          <p:cNvSpPr txBox="1">
            <a:spLocks noChangeArrowheads="1"/>
          </p:cNvSpPr>
          <p:nvPr/>
        </p:nvSpPr>
        <p:spPr bwMode="auto">
          <a:xfrm>
            <a:off x="3647728" y="3117038"/>
            <a:ext cx="1886027" cy="460375"/>
          </a:xfrm>
          <a:prstGeom prst="rect">
            <a:avLst/>
          </a:prstGeom>
          <a:noFill/>
          <a:ln w="9525">
            <a:noFill/>
            <a:miter lim="800000"/>
          </a:ln>
        </p:spPr>
        <p:txBody>
          <a:bodyPr wrap="square">
            <a:spAutoFit/>
          </a:bodyPr>
          <a:lstStyle/>
          <a:p>
            <a:r>
              <a:rPr lang="en-US" altLang="zh-CN" sz="2400" dirty="0" smtClean="0">
                <a:latin typeface="Times New Roman" panose="02020603050405020304" pitchFamily="18" charset="0"/>
              </a:rPr>
              <a:t>acquired</a:t>
            </a:r>
            <a:endParaRPr lang="en-US" altLang="zh-CN" sz="2400" dirty="0">
              <a:latin typeface="Times New Roman" panose="02020603050405020304" pitchFamily="18" charset="0"/>
            </a:endParaRPr>
          </a:p>
        </p:txBody>
      </p:sp>
      <p:sp>
        <p:nvSpPr>
          <p:cNvPr id="26" name="文本框 11"/>
          <p:cNvSpPr txBox="1">
            <a:spLocks noChangeArrowheads="1"/>
          </p:cNvSpPr>
          <p:nvPr/>
        </p:nvSpPr>
        <p:spPr bwMode="auto">
          <a:xfrm>
            <a:off x="5403254" y="2551888"/>
            <a:ext cx="2420938" cy="460375"/>
          </a:xfrm>
          <a:prstGeom prst="rect">
            <a:avLst/>
          </a:prstGeom>
          <a:noFill/>
          <a:ln w="9525">
            <a:noFill/>
            <a:miter lim="800000"/>
          </a:ln>
        </p:spPr>
        <p:txBody>
          <a:bodyPr>
            <a:spAutoFit/>
          </a:bodyPr>
          <a:lstStyle/>
          <a:p>
            <a:r>
              <a:rPr lang="en-US" altLang="zh-CN" sz="2400" dirty="0" smtClean="0">
                <a:latin typeface="Times New Roman" panose="02020603050405020304" pitchFamily="18" charset="0"/>
              </a:rPr>
              <a:t>creative</a:t>
            </a:r>
            <a:endParaRPr lang="en-US" altLang="zh-CN" sz="2400" dirty="0">
              <a:latin typeface="Times New Roman" panose="02020603050405020304" pitchFamily="18" charset="0"/>
            </a:endParaRPr>
          </a:p>
        </p:txBody>
      </p:sp>
      <p:sp>
        <p:nvSpPr>
          <p:cNvPr id="27" name="文本框 12"/>
          <p:cNvSpPr txBox="1">
            <a:spLocks noChangeArrowheads="1"/>
          </p:cNvSpPr>
          <p:nvPr/>
        </p:nvSpPr>
        <p:spPr bwMode="auto">
          <a:xfrm>
            <a:off x="3656533" y="2551888"/>
            <a:ext cx="1503363" cy="460375"/>
          </a:xfrm>
          <a:prstGeom prst="rect">
            <a:avLst/>
          </a:prstGeom>
          <a:noFill/>
          <a:ln w="9525">
            <a:noFill/>
            <a:miter lim="800000"/>
          </a:ln>
        </p:spPr>
        <p:txBody>
          <a:bodyPr>
            <a:spAutoFit/>
          </a:bodyPr>
          <a:lstStyle/>
          <a:p>
            <a:r>
              <a:rPr lang="en-US" altLang="zh-CN" sz="2400" dirty="0" smtClean="0">
                <a:latin typeface="Times New Roman" panose="02020603050405020304" pitchFamily="18" charset="0"/>
              </a:rPr>
              <a:t>explore</a:t>
            </a:r>
            <a:endParaRPr lang="en-US" altLang="zh-CN" sz="2400" dirty="0">
              <a:latin typeface="Times New Roman" panose="02020603050405020304" pitchFamily="18" charset="0"/>
            </a:endParaRPr>
          </a:p>
        </p:txBody>
      </p:sp>
      <p:sp>
        <p:nvSpPr>
          <p:cNvPr id="28" name="文本框 15"/>
          <p:cNvSpPr txBox="1">
            <a:spLocks noChangeArrowheads="1"/>
          </p:cNvSpPr>
          <p:nvPr/>
        </p:nvSpPr>
        <p:spPr bwMode="auto">
          <a:xfrm>
            <a:off x="6960096" y="2551888"/>
            <a:ext cx="1785937" cy="460375"/>
          </a:xfrm>
          <a:prstGeom prst="rect">
            <a:avLst/>
          </a:prstGeom>
          <a:noFill/>
          <a:ln w="9525">
            <a:noFill/>
            <a:miter lim="800000"/>
          </a:ln>
        </p:spPr>
        <p:txBody>
          <a:bodyPr>
            <a:spAutoFit/>
          </a:bodyPr>
          <a:lstStyle/>
          <a:p>
            <a:r>
              <a:rPr lang="en-US" altLang="zh-CN" sz="2400" dirty="0" smtClean="0">
                <a:latin typeface="Times New Roman" panose="02020603050405020304" pitchFamily="18" charset="0"/>
              </a:rPr>
              <a:t>visible</a:t>
            </a:r>
            <a:endParaRPr lang="en-US" altLang="zh-CN" sz="2400" dirty="0">
              <a:latin typeface="Times New Roman" panose="02020603050405020304" pitchFamily="18" charset="0"/>
            </a:endParaRPr>
          </a:p>
        </p:txBody>
      </p:sp>
      <p:sp>
        <p:nvSpPr>
          <p:cNvPr id="29" name="文本框 16"/>
          <p:cNvSpPr txBox="1">
            <a:spLocks noChangeArrowheads="1"/>
          </p:cNvSpPr>
          <p:nvPr/>
        </p:nvSpPr>
        <p:spPr bwMode="auto">
          <a:xfrm>
            <a:off x="5380459" y="3117038"/>
            <a:ext cx="1435621" cy="460375"/>
          </a:xfrm>
          <a:prstGeom prst="rect">
            <a:avLst/>
          </a:prstGeom>
          <a:noFill/>
          <a:ln w="9525">
            <a:noFill/>
            <a:miter lim="800000"/>
          </a:ln>
        </p:spPr>
        <p:txBody>
          <a:bodyPr wrap="square">
            <a:spAutoFit/>
          </a:bodyPr>
          <a:lstStyle/>
          <a:p>
            <a:r>
              <a:rPr lang="en-US" altLang="zh-CN" sz="2400" dirty="0" smtClean="0">
                <a:latin typeface="Times New Roman" panose="02020603050405020304" pitchFamily="18" charset="0"/>
              </a:rPr>
              <a:t>invisible</a:t>
            </a:r>
            <a:endParaRPr lang="en-US" altLang="zh-CN" sz="2400" dirty="0">
              <a:latin typeface="Times New Roman" panose="02020603050405020304" pitchFamily="18" charset="0"/>
            </a:endParaRPr>
          </a:p>
        </p:txBody>
      </p:sp>
      <p:sp>
        <p:nvSpPr>
          <p:cNvPr id="30" name="文本框 5"/>
          <p:cNvSpPr txBox="1">
            <a:spLocks noChangeArrowheads="1"/>
          </p:cNvSpPr>
          <p:nvPr/>
        </p:nvSpPr>
        <p:spPr bwMode="auto">
          <a:xfrm>
            <a:off x="8490272" y="2536577"/>
            <a:ext cx="1854200" cy="460375"/>
          </a:xfrm>
          <a:prstGeom prst="rect">
            <a:avLst/>
          </a:prstGeom>
          <a:noFill/>
          <a:ln w="9525">
            <a:noFill/>
            <a:miter lim="800000"/>
          </a:ln>
        </p:spPr>
        <p:txBody>
          <a:bodyPr>
            <a:spAutoFit/>
          </a:bodyPr>
          <a:lstStyle/>
          <a:p>
            <a:r>
              <a:rPr lang="en-US" altLang="zh-CN" sz="2400" dirty="0" smtClean="0">
                <a:latin typeface="Times New Roman" panose="02020603050405020304" pitchFamily="18" charset="0"/>
              </a:rPr>
              <a:t>contradict</a:t>
            </a:r>
            <a:endParaRPr lang="en-US" altLang="zh-CN" sz="2400" dirty="0">
              <a:latin typeface="Times New Roman" panose="02020603050405020304" pitchFamily="18" charset="0"/>
            </a:endParaRPr>
          </a:p>
        </p:txBody>
      </p:sp>
      <p:sp>
        <p:nvSpPr>
          <p:cNvPr id="32" name="文本框 18"/>
          <p:cNvSpPr txBox="1">
            <a:spLocks noChangeArrowheads="1"/>
          </p:cNvSpPr>
          <p:nvPr/>
        </p:nvSpPr>
        <p:spPr bwMode="auto">
          <a:xfrm>
            <a:off x="1847527" y="3717032"/>
            <a:ext cx="8496945" cy="2643505"/>
          </a:xfrm>
          <a:prstGeom prst="rect">
            <a:avLst/>
          </a:prstGeom>
          <a:noFill/>
          <a:ln w="9525">
            <a:noFill/>
            <a:miter lim="800000"/>
          </a:ln>
        </p:spPr>
        <p:txBody>
          <a:bodyPr wrap="square">
            <a:spAutoFit/>
          </a:bodyPr>
          <a:lstStyle/>
          <a:p>
            <a:pPr>
              <a:lnSpc>
                <a:spcPct val="130000"/>
              </a:lnSpc>
              <a:spcAft>
                <a:spcPts val="1200"/>
              </a:spcAft>
            </a:pPr>
            <a:r>
              <a:rPr lang="en-US" altLang="zh-CN" sz="2400" dirty="0" smtClean="0">
                <a:latin typeface="Times New Roman" panose="02020603050405020304" pitchFamily="18" charset="0"/>
              </a:rPr>
              <a:t>English is the most widely used language in the world. But it is also a(n) 1) _________ language and never easy to learn. For one thing, English has 2) ___________ the largest vocabulary of all the world’s languages.</a:t>
            </a:r>
            <a:endParaRPr lang="en-US" altLang="zh-CN" sz="2400" dirty="0" smtClean="0">
              <a:latin typeface="Times New Roman" panose="02020603050405020304" pitchFamily="18" charset="0"/>
            </a:endParaRPr>
          </a:p>
          <a:p>
            <a:pPr>
              <a:lnSpc>
                <a:spcPct val="130000"/>
              </a:lnSpc>
              <a:spcAft>
                <a:spcPts val="1200"/>
              </a:spcAft>
            </a:pPr>
            <a:r>
              <a:rPr lang="en-US" altLang="zh-CN" sz="2400" dirty="0" smtClean="0">
                <a:latin typeface="Times New Roman" panose="02020603050405020304" pitchFamily="18" charset="0"/>
              </a:rPr>
              <a:t>Language is like the air we breathe. It is 3) ____________ and we</a:t>
            </a:r>
            <a:endParaRPr lang="en-US" altLang="zh-CN" sz="2400" dirty="0" smtClean="0">
              <a:latin typeface="Times New Roman" panose="02020603050405020304" pitchFamily="18" charset="0"/>
            </a:endParaRPr>
          </a:p>
        </p:txBody>
      </p:sp>
      <p:sp>
        <p:nvSpPr>
          <p:cNvPr id="33" name="文本框 4"/>
          <p:cNvSpPr txBox="1">
            <a:spLocks noChangeArrowheads="1"/>
          </p:cNvSpPr>
          <p:nvPr/>
        </p:nvSpPr>
        <p:spPr bwMode="auto">
          <a:xfrm>
            <a:off x="2999656" y="4221088"/>
            <a:ext cx="1503362" cy="460375"/>
          </a:xfrm>
          <a:prstGeom prst="rect">
            <a:avLst/>
          </a:prstGeom>
          <a:noFill/>
          <a:ln w="9525">
            <a:noFill/>
            <a:miter lim="800000"/>
          </a:ln>
        </p:spPr>
        <p:txBody>
          <a:bodyPr>
            <a:spAutoFit/>
          </a:bodyPr>
          <a:lstStyle/>
          <a:p>
            <a:r>
              <a:rPr lang="en-US" altLang="zh-CN" sz="2400" dirty="0" smtClean="0">
                <a:solidFill>
                  <a:srgbClr val="C00000"/>
                </a:solidFill>
                <a:latin typeface="Times New Roman" panose="02020603050405020304" pitchFamily="18" charset="0"/>
              </a:rPr>
              <a:t>crazy</a:t>
            </a:r>
            <a:endParaRPr lang="en-US" altLang="zh-CN" sz="2400" dirty="0">
              <a:solidFill>
                <a:srgbClr val="C00000"/>
              </a:solidFill>
              <a:latin typeface="Times New Roman" panose="02020603050405020304" pitchFamily="18" charset="0"/>
            </a:endParaRPr>
          </a:p>
        </p:txBody>
      </p:sp>
      <p:sp>
        <p:nvSpPr>
          <p:cNvPr id="31" name="文本框 16"/>
          <p:cNvSpPr txBox="1">
            <a:spLocks noChangeArrowheads="1"/>
          </p:cNvSpPr>
          <p:nvPr/>
        </p:nvSpPr>
        <p:spPr bwMode="auto">
          <a:xfrm>
            <a:off x="6964635" y="3112641"/>
            <a:ext cx="1435621" cy="460375"/>
          </a:xfrm>
          <a:prstGeom prst="rect">
            <a:avLst/>
          </a:prstGeom>
          <a:noFill/>
          <a:ln w="9525">
            <a:noFill/>
            <a:miter lim="800000"/>
          </a:ln>
        </p:spPr>
        <p:txBody>
          <a:bodyPr wrap="square">
            <a:spAutoFit/>
          </a:bodyPr>
          <a:lstStyle/>
          <a:p>
            <a:r>
              <a:rPr lang="en-US" altLang="zh-CN" sz="2400" dirty="0" smtClean="0">
                <a:latin typeface="Times New Roman" panose="02020603050405020304" pitchFamily="18" charset="0"/>
              </a:rPr>
              <a:t>learning</a:t>
            </a:r>
            <a:endParaRPr lang="en-US" altLang="zh-CN" sz="2400" dirty="0">
              <a:latin typeface="Times New Roman" panose="02020603050405020304" pitchFamily="18" charset="0"/>
            </a:endParaRPr>
          </a:p>
        </p:txBody>
      </p:sp>
      <p:sp>
        <p:nvSpPr>
          <p:cNvPr id="34" name="文本框 16"/>
          <p:cNvSpPr txBox="1">
            <a:spLocks noChangeArrowheads="1"/>
          </p:cNvSpPr>
          <p:nvPr/>
        </p:nvSpPr>
        <p:spPr bwMode="auto">
          <a:xfrm>
            <a:off x="8472264" y="3111351"/>
            <a:ext cx="1939677" cy="460375"/>
          </a:xfrm>
          <a:prstGeom prst="rect">
            <a:avLst/>
          </a:prstGeom>
          <a:noFill/>
          <a:ln w="9525">
            <a:noFill/>
            <a:miter lim="800000"/>
          </a:ln>
        </p:spPr>
        <p:txBody>
          <a:bodyPr wrap="square">
            <a:spAutoFit/>
          </a:bodyPr>
          <a:lstStyle/>
          <a:p>
            <a:r>
              <a:rPr lang="en-US" altLang="zh-CN" sz="2400" dirty="0" smtClean="0">
                <a:latin typeface="Times New Roman" panose="02020603050405020304" pitchFamily="18" charset="0"/>
              </a:rPr>
              <a:t>daydreaming</a:t>
            </a:r>
            <a:endParaRPr lang="en-US" altLang="zh-CN" sz="2400" dirty="0">
              <a:latin typeface="Times New Roman" panose="02020603050405020304" pitchFamily="18" charset="0"/>
            </a:endParaRPr>
          </a:p>
        </p:txBody>
      </p:sp>
      <p:sp>
        <p:nvSpPr>
          <p:cNvPr id="35" name="文本框 4"/>
          <p:cNvSpPr txBox="1">
            <a:spLocks noChangeArrowheads="1"/>
          </p:cNvSpPr>
          <p:nvPr/>
        </p:nvSpPr>
        <p:spPr bwMode="auto">
          <a:xfrm>
            <a:off x="3791744" y="4725144"/>
            <a:ext cx="1503362" cy="460375"/>
          </a:xfrm>
          <a:prstGeom prst="rect">
            <a:avLst/>
          </a:prstGeom>
          <a:noFill/>
          <a:ln w="9525">
            <a:noFill/>
            <a:miter lim="800000"/>
          </a:ln>
        </p:spPr>
        <p:txBody>
          <a:bodyPr>
            <a:spAutoFit/>
          </a:bodyPr>
          <a:lstStyle/>
          <a:p>
            <a:r>
              <a:rPr lang="en-US" altLang="zh-CN" sz="2400" dirty="0" smtClean="0">
                <a:solidFill>
                  <a:srgbClr val="C00000"/>
                </a:solidFill>
                <a:latin typeface="Times New Roman" panose="02020603050405020304" pitchFamily="18" charset="0"/>
              </a:rPr>
              <a:t>acquired</a:t>
            </a:r>
            <a:endParaRPr lang="en-US" altLang="zh-CN" sz="2400" dirty="0">
              <a:solidFill>
                <a:srgbClr val="C00000"/>
              </a:solidFill>
              <a:latin typeface="Times New Roman" panose="02020603050405020304" pitchFamily="18" charset="0"/>
            </a:endParaRPr>
          </a:p>
        </p:txBody>
      </p:sp>
      <p:sp>
        <p:nvSpPr>
          <p:cNvPr id="36" name="文本框 4"/>
          <p:cNvSpPr txBox="1">
            <a:spLocks noChangeArrowheads="1"/>
          </p:cNvSpPr>
          <p:nvPr/>
        </p:nvSpPr>
        <p:spPr bwMode="auto">
          <a:xfrm>
            <a:off x="7400950" y="5805264"/>
            <a:ext cx="1503362" cy="460375"/>
          </a:xfrm>
          <a:prstGeom prst="rect">
            <a:avLst/>
          </a:prstGeom>
          <a:noFill/>
          <a:ln w="9525">
            <a:noFill/>
            <a:miter lim="800000"/>
          </a:ln>
        </p:spPr>
        <p:txBody>
          <a:bodyPr>
            <a:spAutoFit/>
          </a:bodyPr>
          <a:lstStyle/>
          <a:p>
            <a:r>
              <a:rPr lang="en-US" altLang="zh-CN" sz="2400" dirty="0" smtClean="0">
                <a:solidFill>
                  <a:srgbClr val="C00000"/>
                </a:solidFill>
                <a:latin typeface="Times New Roman" panose="02020603050405020304" pitchFamily="18" charset="0"/>
              </a:rPr>
              <a:t>invisible</a:t>
            </a:r>
            <a:endParaRPr lang="en-US" altLang="zh-CN" sz="2400" dirty="0">
              <a:solidFill>
                <a:srgbClr val="C00000"/>
              </a:solidFill>
              <a:latin typeface="Times New Roman" panose="02020603050405020304" pitchFamily="18" charset="0"/>
            </a:endParaRPr>
          </a:p>
        </p:txBody>
      </p:sp>
      <p:sp>
        <p:nvSpPr>
          <p:cNvPr id="37" name="动作按钮: 第一张 36">
            <a:hlinkClick r:id="" action="ppaction://noaction" highlightClick="1"/>
          </p:cNvPr>
          <p:cNvSpPr/>
          <p:nvPr/>
        </p:nvSpPr>
        <p:spPr>
          <a:xfrm>
            <a:off x="10131425" y="260350"/>
            <a:ext cx="357188" cy="438150"/>
          </a:xfrm>
          <a:prstGeom prst="actionButtonHome">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blinds(horizontal)">
                                      <p:cBhvr>
                                        <p:cTn id="7" dur="500"/>
                                        <p:tgtEl>
                                          <p:spTgt spid="20"/>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blinds(horizontal)">
                                      <p:cBhvr>
                                        <p:cTn id="10" dur="500"/>
                                        <p:tgtEl>
                                          <p:spTgt spid="22"/>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blinds(horizontal)">
                                      <p:cBhvr>
                                        <p:cTn id="13" dur="500"/>
                                        <p:tgtEl>
                                          <p:spTgt spid="23"/>
                                        </p:tgtEl>
                                      </p:cBhvr>
                                    </p:animEffect>
                                  </p:childTnLst>
                                </p:cTn>
                              </p:par>
                              <p:par>
                                <p:cTn id="14" presetID="3" presetClass="entr" presetSubtype="10" fill="hold" nodeType="with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blinds(horizontal)">
                                      <p:cBhvr>
                                        <p:cTn id="16" dur="500"/>
                                        <p:tgtEl>
                                          <p:spTgt spid="21"/>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blinds(horizontal)">
                                      <p:cBhvr>
                                        <p:cTn id="19" dur="500"/>
                                        <p:tgtEl>
                                          <p:spTgt spid="27"/>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blinds(horizontal)">
                                      <p:cBhvr>
                                        <p:cTn id="22" dur="500"/>
                                        <p:tgtEl>
                                          <p:spTgt spid="25"/>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blinds(horizontal)">
                                      <p:cBhvr>
                                        <p:cTn id="25" dur="500"/>
                                        <p:tgtEl>
                                          <p:spTgt spid="26"/>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29"/>
                                        </p:tgtEl>
                                        <p:attrNameLst>
                                          <p:attrName>style.visibility</p:attrName>
                                        </p:attrNameLst>
                                      </p:cBhvr>
                                      <p:to>
                                        <p:strVal val="visible"/>
                                      </p:to>
                                    </p:set>
                                    <p:animEffect transition="in" filter="blinds(horizontal)">
                                      <p:cBhvr>
                                        <p:cTn id="28" dur="500"/>
                                        <p:tgtEl>
                                          <p:spTgt spid="29"/>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blinds(horizontal)">
                                      <p:cBhvr>
                                        <p:cTn id="31" dur="500"/>
                                        <p:tgtEl>
                                          <p:spTgt spid="28"/>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30"/>
                                        </p:tgtEl>
                                        <p:attrNameLst>
                                          <p:attrName>style.visibility</p:attrName>
                                        </p:attrNameLst>
                                      </p:cBhvr>
                                      <p:to>
                                        <p:strVal val="visible"/>
                                      </p:to>
                                    </p:set>
                                    <p:animEffect transition="in" filter="blinds(horizontal)">
                                      <p:cBhvr>
                                        <p:cTn id="34" dur="500"/>
                                        <p:tgtEl>
                                          <p:spTgt spid="30"/>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31"/>
                                        </p:tgtEl>
                                        <p:attrNameLst>
                                          <p:attrName>style.visibility</p:attrName>
                                        </p:attrNameLst>
                                      </p:cBhvr>
                                      <p:to>
                                        <p:strVal val="visible"/>
                                      </p:to>
                                    </p:set>
                                    <p:animEffect transition="in" filter="blinds(horizontal)">
                                      <p:cBhvr>
                                        <p:cTn id="37" dur="500"/>
                                        <p:tgtEl>
                                          <p:spTgt spid="31"/>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34"/>
                                        </p:tgtEl>
                                        <p:attrNameLst>
                                          <p:attrName>style.visibility</p:attrName>
                                        </p:attrNameLst>
                                      </p:cBhvr>
                                      <p:to>
                                        <p:strVal val="visible"/>
                                      </p:to>
                                    </p:set>
                                    <p:animEffect transition="in" filter="blinds(horizontal)">
                                      <p:cBhvr>
                                        <p:cTn id="40" dur="500"/>
                                        <p:tgtEl>
                                          <p:spTgt spid="34"/>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32"/>
                                        </p:tgtEl>
                                        <p:attrNameLst>
                                          <p:attrName>style.visibility</p:attrName>
                                        </p:attrNameLst>
                                      </p:cBhvr>
                                      <p:to>
                                        <p:strVal val="visible"/>
                                      </p:to>
                                    </p:set>
                                    <p:animEffect transition="in" filter="blinds(horizontal)">
                                      <p:cBhvr>
                                        <p:cTn id="45" dur="500"/>
                                        <p:tgtEl>
                                          <p:spTgt spid="32"/>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33"/>
                                        </p:tgtEl>
                                        <p:attrNameLst>
                                          <p:attrName>style.visibility</p:attrName>
                                        </p:attrNameLst>
                                      </p:cBhvr>
                                      <p:to>
                                        <p:strVal val="visible"/>
                                      </p:to>
                                    </p:set>
                                    <p:animEffect transition="in" filter="blinds(horizontal)">
                                      <p:cBhvr>
                                        <p:cTn id="50" dur="500"/>
                                        <p:tgtEl>
                                          <p:spTgt spid="33"/>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35"/>
                                        </p:tgtEl>
                                        <p:attrNameLst>
                                          <p:attrName>style.visibility</p:attrName>
                                        </p:attrNameLst>
                                      </p:cBhvr>
                                      <p:to>
                                        <p:strVal val="visible"/>
                                      </p:to>
                                    </p:set>
                                    <p:animEffect transition="in" filter="blinds(horizontal)">
                                      <p:cBhvr>
                                        <p:cTn id="55" dur="500"/>
                                        <p:tgtEl>
                                          <p:spTgt spid="35"/>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grpId="0" nodeType="clickEffect">
                                  <p:stCondLst>
                                    <p:cond delay="0"/>
                                  </p:stCondLst>
                                  <p:childTnLst>
                                    <p:set>
                                      <p:cBhvr>
                                        <p:cTn id="59" dur="1" fill="hold">
                                          <p:stCondLst>
                                            <p:cond delay="0"/>
                                          </p:stCondLst>
                                        </p:cTn>
                                        <p:tgtEl>
                                          <p:spTgt spid="36"/>
                                        </p:tgtEl>
                                        <p:attrNameLst>
                                          <p:attrName>style.visibility</p:attrName>
                                        </p:attrNameLst>
                                      </p:cBhvr>
                                      <p:to>
                                        <p:strVal val="visible"/>
                                      </p:to>
                                    </p:set>
                                    <p:animEffect transition="in" filter="blinds(horizontal)">
                                      <p:cBhvr>
                                        <p:cTn id="60"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25" grpId="0"/>
      <p:bldP spid="26" grpId="0"/>
      <p:bldP spid="27" grpId="0"/>
      <p:bldP spid="28" grpId="0"/>
      <p:bldP spid="29" grpId="0"/>
      <p:bldP spid="30" grpId="0"/>
      <p:bldP spid="32" grpId="0"/>
      <p:bldP spid="33" grpId="0"/>
      <p:bldP spid="31" grpId="0"/>
      <p:bldP spid="34" grpId="0"/>
      <p:bldP spid="35" grpId="0"/>
      <p:bldP spid="3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524000" y="6372225"/>
            <a:ext cx="9144000" cy="485775"/>
          </a:xfrm>
          <a:prstGeom prst="rect">
            <a:avLst/>
          </a:prstGeom>
          <a:solidFill>
            <a:srgbClr val="FF9F4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base">
              <a:spcBef>
                <a:spcPct val="0"/>
              </a:spcBef>
              <a:spcAft>
                <a:spcPct val="0"/>
              </a:spcAft>
              <a:buFont typeface="Arial" panose="020B0604020202020204" pitchFamily="34" charset="0"/>
              <a:buNone/>
              <a:defRPr/>
            </a:pPr>
            <a:endParaRPr kumimoji="1" lang="zh-CN" altLang="en-US">
              <a:solidFill>
                <a:srgbClr val="AE4845">
                  <a:lumMod val="60000"/>
                  <a:lumOff val="40000"/>
                </a:srgbClr>
              </a:solidFill>
            </a:endParaRPr>
          </a:p>
        </p:txBody>
      </p:sp>
      <p:cxnSp>
        <p:nvCxnSpPr>
          <p:cNvPr id="15" name="直线连接符 14"/>
          <p:cNvCxnSpPr/>
          <p:nvPr/>
        </p:nvCxnSpPr>
        <p:spPr>
          <a:xfrm>
            <a:off x="1524000" y="6372225"/>
            <a:ext cx="9144000" cy="0"/>
          </a:xfrm>
          <a:prstGeom prst="line">
            <a:avLst/>
          </a:prstGeom>
          <a:ln>
            <a:solidFill>
              <a:schemeClr val="accent1"/>
            </a:solidFill>
          </a:ln>
          <a:effectLst/>
        </p:spPr>
        <p:style>
          <a:lnRef idx="3">
            <a:schemeClr val="accent5"/>
          </a:lnRef>
          <a:fillRef idx="0">
            <a:schemeClr val="accent5"/>
          </a:fillRef>
          <a:effectRef idx="2">
            <a:schemeClr val="accent5"/>
          </a:effectRef>
          <a:fontRef idx="minor">
            <a:schemeClr val="tx1"/>
          </a:fontRef>
        </p:style>
      </p:cxnSp>
      <p:cxnSp>
        <p:nvCxnSpPr>
          <p:cNvPr id="16" name="直线连接符 15"/>
          <p:cNvCxnSpPr/>
          <p:nvPr/>
        </p:nvCxnSpPr>
        <p:spPr>
          <a:xfrm>
            <a:off x="1524000" y="742950"/>
            <a:ext cx="2100263" cy="0"/>
          </a:xfrm>
          <a:prstGeom prst="line">
            <a:avLst/>
          </a:prstGeom>
          <a:ln>
            <a:solidFill>
              <a:schemeClr val="accent3">
                <a:lumMod val="75000"/>
              </a:schemeClr>
            </a:solidFill>
          </a:ln>
          <a:effectLst/>
        </p:spPr>
        <p:style>
          <a:lnRef idx="3">
            <a:schemeClr val="accent5"/>
          </a:lnRef>
          <a:fillRef idx="0">
            <a:schemeClr val="accent5"/>
          </a:fillRef>
          <a:effectRef idx="2">
            <a:schemeClr val="accent5"/>
          </a:effectRef>
          <a:fontRef idx="minor">
            <a:schemeClr val="tx1"/>
          </a:fontRef>
        </p:style>
      </p:cxnSp>
      <p:cxnSp>
        <p:nvCxnSpPr>
          <p:cNvPr id="17" name="直线连接符 16"/>
          <p:cNvCxnSpPr/>
          <p:nvPr/>
        </p:nvCxnSpPr>
        <p:spPr>
          <a:xfrm>
            <a:off x="3421063" y="742950"/>
            <a:ext cx="7246937" cy="0"/>
          </a:xfrm>
          <a:prstGeom prst="line">
            <a:avLst/>
          </a:prstGeom>
          <a:ln w="3175" cmpd="sng">
            <a:solidFill>
              <a:schemeClr val="accent3">
                <a:lumMod val="75000"/>
              </a:schemeClr>
            </a:solidFill>
          </a:ln>
          <a:effectLst/>
        </p:spPr>
        <p:style>
          <a:lnRef idx="3">
            <a:schemeClr val="accent5"/>
          </a:lnRef>
          <a:fillRef idx="0">
            <a:schemeClr val="accent5"/>
          </a:fillRef>
          <a:effectRef idx="2">
            <a:schemeClr val="accent5"/>
          </a:effectRef>
          <a:fontRef idx="minor">
            <a:schemeClr val="tx1"/>
          </a:fontRef>
        </p:style>
      </p:cxnSp>
      <p:pic>
        <p:nvPicPr>
          <p:cNvPr id="75789" name="图片 17"/>
          <p:cNvPicPr>
            <a:picLocks noChangeAspect="1"/>
          </p:cNvPicPr>
          <p:nvPr/>
        </p:nvPicPr>
        <p:blipFill>
          <a:blip r:embed="rId1" cstate="print"/>
          <a:srcRect/>
          <a:stretch>
            <a:fillRect/>
          </a:stretch>
        </p:blipFill>
        <p:spPr bwMode="auto">
          <a:xfrm>
            <a:off x="1722438" y="152400"/>
            <a:ext cx="177800" cy="495300"/>
          </a:xfrm>
          <a:prstGeom prst="rect">
            <a:avLst/>
          </a:prstGeom>
          <a:noFill/>
          <a:ln w="9525">
            <a:noFill/>
            <a:miter lim="800000"/>
            <a:headEnd/>
            <a:tailEnd/>
          </a:ln>
        </p:spPr>
      </p:pic>
      <p:sp>
        <p:nvSpPr>
          <p:cNvPr id="19" name="文本框 18"/>
          <p:cNvSpPr txBox="1"/>
          <p:nvPr/>
        </p:nvSpPr>
        <p:spPr>
          <a:xfrm>
            <a:off x="1879600" y="203200"/>
            <a:ext cx="1899285" cy="553085"/>
          </a:xfrm>
          <a:prstGeom prst="rect">
            <a:avLst/>
          </a:prstGeom>
          <a:noFill/>
        </p:spPr>
        <p:txBody>
          <a:bodyPr wrap="none">
            <a:spAutoFit/>
          </a:bodyPr>
          <a:lstStyle/>
          <a:p>
            <a:pPr fontAlgn="base">
              <a:spcBef>
                <a:spcPct val="0"/>
              </a:spcBef>
              <a:spcAft>
                <a:spcPct val="0"/>
              </a:spcAft>
              <a:buFont typeface="Arial" panose="020B0604020202020204" pitchFamily="34" charset="0"/>
              <a:buNone/>
            </a:pPr>
            <a:r>
              <a:rPr kumimoji="1" lang="en-US" altLang="zh-CN" sz="3000" b="1" dirty="0">
                <a:solidFill>
                  <a:srgbClr val="408000"/>
                </a:solidFill>
                <a:latin typeface="Arial" panose="020B0604020202020204" pitchFamily="34" charset="0"/>
                <a:cs typeface="Arial" panose="020B0604020202020204" pitchFamily="34" charset="0"/>
              </a:rPr>
              <a:t>Explore</a:t>
            </a:r>
            <a:r>
              <a:rPr kumimoji="1" lang="en-US" altLang="zh-CN" sz="3000" b="1" dirty="0">
                <a:solidFill>
                  <a:srgbClr val="BFBFBF"/>
                </a:solidFill>
                <a:latin typeface="Arial" panose="020B0604020202020204" pitchFamily="34" charset="0"/>
                <a:cs typeface="Arial" panose="020B0604020202020204" pitchFamily="34" charset="0"/>
              </a:rPr>
              <a:t> </a:t>
            </a:r>
            <a:r>
              <a:rPr kumimoji="1" lang="en-US" altLang="zh-CN" sz="3000" b="1" dirty="0">
                <a:solidFill>
                  <a:srgbClr val="408000"/>
                </a:solidFill>
                <a:latin typeface="Arial" panose="020B0604020202020204" pitchFamily="34" charset="0"/>
                <a:cs typeface="Arial" panose="020B0604020202020204" pitchFamily="34" charset="0"/>
              </a:rPr>
              <a:t>1</a:t>
            </a:r>
            <a:endParaRPr kumimoji="1" lang="zh-CN" altLang="en-US" sz="3000" b="1" dirty="0">
              <a:solidFill>
                <a:srgbClr val="408000"/>
              </a:solidFill>
              <a:latin typeface="Arial" panose="020B0604020202020204" pitchFamily="34" charset="0"/>
              <a:cs typeface="Arial" panose="020B0604020202020204" pitchFamily="34" charset="0"/>
            </a:endParaRPr>
          </a:p>
        </p:txBody>
      </p:sp>
      <p:sp>
        <p:nvSpPr>
          <p:cNvPr id="75791" name="TextBox 4"/>
          <p:cNvSpPr txBox="1">
            <a:spLocks noChangeArrowheads="1"/>
          </p:cNvSpPr>
          <p:nvPr/>
        </p:nvSpPr>
        <p:spPr bwMode="auto">
          <a:xfrm>
            <a:off x="5846763" y="6394450"/>
            <a:ext cx="4821237" cy="368300"/>
          </a:xfrm>
          <a:prstGeom prst="rect">
            <a:avLst/>
          </a:prstGeom>
          <a:noFill/>
          <a:ln w="9525">
            <a:noFill/>
            <a:miter lim="800000"/>
          </a:ln>
        </p:spPr>
        <p:txBody>
          <a:bodyPr>
            <a:spAutoFit/>
          </a:bodyPr>
          <a:lstStyle/>
          <a:p>
            <a:pPr fontAlgn="base">
              <a:spcBef>
                <a:spcPct val="0"/>
              </a:spcBef>
              <a:spcAft>
                <a:spcPct val="0"/>
              </a:spcAft>
              <a:buFont typeface="Arial" panose="020B0604020202020204" pitchFamily="34" charset="0"/>
              <a:buNone/>
            </a:pPr>
            <a:r>
              <a:rPr lang="zh-CN" altLang="en-US" b="1" dirty="0">
                <a:solidFill>
                  <a:srgbClr val="FFFFFF"/>
                </a:solidFill>
                <a:latin typeface="微软雅黑" panose="020B0503020204020204" charset="-122"/>
                <a:ea typeface="微软雅黑" panose="020B0503020204020204" charset="-122"/>
              </a:rPr>
              <a:t>新一代大学英语（基础篇）</a:t>
            </a:r>
            <a:r>
              <a:rPr lang="en-US" altLang="zh-CN" b="1" dirty="0">
                <a:solidFill>
                  <a:srgbClr val="FFFFFF"/>
                </a:solidFill>
                <a:latin typeface="微软雅黑" panose="020B0503020204020204" charset="-122"/>
                <a:ea typeface="微软雅黑" panose="020B0503020204020204" charset="-122"/>
              </a:rPr>
              <a:t>  </a:t>
            </a:r>
            <a:r>
              <a:rPr lang="zh-CN" altLang="en-US" b="1" dirty="0">
                <a:solidFill>
                  <a:srgbClr val="FFFFFF"/>
                </a:solidFill>
                <a:latin typeface="微软雅黑" panose="020B0503020204020204" charset="-122"/>
                <a:ea typeface="微软雅黑" panose="020B0503020204020204" charset="-122"/>
              </a:rPr>
              <a:t>综合教程</a:t>
            </a:r>
            <a:r>
              <a:rPr lang="en-US" altLang="zh-CN" b="1" dirty="0">
                <a:solidFill>
                  <a:srgbClr val="FFFFFF"/>
                </a:solidFill>
                <a:latin typeface="微软雅黑" panose="020B0503020204020204" charset="-122"/>
                <a:ea typeface="微软雅黑" panose="020B0503020204020204" charset="-122"/>
              </a:rPr>
              <a:t>  Unit </a:t>
            </a:r>
            <a:r>
              <a:rPr lang="en-US" altLang="zh-CN" b="1" dirty="0" smtClean="0">
                <a:solidFill>
                  <a:srgbClr val="FFFFFF"/>
                </a:solidFill>
                <a:latin typeface="微软雅黑" panose="020B0503020204020204" charset="-122"/>
                <a:ea typeface="微软雅黑" panose="020B0503020204020204" charset="-122"/>
              </a:rPr>
              <a:t>2</a:t>
            </a:r>
            <a:endParaRPr lang="zh-CN" altLang="en-US" b="1" dirty="0">
              <a:solidFill>
                <a:srgbClr val="FFFFFF"/>
              </a:solidFill>
              <a:latin typeface="微软雅黑" panose="020B0503020204020204" charset="-122"/>
              <a:ea typeface="微软雅黑" panose="020B0503020204020204" charset="-122"/>
            </a:endParaRPr>
          </a:p>
        </p:txBody>
      </p:sp>
      <p:sp>
        <p:nvSpPr>
          <p:cNvPr id="75792" name="文本框 20"/>
          <p:cNvSpPr txBox="1">
            <a:spLocks noChangeArrowheads="1"/>
          </p:cNvSpPr>
          <p:nvPr/>
        </p:nvSpPr>
        <p:spPr bwMode="auto">
          <a:xfrm>
            <a:off x="3992880" y="281305"/>
            <a:ext cx="4644390" cy="521970"/>
          </a:xfrm>
          <a:prstGeom prst="rect">
            <a:avLst/>
          </a:prstGeom>
          <a:noFill/>
          <a:ln w="9525">
            <a:noFill/>
            <a:miter lim="800000"/>
          </a:ln>
        </p:spPr>
        <p:txBody>
          <a:bodyPr wrap="square">
            <a:spAutoFit/>
          </a:bodyPr>
          <a:lstStyle/>
          <a:p>
            <a:pPr fontAlgn="base">
              <a:spcBef>
                <a:spcPct val="0"/>
              </a:spcBef>
              <a:spcAft>
                <a:spcPct val="0"/>
              </a:spcAft>
              <a:buFont typeface="Arial" panose="020B0604020202020204" pitchFamily="34" charset="0"/>
              <a:buNone/>
            </a:pPr>
            <a:r>
              <a:rPr kumimoji="1" lang="en-US" altLang="zh-CN" sz="2800" b="1" dirty="0">
                <a:solidFill>
                  <a:srgbClr val="64A96A"/>
                </a:solidFill>
                <a:latin typeface="Arial" panose="020B0604020202020204" pitchFamily="34" charset="0"/>
                <a:cs typeface="Arial" panose="020B0604020202020204" pitchFamily="34" charset="0"/>
              </a:rPr>
              <a:t>Building your language</a:t>
            </a:r>
            <a:endParaRPr kumimoji="1" lang="en-US" altLang="zh-CN" sz="2800" b="1" dirty="0">
              <a:solidFill>
                <a:srgbClr val="64A96A"/>
              </a:solidFill>
              <a:latin typeface="Arial" panose="020B0604020202020204" pitchFamily="34" charset="0"/>
              <a:cs typeface="Arial" panose="020B0604020202020204" pitchFamily="34" charset="0"/>
            </a:endParaRPr>
          </a:p>
        </p:txBody>
      </p:sp>
      <p:sp>
        <p:nvSpPr>
          <p:cNvPr id="27" name="矩形 26"/>
          <p:cNvSpPr/>
          <p:nvPr/>
        </p:nvSpPr>
        <p:spPr>
          <a:xfrm>
            <a:off x="1847528" y="846574"/>
            <a:ext cx="8496944" cy="5041265"/>
          </a:xfrm>
          <a:prstGeom prst="rect">
            <a:avLst/>
          </a:prstGeom>
        </p:spPr>
        <p:txBody>
          <a:bodyPr wrap="square">
            <a:spAutoFit/>
          </a:bodyPr>
          <a:lstStyle/>
          <a:p>
            <a:pPr>
              <a:lnSpc>
                <a:spcPct val="130000"/>
              </a:lnSpc>
              <a:spcAft>
                <a:spcPts val="1200"/>
              </a:spcAft>
            </a:pPr>
            <a:r>
              <a:rPr lang="en-US" altLang="zh-CN" sz="2400" dirty="0" smtClean="0">
                <a:latin typeface="Times New Roman" panose="02020603050405020304" pitchFamily="18" charset="0"/>
              </a:rPr>
              <a:t>often </a:t>
            </a:r>
            <a:r>
              <a:rPr lang="en-US" altLang="zh-CN" sz="2400" dirty="0">
                <a:latin typeface="Times New Roman" panose="02020603050405020304" pitchFamily="18" charset="0"/>
              </a:rPr>
              <a:t>take it for granted. But a close examination of the English language has led to some interesting findings about its crazy usages. For example, people drive in a parkway and park in a driveway. If we 4) </a:t>
            </a:r>
            <a:r>
              <a:rPr lang="en-US" altLang="zh-CN" sz="2400" dirty="0" smtClean="0">
                <a:latin typeface="Times New Roman" panose="02020603050405020304" pitchFamily="18" charset="0"/>
              </a:rPr>
              <a:t>__________ </a:t>
            </a:r>
            <a:r>
              <a:rPr lang="en-US" altLang="zh-CN" sz="2400" dirty="0">
                <a:latin typeface="Times New Roman" panose="02020603050405020304" pitchFamily="18" charset="0"/>
              </a:rPr>
              <a:t>its paradoxes, we find that nightmare can take place in daylight while 5) ____________ can take place at night; quicksand works slowly, and boxing rings are square. The list can go on and on.</a:t>
            </a:r>
            <a:endParaRPr lang="en-US" altLang="zh-CN" sz="2400" dirty="0">
              <a:latin typeface="Times New Roman" panose="02020603050405020304" pitchFamily="18" charset="0"/>
            </a:endParaRPr>
          </a:p>
          <a:p>
            <a:pPr>
              <a:lnSpc>
                <a:spcPct val="130000"/>
              </a:lnSpc>
              <a:spcAft>
                <a:spcPts val="1200"/>
              </a:spcAft>
            </a:pPr>
            <a:r>
              <a:rPr lang="en-US" altLang="zh-CN" sz="2400" dirty="0">
                <a:latin typeface="Times New Roman" panose="02020603050405020304" pitchFamily="18" charset="0"/>
              </a:rPr>
              <a:t>In fact, all languages are a little crazy in one way or another. Walt Whitman might say that languages 6) ____________ themselves because language is the 7) </a:t>
            </a:r>
            <a:r>
              <a:rPr lang="en-US" altLang="zh-CN" sz="2400" dirty="0" smtClean="0">
                <a:latin typeface="Times New Roman" panose="02020603050405020304" pitchFamily="18" charset="0"/>
              </a:rPr>
              <a:t>__________ </a:t>
            </a:r>
            <a:r>
              <a:rPr lang="en-US" altLang="zh-CN" sz="2400" dirty="0">
                <a:latin typeface="Times New Roman" panose="02020603050405020304" pitchFamily="18" charset="0"/>
              </a:rPr>
              <a:t>invention of human beings.</a:t>
            </a:r>
            <a:endParaRPr lang="en-US" altLang="zh-CN" sz="2400" dirty="0">
              <a:latin typeface="Times New Roman" panose="02020603050405020304" pitchFamily="18" charset="0"/>
            </a:endParaRPr>
          </a:p>
        </p:txBody>
      </p:sp>
      <p:sp>
        <p:nvSpPr>
          <p:cNvPr id="11" name="文本框 4"/>
          <p:cNvSpPr txBox="1">
            <a:spLocks noChangeArrowheads="1"/>
          </p:cNvSpPr>
          <p:nvPr/>
        </p:nvSpPr>
        <p:spPr bwMode="auto">
          <a:xfrm>
            <a:off x="2864446" y="2320553"/>
            <a:ext cx="1503362" cy="460375"/>
          </a:xfrm>
          <a:prstGeom prst="rect">
            <a:avLst/>
          </a:prstGeom>
          <a:noFill/>
          <a:ln w="9525">
            <a:noFill/>
            <a:miter lim="800000"/>
          </a:ln>
        </p:spPr>
        <p:txBody>
          <a:bodyPr>
            <a:spAutoFit/>
          </a:bodyPr>
          <a:lstStyle/>
          <a:p>
            <a:r>
              <a:rPr lang="en-US" altLang="zh-CN" sz="2400" dirty="0" smtClean="0">
                <a:solidFill>
                  <a:srgbClr val="C00000"/>
                </a:solidFill>
                <a:latin typeface="Times New Roman" panose="02020603050405020304" pitchFamily="18" charset="0"/>
              </a:rPr>
              <a:t>explore</a:t>
            </a:r>
            <a:endParaRPr lang="en-US" altLang="zh-CN" sz="2400" dirty="0">
              <a:solidFill>
                <a:srgbClr val="C00000"/>
              </a:solidFill>
              <a:latin typeface="Times New Roman" panose="02020603050405020304" pitchFamily="18" charset="0"/>
            </a:endParaRPr>
          </a:p>
        </p:txBody>
      </p:sp>
      <p:sp>
        <p:nvSpPr>
          <p:cNvPr id="12" name="文本框 4"/>
          <p:cNvSpPr txBox="1">
            <a:spLocks noChangeArrowheads="1"/>
          </p:cNvSpPr>
          <p:nvPr/>
        </p:nvSpPr>
        <p:spPr bwMode="auto">
          <a:xfrm>
            <a:off x="5087888" y="2823319"/>
            <a:ext cx="1944216" cy="460375"/>
          </a:xfrm>
          <a:prstGeom prst="rect">
            <a:avLst/>
          </a:prstGeom>
          <a:noFill/>
          <a:ln w="9525">
            <a:noFill/>
            <a:miter lim="800000"/>
          </a:ln>
        </p:spPr>
        <p:txBody>
          <a:bodyPr wrap="square">
            <a:spAutoFit/>
          </a:bodyPr>
          <a:lstStyle/>
          <a:p>
            <a:r>
              <a:rPr lang="en-US" altLang="zh-CN" sz="2400" dirty="0" smtClean="0">
                <a:solidFill>
                  <a:srgbClr val="C00000"/>
                </a:solidFill>
                <a:latin typeface="Times New Roman" panose="02020603050405020304" pitchFamily="18" charset="0"/>
              </a:rPr>
              <a:t>daydreaming</a:t>
            </a:r>
            <a:endParaRPr lang="en-US" altLang="zh-CN" sz="2400" dirty="0">
              <a:solidFill>
                <a:srgbClr val="C00000"/>
              </a:solidFill>
              <a:latin typeface="Times New Roman" panose="02020603050405020304" pitchFamily="18" charset="0"/>
            </a:endParaRPr>
          </a:p>
        </p:txBody>
      </p:sp>
      <p:sp>
        <p:nvSpPr>
          <p:cNvPr id="13" name="文本框 4"/>
          <p:cNvSpPr txBox="1">
            <a:spLocks noChangeArrowheads="1"/>
          </p:cNvSpPr>
          <p:nvPr/>
        </p:nvSpPr>
        <p:spPr bwMode="auto">
          <a:xfrm>
            <a:off x="6600056" y="4869160"/>
            <a:ext cx="1503362" cy="460375"/>
          </a:xfrm>
          <a:prstGeom prst="rect">
            <a:avLst/>
          </a:prstGeom>
          <a:noFill/>
          <a:ln w="9525">
            <a:noFill/>
            <a:miter lim="800000"/>
          </a:ln>
        </p:spPr>
        <p:txBody>
          <a:bodyPr>
            <a:spAutoFit/>
          </a:bodyPr>
          <a:lstStyle/>
          <a:p>
            <a:r>
              <a:rPr lang="en-US" altLang="zh-CN" sz="2400" dirty="0" smtClean="0">
                <a:solidFill>
                  <a:srgbClr val="C00000"/>
                </a:solidFill>
                <a:latin typeface="Times New Roman" panose="02020603050405020304" pitchFamily="18" charset="0"/>
              </a:rPr>
              <a:t>contradict</a:t>
            </a:r>
            <a:endParaRPr lang="en-US" altLang="zh-CN" sz="2400" dirty="0">
              <a:solidFill>
                <a:srgbClr val="C00000"/>
              </a:solidFill>
              <a:latin typeface="Times New Roman" panose="02020603050405020304" pitchFamily="18" charset="0"/>
            </a:endParaRPr>
          </a:p>
        </p:txBody>
      </p:sp>
      <p:sp>
        <p:nvSpPr>
          <p:cNvPr id="18" name="文本框 4"/>
          <p:cNvSpPr txBox="1">
            <a:spLocks noChangeArrowheads="1"/>
          </p:cNvSpPr>
          <p:nvPr/>
        </p:nvSpPr>
        <p:spPr bwMode="auto">
          <a:xfrm>
            <a:off x="5303912" y="5344889"/>
            <a:ext cx="1503362" cy="460375"/>
          </a:xfrm>
          <a:prstGeom prst="rect">
            <a:avLst/>
          </a:prstGeom>
          <a:noFill/>
          <a:ln w="9525">
            <a:noFill/>
            <a:miter lim="800000"/>
          </a:ln>
        </p:spPr>
        <p:txBody>
          <a:bodyPr>
            <a:spAutoFit/>
          </a:bodyPr>
          <a:lstStyle/>
          <a:p>
            <a:r>
              <a:rPr lang="en-US" altLang="zh-CN" sz="2400" dirty="0" smtClean="0">
                <a:solidFill>
                  <a:srgbClr val="C00000"/>
                </a:solidFill>
                <a:latin typeface="Times New Roman" panose="02020603050405020304" pitchFamily="18" charset="0"/>
              </a:rPr>
              <a:t>creative</a:t>
            </a:r>
            <a:endParaRPr lang="en-US" altLang="zh-CN" sz="2400" dirty="0">
              <a:solidFill>
                <a:srgbClr val="C00000"/>
              </a:solidFill>
              <a:latin typeface="Times New Roman" panose="02020603050405020304" pitchFamily="18" charset="0"/>
            </a:endParaRPr>
          </a:p>
        </p:txBody>
      </p:sp>
      <p:sp>
        <p:nvSpPr>
          <p:cNvPr id="20" name="动作按钮: 第一张 19">
            <a:hlinkClick r:id="" action="ppaction://noaction" highlightClick="1"/>
          </p:cNvPr>
          <p:cNvSpPr/>
          <p:nvPr/>
        </p:nvSpPr>
        <p:spPr>
          <a:xfrm>
            <a:off x="10131425" y="260350"/>
            <a:ext cx="357188" cy="438150"/>
          </a:xfrm>
          <a:prstGeom prst="actionButtonHome">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linds(horizontal)">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blinds(horizontal)">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blinds(horizontal)">
                                      <p:cBhvr>
                                        <p:cTn id="2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5474" name="矩形 1"/>
          <p:cNvSpPr/>
          <p:nvPr/>
        </p:nvSpPr>
        <p:spPr>
          <a:xfrm>
            <a:off x="2063750" y="3500438"/>
            <a:ext cx="8135938" cy="2830195"/>
          </a:xfrm>
          <a:prstGeom prst="rect">
            <a:avLst/>
          </a:prstGeom>
          <a:noFill/>
          <a:ln w="9525">
            <a:noFill/>
          </a:ln>
        </p:spPr>
        <p:txBody>
          <a:bodyPr>
            <a:spAutoFit/>
          </a:bodyPr>
          <a:p>
            <a:pPr>
              <a:buNone/>
            </a:pPr>
            <a:r>
              <a:rPr lang="en-US" altLang="zh-CN" sz="2400" dirty="0">
                <a:latin typeface="Times New Roman" panose="02020603050405020304" pitchFamily="18" charset="0"/>
                <a:cs typeface="Times New Roman" panose="02020603050405020304" pitchFamily="18" charset="0"/>
              </a:rPr>
              <a:t>1. The program focuses on first-year students and their ____________ from high school to college. </a:t>
            </a:r>
            <a:endParaRPr lang="zh-CN" altLang="zh-CN" sz="2400" dirty="0">
              <a:latin typeface="Times New Roman" panose="02020603050405020304" pitchFamily="18" charset="0"/>
              <a:cs typeface="Times New Roman" panose="02020603050405020304" pitchFamily="18" charset="0"/>
            </a:endParaRPr>
          </a:p>
          <a:p>
            <a:pPr>
              <a:spcBef>
                <a:spcPts val="1200"/>
              </a:spcBef>
              <a:buNone/>
            </a:pPr>
            <a:r>
              <a:rPr lang="en-US" altLang="zh-CN" sz="2400" dirty="0">
                <a:latin typeface="Times New Roman" panose="02020603050405020304" pitchFamily="18" charset="0"/>
                <a:cs typeface="Times New Roman" panose="02020603050405020304" pitchFamily="18" charset="0"/>
              </a:rPr>
              <a:t>2. Without a(n) _________ financial support, he had to take several part-time jobs to keep himself going through the college years. </a:t>
            </a:r>
            <a:endParaRPr lang="en-US" altLang="zh-CN" sz="2400" dirty="0">
              <a:latin typeface="Times New Roman" panose="02020603050405020304" pitchFamily="18" charset="0"/>
              <a:cs typeface="Times New Roman" panose="02020603050405020304" pitchFamily="18" charset="0"/>
            </a:endParaRPr>
          </a:p>
          <a:p>
            <a:pPr>
              <a:buFontTx/>
              <a:buNone/>
            </a:pPr>
            <a:r>
              <a:rPr lang="en-US" altLang="zh-CN" sz="2400" dirty="0">
                <a:latin typeface="Times New Roman" panose="02020603050405020304" pitchFamily="18" charset="0"/>
                <a:cs typeface="Times New Roman" panose="02020603050405020304" pitchFamily="18" charset="0"/>
              </a:rPr>
              <a:t>3. It is said that Mary is good at English because of her _________ learning style.  </a:t>
            </a:r>
            <a:endParaRPr lang="zh-CN" altLang="zh-CN" sz="2400" dirty="0">
              <a:latin typeface="Times New Roman" panose="02020603050405020304" pitchFamily="18" charset="0"/>
              <a:ea typeface="Times New Roman" panose="02020603050405020304" pitchFamily="18" charset="0"/>
            </a:endParaRPr>
          </a:p>
        </p:txBody>
      </p:sp>
      <p:sp>
        <p:nvSpPr>
          <p:cNvPr id="105475" name="矩形 5"/>
          <p:cNvSpPr/>
          <p:nvPr/>
        </p:nvSpPr>
        <p:spPr>
          <a:xfrm>
            <a:off x="3360738" y="1360488"/>
            <a:ext cx="7083425" cy="829945"/>
          </a:xfrm>
          <a:prstGeom prst="rect">
            <a:avLst/>
          </a:prstGeom>
          <a:noFill/>
          <a:ln w="9525">
            <a:noFill/>
          </a:ln>
        </p:spPr>
        <p:txBody>
          <a:bodyPr>
            <a:spAutoFit/>
          </a:bodyPr>
          <a:p>
            <a:r>
              <a:rPr lang="en-US" altLang="zh-CN" sz="2400" dirty="0">
                <a:latin typeface="Times New Roman" panose="02020603050405020304" pitchFamily="18" charset="0"/>
              </a:rPr>
              <a:t>Complete the sentences with the expressions below. Change the form when necessary. </a:t>
            </a:r>
            <a:endParaRPr lang="en-US" altLang="zh-CN" sz="2400" dirty="0">
              <a:latin typeface="Times New Roman" panose="02020603050405020304" pitchFamily="18" charset="0"/>
              <a:ea typeface="Arial" panose="020B0604020202020204" pitchFamily="34" charset="0"/>
            </a:endParaRPr>
          </a:p>
        </p:txBody>
      </p:sp>
      <p:sp>
        <p:nvSpPr>
          <p:cNvPr id="14" name="矩形 13"/>
          <p:cNvSpPr/>
          <p:nvPr/>
        </p:nvSpPr>
        <p:spPr>
          <a:xfrm>
            <a:off x="1524000" y="6372225"/>
            <a:ext cx="9144000" cy="485775"/>
          </a:xfrm>
          <a:prstGeom prst="rect">
            <a:avLst/>
          </a:prstGeom>
          <a:solidFill>
            <a:srgbClr val="FF9F4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1" lang="zh-CN" altLang="en-US" sz="1800" b="0" i="0" u="none" strike="noStrike" kern="1200" cap="none" spc="0" normalizeH="0" baseline="0" noProof="0">
              <a:ln>
                <a:noFill/>
              </a:ln>
              <a:solidFill>
                <a:schemeClr val="accent6">
                  <a:lumMod val="60000"/>
                  <a:lumOff val="40000"/>
                </a:schemeClr>
              </a:solidFill>
              <a:effectLst/>
              <a:uLnTx/>
              <a:uFillTx/>
              <a:latin typeface="+mn-lt"/>
              <a:ea typeface="+mn-ea"/>
              <a:cs typeface="+mn-cs"/>
            </a:endParaRPr>
          </a:p>
        </p:txBody>
      </p:sp>
      <p:cxnSp>
        <p:nvCxnSpPr>
          <p:cNvPr id="15" name="直线连接符 14"/>
          <p:cNvCxnSpPr/>
          <p:nvPr/>
        </p:nvCxnSpPr>
        <p:spPr>
          <a:xfrm>
            <a:off x="1524000" y="6372225"/>
            <a:ext cx="9144000" cy="0"/>
          </a:xfrm>
          <a:prstGeom prst="line">
            <a:avLst/>
          </a:prstGeom>
          <a:ln>
            <a:solidFill>
              <a:schemeClr val="accent1"/>
            </a:solidFill>
          </a:ln>
          <a:effectLst/>
        </p:spPr>
        <p:style>
          <a:lnRef idx="3">
            <a:schemeClr val="accent5"/>
          </a:lnRef>
          <a:fillRef idx="0">
            <a:schemeClr val="accent5"/>
          </a:fillRef>
          <a:effectRef idx="2">
            <a:schemeClr val="accent5"/>
          </a:effectRef>
          <a:fontRef idx="minor">
            <a:schemeClr val="tx1"/>
          </a:fontRef>
        </p:style>
      </p:cxnSp>
      <p:cxnSp>
        <p:nvCxnSpPr>
          <p:cNvPr id="16" name="直线连接符 15"/>
          <p:cNvCxnSpPr/>
          <p:nvPr/>
        </p:nvCxnSpPr>
        <p:spPr>
          <a:xfrm>
            <a:off x="1524000" y="742950"/>
            <a:ext cx="2100263" cy="0"/>
          </a:xfrm>
          <a:prstGeom prst="line">
            <a:avLst/>
          </a:prstGeom>
          <a:ln>
            <a:solidFill>
              <a:schemeClr val="accent3">
                <a:lumMod val="75000"/>
              </a:schemeClr>
            </a:solidFill>
          </a:ln>
          <a:effectLst/>
        </p:spPr>
        <p:style>
          <a:lnRef idx="3">
            <a:schemeClr val="accent5"/>
          </a:lnRef>
          <a:fillRef idx="0">
            <a:schemeClr val="accent5"/>
          </a:fillRef>
          <a:effectRef idx="2">
            <a:schemeClr val="accent5"/>
          </a:effectRef>
          <a:fontRef idx="minor">
            <a:schemeClr val="tx1"/>
          </a:fontRef>
        </p:style>
      </p:cxnSp>
      <p:cxnSp>
        <p:nvCxnSpPr>
          <p:cNvPr id="17" name="直线连接符 16"/>
          <p:cNvCxnSpPr/>
          <p:nvPr/>
        </p:nvCxnSpPr>
        <p:spPr>
          <a:xfrm>
            <a:off x="3421063" y="742950"/>
            <a:ext cx="7246938" cy="0"/>
          </a:xfrm>
          <a:prstGeom prst="line">
            <a:avLst/>
          </a:prstGeom>
          <a:ln w="3175" cmpd="sng">
            <a:solidFill>
              <a:schemeClr val="accent3">
                <a:lumMod val="75000"/>
              </a:schemeClr>
            </a:solidFill>
          </a:ln>
          <a:effectLst/>
        </p:spPr>
        <p:style>
          <a:lnRef idx="3">
            <a:schemeClr val="accent5"/>
          </a:lnRef>
          <a:fillRef idx="0">
            <a:schemeClr val="accent5"/>
          </a:fillRef>
          <a:effectRef idx="2">
            <a:schemeClr val="accent5"/>
          </a:effectRef>
          <a:fontRef idx="minor">
            <a:schemeClr val="tx1"/>
          </a:fontRef>
        </p:style>
      </p:cxnSp>
      <p:pic>
        <p:nvPicPr>
          <p:cNvPr id="105480" name="图片 17"/>
          <p:cNvPicPr>
            <a:picLocks noChangeAspect="1"/>
          </p:cNvPicPr>
          <p:nvPr/>
        </p:nvPicPr>
        <p:blipFill>
          <a:blip r:embed="rId1"/>
          <a:stretch>
            <a:fillRect/>
          </a:stretch>
        </p:blipFill>
        <p:spPr>
          <a:xfrm>
            <a:off x="1722438" y="152400"/>
            <a:ext cx="177800" cy="495300"/>
          </a:xfrm>
          <a:prstGeom prst="rect">
            <a:avLst/>
          </a:prstGeom>
          <a:noFill/>
          <a:ln w="9525">
            <a:noFill/>
          </a:ln>
        </p:spPr>
      </p:pic>
      <p:sp>
        <p:nvSpPr>
          <p:cNvPr id="105481" name="文本框 18"/>
          <p:cNvSpPr txBox="1"/>
          <p:nvPr/>
        </p:nvSpPr>
        <p:spPr>
          <a:xfrm>
            <a:off x="1879600" y="203200"/>
            <a:ext cx="1899285" cy="553085"/>
          </a:xfrm>
          <a:prstGeom prst="rect">
            <a:avLst/>
          </a:prstGeom>
          <a:noFill/>
          <a:ln w="9525">
            <a:noFill/>
          </a:ln>
        </p:spPr>
        <p:txBody>
          <a:bodyPr wrap="none">
            <a:spAutoFit/>
          </a:bodyPr>
          <a:p>
            <a:r>
              <a:rPr lang="en-US" altLang="zh-CN" sz="3000" b="1" dirty="0">
                <a:solidFill>
                  <a:srgbClr val="408000"/>
                </a:solidFill>
                <a:latin typeface="Arial" panose="020B0604020202020204" pitchFamily="34" charset="0"/>
              </a:rPr>
              <a:t>Explore</a:t>
            </a:r>
            <a:r>
              <a:rPr lang="en-US" altLang="zh-CN" sz="3000" b="1" dirty="0">
                <a:solidFill>
                  <a:srgbClr val="BFBFBF"/>
                </a:solidFill>
                <a:latin typeface="Arial" panose="020B0604020202020204" pitchFamily="34" charset="0"/>
              </a:rPr>
              <a:t> </a:t>
            </a:r>
            <a:r>
              <a:rPr lang="en-US" altLang="zh-CN" sz="3000" b="1" dirty="0">
                <a:solidFill>
                  <a:srgbClr val="408000"/>
                </a:solidFill>
                <a:latin typeface="Arial" panose="020B0604020202020204" pitchFamily="34" charset="0"/>
              </a:rPr>
              <a:t>1</a:t>
            </a:r>
            <a:endParaRPr lang="zh-CN" altLang="en-US" sz="3000" b="1" dirty="0">
              <a:solidFill>
                <a:srgbClr val="408000"/>
              </a:solidFill>
              <a:latin typeface="Arial" panose="020B0604020202020204" pitchFamily="34" charset="0"/>
              <a:ea typeface="Arial" panose="020B0604020202020204" pitchFamily="34" charset="0"/>
            </a:endParaRPr>
          </a:p>
        </p:txBody>
      </p:sp>
      <p:sp>
        <p:nvSpPr>
          <p:cNvPr id="105482" name="TextBox 4"/>
          <p:cNvSpPr txBox="1"/>
          <p:nvPr/>
        </p:nvSpPr>
        <p:spPr>
          <a:xfrm>
            <a:off x="5846763" y="6394450"/>
            <a:ext cx="4821237" cy="368300"/>
          </a:xfrm>
          <a:prstGeom prst="rect">
            <a:avLst/>
          </a:prstGeom>
          <a:noFill/>
          <a:ln w="9525">
            <a:noFill/>
          </a:ln>
        </p:spPr>
        <p:txBody>
          <a:bodyPr>
            <a:spAutoFit/>
          </a:bodyPr>
          <a:p>
            <a:r>
              <a:rPr lang="zh-CN" altLang="en-US" b="1" dirty="0">
                <a:solidFill>
                  <a:schemeClr val="bg1"/>
                </a:solidFill>
                <a:latin typeface="微软雅黑" panose="020B0503020204020204" charset="-122"/>
                <a:ea typeface="微软雅黑" panose="020B0503020204020204" charset="-122"/>
              </a:rPr>
              <a:t>新一代大学英语（基础篇）</a:t>
            </a:r>
            <a:r>
              <a:rPr lang="en-US" altLang="zh-CN" b="1" dirty="0">
                <a:solidFill>
                  <a:schemeClr val="bg1"/>
                </a:solidFill>
                <a:latin typeface="微软雅黑" panose="020B0503020204020204" charset="-122"/>
                <a:ea typeface="微软雅黑" panose="020B0503020204020204" charset="-122"/>
              </a:rPr>
              <a:t>  </a:t>
            </a:r>
            <a:r>
              <a:rPr lang="zh-CN" altLang="en-US" b="1" dirty="0">
                <a:solidFill>
                  <a:schemeClr val="bg1"/>
                </a:solidFill>
                <a:latin typeface="微软雅黑" panose="020B0503020204020204" charset="-122"/>
                <a:ea typeface="微软雅黑" panose="020B0503020204020204" charset="-122"/>
              </a:rPr>
              <a:t>综合教程</a:t>
            </a:r>
            <a:r>
              <a:rPr lang="en-US" altLang="zh-CN" b="1" dirty="0">
                <a:solidFill>
                  <a:schemeClr val="bg1"/>
                </a:solidFill>
                <a:latin typeface="微软雅黑" panose="020B0503020204020204" charset="-122"/>
                <a:ea typeface="微软雅黑" panose="020B0503020204020204" charset="-122"/>
              </a:rPr>
              <a:t>  Unit 1</a:t>
            </a:r>
            <a:endParaRPr lang="zh-CN" altLang="en-US" b="1" dirty="0">
              <a:solidFill>
                <a:schemeClr val="bg1"/>
              </a:solidFill>
              <a:latin typeface="微软雅黑" panose="020B0503020204020204" charset="-122"/>
              <a:ea typeface="微软雅黑" panose="020B0503020204020204" charset="-122"/>
            </a:endParaRPr>
          </a:p>
        </p:txBody>
      </p:sp>
      <p:sp>
        <p:nvSpPr>
          <p:cNvPr id="105483" name="文本框 20"/>
          <p:cNvSpPr txBox="1"/>
          <p:nvPr/>
        </p:nvSpPr>
        <p:spPr>
          <a:xfrm>
            <a:off x="3992563" y="280988"/>
            <a:ext cx="4192587" cy="521970"/>
          </a:xfrm>
          <a:prstGeom prst="rect">
            <a:avLst/>
          </a:prstGeom>
          <a:noFill/>
          <a:ln w="9525">
            <a:noFill/>
          </a:ln>
        </p:spPr>
        <p:txBody>
          <a:bodyPr>
            <a:spAutoFit/>
          </a:bodyPr>
          <a:p>
            <a:r>
              <a:rPr lang="en-US" altLang="zh-CN" sz="2800" b="1" dirty="0">
                <a:solidFill>
                  <a:srgbClr val="64A96A"/>
                </a:solidFill>
                <a:latin typeface="Arial" panose="020B0604020202020204" pitchFamily="34" charset="0"/>
              </a:rPr>
              <a:t>Building your language</a:t>
            </a:r>
            <a:endParaRPr lang="en-US" altLang="zh-CN" sz="2800" b="1" dirty="0">
              <a:solidFill>
                <a:srgbClr val="64A96A"/>
              </a:solidFill>
              <a:latin typeface="Arial" panose="020B0604020202020204" pitchFamily="34" charset="0"/>
            </a:endParaRPr>
          </a:p>
        </p:txBody>
      </p:sp>
      <p:sp>
        <p:nvSpPr>
          <p:cNvPr id="105484" name="文本框 22"/>
          <p:cNvSpPr txBox="1"/>
          <p:nvPr/>
        </p:nvSpPr>
        <p:spPr>
          <a:xfrm>
            <a:off x="1879600" y="877888"/>
            <a:ext cx="4533900" cy="460375"/>
          </a:xfrm>
          <a:prstGeom prst="rect">
            <a:avLst/>
          </a:prstGeom>
          <a:noFill/>
          <a:ln w="9525">
            <a:noFill/>
          </a:ln>
        </p:spPr>
        <p:txBody>
          <a:bodyPr>
            <a:spAutoFit/>
          </a:bodyPr>
          <a:p>
            <a:r>
              <a:rPr lang="en-US" altLang="zh-CN" sz="2400" b="1" dirty="0">
                <a:solidFill>
                  <a:srgbClr val="64A96A"/>
                </a:solidFill>
                <a:latin typeface="Times New Roman" panose="02020603050405020304" pitchFamily="18" charset="0"/>
              </a:rPr>
              <a:t>Review </a:t>
            </a:r>
            <a:endParaRPr lang="zh-CN" altLang="en-US" sz="2400" b="1" dirty="0">
              <a:solidFill>
                <a:srgbClr val="64A96A"/>
              </a:solidFill>
              <a:latin typeface="Times New Roman" panose="02020603050405020304" pitchFamily="18" charset="0"/>
            </a:endParaRPr>
          </a:p>
        </p:txBody>
      </p:sp>
      <p:sp>
        <p:nvSpPr>
          <p:cNvPr id="24" name="五边形 23"/>
          <p:cNvSpPr>
            <a:spLocks noChangeArrowheads="1"/>
          </p:cNvSpPr>
          <p:nvPr/>
        </p:nvSpPr>
        <p:spPr bwMode="auto">
          <a:xfrm>
            <a:off x="2208213" y="1457325"/>
            <a:ext cx="1109663" cy="431800"/>
          </a:xfrm>
          <a:prstGeom prst="homePlate">
            <a:avLst>
              <a:gd name="adj" fmla="val 50005"/>
            </a:avLst>
          </a:prstGeom>
          <a:solidFill>
            <a:srgbClr val="64A96A"/>
          </a:solidFill>
          <a:ln>
            <a:noFill/>
          </a:ln>
          <a:effectLst>
            <a:outerShdw blurRad="50800" dist="38100" dir="2700000" algn="tl" rotWithShape="0">
              <a:srgbClr val="808080">
                <a:alpha val="39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1" lang="en-US" altLang="zh-CN" sz="2400" b="1" i="0" u="none" strike="noStrike" kern="1200" cap="none" spc="0" normalizeH="0" baseline="0" noProof="0">
                <a:ln>
                  <a:noFill/>
                </a:ln>
                <a:solidFill>
                  <a:srgbClr val="FFFFFF"/>
                </a:solidFill>
                <a:effectLst/>
                <a:uLnTx/>
                <a:uFillTx/>
                <a:latin typeface="Calibri" panose="020F0502020204030204" charset="0"/>
                <a:ea typeface="宋体" panose="02010600030101010101" pitchFamily="2" charset="-122"/>
                <a:cs typeface="+mn-cs"/>
                <a:sym typeface="+mn-ea"/>
              </a:rPr>
              <a:t>Task 1</a:t>
            </a:r>
            <a:endParaRPr kumimoji="1" lang="zh-CN" altLang="en-US" sz="2400" b="1" i="0" u="none" strike="noStrike" kern="1200" cap="none" spc="0" normalizeH="0" baseline="0" noProof="0">
              <a:ln>
                <a:noFill/>
              </a:ln>
              <a:solidFill>
                <a:srgbClr val="FFFFFF"/>
              </a:solidFill>
              <a:effectLst/>
              <a:uLnTx/>
              <a:uFillTx/>
              <a:latin typeface="Calibri" panose="020F0502020204030204" charset="0"/>
              <a:ea typeface="宋体" panose="02010600030101010101" pitchFamily="2" charset="-122"/>
              <a:cs typeface="+mn-cs"/>
              <a:sym typeface="+mn-ea"/>
            </a:endParaRPr>
          </a:p>
        </p:txBody>
      </p:sp>
      <p:cxnSp>
        <p:nvCxnSpPr>
          <p:cNvPr id="105486" name="直接连接符 6"/>
          <p:cNvCxnSpPr/>
          <p:nvPr/>
        </p:nvCxnSpPr>
        <p:spPr>
          <a:xfrm flipV="1">
            <a:off x="2143125" y="2247900"/>
            <a:ext cx="8129588" cy="28575"/>
          </a:xfrm>
          <a:prstGeom prst="line">
            <a:avLst/>
          </a:prstGeom>
          <a:ln w="57150" cap="flat" cmpd="sng">
            <a:solidFill>
              <a:srgbClr val="44B36E"/>
            </a:solidFill>
            <a:prstDash val="solid"/>
            <a:headEnd type="none" w="med" len="med"/>
            <a:tailEnd type="none" w="med" len="med"/>
          </a:ln>
        </p:spPr>
      </p:cxnSp>
      <p:cxnSp>
        <p:nvCxnSpPr>
          <p:cNvPr id="105487" name="直接连接符 7"/>
          <p:cNvCxnSpPr/>
          <p:nvPr/>
        </p:nvCxnSpPr>
        <p:spPr>
          <a:xfrm flipV="1">
            <a:off x="2143125" y="3254375"/>
            <a:ext cx="8129588" cy="30163"/>
          </a:xfrm>
          <a:prstGeom prst="line">
            <a:avLst/>
          </a:prstGeom>
          <a:ln w="38100" cap="flat" cmpd="sng">
            <a:solidFill>
              <a:srgbClr val="44B36E"/>
            </a:solidFill>
            <a:prstDash val="solid"/>
            <a:headEnd type="none" w="med" len="med"/>
            <a:tailEnd type="none" w="med" len="med"/>
          </a:ln>
        </p:spPr>
      </p:cxnSp>
      <p:sp>
        <p:nvSpPr>
          <p:cNvPr id="105488" name="文本框 21"/>
          <p:cNvSpPr txBox="1"/>
          <p:nvPr/>
        </p:nvSpPr>
        <p:spPr>
          <a:xfrm>
            <a:off x="2228850" y="2205038"/>
            <a:ext cx="7754938" cy="1050290"/>
          </a:xfrm>
          <a:prstGeom prst="rect">
            <a:avLst/>
          </a:prstGeom>
          <a:noFill/>
          <a:ln w="9525">
            <a:noFill/>
          </a:ln>
        </p:spPr>
        <p:txBody>
          <a:bodyPr>
            <a:spAutoFit/>
          </a:bodyPr>
          <a:p>
            <a:pPr>
              <a:lnSpc>
                <a:spcPct val="130000"/>
              </a:lnSpc>
            </a:pPr>
            <a:r>
              <a:rPr lang="en-US" altLang="zh-CN" sz="2400" dirty="0">
                <a:latin typeface="Times New Roman" panose="02020603050405020304" pitchFamily="18" charset="0"/>
              </a:rPr>
              <a:t>stable		distinct		lack		complex</a:t>
            </a:r>
            <a:endParaRPr lang="en-US" altLang="zh-CN" sz="2400" dirty="0">
              <a:latin typeface="Times New Roman" panose="02020603050405020304" pitchFamily="18" charset="0"/>
            </a:endParaRPr>
          </a:p>
          <a:p>
            <a:pPr>
              <a:lnSpc>
                <a:spcPct val="130000"/>
              </a:lnSpc>
            </a:pPr>
            <a:r>
              <a:rPr lang="en-US" altLang="zh-CN" sz="2400" dirty="0">
                <a:latin typeface="Times New Roman" panose="02020603050405020304" pitchFamily="18" charset="0"/>
              </a:rPr>
              <a:t>unique		transition	eventual</a:t>
            </a:r>
            <a:endParaRPr lang="en-US" altLang="zh-CN" sz="2400" dirty="0">
              <a:latin typeface="Times New Roman" panose="02020603050405020304" pitchFamily="18" charset="0"/>
            </a:endParaRPr>
          </a:p>
        </p:txBody>
      </p:sp>
      <p:sp>
        <p:nvSpPr>
          <p:cNvPr id="122896" name="矩形 3"/>
          <p:cNvSpPr/>
          <p:nvPr/>
        </p:nvSpPr>
        <p:spPr>
          <a:xfrm>
            <a:off x="2309813" y="5845175"/>
            <a:ext cx="1012190" cy="460375"/>
          </a:xfrm>
          <a:prstGeom prst="rect">
            <a:avLst/>
          </a:prstGeom>
          <a:noFill/>
          <a:ln w="9525">
            <a:noFill/>
          </a:ln>
        </p:spPr>
        <p:txBody>
          <a:bodyPr wrap="none">
            <a:spAutoFit/>
          </a:bodyPr>
          <a:p>
            <a:r>
              <a:rPr lang="en-US" altLang="zh-CN" sz="2400" dirty="0">
                <a:solidFill>
                  <a:srgbClr val="800000"/>
                </a:solidFill>
                <a:latin typeface="Times New Roman" panose="02020603050405020304" pitchFamily="18" charset="0"/>
              </a:rPr>
              <a:t>unique</a:t>
            </a:r>
            <a:endParaRPr lang="zh-CN" altLang="en-US" dirty="0">
              <a:solidFill>
                <a:srgbClr val="800000"/>
              </a:solidFill>
              <a:latin typeface="Arial" panose="020B0604020202020204" pitchFamily="34" charset="0"/>
            </a:endParaRPr>
          </a:p>
        </p:txBody>
      </p:sp>
      <p:sp>
        <p:nvSpPr>
          <p:cNvPr id="122897" name="矩形 24"/>
          <p:cNvSpPr/>
          <p:nvPr/>
        </p:nvSpPr>
        <p:spPr>
          <a:xfrm>
            <a:off x="4367213" y="4365625"/>
            <a:ext cx="893445" cy="460375"/>
          </a:xfrm>
          <a:prstGeom prst="rect">
            <a:avLst/>
          </a:prstGeom>
          <a:noFill/>
          <a:ln w="9525">
            <a:noFill/>
          </a:ln>
        </p:spPr>
        <p:txBody>
          <a:bodyPr wrap="none">
            <a:spAutoFit/>
          </a:bodyPr>
          <a:p>
            <a:r>
              <a:rPr lang="en-US" altLang="zh-CN" sz="2400" dirty="0">
                <a:solidFill>
                  <a:srgbClr val="800000"/>
                </a:solidFill>
                <a:latin typeface="Times New Roman" panose="02020603050405020304" pitchFamily="18" charset="0"/>
              </a:rPr>
              <a:t>stable</a:t>
            </a:r>
            <a:endParaRPr lang="zh-CN" altLang="en-US" dirty="0">
              <a:solidFill>
                <a:srgbClr val="800000"/>
              </a:solidFill>
              <a:latin typeface="Arial" panose="020B0604020202020204" pitchFamily="34" charset="0"/>
            </a:endParaRPr>
          </a:p>
        </p:txBody>
      </p:sp>
      <p:sp>
        <p:nvSpPr>
          <p:cNvPr id="122898" name="矩形 25"/>
          <p:cNvSpPr/>
          <p:nvPr/>
        </p:nvSpPr>
        <p:spPr>
          <a:xfrm>
            <a:off x="2324100" y="3860800"/>
            <a:ext cx="1333500" cy="460375"/>
          </a:xfrm>
          <a:prstGeom prst="rect">
            <a:avLst/>
          </a:prstGeom>
          <a:noFill/>
          <a:ln w="9525">
            <a:noFill/>
          </a:ln>
        </p:spPr>
        <p:txBody>
          <a:bodyPr wrap="none">
            <a:spAutoFit/>
          </a:bodyPr>
          <a:p>
            <a:r>
              <a:rPr lang="en-US" altLang="zh-CN" sz="2400" dirty="0">
                <a:solidFill>
                  <a:srgbClr val="800000"/>
                </a:solidFill>
                <a:latin typeface="Times New Roman" panose="02020603050405020304" pitchFamily="18" charset="0"/>
              </a:rPr>
              <a:t>transition</a:t>
            </a:r>
            <a:endParaRPr lang="zh-CN" altLang="en-US" dirty="0">
              <a:solidFill>
                <a:srgbClr val="800000"/>
              </a:solidFill>
              <a:latin typeface="Times New Roman" panose="02020603050405020304" pitchFamily="18" charset="0"/>
            </a:endParaRPr>
          </a:p>
        </p:txBody>
      </p:sp>
      <p:sp>
        <p:nvSpPr>
          <p:cNvPr id="22" name="动作按钮: 第一张 21">
            <a:hlinkClick r:id="" action="ppaction://noaction" highlightClick="1"/>
          </p:cNvPr>
          <p:cNvSpPr/>
          <p:nvPr/>
        </p:nvSpPr>
        <p:spPr>
          <a:xfrm>
            <a:off x="10131425" y="260350"/>
            <a:ext cx="357188" cy="438150"/>
          </a:xfrm>
          <a:prstGeom prst="actionButtonHome">
            <a:avLst/>
          </a:prstGeom>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2898"/>
                                        </p:tgtEl>
                                        <p:attrNameLst>
                                          <p:attrName>style.visibility</p:attrName>
                                        </p:attrNameLst>
                                      </p:cBhvr>
                                      <p:to>
                                        <p:strVal val="visible"/>
                                      </p:to>
                                    </p:set>
                                    <p:animEffect transition="in" filter="blinds(horizontal)">
                                      <p:cBhvr>
                                        <p:cTn id="7" dur="500"/>
                                        <p:tgtEl>
                                          <p:spTgt spid="12289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22897">
                                            <p:txEl>
                                              <p:charRg st="0" end="7"/>
                                            </p:txEl>
                                          </p:spTgt>
                                        </p:tgtEl>
                                        <p:attrNameLst>
                                          <p:attrName>style.visibility</p:attrName>
                                        </p:attrNameLst>
                                      </p:cBhvr>
                                      <p:to>
                                        <p:strVal val="visible"/>
                                      </p:to>
                                    </p:set>
                                    <p:animEffect transition="in" filter="blinds(horizontal)">
                                      <p:cBhvr>
                                        <p:cTn id="12" dur="500"/>
                                        <p:tgtEl>
                                          <p:spTgt spid="122897">
                                            <p:txEl>
                                              <p:charRg st="0" end="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22896">
                                            <p:txEl>
                                              <p:charRg st="0" end="7"/>
                                            </p:txEl>
                                          </p:spTgt>
                                        </p:tgtEl>
                                        <p:attrNameLst>
                                          <p:attrName>style.visibility</p:attrName>
                                        </p:attrNameLst>
                                      </p:cBhvr>
                                      <p:to>
                                        <p:strVal val="visible"/>
                                      </p:to>
                                    </p:set>
                                    <p:animEffect transition="in" filter="blinds(horizontal)">
                                      <p:cBhvr>
                                        <p:cTn id="17" dur="500"/>
                                        <p:tgtEl>
                                          <p:spTgt spid="122896">
                                            <p:txEl>
                                              <p:charRg st="0"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9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Unit 3</a:t>
            </a:r>
            <a:endParaRPr lang="en-US" altLang="zh-CN"/>
          </a:p>
        </p:txBody>
      </p:sp>
      <p:sp>
        <p:nvSpPr>
          <p:cNvPr id="3" name="内容占位符 2"/>
          <p:cNvSpPr>
            <a:spLocks noGrp="1"/>
          </p:cNvSpPr>
          <p:nvPr>
            <p:ph idx="1"/>
          </p:nvPr>
        </p:nvSpPr>
        <p:spPr/>
        <p:txBody>
          <a:bodyPr/>
          <a:p>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日期占位符 3"/>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Calibri" panose="020F0502020204030204" charset="0"/>
                <a:ea typeface="宋体" panose="02010600030101010101" pitchFamily="2" charset="-122"/>
              </a:defRPr>
            </a:lvl1pPr>
            <a:lvl2pPr marL="742950" indent="-285750" eaLnBrk="0" hangingPunct="0">
              <a:spcBef>
                <a:spcPct val="20000"/>
              </a:spcBef>
              <a:buChar char="–"/>
              <a:defRPr kumimoji="1" sz="2800">
                <a:solidFill>
                  <a:schemeClr val="tx1"/>
                </a:solidFill>
                <a:latin typeface="Calibri" panose="020F0502020204030204"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Calibri" panose="020F0502020204030204"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Calibri" panose="020F0502020204030204"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charset="0"/>
                <a:ea typeface="宋体" panose="02010600030101010101" pitchFamily="2" charset="-122"/>
              </a:defRPr>
            </a:lvl9pPr>
          </a:lstStyle>
          <a:p>
            <a:pPr eaLnBrk="1" hangingPunct="1">
              <a:spcBef>
                <a:spcPct val="0"/>
              </a:spcBef>
              <a:buFont typeface="Arial" panose="020B0604020202020204" pitchFamily="34" charset="0"/>
              <a:buNone/>
            </a:pPr>
            <a:fld id="{AECFDC0A-11DD-4CA4-8887-EAB0F9ECB978}" type="datetime1">
              <a:rPr kumimoji="0" lang="zh-CN" altLang="en-US" sz="1200" smtClean="0">
                <a:solidFill>
                  <a:srgbClr val="898989"/>
                </a:solidFill>
                <a:latin typeface="Arial" panose="020B0604020202020204" pitchFamily="34" charset="0"/>
              </a:rPr>
            </a:fld>
            <a:endParaRPr kumimoji="0" lang="zh-CN" altLang="en-US" sz="1200" smtClean="0">
              <a:solidFill>
                <a:srgbClr val="898989"/>
              </a:solidFill>
              <a:latin typeface="Arial" panose="020B0604020202020204" pitchFamily="34" charset="0"/>
            </a:endParaRPr>
          </a:p>
        </p:txBody>
      </p:sp>
      <p:sp>
        <p:nvSpPr>
          <p:cNvPr id="5" name="矩形 4"/>
          <p:cNvSpPr/>
          <p:nvPr/>
        </p:nvSpPr>
        <p:spPr>
          <a:xfrm>
            <a:off x="1524000" y="6372225"/>
            <a:ext cx="9144000" cy="485775"/>
          </a:xfrm>
          <a:prstGeom prst="rect">
            <a:avLst/>
          </a:prstGeom>
          <a:solidFill>
            <a:srgbClr val="FF9F4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buFont typeface="Arial" panose="020B0604020202020204" pitchFamily="34" charset="0"/>
              <a:buNone/>
              <a:defRPr/>
            </a:pPr>
            <a:endParaRPr kumimoji="1" lang="zh-CN" altLang="en-US">
              <a:solidFill>
                <a:schemeClr val="accent6">
                  <a:lumMod val="60000"/>
                  <a:lumOff val="40000"/>
                </a:schemeClr>
              </a:solidFill>
            </a:endParaRPr>
          </a:p>
        </p:txBody>
      </p:sp>
      <p:cxnSp>
        <p:nvCxnSpPr>
          <p:cNvPr id="6" name="直线连接符 5"/>
          <p:cNvCxnSpPr/>
          <p:nvPr/>
        </p:nvCxnSpPr>
        <p:spPr>
          <a:xfrm>
            <a:off x="1524000" y="6372225"/>
            <a:ext cx="9144000" cy="0"/>
          </a:xfrm>
          <a:prstGeom prst="line">
            <a:avLst/>
          </a:prstGeom>
          <a:ln>
            <a:solidFill>
              <a:schemeClr val="accent1"/>
            </a:solidFill>
          </a:ln>
          <a:effectLst/>
        </p:spPr>
        <p:style>
          <a:lnRef idx="3">
            <a:schemeClr val="accent5"/>
          </a:lnRef>
          <a:fillRef idx="0">
            <a:schemeClr val="accent5"/>
          </a:fillRef>
          <a:effectRef idx="2">
            <a:schemeClr val="accent5"/>
          </a:effectRef>
          <a:fontRef idx="minor">
            <a:schemeClr val="tx1"/>
          </a:fontRef>
        </p:style>
      </p:cxnSp>
      <p:cxnSp>
        <p:nvCxnSpPr>
          <p:cNvPr id="7" name="直线连接符 6"/>
          <p:cNvCxnSpPr/>
          <p:nvPr/>
        </p:nvCxnSpPr>
        <p:spPr>
          <a:xfrm>
            <a:off x="1524000" y="742950"/>
            <a:ext cx="2100263" cy="0"/>
          </a:xfrm>
          <a:prstGeom prst="line">
            <a:avLst/>
          </a:prstGeom>
          <a:ln>
            <a:solidFill>
              <a:schemeClr val="accent3">
                <a:lumMod val="75000"/>
              </a:schemeClr>
            </a:solidFill>
          </a:ln>
          <a:effectLst/>
        </p:spPr>
        <p:style>
          <a:lnRef idx="3">
            <a:schemeClr val="accent5"/>
          </a:lnRef>
          <a:fillRef idx="0">
            <a:schemeClr val="accent5"/>
          </a:fillRef>
          <a:effectRef idx="2">
            <a:schemeClr val="accent5"/>
          </a:effectRef>
          <a:fontRef idx="minor">
            <a:schemeClr val="tx1"/>
          </a:fontRef>
        </p:style>
      </p:cxnSp>
      <p:cxnSp>
        <p:nvCxnSpPr>
          <p:cNvPr id="8" name="直线连接符 7"/>
          <p:cNvCxnSpPr/>
          <p:nvPr/>
        </p:nvCxnSpPr>
        <p:spPr>
          <a:xfrm>
            <a:off x="3421063" y="742950"/>
            <a:ext cx="7246937" cy="0"/>
          </a:xfrm>
          <a:prstGeom prst="line">
            <a:avLst/>
          </a:prstGeom>
          <a:ln w="3175" cmpd="sng">
            <a:solidFill>
              <a:schemeClr val="accent3">
                <a:lumMod val="75000"/>
              </a:schemeClr>
            </a:solidFill>
          </a:ln>
          <a:effectLst/>
        </p:spPr>
        <p:style>
          <a:lnRef idx="3">
            <a:schemeClr val="accent5"/>
          </a:lnRef>
          <a:fillRef idx="0">
            <a:schemeClr val="accent5"/>
          </a:fillRef>
          <a:effectRef idx="2">
            <a:schemeClr val="accent5"/>
          </a:effectRef>
          <a:fontRef idx="minor">
            <a:schemeClr val="tx1"/>
          </a:fontRef>
        </p:style>
      </p:cxnSp>
      <p:pic>
        <p:nvPicPr>
          <p:cNvPr id="49159" name="图片 28"/>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722438" y="152400"/>
            <a:ext cx="177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60" name="文本框 9"/>
          <p:cNvSpPr txBox="1">
            <a:spLocks noChangeArrowheads="1"/>
          </p:cNvSpPr>
          <p:nvPr/>
        </p:nvSpPr>
        <p:spPr bwMode="auto">
          <a:xfrm>
            <a:off x="1879600" y="203200"/>
            <a:ext cx="1899285" cy="553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Calibri" panose="020F0502020204030204" charset="0"/>
                <a:ea typeface="宋体" panose="02010600030101010101" pitchFamily="2" charset="-122"/>
              </a:defRPr>
            </a:lvl1pPr>
            <a:lvl2pPr marL="742950" indent="-285750" eaLnBrk="0" hangingPunct="0">
              <a:spcBef>
                <a:spcPct val="20000"/>
              </a:spcBef>
              <a:buChar char="–"/>
              <a:defRPr kumimoji="1" sz="2800">
                <a:solidFill>
                  <a:schemeClr val="tx1"/>
                </a:solidFill>
                <a:latin typeface="Calibri" panose="020F0502020204030204"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Calibri" panose="020F0502020204030204"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Calibri" panose="020F0502020204030204"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charset="0"/>
                <a:ea typeface="宋体" panose="02010600030101010101" pitchFamily="2" charset="-122"/>
              </a:defRPr>
            </a:lvl9pPr>
          </a:lstStyle>
          <a:p>
            <a:pPr eaLnBrk="1" hangingPunct="1">
              <a:spcBef>
                <a:spcPct val="0"/>
              </a:spcBef>
              <a:buFont typeface="Arial" panose="020B0604020202020204" pitchFamily="34" charset="0"/>
              <a:buNone/>
            </a:pPr>
            <a:r>
              <a:rPr lang="en-US" altLang="zh-CN" sz="3000" b="1">
                <a:solidFill>
                  <a:srgbClr val="77933C"/>
                </a:solidFill>
                <a:latin typeface="Arial" panose="020B0604020202020204" pitchFamily="34" charset="0"/>
                <a:cs typeface="Arial" panose="020B0604020202020204" pitchFamily="34" charset="0"/>
              </a:rPr>
              <a:t>Explore 1</a:t>
            </a:r>
            <a:endParaRPr lang="zh-CN" altLang="en-US" sz="3000" b="1">
              <a:solidFill>
                <a:srgbClr val="77933C"/>
              </a:solidFill>
              <a:latin typeface="Arial" panose="020B0604020202020204" pitchFamily="34" charset="0"/>
              <a:cs typeface="Arial" panose="020B0604020202020204" pitchFamily="34" charset="0"/>
            </a:endParaRPr>
          </a:p>
        </p:txBody>
      </p:sp>
      <p:sp>
        <p:nvSpPr>
          <p:cNvPr id="49161" name="TextBox 4"/>
          <p:cNvSpPr txBox="1">
            <a:spLocks noChangeArrowheads="1"/>
          </p:cNvSpPr>
          <p:nvPr/>
        </p:nvSpPr>
        <p:spPr bwMode="auto">
          <a:xfrm>
            <a:off x="5846763" y="6394450"/>
            <a:ext cx="48212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Calibri" panose="020F0502020204030204" charset="0"/>
                <a:ea typeface="宋体" panose="02010600030101010101" pitchFamily="2" charset="-122"/>
              </a:defRPr>
            </a:lvl1pPr>
            <a:lvl2pPr marL="742950" indent="-285750" eaLnBrk="0" hangingPunct="0">
              <a:spcBef>
                <a:spcPct val="20000"/>
              </a:spcBef>
              <a:buChar char="–"/>
              <a:defRPr kumimoji="1" sz="2800">
                <a:solidFill>
                  <a:schemeClr val="tx1"/>
                </a:solidFill>
                <a:latin typeface="Calibri" panose="020F0502020204030204"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Calibri" panose="020F0502020204030204"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Calibri" panose="020F0502020204030204"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charset="0"/>
                <a:ea typeface="宋体" panose="02010600030101010101" pitchFamily="2" charset="-122"/>
              </a:defRPr>
            </a:lvl9pPr>
          </a:lstStyle>
          <a:p>
            <a:pPr eaLnBrk="1" hangingPunct="1">
              <a:spcBef>
                <a:spcPct val="0"/>
              </a:spcBef>
              <a:buFont typeface="Arial" panose="020B0604020202020204" pitchFamily="34" charset="0"/>
              <a:buNone/>
            </a:pPr>
            <a:r>
              <a:rPr kumimoji="0" lang="zh-CN" altLang="en-US" sz="1800" b="1">
                <a:solidFill>
                  <a:schemeClr val="bg1"/>
                </a:solidFill>
                <a:latin typeface="微软雅黑" panose="020B0503020204020204" charset="-122"/>
                <a:ea typeface="微软雅黑" panose="020B0503020204020204" charset="-122"/>
              </a:rPr>
              <a:t>新一代大学英语（基础篇）</a:t>
            </a:r>
            <a:r>
              <a:rPr kumimoji="0" lang="en-US" altLang="zh-CN" sz="1800" b="1">
                <a:solidFill>
                  <a:schemeClr val="bg1"/>
                </a:solidFill>
                <a:latin typeface="微软雅黑" panose="020B0503020204020204" charset="-122"/>
                <a:ea typeface="微软雅黑" panose="020B0503020204020204" charset="-122"/>
              </a:rPr>
              <a:t>  </a:t>
            </a:r>
            <a:r>
              <a:rPr kumimoji="0" lang="zh-CN" altLang="en-US" sz="1800" b="1">
                <a:solidFill>
                  <a:schemeClr val="bg1"/>
                </a:solidFill>
                <a:latin typeface="微软雅黑" panose="020B0503020204020204" charset="-122"/>
                <a:ea typeface="微软雅黑" panose="020B0503020204020204" charset="-122"/>
              </a:rPr>
              <a:t>综合教程</a:t>
            </a:r>
            <a:r>
              <a:rPr kumimoji="0" lang="en-US" altLang="zh-CN" sz="1800" b="1">
                <a:solidFill>
                  <a:schemeClr val="bg1"/>
                </a:solidFill>
                <a:latin typeface="微软雅黑" panose="020B0503020204020204" charset="-122"/>
                <a:ea typeface="微软雅黑" panose="020B0503020204020204" charset="-122"/>
              </a:rPr>
              <a:t>  Unit 3</a:t>
            </a:r>
            <a:endParaRPr kumimoji="0" lang="zh-CN" altLang="en-US" sz="1800" b="1">
              <a:solidFill>
                <a:schemeClr val="bg1"/>
              </a:solidFill>
              <a:latin typeface="微软雅黑" panose="020B0503020204020204" charset="-122"/>
              <a:ea typeface="微软雅黑" panose="020B0503020204020204" charset="-122"/>
            </a:endParaRPr>
          </a:p>
        </p:txBody>
      </p:sp>
      <p:sp>
        <p:nvSpPr>
          <p:cNvPr id="49162" name="矩形 5"/>
          <p:cNvSpPr>
            <a:spLocks noChangeArrowheads="1"/>
          </p:cNvSpPr>
          <p:nvPr/>
        </p:nvSpPr>
        <p:spPr bwMode="auto">
          <a:xfrm>
            <a:off x="3360738" y="1360488"/>
            <a:ext cx="7083425"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Calibri" panose="020F0502020204030204" charset="0"/>
                <a:ea typeface="宋体" panose="02010600030101010101" pitchFamily="2" charset="-122"/>
              </a:defRPr>
            </a:lvl1pPr>
            <a:lvl2pPr marL="742950" indent="-285750" eaLnBrk="0" hangingPunct="0">
              <a:spcBef>
                <a:spcPct val="20000"/>
              </a:spcBef>
              <a:buChar char="–"/>
              <a:defRPr kumimoji="1" sz="2800">
                <a:solidFill>
                  <a:schemeClr val="tx1"/>
                </a:solidFill>
                <a:latin typeface="Calibri" panose="020F0502020204030204"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Calibri" panose="020F0502020204030204"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Calibri" panose="020F0502020204030204"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charset="0"/>
                <a:ea typeface="宋体" panose="02010600030101010101" pitchFamily="2" charset="-122"/>
              </a:defRPr>
            </a:lvl9pPr>
          </a:lstStyle>
          <a:p>
            <a:pPr eaLnBrk="1" hangingPunct="1">
              <a:spcBef>
                <a:spcPct val="0"/>
              </a:spcBef>
              <a:buFont typeface="Arial" panose="020B0604020202020204" pitchFamily="34" charset="0"/>
              <a:buNone/>
            </a:pPr>
            <a:r>
              <a:rPr kumimoji="0" lang="en-US" altLang="zh-CN" sz="2400" dirty="0">
                <a:latin typeface="+mn-lt"/>
              </a:rPr>
              <a:t>Complete the sentences with the expressions below. Change the form when necessary. </a:t>
            </a:r>
            <a:endParaRPr kumimoji="0" lang="en-US" altLang="zh-CN" sz="2400" dirty="0">
              <a:latin typeface="+mn-lt"/>
            </a:endParaRPr>
          </a:p>
        </p:txBody>
      </p:sp>
      <p:sp>
        <p:nvSpPr>
          <p:cNvPr id="49163" name="文本框 20"/>
          <p:cNvSpPr txBox="1">
            <a:spLocks noChangeArrowheads="1"/>
          </p:cNvSpPr>
          <p:nvPr/>
        </p:nvSpPr>
        <p:spPr bwMode="auto">
          <a:xfrm>
            <a:off x="3992563" y="280988"/>
            <a:ext cx="3094037"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Calibri" panose="020F0502020204030204" charset="0"/>
                <a:ea typeface="宋体" panose="02010600030101010101" pitchFamily="2" charset="-122"/>
              </a:defRPr>
            </a:lvl1pPr>
            <a:lvl2pPr marL="742950" indent="-285750" eaLnBrk="0" hangingPunct="0">
              <a:spcBef>
                <a:spcPct val="20000"/>
              </a:spcBef>
              <a:buChar char="–"/>
              <a:defRPr kumimoji="1" sz="2800">
                <a:solidFill>
                  <a:schemeClr val="tx1"/>
                </a:solidFill>
                <a:latin typeface="Calibri" panose="020F0502020204030204"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Calibri" panose="020F0502020204030204"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Calibri" panose="020F0502020204030204"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charset="0"/>
                <a:ea typeface="宋体" panose="02010600030101010101" pitchFamily="2" charset="-122"/>
              </a:defRPr>
            </a:lvl9pPr>
          </a:lstStyle>
          <a:p>
            <a:pPr eaLnBrk="1" hangingPunct="1">
              <a:spcBef>
                <a:spcPct val="0"/>
              </a:spcBef>
              <a:buFont typeface="Arial" panose="020B0604020202020204" pitchFamily="34" charset="0"/>
              <a:buNone/>
            </a:pPr>
            <a:r>
              <a:rPr lang="en-US" altLang="zh-CN" sz="2000" b="1">
                <a:solidFill>
                  <a:srgbClr val="64A96A"/>
                </a:solidFill>
                <a:latin typeface="Arial" panose="020B0604020202020204" pitchFamily="34" charset="0"/>
                <a:cs typeface="Arial" panose="020B0604020202020204" pitchFamily="34" charset="0"/>
              </a:rPr>
              <a:t>Building your language</a:t>
            </a:r>
            <a:endParaRPr lang="zh-CN" altLang="en-US" sz="2000" b="1">
              <a:solidFill>
                <a:srgbClr val="64A96A"/>
              </a:solidFill>
              <a:latin typeface="Arial" panose="020B0604020202020204" pitchFamily="34" charset="0"/>
              <a:cs typeface="Arial" panose="020B0604020202020204" pitchFamily="34" charset="0"/>
            </a:endParaRPr>
          </a:p>
        </p:txBody>
      </p:sp>
      <p:sp>
        <p:nvSpPr>
          <p:cNvPr id="49164" name="文本框 22"/>
          <p:cNvSpPr txBox="1">
            <a:spLocks noChangeArrowheads="1"/>
          </p:cNvSpPr>
          <p:nvPr/>
        </p:nvSpPr>
        <p:spPr bwMode="auto">
          <a:xfrm>
            <a:off x="1879600" y="877888"/>
            <a:ext cx="45339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Calibri" panose="020F0502020204030204" charset="0"/>
                <a:ea typeface="宋体" panose="02010600030101010101" pitchFamily="2" charset="-122"/>
              </a:defRPr>
            </a:lvl1pPr>
            <a:lvl2pPr marL="742950" indent="-285750" eaLnBrk="0" hangingPunct="0">
              <a:spcBef>
                <a:spcPct val="20000"/>
              </a:spcBef>
              <a:buChar char="–"/>
              <a:defRPr kumimoji="1" sz="2800">
                <a:solidFill>
                  <a:schemeClr val="tx1"/>
                </a:solidFill>
                <a:latin typeface="Calibri" panose="020F0502020204030204"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Calibri" panose="020F0502020204030204"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Calibri" panose="020F0502020204030204"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charset="0"/>
                <a:ea typeface="宋体" panose="02010600030101010101" pitchFamily="2" charset="-122"/>
              </a:defRPr>
            </a:lvl9pPr>
          </a:lstStyle>
          <a:p>
            <a:pPr eaLnBrk="1" hangingPunct="1">
              <a:spcBef>
                <a:spcPct val="0"/>
              </a:spcBef>
              <a:buFont typeface="Arial" panose="020B0604020202020204" pitchFamily="34" charset="0"/>
              <a:buNone/>
            </a:pPr>
            <a:r>
              <a:rPr lang="en-US" altLang="zh-CN" sz="2400" b="1">
                <a:solidFill>
                  <a:srgbClr val="64A96A"/>
                </a:solidFill>
                <a:latin typeface="Arial" panose="020B0604020202020204" pitchFamily="34" charset="0"/>
              </a:rPr>
              <a:t>Review </a:t>
            </a:r>
            <a:endParaRPr lang="zh-CN" altLang="en-US" sz="2400" b="1">
              <a:solidFill>
                <a:srgbClr val="64A96A"/>
              </a:solidFill>
              <a:latin typeface="Arial" panose="020B0604020202020204" pitchFamily="34" charset="0"/>
            </a:endParaRPr>
          </a:p>
        </p:txBody>
      </p:sp>
      <p:sp>
        <p:nvSpPr>
          <p:cNvPr id="14" name="五边形 13"/>
          <p:cNvSpPr>
            <a:spLocks noChangeArrowheads="1"/>
          </p:cNvSpPr>
          <p:nvPr/>
        </p:nvSpPr>
        <p:spPr bwMode="auto">
          <a:xfrm>
            <a:off x="2208213" y="1457325"/>
            <a:ext cx="1109662" cy="431800"/>
          </a:xfrm>
          <a:prstGeom prst="homePlate">
            <a:avLst>
              <a:gd name="adj" fmla="val 50005"/>
            </a:avLst>
          </a:prstGeom>
          <a:solidFill>
            <a:srgbClr val="64A96A"/>
          </a:solidFill>
          <a:ln>
            <a:noFill/>
          </a:ln>
          <a:effectLst>
            <a:outerShdw blurRad="50800" dist="38100" dir="2700000" algn="tl" rotWithShape="0">
              <a:srgbClr val="808080">
                <a:alpha val="39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9pPr>
          </a:lstStyle>
          <a:p>
            <a:pPr algn="ctr">
              <a:defRPr/>
            </a:pPr>
            <a:r>
              <a:rPr lang="en-US" altLang="zh-CN" b="1" smtClean="0">
                <a:solidFill>
                  <a:srgbClr val="FFFFFF"/>
                </a:solidFill>
                <a:latin typeface="Calibri" panose="020F0502020204030204" charset="0"/>
              </a:rPr>
              <a:t>Task 1</a:t>
            </a:r>
            <a:endParaRPr lang="zh-CN" altLang="en-US" b="1" smtClean="0">
              <a:solidFill>
                <a:srgbClr val="FFFFFF"/>
              </a:solidFill>
              <a:latin typeface="Calibri" panose="020F0502020204030204" charset="0"/>
            </a:endParaRPr>
          </a:p>
        </p:txBody>
      </p:sp>
      <p:grpSp>
        <p:nvGrpSpPr>
          <p:cNvPr id="20" name="组合 19"/>
          <p:cNvGrpSpPr/>
          <p:nvPr/>
        </p:nvGrpSpPr>
        <p:grpSpPr bwMode="auto">
          <a:xfrm>
            <a:off x="2143125" y="2247900"/>
            <a:ext cx="8129588" cy="1097155"/>
            <a:chOff x="619125" y="2247900"/>
            <a:chExt cx="8129588" cy="1096450"/>
          </a:xfrm>
        </p:grpSpPr>
        <p:sp>
          <p:nvSpPr>
            <p:cNvPr id="49171" name="文本框 21"/>
            <p:cNvSpPr txBox="1">
              <a:spLocks noChangeArrowheads="1"/>
            </p:cNvSpPr>
            <p:nvPr/>
          </p:nvSpPr>
          <p:spPr bwMode="auto">
            <a:xfrm>
              <a:off x="694531" y="2294735"/>
              <a:ext cx="7754938" cy="1049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Calibri" panose="020F0502020204030204" charset="0"/>
                  <a:ea typeface="宋体" panose="02010600030101010101" pitchFamily="2" charset="-122"/>
                </a:defRPr>
              </a:lvl1pPr>
              <a:lvl2pPr marL="742950" indent="-285750" eaLnBrk="0" hangingPunct="0">
                <a:spcBef>
                  <a:spcPct val="20000"/>
                </a:spcBef>
                <a:buChar char="–"/>
                <a:defRPr kumimoji="1" sz="2800">
                  <a:solidFill>
                    <a:schemeClr val="tx1"/>
                  </a:solidFill>
                  <a:latin typeface="Calibri" panose="020F0502020204030204"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Calibri" panose="020F0502020204030204"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Calibri" panose="020F0502020204030204"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charset="0"/>
                  <a:ea typeface="宋体" panose="02010600030101010101" pitchFamily="2" charset="-122"/>
                </a:defRPr>
              </a:lvl9pPr>
            </a:lstStyle>
            <a:p>
              <a:pPr eaLnBrk="1" hangingPunct="1">
                <a:lnSpc>
                  <a:spcPct val="130000"/>
                </a:lnSpc>
                <a:spcBef>
                  <a:spcPct val="0"/>
                </a:spcBef>
                <a:buFont typeface="Arial" panose="020B0604020202020204" pitchFamily="34" charset="0"/>
                <a:buNone/>
              </a:pPr>
              <a:r>
                <a:rPr kumimoji="0" lang="en-US" altLang="zh-CN" sz="2400" dirty="0">
                  <a:latin typeface="+mn-lt"/>
                </a:rPr>
                <a:t>entertain           delay           oblige                hospitable</a:t>
              </a:r>
              <a:endParaRPr kumimoji="0" lang="en-US" altLang="zh-CN" sz="2400" dirty="0">
                <a:latin typeface="+mn-lt"/>
              </a:endParaRPr>
            </a:p>
            <a:p>
              <a:pPr eaLnBrk="1" hangingPunct="1">
                <a:lnSpc>
                  <a:spcPct val="130000"/>
                </a:lnSpc>
                <a:spcBef>
                  <a:spcPct val="0"/>
                </a:spcBef>
                <a:buFont typeface="Arial" panose="020B0604020202020204" pitchFamily="34" charset="0"/>
                <a:buNone/>
              </a:pPr>
              <a:r>
                <a:rPr kumimoji="0" lang="en-US" altLang="zh-CN" sz="2400" dirty="0">
                  <a:latin typeface="+mn-lt"/>
                </a:rPr>
                <a:t>compliment      inform         appreciation</a:t>
              </a:r>
              <a:endParaRPr kumimoji="0" lang="en-US" altLang="zh-CN" sz="2400" dirty="0">
                <a:latin typeface="+mn-lt"/>
              </a:endParaRPr>
            </a:p>
          </p:txBody>
        </p:sp>
        <p:cxnSp>
          <p:nvCxnSpPr>
            <p:cNvPr id="49172" name="直接连接符 6"/>
            <p:cNvCxnSpPr>
              <a:cxnSpLocks noChangeShapeType="1"/>
            </p:cNvCxnSpPr>
            <p:nvPr/>
          </p:nvCxnSpPr>
          <p:spPr bwMode="auto">
            <a:xfrm flipV="1">
              <a:off x="619125" y="2247900"/>
              <a:ext cx="8129588" cy="28575"/>
            </a:xfrm>
            <a:prstGeom prst="line">
              <a:avLst/>
            </a:prstGeom>
            <a:noFill/>
            <a:ln w="57150">
              <a:solidFill>
                <a:srgbClr val="44B36E"/>
              </a:solidFill>
              <a:round/>
            </a:ln>
            <a:extLst>
              <a:ext uri="{909E8E84-426E-40DD-AFC4-6F175D3DCCD1}">
                <a14:hiddenFill xmlns:a14="http://schemas.microsoft.com/office/drawing/2010/main">
                  <a:noFill/>
                </a14:hiddenFill>
              </a:ext>
            </a:extLst>
          </p:spPr>
        </p:cxnSp>
        <p:cxnSp>
          <p:nvCxnSpPr>
            <p:cNvPr id="49173" name="直接连接符 7"/>
            <p:cNvCxnSpPr>
              <a:cxnSpLocks noChangeShapeType="1"/>
            </p:cNvCxnSpPr>
            <p:nvPr/>
          </p:nvCxnSpPr>
          <p:spPr bwMode="auto">
            <a:xfrm flipV="1">
              <a:off x="619125" y="3254375"/>
              <a:ext cx="8129588" cy="30163"/>
            </a:xfrm>
            <a:prstGeom prst="line">
              <a:avLst/>
            </a:prstGeom>
            <a:noFill/>
            <a:ln w="38100">
              <a:solidFill>
                <a:srgbClr val="44B36E"/>
              </a:solidFill>
              <a:round/>
            </a:ln>
            <a:extLst>
              <a:ext uri="{909E8E84-426E-40DD-AFC4-6F175D3DCCD1}">
                <a14:hiddenFill xmlns:a14="http://schemas.microsoft.com/office/drawing/2010/main">
                  <a:noFill/>
                </a14:hiddenFill>
              </a:ext>
            </a:extLst>
          </p:spPr>
        </p:cxnSp>
      </p:grpSp>
      <p:sp>
        <p:nvSpPr>
          <p:cNvPr id="2" name="矩形 1"/>
          <p:cNvSpPr/>
          <p:nvPr/>
        </p:nvSpPr>
        <p:spPr>
          <a:xfrm>
            <a:off x="2208213" y="3503613"/>
            <a:ext cx="8112125" cy="2306955"/>
          </a:xfrm>
          <a:prstGeom prst="rect">
            <a:avLst/>
          </a:prstGeom>
        </p:spPr>
        <p:txBody>
          <a:bodyPr>
            <a:spAutoFit/>
          </a:bodyPr>
          <a:lstStyle/>
          <a:p>
            <a:pPr marL="342900" indent="-342900">
              <a:buFont typeface="+mj-lt"/>
              <a:buAutoNum type="arabicPeriod"/>
              <a:defRPr/>
            </a:pPr>
            <a:r>
              <a:rPr lang="en-US" altLang="zh-CN" sz="2400" dirty="0">
                <a:latin typeface="+mn-lt"/>
              </a:rPr>
              <a:t>My American host _____________ me on my English, which made me very glad.</a:t>
            </a:r>
            <a:endParaRPr lang="en-US" altLang="zh-CN" sz="2400" dirty="0">
              <a:latin typeface="+mn-lt"/>
            </a:endParaRPr>
          </a:p>
          <a:p>
            <a:pPr marL="342900" indent="-342900">
              <a:buFont typeface="+mj-lt"/>
              <a:buAutoNum type="arabicPeriod"/>
              <a:defRPr/>
            </a:pPr>
            <a:r>
              <a:rPr lang="en-US" altLang="zh-CN" sz="2400" dirty="0">
                <a:latin typeface="+mn-lt"/>
              </a:rPr>
              <a:t>It is considered impolite in some cultures to visit a friend without ____________ him in advance.</a:t>
            </a:r>
            <a:endParaRPr lang="en-US" altLang="zh-CN" sz="2400" dirty="0">
              <a:latin typeface="+mn-lt"/>
            </a:endParaRPr>
          </a:p>
          <a:p>
            <a:pPr marL="342900" indent="-342900">
              <a:buFont typeface="+mj-lt"/>
              <a:buAutoNum type="arabicPeriod"/>
              <a:defRPr/>
            </a:pPr>
            <a:r>
              <a:rPr lang="en-US" altLang="zh-CN" sz="2400" dirty="0">
                <a:latin typeface="+mn-lt"/>
              </a:rPr>
              <a:t> It’s a well-known fact that China is a(n) ____________ nation.</a:t>
            </a:r>
            <a:endParaRPr lang="en-US" altLang="zh-CN" sz="2400" dirty="0">
              <a:latin typeface="+mn-lt"/>
            </a:endParaRPr>
          </a:p>
        </p:txBody>
      </p:sp>
      <p:sp>
        <p:nvSpPr>
          <p:cNvPr id="3" name="矩形 2"/>
          <p:cNvSpPr/>
          <p:nvPr/>
        </p:nvSpPr>
        <p:spPr>
          <a:xfrm>
            <a:off x="4924885" y="3482975"/>
            <a:ext cx="1974850" cy="460375"/>
          </a:xfrm>
          <a:prstGeom prst="rect">
            <a:avLst/>
          </a:prstGeom>
        </p:spPr>
        <p:txBody>
          <a:bodyPr wrap="none">
            <a:spAutoFit/>
          </a:bodyPr>
          <a:lstStyle/>
          <a:p>
            <a:pPr>
              <a:defRPr/>
            </a:pPr>
            <a:r>
              <a:rPr lang="en-US" altLang="zh-CN" sz="2400" dirty="0">
                <a:solidFill>
                  <a:srgbClr val="C00000"/>
                </a:solidFill>
                <a:latin typeface="+mn-lt"/>
              </a:rPr>
              <a:t>complimented</a:t>
            </a:r>
            <a:endParaRPr lang="zh-CN" altLang="en-US" sz="2400" dirty="0">
              <a:solidFill>
                <a:srgbClr val="C00000"/>
              </a:solidFill>
              <a:latin typeface="+mn-lt"/>
            </a:endParaRPr>
          </a:p>
        </p:txBody>
      </p:sp>
      <p:sp>
        <p:nvSpPr>
          <p:cNvPr id="4" name="矩形 3"/>
          <p:cNvSpPr/>
          <p:nvPr/>
        </p:nvSpPr>
        <p:spPr>
          <a:xfrm>
            <a:off x="3795713" y="4579938"/>
            <a:ext cx="1379855" cy="460375"/>
          </a:xfrm>
          <a:prstGeom prst="rect">
            <a:avLst/>
          </a:prstGeom>
        </p:spPr>
        <p:txBody>
          <a:bodyPr wrap="none">
            <a:spAutoFit/>
          </a:bodyPr>
          <a:lstStyle/>
          <a:p>
            <a:r>
              <a:rPr lang="en-US" altLang="zh-CN" sz="2400" dirty="0">
                <a:solidFill>
                  <a:srgbClr val="C00000"/>
                </a:solidFill>
                <a:latin typeface="+mn-lt"/>
              </a:rPr>
              <a:t>informing</a:t>
            </a:r>
            <a:endParaRPr lang="zh-CN" altLang="en-US" sz="2400" dirty="0">
              <a:solidFill>
                <a:srgbClr val="C00000"/>
              </a:solidFill>
              <a:latin typeface="+mn-lt"/>
            </a:endParaRPr>
          </a:p>
        </p:txBody>
      </p:sp>
      <p:sp>
        <p:nvSpPr>
          <p:cNvPr id="9" name="矩形 8"/>
          <p:cNvSpPr/>
          <p:nvPr/>
        </p:nvSpPr>
        <p:spPr>
          <a:xfrm>
            <a:off x="7637707" y="5002208"/>
            <a:ext cx="1478915" cy="460375"/>
          </a:xfrm>
          <a:prstGeom prst="rect">
            <a:avLst/>
          </a:prstGeom>
        </p:spPr>
        <p:txBody>
          <a:bodyPr wrap="none">
            <a:spAutoFit/>
          </a:bodyPr>
          <a:lstStyle/>
          <a:p>
            <a:r>
              <a:rPr lang="en-US" altLang="zh-CN" sz="2400" dirty="0">
                <a:solidFill>
                  <a:srgbClr val="C00000"/>
                </a:solidFill>
                <a:latin typeface="+mn-lt"/>
              </a:rPr>
              <a:t>hospitable</a:t>
            </a:r>
            <a:endParaRPr lang="zh-CN" altLang="en-US" sz="2400" dirty="0">
              <a:solidFill>
                <a:srgbClr val="C00000"/>
              </a:solidFill>
              <a:latin typeface="+mn-lt"/>
            </a:endParaRPr>
          </a:p>
        </p:txBody>
      </p:sp>
      <p:sp>
        <p:nvSpPr>
          <p:cNvPr id="23" name="动作按钮: 第一张 22">
            <a:hlinkClick r:id="" action="ppaction://noaction" highlightClick="1"/>
          </p:cNvPr>
          <p:cNvSpPr/>
          <p:nvPr/>
        </p:nvSpPr>
        <p:spPr>
          <a:xfrm>
            <a:off x="10131425" y="254000"/>
            <a:ext cx="357188" cy="438150"/>
          </a:xfrm>
          <a:prstGeom prst="actionButtonHome">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blinds(horizontal)">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linds(horizontal)">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linds(horizontal)">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日期占位符 3"/>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Calibri" panose="020F0502020204030204" charset="0"/>
                <a:ea typeface="宋体" panose="02010600030101010101" pitchFamily="2" charset="-122"/>
              </a:defRPr>
            </a:lvl1pPr>
            <a:lvl2pPr marL="742950" indent="-285750" eaLnBrk="0" hangingPunct="0">
              <a:spcBef>
                <a:spcPct val="20000"/>
              </a:spcBef>
              <a:buChar char="–"/>
              <a:defRPr kumimoji="1" sz="2800">
                <a:solidFill>
                  <a:schemeClr val="tx1"/>
                </a:solidFill>
                <a:latin typeface="Calibri" panose="020F0502020204030204"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Calibri" panose="020F0502020204030204"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Calibri" panose="020F0502020204030204"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charset="0"/>
                <a:ea typeface="宋体" panose="02010600030101010101" pitchFamily="2" charset="-122"/>
              </a:defRPr>
            </a:lvl9pPr>
          </a:lstStyle>
          <a:p>
            <a:pPr eaLnBrk="1" hangingPunct="1">
              <a:spcBef>
                <a:spcPct val="0"/>
              </a:spcBef>
              <a:buFont typeface="Arial" panose="020B0604020202020204" pitchFamily="34" charset="0"/>
              <a:buNone/>
            </a:pPr>
            <a:fld id="{C1C0252E-C1BA-4281-B0F1-19D542328660}" type="datetime1">
              <a:rPr kumimoji="0" lang="zh-CN" altLang="en-US" sz="1200" smtClean="0">
                <a:solidFill>
                  <a:srgbClr val="898989"/>
                </a:solidFill>
                <a:latin typeface="Arial" panose="020B0604020202020204" pitchFamily="34" charset="0"/>
              </a:rPr>
            </a:fld>
            <a:endParaRPr kumimoji="0" lang="zh-CN" altLang="en-US" sz="1200" smtClean="0">
              <a:solidFill>
                <a:srgbClr val="898989"/>
              </a:solidFill>
              <a:latin typeface="Arial" panose="020B0604020202020204" pitchFamily="34" charset="0"/>
            </a:endParaRPr>
          </a:p>
        </p:txBody>
      </p:sp>
      <p:sp>
        <p:nvSpPr>
          <p:cNvPr id="5" name="矩形 4"/>
          <p:cNvSpPr/>
          <p:nvPr/>
        </p:nvSpPr>
        <p:spPr>
          <a:xfrm>
            <a:off x="1524000" y="6372225"/>
            <a:ext cx="9144000" cy="485775"/>
          </a:xfrm>
          <a:prstGeom prst="rect">
            <a:avLst/>
          </a:prstGeom>
          <a:solidFill>
            <a:srgbClr val="FF9F4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buFont typeface="Arial" panose="020B0604020202020204" pitchFamily="34" charset="0"/>
              <a:buNone/>
              <a:defRPr/>
            </a:pPr>
            <a:endParaRPr kumimoji="1" lang="zh-CN" altLang="en-US">
              <a:solidFill>
                <a:schemeClr val="accent6">
                  <a:lumMod val="60000"/>
                  <a:lumOff val="40000"/>
                </a:schemeClr>
              </a:solidFill>
            </a:endParaRPr>
          </a:p>
        </p:txBody>
      </p:sp>
      <p:cxnSp>
        <p:nvCxnSpPr>
          <p:cNvPr id="6" name="直线连接符 5"/>
          <p:cNvCxnSpPr/>
          <p:nvPr/>
        </p:nvCxnSpPr>
        <p:spPr>
          <a:xfrm>
            <a:off x="1524000" y="6372225"/>
            <a:ext cx="9144000" cy="0"/>
          </a:xfrm>
          <a:prstGeom prst="line">
            <a:avLst/>
          </a:prstGeom>
          <a:ln>
            <a:solidFill>
              <a:schemeClr val="accent1"/>
            </a:solidFill>
          </a:ln>
          <a:effectLst/>
        </p:spPr>
        <p:style>
          <a:lnRef idx="3">
            <a:schemeClr val="accent5"/>
          </a:lnRef>
          <a:fillRef idx="0">
            <a:schemeClr val="accent5"/>
          </a:fillRef>
          <a:effectRef idx="2">
            <a:schemeClr val="accent5"/>
          </a:effectRef>
          <a:fontRef idx="minor">
            <a:schemeClr val="tx1"/>
          </a:fontRef>
        </p:style>
      </p:cxnSp>
      <p:cxnSp>
        <p:nvCxnSpPr>
          <p:cNvPr id="7" name="直线连接符 6"/>
          <p:cNvCxnSpPr/>
          <p:nvPr/>
        </p:nvCxnSpPr>
        <p:spPr>
          <a:xfrm>
            <a:off x="1524000" y="742950"/>
            <a:ext cx="2100263" cy="0"/>
          </a:xfrm>
          <a:prstGeom prst="line">
            <a:avLst/>
          </a:prstGeom>
          <a:ln>
            <a:solidFill>
              <a:schemeClr val="accent3">
                <a:lumMod val="75000"/>
              </a:schemeClr>
            </a:solidFill>
          </a:ln>
          <a:effectLst/>
        </p:spPr>
        <p:style>
          <a:lnRef idx="3">
            <a:schemeClr val="accent5"/>
          </a:lnRef>
          <a:fillRef idx="0">
            <a:schemeClr val="accent5"/>
          </a:fillRef>
          <a:effectRef idx="2">
            <a:schemeClr val="accent5"/>
          </a:effectRef>
          <a:fontRef idx="minor">
            <a:schemeClr val="tx1"/>
          </a:fontRef>
        </p:style>
      </p:cxnSp>
      <p:cxnSp>
        <p:nvCxnSpPr>
          <p:cNvPr id="8" name="直线连接符 7"/>
          <p:cNvCxnSpPr/>
          <p:nvPr/>
        </p:nvCxnSpPr>
        <p:spPr>
          <a:xfrm>
            <a:off x="3421063" y="742950"/>
            <a:ext cx="7246937" cy="0"/>
          </a:xfrm>
          <a:prstGeom prst="line">
            <a:avLst/>
          </a:prstGeom>
          <a:ln w="3175" cmpd="sng">
            <a:solidFill>
              <a:schemeClr val="accent3">
                <a:lumMod val="75000"/>
              </a:schemeClr>
            </a:solidFill>
          </a:ln>
          <a:effectLst/>
        </p:spPr>
        <p:style>
          <a:lnRef idx="3">
            <a:schemeClr val="accent5"/>
          </a:lnRef>
          <a:fillRef idx="0">
            <a:schemeClr val="accent5"/>
          </a:fillRef>
          <a:effectRef idx="2">
            <a:schemeClr val="accent5"/>
          </a:effectRef>
          <a:fontRef idx="minor">
            <a:schemeClr val="tx1"/>
          </a:fontRef>
        </p:style>
      </p:cxnSp>
      <p:pic>
        <p:nvPicPr>
          <p:cNvPr id="50183" name="图片 28"/>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722438" y="152400"/>
            <a:ext cx="177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84" name="文本框 9"/>
          <p:cNvSpPr txBox="1">
            <a:spLocks noChangeArrowheads="1"/>
          </p:cNvSpPr>
          <p:nvPr/>
        </p:nvSpPr>
        <p:spPr bwMode="auto">
          <a:xfrm>
            <a:off x="1879600" y="203200"/>
            <a:ext cx="1899285" cy="553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Calibri" panose="020F0502020204030204" charset="0"/>
                <a:ea typeface="宋体" panose="02010600030101010101" pitchFamily="2" charset="-122"/>
              </a:defRPr>
            </a:lvl1pPr>
            <a:lvl2pPr marL="742950" indent="-285750" eaLnBrk="0" hangingPunct="0">
              <a:spcBef>
                <a:spcPct val="20000"/>
              </a:spcBef>
              <a:buChar char="–"/>
              <a:defRPr kumimoji="1" sz="2800">
                <a:solidFill>
                  <a:schemeClr val="tx1"/>
                </a:solidFill>
                <a:latin typeface="Calibri" panose="020F0502020204030204"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Calibri" panose="020F0502020204030204"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Calibri" panose="020F0502020204030204"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charset="0"/>
                <a:ea typeface="宋体" panose="02010600030101010101" pitchFamily="2" charset="-122"/>
              </a:defRPr>
            </a:lvl9pPr>
          </a:lstStyle>
          <a:p>
            <a:pPr eaLnBrk="1" hangingPunct="1">
              <a:spcBef>
                <a:spcPct val="0"/>
              </a:spcBef>
              <a:buFont typeface="Arial" panose="020B0604020202020204" pitchFamily="34" charset="0"/>
              <a:buNone/>
            </a:pPr>
            <a:r>
              <a:rPr lang="en-US" altLang="zh-CN" sz="3000" b="1">
                <a:solidFill>
                  <a:srgbClr val="77933C"/>
                </a:solidFill>
                <a:latin typeface="Arial" panose="020B0604020202020204" pitchFamily="34" charset="0"/>
                <a:cs typeface="Arial" panose="020B0604020202020204" pitchFamily="34" charset="0"/>
              </a:rPr>
              <a:t>Explore 1</a:t>
            </a:r>
            <a:endParaRPr lang="zh-CN" altLang="en-US" sz="3000" b="1">
              <a:solidFill>
                <a:srgbClr val="77933C"/>
              </a:solidFill>
              <a:latin typeface="Arial" panose="020B0604020202020204" pitchFamily="34" charset="0"/>
              <a:cs typeface="Arial" panose="020B0604020202020204" pitchFamily="34" charset="0"/>
            </a:endParaRPr>
          </a:p>
        </p:txBody>
      </p:sp>
      <p:sp>
        <p:nvSpPr>
          <p:cNvPr id="50185" name="TextBox 4"/>
          <p:cNvSpPr txBox="1">
            <a:spLocks noChangeArrowheads="1"/>
          </p:cNvSpPr>
          <p:nvPr/>
        </p:nvSpPr>
        <p:spPr bwMode="auto">
          <a:xfrm>
            <a:off x="5846763" y="6394450"/>
            <a:ext cx="48212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Calibri" panose="020F0502020204030204" charset="0"/>
                <a:ea typeface="宋体" panose="02010600030101010101" pitchFamily="2" charset="-122"/>
              </a:defRPr>
            </a:lvl1pPr>
            <a:lvl2pPr marL="742950" indent="-285750" eaLnBrk="0" hangingPunct="0">
              <a:spcBef>
                <a:spcPct val="20000"/>
              </a:spcBef>
              <a:buChar char="–"/>
              <a:defRPr kumimoji="1" sz="2800">
                <a:solidFill>
                  <a:schemeClr val="tx1"/>
                </a:solidFill>
                <a:latin typeface="Calibri" panose="020F0502020204030204"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Calibri" panose="020F0502020204030204"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Calibri" panose="020F0502020204030204"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charset="0"/>
                <a:ea typeface="宋体" panose="02010600030101010101" pitchFamily="2" charset="-122"/>
              </a:defRPr>
            </a:lvl9pPr>
          </a:lstStyle>
          <a:p>
            <a:pPr eaLnBrk="1" hangingPunct="1">
              <a:spcBef>
                <a:spcPct val="0"/>
              </a:spcBef>
              <a:buFont typeface="Arial" panose="020B0604020202020204" pitchFamily="34" charset="0"/>
              <a:buNone/>
            </a:pPr>
            <a:r>
              <a:rPr kumimoji="0" lang="zh-CN" altLang="en-US" sz="1800" b="1">
                <a:solidFill>
                  <a:schemeClr val="bg1"/>
                </a:solidFill>
                <a:latin typeface="微软雅黑" panose="020B0503020204020204" charset="-122"/>
                <a:ea typeface="微软雅黑" panose="020B0503020204020204" charset="-122"/>
              </a:rPr>
              <a:t>新一代大学英语（基础篇）</a:t>
            </a:r>
            <a:r>
              <a:rPr kumimoji="0" lang="en-US" altLang="zh-CN" sz="1800" b="1">
                <a:solidFill>
                  <a:schemeClr val="bg1"/>
                </a:solidFill>
                <a:latin typeface="微软雅黑" panose="020B0503020204020204" charset="-122"/>
                <a:ea typeface="微软雅黑" panose="020B0503020204020204" charset="-122"/>
              </a:rPr>
              <a:t>  </a:t>
            </a:r>
            <a:r>
              <a:rPr kumimoji="0" lang="zh-CN" altLang="en-US" sz="1800" b="1">
                <a:solidFill>
                  <a:schemeClr val="bg1"/>
                </a:solidFill>
                <a:latin typeface="微软雅黑" panose="020B0503020204020204" charset="-122"/>
                <a:ea typeface="微软雅黑" panose="020B0503020204020204" charset="-122"/>
              </a:rPr>
              <a:t>综合教程</a:t>
            </a:r>
            <a:r>
              <a:rPr kumimoji="0" lang="en-US" altLang="zh-CN" sz="1800" b="1">
                <a:solidFill>
                  <a:schemeClr val="bg1"/>
                </a:solidFill>
                <a:latin typeface="微软雅黑" panose="020B0503020204020204" charset="-122"/>
                <a:ea typeface="微软雅黑" panose="020B0503020204020204" charset="-122"/>
              </a:rPr>
              <a:t>  Unit 3</a:t>
            </a:r>
            <a:endParaRPr kumimoji="0" lang="zh-CN" altLang="en-US" sz="1800" b="1">
              <a:solidFill>
                <a:schemeClr val="bg1"/>
              </a:solidFill>
              <a:latin typeface="微软雅黑" panose="020B0503020204020204" charset="-122"/>
              <a:ea typeface="微软雅黑" panose="020B0503020204020204" charset="-122"/>
            </a:endParaRPr>
          </a:p>
        </p:txBody>
      </p:sp>
      <p:sp>
        <p:nvSpPr>
          <p:cNvPr id="10" name="矩形 9"/>
          <p:cNvSpPr/>
          <p:nvPr/>
        </p:nvSpPr>
        <p:spPr>
          <a:xfrm>
            <a:off x="1947863" y="2151063"/>
            <a:ext cx="8208962" cy="3646170"/>
          </a:xfrm>
          <a:prstGeom prst="rect">
            <a:avLst/>
          </a:prstGeom>
        </p:spPr>
        <p:txBody>
          <a:bodyPr>
            <a:spAutoFit/>
          </a:bodyPr>
          <a:lstStyle/>
          <a:p>
            <a:pPr marL="457200" indent="-457200">
              <a:spcBef>
                <a:spcPts val="600"/>
              </a:spcBef>
              <a:buFont typeface="+mj-lt"/>
              <a:buAutoNum type="arabicPeriod" startAt="4"/>
              <a:defRPr/>
            </a:pPr>
            <a:r>
              <a:rPr lang="en-US" altLang="zh-CN" sz="2400" dirty="0">
                <a:latin typeface="+mn-lt"/>
              </a:rPr>
              <a:t>A guest who knows the proper way of showing his ______________ to the host is welcome in any culture.</a:t>
            </a:r>
            <a:endParaRPr lang="en-US" altLang="zh-CN" sz="2400" dirty="0">
              <a:latin typeface="+mn-lt"/>
            </a:endParaRPr>
          </a:p>
          <a:p>
            <a:pPr marL="342900" indent="-342900">
              <a:spcBef>
                <a:spcPts val="600"/>
              </a:spcBef>
              <a:buFont typeface="+mj-lt"/>
              <a:buAutoNum type="arabicPeriod" startAt="4"/>
              <a:defRPr/>
            </a:pPr>
            <a:r>
              <a:rPr lang="en-US" altLang="zh-CN" sz="2400" dirty="0">
                <a:latin typeface="+mn-lt"/>
              </a:rPr>
              <a:t>Hospitality can be defined, in some sense, as the host’s ability to ____________ their guests and make them feel at home.</a:t>
            </a:r>
            <a:endParaRPr lang="en-US" altLang="zh-CN" sz="2400" dirty="0">
              <a:latin typeface="+mn-lt"/>
            </a:endParaRPr>
          </a:p>
          <a:p>
            <a:pPr marL="342900" indent="-342900">
              <a:spcBef>
                <a:spcPts val="600"/>
              </a:spcBef>
              <a:buFont typeface="+mj-lt"/>
              <a:buAutoNum type="arabicPeriod" startAt="4"/>
              <a:defRPr/>
            </a:pPr>
            <a:r>
              <a:rPr lang="en-US" altLang="zh-CN" sz="2400" dirty="0">
                <a:latin typeface="+mn-lt"/>
              </a:rPr>
              <a:t>In China, people often feel ____________ to invite you to their weddings if you have invited them to yours earlier.</a:t>
            </a:r>
            <a:endParaRPr lang="en-US" altLang="zh-CN" sz="2400" dirty="0">
              <a:latin typeface="+mn-lt"/>
            </a:endParaRPr>
          </a:p>
          <a:p>
            <a:pPr marL="342900" indent="-342900">
              <a:spcBef>
                <a:spcPts val="600"/>
              </a:spcBef>
              <a:buFont typeface="+mj-lt"/>
              <a:buAutoNum type="arabicPeriod" startAt="4"/>
              <a:defRPr/>
            </a:pPr>
            <a:r>
              <a:rPr lang="en-US" altLang="zh-CN" sz="2400" dirty="0">
                <a:latin typeface="+mn-lt"/>
              </a:rPr>
              <a:t>When invited to a friend’s home in America, you are expected to inform the host in advance in case of ____________ in your arrival.</a:t>
            </a:r>
            <a:endParaRPr lang="zh-CN" altLang="en-US" sz="2400" dirty="0">
              <a:latin typeface="+mn-lt"/>
            </a:endParaRPr>
          </a:p>
        </p:txBody>
      </p:sp>
      <p:sp>
        <p:nvSpPr>
          <p:cNvPr id="50187" name="文本框 20"/>
          <p:cNvSpPr txBox="1">
            <a:spLocks noChangeArrowheads="1"/>
          </p:cNvSpPr>
          <p:nvPr/>
        </p:nvSpPr>
        <p:spPr bwMode="auto">
          <a:xfrm>
            <a:off x="3992563" y="280988"/>
            <a:ext cx="3094037"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Calibri" panose="020F0502020204030204" charset="0"/>
                <a:ea typeface="宋体" panose="02010600030101010101" pitchFamily="2" charset="-122"/>
              </a:defRPr>
            </a:lvl1pPr>
            <a:lvl2pPr marL="742950" indent="-285750" eaLnBrk="0" hangingPunct="0">
              <a:spcBef>
                <a:spcPct val="20000"/>
              </a:spcBef>
              <a:buChar char="–"/>
              <a:defRPr kumimoji="1" sz="2800">
                <a:solidFill>
                  <a:schemeClr val="tx1"/>
                </a:solidFill>
                <a:latin typeface="Calibri" panose="020F0502020204030204"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Calibri" panose="020F0502020204030204"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Calibri" panose="020F0502020204030204"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charset="0"/>
                <a:ea typeface="宋体" panose="02010600030101010101" pitchFamily="2" charset="-122"/>
              </a:defRPr>
            </a:lvl9pPr>
          </a:lstStyle>
          <a:p>
            <a:pPr eaLnBrk="1" hangingPunct="1">
              <a:spcBef>
                <a:spcPct val="0"/>
              </a:spcBef>
              <a:buFont typeface="Arial" panose="020B0604020202020204" pitchFamily="34" charset="0"/>
              <a:buNone/>
            </a:pPr>
            <a:r>
              <a:rPr lang="en-US" altLang="zh-CN" sz="2000" b="1" dirty="0">
                <a:solidFill>
                  <a:srgbClr val="64A96A"/>
                </a:solidFill>
                <a:latin typeface="Arial" panose="020B0604020202020204" pitchFamily="34" charset="0"/>
                <a:cs typeface="Arial" panose="020B0604020202020204" pitchFamily="34" charset="0"/>
              </a:rPr>
              <a:t>Building your language</a:t>
            </a:r>
            <a:endParaRPr lang="zh-CN" altLang="en-US" sz="2000" b="1" dirty="0">
              <a:solidFill>
                <a:srgbClr val="64A96A"/>
              </a:solidFill>
              <a:latin typeface="Arial" panose="020B0604020202020204" pitchFamily="34" charset="0"/>
              <a:cs typeface="Arial" panose="020B0604020202020204" pitchFamily="34" charset="0"/>
            </a:endParaRPr>
          </a:p>
        </p:txBody>
      </p:sp>
      <p:grpSp>
        <p:nvGrpSpPr>
          <p:cNvPr id="50188" name="组合 15"/>
          <p:cNvGrpSpPr/>
          <p:nvPr/>
        </p:nvGrpSpPr>
        <p:grpSpPr bwMode="auto">
          <a:xfrm>
            <a:off x="2053683" y="986646"/>
            <a:ext cx="7830343" cy="1068561"/>
            <a:chOff x="503886" y="968720"/>
            <a:chExt cx="7830344" cy="1067855"/>
          </a:xfrm>
        </p:grpSpPr>
        <p:sp>
          <p:nvSpPr>
            <p:cNvPr id="50193" name="文本框 21"/>
            <p:cNvSpPr txBox="1">
              <a:spLocks noChangeArrowheads="1"/>
            </p:cNvSpPr>
            <p:nvPr/>
          </p:nvSpPr>
          <p:spPr bwMode="auto">
            <a:xfrm>
              <a:off x="579292" y="986979"/>
              <a:ext cx="7754938" cy="1049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Calibri" panose="020F0502020204030204" charset="0"/>
                  <a:ea typeface="宋体" panose="02010600030101010101" pitchFamily="2" charset="-122"/>
                </a:defRPr>
              </a:lvl1pPr>
              <a:lvl2pPr marL="742950" indent="-285750" eaLnBrk="0" hangingPunct="0">
                <a:spcBef>
                  <a:spcPct val="20000"/>
                </a:spcBef>
                <a:buChar char="–"/>
                <a:defRPr kumimoji="1" sz="2800">
                  <a:solidFill>
                    <a:schemeClr val="tx1"/>
                  </a:solidFill>
                  <a:latin typeface="Calibri" panose="020F0502020204030204"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Calibri" panose="020F0502020204030204"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Calibri" panose="020F0502020204030204"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charset="0"/>
                  <a:ea typeface="宋体" panose="02010600030101010101" pitchFamily="2" charset="-122"/>
                </a:defRPr>
              </a:lvl9pPr>
            </a:lstStyle>
            <a:p>
              <a:pPr eaLnBrk="1" hangingPunct="1">
                <a:lnSpc>
                  <a:spcPct val="130000"/>
                </a:lnSpc>
                <a:spcBef>
                  <a:spcPct val="0"/>
                </a:spcBef>
                <a:buFont typeface="Arial" panose="020B0604020202020204" pitchFamily="34" charset="0"/>
                <a:buNone/>
              </a:pPr>
              <a:r>
                <a:rPr kumimoji="0" lang="en-US" altLang="zh-CN" sz="2400" dirty="0">
                  <a:latin typeface="+mn-lt"/>
                </a:rPr>
                <a:t>entertain           delay           oblige                hospitable</a:t>
              </a:r>
              <a:endParaRPr kumimoji="0" lang="en-US" altLang="zh-CN" sz="2400" dirty="0">
                <a:latin typeface="+mn-lt"/>
              </a:endParaRPr>
            </a:p>
            <a:p>
              <a:pPr eaLnBrk="1" hangingPunct="1">
                <a:lnSpc>
                  <a:spcPct val="130000"/>
                </a:lnSpc>
                <a:spcBef>
                  <a:spcPct val="0"/>
                </a:spcBef>
                <a:buFont typeface="Arial" panose="020B0604020202020204" pitchFamily="34" charset="0"/>
                <a:buNone/>
              </a:pPr>
              <a:r>
                <a:rPr kumimoji="0" lang="en-US" altLang="zh-CN" sz="2400" dirty="0">
                  <a:latin typeface="+mn-lt"/>
                </a:rPr>
                <a:t>compliment      inform         appreciation</a:t>
              </a:r>
              <a:endParaRPr kumimoji="0" lang="en-US" altLang="zh-CN" sz="2400" dirty="0">
                <a:latin typeface="+mn-lt"/>
              </a:endParaRPr>
            </a:p>
          </p:txBody>
        </p:sp>
        <p:cxnSp>
          <p:nvCxnSpPr>
            <p:cNvPr id="50194" name="直接连接符 6"/>
            <p:cNvCxnSpPr>
              <a:cxnSpLocks noChangeShapeType="1"/>
            </p:cNvCxnSpPr>
            <p:nvPr/>
          </p:nvCxnSpPr>
          <p:spPr bwMode="auto">
            <a:xfrm>
              <a:off x="503886" y="968720"/>
              <a:ext cx="7830344" cy="18259"/>
            </a:xfrm>
            <a:prstGeom prst="line">
              <a:avLst/>
            </a:prstGeom>
            <a:noFill/>
            <a:ln w="57150">
              <a:solidFill>
                <a:srgbClr val="44B36E"/>
              </a:solidFill>
              <a:round/>
            </a:ln>
            <a:extLst>
              <a:ext uri="{909E8E84-426E-40DD-AFC4-6F175D3DCCD1}">
                <a14:hiddenFill xmlns:a14="http://schemas.microsoft.com/office/drawing/2010/main">
                  <a:noFill/>
                </a14:hiddenFill>
              </a:ext>
            </a:extLst>
          </p:spPr>
        </p:cxnSp>
        <p:cxnSp>
          <p:nvCxnSpPr>
            <p:cNvPr id="50195" name="直接连接符 7"/>
            <p:cNvCxnSpPr>
              <a:cxnSpLocks noChangeShapeType="1"/>
            </p:cNvCxnSpPr>
            <p:nvPr/>
          </p:nvCxnSpPr>
          <p:spPr bwMode="auto">
            <a:xfrm flipV="1">
              <a:off x="503886" y="1993794"/>
              <a:ext cx="7830344" cy="30164"/>
            </a:xfrm>
            <a:prstGeom prst="line">
              <a:avLst/>
            </a:prstGeom>
            <a:noFill/>
            <a:ln w="38100">
              <a:solidFill>
                <a:srgbClr val="44B36E"/>
              </a:solidFill>
              <a:round/>
            </a:ln>
            <a:extLst>
              <a:ext uri="{909E8E84-426E-40DD-AFC4-6F175D3DCCD1}">
                <a14:hiddenFill xmlns:a14="http://schemas.microsoft.com/office/drawing/2010/main">
                  <a:noFill/>
                </a14:hiddenFill>
              </a:ext>
            </a:extLst>
          </p:spPr>
        </p:cxnSp>
      </p:grpSp>
      <p:sp>
        <p:nvSpPr>
          <p:cNvPr id="3" name="矩形 2"/>
          <p:cNvSpPr/>
          <p:nvPr/>
        </p:nvSpPr>
        <p:spPr>
          <a:xfrm>
            <a:off x="2524125" y="2492375"/>
            <a:ext cx="1736725" cy="460375"/>
          </a:xfrm>
          <a:prstGeom prst="rect">
            <a:avLst/>
          </a:prstGeom>
        </p:spPr>
        <p:txBody>
          <a:bodyPr wrap="none">
            <a:spAutoFit/>
          </a:bodyPr>
          <a:lstStyle/>
          <a:p>
            <a:r>
              <a:rPr lang="en-US" altLang="zh-CN" sz="2400" dirty="0">
                <a:solidFill>
                  <a:srgbClr val="C00000"/>
                </a:solidFill>
                <a:latin typeface="+mn-lt"/>
              </a:rPr>
              <a:t>appreciation</a:t>
            </a:r>
            <a:endParaRPr lang="zh-CN" altLang="en-US" sz="2400" dirty="0">
              <a:solidFill>
                <a:srgbClr val="C00000"/>
              </a:solidFill>
              <a:latin typeface="+mn-lt"/>
            </a:endParaRPr>
          </a:p>
        </p:txBody>
      </p:sp>
      <p:sp>
        <p:nvSpPr>
          <p:cNvPr id="4" name="矩形 3"/>
          <p:cNvSpPr/>
          <p:nvPr/>
        </p:nvSpPr>
        <p:spPr>
          <a:xfrm>
            <a:off x="2976563" y="3281363"/>
            <a:ext cx="1322070" cy="460375"/>
          </a:xfrm>
          <a:prstGeom prst="rect">
            <a:avLst/>
          </a:prstGeom>
        </p:spPr>
        <p:txBody>
          <a:bodyPr wrap="none">
            <a:spAutoFit/>
          </a:bodyPr>
          <a:lstStyle/>
          <a:p>
            <a:r>
              <a:rPr lang="en-US" altLang="zh-CN" sz="2400" dirty="0">
                <a:solidFill>
                  <a:srgbClr val="C00000"/>
                </a:solidFill>
                <a:latin typeface="+mn-lt"/>
              </a:rPr>
              <a:t>entertain</a:t>
            </a:r>
            <a:endParaRPr lang="zh-CN" altLang="en-US" sz="2400" dirty="0">
              <a:solidFill>
                <a:srgbClr val="C00000"/>
              </a:solidFill>
              <a:latin typeface="+mn-lt"/>
            </a:endParaRPr>
          </a:p>
        </p:txBody>
      </p:sp>
      <p:sp>
        <p:nvSpPr>
          <p:cNvPr id="9" name="矩形 8"/>
          <p:cNvSpPr/>
          <p:nvPr/>
        </p:nvSpPr>
        <p:spPr>
          <a:xfrm>
            <a:off x="5980113" y="3767138"/>
            <a:ext cx="1096010" cy="460375"/>
          </a:xfrm>
          <a:prstGeom prst="rect">
            <a:avLst/>
          </a:prstGeom>
        </p:spPr>
        <p:txBody>
          <a:bodyPr wrap="none">
            <a:spAutoFit/>
          </a:bodyPr>
          <a:lstStyle/>
          <a:p>
            <a:r>
              <a:rPr lang="en-US" altLang="zh-CN" sz="2400" dirty="0">
                <a:solidFill>
                  <a:srgbClr val="C00000"/>
                </a:solidFill>
                <a:latin typeface="+mn-lt"/>
              </a:rPr>
              <a:t>obliged</a:t>
            </a:r>
            <a:endParaRPr lang="zh-CN" altLang="en-US" sz="2400" dirty="0">
              <a:solidFill>
                <a:srgbClr val="C00000"/>
              </a:solidFill>
              <a:latin typeface="+mn-lt"/>
            </a:endParaRPr>
          </a:p>
        </p:txBody>
      </p:sp>
      <p:sp>
        <p:nvSpPr>
          <p:cNvPr id="15" name="矩形 14"/>
          <p:cNvSpPr/>
          <p:nvPr/>
        </p:nvSpPr>
        <p:spPr>
          <a:xfrm>
            <a:off x="7608888" y="4908550"/>
            <a:ext cx="842645" cy="460375"/>
          </a:xfrm>
          <a:prstGeom prst="rect">
            <a:avLst/>
          </a:prstGeom>
        </p:spPr>
        <p:txBody>
          <a:bodyPr wrap="none">
            <a:spAutoFit/>
          </a:bodyPr>
          <a:lstStyle/>
          <a:p>
            <a:r>
              <a:rPr lang="en-US" altLang="zh-CN" sz="2400" dirty="0">
                <a:solidFill>
                  <a:srgbClr val="C00000"/>
                </a:solidFill>
                <a:latin typeface="+mn-lt"/>
              </a:rPr>
              <a:t>delay</a:t>
            </a:r>
            <a:endParaRPr lang="zh-CN" altLang="en-US" sz="2400" dirty="0">
              <a:solidFill>
                <a:srgbClr val="C00000"/>
              </a:solidFill>
              <a:latin typeface="+mn-lt"/>
            </a:endParaRPr>
          </a:p>
        </p:txBody>
      </p:sp>
      <p:sp>
        <p:nvSpPr>
          <p:cNvPr id="21" name="动作按钮: 第一张 20">
            <a:hlinkClick r:id="" action="ppaction://noaction" highlightClick="1"/>
          </p:cNvPr>
          <p:cNvSpPr/>
          <p:nvPr/>
        </p:nvSpPr>
        <p:spPr>
          <a:xfrm>
            <a:off x="10131425" y="254000"/>
            <a:ext cx="357188" cy="438150"/>
          </a:xfrm>
          <a:prstGeom prst="actionButtonHome">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linds(horizontal)">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blinds(horizontal)">
                                      <p:cBhvr>
                                        <p:cTn id="2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3" grpId="0"/>
      <p:bldP spid="4" grpId="0"/>
      <p:bldP spid="9" grpId="0"/>
      <p:bldP spid="1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0" name="矩形 5"/>
          <p:cNvSpPr>
            <a:spLocks noChangeArrowheads="1"/>
          </p:cNvSpPr>
          <p:nvPr/>
        </p:nvSpPr>
        <p:spPr bwMode="auto">
          <a:xfrm>
            <a:off x="3317875" y="1141413"/>
            <a:ext cx="7083425"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Calibri" panose="020F0502020204030204" charset="0"/>
                <a:ea typeface="宋体" panose="02010600030101010101" pitchFamily="2" charset="-122"/>
              </a:defRPr>
            </a:lvl1pPr>
            <a:lvl2pPr marL="742950" indent="-285750" eaLnBrk="0" hangingPunct="0">
              <a:spcBef>
                <a:spcPct val="20000"/>
              </a:spcBef>
              <a:buChar char="–"/>
              <a:defRPr kumimoji="1" sz="2800">
                <a:solidFill>
                  <a:schemeClr val="tx1"/>
                </a:solidFill>
                <a:latin typeface="Calibri" panose="020F0502020204030204"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Calibri" panose="020F0502020204030204"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Calibri" panose="020F0502020204030204"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charset="0"/>
                <a:ea typeface="宋体" panose="02010600030101010101" pitchFamily="2" charset="-122"/>
              </a:defRPr>
            </a:lvl9pPr>
          </a:lstStyle>
          <a:p>
            <a:pPr eaLnBrk="1" hangingPunct="1">
              <a:spcBef>
                <a:spcPct val="0"/>
              </a:spcBef>
              <a:buFont typeface="Arial" panose="020B0604020202020204" pitchFamily="34" charset="0"/>
              <a:buNone/>
            </a:pPr>
            <a:r>
              <a:rPr kumimoji="0" lang="en-US" altLang="zh-CN" sz="2400" dirty="0">
                <a:latin typeface="+mn-lt"/>
              </a:rPr>
              <a:t>Complete the sentences with the expressions below. Change the form when necessary. </a:t>
            </a:r>
            <a:endParaRPr kumimoji="0" lang="en-US" altLang="zh-CN" sz="2400" dirty="0">
              <a:latin typeface="+mn-lt"/>
            </a:endParaRPr>
          </a:p>
        </p:txBody>
      </p:sp>
      <p:grpSp>
        <p:nvGrpSpPr>
          <p:cNvPr id="16" name="组合 15"/>
          <p:cNvGrpSpPr/>
          <p:nvPr/>
        </p:nvGrpSpPr>
        <p:grpSpPr bwMode="auto">
          <a:xfrm>
            <a:off x="2116138" y="2232025"/>
            <a:ext cx="7797147" cy="1111250"/>
            <a:chOff x="519113" y="2218531"/>
            <a:chExt cx="7797147" cy="1111250"/>
          </a:xfrm>
        </p:grpSpPr>
        <p:cxnSp>
          <p:nvCxnSpPr>
            <p:cNvPr id="51218" name="直接连接符 10"/>
            <p:cNvCxnSpPr>
              <a:cxnSpLocks noChangeShapeType="1"/>
            </p:cNvCxnSpPr>
            <p:nvPr/>
          </p:nvCxnSpPr>
          <p:spPr bwMode="auto">
            <a:xfrm flipV="1">
              <a:off x="519113" y="2232818"/>
              <a:ext cx="7725142" cy="14289"/>
            </a:xfrm>
            <a:prstGeom prst="line">
              <a:avLst/>
            </a:prstGeom>
            <a:noFill/>
            <a:ln w="57150">
              <a:solidFill>
                <a:srgbClr val="44B36E"/>
              </a:solidFill>
              <a:round/>
            </a:ln>
            <a:extLst>
              <a:ext uri="{909E8E84-426E-40DD-AFC4-6F175D3DCCD1}">
                <a14:hiddenFill xmlns:a14="http://schemas.microsoft.com/office/drawing/2010/main">
                  <a:noFill/>
                </a14:hiddenFill>
              </a:ext>
            </a:extLst>
          </p:spPr>
        </p:cxnSp>
        <p:cxnSp>
          <p:nvCxnSpPr>
            <p:cNvPr id="51219" name="直接连接符 7"/>
            <p:cNvCxnSpPr>
              <a:cxnSpLocks noChangeShapeType="1"/>
            </p:cNvCxnSpPr>
            <p:nvPr/>
          </p:nvCxnSpPr>
          <p:spPr bwMode="auto">
            <a:xfrm flipV="1">
              <a:off x="519113" y="3299619"/>
              <a:ext cx="7797147" cy="30162"/>
            </a:xfrm>
            <a:prstGeom prst="line">
              <a:avLst/>
            </a:prstGeom>
            <a:noFill/>
            <a:ln w="38100">
              <a:solidFill>
                <a:srgbClr val="44B36E"/>
              </a:solidFill>
              <a:round/>
            </a:ln>
            <a:extLst>
              <a:ext uri="{909E8E84-426E-40DD-AFC4-6F175D3DCCD1}">
                <a14:hiddenFill xmlns:a14="http://schemas.microsoft.com/office/drawing/2010/main">
                  <a:noFill/>
                </a14:hiddenFill>
              </a:ext>
            </a:extLst>
          </p:spPr>
        </p:cxnSp>
        <p:sp>
          <p:nvSpPr>
            <p:cNvPr id="51220" name="文本框 8"/>
            <p:cNvSpPr txBox="1">
              <a:spLocks noChangeArrowheads="1"/>
            </p:cNvSpPr>
            <p:nvPr/>
          </p:nvSpPr>
          <p:spPr bwMode="auto">
            <a:xfrm>
              <a:off x="519113" y="2218531"/>
              <a:ext cx="7797147" cy="1050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Calibri" panose="020F0502020204030204" charset="0"/>
                  <a:ea typeface="宋体" panose="02010600030101010101" pitchFamily="2" charset="-122"/>
                </a:defRPr>
              </a:lvl1pPr>
              <a:lvl2pPr marL="742950" indent="-285750" eaLnBrk="0" hangingPunct="0">
                <a:spcBef>
                  <a:spcPct val="20000"/>
                </a:spcBef>
                <a:buChar char="–"/>
                <a:defRPr kumimoji="1" sz="2800">
                  <a:solidFill>
                    <a:schemeClr val="tx1"/>
                  </a:solidFill>
                  <a:latin typeface="Calibri" panose="020F0502020204030204"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Calibri" panose="020F0502020204030204"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Calibri" panose="020F0502020204030204"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charset="0"/>
                  <a:ea typeface="宋体" panose="02010600030101010101" pitchFamily="2" charset="-122"/>
                </a:defRPr>
              </a:lvl9pPr>
            </a:lstStyle>
            <a:p>
              <a:pPr eaLnBrk="1" hangingPunct="1">
                <a:lnSpc>
                  <a:spcPct val="130000"/>
                </a:lnSpc>
                <a:spcBef>
                  <a:spcPct val="0"/>
                </a:spcBef>
                <a:buFont typeface="Arial" panose="020B0604020202020204" pitchFamily="34" charset="0"/>
                <a:buNone/>
              </a:pPr>
              <a:r>
                <a:rPr kumimoji="0" lang="en-US" altLang="zh-CN" sz="2400" dirty="0">
                  <a:latin typeface="+mn-lt"/>
                </a:rPr>
                <a:t>drop by       feel at home        in particular               on time</a:t>
              </a:r>
              <a:endParaRPr kumimoji="0" lang="en-US" altLang="zh-CN" sz="2400" dirty="0">
                <a:latin typeface="+mn-lt"/>
              </a:endParaRPr>
            </a:p>
            <a:p>
              <a:pPr eaLnBrk="1" hangingPunct="1">
                <a:lnSpc>
                  <a:spcPct val="130000"/>
                </a:lnSpc>
                <a:spcBef>
                  <a:spcPct val="0"/>
                </a:spcBef>
                <a:buFont typeface="Arial" panose="020B0604020202020204" pitchFamily="34" charset="0"/>
                <a:buNone/>
              </a:pPr>
              <a:r>
                <a:rPr kumimoji="0" lang="en-US" altLang="zh-CN" sz="2400" dirty="0">
                  <a:latin typeface="+mn-lt"/>
                </a:rPr>
                <a:t>above all     take pride in        wear out your welcome</a:t>
              </a:r>
              <a:endParaRPr kumimoji="0" lang="en-US" altLang="zh-CN" sz="2400" dirty="0">
                <a:latin typeface="+mn-lt"/>
              </a:endParaRPr>
            </a:p>
          </p:txBody>
        </p:sp>
      </p:grpSp>
      <p:sp>
        <p:nvSpPr>
          <p:cNvPr id="14" name="五边形 13"/>
          <p:cNvSpPr>
            <a:spLocks noChangeArrowheads="1"/>
          </p:cNvSpPr>
          <p:nvPr/>
        </p:nvSpPr>
        <p:spPr bwMode="auto">
          <a:xfrm>
            <a:off x="2116138" y="1284288"/>
            <a:ext cx="1109662" cy="431800"/>
          </a:xfrm>
          <a:prstGeom prst="homePlate">
            <a:avLst>
              <a:gd name="adj" fmla="val 50005"/>
            </a:avLst>
          </a:prstGeom>
          <a:solidFill>
            <a:srgbClr val="64A96A"/>
          </a:solidFill>
          <a:ln>
            <a:noFill/>
          </a:ln>
          <a:effectLst>
            <a:outerShdw blurRad="50800" dist="38100" dir="2700000" algn="tl" rotWithShape="0">
              <a:srgbClr val="808080">
                <a:alpha val="39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9pPr>
          </a:lstStyle>
          <a:p>
            <a:pPr algn="ctr">
              <a:defRPr/>
            </a:pPr>
            <a:r>
              <a:rPr lang="en-US" altLang="zh-CN" b="1" dirty="0" smtClean="0">
                <a:solidFill>
                  <a:srgbClr val="FFFFFF"/>
                </a:solidFill>
                <a:latin typeface="Calibri" panose="020F0502020204030204" charset="0"/>
              </a:rPr>
              <a:t>Task 2</a:t>
            </a:r>
            <a:endParaRPr lang="zh-CN" altLang="en-US" b="1" dirty="0" smtClean="0">
              <a:solidFill>
                <a:srgbClr val="FFFFFF"/>
              </a:solidFill>
              <a:latin typeface="Calibri" panose="020F0502020204030204" charset="0"/>
            </a:endParaRPr>
          </a:p>
        </p:txBody>
      </p:sp>
      <p:sp>
        <p:nvSpPr>
          <p:cNvPr id="51213" name="文本框 20"/>
          <p:cNvSpPr txBox="1">
            <a:spLocks noChangeArrowheads="1"/>
          </p:cNvSpPr>
          <p:nvPr/>
        </p:nvSpPr>
        <p:spPr bwMode="auto">
          <a:xfrm>
            <a:off x="3992563" y="280988"/>
            <a:ext cx="3094037"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Calibri" panose="020F0502020204030204" charset="0"/>
                <a:ea typeface="宋体" panose="02010600030101010101" pitchFamily="2" charset="-122"/>
              </a:defRPr>
            </a:lvl1pPr>
            <a:lvl2pPr marL="742950" indent="-285750" eaLnBrk="0" hangingPunct="0">
              <a:spcBef>
                <a:spcPct val="20000"/>
              </a:spcBef>
              <a:buChar char="–"/>
              <a:defRPr kumimoji="1" sz="2800">
                <a:solidFill>
                  <a:schemeClr val="tx1"/>
                </a:solidFill>
                <a:latin typeface="Calibri" panose="020F0502020204030204"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Calibri" panose="020F0502020204030204"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Calibri" panose="020F0502020204030204"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charset="0"/>
                <a:ea typeface="宋体" panose="02010600030101010101" pitchFamily="2" charset="-122"/>
              </a:defRPr>
            </a:lvl9pPr>
          </a:lstStyle>
          <a:p>
            <a:pPr eaLnBrk="1" hangingPunct="1">
              <a:spcBef>
                <a:spcPct val="0"/>
              </a:spcBef>
              <a:buFont typeface="Arial" panose="020B0604020202020204" pitchFamily="34" charset="0"/>
              <a:buNone/>
            </a:pPr>
            <a:r>
              <a:rPr lang="en-US" altLang="zh-CN" sz="2000" b="1">
                <a:solidFill>
                  <a:srgbClr val="64A96A"/>
                </a:solidFill>
                <a:latin typeface="Arial" panose="020B0604020202020204" pitchFamily="34" charset="0"/>
                <a:cs typeface="Arial" panose="020B0604020202020204" pitchFamily="34" charset="0"/>
              </a:rPr>
              <a:t>Building your language</a:t>
            </a:r>
            <a:endParaRPr lang="zh-CN" altLang="en-US" sz="2000" b="1">
              <a:solidFill>
                <a:srgbClr val="64A96A"/>
              </a:solidFill>
              <a:latin typeface="Arial" panose="020B0604020202020204" pitchFamily="34" charset="0"/>
              <a:cs typeface="Arial" panose="020B0604020202020204" pitchFamily="34" charset="0"/>
            </a:endParaRPr>
          </a:p>
        </p:txBody>
      </p:sp>
      <p:sp>
        <p:nvSpPr>
          <p:cNvPr id="2" name="矩形 1"/>
          <p:cNvSpPr/>
          <p:nvPr/>
        </p:nvSpPr>
        <p:spPr>
          <a:xfrm>
            <a:off x="2003425" y="3573463"/>
            <a:ext cx="8208963" cy="2091690"/>
          </a:xfrm>
          <a:prstGeom prst="rect">
            <a:avLst/>
          </a:prstGeom>
        </p:spPr>
        <p:txBody>
          <a:bodyPr>
            <a:spAutoFit/>
          </a:bodyPr>
          <a:lstStyle/>
          <a:p>
            <a:pPr marL="457200" indent="-457200">
              <a:spcBef>
                <a:spcPts val="600"/>
              </a:spcBef>
              <a:buFont typeface="+mj-lt"/>
              <a:buAutoNum type="arabicPeriod"/>
              <a:defRPr/>
            </a:pPr>
            <a:r>
              <a:rPr lang="en-US" altLang="zh-CN" sz="2400" dirty="0">
                <a:latin typeface="+mn-lt"/>
              </a:rPr>
              <a:t>Hospitality is about making your guests ____________.</a:t>
            </a:r>
            <a:endParaRPr lang="en-US" altLang="zh-CN" sz="2400" dirty="0">
              <a:latin typeface="+mn-lt"/>
            </a:endParaRPr>
          </a:p>
          <a:p>
            <a:pPr marL="457200" indent="-457200">
              <a:spcBef>
                <a:spcPts val="600"/>
              </a:spcBef>
              <a:buFont typeface="+mj-lt"/>
              <a:buAutoNum type="arabicPeriod"/>
              <a:defRPr/>
            </a:pPr>
            <a:r>
              <a:rPr lang="en-US" altLang="zh-CN" sz="2400" dirty="0">
                <a:latin typeface="+mn-lt"/>
              </a:rPr>
              <a:t>Don’t stay too long when you visit a friend; otherwise you will _______________________.</a:t>
            </a:r>
            <a:endParaRPr lang="en-US" altLang="zh-CN" sz="2400" dirty="0">
              <a:latin typeface="+mn-lt"/>
            </a:endParaRPr>
          </a:p>
          <a:p>
            <a:pPr marL="457200" indent="-457200">
              <a:spcBef>
                <a:spcPts val="600"/>
              </a:spcBef>
              <a:buFont typeface="+mj-lt"/>
              <a:buAutoNum type="arabicPeriod"/>
              <a:defRPr/>
            </a:pPr>
            <a:r>
              <a:rPr lang="en-US" altLang="zh-CN" sz="2400" dirty="0">
                <a:latin typeface="+mn-lt"/>
              </a:rPr>
              <a:t>Chinese hosts often _______________ the amount of food they prepare for a dinner party.</a:t>
            </a:r>
            <a:endParaRPr lang="en-US" altLang="zh-CN" sz="2400" dirty="0">
              <a:latin typeface="+mn-lt"/>
            </a:endParaRPr>
          </a:p>
        </p:txBody>
      </p:sp>
      <p:sp>
        <p:nvSpPr>
          <p:cNvPr id="3" name="矩形 2"/>
          <p:cNvSpPr/>
          <p:nvPr/>
        </p:nvSpPr>
        <p:spPr>
          <a:xfrm>
            <a:off x="7399928" y="3573463"/>
            <a:ext cx="1740535" cy="460375"/>
          </a:xfrm>
          <a:prstGeom prst="rect">
            <a:avLst/>
          </a:prstGeom>
        </p:spPr>
        <p:txBody>
          <a:bodyPr wrap="none">
            <a:spAutoFit/>
          </a:bodyPr>
          <a:lstStyle/>
          <a:p>
            <a:r>
              <a:rPr lang="en-US" altLang="zh-CN" sz="2400" dirty="0">
                <a:solidFill>
                  <a:srgbClr val="C00000"/>
                </a:solidFill>
                <a:latin typeface="+mn-lt"/>
              </a:rPr>
              <a:t>feel at home</a:t>
            </a:r>
            <a:endParaRPr lang="zh-CN" altLang="en-US" sz="2400" dirty="0">
              <a:solidFill>
                <a:srgbClr val="C00000"/>
              </a:solidFill>
              <a:latin typeface="+mn-lt"/>
            </a:endParaRPr>
          </a:p>
        </p:txBody>
      </p:sp>
      <p:sp>
        <p:nvSpPr>
          <p:cNvPr id="4" name="矩形 3"/>
          <p:cNvSpPr/>
          <p:nvPr/>
        </p:nvSpPr>
        <p:spPr>
          <a:xfrm>
            <a:off x="3144838" y="4371975"/>
            <a:ext cx="3110865" cy="460375"/>
          </a:xfrm>
          <a:prstGeom prst="rect">
            <a:avLst/>
          </a:prstGeom>
        </p:spPr>
        <p:txBody>
          <a:bodyPr wrap="none">
            <a:spAutoFit/>
          </a:bodyPr>
          <a:lstStyle/>
          <a:p>
            <a:r>
              <a:rPr lang="en-US" altLang="zh-CN" sz="2400" dirty="0">
                <a:solidFill>
                  <a:srgbClr val="C00000"/>
                </a:solidFill>
                <a:latin typeface="+mn-lt"/>
              </a:rPr>
              <a:t>wear out your welcome</a:t>
            </a:r>
            <a:endParaRPr lang="zh-CN" altLang="en-US" sz="2400" dirty="0">
              <a:solidFill>
                <a:srgbClr val="C00000"/>
              </a:solidFill>
              <a:latin typeface="+mn-lt"/>
            </a:endParaRPr>
          </a:p>
        </p:txBody>
      </p:sp>
      <p:sp>
        <p:nvSpPr>
          <p:cNvPr id="9" name="矩形 8"/>
          <p:cNvSpPr/>
          <p:nvPr/>
        </p:nvSpPr>
        <p:spPr>
          <a:xfrm>
            <a:off x="5216525" y="4822825"/>
            <a:ext cx="1723390" cy="460375"/>
          </a:xfrm>
          <a:prstGeom prst="rect">
            <a:avLst/>
          </a:prstGeom>
        </p:spPr>
        <p:txBody>
          <a:bodyPr wrap="none">
            <a:spAutoFit/>
          </a:bodyPr>
          <a:lstStyle/>
          <a:p>
            <a:r>
              <a:rPr lang="en-US" altLang="zh-CN" sz="2400" dirty="0">
                <a:solidFill>
                  <a:srgbClr val="C00000"/>
                </a:solidFill>
                <a:latin typeface="+mn-lt"/>
              </a:rPr>
              <a:t>take pride in</a:t>
            </a:r>
            <a:endParaRPr lang="zh-CN" altLang="en-US" sz="2400" dirty="0">
              <a:solidFill>
                <a:srgbClr val="C00000"/>
              </a:solidFill>
              <a:latin typeface="+mn-lt"/>
            </a:endParaRPr>
          </a:p>
        </p:txBody>
      </p:sp>
      <p:sp>
        <p:nvSpPr>
          <p:cNvPr id="15" name="动作按钮: 第一张 14">
            <a:hlinkClick r:id="" action="ppaction://noaction" highlightClick="1"/>
          </p:cNvPr>
          <p:cNvSpPr/>
          <p:nvPr/>
        </p:nvSpPr>
        <p:spPr>
          <a:xfrm>
            <a:off x="10131425" y="254000"/>
            <a:ext cx="357188" cy="438150"/>
          </a:xfrm>
          <a:prstGeom prst="actionButtonHome">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linds(horizontal)">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linds(horizontal)">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linds(horizontal)">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234" name="组合 16"/>
          <p:cNvGrpSpPr/>
          <p:nvPr/>
        </p:nvGrpSpPr>
        <p:grpSpPr bwMode="auto">
          <a:xfrm>
            <a:off x="2030413" y="981075"/>
            <a:ext cx="8142287" cy="1052513"/>
            <a:chOff x="507205" y="980830"/>
            <a:chExt cx="8141495" cy="1052596"/>
          </a:xfrm>
        </p:grpSpPr>
        <p:cxnSp>
          <p:nvCxnSpPr>
            <p:cNvPr id="52241" name="直接连接符 10"/>
            <p:cNvCxnSpPr>
              <a:cxnSpLocks noChangeShapeType="1"/>
            </p:cNvCxnSpPr>
            <p:nvPr/>
          </p:nvCxnSpPr>
          <p:spPr bwMode="auto">
            <a:xfrm flipV="1">
              <a:off x="519113" y="980830"/>
              <a:ext cx="8129587" cy="28575"/>
            </a:xfrm>
            <a:prstGeom prst="line">
              <a:avLst/>
            </a:prstGeom>
            <a:noFill/>
            <a:ln w="57150">
              <a:solidFill>
                <a:srgbClr val="44B36E"/>
              </a:solidFill>
              <a:round/>
            </a:ln>
            <a:extLst>
              <a:ext uri="{909E8E84-426E-40DD-AFC4-6F175D3DCCD1}">
                <a14:hiddenFill xmlns:a14="http://schemas.microsoft.com/office/drawing/2010/main">
                  <a:noFill/>
                </a14:hiddenFill>
              </a:ext>
            </a:extLst>
          </p:spPr>
        </p:cxnSp>
        <p:cxnSp>
          <p:nvCxnSpPr>
            <p:cNvPr id="52242" name="直接连接符 7"/>
            <p:cNvCxnSpPr>
              <a:cxnSpLocks noChangeShapeType="1"/>
            </p:cNvCxnSpPr>
            <p:nvPr/>
          </p:nvCxnSpPr>
          <p:spPr bwMode="auto">
            <a:xfrm flipV="1">
              <a:off x="507205" y="2003264"/>
              <a:ext cx="8129587" cy="30162"/>
            </a:xfrm>
            <a:prstGeom prst="line">
              <a:avLst/>
            </a:prstGeom>
            <a:noFill/>
            <a:ln w="38100">
              <a:solidFill>
                <a:srgbClr val="44B36E"/>
              </a:solidFill>
              <a:round/>
            </a:ln>
            <a:extLst>
              <a:ext uri="{909E8E84-426E-40DD-AFC4-6F175D3DCCD1}">
                <a14:hiddenFill xmlns:a14="http://schemas.microsoft.com/office/drawing/2010/main">
                  <a:noFill/>
                </a14:hiddenFill>
              </a:ext>
            </a:extLst>
          </p:spPr>
        </p:cxnSp>
        <p:sp>
          <p:nvSpPr>
            <p:cNvPr id="52243" name="文本框 8"/>
            <p:cNvSpPr txBox="1">
              <a:spLocks noChangeArrowheads="1"/>
            </p:cNvSpPr>
            <p:nvPr/>
          </p:nvSpPr>
          <p:spPr bwMode="auto">
            <a:xfrm>
              <a:off x="519113" y="980830"/>
              <a:ext cx="7941157" cy="1050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Calibri" panose="020F0502020204030204" charset="0"/>
                  <a:ea typeface="宋体" panose="02010600030101010101" pitchFamily="2" charset="-122"/>
                </a:defRPr>
              </a:lvl1pPr>
              <a:lvl2pPr marL="742950" indent="-285750" eaLnBrk="0" hangingPunct="0">
                <a:spcBef>
                  <a:spcPct val="20000"/>
                </a:spcBef>
                <a:buChar char="–"/>
                <a:defRPr kumimoji="1" sz="2800">
                  <a:solidFill>
                    <a:schemeClr val="tx1"/>
                  </a:solidFill>
                  <a:latin typeface="Calibri" panose="020F0502020204030204"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Calibri" panose="020F0502020204030204"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Calibri" panose="020F0502020204030204"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charset="0"/>
                  <a:ea typeface="宋体" panose="02010600030101010101" pitchFamily="2" charset="-122"/>
                </a:defRPr>
              </a:lvl9pPr>
            </a:lstStyle>
            <a:p>
              <a:pPr eaLnBrk="1" hangingPunct="1">
                <a:lnSpc>
                  <a:spcPct val="130000"/>
                </a:lnSpc>
                <a:spcBef>
                  <a:spcPct val="0"/>
                </a:spcBef>
                <a:buFont typeface="Arial" panose="020B0604020202020204" pitchFamily="34" charset="0"/>
                <a:buNone/>
              </a:pPr>
              <a:r>
                <a:rPr kumimoji="0" lang="en-US" altLang="zh-CN" sz="2400" dirty="0"/>
                <a:t>drop by       feel at home        in particular               on time</a:t>
              </a:r>
              <a:endParaRPr kumimoji="0" lang="en-US" altLang="zh-CN" sz="2400" dirty="0"/>
            </a:p>
            <a:p>
              <a:pPr eaLnBrk="1" hangingPunct="1">
                <a:lnSpc>
                  <a:spcPct val="130000"/>
                </a:lnSpc>
                <a:spcBef>
                  <a:spcPct val="0"/>
                </a:spcBef>
                <a:buFont typeface="Arial" panose="020B0604020202020204" pitchFamily="34" charset="0"/>
                <a:buNone/>
              </a:pPr>
              <a:r>
                <a:rPr kumimoji="0" lang="en-US" altLang="zh-CN" sz="2400" dirty="0"/>
                <a:t>above all     take pride in        wear out your welcome</a:t>
              </a:r>
              <a:endParaRPr kumimoji="0" lang="en-US" altLang="zh-CN" sz="2400" dirty="0"/>
            </a:p>
          </p:txBody>
        </p:sp>
      </p:grpSp>
      <p:sp>
        <p:nvSpPr>
          <p:cNvPr id="52235" name="文本框 20"/>
          <p:cNvSpPr txBox="1">
            <a:spLocks noChangeArrowheads="1"/>
          </p:cNvSpPr>
          <p:nvPr/>
        </p:nvSpPr>
        <p:spPr bwMode="auto">
          <a:xfrm>
            <a:off x="3992563" y="280988"/>
            <a:ext cx="3094037"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Calibri" panose="020F0502020204030204" charset="0"/>
                <a:ea typeface="宋体" panose="02010600030101010101" pitchFamily="2" charset="-122"/>
              </a:defRPr>
            </a:lvl1pPr>
            <a:lvl2pPr marL="742950" indent="-285750" eaLnBrk="0" hangingPunct="0">
              <a:spcBef>
                <a:spcPct val="20000"/>
              </a:spcBef>
              <a:buChar char="–"/>
              <a:defRPr kumimoji="1" sz="2800">
                <a:solidFill>
                  <a:schemeClr val="tx1"/>
                </a:solidFill>
                <a:latin typeface="Calibri" panose="020F0502020204030204"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Calibri" panose="020F0502020204030204"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Calibri" panose="020F0502020204030204"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charset="0"/>
                <a:ea typeface="宋体" panose="02010600030101010101" pitchFamily="2" charset="-122"/>
              </a:defRPr>
            </a:lvl9pPr>
          </a:lstStyle>
          <a:p>
            <a:pPr eaLnBrk="1" hangingPunct="1">
              <a:spcBef>
                <a:spcPct val="0"/>
              </a:spcBef>
              <a:buFont typeface="Arial" panose="020B0604020202020204" pitchFamily="34" charset="0"/>
              <a:buNone/>
            </a:pPr>
            <a:r>
              <a:rPr lang="en-US" altLang="zh-CN" sz="2000" b="1">
                <a:solidFill>
                  <a:srgbClr val="64A96A"/>
                </a:solidFill>
                <a:latin typeface="Arial" panose="020B0604020202020204" pitchFamily="34" charset="0"/>
                <a:cs typeface="Arial" panose="020B0604020202020204" pitchFamily="34" charset="0"/>
              </a:rPr>
              <a:t>Building your language</a:t>
            </a:r>
            <a:endParaRPr lang="zh-CN" altLang="en-US" sz="2000" b="1">
              <a:solidFill>
                <a:srgbClr val="64A96A"/>
              </a:solidFill>
              <a:latin typeface="Arial" panose="020B0604020202020204" pitchFamily="34" charset="0"/>
              <a:cs typeface="Arial" panose="020B0604020202020204" pitchFamily="34" charset="0"/>
            </a:endParaRPr>
          </a:p>
        </p:txBody>
      </p:sp>
      <p:sp>
        <p:nvSpPr>
          <p:cNvPr id="2" name="矩形 1"/>
          <p:cNvSpPr/>
          <p:nvPr/>
        </p:nvSpPr>
        <p:spPr>
          <a:xfrm>
            <a:off x="2028825" y="2349500"/>
            <a:ext cx="8208963" cy="3276600"/>
          </a:xfrm>
          <a:prstGeom prst="rect">
            <a:avLst/>
          </a:prstGeom>
        </p:spPr>
        <p:txBody>
          <a:bodyPr>
            <a:spAutoFit/>
          </a:bodyPr>
          <a:lstStyle/>
          <a:p>
            <a:pPr marL="457200" indent="-457200">
              <a:spcBef>
                <a:spcPts val="600"/>
              </a:spcBef>
              <a:buFont typeface="+mj-lt"/>
              <a:buAutoNum type="arabicPeriod" startAt="4"/>
              <a:defRPr/>
            </a:pPr>
            <a:r>
              <a:rPr lang="en-US" altLang="zh-CN" sz="2400" dirty="0">
                <a:latin typeface="+mn-lt"/>
              </a:rPr>
              <a:t>It is important in some culture to arrive ____________ if you visit a friend’s family.</a:t>
            </a:r>
            <a:endParaRPr lang="en-US" altLang="zh-CN" sz="2400" dirty="0">
              <a:latin typeface="+mn-lt"/>
            </a:endParaRPr>
          </a:p>
          <a:p>
            <a:pPr marL="457200" indent="-457200">
              <a:spcBef>
                <a:spcPts val="600"/>
              </a:spcBef>
              <a:buFont typeface="+mj-lt"/>
              <a:buAutoNum type="arabicPeriod" startAt="4"/>
              <a:defRPr/>
            </a:pPr>
            <a:r>
              <a:rPr lang="en-US" altLang="zh-CN" sz="2400" dirty="0">
                <a:latin typeface="+mn-lt"/>
              </a:rPr>
              <a:t>My favorite hobbies are reading and listening to music, American country music ____________.</a:t>
            </a:r>
            <a:endParaRPr lang="en-US" altLang="zh-CN" sz="2400" dirty="0">
              <a:latin typeface="+mn-lt"/>
            </a:endParaRPr>
          </a:p>
          <a:p>
            <a:pPr marL="457200" indent="-457200">
              <a:spcBef>
                <a:spcPts val="600"/>
              </a:spcBef>
              <a:buFont typeface="+mj-lt"/>
              <a:buAutoNum type="arabicPeriod" startAt="4"/>
              <a:defRPr/>
            </a:pPr>
            <a:r>
              <a:rPr lang="en-US" altLang="zh-CN" sz="2400" dirty="0">
                <a:latin typeface="+mn-lt"/>
              </a:rPr>
              <a:t>Remember not to ____________ without advance notice unless you are close to the host.</a:t>
            </a:r>
            <a:endParaRPr lang="en-US" altLang="zh-CN" sz="2400" dirty="0">
              <a:latin typeface="+mn-lt"/>
            </a:endParaRPr>
          </a:p>
          <a:p>
            <a:pPr marL="457200" indent="-457200">
              <a:spcBef>
                <a:spcPts val="600"/>
              </a:spcBef>
              <a:buFont typeface="+mj-lt"/>
              <a:buAutoNum type="arabicPeriod" startAt="4"/>
              <a:defRPr/>
            </a:pPr>
            <a:r>
              <a:rPr lang="en-US" altLang="zh-CN" sz="2400" dirty="0">
                <a:latin typeface="+mn-lt"/>
              </a:rPr>
              <a:t>A good way to avoid cultural offenses in a foreign country, ____________, is to do as the Romans do when in Rome.</a:t>
            </a:r>
            <a:endParaRPr lang="zh-CN" altLang="en-US" sz="2400" dirty="0">
              <a:latin typeface="+mn-lt"/>
            </a:endParaRPr>
          </a:p>
        </p:txBody>
      </p:sp>
      <p:sp>
        <p:nvSpPr>
          <p:cNvPr id="3" name="矩形 2"/>
          <p:cNvSpPr/>
          <p:nvPr/>
        </p:nvSpPr>
        <p:spPr>
          <a:xfrm>
            <a:off x="7608888" y="2378075"/>
            <a:ext cx="1139825" cy="460375"/>
          </a:xfrm>
          <a:prstGeom prst="rect">
            <a:avLst/>
          </a:prstGeom>
        </p:spPr>
        <p:txBody>
          <a:bodyPr wrap="none">
            <a:spAutoFit/>
          </a:bodyPr>
          <a:lstStyle/>
          <a:p>
            <a:r>
              <a:rPr lang="en-US" altLang="zh-CN" sz="2400" dirty="0">
                <a:solidFill>
                  <a:srgbClr val="C00000"/>
                </a:solidFill>
                <a:latin typeface="+mn-lt"/>
              </a:rPr>
              <a:t>on time</a:t>
            </a:r>
            <a:endParaRPr lang="zh-CN" altLang="en-US" sz="2400" dirty="0">
              <a:solidFill>
                <a:srgbClr val="C00000"/>
              </a:solidFill>
              <a:latin typeface="+mn-lt"/>
            </a:endParaRPr>
          </a:p>
        </p:txBody>
      </p:sp>
      <p:sp>
        <p:nvSpPr>
          <p:cNvPr id="4" name="矩形 3"/>
          <p:cNvSpPr/>
          <p:nvPr/>
        </p:nvSpPr>
        <p:spPr>
          <a:xfrm>
            <a:off x="5737225" y="3525838"/>
            <a:ext cx="1746250" cy="460375"/>
          </a:xfrm>
          <a:prstGeom prst="rect">
            <a:avLst/>
          </a:prstGeom>
        </p:spPr>
        <p:txBody>
          <a:bodyPr wrap="none">
            <a:spAutoFit/>
          </a:bodyPr>
          <a:lstStyle/>
          <a:p>
            <a:r>
              <a:rPr lang="en-US" altLang="zh-CN" sz="2400" dirty="0">
                <a:solidFill>
                  <a:srgbClr val="C00000"/>
                </a:solidFill>
                <a:latin typeface="+mn-lt"/>
              </a:rPr>
              <a:t>in particular </a:t>
            </a:r>
            <a:endParaRPr lang="zh-CN" altLang="en-US" sz="2400" dirty="0">
              <a:solidFill>
                <a:srgbClr val="C00000"/>
              </a:solidFill>
              <a:latin typeface="+mn-lt"/>
            </a:endParaRPr>
          </a:p>
        </p:txBody>
      </p:sp>
      <p:sp>
        <p:nvSpPr>
          <p:cNvPr id="9" name="矩形 8"/>
          <p:cNvSpPr/>
          <p:nvPr/>
        </p:nvSpPr>
        <p:spPr>
          <a:xfrm>
            <a:off x="5062538" y="3987800"/>
            <a:ext cx="1129665" cy="460375"/>
          </a:xfrm>
          <a:prstGeom prst="rect">
            <a:avLst/>
          </a:prstGeom>
        </p:spPr>
        <p:txBody>
          <a:bodyPr wrap="none">
            <a:spAutoFit/>
          </a:bodyPr>
          <a:lstStyle/>
          <a:p>
            <a:r>
              <a:rPr lang="en-US" altLang="zh-CN" sz="2400" dirty="0">
                <a:solidFill>
                  <a:srgbClr val="C00000"/>
                </a:solidFill>
                <a:latin typeface="+mn-lt"/>
              </a:rPr>
              <a:t>drop by</a:t>
            </a:r>
            <a:endParaRPr lang="zh-CN" altLang="en-US" sz="2400" dirty="0">
              <a:solidFill>
                <a:srgbClr val="C00000"/>
              </a:solidFill>
              <a:latin typeface="+mn-lt"/>
            </a:endParaRPr>
          </a:p>
        </p:txBody>
      </p:sp>
      <p:sp>
        <p:nvSpPr>
          <p:cNvPr id="16" name="矩形 15"/>
          <p:cNvSpPr/>
          <p:nvPr/>
        </p:nvSpPr>
        <p:spPr>
          <a:xfrm>
            <a:off x="2687638" y="5157788"/>
            <a:ext cx="1289050" cy="460375"/>
          </a:xfrm>
          <a:prstGeom prst="rect">
            <a:avLst/>
          </a:prstGeom>
        </p:spPr>
        <p:txBody>
          <a:bodyPr wrap="none">
            <a:spAutoFit/>
          </a:bodyPr>
          <a:lstStyle/>
          <a:p>
            <a:r>
              <a:rPr lang="en-US" altLang="zh-CN" sz="2400" dirty="0">
                <a:solidFill>
                  <a:srgbClr val="C00000"/>
                </a:solidFill>
                <a:latin typeface="+mn-lt"/>
              </a:rPr>
              <a:t>above all</a:t>
            </a:r>
            <a:endParaRPr lang="zh-CN" altLang="en-US" sz="2400" dirty="0">
              <a:solidFill>
                <a:srgbClr val="C00000"/>
              </a:solidFill>
              <a:latin typeface="+mn-lt"/>
            </a:endParaRPr>
          </a:p>
        </p:txBody>
      </p:sp>
      <p:sp>
        <p:nvSpPr>
          <p:cNvPr id="13" name="动作按钮: 第一张 12">
            <a:hlinkClick r:id="" action="ppaction://noaction" highlightClick="1"/>
          </p:cNvPr>
          <p:cNvSpPr/>
          <p:nvPr/>
        </p:nvSpPr>
        <p:spPr>
          <a:xfrm>
            <a:off x="10131425" y="254000"/>
            <a:ext cx="357188" cy="438150"/>
          </a:xfrm>
          <a:prstGeom prst="actionButtonHome">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linds(horizontal)">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blinds(horizontal)">
                                      <p:cBhvr>
                                        <p:cTn id="2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9" grpId="0"/>
      <p:bldP spid="1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7" name="TextBox 4"/>
          <p:cNvSpPr txBox="1">
            <a:spLocks noChangeArrowheads="1"/>
          </p:cNvSpPr>
          <p:nvPr/>
        </p:nvSpPr>
        <p:spPr bwMode="auto">
          <a:xfrm>
            <a:off x="5846763" y="6394450"/>
            <a:ext cx="48212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Calibri" panose="020F0502020204030204" charset="0"/>
                <a:ea typeface="宋体" panose="02010600030101010101" pitchFamily="2" charset="-122"/>
              </a:defRPr>
            </a:lvl1pPr>
            <a:lvl2pPr marL="742950" indent="-285750" eaLnBrk="0" hangingPunct="0">
              <a:spcBef>
                <a:spcPct val="20000"/>
              </a:spcBef>
              <a:buChar char="–"/>
              <a:defRPr kumimoji="1" sz="2800">
                <a:solidFill>
                  <a:schemeClr val="tx1"/>
                </a:solidFill>
                <a:latin typeface="Calibri" panose="020F0502020204030204"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Calibri" panose="020F0502020204030204"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Calibri" panose="020F0502020204030204"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charset="0"/>
                <a:ea typeface="宋体" panose="02010600030101010101" pitchFamily="2" charset="-122"/>
              </a:defRPr>
            </a:lvl9pPr>
          </a:lstStyle>
          <a:p>
            <a:pPr eaLnBrk="1" hangingPunct="1">
              <a:spcBef>
                <a:spcPct val="0"/>
              </a:spcBef>
              <a:buFont typeface="Arial" panose="020B0604020202020204" pitchFamily="34" charset="0"/>
              <a:buNone/>
            </a:pPr>
            <a:r>
              <a:rPr kumimoji="0" lang="zh-CN" altLang="en-US" sz="1800" b="1">
                <a:solidFill>
                  <a:schemeClr val="bg1"/>
                </a:solidFill>
                <a:latin typeface="微软雅黑" panose="020B0503020204020204" charset="-122"/>
                <a:ea typeface="微软雅黑" panose="020B0503020204020204" charset="-122"/>
              </a:rPr>
              <a:t>新一代大学英语（基础篇）</a:t>
            </a:r>
            <a:r>
              <a:rPr kumimoji="0" lang="en-US" altLang="zh-CN" sz="1800" b="1">
                <a:solidFill>
                  <a:schemeClr val="bg1"/>
                </a:solidFill>
                <a:latin typeface="微软雅黑" panose="020B0503020204020204" charset="-122"/>
                <a:ea typeface="微软雅黑" panose="020B0503020204020204" charset="-122"/>
              </a:rPr>
              <a:t>  </a:t>
            </a:r>
            <a:r>
              <a:rPr kumimoji="0" lang="zh-CN" altLang="en-US" sz="1800" b="1">
                <a:solidFill>
                  <a:schemeClr val="bg1"/>
                </a:solidFill>
                <a:latin typeface="微软雅黑" panose="020B0503020204020204" charset="-122"/>
                <a:ea typeface="微软雅黑" panose="020B0503020204020204" charset="-122"/>
              </a:rPr>
              <a:t>综合教程</a:t>
            </a:r>
            <a:r>
              <a:rPr kumimoji="0" lang="en-US" altLang="zh-CN" sz="1800" b="1">
                <a:solidFill>
                  <a:schemeClr val="bg1"/>
                </a:solidFill>
                <a:latin typeface="微软雅黑" panose="020B0503020204020204" charset="-122"/>
                <a:ea typeface="微软雅黑" panose="020B0503020204020204" charset="-122"/>
              </a:rPr>
              <a:t>  Unit 3</a:t>
            </a:r>
            <a:endParaRPr kumimoji="0" lang="zh-CN" altLang="en-US" sz="1800" b="1">
              <a:solidFill>
                <a:schemeClr val="bg1"/>
              </a:solidFill>
              <a:latin typeface="微软雅黑" panose="020B0503020204020204" charset="-122"/>
              <a:ea typeface="微软雅黑" panose="020B0503020204020204" charset="-122"/>
            </a:endParaRPr>
          </a:p>
        </p:txBody>
      </p:sp>
      <p:sp>
        <p:nvSpPr>
          <p:cNvPr id="53259" name="文本框 20"/>
          <p:cNvSpPr txBox="1">
            <a:spLocks noChangeArrowheads="1"/>
          </p:cNvSpPr>
          <p:nvPr/>
        </p:nvSpPr>
        <p:spPr bwMode="auto">
          <a:xfrm>
            <a:off x="3992563" y="280988"/>
            <a:ext cx="3094037"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b="1" dirty="0">
                <a:solidFill>
                  <a:srgbClr val="64A96A"/>
                </a:solidFill>
                <a:cs typeface="Arial" panose="020B0604020202020204" pitchFamily="34" charset="0"/>
              </a:rPr>
              <a:t>Building your language</a:t>
            </a:r>
            <a:endParaRPr kumimoji="1" lang="zh-CN" altLang="en-US" sz="2000" b="1" dirty="0">
              <a:solidFill>
                <a:srgbClr val="64A96A"/>
              </a:solidFill>
              <a:cs typeface="Arial" panose="020B0604020202020204" pitchFamily="34" charset="0"/>
            </a:endParaRPr>
          </a:p>
        </p:txBody>
      </p:sp>
      <p:sp>
        <p:nvSpPr>
          <p:cNvPr id="53260" name="五边形 13"/>
          <p:cNvSpPr>
            <a:spLocks noChangeArrowheads="1"/>
          </p:cNvSpPr>
          <p:nvPr/>
        </p:nvSpPr>
        <p:spPr bwMode="auto">
          <a:xfrm>
            <a:off x="2208213" y="1196975"/>
            <a:ext cx="1109662" cy="431800"/>
          </a:xfrm>
          <a:prstGeom prst="homePlate">
            <a:avLst>
              <a:gd name="adj" fmla="val 50017"/>
            </a:avLst>
          </a:prstGeom>
          <a:solidFill>
            <a:srgbClr val="64A96A"/>
          </a:solidFill>
          <a:ln>
            <a:noFill/>
          </a:ln>
          <a:effectLst>
            <a:outerShdw dist="38100" dir="2700000" algn="tl" rotWithShape="0">
              <a:srgbClr val="808080">
                <a:alpha val="39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400" b="1">
                <a:solidFill>
                  <a:srgbClr val="FFFFFF"/>
                </a:solidFill>
                <a:latin typeface="Calibri" panose="020F0502020204030204" charset="0"/>
              </a:rPr>
              <a:t>Task 3</a:t>
            </a:r>
            <a:endParaRPr kumimoji="1" lang="zh-CN" altLang="en-US" sz="2400" b="1">
              <a:solidFill>
                <a:srgbClr val="FFFFFF"/>
              </a:solidFill>
              <a:latin typeface="Calibri" panose="020F0502020204030204" charset="0"/>
            </a:endParaRPr>
          </a:p>
        </p:txBody>
      </p:sp>
      <p:sp>
        <p:nvSpPr>
          <p:cNvPr id="53261" name="文本框 12"/>
          <p:cNvSpPr txBox="1">
            <a:spLocks noChangeArrowheads="1"/>
          </p:cNvSpPr>
          <p:nvPr/>
        </p:nvSpPr>
        <p:spPr bwMode="auto">
          <a:xfrm>
            <a:off x="3432175" y="1176337"/>
            <a:ext cx="6727825"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2400" dirty="0">
                <a:solidFill>
                  <a:srgbClr val="000000"/>
                </a:solidFill>
                <a:latin typeface="+mn-lt"/>
              </a:rPr>
              <a:t>Complete the sentences with suitable expressions from the collocation box. Make changes where necessary. Sometimes more than one collocation is possible. </a:t>
            </a:r>
            <a:endParaRPr lang="en-US" altLang="zh-CN" sz="2400" dirty="0">
              <a:solidFill>
                <a:srgbClr val="000000"/>
              </a:solidFill>
              <a:latin typeface="+mn-lt"/>
            </a:endParaRPr>
          </a:p>
        </p:txBody>
      </p:sp>
      <p:sp>
        <p:nvSpPr>
          <p:cNvPr id="2" name="矩形 1"/>
          <p:cNvSpPr/>
          <p:nvPr/>
        </p:nvSpPr>
        <p:spPr>
          <a:xfrm>
            <a:off x="2128838" y="3212985"/>
            <a:ext cx="3817937" cy="2306955"/>
          </a:xfrm>
          <a:prstGeom prst="rect">
            <a:avLst/>
          </a:prstGeom>
          <a:ln w="19050">
            <a:solidFill>
              <a:srgbClr val="92D050"/>
            </a:solidFill>
          </a:ln>
        </p:spPr>
        <p:txBody>
          <a:bodyPr>
            <a:spAutoFit/>
          </a:bodyPr>
          <a:lstStyle/>
          <a:p>
            <a:pPr>
              <a:lnSpc>
                <a:spcPct val="150000"/>
              </a:lnSpc>
              <a:defRPr/>
            </a:pPr>
            <a:r>
              <a:rPr kumimoji="1" lang="en-US" altLang="zh-CN" sz="2400" b="1" dirty="0">
                <a:solidFill>
                  <a:srgbClr val="64A96A"/>
                </a:solidFill>
                <a:latin typeface="+mn-lt"/>
                <a:cs typeface="Arial" panose="020B0604020202020204" pitchFamily="34" charset="0"/>
              </a:rPr>
              <a:t>Verbs which often go before:</a:t>
            </a:r>
            <a:endParaRPr kumimoji="1" lang="en-US" altLang="zh-CN" sz="2400" b="1" dirty="0">
              <a:solidFill>
                <a:srgbClr val="64A96A"/>
              </a:solidFill>
              <a:latin typeface="+mn-lt"/>
              <a:cs typeface="Arial" panose="020B0604020202020204" pitchFamily="34" charset="0"/>
            </a:endParaRPr>
          </a:p>
          <a:p>
            <a:pPr>
              <a:lnSpc>
                <a:spcPct val="150000"/>
              </a:lnSpc>
              <a:defRPr/>
            </a:pPr>
            <a:r>
              <a:rPr lang="en-US" altLang="zh-CN" sz="2400" b="1" dirty="0">
                <a:latin typeface="+mn-lt"/>
              </a:rPr>
              <a:t>guest   </a:t>
            </a:r>
            <a:r>
              <a:rPr lang="en-US" altLang="zh-CN" sz="2400" dirty="0">
                <a:latin typeface="+mn-lt"/>
              </a:rPr>
              <a:t>entertain  welcome</a:t>
            </a:r>
            <a:endParaRPr lang="en-US" altLang="zh-CN" sz="2400" dirty="0">
              <a:latin typeface="+mn-lt"/>
            </a:endParaRPr>
          </a:p>
          <a:p>
            <a:pPr>
              <a:lnSpc>
                <a:spcPct val="150000"/>
              </a:lnSpc>
              <a:defRPr/>
            </a:pPr>
            <a:r>
              <a:rPr lang="en-US" altLang="zh-CN" sz="2400" dirty="0">
                <a:latin typeface="+mn-lt"/>
              </a:rPr>
              <a:t>             treat          greet</a:t>
            </a:r>
            <a:endParaRPr lang="en-US" altLang="zh-CN" sz="2400" dirty="0">
              <a:latin typeface="+mn-lt"/>
            </a:endParaRPr>
          </a:p>
          <a:p>
            <a:pPr>
              <a:lnSpc>
                <a:spcPct val="150000"/>
              </a:lnSpc>
              <a:defRPr/>
            </a:pPr>
            <a:endParaRPr lang="zh-CN" altLang="en-US" sz="2400" dirty="0">
              <a:latin typeface="+mn-lt"/>
            </a:endParaRPr>
          </a:p>
        </p:txBody>
      </p:sp>
      <p:sp>
        <p:nvSpPr>
          <p:cNvPr id="3" name="矩形 2"/>
          <p:cNvSpPr/>
          <p:nvPr/>
        </p:nvSpPr>
        <p:spPr>
          <a:xfrm>
            <a:off x="6294438" y="3193935"/>
            <a:ext cx="3848100" cy="2306955"/>
          </a:xfrm>
          <a:prstGeom prst="rect">
            <a:avLst/>
          </a:prstGeom>
          <a:ln w="19050">
            <a:solidFill>
              <a:srgbClr val="92D050"/>
            </a:solidFill>
          </a:ln>
        </p:spPr>
        <p:txBody>
          <a:bodyPr>
            <a:spAutoFit/>
          </a:bodyPr>
          <a:lstStyle/>
          <a:p>
            <a:pPr>
              <a:lnSpc>
                <a:spcPct val="150000"/>
              </a:lnSpc>
              <a:defRPr/>
            </a:pPr>
            <a:r>
              <a:rPr kumimoji="1" lang="en-US" altLang="zh-CN" sz="2400" b="1" dirty="0">
                <a:solidFill>
                  <a:srgbClr val="64A96A"/>
                </a:solidFill>
                <a:latin typeface="+mn-lt"/>
                <a:cs typeface="Arial" panose="020B0604020202020204" pitchFamily="34" charset="0"/>
              </a:rPr>
              <a:t>Nouns which often go after:</a:t>
            </a:r>
            <a:endParaRPr kumimoji="1" lang="en-US" altLang="zh-CN" sz="2400" b="1" dirty="0">
              <a:solidFill>
                <a:srgbClr val="64A96A"/>
              </a:solidFill>
              <a:latin typeface="+mn-lt"/>
              <a:cs typeface="Arial" panose="020B0604020202020204" pitchFamily="34" charset="0"/>
            </a:endParaRPr>
          </a:p>
          <a:p>
            <a:pPr>
              <a:lnSpc>
                <a:spcPct val="150000"/>
              </a:lnSpc>
              <a:defRPr/>
            </a:pPr>
            <a:r>
              <a:rPr lang="en-US" altLang="zh-CN" sz="2400" b="1" dirty="0">
                <a:latin typeface="+mn-lt"/>
              </a:rPr>
              <a:t>wear   </a:t>
            </a:r>
            <a:r>
              <a:rPr lang="en-US" altLang="zh-CN" sz="2400" dirty="0">
                <a:latin typeface="+mn-lt"/>
              </a:rPr>
              <a:t>dress   glasses    smile</a:t>
            </a:r>
            <a:endParaRPr lang="en-US" altLang="zh-CN" sz="2400" dirty="0">
              <a:latin typeface="+mn-lt"/>
            </a:endParaRPr>
          </a:p>
          <a:p>
            <a:pPr>
              <a:lnSpc>
                <a:spcPct val="150000"/>
              </a:lnSpc>
              <a:defRPr/>
            </a:pPr>
            <a:r>
              <a:rPr lang="en-US" altLang="zh-CN" sz="2400" b="1" dirty="0">
                <a:latin typeface="+mn-lt"/>
              </a:rPr>
              <a:t>offer    </a:t>
            </a:r>
            <a:r>
              <a:rPr lang="en-US" altLang="zh-CN" sz="2400" dirty="0">
                <a:latin typeface="+mn-lt"/>
              </a:rPr>
              <a:t>seat     advice</a:t>
            </a:r>
            <a:endParaRPr lang="en-US" altLang="zh-CN" sz="2400" dirty="0">
              <a:latin typeface="+mn-lt"/>
            </a:endParaRPr>
          </a:p>
          <a:p>
            <a:pPr>
              <a:lnSpc>
                <a:spcPct val="150000"/>
              </a:lnSpc>
              <a:defRPr/>
            </a:pPr>
            <a:r>
              <a:rPr lang="en-US" altLang="zh-CN" sz="2400" dirty="0">
                <a:latin typeface="+mn-lt"/>
              </a:rPr>
              <a:t>             reward   opportunity</a:t>
            </a:r>
            <a:endParaRPr lang="zh-CN" altLang="en-US" sz="2400" dirty="0">
              <a:latin typeface="+mn-lt"/>
            </a:endParaRPr>
          </a:p>
        </p:txBody>
      </p:sp>
      <p:sp>
        <p:nvSpPr>
          <p:cNvPr id="9" name="动作按钮: 第一张 8">
            <a:hlinkClick r:id="" action="ppaction://noaction" highlightClick="1"/>
          </p:cNvPr>
          <p:cNvSpPr/>
          <p:nvPr/>
        </p:nvSpPr>
        <p:spPr>
          <a:xfrm>
            <a:off x="10131425" y="254000"/>
            <a:ext cx="357188" cy="438150"/>
          </a:xfrm>
          <a:prstGeom prst="actionButtonHome">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bldLvl="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135188" y="1196975"/>
            <a:ext cx="8064500" cy="4892675"/>
          </a:xfrm>
          <a:prstGeom prst="rect">
            <a:avLst/>
          </a:prstGeom>
        </p:spPr>
        <p:txBody>
          <a:bodyPr>
            <a:spAutoFit/>
          </a:bodyPr>
          <a:lstStyle/>
          <a:p>
            <a:pPr marL="457200" indent="-457200">
              <a:spcBef>
                <a:spcPts val="1200"/>
              </a:spcBef>
              <a:buFont typeface="+mj-lt"/>
              <a:buAutoNum type="arabicPeriod"/>
              <a:defRPr/>
            </a:pPr>
            <a:r>
              <a:rPr lang="en-US" altLang="zh-CN" sz="2400" dirty="0">
                <a:latin typeface="+mn-lt"/>
              </a:rPr>
              <a:t>More and more young people in China start to___________</a:t>
            </a:r>
            <a:endParaRPr lang="en-US" altLang="zh-CN" sz="2400" dirty="0">
              <a:latin typeface="+mn-lt"/>
            </a:endParaRPr>
          </a:p>
          <a:p>
            <a:pPr>
              <a:spcBef>
                <a:spcPts val="1200"/>
              </a:spcBef>
              <a:defRPr/>
            </a:pPr>
            <a:r>
              <a:rPr lang="en-US" altLang="zh-CN" sz="2400" dirty="0">
                <a:latin typeface="+mn-lt"/>
              </a:rPr>
              <a:t>       their ____________ with tea, coffee and dessert.</a:t>
            </a:r>
            <a:endParaRPr lang="en-US" altLang="zh-CN" sz="2400" dirty="0">
              <a:latin typeface="+mn-lt"/>
            </a:endParaRPr>
          </a:p>
          <a:p>
            <a:pPr marL="457200" indent="-457200">
              <a:spcBef>
                <a:spcPts val="1200"/>
              </a:spcBef>
              <a:buFont typeface="+mj-lt"/>
              <a:buAutoNum type="arabicPeriod" startAt="2"/>
              <a:defRPr/>
            </a:pPr>
            <a:r>
              <a:rPr lang="en-US" altLang="zh-CN" sz="2400" dirty="0">
                <a:latin typeface="+mn-lt"/>
              </a:rPr>
              <a:t>In China, young people are expected to ____________ to</a:t>
            </a:r>
            <a:endParaRPr lang="en-US" altLang="zh-CN" sz="2400" dirty="0">
              <a:latin typeface="+mn-lt"/>
            </a:endParaRPr>
          </a:p>
          <a:p>
            <a:pPr>
              <a:spcBef>
                <a:spcPts val="1200"/>
              </a:spcBef>
              <a:defRPr/>
            </a:pPr>
            <a:r>
              <a:rPr lang="en-US" altLang="zh-CN" sz="2400" dirty="0">
                <a:latin typeface="+mn-lt"/>
              </a:rPr>
              <a:t>       the elderly, the sick and the weak on a bus.</a:t>
            </a:r>
            <a:endParaRPr lang="en-US" altLang="zh-CN" sz="2400" dirty="0">
              <a:latin typeface="+mn-lt"/>
            </a:endParaRPr>
          </a:p>
          <a:p>
            <a:pPr marL="457200" indent="-457200">
              <a:spcBef>
                <a:spcPts val="1200"/>
              </a:spcBef>
              <a:buFont typeface="+mj-lt"/>
              <a:buAutoNum type="arabicPeriod" startAt="3"/>
              <a:defRPr/>
            </a:pPr>
            <a:r>
              <a:rPr lang="en-US" altLang="zh-CN" sz="2400" dirty="0">
                <a:latin typeface="+mn-lt"/>
              </a:rPr>
              <a:t>As it’s the first time she is to attend a friend’s party in China,</a:t>
            </a:r>
            <a:endParaRPr lang="en-US" altLang="zh-CN" sz="2400" dirty="0">
              <a:latin typeface="+mn-lt"/>
            </a:endParaRPr>
          </a:p>
          <a:p>
            <a:pPr>
              <a:spcBef>
                <a:spcPts val="1200"/>
              </a:spcBef>
              <a:defRPr/>
            </a:pPr>
            <a:r>
              <a:rPr lang="en-US" altLang="zh-CN" sz="2400" dirty="0">
                <a:latin typeface="+mn-lt"/>
              </a:rPr>
              <a:t>       Mary decides to __________ her favorite __________.</a:t>
            </a:r>
            <a:endParaRPr lang="en-US" altLang="zh-CN" sz="2400" dirty="0">
              <a:latin typeface="+mn-lt"/>
            </a:endParaRPr>
          </a:p>
          <a:p>
            <a:pPr marL="457200" indent="-457200">
              <a:lnSpc>
                <a:spcPct val="150000"/>
              </a:lnSpc>
              <a:spcBef>
                <a:spcPts val="1200"/>
              </a:spcBef>
              <a:buFont typeface="+mj-lt"/>
              <a:buAutoNum type="arabicPeriod" startAt="4"/>
              <a:defRPr/>
            </a:pPr>
            <a:r>
              <a:rPr lang="en-US" altLang="zh-CN" sz="2400" dirty="0">
                <a:latin typeface="+mn-lt"/>
              </a:rPr>
              <a:t>One’s ability to </a:t>
            </a:r>
            <a:r>
              <a:rPr lang="en-US" altLang="zh-CN" sz="2400" dirty="0" smtClean="0">
                <a:latin typeface="+mn-lt"/>
              </a:rPr>
              <a:t>___________________________________ </a:t>
            </a:r>
            <a:r>
              <a:rPr lang="en-US" altLang="zh-CN" sz="2400" dirty="0">
                <a:latin typeface="+mn-lt"/>
              </a:rPr>
              <a:t>is considered to be an important part of his social skills, especially in highly hospitable cultures.</a:t>
            </a:r>
            <a:endParaRPr lang="en-US" altLang="zh-CN" sz="2400" dirty="0">
              <a:latin typeface="+mn-lt"/>
            </a:endParaRPr>
          </a:p>
        </p:txBody>
      </p:sp>
      <p:sp>
        <p:nvSpPr>
          <p:cNvPr id="3" name="矩形 2"/>
          <p:cNvSpPr/>
          <p:nvPr/>
        </p:nvSpPr>
        <p:spPr>
          <a:xfrm>
            <a:off x="8359964" y="1124840"/>
            <a:ext cx="2178685" cy="460375"/>
          </a:xfrm>
          <a:prstGeom prst="rect">
            <a:avLst/>
          </a:prstGeom>
        </p:spPr>
        <p:txBody>
          <a:bodyPr wrap="none">
            <a:spAutoFit/>
          </a:bodyPr>
          <a:lstStyle/>
          <a:p>
            <a:r>
              <a:rPr lang="en-US" altLang="zh-CN" sz="2400" dirty="0">
                <a:solidFill>
                  <a:srgbClr val="C00000"/>
                </a:solidFill>
                <a:latin typeface="+mn-lt"/>
              </a:rPr>
              <a:t>entertain </a:t>
            </a:r>
            <a:r>
              <a:rPr lang="en-US" altLang="zh-CN" sz="2400" dirty="0" smtClean="0">
                <a:solidFill>
                  <a:srgbClr val="C00000"/>
                </a:solidFill>
                <a:latin typeface="+mn-lt"/>
              </a:rPr>
              <a:t>/ treat</a:t>
            </a:r>
            <a:endParaRPr lang="zh-CN" altLang="en-US" sz="2400" dirty="0">
              <a:solidFill>
                <a:srgbClr val="C00000"/>
              </a:solidFill>
              <a:latin typeface="+mn-lt"/>
            </a:endParaRPr>
          </a:p>
        </p:txBody>
      </p:sp>
      <p:sp>
        <p:nvSpPr>
          <p:cNvPr id="4" name="矩形 3"/>
          <p:cNvSpPr/>
          <p:nvPr/>
        </p:nvSpPr>
        <p:spPr>
          <a:xfrm>
            <a:off x="7643813" y="2173288"/>
            <a:ext cx="1480820" cy="460375"/>
          </a:xfrm>
          <a:prstGeom prst="rect">
            <a:avLst/>
          </a:prstGeom>
        </p:spPr>
        <p:txBody>
          <a:bodyPr wrap="none">
            <a:spAutoFit/>
          </a:bodyPr>
          <a:lstStyle/>
          <a:p>
            <a:r>
              <a:rPr lang="en-US" altLang="zh-CN" sz="2400" dirty="0">
                <a:solidFill>
                  <a:srgbClr val="C00000"/>
                </a:solidFill>
                <a:latin typeface="+mn-lt"/>
              </a:rPr>
              <a:t>offer seats</a:t>
            </a:r>
            <a:endParaRPr lang="zh-CN" altLang="en-US" sz="2400" dirty="0">
              <a:solidFill>
                <a:srgbClr val="C00000"/>
              </a:solidFill>
              <a:latin typeface="+mn-lt"/>
            </a:endParaRPr>
          </a:p>
        </p:txBody>
      </p:sp>
      <p:sp>
        <p:nvSpPr>
          <p:cNvPr id="9" name="矩形 8"/>
          <p:cNvSpPr/>
          <p:nvPr/>
        </p:nvSpPr>
        <p:spPr>
          <a:xfrm>
            <a:off x="5018088" y="3763963"/>
            <a:ext cx="801370" cy="460375"/>
          </a:xfrm>
          <a:prstGeom prst="rect">
            <a:avLst/>
          </a:prstGeom>
        </p:spPr>
        <p:txBody>
          <a:bodyPr wrap="none">
            <a:spAutoFit/>
          </a:bodyPr>
          <a:lstStyle/>
          <a:p>
            <a:r>
              <a:rPr lang="en-US" altLang="zh-CN" sz="2400" dirty="0">
                <a:solidFill>
                  <a:srgbClr val="C00000"/>
                </a:solidFill>
                <a:latin typeface="+mn-lt"/>
              </a:rPr>
              <a:t>wear</a:t>
            </a:r>
            <a:endParaRPr lang="zh-CN" altLang="en-US" sz="2400" dirty="0">
              <a:solidFill>
                <a:srgbClr val="C00000"/>
              </a:solidFill>
              <a:latin typeface="+mn-lt"/>
            </a:endParaRPr>
          </a:p>
        </p:txBody>
      </p:sp>
      <p:sp>
        <p:nvSpPr>
          <p:cNvPr id="10" name="矩形 9"/>
          <p:cNvSpPr/>
          <p:nvPr/>
        </p:nvSpPr>
        <p:spPr>
          <a:xfrm>
            <a:off x="8029575" y="3763963"/>
            <a:ext cx="835025" cy="460375"/>
          </a:xfrm>
          <a:prstGeom prst="rect">
            <a:avLst/>
          </a:prstGeom>
        </p:spPr>
        <p:txBody>
          <a:bodyPr wrap="none">
            <a:spAutoFit/>
          </a:bodyPr>
          <a:lstStyle/>
          <a:p>
            <a:r>
              <a:rPr lang="en-US" altLang="zh-CN" sz="2400" dirty="0">
                <a:solidFill>
                  <a:srgbClr val="C00000"/>
                </a:solidFill>
                <a:latin typeface="+mn-lt"/>
              </a:rPr>
              <a:t>dress</a:t>
            </a:r>
            <a:endParaRPr lang="en-US" altLang="zh-CN" sz="2400" dirty="0">
              <a:solidFill>
                <a:srgbClr val="C00000"/>
              </a:solidFill>
              <a:latin typeface="+mn-lt"/>
            </a:endParaRPr>
          </a:p>
        </p:txBody>
      </p:sp>
      <p:sp>
        <p:nvSpPr>
          <p:cNvPr id="11" name="矩形 10"/>
          <p:cNvSpPr/>
          <p:nvPr/>
        </p:nvSpPr>
        <p:spPr>
          <a:xfrm>
            <a:off x="4875213" y="4368800"/>
            <a:ext cx="3040380" cy="460375"/>
          </a:xfrm>
          <a:prstGeom prst="rect">
            <a:avLst/>
          </a:prstGeom>
        </p:spPr>
        <p:txBody>
          <a:bodyPr wrap="none">
            <a:spAutoFit/>
          </a:bodyPr>
          <a:lstStyle/>
          <a:p>
            <a:r>
              <a:rPr lang="en-US" altLang="zh-CN" sz="2400" dirty="0">
                <a:solidFill>
                  <a:srgbClr val="C00000"/>
                </a:solidFill>
                <a:latin typeface="+mn-lt"/>
              </a:rPr>
              <a:t>entertain / treat </a:t>
            </a:r>
            <a:r>
              <a:rPr lang="en-US" altLang="zh-CN" sz="2400" dirty="0" smtClean="0">
                <a:solidFill>
                  <a:srgbClr val="C00000"/>
                </a:solidFill>
                <a:latin typeface="+mn-lt"/>
              </a:rPr>
              <a:t>guests</a:t>
            </a:r>
            <a:endParaRPr lang="zh-CN" altLang="en-US" sz="2400" dirty="0">
              <a:solidFill>
                <a:srgbClr val="C00000"/>
              </a:solidFill>
              <a:latin typeface="+mn-lt"/>
            </a:endParaRPr>
          </a:p>
        </p:txBody>
      </p:sp>
      <p:sp>
        <p:nvSpPr>
          <p:cNvPr id="12" name="矩形 11"/>
          <p:cNvSpPr/>
          <p:nvPr/>
        </p:nvSpPr>
        <p:spPr>
          <a:xfrm>
            <a:off x="3624263" y="1700213"/>
            <a:ext cx="975360" cy="460375"/>
          </a:xfrm>
          <a:prstGeom prst="rect">
            <a:avLst/>
          </a:prstGeom>
        </p:spPr>
        <p:txBody>
          <a:bodyPr wrap="none">
            <a:spAutoFit/>
          </a:bodyPr>
          <a:lstStyle/>
          <a:p>
            <a:r>
              <a:rPr lang="en-US" altLang="zh-CN" sz="2400" dirty="0">
                <a:solidFill>
                  <a:srgbClr val="C00000"/>
                </a:solidFill>
                <a:latin typeface="+mn-lt"/>
              </a:rPr>
              <a:t>guests</a:t>
            </a:r>
            <a:endParaRPr lang="en-US" altLang="zh-CN" sz="2400" dirty="0">
              <a:solidFill>
                <a:srgbClr val="C00000"/>
              </a:solidFill>
              <a:latin typeface="+mn-lt"/>
            </a:endParaRPr>
          </a:p>
        </p:txBody>
      </p:sp>
      <p:sp>
        <p:nvSpPr>
          <p:cNvPr id="17" name="文本框 20"/>
          <p:cNvSpPr txBox="1">
            <a:spLocks noChangeArrowheads="1"/>
          </p:cNvSpPr>
          <p:nvPr/>
        </p:nvSpPr>
        <p:spPr bwMode="auto">
          <a:xfrm>
            <a:off x="3992563" y="280988"/>
            <a:ext cx="3094037"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b="1" dirty="0">
                <a:solidFill>
                  <a:srgbClr val="64A96A"/>
                </a:solidFill>
                <a:cs typeface="Arial" panose="020B0604020202020204" pitchFamily="34" charset="0"/>
              </a:rPr>
              <a:t>Building your language</a:t>
            </a:r>
            <a:endParaRPr kumimoji="1" lang="zh-CN" altLang="en-US" sz="2000" b="1" dirty="0">
              <a:solidFill>
                <a:srgbClr val="64A96A"/>
              </a:solidFill>
              <a:cs typeface="Arial" panose="020B0604020202020204" pitchFamily="34" charset="0"/>
            </a:endParaRPr>
          </a:p>
        </p:txBody>
      </p:sp>
      <p:sp>
        <p:nvSpPr>
          <p:cNvPr id="14" name="动作按钮: 第一张 13">
            <a:hlinkClick r:id="" action="ppaction://noaction" highlightClick="1"/>
          </p:cNvPr>
          <p:cNvSpPr/>
          <p:nvPr/>
        </p:nvSpPr>
        <p:spPr>
          <a:xfrm>
            <a:off x="10131425" y="254000"/>
            <a:ext cx="357188" cy="438150"/>
          </a:xfrm>
          <a:prstGeom prst="actionButtonHome">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blinds(horizontal)">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linds(horizontal)">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linds(horizontal)">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blinds(horizontal)">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blinds(horizontal)">
                                      <p:cBhvr>
                                        <p:cTn id="3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9" grpId="0"/>
      <p:bldP spid="10" grpId="0"/>
      <p:bldP spid="11" grpId="0"/>
      <p:bldP spid="1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135188" y="1052513"/>
            <a:ext cx="8064500" cy="2399665"/>
          </a:xfrm>
          <a:prstGeom prst="rect">
            <a:avLst/>
          </a:prstGeom>
        </p:spPr>
        <p:txBody>
          <a:bodyPr>
            <a:spAutoFit/>
          </a:bodyPr>
          <a:lstStyle/>
          <a:p>
            <a:pPr marL="457200" indent="-457200">
              <a:spcBef>
                <a:spcPts val="1200"/>
              </a:spcBef>
              <a:buFont typeface="+mj-lt"/>
              <a:buAutoNum type="arabicPeriod" startAt="5"/>
              <a:defRPr/>
            </a:pPr>
            <a:r>
              <a:rPr lang="en-US" altLang="zh-CN" sz="2400" dirty="0">
                <a:latin typeface="+mn-lt"/>
              </a:rPr>
              <a:t>When I was an exchange student in America, the hostess</a:t>
            </a:r>
            <a:endParaRPr lang="en-US" altLang="zh-CN" sz="2400" dirty="0">
              <a:latin typeface="+mn-lt"/>
            </a:endParaRPr>
          </a:p>
          <a:p>
            <a:pPr>
              <a:spcBef>
                <a:spcPts val="1200"/>
              </a:spcBef>
              <a:defRPr/>
            </a:pPr>
            <a:r>
              <a:rPr lang="en-US" altLang="zh-CN" sz="2400" dirty="0">
                <a:latin typeface="+mn-lt"/>
              </a:rPr>
              <a:t>       was kind-hearted and always _________ a warm</a:t>
            </a:r>
            <a:endParaRPr lang="en-US" altLang="zh-CN" sz="2400" dirty="0">
              <a:latin typeface="+mn-lt"/>
            </a:endParaRPr>
          </a:p>
          <a:p>
            <a:pPr>
              <a:spcBef>
                <a:spcPts val="1200"/>
              </a:spcBef>
              <a:defRPr/>
            </a:pPr>
            <a:r>
              <a:rPr lang="en-US" altLang="zh-CN" sz="2400" dirty="0">
                <a:latin typeface="+mn-lt"/>
              </a:rPr>
              <a:t>       _________ on her face.</a:t>
            </a:r>
            <a:endParaRPr lang="en-US" altLang="zh-CN" sz="2400" dirty="0">
              <a:latin typeface="+mn-lt"/>
            </a:endParaRPr>
          </a:p>
          <a:p>
            <a:pPr marL="457200" indent="-457200">
              <a:spcBef>
                <a:spcPts val="1200"/>
              </a:spcBef>
              <a:buFont typeface="+mj-lt"/>
              <a:buAutoNum type="arabicPeriod" startAt="6"/>
              <a:defRPr/>
            </a:pPr>
            <a:r>
              <a:rPr lang="en-US" altLang="zh-CN" sz="2400" dirty="0">
                <a:latin typeface="+mn-lt"/>
              </a:rPr>
              <a:t>This part-time job _____________________ for college students to learn about different cultures.</a:t>
            </a:r>
            <a:endParaRPr lang="zh-CN" altLang="en-US" sz="2400" dirty="0">
              <a:latin typeface="+mn-lt"/>
            </a:endParaRPr>
          </a:p>
        </p:txBody>
      </p:sp>
      <p:pic>
        <p:nvPicPr>
          <p:cNvPr id="55307" name="Picture 2" descr="http://fenesi.com/wp-content/uploads/2012/11/filling-a-form.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151313" y="4100513"/>
            <a:ext cx="3367087" cy="2243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6557963" y="1570038"/>
            <a:ext cx="811530" cy="460375"/>
          </a:xfrm>
          <a:prstGeom prst="rect">
            <a:avLst/>
          </a:prstGeom>
        </p:spPr>
        <p:txBody>
          <a:bodyPr wrap="none">
            <a:spAutoFit/>
          </a:bodyPr>
          <a:lstStyle/>
          <a:p>
            <a:r>
              <a:rPr lang="en-US" altLang="zh-CN" sz="2400" dirty="0">
                <a:solidFill>
                  <a:srgbClr val="C00000"/>
                </a:solidFill>
                <a:latin typeface="+mn-lt"/>
              </a:rPr>
              <a:t>wore</a:t>
            </a:r>
            <a:endParaRPr lang="zh-CN" altLang="en-US" sz="2400" dirty="0">
              <a:solidFill>
                <a:srgbClr val="C00000"/>
              </a:solidFill>
              <a:latin typeface="+mn-lt"/>
            </a:endParaRPr>
          </a:p>
        </p:txBody>
      </p:sp>
      <p:sp>
        <p:nvSpPr>
          <p:cNvPr id="4" name="矩形 3"/>
          <p:cNvSpPr/>
          <p:nvPr/>
        </p:nvSpPr>
        <p:spPr>
          <a:xfrm>
            <a:off x="2932113" y="2063750"/>
            <a:ext cx="836930" cy="460375"/>
          </a:xfrm>
          <a:prstGeom prst="rect">
            <a:avLst/>
          </a:prstGeom>
        </p:spPr>
        <p:txBody>
          <a:bodyPr wrap="none">
            <a:spAutoFit/>
          </a:bodyPr>
          <a:lstStyle/>
          <a:p>
            <a:r>
              <a:rPr lang="en-US" altLang="zh-CN" sz="2400" dirty="0">
                <a:solidFill>
                  <a:srgbClr val="C00000"/>
                </a:solidFill>
                <a:latin typeface="+mn-lt"/>
              </a:rPr>
              <a:t>smile</a:t>
            </a:r>
            <a:endParaRPr lang="en-US" altLang="zh-CN" sz="2400" dirty="0">
              <a:solidFill>
                <a:srgbClr val="C00000"/>
              </a:solidFill>
              <a:latin typeface="+mn-lt"/>
            </a:endParaRPr>
          </a:p>
        </p:txBody>
      </p:sp>
      <p:sp>
        <p:nvSpPr>
          <p:cNvPr id="9" name="矩形 8"/>
          <p:cNvSpPr/>
          <p:nvPr/>
        </p:nvSpPr>
        <p:spPr>
          <a:xfrm>
            <a:off x="5108575" y="2571750"/>
            <a:ext cx="2813685" cy="460375"/>
          </a:xfrm>
          <a:prstGeom prst="rect">
            <a:avLst/>
          </a:prstGeom>
        </p:spPr>
        <p:txBody>
          <a:bodyPr wrap="none">
            <a:spAutoFit/>
          </a:bodyPr>
          <a:lstStyle/>
          <a:p>
            <a:r>
              <a:rPr lang="en-US" altLang="zh-CN" sz="2400" dirty="0">
                <a:solidFill>
                  <a:srgbClr val="C00000"/>
                </a:solidFill>
                <a:latin typeface="+mn-lt"/>
              </a:rPr>
              <a:t>offers an opportunity</a:t>
            </a:r>
            <a:endParaRPr lang="zh-CN" altLang="en-US" sz="2400" dirty="0">
              <a:solidFill>
                <a:srgbClr val="C00000"/>
              </a:solidFill>
              <a:latin typeface="+mn-lt"/>
            </a:endParaRPr>
          </a:p>
        </p:txBody>
      </p:sp>
      <p:sp>
        <p:nvSpPr>
          <p:cNvPr id="15" name="文本框 20"/>
          <p:cNvSpPr txBox="1">
            <a:spLocks noChangeArrowheads="1"/>
          </p:cNvSpPr>
          <p:nvPr/>
        </p:nvSpPr>
        <p:spPr bwMode="auto">
          <a:xfrm>
            <a:off x="3992563" y="280988"/>
            <a:ext cx="3094037"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b="1" dirty="0">
                <a:solidFill>
                  <a:srgbClr val="64A96A"/>
                </a:solidFill>
                <a:cs typeface="Arial" panose="020B0604020202020204" pitchFamily="34" charset="0"/>
              </a:rPr>
              <a:t>Building your language</a:t>
            </a:r>
            <a:endParaRPr kumimoji="1" lang="zh-CN" altLang="en-US" sz="2000" b="1" dirty="0">
              <a:solidFill>
                <a:srgbClr val="64A96A"/>
              </a:solidFill>
              <a:cs typeface="Arial" panose="020B0604020202020204" pitchFamily="34" charset="0"/>
            </a:endParaRPr>
          </a:p>
        </p:txBody>
      </p:sp>
      <p:sp>
        <p:nvSpPr>
          <p:cNvPr id="10" name="动作按钮: 第一张 9">
            <a:hlinkClick r:id="" action="ppaction://noaction" highlightClick="1"/>
          </p:cNvPr>
          <p:cNvSpPr/>
          <p:nvPr/>
        </p:nvSpPr>
        <p:spPr>
          <a:xfrm>
            <a:off x="10131425" y="254000"/>
            <a:ext cx="357188" cy="438150"/>
          </a:xfrm>
          <a:prstGeom prst="actionButtonHome">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linds(horizontal)">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线连接符 7"/>
          <p:cNvCxnSpPr/>
          <p:nvPr/>
        </p:nvCxnSpPr>
        <p:spPr>
          <a:xfrm>
            <a:off x="3421063" y="742950"/>
            <a:ext cx="7246937" cy="0"/>
          </a:xfrm>
          <a:prstGeom prst="line">
            <a:avLst/>
          </a:prstGeom>
          <a:ln w="3175" cmpd="sng">
            <a:solidFill>
              <a:schemeClr val="accent3">
                <a:lumMod val="75000"/>
              </a:schemeClr>
            </a:solidFill>
          </a:ln>
          <a:effectLst/>
        </p:spPr>
        <p:style>
          <a:lnRef idx="3">
            <a:schemeClr val="accent5"/>
          </a:lnRef>
          <a:fillRef idx="0">
            <a:schemeClr val="accent5"/>
          </a:fillRef>
          <a:effectRef idx="2">
            <a:schemeClr val="accent5"/>
          </a:effectRef>
          <a:fontRef idx="minor">
            <a:schemeClr val="tx1"/>
          </a:fontRef>
        </p:style>
      </p:cxnSp>
      <p:sp>
        <p:nvSpPr>
          <p:cNvPr id="56330" name="矩形 5"/>
          <p:cNvSpPr>
            <a:spLocks noChangeArrowheads="1"/>
          </p:cNvSpPr>
          <p:nvPr/>
        </p:nvSpPr>
        <p:spPr bwMode="auto">
          <a:xfrm>
            <a:off x="3360738" y="908050"/>
            <a:ext cx="7083425" cy="1198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dirty="0">
                <a:solidFill>
                  <a:srgbClr val="000000"/>
                </a:solidFill>
                <a:latin typeface="+mn-lt"/>
              </a:rPr>
              <a:t>Complete the passage with suitable words from the word bank. You may not use any of the words more than once.</a:t>
            </a:r>
            <a:endParaRPr lang="en-US" altLang="zh-CN" sz="2400" dirty="0">
              <a:solidFill>
                <a:srgbClr val="000000"/>
              </a:solidFill>
              <a:latin typeface="+mn-lt"/>
            </a:endParaRPr>
          </a:p>
        </p:txBody>
      </p:sp>
      <p:sp>
        <p:nvSpPr>
          <p:cNvPr id="15" name="五边形 14"/>
          <p:cNvSpPr>
            <a:spLocks noChangeArrowheads="1"/>
          </p:cNvSpPr>
          <p:nvPr/>
        </p:nvSpPr>
        <p:spPr bwMode="auto">
          <a:xfrm>
            <a:off x="2019300" y="1127125"/>
            <a:ext cx="1109663" cy="431800"/>
          </a:xfrm>
          <a:prstGeom prst="homePlate">
            <a:avLst>
              <a:gd name="adj" fmla="val 50005"/>
            </a:avLst>
          </a:prstGeom>
          <a:solidFill>
            <a:srgbClr val="64A96A"/>
          </a:solidFill>
          <a:ln>
            <a:noFill/>
          </a:ln>
          <a:effectLst>
            <a:outerShdw blurRad="50800" dist="38100" dir="2700000" algn="tl" rotWithShape="0">
              <a:srgbClr val="808080">
                <a:alpha val="39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9pPr>
          </a:lstStyle>
          <a:p>
            <a:pPr algn="ctr">
              <a:defRPr/>
            </a:pPr>
            <a:r>
              <a:rPr lang="en-US" altLang="zh-CN" b="1" dirty="0" smtClean="0">
                <a:solidFill>
                  <a:srgbClr val="FFFFFF"/>
                </a:solidFill>
                <a:latin typeface="Calibri" panose="020F0502020204030204" charset="0"/>
              </a:rPr>
              <a:t>Task 2</a:t>
            </a:r>
            <a:endParaRPr lang="zh-CN" altLang="en-US" b="1" dirty="0" smtClean="0">
              <a:solidFill>
                <a:srgbClr val="FFFFFF"/>
              </a:solidFill>
              <a:latin typeface="Calibri" panose="020F0502020204030204" charset="0"/>
            </a:endParaRPr>
          </a:p>
        </p:txBody>
      </p:sp>
      <p:grpSp>
        <p:nvGrpSpPr>
          <p:cNvPr id="17" name="组合 16"/>
          <p:cNvGrpSpPr/>
          <p:nvPr/>
        </p:nvGrpSpPr>
        <p:grpSpPr bwMode="auto">
          <a:xfrm>
            <a:off x="2103438" y="2128839"/>
            <a:ext cx="8137679" cy="889766"/>
            <a:chOff x="578853" y="2128667"/>
            <a:chExt cx="8137680" cy="889307"/>
          </a:xfrm>
        </p:grpSpPr>
        <p:cxnSp>
          <p:nvCxnSpPr>
            <p:cNvPr id="56337" name="直接连接符 11"/>
            <p:cNvCxnSpPr>
              <a:cxnSpLocks noChangeShapeType="1"/>
            </p:cNvCxnSpPr>
            <p:nvPr/>
          </p:nvCxnSpPr>
          <p:spPr bwMode="auto">
            <a:xfrm flipV="1">
              <a:off x="578853" y="2128667"/>
              <a:ext cx="8129588" cy="28575"/>
            </a:xfrm>
            <a:prstGeom prst="line">
              <a:avLst/>
            </a:prstGeom>
            <a:noFill/>
            <a:ln w="57150">
              <a:solidFill>
                <a:srgbClr val="44B36E"/>
              </a:solidFill>
              <a:round/>
            </a:ln>
            <a:extLst>
              <a:ext uri="{909E8E84-426E-40DD-AFC4-6F175D3DCCD1}">
                <a14:hiddenFill xmlns:a14="http://schemas.microsoft.com/office/drawing/2010/main">
                  <a:noFill/>
                </a14:hiddenFill>
              </a:ext>
            </a:extLst>
          </p:spPr>
        </p:cxnSp>
        <p:cxnSp>
          <p:nvCxnSpPr>
            <p:cNvPr id="56338" name="直接连接符 12"/>
            <p:cNvCxnSpPr>
              <a:cxnSpLocks noChangeShapeType="1"/>
            </p:cNvCxnSpPr>
            <p:nvPr/>
          </p:nvCxnSpPr>
          <p:spPr bwMode="auto">
            <a:xfrm flipV="1">
              <a:off x="586945" y="2987811"/>
              <a:ext cx="8129588" cy="30163"/>
            </a:xfrm>
            <a:prstGeom prst="line">
              <a:avLst/>
            </a:prstGeom>
            <a:noFill/>
            <a:ln w="38100">
              <a:solidFill>
                <a:srgbClr val="44B36E"/>
              </a:solidFill>
              <a:round/>
            </a:ln>
            <a:extLst>
              <a:ext uri="{909E8E84-426E-40DD-AFC4-6F175D3DCCD1}">
                <a14:hiddenFill xmlns:a14="http://schemas.microsoft.com/office/drawing/2010/main">
                  <a:noFill/>
                </a14:hiddenFill>
              </a:ext>
            </a:extLst>
          </p:spPr>
        </p:cxnSp>
        <p:sp>
          <p:nvSpPr>
            <p:cNvPr id="56339" name="矩形 1"/>
            <p:cNvSpPr>
              <a:spLocks noChangeArrowheads="1"/>
            </p:cNvSpPr>
            <p:nvPr/>
          </p:nvSpPr>
          <p:spPr bwMode="auto">
            <a:xfrm>
              <a:off x="619125" y="2157242"/>
              <a:ext cx="7908402" cy="829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400" dirty="0">
                  <a:solidFill>
                    <a:srgbClr val="000000"/>
                  </a:solidFill>
                  <a:latin typeface="+mn-lt"/>
                </a:rPr>
                <a:t>appreciation   burden      delay        compliment       entertain </a:t>
              </a:r>
              <a:endParaRPr lang="en-US" altLang="zh-CN" sz="2400" dirty="0">
                <a:solidFill>
                  <a:srgbClr val="000000"/>
                </a:solidFill>
                <a:latin typeface="+mn-lt"/>
              </a:endParaRPr>
            </a:p>
            <a:p>
              <a:r>
                <a:rPr lang="en-US" altLang="zh-CN" sz="2400" dirty="0">
                  <a:solidFill>
                    <a:srgbClr val="000000"/>
                  </a:solidFill>
                  <a:latin typeface="+mn-lt"/>
                </a:rPr>
                <a:t>casual          unannounced      welcome   inform      customary</a:t>
              </a:r>
              <a:endParaRPr lang="zh-CN" altLang="en-US" sz="2400" dirty="0">
                <a:solidFill>
                  <a:srgbClr val="000000"/>
                </a:solidFill>
                <a:latin typeface="+mn-lt"/>
              </a:endParaRPr>
            </a:p>
          </p:txBody>
        </p:sp>
      </p:grpSp>
      <p:sp>
        <p:nvSpPr>
          <p:cNvPr id="3" name="矩形 2"/>
          <p:cNvSpPr/>
          <p:nvPr/>
        </p:nvSpPr>
        <p:spPr>
          <a:xfrm>
            <a:off x="2012950" y="3357563"/>
            <a:ext cx="8431213" cy="2963545"/>
          </a:xfrm>
          <a:prstGeom prst="rect">
            <a:avLst/>
          </a:prstGeom>
        </p:spPr>
        <p:txBody>
          <a:bodyPr>
            <a:spAutoFit/>
          </a:bodyPr>
          <a:lstStyle/>
          <a:p>
            <a:pPr>
              <a:lnSpc>
                <a:spcPts val="3200"/>
              </a:lnSpc>
              <a:defRPr/>
            </a:pPr>
            <a:r>
              <a:rPr lang="en-US" altLang="zh-CN" sz="2400" dirty="0">
                <a:latin typeface="+mn-lt"/>
              </a:rPr>
              <a:t>Learning about the American way of hospitality makes it possible for a guest to enjoy their stay with an American family. When invited, you can bring a gift as a small token of 1) ______________, though a gift is not always expected. You may bring a dish if it’s a potluck. Wear comfortable and 2) _________ clothes for informal dinners, and try to arrive on time. In case of lateness, remember to 3) ___________ your host of the delay. </a:t>
            </a:r>
            <a:endParaRPr lang="zh-CN" altLang="en-US" sz="2400" dirty="0">
              <a:latin typeface="+mn-lt"/>
            </a:endParaRPr>
          </a:p>
        </p:txBody>
      </p:sp>
      <p:sp>
        <p:nvSpPr>
          <p:cNvPr id="4" name="矩形 3"/>
          <p:cNvSpPr/>
          <p:nvPr/>
        </p:nvSpPr>
        <p:spPr>
          <a:xfrm>
            <a:off x="8256588" y="4191000"/>
            <a:ext cx="1736725" cy="460375"/>
          </a:xfrm>
          <a:prstGeom prst="rect">
            <a:avLst/>
          </a:prstGeom>
        </p:spPr>
        <p:txBody>
          <a:bodyPr wrap="none">
            <a:spAutoFit/>
          </a:bodyPr>
          <a:lstStyle/>
          <a:p>
            <a:r>
              <a:rPr lang="en-US" altLang="zh-CN" sz="2400" dirty="0">
                <a:solidFill>
                  <a:srgbClr val="C00000"/>
                </a:solidFill>
                <a:latin typeface="+mn-lt"/>
              </a:rPr>
              <a:t>appreciation</a:t>
            </a:r>
            <a:endParaRPr lang="zh-CN" altLang="en-US" sz="2400" dirty="0">
              <a:solidFill>
                <a:srgbClr val="C00000"/>
              </a:solidFill>
              <a:latin typeface="+mn-lt"/>
            </a:endParaRPr>
          </a:p>
        </p:txBody>
      </p:sp>
      <p:sp>
        <p:nvSpPr>
          <p:cNvPr id="9" name="矩形 8"/>
          <p:cNvSpPr/>
          <p:nvPr/>
        </p:nvSpPr>
        <p:spPr>
          <a:xfrm>
            <a:off x="6383338" y="5013325"/>
            <a:ext cx="950595" cy="460375"/>
          </a:xfrm>
          <a:prstGeom prst="rect">
            <a:avLst/>
          </a:prstGeom>
        </p:spPr>
        <p:txBody>
          <a:bodyPr wrap="none">
            <a:spAutoFit/>
          </a:bodyPr>
          <a:lstStyle/>
          <a:p>
            <a:r>
              <a:rPr lang="en-US" altLang="zh-CN" sz="2400" dirty="0">
                <a:solidFill>
                  <a:srgbClr val="C00000"/>
                </a:solidFill>
                <a:latin typeface="+mn-lt"/>
              </a:rPr>
              <a:t>casual</a:t>
            </a:r>
            <a:endParaRPr lang="zh-CN" altLang="en-US" sz="2400" dirty="0">
              <a:solidFill>
                <a:srgbClr val="C00000"/>
              </a:solidFill>
              <a:latin typeface="+mn-lt"/>
            </a:endParaRPr>
          </a:p>
        </p:txBody>
      </p:sp>
      <p:sp>
        <p:nvSpPr>
          <p:cNvPr id="16" name="矩形 15"/>
          <p:cNvSpPr/>
          <p:nvPr/>
        </p:nvSpPr>
        <p:spPr>
          <a:xfrm>
            <a:off x="2898775" y="5805488"/>
            <a:ext cx="1006475" cy="460375"/>
          </a:xfrm>
          <a:prstGeom prst="rect">
            <a:avLst/>
          </a:prstGeom>
        </p:spPr>
        <p:txBody>
          <a:bodyPr wrap="none">
            <a:spAutoFit/>
          </a:bodyPr>
          <a:lstStyle/>
          <a:p>
            <a:r>
              <a:rPr lang="en-US" altLang="zh-CN" sz="2400" dirty="0">
                <a:solidFill>
                  <a:srgbClr val="C00000"/>
                </a:solidFill>
                <a:latin typeface="+mn-lt"/>
              </a:rPr>
              <a:t>inform</a:t>
            </a:r>
            <a:endParaRPr lang="zh-CN" altLang="en-US" sz="2400" dirty="0">
              <a:solidFill>
                <a:srgbClr val="C00000"/>
              </a:solidFill>
              <a:latin typeface="+mn-lt"/>
            </a:endParaRPr>
          </a:p>
        </p:txBody>
      </p:sp>
      <p:sp>
        <p:nvSpPr>
          <p:cNvPr id="20" name="文本框 20"/>
          <p:cNvSpPr txBox="1">
            <a:spLocks noChangeArrowheads="1"/>
          </p:cNvSpPr>
          <p:nvPr/>
        </p:nvSpPr>
        <p:spPr bwMode="auto">
          <a:xfrm>
            <a:off x="3992563" y="280988"/>
            <a:ext cx="3094037"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b="1" dirty="0">
                <a:solidFill>
                  <a:srgbClr val="64A96A"/>
                </a:solidFill>
                <a:cs typeface="Arial" panose="020B0604020202020204" pitchFamily="34" charset="0"/>
              </a:rPr>
              <a:t>Building your language</a:t>
            </a:r>
            <a:endParaRPr kumimoji="1" lang="zh-CN" altLang="en-US" sz="2000" b="1" dirty="0">
              <a:solidFill>
                <a:srgbClr val="64A96A"/>
              </a:solidFill>
              <a:cs typeface="Arial" panose="020B0604020202020204" pitchFamily="34" charset="0"/>
            </a:endParaRPr>
          </a:p>
        </p:txBody>
      </p:sp>
      <p:sp>
        <p:nvSpPr>
          <p:cNvPr id="18" name="动作按钮: 第一张 17">
            <a:hlinkClick r:id="" action="ppaction://noaction" highlightClick="1"/>
          </p:cNvPr>
          <p:cNvSpPr/>
          <p:nvPr/>
        </p:nvSpPr>
        <p:spPr>
          <a:xfrm>
            <a:off x="10131425" y="254000"/>
            <a:ext cx="357188" cy="438150"/>
          </a:xfrm>
          <a:prstGeom prst="actionButtonHome">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linds(horizontal)">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linds(horizontal)">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blinds(horizontal)">
                                      <p:cBhvr>
                                        <p:cTn id="2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9" grpId="0"/>
      <p:bldP spid="1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135188" y="1174750"/>
            <a:ext cx="8137525" cy="4323080"/>
          </a:xfrm>
          <a:prstGeom prst="rect">
            <a:avLst/>
          </a:prstGeom>
        </p:spPr>
        <p:txBody>
          <a:bodyPr>
            <a:spAutoFit/>
          </a:bodyPr>
          <a:lstStyle/>
          <a:p>
            <a:pPr>
              <a:lnSpc>
                <a:spcPts val="3300"/>
              </a:lnSpc>
              <a:defRPr/>
            </a:pPr>
            <a:r>
              <a:rPr lang="en-US" altLang="zh-CN" sz="2400" dirty="0">
                <a:latin typeface="+mn-lt"/>
              </a:rPr>
              <a:t>Also, 4) _____________ the host on the wonderful meal or eat lots of food. A few of the other rules include: Don’t get past the living room unless it is a housewarming party or the host offers you a guided tour around their house; don’t stay too long and wear out your 5) ___________; don’t drop by 6) ____________ unless you are very close friends of the host; don’t mess up your living area if you stay as a house guest. Obeying these rules may help you avoid becoming a(n) 7) ___________ on the host. Hospitable Americans may even invite you back if they think you are a pleasant guest.</a:t>
            </a:r>
            <a:endParaRPr lang="zh-CN" altLang="en-US" sz="2400" dirty="0">
              <a:latin typeface="+mn-lt"/>
            </a:endParaRPr>
          </a:p>
        </p:txBody>
      </p:sp>
      <p:sp>
        <p:nvSpPr>
          <p:cNvPr id="9" name="矩形 8"/>
          <p:cNvSpPr/>
          <p:nvPr/>
        </p:nvSpPr>
        <p:spPr>
          <a:xfrm>
            <a:off x="3287713" y="1174750"/>
            <a:ext cx="1666875" cy="460375"/>
          </a:xfrm>
          <a:prstGeom prst="rect">
            <a:avLst/>
          </a:prstGeom>
        </p:spPr>
        <p:txBody>
          <a:bodyPr wrap="none">
            <a:spAutoFit/>
          </a:bodyPr>
          <a:lstStyle/>
          <a:p>
            <a:r>
              <a:rPr lang="en-US" altLang="zh-CN" sz="2400" dirty="0">
                <a:solidFill>
                  <a:srgbClr val="C00000"/>
                </a:solidFill>
                <a:latin typeface="+mn-lt"/>
              </a:rPr>
              <a:t>compliment</a:t>
            </a:r>
            <a:endParaRPr lang="zh-CN" altLang="en-US" sz="2400" dirty="0">
              <a:solidFill>
                <a:srgbClr val="C00000"/>
              </a:solidFill>
              <a:latin typeface="+mn-lt"/>
            </a:endParaRPr>
          </a:p>
        </p:txBody>
      </p:sp>
      <p:sp>
        <p:nvSpPr>
          <p:cNvPr id="11" name="矩形 10"/>
          <p:cNvSpPr/>
          <p:nvPr/>
        </p:nvSpPr>
        <p:spPr>
          <a:xfrm>
            <a:off x="4432300" y="2874963"/>
            <a:ext cx="1301115" cy="460375"/>
          </a:xfrm>
          <a:prstGeom prst="rect">
            <a:avLst/>
          </a:prstGeom>
        </p:spPr>
        <p:txBody>
          <a:bodyPr wrap="none">
            <a:spAutoFit/>
          </a:bodyPr>
          <a:lstStyle/>
          <a:p>
            <a:r>
              <a:rPr lang="en-US" altLang="zh-CN" sz="2400" dirty="0">
                <a:solidFill>
                  <a:srgbClr val="C00000"/>
                </a:solidFill>
                <a:latin typeface="+mn-lt"/>
              </a:rPr>
              <a:t>welcome</a:t>
            </a:r>
            <a:endParaRPr lang="zh-CN" altLang="en-US" sz="2400" dirty="0">
              <a:solidFill>
                <a:srgbClr val="C00000"/>
              </a:solidFill>
              <a:latin typeface="+mn-lt"/>
            </a:endParaRPr>
          </a:p>
        </p:txBody>
      </p:sp>
      <p:sp>
        <p:nvSpPr>
          <p:cNvPr id="14" name="矩形 13"/>
          <p:cNvSpPr/>
          <p:nvPr/>
        </p:nvSpPr>
        <p:spPr>
          <a:xfrm>
            <a:off x="8112125" y="2874963"/>
            <a:ext cx="1890395" cy="460375"/>
          </a:xfrm>
          <a:prstGeom prst="rect">
            <a:avLst/>
          </a:prstGeom>
        </p:spPr>
        <p:txBody>
          <a:bodyPr wrap="none">
            <a:spAutoFit/>
          </a:bodyPr>
          <a:lstStyle/>
          <a:p>
            <a:r>
              <a:rPr lang="en-US" altLang="zh-CN" sz="2400" dirty="0">
                <a:solidFill>
                  <a:srgbClr val="C00000"/>
                </a:solidFill>
                <a:latin typeface="+mn-lt"/>
              </a:rPr>
              <a:t>unannounced</a:t>
            </a:r>
            <a:endParaRPr lang="zh-CN" altLang="en-US" sz="2400" dirty="0">
              <a:solidFill>
                <a:srgbClr val="C00000"/>
              </a:solidFill>
              <a:latin typeface="+mn-lt"/>
            </a:endParaRPr>
          </a:p>
        </p:txBody>
      </p:sp>
      <p:sp>
        <p:nvSpPr>
          <p:cNvPr id="16" name="矩形 15"/>
          <p:cNvSpPr/>
          <p:nvPr/>
        </p:nvSpPr>
        <p:spPr>
          <a:xfrm>
            <a:off x="6383338" y="4149725"/>
            <a:ext cx="1076325" cy="460375"/>
          </a:xfrm>
          <a:prstGeom prst="rect">
            <a:avLst/>
          </a:prstGeom>
        </p:spPr>
        <p:txBody>
          <a:bodyPr wrap="none">
            <a:spAutoFit/>
          </a:bodyPr>
          <a:lstStyle/>
          <a:p>
            <a:r>
              <a:rPr lang="en-US" altLang="zh-CN" sz="2400" dirty="0">
                <a:solidFill>
                  <a:srgbClr val="C00000"/>
                </a:solidFill>
                <a:latin typeface="+mn-lt"/>
              </a:rPr>
              <a:t>burden</a:t>
            </a:r>
            <a:endParaRPr lang="zh-CN" altLang="en-US" sz="2400" dirty="0">
              <a:solidFill>
                <a:srgbClr val="C00000"/>
              </a:solidFill>
              <a:latin typeface="+mn-lt"/>
            </a:endParaRPr>
          </a:p>
        </p:txBody>
      </p:sp>
      <p:sp>
        <p:nvSpPr>
          <p:cNvPr id="15" name="文本框 20"/>
          <p:cNvSpPr txBox="1">
            <a:spLocks noChangeArrowheads="1"/>
          </p:cNvSpPr>
          <p:nvPr/>
        </p:nvSpPr>
        <p:spPr bwMode="auto">
          <a:xfrm>
            <a:off x="3992563" y="280988"/>
            <a:ext cx="3094037"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b="1" dirty="0">
                <a:solidFill>
                  <a:srgbClr val="64A96A"/>
                </a:solidFill>
                <a:cs typeface="Arial" panose="020B0604020202020204" pitchFamily="34" charset="0"/>
              </a:rPr>
              <a:t>Building your language</a:t>
            </a:r>
            <a:endParaRPr kumimoji="1" lang="zh-CN" altLang="en-US" sz="2000" b="1" dirty="0">
              <a:solidFill>
                <a:srgbClr val="64A96A"/>
              </a:solidFill>
              <a:cs typeface="Arial" panose="020B0604020202020204" pitchFamily="34" charset="0"/>
            </a:endParaRPr>
          </a:p>
        </p:txBody>
      </p:sp>
      <p:sp>
        <p:nvSpPr>
          <p:cNvPr id="10" name="动作按钮: 第一张 9">
            <a:hlinkClick r:id="" action="ppaction://noaction" highlightClick="1"/>
          </p:cNvPr>
          <p:cNvSpPr/>
          <p:nvPr/>
        </p:nvSpPr>
        <p:spPr>
          <a:xfrm>
            <a:off x="10131425" y="254000"/>
            <a:ext cx="357188" cy="438150"/>
          </a:xfrm>
          <a:prstGeom prst="actionButtonHome">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linds(horizontal)">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blinds(horizontal)">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blinds(horizontal)">
                                      <p:cBhvr>
                                        <p:cTn id="2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p:bldP spid="11" grpId="0"/>
      <p:bldP spid="14" grpId="0"/>
      <p:bldP spid="1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6498" name="矩形 2"/>
          <p:cNvSpPr/>
          <p:nvPr/>
        </p:nvSpPr>
        <p:spPr>
          <a:xfrm>
            <a:off x="2146300" y="2060575"/>
            <a:ext cx="7837488" cy="3959860"/>
          </a:xfrm>
          <a:prstGeom prst="rect">
            <a:avLst/>
          </a:prstGeom>
          <a:noFill/>
          <a:ln w="9525">
            <a:noFill/>
          </a:ln>
        </p:spPr>
        <p:txBody>
          <a:bodyPr>
            <a:spAutoFit/>
          </a:bodyPr>
          <a:p>
            <a:pPr eaLnBrk="0" hangingPunct="0">
              <a:spcBef>
                <a:spcPts val="2375"/>
              </a:spcBef>
              <a:buNone/>
            </a:pPr>
            <a:r>
              <a:rPr lang="en-US" altLang="zh-CN" sz="2400" dirty="0">
                <a:latin typeface="Times New Roman" panose="02020603050405020304" pitchFamily="18" charset="0"/>
                <a:cs typeface="Times New Roman" panose="02020603050405020304" pitchFamily="18" charset="0"/>
              </a:rPr>
              <a:t>4. The twins went to the same department, which, however, confused no one, because they were clearly ____________ from each other in appearance. </a:t>
            </a:r>
            <a:endParaRPr lang="zh-CN" altLang="zh-CN" sz="2400" dirty="0">
              <a:latin typeface="Times New Roman" panose="02020603050405020304" pitchFamily="18" charset="0"/>
              <a:cs typeface="Times New Roman" panose="02020603050405020304" pitchFamily="18" charset="0"/>
            </a:endParaRPr>
          </a:p>
          <a:p>
            <a:pPr eaLnBrk="0" hangingPunct="0">
              <a:spcBef>
                <a:spcPts val="2375"/>
              </a:spcBef>
              <a:buNone/>
            </a:pPr>
            <a:r>
              <a:rPr lang="en-US" altLang="zh-CN" sz="2400" dirty="0">
                <a:latin typeface="Times New Roman" panose="02020603050405020304" pitchFamily="18" charset="0"/>
                <a:cs typeface="Times New Roman" panose="02020603050405020304" pitchFamily="18" charset="0"/>
              </a:rPr>
              <a:t>5. Li Mei had never thought she would be the ____________ winner of the English-speaking contest. </a:t>
            </a:r>
            <a:endParaRPr lang="zh-CN" altLang="zh-CN" sz="2400" dirty="0">
              <a:latin typeface="Times New Roman" panose="02020603050405020304" pitchFamily="18" charset="0"/>
              <a:cs typeface="Times New Roman" panose="02020603050405020304" pitchFamily="18" charset="0"/>
            </a:endParaRPr>
          </a:p>
          <a:p>
            <a:pPr eaLnBrk="0" hangingPunct="0">
              <a:spcBef>
                <a:spcPts val="2375"/>
              </a:spcBef>
              <a:buNone/>
            </a:pPr>
            <a:r>
              <a:rPr lang="en-US" altLang="zh-CN" sz="2400" dirty="0">
                <a:latin typeface="Times New Roman" panose="02020603050405020304" pitchFamily="18" charset="0"/>
                <a:cs typeface="Times New Roman" panose="02020603050405020304" pitchFamily="18" charset="0"/>
              </a:rPr>
              <a:t>6. Some college students ______ basic English writing skills. </a:t>
            </a:r>
            <a:endParaRPr lang="en-US" altLang="zh-CN" sz="2400" dirty="0">
              <a:latin typeface="Times New Roman" panose="02020603050405020304" pitchFamily="18" charset="0"/>
              <a:cs typeface="Times New Roman" panose="02020603050405020304" pitchFamily="18" charset="0"/>
            </a:endParaRPr>
          </a:p>
          <a:p>
            <a:pPr eaLnBrk="0" hangingPunct="0">
              <a:spcBef>
                <a:spcPts val="2375"/>
              </a:spcBef>
              <a:buNone/>
            </a:pPr>
            <a:r>
              <a:rPr lang="en-US" altLang="zh-CN" sz="2400" dirty="0">
                <a:latin typeface="Times New Roman" panose="02020603050405020304" pitchFamily="18" charset="0"/>
                <a:cs typeface="Times New Roman" panose="02020603050405020304" pitchFamily="18" charset="0"/>
              </a:rPr>
              <a:t>7. The experiment is so ____________ that many students find it difficult to make. </a:t>
            </a:r>
            <a:endParaRPr lang="zh-CN" altLang="zh-CN" sz="2400" dirty="0">
              <a:latin typeface="Times New Roman" panose="02020603050405020304" pitchFamily="18" charset="0"/>
              <a:ea typeface="Times New Roman" panose="02020603050405020304" pitchFamily="18" charset="0"/>
            </a:endParaRPr>
          </a:p>
        </p:txBody>
      </p:sp>
      <p:cxnSp>
        <p:nvCxnSpPr>
          <p:cNvPr id="106499" name="直接连接符 6"/>
          <p:cNvCxnSpPr/>
          <p:nvPr/>
        </p:nvCxnSpPr>
        <p:spPr>
          <a:xfrm flipV="1">
            <a:off x="2143125" y="952500"/>
            <a:ext cx="8129588" cy="28575"/>
          </a:xfrm>
          <a:prstGeom prst="line">
            <a:avLst/>
          </a:prstGeom>
          <a:ln w="57150" cap="flat" cmpd="sng">
            <a:solidFill>
              <a:srgbClr val="44B36E"/>
            </a:solidFill>
            <a:prstDash val="solid"/>
            <a:headEnd type="none" w="med" len="med"/>
            <a:tailEnd type="none" w="med" len="med"/>
          </a:ln>
        </p:spPr>
      </p:cxnSp>
      <p:cxnSp>
        <p:nvCxnSpPr>
          <p:cNvPr id="106500" name="直接连接符 7"/>
          <p:cNvCxnSpPr/>
          <p:nvPr/>
        </p:nvCxnSpPr>
        <p:spPr>
          <a:xfrm flipV="1">
            <a:off x="2143125" y="1958975"/>
            <a:ext cx="8129588" cy="30163"/>
          </a:xfrm>
          <a:prstGeom prst="line">
            <a:avLst/>
          </a:prstGeom>
          <a:ln w="38100" cap="flat" cmpd="sng">
            <a:solidFill>
              <a:srgbClr val="44B36E"/>
            </a:solidFill>
            <a:prstDash val="solid"/>
            <a:headEnd type="none" w="med" len="med"/>
            <a:tailEnd type="none" w="med" len="med"/>
          </a:ln>
        </p:spPr>
      </p:cxnSp>
      <p:sp>
        <p:nvSpPr>
          <p:cNvPr id="106501" name="文本框 6"/>
          <p:cNvSpPr txBox="1"/>
          <p:nvPr/>
        </p:nvSpPr>
        <p:spPr>
          <a:xfrm>
            <a:off x="2228850" y="908050"/>
            <a:ext cx="7754938" cy="1050290"/>
          </a:xfrm>
          <a:prstGeom prst="rect">
            <a:avLst/>
          </a:prstGeom>
          <a:noFill/>
          <a:ln w="9525">
            <a:noFill/>
          </a:ln>
        </p:spPr>
        <p:txBody>
          <a:bodyPr>
            <a:spAutoFit/>
          </a:bodyPr>
          <a:p>
            <a:pPr>
              <a:lnSpc>
                <a:spcPct val="130000"/>
              </a:lnSpc>
            </a:pPr>
            <a:r>
              <a:rPr lang="en-US" altLang="zh-CN" sz="2400" dirty="0">
                <a:latin typeface="Times New Roman" panose="02020603050405020304" pitchFamily="18" charset="0"/>
              </a:rPr>
              <a:t>stable		distinct		lack		complex</a:t>
            </a:r>
            <a:endParaRPr lang="en-US" altLang="zh-CN" sz="2400" dirty="0">
              <a:latin typeface="Times New Roman" panose="02020603050405020304" pitchFamily="18" charset="0"/>
            </a:endParaRPr>
          </a:p>
          <a:p>
            <a:pPr>
              <a:lnSpc>
                <a:spcPct val="130000"/>
              </a:lnSpc>
            </a:pPr>
            <a:r>
              <a:rPr lang="en-US" altLang="zh-CN" sz="2400" dirty="0">
                <a:latin typeface="Times New Roman" panose="02020603050405020304" pitchFamily="18" charset="0"/>
              </a:rPr>
              <a:t>unique		transition	eventual</a:t>
            </a:r>
            <a:endParaRPr lang="en-US" altLang="zh-CN" sz="2400" dirty="0">
              <a:latin typeface="Times New Roman" panose="02020603050405020304" pitchFamily="18" charset="0"/>
            </a:endParaRPr>
          </a:p>
        </p:txBody>
      </p:sp>
      <p:sp>
        <p:nvSpPr>
          <p:cNvPr id="123910" name="矩形 7"/>
          <p:cNvSpPr/>
          <p:nvPr/>
        </p:nvSpPr>
        <p:spPr>
          <a:xfrm>
            <a:off x="5375275" y="5141913"/>
            <a:ext cx="1231900" cy="460375"/>
          </a:xfrm>
          <a:prstGeom prst="rect">
            <a:avLst/>
          </a:prstGeom>
          <a:noFill/>
          <a:ln w="9525">
            <a:noFill/>
          </a:ln>
        </p:spPr>
        <p:txBody>
          <a:bodyPr wrap="none">
            <a:spAutoFit/>
          </a:bodyPr>
          <a:p>
            <a:r>
              <a:rPr lang="en-US" altLang="zh-CN" sz="2400" dirty="0">
                <a:solidFill>
                  <a:srgbClr val="800000"/>
                </a:solidFill>
                <a:latin typeface="Times New Roman" panose="02020603050405020304" pitchFamily="18" charset="0"/>
              </a:rPr>
              <a:t>complex</a:t>
            </a:r>
            <a:endParaRPr lang="zh-CN" altLang="en-US" dirty="0">
              <a:solidFill>
                <a:srgbClr val="800000"/>
              </a:solidFill>
              <a:latin typeface="Arial" panose="020B0604020202020204" pitchFamily="34" charset="0"/>
            </a:endParaRPr>
          </a:p>
        </p:txBody>
      </p:sp>
      <p:sp>
        <p:nvSpPr>
          <p:cNvPr id="123911" name="矩形 8"/>
          <p:cNvSpPr/>
          <p:nvPr/>
        </p:nvSpPr>
        <p:spPr>
          <a:xfrm>
            <a:off x="5448300" y="4508500"/>
            <a:ext cx="690245" cy="460375"/>
          </a:xfrm>
          <a:prstGeom prst="rect">
            <a:avLst/>
          </a:prstGeom>
          <a:noFill/>
          <a:ln w="9525">
            <a:noFill/>
          </a:ln>
        </p:spPr>
        <p:txBody>
          <a:bodyPr wrap="none">
            <a:spAutoFit/>
          </a:bodyPr>
          <a:p>
            <a:r>
              <a:rPr lang="en-US" altLang="zh-CN" sz="2400" dirty="0">
                <a:solidFill>
                  <a:srgbClr val="800000"/>
                </a:solidFill>
                <a:latin typeface="Times New Roman" panose="02020603050405020304" pitchFamily="18" charset="0"/>
              </a:rPr>
              <a:t>lack</a:t>
            </a:r>
            <a:endParaRPr lang="zh-CN" altLang="en-US" dirty="0">
              <a:solidFill>
                <a:srgbClr val="800000"/>
              </a:solidFill>
              <a:latin typeface="Arial" panose="020B0604020202020204" pitchFamily="34" charset="0"/>
            </a:endParaRPr>
          </a:p>
        </p:txBody>
      </p:sp>
      <p:sp>
        <p:nvSpPr>
          <p:cNvPr id="123912" name="矩形 9"/>
          <p:cNvSpPr/>
          <p:nvPr/>
        </p:nvSpPr>
        <p:spPr>
          <a:xfrm>
            <a:off x="8040688" y="3429000"/>
            <a:ext cx="1214755" cy="460375"/>
          </a:xfrm>
          <a:prstGeom prst="rect">
            <a:avLst/>
          </a:prstGeom>
          <a:noFill/>
          <a:ln w="9525">
            <a:noFill/>
          </a:ln>
        </p:spPr>
        <p:txBody>
          <a:bodyPr wrap="none">
            <a:spAutoFit/>
          </a:bodyPr>
          <a:p>
            <a:r>
              <a:rPr lang="en-US" altLang="zh-CN" sz="2400" dirty="0">
                <a:solidFill>
                  <a:srgbClr val="800000"/>
                </a:solidFill>
                <a:latin typeface="Times New Roman" panose="02020603050405020304" pitchFamily="18" charset="0"/>
              </a:rPr>
              <a:t>eventual</a:t>
            </a:r>
            <a:endParaRPr lang="zh-CN" altLang="en-US" dirty="0">
              <a:solidFill>
                <a:srgbClr val="800000"/>
              </a:solidFill>
              <a:latin typeface="Arial" panose="020B0604020202020204" pitchFamily="34" charset="0"/>
            </a:endParaRPr>
          </a:p>
        </p:txBody>
      </p:sp>
      <p:sp>
        <p:nvSpPr>
          <p:cNvPr id="123913" name="矩形 10"/>
          <p:cNvSpPr/>
          <p:nvPr/>
        </p:nvSpPr>
        <p:spPr>
          <a:xfrm>
            <a:off x="8112125" y="2392363"/>
            <a:ext cx="1079500" cy="460375"/>
          </a:xfrm>
          <a:prstGeom prst="rect">
            <a:avLst/>
          </a:prstGeom>
          <a:noFill/>
          <a:ln w="9525">
            <a:noFill/>
          </a:ln>
        </p:spPr>
        <p:txBody>
          <a:bodyPr wrap="none">
            <a:spAutoFit/>
          </a:bodyPr>
          <a:p>
            <a:r>
              <a:rPr lang="en-US" altLang="zh-CN" sz="2400" dirty="0">
                <a:solidFill>
                  <a:srgbClr val="800000"/>
                </a:solidFill>
                <a:latin typeface="Times New Roman" panose="02020603050405020304" pitchFamily="18" charset="0"/>
              </a:rPr>
              <a:t>distinct</a:t>
            </a:r>
            <a:endParaRPr lang="zh-CN" altLang="en-US" dirty="0">
              <a:solidFill>
                <a:srgbClr val="800000"/>
              </a:solidFill>
              <a:latin typeface="Arial" panose="020B0604020202020204" pitchFamily="34" charset="0"/>
            </a:endParaRPr>
          </a:p>
        </p:txBody>
      </p:sp>
      <p:sp>
        <p:nvSpPr>
          <p:cNvPr id="13" name="动作按钮: 第一张 12">
            <a:hlinkClick r:id="" action="ppaction://noaction" highlightClick="1"/>
          </p:cNvPr>
          <p:cNvSpPr/>
          <p:nvPr/>
        </p:nvSpPr>
        <p:spPr>
          <a:xfrm>
            <a:off x="10131425" y="260350"/>
            <a:ext cx="357188" cy="438150"/>
          </a:xfrm>
          <a:prstGeom prst="actionButtonHome">
            <a:avLst/>
          </a:prstGeom>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3913"/>
                                        </p:tgtEl>
                                        <p:attrNameLst>
                                          <p:attrName>style.visibility</p:attrName>
                                        </p:attrNameLst>
                                      </p:cBhvr>
                                      <p:to>
                                        <p:strVal val="visible"/>
                                      </p:to>
                                    </p:set>
                                    <p:animEffect transition="in" filter="blinds(horizontal)">
                                      <p:cBhvr>
                                        <p:cTn id="7" dur="500"/>
                                        <p:tgtEl>
                                          <p:spTgt spid="12391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3912"/>
                                        </p:tgtEl>
                                        <p:attrNameLst>
                                          <p:attrName>style.visibility</p:attrName>
                                        </p:attrNameLst>
                                      </p:cBhvr>
                                      <p:to>
                                        <p:strVal val="visible"/>
                                      </p:to>
                                    </p:set>
                                    <p:animEffect transition="in" filter="blinds(horizontal)">
                                      <p:cBhvr>
                                        <p:cTn id="12" dur="500"/>
                                        <p:tgtEl>
                                          <p:spTgt spid="12391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23911">
                                            <p:txEl>
                                              <p:charRg st="0" end="5"/>
                                            </p:txEl>
                                          </p:spTgt>
                                        </p:tgtEl>
                                        <p:attrNameLst>
                                          <p:attrName>style.visibility</p:attrName>
                                        </p:attrNameLst>
                                      </p:cBhvr>
                                      <p:to>
                                        <p:strVal val="visible"/>
                                      </p:to>
                                    </p:set>
                                    <p:animEffect transition="in" filter="blinds(horizontal)">
                                      <p:cBhvr>
                                        <p:cTn id="17" dur="500"/>
                                        <p:tgtEl>
                                          <p:spTgt spid="123911">
                                            <p:txEl>
                                              <p:charRg st="0"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23910"/>
                                        </p:tgtEl>
                                        <p:attrNameLst>
                                          <p:attrName>style.visibility</p:attrName>
                                        </p:attrNameLst>
                                      </p:cBhvr>
                                      <p:to>
                                        <p:strVal val="visible"/>
                                      </p:to>
                                    </p:set>
                                    <p:animEffect transition="in" filter="blinds(horizontal)">
                                      <p:cBhvr>
                                        <p:cTn id="22" dur="500"/>
                                        <p:tgtEl>
                                          <p:spTgt spid="1239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10" grpId="0"/>
      <p:bldP spid="123912" grpId="0"/>
      <p:bldP spid="12391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Unit 4</a:t>
            </a:r>
            <a:endParaRPr lang="en-US" altLang="zh-CN"/>
          </a:p>
        </p:txBody>
      </p:sp>
      <p:sp>
        <p:nvSpPr>
          <p:cNvPr id="3" name="内容占位符 2"/>
          <p:cNvSpPr>
            <a:spLocks noGrp="1"/>
          </p:cNvSpPr>
          <p:nvPr>
            <p:ph idx="1"/>
          </p:nvPr>
        </p:nvSpPr>
        <p:spPr/>
        <p:txBody>
          <a:bodyPr/>
          <a:p>
            <a:endParaRPr lang="zh-CN"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4" name="矩形 5"/>
          <p:cNvSpPr>
            <a:spLocks noChangeArrowheads="1"/>
          </p:cNvSpPr>
          <p:nvPr/>
        </p:nvSpPr>
        <p:spPr bwMode="auto">
          <a:xfrm>
            <a:off x="3392488" y="1431925"/>
            <a:ext cx="7083425"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sym typeface="+mn-ea"/>
              </a:rPr>
              <a:t>Complete the sentences with the words below. Change the form where necessary.</a:t>
            </a:r>
            <a:endPar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sym typeface="+mn-ea"/>
            </a:endParaRPr>
          </a:p>
        </p:txBody>
      </p:sp>
      <p:sp>
        <p:nvSpPr>
          <p:cNvPr id="84995" name="文本框 8"/>
          <p:cNvSpPr txBox="1">
            <a:spLocks noChangeArrowheads="1"/>
          </p:cNvSpPr>
          <p:nvPr/>
        </p:nvSpPr>
        <p:spPr bwMode="auto">
          <a:xfrm>
            <a:off x="2055813" y="3402013"/>
            <a:ext cx="8288338" cy="186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252095" marR="0" lvl="0" indent="-252095" algn="l" defTabSz="914400" rtl="0" eaLnBrk="1" fontAlgn="base" latinLnBrk="0" hangingPunct="1">
              <a:lnSpc>
                <a:spcPct val="120000"/>
              </a:lnSpc>
              <a:spcBef>
                <a:spcPct val="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sym typeface="+mn-ea"/>
              </a:rPr>
              <a:t>1 It is ____________ that the number of smartphone users is going to shoot up to six </a:t>
            </a:r>
            <a:r>
              <a:rPr kumimoji="0" lang="en-US" altLang="zh-CN"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sym typeface="+mn-ea"/>
              </a:rPr>
              <a:t>billion globally</a:t>
            </a:r>
            <a:r>
              <a:rPr kumimoji="0" lang="en-US" altLang="zh-CN"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sym typeface="+mn-ea"/>
              </a:rPr>
              <a:t>.</a:t>
            </a:r>
            <a:endParaRPr kumimoji="0" lang="en-US" altLang="zh-CN"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sym typeface="+mn-ea"/>
            </a:endParaRPr>
          </a:p>
          <a:p>
            <a:pPr marL="252095" marR="0" lvl="0" indent="-252095" algn="l" defTabSz="914400" rtl="0" eaLnBrk="1" fontAlgn="base" latinLnBrk="0" hangingPunct="1">
              <a:lnSpc>
                <a:spcPct val="120000"/>
              </a:lnSpc>
              <a:spcBef>
                <a:spcPct val="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sym typeface="+mn-ea"/>
              </a:rPr>
              <a:t>2 Mobile ____________ is now a normal part of life in China, and the trend is also </a:t>
            </a:r>
            <a:r>
              <a:rPr kumimoji="0" lang="en-US" altLang="zh-CN"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sym typeface="+mn-ea"/>
              </a:rPr>
              <a:t>sweeping other </a:t>
            </a:r>
            <a:r>
              <a:rPr kumimoji="0" lang="en-US" altLang="zh-CN"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sym typeface="+mn-ea"/>
              </a:rPr>
              <a:t>nations.</a:t>
            </a:r>
            <a:endParaRPr kumimoji="0" lang="en-US" altLang="zh-CN"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sym typeface="+mn-ea"/>
            </a:endParaRPr>
          </a:p>
        </p:txBody>
      </p:sp>
      <p:sp>
        <p:nvSpPr>
          <p:cNvPr id="14" name="矩形 13"/>
          <p:cNvSpPr/>
          <p:nvPr/>
        </p:nvSpPr>
        <p:spPr>
          <a:xfrm>
            <a:off x="1524000" y="6372225"/>
            <a:ext cx="9144000" cy="485775"/>
          </a:xfrm>
          <a:prstGeom prst="rect">
            <a:avLst/>
          </a:prstGeom>
          <a:solidFill>
            <a:srgbClr val="FF9F4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1" lang="zh-CN" altLang="en-US" sz="1800" b="0" i="0" u="none" strike="noStrike" kern="1200" cap="none" spc="0" normalizeH="0" baseline="0" noProof="0">
              <a:ln>
                <a:noFill/>
              </a:ln>
              <a:solidFill>
                <a:schemeClr val="accent6">
                  <a:lumMod val="60000"/>
                  <a:lumOff val="40000"/>
                </a:schemeClr>
              </a:solidFill>
              <a:effectLst/>
              <a:uLnTx/>
              <a:uFillTx/>
              <a:latin typeface="+mn-lt"/>
              <a:ea typeface="+mn-ea"/>
              <a:cs typeface="+mn-cs"/>
            </a:endParaRPr>
          </a:p>
        </p:txBody>
      </p:sp>
      <p:cxnSp>
        <p:nvCxnSpPr>
          <p:cNvPr id="15" name="直线连接符 14"/>
          <p:cNvCxnSpPr/>
          <p:nvPr/>
        </p:nvCxnSpPr>
        <p:spPr>
          <a:xfrm>
            <a:off x="1524000" y="6372225"/>
            <a:ext cx="9144000" cy="0"/>
          </a:xfrm>
          <a:prstGeom prst="line">
            <a:avLst/>
          </a:prstGeom>
          <a:ln>
            <a:solidFill>
              <a:schemeClr val="accent1"/>
            </a:solidFill>
          </a:ln>
          <a:effectLst/>
        </p:spPr>
        <p:style>
          <a:lnRef idx="3">
            <a:schemeClr val="accent5"/>
          </a:lnRef>
          <a:fillRef idx="0">
            <a:schemeClr val="accent5"/>
          </a:fillRef>
          <a:effectRef idx="2">
            <a:schemeClr val="accent5"/>
          </a:effectRef>
          <a:fontRef idx="minor">
            <a:schemeClr val="tx1"/>
          </a:fontRef>
        </p:style>
      </p:cxnSp>
      <p:cxnSp>
        <p:nvCxnSpPr>
          <p:cNvPr id="16" name="直线连接符 15"/>
          <p:cNvCxnSpPr/>
          <p:nvPr/>
        </p:nvCxnSpPr>
        <p:spPr>
          <a:xfrm>
            <a:off x="1524000" y="742950"/>
            <a:ext cx="2100263" cy="0"/>
          </a:xfrm>
          <a:prstGeom prst="line">
            <a:avLst/>
          </a:prstGeom>
          <a:ln>
            <a:solidFill>
              <a:srgbClr val="408000"/>
            </a:solidFill>
          </a:ln>
          <a:effectLst/>
        </p:spPr>
        <p:style>
          <a:lnRef idx="3">
            <a:schemeClr val="accent5"/>
          </a:lnRef>
          <a:fillRef idx="0">
            <a:schemeClr val="accent5"/>
          </a:fillRef>
          <a:effectRef idx="2">
            <a:schemeClr val="accent5"/>
          </a:effectRef>
          <a:fontRef idx="minor">
            <a:schemeClr val="tx1"/>
          </a:fontRef>
        </p:style>
      </p:cxnSp>
      <p:cxnSp>
        <p:nvCxnSpPr>
          <p:cNvPr id="17" name="直线连接符 16"/>
          <p:cNvCxnSpPr/>
          <p:nvPr/>
        </p:nvCxnSpPr>
        <p:spPr>
          <a:xfrm>
            <a:off x="3421063" y="742950"/>
            <a:ext cx="7246938" cy="0"/>
          </a:xfrm>
          <a:prstGeom prst="line">
            <a:avLst/>
          </a:prstGeom>
          <a:ln w="3175" cmpd="sng">
            <a:solidFill>
              <a:schemeClr val="accent3">
                <a:lumMod val="75000"/>
              </a:schemeClr>
            </a:solidFill>
          </a:ln>
          <a:effectLst/>
        </p:spPr>
        <p:style>
          <a:lnRef idx="3">
            <a:schemeClr val="accent5"/>
          </a:lnRef>
          <a:fillRef idx="0">
            <a:schemeClr val="accent5"/>
          </a:fillRef>
          <a:effectRef idx="2">
            <a:schemeClr val="accent5"/>
          </a:effectRef>
          <a:fontRef idx="minor">
            <a:schemeClr val="tx1"/>
          </a:fontRef>
        </p:style>
      </p:cxnSp>
      <p:pic>
        <p:nvPicPr>
          <p:cNvPr id="82952" name="图片 17"/>
          <p:cNvPicPr>
            <a:picLocks noChangeAspect="1"/>
          </p:cNvPicPr>
          <p:nvPr/>
        </p:nvPicPr>
        <p:blipFill>
          <a:blip r:embed="rId1"/>
          <a:stretch>
            <a:fillRect/>
          </a:stretch>
        </p:blipFill>
        <p:spPr>
          <a:xfrm>
            <a:off x="1722438" y="152400"/>
            <a:ext cx="177800" cy="495300"/>
          </a:xfrm>
          <a:prstGeom prst="rect">
            <a:avLst/>
          </a:prstGeom>
          <a:noFill/>
          <a:ln w="9525">
            <a:noFill/>
          </a:ln>
        </p:spPr>
      </p:pic>
      <p:sp>
        <p:nvSpPr>
          <p:cNvPr id="19" name="文本框 18"/>
          <p:cNvSpPr txBox="1"/>
          <p:nvPr/>
        </p:nvSpPr>
        <p:spPr>
          <a:xfrm>
            <a:off x="1879600" y="203200"/>
            <a:ext cx="1899285" cy="553085"/>
          </a:xfrm>
          <a:prstGeom prst="rect">
            <a:avLst/>
          </a:prstGeom>
          <a:noFill/>
        </p:spPr>
        <p:txBody>
          <a:bodyPr wrap="none">
            <a:spAutoFit/>
          </a:bodyPr>
          <a:lstStyle/>
          <a:p>
            <a:pPr marR="0" defTabSz="914400" eaLnBrk="1" hangingPunct="1">
              <a:buClrTx/>
              <a:buSzTx/>
              <a:buFont typeface="Arial" panose="020B0604020202020204" pitchFamily="34" charset="0"/>
              <a:buNone/>
              <a:defRPr/>
            </a:pPr>
            <a:r>
              <a:rPr kumimoji="1" lang="en-US" altLang="zh-CN" sz="3000" b="1" kern="1200" cap="none" spc="0" normalizeH="0" baseline="0" noProof="0" dirty="0">
                <a:solidFill>
                  <a:srgbClr val="408000"/>
                </a:solidFill>
                <a:latin typeface="Arial" panose="020B0604020202020204"/>
                <a:ea typeface="宋体" panose="02010600030101010101" pitchFamily="2" charset="-122"/>
                <a:cs typeface="Arial" panose="020B0604020202020204"/>
                <a:sym typeface="+mn-ea"/>
              </a:rPr>
              <a:t>Explore</a:t>
            </a:r>
            <a:r>
              <a:rPr kumimoji="1" lang="en-US" altLang="zh-CN" sz="3000" b="1" kern="1200" cap="none" spc="0" normalizeH="0" baseline="0" noProof="0" dirty="0">
                <a:solidFill>
                  <a:schemeClr val="accent3">
                    <a:lumMod val="75000"/>
                  </a:schemeClr>
                </a:solidFill>
                <a:latin typeface="Arial" panose="020B0604020202020204"/>
                <a:ea typeface="宋体" panose="02010600030101010101" pitchFamily="2" charset="-122"/>
                <a:cs typeface="Arial" panose="020B0604020202020204"/>
                <a:sym typeface="+mn-ea"/>
              </a:rPr>
              <a:t> </a:t>
            </a:r>
            <a:r>
              <a:rPr kumimoji="1" lang="en-US" altLang="zh-CN" sz="3000" b="1" kern="1200" cap="none" spc="0" normalizeH="0" baseline="0" noProof="0" dirty="0">
                <a:solidFill>
                  <a:srgbClr val="408000"/>
                </a:solidFill>
                <a:latin typeface="Arial" panose="020B0604020202020204"/>
                <a:ea typeface="宋体" panose="02010600030101010101" pitchFamily="2" charset="-122"/>
                <a:cs typeface="Arial" panose="020B0604020202020204"/>
                <a:sym typeface="+mn-ea"/>
              </a:rPr>
              <a:t>1</a:t>
            </a:r>
            <a:endParaRPr kumimoji="1" lang="zh-CN" altLang="en-US" sz="3000" b="1" kern="1200" cap="none" spc="0" normalizeH="0" baseline="0" noProof="0" dirty="0">
              <a:solidFill>
                <a:srgbClr val="408000"/>
              </a:solidFill>
              <a:latin typeface="Arial" panose="020B0604020202020204"/>
              <a:ea typeface="宋体" panose="02010600030101010101" pitchFamily="2" charset="-122"/>
              <a:cs typeface="Arial" panose="020B0604020202020204"/>
              <a:sym typeface="+mn-ea"/>
            </a:endParaRPr>
          </a:p>
        </p:txBody>
      </p:sp>
      <p:sp>
        <p:nvSpPr>
          <p:cNvPr id="82954" name="TextBox 4"/>
          <p:cNvSpPr txBox="1"/>
          <p:nvPr/>
        </p:nvSpPr>
        <p:spPr>
          <a:xfrm>
            <a:off x="5846763" y="6394450"/>
            <a:ext cx="4821237" cy="368300"/>
          </a:xfrm>
          <a:prstGeom prst="rect">
            <a:avLst/>
          </a:prstGeom>
          <a:noFill/>
          <a:ln w="9525">
            <a:noFill/>
          </a:ln>
        </p:spPr>
        <p:txBody>
          <a:bodyPr>
            <a:spAutoFit/>
          </a:bodyPr>
          <a:p>
            <a:pPr eaLnBrk="1" hangingPunct="1"/>
            <a:r>
              <a:rPr lang="zh-CN" altLang="en-US" b="1" dirty="0">
                <a:solidFill>
                  <a:schemeClr val="bg1"/>
                </a:solidFill>
                <a:latin typeface="微软雅黑" panose="020B0503020204020204" charset="-122"/>
                <a:ea typeface="微软雅黑" panose="020B0503020204020204" charset="-122"/>
              </a:rPr>
              <a:t>新一代大学英语（基础篇）</a:t>
            </a:r>
            <a:r>
              <a:rPr lang="en-US" altLang="zh-CN" b="1" dirty="0">
                <a:solidFill>
                  <a:schemeClr val="bg1"/>
                </a:solidFill>
                <a:latin typeface="微软雅黑" panose="020B0503020204020204" charset="-122"/>
                <a:ea typeface="微软雅黑" panose="020B0503020204020204" charset="-122"/>
              </a:rPr>
              <a:t>  </a:t>
            </a:r>
            <a:r>
              <a:rPr lang="zh-CN" altLang="en-US" b="1" dirty="0">
                <a:solidFill>
                  <a:schemeClr val="bg1"/>
                </a:solidFill>
                <a:latin typeface="微软雅黑" panose="020B0503020204020204" charset="-122"/>
                <a:ea typeface="微软雅黑" panose="020B0503020204020204" charset="-122"/>
              </a:rPr>
              <a:t>综合教程</a:t>
            </a:r>
            <a:r>
              <a:rPr lang="en-US" altLang="zh-CN" b="1" dirty="0">
                <a:solidFill>
                  <a:schemeClr val="bg1"/>
                </a:solidFill>
                <a:latin typeface="微软雅黑" panose="020B0503020204020204" charset="-122"/>
                <a:ea typeface="微软雅黑" panose="020B0503020204020204" charset="-122"/>
              </a:rPr>
              <a:t>  Unit 4</a:t>
            </a:r>
            <a:endParaRPr lang="zh-CN" altLang="en-US" b="1" dirty="0">
              <a:solidFill>
                <a:schemeClr val="bg1"/>
              </a:solidFill>
              <a:latin typeface="微软雅黑" panose="020B0503020204020204" charset="-122"/>
              <a:ea typeface="微软雅黑" panose="020B0503020204020204" charset="-122"/>
            </a:endParaRPr>
          </a:p>
        </p:txBody>
      </p:sp>
      <p:sp>
        <p:nvSpPr>
          <p:cNvPr id="82955" name="文本框 20"/>
          <p:cNvSpPr txBox="1"/>
          <p:nvPr/>
        </p:nvSpPr>
        <p:spPr>
          <a:xfrm>
            <a:off x="3992563" y="280988"/>
            <a:ext cx="4983162" cy="521970"/>
          </a:xfrm>
          <a:prstGeom prst="rect">
            <a:avLst/>
          </a:prstGeom>
          <a:noFill/>
          <a:ln w="9525">
            <a:noFill/>
          </a:ln>
        </p:spPr>
        <p:txBody>
          <a:bodyPr>
            <a:spAutoFit/>
          </a:bodyPr>
          <a:p>
            <a:pPr eaLnBrk="1" hangingPunct="1"/>
            <a:r>
              <a:rPr lang="en-US" altLang="zh-CN" sz="2800" b="1" dirty="0">
                <a:solidFill>
                  <a:srgbClr val="64A96A"/>
                </a:solidFill>
                <a:latin typeface="Arial" panose="020B0604020202020204" pitchFamily="34" charset="0"/>
              </a:rPr>
              <a:t>Building your language</a:t>
            </a:r>
            <a:endParaRPr lang="zh-CN" altLang="en-US" sz="2800" b="1" dirty="0">
              <a:solidFill>
                <a:srgbClr val="64A96A"/>
              </a:solidFill>
              <a:latin typeface="Arial" panose="020B0604020202020204" pitchFamily="34" charset="0"/>
              <a:ea typeface="Arial" panose="020B0604020202020204" pitchFamily="34" charset="0"/>
            </a:endParaRPr>
          </a:p>
        </p:txBody>
      </p:sp>
      <p:sp>
        <p:nvSpPr>
          <p:cNvPr id="82956" name="文本框 22"/>
          <p:cNvSpPr txBox="1"/>
          <p:nvPr/>
        </p:nvSpPr>
        <p:spPr>
          <a:xfrm>
            <a:off x="1879600" y="877888"/>
            <a:ext cx="4533900" cy="460375"/>
          </a:xfrm>
          <a:prstGeom prst="rect">
            <a:avLst/>
          </a:prstGeom>
          <a:noFill/>
          <a:ln w="9525">
            <a:noFill/>
          </a:ln>
        </p:spPr>
        <p:txBody>
          <a:bodyPr>
            <a:spAutoFit/>
          </a:bodyPr>
          <a:p>
            <a:pPr eaLnBrk="1" hangingPunct="1"/>
            <a:r>
              <a:rPr lang="en-US" altLang="zh-CN" sz="2400" b="1" dirty="0">
                <a:solidFill>
                  <a:srgbClr val="64A96A"/>
                </a:solidFill>
                <a:latin typeface="Times New Roman" panose="02020603050405020304" pitchFamily="18" charset="0"/>
                <a:cs typeface="Times New Roman" panose="02020603050405020304" pitchFamily="18" charset="0"/>
              </a:rPr>
              <a:t>R</a:t>
            </a:r>
            <a:r>
              <a:rPr lang="zh-CN" altLang="zh-CN" sz="2400" b="1" dirty="0">
                <a:solidFill>
                  <a:srgbClr val="64A96A"/>
                </a:solidFill>
                <a:latin typeface="Times New Roman" panose="02020603050405020304" pitchFamily="18" charset="0"/>
                <a:cs typeface="Times New Roman" panose="02020603050405020304" pitchFamily="18" charset="0"/>
              </a:rPr>
              <a:t>eview </a:t>
            </a:r>
            <a:endParaRPr lang="zh-CN" altLang="en-US" sz="2400" b="1" dirty="0">
              <a:solidFill>
                <a:srgbClr val="64A96A"/>
              </a:solidFill>
              <a:latin typeface="Times New Roman" panose="02020603050405020304" pitchFamily="18" charset="0"/>
              <a:ea typeface="Times New Roman" panose="02020603050405020304" pitchFamily="18" charset="0"/>
            </a:endParaRPr>
          </a:p>
        </p:txBody>
      </p:sp>
      <p:sp>
        <p:nvSpPr>
          <p:cNvPr id="24" name="五边形 23"/>
          <p:cNvSpPr>
            <a:spLocks noChangeArrowheads="1"/>
          </p:cNvSpPr>
          <p:nvPr/>
        </p:nvSpPr>
        <p:spPr bwMode="auto">
          <a:xfrm>
            <a:off x="1992313" y="1574800"/>
            <a:ext cx="1109663" cy="431800"/>
          </a:xfrm>
          <a:prstGeom prst="homePlate">
            <a:avLst>
              <a:gd name="adj" fmla="val 50017"/>
            </a:avLst>
          </a:prstGeom>
          <a:solidFill>
            <a:srgbClr val="64A96A"/>
          </a:solidFill>
          <a:ln>
            <a:noFill/>
          </a:ln>
          <a:effectLst>
            <a:outerShdw blurRad="50800" dist="38100" dir="2700000" algn="tl" rotWithShape="0">
              <a:srgbClr val="808080">
                <a:alpha val="39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1" lang="en-US" altLang="zh-CN" sz="2400" b="1" i="0" u="none" strike="noStrike" kern="1200" cap="none" spc="0" normalizeH="0" baseline="0" noProof="0" dirty="0">
                <a:ln>
                  <a:noFill/>
                </a:ln>
                <a:solidFill>
                  <a:srgbClr val="FFFFFF"/>
                </a:solidFill>
                <a:effectLst/>
                <a:uLnTx/>
                <a:uFillTx/>
                <a:latin typeface="Calibri" panose="020F0502020204030204" charset="0"/>
                <a:ea typeface="宋体" panose="02010600030101010101" pitchFamily="2" charset="-122"/>
                <a:cs typeface="+mn-cs"/>
                <a:sym typeface="+mn-ea"/>
              </a:rPr>
              <a:t>Task 1</a:t>
            </a:r>
            <a:endParaRPr kumimoji="1" lang="zh-CN" altLang="en-US" sz="2400" b="1" i="0" u="none" strike="noStrike" kern="1200" cap="none" spc="0" normalizeH="0" baseline="0" noProof="0" dirty="0">
              <a:ln>
                <a:noFill/>
              </a:ln>
              <a:solidFill>
                <a:srgbClr val="FFFFFF"/>
              </a:solidFill>
              <a:effectLst/>
              <a:uLnTx/>
              <a:uFillTx/>
              <a:latin typeface="Calibri" panose="020F0502020204030204" charset="0"/>
              <a:ea typeface="宋体" panose="02010600030101010101" pitchFamily="2" charset="-122"/>
              <a:cs typeface="+mn-cs"/>
              <a:sym typeface="+mn-ea"/>
            </a:endParaRPr>
          </a:p>
        </p:txBody>
      </p:sp>
      <p:sp>
        <p:nvSpPr>
          <p:cNvPr id="5" name="矩形 4"/>
          <p:cNvSpPr>
            <a:spLocks noChangeArrowheads="1"/>
          </p:cNvSpPr>
          <p:nvPr/>
        </p:nvSpPr>
        <p:spPr bwMode="auto">
          <a:xfrm>
            <a:off x="3205163" y="3362325"/>
            <a:ext cx="14192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C00000"/>
                </a:solidFill>
                <a:effectLst/>
                <a:uLnTx/>
                <a:uFillTx/>
                <a:latin typeface="Times New Roman" panose="02020603050405020304" pitchFamily="18" charset="0"/>
                <a:ea typeface="+mn-ea"/>
                <a:cs typeface="Times New Roman" panose="02020603050405020304" pitchFamily="18" charset="0"/>
                <a:sym typeface="+mn-ea"/>
              </a:rPr>
              <a:t>estimated</a:t>
            </a:r>
            <a:r>
              <a:rPr kumimoji="0" lang="en-US" altLang="zh-CN" sz="2400" b="0" i="0" u="none" strike="noStrike" kern="1200" cap="none" spc="0" normalizeH="0" baseline="0" noProof="0" dirty="0">
                <a:ln>
                  <a:noFill/>
                </a:ln>
                <a:solidFill>
                  <a:srgbClr val="C00000"/>
                </a:solidFill>
                <a:effectLst/>
                <a:uLnTx/>
                <a:uFillTx/>
                <a:latin typeface="+mn-lt"/>
                <a:ea typeface="+mn-ea"/>
                <a:cs typeface="+mn-cs"/>
                <a:sym typeface="+mn-ea"/>
              </a:rPr>
              <a:t> </a:t>
            </a:r>
            <a:endParaRPr kumimoji="0" lang="zh-CN" altLang="en-US" sz="2400" b="0" i="0" u="none" strike="noStrike" kern="1200" cap="none" spc="0" normalizeH="0" baseline="0" noProof="0" dirty="0">
              <a:ln>
                <a:noFill/>
              </a:ln>
              <a:solidFill>
                <a:srgbClr val="C00000"/>
              </a:solidFill>
              <a:effectLst/>
              <a:uLnTx/>
              <a:uFillTx/>
              <a:latin typeface="+mn-lt"/>
              <a:ea typeface="+mn-ea"/>
              <a:cs typeface="+mn-cs"/>
              <a:sym typeface="+mn-ea"/>
            </a:endParaRPr>
          </a:p>
        </p:txBody>
      </p:sp>
      <p:sp>
        <p:nvSpPr>
          <p:cNvPr id="7" name="矩形 6"/>
          <p:cNvSpPr>
            <a:spLocks noChangeArrowheads="1"/>
          </p:cNvSpPr>
          <p:nvPr/>
        </p:nvSpPr>
        <p:spPr bwMode="auto">
          <a:xfrm>
            <a:off x="3502025" y="4333875"/>
            <a:ext cx="124968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C00000"/>
                </a:solidFill>
                <a:effectLst/>
                <a:uLnTx/>
                <a:uFillTx/>
                <a:latin typeface="Times New Roman" panose="02020603050405020304" pitchFamily="18" charset="0"/>
                <a:ea typeface="+mn-ea"/>
                <a:cs typeface="Times New Roman" panose="02020603050405020304" pitchFamily="18" charset="0"/>
                <a:sym typeface="+mn-ea"/>
              </a:rPr>
              <a:t>paymen</a:t>
            </a:r>
            <a:r>
              <a:rPr kumimoji="0" lang="en-US" altLang="zh-CN" sz="2400" b="0" i="0" u="none" strike="noStrike" kern="1200" cap="none" spc="0" normalizeH="0" baseline="0" noProof="0" dirty="0">
                <a:ln>
                  <a:noFill/>
                </a:ln>
                <a:solidFill>
                  <a:srgbClr val="C00000"/>
                </a:solidFill>
                <a:effectLst/>
                <a:uLnTx/>
                <a:uFillTx/>
                <a:latin typeface="+mn-lt"/>
                <a:ea typeface="+mn-ea"/>
                <a:cs typeface="+mn-cs"/>
                <a:sym typeface="+mn-ea"/>
              </a:rPr>
              <a:t>t</a:t>
            </a:r>
            <a:endParaRPr kumimoji="0" lang="zh-CN" altLang="en-US" sz="2400" b="0" i="0" u="none" strike="noStrike" kern="1200" cap="none" spc="0" normalizeH="0" baseline="0" noProof="0" dirty="0">
              <a:ln>
                <a:noFill/>
              </a:ln>
              <a:solidFill>
                <a:srgbClr val="C00000"/>
              </a:solidFill>
              <a:effectLst/>
              <a:uLnTx/>
              <a:uFillTx/>
              <a:latin typeface="+mn-lt"/>
              <a:ea typeface="+mn-ea"/>
              <a:cs typeface="+mn-cs"/>
              <a:sym typeface="+mn-ea"/>
            </a:endParaRPr>
          </a:p>
        </p:txBody>
      </p:sp>
      <p:cxnSp>
        <p:nvCxnSpPr>
          <p:cNvPr id="82960" name="直接连接符 26"/>
          <p:cNvCxnSpPr/>
          <p:nvPr/>
        </p:nvCxnSpPr>
        <p:spPr>
          <a:xfrm flipV="1">
            <a:off x="2055813" y="3216275"/>
            <a:ext cx="8129587" cy="28575"/>
          </a:xfrm>
          <a:prstGeom prst="line">
            <a:avLst/>
          </a:prstGeom>
          <a:ln w="28575" cap="flat" cmpd="sng">
            <a:solidFill>
              <a:srgbClr val="44B36E"/>
            </a:solidFill>
            <a:prstDash val="solid"/>
            <a:headEnd type="none" w="med" len="med"/>
            <a:tailEnd type="none" w="med" len="med"/>
          </a:ln>
        </p:spPr>
      </p:cxnSp>
      <p:cxnSp>
        <p:nvCxnSpPr>
          <p:cNvPr id="82961" name="直接连接符 27"/>
          <p:cNvCxnSpPr/>
          <p:nvPr/>
        </p:nvCxnSpPr>
        <p:spPr>
          <a:xfrm flipV="1">
            <a:off x="2027238" y="2370138"/>
            <a:ext cx="8129587" cy="28575"/>
          </a:xfrm>
          <a:prstGeom prst="line">
            <a:avLst/>
          </a:prstGeom>
          <a:ln w="28575" cap="flat" cmpd="sng">
            <a:solidFill>
              <a:srgbClr val="44B36E"/>
            </a:solidFill>
            <a:prstDash val="solid"/>
            <a:headEnd type="none" w="med" len="med"/>
            <a:tailEnd type="none" w="med" len="med"/>
          </a:ln>
        </p:spPr>
      </p:cxnSp>
      <p:sp>
        <p:nvSpPr>
          <p:cNvPr id="85010" name="矩形 7"/>
          <p:cNvSpPr>
            <a:spLocks noChangeArrowheads="1"/>
          </p:cNvSpPr>
          <p:nvPr/>
        </p:nvSpPr>
        <p:spPr bwMode="auto">
          <a:xfrm>
            <a:off x="3216275" y="2327275"/>
            <a:ext cx="5597525" cy="977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20000"/>
              </a:lnSpc>
              <a:spcBef>
                <a:spcPct val="0"/>
              </a:spcBef>
              <a:spcAft>
                <a:spcPct val="0"/>
              </a:spcAft>
              <a:buClrTx/>
              <a:buSzTx/>
              <a:buFontTx/>
              <a:buNone/>
              <a:defRPr/>
            </a:pP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sym typeface="+mn-ea"/>
              </a:rPr>
              <a:t>potential            estimate          payment</a:t>
            </a:r>
            <a:endPar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sym typeface="+mn-ea"/>
            </a:endParaRPr>
          </a:p>
          <a:p>
            <a:pPr marL="0" marR="0" lvl="0" indent="0" algn="l" defTabSz="914400" rtl="0" eaLnBrk="1" fontAlgn="base" latinLnBrk="0" hangingPunct="1">
              <a:lnSpc>
                <a:spcPct val="120000"/>
              </a:lnSpc>
              <a:spcBef>
                <a:spcPct val="0"/>
              </a:spcBef>
              <a:spcAft>
                <a:spcPct val="0"/>
              </a:spcAft>
              <a:buClrTx/>
              <a:buSzTx/>
              <a:buFontTx/>
              <a:buNone/>
              <a:defRPr/>
            </a:pP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sym typeface="+mn-ea"/>
              </a:rPr>
              <a:t>barrier                secure              transfer</a:t>
            </a:r>
            <a:endPar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sym typeface="+mn-ea"/>
            </a:endParaRPr>
          </a:p>
        </p:txBody>
      </p:sp>
      <p:pic>
        <p:nvPicPr>
          <p:cNvPr id="82963" name="Picture 21">
            <a:hlinkClick r:id="" action="ppaction://noaction"/>
          </p:cNvPr>
          <p:cNvPicPr>
            <a:picLocks noChangeAspect="1"/>
          </p:cNvPicPr>
          <p:nvPr/>
        </p:nvPicPr>
        <p:blipFill>
          <a:blip r:embed="rId2"/>
          <a:stretch>
            <a:fillRect/>
          </a:stretch>
        </p:blipFill>
        <p:spPr>
          <a:xfrm>
            <a:off x="9767888" y="184150"/>
            <a:ext cx="558800" cy="55880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8" name="矩形 5"/>
          <p:cNvSpPr>
            <a:spLocks noChangeArrowheads="1"/>
          </p:cNvSpPr>
          <p:nvPr/>
        </p:nvSpPr>
        <p:spPr bwMode="auto">
          <a:xfrm>
            <a:off x="3935413" y="1300163"/>
            <a:ext cx="7083425" cy="977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2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sym typeface="+mn-ea"/>
              </a:rPr>
              <a:t>potential            estimate          payment</a:t>
            </a:r>
            <a:endPar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sym typeface="+mn-ea"/>
            </a:endParaRPr>
          </a:p>
          <a:p>
            <a:pPr marL="0" marR="0" lvl="0" indent="0" algn="l" defTabSz="914400" rtl="0" eaLnBrk="1" fontAlgn="base" latinLnBrk="0" hangingPunct="1">
              <a:lnSpc>
                <a:spcPct val="12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sym typeface="+mn-ea"/>
              </a:rPr>
              <a:t>barrier                secure              transfer</a:t>
            </a:r>
            <a:endPar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sym typeface="+mn-ea"/>
            </a:endParaRPr>
          </a:p>
        </p:txBody>
      </p:sp>
      <p:sp>
        <p:nvSpPr>
          <p:cNvPr id="86019" name="文本框 8"/>
          <p:cNvSpPr txBox="1">
            <a:spLocks noChangeArrowheads="1"/>
          </p:cNvSpPr>
          <p:nvPr/>
        </p:nvSpPr>
        <p:spPr bwMode="auto">
          <a:xfrm>
            <a:off x="2055813" y="2420938"/>
            <a:ext cx="8001000" cy="3636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252095" marR="0" lvl="0" indent="-252095" algn="l" defTabSz="914400" rtl="0" eaLnBrk="1" fontAlgn="base" latinLnBrk="0" hangingPunct="1">
              <a:lnSpc>
                <a:spcPct val="120000"/>
              </a:lnSpc>
              <a:spcBef>
                <a:spcPct val="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sym typeface="+mn-ea"/>
              </a:rPr>
              <a:t>3 Many young people are joining in the online shopping force as ____________ buyers.</a:t>
            </a:r>
            <a:endParaRPr kumimoji="0" lang="en-US" altLang="zh-CN"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sym typeface="+mn-ea"/>
            </a:endParaRPr>
          </a:p>
          <a:p>
            <a:pPr marL="252095" marR="0" lvl="0" indent="-252095" algn="l" defTabSz="914400" rtl="0" eaLnBrk="1" fontAlgn="base" latinLnBrk="0" hangingPunct="1">
              <a:lnSpc>
                <a:spcPct val="120000"/>
              </a:lnSpc>
              <a:spcBef>
                <a:spcPct val="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sym typeface="+mn-ea"/>
              </a:rPr>
              <a:t>4 The Internet is breaking the ____________ of space and time in communication.</a:t>
            </a:r>
            <a:endParaRPr kumimoji="0" lang="en-US" altLang="zh-CN"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sym typeface="+mn-ea"/>
            </a:endParaRPr>
          </a:p>
          <a:p>
            <a:pPr marL="252095" marR="0" lvl="0" indent="-252095" algn="l" defTabSz="914400" rtl="0" eaLnBrk="1" fontAlgn="base" latinLnBrk="0" hangingPunct="1">
              <a:lnSpc>
                <a:spcPct val="120000"/>
              </a:lnSpc>
              <a:spcBef>
                <a:spcPct val="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sym typeface="+mn-ea"/>
              </a:rPr>
              <a:t>5 With mobile banking, people no longer need to go to the bank to ____________ money.</a:t>
            </a:r>
            <a:endParaRPr kumimoji="0" lang="en-US" altLang="zh-CN"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sym typeface="+mn-ea"/>
            </a:endParaRPr>
          </a:p>
          <a:p>
            <a:pPr marL="252095" marR="0" lvl="0" indent="-252095" algn="l" defTabSz="914400" rtl="0" eaLnBrk="1" fontAlgn="base" latinLnBrk="0" hangingPunct="1">
              <a:lnSpc>
                <a:spcPct val="120000"/>
              </a:lnSpc>
              <a:spcBef>
                <a:spcPct val="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sym typeface="+mn-ea"/>
              </a:rPr>
              <a:t>6 He ____________________________ a position as a software engineer in a top Internet company.</a:t>
            </a:r>
            <a:endParaRPr kumimoji="0" lang="en-US" altLang="zh-CN"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sym typeface="+mn-ea"/>
            </a:endParaRPr>
          </a:p>
        </p:txBody>
      </p:sp>
      <p:sp>
        <p:nvSpPr>
          <p:cNvPr id="14" name="矩形 13"/>
          <p:cNvSpPr/>
          <p:nvPr/>
        </p:nvSpPr>
        <p:spPr>
          <a:xfrm>
            <a:off x="1524000" y="6372225"/>
            <a:ext cx="9144000" cy="485775"/>
          </a:xfrm>
          <a:prstGeom prst="rect">
            <a:avLst/>
          </a:prstGeom>
          <a:solidFill>
            <a:srgbClr val="FF9F4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1" lang="zh-CN" altLang="en-US" sz="1800" b="0" i="0" u="none" strike="noStrike" kern="1200" cap="none" spc="0" normalizeH="0" baseline="0" noProof="0">
              <a:ln>
                <a:noFill/>
              </a:ln>
              <a:solidFill>
                <a:schemeClr val="accent6">
                  <a:lumMod val="60000"/>
                  <a:lumOff val="40000"/>
                </a:schemeClr>
              </a:solidFill>
              <a:effectLst/>
              <a:uLnTx/>
              <a:uFillTx/>
              <a:latin typeface="+mn-lt"/>
              <a:ea typeface="+mn-ea"/>
              <a:cs typeface="+mn-cs"/>
            </a:endParaRPr>
          </a:p>
        </p:txBody>
      </p:sp>
      <p:cxnSp>
        <p:nvCxnSpPr>
          <p:cNvPr id="15" name="直线连接符 14"/>
          <p:cNvCxnSpPr/>
          <p:nvPr/>
        </p:nvCxnSpPr>
        <p:spPr>
          <a:xfrm>
            <a:off x="1524000" y="6372225"/>
            <a:ext cx="9144000" cy="0"/>
          </a:xfrm>
          <a:prstGeom prst="line">
            <a:avLst/>
          </a:prstGeom>
          <a:ln>
            <a:solidFill>
              <a:schemeClr val="accent1"/>
            </a:solidFill>
          </a:ln>
          <a:effectLst/>
        </p:spPr>
        <p:style>
          <a:lnRef idx="3">
            <a:schemeClr val="accent5"/>
          </a:lnRef>
          <a:fillRef idx="0">
            <a:schemeClr val="accent5"/>
          </a:fillRef>
          <a:effectRef idx="2">
            <a:schemeClr val="accent5"/>
          </a:effectRef>
          <a:fontRef idx="minor">
            <a:schemeClr val="tx1"/>
          </a:fontRef>
        </p:style>
      </p:cxnSp>
      <p:cxnSp>
        <p:nvCxnSpPr>
          <p:cNvPr id="16" name="直线连接符 15"/>
          <p:cNvCxnSpPr/>
          <p:nvPr/>
        </p:nvCxnSpPr>
        <p:spPr>
          <a:xfrm>
            <a:off x="1524000" y="742950"/>
            <a:ext cx="2100263" cy="0"/>
          </a:xfrm>
          <a:prstGeom prst="line">
            <a:avLst/>
          </a:prstGeom>
          <a:ln>
            <a:solidFill>
              <a:srgbClr val="408000"/>
            </a:solidFill>
          </a:ln>
          <a:effectLst/>
        </p:spPr>
        <p:style>
          <a:lnRef idx="3">
            <a:schemeClr val="accent5"/>
          </a:lnRef>
          <a:fillRef idx="0">
            <a:schemeClr val="accent5"/>
          </a:fillRef>
          <a:effectRef idx="2">
            <a:schemeClr val="accent5"/>
          </a:effectRef>
          <a:fontRef idx="minor">
            <a:schemeClr val="tx1"/>
          </a:fontRef>
        </p:style>
      </p:cxnSp>
      <p:cxnSp>
        <p:nvCxnSpPr>
          <p:cNvPr id="17" name="直线连接符 16"/>
          <p:cNvCxnSpPr/>
          <p:nvPr/>
        </p:nvCxnSpPr>
        <p:spPr>
          <a:xfrm>
            <a:off x="3421063" y="742950"/>
            <a:ext cx="7246938" cy="0"/>
          </a:xfrm>
          <a:prstGeom prst="line">
            <a:avLst/>
          </a:prstGeom>
          <a:ln w="3175" cmpd="sng">
            <a:solidFill>
              <a:schemeClr val="accent3">
                <a:lumMod val="75000"/>
              </a:schemeClr>
            </a:solidFill>
          </a:ln>
          <a:effectLst/>
        </p:spPr>
        <p:style>
          <a:lnRef idx="3">
            <a:schemeClr val="accent5"/>
          </a:lnRef>
          <a:fillRef idx="0">
            <a:schemeClr val="accent5"/>
          </a:fillRef>
          <a:effectRef idx="2">
            <a:schemeClr val="accent5"/>
          </a:effectRef>
          <a:fontRef idx="minor">
            <a:schemeClr val="tx1"/>
          </a:fontRef>
        </p:style>
      </p:cxnSp>
      <p:pic>
        <p:nvPicPr>
          <p:cNvPr id="83976" name="图片 17"/>
          <p:cNvPicPr>
            <a:picLocks noChangeAspect="1"/>
          </p:cNvPicPr>
          <p:nvPr/>
        </p:nvPicPr>
        <p:blipFill>
          <a:blip r:embed="rId1"/>
          <a:stretch>
            <a:fillRect/>
          </a:stretch>
        </p:blipFill>
        <p:spPr>
          <a:xfrm>
            <a:off x="1722438" y="152400"/>
            <a:ext cx="177800" cy="495300"/>
          </a:xfrm>
          <a:prstGeom prst="rect">
            <a:avLst/>
          </a:prstGeom>
          <a:noFill/>
          <a:ln w="9525">
            <a:noFill/>
          </a:ln>
        </p:spPr>
      </p:pic>
      <p:sp>
        <p:nvSpPr>
          <p:cNvPr id="19" name="文本框 18"/>
          <p:cNvSpPr txBox="1"/>
          <p:nvPr/>
        </p:nvSpPr>
        <p:spPr>
          <a:xfrm>
            <a:off x="1879600" y="203200"/>
            <a:ext cx="1899285" cy="553085"/>
          </a:xfrm>
          <a:prstGeom prst="rect">
            <a:avLst/>
          </a:prstGeom>
          <a:noFill/>
        </p:spPr>
        <p:txBody>
          <a:bodyPr wrap="none">
            <a:spAutoFit/>
          </a:bodyPr>
          <a:lstStyle/>
          <a:p>
            <a:pPr marR="0" defTabSz="914400" eaLnBrk="1" hangingPunct="1">
              <a:buClrTx/>
              <a:buSzTx/>
              <a:buFont typeface="Arial" panose="020B0604020202020204" pitchFamily="34" charset="0"/>
              <a:buNone/>
              <a:defRPr/>
            </a:pPr>
            <a:r>
              <a:rPr kumimoji="1" lang="en-US" altLang="zh-CN" sz="3000" b="1" kern="1200" cap="none" spc="0" normalizeH="0" baseline="0" noProof="0" dirty="0">
                <a:solidFill>
                  <a:srgbClr val="408000"/>
                </a:solidFill>
                <a:latin typeface="Arial" panose="020B0604020202020204"/>
                <a:ea typeface="宋体" panose="02010600030101010101" pitchFamily="2" charset="-122"/>
                <a:cs typeface="Arial" panose="020B0604020202020204"/>
                <a:sym typeface="+mn-ea"/>
              </a:rPr>
              <a:t>Explore</a:t>
            </a:r>
            <a:r>
              <a:rPr kumimoji="1" lang="en-US" altLang="zh-CN" sz="3000" b="1" kern="1200" cap="none" spc="0" normalizeH="0" baseline="0" noProof="0" dirty="0">
                <a:solidFill>
                  <a:schemeClr val="accent3">
                    <a:lumMod val="75000"/>
                  </a:schemeClr>
                </a:solidFill>
                <a:latin typeface="Arial" panose="020B0604020202020204"/>
                <a:ea typeface="宋体" panose="02010600030101010101" pitchFamily="2" charset="-122"/>
                <a:cs typeface="Arial" panose="020B0604020202020204"/>
                <a:sym typeface="+mn-ea"/>
              </a:rPr>
              <a:t> </a:t>
            </a:r>
            <a:r>
              <a:rPr kumimoji="1" lang="en-US" altLang="zh-CN" sz="3000" b="1" kern="1200" cap="none" spc="0" normalizeH="0" baseline="0" noProof="0" dirty="0">
                <a:solidFill>
                  <a:srgbClr val="408000"/>
                </a:solidFill>
                <a:latin typeface="Arial" panose="020B0604020202020204"/>
                <a:ea typeface="宋体" panose="02010600030101010101" pitchFamily="2" charset="-122"/>
                <a:cs typeface="Arial" panose="020B0604020202020204"/>
                <a:sym typeface="+mn-ea"/>
              </a:rPr>
              <a:t>1</a:t>
            </a:r>
            <a:endParaRPr kumimoji="1" lang="zh-CN" altLang="en-US" sz="3000" b="1" kern="1200" cap="none" spc="0" normalizeH="0" baseline="0" noProof="0" dirty="0">
              <a:solidFill>
                <a:srgbClr val="408000"/>
              </a:solidFill>
              <a:latin typeface="Arial" panose="020B0604020202020204"/>
              <a:ea typeface="宋体" panose="02010600030101010101" pitchFamily="2" charset="-122"/>
              <a:cs typeface="Arial" panose="020B0604020202020204"/>
              <a:sym typeface="+mn-ea"/>
            </a:endParaRPr>
          </a:p>
        </p:txBody>
      </p:sp>
      <p:sp>
        <p:nvSpPr>
          <p:cNvPr id="83978" name="TextBox 4"/>
          <p:cNvSpPr txBox="1"/>
          <p:nvPr/>
        </p:nvSpPr>
        <p:spPr>
          <a:xfrm>
            <a:off x="5846763" y="6394450"/>
            <a:ext cx="4821237" cy="368300"/>
          </a:xfrm>
          <a:prstGeom prst="rect">
            <a:avLst/>
          </a:prstGeom>
          <a:noFill/>
          <a:ln w="9525">
            <a:noFill/>
          </a:ln>
        </p:spPr>
        <p:txBody>
          <a:bodyPr>
            <a:spAutoFit/>
          </a:bodyPr>
          <a:p>
            <a:pPr eaLnBrk="1" hangingPunct="1"/>
            <a:r>
              <a:rPr lang="zh-CN" altLang="en-US" b="1" dirty="0">
                <a:solidFill>
                  <a:schemeClr val="bg1"/>
                </a:solidFill>
                <a:latin typeface="微软雅黑" panose="020B0503020204020204" charset="-122"/>
                <a:ea typeface="微软雅黑" panose="020B0503020204020204" charset="-122"/>
              </a:rPr>
              <a:t>新一代大学英语（基础篇）</a:t>
            </a:r>
            <a:r>
              <a:rPr lang="en-US" altLang="zh-CN" b="1" dirty="0">
                <a:solidFill>
                  <a:schemeClr val="bg1"/>
                </a:solidFill>
                <a:latin typeface="微软雅黑" panose="020B0503020204020204" charset="-122"/>
                <a:ea typeface="微软雅黑" panose="020B0503020204020204" charset="-122"/>
              </a:rPr>
              <a:t>  </a:t>
            </a:r>
            <a:r>
              <a:rPr lang="zh-CN" altLang="en-US" b="1" dirty="0">
                <a:solidFill>
                  <a:schemeClr val="bg1"/>
                </a:solidFill>
                <a:latin typeface="微软雅黑" panose="020B0503020204020204" charset="-122"/>
                <a:ea typeface="微软雅黑" panose="020B0503020204020204" charset="-122"/>
              </a:rPr>
              <a:t>综合教程</a:t>
            </a:r>
            <a:r>
              <a:rPr lang="en-US" altLang="zh-CN" b="1" dirty="0">
                <a:solidFill>
                  <a:schemeClr val="bg1"/>
                </a:solidFill>
                <a:latin typeface="微软雅黑" panose="020B0503020204020204" charset="-122"/>
                <a:ea typeface="微软雅黑" panose="020B0503020204020204" charset="-122"/>
              </a:rPr>
              <a:t>  Unit 4</a:t>
            </a:r>
            <a:endParaRPr lang="zh-CN" altLang="en-US" b="1" dirty="0">
              <a:solidFill>
                <a:schemeClr val="bg1"/>
              </a:solidFill>
              <a:latin typeface="微软雅黑" panose="020B0503020204020204" charset="-122"/>
              <a:ea typeface="微软雅黑" panose="020B0503020204020204" charset="-122"/>
            </a:endParaRPr>
          </a:p>
        </p:txBody>
      </p:sp>
      <p:sp>
        <p:nvSpPr>
          <p:cNvPr id="83979" name="文本框 20"/>
          <p:cNvSpPr txBox="1"/>
          <p:nvPr/>
        </p:nvSpPr>
        <p:spPr>
          <a:xfrm>
            <a:off x="3992563" y="280988"/>
            <a:ext cx="4264025" cy="521970"/>
          </a:xfrm>
          <a:prstGeom prst="rect">
            <a:avLst/>
          </a:prstGeom>
          <a:noFill/>
          <a:ln w="9525">
            <a:noFill/>
          </a:ln>
        </p:spPr>
        <p:txBody>
          <a:bodyPr>
            <a:spAutoFit/>
          </a:bodyPr>
          <a:p>
            <a:pPr eaLnBrk="1" hangingPunct="1"/>
            <a:r>
              <a:rPr lang="en-US" altLang="zh-CN" sz="2800" b="1" dirty="0">
                <a:solidFill>
                  <a:srgbClr val="64A96A"/>
                </a:solidFill>
                <a:latin typeface="Arial" panose="020B0604020202020204" pitchFamily="34" charset="0"/>
              </a:rPr>
              <a:t>Building your language</a:t>
            </a:r>
            <a:endParaRPr lang="zh-CN" altLang="en-US" sz="2800" b="1" dirty="0">
              <a:solidFill>
                <a:srgbClr val="64A96A"/>
              </a:solidFill>
              <a:latin typeface="Arial" panose="020B0604020202020204" pitchFamily="34" charset="0"/>
              <a:ea typeface="Arial" panose="020B0604020202020204" pitchFamily="34" charset="0"/>
            </a:endParaRPr>
          </a:p>
        </p:txBody>
      </p:sp>
      <p:sp>
        <p:nvSpPr>
          <p:cNvPr id="24" name="五边形 23"/>
          <p:cNvSpPr>
            <a:spLocks noChangeArrowheads="1"/>
          </p:cNvSpPr>
          <p:nvPr/>
        </p:nvSpPr>
        <p:spPr bwMode="auto">
          <a:xfrm>
            <a:off x="1992313" y="1574800"/>
            <a:ext cx="1109663" cy="431800"/>
          </a:xfrm>
          <a:prstGeom prst="homePlate">
            <a:avLst>
              <a:gd name="adj" fmla="val 50017"/>
            </a:avLst>
          </a:prstGeom>
          <a:solidFill>
            <a:srgbClr val="64A96A"/>
          </a:solidFill>
          <a:ln>
            <a:noFill/>
          </a:ln>
          <a:effectLst>
            <a:outerShdw blurRad="50800" dist="38100" dir="2700000" algn="tl" rotWithShape="0">
              <a:srgbClr val="808080">
                <a:alpha val="39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1" lang="en-US" altLang="zh-CN" sz="2400" b="1" i="0" u="none" strike="noStrike" kern="1200" cap="none" spc="0" normalizeH="0" baseline="0" noProof="0" dirty="0">
                <a:ln>
                  <a:noFill/>
                </a:ln>
                <a:solidFill>
                  <a:srgbClr val="FFFFFF"/>
                </a:solidFill>
                <a:effectLst/>
                <a:uLnTx/>
                <a:uFillTx/>
                <a:latin typeface="Calibri" panose="020F0502020204030204" charset="0"/>
                <a:ea typeface="宋体" panose="02010600030101010101" pitchFamily="2" charset="-122"/>
                <a:cs typeface="+mn-cs"/>
                <a:sym typeface="+mn-ea"/>
              </a:rPr>
              <a:t>Task 1</a:t>
            </a:r>
            <a:endParaRPr kumimoji="1" lang="zh-CN" altLang="en-US" sz="2400" b="1" i="0" u="none" strike="noStrike" kern="1200" cap="none" spc="0" normalizeH="0" baseline="0" noProof="0" dirty="0">
              <a:ln>
                <a:noFill/>
              </a:ln>
              <a:solidFill>
                <a:srgbClr val="FFFFFF"/>
              </a:solidFill>
              <a:effectLst/>
              <a:uLnTx/>
              <a:uFillTx/>
              <a:latin typeface="Calibri" panose="020F0502020204030204" charset="0"/>
              <a:ea typeface="宋体" panose="02010600030101010101" pitchFamily="2" charset="-122"/>
              <a:cs typeface="+mn-cs"/>
              <a:sym typeface="+mn-ea"/>
            </a:endParaRPr>
          </a:p>
        </p:txBody>
      </p:sp>
      <p:sp>
        <p:nvSpPr>
          <p:cNvPr id="2" name="矩形 1"/>
          <p:cNvSpPr>
            <a:spLocks noChangeArrowheads="1"/>
          </p:cNvSpPr>
          <p:nvPr/>
        </p:nvSpPr>
        <p:spPr bwMode="auto">
          <a:xfrm>
            <a:off x="2705100" y="2886075"/>
            <a:ext cx="124841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C00000"/>
                </a:solidFill>
                <a:effectLst/>
                <a:uLnTx/>
                <a:uFillTx/>
                <a:latin typeface="Times New Roman" panose="02020603050405020304" pitchFamily="18" charset="0"/>
                <a:ea typeface="+mn-ea"/>
                <a:cs typeface="Times New Roman" panose="02020603050405020304" pitchFamily="18" charset="0"/>
                <a:sym typeface="+mn-ea"/>
              </a:rPr>
              <a:t>potential</a:t>
            </a:r>
            <a:endParaRPr kumimoji="0" lang="zh-CN" altLang="en-US" sz="2400" b="0" i="0" u="none" strike="noStrike" kern="1200" cap="none" spc="0" normalizeH="0" baseline="0" noProof="0" dirty="0">
              <a:ln>
                <a:noFill/>
              </a:ln>
              <a:solidFill>
                <a:srgbClr val="C00000"/>
              </a:solidFill>
              <a:effectLst/>
              <a:uLnTx/>
              <a:uFillTx/>
              <a:latin typeface="Times New Roman" panose="02020603050405020304" pitchFamily="18" charset="0"/>
              <a:ea typeface="+mn-ea"/>
              <a:cs typeface="Times New Roman" panose="02020603050405020304" pitchFamily="18" charset="0"/>
              <a:sym typeface="+mn-ea"/>
            </a:endParaRPr>
          </a:p>
        </p:txBody>
      </p:sp>
      <p:sp>
        <p:nvSpPr>
          <p:cNvPr id="3" name="矩形 2"/>
          <p:cNvSpPr>
            <a:spLocks noChangeArrowheads="1"/>
          </p:cNvSpPr>
          <p:nvPr/>
        </p:nvSpPr>
        <p:spPr bwMode="auto">
          <a:xfrm>
            <a:off x="6096000" y="3333750"/>
            <a:ext cx="111379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C00000"/>
                </a:solidFill>
                <a:effectLst/>
                <a:uLnTx/>
                <a:uFillTx/>
                <a:latin typeface="Times New Roman" panose="02020603050405020304" pitchFamily="18" charset="0"/>
                <a:ea typeface="+mn-ea"/>
                <a:cs typeface="Times New Roman" panose="02020603050405020304" pitchFamily="18" charset="0"/>
                <a:sym typeface="+mn-ea"/>
              </a:rPr>
              <a:t>barriers</a:t>
            </a:r>
            <a:endParaRPr kumimoji="0" lang="zh-CN" altLang="en-US" sz="2400" b="0" i="0" u="none" strike="noStrike" kern="1200" cap="none" spc="0" normalizeH="0" baseline="0" noProof="0" dirty="0">
              <a:ln>
                <a:noFill/>
              </a:ln>
              <a:solidFill>
                <a:srgbClr val="C00000"/>
              </a:solidFill>
              <a:effectLst/>
              <a:uLnTx/>
              <a:uFillTx/>
              <a:latin typeface="Times New Roman" panose="02020603050405020304" pitchFamily="18" charset="0"/>
              <a:ea typeface="+mn-ea"/>
              <a:cs typeface="Times New Roman" panose="02020603050405020304" pitchFamily="18" charset="0"/>
              <a:sym typeface="+mn-ea"/>
            </a:endParaRPr>
          </a:p>
        </p:txBody>
      </p:sp>
      <p:sp>
        <p:nvSpPr>
          <p:cNvPr id="4" name="矩形 3"/>
          <p:cNvSpPr>
            <a:spLocks noChangeArrowheads="1"/>
          </p:cNvSpPr>
          <p:nvPr/>
        </p:nvSpPr>
        <p:spPr bwMode="auto">
          <a:xfrm>
            <a:off x="2828925" y="4654550"/>
            <a:ext cx="111379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C00000"/>
                </a:solidFill>
                <a:effectLst/>
                <a:uLnTx/>
                <a:uFillTx/>
                <a:latin typeface="Times New Roman" panose="02020603050405020304" pitchFamily="18" charset="0"/>
                <a:ea typeface="+mn-ea"/>
                <a:cs typeface="Times New Roman" panose="02020603050405020304" pitchFamily="18" charset="0"/>
                <a:sym typeface="+mn-ea"/>
              </a:rPr>
              <a:t>transfer</a:t>
            </a:r>
            <a:endParaRPr kumimoji="0" lang="zh-CN" altLang="en-US" sz="2400" b="0" i="0" u="none" strike="noStrike" kern="1200" cap="none" spc="0" normalizeH="0" baseline="0" noProof="0" dirty="0">
              <a:ln>
                <a:noFill/>
              </a:ln>
              <a:solidFill>
                <a:srgbClr val="C00000"/>
              </a:solidFill>
              <a:effectLst/>
              <a:uLnTx/>
              <a:uFillTx/>
              <a:latin typeface="Times New Roman" panose="02020603050405020304" pitchFamily="18" charset="0"/>
              <a:ea typeface="+mn-ea"/>
              <a:cs typeface="Times New Roman" panose="02020603050405020304" pitchFamily="18" charset="0"/>
              <a:sym typeface="+mn-ea"/>
            </a:endParaRPr>
          </a:p>
        </p:txBody>
      </p:sp>
      <p:sp>
        <p:nvSpPr>
          <p:cNvPr id="5" name="矩形 4"/>
          <p:cNvSpPr>
            <a:spLocks noChangeArrowheads="1"/>
          </p:cNvSpPr>
          <p:nvPr/>
        </p:nvSpPr>
        <p:spPr bwMode="auto">
          <a:xfrm>
            <a:off x="2801938" y="5056188"/>
            <a:ext cx="397446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dirty="0" smtClean="0">
                <a:ln>
                  <a:noFill/>
                </a:ln>
                <a:solidFill>
                  <a:srgbClr val="C00000"/>
                </a:solidFill>
                <a:effectLst/>
                <a:uLnTx/>
                <a:uFillTx/>
                <a:latin typeface="Times New Roman" panose="02020603050405020304" pitchFamily="18" charset="0"/>
                <a:ea typeface="+mn-ea"/>
                <a:cs typeface="Times New Roman" panose="02020603050405020304" pitchFamily="18" charset="0"/>
                <a:sym typeface="+mn-ea"/>
              </a:rPr>
              <a:t>secured / secures / has secured </a:t>
            </a:r>
            <a:endParaRPr kumimoji="0" lang="zh-CN" altLang="en-US" sz="2400" b="0" i="0" u="none" strike="noStrike" kern="1200" cap="none" spc="0" normalizeH="0" baseline="0" noProof="0" dirty="0">
              <a:ln>
                <a:noFill/>
              </a:ln>
              <a:solidFill>
                <a:srgbClr val="C00000"/>
              </a:solidFill>
              <a:effectLst/>
              <a:uLnTx/>
              <a:uFillTx/>
              <a:latin typeface="Times New Roman" panose="02020603050405020304" pitchFamily="18" charset="0"/>
              <a:ea typeface="+mn-ea"/>
              <a:cs typeface="Times New Roman" panose="02020603050405020304" pitchFamily="18" charset="0"/>
              <a:sym typeface="+mn-ea"/>
            </a:endParaRPr>
          </a:p>
        </p:txBody>
      </p:sp>
      <p:cxnSp>
        <p:nvCxnSpPr>
          <p:cNvPr id="83985" name="直接连接符 17"/>
          <p:cNvCxnSpPr/>
          <p:nvPr/>
        </p:nvCxnSpPr>
        <p:spPr>
          <a:xfrm>
            <a:off x="3962400" y="2192338"/>
            <a:ext cx="5416550" cy="0"/>
          </a:xfrm>
          <a:prstGeom prst="line">
            <a:avLst/>
          </a:prstGeom>
          <a:ln w="28575" cap="flat" cmpd="sng">
            <a:solidFill>
              <a:srgbClr val="44B36E"/>
            </a:solidFill>
            <a:prstDash val="solid"/>
            <a:headEnd type="none" w="med" len="med"/>
            <a:tailEnd type="none" w="med" len="med"/>
          </a:ln>
        </p:spPr>
      </p:cxnSp>
      <p:cxnSp>
        <p:nvCxnSpPr>
          <p:cNvPr id="83986" name="直接连接符 20"/>
          <p:cNvCxnSpPr/>
          <p:nvPr/>
        </p:nvCxnSpPr>
        <p:spPr>
          <a:xfrm>
            <a:off x="3962400" y="1339850"/>
            <a:ext cx="5416550" cy="0"/>
          </a:xfrm>
          <a:prstGeom prst="line">
            <a:avLst/>
          </a:prstGeom>
          <a:ln w="28575" cap="flat" cmpd="sng">
            <a:solidFill>
              <a:srgbClr val="44B36E"/>
            </a:solidFill>
            <a:prstDash val="solid"/>
            <a:headEnd type="none" w="med" len="med"/>
            <a:tailEnd type="none" w="med" len="med"/>
          </a:ln>
        </p:spPr>
      </p:cxnSp>
      <p:pic>
        <p:nvPicPr>
          <p:cNvPr id="83987" name="Picture 21">
            <a:hlinkClick r:id="" action="ppaction://noaction"/>
          </p:cNvPr>
          <p:cNvPicPr>
            <a:picLocks noChangeAspect="1"/>
          </p:cNvPicPr>
          <p:nvPr/>
        </p:nvPicPr>
        <p:blipFill>
          <a:blip r:embed="rId2"/>
          <a:stretch>
            <a:fillRect/>
          </a:stretch>
        </p:blipFill>
        <p:spPr>
          <a:xfrm>
            <a:off x="9767888" y="184150"/>
            <a:ext cx="558800" cy="55880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charRg st="0" end="9"/>
                                            </p:txEl>
                                          </p:spTgt>
                                        </p:tgtEl>
                                        <p:attrNameLst>
                                          <p:attrName>style.visibility</p:attrName>
                                        </p:attrNameLst>
                                      </p:cBhvr>
                                      <p:to>
                                        <p:strVal val="visible"/>
                                      </p:to>
                                    </p:set>
                                    <p:animEffect transition="in" filter="blinds(horizontal)">
                                      <p:cBhvr>
                                        <p:cTn id="17" dur="500"/>
                                        <p:tgtEl>
                                          <p:spTgt spid="4">
                                            <p:txEl>
                                              <p:charRg st="0" end="9"/>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linds(horizontal)">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 name="矩形 13"/>
          <p:cNvSpPr/>
          <p:nvPr/>
        </p:nvSpPr>
        <p:spPr>
          <a:xfrm>
            <a:off x="1524000" y="6372225"/>
            <a:ext cx="9144000" cy="485775"/>
          </a:xfrm>
          <a:prstGeom prst="rect">
            <a:avLst/>
          </a:prstGeom>
          <a:solidFill>
            <a:srgbClr val="FF9F4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1" lang="zh-CN" altLang="en-US" sz="1800" b="0" i="0" u="none" strike="noStrike" kern="1200" cap="none" spc="0" normalizeH="0" baseline="0" noProof="0">
              <a:ln>
                <a:noFill/>
              </a:ln>
              <a:solidFill>
                <a:schemeClr val="accent6">
                  <a:lumMod val="60000"/>
                  <a:lumOff val="40000"/>
                </a:schemeClr>
              </a:solidFill>
              <a:effectLst/>
              <a:uLnTx/>
              <a:uFillTx/>
              <a:latin typeface="+mn-lt"/>
              <a:ea typeface="+mn-ea"/>
              <a:cs typeface="+mn-cs"/>
            </a:endParaRPr>
          </a:p>
        </p:txBody>
      </p:sp>
      <p:cxnSp>
        <p:nvCxnSpPr>
          <p:cNvPr id="15" name="直线连接符 14"/>
          <p:cNvCxnSpPr/>
          <p:nvPr/>
        </p:nvCxnSpPr>
        <p:spPr>
          <a:xfrm>
            <a:off x="1524000" y="6372225"/>
            <a:ext cx="9144000" cy="0"/>
          </a:xfrm>
          <a:prstGeom prst="line">
            <a:avLst/>
          </a:prstGeom>
          <a:ln>
            <a:solidFill>
              <a:schemeClr val="accent1"/>
            </a:solidFill>
          </a:ln>
          <a:effectLst/>
        </p:spPr>
        <p:style>
          <a:lnRef idx="3">
            <a:schemeClr val="accent5"/>
          </a:lnRef>
          <a:fillRef idx="0">
            <a:schemeClr val="accent5"/>
          </a:fillRef>
          <a:effectRef idx="2">
            <a:schemeClr val="accent5"/>
          </a:effectRef>
          <a:fontRef idx="minor">
            <a:schemeClr val="tx1"/>
          </a:fontRef>
        </p:style>
      </p:cxnSp>
      <p:cxnSp>
        <p:nvCxnSpPr>
          <p:cNvPr id="16" name="直线连接符 15"/>
          <p:cNvCxnSpPr/>
          <p:nvPr/>
        </p:nvCxnSpPr>
        <p:spPr>
          <a:xfrm>
            <a:off x="1524000" y="742950"/>
            <a:ext cx="2100263" cy="0"/>
          </a:xfrm>
          <a:prstGeom prst="line">
            <a:avLst/>
          </a:prstGeom>
          <a:ln>
            <a:solidFill>
              <a:srgbClr val="408000"/>
            </a:solidFill>
          </a:ln>
          <a:effectLst/>
        </p:spPr>
        <p:style>
          <a:lnRef idx="3">
            <a:schemeClr val="accent5"/>
          </a:lnRef>
          <a:fillRef idx="0">
            <a:schemeClr val="accent5"/>
          </a:fillRef>
          <a:effectRef idx="2">
            <a:schemeClr val="accent5"/>
          </a:effectRef>
          <a:fontRef idx="minor">
            <a:schemeClr val="tx1"/>
          </a:fontRef>
        </p:style>
      </p:cxnSp>
      <p:cxnSp>
        <p:nvCxnSpPr>
          <p:cNvPr id="17" name="直线连接符 16"/>
          <p:cNvCxnSpPr/>
          <p:nvPr/>
        </p:nvCxnSpPr>
        <p:spPr>
          <a:xfrm>
            <a:off x="3421063" y="742950"/>
            <a:ext cx="7246938" cy="0"/>
          </a:xfrm>
          <a:prstGeom prst="line">
            <a:avLst/>
          </a:prstGeom>
          <a:ln w="3175" cmpd="sng">
            <a:solidFill>
              <a:schemeClr val="accent3">
                <a:lumMod val="75000"/>
              </a:schemeClr>
            </a:solidFill>
          </a:ln>
          <a:effectLst/>
        </p:spPr>
        <p:style>
          <a:lnRef idx="3">
            <a:schemeClr val="accent5"/>
          </a:lnRef>
          <a:fillRef idx="0">
            <a:schemeClr val="accent5"/>
          </a:fillRef>
          <a:effectRef idx="2">
            <a:schemeClr val="accent5"/>
          </a:effectRef>
          <a:fontRef idx="minor">
            <a:schemeClr val="tx1"/>
          </a:fontRef>
        </p:style>
      </p:cxnSp>
      <p:pic>
        <p:nvPicPr>
          <p:cNvPr id="84998" name="图片 17"/>
          <p:cNvPicPr>
            <a:picLocks noChangeAspect="1"/>
          </p:cNvPicPr>
          <p:nvPr/>
        </p:nvPicPr>
        <p:blipFill>
          <a:blip r:embed="rId1"/>
          <a:stretch>
            <a:fillRect/>
          </a:stretch>
        </p:blipFill>
        <p:spPr>
          <a:xfrm>
            <a:off x="1722438" y="152400"/>
            <a:ext cx="177800" cy="495300"/>
          </a:xfrm>
          <a:prstGeom prst="rect">
            <a:avLst/>
          </a:prstGeom>
          <a:noFill/>
          <a:ln w="9525">
            <a:noFill/>
          </a:ln>
        </p:spPr>
      </p:pic>
      <p:sp>
        <p:nvSpPr>
          <p:cNvPr id="19" name="文本框 18"/>
          <p:cNvSpPr txBox="1"/>
          <p:nvPr/>
        </p:nvSpPr>
        <p:spPr>
          <a:xfrm>
            <a:off x="1879600" y="203200"/>
            <a:ext cx="1899285" cy="553085"/>
          </a:xfrm>
          <a:prstGeom prst="rect">
            <a:avLst/>
          </a:prstGeom>
          <a:noFill/>
        </p:spPr>
        <p:txBody>
          <a:bodyPr wrap="none">
            <a:spAutoFit/>
          </a:bodyPr>
          <a:lstStyle/>
          <a:p>
            <a:pPr marR="0" defTabSz="914400" eaLnBrk="1" hangingPunct="1">
              <a:buClrTx/>
              <a:buSzTx/>
              <a:buFont typeface="Arial" panose="020B0604020202020204" pitchFamily="34" charset="0"/>
              <a:buNone/>
              <a:defRPr/>
            </a:pPr>
            <a:r>
              <a:rPr kumimoji="1" lang="en-US" altLang="zh-CN" sz="3000" b="1" kern="1200" cap="none" spc="0" normalizeH="0" baseline="0" noProof="0" dirty="0">
                <a:solidFill>
                  <a:srgbClr val="408000"/>
                </a:solidFill>
                <a:latin typeface="Arial" panose="020B0604020202020204"/>
                <a:ea typeface="宋体" panose="02010600030101010101" pitchFamily="2" charset="-122"/>
                <a:cs typeface="Arial" panose="020B0604020202020204"/>
                <a:sym typeface="+mn-ea"/>
              </a:rPr>
              <a:t>Explore</a:t>
            </a:r>
            <a:r>
              <a:rPr kumimoji="1" lang="en-US" altLang="zh-CN" sz="3000" b="1" kern="1200" cap="none" spc="0" normalizeH="0" baseline="0" noProof="0" dirty="0">
                <a:solidFill>
                  <a:schemeClr val="accent3">
                    <a:lumMod val="75000"/>
                  </a:schemeClr>
                </a:solidFill>
                <a:latin typeface="Arial" panose="020B0604020202020204"/>
                <a:ea typeface="宋体" panose="02010600030101010101" pitchFamily="2" charset="-122"/>
                <a:cs typeface="Arial" panose="020B0604020202020204"/>
                <a:sym typeface="+mn-ea"/>
              </a:rPr>
              <a:t> </a:t>
            </a:r>
            <a:r>
              <a:rPr kumimoji="1" lang="en-US" altLang="zh-CN" sz="3000" b="1" kern="1200" cap="none" spc="0" normalizeH="0" baseline="0" noProof="0" dirty="0">
                <a:solidFill>
                  <a:srgbClr val="408000"/>
                </a:solidFill>
                <a:latin typeface="Arial" panose="020B0604020202020204"/>
                <a:ea typeface="宋体" panose="02010600030101010101" pitchFamily="2" charset="-122"/>
                <a:cs typeface="Arial" panose="020B0604020202020204"/>
                <a:sym typeface="+mn-ea"/>
              </a:rPr>
              <a:t>1</a:t>
            </a:r>
            <a:endParaRPr kumimoji="1" lang="zh-CN" altLang="en-US" sz="3000" b="1" kern="1200" cap="none" spc="0" normalizeH="0" baseline="0" noProof="0" dirty="0">
              <a:solidFill>
                <a:srgbClr val="408000"/>
              </a:solidFill>
              <a:latin typeface="Arial" panose="020B0604020202020204"/>
              <a:ea typeface="宋体" panose="02010600030101010101" pitchFamily="2" charset="-122"/>
              <a:cs typeface="Arial" panose="020B0604020202020204"/>
              <a:sym typeface="+mn-ea"/>
            </a:endParaRPr>
          </a:p>
        </p:txBody>
      </p:sp>
      <p:sp>
        <p:nvSpPr>
          <p:cNvPr id="85000" name="TextBox 4"/>
          <p:cNvSpPr txBox="1"/>
          <p:nvPr/>
        </p:nvSpPr>
        <p:spPr>
          <a:xfrm>
            <a:off x="5846763" y="6394450"/>
            <a:ext cx="4821237" cy="368300"/>
          </a:xfrm>
          <a:prstGeom prst="rect">
            <a:avLst/>
          </a:prstGeom>
          <a:noFill/>
          <a:ln w="9525">
            <a:noFill/>
          </a:ln>
        </p:spPr>
        <p:txBody>
          <a:bodyPr>
            <a:spAutoFit/>
          </a:bodyPr>
          <a:p>
            <a:pPr eaLnBrk="1" hangingPunct="1"/>
            <a:r>
              <a:rPr lang="zh-CN" altLang="en-US" b="1" dirty="0">
                <a:solidFill>
                  <a:schemeClr val="bg1"/>
                </a:solidFill>
                <a:latin typeface="微软雅黑" panose="020B0503020204020204" charset="-122"/>
                <a:ea typeface="微软雅黑" panose="020B0503020204020204" charset="-122"/>
              </a:rPr>
              <a:t>新一代大学英语（基础篇）</a:t>
            </a:r>
            <a:r>
              <a:rPr lang="en-US" altLang="zh-CN" b="1" dirty="0">
                <a:solidFill>
                  <a:schemeClr val="bg1"/>
                </a:solidFill>
                <a:latin typeface="微软雅黑" panose="020B0503020204020204" charset="-122"/>
                <a:ea typeface="微软雅黑" panose="020B0503020204020204" charset="-122"/>
              </a:rPr>
              <a:t>  </a:t>
            </a:r>
            <a:r>
              <a:rPr lang="zh-CN" altLang="en-US" b="1" dirty="0">
                <a:solidFill>
                  <a:schemeClr val="bg1"/>
                </a:solidFill>
                <a:latin typeface="微软雅黑" panose="020B0503020204020204" charset="-122"/>
                <a:ea typeface="微软雅黑" panose="020B0503020204020204" charset="-122"/>
              </a:rPr>
              <a:t>综合教程</a:t>
            </a:r>
            <a:r>
              <a:rPr lang="en-US" altLang="zh-CN" b="1" dirty="0">
                <a:solidFill>
                  <a:schemeClr val="bg1"/>
                </a:solidFill>
                <a:latin typeface="微软雅黑" panose="020B0503020204020204" charset="-122"/>
                <a:ea typeface="微软雅黑" panose="020B0503020204020204" charset="-122"/>
              </a:rPr>
              <a:t>  Unit 4</a:t>
            </a:r>
            <a:endParaRPr lang="zh-CN" altLang="en-US" b="1" dirty="0">
              <a:solidFill>
                <a:schemeClr val="bg1"/>
              </a:solidFill>
              <a:latin typeface="微软雅黑" panose="020B0503020204020204" charset="-122"/>
              <a:ea typeface="微软雅黑" panose="020B0503020204020204" charset="-122"/>
            </a:endParaRPr>
          </a:p>
        </p:txBody>
      </p:sp>
      <p:sp>
        <p:nvSpPr>
          <p:cNvPr id="85001" name="文本框 20"/>
          <p:cNvSpPr txBox="1"/>
          <p:nvPr/>
        </p:nvSpPr>
        <p:spPr>
          <a:xfrm>
            <a:off x="3992563" y="280988"/>
            <a:ext cx="4406900" cy="521970"/>
          </a:xfrm>
          <a:prstGeom prst="rect">
            <a:avLst/>
          </a:prstGeom>
          <a:noFill/>
          <a:ln w="9525">
            <a:noFill/>
          </a:ln>
        </p:spPr>
        <p:txBody>
          <a:bodyPr>
            <a:spAutoFit/>
          </a:bodyPr>
          <a:p>
            <a:pPr eaLnBrk="1" hangingPunct="1"/>
            <a:r>
              <a:rPr lang="en-US" altLang="zh-CN" sz="2800" b="1" dirty="0">
                <a:solidFill>
                  <a:srgbClr val="64A96A"/>
                </a:solidFill>
                <a:latin typeface="Arial" panose="020B0604020202020204" pitchFamily="34" charset="0"/>
              </a:rPr>
              <a:t>Building your language</a:t>
            </a:r>
            <a:endParaRPr lang="zh-CN" altLang="en-US" sz="2800" b="1" dirty="0">
              <a:solidFill>
                <a:srgbClr val="64A96A"/>
              </a:solidFill>
              <a:latin typeface="Arial" panose="020B0604020202020204" pitchFamily="34" charset="0"/>
              <a:ea typeface="Arial" panose="020B0604020202020204" pitchFamily="34" charset="0"/>
            </a:endParaRPr>
          </a:p>
        </p:txBody>
      </p:sp>
      <p:cxnSp>
        <p:nvCxnSpPr>
          <p:cNvPr id="85002" name="直接连接符 26"/>
          <p:cNvCxnSpPr/>
          <p:nvPr/>
        </p:nvCxnSpPr>
        <p:spPr>
          <a:xfrm flipV="1">
            <a:off x="2055813" y="3216275"/>
            <a:ext cx="8129587" cy="28575"/>
          </a:xfrm>
          <a:prstGeom prst="line">
            <a:avLst/>
          </a:prstGeom>
          <a:ln w="28575" cap="flat" cmpd="sng">
            <a:solidFill>
              <a:srgbClr val="44B36E"/>
            </a:solidFill>
            <a:prstDash val="solid"/>
            <a:headEnd type="none" w="med" len="med"/>
            <a:tailEnd type="none" w="med" len="med"/>
          </a:ln>
        </p:spPr>
      </p:cxnSp>
      <p:cxnSp>
        <p:nvCxnSpPr>
          <p:cNvPr id="85003" name="直接连接符 27"/>
          <p:cNvCxnSpPr/>
          <p:nvPr/>
        </p:nvCxnSpPr>
        <p:spPr>
          <a:xfrm flipV="1">
            <a:off x="2027238" y="2370138"/>
            <a:ext cx="8129587" cy="28575"/>
          </a:xfrm>
          <a:prstGeom prst="line">
            <a:avLst/>
          </a:prstGeom>
          <a:ln w="28575" cap="flat" cmpd="sng">
            <a:solidFill>
              <a:srgbClr val="44B36E"/>
            </a:solidFill>
            <a:prstDash val="solid"/>
            <a:headEnd type="none" w="med" len="med"/>
            <a:tailEnd type="none" w="med" len="med"/>
          </a:ln>
        </p:spPr>
      </p:cxnSp>
      <p:sp>
        <p:nvSpPr>
          <p:cNvPr id="20" name="五边形 19"/>
          <p:cNvSpPr>
            <a:spLocks noChangeArrowheads="1"/>
          </p:cNvSpPr>
          <p:nvPr/>
        </p:nvSpPr>
        <p:spPr bwMode="auto">
          <a:xfrm>
            <a:off x="2208213" y="1557338"/>
            <a:ext cx="1109663" cy="431800"/>
          </a:xfrm>
          <a:prstGeom prst="homePlate">
            <a:avLst>
              <a:gd name="adj" fmla="val 50017"/>
            </a:avLst>
          </a:prstGeom>
          <a:solidFill>
            <a:srgbClr val="64A96A"/>
          </a:solidFill>
          <a:ln>
            <a:noFill/>
          </a:ln>
          <a:effectLst>
            <a:outerShdw blurRad="50800" dist="38100" dir="2700000" algn="tl" rotWithShape="0">
              <a:srgbClr val="808080">
                <a:alpha val="39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1" lang="en-US" altLang="zh-CN" sz="2400" b="1" i="0" u="none" strike="noStrike" kern="1200" cap="none" spc="0" normalizeH="0" baseline="0" noProof="0" dirty="0">
                <a:ln>
                  <a:noFill/>
                </a:ln>
                <a:solidFill>
                  <a:srgbClr val="FFFFFF"/>
                </a:solidFill>
                <a:effectLst/>
                <a:uLnTx/>
                <a:uFillTx/>
                <a:latin typeface="Calibri" panose="020F0502020204030204" charset="0"/>
                <a:ea typeface="宋体" panose="02010600030101010101" pitchFamily="2" charset="-122"/>
                <a:cs typeface="+mn-cs"/>
                <a:sym typeface="+mn-ea"/>
              </a:rPr>
              <a:t>Task 2</a:t>
            </a:r>
            <a:endParaRPr kumimoji="1" lang="zh-CN" altLang="en-US" sz="2400" b="1" i="0" u="none" strike="noStrike" kern="1200" cap="none" spc="0" normalizeH="0" baseline="0" noProof="0" dirty="0">
              <a:ln>
                <a:noFill/>
              </a:ln>
              <a:solidFill>
                <a:srgbClr val="FFFFFF"/>
              </a:solidFill>
              <a:effectLst/>
              <a:uLnTx/>
              <a:uFillTx/>
              <a:latin typeface="Calibri" panose="020F0502020204030204" charset="0"/>
              <a:ea typeface="宋体" panose="02010600030101010101" pitchFamily="2" charset="-122"/>
              <a:cs typeface="+mn-cs"/>
              <a:sym typeface="+mn-ea"/>
            </a:endParaRPr>
          </a:p>
        </p:txBody>
      </p:sp>
      <p:sp>
        <p:nvSpPr>
          <p:cNvPr id="88078" name="矩形 5"/>
          <p:cNvSpPr>
            <a:spLocks noChangeArrowheads="1"/>
          </p:cNvSpPr>
          <p:nvPr/>
        </p:nvSpPr>
        <p:spPr bwMode="auto">
          <a:xfrm>
            <a:off x="3409950" y="1416050"/>
            <a:ext cx="7083425"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sym typeface="+mn-ea"/>
              </a:rPr>
              <a:t>Replace the underlined words with the correct form of the expressions below.</a:t>
            </a:r>
            <a:endPar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sym typeface="+mn-ea"/>
            </a:endParaRPr>
          </a:p>
        </p:txBody>
      </p:sp>
      <p:sp>
        <p:nvSpPr>
          <p:cNvPr id="88079" name="文本框 21"/>
          <p:cNvSpPr txBox="1">
            <a:spLocks noChangeArrowheads="1"/>
          </p:cNvSpPr>
          <p:nvPr/>
        </p:nvSpPr>
        <p:spPr bwMode="auto">
          <a:xfrm>
            <a:off x="2351088" y="2438400"/>
            <a:ext cx="8188325"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sym typeface="+mn-ea"/>
              </a:rPr>
              <a:t>bring about                  </a:t>
            </a:r>
            <a:r>
              <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sym typeface="+mn-ea"/>
              </a:rPr>
              <a:t>at </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sym typeface="+mn-ea"/>
              </a:rPr>
              <a:t>your fingertips                  thanks to              as long as                      keep in touch</a:t>
            </a:r>
            <a:endParaRPr kumimoji="0" lang="en-US" altLang="zh-CN"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sym typeface="+mn-ea"/>
            </a:endParaRPr>
          </a:p>
        </p:txBody>
      </p:sp>
      <p:sp>
        <p:nvSpPr>
          <p:cNvPr id="88080" name="文本框 18"/>
          <p:cNvSpPr txBox="1">
            <a:spLocks noChangeArrowheads="1"/>
          </p:cNvSpPr>
          <p:nvPr/>
        </p:nvSpPr>
        <p:spPr bwMode="auto">
          <a:xfrm>
            <a:off x="2066925" y="3894138"/>
            <a:ext cx="8070850" cy="1529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23850" marR="0" lvl="0" indent="-323850" algn="l" defTabSz="914400" rtl="0" eaLnBrk="1" fontAlgn="base" latinLnBrk="0" hangingPunct="1">
              <a:lnSpc>
                <a:spcPct val="130000"/>
              </a:lnSpc>
              <a:spcBef>
                <a:spcPct val="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sym typeface="+mn-ea"/>
              </a:rPr>
              <a:t>1. These days, with all the information </a:t>
            </a:r>
            <a:r>
              <a:rPr kumimoji="0" lang="en-US" altLang="zh-CN" sz="2400" b="0" i="0" u="sng"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sym typeface="+mn-ea"/>
              </a:rPr>
              <a:t>within easy reach </a:t>
            </a:r>
            <a:r>
              <a:rPr kumimoji="0" lang="en-US" altLang="zh-CN"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sym typeface="+mn-ea"/>
              </a:rPr>
              <a:t>via the Internet, it is easier than ever to create your own “DIY” holiday</a:t>
            </a:r>
            <a:endParaRPr kumimoji="0" lang="en-US" altLang="zh-CN"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sym typeface="+mn-ea"/>
            </a:endParaRPr>
          </a:p>
        </p:txBody>
      </p:sp>
      <p:sp>
        <p:nvSpPr>
          <p:cNvPr id="25" name="矩形 24"/>
          <p:cNvSpPr/>
          <p:nvPr/>
        </p:nvSpPr>
        <p:spPr bwMode="auto">
          <a:xfrm>
            <a:off x="3624263" y="4995863"/>
            <a:ext cx="2965450" cy="404813"/>
          </a:xfrm>
          <a:prstGeom prst="rect">
            <a:avLst/>
          </a:prstGeom>
          <a:solidFill>
            <a:schemeClr val="tx2">
              <a:lumMod val="20000"/>
              <a:lumOff val="80000"/>
            </a:schemeClr>
          </a:solidFill>
          <a:ln w="9525" cap="flat" cmpd="sng" algn="ctr">
            <a:solidFill>
              <a:schemeClr val="tx1"/>
            </a:solidFill>
            <a:prstDash val="solid"/>
            <a:round/>
            <a:headEnd type="none" w="med" len="med"/>
            <a:tailEnd type="none" w="med" len="med"/>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a:ln>
                  <a:noFill/>
                </a:ln>
                <a:solidFill>
                  <a:srgbClr val="C00000"/>
                </a:solidFill>
                <a:effectLst/>
                <a:uLnTx/>
                <a:uFillTx/>
                <a:latin typeface="Times New Roman" panose="02020603050405020304" pitchFamily="18" charset="0"/>
                <a:ea typeface="+mn-ea"/>
                <a:cs typeface="Times New Roman" panose="02020603050405020304" pitchFamily="18" charset="0"/>
                <a:sym typeface="+mn-ea"/>
              </a:rPr>
              <a:t>at your fingertips</a:t>
            </a:r>
            <a:endParaRPr kumimoji="0" lang="zh-CN" altLang="en-US" sz="2400" b="0" i="0" u="none" strike="noStrike" kern="1200" cap="none" spc="0" normalizeH="0" baseline="0" noProof="0" dirty="0">
              <a:ln>
                <a:noFill/>
              </a:ln>
              <a:solidFill>
                <a:srgbClr val="C00000"/>
              </a:solidFill>
              <a:effectLst/>
              <a:uLnTx/>
              <a:uFillTx/>
              <a:latin typeface="Times New Roman" panose="02020603050405020304" pitchFamily="18" charset="0"/>
              <a:ea typeface="+mn-ea"/>
              <a:cs typeface="Times New Roman" panose="02020603050405020304" pitchFamily="18" charset="0"/>
              <a:sym typeface="+mn-ea"/>
            </a:endParaRPr>
          </a:p>
        </p:txBody>
      </p:sp>
      <p:pic>
        <p:nvPicPr>
          <p:cNvPr id="85009" name="Picture 21">
            <a:hlinkClick r:id="" action="ppaction://noaction"/>
          </p:cNvPr>
          <p:cNvPicPr>
            <a:picLocks noChangeAspect="1"/>
          </p:cNvPicPr>
          <p:nvPr/>
        </p:nvPicPr>
        <p:blipFill>
          <a:blip r:embed="rId2"/>
          <a:stretch>
            <a:fillRect/>
          </a:stretch>
        </p:blipFill>
        <p:spPr>
          <a:xfrm>
            <a:off x="9767888" y="184150"/>
            <a:ext cx="558800" cy="55880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blinds(horizontal)">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bldLvl="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 name="矩形 13"/>
          <p:cNvSpPr/>
          <p:nvPr/>
        </p:nvSpPr>
        <p:spPr>
          <a:xfrm>
            <a:off x="1524000" y="6372225"/>
            <a:ext cx="9144000" cy="485775"/>
          </a:xfrm>
          <a:prstGeom prst="rect">
            <a:avLst/>
          </a:prstGeom>
          <a:solidFill>
            <a:srgbClr val="FF9F4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1" lang="zh-CN" altLang="en-US" sz="1800" b="0" i="0" u="none" strike="noStrike" kern="1200" cap="none" spc="0" normalizeH="0" baseline="0" noProof="0">
              <a:ln>
                <a:noFill/>
              </a:ln>
              <a:solidFill>
                <a:schemeClr val="accent6">
                  <a:lumMod val="60000"/>
                  <a:lumOff val="40000"/>
                </a:schemeClr>
              </a:solidFill>
              <a:effectLst/>
              <a:uLnTx/>
              <a:uFillTx/>
              <a:latin typeface="+mn-lt"/>
              <a:ea typeface="+mn-ea"/>
              <a:cs typeface="+mn-cs"/>
            </a:endParaRPr>
          </a:p>
        </p:txBody>
      </p:sp>
      <p:cxnSp>
        <p:nvCxnSpPr>
          <p:cNvPr id="15" name="直线连接符 14"/>
          <p:cNvCxnSpPr/>
          <p:nvPr/>
        </p:nvCxnSpPr>
        <p:spPr>
          <a:xfrm>
            <a:off x="1524000" y="6372225"/>
            <a:ext cx="9144000" cy="0"/>
          </a:xfrm>
          <a:prstGeom prst="line">
            <a:avLst/>
          </a:prstGeom>
          <a:ln>
            <a:solidFill>
              <a:schemeClr val="accent1"/>
            </a:solidFill>
          </a:ln>
          <a:effectLst/>
        </p:spPr>
        <p:style>
          <a:lnRef idx="3">
            <a:schemeClr val="accent5"/>
          </a:lnRef>
          <a:fillRef idx="0">
            <a:schemeClr val="accent5"/>
          </a:fillRef>
          <a:effectRef idx="2">
            <a:schemeClr val="accent5"/>
          </a:effectRef>
          <a:fontRef idx="minor">
            <a:schemeClr val="tx1"/>
          </a:fontRef>
        </p:style>
      </p:cxnSp>
      <p:cxnSp>
        <p:nvCxnSpPr>
          <p:cNvPr id="16" name="直线连接符 15"/>
          <p:cNvCxnSpPr/>
          <p:nvPr/>
        </p:nvCxnSpPr>
        <p:spPr>
          <a:xfrm>
            <a:off x="1524000" y="742950"/>
            <a:ext cx="2100263" cy="0"/>
          </a:xfrm>
          <a:prstGeom prst="line">
            <a:avLst/>
          </a:prstGeom>
          <a:ln>
            <a:solidFill>
              <a:srgbClr val="408000"/>
            </a:solidFill>
          </a:ln>
          <a:effectLst/>
        </p:spPr>
        <p:style>
          <a:lnRef idx="3">
            <a:schemeClr val="accent5"/>
          </a:lnRef>
          <a:fillRef idx="0">
            <a:schemeClr val="accent5"/>
          </a:fillRef>
          <a:effectRef idx="2">
            <a:schemeClr val="accent5"/>
          </a:effectRef>
          <a:fontRef idx="minor">
            <a:schemeClr val="tx1"/>
          </a:fontRef>
        </p:style>
      </p:cxnSp>
      <p:cxnSp>
        <p:nvCxnSpPr>
          <p:cNvPr id="17" name="直线连接符 16"/>
          <p:cNvCxnSpPr/>
          <p:nvPr/>
        </p:nvCxnSpPr>
        <p:spPr>
          <a:xfrm>
            <a:off x="3421063" y="742950"/>
            <a:ext cx="7246938" cy="0"/>
          </a:xfrm>
          <a:prstGeom prst="line">
            <a:avLst/>
          </a:prstGeom>
          <a:ln w="3175" cmpd="sng">
            <a:solidFill>
              <a:schemeClr val="accent3">
                <a:lumMod val="75000"/>
              </a:schemeClr>
            </a:solidFill>
          </a:ln>
          <a:effectLst/>
        </p:spPr>
        <p:style>
          <a:lnRef idx="3">
            <a:schemeClr val="accent5"/>
          </a:lnRef>
          <a:fillRef idx="0">
            <a:schemeClr val="accent5"/>
          </a:fillRef>
          <a:effectRef idx="2">
            <a:schemeClr val="accent5"/>
          </a:effectRef>
          <a:fontRef idx="minor">
            <a:schemeClr val="tx1"/>
          </a:fontRef>
        </p:style>
      </p:cxnSp>
      <p:pic>
        <p:nvPicPr>
          <p:cNvPr id="86022" name="图片 17"/>
          <p:cNvPicPr>
            <a:picLocks noChangeAspect="1"/>
          </p:cNvPicPr>
          <p:nvPr/>
        </p:nvPicPr>
        <p:blipFill>
          <a:blip r:embed="rId1"/>
          <a:stretch>
            <a:fillRect/>
          </a:stretch>
        </p:blipFill>
        <p:spPr>
          <a:xfrm>
            <a:off x="1722438" y="152400"/>
            <a:ext cx="177800" cy="495300"/>
          </a:xfrm>
          <a:prstGeom prst="rect">
            <a:avLst/>
          </a:prstGeom>
          <a:noFill/>
          <a:ln w="9525">
            <a:noFill/>
          </a:ln>
        </p:spPr>
      </p:pic>
      <p:sp>
        <p:nvSpPr>
          <p:cNvPr id="19" name="文本框 18"/>
          <p:cNvSpPr txBox="1"/>
          <p:nvPr/>
        </p:nvSpPr>
        <p:spPr>
          <a:xfrm>
            <a:off x="1879600" y="203200"/>
            <a:ext cx="1899285" cy="553085"/>
          </a:xfrm>
          <a:prstGeom prst="rect">
            <a:avLst/>
          </a:prstGeom>
          <a:noFill/>
        </p:spPr>
        <p:txBody>
          <a:bodyPr wrap="none">
            <a:spAutoFit/>
          </a:bodyPr>
          <a:lstStyle/>
          <a:p>
            <a:pPr marR="0" defTabSz="914400" eaLnBrk="1" hangingPunct="1">
              <a:buClrTx/>
              <a:buSzTx/>
              <a:buFont typeface="Arial" panose="020B0604020202020204" pitchFamily="34" charset="0"/>
              <a:buNone/>
              <a:defRPr/>
            </a:pPr>
            <a:r>
              <a:rPr kumimoji="1" lang="en-US" altLang="zh-CN" sz="3000" b="1" kern="1200" cap="none" spc="0" normalizeH="0" baseline="0" noProof="0" dirty="0">
                <a:solidFill>
                  <a:srgbClr val="408000"/>
                </a:solidFill>
                <a:latin typeface="Arial" panose="020B0604020202020204"/>
                <a:ea typeface="宋体" panose="02010600030101010101" pitchFamily="2" charset="-122"/>
                <a:cs typeface="Arial" panose="020B0604020202020204"/>
                <a:sym typeface="+mn-ea"/>
              </a:rPr>
              <a:t>Explore</a:t>
            </a:r>
            <a:r>
              <a:rPr kumimoji="1" lang="en-US" altLang="zh-CN" sz="3000" b="1" kern="1200" cap="none" spc="0" normalizeH="0" baseline="0" noProof="0" dirty="0">
                <a:solidFill>
                  <a:schemeClr val="accent3">
                    <a:lumMod val="75000"/>
                  </a:schemeClr>
                </a:solidFill>
                <a:latin typeface="Arial" panose="020B0604020202020204"/>
                <a:ea typeface="宋体" panose="02010600030101010101" pitchFamily="2" charset="-122"/>
                <a:cs typeface="Arial" panose="020B0604020202020204"/>
                <a:sym typeface="+mn-ea"/>
              </a:rPr>
              <a:t> </a:t>
            </a:r>
            <a:r>
              <a:rPr kumimoji="1" lang="en-US" altLang="zh-CN" sz="3000" b="1" kern="1200" cap="none" spc="0" normalizeH="0" baseline="0" noProof="0" dirty="0">
                <a:solidFill>
                  <a:srgbClr val="408000"/>
                </a:solidFill>
                <a:latin typeface="Arial" panose="020B0604020202020204"/>
                <a:ea typeface="宋体" panose="02010600030101010101" pitchFamily="2" charset="-122"/>
                <a:cs typeface="Arial" panose="020B0604020202020204"/>
                <a:sym typeface="+mn-ea"/>
              </a:rPr>
              <a:t>1</a:t>
            </a:r>
            <a:endParaRPr kumimoji="1" lang="zh-CN" altLang="en-US" sz="3000" b="1" kern="1200" cap="none" spc="0" normalizeH="0" baseline="0" noProof="0" dirty="0">
              <a:solidFill>
                <a:srgbClr val="408000"/>
              </a:solidFill>
              <a:latin typeface="Arial" panose="020B0604020202020204"/>
              <a:ea typeface="宋体" panose="02010600030101010101" pitchFamily="2" charset="-122"/>
              <a:cs typeface="Arial" panose="020B0604020202020204"/>
              <a:sym typeface="+mn-ea"/>
            </a:endParaRPr>
          </a:p>
        </p:txBody>
      </p:sp>
      <p:sp>
        <p:nvSpPr>
          <p:cNvPr id="86024" name="TextBox 4"/>
          <p:cNvSpPr txBox="1"/>
          <p:nvPr/>
        </p:nvSpPr>
        <p:spPr>
          <a:xfrm>
            <a:off x="5846763" y="6394450"/>
            <a:ext cx="4821237" cy="368300"/>
          </a:xfrm>
          <a:prstGeom prst="rect">
            <a:avLst/>
          </a:prstGeom>
          <a:noFill/>
          <a:ln w="9525">
            <a:noFill/>
          </a:ln>
        </p:spPr>
        <p:txBody>
          <a:bodyPr>
            <a:spAutoFit/>
          </a:bodyPr>
          <a:p>
            <a:pPr eaLnBrk="1" hangingPunct="1"/>
            <a:r>
              <a:rPr lang="zh-CN" altLang="en-US" b="1" dirty="0">
                <a:solidFill>
                  <a:schemeClr val="bg1"/>
                </a:solidFill>
                <a:latin typeface="微软雅黑" panose="020B0503020204020204" charset="-122"/>
                <a:ea typeface="微软雅黑" panose="020B0503020204020204" charset="-122"/>
              </a:rPr>
              <a:t>新一代大学英语（基础篇）</a:t>
            </a:r>
            <a:r>
              <a:rPr lang="en-US" altLang="zh-CN" b="1" dirty="0">
                <a:solidFill>
                  <a:schemeClr val="bg1"/>
                </a:solidFill>
                <a:latin typeface="微软雅黑" panose="020B0503020204020204" charset="-122"/>
                <a:ea typeface="微软雅黑" panose="020B0503020204020204" charset="-122"/>
              </a:rPr>
              <a:t>  </a:t>
            </a:r>
            <a:r>
              <a:rPr lang="zh-CN" altLang="en-US" b="1" dirty="0">
                <a:solidFill>
                  <a:schemeClr val="bg1"/>
                </a:solidFill>
                <a:latin typeface="微软雅黑" panose="020B0503020204020204" charset="-122"/>
                <a:ea typeface="微软雅黑" panose="020B0503020204020204" charset="-122"/>
              </a:rPr>
              <a:t>综合教程</a:t>
            </a:r>
            <a:r>
              <a:rPr lang="en-US" altLang="zh-CN" b="1" dirty="0">
                <a:solidFill>
                  <a:schemeClr val="bg1"/>
                </a:solidFill>
                <a:latin typeface="微软雅黑" panose="020B0503020204020204" charset="-122"/>
                <a:ea typeface="微软雅黑" panose="020B0503020204020204" charset="-122"/>
              </a:rPr>
              <a:t>  Unit 4</a:t>
            </a:r>
            <a:endParaRPr lang="zh-CN" altLang="en-US" b="1" dirty="0">
              <a:solidFill>
                <a:schemeClr val="bg1"/>
              </a:solidFill>
              <a:latin typeface="微软雅黑" panose="020B0503020204020204" charset="-122"/>
              <a:ea typeface="微软雅黑" panose="020B0503020204020204" charset="-122"/>
            </a:endParaRPr>
          </a:p>
        </p:txBody>
      </p:sp>
      <p:sp>
        <p:nvSpPr>
          <p:cNvPr id="86025" name="文本框 20"/>
          <p:cNvSpPr txBox="1"/>
          <p:nvPr/>
        </p:nvSpPr>
        <p:spPr>
          <a:xfrm>
            <a:off x="3992563" y="280988"/>
            <a:ext cx="4479925" cy="521970"/>
          </a:xfrm>
          <a:prstGeom prst="rect">
            <a:avLst/>
          </a:prstGeom>
          <a:noFill/>
          <a:ln w="9525">
            <a:noFill/>
          </a:ln>
        </p:spPr>
        <p:txBody>
          <a:bodyPr>
            <a:spAutoFit/>
          </a:bodyPr>
          <a:p>
            <a:pPr eaLnBrk="1" hangingPunct="1"/>
            <a:r>
              <a:rPr lang="en-US" altLang="zh-CN" sz="2800" b="1" dirty="0">
                <a:solidFill>
                  <a:srgbClr val="64A96A"/>
                </a:solidFill>
                <a:latin typeface="Arial" panose="020B0604020202020204" pitchFamily="34" charset="0"/>
              </a:rPr>
              <a:t>Building your language</a:t>
            </a:r>
            <a:endParaRPr lang="zh-CN" altLang="en-US" sz="2800" b="1" dirty="0">
              <a:solidFill>
                <a:srgbClr val="64A96A"/>
              </a:solidFill>
              <a:latin typeface="Arial" panose="020B0604020202020204" pitchFamily="34" charset="0"/>
              <a:ea typeface="Arial" panose="020B0604020202020204" pitchFamily="34" charset="0"/>
            </a:endParaRPr>
          </a:p>
        </p:txBody>
      </p:sp>
      <p:cxnSp>
        <p:nvCxnSpPr>
          <p:cNvPr id="86026" name="直接连接符 26"/>
          <p:cNvCxnSpPr/>
          <p:nvPr/>
        </p:nvCxnSpPr>
        <p:spPr>
          <a:xfrm>
            <a:off x="3421063" y="1004888"/>
            <a:ext cx="7067550" cy="20637"/>
          </a:xfrm>
          <a:prstGeom prst="line">
            <a:avLst/>
          </a:prstGeom>
          <a:ln w="28575" cap="flat" cmpd="sng">
            <a:solidFill>
              <a:srgbClr val="44B36E"/>
            </a:solidFill>
            <a:prstDash val="solid"/>
            <a:headEnd type="none" w="med" len="med"/>
            <a:tailEnd type="none" w="med" len="med"/>
          </a:ln>
        </p:spPr>
      </p:cxnSp>
      <p:cxnSp>
        <p:nvCxnSpPr>
          <p:cNvPr id="86027" name="直接连接符 27"/>
          <p:cNvCxnSpPr/>
          <p:nvPr/>
        </p:nvCxnSpPr>
        <p:spPr>
          <a:xfrm>
            <a:off x="3421063" y="1720850"/>
            <a:ext cx="7067550" cy="22225"/>
          </a:xfrm>
          <a:prstGeom prst="line">
            <a:avLst/>
          </a:prstGeom>
          <a:ln w="28575" cap="flat" cmpd="sng">
            <a:solidFill>
              <a:srgbClr val="44B36E"/>
            </a:solidFill>
            <a:prstDash val="solid"/>
            <a:headEnd type="none" w="med" len="med"/>
            <a:tailEnd type="none" w="med" len="med"/>
          </a:ln>
        </p:spPr>
      </p:cxnSp>
      <p:sp>
        <p:nvSpPr>
          <p:cNvPr id="20" name="五边形 19"/>
          <p:cNvSpPr>
            <a:spLocks noChangeArrowheads="1"/>
          </p:cNvSpPr>
          <p:nvPr/>
        </p:nvSpPr>
        <p:spPr bwMode="auto">
          <a:xfrm>
            <a:off x="1905000" y="1047750"/>
            <a:ext cx="1109663" cy="431800"/>
          </a:xfrm>
          <a:prstGeom prst="homePlate">
            <a:avLst>
              <a:gd name="adj" fmla="val 50017"/>
            </a:avLst>
          </a:prstGeom>
          <a:solidFill>
            <a:srgbClr val="64A96A"/>
          </a:solidFill>
          <a:ln>
            <a:noFill/>
          </a:ln>
          <a:effectLst>
            <a:outerShdw blurRad="50800" dist="38100" dir="2700000" algn="tl" rotWithShape="0">
              <a:srgbClr val="808080">
                <a:alpha val="39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1" lang="en-US" altLang="zh-CN" sz="2400" b="1" i="0" u="none" strike="noStrike" kern="1200" cap="none" spc="0" normalizeH="0" baseline="0" noProof="0" dirty="0">
                <a:ln>
                  <a:noFill/>
                </a:ln>
                <a:solidFill>
                  <a:srgbClr val="FFFFFF"/>
                </a:solidFill>
                <a:effectLst/>
                <a:uLnTx/>
                <a:uFillTx/>
                <a:latin typeface="Calibri" panose="020F0502020204030204" charset="0"/>
                <a:ea typeface="宋体" panose="02010600030101010101" pitchFamily="2" charset="-122"/>
                <a:cs typeface="+mn-cs"/>
                <a:sym typeface="+mn-ea"/>
              </a:rPr>
              <a:t>Task 2</a:t>
            </a:r>
            <a:endParaRPr kumimoji="1" lang="zh-CN" altLang="en-US" sz="2400" b="1" i="0" u="none" strike="noStrike" kern="1200" cap="none" spc="0" normalizeH="0" baseline="0" noProof="0" dirty="0">
              <a:ln>
                <a:noFill/>
              </a:ln>
              <a:solidFill>
                <a:srgbClr val="FFFFFF"/>
              </a:solidFill>
              <a:effectLst/>
              <a:uLnTx/>
              <a:uFillTx/>
              <a:latin typeface="Calibri" panose="020F0502020204030204" charset="0"/>
              <a:ea typeface="宋体" panose="02010600030101010101" pitchFamily="2" charset="-122"/>
              <a:cs typeface="+mn-cs"/>
              <a:sym typeface="+mn-ea"/>
            </a:endParaRPr>
          </a:p>
        </p:txBody>
      </p:sp>
      <p:sp>
        <p:nvSpPr>
          <p:cNvPr id="89101" name="文本框 21"/>
          <p:cNvSpPr txBox="1">
            <a:spLocks noChangeArrowheads="1"/>
          </p:cNvSpPr>
          <p:nvPr/>
        </p:nvSpPr>
        <p:spPr bwMode="auto">
          <a:xfrm>
            <a:off x="3800475" y="1031875"/>
            <a:ext cx="8188325"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sym typeface="+mn-ea"/>
              </a:rPr>
              <a:t>bring about                  at your fingertips             thanks to             </a:t>
            </a:r>
            <a:endParaRPr kumimoji="0" lang="en-US"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sym typeface="+mn-ea"/>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sym typeface="+mn-ea"/>
              </a:rPr>
              <a:t> as long as                      keep in touch</a:t>
            </a:r>
            <a:endParaRPr kumimoji="0" lang="en-US" altLang="zh-CN" sz="20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sym typeface="+mn-ea"/>
            </a:endParaRPr>
          </a:p>
        </p:txBody>
      </p:sp>
      <p:sp>
        <p:nvSpPr>
          <p:cNvPr id="89102" name="文本框 18"/>
          <p:cNvSpPr txBox="1">
            <a:spLocks noChangeArrowheads="1"/>
          </p:cNvSpPr>
          <p:nvPr/>
        </p:nvSpPr>
        <p:spPr bwMode="auto">
          <a:xfrm>
            <a:off x="2208213" y="2025650"/>
            <a:ext cx="8070850" cy="3448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23850" marR="0" lvl="0" indent="-323850" algn="l" defTabSz="914400" rtl="0" eaLnBrk="1" fontAlgn="base" latinLnBrk="0" hangingPunct="1">
              <a:lnSpc>
                <a:spcPct val="130000"/>
              </a:lnSpc>
              <a:spcBef>
                <a:spcPct val="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sym typeface="+mn-ea"/>
              </a:rPr>
              <a:t>2. The Internet has </a:t>
            </a:r>
            <a:r>
              <a:rPr kumimoji="0" lang="en-US" altLang="zh-CN" sz="2400" b="0" i="0" u="sng"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sym typeface="+mn-ea"/>
              </a:rPr>
              <a:t>caused</a:t>
            </a:r>
            <a:r>
              <a:rPr kumimoji="0" lang="en-US" altLang="zh-CN"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sym typeface="+mn-ea"/>
              </a:rPr>
              <a:t> so many changes to our lives, like the way we share our photos or make friends.</a:t>
            </a:r>
            <a:endParaRPr kumimoji="0" lang="en-US" altLang="zh-CN"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sym typeface="+mn-ea"/>
            </a:endParaRPr>
          </a:p>
          <a:p>
            <a:pPr marL="323850" marR="0" lvl="0" indent="-323850" algn="l" defTabSz="914400" rtl="0" eaLnBrk="1" fontAlgn="base" latinLnBrk="0" hangingPunct="1">
              <a:lnSpc>
                <a:spcPct val="130000"/>
              </a:lnSpc>
              <a:spcBef>
                <a:spcPct val="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sym typeface="+mn-ea"/>
              </a:rPr>
              <a:t>3. </a:t>
            </a:r>
            <a:r>
              <a:rPr kumimoji="0" lang="en-US" altLang="zh-CN" sz="2400" b="0" i="0" u="sng"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sym typeface="+mn-ea"/>
              </a:rPr>
              <a:t>Due to </a:t>
            </a:r>
            <a:r>
              <a:rPr kumimoji="0" lang="en-US" altLang="zh-CN"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sym typeface="+mn-ea"/>
              </a:rPr>
              <a:t>the fast development in the social media, we can </a:t>
            </a:r>
            <a:r>
              <a:rPr kumimoji="0" lang="en-US" altLang="zh-CN" sz="2400" b="0" i="0" u="sng"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sym typeface="+mn-ea"/>
              </a:rPr>
              <a:t>stay in touch with</a:t>
            </a:r>
            <a:r>
              <a:rPr kumimoji="0" lang="en-US" altLang="zh-CN"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sym typeface="+mn-ea"/>
              </a:rPr>
              <a:t> friends and family far away from us.</a:t>
            </a:r>
            <a:endParaRPr kumimoji="0" lang="en-US" altLang="zh-CN"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sym typeface="+mn-ea"/>
            </a:endParaRPr>
          </a:p>
          <a:p>
            <a:pPr marL="323850" marR="0" lvl="0" indent="-323850" algn="l" defTabSz="914400" rtl="0" eaLnBrk="1" fontAlgn="base" latinLnBrk="0" hangingPunct="1">
              <a:lnSpc>
                <a:spcPct val="130000"/>
              </a:lnSpc>
              <a:spcBef>
                <a:spcPct val="0"/>
              </a:spcBef>
              <a:spcAft>
                <a:spcPct val="0"/>
              </a:spcAft>
              <a:buClrTx/>
              <a:buSzTx/>
              <a:buFont typeface="Arial" panose="020B0604020202020204" pitchFamily="34" charset="0"/>
              <a:buNone/>
              <a:defRPr/>
            </a:pPr>
            <a:endParaRPr kumimoji="0" lang="en-US" altLang="zh-CN"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sym typeface="+mn-ea"/>
            </a:endParaRPr>
          </a:p>
          <a:p>
            <a:pPr marL="323850" marR="0" lvl="0" indent="-323850" algn="l" defTabSz="914400" rtl="0" eaLnBrk="1" fontAlgn="base" latinLnBrk="0" hangingPunct="1">
              <a:lnSpc>
                <a:spcPct val="130000"/>
              </a:lnSpc>
              <a:spcBef>
                <a:spcPct val="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sym typeface="+mn-ea"/>
              </a:rPr>
              <a:t>4. Online security will not be not a problem </a:t>
            </a:r>
            <a:r>
              <a:rPr kumimoji="0" lang="en-US" altLang="zh-CN" sz="2400" b="0" i="0" u="sng"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sym typeface="+mn-ea"/>
              </a:rPr>
              <a:t>provided that </a:t>
            </a:r>
            <a:r>
              <a:rPr kumimoji="0" lang="en-US" altLang="zh-CN"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sym typeface="+mn-ea"/>
              </a:rPr>
              <a:t>you never give anyone your password or security details.</a:t>
            </a:r>
            <a:endParaRPr kumimoji="0" lang="en-US" altLang="zh-CN"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sym typeface="+mn-ea"/>
            </a:endParaRPr>
          </a:p>
        </p:txBody>
      </p:sp>
      <p:sp>
        <p:nvSpPr>
          <p:cNvPr id="26" name="矩形 25"/>
          <p:cNvSpPr/>
          <p:nvPr/>
        </p:nvSpPr>
        <p:spPr bwMode="auto">
          <a:xfrm>
            <a:off x="8112125" y="2551113"/>
            <a:ext cx="2166938" cy="406400"/>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C00000"/>
                </a:solidFill>
                <a:effectLst/>
                <a:uLnTx/>
                <a:uFillTx/>
                <a:latin typeface="Times New Roman" panose="02020603050405020304" pitchFamily="18" charset="0"/>
                <a:ea typeface="+mn-ea"/>
                <a:cs typeface="Times New Roman" panose="02020603050405020304" pitchFamily="18" charset="0"/>
                <a:sym typeface="+mn-ea"/>
              </a:rPr>
              <a:t>brought about</a:t>
            </a:r>
            <a:endParaRPr kumimoji="0" lang="zh-CN" altLang="en-US" sz="2400" b="0" i="0" u="none" strike="noStrike" kern="1200" cap="none" spc="0" normalizeH="0" baseline="0" noProof="0" dirty="0">
              <a:ln>
                <a:noFill/>
              </a:ln>
              <a:solidFill>
                <a:srgbClr val="C00000"/>
              </a:solidFill>
              <a:effectLst/>
              <a:uLnTx/>
              <a:uFillTx/>
              <a:latin typeface="Times New Roman" panose="02020603050405020304" pitchFamily="18" charset="0"/>
              <a:ea typeface="+mn-ea"/>
              <a:cs typeface="Times New Roman" panose="02020603050405020304" pitchFamily="18" charset="0"/>
              <a:sym typeface="+mn-ea"/>
            </a:endParaRPr>
          </a:p>
        </p:txBody>
      </p:sp>
      <p:sp>
        <p:nvSpPr>
          <p:cNvPr id="27" name="矩形 26"/>
          <p:cNvSpPr/>
          <p:nvPr/>
        </p:nvSpPr>
        <p:spPr bwMode="auto">
          <a:xfrm>
            <a:off x="5591175" y="4006850"/>
            <a:ext cx="2303463" cy="406400"/>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a:ln>
                  <a:noFill/>
                </a:ln>
                <a:solidFill>
                  <a:srgbClr val="C00000"/>
                </a:solidFill>
                <a:effectLst/>
                <a:uLnTx/>
                <a:uFillTx/>
                <a:latin typeface="Times New Roman" panose="02020603050405020304" pitchFamily="18" charset="0"/>
                <a:ea typeface="+mn-ea"/>
                <a:cs typeface="Times New Roman" panose="02020603050405020304" pitchFamily="18" charset="0"/>
                <a:sym typeface="+mn-ea"/>
              </a:rPr>
              <a:t>keep in touch</a:t>
            </a:r>
            <a:endParaRPr kumimoji="0" lang="zh-CN" altLang="en-US" sz="2400" b="0" i="0" u="none" strike="noStrike" kern="1200" cap="none" spc="0" normalizeH="0" baseline="0" noProof="0" dirty="0">
              <a:ln>
                <a:noFill/>
              </a:ln>
              <a:solidFill>
                <a:srgbClr val="C00000"/>
              </a:solidFill>
              <a:effectLst/>
              <a:uLnTx/>
              <a:uFillTx/>
              <a:latin typeface="Times New Roman" panose="02020603050405020304" pitchFamily="18" charset="0"/>
              <a:ea typeface="+mn-ea"/>
              <a:cs typeface="Times New Roman" panose="02020603050405020304" pitchFamily="18" charset="0"/>
              <a:sym typeface="+mn-ea"/>
            </a:endParaRPr>
          </a:p>
        </p:txBody>
      </p:sp>
      <p:sp>
        <p:nvSpPr>
          <p:cNvPr id="28" name="矩形 27"/>
          <p:cNvSpPr/>
          <p:nvPr/>
        </p:nvSpPr>
        <p:spPr bwMode="auto">
          <a:xfrm>
            <a:off x="2652713" y="4013200"/>
            <a:ext cx="1536700" cy="406400"/>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C00000"/>
                </a:solidFill>
                <a:effectLst/>
                <a:uLnTx/>
                <a:uFillTx/>
                <a:latin typeface="Times New Roman" panose="02020603050405020304" pitchFamily="18" charset="0"/>
                <a:ea typeface="+mn-ea"/>
                <a:cs typeface="Times New Roman" panose="02020603050405020304" pitchFamily="18" charset="0"/>
                <a:sym typeface="+mn-ea"/>
              </a:rPr>
              <a:t>Thanks to</a:t>
            </a:r>
            <a:endParaRPr kumimoji="0" lang="zh-CN" altLang="en-US" sz="2400" b="0" i="0" u="none" strike="noStrike" kern="1200" cap="none" spc="0" normalizeH="0" baseline="0" noProof="0" dirty="0">
              <a:ln>
                <a:noFill/>
              </a:ln>
              <a:solidFill>
                <a:srgbClr val="C00000"/>
              </a:solidFill>
              <a:effectLst/>
              <a:uLnTx/>
              <a:uFillTx/>
              <a:latin typeface="Times New Roman" panose="02020603050405020304" pitchFamily="18" charset="0"/>
              <a:ea typeface="+mn-ea"/>
              <a:cs typeface="Times New Roman" panose="02020603050405020304" pitchFamily="18" charset="0"/>
              <a:sym typeface="+mn-ea"/>
            </a:endParaRPr>
          </a:p>
        </p:txBody>
      </p:sp>
      <p:sp>
        <p:nvSpPr>
          <p:cNvPr id="29" name="矩形 28"/>
          <p:cNvSpPr/>
          <p:nvPr/>
        </p:nvSpPr>
        <p:spPr bwMode="auto">
          <a:xfrm>
            <a:off x="2652713" y="5456238"/>
            <a:ext cx="1536700" cy="406400"/>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a:ln>
                  <a:noFill/>
                </a:ln>
                <a:solidFill>
                  <a:srgbClr val="C00000"/>
                </a:solidFill>
                <a:effectLst/>
                <a:uLnTx/>
                <a:uFillTx/>
                <a:latin typeface="Times New Roman" panose="02020603050405020304" pitchFamily="18" charset="0"/>
                <a:ea typeface="+mn-ea"/>
                <a:cs typeface="Times New Roman" panose="02020603050405020304" pitchFamily="18" charset="0"/>
                <a:sym typeface="+mn-ea"/>
              </a:rPr>
              <a:t>as long as</a:t>
            </a:r>
            <a:endParaRPr kumimoji="0" lang="zh-CN" altLang="en-US" sz="2400" b="0" i="0" u="none" strike="noStrike" kern="1200" cap="none" spc="0" normalizeH="0" baseline="0" noProof="0" dirty="0">
              <a:ln>
                <a:noFill/>
              </a:ln>
              <a:solidFill>
                <a:srgbClr val="C00000"/>
              </a:solidFill>
              <a:effectLst/>
              <a:uLnTx/>
              <a:uFillTx/>
              <a:latin typeface="Times New Roman" panose="02020603050405020304" pitchFamily="18" charset="0"/>
              <a:ea typeface="+mn-ea"/>
              <a:cs typeface="Times New Roman" panose="02020603050405020304" pitchFamily="18" charset="0"/>
              <a:sym typeface="+mn-ea"/>
            </a:endParaRPr>
          </a:p>
        </p:txBody>
      </p:sp>
      <p:pic>
        <p:nvPicPr>
          <p:cNvPr id="86035" name="Picture 21">
            <a:hlinkClick r:id="" action="ppaction://noaction"/>
          </p:cNvPr>
          <p:cNvPicPr>
            <a:picLocks noChangeAspect="1"/>
          </p:cNvPicPr>
          <p:nvPr/>
        </p:nvPicPr>
        <p:blipFill>
          <a:blip r:embed="rId2"/>
          <a:stretch>
            <a:fillRect/>
          </a:stretch>
        </p:blipFill>
        <p:spPr>
          <a:xfrm>
            <a:off x="9767888" y="184150"/>
            <a:ext cx="558800" cy="55880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blinds(horizontal)">
                                      <p:cBhvr>
                                        <p:cTn id="7" dur="5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blinds(horizontal)">
                                      <p:cBhvr>
                                        <p:cTn id="12" dur="500"/>
                                        <p:tgtEl>
                                          <p:spTgt spid="2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blinds(horizontal)">
                                      <p:cBhvr>
                                        <p:cTn id="17" dur="500"/>
                                        <p:tgtEl>
                                          <p:spTgt spid="27"/>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bldLvl="0" animBg="1"/>
      <p:bldP spid="27" grpId="0" bldLvl="0" animBg="1"/>
      <p:bldP spid="28" grpId="0" bldLvl="0" animBg="1"/>
      <p:bldP spid="29" grpId="0" bldLvl="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 name="矩形 24"/>
          <p:cNvSpPr/>
          <p:nvPr/>
        </p:nvSpPr>
        <p:spPr>
          <a:xfrm>
            <a:off x="1524000" y="6372225"/>
            <a:ext cx="9144000" cy="485775"/>
          </a:xfrm>
          <a:prstGeom prst="rect">
            <a:avLst/>
          </a:prstGeom>
          <a:solidFill>
            <a:srgbClr val="FF9F4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1" lang="zh-CN" altLang="en-US" sz="1800" b="0" i="0" u="none" strike="noStrike" kern="1200" cap="none" spc="0" normalizeH="0" baseline="0" noProof="0">
              <a:ln>
                <a:noFill/>
              </a:ln>
              <a:solidFill>
                <a:schemeClr val="accent6">
                  <a:lumMod val="60000"/>
                  <a:lumOff val="40000"/>
                </a:schemeClr>
              </a:solidFill>
              <a:effectLst/>
              <a:uLnTx/>
              <a:uFillTx/>
              <a:latin typeface="+mn-lt"/>
              <a:ea typeface="+mn-ea"/>
              <a:cs typeface="+mn-cs"/>
            </a:endParaRPr>
          </a:p>
        </p:txBody>
      </p:sp>
      <p:cxnSp>
        <p:nvCxnSpPr>
          <p:cNvPr id="26" name="直线连接符 25"/>
          <p:cNvCxnSpPr/>
          <p:nvPr/>
        </p:nvCxnSpPr>
        <p:spPr>
          <a:xfrm>
            <a:off x="1524000" y="6372225"/>
            <a:ext cx="9144000" cy="0"/>
          </a:xfrm>
          <a:prstGeom prst="line">
            <a:avLst/>
          </a:prstGeom>
          <a:ln>
            <a:solidFill>
              <a:schemeClr val="accent1"/>
            </a:solidFill>
          </a:ln>
          <a:effectLst/>
        </p:spPr>
        <p:style>
          <a:lnRef idx="3">
            <a:schemeClr val="accent5"/>
          </a:lnRef>
          <a:fillRef idx="0">
            <a:schemeClr val="accent5"/>
          </a:fillRef>
          <a:effectRef idx="2">
            <a:schemeClr val="accent5"/>
          </a:effectRef>
          <a:fontRef idx="minor">
            <a:schemeClr val="tx1"/>
          </a:fontRef>
        </p:style>
      </p:cxnSp>
      <p:sp>
        <p:nvSpPr>
          <p:cNvPr id="87044" name="文本框 59"/>
          <p:cNvSpPr txBox="1"/>
          <p:nvPr/>
        </p:nvSpPr>
        <p:spPr>
          <a:xfrm>
            <a:off x="3992563" y="280988"/>
            <a:ext cx="4479925" cy="521970"/>
          </a:xfrm>
          <a:prstGeom prst="rect">
            <a:avLst/>
          </a:prstGeom>
          <a:noFill/>
          <a:ln w="9525">
            <a:noFill/>
          </a:ln>
        </p:spPr>
        <p:txBody>
          <a:bodyPr>
            <a:spAutoFit/>
          </a:bodyPr>
          <a:p>
            <a:pPr eaLnBrk="1" hangingPunct="1"/>
            <a:r>
              <a:rPr lang="en-US" altLang="zh-CN" sz="2800" b="1" dirty="0">
                <a:solidFill>
                  <a:srgbClr val="64A96A"/>
                </a:solidFill>
                <a:latin typeface="Arial" panose="020B0604020202020204" pitchFamily="34" charset="0"/>
              </a:rPr>
              <a:t>Building your language</a:t>
            </a:r>
            <a:endParaRPr lang="zh-CN" altLang="en-US" sz="2800" b="1" dirty="0">
              <a:solidFill>
                <a:srgbClr val="64A96A"/>
              </a:solidFill>
              <a:latin typeface="Arial" panose="020B0604020202020204" pitchFamily="34" charset="0"/>
              <a:ea typeface="Arial" panose="020B0604020202020204" pitchFamily="34" charset="0"/>
            </a:endParaRPr>
          </a:p>
        </p:txBody>
      </p:sp>
      <p:cxnSp>
        <p:nvCxnSpPr>
          <p:cNvPr id="61" name="直线连接符 60"/>
          <p:cNvCxnSpPr/>
          <p:nvPr/>
        </p:nvCxnSpPr>
        <p:spPr>
          <a:xfrm>
            <a:off x="1524000" y="742950"/>
            <a:ext cx="2100263" cy="0"/>
          </a:xfrm>
          <a:prstGeom prst="line">
            <a:avLst/>
          </a:prstGeom>
          <a:ln>
            <a:solidFill>
              <a:srgbClr val="008080"/>
            </a:solidFill>
          </a:ln>
          <a:effectLst/>
        </p:spPr>
        <p:style>
          <a:lnRef idx="3">
            <a:schemeClr val="accent5"/>
          </a:lnRef>
          <a:fillRef idx="0">
            <a:schemeClr val="accent5"/>
          </a:fillRef>
          <a:effectRef idx="2">
            <a:schemeClr val="accent5"/>
          </a:effectRef>
          <a:fontRef idx="minor">
            <a:schemeClr val="tx1"/>
          </a:fontRef>
        </p:style>
      </p:cxnSp>
      <p:cxnSp>
        <p:nvCxnSpPr>
          <p:cNvPr id="62" name="直线连接符 61"/>
          <p:cNvCxnSpPr/>
          <p:nvPr/>
        </p:nvCxnSpPr>
        <p:spPr>
          <a:xfrm>
            <a:off x="3421063" y="742950"/>
            <a:ext cx="7246938" cy="0"/>
          </a:xfrm>
          <a:prstGeom prst="line">
            <a:avLst/>
          </a:prstGeom>
          <a:ln w="3175" cmpd="sng">
            <a:solidFill>
              <a:schemeClr val="accent3">
                <a:lumMod val="75000"/>
              </a:schemeClr>
            </a:solidFill>
          </a:ln>
          <a:effectLst/>
        </p:spPr>
        <p:style>
          <a:lnRef idx="3">
            <a:schemeClr val="accent5"/>
          </a:lnRef>
          <a:fillRef idx="0">
            <a:schemeClr val="accent5"/>
          </a:fillRef>
          <a:effectRef idx="2">
            <a:schemeClr val="accent5"/>
          </a:effectRef>
          <a:fontRef idx="minor">
            <a:schemeClr val="tx1"/>
          </a:fontRef>
        </p:style>
      </p:cxnSp>
      <p:pic>
        <p:nvPicPr>
          <p:cNvPr id="87047" name="图片 62"/>
          <p:cNvPicPr>
            <a:picLocks noChangeAspect="1"/>
          </p:cNvPicPr>
          <p:nvPr/>
        </p:nvPicPr>
        <p:blipFill>
          <a:blip r:embed="rId1"/>
          <a:stretch>
            <a:fillRect/>
          </a:stretch>
        </p:blipFill>
        <p:spPr>
          <a:xfrm>
            <a:off x="1722438" y="152400"/>
            <a:ext cx="177800" cy="495300"/>
          </a:xfrm>
          <a:prstGeom prst="rect">
            <a:avLst/>
          </a:prstGeom>
          <a:noFill/>
          <a:ln w="9525">
            <a:noFill/>
          </a:ln>
        </p:spPr>
      </p:pic>
      <p:sp>
        <p:nvSpPr>
          <p:cNvPr id="87048" name="文本框 63"/>
          <p:cNvSpPr txBox="1"/>
          <p:nvPr/>
        </p:nvSpPr>
        <p:spPr>
          <a:xfrm>
            <a:off x="1879600" y="203200"/>
            <a:ext cx="1899285" cy="553085"/>
          </a:xfrm>
          <a:prstGeom prst="rect">
            <a:avLst/>
          </a:prstGeom>
          <a:noFill/>
          <a:ln w="9525">
            <a:noFill/>
          </a:ln>
        </p:spPr>
        <p:txBody>
          <a:bodyPr wrap="none">
            <a:spAutoFit/>
          </a:bodyPr>
          <a:p>
            <a:pPr eaLnBrk="1" hangingPunct="1"/>
            <a:r>
              <a:rPr lang="en-US" altLang="zh-CN" sz="3000" b="1" dirty="0">
                <a:solidFill>
                  <a:srgbClr val="008080"/>
                </a:solidFill>
                <a:latin typeface="Arial" panose="020B0604020202020204" pitchFamily="34" charset="0"/>
              </a:rPr>
              <a:t>Explore 1</a:t>
            </a:r>
            <a:endParaRPr lang="zh-CN" altLang="en-US" sz="3000" b="1" dirty="0">
              <a:solidFill>
                <a:srgbClr val="008080"/>
              </a:solidFill>
              <a:latin typeface="Arial" panose="020B0604020202020204" pitchFamily="34" charset="0"/>
              <a:ea typeface="Arial" panose="020B0604020202020204" pitchFamily="34" charset="0"/>
            </a:endParaRPr>
          </a:p>
        </p:txBody>
      </p:sp>
      <p:sp>
        <p:nvSpPr>
          <p:cNvPr id="87049" name="文本框 12"/>
          <p:cNvSpPr txBox="1"/>
          <p:nvPr/>
        </p:nvSpPr>
        <p:spPr>
          <a:xfrm>
            <a:off x="2690813" y="1066800"/>
            <a:ext cx="7977187" cy="1568450"/>
          </a:xfrm>
          <a:prstGeom prst="rect">
            <a:avLst/>
          </a:prstGeom>
          <a:noFill/>
          <a:ln w="9525">
            <a:noFill/>
          </a:ln>
        </p:spPr>
        <p:txBody>
          <a:bodyPr>
            <a:spAutoFit/>
          </a:bodyPr>
          <a:p>
            <a:pPr eaLnBrk="1" hangingPunct="1"/>
            <a:r>
              <a:rPr lang="en-US" altLang="zh-CN" sz="2400" b="1" dirty="0">
                <a:latin typeface="Times New Roman" panose="02020603050405020304" pitchFamily="18" charset="0"/>
                <a:cs typeface="Times New Roman" panose="02020603050405020304" pitchFamily="18" charset="0"/>
                <a:sym typeface="+mn-ea"/>
              </a:rPr>
              <a:t>                Collocations</a:t>
            </a:r>
            <a:endParaRPr lang="en-US" altLang="zh-CN" sz="2400" b="1" dirty="0">
              <a:latin typeface="Times New Roman" panose="02020603050405020304" pitchFamily="18" charset="0"/>
              <a:cs typeface="Times New Roman" panose="02020603050405020304" pitchFamily="18" charset="0"/>
              <a:sym typeface="+mn-ea"/>
            </a:endParaRPr>
          </a:p>
          <a:p>
            <a:pPr eaLnBrk="1" hangingPunct="1"/>
            <a:r>
              <a:rPr lang="en-US" altLang="zh-CN" sz="2400" b="1" dirty="0">
                <a:latin typeface="Times New Roman" panose="02020603050405020304" pitchFamily="18" charset="0"/>
                <a:cs typeface="Times New Roman" panose="02020603050405020304" pitchFamily="18" charset="0"/>
                <a:sym typeface="+mn-ea"/>
              </a:rPr>
              <a:t>Complete the passage with suitable collocations from the collocation box. Make changes where necessary. Sometimes more than one collocation is possible.</a:t>
            </a:r>
            <a:endParaRPr lang="en-US" altLang="zh-CN" sz="2400" b="1" dirty="0">
              <a:latin typeface="Times New Roman" panose="02020603050405020304" pitchFamily="18" charset="0"/>
              <a:ea typeface="Times New Roman" panose="02020603050405020304" pitchFamily="18" charset="0"/>
              <a:sym typeface="+mn-ea"/>
            </a:endParaRPr>
          </a:p>
        </p:txBody>
      </p:sp>
      <p:sp>
        <p:nvSpPr>
          <p:cNvPr id="2" name="矩形 1"/>
          <p:cNvSpPr/>
          <p:nvPr/>
        </p:nvSpPr>
        <p:spPr>
          <a:xfrm>
            <a:off x="2349500" y="2882900"/>
            <a:ext cx="3605213" cy="2698750"/>
          </a:xfrm>
          <a:prstGeom prst="rect">
            <a:avLst/>
          </a:prstGeom>
          <a:noFill/>
          <a:ln>
            <a:solidFill>
              <a:srgbClr val="64A96A"/>
            </a:solid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1"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 name="L 形 3"/>
          <p:cNvSpPr/>
          <p:nvPr/>
        </p:nvSpPr>
        <p:spPr>
          <a:xfrm flipV="1">
            <a:off x="2360613" y="2857500"/>
            <a:ext cx="155575" cy="171450"/>
          </a:xfrm>
          <a:prstGeom prst="corner">
            <a:avLst/>
          </a:prstGeom>
          <a:solidFill>
            <a:srgbClr val="64A96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1"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18" name="L 形 17"/>
          <p:cNvSpPr/>
          <p:nvPr/>
        </p:nvSpPr>
        <p:spPr>
          <a:xfrm rot="16200000">
            <a:off x="5826919" y="5490369"/>
            <a:ext cx="168275" cy="179388"/>
          </a:xfrm>
          <a:prstGeom prst="corner">
            <a:avLst/>
          </a:prstGeom>
          <a:solidFill>
            <a:srgbClr val="64A96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1"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87053" name="文本框 27"/>
          <p:cNvSpPr txBox="1"/>
          <p:nvPr/>
        </p:nvSpPr>
        <p:spPr>
          <a:xfrm>
            <a:off x="2536825" y="2968625"/>
            <a:ext cx="3559175" cy="2553335"/>
          </a:xfrm>
          <a:prstGeom prst="rect">
            <a:avLst/>
          </a:prstGeom>
          <a:noFill/>
          <a:ln w="9525">
            <a:noFill/>
          </a:ln>
        </p:spPr>
        <p:txBody>
          <a:bodyPr>
            <a:spAutoFit/>
          </a:bodyPr>
          <a:p>
            <a:r>
              <a:rPr lang="en-US" altLang="zh-CN" sz="2000" b="1" dirty="0">
                <a:solidFill>
                  <a:srgbClr val="90A777"/>
                </a:solidFill>
                <a:latin typeface="Times New Roman" panose="02020603050405020304" pitchFamily="18" charset="0"/>
                <a:cs typeface="Times New Roman" panose="02020603050405020304" pitchFamily="18" charset="0"/>
                <a:sym typeface="+mn-ea"/>
              </a:rPr>
              <a:t>Verbs which often go before:</a:t>
            </a:r>
            <a:endParaRPr lang="en-US" altLang="zh-CN" sz="2000" b="1" dirty="0">
              <a:solidFill>
                <a:srgbClr val="90A777"/>
              </a:solidFill>
              <a:latin typeface="Times New Roman" panose="02020603050405020304" pitchFamily="18" charset="0"/>
              <a:cs typeface="Times New Roman" panose="02020603050405020304" pitchFamily="18" charset="0"/>
              <a:sym typeface="+mn-ea"/>
            </a:endParaRPr>
          </a:p>
          <a:p>
            <a:endParaRPr lang="en-US" altLang="zh-CN" sz="2000" b="1" dirty="0">
              <a:solidFill>
                <a:srgbClr val="90A777"/>
              </a:solidFill>
              <a:latin typeface="Times New Roman" panose="02020603050405020304" pitchFamily="18" charset="0"/>
              <a:cs typeface="Times New Roman" panose="02020603050405020304" pitchFamily="18" charset="0"/>
              <a:sym typeface="+mn-ea"/>
            </a:endParaRPr>
          </a:p>
          <a:p>
            <a:r>
              <a:rPr lang="en-US" altLang="zh-CN" sz="2000" b="1" dirty="0">
                <a:solidFill>
                  <a:srgbClr val="4C4949"/>
                </a:solidFill>
                <a:latin typeface="Times New Roman" panose="02020603050405020304" pitchFamily="18" charset="0"/>
                <a:cs typeface="Times New Roman" panose="02020603050405020304" pitchFamily="18" charset="0"/>
                <a:sym typeface="+mn-ea"/>
              </a:rPr>
              <a:t>proposal         </a:t>
            </a:r>
            <a:r>
              <a:rPr lang="en-US" altLang="zh-CN" sz="2000" dirty="0">
                <a:solidFill>
                  <a:srgbClr val="4C4949"/>
                </a:solidFill>
                <a:latin typeface="Times New Roman" panose="02020603050405020304" pitchFamily="18" charset="0"/>
                <a:cs typeface="Times New Roman" panose="02020603050405020304" pitchFamily="18" charset="0"/>
                <a:sym typeface="+mn-ea"/>
              </a:rPr>
              <a:t>accept     make</a:t>
            </a:r>
            <a:endParaRPr lang="en-US" altLang="zh-CN" sz="2000" dirty="0">
              <a:solidFill>
                <a:srgbClr val="4C4949"/>
              </a:solidFill>
              <a:latin typeface="Times New Roman" panose="02020603050405020304" pitchFamily="18" charset="0"/>
              <a:cs typeface="Times New Roman" panose="02020603050405020304" pitchFamily="18" charset="0"/>
              <a:sym typeface="+mn-ea"/>
            </a:endParaRPr>
          </a:p>
          <a:p>
            <a:r>
              <a:rPr lang="en-US" altLang="zh-CN" sz="2000" dirty="0">
                <a:solidFill>
                  <a:srgbClr val="4C4949"/>
                </a:solidFill>
                <a:latin typeface="Times New Roman" panose="02020603050405020304" pitchFamily="18" charset="0"/>
                <a:cs typeface="Times New Roman" panose="02020603050405020304" pitchFamily="18" charset="0"/>
                <a:sym typeface="+mn-ea"/>
              </a:rPr>
              <a:t>                         discuss     offer</a:t>
            </a:r>
            <a:endParaRPr lang="en-US" altLang="zh-CN" sz="2000" dirty="0">
              <a:solidFill>
                <a:srgbClr val="4C4949"/>
              </a:solidFill>
              <a:latin typeface="Times New Roman" panose="02020603050405020304" pitchFamily="18" charset="0"/>
              <a:cs typeface="Times New Roman" panose="02020603050405020304" pitchFamily="18" charset="0"/>
              <a:sym typeface="+mn-ea"/>
            </a:endParaRPr>
          </a:p>
          <a:p>
            <a:r>
              <a:rPr lang="en-US" altLang="zh-CN" sz="2000" b="1" dirty="0">
                <a:solidFill>
                  <a:srgbClr val="4C4949"/>
                </a:solidFill>
                <a:latin typeface="Times New Roman" panose="02020603050405020304" pitchFamily="18" charset="0"/>
                <a:cs typeface="Times New Roman" panose="02020603050405020304" pitchFamily="18" charset="0"/>
                <a:sym typeface="+mn-ea"/>
              </a:rPr>
              <a:t>opinion           </a:t>
            </a:r>
            <a:r>
              <a:rPr lang="en-US" altLang="zh-CN" sz="2000" dirty="0">
                <a:solidFill>
                  <a:srgbClr val="4C4949"/>
                </a:solidFill>
                <a:latin typeface="Times New Roman" panose="02020603050405020304" pitchFamily="18" charset="0"/>
                <a:cs typeface="Times New Roman" panose="02020603050405020304" pitchFamily="18" charset="0"/>
                <a:sym typeface="+mn-ea"/>
              </a:rPr>
              <a:t>share        hold</a:t>
            </a:r>
            <a:endParaRPr lang="en-US" altLang="zh-CN" sz="2000" dirty="0">
              <a:solidFill>
                <a:srgbClr val="4C4949"/>
              </a:solidFill>
              <a:latin typeface="Times New Roman" panose="02020603050405020304" pitchFamily="18" charset="0"/>
              <a:cs typeface="Times New Roman" panose="02020603050405020304" pitchFamily="18" charset="0"/>
              <a:sym typeface="+mn-ea"/>
            </a:endParaRPr>
          </a:p>
          <a:p>
            <a:r>
              <a:rPr lang="en-US" altLang="zh-CN" sz="2000" dirty="0">
                <a:solidFill>
                  <a:srgbClr val="4C4949"/>
                </a:solidFill>
                <a:latin typeface="Times New Roman" panose="02020603050405020304" pitchFamily="18" charset="0"/>
                <a:cs typeface="Times New Roman" panose="02020603050405020304" pitchFamily="18" charset="0"/>
                <a:sym typeface="+mn-ea"/>
              </a:rPr>
              <a:t>                         seek         express</a:t>
            </a:r>
            <a:endParaRPr lang="en-US" altLang="zh-CN" sz="2000" dirty="0">
              <a:solidFill>
                <a:srgbClr val="4C4949"/>
              </a:solidFill>
              <a:latin typeface="Times New Roman" panose="02020603050405020304" pitchFamily="18" charset="0"/>
              <a:cs typeface="Times New Roman" panose="02020603050405020304" pitchFamily="18" charset="0"/>
              <a:sym typeface="+mn-ea"/>
            </a:endParaRPr>
          </a:p>
          <a:p>
            <a:r>
              <a:rPr lang="en-US" altLang="zh-CN" sz="2000" b="1" dirty="0">
                <a:solidFill>
                  <a:srgbClr val="4C4949"/>
                </a:solidFill>
                <a:latin typeface="Times New Roman" panose="02020603050405020304" pitchFamily="18" charset="0"/>
                <a:cs typeface="Times New Roman" panose="02020603050405020304" pitchFamily="18" charset="0"/>
                <a:sym typeface="+mn-ea"/>
              </a:rPr>
              <a:t>possibility      </a:t>
            </a:r>
            <a:r>
              <a:rPr lang="en-US" altLang="zh-CN" sz="2000" dirty="0">
                <a:solidFill>
                  <a:srgbClr val="4C4949"/>
                </a:solidFill>
                <a:latin typeface="Times New Roman" panose="02020603050405020304" pitchFamily="18" charset="0"/>
                <a:cs typeface="Times New Roman" panose="02020603050405020304" pitchFamily="18" charset="0"/>
                <a:sym typeface="+mn-ea"/>
              </a:rPr>
              <a:t>explore    consider</a:t>
            </a:r>
            <a:endParaRPr lang="en-US" altLang="zh-CN" sz="2000" dirty="0">
              <a:solidFill>
                <a:srgbClr val="4C4949"/>
              </a:solidFill>
              <a:latin typeface="Times New Roman" panose="02020603050405020304" pitchFamily="18" charset="0"/>
              <a:cs typeface="Times New Roman" panose="02020603050405020304" pitchFamily="18" charset="0"/>
              <a:sym typeface="+mn-ea"/>
            </a:endParaRPr>
          </a:p>
          <a:p>
            <a:r>
              <a:rPr lang="en-US" altLang="zh-CN" sz="2000" dirty="0">
                <a:solidFill>
                  <a:srgbClr val="4C4949"/>
                </a:solidFill>
                <a:latin typeface="Times New Roman" panose="02020603050405020304" pitchFamily="18" charset="0"/>
                <a:cs typeface="Times New Roman" panose="02020603050405020304" pitchFamily="18" charset="0"/>
                <a:sym typeface="+mn-ea"/>
              </a:rPr>
              <a:t>                         discuss    accept</a:t>
            </a:r>
            <a:endParaRPr lang="en-US" altLang="zh-CN" sz="2000" dirty="0">
              <a:latin typeface="Times New Roman" panose="02020603050405020304" pitchFamily="18" charset="0"/>
              <a:ea typeface="Times New Roman" panose="02020603050405020304" pitchFamily="18" charset="0"/>
              <a:sym typeface="+mn-ea"/>
            </a:endParaRPr>
          </a:p>
        </p:txBody>
      </p:sp>
      <p:sp>
        <p:nvSpPr>
          <p:cNvPr id="29" name="矩形 28"/>
          <p:cNvSpPr/>
          <p:nvPr/>
        </p:nvSpPr>
        <p:spPr>
          <a:xfrm>
            <a:off x="6283325" y="2881313"/>
            <a:ext cx="3700463" cy="2717800"/>
          </a:xfrm>
          <a:prstGeom prst="rect">
            <a:avLst/>
          </a:prstGeom>
          <a:noFill/>
          <a:ln>
            <a:solidFill>
              <a:srgbClr val="64A96A"/>
            </a:solid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1"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0" name="L 形 29"/>
          <p:cNvSpPr/>
          <p:nvPr/>
        </p:nvSpPr>
        <p:spPr>
          <a:xfrm flipH="1" flipV="1">
            <a:off x="9877425" y="2855913"/>
            <a:ext cx="150813" cy="171450"/>
          </a:xfrm>
          <a:prstGeom prst="corner">
            <a:avLst/>
          </a:prstGeom>
          <a:solidFill>
            <a:srgbClr val="64A96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1"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31" name="L 形 30"/>
          <p:cNvSpPr/>
          <p:nvPr/>
        </p:nvSpPr>
        <p:spPr>
          <a:xfrm rot="16200000" flipV="1">
            <a:off x="6238081" y="5499894"/>
            <a:ext cx="168275" cy="160338"/>
          </a:xfrm>
          <a:prstGeom prst="corner">
            <a:avLst/>
          </a:prstGeom>
          <a:solidFill>
            <a:srgbClr val="64A96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1"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87057" name="TextBox 4"/>
          <p:cNvSpPr txBox="1"/>
          <p:nvPr/>
        </p:nvSpPr>
        <p:spPr>
          <a:xfrm>
            <a:off x="5846763" y="6394450"/>
            <a:ext cx="4821237" cy="368300"/>
          </a:xfrm>
          <a:prstGeom prst="rect">
            <a:avLst/>
          </a:prstGeom>
          <a:noFill/>
          <a:ln w="9525">
            <a:noFill/>
          </a:ln>
        </p:spPr>
        <p:txBody>
          <a:bodyPr>
            <a:spAutoFit/>
          </a:bodyPr>
          <a:p>
            <a:pPr eaLnBrk="1" hangingPunct="1"/>
            <a:r>
              <a:rPr lang="zh-CN" altLang="en-US" b="1" dirty="0">
                <a:solidFill>
                  <a:schemeClr val="bg1"/>
                </a:solidFill>
                <a:latin typeface="微软雅黑" panose="020B0503020204020204" charset="-122"/>
                <a:ea typeface="微软雅黑" panose="020B0503020204020204" charset="-122"/>
              </a:rPr>
              <a:t>新一代大学英语（基础篇）</a:t>
            </a:r>
            <a:r>
              <a:rPr lang="en-US" altLang="zh-CN" b="1" dirty="0">
                <a:solidFill>
                  <a:schemeClr val="bg1"/>
                </a:solidFill>
                <a:latin typeface="微软雅黑" panose="020B0503020204020204" charset="-122"/>
                <a:ea typeface="微软雅黑" panose="020B0503020204020204" charset="-122"/>
              </a:rPr>
              <a:t>  </a:t>
            </a:r>
            <a:r>
              <a:rPr lang="zh-CN" altLang="en-US" b="1" dirty="0">
                <a:solidFill>
                  <a:schemeClr val="bg1"/>
                </a:solidFill>
                <a:latin typeface="微软雅黑" panose="020B0503020204020204" charset="-122"/>
                <a:ea typeface="微软雅黑" panose="020B0503020204020204" charset="-122"/>
              </a:rPr>
              <a:t>综合教程</a:t>
            </a:r>
            <a:r>
              <a:rPr lang="en-US" altLang="zh-CN" b="1" dirty="0">
                <a:solidFill>
                  <a:schemeClr val="bg1"/>
                </a:solidFill>
                <a:latin typeface="微软雅黑" panose="020B0503020204020204" charset="-122"/>
                <a:ea typeface="微软雅黑" panose="020B0503020204020204" charset="-122"/>
              </a:rPr>
              <a:t>  Unit 4</a:t>
            </a:r>
            <a:endParaRPr lang="zh-CN" altLang="en-US" b="1" dirty="0">
              <a:solidFill>
                <a:schemeClr val="bg1"/>
              </a:solidFill>
              <a:latin typeface="微软雅黑" panose="020B0503020204020204" charset="-122"/>
              <a:ea typeface="微软雅黑" panose="020B0503020204020204" charset="-122"/>
            </a:endParaRPr>
          </a:p>
        </p:txBody>
      </p:sp>
      <p:sp>
        <p:nvSpPr>
          <p:cNvPr id="22" name="五边形 21"/>
          <p:cNvSpPr>
            <a:spLocks noChangeArrowheads="1"/>
          </p:cNvSpPr>
          <p:nvPr/>
        </p:nvSpPr>
        <p:spPr bwMode="auto">
          <a:xfrm>
            <a:off x="2201863" y="987425"/>
            <a:ext cx="1108075" cy="431800"/>
          </a:xfrm>
          <a:prstGeom prst="homePlate">
            <a:avLst>
              <a:gd name="adj" fmla="val 50017"/>
            </a:avLst>
          </a:prstGeom>
          <a:solidFill>
            <a:srgbClr val="64A96A"/>
          </a:solidFill>
          <a:ln>
            <a:noFill/>
          </a:ln>
          <a:effectLst>
            <a:outerShdw blurRad="50800" dist="38100" dir="2700000" algn="tl" rotWithShape="0">
              <a:srgbClr val="808080">
                <a:alpha val="39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1" lang="en-US" altLang="zh-CN" sz="2400" b="1" i="0" u="none" strike="noStrike" kern="1200" cap="none" spc="0" normalizeH="0" baseline="0" noProof="0" dirty="0">
                <a:ln>
                  <a:noFill/>
                </a:ln>
                <a:solidFill>
                  <a:srgbClr val="FFFFFF"/>
                </a:solidFill>
                <a:effectLst/>
                <a:uLnTx/>
                <a:uFillTx/>
                <a:latin typeface="Calibri" panose="020F0502020204030204" charset="0"/>
                <a:ea typeface="宋体" panose="02010600030101010101" pitchFamily="2" charset="-122"/>
                <a:cs typeface="+mn-cs"/>
                <a:sym typeface="+mn-ea"/>
              </a:rPr>
              <a:t>Task 3</a:t>
            </a:r>
            <a:endParaRPr kumimoji="1" lang="zh-CN" altLang="en-US" sz="2400" b="1" i="0" u="none" strike="noStrike" kern="1200" cap="none" spc="0" normalizeH="0" baseline="0" noProof="0" dirty="0">
              <a:ln>
                <a:noFill/>
              </a:ln>
              <a:solidFill>
                <a:srgbClr val="FFFFFF"/>
              </a:solidFill>
              <a:effectLst/>
              <a:uLnTx/>
              <a:uFillTx/>
              <a:latin typeface="Calibri" panose="020F0502020204030204" charset="0"/>
              <a:ea typeface="宋体" panose="02010600030101010101" pitchFamily="2" charset="-122"/>
              <a:cs typeface="+mn-cs"/>
              <a:sym typeface="+mn-ea"/>
            </a:endParaRPr>
          </a:p>
        </p:txBody>
      </p:sp>
      <p:sp>
        <p:nvSpPr>
          <p:cNvPr id="87059" name="矩形 5"/>
          <p:cNvSpPr/>
          <p:nvPr/>
        </p:nvSpPr>
        <p:spPr>
          <a:xfrm>
            <a:off x="6283325" y="3154363"/>
            <a:ext cx="4572000" cy="1322070"/>
          </a:xfrm>
          <a:prstGeom prst="rect">
            <a:avLst/>
          </a:prstGeom>
          <a:noFill/>
          <a:ln w="9525">
            <a:noFill/>
          </a:ln>
        </p:spPr>
        <p:txBody>
          <a:bodyPr>
            <a:spAutoFit/>
          </a:bodyPr>
          <a:p>
            <a:r>
              <a:rPr lang="en-US" altLang="zh-CN" sz="2000" b="1" dirty="0">
                <a:solidFill>
                  <a:srgbClr val="90A777"/>
                </a:solidFill>
                <a:latin typeface="Times New Roman" panose="02020603050405020304" pitchFamily="18" charset="0"/>
                <a:cs typeface="Times New Roman" panose="02020603050405020304" pitchFamily="18" charset="0"/>
                <a:sym typeface="+mn-ea"/>
              </a:rPr>
              <a:t>Adjectives which often go before:</a:t>
            </a:r>
            <a:endParaRPr lang="en-US" altLang="zh-CN" sz="2000" b="1" dirty="0">
              <a:solidFill>
                <a:srgbClr val="90A777"/>
              </a:solidFill>
              <a:latin typeface="Times New Roman" panose="02020603050405020304" pitchFamily="18" charset="0"/>
              <a:cs typeface="Times New Roman" panose="02020603050405020304" pitchFamily="18" charset="0"/>
              <a:sym typeface="+mn-ea"/>
            </a:endParaRPr>
          </a:p>
          <a:p>
            <a:endParaRPr lang="en-US" altLang="zh-CN" sz="2000" b="1" dirty="0">
              <a:solidFill>
                <a:srgbClr val="4C4949"/>
              </a:solidFill>
              <a:latin typeface="Times New Roman" panose="02020603050405020304" pitchFamily="18" charset="0"/>
              <a:cs typeface="Times New Roman" panose="02020603050405020304" pitchFamily="18" charset="0"/>
              <a:sym typeface="+mn-ea"/>
            </a:endParaRPr>
          </a:p>
          <a:p>
            <a:r>
              <a:rPr lang="en-US" altLang="zh-CN" sz="2000" b="1" dirty="0">
                <a:solidFill>
                  <a:srgbClr val="4C4949"/>
                </a:solidFill>
                <a:latin typeface="Times New Roman" panose="02020603050405020304" pitchFamily="18" charset="0"/>
                <a:cs typeface="Times New Roman" panose="02020603050405020304" pitchFamily="18" charset="0"/>
                <a:sym typeface="+mn-ea"/>
              </a:rPr>
              <a:t>access               </a:t>
            </a:r>
            <a:r>
              <a:rPr lang="en-US" altLang="zh-CN" sz="2000" dirty="0">
                <a:solidFill>
                  <a:srgbClr val="4C4949"/>
                </a:solidFill>
                <a:latin typeface="Times New Roman" panose="02020603050405020304" pitchFamily="18" charset="0"/>
                <a:cs typeface="Times New Roman" panose="02020603050405020304" pitchFamily="18" charset="0"/>
                <a:sym typeface="+mn-ea"/>
              </a:rPr>
              <a:t>easy           limited</a:t>
            </a:r>
            <a:endParaRPr lang="en-US" altLang="zh-CN" sz="2000" dirty="0">
              <a:solidFill>
                <a:srgbClr val="4C4949"/>
              </a:solidFill>
              <a:latin typeface="Times New Roman" panose="02020603050405020304" pitchFamily="18" charset="0"/>
              <a:cs typeface="Times New Roman" panose="02020603050405020304" pitchFamily="18" charset="0"/>
              <a:sym typeface="+mn-ea"/>
            </a:endParaRPr>
          </a:p>
          <a:p>
            <a:r>
              <a:rPr lang="en-US" altLang="zh-CN" sz="2000" dirty="0">
                <a:solidFill>
                  <a:srgbClr val="4C4949"/>
                </a:solidFill>
                <a:latin typeface="Times New Roman" panose="02020603050405020304" pitchFamily="18" charset="0"/>
                <a:cs typeface="Times New Roman" panose="02020603050405020304" pitchFamily="18" charset="0"/>
                <a:sym typeface="+mn-ea"/>
              </a:rPr>
              <a:t>                          instant      equal</a:t>
            </a:r>
            <a:endParaRPr lang="zh-CN" altLang="en-US" sz="2000" dirty="0">
              <a:latin typeface="Times New Roman" panose="02020603050405020304" pitchFamily="18" charset="0"/>
              <a:ea typeface="Times New Roman" panose="02020603050405020304" pitchFamily="18" charset="0"/>
              <a:sym typeface="+mn-ea"/>
            </a:endParaRPr>
          </a:p>
        </p:txBody>
      </p:sp>
      <p:pic>
        <p:nvPicPr>
          <p:cNvPr id="87060" name="Picture 21">
            <a:hlinkClick r:id="" action="ppaction://noaction"/>
          </p:cNvPr>
          <p:cNvPicPr>
            <a:picLocks noChangeAspect="1"/>
          </p:cNvPicPr>
          <p:nvPr/>
        </p:nvPicPr>
        <p:blipFill>
          <a:blip r:embed="rId2"/>
          <a:stretch>
            <a:fillRect/>
          </a:stretch>
        </p:blipFill>
        <p:spPr>
          <a:xfrm>
            <a:off x="9767888" y="184150"/>
            <a:ext cx="558800" cy="558800"/>
          </a:xfrm>
          <a:prstGeom prst="rect">
            <a:avLst/>
          </a:prstGeom>
          <a:noFill/>
          <a:ln w="9525">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 name="矩形 24"/>
          <p:cNvSpPr/>
          <p:nvPr/>
        </p:nvSpPr>
        <p:spPr>
          <a:xfrm>
            <a:off x="1524000" y="6372225"/>
            <a:ext cx="9144000" cy="485775"/>
          </a:xfrm>
          <a:prstGeom prst="rect">
            <a:avLst/>
          </a:prstGeom>
          <a:solidFill>
            <a:srgbClr val="FF9F4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1" lang="zh-CN" altLang="en-US" sz="1800" b="0" i="0" u="none" strike="noStrike" kern="1200" cap="none" spc="0" normalizeH="0" baseline="0" noProof="0">
              <a:ln>
                <a:noFill/>
              </a:ln>
              <a:solidFill>
                <a:schemeClr val="accent6">
                  <a:lumMod val="60000"/>
                  <a:lumOff val="40000"/>
                </a:schemeClr>
              </a:solidFill>
              <a:effectLst/>
              <a:uLnTx/>
              <a:uFillTx/>
              <a:latin typeface="+mn-lt"/>
              <a:ea typeface="+mn-ea"/>
              <a:cs typeface="+mn-cs"/>
            </a:endParaRPr>
          </a:p>
        </p:txBody>
      </p:sp>
      <p:cxnSp>
        <p:nvCxnSpPr>
          <p:cNvPr id="26" name="直线连接符 25"/>
          <p:cNvCxnSpPr/>
          <p:nvPr/>
        </p:nvCxnSpPr>
        <p:spPr>
          <a:xfrm>
            <a:off x="1524000" y="6372225"/>
            <a:ext cx="9144000" cy="0"/>
          </a:xfrm>
          <a:prstGeom prst="line">
            <a:avLst/>
          </a:prstGeom>
          <a:ln>
            <a:solidFill>
              <a:schemeClr val="accent1"/>
            </a:solidFill>
          </a:ln>
          <a:effectLst/>
        </p:spPr>
        <p:style>
          <a:lnRef idx="3">
            <a:schemeClr val="accent5"/>
          </a:lnRef>
          <a:fillRef idx="0">
            <a:schemeClr val="accent5"/>
          </a:fillRef>
          <a:effectRef idx="2">
            <a:schemeClr val="accent5"/>
          </a:effectRef>
          <a:fontRef idx="minor">
            <a:schemeClr val="tx1"/>
          </a:fontRef>
        </p:style>
      </p:cxnSp>
      <p:sp>
        <p:nvSpPr>
          <p:cNvPr id="88068" name="文本框 59"/>
          <p:cNvSpPr txBox="1"/>
          <p:nvPr/>
        </p:nvSpPr>
        <p:spPr>
          <a:xfrm>
            <a:off x="3992563" y="280988"/>
            <a:ext cx="5108575" cy="521970"/>
          </a:xfrm>
          <a:prstGeom prst="rect">
            <a:avLst/>
          </a:prstGeom>
          <a:noFill/>
          <a:ln w="9525">
            <a:noFill/>
          </a:ln>
        </p:spPr>
        <p:txBody>
          <a:bodyPr>
            <a:spAutoFit/>
          </a:bodyPr>
          <a:p>
            <a:pPr eaLnBrk="1" hangingPunct="1"/>
            <a:r>
              <a:rPr lang="en-US" altLang="zh-CN" sz="2800" b="1" dirty="0">
                <a:solidFill>
                  <a:srgbClr val="64A96A"/>
                </a:solidFill>
                <a:latin typeface="Arial" panose="020B0604020202020204" pitchFamily="34" charset="0"/>
              </a:rPr>
              <a:t>Building your language</a:t>
            </a:r>
            <a:endParaRPr lang="zh-CN" altLang="en-US" sz="2800" b="1" dirty="0">
              <a:solidFill>
                <a:srgbClr val="64A96A"/>
              </a:solidFill>
              <a:latin typeface="Arial" panose="020B0604020202020204" pitchFamily="34" charset="0"/>
              <a:ea typeface="Arial" panose="020B0604020202020204" pitchFamily="34" charset="0"/>
            </a:endParaRPr>
          </a:p>
        </p:txBody>
      </p:sp>
      <p:cxnSp>
        <p:nvCxnSpPr>
          <p:cNvPr id="61" name="直线连接符 60"/>
          <p:cNvCxnSpPr/>
          <p:nvPr/>
        </p:nvCxnSpPr>
        <p:spPr>
          <a:xfrm>
            <a:off x="1524000" y="742950"/>
            <a:ext cx="2100263" cy="0"/>
          </a:xfrm>
          <a:prstGeom prst="line">
            <a:avLst/>
          </a:prstGeom>
          <a:ln>
            <a:solidFill>
              <a:srgbClr val="008080"/>
            </a:solidFill>
          </a:ln>
          <a:effectLst/>
        </p:spPr>
        <p:style>
          <a:lnRef idx="3">
            <a:schemeClr val="accent5"/>
          </a:lnRef>
          <a:fillRef idx="0">
            <a:schemeClr val="accent5"/>
          </a:fillRef>
          <a:effectRef idx="2">
            <a:schemeClr val="accent5"/>
          </a:effectRef>
          <a:fontRef idx="minor">
            <a:schemeClr val="tx1"/>
          </a:fontRef>
        </p:style>
      </p:cxnSp>
      <p:cxnSp>
        <p:nvCxnSpPr>
          <p:cNvPr id="62" name="直线连接符 61"/>
          <p:cNvCxnSpPr/>
          <p:nvPr/>
        </p:nvCxnSpPr>
        <p:spPr>
          <a:xfrm>
            <a:off x="3421063" y="742950"/>
            <a:ext cx="7246938" cy="0"/>
          </a:xfrm>
          <a:prstGeom prst="line">
            <a:avLst/>
          </a:prstGeom>
          <a:ln w="3175" cmpd="sng">
            <a:solidFill>
              <a:schemeClr val="accent3">
                <a:lumMod val="75000"/>
              </a:schemeClr>
            </a:solidFill>
          </a:ln>
          <a:effectLst/>
        </p:spPr>
        <p:style>
          <a:lnRef idx="3">
            <a:schemeClr val="accent5"/>
          </a:lnRef>
          <a:fillRef idx="0">
            <a:schemeClr val="accent5"/>
          </a:fillRef>
          <a:effectRef idx="2">
            <a:schemeClr val="accent5"/>
          </a:effectRef>
          <a:fontRef idx="minor">
            <a:schemeClr val="tx1"/>
          </a:fontRef>
        </p:style>
      </p:cxnSp>
      <p:pic>
        <p:nvPicPr>
          <p:cNvPr id="88071" name="图片 62"/>
          <p:cNvPicPr>
            <a:picLocks noChangeAspect="1"/>
          </p:cNvPicPr>
          <p:nvPr/>
        </p:nvPicPr>
        <p:blipFill>
          <a:blip r:embed="rId1"/>
          <a:stretch>
            <a:fillRect/>
          </a:stretch>
        </p:blipFill>
        <p:spPr>
          <a:xfrm>
            <a:off x="1722438" y="152400"/>
            <a:ext cx="177800" cy="495300"/>
          </a:xfrm>
          <a:prstGeom prst="rect">
            <a:avLst/>
          </a:prstGeom>
          <a:noFill/>
          <a:ln w="9525">
            <a:noFill/>
          </a:ln>
        </p:spPr>
      </p:pic>
      <p:sp>
        <p:nvSpPr>
          <p:cNvPr id="88072" name="文本框 63"/>
          <p:cNvSpPr txBox="1"/>
          <p:nvPr/>
        </p:nvSpPr>
        <p:spPr>
          <a:xfrm>
            <a:off x="1879600" y="203200"/>
            <a:ext cx="1899285" cy="553085"/>
          </a:xfrm>
          <a:prstGeom prst="rect">
            <a:avLst/>
          </a:prstGeom>
          <a:noFill/>
          <a:ln w="9525">
            <a:noFill/>
          </a:ln>
        </p:spPr>
        <p:txBody>
          <a:bodyPr wrap="none">
            <a:spAutoFit/>
          </a:bodyPr>
          <a:p>
            <a:pPr eaLnBrk="1" hangingPunct="1"/>
            <a:r>
              <a:rPr lang="en-US" altLang="zh-CN" sz="3000" b="1" dirty="0">
                <a:solidFill>
                  <a:srgbClr val="008080"/>
                </a:solidFill>
                <a:latin typeface="Arial" panose="020B0604020202020204" pitchFamily="34" charset="0"/>
              </a:rPr>
              <a:t>Explore 1</a:t>
            </a:r>
            <a:endParaRPr lang="zh-CN" altLang="en-US" sz="3000" b="1" dirty="0">
              <a:solidFill>
                <a:srgbClr val="008080"/>
              </a:solidFill>
              <a:latin typeface="Arial" panose="020B0604020202020204" pitchFamily="34" charset="0"/>
              <a:ea typeface="Arial" panose="020B0604020202020204" pitchFamily="34" charset="0"/>
            </a:endParaRPr>
          </a:p>
        </p:txBody>
      </p:sp>
      <p:sp>
        <p:nvSpPr>
          <p:cNvPr id="88073" name="TextBox 4"/>
          <p:cNvSpPr txBox="1"/>
          <p:nvPr/>
        </p:nvSpPr>
        <p:spPr>
          <a:xfrm>
            <a:off x="5846763" y="6394450"/>
            <a:ext cx="4821237" cy="368300"/>
          </a:xfrm>
          <a:prstGeom prst="rect">
            <a:avLst/>
          </a:prstGeom>
          <a:noFill/>
          <a:ln w="9525">
            <a:noFill/>
          </a:ln>
        </p:spPr>
        <p:txBody>
          <a:bodyPr>
            <a:spAutoFit/>
          </a:bodyPr>
          <a:p>
            <a:pPr eaLnBrk="1" hangingPunct="1"/>
            <a:r>
              <a:rPr lang="zh-CN" altLang="en-US" b="1" dirty="0">
                <a:solidFill>
                  <a:schemeClr val="bg1"/>
                </a:solidFill>
                <a:latin typeface="微软雅黑" panose="020B0503020204020204" charset="-122"/>
                <a:ea typeface="微软雅黑" panose="020B0503020204020204" charset="-122"/>
              </a:rPr>
              <a:t>新一代大学英语（基础篇）</a:t>
            </a:r>
            <a:r>
              <a:rPr lang="en-US" altLang="zh-CN" b="1" dirty="0">
                <a:solidFill>
                  <a:schemeClr val="bg1"/>
                </a:solidFill>
                <a:latin typeface="微软雅黑" panose="020B0503020204020204" charset="-122"/>
                <a:ea typeface="微软雅黑" panose="020B0503020204020204" charset="-122"/>
              </a:rPr>
              <a:t>  </a:t>
            </a:r>
            <a:r>
              <a:rPr lang="zh-CN" altLang="en-US" b="1" dirty="0">
                <a:solidFill>
                  <a:schemeClr val="bg1"/>
                </a:solidFill>
                <a:latin typeface="微软雅黑" panose="020B0503020204020204" charset="-122"/>
                <a:ea typeface="微软雅黑" panose="020B0503020204020204" charset="-122"/>
              </a:rPr>
              <a:t>综合教程</a:t>
            </a:r>
            <a:r>
              <a:rPr lang="en-US" altLang="zh-CN" b="1" dirty="0">
                <a:solidFill>
                  <a:schemeClr val="bg1"/>
                </a:solidFill>
                <a:latin typeface="微软雅黑" panose="020B0503020204020204" charset="-122"/>
                <a:ea typeface="微软雅黑" panose="020B0503020204020204" charset="-122"/>
              </a:rPr>
              <a:t>  Unit 4</a:t>
            </a:r>
            <a:endParaRPr lang="zh-CN" altLang="en-US" b="1" dirty="0">
              <a:solidFill>
                <a:schemeClr val="bg1"/>
              </a:solidFill>
              <a:latin typeface="微软雅黑" panose="020B0503020204020204" charset="-122"/>
              <a:ea typeface="微软雅黑" panose="020B0503020204020204" charset="-122"/>
            </a:endParaRPr>
          </a:p>
        </p:txBody>
      </p:sp>
      <p:sp>
        <p:nvSpPr>
          <p:cNvPr id="12" name="五边形 21"/>
          <p:cNvSpPr>
            <a:spLocks noChangeArrowheads="1"/>
          </p:cNvSpPr>
          <p:nvPr/>
        </p:nvSpPr>
        <p:spPr bwMode="auto">
          <a:xfrm>
            <a:off x="2019300" y="903288"/>
            <a:ext cx="1109663" cy="431800"/>
          </a:xfrm>
          <a:prstGeom prst="homePlate">
            <a:avLst>
              <a:gd name="adj" fmla="val 50017"/>
            </a:avLst>
          </a:prstGeom>
          <a:solidFill>
            <a:srgbClr val="64A96A"/>
          </a:solidFill>
          <a:ln>
            <a:noFill/>
          </a:ln>
          <a:effectLst>
            <a:outerShdw blurRad="50800" dist="38100" dir="2700000" algn="tl" rotWithShape="0">
              <a:srgbClr val="808080">
                <a:alpha val="39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1" lang="en-US" altLang="zh-CN" sz="2400" b="1" i="0" u="none" strike="noStrike" kern="1200" cap="none" spc="0" normalizeH="0" baseline="0" noProof="0" dirty="0">
                <a:ln>
                  <a:noFill/>
                </a:ln>
                <a:solidFill>
                  <a:srgbClr val="FFFFFF"/>
                </a:solidFill>
                <a:effectLst/>
                <a:uLnTx/>
                <a:uFillTx/>
                <a:latin typeface="Calibri" panose="020F0502020204030204" charset="0"/>
                <a:ea typeface="宋体" panose="02010600030101010101" pitchFamily="2" charset="-122"/>
                <a:cs typeface="+mn-cs"/>
                <a:sym typeface="+mn-ea"/>
              </a:rPr>
              <a:t>Task 3</a:t>
            </a:r>
            <a:endParaRPr kumimoji="1" lang="zh-CN" altLang="en-US" sz="2400" b="1" i="0" u="none" strike="noStrike" kern="1200" cap="none" spc="0" normalizeH="0" baseline="0" noProof="0" dirty="0">
              <a:ln>
                <a:noFill/>
              </a:ln>
              <a:solidFill>
                <a:srgbClr val="FFFFFF"/>
              </a:solidFill>
              <a:effectLst/>
              <a:uLnTx/>
              <a:uFillTx/>
              <a:latin typeface="Calibri" panose="020F0502020204030204" charset="0"/>
              <a:ea typeface="宋体" panose="02010600030101010101" pitchFamily="2" charset="-122"/>
              <a:cs typeface="+mn-cs"/>
              <a:sym typeface="+mn-ea"/>
            </a:endParaRPr>
          </a:p>
        </p:txBody>
      </p:sp>
      <p:sp>
        <p:nvSpPr>
          <p:cNvPr id="88075" name="矩形 1"/>
          <p:cNvSpPr/>
          <p:nvPr/>
        </p:nvSpPr>
        <p:spPr>
          <a:xfrm>
            <a:off x="1920875" y="1479550"/>
            <a:ext cx="8639175" cy="4892675"/>
          </a:xfrm>
          <a:prstGeom prst="rect">
            <a:avLst/>
          </a:prstGeom>
          <a:noFill/>
          <a:ln w="9525">
            <a:noFill/>
          </a:ln>
        </p:spPr>
        <p:txBody>
          <a:bodyPr>
            <a:spAutoFit/>
          </a:bodyPr>
          <a:p>
            <a:r>
              <a:rPr lang="en-US" altLang="zh-CN" sz="2400" dirty="0">
                <a:latin typeface="Times New Roman" panose="02020603050405020304" pitchFamily="18" charset="0"/>
                <a:cs typeface="Times New Roman" panose="02020603050405020304" pitchFamily="18" charset="0"/>
                <a:sym typeface="+mn-ea"/>
              </a:rPr>
              <a:t>Internet-related services and products are everywhere. Their impact is so profound that they are affecting the whole population. Just name a few. It gives people 1) _________________ to more knowledge about the world. Besides, the Internet has brought about a complete revolution in communication. It allows our communication with friends to be beyond time and space. We can have a chat or 2) ____________ with our friends any time we want. It is now simply hard to imagine life without the Internet. However, many experts are worried about people’s heavy dependence on the Internet. They are carrying out research to 3) ______</a:t>
            </a:r>
            <a:r>
              <a:rPr lang="en-US" altLang="zh-CN" sz="2400" dirty="0">
                <a:solidFill>
                  <a:srgbClr val="000000"/>
                </a:solidFill>
                <a:latin typeface="Times New Roman" panose="02020603050405020304" pitchFamily="18" charset="0"/>
                <a:cs typeface="Times New Roman" panose="02020603050405020304" pitchFamily="18" charset="0"/>
                <a:sym typeface="+mn-ea"/>
              </a:rPr>
              <a:t>___</a:t>
            </a:r>
            <a:r>
              <a:rPr lang="en-US" altLang="zh-CN" sz="2400" dirty="0">
                <a:latin typeface="Times New Roman" panose="02020603050405020304" pitchFamily="18" charset="0"/>
                <a:cs typeface="Times New Roman" panose="02020603050405020304" pitchFamily="18" charset="0"/>
                <a:sym typeface="+mn-ea"/>
              </a:rPr>
              <a:t>_________ that Internet addiction may change human brains. They even 4) ____________________ to limit the amount of time young people spend online. So, you need to be a smart Internet user.</a:t>
            </a:r>
            <a:endParaRPr lang="zh-CN" altLang="en-US" sz="2400" dirty="0">
              <a:latin typeface="Times New Roman" panose="02020603050405020304" pitchFamily="18" charset="0"/>
              <a:ea typeface="Times New Roman" panose="02020603050405020304" pitchFamily="18" charset="0"/>
              <a:sym typeface="+mn-ea"/>
            </a:endParaRPr>
          </a:p>
        </p:txBody>
      </p:sp>
      <p:sp>
        <p:nvSpPr>
          <p:cNvPr id="3" name="矩形 2"/>
          <p:cNvSpPr>
            <a:spLocks noChangeArrowheads="1"/>
          </p:cNvSpPr>
          <p:nvPr/>
        </p:nvSpPr>
        <p:spPr bwMode="auto">
          <a:xfrm>
            <a:off x="5648325" y="2185988"/>
            <a:ext cx="269748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C00000"/>
                </a:solidFill>
                <a:effectLst/>
                <a:uLnTx/>
                <a:uFillTx/>
                <a:latin typeface="+mn-lt"/>
                <a:ea typeface="宋体" panose="02010600030101010101" pitchFamily="2" charset="-122"/>
                <a:cs typeface="Arial" panose="020B0604020202020204" pitchFamily="34" charset="0"/>
                <a:sym typeface="+mn-ea"/>
              </a:rPr>
              <a:t> </a:t>
            </a:r>
            <a:r>
              <a:rPr kumimoji="0" lang="en-US" altLang="zh-CN" sz="2400" b="0" i="0" u="none" strike="noStrike" kern="120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easy / instant access</a:t>
            </a:r>
            <a:endParaRPr kumimoji="0" lang="zh-CN" altLang="en-US" sz="2400" b="0" i="0" u="none" strike="noStrike" kern="120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endParaRPr>
          </a:p>
        </p:txBody>
      </p:sp>
      <p:sp>
        <p:nvSpPr>
          <p:cNvPr id="4" name="矩形 3"/>
          <p:cNvSpPr/>
          <p:nvPr/>
        </p:nvSpPr>
        <p:spPr>
          <a:xfrm>
            <a:off x="1949450" y="3644900"/>
            <a:ext cx="1951990" cy="460375"/>
          </a:xfrm>
          <a:prstGeom prst="rect">
            <a:avLst/>
          </a:prstGeom>
          <a:noFill/>
          <a:ln w="9525">
            <a:noFill/>
          </a:ln>
        </p:spPr>
        <p:txBody>
          <a:bodyPr wrap="none">
            <a:spAutoFit/>
          </a:bodyPr>
          <a:p>
            <a:r>
              <a:rPr lang="en-US" altLang="zh-CN" sz="2400" dirty="0">
                <a:solidFill>
                  <a:srgbClr val="C00000"/>
                </a:solidFill>
                <a:latin typeface="Times New Roman" panose="02020603050405020304" pitchFamily="18" charset="0"/>
                <a:cs typeface="Times New Roman" panose="02020603050405020304" pitchFamily="18" charset="0"/>
                <a:sym typeface="+mn-ea"/>
              </a:rPr>
              <a:t>share opinions</a:t>
            </a:r>
            <a:endParaRPr lang="zh-CN" altLang="en-US" sz="2400" dirty="0">
              <a:solidFill>
                <a:srgbClr val="C00000"/>
              </a:solidFill>
              <a:latin typeface="Times New Roman" panose="02020603050405020304" pitchFamily="18" charset="0"/>
              <a:ea typeface="Times New Roman" panose="02020603050405020304" pitchFamily="18" charset="0"/>
              <a:sym typeface="+mn-ea"/>
            </a:endParaRPr>
          </a:p>
        </p:txBody>
      </p:sp>
      <p:sp>
        <p:nvSpPr>
          <p:cNvPr id="17" name="矩形 16"/>
          <p:cNvSpPr/>
          <p:nvPr/>
        </p:nvSpPr>
        <p:spPr>
          <a:xfrm>
            <a:off x="5159375" y="4778375"/>
            <a:ext cx="2890520" cy="460375"/>
          </a:xfrm>
          <a:prstGeom prst="rect">
            <a:avLst/>
          </a:prstGeom>
          <a:noFill/>
          <a:ln w="9525">
            <a:noFill/>
          </a:ln>
        </p:spPr>
        <p:txBody>
          <a:bodyPr wrap="none">
            <a:spAutoFit/>
          </a:bodyPr>
          <a:p>
            <a:r>
              <a:rPr lang="en-US" altLang="zh-CN" sz="2400" dirty="0">
                <a:solidFill>
                  <a:srgbClr val="C00000"/>
                </a:solidFill>
                <a:latin typeface="Times New Roman" panose="02020603050405020304" pitchFamily="18" charset="0"/>
                <a:cs typeface="Times New Roman" panose="02020603050405020304" pitchFamily="18" charset="0"/>
                <a:sym typeface="+mn-ea"/>
              </a:rPr>
              <a:t>explore the possibility</a:t>
            </a:r>
            <a:endParaRPr lang="zh-CN" altLang="en-US" sz="2400" dirty="0">
              <a:solidFill>
                <a:srgbClr val="C00000"/>
              </a:solidFill>
              <a:latin typeface="Times New Roman" panose="02020603050405020304" pitchFamily="18" charset="0"/>
              <a:ea typeface="Times New Roman" panose="02020603050405020304" pitchFamily="18" charset="0"/>
              <a:sym typeface="+mn-ea"/>
            </a:endParaRPr>
          </a:p>
        </p:txBody>
      </p:sp>
      <p:sp>
        <p:nvSpPr>
          <p:cNvPr id="6" name="矩形 5"/>
          <p:cNvSpPr/>
          <p:nvPr/>
        </p:nvSpPr>
        <p:spPr>
          <a:xfrm>
            <a:off x="1954213" y="5487988"/>
            <a:ext cx="3003550" cy="460375"/>
          </a:xfrm>
          <a:prstGeom prst="rect">
            <a:avLst/>
          </a:prstGeom>
          <a:noFill/>
          <a:ln w="9525">
            <a:noFill/>
          </a:ln>
        </p:spPr>
        <p:txBody>
          <a:bodyPr wrap="none">
            <a:spAutoFit/>
          </a:bodyPr>
          <a:p>
            <a:r>
              <a:rPr lang="en-US" altLang="zh-CN" sz="2400" dirty="0">
                <a:solidFill>
                  <a:srgbClr val="C00000"/>
                </a:solidFill>
                <a:latin typeface="Times New Roman" panose="02020603050405020304" pitchFamily="18" charset="0"/>
                <a:cs typeface="Times New Roman" panose="02020603050405020304" pitchFamily="18" charset="0"/>
                <a:sym typeface="+mn-ea"/>
              </a:rPr>
              <a:t>make / offer a proposal</a:t>
            </a:r>
            <a:endParaRPr lang="zh-CN" altLang="en-US" sz="2400" dirty="0">
              <a:solidFill>
                <a:srgbClr val="C00000"/>
              </a:solidFill>
              <a:latin typeface="Times New Roman" panose="02020603050405020304" pitchFamily="18" charset="0"/>
              <a:ea typeface="Times New Roman" panose="02020603050405020304" pitchFamily="18" charset="0"/>
              <a:sym typeface="+mn-ea"/>
            </a:endParaRPr>
          </a:p>
        </p:txBody>
      </p:sp>
      <p:pic>
        <p:nvPicPr>
          <p:cNvPr id="88080" name="Picture 21">
            <a:hlinkClick r:id="" action="ppaction://noaction"/>
          </p:cNvPr>
          <p:cNvPicPr>
            <a:picLocks noChangeAspect="1"/>
          </p:cNvPicPr>
          <p:nvPr/>
        </p:nvPicPr>
        <p:blipFill>
          <a:blip r:embed="rId2"/>
          <a:stretch>
            <a:fillRect/>
          </a:stretch>
        </p:blipFill>
        <p:spPr>
          <a:xfrm>
            <a:off x="9767888" y="184150"/>
            <a:ext cx="558800" cy="55880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blinds(horizontal)">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linds(horizontal)">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17" grpId="0"/>
      <p:bldP spid="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9090" name="矩形 5"/>
          <p:cNvSpPr/>
          <p:nvPr/>
        </p:nvSpPr>
        <p:spPr>
          <a:xfrm>
            <a:off x="3125788" y="871538"/>
            <a:ext cx="7254875" cy="1568450"/>
          </a:xfrm>
          <a:prstGeom prst="rect">
            <a:avLst/>
          </a:prstGeom>
          <a:noFill/>
          <a:ln w="9525">
            <a:noFill/>
          </a:ln>
        </p:spPr>
        <p:txBody>
          <a:bodyPr>
            <a:spAutoFit/>
          </a:bodyPr>
          <a:p>
            <a:pPr eaLnBrk="1" hangingPunct="1"/>
            <a:r>
              <a:rPr lang="en-US" altLang="zh-CN" sz="2400" b="1" dirty="0">
                <a:latin typeface="Times New Roman" panose="02020603050405020304" pitchFamily="18" charset="0"/>
                <a:cs typeface="Times New Roman" panose="02020603050405020304" pitchFamily="18" charset="0"/>
                <a:sym typeface="+mn-ea"/>
              </a:rPr>
              <a:t>Banked cloze</a:t>
            </a:r>
            <a:endParaRPr lang="en-US" altLang="zh-CN" sz="2400" b="1" dirty="0">
              <a:latin typeface="Times New Roman" panose="02020603050405020304" pitchFamily="18" charset="0"/>
              <a:cs typeface="Times New Roman" panose="02020603050405020304" pitchFamily="18" charset="0"/>
              <a:sym typeface="+mn-ea"/>
            </a:endParaRPr>
          </a:p>
          <a:p>
            <a:pPr eaLnBrk="1" hangingPunct="1"/>
            <a:r>
              <a:rPr lang="en-US" altLang="zh-CN" sz="2400" b="1" dirty="0">
                <a:latin typeface="Times New Roman" panose="02020603050405020304" pitchFamily="18" charset="0"/>
                <a:cs typeface="Times New Roman" panose="02020603050405020304" pitchFamily="18" charset="0"/>
                <a:sym typeface="+mn-ea"/>
              </a:rPr>
              <a:t>Complete the passage with suitable words from the word bank. You may not use any of the words more than once.</a:t>
            </a:r>
            <a:endParaRPr lang="en-US" altLang="zh-CN" sz="2400" b="1" dirty="0">
              <a:latin typeface="Times New Roman" panose="02020603050405020304" pitchFamily="18" charset="0"/>
              <a:ea typeface="Times New Roman" panose="02020603050405020304" pitchFamily="18" charset="0"/>
              <a:sym typeface="+mn-ea"/>
            </a:endParaRPr>
          </a:p>
        </p:txBody>
      </p:sp>
      <p:sp>
        <p:nvSpPr>
          <p:cNvPr id="89091" name="文本框 8"/>
          <p:cNvSpPr txBox="1"/>
          <p:nvPr/>
        </p:nvSpPr>
        <p:spPr>
          <a:xfrm>
            <a:off x="1887538" y="3416300"/>
            <a:ext cx="8288337" cy="2749550"/>
          </a:xfrm>
          <a:prstGeom prst="rect">
            <a:avLst/>
          </a:prstGeom>
          <a:noFill/>
          <a:ln w="9525">
            <a:noFill/>
          </a:ln>
        </p:spPr>
        <p:txBody>
          <a:bodyPr>
            <a:spAutoFit/>
          </a:bodyPr>
          <a:p>
            <a:pPr eaLnBrk="1" hangingPunct="1">
              <a:lnSpc>
                <a:spcPct val="120000"/>
              </a:lnSpc>
            </a:pPr>
            <a:r>
              <a:rPr lang="en-US" altLang="zh-CN" sz="2400" dirty="0">
                <a:latin typeface="Times New Roman" panose="02020603050405020304" pitchFamily="18" charset="0"/>
                <a:cs typeface="Times New Roman" panose="02020603050405020304" pitchFamily="18" charset="0"/>
                <a:sym typeface="+mn-ea"/>
              </a:rPr>
              <a:t>The invention of the Internet started with a paper by British scientist Tim Berners-Lee. In the paper Tim first put forward the idea of the World Wide Web – a system for 1) ___________ information over the Internet. Few people could have imagined the changes this easy 2) ___________ to the Internet would bring about.</a:t>
            </a:r>
            <a:endParaRPr lang="en-US" altLang="zh-CN" sz="2400" dirty="0">
              <a:latin typeface="Times New Roman" panose="02020603050405020304" pitchFamily="18" charset="0"/>
              <a:ea typeface="Times New Roman" panose="02020603050405020304" pitchFamily="18" charset="0"/>
              <a:sym typeface="+mn-ea"/>
            </a:endParaRPr>
          </a:p>
        </p:txBody>
      </p:sp>
      <p:sp>
        <p:nvSpPr>
          <p:cNvPr id="14" name="矩形 13"/>
          <p:cNvSpPr/>
          <p:nvPr/>
        </p:nvSpPr>
        <p:spPr>
          <a:xfrm>
            <a:off x="1524000" y="6372225"/>
            <a:ext cx="9144000" cy="485775"/>
          </a:xfrm>
          <a:prstGeom prst="rect">
            <a:avLst/>
          </a:prstGeom>
          <a:solidFill>
            <a:srgbClr val="FF9F4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1" lang="zh-CN" altLang="en-US" sz="1800" b="0" i="0" u="none" strike="noStrike" kern="1200" cap="none" spc="0" normalizeH="0" baseline="0" noProof="0">
              <a:ln>
                <a:noFill/>
              </a:ln>
              <a:solidFill>
                <a:schemeClr val="accent6">
                  <a:lumMod val="60000"/>
                  <a:lumOff val="40000"/>
                </a:schemeClr>
              </a:solidFill>
              <a:effectLst/>
              <a:uLnTx/>
              <a:uFillTx/>
              <a:latin typeface="+mn-lt"/>
              <a:ea typeface="+mn-ea"/>
              <a:cs typeface="+mn-cs"/>
            </a:endParaRPr>
          </a:p>
        </p:txBody>
      </p:sp>
      <p:cxnSp>
        <p:nvCxnSpPr>
          <p:cNvPr id="15" name="直线连接符 14"/>
          <p:cNvCxnSpPr/>
          <p:nvPr/>
        </p:nvCxnSpPr>
        <p:spPr>
          <a:xfrm>
            <a:off x="1524000" y="6372225"/>
            <a:ext cx="9144000" cy="0"/>
          </a:xfrm>
          <a:prstGeom prst="line">
            <a:avLst/>
          </a:prstGeom>
          <a:ln>
            <a:solidFill>
              <a:schemeClr val="accent1"/>
            </a:solidFill>
          </a:ln>
          <a:effectLst/>
        </p:spPr>
        <p:style>
          <a:lnRef idx="3">
            <a:schemeClr val="accent5"/>
          </a:lnRef>
          <a:fillRef idx="0">
            <a:schemeClr val="accent5"/>
          </a:fillRef>
          <a:effectRef idx="2">
            <a:schemeClr val="accent5"/>
          </a:effectRef>
          <a:fontRef idx="minor">
            <a:schemeClr val="tx1"/>
          </a:fontRef>
        </p:style>
      </p:cxnSp>
      <p:cxnSp>
        <p:nvCxnSpPr>
          <p:cNvPr id="16" name="直线连接符 15"/>
          <p:cNvCxnSpPr/>
          <p:nvPr/>
        </p:nvCxnSpPr>
        <p:spPr>
          <a:xfrm>
            <a:off x="1524000" y="742950"/>
            <a:ext cx="2100263" cy="0"/>
          </a:xfrm>
          <a:prstGeom prst="line">
            <a:avLst/>
          </a:prstGeom>
          <a:ln>
            <a:solidFill>
              <a:schemeClr val="accent3">
                <a:lumMod val="75000"/>
              </a:schemeClr>
            </a:solidFill>
          </a:ln>
          <a:effectLst/>
        </p:spPr>
        <p:style>
          <a:lnRef idx="3">
            <a:schemeClr val="accent5"/>
          </a:lnRef>
          <a:fillRef idx="0">
            <a:schemeClr val="accent5"/>
          </a:fillRef>
          <a:effectRef idx="2">
            <a:schemeClr val="accent5"/>
          </a:effectRef>
          <a:fontRef idx="minor">
            <a:schemeClr val="tx1"/>
          </a:fontRef>
        </p:style>
      </p:cxnSp>
      <p:cxnSp>
        <p:nvCxnSpPr>
          <p:cNvPr id="17" name="直线连接符 16"/>
          <p:cNvCxnSpPr/>
          <p:nvPr/>
        </p:nvCxnSpPr>
        <p:spPr>
          <a:xfrm>
            <a:off x="3421063" y="742950"/>
            <a:ext cx="7246938" cy="0"/>
          </a:xfrm>
          <a:prstGeom prst="line">
            <a:avLst/>
          </a:prstGeom>
          <a:ln w="3175" cmpd="sng">
            <a:solidFill>
              <a:schemeClr val="accent3">
                <a:lumMod val="75000"/>
              </a:schemeClr>
            </a:solidFill>
          </a:ln>
          <a:effectLst/>
        </p:spPr>
        <p:style>
          <a:lnRef idx="3">
            <a:schemeClr val="accent5"/>
          </a:lnRef>
          <a:fillRef idx="0">
            <a:schemeClr val="accent5"/>
          </a:fillRef>
          <a:effectRef idx="2">
            <a:schemeClr val="accent5"/>
          </a:effectRef>
          <a:fontRef idx="minor">
            <a:schemeClr val="tx1"/>
          </a:fontRef>
        </p:style>
      </p:cxnSp>
      <p:pic>
        <p:nvPicPr>
          <p:cNvPr id="89096" name="图片 17"/>
          <p:cNvPicPr>
            <a:picLocks noChangeAspect="1"/>
          </p:cNvPicPr>
          <p:nvPr/>
        </p:nvPicPr>
        <p:blipFill>
          <a:blip r:embed="rId1"/>
          <a:stretch>
            <a:fillRect/>
          </a:stretch>
        </p:blipFill>
        <p:spPr>
          <a:xfrm>
            <a:off x="1722438" y="152400"/>
            <a:ext cx="177800" cy="495300"/>
          </a:xfrm>
          <a:prstGeom prst="rect">
            <a:avLst/>
          </a:prstGeom>
          <a:noFill/>
          <a:ln w="9525">
            <a:noFill/>
          </a:ln>
        </p:spPr>
      </p:pic>
      <p:sp>
        <p:nvSpPr>
          <p:cNvPr id="19" name="文本框 18"/>
          <p:cNvSpPr txBox="1"/>
          <p:nvPr/>
        </p:nvSpPr>
        <p:spPr>
          <a:xfrm>
            <a:off x="1879600" y="203200"/>
            <a:ext cx="1899285" cy="553085"/>
          </a:xfrm>
          <a:prstGeom prst="rect">
            <a:avLst/>
          </a:prstGeom>
          <a:noFill/>
        </p:spPr>
        <p:txBody>
          <a:bodyPr wrap="none">
            <a:spAutoFit/>
          </a:bodyPr>
          <a:lstStyle/>
          <a:p>
            <a:pPr marR="0" defTabSz="914400" eaLnBrk="1" hangingPunct="1">
              <a:buClrTx/>
              <a:buSzTx/>
              <a:buFont typeface="Arial" panose="020B0604020202020204" pitchFamily="34" charset="0"/>
              <a:buNone/>
              <a:defRPr/>
            </a:pPr>
            <a:r>
              <a:rPr kumimoji="1" lang="en-US" altLang="zh-CN" sz="3000" b="1" kern="1200" cap="none" spc="0" normalizeH="0" baseline="0" noProof="0" dirty="0">
                <a:solidFill>
                  <a:srgbClr val="408000"/>
                </a:solidFill>
                <a:latin typeface="Arial" panose="020B0604020202020204"/>
                <a:ea typeface="宋体" panose="02010600030101010101" pitchFamily="2" charset="-122"/>
                <a:cs typeface="Arial" panose="020B0604020202020204"/>
                <a:sym typeface="+mn-ea"/>
              </a:rPr>
              <a:t>Explore</a:t>
            </a:r>
            <a:r>
              <a:rPr kumimoji="1" lang="en-US" altLang="zh-CN" sz="3000" b="1" kern="1200" cap="none" spc="0" normalizeH="0" baseline="0" noProof="0" dirty="0">
                <a:solidFill>
                  <a:schemeClr val="accent3">
                    <a:lumMod val="75000"/>
                  </a:schemeClr>
                </a:solidFill>
                <a:latin typeface="Arial" panose="020B0604020202020204"/>
                <a:ea typeface="宋体" panose="02010600030101010101" pitchFamily="2" charset="-122"/>
                <a:cs typeface="Arial" panose="020B0604020202020204"/>
                <a:sym typeface="+mn-ea"/>
              </a:rPr>
              <a:t> </a:t>
            </a:r>
            <a:r>
              <a:rPr kumimoji="1" lang="en-US" altLang="zh-CN" sz="3000" b="1" kern="1200" cap="none" spc="0" normalizeH="0" baseline="0" noProof="0" dirty="0">
                <a:solidFill>
                  <a:srgbClr val="408000"/>
                </a:solidFill>
                <a:latin typeface="Arial" panose="020B0604020202020204"/>
                <a:ea typeface="宋体" panose="02010600030101010101" pitchFamily="2" charset="-122"/>
                <a:cs typeface="Arial" panose="020B0604020202020204"/>
                <a:sym typeface="+mn-ea"/>
              </a:rPr>
              <a:t>1</a:t>
            </a:r>
            <a:endParaRPr kumimoji="1" lang="zh-CN" altLang="en-US" sz="3000" b="1" kern="1200" cap="none" spc="0" normalizeH="0" baseline="0" noProof="0" dirty="0">
              <a:solidFill>
                <a:srgbClr val="408000"/>
              </a:solidFill>
              <a:latin typeface="Arial" panose="020B0604020202020204"/>
              <a:ea typeface="宋体" panose="02010600030101010101" pitchFamily="2" charset="-122"/>
              <a:cs typeface="Arial" panose="020B0604020202020204"/>
              <a:sym typeface="+mn-ea"/>
            </a:endParaRPr>
          </a:p>
        </p:txBody>
      </p:sp>
      <p:sp>
        <p:nvSpPr>
          <p:cNvPr id="89098" name="TextBox 4"/>
          <p:cNvSpPr txBox="1"/>
          <p:nvPr/>
        </p:nvSpPr>
        <p:spPr>
          <a:xfrm>
            <a:off x="5846763" y="6394450"/>
            <a:ext cx="4821237" cy="368300"/>
          </a:xfrm>
          <a:prstGeom prst="rect">
            <a:avLst/>
          </a:prstGeom>
          <a:noFill/>
          <a:ln w="9525">
            <a:noFill/>
          </a:ln>
        </p:spPr>
        <p:txBody>
          <a:bodyPr>
            <a:spAutoFit/>
          </a:bodyPr>
          <a:p>
            <a:pPr eaLnBrk="1" hangingPunct="1"/>
            <a:r>
              <a:rPr lang="zh-CN" altLang="en-US" b="1" dirty="0">
                <a:solidFill>
                  <a:schemeClr val="bg1"/>
                </a:solidFill>
                <a:latin typeface="微软雅黑" panose="020B0503020204020204" charset="-122"/>
                <a:ea typeface="微软雅黑" panose="020B0503020204020204" charset="-122"/>
              </a:rPr>
              <a:t>新一代大学英语（基础篇）</a:t>
            </a:r>
            <a:r>
              <a:rPr lang="en-US" altLang="zh-CN" b="1" dirty="0">
                <a:solidFill>
                  <a:schemeClr val="bg1"/>
                </a:solidFill>
                <a:latin typeface="微软雅黑" panose="020B0503020204020204" charset="-122"/>
                <a:ea typeface="微软雅黑" panose="020B0503020204020204" charset="-122"/>
              </a:rPr>
              <a:t>  </a:t>
            </a:r>
            <a:r>
              <a:rPr lang="zh-CN" altLang="en-US" b="1" dirty="0">
                <a:solidFill>
                  <a:schemeClr val="bg1"/>
                </a:solidFill>
                <a:latin typeface="微软雅黑" panose="020B0503020204020204" charset="-122"/>
                <a:ea typeface="微软雅黑" panose="020B0503020204020204" charset="-122"/>
              </a:rPr>
              <a:t>综合教程</a:t>
            </a:r>
            <a:r>
              <a:rPr lang="en-US" altLang="zh-CN" b="1" dirty="0">
                <a:solidFill>
                  <a:schemeClr val="bg1"/>
                </a:solidFill>
                <a:latin typeface="微软雅黑" panose="020B0503020204020204" charset="-122"/>
                <a:ea typeface="微软雅黑" panose="020B0503020204020204" charset="-122"/>
              </a:rPr>
              <a:t>  Unit 4</a:t>
            </a:r>
            <a:endParaRPr lang="zh-CN" altLang="en-US" b="1" dirty="0">
              <a:solidFill>
                <a:schemeClr val="bg1"/>
              </a:solidFill>
              <a:latin typeface="微软雅黑" panose="020B0503020204020204" charset="-122"/>
              <a:ea typeface="微软雅黑" panose="020B0503020204020204" charset="-122"/>
            </a:endParaRPr>
          </a:p>
        </p:txBody>
      </p:sp>
      <p:sp>
        <p:nvSpPr>
          <p:cNvPr id="89099" name="文本框 20"/>
          <p:cNvSpPr txBox="1"/>
          <p:nvPr/>
        </p:nvSpPr>
        <p:spPr>
          <a:xfrm>
            <a:off x="3992563" y="280988"/>
            <a:ext cx="4264025" cy="521970"/>
          </a:xfrm>
          <a:prstGeom prst="rect">
            <a:avLst/>
          </a:prstGeom>
          <a:noFill/>
          <a:ln w="9525">
            <a:noFill/>
          </a:ln>
        </p:spPr>
        <p:txBody>
          <a:bodyPr>
            <a:spAutoFit/>
          </a:bodyPr>
          <a:p>
            <a:pPr eaLnBrk="1" hangingPunct="1"/>
            <a:r>
              <a:rPr lang="en-US" altLang="zh-CN" sz="2800" b="1" dirty="0">
                <a:solidFill>
                  <a:srgbClr val="64A96A"/>
                </a:solidFill>
                <a:latin typeface="Arial" panose="020B0604020202020204" pitchFamily="34" charset="0"/>
              </a:rPr>
              <a:t>Building your language</a:t>
            </a:r>
            <a:endParaRPr lang="zh-CN" altLang="en-US" sz="2800" b="1" dirty="0">
              <a:solidFill>
                <a:srgbClr val="64A96A"/>
              </a:solidFill>
              <a:latin typeface="Arial" panose="020B0604020202020204" pitchFamily="34" charset="0"/>
              <a:ea typeface="Arial" panose="020B0604020202020204" pitchFamily="34" charset="0"/>
            </a:endParaRPr>
          </a:p>
        </p:txBody>
      </p:sp>
      <p:sp>
        <p:nvSpPr>
          <p:cNvPr id="24" name="五边形 23"/>
          <p:cNvSpPr>
            <a:spLocks noChangeArrowheads="1"/>
          </p:cNvSpPr>
          <p:nvPr/>
        </p:nvSpPr>
        <p:spPr bwMode="auto">
          <a:xfrm>
            <a:off x="1992313" y="1574800"/>
            <a:ext cx="1109663" cy="431800"/>
          </a:xfrm>
          <a:prstGeom prst="homePlate">
            <a:avLst>
              <a:gd name="adj" fmla="val 50017"/>
            </a:avLst>
          </a:prstGeom>
          <a:solidFill>
            <a:srgbClr val="64A96A"/>
          </a:solidFill>
          <a:ln>
            <a:noFill/>
          </a:ln>
          <a:effectLst>
            <a:outerShdw blurRad="50800" dist="38100" dir="2700000" algn="tl" rotWithShape="0">
              <a:srgbClr val="808080">
                <a:alpha val="39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1" lang="en-US" altLang="zh-CN" sz="2400" b="1" i="0" u="none" strike="noStrike" kern="1200" cap="none" spc="0" normalizeH="0" baseline="0" noProof="0" dirty="0">
                <a:ln>
                  <a:noFill/>
                </a:ln>
                <a:solidFill>
                  <a:srgbClr val="FFFFFF"/>
                </a:solidFill>
                <a:effectLst/>
                <a:uLnTx/>
                <a:uFillTx/>
                <a:latin typeface="Calibri" panose="020F0502020204030204" charset="0"/>
                <a:ea typeface="宋体" panose="02010600030101010101" pitchFamily="2" charset="-122"/>
                <a:cs typeface="+mn-cs"/>
                <a:sym typeface="+mn-ea"/>
              </a:rPr>
              <a:t>Task 4</a:t>
            </a:r>
            <a:endParaRPr kumimoji="1" lang="zh-CN" altLang="en-US" sz="2400" b="1" i="0" u="none" strike="noStrike" kern="1200" cap="none" spc="0" normalizeH="0" baseline="0" noProof="0" dirty="0">
              <a:ln>
                <a:noFill/>
              </a:ln>
              <a:solidFill>
                <a:srgbClr val="FFFFFF"/>
              </a:solidFill>
              <a:effectLst/>
              <a:uLnTx/>
              <a:uFillTx/>
              <a:latin typeface="Calibri" panose="020F0502020204030204" charset="0"/>
              <a:ea typeface="宋体" panose="02010600030101010101" pitchFamily="2" charset="-122"/>
              <a:cs typeface="+mn-cs"/>
              <a:sym typeface="+mn-ea"/>
            </a:endParaRPr>
          </a:p>
        </p:txBody>
      </p:sp>
      <p:sp>
        <p:nvSpPr>
          <p:cNvPr id="5" name="矩形 4"/>
          <p:cNvSpPr>
            <a:spLocks noChangeArrowheads="1"/>
          </p:cNvSpPr>
          <p:nvPr/>
        </p:nvSpPr>
        <p:spPr bwMode="auto">
          <a:xfrm>
            <a:off x="7751763" y="4289425"/>
            <a:ext cx="153860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publishing</a:t>
            </a:r>
            <a:r>
              <a:rPr kumimoji="0" lang="en-US" altLang="zh-CN" sz="2400" b="0" i="0" u="none" strike="noStrike" kern="1200" cap="none" spc="0" normalizeH="0" baseline="0" noProof="0" dirty="0">
                <a:ln>
                  <a:noFill/>
                </a:ln>
                <a:solidFill>
                  <a:srgbClr val="C00000"/>
                </a:solidFill>
                <a:effectLst/>
                <a:uLnTx/>
                <a:uFillTx/>
                <a:latin typeface="+mn-lt"/>
                <a:ea typeface="宋体" panose="02010600030101010101" pitchFamily="2" charset="-122"/>
                <a:cs typeface="+mn-cs"/>
                <a:sym typeface="+mn-ea"/>
              </a:rPr>
              <a:t> </a:t>
            </a:r>
            <a:endParaRPr kumimoji="0" lang="zh-CN" altLang="en-US" sz="2400" b="0" i="0" u="none" strike="noStrike" kern="1200" cap="none" spc="0" normalizeH="0" baseline="0" noProof="0" dirty="0">
              <a:ln>
                <a:noFill/>
              </a:ln>
              <a:solidFill>
                <a:srgbClr val="C00000"/>
              </a:solidFill>
              <a:effectLst/>
              <a:uLnTx/>
              <a:uFillTx/>
              <a:latin typeface="+mn-lt"/>
              <a:ea typeface="宋体" panose="02010600030101010101" pitchFamily="2" charset="-122"/>
              <a:cs typeface="+mn-cs"/>
              <a:sym typeface="+mn-ea"/>
            </a:endParaRPr>
          </a:p>
        </p:txBody>
      </p:sp>
      <p:sp>
        <p:nvSpPr>
          <p:cNvPr id="7" name="矩形 6"/>
          <p:cNvSpPr/>
          <p:nvPr/>
        </p:nvSpPr>
        <p:spPr>
          <a:xfrm>
            <a:off x="5314950" y="5189538"/>
            <a:ext cx="961390" cy="460375"/>
          </a:xfrm>
          <a:prstGeom prst="rect">
            <a:avLst/>
          </a:prstGeom>
          <a:noFill/>
          <a:ln w="9525">
            <a:noFill/>
          </a:ln>
        </p:spPr>
        <p:txBody>
          <a:bodyPr wrap="none">
            <a:spAutoFit/>
          </a:bodyPr>
          <a:p>
            <a:r>
              <a:rPr lang="en-US" altLang="zh-CN" sz="2400" dirty="0">
                <a:solidFill>
                  <a:srgbClr val="C00000"/>
                </a:solidFill>
                <a:latin typeface="Times New Roman" panose="02020603050405020304" pitchFamily="18" charset="0"/>
                <a:cs typeface="Times New Roman" panose="02020603050405020304" pitchFamily="18" charset="0"/>
                <a:sym typeface="+mn-ea"/>
              </a:rPr>
              <a:t>access</a:t>
            </a:r>
            <a:endParaRPr lang="zh-CN" altLang="en-US" sz="2400" dirty="0">
              <a:solidFill>
                <a:srgbClr val="C00000"/>
              </a:solidFill>
              <a:latin typeface="Times New Roman" panose="02020603050405020304" pitchFamily="18" charset="0"/>
              <a:ea typeface="Times New Roman" panose="02020603050405020304" pitchFamily="18" charset="0"/>
              <a:sym typeface="+mn-ea"/>
            </a:endParaRPr>
          </a:p>
        </p:txBody>
      </p:sp>
      <p:cxnSp>
        <p:nvCxnSpPr>
          <p:cNvPr id="89103" name="直接连接符 26"/>
          <p:cNvCxnSpPr/>
          <p:nvPr/>
        </p:nvCxnSpPr>
        <p:spPr>
          <a:xfrm flipV="1">
            <a:off x="2055813" y="3216275"/>
            <a:ext cx="8129587" cy="28575"/>
          </a:xfrm>
          <a:prstGeom prst="line">
            <a:avLst/>
          </a:prstGeom>
          <a:ln w="28575" cap="flat" cmpd="sng">
            <a:solidFill>
              <a:srgbClr val="44B36E"/>
            </a:solidFill>
            <a:prstDash val="solid"/>
            <a:headEnd type="none" w="med" len="med"/>
            <a:tailEnd type="none" w="med" len="med"/>
          </a:ln>
        </p:spPr>
      </p:cxnSp>
      <p:cxnSp>
        <p:nvCxnSpPr>
          <p:cNvPr id="89104" name="直接连接符 27"/>
          <p:cNvCxnSpPr/>
          <p:nvPr/>
        </p:nvCxnSpPr>
        <p:spPr>
          <a:xfrm flipV="1">
            <a:off x="2027238" y="2370138"/>
            <a:ext cx="8129587" cy="28575"/>
          </a:xfrm>
          <a:prstGeom prst="line">
            <a:avLst/>
          </a:prstGeom>
          <a:ln w="28575" cap="flat" cmpd="sng">
            <a:solidFill>
              <a:srgbClr val="44B36E"/>
            </a:solidFill>
            <a:prstDash val="solid"/>
            <a:headEnd type="none" w="med" len="med"/>
            <a:tailEnd type="none" w="med" len="med"/>
          </a:ln>
        </p:spPr>
      </p:cxnSp>
      <p:sp>
        <p:nvSpPr>
          <p:cNvPr id="89105" name="矩形 7"/>
          <p:cNvSpPr/>
          <p:nvPr/>
        </p:nvSpPr>
        <p:spPr>
          <a:xfrm>
            <a:off x="2416175" y="2357438"/>
            <a:ext cx="7993063" cy="829945"/>
          </a:xfrm>
          <a:prstGeom prst="rect">
            <a:avLst/>
          </a:prstGeom>
          <a:noFill/>
          <a:ln w="9525">
            <a:noFill/>
          </a:ln>
        </p:spPr>
        <p:txBody>
          <a:bodyPr>
            <a:spAutoFit/>
          </a:bodyPr>
          <a:p>
            <a:pPr eaLnBrk="1" hangingPunct="1">
              <a:lnSpc>
                <a:spcPct val="120000"/>
              </a:lnSpc>
            </a:pPr>
            <a:r>
              <a:rPr lang="en-US" altLang="zh-CN" sz="2000" b="1" dirty="0">
                <a:latin typeface="Times New Roman" panose="02020603050405020304" pitchFamily="18" charset="0"/>
                <a:cs typeface="Times New Roman" panose="02020603050405020304" pitchFamily="18" charset="0"/>
                <a:sym typeface="+mn-ea"/>
              </a:rPr>
              <a:t>fingertips      publishing             consumer       spread     transferred</a:t>
            </a:r>
            <a:endParaRPr lang="en-US" altLang="zh-CN" sz="2000" b="1" dirty="0">
              <a:latin typeface="Times New Roman" panose="02020603050405020304" pitchFamily="18" charset="0"/>
              <a:cs typeface="Times New Roman" panose="02020603050405020304" pitchFamily="18" charset="0"/>
              <a:sym typeface="+mn-ea"/>
            </a:endParaRPr>
          </a:p>
          <a:p>
            <a:pPr eaLnBrk="1" hangingPunct="1">
              <a:lnSpc>
                <a:spcPct val="120000"/>
              </a:lnSpc>
            </a:pPr>
            <a:r>
              <a:rPr lang="en-US" altLang="zh-CN" sz="2000" b="1" dirty="0">
                <a:latin typeface="Times New Roman" panose="02020603050405020304" pitchFamily="18" charset="0"/>
                <a:cs typeface="Times New Roman" panose="02020603050405020304" pitchFamily="18" charset="0"/>
                <a:sym typeface="+mn-ea"/>
              </a:rPr>
              <a:t>payment       time-consuming    estimated       access      revolution</a:t>
            </a:r>
            <a:endParaRPr lang="en-US" altLang="zh-CN" sz="2000" b="1" dirty="0">
              <a:latin typeface="Times New Roman" panose="02020603050405020304" pitchFamily="18" charset="0"/>
              <a:ea typeface="Times New Roman" panose="02020603050405020304" pitchFamily="18" charset="0"/>
              <a:sym typeface="+mn-ea"/>
            </a:endParaRPr>
          </a:p>
        </p:txBody>
      </p:sp>
      <p:pic>
        <p:nvPicPr>
          <p:cNvPr id="89106" name="Picture 21">
            <a:hlinkClick r:id="" action="ppaction://noaction"/>
          </p:cNvPr>
          <p:cNvPicPr>
            <a:picLocks noChangeAspect="1"/>
          </p:cNvPicPr>
          <p:nvPr/>
        </p:nvPicPr>
        <p:blipFill>
          <a:blip r:embed="rId2"/>
          <a:stretch>
            <a:fillRect/>
          </a:stretch>
        </p:blipFill>
        <p:spPr>
          <a:xfrm>
            <a:off x="9767888" y="184150"/>
            <a:ext cx="558800" cy="55880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7">
                                            <p:txEl>
                                              <p:charRg st="0" end="7"/>
                                            </p:txEl>
                                          </p:spTgt>
                                        </p:tgtEl>
                                        <p:attrNameLst>
                                          <p:attrName>style.visibility</p:attrName>
                                        </p:attrNameLst>
                                      </p:cBhvr>
                                      <p:to>
                                        <p:strVal val="visible"/>
                                      </p:to>
                                    </p:set>
                                    <p:animEffect transition="in" filter="blinds(horizontal)">
                                      <p:cBhvr>
                                        <p:cTn id="16" dur="500"/>
                                        <p:tgtEl>
                                          <p:spTgt spid="7">
                                            <p:txEl>
                                              <p:charRg st="0"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0114" name="文本框 8"/>
          <p:cNvSpPr txBox="1"/>
          <p:nvPr/>
        </p:nvSpPr>
        <p:spPr>
          <a:xfrm>
            <a:off x="2024063" y="2789238"/>
            <a:ext cx="8288337" cy="2749550"/>
          </a:xfrm>
          <a:prstGeom prst="rect">
            <a:avLst/>
          </a:prstGeom>
          <a:noFill/>
          <a:ln w="9525">
            <a:noFill/>
          </a:ln>
        </p:spPr>
        <p:txBody>
          <a:bodyPr>
            <a:spAutoFit/>
          </a:bodyPr>
          <a:p>
            <a:pPr eaLnBrk="1" hangingPunct="1">
              <a:lnSpc>
                <a:spcPct val="120000"/>
              </a:lnSpc>
            </a:pPr>
            <a:r>
              <a:rPr lang="en-US" altLang="zh-CN" sz="2400" dirty="0">
                <a:latin typeface="Times New Roman" panose="02020603050405020304" pitchFamily="18" charset="0"/>
                <a:cs typeface="Times New Roman" panose="02020603050405020304" pitchFamily="18" charset="0"/>
                <a:sym typeface="+mn-ea"/>
              </a:rPr>
              <a:t>Thanks to the invention of the Internet, information and communication goes global. For example, social networking platforms connect people all over the world. It is 3) ___________ that about two billion people are using Facebook and one billion people are using WeChat. Besides, Twitter and Weibo have changed the way to share or obtain information. </a:t>
            </a:r>
            <a:endParaRPr lang="en-US" altLang="zh-CN" sz="2400" dirty="0">
              <a:latin typeface="Times New Roman" panose="02020603050405020304" pitchFamily="18" charset="0"/>
              <a:ea typeface="Times New Roman" panose="02020603050405020304" pitchFamily="18" charset="0"/>
              <a:sym typeface="+mn-ea"/>
            </a:endParaRPr>
          </a:p>
        </p:txBody>
      </p:sp>
      <p:sp>
        <p:nvSpPr>
          <p:cNvPr id="14" name="矩形 13"/>
          <p:cNvSpPr/>
          <p:nvPr/>
        </p:nvSpPr>
        <p:spPr>
          <a:xfrm>
            <a:off x="1524000" y="6372225"/>
            <a:ext cx="9144000" cy="485775"/>
          </a:xfrm>
          <a:prstGeom prst="rect">
            <a:avLst/>
          </a:prstGeom>
          <a:solidFill>
            <a:srgbClr val="FF9F4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1" lang="zh-CN" altLang="en-US" sz="1800" b="0" i="0" u="none" strike="noStrike" kern="1200" cap="none" spc="0" normalizeH="0" baseline="0" noProof="0">
              <a:ln>
                <a:noFill/>
              </a:ln>
              <a:solidFill>
                <a:schemeClr val="accent6">
                  <a:lumMod val="60000"/>
                  <a:lumOff val="40000"/>
                </a:schemeClr>
              </a:solidFill>
              <a:effectLst/>
              <a:uLnTx/>
              <a:uFillTx/>
              <a:latin typeface="+mn-lt"/>
              <a:ea typeface="+mn-ea"/>
              <a:cs typeface="+mn-cs"/>
            </a:endParaRPr>
          </a:p>
        </p:txBody>
      </p:sp>
      <p:cxnSp>
        <p:nvCxnSpPr>
          <p:cNvPr id="15" name="直线连接符 14"/>
          <p:cNvCxnSpPr/>
          <p:nvPr/>
        </p:nvCxnSpPr>
        <p:spPr>
          <a:xfrm>
            <a:off x="1524000" y="6372225"/>
            <a:ext cx="9144000" cy="0"/>
          </a:xfrm>
          <a:prstGeom prst="line">
            <a:avLst/>
          </a:prstGeom>
          <a:ln>
            <a:solidFill>
              <a:schemeClr val="accent1"/>
            </a:solidFill>
          </a:ln>
          <a:effectLst/>
        </p:spPr>
        <p:style>
          <a:lnRef idx="3">
            <a:schemeClr val="accent5"/>
          </a:lnRef>
          <a:fillRef idx="0">
            <a:schemeClr val="accent5"/>
          </a:fillRef>
          <a:effectRef idx="2">
            <a:schemeClr val="accent5"/>
          </a:effectRef>
          <a:fontRef idx="minor">
            <a:schemeClr val="tx1"/>
          </a:fontRef>
        </p:style>
      </p:cxnSp>
      <p:cxnSp>
        <p:nvCxnSpPr>
          <p:cNvPr id="16" name="直线连接符 15"/>
          <p:cNvCxnSpPr/>
          <p:nvPr/>
        </p:nvCxnSpPr>
        <p:spPr>
          <a:xfrm>
            <a:off x="1524000" y="742950"/>
            <a:ext cx="2100263" cy="0"/>
          </a:xfrm>
          <a:prstGeom prst="line">
            <a:avLst/>
          </a:prstGeom>
          <a:ln>
            <a:solidFill>
              <a:schemeClr val="accent3">
                <a:lumMod val="75000"/>
              </a:schemeClr>
            </a:solidFill>
          </a:ln>
          <a:effectLst/>
        </p:spPr>
        <p:style>
          <a:lnRef idx="3">
            <a:schemeClr val="accent5"/>
          </a:lnRef>
          <a:fillRef idx="0">
            <a:schemeClr val="accent5"/>
          </a:fillRef>
          <a:effectRef idx="2">
            <a:schemeClr val="accent5"/>
          </a:effectRef>
          <a:fontRef idx="minor">
            <a:schemeClr val="tx1"/>
          </a:fontRef>
        </p:style>
      </p:cxnSp>
      <p:cxnSp>
        <p:nvCxnSpPr>
          <p:cNvPr id="17" name="直线连接符 16"/>
          <p:cNvCxnSpPr/>
          <p:nvPr/>
        </p:nvCxnSpPr>
        <p:spPr>
          <a:xfrm>
            <a:off x="3421063" y="742950"/>
            <a:ext cx="7246938" cy="0"/>
          </a:xfrm>
          <a:prstGeom prst="line">
            <a:avLst/>
          </a:prstGeom>
          <a:ln w="3175" cmpd="sng">
            <a:solidFill>
              <a:schemeClr val="accent3">
                <a:lumMod val="75000"/>
              </a:schemeClr>
            </a:solidFill>
          </a:ln>
          <a:effectLst/>
        </p:spPr>
        <p:style>
          <a:lnRef idx="3">
            <a:schemeClr val="accent5"/>
          </a:lnRef>
          <a:fillRef idx="0">
            <a:schemeClr val="accent5"/>
          </a:fillRef>
          <a:effectRef idx="2">
            <a:schemeClr val="accent5"/>
          </a:effectRef>
          <a:fontRef idx="minor">
            <a:schemeClr val="tx1"/>
          </a:fontRef>
        </p:style>
      </p:cxnSp>
      <p:pic>
        <p:nvPicPr>
          <p:cNvPr id="90119" name="图片 17"/>
          <p:cNvPicPr>
            <a:picLocks noChangeAspect="1"/>
          </p:cNvPicPr>
          <p:nvPr/>
        </p:nvPicPr>
        <p:blipFill>
          <a:blip r:embed="rId1"/>
          <a:stretch>
            <a:fillRect/>
          </a:stretch>
        </p:blipFill>
        <p:spPr>
          <a:xfrm>
            <a:off x="1722438" y="152400"/>
            <a:ext cx="177800" cy="495300"/>
          </a:xfrm>
          <a:prstGeom prst="rect">
            <a:avLst/>
          </a:prstGeom>
          <a:noFill/>
          <a:ln w="9525">
            <a:noFill/>
          </a:ln>
        </p:spPr>
      </p:pic>
      <p:sp>
        <p:nvSpPr>
          <p:cNvPr id="19" name="文本框 18"/>
          <p:cNvSpPr txBox="1"/>
          <p:nvPr/>
        </p:nvSpPr>
        <p:spPr>
          <a:xfrm>
            <a:off x="1879600" y="203200"/>
            <a:ext cx="1899285" cy="553085"/>
          </a:xfrm>
          <a:prstGeom prst="rect">
            <a:avLst/>
          </a:prstGeom>
          <a:noFill/>
        </p:spPr>
        <p:txBody>
          <a:bodyPr wrap="none">
            <a:spAutoFit/>
          </a:bodyPr>
          <a:lstStyle/>
          <a:p>
            <a:pPr marR="0" defTabSz="914400" eaLnBrk="1" hangingPunct="1">
              <a:buClrTx/>
              <a:buSzTx/>
              <a:buFont typeface="Arial" panose="020B0604020202020204" pitchFamily="34" charset="0"/>
              <a:buNone/>
              <a:defRPr/>
            </a:pPr>
            <a:r>
              <a:rPr kumimoji="1" lang="en-US" altLang="zh-CN" sz="3000" b="1" kern="1200" cap="none" spc="0" normalizeH="0" baseline="0" noProof="0" dirty="0">
                <a:solidFill>
                  <a:srgbClr val="408000"/>
                </a:solidFill>
                <a:latin typeface="Arial" panose="020B0604020202020204"/>
                <a:ea typeface="宋体" panose="02010600030101010101" pitchFamily="2" charset="-122"/>
                <a:cs typeface="Arial" panose="020B0604020202020204"/>
                <a:sym typeface="+mn-ea"/>
              </a:rPr>
              <a:t>Explore</a:t>
            </a:r>
            <a:r>
              <a:rPr kumimoji="1" lang="en-US" altLang="zh-CN" sz="3000" b="1" kern="1200" cap="none" spc="0" normalizeH="0" baseline="0" noProof="0" dirty="0">
                <a:solidFill>
                  <a:schemeClr val="accent3">
                    <a:lumMod val="75000"/>
                  </a:schemeClr>
                </a:solidFill>
                <a:latin typeface="Arial" panose="020B0604020202020204"/>
                <a:ea typeface="宋体" panose="02010600030101010101" pitchFamily="2" charset="-122"/>
                <a:cs typeface="Arial" panose="020B0604020202020204"/>
                <a:sym typeface="+mn-ea"/>
              </a:rPr>
              <a:t> </a:t>
            </a:r>
            <a:r>
              <a:rPr kumimoji="1" lang="en-US" altLang="zh-CN" sz="3000" b="1" kern="1200" cap="none" spc="0" normalizeH="0" baseline="0" noProof="0" dirty="0">
                <a:solidFill>
                  <a:srgbClr val="408000"/>
                </a:solidFill>
                <a:latin typeface="Arial" panose="020B0604020202020204"/>
                <a:ea typeface="宋体" panose="02010600030101010101" pitchFamily="2" charset="-122"/>
                <a:cs typeface="Arial" panose="020B0604020202020204"/>
                <a:sym typeface="+mn-ea"/>
              </a:rPr>
              <a:t>1</a:t>
            </a:r>
            <a:endParaRPr kumimoji="1" lang="zh-CN" altLang="en-US" sz="3000" b="1" kern="1200" cap="none" spc="0" normalizeH="0" baseline="0" noProof="0" dirty="0">
              <a:solidFill>
                <a:srgbClr val="408000"/>
              </a:solidFill>
              <a:latin typeface="Arial" panose="020B0604020202020204"/>
              <a:ea typeface="宋体" panose="02010600030101010101" pitchFamily="2" charset="-122"/>
              <a:cs typeface="Arial" panose="020B0604020202020204"/>
              <a:sym typeface="+mn-ea"/>
            </a:endParaRPr>
          </a:p>
        </p:txBody>
      </p:sp>
      <p:sp>
        <p:nvSpPr>
          <p:cNvPr id="90121" name="TextBox 4"/>
          <p:cNvSpPr txBox="1"/>
          <p:nvPr/>
        </p:nvSpPr>
        <p:spPr>
          <a:xfrm>
            <a:off x="5846763" y="6394450"/>
            <a:ext cx="4821237" cy="368300"/>
          </a:xfrm>
          <a:prstGeom prst="rect">
            <a:avLst/>
          </a:prstGeom>
          <a:noFill/>
          <a:ln w="9525">
            <a:noFill/>
          </a:ln>
        </p:spPr>
        <p:txBody>
          <a:bodyPr>
            <a:spAutoFit/>
          </a:bodyPr>
          <a:p>
            <a:pPr eaLnBrk="1" hangingPunct="1"/>
            <a:r>
              <a:rPr lang="zh-CN" altLang="en-US" b="1" dirty="0">
                <a:solidFill>
                  <a:schemeClr val="bg1"/>
                </a:solidFill>
                <a:latin typeface="微软雅黑" panose="020B0503020204020204" charset="-122"/>
                <a:ea typeface="微软雅黑" panose="020B0503020204020204" charset="-122"/>
              </a:rPr>
              <a:t>新一代大学英语（基础篇）</a:t>
            </a:r>
            <a:r>
              <a:rPr lang="en-US" altLang="zh-CN" b="1" dirty="0">
                <a:solidFill>
                  <a:schemeClr val="bg1"/>
                </a:solidFill>
                <a:latin typeface="微软雅黑" panose="020B0503020204020204" charset="-122"/>
                <a:ea typeface="微软雅黑" panose="020B0503020204020204" charset="-122"/>
              </a:rPr>
              <a:t>  </a:t>
            </a:r>
            <a:r>
              <a:rPr lang="zh-CN" altLang="en-US" b="1" dirty="0">
                <a:solidFill>
                  <a:schemeClr val="bg1"/>
                </a:solidFill>
                <a:latin typeface="微软雅黑" panose="020B0503020204020204" charset="-122"/>
                <a:ea typeface="微软雅黑" panose="020B0503020204020204" charset="-122"/>
              </a:rPr>
              <a:t>综合教程</a:t>
            </a:r>
            <a:r>
              <a:rPr lang="en-US" altLang="zh-CN" b="1" dirty="0">
                <a:solidFill>
                  <a:schemeClr val="bg1"/>
                </a:solidFill>
                <a:latin typeface="微软雅黑" panose="020B0503020204020204" charset="-122"/>
                <a:ea typeface="微软雅黑" panose="020B0503020204020204" charset="-122"/>
              </a:rPr>
              <a:t>  Unit 4</a:t>
            </a:r>
            <a:endParaRPr lang="zh-CN" altLang="en-US" b="1" dirty="0">
              <a:solidFill>
                <a:schemeClr val="bg1"/>
              </a:solidFill>
              <a:latin typeface="微软雅黑" panose="020B0503020204020204" charset="-122"/>
              <a:ea typeface="微软雅黑" panose="020B0503020204020204" charset="-122"/>
            </a:endParaRPr>
          </a:p>
        </p:txBody>
      </p:sp>
      <p:sp>
        <p:nvSpPr>
          <p:cNvPr id="90122" name="文本框 20"/>
          <p:cNvSpPr txBox="1"/>
          <p:nvPr/>
        </p:nvSpPr>
        <p:spPr>
          <a:xfrm>
            <a:off x="3992563" y="280988"/>
            <a:ext cx="4264025" cy="521970"/>
          </a:xfrm>
          <a:prstGeom prst="rect">
            <a:avLst/>
          </a:prstGeom>
          <a:noFill/>
          <a:ln w="9525">
            <a:noFill/>
          </a:ln>
        </p:spPr>
        <p:txBody>
          <a:bodyPr>
            <a:spAutoFit/>
          </a:bodyPr>
          <a:p>
            <a:pPr eaLnBrk="1" hangingPunct="1"/>
            <a:r>
              <a:rPr lang="en-US" altLang="zh-CN" sz="2800" b="1" dirty="0">
                <a:solidFill>
                  <a:srgbClr val="64A96A"/>
                </a:solidFill>
                <a:latin typeface="Arial" panose="020B0604020202020204" pitchFamily="34" charset="0"/>
              </a:rPr>
              <a:t>Building your language</a:t>
            </a:r>
            <a:endParaRPr lang="zh-CN" altLang="en-US" sz="2800" b="1" dirty="0">
              <a:solidFill>
                <a:srgbClr val="64A96A"/>
              </a:solidFill>
              <a:latin typeface="Arial" panose="020B0604020202020204" pitchFamily="34" charset="0"/>
              <a:ea typeface="Arial" panose="020B0604020202020204" pitchFamily="34" charset="0"/>
            </a:endParaRPr>
          </a:p>
        </p:txBody>
      </p:sp>
      <p:cxnSp>
        <p:nvCxnSpPr>
          <p:cNvPr id="90123" name="直接连接符 26"/>
          <p:cNvCxnSpPr/>
          <p:nvPr/>
        </p:nvCxnSpPr>
        <p:spPr>
          <a:xfrm flipV="1">
            <a:off x="2182813" y="2289175"/>
            <a:ext cx="8129587" cy="28575"/>
          </a:xfrm>
          <a:prstGeom prst="line">
            <a:avLst/>
          </a:prstGeom>
          <a:ln w="28575" cap="flat" cmpd="sng">
            <a:solidFill>
              <a:srgbClr val="44B36E"/>
            </a:solidFill>
            <a:prstDash val="solid"/>
            <a:headEnd type="none" w="med" len="med"/>
            <a:tailEnd type="none" w="med" len="med"/>
          </a:ln>
        </p:spPr>
      </p:cxnSp>
      <p:cxnSp>
        <p:nvCxnSpPr>
          <p:cNvPr id="90124" name="直接连接符 27"/>
          <p:cNvCxnSpPr/>
          <p:nvPr/>
        </p:nvCxnSpPr>
        <p:spPr>
          <a:xfrm flipV="1">
            <a:off x="2182813" y="1282700"/>
            <a:ext cx="8129587" cy="28575"/>
          </a:xfrm>
          <a:prstGeom prst="line">
            <a:avLst/>
          </a:prstGeom>
          <a:ln w="28575" cap="flat" cmpd="sng">
            <a:solidFill>
              <a:srgbClr val="44B36E"/>
            </a:solidFill>
            <a:prstDash val="solid"/>
            <a:headEnd type="none" w="med" len="med"/>
            <a:tailEnd type="none" w="med" len="med"/>
          </a:ln>
        </p:spPr>
      </p:cxnSp>
      <p:sp>
        <p:nvSpPr>
          <p:cNvPr id="90125" name="矩形 7"/>
          <p:cNvSpPr/>
          <p:nvPr/>
        </p:nvSpPr>
        <p:spPr>
          <a:xfrm>
            <a:off x="2674938" y="1444625"/>
            <a:ext cx="7993062" cy="829945"/>
          </a:xfrm>
          <a:prstGeom prst="rect">
            <a:avLst/>
          </a:prstGeom>
          <a:noFill/>
          <a:ln w="9525">
            <a:noFill/>
          </a:ln>
        </p:spPr>
        <p:txBody>
          <a:bodyPr>
            <a:spAutoFit/>
          </a:bodyPr>
          <a:p>
            <a:pPr eaLnBrk="1" hangingPunct="1">
              <a:lnSpc>
                <a:spcPct val="120000"/>
              </a:lnSpc>
            </a:pPr>
            <a:r>
              <a:rPr lang="en-US" altLang="zh-CN" sz="2000" b="1" dirty="0">
                <a:latin typeface="Times New Roman" panose="02020603050405020304" pitchFamily="18" charset="0"/>
                <a:cs typeface="Times New Roman" panose="02020603050405020304" pitchFamily="18" charset="0"/>
                <a:sym typeface="+mn-ea"/>
              </a:rPr>
              <a:t>fingertips      publishing             consumer       spread     transferred</a:t>
            </a:r>
            <a:endParaRPr lang="en-US" altLang="zh-CN" sz="2000" b="1" dirty="0">
              <a:latin typeface="Times New Roman" panose="02020603050405020304" pitchFamily="18" charset="0"/>
              <a:cs typeface="Times New Roman" panose="02020603050405020304" pitchFamily="18" charset="0"/>
              <a:sym typeface="+mn-ea"/>
            </a:endParaRPr>
          </a:p>
          <a:p>
            <a:pPr eaLnBrk="1" hangingPunct="1">
              <a:lnSpc>
                <a:spcPct val="120000"/>
              </a:lnSpc>
            </a:pPr>
            <a:r>
              <a:rPr lang="en-US" altLang="zh-CN" sz="2000" b="1" dirty="0">
                <a:latin typeface="Times New Roman" panose="02020603050405020304" pitchFamily="18" charset="0"/>
                <a:cs typeface="Times New Roman" panose="02020603050405020304" pitchFamily="18" charset="0"/>
                <a:sym typeface="+mn-ea"/>
              </a:rPr>
              <a:t>payment       time-consuming    estimated       access      revolution</a:t>
            </a:r>
            <a:endParaRPr lang="en-US" altLang="zh-CN" sz="2000" b="1" dirty="0">
              <a:latin typeface="Times New Roman" panose="02020603050405020304" pitchFamily="18" charset="0"/>
              <a:ea typeface="Times New Roman" panose="02020603050405020304" pitchFamily="18" charset="0"/>
              <a:sym typeface="+mn-ea"/>
            </a:endParaRPr>
          </a:p>
        </p:txBody>
      </p:sp>
      <p:sp>
        <p:nvSpPr>
          <p:cNvPr id="20" name="矩形 19"/>
          <p:cNvSpPr/>
          <p:nvPr/>
        </p:nvSpPr>
        <p:spPr>
          <a:xfrm>
            <a:off x="8570913" y="3719513"/>
            <a:ext cx="1462087" cy="460375"/>
          </a:xfrm>
          <a:prstGeom prst="rect">
            <a:avLst/>
          </a:prstGeom>
          <a:noFill/>
          <a:ln w="9525">
            <a:noFill/>
          </a:ln>
        </p:spPr>
        <p:txBody>
          <a:bodyPr>
            <a:spAutoFit/>
          </a:bodyPr>
          <a:p>
            <a:r>
              <a:rPr lang="en-US" altLang="zh-CN" sz="2400" dirty="0">
                <a:solidFill>
                  <a:srgbClr val="C00000"/>
                </a:solidFill>
                <a:latin typeface="Times New Roman" panose="02020603050405020304" pitchFamily="18" charset="0"/>
                <a:cs typeface="Times New Roman" panose="02020603050405020304" pitchFamily="18" charset="0"/>
                <a:sym typeface="+mn-ea"/>
              </a:rPr>
              <a:t>estimated</a:t>
            </a:r>
            <a:endParaRPr lang="zh-CN" altLang="en-US" dirty="0">
              <a:solidFill>
                <a:srgbClr val="C00000"/>
              </a:solidFill>
              <a:latin typeface="Times New Roman" panose="02020603050405020304" pitchFamily="18" charset="0"/>
              <a:ea typeface="Times New Roman" panose="02020603050405020304" pitchFamily="18" charset="0"/>
              <a:sym typeface="+mn-ea"/>
            </a:endParaRPr>
          </a:p>
        </p:txBody>
      </p:sp>
      <p:pic>
        <p:nvPicPr>
          <p:cNvPr id="90127" name="Picture 21">
            <a:hlinkClick r:id="" action="ppaction://noaction"/>
          </p:cNvPr>
          <p:cNvPicPr>
            <a:picLocks noChangeAspect="1"/>
          </p:cNvPicPr>
          <p:nvPr/>
        </p:nvPicPr>
        <p:blipFill>
          <a:blip r:embed="rId2"/>
          <a:stretch>
            <a:fillRect/>
          </a:stretch>
        </p:blipFill>
        <p:spPr>
          <a:xfrm>
            <a:off x="9767888" y="184150"/>
            <a:ext cx="558800" cy="55880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blinds(horizontal)">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 name="矩形 13"/>
          <p:cNvSpPr/>
          <p:nvPr/>
        </p:nvSpPr>
        <p:spPr>
          <a:xfrm>
            <a:off x="1524000" y="6372225"/>
            <a:ext cx="9144000" cy="485775"/>
          </a:xfrm>
          <a:prstGeom prst="rect">
            <a:avLst/>
          </a:prstGeom>
          <a:solidFill>
            <a:srgbClr val="FF9F4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1" lang="zh-CN" altLang="en-US" sz="1800" b="0" i="0" u="none" strike="noStrike" kern="1200" cap="none" spc="0" normalizeH="0" baseline="0" noProof="0">
              <a:ln>
                <a:noFill/>
              </a:ln>
              <a:solidFill>
                <a:schemeClr val="accent6">
                  <a:lumMod val="60000"/>
                  <a:lumOff val="40000"/>
                </a:schemeClr>
              </a:solidFill>
              <a:effectLst/>
              <a:uLnTx/>
              <a:uFillTx/>
              <a:latin typeface="+mn-lt"/>
              <a:ea typeface="+mn-ea"/>
              <a:cs typeface="+mn-cs"/>
            </a:endParaRPr>
          </a:p>
        </p:txBody>
      </p:sp>
      <p:cxnSp>
        <p:nvCxnSpPr>
          <p:cNvPr id="15" name="直线连接符 14"/>
          <p:cNvCxnSpPr/>
          <p:nvPr/>
        </p:nvCxnSpPr>
        <p:spPr>
          <a:xfrm>
            <a:off x="1524000" y="6372225"/>
            <a:ext cx="9144000" cy="0"/>
          </a:xfrm>
          <a:prstGeom prst="line">
            <a:avLst/>
          </a:prstGeom>
          <a:ln>
            <a:solidFill>
              <a:schemeClr val="accent1"/>
            </a:solidFill>
          </a:ln>
          <a:effectLst/>
        </p:spPr>
        <p:style>
          <a:lnRef idx="3">
            <a:schemeClr val="accent5"/>
          </a:lnRef>
          <a:fillRef idx="0">
            <a:schemeClr val="accent5"/>
          </a:fillRef>
          <a:effectRef idx="2">
            <a:schemeClr val="accent5"/>
          </a:effectRef>
          <a:fontRef idx="minor">
            <a:schemeClr val="tx1"/>
          </a:fontRef>
        </p:style>
      </p:cxnSp>
      <p:cxnSp>
        <p:nvCxnSpPr>
          <p:cNvPr id="16" name="直线连接符 15"/>
          <p:cNvCxnSpPr/>
          <p:nvPr/>
        </p:nvCxnSpPr>
        <p:spPr>
          <a:xfrm>
            <a:off x="1524000" y="742950"/>
            <a:ext cx="2100263" cy="0"/>
          </a:xfrm>
          <a:prstGeom prst="line">
            <a:avLst/>
          </a:prstGeom>
          <a:ln>
            <a:solidFill>
              <a:schemeClr val="accent3">
                <a:lumMod val="75000"/>
              </a:schemeClr>
            </a:solidFill>
          </a:ln>
          <a:effectLst/>
        </p:spPr>
        <p:style>
          <a:lnRef idx="3">
            <a:schemeClr val="accent5"/>
          </a:lnRef>
          <a:fillRef idx="0">
            <a:schemeClr val="accent5"/>
          </a:fillRef>
          <a:effectRef idx="2">
            <a:schemeClr val="accent5"/>
          </a:effectRef>
          <a:fontRef idx="minor">
            <a:schemeClr val="tx1"/>
          </a:fontRef>
        </p:style>
      </p:cxnSp>
      <p:cxnSp>
        <p:nvCxnSpPr>
          <p:cNvPr id="17" name="直线连接符 16"/>
          <p:cNvCxnSpPr/>
          <p:nvPr/>
        </p:nvCxnSpPr>
        <p:spPr>
          <a:xfrm>
            <a:off x="3421063" y="742950"/>
            <a:ext cx="7246938" cy="0"/>
          </a:xfrm>
          <a:prstGeom prst="line">
            <a:avLst/>
          </a:prstGeom>
          <a:ln w="3175" cmpd="sng">
            <a:solidFill>
              <a:schemeClr val="accent3">
                <a:lumMod val="75000"/>
              </a:schemeClr>
            </a:solidFill>
          </a:ln>
          <a:effectLst/>
        </p:spPr>
        <p:style>
          <a:lnRef idx="3">
            <a:schemeClr val="accent5"/>
          </a:lnRef>
          <a:fillRef idx="0">
            <a:schemeClr val="accent5"/>
          </a:fillRef>
          <a:effectRef idx="2">
            <a:schemeClr val="accent5"/>
          </a:effectRef>
          <a:fontRef idx="minor">
            <a:schemeClr val="tx1"/>
          </a:fontRef>
        </p:style>
      </p:cxnSp>
      <p:pic>
        <p:nvPicPr>
          <p:cNvPr id="91142" name="图片 17"/>
          <p:cNvPicPr>
            <a:picLocks noChangeAspect="1"/>
          </p:cNvPicPr>
          <p:nvPr/>
        </p:nvPicPr>
        <p:blipFill>
          <a:blip r:embed="rId1"/>
          <a:stretch>
            <a:fillRect/>
          </a:stretch>
        </p:blipFill>
        <p:spPr>
          <a:xfrm>
            <a:off x="1722438" y="152400"/>
            <a:ext cx="177800" cy="495300"/>
          </a:xfrm>
          <a:prstGeom prst="rect">
            <a:avLst/>
          </a:prstGeom>
          <a:noFill/>
          <a:ln w="9525">
            <a:noFill/>
          </a:ln>
        </p:spPr>
      </p:pic>
      <p:sp>
        <p:nvSpPr>
          <p:cNvPr id="19" name="文本框 18"/>
          <p:cNvSpPr txBox="1"/>
          <p:nvPr/>
        </p:nvSpPr>
        <p:spPr>
          <a:xfrm>
            <a:off x="1879600" y="203200"/>
            <a:ext cx="1899285" cy="553085"/>
          </a:xfrm>
          <a:prstGeom prst="rect">
            <a:avLst/>
          </a:prstGeom>
          <a:noFill/>
        </p:spPr>
        <p:txBody>
          <a:bodyPr wrap="none">
            <a:spAutoFit/>
          </a:bodyPr>
          <a:lstStyle/>
          <a:p>
            <a:pPr marR="0" defTabSz="914400" eaLnBrk="1" hangingPunct="1">
              <a:buClrTx/>
              <a:buSzTx/>
              <a:buFont typeface="Arial" panose="020B0604020202020204" pitchFamily="34" charset="0"/>
              <a:buNone/>
              <a:defRPr/>
            </a:pPr>
            <a:r>
              <a:rPr kumimoji="1" lang="en-US" altLang="zh-CN" sz="3000" b="1" kern="1200" cap="none" spc="0" normalizeH="0" baseline="0" noProof="0" dirty="0">
                <a:solidFill>
                  <a:srgbClr val="408000"/>
                </a:solidFill>
                <a:latin typeface="Arial" panose="020B0604020202020204"/>
                <a:ea typeface="宋体" panose="02010600030101010101" pitchFamily="2" charset="-122"/>
                <a:cs typeface="Arial" panose="020B0604020202020204"/>
                <a:sym typeface="+mn-ea"/>
              </a:rPr>
              <a:t>Explore</a:t>
            </a:r>
            <a:r>
              <a:rPr kumimoji="1" lang="en-US" altLang="zh-CN" sz="3000" b="1" kern="1200" cap="none" spc="0" normalizeH="0" baseline="0" noProof="0" dirty="0">
                <a:solidFill>
                  <a:schemeClr val="accent3">
                    <a:lumMod val="75000"/>
                  </a:schemeClr>
                </a:solidFill>
                <a:latin typeface="Arial" panose="020B0604020202020204"/>
                <a:ea typeface="宋体" panose="02010600030101010101" pitchFamily="2" charset="-122"/>
                <a:cs typeface="Arial" panose="020B0604020202020204"/>
                <a:sym typeface="+mn-ea"/>
              </a:rPr>
              <a:t> </a:t>
            </a:r>
            <a:r>
              <a:rPr kumimoji="1" lang="en-US" altLang="zh-CN" sz="3000" b="1" kern="1200" cap="none" spc="0" normalizeH="0" baseline="0" noProof="0" dirty="0">
                <a:solidFill>
                  <a:srgbClr val="408000"/>
                </a:solidFill>
                <a:latin typeface="Arial" panose="020B0604020202020204"/>
                <a:ea typeface="宋体" panose="02010600030101010101" pitchFamily="2" charset="-122"/>
                <a:cs typeface="Arial" panose="020B0604020202020204"/>
                <a:sym typeface="+mn-ea"/>
              </a:rPr>
              <a:t>1</a:t>
            </a:r>
            <a:endParaRPr kumimoji="1" lang="zh-CN" altLang="en-US" sz="3000" b="1" kern="1200" cap="none" spc="0" normalizeH="0" baseline="0" noProof="0" dirty="0">
              <a:solidFill>
                <a:srgbClr val="408000"/>
              </a:solidFill>
              <a:latin typeface="Arial" panose="020B0604020202020204"/>
              <a:ea typeface="宋体" panose="02010600030101010101" pitchFamily="2" charset="-122"/>
              <a:cs typeface="Arial" panose="020B0604020202020204"/>
              <a:sym typeface="+mn-ea"/>
            </a:endParaRPr>
          </a:p>
        </p:txBody>
      </p:sp>
      <p:sp>
        <p:nvSpPr>
          <p:cNvPr id="91144" name="TextBox 4"/>
          <p:cNvSpPr txBox="1"/>
          <p:nvPr/>
        </p:nvSpPr>
        <p:spPr>
          <a:xfrm>
            <a:off x="5846763" y="6394450"/>
            <a:ext cx="4821237" cy="368300"/>
          </a:xfrm>
          <a:prstGeom prst="rect">
            <a:avLst/>
          </a:prstGeom>
          <a:noFill/>
          <a:ln w="9525">
            <a:noFill/>
          </a:ln>
        </p:spPr>
        <p:txBody>
          <a:bodyPr>
            <a:spAutoFit/>
          </a:bodyPr>
          <a:p>
            <a:pPr eaLnBrk="1" hangingPunct="1"/>
            <a:r>
              <a:rPr lang="zh-CN" altLang="en-US" b="1" dirty="0">
                <a:solidFill>
                  <a:schemeClr val="bg1"/>
                </a:solidFill>
                <a:latin typeface="微软雅黑" panose="020B0503020204020204" charset="-122"/>
                <a:ea typeface="微软雅黑" panose="020B0503020204020204" charset="-122"/>
              </a:rPr>
              <a:t>新一代大学英语（基础篇）</a:t>
            </a:r>
            <a:r>
              <a:rPr lang="en-US" altLang="zh-CN" b="1" dirty="0">
                <a:solidFill>
                  <a:schemeClr val="bg1"/>
                </a:solidFill>
                <a:latin typeface="微软雅黑" panose="020B0503020204020204" charset="-122"/>
                <a:ea typeface="微软雅黑" panose="020B0503020204020204" charset="-122"/>
              </a:rPr>
              <a:t>  </a:t>
            </a:r>
            <a:r>
              <a:rPr lang="zh-CN" altLang="en-US" b="1" dirty="0">
                <a:solidFill>
                  <a:schemeClr val="bg1"/>
                </a:solidFill>
                <a:latin typeface="微软雅黑" panose="020B0503020204020204" charset="-122"/>
                <a:ea typeface="微软雅黑" panose="020B0503020204020204" charset="-122"/>
              </a:rPr>
              <a:t>综合教程</a:t>
            </a:r>
            <a:r>
              <a:rPr lang="en-US" altLang="zh-CN" b="1" dirty="0">
                <a:solidFill>
                  <a:schemeClr val="bg1"/>
                </a:solidFill>
                <a:latin typeface="微软雅黑" panose="020B0503020204020204" charset="-122"/>
                <a:ea typeface="微软雅黑" panose="020B0503020204020204" charset="-122"/>
              </a:rPr>
              <a:t>  Unit 4</a:t>
            </a:r>
            <a:endParaRPr lang="zh-CN" altLang="en-US" b="1" dirty="0">
              <a:solidFill>
                <a:schemeClr val="bg1"/>
              </a:solidFill>
              <a:latin typeface="微软雅黑" panose="020B0503020204020204" charset="-122"/>
              <a:ea typeface="微软雅黑" panose="020B0503020204020204" charset="-122"/>
            </a:endParaRPr>
          </a:p>
        </p:txBody>
      </p:sp>
      <p:sp>
        <p:nvSpPr>
          <p:cNvPr id="91145" name="文本框 20"/>
          <p:cNvSpPr txBox="1"/>
          <p:nvPr/>
        </p:nvSpPr>
        <p:spPr>
          <a:xfrm>
            <a:off x="3992563" y="280988"/>
            <a:ext cx="4767262" cy="521970"/>
          </a:xfrm>
          <a:prstGeom prst="rect">
            <a:avLst/>
          </a:prstGeom>
          <a:noFill/>
          <a:ln w="9525">
            <a:noFill/>
          </a:ln>
        </p:spPr>
        <p:txBody>
          <a:bodyPr>
            <a:spAutoFit/>
          </a:bodyPr>
          <a:p>
            <a:pPr eaLnBrk="1" hangingPunct="1"/>
            <a:r>
              <a:rPr lang="en-US" altLang="zh-CN" sz="2800" b="1" dirty="0">
                <a:solidFill>
                  <a:srgbClr val="64A96A"/>
                </a:solidFill>
                <a:latin typeface="Arial" panose="020B0604020202020204" pitchFamily="34" charset="0"/>
              </a:rPr>
              <a:t>Building your language</a:t>
            </a:r>
            <a:endParaRPr lang="zh-CN" altLang="en-US" sz="2800" b="1" dirty="0">
              <a:solidFill>
                <a:srgbClr val="64A96A"/>
              </a:solidFill>
              <a:latin typeface="Arial" panose="020B0604020202020204" pitchFamily="34" charset="0"/>
              <a:ea typeface="Arial" panose="020B0604020202020204" pitchFamily="34" charset="0"/>
            </a:endParaRPr>
          </a:p>
        </p:txBody>
      </p:sp>
      <p:cxnSp>
        <p:nvCxnSpPr>
          <p:cNvPr id="91146" name="直接连接符 26"/>
          <p:cNvCxnSpPr/>
          <p:nvPr/>
        </p:nvCxnSpPr>
        <p:spPr>
          <a:xfrm flipV="1">
            <a:off x="2182813" y="2289175"/>
            <a:ext cx="8129587" cy="28575"/>
          </a:xfrm>
          <a:prstGeom prst="line">
            <a:avLst/>
          </a:prstGeom>
          <a:ln w="28575" cap="flat" cmpd="sng">
            <a:solidFill>
              <a:srgbClr val="44B36E"/>
            </a:solidFill>
            <a:prstDash val="solid"/>
            <a:headEnd type="none" w="med" len="med"/>
            <a:tailEnd type="none" w="med" len="med"/>
          </a:ln>
        </p:spPr>
      </p:cxnSp>
      <p:cxnSp>
        <p:nvCxnSpPr>
          <p:cNvPr id="91147" name="直接连接符 27"/>
          <p:cNvCxnSpPr/>
          <p:nvPr/>
        </p:nvCxnSpPr>
        <p:spPr>
          <a:xfrm flipV="1">
            <a:off x="2182813" y="1282700"/>
            <a:ext cx="8129587" cy="28575"/>
          </a:xfrm>
          <a:prstGeom prst="line">
            <a:avLst/>
          </a:prstGeom>
          <a:ln w="28575" cap="flat" cmpd="sng">
            <a:solidFill>
              <a:srgbClr val="44B36E"/>
            </a:solidFill>
            <a:prstDash val="solid"/>
            <a:headEnd type="none" w="med" len="med"/>
            <a:tailEnd type="none" w="med" len="med"/>
          </a:ln>
        </p:spPr>
      </p:cxnSp>
      <p:sp>
        <p:nvSpPr>
          <p:cNvPr id="91148" name="矩形 7"/>
          <p:cNvSpPr/>
          <p:nvPr/>
        </p:nvSpPr>
        <p:spPr>
          <a:xfrm>
            <a:off x="2674938" y="1463675"/>
            <a:ext cx="7993062" cy="829945"/>
          </a:xfrm>
          <a:prstGeom prst="rect">
            <a:avLst/>
          </a:prstGeom>
          <a:noFill/>
          <a:ln w="9525">
            <a:noFill/>
          </a:ln>
        </p:spPr>
        <p:txBody>
          <a:bodyPr>
            <a:spAutoFit/>
          </a:bodyPr>
          <a:p>
            <a:pPr eaLnBrk="1" hangingPunct="1">
              <a:lnSpc>
                <a:spcPct val="120000"/>
              </a:lnSpc>
            </a:pPr>
            <a:r>
              <a:rPr lang="en-US" altLang="zh-CN" sz="2000" b="1" dirty="0">
                <a:latin typeface="Times New Roman" panose="02020603050405020304" pitchFamily="18" charset="0"/>
                <a:cs typeface="Times New Roman" panose="02020603050405020304" pitchFamily="18" charset="0"/>
                <a:sym typeface="+mn-ea"/>
              </a:rPr>
              <a:t>fingertips      publishing             consumer       spread     transferred</a:t>
            </a:r>
            <a:endParaRPr lang="en-US" altLang="zh-CN" sz="2000" b="1" dirty="0">
              <a:latin typeface="Times New Roman" panose="02020603050405020304" pitchFamily="18" charset="0"/>
              <a:cs typeface="Times New Roman" panose="02020603050405020304" pitchFamily="18" charset="0"/>
              <a:sym typeface="+mn-ea"/>
            </a:endParaRPr>
          </a:p>
          <a:p>
            <a:pPr eaLnBrk="1" hangingPunct="1">
              <a:lnSpc>
                <a:spcPct val="120000"/>
              </a:lnSpc>
            </a:pPr>
            <a:r>
              <a:rPr lang="en-US" altLang="zh-CN" sz="2000" b="1" dirty="0">
                <a:latin typeface="Times New Roman" panose="02020603050405020304" pitchFamily="18" charset="0"/>
                <a:cs typeface="Times New Roman" panose="02020603050405020304" pitchFamily="18" charset="0"/>
                <a:sym typeface="+mn-ea"/>
              </a:rPr>
              <a:t>payment       time-consuming    estimated       access      revolution</a:t>
            </a:r>
            <a:endParaRPr lang="en-US" altLang="zh-CN" sz="2000" b="1" dirty="0">
              <a:latin typeface="Times New Roman" panose="02020603050405020304" pitchFamily="18" charset="0"/>
              <a:ea typeface="Times New Roman" panose="02020603050405020304" pitchFamily="18" charset="0"/>
              <a:sym typeface="+mn-ea"/>
            </a:endParaRPr>
          </a:p>
        </p:txBody>
      </p:sp>
      <p:sp>
        <p:nvSpPr>
          <p:cNvPr id="91149" name="矩形 1"/>
          <p:cNvSpPr/>
          <p:nvPr/>
        </p:nvSpPr>
        <p:spPr>
          <a:xfrm>
            <a:off x="2135188" y="2636838"/>
            <a:ext cx="7920037" cy="3636010"/>
          </a:xfrm>
          <a:prstGeom prst="rect">
            <a:avLst/>
          </a:prstGeom>
          <a:noFill/>
          <a:ln w="9525">
            <a:noFill/>
          </a:ln>
        </p:spPr>
        <p:txBody>
          <a:bodyPr>
            <a:spAutoFit/>
          </a:bodyPr>
          <a:p>
            <a:pPr eaLnBrk="1" hangingPunct="1">
              <a:lnSpc>
                <a:spcPct val="120000"/>
              </a:lnSpc>
            </a:pPr>
            <a:r>
              <a:rPr lang="en-US" altLang="zh-CN" sz="2400" dirty="0">
                <a:solidFill>
                  <a:srgbClr val="000000"/>
                </a:solidFill>
                <a:latin typeface="Times New Roman" panose="02020603050405020304" pitchFamily="18" charset="0"/>
                <a:cs typeface="Times New Roman" panose="02020603050405020304" pitchFamily="18" charset="0"/>
                <a:sym typeface="+mn-ea"/>
              </a:rPr>
              <a:t>They allow people to post their ideas, upload videos and pictures online. The biggest 4) ___________ made possible by the Internet is e-commerce. Now, people can shop 24/7 without stepping foot out of the door. The 5) ___________ of smartphones also promotes changes in the methods of retail 6) ___________ and online banking. Now, it is safe to say a world of information and communication possibilities is at our 7) ___________.</a:t>
            </a:r>
            <a:endParaRPr lang="zh-CN" altLang="en-US" sz="2400" dirty="0">
              <a:latin typeface="Times New Roman" panose="02020603050405020304" pitchFamily="18" charset="0"/>
              <a:ea typeface="Times New Roman" panose="02020603050405020304" pitchFamily="18" charset="0"/>
              <a:sym typeface="+mn-ea"/>
            </a:endParaRPr>
          </a:p>
        </p:txBody>
      </p:sp>
      <p:sp>
        <p:nvSpPr>
          <p:cNvPr id="18" name="矩形 17"/>
          <p:cNvSpPr/>
          <p:nvPr/>
        </p:nvSpPr>
        <p:spPr>
          <a:xfrm>
            <a:off x="6130925" y="3108325"/>
            <a:ext cx="1435100" cy="460375"/>
          </a:xfrm>
          <a:prstGeom prst="rect">
            <a:avLst/>
          </a:prstGeom>
          <a:noFill/>
          <a:ln w="9525">
            <a:noFill/>
          </a:ln>
        </p:spPr>
        <p:txBody>
          <a:bodyPr wrap="none">
            <a:spAutoFit/>
          </a:bodyPr>
          <a:p>
            <a:r>
              <a:rPr lang="en-US" altLang="zh-CN" sz="2400" dirty="0">
                <a:solidFill>
                  <a:srgbClr val="C00000"/>
                </a:solidFill>
                <a:latin typeface="Times New Roman" panose="02020603050405020304" pitchFamily="18" charset="0"/>
                <a:cs typeface="Times New Roman" panose="02020603050405020304" pitchFamily="18" charset="0"/>
                <a:sym typeface="+mn-ea"/>
              </a:rPr>
              <a:t>revolution</a:t>
            </a:r>
            <a:endParaRPr lang="zh-CN" altLang="en-US" sz="2400" dirty="0">
              <a:solidFill>
                <a:srgbClr val="C00000"/>
              </a:solidFill>
              <a:latin typeface="Times New Roman" panose="02020603050405020304" pitchFamily="18" charset="0"/>
              <a:ea typeface="Times New Roman" panose="02020603050405020304" pitchFamily="18" charset="0"/>
              <a:sym typeface="+mn-ea"/>
            </a:endParaRPr>
          </a:p>
        </p:txBody>
      </p:sp>
      <p:sp>
        <p:nvSpPr>
          <p:cNvPr id="21" name="矩形 20"/>
          <p:cNvSpPr/>
          <p:nvPr/>
        </p:nvSpPr>
        <p:spPr>
          <a:xfrm>
            <a:off x="7105650" y="3970338"/>
            <a:ext cx="978535" cy="460375"/>
          </a:xfrm>
          <a:prstGeom prst="rect">
            <a:avLst/>
          </a:prstGeom>
          <a:noFill/>
          <a:ln w="9525">
            <a:noFill/>
          </a:ln>
        </p:spPr>
        <p:txBody>
          <a:bodyPr wrap="none">
            <a:spAutoFit/>
          </a:bodyPr>
          <a:p>
            <a:r>
              <a:rPr lang="en-US" altLang="zh-CN" sz="2400" dirty="0">
                <a:solidFill>
                  <a:srgbClr val="C00000"/>
                </a:solidFill>
                <a:latin typeface="Times New Roman" panose="02020603050405020304" pitchFamily="18" charset="0"/>
                <a:cs typeface="Times New Roman" panose="02020603050405020304" pitchFamily="18" charset="0"/>
                <a:sym typeface="+mn-ea"/>
              </a:rPr>
              <a:t>spread</a:t>
            </a:r>
            <a:endParaRPr lang="zh-CN" altLang="en-US" sz="2400" dirty="0">
              <a:solidFill>
                <a:srgbClr val="C00000"/>
              </a:solidFill>
              <a:latin typeface="Times New Roman" panose="02020603050405020304" pitchFamily="18" charset="0"/>
              <a:ea typeface="Times New Roman" panose="02020603050405020304" pitchFamily="18" charset="0"/>
              <a:sym typeface="+mn-ea"/>
            </a:endParaRPr>
          </a:p>
        </p:txBody>
      </p:sp>
      <p:sp>
        <p:nvSpPr>
          <p:cNvPr id="22" name="矩形 21"/>
          <p:cNvSpPr/>
          <p:nvPr/>
        </p:nvSpPr>
        <p:spPr>
          <a:xfrm>
            <a:off x="2487613" y="4810125"/>
            <a:ext cx="1231900" cy="460375"/>
          </a:xfrm>
          <a:prstGeom prst="rect">
            <a:avLst/>
          </a:prstGeom>
          <a:noFill/>
          <a:ln w="9525">
            <a:noFill/>
          </a:ln>
        </p:spPr>
        <p:txBody>
          <a:bodyPr wrap="none">
            <a:spAutoFit/>
          </a:bodyPr>
          <a:p>
            <a:r>
              <a:rPr lang="en-US" altLang="zh-CN" sz="2400" dirty="0">
                <a:solidFill>
                  <a:srgbClr val="C00000"/>
                </a:solidFill>
                <a:latin typeface="Times New Roman" panose="02020603050405020304" pitchFamily="18" charset="0"/>
                <a:cs typeface="Times New Roman" panose="02020603050405020304" pitchFamily="18" charset="0"/>
                <a:sym typeface="+mn-ea"/>
              </a:rPr>
              <a:t>payment</a:t>
            </a:r>
            <a:endParaRPr lang="zh-CN" altLang="en-US" sz="2400" dirty="0">
              <a:solidFill>
                <a:srgbClr val="C00000"/>
              </a:solidFill>
              <a:latin typeface="Times New Roman" panose="02020603050405020304" pitchFamily="18" charset="0"/>
              <a:ea typeface="Times New Roman" panose="02020603050405020304" pitchFamily="18" charset="0"/>
              <a:sym typeface="+mn-ea"/>
            </a:endParaRPr>
          </a:p>
        </p:txBody>
      </p:sp>
      <p:sp>
        <p:nvSpPr>
          <p:cNvPr id="23" name="矩形 22"/>
          <p:cNvSpPr/>
          <p:nvPr/>
        </p:nvSpPr>
        <p:spPr>
          <a:xfrm>
            <a:off x="2624138" y="5691188"/>
            <a:ext cx="1350645" cy="460375"/>
          </a:xfrm>
          <a:prstGeom prst="rect">
            <a:avLst/>
          </a:prstGeom>
          <a:noFill/>
          <a:ln w="9525">
            <a:noFill/>
          </a:ln>
        </p:spPr>
        <p:txBody>
          <a:bodyPr wrap="none">
            <a:spAutoFit/>
          </a:bodyPr>
          <a:p>
            <a:r>
              <a:rPr lang="en-US" altLang="zh-CN" sz="2400" dirty="0">
                <a:solidFill>
                  <a:srgbClr val="C00000"/>
                </a:solidFill>
                <a:latin typeface="Times New Roman" panose="02020603050405020304" pitchFamily="18" charset="0"/>
                <a:cs typeface="Times New Roman" panose="02020603050405020304" pitchFamily="18" charset="0"/>
                <a:sym typeface="+mn-ea"/>
              </a:rPr>
              <a:t>fingertips</a:t>
            </a:r>
            <a:endParaRPr lang="zh-CN" altLang="en-US" sz="2400" dirty="0">
              <a:solidFill>
                <a:srgbClr val="C00000"/>
              </a:solidFill>
              <a:latin typeface="Times New Roman" panose="02020603050405020304" pitchFamily="18" charset="0"/>
              <a:ea typeface="Times New Roman" panose="02020603050405020304" pitchFamily="18" charset="0"/>
              <a:sym typeface="+mn-ea"/>
            </a:endParaRPr>
          </a:p>
        </p:txBody>
      </p:sp>
      <p:pic>
        <p:nvPicPr>
          <p:cNvPr id="91154" name="Picture 21">
            <a:hlinkClick r:id="" action="ppaction://noaction"/>
          </p:cNvPr>
          <p:cNvPicPr>
            <a:picLocks noChangeAspect="1"/>
          </p:cNvPicPr>
          <p:nvPr/>
        </p:nvPicPr>
        <p:blipFill>
          <a:blip r:embed="rId2"/>
          <a:stretch>
            <a:fillRect/>
          </a:stretch>
        </p:blipFill>
        <p:spPr>
          <a:xfrm>
            <a:off x="9767888" y="184150"/>
            <a:ext cx="558800" cy="55880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linds(horizontal)">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blinds(horizontal)">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2">
                                            <p:txEl>
                                              <p:charRg st="0" end="8"/>
                                            </p:txEl>
                                          </p:spTgt>
                                        </p:tgtEl>
                                        <p:attrNameLst>
                                          <p:attrName>style.visibility</p:attrName>
                                        </p:attrNameLst>
                                      </p:cBhvr>
                                      <p:to>
                                        <p:strVal val="visible"/>
                                      </p:to>
                                    </p:set>
                                    <p:animEffect transition="in" filter="blinds(horizontal)">
                                      <p:cBhvr>
                                        <p:cTn id="17" dur="500"/>
                                        <p:tgtEl>
                                          <p:spTgt spid="22">
                                            <p:txEl>
                                              <p:charRg st="0" end="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blinds(horizontal)">
                                      <p:cBhvr>
                                        <p:cTn id="2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1" grpId="0"/>
      <p:bldP spid="2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7522" name="矩形 5"/>
          <p:cNvSpPr/>
          <p:nvPr/>
        </p:nvSpPr>
        <p:spPr>
          <a:xfrm>
            <a:off x="3409950" y="1416050"/>
            <a:ext cx="7083425" cy="829945"/>
          </a:xfrm>
          <a:prstGeom prst="rect">
            <a:avLst/>
          </a:prstGeom>
          <a:noFill/>
          <a:ln w="9525">
            <a:noFill/>
          </a:ln>
        </p:spPr>
        <p:txBody>
          <a:bodyPr>
            <a:spAutoFit/>
          </a:bodyPr>
          <a:p>
            <a:r>
              <a:rPr lang="en-US" altLang="zh-CN" sz="2400" dirty="0">
                <a:latin typeface="Times New Roman" panose="02020603050405020304" pitchFamily="18" charset="0"/>
              </a:rPr>
              <a:t>Complete the sentences with the expressions below. Change the form when necessary. </a:t>
            </a:r>
            <a:endParaRPr lang="en-US" altLang="zh-CN" sz="2400" dirty="0">
              <a:latin typeface="Times New Roman" panose="02020603050405020304" pitchFamily="18" charset="0"/>
              <a:ea typeface="Arial" panose="020B0604020202020204" pitchFamily="34" charset="0"/>
            </a:endParaRPr>
          </a:p>
        </p:txBody>
      </p:sp>
      <p:cxnSp>
        <p:nvCxnSpPr>
          <p:cNvPr id="107523" name="直接连接符 6"/>
          <p:cNvCxnSpPr/>
          <p:nvPr/>
        </p:nvCxnSpPr>
        <p:spPr>
          <a:xfrm flipV="1">
            <a:off x="2135188" y="2492375"/>
            <a:ext cx="8129587" cy="28575"/>
          </a:xfrm>
          <a:prstGeom prst="line">
            <a:avLst/>
          </a:prstGeom>
          <a:ln w="57150" cap="flat" cmpd="sng">
            <a:solidFill>
              <a:srgbClr val="44B36E"/>
            </a:solidFill>
            <a:prstDash val="solid"/>
            <a:headEnd type="none" w="med" len="med"/>
            <a:tailEnd type="none" w="med" len="med"/>
          </a:ln>
        </p:spPr>
      </p:cxnSp>
      <p:cxnSp>
        <p:nvCxnSpPr>
          <p:cNvPr id="107524" name="直接连接符 7"/>
          <p:cNvCxnSpPr/>
          <p:nvPr/>
        </p:nvCxnSpPr>
        <p:spPr>
          <a:xfrm flipV="1">
            <a:off x="2135188" y="3573463"/>
            <a:ext cx="8129587" cy="30162"/>
          </a:xfrm>
          <a:prstGeom prst="line">
            <a:avLst/>
          </a:prstGeom>
          <a:ln w="38100" cap="flat" cmpd="sng">
            <a:solidFill>
              <a:srgbClr val="44B36E"/>
            </a:solidFill>
            <a:prstDash val="solid"/>
            <a:headEnd type="none" w="med" len="med"/>
            <a:tailEnd type="none" w="med" len="med"/>
          </a:ln>
        </p:spPr>
      </p:cxnSp>
      <p:sp>
        <p:nvSpPr>
          <p:cNvPr id="107525" name="文本框 8"/>
          <p:cNvSpPr txBox="1"/>
          <p:nvPr/>
        </p:nvSpPr>
        <p:spPr>
          <a:xfrm>
            <a:off x="2135188" y="2492375"/>
            <a:ext cx="8208962" cy="1050290"/>
          </a:xfrm>
          <a:prstGeom prst="rect">
            <a:avLst/>
          </a:prstGeom>
          <a:noFill/>
          <a:ln w="9525">
            <a:noFill/>
          </a:ln>
        </p:spPr>
        <p:txBody>
          <a:bodyPr>
            <a:spAutoFit/>
          </a:bodyPr>
          <a:p>
            <a:pPr>
              <a:lnSpc>
                <a:spcPct val="130000"/>
              </a:lnSpc>
            </a:pPr>
            <a:r>
              <a:rPr lang="en-US" altLang="zh-CN" sz="2400" dirty="0">
                <a:latin typeface="Times New Roman" panose="02020603050405020304" pitchFamily="18" charset="0"/>
              </a:rPr>
              <a:t>stand out		turn out		bridge the gap</a:t>
            </a:r>
            <a:endParaRPr lang="en-US" altLang="zh-CN" sz="2400" dirty="0">
              <a:latin typeface="Times New Roman" panose="02020603050405020304" pitchFamily="18" charset="0"/>
            </a:endParaRPr>
          </a:p>
          <a:p>
            <a:pPr>
              <a:lnSpc>
                <a:spcPct val="130000"/>
              </a:lnSpc>
            </a:pPr>
            <a:r>
              <a:rPr lang="en-US" altLang="zh-CN" sz="2400" dirty="0">
                <a:latin typeface="Times New Roman" panose="02020603050405020304" pitchFamily="18" charset="0"/>
              </a:rPr>
              <a:t>drop away		settle down		come to terms with</a:t>
            </a:r>
            <a:endParaRPr lang="en-US" altLang="zh-CN" sz="2400" dirty="0">
              <a:latin typeface="Times New Roman" panose="02020603050405020304" pitchFamily="18" charset="0"/>
            </a:endParaRPr>
          </a:p>
        </p:txBody>
      </p:sp>
      <p:sp>
        <p:nvSpPr>
          <p:cNvPr id="107526" name="文本框 18"/>
          <p:cNvSpPr txBox="1"/>
          <p:nvPr/>
        </p:nvSpPr>
        <p:spPr>
          <a:xfrm>
            <a:off x="3992563" y="280988"/>
            <a:ext cx="4384675" cy="521970"/>
          </a:xfrm>
          <a:prstGeom prst="rect">
            <a:avLst/>
          </a:prstGeom>
          <a:noFill/>
          <a:ln w="9525">
            <a:noFill/>
          </a:ln>
        </p:spPr>
        <p:txBody>
          <a:bodyPr>
            <a:spAutoFit/>
          </a:bodyPr>
          <a:p>
            <a:r>
              <a:rPr lang="en-US" altLang="zh-CN" sz="2800" b="1" dirty="0">
                <a:solidFill>
                  <a:srgbClr val="64A96A"/>
                </a:solidFill>
                <a:latin typeface="Arial" panose="020B0604020202020204" pitchFamily="34" charset="0"/>
              </a:rPr>
              <a:t>Building your language</a:t>
            </a:r>
            <a:endParaRPr lang="en-US" altLang="zh-CN" sz="2800" b="1" dirty="0">
              <a:solidFill>
                <a:srgbClr val="64A96A"/>
              </a:solidFill>
              <a:latin typeface="Arial" panose="020B0604020202020204" pitchFamily="34" charset="0"/>
            </a:endParaRPr>
          </a:p>
        </p:txBody>
      </p:sp>
      <p:sp>
        <p:nvSpPr>
          <p:cNvPr id="20" name="五边形 19"/>
          <p:cNvSpPr>
            <a:spLocks noChangeArrowheads="1"/>
          </p:cNvSpPr>
          <p:nvPr/>
        </p:nvSpPr>
        <p:spPr bwMode="auto">
          <a:xfrm>
            <a:off x="2208213" y="1557338"/>
            <a:ext cx="1109663" cy="431800"/>
          </a:xfrm>
          <a:prstGeom prst="homePlate">
            <a:avLst>
              <a:gd name="adj" fmla="val 50005"/>
            </a:avLst>
          </a:prstGeom>
          <a:solidFill>
            <a:srgbClr val="64A96A"/>
          </a:solidFill>
          <a:ln>
            <a:noFill/>
          </a:ln>
          <a:effectLst>
            <a:outerShdw blurRad="50800" dist="38100" dir="2700000" algn="tl" rotWithShape="0">
              <a:srgbClr val="808080">
                <a:alpha val="39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1" lang="en-US" altLang="zh-CN" sz="2400" b="1" i="0" u="none" strike="noStrike" kern="1200" cap="none" spc="0" normalizeH="0" baseline="0" noProof="0">
                <a:ln>
                  <a:noFill/>
                </a:ln>
                <a:solidFill>
                  <a:srgbClr val="FFFFFF"/>
                </a:solidFill>
                <a:effectLst/>
                <a:uLnTx/>
                <a:uFillTx/>
                <a:latin typeface="Calibri" panose="020F0502020204030204" charset="0"/>
                <a:ea typeface="宋体" panose="02010600030101010101" pitchFamily="2" charset="-122"/>
                <a:cs typeface="+mn-cs"/>
                <a:sym typeface="+mn-ea"/>
              </a:rPr>
              <a:t>Task 2</a:t>
            </a:r>
            <a:endParaRPr kumimoji="1" lang="zh-CN" altLang="en-US" sz="2400" b="1" i="0" u="none" strike="noStrike" kern="1200" cap="none" spc="0" normalizeH="0" baseline="0" noProof="0">
              <a:ln>
                <a:noFill/>
              </a:ln>
              <a:solidFill>
                <a:srgbClr val="FFFFFF"/>
              </a:solidFill>
              <a:effectLst/>
              <a:uLnTx/>
              <a:uFillTx/>
              <a:latin typeface="Calibri" panose="020F0502020204030204" charset="0"/>
              <a:ea typeface="宋体" panose="02010600030101010101" pitchFamily="2" charset="-122"/>
              <a:cs typeface="+mn-cs"/>
              <a:sym typeface="+mn-ea"/>
            </a:endParaRPr>
          </a:p>
        </p:txBody>
      </p:sp>
      <p:sp>
        <p:nvSpPr>
          <p:cNvPr id="107528" name="矩形 1"/>
          <p:cNvSpPr/>
          <p:nvPr/>
        </p:nvSpPr>
        <p:spPr>
          <a:xfrm>
            <a:off x="2208213" y="3789363"/>
            <a:ext cx="7991475" cy="2538095"/>
          </a:xfrm>
          <a:prstGeom prst="rect">
            <a:avLst/>
          </a:prstGeom>
          <a:noFill/>
          <a:ln w="9525">
            <a:noFill/>
          </a:ln>
        </p:spPr>
        <p:txBody>
          <a:bodyPr>
            <a:spAutoFit/>
          </a:bodyPr>
          <a:p>
            <a:pPr>
              <a:spcBef>
                <a:spcPts val="1800"/>
              </a:spcBef>
            </a:pPr>
            <a:r>
              <a:rPr lang="en-US" altLang="zh-CN" sz="2400" dirty="0">
                <a:latin typeface="Times New Roman" panose="02020603050405020304" pitchFamily="18" charset="0"/>
              </a:rPr>
              <a:t>1. The program aims to promote excellence in professional education and to ____________ between education and professional practice. </a:t>
            </a:r>
            <a:endParaRPr lang="zh-CN" altLang="zh-CN" sz="2400" dirty="0">
              <a:latin typeface="Times New Roman" panose="02020603050405020304" pitchFamily="18" charset="0"/>
            </a:endParaRPr>
          </a:p>
          <a:p>
            <a:pPr>
              <a:spcBef>
                <a:spcPts val="1800"/>
              </a:spcBef>
            </a:pPr>
            <a:r>
              <a:rPr lang="en-US" altLang="zh-CN" sz="2400" dirty="0">
                <a:latin typeface="Times New Roman" panose="02020603050405020304" pitchFamily="18" charset="0"/>
              </a:rPr>
              <a:t>2. The performance by the students ____________ to be a big success though the students were not confident at the beginning. </a:t>
            </a:r>
            <a:r>
              <a:rPr lang="en-US" altLang="zh-CN" sz="2400" dirty="0">
                <a:latin typeface="Calibri" panose="020F0502020204030204" charset="0"/>
              </a:rPr>
              <a:t> </a:t>
            </a:r>
            <a:endParaRPr lang="zh-CN" altLang="zh-CN" sz="2400" dirty="0">
              <a:latin typeface="Times New Roman" panose="02020603050405020304" pitchFamily="18" charset="0"/>
            </a:endParaRPr>
          </a:p>
        </p:txBody>
      </p:sp>
      <p:sp>
        <p:nvSpPr>
          <p:cNvPr id="124936" name="矩形 2"/>
          <p:cNvSpPr/>
          <p:nvPr/>
        </p:nvSpPr>
        <p:spPr>
          <a:xfrm>
            <a:off x="6950075" y="5099050"/>
            <a:ext cx="1426845" cy="460375"/>
          </a:xfrm>
          <a:prstGeom prst="rect">
            <a:avLst/>
          </a:prstGeom>
          <a:noFill/>
          <a:ln w="9525">
            <a:noFill/>
          </a:ln>
        </p:spPr>
        <p:txBody>
          <a:bodyPr wrap="none">
            <a:spAutoFit/>
          </a:bodyPr>
          <a:p>
            <a:r>
              <a:rPr lang="en-US" altLang="zh-CN" sz="2400" dirty="0">
                <a:solidFill>
                  <a:srgbClr val="800000"/>
                </a:solidFill>
                <a:latin typeface="Times New Roman" panose="02020603050405020304" pitchFamily="18" charset="0"/>
              </a:rPr>
              <a:t>turned out</a:t>
            </a:r>
            <a:endParaRPr lang="zh-CN" altLang="en-US" dirty="0">
              <a:solidFill>
                <a:srgbClr val="800000"/>
              </a:solidFill>
              <a:latin typeface="Arial" panose="020B0604020202020204" pitchFamily="34" charset="0"/>
            </a:endParaRPr>
          </a:p>
        </p:txBody>
      </p:sp>
      <p:sp>
        <p:nvSpPr>
          <p:cNvPr id="124937" name="矩形 20"/>
          <p:cNvSpPr/>
          <p:nvPr/>
        </p:nvSpPr>
        <p:spPr>
          <a:xfrm>
            <a:off x="4367213" y="4149725"/>
            <a:ext cx="1925955" cy="460375"/>
          </a:xfrm>
          <a:prstGeom prst="rect">
            <a:avLst/>
          </a:prstGeom>
          <a:noFill/>
          <a:ln w="9525">
            <a:noFill/>
          </a:ln>
        </p:spPr>
        <p:txBody>
          <a:bodyPr wrap="none">
            <a:spAutoFit/>
          </a:bodyPr>
          <a:p>
            <a:r>
              <a:rPr lang="en-US" altLang="zh-CN" sz="2400" dirty="0">
                <a:solidFill>
                  <a:srgbClr val="800000"/>
                </a:solidFill>
                <a:latin typeface="Times New Roman" panose="02020603050405020304" pitchFamily="18" charset="0"/>
              </a:rPr>
              <a:t>bridge the gap</a:t>
            </a:r>
            <a:endParaRPr lang="zh-CN" altLang="en-US" dirty="0">
              <a:solidFill>
                <a:srgbClr val="800000"/>
              </a:solidFill>
              <a:latin typeface="Arial" panose="020B0604020202020204" pitchFamily="34" charset="0"/>
            </a:endParaRPr>
          </a:p>
        </p:txBody>
      </p:sp>
      <p:sp>
        <p:nvSpPr>
          <p:cNvPr id="11" name="动作按钮: 第一张 10">
            <a:hlinkClick r:id="" action="ppaction://noaction" highlightClick="1"/>
          </p:cNvPr>
          <p:cNvSpPr/>
          <p:nvPr/>
        </p:nvSpPr>
        <p:spPr>
          <a:xfrm>
            <a:off x="10131425" y="188913"/>
            <a:ext cx="357188" cy="438150"/>
          </a:xfrm>
          <a:prstGeom prst="actionButtonHome">
            <a:avLst/>
          </a:prstGeom>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4937"/>
                                        </p:tgtEl>
                                        <p:attrNameLst>
                                          <p:attrName>style.visibility</p:attrName>
                                        </p:attrNameLst>
                                      </p:cBhvr>
                                      <p:to>
                                        <p:strVal val="visible"/>
                                      </p:to>
                                    </p:set>
                                    <p:animEffect transition="in" filter="blinds(horizontal)">
                                      <p:cBhvr>
                                        <p:cTn id="7" dur="500"/>
                                        <p:tgtEl>
                                          <p:spTgt spid="12493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24936">
                                            <p:txEl>
                                              <p:charRg st="0" end="11"/>
                                            </p:txEl>
                                          </p:spTgt>
                                        </p:tgtEl>
                                        <p:attrNameLst>
                                          <p:attrName>style.visibility</p:attrName>
                                        </p:attrNameLst>
                                      </p:cBhvr>
                                      <p:to>
                                        <p:strVal val="visible"/>
                                      </p:to>
                                    </p:set>
                                    <p:animEffect transition="in" filter="blinds(horizontal)">
                                      <p:cBhvr>
                                        <p:cTn id="12" dur="500"/>
                                        <p:tgtEl>
                                          <p:spTgt spid="124936">
                                            <p:txEl>
                                              <p:charRg st="0"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7"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Unit 7</a:t>
            </a:r>
            <a:endParaRPr lang="en-US" altLang="zh-CN"/>
          </a:p>
        </p:txBody>
      </p:sp>
      <p:sp>
        <p:nvSpPr>
          <p:cNvPr id="3" name="内容占位符 2"/>
          <p:cNvSpPr>
            <a:spLocks noGrp="1"/>
          </p:cNvSpPr>
          <p:nvPr>
            <p:ph idx="1"/>
          </p:nvPr>
        </p:nvSpPr>
        <p:spPr/>
        <p:txBody>
          <a:bodyPr/>
          <a:p>
            <a:endParaRPr lang="zh-CN"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6" name="矩形 5"/>
          <p:cNvSpPr/>
          <p:nvPr/>
        </p:nvSpPr>
        <p:spPr>
          <a:xfrm>
            <a:off x="3392488" y="1431925"/>
            <a:ext cx="7083425" cy="829945"/>
          </a:xfrm>
          <a:prstGeom prst="rect">
            <a:avLst/>
          </a:prstGeom>
          <a:noFill/>
          <a:ln w="9525">
            <a:noFill/>
          </a:ln>
        </p:spPr>
        <p:txBody>
          <a:bodyPr>
            <a:spAutoFit/>
          </a:bodyPr>
          <a:p>
            <a:pPr>
              <a:buNone/>
            </a:pPr>
            <a:r>
              <a:rPr lang="en-US" altLang="zh-CN" sz="2400" b="1" dirty="0">
                <a:latin typeface="Times New Roman" panose="02020603050405020304" pitchFamily="18" charset="0"/>
                <a:cs typeface="Times New Roman" panose="02020603050405020304" pitchFamily="18" charset="0"/>
                <a:sym typeface="+mn-ea"/>
              </a:rPr>
              <a:t>Complete the sentences with the words below. Change the form where necessary.</a:t>
            </a:r>
            <a:endParaRPr lang="en-US" altLang="zh-CN" sz="2400" b="1" dirty="0">
              <a:latin typeface="Times New Roman" panose="02020603050405020304" pitchFamily="18" charset="0"/>
              <a:ea typeface="Times New Roman" panose="02020603050405020304" pitchFamily="18" charset="0"/>
              <a:sym typeface="+mn-ea"/>
            </a:endParaRPr>
          </a:p>
        </p:txBody>
      </p:sp>
      <p:sp>
        <p:nvSpPr>
          <p:cNvPr id="82947" name="文本框 8"/>
          <p:cNvSpPr txBox="1"/>
          <p:nvPr/>
        </p:nvSpPr>
        <p:spPr>
          <a:xfrm>
            <a:off x="2055813" y="3402013"/>
            <a:ext cx="8288337" cy="2749550"/>
          </a:xfrm>
          <a:prstGeom prst="rect">
            <a:avLst/>
          </a:prstGeom>
          <a:noFill/>
          <a:ln w="9525">
            <a:noFill/>
          </a:ln>
        </p:spPr>
        <p:txBody>
          <a:bodyPr>
            <a:spAutoFit/>
          </a:bodyPr>
          <a:p>
            <a:pPr>
              <a:lnSpc>
                <a:spcPct val="120000"/>
              </a:lnSpc>
              <a:buNone/>
            </a:pPr>
            <a:r>
              <a:rPr lang="en-US" altLang="zh-CN" sz="2400" dirty="0">
                <a:latin typeface="Times New Roman" panose="02020603050405020304" pitchFamily="18" charset="0"/>
                <a:cs typeface="Times New Roman" panose="02020603050405020304" pitchFamily="18" charset="0"/>
                <a:sym typeface="+mn-ea"/>
              </a:rPr>
              <a:t>1 Unlike machines, human beings make judgments sometimes based on ____________ rather than on reasoning.</a:t>
            </a:r>
            <a:endParaRPr lang="en-US" altLang="zh-CN" sz="2400" dirty="0">
              <a:latin typeface="Times New Roman" panose="02020603050405020304" pitchFamily="18" charset="0"/>
              <a:cs typeface="Times New Roman" panose="02020603050405020304" pitchFamily="18" charset="0"/>
              <a:sym typeface="+mn-ea"/>
            </a:endParaRPr>
          </a:p>
          <a:p>
            <a:pPr>
              <a:lnSpc>
                <a:spcPct val="120000"/>
              </a:lnSpc>
              <a:buNone/>
            </a:pPr>
            <a:r>
              <a:rPr lang="en-US" altLang="zh-CN" sz="2400" dirty="0">
                <a:latin typeface="Times New Roman" panose="02020603050405020304" pitchFamily="18" charset="0"/>
                <a:cs typeface="Times New Roman" panose="02020603050405020304" pitchFamily="18" charset="0"/>
                <a:sym typeface="+mn-ea"/>
              </a:rPr>
              <a:t>2 Will there be a time when everything is ____________, even human mind itself?</a:t>
            </a:r>
            <a:endParaRPr lang="en-US" altLang="zh-CN" sz="2400" dirty="0">
              <a:latin typeface="Times New Roman" panose="02020603050405020304" pitchFamily="18" charset="0"/>
              <a:cs typeface="Times New Roman" panose="02020603050405020304" pitchFamily="18" charset="0"/>
              <a:sym typeface="+mn-ea"/>
            </a:endParaRPr>
          </a:p>
          <a:p>
            <a:pPr>
              <a:lnSpc>
                <a:spcPct val="120000"/>
              </a:lnSpc>
              <a:buNone/>
            </a:pPr>
            <a:r>
              <a:rPr lang="en-US" altLang="zh-CN" sz="2400" dirty="0">
                <a:latin typeface="Times New Roman" panose="02020603050405020304" pitchFamily="18" charset="0"/>
                <a:cs typeface="Times New Roman" panose="02020603050405020304" pitchFamily="18" charset="0"/>
                <a:sym typeface="+mn-ea"/>
              </a:rPr>
              <a:t>3 The scientist has made many interesting explanations based on her scientific ____________ of the wildlife.</a:t>
            </a:r>
            <a:endParaRPr lang="en-US" altLang="zh-CN" sz="2400" dirty="0">
              <a:latin typeface="Times New Roman" panose="02020603050405020304" pitchFamily="18" charset="0"/>
              <a:ea typeface="Times New Roman" panose="02020603050405020304" pitchFamily="18" charset="0"/>
              <a:sym typeface="+mn-ea"/>
            </a:endParaRPr>
          </a:p>
        </p:txBody>
      </p:sp>
      <p:sp>
        <p:nvSpPr>
          <p:cNvPr id="14" name="矩形 13"/>
          <p:cNvSpPr/>
          <p:nvPr/>
        </p:nvSpPr>
        <p:spPr>
          <a:xfrm>
            <a:off x="1524000" y="6372225"/>
            <a:ext cx="9144000" cy="485775"/>
          </a:xfrm>
          <a:prstGeom prst="rect">
            <a:avLst/>
          </a:prstGeom>
          <a:solidFill>
            <a:srgbClr val="FF9F4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1" lang="zh-CN" altLang="en-US" sz="1800" b="0" i="0" u="none" strike="noStrike" kern="1200" cap="none" spc="0" normalizeH="0" baseline="0" noProof="0">
              <a:ln>
                <a:noFill/>
              </a:ln>
              <a:solidFill>
                <a:schemeClr val="accent6">
                  <a:lumMod val="60000"/>
                  <a:lumOff val="40000"/>
                </a:schemeClr>
              </a:solidFill>
              <a:effectLst/>
              <a:uLnTx/>
              <a:uFillTx/>
              <a:latin typeface="+mn-lt"/>
              <a:ea typeface="+mn-ea"/>
              <a:cs typeface="+mn-cs"/>
            </a:endParaRPr>
          </a:p>
        </p:txBody>
      </p:sp>
      <p:cxnSp>
        <p:nvCxnSpPr>
          <p:cNvPr id="15" name="直线连接符 14"/>
          <p:cNvCxnSpPr/>
          <p:nvPr/>
        </p:nvCxnSpPr>
        <p:spPr>
          <a:xfrm>
            <a:off x="1524000" y="6372225"/>
            <a:ext cx="9144000" cy="0"/>
          </a:xfrm>
          <a:prstGeom prst="line">
            <a:avLst/>
          </a:prstGeom>
          <a:ln>
            <a:solidFill>
              <a:schemeClr val="accent1"/>
            </a:solidFill>
          </a:ln>
          <a:effectLst/>
        </p:spPr>
        <p:style>
          <a:lnRef idx="3">
            <a:schemeClr val="accent5"/>
          </a:lnRef>
          <a:fillRef idx="0">
            <a:schemeClr val="accent5"/>
          </a:fillRef>
          <a:effectRef idx="2">
            <a:schemeClr val="accent5"/>
          </a:effectRef>
          <a:fontRef idx="minor">
            <a:schemeClr val="tx1"/>
          </a:fontRef>
        </p:style>
      </p:cxnSp>
      <p:cxnSp>
        <p:nvCxnSpPr>
          <p:cNvPr id="16" name="直线连接符 15"/>
          <p:cNvCxnSpPr/>
          <p:nvPr/>
        </p:nvCxnSpPr>
        <p:spPr>
          <a:xfrm>
            <a:off x="1524000" y="742950"/>
            <a:ext cx="2100263" cy="0"/>
          </a:xfrm>
          <a:prstGeom prst="line">
            <a:avLst/>
          </a:prstGeom>
          <a:ln>
            <a:solidFill>
              <a:srgbClr val="408000"/>
            </a:solidFill>
          </a:ln>
          <a:effectLst/>
        </p:spPr>
        <p:style>
          <a:lnRef idx="3">
            <a:schemeClr val="accent5"/>
          </a:lnRef>
          <a:fillRef idx="0">
            <a:schemeClr val="accent5"/>
          </a:fillRef>
          <a:effectRef idx="2">
            <a:schemeClr val="accent5"/>
          </a:effectRef>
          <a:fontRef idx="minor">
            <a:schemeClr val="tx1"/>
          </a:fontRef>
        </p:style>
      </p:cxnSp>
      <p:cxnSp>
        <p:nvCxnSpPr>
          <p:cNvPr id="17" name="直线连接符 16"/>
          <p:cNvCxnSpPr/>
          <p:nvPr/>
        </p:nvCxnSpPr>
        <p:spPr>
          <a:xfrm>
            <a:off x="3421063" y="742950"/>
            <a:ext cx="7246938" cy="0"/>
          </a:xfrm>
          <a:prstGeom prst="line">
            <a:avLst/>
          </a:prstGeom>
          <a:ln w="3175" cmpd="sng">
            <a:solidFill>
              <a:schemeClr val="accent3">
                <a:lumMod val="75000"/>
              </a:schemeClr>
            </a:solidFill>
          </a:ln>
          <a:effectLst/>
        </p:spPr>
        <p:style>
          <a:lnRef idx="3">
            <a:schemeClr val="accent5"/>
          </a:lnRef>
          <a:fillRef idx="0">
            <a:schemeClr val="accent5"/>
          </a:fillRef>
          <a:effectRef idx="2">
            <a:schemeClr val="accent5"/>
          </a:effectRef>
          <a:fontRef idx="minor">
            <a:schemeClr val="tx1"/>
          </a:fontRef>
        </p:style>
      </p:cxnSp>
      <p:pic>
        <p:nvPicPr>
          <p:cNvPr id="82952" name="图片 17"/>
          <p:cNvPicPr>
            <a:picLocks noChangeAspect="1"/>
          </p:cNvPicPr>
          <p:nvPr/>
        </p:nvPicPr>
        <p:blipFill>
          <a:blip r:embed="rId1"/>
          <a:stretch>
            <a:fillRect/>
          </a:stretch>
        </p:blipFill>
        <p:spPr>
          <a:xfrm>
            <a:off x="1722438" y="152400"/>
            <a:ext cx="177800" cy="495300"/>
          </a:xfrm>
          <a:prstGeom prst="rect">
            <a:avLst/>
          </a:prstGeom>
          <a:noFill/>
          <a:ln w="9525">
            <a:noFill/>
          </a:ln>
        </p:spPr>
      </p:pic>
      <p:sp>
        <p:nvSpPr>
          <p:cNvPr id="19" name="文本框 18"/>
          <p:cNvSpPr txBox="1"/>
          <p:nvPr/>
        </p:nvSpPr>
        <p:spPr>
          <a:xfrm>
            <a:off x="1879600" y="203200"/>
            <a:ext cx="1899285" cy="553085"/>
          </a:xfrm>
          <a:prstGeom prst="rect">
            <a:avLst/>
          </a:prstGeom>
          <a:noFill/>
        </p:spPr>
        <p:txBody>
          <a:bodyPr wrap="none">
            <a:spAutoFit/>
          </a:bodyPr>
          <a:lstStyle/>
          <a:p>
            <a:pPr marR="0" defTabSz="914400">
              <a:buClrTx/>
              <a:buSzTx/>
              <a:buFont typeface="Arial" panose="020B0604020202020204" pitchFamily="34" charset="0"/>
              <a:buNone/>
              <a:defRPr/>
            </a:pPr>
            <a:r>
              <a:rPr kumimoji="1" lang="en-US" altLang="zh-CN" sz="3000" b="1" kern="1200" cap="none" spc="0" normalizeH="0" baseline="0" noProof="0" dirty="0">
                <a:solidFill>
                  <a:srgbClr val="408000"/>
                </a:solidFill>
                <a:latin typeface="Arial" panose="020B0604020202020204"/>
                <a:ea typeface="宋体" panose="02010600030101010101" pitchFamily="2" charset="-122"/>
                <a:cs typeface="Arial" panose="020B0604020202020204"/>
                <a:sym typeface="+mn-ea"/>
              </a:rPr>
              <a:t>Explore</a:t>
            </a:r>
            <a:r>
              <a:rPr kumimoji="1" lang="en-US" altLang="zh-CN" sz="3000" b="1" kern="1200" cap="none" spc="0" normalizeH="0" baseline="0" noProof="0" dirty="0">
                <a:solidFill>
                  <a:schemeClr val="accent3">
                    <a:lumMod val="75000"/>
                  </a:schemeClr>
                </a:solidFill>
                <a:latin typeface="Arial" panose="020B0604020202020204"/>
                <a:ea typeface="宋体" panose="02010600030101010101" pitchFamily="2" charset="-122"/>
                <a:cs typeface="Arial" panose="020B0604020202020204"/>
                <a:sym typeface="+mn-ea"/>
              </a:rPr>
              <a:t> </a:t>
            </a:r>
            <a:r>
              <a:rPr kumimoji="1" lang="en-US" altLang="zh-CN" sz="3000" b="1" kern="1200" cap="none" spc="0" normalizeH="0" baseline="0" noProof="0" dirty="0">
                <a:solidFill>
                  <a:srgbClr val="408000"/>
                </a:solidFill>
                <a:latin typeface="Arial" panose="020B0604020202020204"/>
                <a:ea typeface="宋体" panose="02010600030101010101" pitchFamily="2" charset="-122"/>
                <a:cs typeface="Arial" panose="020B0604020202020204"/>
                <a:sym typeface="+mn-ea"/>
              </a:rPr>
              <a:t>1</a:t>
            </a:r>
            <a:endParaRPr kumimoji="1" lang="zh-CN" altLang="en-US" sz="3000" b="1" kern="1200" cap="none" spc="0" normalizeH="0" baseline="0" noProof="0" dirty="0">
              <a:solidFill>
                <a:srgbClr val="408000"/>
              </a:solidFill>
              <a:latin typeface="Arial" panose="020B0604020202020204"/>
              <a:ea typeface="宋体" panose="02010600030101010101" pitchFamily="2" charset="-122"/>
              <a:cs typeface="Arial" panose="020B0604020202020204"/>
              <a:sym typeface="+mn-ea"/>
            </a:endParaRPr>
          </a:p>
        </p:txBody>
      </p:sp>
      <p:sp>
        <p:nvSpPr>
          <p:cNvPr id="82954" name="TextBox 4"/>
          <p:cNvSpPr txBox="1"/>
          <p:nvPr/>
        </p:nvSpPr>
        <p:spPr>
          <a:xfrm>
            <a:off x="5846763" y="6394450"/>
            <a:ext cx="4821237" cy="368300"/>
          </a:xfrm>
          <a:prstGeom prst="rect">
            <a:avLst/>
          </a:prstGeom>
          <a:noFill/>
          <a:ln w="9525">
            <a:noFill/>
          </a:ln>
        </p:spPr>
        <p:txBody>
          <a:bodyPr>
            <a:spAutoFit/>
          </a:bodyPr>
          <a:p>
            <a:r>
              <a:rPr lang="zh-CN" altLang="en-US" b="1" dirty="0">
                <a:solidFill>
                  <a:schemeClr val="bg1"/>
                </a:solidFill>
                <a:latin typeface="微软雅黑" panose="020B0503020204020204" charset="-122"/>
                <a:ea typeface="微软雅黑" panose="020B0503020204020204" charset="-122"/>
              </a:rPr>
              <a:t>新一代大学英语（基础篇）</a:t>
            </a:r>
            <a:r>
              <a:rPr lang="en-US" altLang="zh-CN" b="1" dirty="0">
                <a:solidFill>
                  <a:schemeClr val="bg1"/>
                </a:solidFill>
                <a:latin typeface="微软雅黑" panose="020B0503020204020204" charset="-122"/>
                <a:ea typeface="微软雅黑" panose="020B0503020204020204" charset="-122"/>
              </a:rPr>
              <a:t>  </a:t>
            </a:r>
            <a:r>
              <a:rPr lang="zh-CN" altLang="en-US" b="1" dirty="0">
                <a:solidFill>
                  <a:schemeClr val="bg1"/>
                </a:solidFill>
                <a:latin typeface="微软雅黑" panose="020B0503020204020204" charset="-122"/>
                <a:ea typeface="微软雅黑" panose="020B0503020204020204" charset="-122"/>
              </a:rPr>
              <a:t>综合教程</a:t>
            </a:r>
            <a:r>
              <a:rPr lang="en-US" altLang="zh-CN" b="1" dirty="0">
                <a:solidFill>
                  <a:schemeClr val="bg1"/>
                </a:solidFill>
                <a:latin typeface="微软雅黑" panose="020B0503020204020204" charset="-122"/>
                <a:ea typeface="微软雅黑" panose="020B0503020204020204" charset="-122"/>
              </a:rPr>
              <a:t>  Unit 7</a:t>
            </a:r>
            <a:endParaRPr lang="zh-CN" altLang="en-US" b="1" dirty="0">
              <a:solidFill>
                <a:schemeClr val="bg1"/>
              </a:solidFill>
              <a:latin typeface="微软雅黑" panose="020B0503020204020204" charset="-122"/>
              <a:ea typeface="微软雅黑" panose="020B0503020204020204" charset="-122"/>
            </a:endParaRPr>
          </a:p>
        </p:txBody>
      </p:sp>
      <p:sp>
        <p:nvSpPr>
          <p:cNvPr id="82955" name="文本框 20"/>
          <p:cNvSpPr txBox="1"/>
          <p:nvPr/>
        </p:nvSpPr>
        <p:spPr>
          <a:xfrm>
            <a:off x="3992563" y="280988"/>
            <a:ext cx="5167312" cy="521970"/>
          </a:xfrm>
          <a:prstGeom prst="rect">
            <a:avLst/>
          </a:prstGeom>
          <a:noFill/>
          <a:ln w="9525">
            <a:noFill/>
          </a:ln>
        </p:spPr>
        <p:txBody>
          <a:bodyPr>
            <a:spAutoFit/>
          </a:bodyPr>
          <a:p>
            <a:r>
              <a:rPr lang="en-US" altLang="zh-CN" sz="2800" b="1" dirty="0">
                <a:solidFill>
                  <a:srgbClr val="64A96A"/>
                </a:solidFill>
                <a:latin typeface="Arial" panose="020B0604020202020204" pitchFamily="34" charset="0"/>
              </a:rPr>
              <a:t>Building your language</a:t>
            </a:r>
            <a:endParaRPr lang="zh-CN" altLang="en-US" sz="2000" b="1" dirty="0">
              <a:solidFill>
                <a:srgbClr val="64A96A"/>
              </a:solidFill>
              <a:latin typeface="Arial" panose="020B0604020202020204" pitchFamily="34" charset="0"/>
              <a:ea typeface="Arial" panose="020B0604020202020204" pitchFamily="34" charset="0"/>
            </a:endParaRPr>
          </a:p>
        </p:txBody>
      </p:sp>
      <p:sp>
        <p:nvSpPr>
          <p:cNvPr id="82956" name="文本框 22"/>
          <p:cNvSpPr txBox="1"/>
          <p:nvPr/>
        </p:nvSpPr>
        <p:spPr>
          <a:xfrm>
            <a:off x="1781175" y="847725"/>
            <a:ext cx="4533900" cy="521970"/>
          </a:xfrm>
          <a:prstGeom prst="rect">
            <a:avLst/>
          </a:prstGeom>
          <a:noFill/>
          <a:ln w="9525">
            <a:noFill/>
          </a:ln>
        </p:spPr>
        <p:txBody>
          <a:bodyPr>
            <a:spAutoFit/>
          </a:bodyPr>
          <a:p>
            <a:r>
              <a:rPr lang="en-US" altLang="zh-CN" sz="2800" b="1" dirty="0">
                <a:solidFill>
                  <a:srgbClr val="64A96A"/>
                </a:solidFill>
                <a:latin typeface="Times New Roman" panose="02020603050405020304" pitchFamily="18" charset="0"/>
              </a:rPr>
              <a:t>R</a:t>
            </a:r>
            <a:r>
              <a:rPr lang="zh-CN" altLang="zh-CN" sz="2800" b="1" dirty="0">
                <a:solidFill>
                  <a:srgbClr val="64A96A"/>
                </a:solidFill>
                <a:latin typeface="Times New Roman" panose="02020603050405020304" pitchFamily="18" charset="0"/>
              </a:rPr>
              <a:t>eview </a:t>
            </a:r>
            <a:endParaRPr lang="zh-CN" altLang="en-US" sz="2800" b="1" dirty="0">
              <a:solidFill>
                <a:srgbClr val="64A96A"/>
              </a:solidFill>
              <a:latin typeface="Times New Roman" panose="02020603050405020304" pitchFamily="18" charset="0"/>
            </a:endParaRPr>
          </a:p>
        </p:txBody>
      </p:sp>
      <p:sp>
        <p:nvSpPr>
          <p:cNvPr id="24" name="五边形 23"/>
          <p:cNvSpPr>
            <a:spLocks noChangeArrowheads="1"/>
          </p:cNvSpPr>
          <p:nvPr/>
        </p:nvSpPr>
        <p:spPr bwMode="auto">
          <a:xfrm>
            <a:off x="1992313" y="1574800"/>
            <a:ext cx="1109663" cy="431800"/>
          </a:xfrm>
          <a:prstGeom prst="homePlate">
            <a:avLst>
              <a:gd name="adj" fmla="val 50017"/>
            </a:avLst>
          </a:prstGeom>
          <a:solidFill>
            <a:srgbClr val="64A96A"/>
          </a:solidFill>
          <a:ln>
            <a:noFill/>
          </a:ln>
          <a:effectLst>
            <a:outerShdw blurRad="50800" dist="38100" dir="2700000" algn="tl" rotWithShape="0">
              <a:srgbClr val="808080">
                <a:alpha val="39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1" lang="en-US" altLang="zh-CN" sz="2400" b="1" i="0" u="none" strike="noStrike" kern="1200" cap="none" spc="0" normalizeH="0" baseline="0" noProof="0" dirty="0">
                <a:ln>
                  <a:noFill/>
                </a:ln>
                <a:solidFill>
                  <a:srgbClr val="FFFFFF"/>
                </a:solidFill>
                <a:effectLst/>
                <a:uLnTx/>
                <a:uFillTx/>
                <a:latin typeface="Calibri" panose="020F0502020204030204" charset="0"/>
                <a:ea typeface="宋体" panose="02010600030101010101" pitchFamily="2" charset="-122"/>
                <a:cs typeface="+mn-cs"/>
                <a:sym typeface="+mn-ea"/>
              </a:rPr>
              <a:t>Task 1</a:t>
            </a:r>
            <a:endParaRPr kumimoji="1" lang="zh-CN" altLang="en-US" sz="2400" b="1" i="0" u="none" strike="noStrike" kern="1200" cap="none" spc="0" normalizeH="0" baseline="0" noProof="0" dirty="0">
              <a:ln>
                <a:noFill/>
              </a:ln>
              <a:solidFill>
                <a:srgbClr val="FFFFFF"/>
              </a:solidFill>
              <a:effectLst/>
              <a:uLnTx/>
              <a:uFillTx/>
              <a:latin typeface="Calibri" panose="020F0502020204030204" charset="0"/>
              <a:ea typeface="宋体" panose="02010600030101010101" pitchFamily="2" charset="-122"/>
              <a:cs typeface="+mn-cs"/>
              <a:sym typeface="+mn-ea"/>
            </a:endParaRPr>
          </a:p>
        </p:txBody>
      </p:sp>
      <p:sp>
        <p:nvSpPr>
          <p:cNvPr id="5" name="矩形 4"/>
          <p:cNvSpPr/>
          <p:nvPr/>
        </p:nvSpPr>
        <p:spPr>
          <a:xfrm>
            <a:off x="3719513" y="3846513"/>
            <a:ext cx="1290955" cy="460375"/>
          </a:xfrm>
          <a:prstGeom prst="rect">
            <a:avLst/>
          </a:prstGeom>
          <a:noFill/>
          <a:ln w="9525">
            <a:noFill/>
          </a:ln>
        </p:spPr>
        <p:txBody>
          <a:bodyPr wrap="none">
            <a:spAutoFit/>
          </a:bodyPr>
          <a:p>
            <a:pPr eaLnBrk="0" hangingPunct="0">
              <a:buFontTx/>
              <a:buNone/>
            </a:pPr>
            <a:r>
              <a:rPr lang="en-US" altLang="zh-CN" sz="2400" dirty="0">
                <a:solidFill>
                  <a:srgbClr val="C00000"/>
                </a:solidFill>
                <a:latin typeface="Times New Roman" panose="02020603050405020304" pitchFamily="18" charset="0"/>
                <a:cs typeface="Times New Roman" panose="02020603050405020304" pitchFamily="18" charset="0"/>
                <a:sym typeface="+mn-ea"/>
              </a:rPr>
              <a:t>intuition </a:t>
            </a:r>
            <a:endParaRPr lang="zh-CN" altLang="en-US" sz="2400" dirty="0">
              <a:solidFill>
                <a:srgbClr val="C00000"/>
              </a:solidFill>
              <a:latin typeface="Times New Roman" panose="02020603050405020304" pitchFamily="18" charset="0"/>
              <a:ea typeface="Times New Roman" panose="02020603050405020304" pitchFamily="18" charset="0"/>
              <a:sym typeface="+mn-ea"/>
            </a:endParaRPr>
          </a:p>
        </p:txBody>
      </p:sp>
      <p:cxnSp>
        <p:nvCxnSpPr>
          <p:cNvPr id="82959" name="直接连接符 26"/>
          <p:cNvCxnSpPr/>
          <p:nvPr/>
        </p:nvCxnSpPr>
        <p:spPr>
          <a:xfrm flipV="1">
            <a:off x="2027238" y="3240088"/>
            <a:ext cx="8129587" cy="28575"/>
          </a:xfrm>
          <a:prstGeom prst="line">
            <a:avLst/>
          </a:prstGeom>
          <a:ln w="28575" cap="flat" cmpd="sng">
            <a:solidFill>
              <a:srgbClr val="44B36E"/>
            </a:solidFill>
            <a:prstDash val="solid"/>
            <a:headEnd type="none" w="med" len="med"/>
            <a:tailEnd type="none" w="med" len="med"/>
          </a:ln>
        </p:spPr>
      </p:cxnSp>
      <p:cxnSp>
        <p:nvCxnSpPr>
          <p:cNvPr id="82960" name="直接连接符 27"/>
          <p:cNvCxnSpPr/>
          <p:nvPr/>
        </p:nvCxnSpPr>
        <p:spPr>
          <a:xfrm flipV="1">
            <a:off x="2027238" y="2370138"/>
            <a:ext cx="8129587" cy="28575"/>
          </a:xfrm>
          <a:prstGeom prst="line">
            <a:avLst/>
          </a:prstGeom>
          <a:ln w="28575" cap="flat" cmpd="sng">
            <a:solidFill>
              <a:srgbClr val="44B36E"/>
            </a:solidFill>
            <a:prstDash val="solid"/>
            <a:headEnd type="none" w="med" len="med"/>
            <a:tailEnd type="none" w="med" len="med"/>
          </a:ln>
        </p:spPr>
      </p:cxnSp>
      <p:sp>
        <p:nvSpPr>
          <p:cNvPr id="82961" name="矩形 7"/>
          <p:cNvSpPr/>
          <p:nvPr/>
        </p:nvSpPr>
        <p:spPr>
          <a:xfrm>
            <a:off x="3216275" y="2327275"/>
            <a:ext cx="6551613" cy="977265"/>
          </a:xfrm>
          <a:prstGeom prst="rect">
            <a:avLst/>
          </a:prstGeom>
          <a:noFill/>
          <a:ln w="9525">
            <a:noFill/>
          </a:ln>
        </p:spPr>
        <p:txBody>
          <a:bodyPr>
            <a:spAutoFit/>
          </a:bodyPr>
          <a:p>
            <a:pPr>
              <a:lnSpc>
                <a:spcPct val="120000"/>
              </a:lnSpc>
              <a:buFontTx/>
              <a:buNone/>
            </a:pPr>
            <a:r>
              <a:rPr lang="en-US" altLang="zh-CN" sz="2400" b="1" dirty="0">
                <a:latin typeface="Times New Roman" panose="02020603050405020304" pitchFamily="18" charset="0"/>
                <a:cs typeface="Times New Roman" panose="02020603050405020304" pitchFamily="18" charset="0"/>
                <a:sym typeface="+mn-ea"/>
              </a:rPr>
              <a:t>resist        intuition         conquer      tragedy</a:t>
            </a:r>
            <a:endParaRPr lang="en-US" altLang="zh-CN" sz="2400" b="1" dirty="0">
              <a:latin typeface="Times New Roman" panose="02020603050405020304" pitchFamily="18" charset="0"/>
              <a:cs typeface="Times New Roman" panose="02020603050405020304" pitchFamily="18" charset="0"/>
              <a:sym typeface="+mn-ea"/>
            </a:endParaRPr>
          </a:p>
          <a:p>
            <a:pPr>
              <a:lnSpc>
                <a:spcPct val="120000"/>
              </a:lnSpc>
              <a:buFontTx/>
              <a:buNone/>
            </a:pPr>
            <a:r>
              <a:rPr lang="en-US" altLang="zh-CN" sz="2400" b="1" dirty="0">
                <a:latin typeface="Times New Roman" panose="02020603050405020304" pitchFamily="18" charset="0"/>
                <a:cs typeface="Times New Roman" panose="02020603050405020304" pitchFamily="18" charset="0"/>
                <a:sym typeface="+mn-ea"/>
              </a:rPr>
              <a:t>artificial              observation          fascinated</a:t>
            </a:r>
            <a:endParaRPr lang="en-US" altLang="zh-CN" sz="2400" b="1" dirty="0">
              <a:latin typeface="Times New Roman" panose="02020603050405020304" pitchFamily="18" charset="0"/>
              <a:ea typeface="Times New Roman" panose="02020603050405020304" pitchFamily="18" charset="0"/>
              <a:sym typeface="+mn-ea"/>
            </a:endParaRPr>
          </a:p>
        </p:txBody>
      </p:sp>
      <p:pic>
        <p:nvPicPr>
          <p:cNvPr id="82962" name="Picture 21">
            <a:hlinkClick r:id="" action="ppaction://noaction"/>
          </p:cNvPr>
          <p:cNvPicPr>
            <a:picLocks noChangeAspect="1"/>
          </p:cNvPicPr>
          <p:nvPr/>
        </p:nvPicPr>
        <p:blipFill>
          <a:blip r:embed="rId2"/>
          <a:stretch>
            <a:fillRect/>
          </a:stretch>
        </p:blipFill>
        <p:spPr>
          <a:xfrm>
            <a:off x="9767888" y="184150"/>
            <a:ext cx="558800" cy="558800"/>
          </a:xfrm>
          <a:prstGeom prst="rect">
            <a:avLst/>
          </a:prstGeom>
          <a:noFill/>
          <a:ln w="9525">
            <a:noFill/>
          </a:ln>
        </p:spPr>
      </p:pic>
      <p:sp>
        <p:nvSpPr>
          <p:cNvPr id="20" name="矩形 19"/>
          <p:cNvSpPr/>
          <p:nvPr/>
        </p:nvSpPr>
        <p:spPr>
          <a:xfrm>
            <a:off x="7599363" y="4337050"/>
            <a:ext cx="1214120" cy="460375"/>
          </a:xfrm>
          <a:prstGeom prst="rect">
            <a:avLst/>
          </a:prstGeom>
          <a:noFill/>
          <a:ln w="9525">
            <a:noFill/>
          </a:ln>
        </p:spPr>
        <p:txBody>
          <a:bodyPr wrap="none">
            <a:spAutoFit/>
          </a:bodyPr>
          <a:p>
            <a:pPr eaLnBrk="0" hangingPunct="0">
              <a:buFontTx/>
              <a:buNone/>
            </a:pPr>
            <a:r>
              <a:rPr lang="en-US" altLang="zh-CN" sz="2400" dirty="0">
                <a:solidFill>
                  <a:srgbClr val="C00000"/>
                </a:solidFill>
                <a:latin typeface="Times New Roman" panose="02020603050405020304" pitchFamily="18" charset="0"/>
                <a:cs typeface="Times New Roman" panose="02020603050405020304" pitchFamily="18" charset="0"/>
                <a:sym typeface="+mn-ea"/>
              </a:rPr>
              <a:t>artificial</a:t>
            </a:r>
            <a:endParaRPr lang="zh-CN" altLang="en-US" sz="2400" dirty="0">
              <a:solidFill>
                <a:srgbClr val="C00000"/>
              </a:solidFill>
              <a:latin typeface="Times New Roman" panose="02020603050405020304" pitchFamily="18" charset="0"/>
              <a:ea typeface="Times New Roman" panose="02020603050405020304" pitchFamily="18" charset="0"/>
              <a:sym typeface="+mn-ea"/>
            </a:endParaRPr>
          </a:p>
        </p:txBody>
      </p:sp>
      <p:sp>
        <p:nvSpPr>
          <p:cNvPr id="21" name="矩形 20"/>
          <p:cNvSpPr/>
          <p:nvPr/>
        </p:nvSpPr>
        <p:spPr>
          <a:xfrm>
            <a:off x="3744913" y="5573713"/>
            <a:ext cx="1926590" cy="460375"/>
          </a:xfrm>
          <a:prstGeom prst="rect">
            <a:avLst/>
          </a:prstGeom>
          <a:noFill/>
          <a:ln w="9525">
            <a:noFill/>
          </a:ln>
        </p:spPr>
        <p:txBody>
          <a:bodyPr wrap="none">
            <a:spAutoFit/>
          </a:bodyPr>
          <a:p>
            <a:pPr eaLnBrk="0" hangingPunct="0">
              <a:buFontTx/>
              <a:buNone/>
            </a:pPr>
            <a:r>
              <a:rPr lang="en-US" altLang="zh-CN" sz="2400" dirty="0">
                <a:solidFill>
                  <a:srgbClr val="C00000"/>
                </a:solidFill>
                <a:latin typeface="Times New Roman" panose="02020603050405020304" pitchFamily="18" charset="0"/>
                <a:cs typeface="Times New Roman" panose="02020603050405020304" pitchFamily="18" charset="0"/>
                <a:sym typeface="+mn-ea"/>
              </a:rPr>
              <a:t>observation(s)</a:t>
            </a:r>
            <a:endParaRPr lang="zh-CN" altLang="en-US" sz="2400" dirty="0">
              <a:solidFill>
                <a:srgbClr val="C00000"/>
              </a:solidFill>
              <a:latin typeface="Times New Roman" panose="02020603050405020304" pitchFamily="18" charset="0"/>
              <a:ea typeface="Times New Roman" panose="02020603050405020304" pitchFamily="18"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blinds(horizontal)">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blinds(horizontal)">
                                      <p:cBhvr>
                                        <p:cTn id="1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0" grpId="0"/>
      <p:bldP spid="21"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3970" name="文本框 8"/>
          <p:cNvSpPr txBox="1"/>
          <p:nvPr/>
        </p:nvSpPr>
        <p:spPr>
          <a:xfrm>
            <a:off x="2055813" y="2420938"/>
            <a:ext cx="8001000" cy="3636010"/>
          </a:xfrm>
          <a:prstGeom prst="rect">
            <a:avLst/>
          </a:prstGeom>
          <a:noFill/>
          <a:ln w="9525">
            <a:noFill/>
          </a:ln>
        </p:spPr>
        <p:txBody>
          <a:bodyPr>
            <a:spAutoFit/>
          </a:bodyPr>
          <a:p>
            <a:pPr>
              <a:lnSpc>
                <a:spcPct val="120000"/>
              </a:lnSpc>
              <a:buNone/>
            </a:pPr>
            <a:r>
              <a:rPr lang="en-US" altLang="zh-CN" sz="2400" dirty="0">
                <a:latin typeface="Times New Roman" panose="02020603050405020304" pitchFamily="18" charset="0"/>
                <a:cs typeface="Times New Roman" panose="02020603050405020304" pitchFamily="18" charset="0"/>
                <a:sym typeface="+mn-ea"/>
              </a:rPr>
              <a:t>4 With fast and precise calculations, computers can easily ____________ humans in the game of chess.</a:t>
            </a:r>
            <a:endParaRPr lang="en-US" altLang="zh-CN" sz="2400" dirty="0">
              <a:latin typeface="Times New Roman" panose="02020603050405020304" pitchFamily="18" charset="0"/>
              <a:cs typeface="Times New Roman" panose="02020603050405020304" pitchFamily="18" charset="0"/>
              <a:sym typeface="+mn-ea"/>
            </a:endParaRPr>
          </a:p>
          <a:p>
            <a:pPr>
              <a:lnSpc>
                <a:spcPct val="120000"/>
              </a:lnSpc>
              <a:buNone/>
            </a:pPr>
            <a:r>
              <a:rPr lang="en-US" altLang="zh-CN" sz="2400" dirty="0">
                <a:latin typeface="Times New Roman" panose="02020603050405020304" pitchFamily="18" charset="0"/>
                <a:cs typeface="Times New Roman" panose="02020603050405020304" pitchFamily="18" charset="0"/>
                <a:sym typeface="+mn-ea"/>
              </a:rPr>
              <a:t>5 I was ____________ by the intelligent home technology the first time I heard of it.</a:t>
            </a:r>
            <a:endParaRPr lang="en-US" altLang="zh-CN" sz="2400" dirty="0">
              <a:latin typeface="Times New Roman" panose="02020603050405020304" pitchFamily="18" charset="0"/>
              <a:cs typeface="Times New Roman" panose="02020603050405020304" pitchFamily="18" charset="0"/>
              <a:sym typeface="+mn-ea"/>
            </a:endParaRPr>
          </a:p>
          <a:p>
            <a:pPr>
              <a:lnSpc>
                <a:spcPct val="120000"/>
              </a:lnSpc>
              <a:buNone/>
            </a:pPr>
            <a:r>
              <a:rPr lang="en-US" altLang="zh-CN" sz="2400" dirty="0">
                <a:latin typeface="Times New Roman" panose="02020603050405020304" pitchFamily="18" charset="0"/>
                <a:cs typeface="Times New Roman" panose="02020603050405020304" pitchFamily="18" charset="0"/>
                <a:sym typeface="+mn-ea"/>
              </a:rPr>
              <a:t>6 Will it be a(n) ____________ for human beings if one day AI replaces humans in many jobs?</a:t>
            </a:r>
            <a:endParaRPr lang="en-US" altLang="zh-CN" sz="2400" dirty="0">
              <a:latin typeface="Times New Roman" panose="02020603050405020304" pitchFamily="18" charset="0"/>
              <a:cs typeface="Times New Roman" panose="02020603050405020304" pitchFamily="18" charset="0"/>
              <a:sym typeface="+mn-ea"/>
            </a:endParaRPr>
          </a:p>
          <a:p>
            <a:pPr>
              <a:lnSpc>
                <a:spcPct val="120000"/>
              </a:lnSpc>
              <a:buNone/>
            </a:pPr>
            <a:r>
              <a:rPr lang="en-US" altLang="zh-CN" sz="2400" dirty="0">
                <a:latin typeface="Times New Roman" panose="02020603050405020304" pitchFamily="18" charset="0"/>
                <a:cs typeface="Times New Roman" panose="02020603050405020304" pitchFamily="18" charset="0"/>
                <a:sym typeface="+mn-ea"/>
              </a:rPr>
              <a:t>7 It’s difficult to ____________ the development of AI technology despite the worries it causes.</a:t>
            </a:r>
            <a:endParaRPr lang="en-US" altLang="zh-CN" sz="2400" dirty="0">
              <a:latin typeface="Times New Roman" panose="02020603050405020304" pitchFamily="18" charset="0"/>
              <a:ea typeface="Times New Roman" panose="02020603050405020304" pitchFamily="18" charset="0"/>
              <a:sym typeface="+mn-ea"/>
            </a:endParaRPr>
          </a:p>
        </p:txBody>
      </p:sp>
      <p:sp>
        <p:nvSpPr>
          <p:cNvPr id="14" name="矩形 13"/>
          <p:cNvSpPr/>
          <p:nvPr/>
        </p:nvSpPr>
        <p:spPr>
          <a:xfrm>
            <a:off x="1524000" y="6372225"/>
            <a:ext cx="9144000" cy="485775"/>
          </a:xfrm>
          <a:prstGeom prst="rect">
            <a:avLst/>
          </a:prstGeom>
          <a:solidFill>
            <a:srgbClr val="FF9F4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1" lang="zh-CN" altLang="en-US" sz="1800" b="0" i="0" u="none" strike="noStrike" kern="1200" cap="none" spc="0" normalizeH="0" baseline="0" noProof="0">
              <a:ln>
                <a:noFill/>
              </a:ln>
              <a:solidFill>
                <a:schemeClr val="accent6">
                  <a:lumMod val="60000"/>
                  <a:lumOff val="40000"/>
                </a:schemeClr>
              </a:solidFill>
              <a:effectLst/>
              <a:uLnTx/>
              <a:uFillTx/>
              <a:latin typeface="+mn-lt"/>
              <a:ea typeface="+mn-ea"/>
              <a:cs typeface="+mn-cs"/>
            </a:endParaRPr>
          </a:p>
        </p:txBody>
      </p:sp>
      <p:cxnSp>
        <p:nvCxnSpPr>
          <p:cNvPr id="15" name="直线连接符 14"/>
          <p:cNvCxnSpPr/>
          <p:nvPr/>
        </p:nvCxnSpPr>
        <p:spPr>
          <a:xfrm>
            <a:off x="1524000" y="6372225"/>
            <a:ext cx="9144000" cy="0"/>
          </a:xfrm>
          <a:prstGeom prst="line">
            <a:avLst/>
          </a:prstGeom>
          <a:ln>
            <a:solidFill>
              <a:schemeClr val="accent1"/>
            </a:solidFill>
          </a:ln>
          <a:effectLst/>
        </p:spPr>
        <p:style>
          <a:lnRef idx="3">
            <a:schemeClr val="accent5"/>
          </a:lnRef>
          <a:fillRef idx="0">
            <a:schemeClr val="accent5"/>
          </a:fillRef>
          <a:effectRef idx="2">
            <a:schemeClr val="accent5"/>
          </a:effectRef>
          <a:fontRef idx="minor">
            <a:schemeClr val="tx1"/>
          </a:fontRef>
        </p:style>
      </p:cxnSp>
      <p:cxnSp>
        <p:nvCxnSpPr>
          <p:cNvPr id="16" name="直线连接符 15"/>
          <p:cNvCxnSpPr/>
          <p:nvPr/>
        </p:nvCxnSpPr>
        <p:spPr>
          <a:xfrm>
            <a:off x="1524000" y="742950"/>
            <a:ext cx="2100263" cy="0"/>
          </a:xfrm>
          <a:prstGeom prst="line">
            <a:avLst/>
          </a:prstGeom>
          <a:ln>
            <a:solidFill>
              <a:srgbClr val="408000"/>
            </a:solidFill>
          </a:ln>
          <a:effectLst/>
        </p:spPr>
        <p:style>
          <a:lnRef idx="3">
            <a:schemeClr val="accent5"/>
          </a:lnRef>
          <a:fillRef idx="0">
            <a:schemeClr val="accent5"/>
          </a:fillRef>
          <a:effectRef idx="2">
            <a:schemeClr val="accent5"/>
          </a:effectRef>
          <a:fontRef idx="minor">
            <a:schemeClr val="tx1"/>
          </a:fontRef>
        </p:style>
      </p:cxnSp>
      <p:cxnSp>
        <p:nvCxnSpPr>
          <p:cNvPr id="17" name="直线连接符 16"/>
          <p:cNvCxnSpPr/>
          <p:nvPr/>
        </p:nvCxnSpPr>
        <p:spPr>
          <a:xfrm>
            <a:off x="3421063" y="742950"/>
            <a:ext cx="7246938" cy="0"/>
          </a:xfrm>
          <a:prstGeom prst="line">
            <a:avLst/>
          </a:prstGeom>
          <a:ln w="3175" cmpd="sng">
            <a:solidFill>
              <a:schemeClr val="accent3">
                <a:lumMod val="75000"/>
              </a:schemeClr>
            </a:solidFill>
          </a:ln>
          <a:effectLst/>
        </p:spPr>
        <p:style>
          <a:lnRef idx="3">
            <a:schemeClr val="accent5"/>
          </a:lnRef>
          <a:fillRef idx="0">
            <a:schemeClr val="accent5"/>
          </a:fillRef>
          <a:effectRef idx="2">
            <a:schemeClr val="accent5"/>
          </a:effectRef>
          <a:fontRef idx="minor">
            <a:schemeClr val="tx1"/>
          </a:fontRef>
        </p:style>
      </p:cxnSp>
      <p:pic>
        <p:nvPicPr>
          <p:cNvPr id="83975" name="图片 17"/>
          <p:cNvPicPr>
            <a:picLocks noChangeAspect="1"/>
          </p:cNvPicPr>
          <p:nvPr/>
        </p:nvPicPr>
        <p:blipFill>
          <a:blip r:embed="rId1"/>
          <a:stretch>
            <a:fillRect/>
          </a:stretch>
        </p:blipFill>
        <p:spPr>
          <a:xfrm>
            <a:off x="1722438" y="152400"/>
            <a:ext cx="177800" cy="495300"/>
          </a:xfrm>
          <a:prstGeom prst="rect">
            <a:avLst/>
          </a:prstGeom>
          <a:noFill/>
          <a:ln w="9525">
            <a:noFill/>
          </a:ln>
        </p:spPr>
      </p:pic>
      <p:sp>
        <p:nvSpPr>
          <p:cNvPr id="19" name="文本框 18"/>
          <p:cNvSpPr txBox="1"/>
          <p:nvPr/>
        </p:nvSpPr>
        <p:spPr>
          <a:xfrm>
            <a:off x="1879600" y="203200"/>
            <a:ext cx="1899285" cy="553085"/>
          </a:xfrm>
          <a:prstGeom prst="rect">
            <a:avLst/>
          </a:prstGeom>
          <a:noFill/>
        </p:spPr>
        <p:txBody>
          <a:bodyPr wrap="none">
            <a:spAutoFit/>
          </a:bodyPr>
          <a:lstStyle/>
          <a:p>
            <a:pPr marR="0" defTabSz="914400">
              <a:buClrTx/>
              <a:buSzTx/>
              <a:buFont typeface="Arial" panose="020B0604020202020204" pitchFamily="34" charset="0"/>
              <a:buNone/>
              <a:defRPr/>
            </a:pPr>
            <a:r>
              <a:rPr kumimoji="1" lang="en-US" altLang="zh-CN" sz="3000" b="1" kern="1200" cap="none" spc="0" normalizeH="0" baseline="0" noProof="0" dirty="0">
                <a:solidFill>
                  <a:srgbClr val="408000"/>
                </a:solidFill>
                <a:latin typeface="Arial" panose="020B0604020202020204"/>
                <a:ea typeface="宋体" panose="02010600030101010101" pitchFamily="2" charset="-122"/>
                <a:cs typeface="Arial" panose="020B0604020202020204"/>
                <a:sym typeface="+mn-ea"/>
              </a:rPr>
              <a:t>Explore</a:t>
            </a:r>
            <a:r>
              <a:rPr kumimoji="1" lang="en-US" altLang="zh-CN" sz="3000" b="1" kern="1200" cap="none" spc="0" normalizeH="0" baseline="0" noProof="0" dirty="0">
                <a:solidFill>
                  <a:schemeClr val="accent3">
                    <a:lumMod val="75000"/>
                  </a:schemeClr>
                </a:solidFill>
                <a:latin typeface="Arial" panose="020B0604020202020204"/>
                <a:ea typeface="宋体" panose="02010600030101010101" pitchFamily="2" charset="-122"/>
                <a:cs typeface="Arial" panose="020B0604020202020204"/>
                <a:sym typeface="+mn-ea"/>
              </a:rPr>
              <a:t> </a:t>
            </a:r>
            <a:r>
              <a:rPr kumimoji="1" lang="en-US" altLang="zh-CN" sz="3000" b="1" kern="1200" cap="none" spc="0" normalizeH="0" baseline="0" noProof="0" dirty="0">
                <a:solidFill>
                  <a:srgbClr val="408000"/>
                </a:solidFill>
                <a:latin typeface="Arial" panose="020B0604020202020204"/>
                <a:ea typeface="宋体" panose="02010600030101010101" pitchFamily="2" charset="-122"/>
                <a:cs typeface="Arial" panose="020B0604020202020204"/>
                <a:sym typeface="+mn-ea"/>
              </a:rPr>
              <a:t>1</a:t>
            </a:r>
            <a:endParaRPr kumimoji="1" lang="zh-CN" altLang="en-US" sz="3000" b="1" kern="1200" cap="none" spc="0" normalizeH="0" baseline="0" noProof="0" dirty="0">
              <a:solidFill>
                <a:srgbClr val="408000"/>
              </a:solidFill>
              <a:latin typeface="Arial" panose="020B0604020202020204"/>
              <a:ea typeface="宋体" panose="02010600030101010101" pitchFamily="2" charset="-122"/>
              <a:cs typeface="Arial" panose="020B0604020202020204"/>
              <a:sym typeface="+mn-ea"/>
            </a:endParaRPr>
          </a:p>
        </p:txBody>
      </p:sp>
      <p:sp>
        <p:nvSpPr>
          <p:cNvPr id="83977" name="TextBox 4"/>
          <p:cNvSpPr txBox="1"/>
          <p:nvPr/>
        </p:nvSpPr>
        <p:spPr>
          <a:xfrm>
            <a:off x="5846763" y="6394450"/>
            <a:ext cx="4821237" cy="368300"/>
          </a:xfrm>
          <a:prstGeom prst="rect">
            <a:avLst/>
          </a:prstGeom>
          <a:noFill/>
          <a:ln w="9525">
            <a:noFill/>
          </a:ln>
        </p:spPr>
        <p:txBody>
          <a:bodyPr>
            <a:spAutoFit/>
          </a:bodyPr>
          <a:p>
            <a:r>
              <a:rPr lang="zh-CN" altLang="en-US" b="1" dirty="0">
                <a:solidFill>
                  <a:schemeClr val="bg1"/>
                </a:solidFill>
                <a:latin typeface="微软雅黑" panose="020B0503020204020204" charset="-122"/>
                <a:ea typeface="微软雅黑" panose="020B0503020204020204" charset="-122"/>
              </a:rPr>
              <a:t>新一代大学英语（基础篇）</a:t>
            </a:r>
            <a:r>
              <a:rPr lang="en-US" altLang="zh-CN" b="1" dirty="0">
                <a:solidFill>
                  <a:schemeClr val="bg1"/>
                </a:solidFill>
                <a:latin typeface="微软雅黑" panose="020B0503020204020204" charset="-122"/>
                <a:ea typeface="微软雅黑" panose="020B0503020204020204" charset="-122"/>
              </a:rPr>
              <a:t>  </a:t>
            </a:r>
            <a:r>
              <a:rPr lang="zh-CN" altLang="en-US" b="1" dirty="0">
                <a:solidFill>
                  <a:schemeClr val="bg1"/>
                </a:solidFill>
                <a:latin typeface="微软雅黑" panose="020B0503020204020204" charset="-122"/>
                <a:ea typeface="微软雅黑" panose="020B0503020204020204" charset="-122"/>
              </a:rPr>
              <a:t>综合教程</a:t>
            </a:r>
            <a:r>
              <a:rPr lang="en-US" altLang="zh-CN" b="1" dirty="0">
                <a:solidFill>
                  <a:schemeClr val="bg1"/>
                </a:solidFill>
                <a:latin typeface="微软雅黑" panose="020B0503020204020204" charset="-122"/>
                <a:ea typeface="微软雅黑" panose="020B0503020204020204" charset="-122"/>
              </a:rPr>
              <a:t>  Unit 7</a:t>
            </a:r>
            <a:endParaRPr lang="zh-CN" altLang="en-US" b="1" dirty="0">
              <a:solidFill>
                <a:schemeClr val="bg1"/>
              </a:solidFill>
              <a:latin typeface="微软雅黑" panose="020B0503020204020204" charset="-122"/>
              <a:ea typeface="微软雅黑" panose="020B0503020204020204" charset="-122"/>
            </a:endParaRPr>
          </a:p>
        </p:txBody>
      </p:sp>
      <p:sp>
        <p:nvSpPr>
          <p:cNvPr id="83978" name="文本框 20"/>
          <p:cNvSpPr txBox="1"/>
          <p:nvPr/>
        </p:nvSpPr>
        <p:spPr>
          <a:xfrm>
            <a:off x="3992563" y="280988"/>
            <a:ext cx="4872037" cy="521970"/>
          </a:xfrm>
          <a:prstGeom prst="rect">
            <a:avLst/>
          </a:prstGeom>
          <a:noFill/>
          <a:ln w="9525">
            <a:noFill/>
          </a:ln>
        </p:spPr>
        <p:txBody>
          <a:bodyPr>
            <a:spAutoFit/>
          </a:bodyPr>
          <a:p>
            <a:r>
              <a:rPr lang="en-US" altLang="zh-CN" sz="2800" b="1" dirty="0">
                <a:solidFill>
                  <a:srgbClr val="64A96A"/>
                </a:solidFill>
                <a:latin typeface="Arial" panose="020B0604020202020204" pitchFamily="34" charset="0"/>
              </a:rPr>
              <a:t>Building your language</a:t>
            </a:r>
            <a:endParaRPr lang="zh-CN" altLang="en-US" sz="2000" b="1" dirty="0">
              <a:solidFill>
                <a:srgbClr val="64A96A"/>
              </a:solidFill>
              <a:latin typeface="Arial" panose="020B0604020202020204" pitchFamily="34" charset="0"/>
              <a:ea typeface="Arial" panose="020B0604020202020204" pitchFamily="34" charset="0"/>
            </a:endParaRPr>
          </a:p>
        </p:txBody>
      </p:sp>
      <p:sp>
        <p:nvSpPr>
          <p:cNvPr id="83979" name="文本框 22"/>
          <p:cNvSpPr txBox="1"/>
          <p:nvPr/>
        </p:nvSpPr>
        <p:spPr>
          <a:xfrm>
            <a:off x="1879600" y="877888"/>
            <a:ext cx="4533900" cy="521970"/>
          </a:xfrm>
          <a:prstGeom prst="rect">
            <a:avLst/>
          </a:prstGeom>
          <a:noFill/>
          <a:ln w="9525">
            <a:noFill/>
          </a:ln>
        </p:spPr>
        <p:txBody>
          <a:bodyPr>
            <a:spAutoFit/>
          </a:bodyPr>
          <a:p>
            <a:r>
              <a:rPr lang="en-US" altLang="zh-CN" sz="2800" b="1" dirty="0">
                <a:solidFill>
                  <a:srgbClr val="64A96A"/>
                </a:solidFill>
                <a:latin typeface="Times New Roman" panose="02020603050405020304" pitchFamily="18" charset="0"/>
              </a:rPr>
              <a:t>R</a:t>
            </a:r>
            <a:r>
              <a:rPr lang="zh-CN" altLang="zh-CN" sz="2800" b="1" dirty="0">
                <a:solidFill>
                  <a:srgbClr val="64A96A"/>
                </a:solidFill>
                <a:latin typeface="Times New Roman" panose="02020603050405020304" pitchFamily="18" charset="0"/>
              </a:rPr>
              <a:t>eview </a:t>
            </a:r>
            <a:endParaRPr lang="zh-CN" altLang="en-US" sz="2800" b="1" dirty="0">
              <a:solidFill>
                <a:srgbClr val="64A96A"/>
              </a:solidFill>
              <a:latin typeface="Times New Roman" panose="02020603050405020304" pitchFamily="18" charset="0"/>
            </a:endParaRPr>
          </a:p>
        </p:txBody>
      </p:sp>
      <p:sp>
        <p:nvSpPr>
          <p:cNvPr id="24" name="五边形 23"/>
          <p:cNvSpPr>
            <a:spLocks noChangeArrowheads="1"/>
          </p:cNvSpPr>
          <p:nvPr/>
        </p:nvSpPr>
        <p:spPr bwMode="auto">
          <a:xfrm>
            <a:off x="1992313" y="1574800"/>
            <a:ext cx="1109663" cy="431800"/>
          </a:xfrm>
          <a:prstGeom prst="homePlate">
            <a:avLst>
              <a:gd name="adj" fmla="val 50017"/>
            </a:avLst>
          </a:prstGeom>
          <a:solidFill>
            <a:srgbClr val="64A96A"/>
          </a:solidFill>
          <a:ln>
            <a:noFill/>
          </a:ln>
          <a:effectLst>
            <a:outerShdw blurRad="50800" dist="38100" dir="2700000" algn="tl" rotWithShape="0">
              <a:srgbClr val="808080">
                <a:alpha val="39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1" lang="en-US" altLang="zh-CN" sz="2400" b="1" i="0" u="none" strike="noStrike" kern="1200" cap="none" spc="0" normalizeH="0" baseline="0" noProof="0" dirty="0">
                <a:ln>
                  <a:noFill/>
                </a:ln>
                <a:solidFill>
                  <a:srgbClr val="FFFFFF"/>
                </a:solidFill>
                <a:effectLst/>
                <a:uLnTx/>
                <a:uFillTx/>
                <a:latin typeface="Calibri" panose="020F0502020204030204" charset="0"/>
                <a:ea typeface="宋体" panose="02010600030101010101" pitchFamily="2" charset="-122"/>
                <a:cs typeface="+mn-cs"/>
                <a:sym typeface="+mn-ea"/>
              </a:rPr>
              <a:t>Task 1</a:t>
            </a:r>
            <a:endParaRPr kumimoji="1" lang="zh-CN" altLang="en-US" sz="2400" b="1" i="0" u="none" strike="noStrike" kern="1200" cap="none" spc="0" normalizeH="0" baseline="0" noProof="0" dirty="0">
              <a:ln>
                <a:noFill/>
              </a:ln>
              <a:solidFill>
                <a:srgbClr val="FFFFFF"/>
              </a:solidFill>
              <a:effectLst/>
              <a:uLnTx/>
              <a:uFillTx/>
              <a:latin typeface="Calibri" panose="020F0502020204030204" charset="0"/>
              <a:ea typeface="宋体" panose="02010600030101010101" pitchFamily="2" charset="-122"/>
              <a:cs typeface="+mn-cs"/>
              <a:sym typeface="+mn-ea"/>
            </a:endParaRPr>
          </a:p>
        </p:txBody>
      </p:sp>
      <p:sp>
        <p:nvSpPr>
          <p:cNvPr id="2" name="矩形 1"/>
          <p:cNvSpPr/>
          <p:nvPr/>
        </p:nvSpPr>
        <p:spPr>
          <a:xfrm>
            <a:off x="2312988" y="2865438"/>
            <a:ext cx="1164590" cy="460375"/>
          </a:xfrm>
          <a:prstGeom prst="rect">
            <a:avLst/>
          </a:prstGeom>
          <a:noFill/>
          <a:ln w="9525">
            <a:noFill/>
          </a:ln>
        </p:spPr>
        <p:txBody>
          <a:bodyPr wrap="none">
            <a:spAutoFit/>
          </a:bodyPr>
          <a:p>
            <a:pPr eaLnBrk="0" hangingPunct="0">
              <a:buFontTx/>
              <a:buNone/>
            </a:pPr>
            <a:r>
              <a:rPr lang="en-US" altLang="zh-CN" sz="2400" dirty="0">
                <a:solidFill>
                  <a:srgbClr val="C00000"/>
                </a:solidFill>
                <a:latin typeface="Times New Roman" panose="02020603050405020304" pitchFamily="18" charset="0"/>
                <a:cs typeface="Times New Roman" panose="02020603050405020304" pitchFamily="18" charset="0"/>
                <a:sym typeface="+mn-ea"/>
              </a:rPr>
              <a:t>conquer</a:t>
            </a:r>
            <a:endParaRPr lang="zh-CN" altLang="en-US" sz="2400" dirty="0">
              <a:solidFill>
                <a:srgbClr val="C00000"/>
              </a:solidFill>
              <a:latin typeface="Times New Roman" panose="02020603050405020304" pitchFamily="18" charset="0"/>
              <a:ea typeface="Times New Roman" panose="02020603050405020304" pitchFamily="18" charset="0"/>
              <a:sym typeface="+mn-ea"/>
            </a:endParaRPr>
          </a:p>
        </p:txBody>
      </p:sp>
      <p:sp>
        <p:nvSpPr>
          <p:cNvPr id="3" name="矩形 2"/>
          <p:cNvSpPr/>
          <p:nvPr/>
        </p:nvSpPr>
        <p:spPr>
          <a:xfrm>
            <a:off x="3217863" y="3362325"/>
            <a:ext cx="1417955" cy="460375"/>
          </a:xfrm>
          <a:prstGeom prst="rect">
            <a:avLst/>
          </a:prstGeom>
          <a:noFill/>
          <a:ln w="9525">
            <a:noFill/>
          </a:ln>
        </p:spPr>
        <p:txBody>
          <a:bodyPr wrap="none">
            <a:spAutoFit/>
          </a:bodyPr>
          <a:p>
            <a:pPr eaLnBrk="0" hangingPunct="0">
              <a:buFontTx/>
              <a:buNone/>
            </a:pPr>
            <a:r>
              <a:rPr lang="en-US" altLang="zh-CN" sz="2400" dirty="0">
                <a:solidFill>
                  <a:srgbClr val="C00000"/>
                </a:solidFill>
                <a:latin typeface="Times New Roman" panose="02020603050405020304" pitchFamily="18" charset="0"/>
                <a:cs typeface="Times New Roman" panose="02020603050405020304" pitchFamily="18" charset="0"/>
                <a:sym typeface="+mn-ea"/>
              </a:rPr>
              <a:t>fascinated</a:t>
            </a:r>
            <a:endParaRPr lang="zh-CN" altLang="en-US" sz="2400" dirty="0">
              <a:solidFill>
                <a:srgbClr val="C00000"/>
              </a:solidFill>
              <a:latin typeface="Times New Roman" panose="02020603050405020304" pitchFamily="18" charset="0"/>
              <a:ea typeface="Times New Roman" panose="02020603050405020304" pitchFamily="18" charset="0"/>
              <a:sym typeface="+mn-ea"/>
            </a:endParaRPr>
          </a:p>
        </p:txBody>
      </p:sp>
      <p:sp>
        <p:nvSpPr>
          <p:cNvPr id="4" name="矩形 3"/>
          <p:cNvSpPr>
            <a:spLocks noChangeArrowheads="1"/>
          </p:cNvSpPr>
          <p:nvPr/>
        </p:nvSpPr>
        <p:spPr bwMode="auto">
          <a:xfrm>
            <a:off x="4295775" y="4221163"/>
            <a:ext cx="109664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tragedy</a:t>
            </a:r>
            <a:endParaRPr kumimoji="0" lang="zh-CN" altLang="en-US" sz="2400" b="0" i="0" u="none" strike="noStrike" kern="1200" cap="none" spc="0" normalizeH="0" baseline="0" noProof="0" dirty="0">
              <a:ln>
                <a:noFill/>
              </a:ln>
              <a:solidFill>
                <a:srgbClr val="C00000"/>
              </a:solidFill>
              <a:effectLst/>
              <a:uLnTx/>
              <a:uFillTx/>
              <a:latin typeface="+mn-lt"/>
              <a:ea typeface="宋体" panose="02010600030101010101" pitchFamily="2" charset="-122"/>
              <a:cs typeface="+mn-cs"/>
              <a:sym typeface="+mn-ea"/>
            </a:endParaRPr>
          </a:p>
        </p:txBody>
      </p:sp>
      <p:sp>
        <p:nvSpPr>
          <p:cNvPr id="5" name="矩形 4"/>
          <p:cNvSpPr>
            <a:spLocks noChangeArrowheads="1"/>
          </p:cNvSpPr>
          <p:nvPr/>
        </p:nvSpPr>
        <p:spPr bwMode="auto">
          <a:xfrm>
            <a:off x="4367213" y="5056188"/>
            <a:ext cx="90233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resist </a:t>
            </a:r>
            <a:endParaRPr kumimoji="0" lang="zh-CN" altLang="en-US" sz="2400" b="0" i="0" u="none" strike="noStrike" kern="1200" cap="none" spc="0" normalizeH="0" baseline="0" noProof="0" dirty="0">
              <a:ln>
                <a:noFill/>
              </a:ln>
              <a:solidFill>
                <a:srgbClr val="C00000"/>
              </a:solidFill>
              <a:effectLst/>
              <a:uLnTx/>
              <a:uFillTx/>
              <a:latin typeface="+mn-lt"/>
              <a:ea typeface="宋体" panose="02010600030101010101" pitchFamily="2" charset="-122"/>
              <a:cs typeface="+mn-cs"/>
              <a:sym typeface="+mn-ea"/>
            </a:endParaRPr>
          </a:p>
        </p:txBody>
      </p:sp>
      <p:cxnSp>
        <p:nvCxnSpPr>
          <p:cNvPr id="83985" name="直接连接符 17"/>
          <p:cNvCxnSpPr/>
          <p:nvPr/>
        </p:nvCxnSpPr>
        <p:spPr>
          <a:xfrm>
            <a:off x="3962400" y="2192338"/>
            <a:ext cx="5662613" cy="0"/>
          </a:xfrm>
          <a:prstGeom prst="line">
            <a:avLst/>
          </a:prstGeom>
          <a:ln w="28575" cap="flat" cmpd="sng">
            <a:solidFill>
              <a:srgbClr val="44B36E"/>
            </a:solidFill>
            <a:prstDash val="solid"/>
            <a:headEnd type="none" w="med" len="med"/>
            <a:tailEnd type="none" w="med" len="med"/>
          </a:ln>
        </p:spPr>
      </p:cxnSp>
      <p:cxnSp>
        <p:nvCxnSpPr>
          <p:cNvPr id="83986" name="直接连接符 20"/>
          <p:cNvCxnSpPr/>
          <p:nvPr/>
        </p:nvCxnSpPr>
        <p:spPr>
          <a:xfrm>
            <a:off x="3962400" y="1339850"/>
            <a:ext cx="5589588" cy="0"/>
          </a:xfrm>
          <a:prstGeom prst="line">
            <a:avLst/>
          </a:prstGeom>
          <a:ln w="28575" cap="flat" cmpd="sng">
            <a:solidFill>
              <a:srgbClr val="44B36E"/>
            </a:solidFill>
            <a:prstDash val="solid"/>
            <a:headEnd type="none" w="med" len="med"/>
            <a:tailEnd type="none" w="med" len="med"/>
          </a:ln>
        </p:spPr>
      </p:cxnSp>
      <p:sp>
        <p:nvSpPr>
          <p:cNvPr id="83987" name="矩形 7"/>
          <p:cNvSpPr/>
          <p:nvPr/>
        </p:nvSpPr>
        <p:spPr>
          <a:xfrm>
            <a:off x="3925888" y="1333500"/>
            <a:ext cx="6237287" cy="977265"/>
          </a:xfrm>
          <a:prstGeom prst="rect">
            <a:avLst/>
          </a:prstGeom>
          <a:noFill/>
          <a:ln w="9525">
            <a:noFill/>
          </a:ln>
        </p:spPr>
        <p:txBody>
          <a:bodyPr>
            <a:spAutoFit/>
          </a:bodyPr>
          <a:p>
            <a:pPr>
              <a:lnSpc>
                <a:spcPct val="120000"/>
              </a:lnSpc>
              <a:buFontTx/>
              <a:buNone/>
            </a:pPr>
            <a:r>
              <a:rPr lang="en-US" altLang="zh-CN" sz="2400" b="1" dirty="0">
                <a:latin typeface="Times New Roman" panose="02020603050405020304" pitchFamily="18" charset="0"/>
                <a:cs typeface="Times New Roman" panose="02020603050405020304" pitchFamily="18" charset="0"/>
                <a:sym typeface="+mn-ea"/>
              </a:rPr>
              <a:t>resist        intuition         conquer      tragedy</a:t>
            </a:r>
            <a:endParaRPr lang="en-US" altLang="zh-CN" sz="2400" b="1" dirty="0">
              <a:latin typeface="Times New Roman" panose="02020603050405020304" pitchFamily="18" charset="0"/>
              <a:cs typeface="Times New Roman" panose="02020603050405020304" pitchFamily="18" charset="0"/>
              <a:sym typeface="+mn-ea"/>
            </a:endParaRPr>
          </a:p>
          <a:p>
            <a:pPr>
              <a:lnSpc>
                <a:spcPct val="120000"/>
              </a:lnSpc>
              <a:buFontTx/>
              <a:buNone/>
            </a:pPr>
            <a:r>
              <a:rPr lang="en-US" altLang="zh-CN" sz="2400" b="1" dirty="0">
                <a:latin typeface="Times New Roman" panose="02020603050405020304" pitchFamily="18" charset="0"/>
                <a:cs typeface="Times New Roman" panose="02020603050405020304" pitchFamily="18" charset="0"/>
                <a:sym typeface="+mn-ea"/>
              </a:rPr>
              <a:t>artificial              observation          fascinated</a:t>
            </a:r>
            <a:endParaRPr lang="en-US" altLang="zh-CN" sz="2400" b="1" dirty="0">
              <a:latin typeface="Times New Roman" panose="02020603050405020304" pitchFamily="18" charset="0"/>
              <a:ea typeface="Times New Roman" panose="02020603050405020304" pitchFamily="18" charset="0"/>
              <a:sym typeface="+mn-ea"/>
            </a:endParaRPr>
          </a:p>
        </p:txBody>
      </p:sp>
      <p:pic>
        <p:nvPicPr>
          <p:cNvPr id="83988" name="Picture 21">
            <a:hlinkClick r:id="" action="ppaction://noaction"/>
          </p:cNvPr>
          <p:cNvPicPr>
            <a:picLocks noChangeAspect="1"/>
          </p:cNvPicPr>
          <p:nvPr/>
        </p:nvPicPr>
        <p:blipFill>
          <a:blip r:embed="rId2"/>
          <a:stretch>
            <a:fillRect/>
          </a:stretch>
        </p:blipFill>
        <p:spPr>
          <a:xfrm>
            <a:off x="9767888" y="184150"/>
            <a:ext cx="558800" cy="55880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linds(horizontal)">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4" name="矩形 5"/>
          <p:cNvSpPr/>
          <p:nvPr/>
        </p:nvSpPr>
        <p:spPr>
          <a:xfrm>
            <a:off x="3392488" y="1431925"/>
            <a:ext cx="7083425" cy="829945"/>
          </a:xfrm>
          <a:prstGeom prst="rect">
            <a:avLst/>
          </a:prstGeom>
          <a:noFill/>
          <a:ln w="9525">
            <a:noFill/>
          </a:ln>
        </p:spPr>
        <p:txBody>
          <a:bodyPr>
            <a:spAutoFit/>
          </a:bodyPr>
          <a:p>
            <a:pPr>
              <a:buNone/>
            </a:pPr>
            <a:r>
              <a:rPr lang="en-US" altLang="zh-CN" sz="2400" b="1" dirty="0">
                <a:latin typeface="Times New Roman" panose="02020603050405020304" pitchFamily="18" charset="0"/>
                <a:cs typeface="Times New Roman" panose="02020603050405020304" pitchFamily="18" charset="0"/>
                <a:sym typeface="+mn-ea"/>
              </a:rPr>
              <a:t>Complete the sentences with the expressions below. Change the form where necessary.</a:t>
            </a:r>
            <a:endParaRPr lang="en-US" altLang="zh-CN" sz="2400" b="1" dirty="0">
              <a:latin typeface="Times New Roman" panose="02020603050405020304" pitchFamily="18" charset="0"/>
              <a:ea typeface="Times New Roman" panose="02020603050405020304" pitchFamily="18" charset="0"/>
              <a:sym typeface="+mn-ea"/>
            </a:endParaRPr>
          </a:p>
        </p:txBody>
      </p:sp>
      <p:sp>
        <p:nvSpPr>
          <p:cNvPr id="84995" name="文本框 8"/>
          <p:cNvSpPr txBox="1"/>
          <p:nvPr/>
        </p:nvSpPr>
        <p:spPr>
          <a:xfrm>
            <a:off x="2027238" y="3741738"/>
            <a:ext cx="8288337" cy="2306320"/>
          </a:xfrm>
          <a:prstGeom prst="rect">
            <a:avLst/>
          </a:prstGeom>
          <a:noFill/>
          <a:ln w="9525">
            <a:noFill/>
          </a:ln>
        </p:spPr>
        <p:txBody>
          <a:bodyPr>
            <a:spAutoFit/>
          </a:bodyPr>
          <a:p>
            <a:pPr>
              <a:lnSpc>
                <a:spcPct val="120000"/>
              </a:lnSpc>
              <a:buNone/>
            </a:pPr>
            <a:r>
              <a:rPr lang="en-US" altLang="zh-CN" sz="2400" dirty="0">
                <a:latin typeface="Times New Roman" panose="02020603050405020304" pitchFamily="18" charset="0"/>
                <a:cs typeface="Times New Roman" panose="02020603050405020304" pitchFamily="18" charset="0"/>
                <a:sym typeface="+mn-ea"/>
              </a:rPr>
              <a:t>1 The user-friendly design ____________ the popularity of this new type of music player.</a:t>
            </a:r>
            <a:endParaRPr lang="en-US" altLang="zh-CN" sz="2400" dirty="0">
              <a:latin typeface="Times New Roman" panose="02020603050405020304" pitchFamily="18" charset="0"/>
              <a:cs typeface="Times New Roman" panose="02020603050405020304" pitchFamily="18" charset="0"/>
              <a:sym typeface="+mn-ea"/>
            </a:endParaRPr>
          </a:p>
          <a:p>
            <a:pPr>
              <a:lnSpc>
                <a:spcPct val="120000"/>
              </a:lnSpc>
              <a:buNone/>
            </a:pPr>
            <a:endParaRPr lang="en-US" altLang="zh-CN" sz="2400" dirty="0">
              <a:latin typeface="Times New Roman" panose="02020603050405020304" pitchFamily="18" charset="0"/>
              <a:cs typeface="Times New Roman" panose="02020603050405020304" pitchFamily="18" charset="0"/>
              <a:sym typeface="+mn-ea"/>
            </a:endParaRPr>
          </a:p>
          <a:p>
            <a:pPr>
              <a:lnSpc>
                <a:spcPct val="120000"/>
              </a:lnSpc>
              <a:buNone/>
            </a:pPr>
            <a:r>
              <a:rPr lang="en-US" altLang="zh-CN" sz="2400" dirty="0">
                <a:latin typeface="Times New Roman" panose="02020603050405020304" pitchFamily="18" charset="0"/>
                <a:cs typeface="Times New Roman" panose="02020603050405020304" pitchFamily="18" charset="0"/>
                <a:sym typeface="+mn-ea"/>
              </a:rPr>
              <a:t>2 The age we are living in is often ____________ the Age of Big Data.</a:t>
            </a:r>
            <a:endParaRPr lang="en-US" altLang="zh-CN" sz="2400" dirty="0">
              <a:latin typeface="Times New Roman" panose="02020603050405020304" pitchFamily="18" charset="0"/>
              <a:ea typeface="Times New Roman" panose="02020603050405020304" pitchFamily="18" charset="0"/>
              <a:sym typeface="+mn-ea"/>
            </a:endParaRPr>
          </a:p>
        </p:txBody>
      </p:sp>
      <p:sp>
        <p:nvSpPr>
          <p:cNvPr id="14" name="矩形 13"/>
          <p:cNvSpPr/>
          <p:nvPr/>
        </p:nvSpPr>
        <p:spPr>
          <a:xfrm>
            <a:off x="1524000" y="6372225"/>
            <a:ext cx="9144000" cy="485775"/>
          </a:xfrm>
          <a:prstGeom prst="rect">
            <a:avLst/>
          </a:prstGeom>
          <a:solidFill>
            <a:srgbClr val="FF9F4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1" lang="zh-CN" altLang="en-US" sz="1800" b="0" i="0" u="none" strike="noStrike" kern="1200" cap="none" spc="0" normalizeH="0" baseline="0" noProof="0">
              <a:ln>
                <a:noFill/>
              </a:ln>
              <a:solidFill>
                <a:schemeClr val="accent6">
                  <a:lumMod val="60000"/>
                  <a:lumOff val="40000"/>
                </a:schemeClr>
              </a:solidFill>
              <a:effectLst/>
              <a:uLnTx/>
              <a:uFillTx/>
              <a:latin typeface="+mn-lt"/>
              <a:ea typeface="+mn-ea"/>
              <a:cs typeface="+mn-cs"/>
            </a:endParaRPr>
          </a:p>
        </p:txBody>
      </p:sp>
      <p:cxnSp>
        <p:nvCxnSpPr>
          <p:cNvPr id="15" name="直线连接符 14"/>
          <p:cNvCxnSpPr/>
          <p:nvPr/>
        </p:nvCxnSpPr>
        <p:spPr>
          <a:xfrm>
            <a:off x="1524000" y="6372225"/>
            <a:ext cx="9144000" cy="0"/>
          </a:xfrm>
          <a:prstGeom prst="line">
            <a:avLst/>
          </a:prstGeom>
          <a:ln>
            <a:solidFill>
              <a:schemeClr val="accent1"/>
            </a:solidFill>
          </a:ln>
          <a:effectLst/>
        </p:spPr>
        <p:style>
          <a:lnRef idx="3">
            <a:schemeClr val="accent5"/>
          </a:lnRef>
          <a:fillRef idx="0">
            <a:schemeClr val="accent5"/>
          </a:fillRef>
          <a:effectRef idx="2">
            <a:schemeClr val="accent5"/>
          </a:effectRef>
          <a:fontRef idx="minor">
            <a:schemeClr val="tx1"/>
          </a:fontRef>
        </p:style>
      </p:cxnSp>
      <p:cxnSp>
        <p:nvCxnSpPr>
          <p:cNvPr id="16" name="直线连接符 15"/>
          <p:cNvCxnSpPr/>
          <p:nvPr/>
        </p:nvCxnSpPr>
        <p:spPr>
          <a:xfrm>
            <a:off x="1524000" y="742950"/>
            <a:ext cx="2100263" cy="0"/>
          </a:xfrm>
          <a:prstGeom prst="line">
            <a:avLst/>
          </a:prstGeom>
          <a:ln>
            <a:solidFill>
              <a:srgbClr val="408000"/>
            </a:solidFill>
          </a:ln>
          <a:effectLst/>
        </p:spPr>
        <p:style>
          <a:lnRef idx="3">
            <a:schemeClr val="accent5"/>
          </a:lnRef>
          <a:fillRef idx="0">
            <a:schemeClr val="accent5"/>
          </a:fillRef>
          <a:effectRef idx="2">
            <a:schemeClr val="accent5"/>
          </a:effectRef>
          <a:fontRef idx="minor">
            <a:schemeClr val="tx1"/>
          </a:fontRef>
        </p:style>
      </p:cxnSp>
      <p:cxnSp>
        <p:nvCxnSpPr>
          <p:cNvPr id="17" name="直线连接符 16"/>
          <p:cNvCxnSpPr/>
          <p:nvPr/>
        </p:nvCxnSpPr>
        <p:spPr>
          <a:xfrm>
            <a:off x="3421063" y="742950"/>
            <a:ext cx="7246938" cy="0"/>
          </a:xfrm>
          <a:prstGeom prst="line">
            <a:avLst/>
          </a:prstGeom>
          <a:ln w="3175" cmpd="sng">
            <a:solidFill>
              <a:schemeClr val="accent3">
                <a:lumMod val="75000"/>
              </a:schemeClr>
            </a:solidFill>
          </a:ln>
          <a:effectLst/>
        </p:spPr>
        <p:style>
          <a:lnRef idx="3">
            <a:schemeClr val="accent5"/>
          </a:lnRef>
          <a:fillRef idx="0">
            <a:schemeClr val="accent5"/>
          </a:fillRef>
          <a:effectRef idx="2">
            <a:schemeClr val="accent5"/>
          </a:effectRef>
          <a:fontRef idx="minor">
            <a:schemeClr val="tx1"/>
          </a:fontRef>
        </p:style>
      </p:cxnSp>
      <p:pic>
        <p:nvPicPr>
          <p:cNvPr id="85000" name="图片 17"/>
          <p:cNvPicPr>
            <a:picLocks noChangeAspect="1"/>
          </p:cNvPicPr>
          <p:nvPr/>
        </p:nvPicPr>
        <p:blipFill>
          <a:blip r:embed="rId1"/>
          <a:stretch>
            <a:fillRect/>
          </a:stretch>
        </p:blipFill>
        <p:spPr>
          <a:xfrm>
            <a:off x="1722438" y="152400"/>
            <a:ext cx="177800" cy="495300"/>
          </a:xfrm>
          <a:prstGeom prst="rect">
            <a:avLst/>
          </a:prstGeom>
          <a:noFill/>
          <a:ln w="9525">
            <a:noFill/>
          </a:ln>
        </p:spPr>
      </p:pic>
      <p:sp>
        <p:nvSpPr>
          <p:cNvPr id="19" name="文本框 18"/>
          <p:cNvSpPr txBox="1"/>
          <p:nvPr/>
        </p:nvSpPr>
        <p:spPr>
          <a:xfrm>
            <a:off x="1879600" y="203200"/>
            <a:ext cx="1899285" cy="553085"/>
          </a:xfrm>
          <a:prstGeom prst="rect">
            <a:avLst/>
          </a:prstGeom>
          <a:noFill/>
        </p:spPr>
        <p:txBody>
          <a:bodyPr wrap="none">
            <a:spAutoFit/>
          </a:bodyPr>
          <a:lstStyle/>
          <a:p>
            <a:pPr marR="0" defTabSz="914400">
              <a:buClrTx/>
              <a:buSzTx/>
              <a:buFont typeface="Arial" panose="020B0604020202020204" pitchFamily="34" charset="0"/>
              <a:buNone/>
              <a:defRPr/>
            </a:pPr>
            <a:r>
              <a:rPr kumimoji="1" lang="en-US" altLang="zh-CN" sz="3000" b="1" kern="1200" cap="none" spc="0" normalizeH="0" baseline="0" noProof="0" dirty="0">
                <a:solidFill>
                  <a:srgbClr val="408000"/>
                </a:solidFill>
                <a:latin typeface="Arial" panose="020B0604020202020204"/>
                <a:ea typeface="宋体" panose="02010600030101010101" pitchFamily="2" charset="-122"/>
                <a:cs typeface="Arial" panose="020B0604020202020204"/>
                <a:sym typeface="+mn-ea"/>
              </a:rPr>
              <a:t>Explore</a:t>
            </a:r>
            <a:r>
              <a:rPr kumimoji="1" lang="en-US" altLang="zh-CN" sz="3000" b="1" kern="1200" cap="none" spc="0" normalizeH="0" baseline="0" noProof="0" dirty="0">
                <a:solidFill>
                  <a:schemeClr val="accent3">
                    <a:lumMod val="75000"/>
                  </a:schemeClr>
                </a:solidFill>
                <a:latin typeface="Arial" panose="020B0604020202020204"/>
                <a:ea typeface="宋体" panose="02010600030101010101" pitchFamily="2" charset="-122"/>
                <a:cs typeface="Arial" panose="020B0604020202020204"/>
                <a:sym typeface="+mn-ea"/>
              </a:rPr>
              <a:t> </a:t>
            </a:r>
            <a:r>
              <a:rPr kumimoji="1" lang="en-US" altLang="zh-CN" sz="3000" b="1" kern="1200" cap="none" spc="0" normalizeH="0" baseline="0" noProof="0" dirty="0">
                <a:solidFill>
                  <a:srgbClr val="408000"/>
                </a:solidFill>
                <a:latin typeface="Arial" panose="020B0604020202020204"/>
                <a:ea typeface="宋体" panose="02010600030101010101" pitchFamily="2" charset="-122"/>
                <a:cs typeface="Arial" panose="020B0604020202020204"/>
                <a:sym typeface="+mn-ea"/>
              </a:rPr>
              <a:t>1</a:t>
            </a:r>
            <a:endParaRPr kumimoji="1" lang="zh-CN" altLang="en-US" sz="3000" b="1" kern="1200" cap="none" spc="0" normalizeH="0" baseline="0" noProof="0" dirty="0">
              <a:solidFill>
                <a:srgbClr val="408000"/>
              </a:solidFill>
              <a:latin typeface="Arial" panose="020B0604020202020204"/>
              <a:ea typeface="宋体" panose="02010600030101010101" pitchFamily="2" charset="-122"/>
              <a:cs typeface="Arial" panose="020B0604020202020204"/>
              <a:sym typeface="+mn-ea"/>
            </a:endParaRPr>
          </a:p>
        </p:txBody>
      </p:sp>
      <p:sp>
        <p:nvSpPr>
          <p:cNvPr id="85002" name="TextBox 4"/>
          <p:cNvSpPr txBox="1"/>
          <p:nvPr/>
        </p:nvSpPr>
        <p:spPr>
          <a:xfrm>
            <a:off x="5846763" y="6394450"/>
            <a:ext cx="4821237" cy="368300"/>
          </a:xfrm>
          <a:prstGeom prst="rect">
            <a:avLst/>
          </a:prstGeom>
          <a:noFill/>
          <a:ln w="9525">
            <a:noFill/>
          </a:ln>
        </p:spPr>
        <p:txBody>
          <a:bodyPr>
            <a:spAutoFit/>
          </a:bodyPr>
          <a:p>
            <a:r>
              <a:rPr lang="zh-CN" altLang="en-US" b="1" dirty="0">
                <a:solidFill>
                  <a:schemeClr val="bg1"/>
                </a:solidFill>
                <a:latin typeface="微软雅黑" panose="020B0503020204020204" charset="-122"/>
                <a:ea typeface="微软雅黑" panose="020B0503020204020204" charset="-122"/>
              </a:rPr>
              <a:t>新一代大学英语（基础篇）</a:t>
            </a:r>
            <a:r>
              <a:rPr lang="en-US" altLang="zh-CN" b="1" dirty="0">
                <a:solidFill>
                  <a:schemeClr val="bg1"/>
                </a:solidFill>
                <a:latin typeface="微软雅黑" panose="020B0503020204020204" charset="-122"/>
                <a:ea typeface="微软雅黑" panose="020B0503020204020204" charset="-122"/>
              </a:rPr>
              <a:t>  </a:t>
            </a:r>
            <a:r>
              <a:rPr lang="zh-CN" altLang="en-US" b="1" dirty="0">
                <a:solidFill>
                  <a:schemeClr val="bg1"/>
                </a:solidFill>
                <a:latin typeface="微软雅黑" panose="020B0503020204020204" charset="-122"/>
                <a:ea typeface="微软雅黑" panose="020B0503020204020204" charset="-122"/>
              </a:rPr>
              <a:t>综合教程</a:t>
            </a:r>
            <a:r>
              <a:rPr lang="en-US" altLang="zh-CN" b="1" dirty="0">
                <a:solidFill>
                  <a:schemeClr val="bg1"/>
                </a:solidFill>
                <a:latin typeface="微软雅黑" panose="020B0503020204020204" charset="-122"/>
                <a:ea typeface="微软雅黑" panose="020B0503020204020204" charset="-122"/>
              </a:rPr>
              <a:t>  Unit 7</a:t>
            </a:r>
            <a:endParaRPr lang="zh-CN" altLang="en-US" b="1" dirty="0">
              <a:solidFill>
                <a:schemeClr val="bg1"/>
              </a:solidFill>
              <a:latin typeface="微软雅黑" panose="020B0503020204020204" charset="-122"/>
              <a:ea typeface="微软雅黑" panose="020B0503020204020204" charset="-122"/>
            </a:endParaRPr>
          </a:p>
        </p:txBody>
      </p:sp>
      <p:sp>
        <p:nvSpPr>
          <p:cNvPr id="85003" name="文本框 20"/>
          <p:cNvSpPr txBox="1"/>
          <p:nvPr/>
        </p:nvSpPr>
        <p:spPr>
          <a:xfrm>
            <a:off x="3981450" y="266700"/>
            <a:ext cx="4641850" cy="521970"/>
          </a:xfrm>
          <a:prstGeom prst="rect">
            <a:avLst/>
          </a:prstGeom>
          <a:noFill/>
          <a:ln w="9525">
            <a:noFill/>
          </a:ln>
        </p:spPr>
        <p:txBody>
          <a:bodyPr>
            <a:spAutoFit/>
          </a:bodyPr>
          <a:p>
            <a:r>
              <a:rPr lang="en-US" altLang="zh-CN" sz="2800" b="1" dirty="0">
                <a:solidFill>
                  <a:srgbClr val="64A96A"/>
                </a:solidFill>
                <a:latin typeface="Arial" panose="020B0604020202020204" pitchFamily="34" charset="0"/>
              </a:rPr>
              <a:t>Building your language</a:t>
            </a:r>
            <a:endParaRPr lang="zh-CN" altLang="en-US" sz="2000" b="1" dirty="0">
              <a:solidFill>
                <a:srgbClr val="64A96A"/>
              </a:solidFill>
              <a:latin typeface="Arial" panose="020B0604020202020204" pitchFamily="34" charset="0"/>
              <a:ea typeface="Arial" panose="020B0604020202020204" pitchFamily="34" charset="0"/>
            </a:endParaRPr>
          </a:p>
        </p:txBody>
      </p:sp>
      <p:sp>
        <p:nvSpPr>
          <p:cNvPr id="85004" name="文本框 22"/>
          <p:cNvSpPr txBox="1"/>
          <p:nvPr/>
        </p:nvSpPr>
        <p:spPr>
          <a:xfrm>
            <a:off x="1879600" y="877888"/>
            <a:ext cx="4533900" cy="521970"/>
          </a:xfrm>
          <a:prstGeom prst="rect">
            <a:avLst/>
          </a:prstGeom>
          <a:noFill/>
          <a:ln w="9525">
            <a:noFill/>
          </a:ln>
        </p:spPr>
        <p:txBody>
          <a:bodyPr>
            <a:spAutoFit/>
          </a:bodyPr>
          <a:p>
            <a:r>
              <a:rPr lang="en-US" altLang="zh-CN" sz="2800" b="1" dirty="0">
                <a:solidFill>
                  <a:srgbClr val="64A96A"/>
                </a:solidFill>
                <a:latin typeface="Times New Roman" panose="02020603050405020304" pitchFamily="18" charset="0"/>
              </a:rPr>
              <a:t>R</a:t>
            </a:r>
            <a:r>
              <a:rPr lang="zh-CN" altLang="zh-CN" sz="2800" b="1" dirty="0">
                <a:solidFill>
                  <a:srgbClr val="64A96A"/>
                </a:solidFill>
                <a:latin typeface="Times New Roman" panose="02020603050405020304" pitchFamily="18" charset="0"/>
              </a:rPr>
              <a:t>eview </a:t>
            </a:r>
            <a:endParaRPr lang="zh-CN" altLang="en-US" sz="2800" b="1" dirty="0">
              <a:solidFill>
                <a:srgbClr val="64A96A"/>
              </a:solidFill>
              <a:latin typeface="Times New Roman" panose="02020603050405020304" pitchFamily="18" charset="0"/>
            </a:endParaRPr>
          </a:p>
        </p:txBody>
      </p:sp>
      <p:sp>
        <p:nvSpPr>
          <p:cNvPr id="24" name="五边形 23"/>
          <p:cNvSpPr>
            <a:spLocks noChangeArrowheads="1"/>
          </p:cNvSpPr>
          <p:nvPr/>
        </p:nvSpPr>
        <p:spPr bwMode="auto">
          <a:xfrm>
            <a:off x="1992313" y="1574800"/>
            <a:ext cx="1109663" cy="431800"/>
          </a:xfrm>
          <a:prstGeom prst="homePlate">
            <a:avLst>
              <a:gd name="adj" fmla="val 50017"/>
            </a:avLst>
          </a:prstGeom>
          <a:solidFill>
            <a:srgbClr val="64A96A"/>
          </a:solidFill>
          <a:ln>
            <a:noFill/>
          </a:ln>
          <a:effectLst>
            <a:outerShdw blurRad="50800" dist="38100" dir="2700000" algn="tl" rotWithShape="0">
              <a:srgbClr val="808080">
                <a:alpha val="39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1" lang="en-US" altLang="zh-CN" sz="2400" b="1" i="0" u="none" strike="noStrike" kern="1200" cap="none" spc="0" normalizeH="0" baseline="0" noProof="0" dirty="0">
                <a:ln>
                  <a:noFill/>
                </a:ln>
                <a:solidFill>
                  <a:srgbClr val="FFFFFF"/>
                </a:solidFill>
                <a:effectLst/>
                <a:uLnTx/>
                <a:uFillTx/>
                <a:latin typeface="Calibri" panose="020F0502020204030204" charset="0"/>
                <a:ea typeface="宋体" panose="02010600030101010101" pitchFamily="2" charset="-122"/>
                <a:cs typeface="+mn-cs"/>
                <a:sym typeface="+mn-ea"/>
              </a:rPr>
              <a:t>Task 2</a:t>
            </a:r>
            <a:endParaRPr kumimoji="1" lang="zh-CN" altLang="en-US" sz="2400" b="1" i="0" u="none" strike="noStrike" kern="1200" cap="none" spc="0" normalizeH="0" baseline="0" noProof="0" dirty="0">
              <a:ln>
                <a:noFill/>
              </a:ln>
              <a:solidFill>
                <a:srgbClr val="FFFFFF"/>
              </a:solidFill>
              <a:effectLst/>
              <a:uLnTx/>
              <a:uFillTx/>
              <a:latin typeface="Calibri" panose="020F0502020204030204" charset="0"/>
              <a:ea typeface="宋体" panose="02010600030101010101" pitchFamily="2" charset="-122"/>
              <a:cs typeface="+mn-cs"/>
              <a:sym typeface="+mn-ea"/>
            </a:endParaRPr>
          </a:p>
        </p:txBody>
      </p:sp>
      <p:sp>
        <p:nvSpPr>
          <p:cNvPr id="5" name="矩形 4"/>
          <p:cNvSpPr/>
          <p:nvPr/>
        </p:nvSpPr>
        <p:spPr>
          <a:xfrm>
            <a:off x="5375275" y="3746500"/>
            <a:ext cx="1925955" cy="460375"/>
          </a:xfrm>
          <a:prstGeom prst="rect">
            <a:avLst/>
          </a:prstGeom>
          <a:noFill/>
          <a:ln w="9525">
            <a:noFill/>
          </a:ln>
        </p:spPr>
        <p:txBody>
          <a:bodyPr wrap="none">
            <a:spAutoFit/>
          </a:bodyPr>
          <a:p>
            <a:pPr eaLnBrk="0" hangingPunct="0">
              <a:buFontTx/>
              <a:buNone/>
            </a:pPr>
            <a:r>
              <a:rPr lang="en-US" altLang="zh-CN" sz="2400" dirty="0">
                <a:solidFill>
                  <a:srgbClr val="C00000"/>
                </a:solidFill>
                <a:latin typeface="Times New Roman" panose="02020603050405020304" pitchFamily="18" charset="0"/>
                <a:cs typeface="Times New Roman" panose="02020603050405020304" pitchFamily="18" charset="0"/>
                <a:sym typeface="+mn-ea"/>
              </a:rPr>
              <a:t>contributes to </a:t>
            </a:r>
            <a:endParaRPr lang="zh-CN" altLang="en-US" sz="2400" dirty="0">
              <a:solidFill>
                <a:srgbClr val="C00000"/>
              </a:solidFill>
              <a:latin typeface="Times New Roman" panose="02020603050405020304" pitchFamily="18" charset="0"/>
              <a:ea typeface="Times New Roman" panose="02020603050405020304" pitchFamily="18" charset="0"/>
              <a:sym typeface="+mn-ea"/>
            </a:endParaRPr>
          </a:p>
        </p:txBody>
      </p:sp>
      <p:cxnSp>
        <p:nvCxnSpPr>
          <p:cNvPr id="85007" name="直接连接符 26"/>
          <p:cNvCxnSpPr/>
          <p:nvPr/>
        </p:nvCxnSpPr>
        <p:spPr>
          <a:xfrm flipV="1">
            <a:off x="2027238" y="3240088"/>
            <a:ext cx="8129587" cy="28575"/>
          </a:xfrm>
          <a:prstGeom prst="line">
            <a:avLst/>
          </a:prstGeom>
          <a:ln w="28575" cap="flat" cmpd="sng">
            <a:solidFill>
              <a:srgbClr val="44B36E"/>
            </a:solidFill>
            <a:prstDash val="solid"/>
            <a:headEnd type="none" w="med" len="med"/>
            <a:tailEnd type="none" w="med" len="med"/>
          </a:ln>
        </p:spPr>
      </p:cxnSp>
      <p:cxnSp>
        <p:nvCxnSpPr>
          <p:cNvPr id="85008" name="直接连接符 27"/>
          <p:cNvCxnSpPr/>
          <p:nvPr/>
        </p:nvCxnSpPr>
        <p:spPr>
          <a:xfrm flipV="1">
            <a:off x="2027238" y="2370138"/>
            <a:ext cx="8129587" cy="28575"/>
          </a:xfrm>
          <a:prstGeom prst="line">
            <a:avLst/>
          </a:prstGeom>
          <a:ln w="28575" cap="flat" cmpd="sng">
            <a:solidFill>
              <a:srgbClr val="44B36E"/>
            </a:solidFill>
            <a:prstDash val="solid"/>
            <a:headEnd type="none" w="med" len="med"/>
            <a:tailEnd type="none" w="med" len="med"/>
          </a:ln>
        </p:spPr>
      </p:cxnSp>
      <p:sp>
        <p:nvSpPr>
          <p:cNvPr id="85009" name="矩形 7"/>
          <p:cNvSpPr/>
          <p:nvPr/>
        </p:nvSpPr>
        <p:spPr>
          <a:xfrm>
            <a:off x="1981200" y="2368550"/>
            <a:ext cx="8183563" cy="902970"/>
          </a:xfrm>
          <a:prstGeom prst="rect">
            <a:avLst/>
          </a:prstGeom>
          <a:noFill/>
          <a:ln w="9525">
            <a:noFill/>
          </a:ln>
        </p:spPr>
        <p:txBody>
          <a:bodyPr>
            <a:spAutoFit/>
          </a:bodyPr>
          <a:p>
            <a:pPr>
              <a:lnSpc>
                <a:spcPct val="120000"/>
              </a:lnSpc>
              <a:buFontTx/>
              <a:buNone/>
            </a:pPr>
            <a:r>
              <a:rPr lang="en-US" altLang="zh-CN" sz="2200" b="1" dirty="0">
                <a:latin typeface="Times New Roman" panose="02020603050405020304" pitchFamily="18" charset="0"/>
                <a:cs typeface="Times New Roman" panose="02020603050405020304" pitchFamily="18" charset="0"/>
                <a:sym typeface="+mn-ea"/>
              </a:rPr>
              <a:t>contribute to                            in short                     refer to </a:t>
            </a:r>
            <a:r>
              <a:rPr lang="en-US" altLang="zh-CN" sz="2200" b="1" dirty="0">
                <a:latin typeface="Times New Roman" panose="02020603050405020304" pitchFamily="18" charset="0"/>
                <a:ea typeface="Times New Roman" panose="02020603050405020304" pitchFamily="18" charset="0"/>
                <a:sym typeface="+mn-ea"/>
              </a:rPr>
              <a:t>…</a:t>
            </a:r>
            <a:r>
              <a:rPr lang="en-US" altLang="zh-CN" sz="2200" b="1" dirty="0">
                <a:latin typeface="Times New Roman" panose="02020603050405020304" pitchFamily="18" charset="0"/>
                <a:cs typeface="Times New Roman" panose="02020603050405020304" pitchFamily="18" charset="0"/>
                <a:sym typeface="+mn-ea"/>
              </a:rPr>
              <a:t> as</a:t>
            </a:r>
            <a:endParaRPr lang="en-US" altLang="zh-CN" sz="2200" b="1" dirty="0">
              <a:latin typeface="Times New Roman" panose="02020603050405020304" pitchFamily="18" charset="0"/>
              <a:cs typeface="Times New Roman" panose="02020603050405020304" pitchFamily="18" charset="0"/>
              <a:sym typeface="+mn-ea"/>
            </a:endParaRPr>
          </a:p>
          <a:p>
            <a:pPr>
              <a:lnSpc>
                <a:spcPct val="120000"/>
              </a:lnSpc>
              <a:buFontTx/>
              <a:buNone/>
            </a:pPr>
            <a:r>
              <a:rPr lang="en-US" altLang="zh-CN" sz="2200" b="1" dirty="0">
                <a:latin typeface="Times New Roman" panose="02020603050405020304" pitchFamily="18" charset="0"/>
                <a:cs typeface="Times New Roman" panose="02020603050405020304" pitchFamily="18" charset="0"/>
                <a:sym typeface="+mn-ea"/>
              </a:rPr>
              <a:t>be supposed to do / be          come up with          look forward to</a:t>
            </a:r>
            <a:endParaRPr lang="en-US" altLang="zh-CN" sz="2200" b="1" dirty="0">
              <a:latin typeface="Times New Roman" panose="02020603050405020304" pitchFamily="18" charset="0"/>
              <a:ea typeface="Times New Roman" panose="02020603050405020304" pitchFamily="18" charset="0"/>
              <a:sym typeface="+mn-ea"/>
            </a:endParaRPr>
          </a:p>
        </p:txBody>
      </p:sp>
      <p:pic>
        <p:nvPicPr>
          <p:cNvPr id="85010" name="Picture 21">
            <a:hlinkClick r:id="" action="ppaction://noaction"/>
          </p:cNvPr>
          <p:cNvPicPr>
            <a:picLocks noChangeAspect="1"/>
          </p:cNvPicPr>
          <p:nvPr/>
        </p:nvPicPr>
        <p:blipFill>
          <a:blip r:embed="rId2"/>
          <a:stretch>
            <a:fillRect/>
          </a:stretch>
        </p:blipFill>
        <p:spPr>
          <a:xfrm>
            <a:off x="9767888" y="184150"/>
            <a:ext cx="558800" cy="558800"/>
          </a:xfrm>
          <a:prstGeom prst="rect">
            <a:avLst/>
          </a:prstGeom>
          <a:noFill/>
          <a:ln w="9525">
            <a:noFill/>
          </a:ln>
        </p:spPr>
      </p:pic>
      <p:sp>
        <p:nvSpPr>
          <p:cNvPr id="20" name="矩形 19"/>
          <p:cNvSpPr/>
          <p:nvPr/>
        </p:nvSpPr>
        <p:spPr>
          <a:xfrm>
            <a:off x="6315075" y="5086350"/>
            <a:ext cx="1866900" cy="460375"/>
          </a:xfrm>
          <a:prstGeom prst="rect">
            <a:avLst/>
          </a:prstGeom>
          <a:noFill/>
          <a:ln w="9525">
            <a:noFill/>
          </a:ln>
        </p:spPr>
        <p:txBody>
          <a:bodyPr wrap="none">
            <a:spAutoFit/>
          </a:bodyPr>
          <a:p>
            <a:pPr eaLnBrk="0" hangingPunct="0">
              <a:buFontTx/>
              <a:buNone/>
            </a:pPr>
            <a:r>
              <a:rPr lang="en-US" altLang="zh-CN" sz="2400" dirty="0">
                <a:solidFill>
                  <a:srgbClr val="C00000"/>
                </a:solidFill>
                <a:latin typeface="Times New Roman" panose="02020603050405020304" pitchFamily="18" charset="0"/>
                <a:cs typeface="Times New Roman" panose="02020603050405020304" pitchFamily="18" charset="0"/>
                <a:sym typeface="+mn-ea"/>
              </a:rPr>
              <a:t>referred to as </a:t>
            </a:r>
            <a:endParaRPr lang="zh-CN" altLang="en-US" sz="2400" dirty="0">
              <a:solidFill>
                <a:srgbClr val="C00000"/>
              </a:solidFill>
              <a:latin typeface="Times New Roman" panose="02020603050405020304" pitchFamily="18" charset="0"/>
              <a:ea typeface="Times New Roman" panose="02020603050405020304" pitchFamily="18"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blinds(horizontal)">
                                      <p:cBhvr>
                                        <p:cTn id="1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0"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3186" name="文本框 8"/>
          <p:cNvSpPr txBox="1">
            <a:spLocks noChangeArrowheads="1"/>
          </p:cNvSpPr>
          <p:nvPr/>
        </p:nvSpPr>
        <p:spPr bwMode="auto">
          <a:xfrm>
            <a:off x="2095500" y="2444750"/>
            <a:ext cx="8001000" cy="3636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20000"/>
              </a:lnSpc>
              <a:spcBef>
                <a:spcPct val="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sym typeface="+mn-ea"/>
              </a:rPr>
              <a:t>3 The advances in computer science have brought about dramatic changes to the world. It is, ____________, incredible.</a:t>
            </a:r>
            <a:endParaRPr kumimoji="0" lang="en-US" altLang="zh-CN" sz="2400" b="0"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sym typeface="+mn-ea"/>
            </a:endParaRPr>
          </a:p>
          <a:p>
            <a:pPr marL="0" marR="0" lvl="0" indent="0" algn="l" defTabSz="914400" rtl="0" eaLnBrk="1" fontAlgn="base" latinLnBrk="0" hangingPunct="1">
              <a:lnSpc>
                <a:spcPct val="120000"/>
              </a:lnSpc>
              <a:spcBef>
                <a:spcPct val="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sym typeface="+mn-ea"/>
              </a:rPr>
              <a:t>4 Researchers have ______________ an original idea for building the fastest supercomputer in the world.</a:t>
            </a:r>
            <a:endParaRPr kumimoji="0" lang="en-US" altLang="zh-CN" sz="2400" b="0"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sym typeface="+mn-ea"/>
            </a:endParaRPr>
          </a:p>
          <a:p>
            <a:pPr marL="0" marR="0" lvl="0" indent="0" algn="l" defTabSz="914400" rtl="0" eaLnBrk="1" fontAlgn="base" latinLnBrk="0" hangingPunct="1">
              <a:lnSpc>
                <a:spcPct val="120000"/>
              </a:lnSpc>
              <a:spcBef>
                <a:spcPct val="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sym typeface="+mn-ea"/>
              </a:rPr>
              <a:t>5 We ________________ the day when medical science can be so developed that it could eliminate </a:t>
            </a:r>
            <a:r>
              <a:rPr kumimoji="0" lang="en-US" altLang="zh-CN"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j-ea"/>
                <a:cs typeface="Times New Roman" panose="02020603050405020304" pitchFamily="18" charset="0"/>
                <a:sym typeface="+mn-ea"/>
              </a:rPr>
              <a:t>(</a:t>
            </a:r>
            <a:r>
              <a:rPr kumimoji="0" lang="zh-CN" alt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j-ea"/>
                <a:cs typeface="Times New Roman" panose="02020603050405020304" pitchFamily="18" charset="0"/>
                <a:sym typeface="+mn-ea"/>
              </a:rPr>
              <a:t>消除</a:t>
            </a:r>
            <a:r>
              <a:rPr kumimoji="0" lang="en-US" altLang="zh-CN" sz="2400" b="0"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sym typeface="+mn-ea"/>
              </a:rPr>
              <a:t>) all diseases.</a:t>
            </a:r>
            <a:endParaRPr kumimoji="0" lang="en-US" altLang="zh-CN" sz="2400" b="0"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sym typeface="+mn-ea"/>
            </a:endParaRPr>
          </a:p>
          <a:p>
            <a:pPr marL="0" marR="0" lvl="0" indent="0" algn="l" defTabSz="914400" rtl="0" eaLnBrk="1" fontAlgn="base" latinLnBrk="0" hangingPunct="1">
              <a:lnSpc>
                <a:spcPct val="120000"/>
              </a:lnSpc>
              <a:spcBef>
                <a:spcPct val="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sym typeface="+mn-ea"/>
              </a:rPr>
              <a:t>6 Scientists_________________ discoverers of new things, using scientific methods to ascertain </a:t>
            </a:r>
            <a:r>
              <a:rPr kumimoji="0" lang="en-US" altLang="zh-CN"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j-ea"/>
                <a:cs typeface="Times New Roman" panose="02020603050405020304" pitchFamily="18" charset="0"/>
                <a:sym typeface="+mn-ea"/>
              </a:rPr>
              <a:t>(</a:t>
            </a:r>
            <a:r>
              <a:rPr kumimoji="0" lang="zh-CN" alt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j-ea"/>
                <a:cs typeface="Times New Roman" panose="02020603050405020304" pitchFamily="18" charset="0"/>
                <a:sym typeface="+mn-ea"/>
              </a:rPr>
              <a:t>弄清</a:t>
            </a:r>
            <a:r>
              <a:rPr kumimoji="0" lang="en-US" altLang="zh-CN" sz="2400" b="0"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sym typeface="+mn-ea"/>
              </a:rPr>
              <a:t>) new knowledge.</a:t>
            </a:r>
            <a:endParaRPr kumimoji="0" lang="en-US" altLang="zh-CN" sz="2400" b="0"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sym typeface="+mn-ea"/>
            </a:endParaRPr>
          </a:p>
        </p:txBody>
      </p:sp>
      <p:sp>
        <p:nvSpPr>
          <p:cNvPr id="14" name="矩形 13"/>
          <p:cNvSpPr/>
          <p:nvPr/>
        </p:nvSpPr>
        <p:spPr>
          <a:xfrm>
            <a:off x="1524000" y="6372225"/>
            <a:ext cx="9144000" cy="485775"/>
          </a:xfrm>
          <a:prstGeom prst="rect">
            <a:avLst/>
          </a:prstGeom>
          <a:solidFill>
            <a:srgbClr val="FF9F4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1" lang="zh-CN" altLang="en-US" sz="1800" b="0" i="0" u="none" strike="noStrike" kern="1200" cap="none" spc="0" normalizeH="0" baseline="0" noProof="0">
              <a:ln>
                <a:noFill/>
              </a:ln>
              <a:solidFill>
                <a:schemeClr val="accent6">
                  <a:lumMod val="60000"/>
                  <a:lumOff val="40000"/>
                </a:schemeClr>
              </a:solidFill>
              <a:effectLst/>
              <a:uLnTx/>
              <a:uFillTx/>
              <a:latin typeface="+mn-lt"/>
              <a:ea typeface="+mn-ea"/>
              <a:cs typeface="+mn-cs"/>
            </a:endParaRPr>
          </a:p>
        </p:txBody>
      </p:sp>
      <p:cxnSp>
        <p:nvCxnSpPr>
          <p:cNvPr id="15" name="直线连接符 14"/>
          <p:cNvCxnSpPr/>
          <p:nvPr/>
        </p:nvCxnSpPr>
        <p:spPr>
          <a:xfrm>
            <a:off x="1524000" y="6372225"/>
            <a:ext cx="9144000" cy="0"/>
          </a:xfrm>
          <a:prstGeom prst="line">
            <a:avLst/>
          </a:prstGeom>
          <a:ln>
            <a:solidFill>
              <a:schemeClr val="accent1"/>
            </a:solidFill>
          </a:ln>
          <a:effectLst/>
        </p:spPr>
        <p:style>
          <a:lnRef idx="3">
            <a:schemeClr val="accent5"/>
          </a:lnRef>
          <a:fillRef idx="0">
            <a:schemeClr val="accent5"/>
          </a:fillRef>
          <a:effectRef idx="2">
            <a:schemeClr val="accent5"/>
          </a:effectRef>
          <a:fontRef idx="minor">
            <a:schemeClr val="tx1"/>
          </a:fontRef>
        </p:style>
      </p:cxnSp>
      <p:cxnSp>
        <p:nvCxnSpPr>
          <p:cNvPr id="16" name="直线连接符 15"/>
          <p:cNvCxnSpPr/>
          <p:nvPr/>
        </p:nvCxnSpPr>
        <p:spPr>
          <a:xfrm>
            <a:off x="1524000" y="742950"/>
            <a:ext cx="2100263" cy="0"/>
          </a:xfrm>
          <a:prstGeom prst="line">
            <a:avLst/>
          </a:prstGeom>
          <a:ln>
            <a:solidFill>
              <a:srgbClr val="408000"/>
            </a:solidFill>
          </a:ln>
          <a:effectLst/>
        </p:spPr>
        <p:style>
          <a:lnRef idx="3">
            <a:schemeClr val="accent5"/>
          </a:lnRef>
          <a:fillRef idx="0">
            <a:schemeClr val="accent5"/>
          </a:fillRef>
          <a:effectRef idx="2">
            <a:schemeClr val="accent5"/>
          </a:effectRef>
          <a:fontRef idx="minor">
            <a:schemeClr val="tx1"/>
          </a:fontRef>
        </p:style>
      </p:cxnSp>
      <p:cxnSp>
        <p:nvCxnSpPr>
          <p:cNvPr id="17" name="直线连接符 16"/>
          <p:cNvCxnSpPr/>
          <p:nvPr/>
        </p:nvCxnSpPr>
        <p:spPr>
          <a:xfrm>
            <a:off x="3421063" y="742950"/>
            <a:ext cx="7246938" cy="0"/>
          </a:xfrm>
          <a:prstGeom prst="line">
            <a:avLst/>
          </a:prstGeom>
          <a:ln w="3175" cmpd="sng">
            <a:solidFill>
              <a:schemeClr val="accent3">
                <a:lumMod val="75000"/>
              </a:schemeClr>
            </a:solidFill>
          </a:ln>
          <a:effectLst/>
        </p:spPr>
        <p:style>
          <a:lnRef idx="3">
            <a:schemeClr val="accent5"/>
          </a:lnRef>
          <a:fillRef idx="0">
            <a:schemeClr val="accent5"/>
          </a:fillRef>
          <a:effectRef idx="2">
            <a:schemeClr val="accent5"/>
          </a:effectRef>
          <a:fontRef idx="minor">
            <a:schemeClr val="tx1"/>
          </a:fontRef>
        </p:style>
      </p:cxnSp>
      <p:pic>
        <p:nvPicPr>
          <p:cNvPr id="86023" name="图片 17"/>
          <p:cNvPicPr>
            <a:picLocks noChangeAspect="1"/>
          </p:cNvPicPr>
          <p:nvPr/>
        </p:nvPicPr>
        <p:blipFill>
          <a:blip r:embed="rId1"/>
          <a:stretch>
            <a:fillRect/>
          </a:stretch>
        </p:blipFill>
        <p:spPr>
          <a:xfrm>
            <a:off x="1722438" y="152400"/>
            <a:ext cx="177800" cy="495300"/>
          </a:xfrm>
          <a:prstGeom prst="rect">
            <a:avLst/>
          </a:prstGeom>
          <a:noFill/>
          <a:ln w="9525">
            <a:noFill/>
          </a:ln>
        </p:spPr>
      </p:pic>
      <p:sp>
        <p:nvSpPr>
          <p:cNvPr id="19" name="文本框 18"/>
          <p:cNvSpPr txBox="1"/>
          <p:nvPr/>
        </p:nvSpPr>
        <p:spPr>
          <a:xfrm>
            <a:off x="1879600" y="203200"/>
            <a:ext cx="1899285" cy="553085"/>
          </a:xfrm>
          <a:prstGeom prst="rect">
            <a:avLst/>
          </a:prstGeom>
          <a:noFill/>
        </p:spPr>
        <p:txBody>
          <a:bodyPr wrap="none">
            <a:spAutoFit/>
          </a:bodyPr>
          <a:lstStyle/>
          <a:p>
            <a:pPr marR="0" defTabSz="914400">
              <a:buClrTx/>
              <a:buSzTx/>
              <a:buFont typeface="Arial" panose="020B0604020202020204" pitchFamily="34" charset="0"/>
              <a:buNone/>
              <a:defRPr/>
            </a:pPr>
            <a:r>
              <a:rPr kumimoji="1" lang="en-US" altLang="zh-CN" sz="3000" b="1" kern="1200" cap="none" spc="0" normalizeH="0" baseline="0" noProof="0" dirty="0">
                <a:solidFill>
                  <a:srgbClr val="408000"/>
                </a:solidFill>
                <a:latin typeface="Arial" panose="020B0604020202020204"/>
                <a:ea typeface="宋体" panose="02010600030101010101" pitchFamily="2" charset="-122"/>
                <a:cs typeface="Arial" panose="020B0604020202020204"/>
                <a:sym typeface="+mn-ea"/>
              </a:rPr>
              <a:t>Explore</a:t>
            </a:r>
            <a:r>
              <a:rPr kumimoji="1" lang="en-US" altLang="zh-CN" sz="3000" b="1" kern="1200" cap="none" spc="0" normalizeH="0" baseline="0" noProof="0" dirty="0">
                <a:solidFill>
                  <a:schemeClr val="accent3">
                    <a:lumMod val="75000"/>
                  </a:schemeClr>
                </a:solidFill>
                <a:latin typeface="Arial" panose="020B0604020202020204"/>
                <a:ea typeface="宋体" panose="02010600030101010101" pitchFamily="2" charset="-122"/>
                <a:cs typeface="Arial" panose="020B0604020202020204"/>
                <a:sym typeface="+mn-ea"/>
              </a:rPr>
              <a:t> </a:t>
            </a:r>
            <a:r>
              <a:rPr kumimoji="1" lang="en-US" altLang="zh-CN" sz="3000" b="1" kern="1200" cap="none" spc="0" normalizeH="0" baseline="0" noProof="0" dirty="0">
                <a:solidFill>
                  <a:srgbClr val="408000"/>
                </a:solidFill>
                <a:latin typeface="Arial" panose="020B0604020202020204"/>
                <a:ea typeface="宋体" panose="02010600030101010101" pitchFamily="2" charset="-122"/>
                <a:cs typeface="Arial" panose="020B0604020202020204"/>
                <a:sym typeface="+mn-ea"/>
              </a:rPr>
              <a:t>1</a:t>
            </a:r>
            <a:endParaRPr kumimoji="1" lang="zh-CN" altLang="en-US" sz="3000" b="1" kern="1200" cap="none" spc="0" normalizeH="0" baseline="0" noProof="0" dirty="0">
              <a:solidFill>
                <a:srgbClr val="408000"/>
              </a:solidFill>
              <a:latin typeface="Arial" panose="020B0604020202020204"/>
              <a:ea typeface="宋体" panose="02010600030101010101" pitchFamily="2" charset="-122"/>
              <a:cs typeface="Arial" panose="020B0604020202020204"/>
              <a:sym typeface="+mn-ea"/>
            </a:endParaRPr>
          </a:p>
        </p:txBody>
      </p:sp>
      <p:sp>
        <p:nvSpPr>
          <p:cNvPr id="86025" name="TextBox 4"/>
          <p:cNvSpPr txBox="1"/>
          <p:nvPr/>
        </p:nvSpPr>
        <p:spPr>
          <a:xfrm>
            <a:off x="5846763" y="6394450"/>
            <a:ext cx="4821237" cy="368300"/>
          </a:xfrm>
          <a:prstGeom prst="rect">
            <a:avLst/>
          </a:prstGeom>
          <a:noFill/>
          <a:ln w="9525">
            <a:noFill/>
          </a:ln>
        </p:spPr>
        <p:txBody>
          <a:bodyPr>
            <a:spAutoFit/>
          </a:bodyPr>
          <a:p>
            <a:r>
              <a:rPr lang="zh-CN" altLang="en-US" b="1" dirty="0">
                <a:solidFill>
                  <a:schemeClr val="bg1"/>
                </a:solidFill>
                <a:latin typeface="微软雅黑" panose="020B0503020204020204" charset="-122"/>
                <a:ea typeface="微软雅黑" panose="020B0503020204020204" charset="-122"/>
              </a:rPr>
              <a:t>新一代大学英语（基础篇）</a:t>
            </a:r>
            <a:r>
              <a:rPr lang="en-US" altLang="zh-CN" b="1" dirty="0">
                <a:solidFill>
                  <a:schemeClr val="bg1"/>
                </a:solidFill>
                <a:latin typeface="微软雅黑" panose="020B0503020204020204" charset="-122"/>
                <a:ea typeface="微软雅黑" panose="020B0503020204020204" charset="-122"/>
              </a:rPr>
              <a:t>  </a:t>
            </a:r>
            <a:r>
              <a:rPr lang="zh-CN" altLang="en-US" b="1" dirty="0">
                <a:solidFill>
                  <a:schemeClr val="bg1"/>
                </a:solidFill>
                <a:latin typeface="微软雅黑" panose="020B0503020204020204" charset="-122"/>
                <a:ea typeface="微软雅黑" panose="020B0503020204020204" charset="-122"/>
              </a:rPr>
              <a:t>综合教程</a:t>
            </a:r>
            <a:r>
              <a:rPr lang="en-US" altLang="zh-CN" b="1" dirty="0">
                <a:solidFill>
                  <a:schemeClr val="bg1"/>
                </a:solidFill>
                <a:latin typeface="微软雅黑" panose="020B0503020204020204" charset="-122"/>
                <a:ea typeface="微软雅黑" panose="020B0503020204020204" charset="-122"/>
              </a:rPr>
              <a:t>  Unit 7</a:t>
            </a:r>
            <a:endParaRPr lang="zh-CN" altLang="en-US" b="1" dirty="0">
              <a:solidFill>
                <a:schemeClr val="bg1"/>
              </a:solidFill>
              <a:latin typeface="微软雅黑" panose="020B0503020204020204" charset="-122"/>
              <a:ea typeface="微软雅黑" panose="020B0503020204020204" charset="-122"/>
            </a:endParaRPr>
          </a:p>
        </p:txBody>
      </p:sp>
      <p:sp>
        <p:nvSpPr>
          <p:cNvPr id="86026" name="文本框 20"/>
          <p:cNvSpPr txBox="1"/>
          <p:nvPr/>
        </p:nvSpPr>
        <p:spPr>
          <a:xfrm>
            <a:off x="3992563" y="280988"/>
            <a:ext cx="4805362" cy="521970"/>
          </a:xfrm>
          <a:prstGeom prst="rect">
            <a:avLst/>
          </a:prstGeom>
          <a:noFill/>
          <a:ln w="9525">
            <a:noFill/>
          </a:ln>
        </p:spPr>
        <p:txBody>
          <a:bodyPr>
            <a:spAutoFit/>
          </a:bodyPr>
          <a:p>
            <a:r>
              <a:rPr lang="en-US" altLang="zh-CN" sz="2800" b="1" dirty="0">
                <a:solidFill>
                  <a:srgbClr val="64A96A"/>
                </a:solidFill>
                <a:latin typeface="Arial" panose="020B0604020202020204" pitchFamily="34" charset="0"/>
              </a:rPr>
              <a:t>Building your language</a:t>
            </a:r>
            <a:endParaRPr lang="zh-CN" altLang="en-US" sz="2000" b="1" dirty="0">
              <a:solidFill>
                <a:srgbClr val="64A96A"/>
              </a:solidFill>
              <a:latin typeface="Arial" panose="020B0604020202020204" pitchFamily="34" charset="0"/>
              <a:ea typeface="Arial" panose="020B0604020202020204" pitchFamily="34" charset="0"/>
            </a:endParaRPr>
          </a:p>
        </p:txBody>
      </p:sp>
      <p:sp>
        <p:nvSpPr>
          <p:cNvPr id="86027" name="文本框 22"/>
          <p:cNvSpPr txBox="1"/>
          <p:nvPr/>
        </p:nvSpPr>
        <p:spPr>
          <a:xfrm>
            <a:off x="1771650" y="742950"/>
            <a:ext cx="4533900" cy="521970"/>
          </a:xfrm>
          <a:prstGeom prst="rect">
            <a:avLst/>
          </a:prstGeom>
          <a:noFill/>
          <a:ln w="9525">
            <a:noFill/>
          </a:ln>
        </p:spPr>
        <p:txBody>
          <a:bodyPr>
            <a:spAutoFit/>
          </a:bodyPr>
          <a:p>
            <a:r>
              <a:rPr lang="en-US" altLang="zh-CN" sz="2800" b="1" dirty="0">
                <a:solidFill>
                  <a:srgbClr val="64A96A"/>
                </a:solidFill>
                <a:latin typeface="Arial" panose="020B0604020202020204" pitchFamily="34" charset="0"/>
              </a:rPr>
              <a:t>R</a:t>
            </a:r>
            <a:r>
              <a:rPr lang="zh-CN" altLang="zh-CN" sz="2800" b="1" dirty="0">
                <a:solidFill>
                  <a:srgbClr val="64A96A"/>
                </a:solidFill>
                <a:latin typeface="Arial" panose="020B0604020202020204" pitchFamily="34" charset="0"/>
              </a:rPr>
              <a:t>eview </a:t>
            </a:r>
            <a:endParaRPr lang="zh-CN" altLang="en-US" sz="2800" b="1" dirty="0">
              <a:solidFill>
                <a:srgbClr val="64A96A"/>
              </a:solidFill>
              <a:latin typeface="Arial" panose="020B0604020202020204" pitchFamily="34" charset="0"/>
            </a:endParaRPr>
          </a:p>
        </p:txBody>
      </p:sp>
      <p:sp>
        <p:nvSpPr>
          <p:cNvPr id="24" name="五边形 23"/>
          <p:cNvSpPr>
            <a:spLocks noChangeArrowheads="1"/>
          </p:cNvSpPr>
          <p:nvPr/>
        </p:nvSpPr>
        <p:spPr bwMode="auto">
          <a:xfrm>
            <a:off x="1992313" y="1574800"/>
            <a:ext cx="1109663" cy="431800"/>
          </a:xfrm>
          <a:prstGeom prst="homePlate">
            <a:avLst>
              <a:gd name="adj" fmla="val 50017"/>
            </a:avLst>
          </a:prstGeom>
          <a:solidFill>
            <a:srgbClr val="64A96A"/>
          </a:solidFill>
          <a:ln>
            <a:noFill/>
          </a:ln>
          <a:effectLst>
            <a:outerShdw blurRad="50800" dist="38100" dir="2700000" algn="tl" rotWithShape="0">
              <a:srgbClr val="808080">
                <a:alpha val="39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1" lang="en-US" altLang="zh-CN" sz="2400" b="1" i="0" u="none" strike="noStrike" kern="1200" cap="none" spc="0" normalizeH="0" baseline="0" noProof="0" dirty="0">
                <a:ln>
                  <a:noFill/>
                </a:ln>
                <a:solidFill>
                  <a:srgbClr val="FFFFFF"/>
                </a:solidFill>
                <a:effectLst/>
                <a:uLnTx/>
                <a:uFillTx/>
                <a:latin typeface="Calibri" panose="020F0502020204030204" charset="0"/>
                <a:ea typeface="宋体" panose="02010600030101010101" pitchFamily="2" charset="-122"/>
                <a:cs typeface="+mn-cs"/>
                <a:sym typeface="+mn-ea"/>
              </a:rPr>
              <a:t>Task 2</a:t>
            </a:r>
            <a:endParaRPr kumimoji="1" lang="zh-CN" altLang="en-US" sz="2400" b="1" i="0" u="none" strike="noStrike" kern="1200" cap="none" spc="0" normalizeH="0" baseline="0" noProof="0" dirty="0">
              <a:ln>
                <a:noFill/>
              </a:ln>
              <a:solidFill>
                <a:srgbClr val="FFFFFF"/>
              </a:solidFill>
              <a:effectLst/>
              <a:uLnTx/>
              <a:uFillTx/>
              <a:latin typeface="Calibri" panose="020F0502020204030204" charset="0"/>
              <a:ea typeface="宋体" panose="02010600030101010101" pitchFamily="2" charset="-122"/>
              <a:cs typeface="+mn-cs"/>
              <a:sym typeface="+mn-ea"/>
            </a:endParaRPr>
          </a:p>
        </p:txBody>
      </p:sp>
      <p:sp>
        <p:nvSpPr>
          <p:cNvPr id="2" name="矩形 1"/>
          <p:cNvSpPr>
            <a:spLocks noChangeArrowheads="1"/>
          </p:cNvSpPr>
          <p:nvPr/>
        </p:nvSpPr>
        <p:spPr bwMode="auto">
          <a:xfrm>
            <a:off x="7043738" y="2890838"/>
            <a:ext cx="110553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in </a:t>
            </a:r>
            <a:r>
              <a:rPr kumimoji="0" lang="en-US" altLang="zh-CN" sz="2400" b="0" i="0" u="none" strike="noStrike" kern="1200" cap="none" spc="0" normalizeH="0" baseline="0" noProof="0" dirty="0">
                <a:ln>
                  <a:noFill/>
                </a:ln>
                <a:solidFill>
                  <a:srgbClr val="C00000"/>
                </a:solidFill>
                <a:effectLst/>
                <a:uLnTx/>
                <a:uFillTx/>
                <a:latin typeface="Times New Roman" panose="02020603050405020304" pitchFamily="18" charset="0"/>
                <a:ea typeface="+mj-ea"/>
                <a:cs typeface="Times New Roman" panose="02020603050405020304" pitchFamily="18" charset="0"/>
                <a:sym typeface="+mn-ea"/>
              </a:rPr>
              <a:t>short</a:t>
            </a:r>
            <a:endParaRPr kumimoji="0" lang="zh-CN" altLang="en-US" sz="2400" b="0" i="0" u="none" strike="noStrike" kern="1200" cap="none" spc="0" normalizeH="0" baseline="0" noProof="0" dirty="0">
              <a:ln>
                <a:noFill/>
              </a:ln>
              <a:solidFill>
                <a:srgbClr val="C00000"/>
              </a:solidFill>
              <a:effectLst/>
              <a:uLnTx/>
              <a:uFillTx/>
              <a:latin typeface="Times New Roman" panose="02020603050405020304" pitchFamily="18" charset="0"/>
              <a:ea typeface="+mj-ea"/>
              <a:cs typeface="Times New Roman" panose="02020603050405020304" pitchFamily="18" charset="0"/>
              <a:sym typeface="+mn-ea"/>
            </a:endParaRPr>
          </a:p>
        </p:txBody>
      </p:sp>
      <p:sp>
        <p:nvSpPr>
          <p:cNvPr id="3" name="矩形 2"/>
          <p:cNvSpPr>
            <a:spLocks noChangeArrowheads="1"/>
          </p:cNvSpPr>
          <p:nvPr/>
        </p:nvSpPr>
        <p:spPr bwMode="auto">
          <a:xfrm>
            <a:off x="4656138" y="3362325"/>
            <a:ext cx="18415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C00000"/>
                </a:solidFill>
                <a:effectLst/>
                <a:uLnTx/>
                <a:uFillTx/>
                <a:latin typeface="Times New Roman" panose="02020603050405020304" pitchFamily="18" charset="0"/>
                <a:ea typeface="+mj-ea"/>
                <a:cs typeface="Times New Roman" panose="02020603050405020304" pitchFamily="18" charset="0"/>
                <a:sym typeface="+mn-ea"/>
              </a:rPr>
              <a:t>come up </a:t>
            </a:r>
            <a:r>
              <a:rPr kumimoji="0" lang="en-US" altLang="zh-CN" sz="2400" b="0" i="0" u="none" strike="noStrike" kern="120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with</a:t>
            </a:r>
            <a:endParaRPr kumimoji="0" lang="zh-CN" altLang="en-US" sz="2400" b="0" i="0" u="none" strike="noStrike" kern="1200" cap="none" spc="0" normalizeH="0" baseline="0" noProof="0" dirty="0">
              <a:ln>
                <a:noFill/>
              </a:ln>
              <a:solidFill>
                <a:srgbClr val="C00000"/>
              </a:solidFill>
              <a:effectLst/>
              <a:uLnTx/>
              <a:uFillTx/>
              <a:latin typeface="Times New Roman" panose="02020603050405020304" pitchFamily="18" charset="0"/>
              <a:ea typeface="+mj-ea"/>
              <a:cs typeface="Times New Roman" panose="02020603050405020304" pitchFamily="18" charset="0"/>
              <a:sym typeface="+mn-ea"/>
            </a:endParaRPr>
          </a:p>
        </p:txBody>
      </p:sp>
      <p:sp>
        <p:nvSpPr>
          <p:cNvPr id="4" name="矩形 3"/>
          <p:cNvSpPr>
            <a:spLocks noChangeArrowheads="1"/>
          </p:cNvSpPr>
          <p:nvPr/>
        </p:nvSpPr>
        <p:spPr bwMode="auto">
          <a:xfrm>
            <a:off x="2986088" y="4257675"/>
            <a:ext cx="207899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C00000"/>
                </a:solidFill>
                <a:effectLst/>
                <a:uLnTx/>
                <a:uFillTx/>
                <a:latin typeface="Times New Roman" panose="02020603050405020304" pitchFamily="18" charset="0"/>
                <a:ea typeface="+mj-ea"/>
                <a:cs typeface="Times New Roman" panose="02020603050405020304" pitchFamily="18" charset="0"/>
                <a:sym typeface="+mn-ea"/>
              </a:rPr>
              <a:t>look </a:t>
            </a:r>
            <a:r>
              <a:rPr kumimoji="0" lang="en-US" altLang="zh-CN" sz="2400" b="0" i="0" u="none" strike="noStrike" kern="120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forward </a:t>
            </a:r>
            <a:r>
              <a:rPr kumimoji="0" lang="en-US" altLang="zh-CN" sz="2400" b="0" i="0" u="none" strike="noStrike" kern="1200" cap="none" spc="0" normalizeH="0" baseline="0" noProof="0" dirty="0">
                <a:ln>
                  <a:noFill/>
                </a:ln>
                <a:solidFill>
                  <a:srgbClr val="C00000"/>
                </a:solidFill>
                <a:effectLst/>
                <a:uLnTx/>
                <a:uFillTx/>
                <a:latin typeface="Times New Roman" panose="02020603050405020304" pitchFamily="18" charset="0"/>
                <a:ea typeface="+mj-ea"/>
                <a:cs typeface="Times New Roman" panose="02020603050405020304" pitchFamily="18" charset="0"/>
                <a:sym typeface="+mn-ea"/>
              </a:rPr>
              <a:t>to</a:t>
            </a:r>
            <a:endParaRPr kumimoji="0" lang="zh-CN" altLang="en-US" sz="2400" b="0" i="0" u="none" strike="noStrike" kern="1200" cap="none" spc="0" normalizeH="0" baseline="0" noProof="0" dirty="0">
              <a:ln>
                <a:noFill/>
              </a:ln>
              <a:solidFill>
                <a:srgbClr val="C00000"/>
              </a:solidFill>
              <a:effectLst/>
              <a:uLnTx/>
              <a:uFillTx/>
              <a:latin typeface="Times New Roman" panose="02020603050405020304" pitchFamily="18" charset="0"/>
              <a:ea typeface="+mj-ea"/>
              <a:cs typeface="Times New Roman" panose="02020603050405020304" pitchFamily="18" charset="0"/>
              <a:sym typeface="+mn-ea"/>
            </a:endParaRPr>
          </a:p>
        </p:txBody>
      </p:sp>
      <p:sp>
        <p:nvSpPr>
          <p:cNvPr id="5" name="矩形 4"/>
          <p:cNvSpPr>
            <a:spLocks noChangeArrowheads="1"/>
          </p:cNvSpPr>
          <p:nvPr/>
        </p:nvSpPr>
        <p:spPr bwMode="auto">
          <a:xfrm>
            <a:off x="3559175" y="5084763"/>
            <a:ext cx="244284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C00000"/>
                </a:solidFill>
                <a:effectLst/>
                <a:uLnTx/>
                <a:uFillTx/>
                <a:latin typeface="Times New Roman" panose="02020603050405020304" pitchFamily="18" charset="0"/>
                <a:ea typeface="+mj-ea"/>
                <a:cs typeface="Times New Roman" panose="02020603050405020304" pitchFamily="18" charset="0"/>
                <a:sym typeface="+mn-ea"/>
              </a:rPr>
              <a:t>are </a:t>
            </a:r>
            <a:r>
              <a:rPr kumimoji="0" lang="en-US" altLang="zh-CN" sz="2400" b="0" i="0" u="none" strike="noStrike" kern="120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supposed </a:t>
            </a:r>
            <a:r>
              <a:rPr kumimoji="0" lang="en-US" altLang="zh-CN" sz="2400" b="0" i="0" u="none" strike="noStrike" kern="1200" cap="none" spc="0" normalizeH="0" baseline="0" noProof="0" dirty="0">
                <a:ln>
                  <a:noFill/>
                </a:ln>
                <a:solidFill>
                  <a:srgbClr val="C00000"/>
                </a:solidFill>
                <a:effectLst/>
                <a:uLnTx/>
                <a:uFillTx/>
                <a:latin typeface="Times New Roman" panose="02020603050405020304" pitchFamily="18" charset="0"/>
                <a:ea typeface="+mj-ea"/>
                <a:cs typeface="Times New Roman" panose="02020603050405020304" pitchFamily="18" charset="0"/>
                <a:sym typeface="+mn-ea"/>
              </a:rPr>
              <a:t>to be</a:t>
            </a:r>
            <a:endParaRPr kumimoji="0" lang="zh-CN" altLang="en-US" sz="2400" b="0" i="0" u="none" strike="noStrike" kern="1200" cap="none" spc="0" normalizeH="0" baseline="0" noProof="0" dirty="0">
              <a:ln>
                <a:noFill/>
              </a:ln>
              <a:solidFill>
                <a:srgbClr val="C00000"/>
              </a:solidFill>
              <a:effectLst/>
              <a:uLnTx/>
              <a:uFillTx/>
              <a:latin typeface="Times New Roman" panose="02020603050405020304" pitchFamily="18" charset="0"/>
              <a:ea typeface="+mj-ea"/>
              <a:cs typeface="Times New Roman" panose="02020603050405020304" pitchFamily="18" charset="0"/>
              <a:sym typeface="+mn-ea"/>
            </a:endParaRPr>
          </a:p>
        </p:txBody>
      </p:sp>
      <p:cxnSp>
        <p:nvCxnSpPr>
          <p:cNvPr id="86033" name="直接连接符 17"/>
          <p:cNvCxnSpPr/>
          <p:nvPr/>
        </p:nvCxnSpPr>
        <p:spPr>
          <a:xfrm flipV="1">
            <a:off x="3582988" y="2178050"/>
            <a:ext cx="6761162" cy="26988"/>
          </a:xfrm>
          <a:prstGeom prst="line">
            <a:avLst/>
          </a:prstGeom>
          <a:ln w="28575" cap="flat" cmpd="sng">
            <a:solidFill>
              <a:srgbClr val="44B36E"/>
            </a:solidFill>
            <a:prstDash val="solid"/>
            <a:headEnd type="none" w="med" len="med"/>
            <a:tailEnd type="none" w="med" len="med"/>
          </a:ln>
        </p:spPr>
      </p:cxnSp>
      <p:cxnSp>
        <p:nvCxnSpPr>
          <p:cNvPr id="86034" name="直接连接符 20"/>
          <p:cNvCxnSpPr/>
          <p:nvPr/>
        </p:nvCxnSpPr>
        <p:spPr>
          <a:xfrm>
            <a:off x="3582988" y="1339850"/>
            <a:ext cx="6761162" cy="0"/>
          </a:xfrm>
          <a:prstGeom prst="line">
            <a:avLst/>
          </a:prstGeom>
          <a:ln w="28575" cap="flat" cmpd="sng">
            <a:solidFill>
              <a:srgbClr val="44B36E"/>
            </a:solidFill>
            <a:prstDash val="solid"/>
            <a:headEnd type="none" w="med" len="med"/>
            <a:tailEnd type="none" w="med" len="med"/>
          </a:ln>
        </p:spPr>
      </p:cxnSp>
      <p:sp>
        <p:nvSpPr>
          <p:cNvPr id="93203" name="矩形 7"/>
          <p:cNvSpPr>
            <a:spLocks noChangeArrowheads="1"/>
          </p:cNvSpPr>
          <p:nvPr/>
        </p:nvSpPr>
        <p:spPr bwMode="auto">
          <a:xfrm>
            <a:off x="3503613" y="1389063"/>
            <a:ext cx="7740650"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20000"/>
              </a:lnSpc>
              <a:spcBef>
                <a:spcPct val="0"/>
              </a:spcBef>
              <a:spcAft>
                <a:spcPct val="0"/>
              </a:spcAft>
              <a:buClrTx/>
              <a:buSzTx/>
              <a:buFontTx/>
              <a:buNone/>
              <a:defRPr/>
            </a:pPr>
            <a:r>
              <a:rPr kumimoji="0" lang="en-US"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sym typeface="+mn-ea"/>
              </a:rPr>
              <a:t>contribute to                   in short                  refer to … as</a:t>
            </a:r>
            <a:endParaRPr kumimoji="0" lang="en-US"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sym typeface="+mn-ea"/>
            </a:endParaRPr>
          </a:p>
          <a:p>
            <a:pPr marL="0" marR="0" lvl="0" indent="0" algn="l" defTabSz="914400" rtl="0" eaLnBrk="1" fontAlgn="base" latinLnBrk="0" hangingPunct="1">
              <a:lnSpc>
                <a:spcPct val="120000"/>
              </a:lnSpc>
              <a:spcBef>
                <a:spcPct val="0"/>
              </a:spcBef>
              <a:spcAft>
                <a:spcPct val="0"/>
              </a:spcAft>
              <a:buClrTx/>
              <a:buSzTx/>
              <a:buFontTx/>
              <a:buNone/>
              <a:defRPr/>
            </a:pPr>
            <a:r>
              <a:rPr kumimoji="0" lang="en-US"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sym typeface="+mn-ea"/>
              </a:rPr>
              <a:t>be supposed to do / be          come up with        look forward to</a:t>
            </a:r>
            <a:endParaRPr kumimoji="0" lang="en-US"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sym typeface="+mn-ea"/>
            </a:endParaRPr>
          </a:p>
        </p:txBody>
      </p:sp>
      <p:pic>
        <p:nvPicPr>
          <p:cNvPr id="86036" name="Picture 21">
            <a:hlinkClick r:id="" action="ppaction://noaction"/>
          </p:cNvPr>
          <p:cNvPicPr>
            <a:picLocks noChangeAspect="1"/>
          </p:cNvPicPr>
          <p:nvPr/>
        </p:nvPicPr>
        <p:blipFill>
          <a:blip r:embed="rId2"/>
          <a:stretch>
            <a:fillRect/>
          </a:stretch>
        </p:blipFill>
        <p:spPr>
          <a:xfrm>
            <a:off x="9767888" y="184150"/>
            <a:ext cx="558800" cy="55880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linds(horizontal)">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 name="矩形 24"/>
          <p:cNvSpPr/>
          <p:nvPr/>
        </p:nvSpPr>
        <p:spPr>
          <a:xfrm>
            <a:off x="1524000" y="6372225"/>
            <a:ext cx="9144000" cy="485775"/>
          </a:xfrm>
          <a:prstGeom prst="rect">
            <a:avLst/>
          </a:prstGeom>
          <a:solidFill>
            <a:srgbClr val="FF9F4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1" lang="zh-CN" altLang="en-US" sz="1800" b="0" i="0" u="none" strike="noStrike" kern="1200" cap="none" spc="0" normalizeH="0" baseline="0" noProof="0">
              <a:ln>
                <a:noFill/>
              </a:ln>
              <a:solidFill>
                <a:schemeClr val="accent6">
                  <a:lumMod val="60000"/>
                  <a:lumOff val="40000"/>
                </a:schemeClr>
              </a:solidFill>
              <a:effectLst/>
              <a:uLnTx/>
              <a:uFillTx/>
              <a:latin typeface="+mn-lt"/>
              <a:ea typeface="+mn-ea"/>
              <a:cs typeface="+mn-cs"/>
            </a:endParaRPr>
          </a:p>
        </p:txBody>
      </p:sp>
      <p:cxnSp>
        <p:nvCxnSpPr>
          <p:cNvPr id="26" name="直线连接符 25"/>
          <p:cNvCxnSpPr/>
          <p:nvPr/>
        </p:nvCxnSpPr>
        <p:spPr>
          <a:xfrm>
            <a:off x="1524000" y="6372225"/>
            <a:ext cx="9144000" cy="0"/>
          </a:xfrm>
          <a:prstGeom prst="line">
            <a:avLst/>
          </a:prstGeom>
          <a:ln>
            <a:solidFill>
              <a:schemeClr val="accent1"/>
            </a:solidFill>
          </a:ln>
          <a:effectLst/>
        </p:spPr>
        <p:style>
          <a:lnRef idx="3">
            <a:schemeClr val="accent5"/>
          </a:lnRef>
          <a:fillRef idx="0">
            <a:schemeClr val="accent5"/>
          </a:fillRef>
          <a:effectRef idx="2">
            <a:schemeClr val="accent5"/>
          </a:effectRef>
          <a:fontRef idx="minor">
            <a:schemeClr val="tx1"/>
          </a:fontRef>
        </p:style>
      </p:cxnSp>
      <p:sp>
        <p:nvSpPr>
          <p:cNvPr id="87044" name="文本框 59"/>
          <p:cNvSpPr txBox="1"/>
          <p:nvPr/>
        </p:nvSpPr>
        <p:spPr>
          <a:xfrm>
            <a:off x="3992563" y="280988"/>
            <a:ext cx="5232400" cy="521970"/>
          </a:xfrm>
          <a:prstGeom prst="rect">
            <a:avLst/>
          </a:prstGeom>
          <a:noFill/>
          <a:ln w="9525">
            <a:noFill/>
          </a:ln>
        </p:spPr>
        <p:txBody>
          <a:bodyPr>
            <a:spAutoFit/>
          </a:bodyPr>
          <a:p>
            <a:r>
              <a:rPr lang="en-US" altLang="zh-CN" sz="2800" b="1" dirty="0">
                <a:solidFill>
                  <a:srgbClr val="64A96A"/>
                </a:solidFill>
                <a:latin typeface="Arial" panose="020B0604020202020204" pitchFamily="34" charset="0"/>
              </a:rPr>
              <a:t>Building your language</a:t>
            </a:r>
            <a:endParaRPr lang="zh-CN" altLang="en-US" sz="2000" b="1" dirty="0">
              <a:solidFill>
                <a:srgbClr val="64A96A"/>
              </a:solidFill>
              <a:latin typeface="Arial" panose="020B0604020202020204" pitchFamily="34" charset="0"/>
              <a:ea typeface="Arial" panose="020B0604020202020204" pitchFamily="34" charset="0"/>
            </a:endParaRPr>
          </a:p>
        </p:txBody>
      </p:sp>
      <p:cxnSp>
        <p:nvCxnSpPr>
          <p:cNvPr id="61" name="直线连接符 60"/>
          <p:cNvCxnSpPr/>
          <p:nvPr/>
        </p:nvCxnSpPr>
        <p:spPr>
          <a:xfrm>
            <a:off x="1524000" y="742950"/>
            <a:ext cx="2100263" cy="0"/>
          </a:xfrm>
          <a:prstGeom prst="line">
            <a:avLst/>
          </a:prstGeom>
          <a:ln>
            <a:solidFill>
              <a:srgbClr val="008080"/>
            </a:solidFill>
          </a:ln>
          <a:effectLst/>
        </p:spPr>
        <p:style>
          <a:lnRef idx="3">
            <a:schemeClr val="accent5"/>
          </a:lnRef>
          <a:fillRef idx="0">
            <a:schemeClr val="accent5"/>
          </a:fillRef>
          <a:effectRef idx="2">
            <a:schemeClr val="accent5"/>
          </a:effectRef>
          <a:fontRef idx="minor">
            <a:schemeClr val="tx1"/>
          </a:fontRef>
        </p:style>
      </p:cxnSp>
      <p:cxnSp>
        <p:nvCxnSpPr>
          <p:cNvPr id="62" name="直线连接符 61"/>
          <p:cNvCxnSpPr/>
          <p:nvPr/>
        </p:nvCxnSpPr>
        <p:spPr>
          <a:xfrm>
            <a:off x="3421063" y="742950"/>
            <a:ext cx="7246938" cy="0"/>
          </a:xfrm>
          <a:prstGeom prst="line">
            <a:avLst/>
          </a:prstGeom>
          <a:ln w="3175" cmpd="sng">
            <a:solidFill>
              <a:schemeClr val="accent3">
                <a:lumMod val="75000"/>
              </a:schemeClr>
            </a:solidFill>
          </a:ln>
          <a:effectLst/>
        </p:spPr>
        <p:style>
          <a:lnRef idx="3">
            <a:schemeClr val="accent5"/>
          </a:lnRef>
          <a:fillRef idx="0">
            <a:schemeClr val="accent5"/>
          </a:fillRef>
          <a:effectRef idx="2">
            <a:schemeClr val="accent5"/>
          </a:effectRef>
          <a:fontRef idx="minor">
            <a:schemeClr val="tx1"/>
          </a:fontRef>
        </p:style>
      </p:cxnSp>
      <p:pic>
        <p:nvPicPr>
          <p:cNvPr id="87047" name="图片 62"/>
          <p:cNvPicPr>
            <a:picLocks noChangeAspect="1"/>
          </p:cNvPicPr>
          <p:nvPr/>
        </p:nvPicPr>
        <p:blipFill>
          <a:blip r:embed="rId1"/>
          <a:stretch>
            <a:fillRect/>
          </a:stretch>
        </p:blipFill>
        <p:spPr>
          <a:xfrm>
            <a:off x="1722438" y="152400"/>
            <a:ext cx="177800" cy="495300"/>
          </a:xfrm>
          <a:prstGeom prst="rect">
            <a:avLst/>
          </a:prstGeom>
          <a:noFill/>
          <a:ln w="9525">
            <a:noFill/>
          </a:ln>
        </p:spPr>
      </p:pic>
      <p:sp>
        <p:nvSpPr>
          <p:cNvPr id="87048" name="文本框 63"/>
          <p:cNvSpPr txBox="1"/>
          <p:nvPr/>
        </p:nvSpPr>
        <p:spPr>
          <a:xfrm>
            <a:off x="1879600" y="203200"/>
            <a:ext cx="1899285" cy="553085"/>
          </a:xfrm>
          <a:prstGeom prst="rect">
            <a:avLst/>
          </a:prstGeom>
          <a:noFill/>
          <a:ln w="9525">
            <a:noFill/>
          </a:ln>
        </p:spPr>
        <p:txBody>
          <a:bodyPr wrap="none">
            <a:spAutoFit/>
          </a:bodyPr>
          <a:p>
            <a:r>
              <a:rPr lang="en-US" altLang="zh-CN" sz="3000" b="1" dirty="0">
                <a:solidFill>
                  <a:srgbClr val="008080"/>
                </a:solidFill>
                <a:latin typeface="Arial" panose="020B0604020202020204" pitchFamily="34" charset="0"/>
              </a:rPr>
              <a:t>Explore 1</a:t>
            </a:r>
            <a:endParaRPr lang="zh-CN" altLang="en-US" sz="3000" b="1" dirty="0">
              <a:solidFill>
                <a:srgbClr val="008080"/>
              </a:solidFill>
              <a:latin typeface="Arial" panose="020B0604020202020204" pitchFamily="34" charset="0"/>
              <a:ea typeface="Arial" panose="020B0604020202020204" pitchFamily="34" charset="0"/>
            </a:endParaRPr>
          </a:p>
        </p:txBody>
      </p:sp>
      <p:sp>
        <p:nvSpPr>
          <p:cNvPr id="87049" name="文本框 12"/>
          <p:cNvSpPr txBox="1"/>
          <p:nvPr/>
        </p:nvSpPr>
        <p:spPr>
          <a:xfrm>
            <a:off x="2122488" y="784225"/>
            <a:ext cx="8534400" cy="1999615"/>
          </a:xfrm>
          <a:prstGeom prst="rect">
            <a:avLst/>
          </a:prstGeom>
          <a:noFill/>
          <a:ln w="9525">
            <a:noFill/>
          </a:ln>
        </p:spPr>
        <p:txBody>
          <a:bodyPr>
            <a:spAutoFit/>
          </a:bodyPr>
          <a:p>
            <a:pPr>
              <a:buNone/>
            </a:pPr>
            <a:r>
              <a:rPr lang="en-US" altLang="zh-CN" sz="2400" b="1" dirty="0">
                <a:latin typeface="Times New Roman" panose="02020603050405020304" pitchFamily="18" charset="0"/>
                <a:cs typeface="Times New Roman" panose="02020603050405020304" pitchFamily="18" charset="0"/>
                <a:sym typeface="+mn-ea"/>
              </a:rPr>
              <a:t>                </a:t>
            </a:r>
            <a:r>
              <a:rPr lang="en-US" altLang="zh-CN" sz="2800" b="1" dirty="0">
                <a:latin typeface="Times New Roman" panose="02020603050405020304" pitchFamily="18" charset="0"/>
                <a:cs typeface="Times New Roman" panose="02020603050405020304" pitchFamily="18" charset="0"/>
                <a:sym typeface="+mn-ea"/>
              </a:rPr>
              <a:t>Collocations</a:t>
            </a:r>
            <a:endParaRPr lang="en-US" altLang="zh-CN" sz="2800" b="1" dirty="0">
              <a:latin typeface="Times New Roman" panose="02020603050405020304" pitchFamily="18" charset="0"/>
              <a:cs typeface="Times New Roman" panose="02020603050405020304" pitchFamily="18" charset="0"/>
              <a:sym typeface="+mn-ea"/>
            </a:endParaRPr>
          </a:p>
          <a:p>
            <a:pPr>
              <a:buNone/>
            </a:pPr>
            <a:endParaRPr lang="en-US" altLang="zh-CN" sz="2400" b="1" dirty="0">
              <a:latin typeface="Times New Roman" panose="02020603050405020304" pitchFamily="18" charset="0"/>
              <a:cs typeface="Times New Roman" panose="02020603050405020304" pitchFamily="18" charset="0"/>
              <a:sym typeface="+mn-ea"/>
            </a:endParaRPr>
          </a:p>
          <a:p>
            <a:pPr>
              <a:buNone/>
            </a:pPr>
            <a:r>
              <a:rPr lang="en-US" altLang="zh-CN" sz="2400" b="1" dirty="0">
                <a:latin typeface="Times New Roman" panose="02020603050405020304" pitchFamily="18" charset="0"/>
                <a:cs typeface="Times New Roman" panose="02020603050405020304" pitchFamily="18" charset="0"/>
                <a:sym typeface="+mn-ea"/>
              </a:rPr>
              <a:t>Complete the sentences with suitable expressions from the</a:t>
            </a:r>
            <a:endParaRPr lang="en-US" altLang="zh-CN" sz="2400" b="1" dirty="0">
              <a:latin typeface="Times New Roman" panose="02020603050405020304" pitchFamily="18" charset="0"/>
              <a:cs typeface="Times New Roman" panose="02020603050405020304" pitchFamily="18" charset="0"/>
              <a:sym typeface="+mn-ea"/>
            </a:endParaRPr>
          </a:p>
          <a:p>
            <a:pPr>
              <a:buNone/>
            </a:pPr>
            <a:r>
              <a:rPr lang="en-US" altLang="zh-CN" sz="2400" b="1" dirty="0">
                <a:latin typeface="Times New Roman" panose="02020603050405020304" pitchFamily="18" charset="0"/>
                <a:cs typeface="Times New Roman" panose="02020603050405020304" pitchFamily="18" charset="0"/>
                <a:sym typeface="+mn-ea"/>
              </a:rPr>
              <a:t>collocation box. Make changes where necessary. Sometimes</a:t>
            </a:r>
            <a:endParaRPr lang="en-US" altLang="zh-CN" sz="2400" b="1" dirty="0">
              <a:latin typeface="Times New Roman" panose="02020603050405020304" pitchFamily="18" charset="0"/>
              <a:cs typeface="Times New Roman" panose="02020603050405020304" pitchFamily="18" charset="0"/>
              <a:sym typeface="+mn-ea"/>
            </a:endParaRPr>
          </a:p>
          <a:p>
            <a:pPr>
              <a:buNone/>
            </a:pPr>
            <a:r>
              <a:rPr lang="en-US" altLang="zh-CN" sz="2400" b="1" dirty="0">
                <a:latin typeface="Times New Roman" panose="02020603050405020304" pitchFamily="18" charset="0"/>
                <a:cs typeface="Times New Roman" panose="02020603050405020304" pitchFamily="18" charset="0"/>
                <a:sym typeface="+mn-ea"/>
              </a:rPr>
              <a:t>more than one collocation is possible.</a:t>
            </a:r>
            <a:endParaRPr lang="en-US" altLang="zh-CN" sz="2400" b="1" dirty="0">
              <a:latin typeface="Times New Roman" panose="02020603050405020304" pitchFamily="18" charset="0"/>
              <a:ea typeface="Times New Roman" panose="02020603050405020304" pitchFamily="18" charset="0"/>
              <a:sym typeface="+mn-ea"/>
            </a:endParaRPr>
          </a:p>
        </p:txBody>
      </p:sp>
      <p:sp>
        <p:nvSpPr>
          <p:cNvPr id="2" name="矩形 1"/>
          <p:cNvSpPr/>
          <p:nvPr/>
        </p:nvSpPr>
        <p:spPr>
          <a:xfrm>
            <a:off x="2254250" y="2882900"/>
            <a:ext cx="3700463" cy="2717800"/>
          </a:xfrm>
          <a:prstGeom prst="rect">
            <a:avLst/>
          </a:prstGeom>
          <a:noFill/>
          <a:ln>
            <a:solidFill>
              <a:srgbClr val="64A96A"/>
            </a:solid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1"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 name="L 形 3"/>
          <p:cNvSpPr/>
          <p:nvPr/>
        </p:nvSpPr>
        <p:spPr>
          <a:xfrm flipV="1">
            <a:off x="2263775" y="2878138"/>
            <a:ext cx="155575" cy="171450"/>
          </a:xfrm>
          <a:prstGeom prst="corner">
            <a:avLst/>
          </a:prstGeom>
          <a:solidFill>
            <a:srgbClr val="64A96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1"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18" name="L 形 17"/>
          <p:cNvSpPr/>
          <p:nvPr/>
        </p:nvSpPr>
        <p:spPr>
          <a:xfrm rot="16200000">
            <a:off x="5826919" y="5490369"/>
            <a:ext cx="168275" cy="179388"/>
          </a:xfrm>
          <a:prstGeom prst="corner">
            <a:avLst/>
          </a:prstGeom>
          <a:solidFill>
            <a:srgbClr val="64A96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1"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95245" name="文本框 27"/>
          <p:cNvSpPr txBox="1"/>
          <p:nvPr/>
        </p:nvSpPr>
        <p:spPr>
          <a:xfrm>
            <a:off x="2254250" y="3084513"/>
            <a:ext cx="3706813" cy="2245360"/>
          </a:xfrm>
          <a:prstGeom prst="rect">
            <a:avLst/>
          </a:prstGeom>
          <a:noFill/>
          <a:ln w="9525">
            <a:noFill/>
          </a:ln>
        </p:spPr>
        <p:txBody>
          <a:bodyPr>
            <a:spAutoFit/>
          </a:bodyPr>
          <a:p>
            <a:pPr eaLnBrk="0" hangingPunct="0">
              <a:buFontTx/>
              <a:buNone/>
            </a:pPr>
            <a:r>
              <a:rPr lang="en-US" altLang="zh-CN" sz="2000" b="1" dirty="0">
                <a:solidFill>
                  <a:srgbClr val="90A777"/>
                </a:solidFill>
                <a:latin typeface="Times New Roman" panose="02020603050405020304" pitchFamily="18" charset="0"/>
                <a:cs typeface="Times New Roman" panose="02020603050405020304" pitchFamily="18" charset="0"/>
                <a:sym typeface="+mn-ea"/>
              </a:rPr>
              <a:t>Nouns which often go after:</a:t>
            </a:r>
            <a:endParaRPr lang="en-US" altLang="zh-CN" sz="2000" b="1" dirty="0">
              <a:solidFill>
                <a:srgbClr val="90A777"/>
              </a:solidFill>
              <a:latin typeface="Times New Roman" panose="02020603050405020304" pitchFamily="18" charset="0"/>
              <a:cs typeface="Times New Roman" panose="02020603050405020304" pitchFamily="18" charset="0"/>
              <a:sym typeface="+mn-ea"/>
            </a:endParaRPr>
          </a:p>
          <a:p>
            <a:pPr eaLnBrk="0" hangingPunct="0">
              <a:buFontTx/>
              <a:buNone/>
            </a:pPr>
            <a:endParaRPr lang="en-US" altLang="zh-CN" sz="2000" b="1" dirty="0">
              <a:solidFill>
                <a:srgbClr val="90A777"/>
              </a:solidFill>
              <a:latin typeface="Times New Roman" panose="02020603050405020304" pitchFamily="18" charset="0"/>
              <a:cs typeface="Times New Roman" panose="02020603050405020304" pitchFamily="18" charset="0"/>
              <a:sym typeface="+mn-ea"/>
            </a:endParaRPr>
          </a:p>
          <a:p>
            <a:pPr eaLnBrk="0" hangingPunct="0">
              <a:buFontTx/>
              <a:buNone/>
            </a:pPr>
            <a:r>
              <a:rPr lang="en-US" altLang="zh-CN" sz="2000" b="1" dirty="0">
                <a:solidFill>
                  <a:srgbClr val="4C4949"/>
                </a:solidFill>
                <a:latin typeface="Times New Roman" panose="02020603050405020304" pitchFamily="18" charset="0"/>
                <a:cs typeface="Times New Roman" panose="02020603050405020304" pitchFamily="18" charset="0"/>
                <a:sym typeface="+mn-ea"/>
              </a:rPr>
              <a:t>conquer      </a:t>
            </a:r>
            <a:r>
              <a:rPr lang="en-US" altLang="zh-CN" sz="2000" dirty="0">
                <a:solidFill>
                  <a:srgbClr val="4C4949"/>
                </a:solidFill>
                <a:latin typeface="Times New Roman" panose="02020603050405020304" pitchFamily="18" charset="0"/>
                <a:cs typeface="Times New Roman" panose="02020603050405020304" pitchFamily="18" charset="0"/>
                <a:sym typeface="+mn-ea"/>
              </a:rPr>
              <a:t>world      fear</a:t>
            </a:r>
            <a:endParaRPr lang="en-US" altLang="zh-CN" sz="2000" dirty="0">
              <a:solidFill>
                <a:srgbClr val="4C4949"/>
              </a:solidFill>
              <a:latin typeface="Times New Roman" panose="02020603050405020304" pitchFamily="18" charset="0"/>
              <a:cs typeface="Times New Roman" panose="02020603050405020304" pitchFamily="18" charset="0"/>
              <a:sym typeface="+mn-ea"/>
            </a:endParaRPr>
          </a:p>
          <a:p>
            <a:pPr eaLnBrk="0" hangingPunct="0">
              <a:buFontTx/>
              <a:buNone/>
            </a:pPr>
            <a:r>
              <a:rPr lang="en-US" altLang="zh-CN" sz="2000" dirty="0">
                <a:solidFill>
                  <a:srgbClr val="4C4949"/>
                </a:solidFill>
                <a:latin typeface="Times New Roman" panose="02020603050405020304" pitchFamily="18" charset="0"/>
                <a:cs typeface="Times New Roman" panose="02020603050405020304" pitchFamily="18" charset="0"/>
                <a:sym typeface="+mn-ea"/>
              </a:rPr>
              <a:t>                    problem</a:t>
            </a:r>
            <a:endParaRPr lang="en-US" altLang="zh-CN" sz="2000" dirty="0">
              <a:solidFill>
                <a:srgbClr val="4C4949"/>
              </a:solidFill>
              <a:latin typeface="Times New Roman" panose="02020603050405020304" pitchFamily="18" charset="0"/>
              <a:cs typeface="Times New Roman" panose="02020603050405020304" pitchFamily="18" charset="0"/>
              <a:sym typeface="+mn-ea"/>
            </a:endParaRPr>
          </a:p>
          <a:p>
            <a:pPr eaLnBrk="0" hangingPunct="0">
              <a:buFontTx/>
              <a:buNone/>
            </a:pPr>
            <a:endParaRPr lang="en-US" altLang="zh-CN" sz="2000" dirty="0">
              <a:solidFill>
                <a:srgbClr val="4C4949"/>
              </a:solidFill>
              <a:latin typeface="Times New Roman" panose="02020603050405020304" pitchFamily="18" charset="0"/>
              <a:cs typeface="Times New Roman" panose="02020603050405020304" pitchFamily="18" charset="0"/>
              <a:sym typeface="+mn-ea"/>
            </a:endParaRPr>
          </a:p>
          <a:p>
            <a:pPr eaLnBrk="0" hangingPunct="0">
              <a:buFontTx/>
              <a:buNone/>
            </a:pPr>
            <a:r>
              <a:rPr lang="en-US" altLang="zh-CN" sz="2000" b="1" dirty="0">
                <a:solidFill>
                  <a:srgbClr val="4C4949"/>
                </a:solidFill>
                <a:latin typeface="Times New Roman" panose="02020603050405020304" pitchFamily="18" charset="0"/>
                <a:cs typeface="Times New Roman" panose="02020603050405020304" pitchFamily="18" charset="0"/>
                <a:sym typeface="+mn-ea"/>
              </a:rPr>
              <a:t>resist           </a:t>
            </a:r>
            <a:r>
              <a:rPr lang="en-US" altLang="zh-CN" sz="2000" dirty="0">
                <a:solidFill>
                  <a:srgbClr val="4C4949"/>
                </a:solidFill>
                <a:latin typeface="Times New Roman" panose="02020603050405020304" pitchFamily="18" charset="0"/>
                <a:cs typeface="Times New Roman" panose="02020603050405020304" pitchFamily="18" charset="0"/>
                <a:sym typeface="+mn-ea"/>
              </a:rPr>
              <a:t>pressure    challenge</a:t>
            </a:r>
            <a:endParaRPr lang="en-US" altLang="zh-CN" sz="2000" dirty="0">
              <a:solidFill>
                <a:srgbClr val="4C4949"/>
              </a:solidFill>
              <a:latin typeface="Times New Roman" panose="02020603050405020304" pitchFamily="18" charset="0"/>
              <a:cs typeface="Times New Roman" panose="02020603050405020304" pitchFamily="18" charset="0"/>
              <a:sym typeface="+mn-ea"/>
            </a:endParaRPr>
          </a:p>
          <a:p>
            <a:pPr eaLnBrk="0" hangingPunct="0">
              <a:buFontTx/>
              <a:buNone/>
            </a:pPr>
            <a:r>
              <a:rPr lang="en-US" altLang="zh-CN" sz="2000" dirty="0">
                <a:solidFill>
                  <a:srgbClr val="4C4949"/>
                </a:solidFill>
                <a:latin typeface="Times New Roman" panose="02020603050405020304" pitchFamily="18" charset="0"/>
                <a:cs typeface="Times New Roman" panose="02020603050405020304" pitchFamily="18" charset="0"/>
                <a:sym typeface="+mn-ea"/>
              </a:rPr>
              <a:t>                    temptation</a:t>
            </a:r>
            <a:endParaRPr lang="en-US" altLang="zh-CN" sz="2000" dirty="0">
              <a:latin typeface="Times New Roman" panose="02020603050405020304" pitchFamily="18" charset="0"/>
              <a:ea typeface="Times New Roman" panose="02020603050405020304" pitchFamily="18" charset="0"/>
              <a:sym typeface="+mn-ea"/>
            </a:endParaRPr>
          </a:p>
        </p:txBody>
      </p:sp>
      <p:sp>
        <p:nvSpPr>
          <p:cNvPr id="29" name="矩形 28"/>
          <p:cNvSpPr/>
          <p:nvPr/>
        </p:nvSpPr>
        <p:spPr>
          <a:xfrm>
            <a:off x="6283325" y="2881313"/>
            <a:ext cx="3879850" cy="2717800"/>
          </a:xfrm>
          <a:prstGeom prst="rect">
            <a:avLst/>
          </a:prstGeom>
          <a:noFill/>
          <a:ln>
            <a:solidFill>
              <a:srgbClr val="64A96A"/>
            </a:solid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1"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0" name="L 形 29"/>
          <p:cNvSpPr/>
          <p:nvPr/>
        </p:nvSpPr>
        <p:spPr>
          <a:xfrm flipH="1" flipV="1">
            <a:off x="10053638" y="2859088"/>
            <a:ext cx="150813" cy="171450"/>
          </a:xfrm>
          <a:prstGeom prst="corner">
            <a:avLst/>
          </a:prstGeom>
          <a:solidFill>
            <a:srgbClr val="64A96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1"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31" name="L 形 30"/>
          <p:cNvSpPr/>
          <p:nvPr/>
        </p:nvSpPr>
        <p:spPr>
          <a:xfrm rot="16200000" flipV="1">
            <a:off x="6238081" y="5499894"/>
            <a:ext cx="168275" cy="160338"/>
          </a:xfrm>
          <a:prstGeom prst="corner">
            <a:avLst/>
          </a:prstGeom>
          <a:solidFill>
            <a:srgbClr val="64A96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1"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87057" name="TextBox 4"/>
          <p:cNvSpPr txBox="1"/>
          <p:nvPr/>
        </p:nvSpPr>
        <p:spPr>
          <a:xfrm>
            <a:off x="5846763" y="6394450"/>
            <a:ext cx="4821237" cy="368300"/>
          </a:xfrm>
          <a:prstGeom prst="rect">
            <a:avLst/>
          </a:prstGeom>
          <a:noFill/>
          <a:ln w="9525">
            <a:noFill/>
          </a:ln>
        </p:spPr>
        <p:txBody>
          <a:bodyPr>
            <a:spAutoFit/>
          </a:bodyPr>
          <a:p>
            <a:r>
              <a:rPr lang="zh-CN" altLang="en-US" b="1" dirty="0">
                <a:solidFill>
                  <a:schemeClr val="bg1"/>
                </a:solidFill>
                <a:latin typeface="微软雅黑" panose="020B0503020204020204" charset="-122"/>
                <a:ea typeface="微软雅黑" panose="020B0503020204020204" charset="-122"/>
              </a:rPr>
              <a:t>新一代大学英语（基础篇）</a:t>
            </a:r>
            <a:r>
              <a:rPr lang="en-US" altLang="zh-CN" b="1" dirty="0">
                <a:solidFill>
                  <a:schemeClr val="bg1"/>
                </a:solidFill>
                <a:latin typeface="微软雅黑" panose="020B0503020204020204" charset="-122"/>
                <a:ea typeface="微软雅黑" panose="020B0503020204020204" charset="-122"/>
              </a:rPr>
              <a:t>  </a:t>
            </a:r>
            <a:r>
              <a:rPr lang="zh-CN" altLang="en-US" b="1" dirty="0">
                <a:solidFill>
                  <a:schemeClr val="bg1"/>
                </a:solidFill>
                <a:latin typeface="微软雅黑" panose="020B0503020204020204" charset="-122"/>
                <a:ea typeface="微软雅黑" panose="020B0503020204020204" charset="-122"/>
              </a:rPr>
              <a:t>综合教程</a:t>
            </a:r>
            <a:r>
              <a:rPr lang="en-US" altLang="zh-CN" b="1" dirty="0">
                <a:solidFill>
                  <a:schemeClr val="bg1"/>
                </a:solidFill>
                <a:latin typeface="微软雅黑" panose="020B0503020204020204" charset="-122"/>
                <a:ea typeface="微软雅黑" panose="020B0503020204020204" charset="-122"/>
              </a:rPr>
              <a:t>  Unit 7</a:t>
            </a:r>
            <a:endParaRPr lang="zh-CN" altLang="en-US" b="1" dirty="0">
              <a:solidFill>
                <a:schemeClr val="bg1"/>
              </a:solidFill>
              <a:latin typeface="微软雅黑" panose="020B0503020204020204" charset="-122"/>
              <a:ea typeface="微软雅黑" panose="020B0503020204020204" charset="-122"/>
            </a:endParaRPr>
          </a:p>
        </p:txBody>
      </p:sp>
      <p:sp>
        <p:nvSpPr>
          <p:cNvPr id="22" name="五边形 21"/>
          <p:cNvSpPr>
            <a:spLocks noChangeArrowheads="1"/>
          </p:cNvSpPr>
          <p:nvPr/>
        </p:nvSpPr>
        <p:spPr bwMode="auto">
          <a:xfrm>
            <a:off x="2122488" y="842963"/>
            <a:ext cx="1109663" cy="431800"/>
          </a:xfrm>
          <a:prstGeom prst="homePlate">
            <a:avLst>
              <a:gd name="adj" fmla="val 50017"/>
            </a:avLst>
          </a:prstGeom>
          <a:solidFill>
            <a:srgbClr val="64A96A"/>
          </a:solidFill>
          <a:ln>
            <a:noFill/>
          </a:ln>
          <a:effectLst>
            <a:outerShdw blurRad="50800" dist="38100" dir="2700000" algn="tl" rotWithShape="0">
              <a:srgbClr val="808080">
                <a:alpha val="39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1" lang="en-US" altLang="zh-CN" sz="2400" b="1" i="0" u="none" strike="noStrike" kern="1200" cap="none" spc="0" normalizeH="0" baseline="0" noProof="0" dirty="0">
                <a:ln>
                  <a:noFill/>
                </a:ln>
                <a:solidFill>
                  <a:srgbClr val="FFFFFF"/>
                </a:solidFill>
                <a:effectLst/>
                <a:uLnTx/>
                <a:uFillTx/>
                <a:latin typeface="Calibri" panose="020F0502020204030204" charset="0"/>
                <a:ea typeface="宋体" panose="02010600030101010101" pitchFamily="2" charset="-122"/>
                <a:cs typeface="+mn-cs"/>
                <a:sym typeface="+mn-ea"/>
              </a:rPr>
              <a:t>Task 3</a:t>
            </a:r>
            <a:endParaRPr kumimoji="1" lang="zh-CN" altLang="en-US" sz="2400" b="1" i="0" u="none" strike="noStrike" kern="1200" cap="none" spc="0" normalizeH="0" baseline="0" noProof="0" dirty="0">
              <a:ln>
                <a:noFill/>
              </a:ln>
              <a:solidFill>
                <a:srgbClr val="FFFFFF"/>
              </a:solidFill>
              <a:effectLst/>
              <a:uLnTx/>
              <a:uFillTx/>
              <a:latin typeface="Calibri" panose="020F0502020204030204" charset="0"/>
              <a:ea typeface="宋体" panose="02010600030101010101" pitchFamily="2" charset="-122"/>
              <a:cs typeface="+mn-cs"/>
              <a:sym typeface="+mn-ea"/>
            </a:endParaRPr>
          </a:p>
        </p:txBody>
      </p:sp>
      <p:sp>
        <p:nvSpPr>
          <p:cNvPr id="95251" name="矩形 5"/>
          <p:cNvSpPr/>
          <p:nvPr/>
        </p:nvSpPr>
        <p:spPr>
          <a:xfrm>
            <a:off x="6418263" y="3076575"/>
            <a:ext cx="4572000" cy="2553335"/>
          </a:xfrm>
          <a:prstGeom prst="rect">
            <a:avLst/>
          </a:prstGeom>
          <a:noFill/>
          <a:ln w="9525">
            <a:noFill/>
          </a:ln>
        </p:spPr>
        <p:txBody>
          <a:bodyPr>
            <a:spAutoFit/>
          </a:bodyPr>
          <a:p>
            <a:pPr eaLnBrk="0" hangingPunct="0">
              <a:buFontTx/>
              <a:buNone/>
            </a:pPr>
            <a:r>
              <a:rPr lang="en-US" altLang="zh-CN" sz="2000" b="1" dirty="0">
                <a:solidFill>
                  <a:srgbClr val="90A777"/>
                </a:solidFill>
                <a:latin typeface="Times New Roman" panose="02020603050405020304" pitchFamily="18" charset="0"/>
                <a:cs typeface="Times New Roman" panose="02020603050405020304" pitchFamily="18" charset="0"/>
                <a:sym typeface="+mn-ea"/>
              </a:rPr>
              <a:t>Expressions with:</a:t>
            </a:r>
            <a:endParaRPr lang="en-US" altLang="zh-CN" sz="2000" b="1" dirty="0">
              <a:solidFill>
                <a:srgbClr val="90A777"/>
              </a:solidFill>
              <a:latin typeface="Times New Roman" panose="02020603050405020304" pitchFamily="18" charset="0"/>
              <a:cs typeface="Times New Roman" panose="02020603050405020304" pitchFamily="18" charset="0"/>
              <a:sym typeface="+mn-ea"/>
            </a:endParaRPr>
          </a:p>
          <a:p>
            <a:pPr eaLnBrk="0" hangingPunct="0">
              <a:buFontTx/>
              <a:buNone/>
            </a:pPr>
            <a:endParaRPr lang="en-US" altLang="zh-CN" sz="2000" b="1" dirty="0">
              <a:solidFill>
                <a:srgbClr val="4C4949"/>
              </a:solidFill>
              <a:latin typeface="Times New Roman" panose="02020603050405020304" pitchFamily="18" charset="0"/>
              <a:cs typeface="Times New Roman" panose="02020603050405020304" pitchFamily="18" charset="0"/>
              <a:sym typeface="+mn-ea"/>
            </a:endParaRPr>
          </a:p>
          <a:p>
            <a:pPr eaLnBrk="0" hangingPunct="0">
              <a:buFontTx/>
              <a:buNone/>
            </a:pPr>
            <a:r>
              <a:rPr lang="en-US" altLang="zh-CN" sz="2000" b="1" dirty="0">
                <a:solidFill>
                  <a:srgbClr val="4C4949"/>
                </a:solidFill>
                <a:latin typeface="Times New Roman" panose="02020603050405020304" pitchFamily="18" charset="0"/>
                <a:cs typeface="Times New Roman" panose="02020603050405020304" pitchFamily="18" charset="0"/>
                <a:sym typeface="+mn-ea"/>
              </a:rPr>
              <a:t>look             </a:t>
            </a:r>
            <a:r>
              <a:rPr lang="en-US" altLang="zh-CN" sz="2000" dirty="0">
                <a:solidFill>
                  <a:srgbClr val="4C4949"/>
                </a:solidFill>
                <a:latin typeface="Times New Roman" panose="02020603050405020304" pitchFamily="18" charset="0"/>
                <a:cs typeface="Times New Roman" panose="02020603050405020304" pitchFamily="18" charset="0"/>
                <a:sym typeface="+mn-ea"/>
              </a:rPr>
              <a:t>look forward to</a:t>
            </a:r>
            <a:endParaRPr lang="en-US" altLang="zh-CN" sz="2000" dirty="0">
              <a:solidFill>
                <a:srgbClr val="4C4949"/>
              </a:solidFill>
              <a:latin typeface="Times New Roman" panose="02020603050405020304" pitchFamily="18" charset="0"/>
              <a:cs typeface="Times New Roman" panose="02020603050405020304" pitchFamily="18" charset="0"/>
              <a:sym typeface="+mn-ea"/>
            </a:endParaRPr>
          </a:p>
          <a:p>
            <a:pPr eaLnBrk="0" hangingPunct="0">
              <a:buFontTx/>
              <a:buNone/>
            </a:pPr>
            <a:r>
              <a:rPr lang="en-US" altLang="zh-CN" sz="2000" dirty="0">
                <a:solidFill>
                  <a:srgbClr val="4C4949"/>
                </a:solidFill>
                <a:latin typeface="Times New Roman" panose="02020603050405020304" pitchFamily="18" charset="0"/>
                <a:cs typeface="Times New Roman" panose="02020603050405020304" pitchFamily="18" charset="0"/>
                <a:sym typeface="+mn-ea"/>
              </a:rPr>
              <a:t>                    look for        look into</a:t>
            </a:r>
            <a:endParaRPr lang="en-US" altLang="zh-CN" sz="2000" dirty="0">
              <a:solidFill>
                <a:srgbClr val="4C4949"/>
              </a:solidFill>
              <a:latin typeface="Times New Roman" panose="02020603050405020304" pitchFamily="18" charset="0"/>
              <a:cs typeface="Times New Roman" panose="02020603050405020304" pitchFamily="18" charset="0"/>
              <a:sym typeface="+mn-ea"/>
            </a:endParaRPr>
          </a:p>
          <a:p>
            <a:pPr eaLnBrk="0" hangingPunct="0">
              <a:buFontTx/>
              <a:buNone/>
            </a:pPr>
            <a:endParaRPr lang="en-US" altLang="zh-CN" sz="2000" b="1" dirty="0">
              <a:solidFill>
                <a:srgbClr val="4C4949"/>
              </a:solidFill>
              <a:latin typeface="Times New Roman" panose="02020603050405020304" pitchFamily="18" charset="0"/>
              <a:cs typeface="Times New Roman" panose="02020603050405020304" pitchFamily="18" charset="0"/>
              <a:sym typeface="+mn-ea"/>
            </a:endParaRPr>
          </a:p>
          <a:p>
            <a:pPr eaLnBrk="0" hangingPunct="0">
              <a:buFontTx/>
              <a:buNone/>
            </a:pPr>
            <a:r>
              <a:rPr lang="en-US" altLang="zh-CN" sz="2000" b="1" dirty="0">
                <a:solidFill>
                  <a:srgbClr val="4C4949"/>
                </a:solidFill>
                <a:latin typeface="Times New Roman" panose="02020603050405020304" pitchFamily="18" charset="0"/>
                <a:cs typeface="Times New Roman" panose="02020603050405020304" pitchFamily="18" charset="0"/>
                <a:sym typeface="+mn-ea"/>
              </a:rPr>
              <a:t>come            </a:t>
            </a:r>
            <a:r>
              <a:rPr lang="en-US" altLang="zh-CN" sz="2000" dirty="0">
                <a:solidFill>
                  <a:srgbClr val="4C4949"/>
                </a:solidFill>
                <a:latin typeface="Times New Roman" panose="02020603050405020304" pitchFamily="18" charset="0"/>
                <a:cs typeface="Times New Roman" panose="02020603050405020304" pitchFamily="18" charset="0"/>
                <a:sym typeface="+mn-ea"/>
              </a:rPr>
              <a:t>come up with</a:t>
            </a:r>
            <a:endParaRPr lang="en-US" altLang="zh-CN" sz="2000" dirty="0">
              <a:solidFill>
                <a:srgbClr val="4C4949"/>
              </a:solidFill>
              <a:latin typeface="Times New Roman" panose="02020603050405020304" pitchFamily="18" charset="0"/>
              <a:cs typeface="Times New Roman" panose="02020603050405020304" pitchFamily="18" charset="0"/>
              <a:sym typeface="+mn-ea"/>
            </a:endParaRPr>
          </a:p>
          <a:p>
            <a:pPr eaLnBrk="0" hangingPunct="0">
              <a:buFontTx/>
              <a:buNone/>
            </a:pPr>
            <a:r>
              <a:rPr lang="en-US" altLang="zh-CN" sz="2000" dirty="0">
                <a:solidFill>
                  <a:srgbClr val="4C4949"/>
                </a:solidFill>
                <a:latin typeface="Times New Roman" panose="02020603050405020304" pitchFamily="18" charset="0"/>
                <a:cs typeface="Times New Roman" panose="02020603050405020304" pitchFamily="18" charset="0"/>
                <a:sym typeface="+mn-ea"/>
              </a:rPr>
              <a:t>                     come about</a:t>
            </a:r>
            <a:endParaRPr lang="en-US" altLang="zh-CN" sz="2000" dirty="0">
              <a:solidFill>
                <a:srgbClr val="4C4949"/>
              </a:solidFill>
              <a:latin typeface="Times New Roman" panose="02020603050405020304" pitchFamily="18" charset="0"/>
              <a:cs typeface="Times New Roman" panose="02020603050405020304" pitchFamily="18" charset="0"/>
              <a:sym typeface="+mn-ea"/>
            </a:endParaRPr>
          </a:p>
          <a:p>
            <a:pPr eaLnBrk="0" hangingPunct="0">
              <a:buFontTx/>
              <a:buNone/>
            </a:pPr>
            <a:r>
              <a:rPr lang="en-US" altLang="zh-CN" sz="2000" dirty="0">
                <a:solidFill>
                  <a:srgbClr val="4C4949"/>
                </a:solidFill>
                <a:latin typeface="Times New Roman" panose="02020603050405020304" pitchFamily="18" charset="0"/>
                <a:cs typeface="Times New Roman" panose="02020603050405020304" pitchFamily="18" charset="0"/>
                <a:sym typeface="+mn-ea"/>
              </a:rPr>
              <a:t>                     come across</a:t>
            </a:r>
            <a:endParaRPr lang="zh-CN" altLang="en-US" sz="2000" dirty="0">
              <a:latin typeface="Times New Roman" panose="02020603050405020304" pitchFamily="18" charset="0"/>
              <a:ea typeface="Times New Roman" panose="02020603050405020304" pitchFamily="18" charset="0"/>
              <a:sym typeface="+mn-ea"/>
            </a:endParaRPr>
          </a:p>
        </p:txBody>
      </p:sp>
      <p:pic>
        <p:nvPicPr>
          <p:cNvPr id="87060" name="Picture 21">
            <a:hlinkClick r:id="" action="ppaction://noaction"/>
          </p:cNvPr>
          <p:cNvPicPr>
            <a:picLocks noChangeAspect="1"/>
          </p:cNvPicPr>
          <p:nvPr/>
        </p:nvPicPr>
        <p:blipFill>
          <a:blip r:embed="rId2"/>
          <a:stretch>
            <a:fillRect/>
          </a:stretch>
        </p:blipFill>
        <p:spPr>
          <a:xfrm>
            <a:off x="9767888" y="184150"/>
            <a:ext cx="558800" cy="55880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5245"/>
                                        </p:tgtEl>
                                        <p:attrNameLst>
                                          <p:attrName>style.visibility</p:attrName>
                                        </p:attrNameLst>
                                      </p:cBhvr>
                                      <p:to>
                                        <p:strVal val="visible"/>
                                      </p:to>
                                    </p:set>
                                    <p:animEffect transition="in" filter="blinds(horizontal)">
                                      <p:cBhvr>
                                        <p:cTn id="7" dur="500"/>
                                        <p:tgtEl>
                                          <p:spTgt spid="9524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5251"/>
                                        </p:tgtEl>
                                        <p:attrNameLst>
                                          <p:attrName>style.visibility</p:attrName>
                                        </p:attrNameLst>
                                      </p:cBhvr>
                                      <p:to>
                                        <p:strVal val="visible"/>
                                      </p:to>
                                    </p:set>
                                    <p:animEffect transition="in" filter="blinds(horizontal)">
                                      <p:cBhvr>
                                        <p:cTn id="12" dur="500"/>
                                        <p:tgtEl>
                                          <p:spTgt spid="952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45" grpId="0"/>
      <p:bldP spid="95251"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 name="矩形 24"/>
          <p:cNvSpPr/>
          <p:nvPr/>
        </p:nvSpPr>
        <p:spPr>
          <a:xfrm>
            <a:off x="1524000" y="6372225"/>
            <a:ext cx="9144000" cy="485775"/>
          </a:xfrm>
          <a:prstGeom prst="rect">
            <a:avLst/>
          </a:prstGeom>
          <a:solidFill>
            <a:srgbClr val="FF9F4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1" lang="zh-CN" altLang="en-US" sz="1800" b="0" i="0" u="none" strike="noStrike" kern="1200" cap="none" spc="0" normalizeH="0" baseline="0" noProof="0">
              <a:ln>
                <a:noFill/>
              </a:ln>
              <a:solidFill>
                <a:schemeClr val="accent6">
                  <a:lumMod val="60000"/>
                  <a:lumOff val="40000"/>
                </a:schemeClr>
              </a:solidFill>
              <a:effectLst/>
              <a:uLnTx/>
              <a:uFillTx/>
              <a:latin typeface="+mn-lt"/>
              <a:ea typeface="+mn-ea"/>
              <a:cs typeface="+mn-cs"/>
            </a:endParaRPr>
          </a:p>
        </p:txBody>
      </p:sp>
      <p:cxnSp>
        <p:nvCxnSpPr>
          <p:cNvPr id="26" name="直线连接符 25"/>
          <p:cNvCxnSpPr/>
          <p:nvPr/>
        </p:nvCxnSpPr>
        <p:spPr>
          <a:xfrm>
            <a:off x="1524000" y="6372225"/>
            <a:ext cx="9144000" cy="0"/>
          </a:xfrm>
          <a:prstGeom prst="line">
            <a:avLst/>
          </a:prstGeom>
          <a:ln>
            <a:solidFill>
              <a:schemeClr val="accent1"/>
            </a:solidFill>
          </a:ln>
          <a:effectLst/>
        </p:spPr>
        <p:style>
          <a:lnRef idx="3">
            <a:schemeClr val="accent5"/>
          </a:lnRef>
          <a:fillRef idx="0">
            <a:schemeClr val="accent5"/>
          </a:fillRef>
          <a:effectRef idx="2">
            <a:schemeClr val="accent5"/>
          </a:effectRef>
          <a:fontRef idx="minor">
            <a:schemeClr val="tx1"/>
          </a:fontRef>
        </p:style>
      </p:cxnSp>
      <p:sp>
        <p:nvSpPr>
          <p:cNvPr id="88068" name="文本框 59"/>
          <p:cNvSpPr txBox="1"/>
          <p:nvPr/>
        </p:nvSpPr>
        <p:spPr>
          <a:xfrm>
            <a:off x="3992563" y="280988"/>
            <a:ext cx="4989512" cy="521970"/>
          </a:xfrm>
          <a:prstGeom prst="rect">
            <a:avLst/>
          </a:prstGeom>
          <a:noFill/>
          <a:ln w="9525">
            <a:noFill/>
          </a:ln>
        </p:spPr>
        <p:txBody>
          <a:bodyPr>
            <a:spAutoFit/>
          </a:bodyPr>
          <a:p>
            <a:r>
              <a:rPr lang="en-US" altLang="zh-CN" sz="2800" b="1" dirty="0">
                <a:solidFill>
                  <a:srgbClr val="64A96A"/>
                </a:solidFill>
                <a:latin typeface="Arial" panose="020B0604020202020204" pitchFamily="34" charset="0"/>
              </a:rPr>
              <a:t>Building your language</a:t>
            </a:r>
            <a:endParaRPr lang="zh-CN" altLang="en-US" sz="2000" b="1" dirty="0">
              <a:solidFill>
                <a:srgbClr val="64A96A"/>
              </a:solidFill>
              <a:latin typeface="Arial" panose="020B0604020202020204" pitchFamily="34" charset="0"/>
              <a:ea typeface="Arial" panose="020B0604020202020204" pitchFamily="34" charset="0"/>
            </a:endParaRPr>
          </a:p>
        </p:txBody>
      </p:sp>
      <p:cxnSp>
        <p:nvCxnSpPr>
          <p:cNvPr id="61" name="直线连接符 60"/>
          <p:cNvCxnSpPr/>
          <p:nvPr/>
        </p:nvCxnSpPr>
        <p:spPr>
          <a:xfrm>
            <a:off x="1524000" y="742950"/>
            <a:ext cx="2100263" cy="0"/>
          </a:xfrm>
          <a:prstGeom prst="line">
            <a:avLst/>
          </a:prstGeom>
          <a:ln>
            <a:solidFill>
              <a:srgbClr val="008080"/>
            </a:solidFill>
          </a:ln>
          <a:effectLst/>
        </p:spPr>
        <p:style>
          <a:lnRef idx="3">
            <a:schemeClr val="accent5"/>
          </a:lnRef>
          <a:fillRef idx="0">
            <a:schemeClr val="accent5"/>
          </a:fillRef>
          <a:effectRef idx="2">
            <a:schemeClr val="accent5"/>
          </a:effectRef>
          <a:fontRef idx="minor">
            <a:schemeClr val="tx1"/>
          </a:fontRef>
        </p:style>
      </p:cxnSp>
      <p:cxnSp>
        <p:nvCxnSpPr>
          <p:cNvPr id="62" name="直线连接符 61"/>
          <p:cNvCxnSpPr/>
          <p:nvPr/>
        </p:nvCxnSpPr>
        <p:spPr>
          <a:xfrm>
            <a:off x="3421063" y="742950"/>
            <a:ext cx="7246938" cy="0"/>
          </a:xfrm>
          <a:prstGeom prst="line">
            <a:avLst/>
          </a:prstGeom>
          <a:ln w="3175" cmpd="sng">
            <a:solidFill>
              <a:schemeClr val="accent3">
                <a:lumMod val="75000"/>
              </a:schemeClr>
            </a:solidFill>
          </a:ln>
          <a:effectLst/>
        </p:spPr>
        <p:style>
          <a:lnRef idx="3">
            <a:schemeClr val="accent5"/>
          </a:lnRef>
          <a:fillRef idx="0">
            <a:schemeClr val="accent5"/>
          </a:fillRef>
          <a:effectRef idx="2">
            <a:schemeClr val="accent5"/>
          </a:effectRef>
          <a:fontRef idx="minor">
            <a:schemeClr val="tx1"/>
          </a:fontRef>
        </p:style>
      </p:cxnSp>
      <p:pic>
        <p:nvPicPr>
          <p:cNvPr id="88071" name="图片 62"/>
          <p:cNvPicPr>
            <a:picLocks noChangeAspect="1"/>
          </p:cNvPicPr>
          <p:nvPr/>
        </p:nvPicPr>
        <p:blipFill>
          <a:blip r:embed="rId1"/>
          <a:stretch>
            <a:fillRect/>
          </a:stretch>
        </p:blipFill>
        <p:spPr>
          <a:xfrm>
            <a:off x="1722438" y="152400"/>
            <a:ext cx="177800" cy="495300"/>
          </a:xfrm>
          <a:prstGeom prst="rect">
            <a:avLst/>
          </a:prstGeom>
          <a:noFill/>
          <a:ln w="9525">
            <a:noFill/>
          </a:ln>
        </p:spPr>
      </p:pic>
      <p:sp>
        <p:nvSpPr>
          <p:cNvPr id="88072" name="文本框 63"/>
          <p:cNvSpPr txBox="1"/>
          <p:nvPr/>
        </p:nvSpPr>
        <p:spPr>
          <a:xfrm>
            <a:off x="1879600" y="203200"/>
            <a:ext cx="1899285" cy="553085"/>
          </a:xfrm>
          <a:prstGeom prst="rect">
            <a:avLst/>
          </a:prstGeom>
          <a:noFill/>
          <a:ln w="9525">
            <a:noFill/>
          </a:ln>
        </p:spPr>
        <p:txBody>
          <a:bodyPr wrap="none">
            <a:spAutoFit/>
          </a:bodyPr>
          <a:p>
            <a:r>
              <a:rPr lang="en-US" altLang="zh-CN" sz="3000" b="1" dirty="0">
                <a:solidFill>
                  <a:srgbClr val="008080"/>
                </a:solidFill>
                <a:latin typeface="Arial" panose="020B0604020202020204" pitchFamily="34" charset="0"/>
              </a:rPr>
              <a:t>Explore 1</a:t>
            </a:r>
            <a:endParaRPr lang="zh-CN" altLang="en-US" sz="3000" b="1" dirty="0">
              <a:solidFill>
                <a:srgbClr val="008080"/>
              </a:solidFill>
              <a:latin typeface="Arial" panose="020B0604020202020204" pitchFamily="34" charset="0"/>
              <a:ea typeface="Arial" panose="020B0604020202020204" pitchFamily="34" charset="0"/>
            </a:endParaRPr>
          </a:p>
        </p:txBody>
      </p:sp>
      <p:sp>
        <p:nvSpPr>
          <p:cNvPr id="88073" name="TextBox 4"/>
          <p:cNvSpPr txBox="1"/>
          <p:nvPr/>
        </p:nvSpPr>
        <p:spPr>
          <a:xfrm>
            <a:off x="5846763" y="6394450"/>
            <a:ext cx="4821237" cy="368300"/>
          </a:xfrm>
          <a:prstGeom prst="rect">
            <a:avLst/>
          </a:prstGeom>
          <a:noFill/>
          <a:ln w="9525">
            <a:noFill/>
          </a:ln>
        </p:spPr>
        <p:txBody>
          <a:bodyPr>
            <a:spAutoFit/>
          </a:bodyPr>
          <a:p>
            <a:r>
              <a:rPr lang="zh-CN" altLang="en-US" b="1" dirty="0">
                <a:solidFill>
                  <a:schemeClr val="bg1"/>
                </a:solidFill>
                <a:latin typeface="微软雅黑" panose="020B0503020204020204" charset="-122"/>
                <a:ea typeface="微软雅黑" panose="020B0503020204020204" charset="-122"/>
              </a:rPr>
              <a:t>新一代大学英语（基础篇）</a:t>
            </a:r>
            <a:r>
              <a:rPr lang="en-US" altLang="zh-CN" b="1" dirty="0">
                <a:solidFill>
                  <a:schemeClr val="bg1"/>
                </a:solidFill>
                <a:latin typeface="微软雅黑" panose="020B0503020204020204" charset="-122"/>
                <a:ea typeface="微软雅黑" panose="020B0503020204020204" charset="-122"/>
              </a:rPr>
              <a:t>  </a:t>
            </a:r>
            <a:r>
              <a:rPr lang="zh-CN" altLang="en-US" b="1" dirty="0">
                <a:solidFill>
                  <a:schemeClr val="bg1"/>
                </a:solidFill>
                <a:latin typeface="微软雅黑" panose="020B0503020204020204" charset="-122"/>
                <a:ea typeface="微软雅黑" panose="020B0503020204020204" charset="-122"/>
              </a:rPr>
              <a:t>综合教程</a:t>
            </a:r>
            <a:r>
              <a:rPr lang="en-US" altLang="zh-CN" b="1" dirty="0">
                <a:solidFill>
                  <a:schemeClr val="bg1"/>
                </a:solidFill>
                <a:latin typeface="微软雅黑" panose="020B0503020204020204" charset="-122"/>
                <a:ea typeface="微软雅黑" panose="020B0503020204020204" charset="-122"/>
              </a:rPr>
              <a:t>  Unit 7</a:t>
            </a:r>
            <a:endParaRPr lang="zh-CN" altLang="en-US" b="1" dirty="0">
              <a:solidFill>
                <a:schemeClr val="bg1"/>
              </a:solidFill>
              <a:latin typeface="微软雅黑" panose="020B0503020204020204" charset="-122"/>
              <a:ea typeface="微软雅黑" panose="020B0503020204020204" charset="-122"/>
            </a:endParaRPr>
          </a:p>
        </p:txBody>
      </p:sp>
      <p:sp>
        <p:nvSpPr>
          <p:cNvPr id="12" name="五边形 21"/>
          <p:cNvSpPr>
            <a:spLocks noChangeArrowheads="1"/>
          </p:cNvSpPr>
          <p:nvPr/>
        </p:nvSpPr>
        <p:spPr bwMode="auto">
          <a:xfrm>
            <a:off x="2019300" y="903288"/>
            <a:ext cx="1109663" cy="431800"/>
          </a:xfrm>
          <a:prstGeom prst="homePlate">
            <a:avLst>
              <a:gd name="adj" fmla="val 50017"/>
            </a:avLst>
          </a:prstGeom>
          <a:solidFill>
            <a:srgbClr val="64A96A"/>
          </a:solidFill>
          <a:ln>
            <a:noFill/>
          </a:ln>
          <a:effectLst>
            <a:outerShdw blurRad="50800" dist="38100" dir="2700000" algn="tl" rotWithShape="0">
              <a:srgbClr val="808080">
                <a:alpha val="39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1" lang="en-US" altLang="zh-CN" sz="2400" b="1" i="0" u="none" strike="noStrike" kern="1200" cap="none" spc="0" normalizeH="0" baseline="0" noProof="0" dirty="0">
                <a:ln>
                  <a:noFill/>
                </a:ln>
                <a:solidFill>
                  <a:srgbClr val="FFFFFF"/>
                </a:solidFill>
                <a:effectLst/>
                <a:uLnTx/>
                <a:uFillTx/>
                <a:latin typeface="Calibri" panose="020F0502020204030204" charset="0"/>
                <a:ea typeface="宋体" panose="02010600030101010101" pitchFamily="2" charset="-122"/>
                <a:cs typeface="+mn-cs"/>
                <a:sym typeface="+mn-ea"/>
              </a:rPr>
              <a:t>Task 3</a:t>
            </a:r>
            <a:endParaRPr kumimoji="1" lang="zh-CN" altLang="en-US" sz="2400" b="1" i="0" u="none" strike="noStrike" kern="1200" cap="none" spc="0" normalizeH="0" baseline="0" noProof="0" dirty="0">
              <a:ln>
                <a:noFill/>
              </a:ln>
              <a:solidFill>
                <a:srgbClr val="FFFFFF"/>
              </a:solidFill>
              <a:effectLst/>
              <a:uLnTx/>
              <a:uFillTx/>
              <a:latin typeface="Calibri" panose="020F0502020204030204" charset="0"/>
              <a:ea typeface="宋体" panose="02010600030101010101" pitchFamily="2" charset="-122"/>
              <a:cs typeface="+mn-cs"/>
              <a:sym typeface="+mn-ea"/>
            </a:endParaRPr>
          </a:p>
        </p:txBody>
      </p:sp>
      <p:sp>
        <p:nvSpPr>
          <p:cNvPr id="88075" name="矩形 1"/>
          <p:cNvSpPr/>
          <p:nvPr/>
        </p:nvSpPr>
        <p:spPr>
          <a:xfrm>
            <a:off x="1935163" y="1557338"/>
            <a:ext cx="8707437" cy="4892675"/>
          </a:xfrm>
          <a:prstGeom prst="rect">
            <a:avLst/>
          </a:prstGeom>
          <a:noFill/>
          <a:ln w="9525">
            <a:noFill/>
          </a:ln>
        </p:spPr>
        <p:txBody>
          <a:bodyPr>
            <a:spAutoFit/>
          </a:bodyPr>
          <a:p>
            <a:pPr eaLnBrk="0" hangingPunct="0">
              <a:buFontTx/>
              <a:buNone/>
            </a:pPr>
            <a:r>
              <a:rPr lang="en-US" altLang="zh-CN" sz="2400" dirty="0">
                <a:latin typeface="Times New Roman" panose="02020603050405020304" pitchFamily="18" charset="0"/>
                <a:cs typeface="Times New Roman" panose="02020603050405020304" pitchFamily="18" charset="0"/>
                <a:sym typeface="+mn-ea"/>
              </a:rPr>
              <a:t>1 The increase in production has ____________ through the use</a:t>
            </a:r>
            <a:endParaRPr lang="en-US" altLang="zh-CN" sz="2400" dirty="0">
              <a:latin typeface="Times New Roman" panose="02020603050405020304" pitchFamily="18" charset="0"/>
              <a:cs typeface="Times New Roman" panose="02020603050405020304" pitchFamily="18" charset="0"/>
              <a:sym typeface="+mn-ea"/>
            </a:endParaRPr>
          </a:p>
          <a:p>
            <a:pPr eaLnBrk="0" hangingPunct="0">
              <a:buFontTx/>
              <a:buNone/>
            </a:pPr>
            <a:r>
              <a:rPr lang="en-US" altLang="zh-CN" sz="2400" dirty="0">
                <a:latin typeface="Times New Roman" panose="02020603050405020304" pitchFamily="18" charset="0"/>
                <a:cs typeface="Times New Roman" panose="02020603050405020304" pitchFamily="18" charset="0"/>
                <a:sym typeface="+mn-ea"/>
              </a:rPr>
              <a:t>of technology.</a:t>
            </a:r>
            <a:endParaRPr lang="en-US" altLang="zh-CN" sz="2400" dirty="0">
              <a:latin typeface="Times New Roman" panose="02020603050405020304" pitchFamily="18" charset="0"/>
              <a:cs typeface="Times New Roman" panose="02020603050405020304" pitchFamily="18" charset="0"/>
              <a:sym typeface="+mn-ea"/>
            </a:endParaRPr>
          </a:p>
          <a:p>
            <a:pPr eaLnBrk="0" hangingPunct="0">
              <a:buFontTx/>
              <a:buNone/>
            </a:pPr>
            <a:r>
              <a:rPr lang="en-US" altLang="zh-CN" sz="2400" dirty="0">
                <a:latin typeface="Times New Roman" panose="02020603050405020304" pitchFamily="18" charset="0"/>
                <a:cs typeface="Times New Roman" panose="02020603050405020304" pitchFamily="18" charset="0"/>
                <a:sym typeface="+mn-ea"/>
              </a:rPr>
              <a:t>2 One of the largest obstacles stopping the elderly from using</a:t>
            </a:r>
            <a:endParaRPr lang="en-US" altLang="zh-CN" sz="2400" dirty="0">
              <a:latin typeface="Times New Roman" panose="02020603050405020304" pitchFamily="18" charset="0"/>
              <a:cs typeface="Times New Roman" panose="02020603050405020304" pitchFamily="18" charset="0"/>
              <a:sym typeface="+mn-ea"/>
            </a:endParaRPr>
          </a:p>
          <a:p>
            <a:pPr eaLnBrk="0" hangingPunct="0">
              <a:buFontTx/>
              <a:buNone/>
            </a:pPr>
            <a:r>
              <a:rPr lang="en-US" altLang="zh-CN" sz="2400" dirty="0">
                <a:latin typeface="Times New Roman" panose="02020603050405020304" pitchFamily="18" charset="0"/>
                <a:cs typeface="Times New Roman" panose="02020603050405020304" pitchFamily="18" charset="0"/>
                <a:sym typeface="+mn-ea"/>
              </a:rPr>
              <a:t>computers is the fear of the technology; we should help them</a:t>
            </a:r>
            <a:endParaRPr lang="en-US" altLang="zh-CN" sz="2400" dirty="0">
              <a:latin typeface="Times New Roman" panose="02020603050405020304" pitchFamily="18" charset="0"/>
              <a:cs typeface="Times New Roman" panose="02020603050405020304" pitchFamily="18" charset="0"/>
              <a:sym typeface="+mn-ea"/>
            </a:endParaRPr>
          </a:p>
          <a:p>
            <a:pPr eaLnBrk="0" hangingPunct="0">
              <a:buFontTx/>
              <a:buNone/>
            </a:pPr>
            <a:r>
              <a:rPr lang="en-US" altLang="zh-CN" sz="2400" dirty="0">
                <a:latin typeface="Times New Roman" panose="02020603050405020304" pitchFamily="18" charset="0"/>
                <a:cs typeface="Times New Roman" panose="02020603050405020304" pitchFamily="18" charset="0"/>
                <a:sym typeface="+mn-ea"/>
              </a:rPr>
              <a:t>_______________.</a:t>
            </a:r>
            <a:endParaRPr lang="en-US" altLang="zh-CN" sz="2400" dirty="0">
              <a:latin typeface="Times New Roman" panose="02020603050405020304" pitchFamily="18" charset="0"/>
              <a:cs typeface="Times New Roman" panose="02020603050405020304" pitchFamily="18" charset="0"/>
              <a:sym typeface="+mn-ea"/>
            </a:endParaRPr>
          </a:p>
          <a:p>
            <a:pPr eaLnBrk="0" hangingPunct="0">
              <a:buFontTx/>
              <a:buNone/>
            </a:pPr>
            <a:r>
              <a:rPr lang="en-US" altLang="zh-CN" sz="2400" dirty="0">
                <a:latin typeface="Times New Roman" panose="02020603050405020304" pitchFamily="18" charset="0"/>
                <a:cs typeface="Times New Roman" panose="02020603050405020304" pitchFamily="18" charset="0"/>
                <a:sym typeface="+mn-ea"/>
              </a:rPr>
              <a:t>3 Supercomputers have been invented to help people ____________</a:t>
            </a:r>
            <a:endParaRPr lang="en-US" altLang="zh-CN" sz="2400" dirty="0">
              <a:latin typeface="Times New Roman" panose="02020603050405020304" pitchFamily="18" charset="0"/>
              <a:cs typeface="Times New Roman" panose="02020603050405020304" pitchFamily="18" charset="0"/>
              <a:sym typeface="+mn-ea"/>
            </a:endParaRPr>
          </a:p>
          <a:p>
            <a:pPr eaLnBrk="0" hangingPunct="0">
              <a:buFontTx/>
              <a:buNone/>
            </a:pPr>
            <a:r>
              <a:rPr lang="en-US" altLang="zh-CN" sz="2400" dirty="0">
                <a:latin typeface="Times New Roman" panose="02020603050405020304" pitchFamily="18" charset="0"/>
                <a:cs typeface="Times New Roman" panose="02020603050405020304" pitchFamily="18" charset="0"/>
                <a:sym typeface="+mn-ea"/>
              </a:rPr>
              <a:t>answers to the mystery of the universe.</a:t>
            </a:r>
            <a:endParaRPr lang="en-US" altLang="zh-CN" sz="2400" dirty="0">
              <a:latin typeface="Times New Roman" panose="02020603050405020304" pitchFamily="18" charset="0"/>
              <a:cs typeface="Times New Roman" panose="02020603050405020304" pitchFamily="18" charset="0"/>
              <a:sym typeface="+mn-ea"/>
            </a:endParaRPr>
          </a:p>
          <a:p>
            <a:pPr eaLnBrk="0" hangingPunct="0">
              <a:buFontTx/>
              <a:buNone/>
            </a:pPr>
            <a:r>
              <a:rPr lang="en-US" altLang="zh-CN" sz="2400" dirty="0">
                <a:latin typeface="Times New Roman" panose="02020603050405020304" pitchFamily="18" charset="0"/>
                <a:cs typeface="Times New Roman" panose="02020603050405020304" pitchFamily="18" charset="0"/>
                <a:sym typeface="+mn-ea"/>
              </a:rPr>
              <a:t>4 The fingerprint technology has been widely applied in</a:t>
            </a:r>
            <a:endParaRPr lang="en-US" altLang="zh-CN" sz="2400" dirty="0">
              <a:latin typeface="Times New Roman" panose="02020603050405020304" pitchFamily="18" charset="0"/>
              <a:cs typeface="Times New Roman" panose="02020603050405020304" pitchFamily="18" charset="0"/>
              <a:sym typeface="+mn-ea"/>
            </a:endParaRPr>
          </a:p>
          <a:p>
            <a:pPr eaLnBrk="0" hangingPunct="0">
              <a:buFontTx/>
              <a:buNone/>
            </a:pPr>
            <a:r>
              <a:rPr lang="en-US" altLang="zh-CN" sz="2400" dirty="0">
                <a:latin typeface="Times New Roman" panose="02020603050405020304" pitchFamily="18" charset="0"/>
                <a:cs typeface="Times New Roman" panose="02020603050405020304" pitchFamily="18" charset="0"/>
                <a:sym typeface="+mn-ea"/>
              </a:rPr>
              <a:t>____________ crimes by the police.</a:t>
            </a:r>
            <a:endParaRPr lang="en-US" altLang="zh-CN" sz="2400" dirty="0">
              <a:latin typeface="Times New Roman" panose="02020603050405020304" pitchFamily="18" charset="0"/>
              <a:cs typeface="Times New Roman" panose="02020603050405020304" pitchFamily="18" charset="0"/>
              <a:sym typeface="+mn-ea"/>
            </a:endParaRPr>
          </a:p>
          <a:p>
            <a:pPr eaLnBrk="0" hangingPunct="0">
              <a:buFontTx/>
              <a:buNone/>
            </a:pPr>
            <a:r>
              <a:rPr lang="en-US" altLang="zh-CN" sz="2400" dirty="0">
                <a:latin typeface="Times New Roman" panose="02020603050405020304" pitchFamily="18" charset="0"/>
                <a:cs typeface="Times New Roman" panose="02020603050405020304" pitchFamily="18" charset="0"/>
                <a:sym typeface="+mn-ea"/>
              </a:rPr>
              <a:t>5 How can we expect a teenager to ___________________ of the Internet?</a:t>
            </a:r>
            <a:endParaRPr lang="en-US" altLang="zh-CN" sz="2400" dirty="0">
              <a:latin typeface="Times New Roman" panose="02020603050405020304" pitchFamily="18" charset="0"/>
              <a:cs typeface="Times New Roman" panose="02020603050405020304" pitchFamily="18" charset="0"/>
              <a:sym typeface="+mn-ea"/>
            </a:endParaRPr>
          </a:p>
          <a:p>
            <a:pPr eaLnBrk="0" hangingPunct="0">
              <a:buFontTx/>
              <a:buNone/>
            </a:pPr>
            <a:r>
              <a:rPr lang="en-US" altLang="zh-CN" sz="2400" dirty="0">
                <a:latin typeface="Times New Roman" panose="02020603050405020304" pitchFamily="18" charset="0"/>
                <a:cs typeface="Times New Roman" panose="02020603050405020304" pitchFamily="18" charset="0"/>
                <a:sym typeface="+mn-ea"/>
              </a:rPr>
              <a:t>6 They set up a special team, aiming to ____________ the technical</a:t>
            </a:r>
            <a:endParaRPr lang="en-US" altLang="zh-CN" sz="2400" dirty="0">
              <a:latin typeface="Times New Roman" panose="02020603050405020304" pitchFamily="18" charset="0"/>
              <a:cs typeface="Times New Roman" panose="02020603050405020304" pitchFamily="18" charset="0"/>
              <a:sym typeface="+mn-ea"/>
            </a:endParaRPr>
          </a:p>
          <a:p>
            <a:pPr eaLnBrk="0" hangingPunct="0">
              <a:buFontTx/>
              <a:buNone/>
            </a:pPr>
            <a:r>
              <a:rPr lang="en-US" altLang="zh-CN" sz="2400" dirty="0">
                <a:latin typeface="Times New Roman" panose="02020603050405020304" pitchFamily="18" charset="0"/>
                <a:cs typeface="Times New Roman" panose="02020603050405020304" pitchFamily="18" charset="0"/>
                <a:sym typeface="+mn-ea"/>
              </a:rPr>
              <a:t>____________ as early as possible.</a:t>
            </a:r>
            <a:endParaRPr lang="zh-CN" altLang="en-US" sz="2400" dirty="0">
              <a:latin typeface="Times New Roman" panose="02020603050405020304" pitchFamily="18" charset="0"/>
              <a:ea typeface="Times New Roman" panose="02020603050405020304" pitchFamily="18" charset="0"/>
              <a:sym typeface="+mn-ea"/>
            </a:endParaRPr>
          </a:p>
        </p:txBody>
      </p:sp>
      <p:sp>
        <p:nvSpPr>
          <p:cNvPr id="3" name="矩形 2"/>
          <p:cNvSpPr>
            <a:spLocks noChangeArrowheads="1"/>
          </p:cNvSpPr>
          <p:nvPr/>
        </p:nvSpPr>
        <p:spPr bwMode="auto">
          <a:xfrm>
            <a:off x="6059488" y="1530350"/>
            <a:ext cx="166497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C00000"/>
                </a:solidFill>
                <a:effectLst/>
                <a:uLnTx/>
                <a:uFillTx/>
                <a:latin typeface="+mn-lt"/>
                <a:ea typeface="宋体" panose="02010600030101010101" pitchFamily="2" charset="-122"/>
                <a:cs typeface="Arial" panose="020B0604020202020204" pitchFamily="34" charset="0"/>
                <a:sym typeface="+mn-ea"/>
              </a:rPr>
              <a:t> </a:t>
            </a:r>
            <a:r>
              <a:rPr kumimoji="0" lang="en-US" altLang="zh-CN" sz="2400" b="0" i="0" u="none" strike="noStrike" kern="120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come about</a:t>
            </a:r>
            <a:endParaRPr kumimoji="0" lang="zh-CN" altLang="en-US" sz="2400" b="0" i="0" u="none" strike="noStrike" kern="1200" cap="none" spc="0" normalizeH="0" baseline="0" noProof="0" dirty="0">
              <a:ln>
                <a:noFill/>
              </a:ln>
              <a:solidFill>
                <a:srgbClr val="C00000"/>
              </a:solidFill>
              <a:effectLst/>
              <a:uLnTx/>
              <a:uFillTx/>
              <a:latin typeface="+mn-lt"/>
              <a:ea typeface="宋体" panose="02010600030101010101" pitchFamily="2" charset="-122"/>
              <a:cs typeface="Arial" panose="020B0604020202020204" pitchFamily="34" charset="0"/>
              <a:sym typeface="+mn-ea"/>
            </a:endParaRPr>
          </a:p>
        </p:txBody>
      </p:sp>
      <p:sp>
        <p:nvSpPr>
          <p:cNvPr id="4" name="矩形 3"/>
          <p:cNvSpPr/>
          <p:nvPr/>
        </p:nvSpPr>
        <p:spPr>
          <a:xfrm>
            <a:off x="1943100" y="3033713"/>
            <a:ext cx="2162810" cy="460375"/>
          </a:xfrm>
          <a:prstGeom prst="rect">
            <a:avLst/>
          </a:prstGeom>
          <a:noFill/>
          <a:ln w="9525">
            <a:noFill/>
          </a:ln>
        </p:spPr>
        <p:txBody>
          <a:bodyPr wrap="none">
            <a:spAutoFit/>
          </a:bodyPr>
          <a:p>
            <a:pPr eaLnBrk="0" hangingPunct="0">
              <a:buFontTx/>
              <a:buNone/>
            </a:pPr>
            <a:r>
              <a:rPr lang="en-US" altLang="zh-CN" sz="2400" dirty="0">
                <a:solidFill>
                  <a:srgbClr val="C00000"/>
                </a:solidFill>
                <a:latin typeface="Times New Roman" panose="02020603050405020304" pitchFamily="18" charset="0"/>
                <a:cs typeface="Times New Roman" panose="02020603050405020304" pitchFamily="18" charset="0"/>
                <a:sym typeface="+mn-ea"/>
              </a:rPr>
              <a:t>conquer the fear</a:t>
            </a:r>
            <a:endParaRPr lang="zh-CN" altLang="en-US" sz="2400" dirty="0">
              <a:solidFill>
                <a:srgbClr val="C00000"/>
              </a:solidFill>
              <a:latin typeface="Times New Roman" panose="02020603050405020304" pitchFamily="18" charset="0"/>
              <a:ea typeface="Times New Roman" panose="02020603050405020304" pitchFamily="18" charset="0"/>
              <a:sym typeface="+mn-ea"/>
            </a:endParaRPr>
          </a:p>
        </p:txBody>
      </p:sp>
      <p:sp>
        <p:nvSpPr>
          <p:cNvPr id="17" name="矩形 16"/>
          <p:cNvSpPr>
            <a:spLocks noChangeArrowheads="1"/>
          </p:cNvSpPr>
          <p:nvPr/>
        </p:nvSpPr>
        <p:spPr bwMode="auto">
          <a:xfrm>
            <a:off x="8982075" y="3429000"/>
            <a:ext cx="115633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look for</a:t>
            </a:r>
            <a:endParaRPr kumimoji="0" lang="zh-CN" altLang="en-US" sz="2400" b="0" i="0" u="none" strike="noStrike" kern="1200" cap="none" spc="0" normalizeH="0" baseline="0" noProof="0" dirty="0">
              <a:ln>
                <a:noFill/>
              </a:ln>
              <a:solidFill>
                <a:srgbClr val="C00000"/>
              </a:solidFill>
              <a:effectLst/>
              <a:uLnTx/>
              <a:uFillTx/>
              <a:latin typeface="+mn-lt"/>
              <a:ea typeface="宋体" panose="02010600030101010101" pitchFamily="2" charset="-122"/>
              <a:cs typeface="Arial" panose="020B0604020202020204" pitchFamily="34" charset="0"/>
              <a:sym typeface="+mn-ea"/>
            </a:endParaRPr>
          </a:p>
        </p:txBody>
      </p:sp>
      <p:sp>
        <p:nvSpPr>
          <p:cNvPr id="6" name="矩形 5"/>
          <p:cNvSpPr>
            <a:spLocks noChangeArrowheads="1"/>
          </p:cNvSpPr>
          <p:nvPr/>
        </p:nvSpPr>
        <p:spPr bwMode="auto">
          <a:xfrm>
            <a:off x="2063750" y="4437063"/>
            <a:ext cx="16637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looking into</a:t>
            </a:r>
            <a:endParaRPr kumimoji="0" lang="zh-CN" altLang="en-US" sz="2400" b="0" i="0" u="none" strike="noStrike" kern="1200" cap="none" spc="0" normalizeH="0" baseline="0" noProof="0" dirty="0">
              <a:ln>
                <a:noFill/>
              </a:ln>
              <a:solidFill>
                <a:srgbClr val="C00000"/>
              </a:solidFill>
              <a:effectLst/>
              <a:uLnTx/>
              <a:uFillTx/>
              <a:latin typeface="+mn-lt"/>
              <a:ea typeface="宋体" panose="02010600030101010101" pitchFamily="2" charset="-122"/>
              <a:cs typeface="+mn-cs"/>
              <a:sym typeface="+mn-ea"/>
            </a:endParaRPr>
          </a:p>
        </p:txBody>
      </p:sp>
      <p:pic>
        <p:nvPicPr>
          <p:cNvPr id="88080" name="Picture 21">
            <a:hlinkClick r:id="" action="ppaction://noaction"/>
          </p:cNvPr>
          <p:cNvPicPr>
            <a:picLocks noChangeAspect="1"/>
          </p:cNvPicPr>
          <p:nvPr/>
        </p:nvPicPr>
        <p:blipFill>
          <a:blip r:embed="rId2"/>
          <a:stretch>
            <a:fillRect/>
          </a:stretch>
        </p:blipFill>
        <p:spPr>
          <a:xfrm>
            <a:off x="9767888" y="184150"/>
            <a:ext cx="558800" cy="558800"/>
          </a:xfrm>
          <a:prstGeom prst="rect">
            <a:avLst/>
          </a:prstGeom>
          <a:noFill/>
          <a:ln w="9525">
            <a:noFill/>
          </a:ln>
        </p:spPr>
      </p:pic>
      <p:sp>
        <p:nvSpPr>
          <p:cNvPr id="18" name="矩形 17"/>
          <p:cNvSpPr>
            <a:spLocks noChangeArrowheads="1"/>
          </p:cNvSpPr>
          <p:nvPr/>
        </p:nvSpPr>
        <p:spPr bwMode="auto">
          <a:xfrm>
            <a:off x="6456363" y="4813300"/>
            <a:ext cx="265303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resist the temptation</a:t>
            </a:r>
            <a:endParaRPr kumimoji="0" lang="zh-CN" altLang="en-US" sz="2400" b="0" i="0" u="none" strike="noStrike" kern="1200" cap="none" spc="0" normalizeH="0" baseline="0" noProof="0" dirty="0">
              <a:ln>
                <a:noFill/>
              </a:ln>
              <a:solidFill>
                <a:srgbClr val="C00000"/>
              </a:solidFill>
              <a:effectLst/>
              <a:uLnTx/>
              <a:uFillTx/>
              <a:latin typeface="+mn-lt"/>
              <a:ea typeface="宋体" panose="02010600030101010101" pitchFamily="2" charset="-122"/>
              <a:cs typeface="+mn-cs"/>
              <a:sym typeface="+mn-ea"/>
            </a:endParaRPr>
          </a:p>
        </p:txBody>
      </p:sp>
      <p:sp>
        <p:nvSpPr>
          <p:cNvPr id="19" name="矩形 18"/>
          <p:cNvSpPr>
            <a:spLocks noChangeArrowheads="1"/>
          </p:cNvSpPr>
          <p:nvPr/>
        </p:nvSpPr>
        <p:spPr bwMode="auto">
          <a:xfrm>
            <a:off x="6977063" y="5557838"/>
            <a:ext cx="116459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conquer</a:t>
            </a:r>
            <a:endParaRPr kumimoji="0" lang="zh-CN" altLang="en-US" sz="2400" b="0" i="0" u="none" strike="noStrike" kern="1200" cap="none" spc="0" normalizeH="0" baseline="0" noProof="0" dirty="0">
              <a:ln>
                <a:noFill/>
              </a:ln>
              <a:solidFill>
                <a:srgbClr val="C00000"/>
              </a:solidFill>
              <a:effectLst/>
              <a:uLnTx/>
              <a:uFillTx/>
              <a:latin typeface="+mn-lt"/>
              <a:ea typeface="宋体" panose="02010600030101010101" pitchFamily="2" charset="-122"/>
              <a:cs typeface="+mn-cs"/>
              <a:sym typeface="+mn-ea"/>
            </a:endParaRPr>
          </a:p>
        </p:txBody>
      </p:sp>
      <p:sp>
        <p:nvSpPr>
          <p:cNvPr id="20" name="矩形 19"/>
          <p:cNvSpPr>
            <a:spLocks noChangeArrowheads="1"/>
          </p:cNvSpPr>
          <p:nvPr/>
        </p:nvSpPr>
        <p:spPr bwMode="auto">
          <a:xfrm>
            <a:off x="2063750" y="5953125"/>
            <a:ext cx="119824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problem</a:t>
            </a:r>
            <a:endParaRPr kumimoji="0" lang="zh-CN" altLang="en-US" sz="2400" b="0" i="0" u="none" strike="noStrike" kern="1200" cap="none" spc="0" normalizeH="0" baseline="0" noProof="0" dirty="0">
              <a:ln>
                <a:noFill/>
              </a:ln>
              <a:solidFill>
                <a:srgbClr val="C00000"/>
              </a:solidFill>
              <a:effectLst/>
              <a:uLnTx/>
              <a:uFillTx/>
              <a:latin typeface="+mn-lt"/>
              <a:ea typeface="宋体" panose="02010600030101010101" pitchFamily="2" charset="-122"/>
              <a:cs typeface="+mn-cs"/>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blinds(horizontal)">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linds(horizontal)">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blinds(horizontal)">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blinds(horizontal)">
                                      <p:cBhvr>
                                        <p:cTn id="32" dur="500"/>
                                        <p:tgtEl>
                                          <p:spTgt spid="19"/>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blinds(horizontal)">
                                      <p:cBhvr>
                                        <p:cTn id="3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17" grpId="0"/>
      <p:bldP spid="6" grpId="0"/>
      <p:bldP spid="18" grpId="0"/>
      <p:bldP spid="19" grpId="0"/>
      <p:bldP spid="20"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7282" name="矩形 5"/>
          <p:cNvSpPr>
            <a:spLocks noChangeArrowheads="1"/>
          </p:cNvSpPr>
          <p:nvPr/>
        </p:nvSpPr>
        <p:spPr bwMode="auto">
          <a:xfrm>
            <a:off x="3362325" y="838200"/>
            <a:ext cx="7083425" cy="16300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8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sym typeface="+mn-ea"/>
              </a:rPr>
              <a:t>Banked cloze</a:t>
            </a:r>
            <a:endPar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sym typeface="+mn-ea"/>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sym typeface="+mn-ea"/>
              </a:rPr>
              <a:t>Complete the passage with suitable words from the word bank. You may not use any of the words more than once.</a:t>
            </a:r>
            <a:endPar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sym typeface="+mn-ea"/>
            </a:endParaRPr>
          </a:p>
        </p:txBody>
      </p:sp>
      <p:sp>
        <p:nvSpPr>
          <p:cNvPr id="97283" name="文本框 8"/>
          <p:cNvSpPr txBox="1">
            <a:spLocks noChangeArrowheads="1"/>
          </p:cNvSpPr>
          <p:nvPr/>
        </p:nvSpPr>
        <p:spPr bwMode="auto">
          <a:xfrm>
            <a:off x="2027238" y="3295650"/>
            <a:ext cx="8288338" cy="3192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20000"/>
              </a:lnSpc>
              <a:spcBef>
                <a:spcPct val="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sym typeface="+mn-ea"/>
              </a:rPr>
              <a:t>AlphaGo’s defeat of the Go player Lee Se-</a:t>
            </a:r>
            <a:r>
              <a:rPr kumimoji="0" lang="en-US" altLang="zh-CN" sz="2400" b="0" i="0" u="none" strike="noStrike" kern="1200" cap="none" spc="0" normalizeH="0" baseline="0" noProof="0" dirty="0" err="1">
                <a:ln>
                  <a:noFill/>
                </a:ln>
                <a:solidFill>
                  <a:schemeClr val="tx1"/>
                </a:solidFill>
                <a:effectLst/>
                <a:uLnTx/>
                <a:uFillTx/>
                <a:latin typeface="Times New Roman" panose="02020603050405020304" pitchFamily="18" charset="0"/>
                <a:ea typeface="+mn-ea"/>
                <a:cs typeface="Times New Roman" panose="02020603050405020304" pitchFamily="18" charset="0"/>
                <a:sym typeface="+mn-ea"/>
              </a:rPr>
              <a:t>dol</a:t>
            </a:r>
            <a:r>
              <a:rPr kumimoji="0" lang="en-US" altLang="zh-CN"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sym typeface="+mn-ea"/>
              </a:rPr>
              <a:t> took the entire world by surprise. Despite the fact that computers have 1) ___________ world chess champions, Go was supposed to be least likely to be won by machines. Unlike chess games based on calculations, Go is more about 2) ___________ and a feeling for structure. In all, it is art. To many people, Go seems like a mystery</a:t>
            </a:r>
            <a:endParaRPr kumimoji="0" lang="en-US" altLang="zh-CN"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sym typeface="+mn-ea"/>
            </a:endParaRPr>
          </a:p>
          <a:p>
            <a:pPr marL="0" marR="0" lvl="0" indent="0" algn="l" defTabSz="914400" rtl="0" eaLnBrk="1" fontAlgn="base" latinLnBrk="0" hangingPunct="1">
              <a:lnSpc>
                <a:spcPct val="120000"/>
              </a:lnSpc>
              <a:spcBef>
                <a:spcPct val="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sym typeface="+mn-ea"/>
              </a:rPr>
              <a:t>because of its extreme difficulty.</a:t>
            </a:r>
            <a:endParaRPr kumimoji="0" lang="en-US" altLang="zh-CN"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sym typeface="+mn-ea"/>
            </a:endParaRPr>
          </a:p>
        </p:txBody>
      </p:sp>
      <p:sp>
        <p:nvSpPr>
          <p:cNvPr id="14" name="矩形 13"/>
          <p:cNvSpPr/>
          <p:nvPr/>
        </p:nvSpPr>
        <p:spPr>
          <a:xfrm>
            <a:off x="1524000" y="6372225"/>
            <a:ext cx="9144000" cy="485775"/>
          </a:xfrm>
          <a:prstGeom prst="rect">
            <a:avLst/>
          </a:prstGeom>
          <a:solidFill>
            <a:srgbClr val="FF9F4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1" lang="zh-CN" altLang="en-US" sz="1800" b="0" i="0" u="none" strike="noStrike" kern="1200" cap="none" spc="0" normalizeH="0" baseline="0" noProof="0">
              <a:ln>
                <a:noFill/>
              </a:ln>
              <a:solidFill>
                <a:schemeClr val="accent6">
                  <a:lumMod val="60000"/>
                  <a:lumOff val="40000"/>
                </a:schemeClr>
              </a:solidFill>
              <a:effectLst/>
              <a:uLnTx/>
              <a:uFillTx/>
              <a:latin typeface="+mn-lt"/>
              <a:ea typeface="+mn-ea"/>
              <a:cs typeface="+mn-cs"/>
            </a:endParaRPr>
          </a:p>
        </p:txBody>
      </p:sp>
      <p:cxnSp>
        <p:nvCxnSpPr>
          <p:cNvPr id="15" name="直线连接符 14"/>
          <p:cNvCxnSpPr/>
          <p:nvPr/>
        </p:nvCxnSpPr>
        <p:spPr>
          <a:xfrm>
            <a:off x="1524000" y="6372225"/>
            <a:ext cx="9144000" cy="0"/>
          </a:xfrm>
          <a:prstGeom prst="line">
            <a:avLst/>
          </a:prstGeom>
          <a:ln>
            <a:solidFill>
              <a:schemeClr val="accent1"/>
            </a:solidFill>
          </a:ln>
          <a:effectLst/>
        </p:spPr>
        <p:style>
          <a:lnRef idx="3">
            <a:schemeClr val="accent5"/>
          </a:lnRef>
          <a:fillRef idx="0">
            <a:schemeClr val="accent5"/>
          </a:fillRef>
          <a:effectRef idx="2">
            <a:schemeClr val="accent5"/>
          </a:effectRef>
          <a:fontRef idx="minor">
            <a:schemeClr val="tx1"/>
          </a:fontRef>
        </p:style>
      </p:cxnSp>
      <p:cxnSp>
        <p:nvCxnSpPr>
          <p:cNvPr id="16" name="直线连接符 15"/>
          <p:cNvCxnSpPr/>
          <p:nvPr/>
        </p:nvCxnSpPr>
        <p:spPr>
          <a:xfrm>
            <a:off x="1524000" y="742950"/>
            <a:ext cx="2100263" cy="0"/>
          </a:xfrm>
          <a:prstGeom prst="line">
            <a:avLst/>
          </a:prstGeom>
          <a:ln>
            <a:solidFill>
              <a:schemeClr val="accent3">
                <a:lumMod val="75000"/>
              </a:schemeClr>
            </a:solidFill>
          </a:ln>
          <a:effectLst/>
        </p:spPr>
        <p:style>
          <a:lnRef idx="3">
            <a:schemeClr val="accent5"/>
          </a:lnRef>
          <a:fillRef idx="0">
            <a:schemeClr val="accent5"/>
          </a:fillRef>
          <a:effectRef idx="2">
            <a:schemeClr val="accent5"/>
          </a:effectRef>
          <a:fontRef idx="minor">
            <a:schemeClr val="tx1"/>
          </a:fontRef>
        </p:style>
      </p:cxnSp>
      <p:cxnSp>
        <p:nvCxnSpPr>
          <p:cNvPr id="17" name="直线连接符 16"/>
          <p:cNvCxnSpPr/>
          <p:nvPr/>
        </p:nvCxnSpPr>
        <p:spPr>
          <a:xfrm>
            <a:off x="3421063" y="742950"/>
            <a:ext cx="7246938" cy="0"/>
          </a:xfrm>
          <a:prstGeom prst="line">
            <a:avLst/>
          </a:prstGeom>
          <a:ln w="3175" cmpd="sng">
            <a:solidFill>
              <a:schemeClr val="accent3">
                <a:lumMod val="75000"/>
              </a:schemeClr>
            </a:solidFill>
          </a:ln>
          <a:effectLst/>
        </p:spPr>
        <p:style>
          <a:lnRef idx="3">
            <a:schemeClr val="accent5"/>
          </a:lnRef>
          <a:fillRef idx="0">
            <a:schemeClr val="accent5"/>
          </a:fillRef>
          <a:effectRef idx="2">
            <a:schemeClr val="accent5"/>
          </a:effectRef>
          <a:fontRef idx="minor">
            <a:schemeClr val="tx1"/>
          </a:fontRef>
        </p:style>
      </p:cxnSp>
      <p:pic>
        <p:nvPicPr>
          <p:cNvPr id="89096" name="图片 17"/>
          <p:cNvPicPr>
            <a:picLocks noChangeAspect="1"/>
          </p:cNvPicPr>
          <p:nvPr/>
        </p:nvPicPr>
        <p:blipFill>
          <a:blip r:embed="rId1"/>
          <a:stretch>
            <a:fillRect/>
          </a:stretch>
        </p:blipFill>
        <p:spPr>
          <a:xfrm>
            <a:off x="1722438" y="152400"/>
            <a:ext cx="177800" cy="495300"/>
          </a:xfrm>
          <a:prstGeom prst="rect">
            <a:avLst/>
          </a:prstGeom>
          <a:noFill/>
          <a:ln w="9525">
            <a:noFill/>
          </a:ln>
        </p:spPr>
      </p:pic>
      <p:sp>
        <p:nvSpPr>
          <p:cNvPr id="19" name="文本框 18"/>
          <p:cNvSpPr txBox="1"/>
          <p:nvPr/>
        </p:nvSpPr>
        <p:spPr>
          <a:xfrm>
            <a:off x="1879600" y="203200"/>
            <a:ext cx="1899285" cy="553085"/>
          </a:xfrm>
          <a:prstGeom prst="rect">
            <a:avLst/>
          </a:prstGeom>
          <a:noFill/>
        </p:spPr>
        <p:txBody>
          <a:bodyPr wrap="none">
            <a:spAutoFit/>
          </a:bodyPr>
          <a:lstStyle/>
          <a:p>
            <a:pPr marR="0" defTabSz="914400">
              <a:buClrTx/>
              <a:buSzTx/>
              <a:buFont typeface="Arial" panose="020B0604020202020204" pitchFamily="34" charset="0"/>
              <a:buNone/>
              <a:defRPr/>
            </a:pPr>
            <a:r>
              <a:rPr kumimoji="1" lang="en-US" altLang="zh-CN" sz="3000" b="1" kern="1200" cap="none" spc="0" normalizeH="0" baseline="0" noProof="0" dirty="0">
                <a:solidFill>
                  <a:srgbClr val="408000"/>
                </a:solidFill>
                <a:latin typeface="Arial" panose="020B0604020202020204"/>
                <a:ea typeface="宋体" panose="02010600030101010101" pitchFamily="2" charset="-122"/>
                <a:cs typeface="Arial" panose="020B0604020202020204"/>
                <a:sym typeface="+mn-ea"/>
              </a:rPr>
              <a:t>Explore</a:t>
            </a:r>
            <a:r>
              <a:rPr kumimoji="1" lang="en-US" altLang="zh-CN" sz="3000" b="1" kern="1200" cap="none" spc="0" normalizeH="0" baseline="0" noProof="0" dirty="0">
                <a:solidFill>
                  <a:schemeClr val="accent3">
                    <a:lumMod val="75000"/>
                  </a:schemeClr>
                </a:solidFill>
                <a:latin typeface="Arial" panose="020B0604020202020204"/>
                <a:ea typeface="宋体" panose="02010600030101010101" pitchFamily="2" charset="-122"/>
                <a:cs typeface="Arial" panose="020B0604020202020204"/>
                <a:sym typeface="+mn-ea"/>
              </a:rPr>
              <a:t> </a:t>
            </a:r>
            <a:r>
              <a:rPr kumimoji="1" lang="en-US" altLang="zh-CN" sz="3000" b="1" kern="1200" cap="none" spc="0" normalizeH="0" baseline="0" noProof="0" dirty="0">
                <a:solidFill>
                  <a:srgbClr val="408000"/>
                </a:solidFill>
                <a:latin typeface="Arial" panose="020B0604020202020204"/>
                <a:ea typeface="宋体" panose="02010600030101010101" pitchFamily="2" charset="-122"/>
                <a:cs typeface="Arial" panose="020B0604020202020204"/>
                <a:sym typeface="+mn-ea"/>
              </a:rPr>
              <a:t>1</a:t>
            </a:r>
            <a:endParaRPr kumimoji="1" lang="zh-CN" altLang="en-US" sz="3000" b="1" kern="1200" cap="none" spc="0" normalizeH="0" baseline="0" noProof="0" dirty="0">
              <a:solidFill>
                <a:srgbClr val="408000"/>
              </a:solidFill>
              <a:latin typeface="Arial" panose="020B0604020202020204"/>
              <a:ea typeface="宋体" panose="02010600030101010101" pitchFamily="2" charset="-122"/>
              <a:cs typeface="Arial" panose="020B0604020202020204"/>
              <a:sym typeface="+mn-ea"/>
            </a:endParaRPr>
          </a:p>
        </p:txBody>
      </p:sp>
      <p:sp>
        <p:nvSpPr>
          <p:cNvPr id="89098" name="TextBox 4"/>
          <p:cNvSpPr txBox="1"/>
          <p:nvPr/>
        </p:nvSpPr>
        <p:spPr>
          <a:xfrm>
            <a:off x="5846763" y="6394450"/>
            <a:ext cx="4821237" cy="368300"/>
          </a:xfrm>
          <a:prstGeom prst="rect">
            <a:avLst/>
          </a:prstGeom>
          <a:noFill/>
          <a:ln w="9525">
            <a:noFill/>
          </a:ln>
        </p:spPr>
        <p:txBody>
          <a:bodyPr>
            <a:spAutoFit/>
          </a:bodyPr>
          <a:p>
            <a:r>
              <a:rPr lang="zh-CN" altLang="en-US" b="1" dirty="0">
                <a:solidFill>
                  <a:schemeClr val="bg1"/>
                </a:solidFill>
                <a:latin typeface="微软雅黑" panose="020B0503020204020204" charset="-122"/>
                <a:ea typeface="微软雅黑" panose="020B0503020204020204" charset="-122"/>
              </a:rPr>
              <a:t>新一代大学英语（基础篇）</a:t>
            </a:r>
            <a:r>
              <a:rPr lang="en-US" altLang="zh-CN" b="1" dirty="0">
                <a:solidFill>
                  <a:schemeClr val="bg1"/>
                </a:solidFill>
                <a:latin typeface="微软雅黑" panose="020B0503020204020204" charset="-122"/>
                <a:ea typeface="微软雅黑" panose="020B0503020204020204" charset="-122"/>
              </a:rPr>
              <a:t>  </a:t>
            </a:r>
            <a:r>
              <a:rPr lang="zh-CN" altLang="en-US" b="1" dirty="0">
                <a:solidFill>
                  <a:schemeClr val="bg1"/>
                </a:solidFill>
                <a:latin typeface="微软雅黑" panose="020B0503020204020204" charset="-122"/>
                <a:ea typeface="微软雅黑" panose="020B0503020204020204" charset="-122"/>
              </a:rPr>
              <a:t>综合教程</a:t>
            </a:r>
            <a:r>
              <a:rPr lang="en-US" altLang="zh-CN" b="1" dirty="0">
                <a:solidFill>
                  <a:schemeClr val="bg1"/>
                </a:solidFill>
                <a:latin typeface="微软雅黑" panose="020B0503020204020204" charset="-122"/>
                <a:ea typeface="微软雅黑" panose="020B0503020204020204" charset="-122"/>
              </a:rPr>
              <a:t>  Unit 7</a:t>
            </a:r>
            <a:endParaRPr lang="zh-CN" altLang="en-US" b="1" dirty="0">
              <a:solidFill>
                <a:schemeClr val="bg1"/>
              </a:solidFill>
              <a:latin typeface="微软雅黑" panose="020B0503020204020204" charset="-122"/>
              <a:ea typeface="微软雅黑" panose="020B0503020204020204" charset="-122"/>
            </a:endParaRPr>
          </a:p>
        </p:txBody>
      </p:sp>
      <p:sp>
        <p:nvSpPr>
          <p:cNvPr id="89099" name="文本框 20"/>
          <p:cNvSpPr txBox="1"/>
          <p:nvPr/>
        </p:nvSpPr>
        <p:spPr>
          <a:xfrm>
            <a:off x="3992563" y="280988"/>
            <a:ext cx="5122862" cy="521970"/>
          </a:xfrm>
          <a:prstGeom prst="rect">
            <a:avLst/>
          </a:prstGeom>
          <a:noFill/>
          <a:ln w="9525">
            <a:noFill/>
          </a:ln>
        </p:spPr>
        <p:txBody>
          <a:bodyPr>
            <a:spAutoFit/>
          </a:bodyPr>
          <a:p>
            <a:r>
              <a:rPr lang="en-US" altLang="zh-CN" sz="2800" b="1" dirty="0">
                <a:solidFill>
                  <a:srgbClr val="64A96A"/>
                </a:solidFill>
                <a:latin typeface="Arial" panose="020B0604020202020204" pitchFamily="34" charset="0"/>
              </a:rPr>
              <a:t>Building your language</a:t>
            </a:r>
            <a:endParaRPr lang="zh-CN" altLang="en-US" sz="2000" b="1" dirty="0">
              <a:solidFill>
                <a:srgbClr val="64A96A"/>
              </a:solidFill>
              <a:latin typeface="Arial" panose="020B0604020202020204" pitchFamily="34" charset="0"/>
              <a:ea typeface="Arial" panose="020B0604020202020204" pitchFamily="34" charset="0"/>
            </a:endParaRPr>
          </a:p>
        </p:txBody>
      </p:sp>
      <p:sp>
        <p:nvSpPr>
          <p:cNvPr id="97292" name="文本框 22"/>
          <p:cNvSpPr txBox="1">
            <a:spLocks noChangeArrowheads="1"/>
          </p:cNvSpPr>
          <p:nvPr/>
        </p:nvSpPr>
        <p:spPr bwMode="auto">
          <a:xfrm>
            <a:off x="1879600" y="885825"/>
            <a:ext cx="17446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1" lang="en-US" altLang="zh-CN" sz="2400" b="1" i="0" u="none" strike="noStrike" kern="1200" cap="none" spc="0" normalizeH="0" baseline="0" noProof="0">
                <a:ln>
                  <a:noFill/>
                </a:ln>
                <a:solidFill>
                  <a:srgbClr val="64A96A"/>
                </a:solidFill>
                <a:effectLst/>
                <a:uLnTx/>
                <a:uFillTx/>
                <a:latin typeface="Times New Roman" panose="02020603050405020304" pitchFamily="18" charset="0"/>
                <a:ea typeface="+mn-ea"/>
                <a:cs typeface="Times New Roman" panose="02020603050405020304" pitchFamily="18" charset="0"/>
                <a:sym typeface="+mn-ea"/>
              </a:rPr>
              <a:t>R</a:t>
            </a:r>
            <a:r>
              <a:rPr kumimoji="1" lang="zh-CN" altLang="zh-CN" sz="2400" b="1" i="0" u="none" strike="noStrike" kern="1200" cap="none" spc="0" normalizeH="0" baseline="0" noProof="0">
                <a:ln>
                  <a:noFill/>
                </a:ln>
                <a:solidFill>
                  <a:srgbClr val="64A96A"/>
                </a:solidFill>
                <a:effectLst/>
                <a:uLnTx/>
                <a:uFillTx/>
                <a:latin typeface="Times New Roman" panose="02020603050405020304" pitchFamily="18" charset="0"/>
                <a:ea typeface="+mn-ea"/>
                <a:cs typeface="Times New Roman" panose="02020603050405020304" pitchFamily="18" charset="0"/>
                <a:sym typeface="+mn-ea"/>
              </a:rPr>
              <a:t>eview </a:t>
            </a:r>
            <a:endParaRPr kumimoji="1" lang="zh-CN" altLang="en-US" sz="2400" b="1" i="0" u="none" strike="noStrike" kern="1200" cap="none" spc="0" normalizeH="0" baseline="0" noProof="0">
              <a:ln>
                <a:noFill/>
              </a:ln>
              <a:solidFill>
                <a:srgbClr val="64A96A"/>
              </a:solidFill>
              <a:effectLst/>
              <a:uLnTx/>
              <a:uFillTx/>
              <a:latin typeface="Times New Roman" panose="02020603050405020304" pitchFamily="18" charset="0"/>
              <a:ea typeface="+mn-ea"/>
              <a:cs typeface="Times New Roman" panose="02020603050405020304" pitchFamily="18" charset="0"/>
              <a:sym typeface="+mn-ea"/>
            </a:endParaRPr>
          </a:p>
        </p:txBody>
      </p:sp>
      <p:sp>
        <p:nvSpPr>
          <p:cNvPr id="24" name="五边形 23"/>
          <p:cNvSpPr>
            <a:spLocks noChangeArrowheads="1"/>
          </p:cNvSpPr>
          <p:nvPr/>
        </p:nvSpPr>
        <p:spPr bwMode="auto">
          <a:xfrm>
            <a:off x="1992313" y="1574800"/>
            <a:ext cx="1109663" cy="431800"/>
          </a:xfrm>
          <a:prstGeom prst="homePlate">
            <a:avLst>
              <a:gd name="adj" fmla="val 50017"/>
            </a:avLst>
          </a:prstGeom>
          <a:solidFill>
            <a:srgbClr val="64A96A"/>
          </a:solidFill>
          <a:ln>
            <a:noFill/>
          </a:ln>
          <a:effectLst>
            <a:outerShdw blurRad="50800" dist="38100" dir="2700000" algn="tl" rotWithShape="0">
              <a:srgbClr val="808080">
                <a:alpha val="39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1" lang="en-US" altLang="zh-CN" sz="2400" b="1" i="0" u="none" strike="noStrike" kern="1200" cap="none" spc="0" normalizeH="0" baseline="0" noProof="0" dirty="0">
                <a:ln>
                  <a:noFill/>
                </a:ln>
                <a:solidFill>
                  <a:srgbClr val="FFFFFF"/>
                </a:solidFill>
                <a:effectLst/>
                <a:uLnTx/>
                <a:uFillTx/>
                <a:latin typeface="Calibri" panose="020F0502020204030204" charset="0"/>
                <a:ea typeface="宋体" panose="02010600030101010101" pitchFamily="2" charset="-122"/>
                <a:cs typeface="+mn-cs"/>
                <a:sym typeface="+mn-ea"/>
              </a:rPr>
              <a:t>Task 4</a:t>
            </a:r>
            <a:endParaRPr kumimoji="1" lang="zh-CN" altLang="en-US" sz="2400" b="1" i="0" u="none" strike="noStrike" kern="1200" cap="none" spc="0" normalizeH="0" baseline="0" noProof="0" dirty="0">
              <a:ln>
                <a:noFill/>
              </a:ln>
              <a:solidFill>
                <a:srgbClr val="FFFFFF"/>
              </a:solidFill>
              <a:effectLst/>
              <a:uLnTx/>
              <a:uFillTx/>
              <a:latin typeface="Calibri" panose="020F0502020204030204" charset="0"/>
              <a:ea typeface="宋体" panose="02010600030101010101" pitchFamily="2" charset="-122"/>
              <a:cs typeface="+mn-cs"/>
              <a:sym typeface="+mn-ea"/>
            </a:endParaRPr>
          </a:p>
        </p:txBody>
      </p:sp>
      <p:sp>
        <p:nvSpPr>
          <p:cNvPr id="5" name="矩形 4"/>
          <p:cNvSpPr>
            <a:spLocks noChangeArrowheads="1"/>
          </p:cNvSpPr>
          <p:nvPr/>
        </p:nvSpPr>
        <p:spPr bwMode="auto">
          <a:xfrm>
            <a:off x="2279650" y="4194175"/>
            <a:ext cx="121475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defeated</a:t>
            </a:r>
            <a:endParaRPr kumimoji="0" lang="zh-CN" altLang="en-US" sz="2400" b="0" i="0" u="none" strike="noStrike" kern="1200" cap="none" spc="0" normalizeH="0" baseline="0" noProof="0" dirty="0">
              <a:ln>
                <a:noFill/>
              </a:ln>
              <a:solidFill>
                <a:srgbClr val="C00000"/>
              </a:solidFill>
              <a:effectLst/>
              <a:uLnTx/>
              <a:uFillTx/>
              <a:latin typeface="+mn-lt"/>
              <a:ea typeface="+mn-ea"/>
              <a:cs typeface="+mn-cs"/>
              <a:sym typeface="+mn-ea"/>
            </a:endParaRPr>
          </a:p>
        </p:txBody>
      </p:sp>
      <p:sp>
        <p:nvSpPr>
          <p:cNvPr id="7" name="矩形 6"/>
          <p:cNvSpPr>
            <a:spLocks noChangeArrowheads="1"/>
          </p:cNvSpPr>
          <p:nvPr/>
        </p:nvSpPr>
        <p:spPr bwMode="auto">
          <a:xfrm>
            <a:off x="6383338" y="5091113"/>
            <a:ext cx="121475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intuition</a:t>
            </a:r>
            <a:endParaRPr kumimoji="0" lang="zh-CN" altLang="en-US" sz="2400" b="0" i="0" u="none" strike="noStrike" kern="1200" cap="none" spc="0" normalizeH="0" baseline="0" noProof="0" dirty="0">
              <a:ln>
                <a:noFill/>
              </a:ln>
              <a:solidFill>
                <a:srgbClr val="C00000"/>
              </a:solidFill>
              <a:effectLst/>
              <a:uLnTx/>
              <a:uFillTx/>
              <a:latin typeface="+mn-lt"/>
              <a:ea typeface="+mn-ea"/>
              <a:cs typeface="+mn-cs"/>
              <a:sym typeface="+mn-ea"/>
            </a:endParaRPr>
          </a:p>
        </p:txBody>
      </p:sp>
      <p:cxnSp>
        <p:nvCxnSpPr>
          <p:cNvPr id="89104" name="直接连接符 26"/>
          <p:cNvCxnSpPr/>
          <p:nvPr/>
        </p:nvCxnSpPr>
        <p:spPr>
          <a:xfrm flipV="1">
            <a:off x="2055813" y="3216275"/>
            <a:ext cx="8129587" cy="28575"/>
          </a:xfrm>
          <a:prstGeom prst="line">
            <a:avLst/>
          </a:prstGeom>
          <a:ln w="28575" cap="flat" cmpd="sng">
            <a:solidFill>
              <a:srgbClr val="44B36E"/>
            </a:solidFill>
            <a:prstDash val="solid"/>
            <a:headEnd type="none" w="med" len="med"/>
            <a:tailEnd type="none" w="med" len="med"/>
          </a:ln>
        </p:spPr>
      </p:cxnSp>
      <p:cxnSp>
        <p:nvCxnSpPr>
          <p:cNvPr id="89105" name="直接连接符 27"/>
          <p:cNvCxnSpPr/>
          <p:nvPr/>
        </p:nvCxnSpPr>
        <p:spPr>
          <a:xfrm flipV="1">
            <a:off x="2027238" y="2370138"/>
            <a:ext cx="8129587" cy="28575"/>
          </a:xfrm>
          <a:prstGeom prst="line">
            <a:avLst/>
          </a:prstGeom>
          <a:ln w="28575" cap="flat" cmpd="sng">
            <a:solidFill>
              <a:srgbClr val="44B36E"/>
            </a:solidFill>
            <a:prstDash val="solid"/>
            <a:headEnd type="none" w="med" len="med"/>
            <a:tailEnd type="none" w="med" len="med"/>
          </a:ln>
        </p:spPr>
      </p:cxnSp>
      <p:sp>
        <p:nvSpPr>
          <p:cNvPr id="97298" name="矩形 7"/>
          <p:cNvSpPr>
            <a:spLocks noChangeArrowheads="1"/>
          </p:cNvSpPr>
          <p:nvPr/>
        </p:nvSpPr>
        <p:spPr bwMode="auto">
          <a:xfrm>
            <a:off x="2517775" y="2395538"/>
            <a:ext cx="7993063"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20000"/>
              </a:lnSpc>
              <a:spcBef>
                <a:spcPct val="0"/>
              </a:spcBef>
              <a:spcAft>
                <a:spcPct val="0"/>
              </a:spcAft>
              <a:buClrTx/>
              <a:buSzTx/>
              <a:buFontTx/>
              <a:buNone/>
              <a:defRPr/>
            </a:pPr>
            <a:r>
              <a:rPr kumimoji="0" lang="en-US"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sym typeface="+mn-ea"/>
              </a:rPr>
              <a:t>barriers           admit            efforts           defeated                match</a:t>
            </a:r>
            <a:endParaRPr kumimoji="0" lang="en-US"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sym typeface="+mn-ea"/>
            </a:endParaRPr>
          </a:p>
          <a:p>
            <a:pPr marL="0" marR="0" lvl="0" indent="0" algn="l" defTabSz="914400" rtl="0" eaLnBrk="1" fontAlgn="base" latinLnBrk="0" hangingPunct="1">
              <a:lnSpc>
                <a:spcPct val="120000"/>
              </a:lnSpc>
              <a:spcBef>
                <a:spcPct val="0"/>
              </a:spcBef>
              <a:spcAft>
                <a:spcPct val="0"/>
              </a:spcAft>
              <a:buClrTx/>
              <a:buSzTx/>
              <a:buFontTx/>
              <a:buNone/>
              <a:defRPr/>
            </a:pPr>
            <a:r>
              <a:rPr kumimoji="0" lang="en-US"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sym typeface="+mn-ea"/>
              </a:rPr>
              <a:t>conquer          </a:t>
            </a:r>
            <a:r>
              <a:rPr kumimoji="0" lang="en-US" altLang="zh-CN" sz="20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sym typeface="+mn-ea"/>
              </a:rPr>
              <a:t>referred        </a:t>
            </a:r>
            <a:r>
              <a:rPr kumimoji="0" lang="en-US"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sym typeface="+mn-ea"/>
              </a:rPr>
              <a:t>resisting        transforming       </a:t>
            </a:r>
            <a:r>
              <a:rPr kumimoji="0" lang="en-US" altLang="zh-CN" sz="20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sym typeface="+mn-ea"/>
              </a:rPr>
              <a:t> intuition</a:t>
            </a:r>
            <a:endParaRPr kumimoji="0" lang="en-US"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sym typeface="+mn-ea"/>
            </a:endParaRPr>
          </a:p>
        </p:txBody>
      </p:sp>
      <p:pic>
        <p:nvPicPr>
          <p:cNvPr id="89107" name="Picture 21">
            <a:hlinkClick r:id="" action="ppaction://noaction"/>
          </p:cNvPr>
          <p:cNvPicPr>
            <a:picLocks noChangeAspect="1"/>
          </p:cNvPicPr>
          <p:nvPr/>
        </p:nvPicPr>
        <p:blipFill>
          <a:blip r:embed="rId2"/>
          <a:stretch>
            <a:fillRect/>
          </a:stretch>
        </p:blipFill>
        <p:spPr>
          <a:xfrm>
            <a:off x="9767888" y="184150"/>
            <a:ext cx="558800" cy="55880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0114" name="文本框 8"/>
          <p:cNvSpPr txBox="1"/>
          <p:nvPr/>
        </p:nvSpPr>
        <p:spPr>
          <a:xfrm>
            <a:off x="2127250" y="2251075"/>
            <a:ext cx="8288338" cy="3636010"/>
          </a:xfrm>
          <a:prstGeom prst="rect">
            <a:avLst/>
          </a:prstGeom>
          <a:noFill/>
          <a:ln w="9525">
            <a:noFill/>
          </a:ln>
        </p:spPr>
        <p:txBody>
          <a:bodyPr>
            <a:spAutoFit/>
          </a:bodyPr>
          <a:p>
            <a:pPr>
              <a:lnSpc>
                <a:spcPct val="120000"/>
              </a:lnSpc>
              <a:buNone/>
            </a:pPr>
            <a:r>
              <a:rPr lang="en-US" altLang="zh-CN" sz="2400" dirty="0">
                <a:latin typeface="Times New Roman" panose="02020603050405020304" pitchFamily="18" charset="0"/>
                <a:cs typeface="Times New Roman" panose="02020603050405020304" pitchFamily="18" charset="0"/>
                <a:sym typeface="+mn-ea"/>
              </a:rPr>
              <a:t>A British player once said that few Europeans living in Japan had</a:t>
            </a:r>
            <a:endParaRPr lang="en-US" altLang="zh-CN" sz="2400" dirty="0">
              <a:latin typeface="Times New Roman" panose="02020603050405020304" pitchFamily="18" charset="0"/>
              <a:cs typeface="Times New Roman" panose="02020603050405020304" pitchFamily="18" charset="0"/>
              <a:sym typeface="+mn-ea"/>
            </a:endParaRPr>
          </a:p>
          <a:p>
            <a:pPr>
              <a:lnSpc>
                <a:spcPct val="120000"/>
              </a:lnSpc>
              <a:buNone/>
            </a:pPr>
            <a:r>
              <a:rPr lang="en-US" altLang="zh-CN" sz="2400" dirty="0">
                <a:latin typeface="Times New Roman" panose="02020603050405020304" pitchFamily="18" charset="0"/>
                <a:cs typeface="Times New Roman" panose="02020603050405020304" pitchFamily="18" charset="0"/>
                <a:sym typeface="+mn-ea"/>
              </a:rPr>
              <a:t>the patience to learn to play Go. Some people even 3) _________ to Go as chess to the fourth power. Although no one is willing to </a:t>
            </a:r>
            <a:endParaRPr lang="en-US" altLang="zh-CN" sz="2400" dirty="0">
              <a:latin typeface="Times New Roman" panose="02020603050405020304" pitchFamily="18" charset="0"/>
              <a:cs typeface="Times New Roman" panose="02020603050405020304" pitchFamily="18" charset="0"/>
              <a:sym typeface="+mn-ea"/>
            </a:endParaRPr>
          </a:p>
          <a:p>
            <a:pPr>
              <a:lnSpc>
                <a:spcPct val="120000"/>
              </a:lnSpc>
              <a:buNone/>
            </a:pPr>
            <a:r>
              <a:rPr lang="en-US" altLang="zh-CN" sz="2400" dirty="0">
                <a:latin typeface="Times New Roman" panose="02020603050405020304" pitchFamily="18" charset="0"/>
                <a:cs typeface="Times New Roman" panose="02020603050405020304" pitchFamily="18" charset="0"/>
                <a:sym typeface="+mn-ea"/>
              </a:rPr>
              <a:t>4) ___________ it, AlphaGo’s victory proves that machines are taking the upper hand. Not only can machines play Go, they can also write poems, classical music and novels. It is even reported that a computer is capable of 5) ___________ a photograph into a painting in the style of a great master.</a:t>
            </a:r>
            <a:endParaRPr lang="en-US" altLang="zh-CN" sz="2400" dirty="0">
              <a:latin typeface="Times New Roman" panose="02020603050405020304" pitchFamily="18" charset="0"/>
              <a:ea typeface="Times New Roman" panose="02020603050405020304" pitchFamily="18" charset="0"/>
              <a:sym typeface="+mn-ea"/>
            </a:endParaRPr>
          </a:p>
        </p:txBody>
      </p:sp>
      <p:sp>
        <p:nvSpPr>
          <p:cNvPr id="14" name="矩形 13"/>
          <p:cNvSpPr/>
          <p:nvPr/>
        </p:nvSpPr>
        <p:spPr>
          <a:xfrm>
            <a:off x="1524000" y="6372225"/>
            <a:ext cx="9144000" cy="485775"/>
          </a:xfrm>
          <a:prstGeom prst="rect">
            <a:avLst/>
          </a:prstGeom>
          <a:solidFill>
            <a:srgbClr val="FF9F4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1" lang="zh-CN" altLang="en-US" sz="1800" b="0" i="0" u="none" strike="noStrike" kern="1200" cap="none" spc="0" normalizeH="0" baseline="0" noProof="0">
              <a:ln>
                <a:noFill/>
              </a:ln>
              <a:solidFill>
                <a:schemeClr val="accent6">
                  <a:lumMod val="60000"/>
                  <a:lumOff val="40000"/>
                </a:schemeClr>
              </a:solidFill>
              <a:effectLst/>
              <a:uLnTx/>
              <a:uFillTx/>
              <a:latin typeface="+mn-lt"/>
              <a:ea typeface="+mn-ea"/>
              <a:cs typeface="+mn-cs"/>
            </a:endParaRPr>
          </a:p>
        </p:txBody>
      </p:sp>
      <p:cxnSp>
        <p:nvCxnSpPr>
          <p:cNvPr id="15" name="直线连接符 14"/>
          <p:cNvCxnSpPr/>
          <p:nvPr/>
        </p:nvCxnSpPr>
        <p:spPr>
          <a:xfrm>
            <a:off x="1524000" y="6372225"/>
            <a:ext cx="9144000" cy="0"/>
          </a:xfrm>
          <a:prstGeom prst="line">
            <a:avLst/>
          </a:prstGeom>
          <a:ln>
            <a:solidFill>
              <a:schemeClr val="accent1"/>
            </a:solidFill>
          </a:ln>
          <a:effectLst/>
        </p:spPr>
        <p:style>
          <a:lnRef idx="3">
            <a:schemeClr val="accent5"/>
          </a:lnRef>
          <a:fillRef idx="0">
            <a:schemeClr val="accent5"/>
          </a:fillRef>
          <a:effectRef idx="2">
            <a:schemeClr val="accent5"/>
          </a:effectRef>
          <a:fontRef idx="minor">
            <a:schemeClr val="tx1"/>
          </a:fontRef>
        </p:style>
      </p:cxnSp>
      <p:cxnSp>
        <p:nvCxnSpPr>
          <p:cNvPr id="16" name="直线连接符 15"/>
          <p:cNvCxnSpPr/>
          <p:nvPr/>
        </p:nvCxnSpPr>
        <p:spPr>
          <a:xfrm>
            <a:off x="1524000" y="742950"/>
            <a:ext cx="2100263" cy="0"/>
          </a:xfrm>
          <a:prstGeom prst="line">
            <a:avLst/>
          </a:prstGeom>
          <a:ln>
            <a:solidFill>
              <a:schemeClr val="accent3">
                <a:lumMod val="75000"/>
              </a:schemeClr>
            </a:solidFill>
          </a:ln>
          <a:effectLst/>
        </p:spPr>
        <p:style>
          <a:lnRef idx="3">
            <a:schemeClr val="accent5"/>
          </a:lnRef>
          <a:fillRef idx="0">
            <a:schemeClr val="accent5"/>
          </a:fillRef>
          <a:effectRef idx="2">
            <a:schemeClr val="accent5"/>
          </a:effectRef>
          <a:fontRef idx="minor">
            <a:schemeClr val="tx1"/>
          </a:fontRef>
        </p:style>
      </p:cxnSp>
      <p:cxnSp>
        <p:nvCxnSpPr>
          <p:cNvPr id="17" name="直线连接符 16"/>
          <p:cNvCxnSpPr/>
          <p:nvPr/>
        </p:nvCxnSpPr>
        <p:spPr>
          <a:xfrm>
            <a:off x="3421063" y="742950"/>
            <a:ext cx="7246938" cy="0"/>
          </a:xfrm>
          <a:prstGeom prst="line">
            <a:avLst/>
          </a:prstGeom>
          <a:ln w="3175" cmpd="sng">
            <a:solidFill>
              <a:schemeClr val="accent3">
                <a:lumMod val="75000"/>
              </a:schemeClr>
            </a:solidFill>
          </a:ln>
          <a:effectLst/>
        </p:spPr>
        <p:style>
          <a:lnRef idx="3">
            <a:schemeClr val="accent5"/>
          </a:lnRef>
          <a:fillRef idx="0">
            <a:schemeClr val="accent5"/>
          </a:fillRef>
          <a:effectRef idx="2">
            <a:schemeClr val="accent5"/>
          </a:effectRef>
          <a:fontRef idx="minor">
            <a:schemeClr val="tx1"/>
          </a:fontRef>
        </p:style>
      </p:cxnSp>
      <p:pic>
        <p:nvPicPr>
          <p:cNvPr id="90119" name="图片 17"/>
          <p:cNvPicPr>
            <a:picLocks noChangeAspect="1"/>
          </p:cNvPicPr>
          <p:nvPr/>
        </p:nvPicPr>
        <p:blipFill>
          <a:blip r:embed="rId1"/>
          <a:stretch>
            <a:fillRect/>
          </a:stretch>
        </p:blipFill>
        <p:spPr>
          <a:xfrm>
            <a:off x="1722438" y="152400"/>
            <a:ext cx="177800" cy="495300"/>
          </a:xfrm>
          <a:prstGeom prst="rect">
            <a:avLst/>
          </a:prstGeom>
          <a:noFill/>
          <a:ln w="9525">
            <a:noFill/>
          </a:ln>
        </p:spPr>
      </p:pic>
      <p:sp>
        <p:nvSpPr>
          <p:cNvPr id="19" name="文本框 18"/>
          <p:cNvSpPr txBox="1"/>
          <p:nvPr/>
        </p:nvSpPr>
        <p:spPr>
          <a:xfrm>
            <a:off x="1879600" y="203200"/>
            <a:ext cx="1899285" cy="553085"/>
          </a:xfrm>
          <a:prstGeom prst="rect">
            <a:avLst/>
          </a:prstGeom>
          <a:noFill/>
        </p:spPr>
        <p:txBody>
          <a:bodyPr wrap="none">
            <a:spAutoFit/>
          </a:bodyPr>
          <a:lstStyle/>
          <a:p>
            <a:pPr marR="0" defTabSz="914400">
              <a:buClrTx/>
              <a:buSzTx/>
              <a:buFont typeface="Arial" panose="020B0604020202020204" pitchFamily="34" charset="0"/>
              <a:buNone/>
              <a:defRPr/>
            </a:pPr>
            <a:r>
              <a:rPr kumimoji="1" lang="en-US" altLang="zh-CN" sz="3000" b="1" kern="1200" cap="none" spc="0" normalizeH="0" baseline="0" noProof="0" dirty="0">
                <a:solidFill>
                  <a:srgbClr val="408000"/>
                </a:solidFill>
                <a:latin typeface="Arial" panose="020B0604020202020204"/>
                <a:ea typeface="宋体" panose="02010600030101010101" pitchFamily="2" charset="-122"/>
                <a:cs typeface="Arial" panose="020B0604020202020204"/>
                <a:sym typeface="+mn-ea"/>
              </a:rPr>
              <a:t>Explore</a:t>
            </a:r>
            <a:r>
              <a:rPr kumimoji="1" lang="en-US" altLang="zh-CN" sz="3000" b="1" kern="1200" cap="none" spc="0" normalizeH="0" baseline="0" noProof="0" dirty="0">
                <a:solidFill>
                  <a:schemeClr val="accent3">
                    <a:lumMod val="75000"/>
                  </a:schemeClr>
                </a:solidFill>
                <a:latin typeface="Arial" panose="020B0604020202020204"/>
                <a:ea typeface="宋体" panose="02010600030101010101" pitchFamily="2" charset="-122"/>
                <a:cs typeface="Arial" panose="020B0604020202020204"/>
                <a:sym typeface="+mn-ea"/>
              </a:rPr>
              <a:t> </a:t>
            </a:r>
            <a:r>
              <a:rPr kumimoji="1" lang="en-US" altLang="zh-CN" sz="3000" b="1" kern="1200" cap="none" spc="0" normalizeH="0" baseline="0" noProof="0" dirty="0">
                <a:solidFill>
                  <a:srgbClr val="408000"/>
                </a:solidFill>
                <a:latin typeface="Arial" panose="020B0604020202020204"/>
                <a:ea typeface="宋体" panose="02010600030101010101" pitchFamily="2" charset="-122"/>
                <a:cs typeface="Arial" panose="020B0604020202020204"/>
                <a:sym typeface="+mn-ea"/>
              </a:rPr>
              <a:t>1</a:t>
            </a:r>
            <a:endParaRPr kumimoji="1" lang="zh-CN" altLang="en-US" sz="3000" b="1" kern="1200" cap="none" spc="0" normalizeH="0" baseline="0" noProof="0" dirty="0">
              <a:solidFill>
                <a:srgbClr val="408000"/>
              </a:solidFill>
              <a:latin typeface="Arial" panose="020B0604020202020204"/>
              <a:ea typeface="宋体" panose="02010600030101010101" pitchFamily="2" charset="-122"/>
              <a:cs typeface="Arial" panose="020B0604020202020204"/>
              <a:sym typeface="+mn-ea"/>
            </a:endParaRPr>
          </a:p>
        </p:txBody>
      </p:sp>
      <p:sp>
        <p:nvSpPr>
          <p:cNvPr id="90121" name="TextBox 4"/>
          <p:cNvSpPr txBox="1"/>
          <p:nvPr/>
        </p:nvSpPr>
        <p:spPr>
          <a:xfrm>
            <a:off x="5846763" y="6394450"/>
            <a:ext cx="4821237" cy="368300"/>
          </a:xfrm>
          <a:prstGeom prst="rect">
            <a:avLst/>
          </a:prstGeom>
          <a:noFill/>
          <a:ln w="9525">
            <a:noFill/>
          </a:ln>
        </p:spPr>
        <p:txBody>
          <a:bodyPr>
            <a:spAutoFit/>
          </a:bodyPr>
          <a:p>
            <a:r>
              <a:rPr lang="zh-CN" altLang="en-US" b="1" dirty="0">
                <a:solidFill>
                  <a:schemeClr val="bg1"/>
                </a:solidFill>
                <a:latin typeface="微软雅黑" panose="020B0503020204020204" charset="-122"/>
                <a:ea typeface="微软雅黑" panose="020B0503020204020204" charset="-122"/>
              </a:rPr>
              <a:t>新一代大学英语（基础篇）</a:t>
            </a:r>
            <a:r>
              <a:rPr lang="en-US" altLang="zh-CN" b="1" dirty="0">
                <a:solidFill>
                  <a:schemeClr val="bg1"/>
                </a:solidFill>
                <a:latin typeface="微软雅黑" panose="020B0503020204020204" charset="-122"/>
                <a:ea typeface="微软雅黑" panose="020B0503020204020204" charset="-122"/>
              </a:rPr>
              <a:t>  </a:t>
            </a:r>
            <a:r>
              <a:rPr lang="zh-CN" altLang="en-US" b="1" dirty="0">
                <a:solidFill>
                  <a:schemeClr val="bg1"/>
                </a:solidFill>
                <a:latin typeface="微软雅黑" panose="020B0503020204020204" charset="-122"/>
                <a:ea typeface="微软雅黑" panose="020B0503020204020204" charset="-122"/>
              </a:rPr>
              <a:t>综合教程</a:t>
            </a:r>
            <a:r>
              <a:rPr lang="en-US" altLang="zh-CN" b="1" dirty="0">
                <a:solidFill>
                  <a:schemeClr val="bg1"/>
                </a:solidFill>
                <a:latin typeface="微软雅黑" panose="020B0503020204020204" charset="-122"/>
                <a:ea typeface="微软雅黑" panose="020B0503020204020204" charset="-122"/>
              </a:rPr>
              <a:t>  Unit 7</a:t>
            </a:r>
            <a:endParaRPr lang="zh-CN" altLang="en-US" b="1" dirty="0">
              <a:solidFill>
                <a:schemeClr val="bg1"/>
              </a:solidFill>
              <a:latin typeface="微软雅黑" panose="020B0503020204020204" charset="-122"/>
              <a:ea typeface="微软雅黑" panose="020B0503020204020204" charset="-122"/>
            </a:endParaRPr>
          </a:p>
        </p:txBody>
      </p:sp>
      <p:sp>
        <p:nvSpPr>
          <p:cNvPr id="90122" name="文本框 20"/>
          <p:cNvSpPr txBox="1"/>
          <p:nvPr/>
        </p:nvSpPr>
        <p:spPr>
          <a:xfrm>
            <a:off x="3992563" y="280988"/>
            <a:ext cx="5441950" cy="521970"/>
          </a:xfrm>
          <a:prstGeom prst="rect">
            <a:avLst/>
          </a:prstGeom>
          <a:noFill/>
          <a:ln w="9525">
            <a:noFill/>
          </a:ln>
        </p:spPr>
        <p:txBody>
          <a:bodyPr>
            <a:spAutoFit/>
          </a:bodyPr>
          <a:p>
            <a:r>
              <a:rPr lang="en-US" altLang="zh-CN" sz="2800" b="1" dirty="0">
                <a:solidFill>
                  <a:srgbClr val="64A96A"/>
                </a:solidFill>
                <a:latin typeface="Arial" panose="020B0604020202020204" pitchFamily="34" charset="0"/>
              </a:rPr>
              <a:t>Building your language</a:t>
            </a:r>
            <a:endParaRPr lang="zh-CN" altLang="en-US" sz="2000" b="1" dirty="0">
              <a:solidFill>
                <a:srgbClr val="64A96A"/>
              </a:solidFill>
              <a:latin typeface="Arial" panose="020B0604020202020204" pitchFamily="34" charset="0"/>
              <a:ea typeface="Arial" panose="020B0604020202020204" pitchFamily="34" charset="0"/>
            </a:endParaRPr>
          </a:p>
        </p:txBody>
      </p:sp>
      <p:sp>
        <p:nvSpPr>
          <p:cNvPr id="5" name="矩形 4"/>
          <p:cNvSpPr>
            <a:spLocks noChangeArrowheads="1"/>
          </p:cNvSpPr>
          <p:nvPr/>
        </p:nvSpPr>
        <p:spPr bwMode="auto">
          <a:xfrm>
            <a:off x="8823325" y="2687638"/>
            <a:ext cx="122364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referred </a:t>
            </a:r>
            <a:endParaRPr kumimoji="0" lang="zh-CN" altLang="en-US" sz="2400" b="0" i="0" u="none" strike="noStrike" kern="1200" cap="none" spc="0" normalizeH="0" baseline="0" noProof="0" dirty="0">
              <a:ln>
                <a:noFill/>
              </a:ln>
              <a:solidFill>
                <a:srgbClr val="C00000"/>
              </a:solidFill>
              <a:effectLst/>
              <a:uLnTx/>
              <a:uFillTx/>
              <a:latin typeface="+mn-lt"/>
              <a:ea typeface="宋体" panose="02010600030101010101" pitchFamily="2" charset="-122"/>
              <a:cs typeface="+mn-cs"/>
              <a:sym typeface="+mn-ea"/>
            </a:endParaRPr>
          </a:p>
        </p:txBody>
      </p:sp>
      <p:sp>
        <p:nvSpPr>
          <p:cNvPr id="7" name="矩形 6"/>
          <p:cNvSpPr>
            <a:spLocks noChangeArrowheads="1"/>
          </p:cNvSpPr>
          <p:nvPr/>
        </p:nvSpPr>
        <p:spPr bwMode="auto">
          <a:xfrm>
            <a:off x="2916238" y="3616325"/>
            <a:ext cx="8763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admit</a:t>
            </a:r>
            <a:endParaRPr kumimoji="0" lang="zh-CN" altLang="en-US" sz="2400" b="0" i="0" u="none" strike="noStrike" kern="1200" cap="none" spc="0" normalizeH="0" baseline="0" noProof="0" dirty="0">
              <a:ln>
                <a:noFill/>
              </a:ln>
              <a:solidFill>
                <a:srgbClr val="C00000"/>
              </a:solidFill>
              <a:effectLst/>
              <a:uLnTx/>
              <a:uFillTx/>
              <a:latin typeface="+mn-lt"/>
              <a:ea typeface="宋体" panose="02010600030101010101" pitchFamily="2" charset="-122"/>
              <a:cs typeface="+mn-cs"/>
              <a:sym typeface="+mn-ea"/>
            </a:endParaRPr>
          </a:p>
        </p:txBody>
      </p:sp>
      <p:cxnSp>
        <p:nvCxnSpPr>
          <p:cNvPr id="90125" name="直接连接符 26"/>
          <p:cNvCxnSpPr/>
          <p:nvPr/>
        </p:nvCxnSpPr>
        <p:spPr>
          <a:xfrm flipV="1">
            <a:off x="2185988" y="1985963"/>
            <a:ext cx="8129587" cy="28575"/>
          </a:xfrm>
          <a:prstGeom prst="line">
            <a:avLst/>
          </a:prstGeom>
          <a:ln w="28575" cap="flat" cmpd="sng">
            <a:solidFill>
              <a:srgbClr val="44B36E"/>
            </a:solidFill>
            <a:prstDash val="solid"/>
            <a:headEnd type="none" w="med" len="med"/>
            <a:tailEnd type="none" w="med" len="med"/>
          </a:ln>
        </p:spPr>
      </p:cxnSp>
      <p:cxnSp>
        <p:nvCxnSpPr>
          <p:cNvPr id="90126" name="直接连接符 27"/>
          <p:cNvCxnSpPr/>
          <p:nvPr/>
        </p:nvCxnSpPr>
        <p:spPr>
          <a:xfrm flipV="1">
            <a:off x="2106613" y="1036638"/>
            <a:ext cx="8129587" cy="28575"/>
          </a:xfrm>
          <a:prstGeom prst="line">
            <a:avLst/>
          </a:prstGeom>
          <a:ln w="28575" cap="flat" cmpd="sng">
            <a:solidFill>
              <a:srgbClr val="44B36E"/>
            </a:solidFill>
            <a:prstDash val="solid"/>
            <a:headEnd type="none" w="med" len="med"/>
            <a:tailEnd type="none" w="med" len="med"/>
          </a:ln>
        </p:spPr>
      </p:cxnSp>
      <p:sp>
        <p:nvSpPr>
          <p:cNvPr id="90127" name="矩形 7"/>
          <p:cNvSpPr/>
          <p:nvPr/>
        </p:nvSpPr>
        <p:spPr>
          <a:xfrm>
            <a:off x="2573338" y="1141413"/>
            <a:ext cx="7994650" cy="829945"/>
          </a:xfrm>
          <a:prstGeom prst="rect">
            <a:avLst/>
          </a:prstGeom>
          <a:noFill/>
          <a:ln w="9525">
            <a:noFill/>
          </a:ln>
        </p:spPr>
        <p:txBody>
          <a:bodyPr>
            <a:spAutoFit/>
          </a:bodyPr>
          <a:p>
            <a:pPr>
              <a:lnSpc>
                <a:spcPct val="120000"/>
              </a:lnSpc>
              <a:buFontTx/>
              <a:buNone/>
            </a:pPr>
            <a:r>
              <a:rPr lang="en-US" altLang="zh-CN" sz="2000" b="1" dirty="0">
                <a:latin typeface="Times New Roman" panose="02020603050405020304" pitchFamily="18" charset="0"/>
                <a:cs typeface="Times New Roman" panose="02020603050405020304" pitchFamily="18" charset="0"/>
                <a:sym typeface="+mn-ea"/>
              </a:rPr>
              <a:t>barriers           admit            efforts           defeated                match</a:t>
            </a:r>
            <a:endParaRPr lang="en-US" altLang="zh-CN" sz="2000" b="1" dirty="0">
              <a:latin typeface="Times New Roman" panose="02020603050405020304" pitchFamily="18" charset="0"/>
              <a:cs typeface="Times New Roman" panose="02020603050405020304" pitchFamily="18" charset="0"/>
              <a:sym typeface="+mn-ea"/>
            </a:endParaRPr>
          </a:p>
          <a:p>
            <a:pPr>
              <a:lnSpc>
                <a:spcPct val="120000"/>
              </a:lnSpc>
              <a:buFontTx/>
              <a:buNone/>
            </a:pPr>
            <a:r>
              <a:rPr lang="en-US" altLang="zh-CN" sz="2000" b="1" dirty="0">
                <a:latin typeface="Times New Roman" panose="02020603050405020304" pitchFamily="18" charset="0"/>
                <a:cs typeface="Times New Roman" panose="02020603050405020304" pitchFamily="18" charset="0"/>
                <a:sym typeface="+mn-ea"/>
              </a:rPr>
              <a:t>conquer           referred        resisting        transforming       intuition</a:t>
            </a:r>
            <a:endParaRPr lang="en-US" altLang="zh-CN" sz="2000" b="1" dirty="0">
              <a:latin typeface="Times New Roman" panose="02020603050405020304" pitchFamily="18" charset="0"/>
              <a:ea typeface="Times New Roman" panose="02020603050405020304" pitchFamily="18" charset="0"/>
              <a:sym typeface="+mn-ea"/>
            </a:endParaRPr>
          </a:p>
        </p:txBody>
      </p:sp>
      <p:pic>
        <p:nvPicPr>
          <p:cNvPr id="90128" name="Picture 21">
            <a:hlinkClick r:id="" action="ppaction://noaction"/>
          </p:cNvPr>
          <p:cNvPicPr>
            <a:picLocks noChangeAspect="1"/>
          </p:cNvPicPr>
          <p:nvPr/>
        </p:nvPicPr>
        <p:blipFill>
          <a:blip r:embed="rId2"/>
          <a:stretch>
            <a:fillRect/>
          </a:stretch>
        </p:blipFill>
        <p:spPr>
          <a:xfrm>
            <a:off x="9767888" y="184150"/>
            <a:ext cx="558800" cy="558800"/>
          </a:xfrm>
          <a:prstGeom prst="rect">
            <a:avLst/>
          </a:prstGeom>
          <a:noFill/>
          <a:ln w="9525">
            <a:noFill/>
          </a:ln>
        </p:spPr>
      </p:pic>
      <p:sp>
        <p:nvSpPr>
          <p:cNvPr id="18" name="矩形 17"/>
          <p:cNvSpPr>
            <a:spLocks noChangeArrowheads="1"/>
          </p:cNvSpPr>
          <p:nvPr/>
        </p:nvSpPr>
        <p:spPr bwMode="auto">
          <a:xfrm>
            <a:off x="6096000" y="4937125"/>
            <a:ext cx="175704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transforming</a:t>
            </a:r>
            <a:endParaRPr kumimoji="0" lang="zh-CN" altLang="en-US" sz="2400" b="0" i="0" u="none" strike="noStrike" kern="1200" cap="none" spc="0" normalizeH="0" baseline="0" noProof="0" dirty="0">
              <a:ln>
                <a:noFill/>
              </a:ln>
              <a:solidFill>
                <a:srgbClr val="C00000"/>
              </a:solidFill>
              <a:effectLst/>
              <a:uLnTx/>
              <a:uFillTx/>
              <a:latin typeface="+mn-lt"/>
              <a:ea typeface="宋体" panose="02010600030101010101" pitchFamily="2" charset="-122"/>
              <a:cs typeface="+mn-cs"/>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blinds(horizontal)">
                                      <p:cBhvr>
                                        <p:cTn id="1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18"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1138" name="文本框 8"/>
          <p:cNvSpPr txBox="1"/>
          <p:nvPr/>
        </p:nvSpPr>
        <p:spPr>
          <a:xfrm>
            <a:off x="2127250" y="2251075"/>
            <a:ext cx="8288338" cy="2749550"/>
          </a:xfrm>
          <a:prstGeom prst="rect">
            <a:avLst/>
          </a:prstGeom>
          <a:noFill/>
          <a:ln w="9525">
            <a:noFill/>
          </a:ln>
        </p:spPr>
        <p:txBody>
          <a:bodyPr>
            <a:spAutoFit/>
          </a:bodyPr>
          <a:p>
            <a:pPr>
              <a:lnSpc>
                <a:spcPct val="120000"/>
              </a:lnSpc>
              <a:buNone/>
            </a:pPr>
            <a:r>
              <a:rPr lang="en-US" altLang="zh-CN" sz="2400" dirty="0">
                <a:latin typeface="Times New Roman" panose="02020603050405020304" pitchFamily="18" charset="0"/>
                <a:cs typeface="Times New Roman" panose="02020603050405020304" pitchFamily="18" charset="0"/>
                <a:sym typeface="+mn-ea"/>
              </a:rPr>
              <a:t>Who is going to be the winner in the ongoing 6) ___________ between humanity and technology remains to be seen. Supporters of AI are expecting the day when computers can really think like humans; those having faith in humanity keep marking </a:t>
            </a:r>
            <a:endParaRPr lang="en-US" altLang="zh-CN" sz="2400" dirty="0">
              <a:latin typeface="Times New Roman" panose="02020603050405020304" pitchFamily="18" charset="0"/>
              <a:cs typeface="Times New Roman" panose="02020603050405020304" pitchFamily="18" charset="0"/>
              <a:sym typeface="+mn-ea"/>
            </a:endParaRPr>
          </a:p>
          <a:p>
            <a:pPr>
              <a:lnSpc>
                <a:spcPct val="120000"/>
              </a:lnSpc>
              <a:buNone/>
            </a:pPr>
            <a:r>
              <a:rPr lang="en-US" altLang="zh-CN" sz="2400" dirty="0">
                <a:latin typeface="Times New Roman" panose="02020603050405020304" pitchFamily="18" charset="0"/>
                <a:cs typeface="Times New Roman" panose="02020603050405020304" pitchFamily="18" charset="0"/>
                <a:sym typeface="+mn-ea"/>
              </a:rPr>
              <a:t>7) ___________ and claiming that they have found the one the machines will never cross.</a:t>
            </a:r>
            <a:endParaRPr lang="en-US" altLang="zh-CN" sz="2400" dirty="0">
              <a:latin typeface="Times New Roman" panose="02020603050405020304" pitchFamily="18" charset="0"/>
              <a:ea typeface="Times New Roman" panose="02020603050405020304" pitchFamily="18" charset="0"/>
              <a:sym typeface="+mn-ea"/>
            </a:endParaRPr>
          </a:p>
        </p:txBody>
      </p:sp>
      <p:sp>
        <p:nvSpPr>
          <p:cNvPr id="14" name="矩形 13"/>
          <p:cNvSpPr/>
          <p:nvPr/>
        </p:nvSpPr>
        <p:spPr>
          <a:xfrm>
            <a:off x="1524000" y="6372225"/>
            <a:ext cx="9144000" cy="485775"/>
          </a:xfrm>
          <a:prstGeom prst="rect">
            <a:avLst/>
          </a:prstGeom>
          <a:solidFill>
            <a:srgbClr val="FF9F4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1" lang="zh-CN" altLang="en-US" sz="1800" b="0" i="0" u="none" strike="noStrike" kern="1200" cap="none" spc="0" normalizeH="0" baseline="0" noProof="0">
              <a:ln>
                <a:noFill/>
              </a:ln>
              <a:solidFill>
                <a:schemeClr val="accent6">
                  <a:lumMod val="60000"/>
                  <a:lumOff val="40000"/>
                </a:schemeClr>
              </a:solidFill>
              <a:effectLst/>
              <a:uLnTx/>
              <a:uFillTx/>
              <a:latin typeface="+mn-lt"/>
              <a:ea typeface="+mn-ea"/>
              <a:cs typeface="+mn-cs"/>
            </a:endParaRPr>
          </a:p>
        </p:txBody>
      </p:sp>
      <p:cxnSp>
        <p:nvCxnSpPr>
          <p:cNvPr id="15" name="直线连接符 14"/>
          <p:cNvCxnSpPr/>
          <p:nvPr/>
        </p:nvCxnSpPr>
        <p:spPr>
          <a:xfrm>
            <a:off x="1524000" y="6372225"/>
            <a:ext cx="9144000" cy="0"/>
          </a:xfrm>
          <a:prstGeom prst="line">
            <a:avLst/>
          </a:prstGeom>
          <a:ln>
            <a:solidFill>
              <a:schemeClr val="accent1"/>
            </a:solidFill>
          </a:ln>
          <a:effectLst/>
        </p:spPr>
        <p:style>
          <a:lnRef idx="3">
            <a:schemeClr val="accent5"/>
          </a:lnRef>
          <a:fillRef idx="0">
            <a:schemeClr val="accent5"/>
          </a:fillRef>
          <a:effectRef idx="2">
            <a:schemeClr val="accent5"/>
          </a:effectRef>
          <a:fontRef idx="minor">
            <a:schemeClr val="tx1"/>
          </a:fontRef>
        </p:style>
      </p:cxnSp>
      <p:cxnSp>
        <p:nvCxnSpPr>
          <p:cNvPr id="16" name="直线连接符 15"/>
          <p:cNvCxnSpPr/>
          <p:nvPr/>
        </p:nvCxnSpPr>
        <p:spPr>
          <a:xfrm>
            <a:off x="1524000" y="742950"/>
            <a:ext cx="2100263" cy="0"/>
          </a:xfrm>
          <a:prstGeom prst="line">
            <a:avLst/>
          </a:prstGeom>
          <a:ln>
            <a:solidFill>
              <a:schemeClr val="accent3">
                <a:lumMod val="75000"/>
              </a:schemeClr>
            </a:solidFill>
          </a:ln>
          <a:effectLst/>
        </p:spPr>
        <p:style>
          <a:lnRef idx="3">
            <a:schemeClr val="accent5"/>
          </a:lnRef>
          <a:fillRef idx="0">
            <a:schemeClr val="accent5"/>
          </a:fillRef>
          <a:effectRef idx="2">
            <a:schemeClr val="accent5"/>
          </a:effectRef>
          <a:fontRef idx="minor">
            <a:schemeClr val="tx1"/>
          </a:fontRef>
        </p:style>
      </p:cxnSp>
      <p:cxnSp>
        <p:nvCxnSpPr>
          <p:cNvPr id="17" name="直线连接符 16"/>
          <p:cNvCxnSpPr/>
          <p:nvPr/>
        </p:nvCxnSpPr>
        <p:spPr>
          <a:xfrm>
            <a:off x="3421063" y="742950"/>
            <a:ext cx="7246938" cy="0"/>
          </a:xfrm>
          <a:prstGeom prst="line">
            <a:avLst/>
          </a:prstGeom>
          <a:ln w="3175" cmpd="sng">
            <a:solidFill>
              <a:schemeClr val="accent3">
                <a:lumMod val="75000"/>
              </a:schemeClr>
            </a:solidFill>
          </a:ln>
          <a:effectLst/>
        </p:spPr>
        <p:style>
          <a:lnRef idx="3">
            <a:schemeClr val="accent5"/>
          </a:lnRef>
          <a:fillRef idx="0">
            <a:schemeClr val="accent5"/>
          </a:fillRef>
          <a:effectRef idx="2">
            <a:schemeClr val="accent5"/>
          </a:effectRef>
          <a:fontRef idx="minor">
            <a:schemeClr val="tx1"/>
          </a:fontRef>
        </p:style>
      </p:cxnSp>
      <p:pic>
        <p:nvPicPr>
          <p:cNvPr id="91143" name="图片 17"/>
          <p:cNvPicPr>
            <a:picLocks noChangeAspect="1"/>
          </p:cNvPicPr>
          <p:nvPr/>
        </p:nvPicPr>
        <p:blipFill>
          <a:blip r:embed="rId1"/>
          <a:stretch>
            <a:fillRect/>
          </a:stretch>
        </p:blipFill>
        <p:spPr>
          <a:xfrm>
            <a:off x="1722438" y="152400"/>
            <a:ext cx="177800" cy="495300"/>
          </a:xfrm>
          <a:prstGeom prst="rect">
            <a:avLst/>
          </a:prstGeom>
          <a:noFill/>
          <a:ln w="9525">
            <a:noFill/>
          </a:ln>
        </p:spPr>
      </p:pic>
      <p:sp>
        <p:nvSpPr>
          <p:cNvPr id="19" name="文本框 18"/>
          <p:cNvSpPr txBox="1"/>
          <p:nvPr/>
        </p:nvSpPr>
        <p:spPr>
          <a:xfrm>
            <a:off x="1879600" y="203200"/>
            <a:ext cx="1899285" cy="553085"/>
          </a:xfrm>
          <a:prstGeom prst="rect">
            <a:avLst/>
          </a:prstGeom>
          <a:noFill/>
        </p:spPr>
        <p:txBody>
          <a:bodyPr wrap="none">
            <a:spAutoFit/>
          </a:bodyPr>
          <a:lstStyle/>
          <a:p>
            <a:pPr marR="0" defTabSz="914400">
              <a:buClrTx/>
              <a:buSzTx/>
              <a:buFont typeface="Arial" panose="020B0604020202020204" pitchFamily="34" charset="0"/>
              <a:buNone/>
              <a:defRPr/>
            </a:pPr>
            <a:r>
              <a:rPr kumimoji="1" lang="en-US" altLang="zh-CN" sz="3000" b="1" kern="1200" cap="none" spc="0" normalizeH="0" baseline="0" noProof="0" dirty="0">
                <a:solidFill>
                  <a:srgbClr val="408000"/>
                </a:solidFill>
                <a:latin typeface="Arial" panose="020B0604020202020204"/>
                <a:ea typeface="宋体" panose="02010600030101010101" pitchFamily="2" charset="-122"/>
                <a:cs typeface="Arial" panose="020B0604020202020204"/>
                <a:sym typeface="+mn-ea"/>
              </a:rPr>
              <a:t>Explore</a:t>
            </a:r>
            <a:r>
              <a:rPr kumimoji="1" lang="en-US" altLang="zh-CN" sz="3000" b="1" kern="1200" cap="none" spc="0" normalizeH="0" baseline="0" noProof="0" dirty="0">
                <a:solidFill>
                  <a:schemeClr val="accent3">
                    <a:lumMod val="75000"/>
                  </a:schemeClr>
                </a:solidFill>
                <a:latin typeface="Arial" panose="020B0604020202020204"/>
                <a:ea typeface="宋体" panose="02010600030101010101" pitchFamily="2" charset="-122"/>
                <a:cs typeface="Arial" panose="020B0604020202020204"/>
                <a:sym typeface="+mn-ea"/>
              </a:rPr>
              <a:t> </a:t>
            </a:r>
            <a:r>
              <a:rPr kumimoji="1" lang="en-US" altLang="zh-CN" sz="3000" b="1" kern="1200" cap="none" spc="0" normalizeH="0" baseline="0" noProof="0" dirty="0">
                <a:solidFill>
                  <a:srgbClr val="408000"/>
                </a:solidFill>
                <a:latin typeface="Arial" panose="020B0604020202020204"/>
                <a:ea typeface="宋体" panose="02010600030101010101" pitchFamily="2" charset="-122"/>
                <a:cs typeface="Arial" panose="020B0604020202020204"/>
                <a:sym typeface="+mn-ea"/>
              </a:rPr>
              <a:t>1</a:t>
            </a:r>
            <a:endParaRPr kumimoji="1" lang="zh-CN" altLang="en-US" sz="3000" b="1" kern="1200" cap="none" spc="0" normalizeH="0" baseline="0" noProof="0" dirty="0">
              <a:solidFill>
                <a:srgbClr val="408000"/>
              </a:solidFill>
              <a:latin typeface="Arial" panose="020B0604020202020204"/>
              <a:ea typeface="宋体" panose="02010600030101010101" pitchFamily="2" charset="-122"/>
              <a:cs typeface="Arial" panose="020B0604020202020204"/>
              <a:sym typeface="+mn-ea"/>
            </a:endParaRPr>
          </a:p>
        </p:txBody>
      </p:sp>
      <p:sp>
        <p:nvSpPr>
          <p:cNvPr id="91145" name="TextBox 4"/>
          <p:cNvSpPr txBox="1"/>
          <p:nvPr/>
        </p:nvSpPr>
        <p:spPr>
          <a:xfrm>
            <a:off x="5846763" y="6394450"/>
            <a:ext cx="4821237" cy="368300"/>
          </a:xfrm>
          <a:prstGeom prst="rect">
            <a:avLst/>
          </a:prstGeom>
          <a:noFill/>
          <a:ln w="9525">
            <a:noFill/>
          </a:ln>
        </p:spPr>
        <p:txBody>
          <a:bodyPr>
            <a:spAutoFit/>
          </a:bodyPr>
          <a:p>
            <a:r>
              <a:rPr lang="zh-CN" altLang="en-US" b="1" dirty="0">
                <a:solidFill>
                  <a:schemeClr val="bg1"/>
                </a:solidFill>
                <a:latin typeface="微软雅黑" panose="020B0503020204020204" charset="-122"/>
                <a:ea typeface="微软雅黑" panose="020B0503020204020204" charset="-122"/>
              </a:rPr>
              <a:t>新一代大学英语（基础篇）</a:t>
            </a:r>
            <a:r>
              <a:rPr lang="en-US" altLang="zh-CN" b="1" dirty="0">
                <a:solidFill>
                  <a:schemeClr val="bg1"/>
                </a:solidFill>
                <a:latin typeface="微软雅黑" panose="020B0503020204020204" charset="-122"/>
                <a:ea typeface="微软雅黑" panose="020B0503020204020204" charset="-122"/>
              </a:rPr>
              <a:t>  </a:t>
            </a:r>
            <a:r>
              <a:rPr lang="zh-CN" altLang="en-US" b="1" dirty="0">
                <a:solidFill>
                  <a:schemeClr val="bg1"/>
                </a:solidFill>
                <a:latin typeface="微软雅黑" panose="020B0503020204020204" charset="-122"/>
                <a:ea typeface="微软雅黑" panose="020B0503020204020204" charset="-122"/>
              </a:rPr>
              <a:t>综合教程</a:t>
            </a:r>
            <a:r>
              <a:rPr lang="en-US" altLang="zh-CN" b="1" dirty="0">
                <a:solidFill>
                  <a:schemeClr val="bg1"/>
                </a:solidFill>
                <a:latin typeface="微软雅黑" panose="020B0503020204020204" charset="-122"/>
                <a:ea typeface="微软雅黑" panose="020B0503020204020204" charset="-122"/>
              </a:rPr>
              <a:t>  Unit 7</a:t>
            </a:r>
            <a:endParaRPr lang="zh-CN" altLang="en-US" b="1" dirty="0">
              <a:solidFill>
                <a:schemeClr val="bg1"/>
              </a:solidFill>
              <a:latin typeface="微软雅黑" panose="020B0503020204020204" charset="-122"/>
              <a:ea typeface="微软雅黑" panose="020B0503020204020204" charset="-122"/>
            </a:endParaRPr>
          </a:p>
        </p:txBody>
      </p:sp>
      <p:sp>
        <p:nvSpPr>
          <p:cNvPr id="91146" name="文本框 20"/>
          <p:cNvSpPr txBox="1"/>
          <p:nvPr/>
        </p:nvSpPr>
        <p:spPr>
          <a:xfrm>
            <a:off x="3992563" y="280988"/>
            <a:ext cx="4497387" cy="521970"/>
          </a:xfrm>
          <a:prstGeom prst="rect">
            <a:avLst/>
          </a:prstGeom>
          <a:noFill/>
          <a:ln w="9525">
            <a:noFill/>
          </a:ln>
        </p:spPr>
        <p:txBody>
          <a:bodyPr>
            <a:spAutoFit/>
          </a:bodyPr>
          <a:p>
            <a:r>
              <a:rPr lang="en-US" altLang="zh-CN" sz="2800" b="1" dirty="0">
                <a:solidFill>
                  <a:srgbClr val="64A96A"/>
                </a:solidFill>
                <a:latin typeface="Arial" panose="020B0604020202020204" pitchFamily="34" charset="0"/>
              </a:rPr>
              <a:t>Building your language</a:t>
            </a:r>
            <a:endParaRPr lang="zh-CN" altLang="en-US" sz="2000" b="1" dirty="0">
              <a:solidFill>
                <a:srgbClr val="64A96A"/>
              </a:solidFill>
              <a:latin typeface="Arial" panose="020B0604020202020204" pitchFamily="34" charset="0"/>
              <a:ea typeface="Arial" panose="020B0604020202020204" pitchFamily="34" charset="0"/>
            </a:endParaRPr>
          </a:p>
        </p:txBody>
      </p:sp>
      <p:sp>
        <p:nvSpPr>
          <p:cNvPr id="5" name="矩形 4"/>
          <p:cNvSpPr>
            <a:spLocks noChangeArrowheads="1"/>
          </p:cNvSpPr>
          <p:nvPr/>
        </p:nvSpPr>
        <p:spPr bwMode="auto">
          <a:xfrm>
            <a:off x="8328025" y="2290763"/>
            <a:ext cx="10033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match </a:t>
            </a:r>
            <a:endParaRPr kumimoji="0" lang="zh-CN" altLang="en-US" sz="2400" b="0" i="0" u="none" strike="noStrike" kern="1200" cap="none" spc="0" normalizeH="0" baseline="0" noProof="0" dirty="0">
              <a:ln>
                <a:noFill/>
              </a:ln>
              <a:solidFill>
                <a:srgbClr val="C00000"/>
              </a:solidFill>
              <a:effectLst/>
              <a:uLnTx/>
              <a:uFillTx/>
              <a:latin typeface="+mn-lt"/>
              <a:ea typeface="宋体" panose="02010600030101010101" pitchFamily="2" charset="-122"/>
              <a:cs typeface="+mn-cs"/>
              <a:sym typeface="+mn-ea"/>
            </a:endParaRPr>
          </a:p>
        </p:txBody>
      </p:sp>
      <p:sp>
        <p:nvSpPr>
          <p:cNvPr id="7" name="矩形 6"/>
          <p:cNvSpPr>
            <a:spLocks noChangeArrowheads="1"/>
          </p:cNvSpPr>
          <p:nvPr/>
        </p:nvSpPr>
        <p:spPr bwMode="auto">
          <a:xfrm>
            <a:off x="2605088" y="4048125"/>
            <a:ext cx="111379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barriers</a:t>
            </a:r>
            <a:endParaRPr kumimoji="0" lang="zh-CN" altLang="en-US" sz="2400" b="0" i="0" u="none" strike="noStrike" kern="1200" cap="none" spc="0" normalizeH="0" baseline="0" noProof="0" dirty="0">
              <a:ln>
                <a:noFill/>
              </a:ln>
              <a:solidFill>
                <a:srgbClr val="C00000"/>
              </a:solidFill>
              <a:effectLst/>
              <a:uLnTx/>
              <a:uFillTx/>
              <a:latin typeface="+mn-lt"/>
              <a:ea typeface="宋体" panose="02010600030101010101" pitchFamily="2" charset="-122"/>
              <a:cs typeface="+mn-cs"/>
              <a:sym typeface="+mn-ea"/>
            </a:endParaRPr>
          </a:p>
        </p:txBody>
      </p:sp>
      <p:cxnSp>
        <p:nvCxnSpPr>
          <p:cNvPr id="91149" name="直接连接符 26"/>
          <p:cNvCxnSpPr/>
          <p:nvPr/>
        </p:nvCxnSpPr>
        <p:spPr>
          <a:xfrm flipV="1">
            <a:off x="2185988" y="1985963"/>
            <a:ext cx="8129587" cy="28575"/>
          </a:xfrm>
          <a:prstGeom prst="line">
            <a:avLst/>
          </a:prstGeom>
          <a:ln w="28575" cap="flat" cmpd="sng">
            <a:solidFill>
              <a:srgbClr val="44B36E"/>
            </a:solidFill>
            <a:prstDash val="solid"/>
            <a:headEnd type="none" w="med" len="med"/>
            <a:tailEnd type="none" w="med" len="med"/>
          </a:ln>
        </p:spPr>
      </p:cxnSp>
      <p:cxnSp>
        <p:nvCxnSpPr>
          <p:cNvPr id="91150" name="直接连接符 27"/>
          <p:cNvCxnSpPr/>
          <p:nvPr/>
        </p:nvCxnSpPr>
        <p:spPr>
          <a:xfrm flipV="1">
            <a:off x="2106613" y="1036638"/>
            <a:ext cx="8129587" cy="28575"/>
          </a:xfrm>
          <a:prstGeom prst="line">
            <a:avLst/>
          </a:prstGeom>
          <a:ln w="28575" cap="flat" cmpd="sng">
            <a:solidFill>
              <a:srgbClr val="44B36E"/>
            </a:solidFill>
            <a:prstDash val="solid"/>
            <a:headEnd type="none" w="med" len="med"/>
            <a:tailEnd type="none" w="med" len="med"/>
          </a:ln>
        </p:spPr>
      </p:cxnSp>
      <p:sp>
        <p:nvSpPr>
          <p:cNvPr id="91151" name="矩形 7"/>
          <p:cNvSpPr/>
          <p:nvPr/>
        </p:nvSpPr>
        <p:spPr>
          <a:xfrm>
            <a:off x="2573338" y="1141413"/>
            <a:ext cx="7994650" cy="829945"/>
          </a:xfrm>
          <a:prstGeom prst="rect">
            <a:avLst/>
          </a:prstGeom>
          <a:noFill/>
          <a:ln w="9525">
            <a:noFill/>
          </a:ln>
        </p:spPr>
        <p:txBody>
          <a:bodyPr>
            <a:spAutoFit/>
          </a:bodyPr>
          <a:p>
            <a:pPr>
              <a:lnSpc>
                <a:spcPct val="120000"/>
              </a:lnSpc>
              <a:buFontTx/>
              <a:buNone/>
            </a:pPr>
            <a:r>
              <a:rPr lang="en-US" altLang="zh-CN" sz="2000" b="1" dirty="0">
                <a:latin typeface="Times New Roman" panose="02020603050405020304" pitchFamily="18" charset="0"/>
                <a:cs typeface="Times New Roman" panose="02020603050405020304" pitchFamily="18" charset="0"/>
                <a:sym typeface="+mn-ea"/>
              </a:rPr>
              <a:t>barriers           admit            efforts           defeated                match</a:t>
            </a:r>
            <a:endParaRPr lang="en-US" altLang="zh-CN" sz="2000" b="1" dirty="0">
              <a:latin typeface="Times New Roman" panose="02020603050405020304" pitchFamily="18" charset="0"/>
              <a:cs typeface="Times New Roman" panose="02020603050405020304" pitchFamily="18" charset="0"/>
              <a:sym typeface="+mn-ea"/>
            </a:endParaRPr>
          </a:p>
          <a:p>
            <a:pPr>
              <a:lnSpc>
                <a:spcPct val="120000"/>
              </a:lnSpc>
              <a:buFontTx/>
              <a:buNone/>
            </a:pPr>
            <a:r>
              <a:rPr lang="en-US" altLang="zh-CN" sz="2000" b="1" dirty="0">
                <a:latin typeface="Times New Roman" panose="02020603050405020304" pitchFamily="18" charset="0"/>
                <a:cs typeface="Times New Roman" panose="02020603050405020304" pitchFamily="18" charset="0"/>
                <a:sym typeface="+mn-ea"/>
              </a:rPr>
              <a:t>conquer           referred        resisting        transforming       intuition</a:t>
            </a:r>
            <a:endParaRPr lang="en-US" altLang="zh-CN" sz="2000" b="1" dirty="0">
              <a:latin typeface="Times New Roman" panose="02020603050405020304" pitchFamily="18" charset="0"/>
              <a:ea typeface="Times New Roman" panose="02020603050405020304" pitchFamily="18" charset="0"/>
              <a:sym typeface="+mn-ea"/>
            </a:endParaRPr>
          </a:p>
        </p:txBody>
      </p:sp>
      <p:pic>
        <p:nvPicPr>
          <p:cNvPr id="91152" name="Picture 21">
            <a:hlinkClick r:id="" action="ppaction://noaction"/>
          </p:cNvPr>
          <p:cNvPicPr>
            <a:picLocks noChangeAspect="1"/>
          </p:cNvPicPr>
          <p:nvPr/>
        </p:nvPicPr>
        <p:blipFill>
          <a:blip r:embed="rId2"/>
          <a:stretch>
            <a:fillRect/>
          </a:stretch>
        </p:blipFill>
        <p:spPr>
          <a:xfrm>
            <a:off x="9767888" y="184150"/>
            <a:ext cx="558800" cy="55880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linds(horizontal)">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8546" name="内容占位符 2"/>
          <p:cNvSpPr>
            <a:spLocks noGrp="1"/>
          </p:cNvSpPr>
          <p:nvPr>
            <p:ph idx="1"/>
          </p:nvPr>
        </p:nvSpPr>
        <p:spPr>
          <a:xfrm>
            <a:off x="1992313" y="2432050"/>
            <a:ext cx="8229600" cy="4525963"/>
          </a:xfrm>
          <a:noFill/>
          <a:ln>
            <a:noFill/>
          </a:ln>
        </p:spPr>
        <p:txBody>
          <a:bodyPr/>
          <a:p>
            <a:pPr marL="0" indent="0">
              <a:spcBef>
                <a:spcPts val="1775"/>
              </a:spcBef>
              <a:buNone/>
            </a:pPr>
            <a:r>
              <a:rPr lang="en-US" altLang="zh-CN" sz="2400" dirty="0">
                <a:latin typeface="Times New Roman" panose="02020603050405020304" pitchFamily="18" charset="0"/>
              </a:rPr>
              <a:t>3. As time passes, the details of her high-school life ____________, but the happy memories remain. </a:t>
            </a:r>
            <a:endParaRPr lang="zh-CN" altLang="zh-CN" sz="2400" dirty="0">
              <a:latin typeface="Times New Roman" panose="02020603050405020304" pitchFamily="18" charset="0"/>
            </a:endParaRPr>
          </a:p>
          <a:p>
            <a:pPr marL="0" indent="0">
              <a:spcBef>
                <a:spcPts val="1775"/>
              </a:spcBef>
              <a:buNone/>
            </a:pPr>
            <a:r>
              <a:rPr lang="en-US" altLang="zh-CN" sz="2400" dirty="0">
                <a:latin typeface="Times New Roman" panose="02020603050405020304" pitchFamily="18" charset="0"/>
              </a:rPr>
              <a:t>4. One year after graduation from college, Tony ____________ and started his own family. </a:t>
            </a:r>
            <a:endParaRPr lang="zh-CN" altLang="zh-CN" sz="2400" dirty="0">
              <a:latin typeface="Times New Roman" panose="02020603050405020304" pitchFamily="18" charset="0"/>
            </a:endParaRPr>
          </a:p>
          <a:p>
            <a:pPr marL="0" indent="0">
              <a:spcBef>
                <a:spcPts val="1775"/>
              </a:spcBef>
              <a:buNone/>
            </a:pPr>
            <a:r>
              <a:rPr lang="en-US" altLang="zh-CN" sz="2400" dirty="0">
                <a:latin typeface="Times New Roman" panose="02020603050405020304" pitchFamily="18" charset="0"/>
              </a:rPr>
              <a:t>5. It took the poor young man a long time to ________________ the fact that he wouldn’t be able to go to college. </a:t>
            </a:r>
            <a:endParaRPr lang="zh-CN" altLang="zh-CN" sz="2400" dirty="0">
              <a:latin typeface="Times New Roman" panose="02020603050405020304" pitchFamily="18" charset="0"/>
            </a:endParaRPr>
          </a:p>
          <a:p>
            <a:pPr marL="0" indent="0">
              <a:spcBef>
                <a:spcPts val="1775"/>
              </a:spcBef>
              <a:buNone/>
            </a:pPr>
            <a:r>
              <a:rPr lang="en-US" altLang="zh-CN" sz="2400" dirty="0">
                <a:latin typeface="Times New Roman" panose="02020603050405020304" pitchFamily="18" charset="0"/>
              </a:rPr>
              <a:t>6. Her bright clothes always make her ____________ among her girl classmates.</a:t>
            </a:r>
            <a:endParaRPr lang="zh-CN" altLang="zh-CN" sz="2400" dirty="0">
              <a:latin typeface="Times New Roman" panose="02020603050405020304" pitchFamily="18" charset="0"/>
            </a:endParaRPr>
          </a:p>
        </p:txBody>
      </p:sp>
      <p:sp>
        <p:nvSpPr>
          <p:cNvPr id="108547" name="文本框 5"/>
          <p:cNvSpPr txBox="1"/>
          <p:nvPr/>
        </p:nvSpPr>
        <p:spPr>
          <a:xfrm>
            <a:off x="2135188" y="908050"/>
            <a:ext cx="8208962" cy="1050290"/>
          </a:xfrm>
          <a:prstGeom prst="rect">
            <a:avLst/>
          </a:prstGeom>
          <a:noFill/>
          <a:ln w="9525">
            <a:noFill/>
          </a:ln>
        </p:spPr>
        <p:txBody>
          <a:bodyPr>
            <a:spAutoFit/>
          </a:bodyPr>
          <a:p>
            <a:pPr>
              <a:lnSpc>
                <a:spcPct val="130000"/>
              </a:lnSpc>
            </a:pPr>
            <a:r>
              <a:rPr lang="en-US" altLang="zh-CN" sz="2400" dirty="0">
                <a:latin typeface="Times New Roman" panose="02020603050405020304" pitchFamily="18" charset="0"/>
              </a:rPr>
              <a:t>stand out		turn out		bridge the gap</a:t>
            </a:r>
            <a:endParaRPr lang="en-US" altLang="zh-CN" sz="2400" dirty="0">
              <a:latin typeface="Times New Roman" panose="02020603050405020304" pitchFamily="18" charset="0"/>
            </a:endParaRPr>
          </a:p>
          <a:p>
            <a:pPr>
              <a:lnSpc>
                <a:spcPct val="130000"/>
              </a:lnSpc>
            </a:pPr>
            <a:r>
              <a:rPr lang="en-US" altLang="zh-CN" sz="2400" dirty="0">
                <a:latin typeface="Times New Roman" panose="02020603050405020304" pitchFamily="18" charset="0"/>
              </a:rPr>
              <a:t>drop away		settle down		come to terms with</a:t>
            </a:r>
            <a:endParaRPr lang="en-US" altLang="zh-CN" sz="2400" dirty="0">
              <a:latin typeface="Times New Roman" panose="02020603050405020304" pitchFamily="18" charset="0"/>
            </a:endParaRPr>
          </a:p>
        </p:txBody>
      </p:sp>
      <p:cxnSp>
        <p:nvCxnSpPr>
          <p:cNvPr id="108548" name="直接连接符 6"/>
          <p:cNvCxnSpPr/>
          <p:nvPr/>
        </p:nvCxnSpPr>
        <p:spPr>
          <a:xfrm flipV="1">
            <a:off x="2135188" y="935038"/>
            <a:ext cx="8129587" cy="28575"/>
          </a:xfrm>
          <a:prstGeom prst="line">
            <a:avLst/>
          </a:prstGeom>
          <a:ln w="57150" cap="flat" cmpd="sng">
            <a:solidFill>
              <a:srgbClr val="44B36E"/>
            </a:solidFill>
            <a:prstDash val="solid"/>
            <a:headEnd type="none" w="med" len="med"/>
            <a:tailEnd type="none" w="med" len="med"/>
          </a:ln>
        </p:spPr>
      </p:cxnSp>
      <p:cxnSp>
        <p:nvCxnSpPr>
          <p:cNvPr id="108549" name="直接连接符 7"/>
          <p:cNvCxnSpPr/>
          <p:nvPr/>
        </p:nvCxnSpPr>
        <p:spPr>
          <a:xfrm flipV="1">
            <a:off x="2135188" y="2014538"/>
            <a:ext cx="8129587" cy="30162"/>
          </a:xfrm>
          <a:prstGeom prst="line">
            <a:avLst/>
          </a:prstGeom>
          <a:ln w="38100" cap="flat" cmpd="sng">
            <a:solidFill>
              <a:srgbClr val="44B36E"/>
            </a:solidFill>
            <a:prstDash val="solid"/>
            <a:headEnd type="none" w="med" len="med"/>
            <a:tailEnd type="none" w="med" len="med"/>
          </a:ln>
        </p:spPr>
      </p:cxnSp>
      <p:sp>
        <p:nvSpPr>
          <p:cNvPr id="126982" name="矩形 8"/>
          <p:cNvSpPr/>
          <p:nvPr/>
        </p:nvSpPr>
        <p:spPr>
          <a:xfrm>
            <a:off x="6959600" y="5265738"/>
            <a:ext cx="1291590" cy="460375"/>
          </a:xfrm>
          <a:prstGeom prst="rect">
            <a:avLst/>
          </a:prstGeom>
          <a:noFill/>
          <a:ln w="9525">
            <a:noFill/>
          </a:ln>
        </p:spPr>
        <p:txBody>
          <a:bodyPr wrap="none">
            <a:spAutoFit/>
          </a:bodyPr>
          <a:p>
            <a:r>
              <a:rPr lang="en-US" altLang="zh-CN" sz="2400" dirty="0">
                <a:solidFill>
                  <a:srgbClr val="800000"/>
                </a:solidFill>
                <a:latin typeface="Times New Roman" panose="02020603050405020304" pitchFamily="18" charset="0"/>
              </a:rPr>
              <a:t>stand out</a:t>
            </a:r>
            <a:endParaRPr lang="en-US" altLang="zh-CN" sz="2400" dirty="0">
              <a:solidFill>
                <a:srgbClr val="800000"/>
              </a:solidFill>
              <a:latin typeface="Times New Roman" panose="02020603050405020304" pitchFamily="18" charset="0"/>
            </a:endParaRPr>
          </a:p>
        </p:txBody>
      </p:sp>
      <p:sp>
        <p:nvSpPr>
          <p:cNvPr id="126983" name="矩形 9"/>
          <p:cNvSpPr/>
          <p:nvPr/>
        </p:nvSpPr>
        <p:spPr>
          <a:xfrm>
            <a:off x="7535863" y="4292600"/>
            <a:ext cx="2526665" cy="460375"/>
          </a:xfrm>
          <a:prstGeom prst="rect">
            <a:avLst/>
          </a:prstGeom>
          <a:noFill/>
          <a:ln w="9525">
            <a:noFill/>
          </a:ln>
        </p:spPr>
        <p:txBody>
          <a:bodyPr wrap="none">
            <a:spAutoFit/>
          </a:bodyPr>
          <a:p>
            <a:r>
              <a:rPr lang="en-US" altLang="zh-CN" sz="2400" dirty="0">
                <a:solidFill>
                  <a:srgbClr val="800000"/>
                </a:solidFill>
                <a:latin typeface="Times New Roman" panose="02020603050405020304" pitchFamily="18" charset="0"/>
              </a:rPr>
              <a:t>come to terms with</a:t>
            </a:r>
            <a:endParaRPr lang="en-US" altLang="zh-CN" sz="2400" dirty="0">
              <a:solidFill>
                <a:srgbClr val="800000"/>
              </a:solidFill>
              <a:latin typeface="Times New Roman" panose="02020603050405020304" pitchFamily="18" charset="0"/>
            </a:endParaRPr>
          </a:p>
        </p:txBody>
      </p:sp>
      <p:sp>
        <p:nvSpPr>
          <p:cNvPr id="126984" name="矩形 10"/>
          <p:cNvSpPr/>
          <p:nvPr/>
        </p:nvSpPr>
        <p:spPr>
          <a:xfrm>
            <a:off x="8040688" y="3357563"/>
            <a:ext cx="1731645" cy="460375"/>
          </a:xfrm>
          <a:prstGeom prst="rect">
            <a:avLst/>
          </a:prstGeom>
          <a:noFill/>
          <a:ln w="9525">
            <a:noFill/>
          </a:ln>
        </p:spPr>
        <p:txBody>
          <a:bodyPr wrap="none">
            <a:spAutoFit/>
          </a:bodyPr>
          <a:p>
            <a:r>
              <a:rPr lang="en-US" altLang="zh-CN" sz="2400" dirty="0">
                <a:solidFill>
                  <a:srgbClr val="800000"/>
                </a:solidFill>
                <a:latin typeface="Times New Roman" panose="02020603050405020304" pitchFamily="18" charset="0"/>
              </a:rPr>
              <a:t>settled down</a:t>
            </a:r>
            <a:endParaRPr lang="zh-CN" altLang="en-US" dirty="0">
              <a:solidFill>
                <a:srgbClr val="800000"/>
              </a:solidFill>
              <a:latin typeface="Arial" panose="020B0604020202020204" pitchFamily="34" charset="0"/>
            </a:endParaRPr>
          </a:p>
        </p:txBody>
      </p:sp>
      <p:sp>
        <p:nvSpPr>
          <p:cNvPr id="126985" name="矩形 11"/>
          <p:cNvSpPr/>
          <p:nvPr/>
        </p:nvSpPr>
        <p:spPr>
          <a:xfrm>
            <a:off x="2133600" y="2781300"/>
            <a:ext cx="1461135" cy="460375"/>
          </a:xfrm>
          <a:prstGeom prst="rect">
            <a:avLst/>
          </a:prstGeom>
          <a:noFill/>
          <a:ln w="9525">
            <a:noFill/>
          </a:ln>
        </p:spPr>
        <p:txBody>
          <a:bodyPr wrap="none">
            <a:spAutoFit/>
          </a:bodyPr>
          <a:p>
            <a:r>
              <a:rPr lang="en-US" altLang="zh-CN" sz="2400" dirty="0">
                <a:solidFill>
                  <a:srgbClr val="800000"/>
                </a:solidFill>
                <a:latin typeface="Times New Roman" panose="02020603050405020304" pitchFamily="18" charset="0"/>
              </a:rPr>
              <a:t>drop away</a:t>
            </a:r>
            <a:endParaRPr lang="zh-CN" altLang="en-US" dirty="0">
              <a:solidFill>
                <a:srgbClr val="800000"/>
              </a:solidFill>
              <a:latin typeface="Arial" panose="020B0604020202020204" pitchFamily="34" charset="0"/>
            </a:endParaRPr>
          </a:p>
        </p:txBody>
      </p:sp>
      <p:sp>
        <p:nvSpPr>
          <p:cNvPr id="11" name="动作按钮: 第一张 10">
            <a:hlinkClick r:id="" action="ppaction://noaction" highlightClick="1"/>
          </p:cNvPr>
          <p:cNvSpPr/>
          <p:nvPr/>
        </p:nvSpPr>
        <p:spPr>
          <a:xfrm>
            <a:off x="10131425" y="260350"/>
            <a:ext cx="357188" cy="438150"/>
          </a:xfrm>
          <a:prstGeom prst="actionButtonHome">
            <a:avLst/>
          </a:prstGeom>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6985"/>
                                        </p:tgtEl>
                                        <p:attrNameLst>
                                          <p:attrName>style.visibility</p:attrName>
                                        </p:attrNameLst>
                                      </p:cBhvr>
                                      <p:to>
                                        <p:strVal val="visible"/>
                                      </p:to>
                                    </p:set>
                                    <p:animEffect transition="in" filter="blinds(horizontal)">
                                      <p:cBhvr>
                                        <p:cTn id="7" dur="500"/>
                                        <p:tgtEl>
                                          <p:spTgt spid="12698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26984">
                                            <p:txEl>
                                              <p:charRg st="0" end="13"/>
                                            </p:txEl>
                                          </p:spTgt>
                                        </p:tgtEl>
                                        <p:attrNameLst>
                                          <p:attrName>style.visibility</p:attrName>
                                        </p:attrNameLst>
                                      </p:cBhvr>
                                      <p:to>
                                        <p:strVal val="visible"/>
                                      </p:to>
                                    </p:set>
                                    <p:animEffect transition="in" filter="blinds(horizontal)">
                                      <p:cBhvr>
                                        <p:cTn id="12" dur="500"/>
                                        <p:tgtEl>
                                          <p:spTgt spid="126984">
                                            <p:txEl>
                                              <p:charRg st="0" end="1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26983">
                                            <p:txEl>
                                              <p:charRg st="0" end="19"/>
                                            </p:txEl>
                                          </p:spTgt>
                                        </p:tgtEl>
                                        <p:attrNameLst>
                                          <p:attrName>style.visibility</p:attrName>
                                        </p:attrNameLst>
                                      </p:cBhvr>
                                      <p:to>
                                        <p:strVal val="visible"/>
                                      </p:to>
                                    </p:set>
                                    <p:animEffect transition="in" filter="blinds(horizontal)">
                                      <p:cBhvr>
                                        <p:cTn id="17" dur="500"/>
                                        <p:tgtEl>
                                          <p:spTgt spid="126983">
                                            <p:txEl>
                                              <p:charRg st="0" end="19"/>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26982"/>
                                        </p:tgtEl>
                                        <p:attrNameLst>
                                          <p:attrName>style.visibility</p:attrName>
                                        </p:attrNameLst>
                                      </p:cBhvr>
                                      <p:to>
                                        <p:strVal val="visible"/>
                                      </p:to>
                                    </p:set>
                                    <p:animEffect transition="in" filter="blinds(horizontal)">
                                      <p:cBhvr>
                                        <p:cTn id="22" dur="500"/>
                                        <p:tgtEl>
                                          <p:spTgt spid="1269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82" grpId="0"/>
      <p:bldP spid="12698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9570" name="矩形 5"/>
          <p:cNvSpPr/>
          <p:nvPr/>
        </p:nvSpPr>
        <p:spPr>
          <a:xfrm>
            <a:off x="3359150" y="1268413"/>
            <a:ext cx="7083425" cy="1198880"/>
          </a:xfrm>
          <a:prstGeom prst="rect">
            <a:avLst/>
          </a:prstGeom>
          <a:noFill/>
          <a:ln w="9525">
            <a:noFill/>
          </a:ln>
        </p:spPr>
        <p:txBody>
          <a:bodyPr>
            <a:spAutoFit/>
          </a:bodyPr>
          <a:p>
            <a:r>
              <a:rPr lang="en-US" altLang="zh-CN" sz="2400" dirty="0">
                <a:latin typeface="Times New Roman" panose="02020603050405020304" pitchFamily="18" charset="0"/>
              </a:rPr>
              <a:t>Complete the sentences with suitable expressions from the collocation box. Make changes where necessary. Sometimes more than one collocation is possible. </a:t>
            </a:r>
            <a:endParaRPr lang="zh-CN" altLang="zh-CN" sz="2400" dirty="0">
              <a:latin typeface="Times New Roman" panose="02020603050405020304" pitchFamily="18" charset="0"/>
              <a:ea typeface="Arial" panose="020B0604020202020204" pitchFamily="34" charset="0"/>
            </a:endParaRPr>
          </a:p>
        </p:txBody>
      </p:sp>
      <p:sp>
        <p:nvSpPr>
          <p:cNvPr id="109571" name="文本框 10"/>
          <p:cNvSpPr txBox="1"/>
          <p:nvPr/>
        </p:nvSpPr>
        <p:spPr>
          <a:xfrm>
            <a:off x="3992563" y="280988"/>
            <a:ext cx="4541837" cy="521970"/>
          </a:xfrm>
          <a:prstGeom prst="rect">
            <a:avLst/>
          </a:prstGeom>
          <a:noFill/>
          <a:ln w="9525">
            <a:noFill/>
          </a:ln>
        </p:spPr>
        <p:txBody>
          <a:bodyPr>
            <a:spAutoFit/>
          </a:bodyPr>
          <a:p>
            <a:r>
              <a:rPr lang="en-US" altLang="zh-CN" sz="2800" b="1" dirty="0">
                <a:solidFill>
                  <a:srgbClr val="64A96A"/>
                </a:solidFill>
                <a:latin typeface="Arial" panose="020B0604020202020204" pitchFamily="34" charset="0"/>
              </a:rPr>
              <a:t>Building your language</a:t>
            </a:r>
            <a:endParaRPr lang="en-US" altLang="zh-CN" sz="2800" b="1" dirty="0">
              <a:solidFill>
                <a:srgbClr val="64A96A"/>
              </a:solidFill>
              <a:latin typeface="Arial" panose="020B0604020202020204" pitchFamily="34" charset="0"/>
            </a:endParaRPr>
          </a:p>
        </p:txBody>
      </p:sp>
      <p:sp>
        <p:nvSpPr>
          <p:cNvPr id="12" name="五边形 11"/>
          <p:cNvSpPr>
            <a:spLocks noChangeArrowheads="1"/>
          </p:cNvSpPr>
          <p:nvPr/>
        </p:nvSpPr>
        <p:spPr bwMode="auto">
          <a:xfrm>
            <a:off x="2135188" y="1412875"/>
            <a:ext cx="1109663" cy="431800"/>
          </a:xfrm>
          <a:prstGeom prst="homePlate">
            <a:avLst>
              <a:gd name="adj" fmla="val 50005"/>
            </a:avLst>
          </a:prstGeom>
          <a:solidFill>
            <a:srgbClr val="64A96A"/>
          </a:solidFill>
          <a:ln>
            <a:noFill/>
          </a:ln>
          <a:effectLst>
            <a:outerShdw blurRad="50800" dist="38100" dir="2700000" algn="tl" rotWithShape="0">
              <a:srgbClr val="808080">
                <a:alpha val="39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1" lang="en-US" altLang="zh-CN" sz="2400" b="1" i="0" u="none" strike="noStrike" kern="1200" cap="none" spc="0" normalizeH="0" baseline="0" noProof="0">
                <a:ln>
                  <a:noFill/>
                </a:ln>
                <a:solidFill>
                  <a:srgbClr val="FFFFFF"/>
                </a:solidFill>
                <a:effectLst/>
                <a:uLnTx/>
                <a:uFillTx/>
                <a:latin typeface="Calibri" panose="020F0502020204030204" charset="0"/>
                <a:ea typeface="宋体" panose="02010600030101010101" pitchFamily="2" charset="-122"/>
                <a:cs typeface="+mn-cs"/>
                <a:sym typeface="+mn-ea"/>
              </a:rPr>
              <a:t>Task 3</a:t>
            </a:r>
            <a:endParaRPr kumimoji="1" lang="zh-CN" altLang="en-US" sz="2400" b="1" i="0" u="none" strike="noStrike" kern="1200" cap="none" spc="0" normalizeH="0" baseline="0" noProof="0">
              <a:ln>
                <a:noFill/>
              </a:ln>
              <a:solidFill>
                <a:srgbClr val="FFFFFF"/>
              </a:solidFill>
              <a:effectLst/>
              <a:uLnTx/>
              <a:uFillTx/>
              <a:latin typeface="Calibri" panose="020F0502020204030204" charset="0"/>
              <a:ea typeface="宋体" panose="02010600030101010101" pitchFamily="2" charset="-122"/>
              <a:cs typeface="+mn-cs"/>
              <a:sym typeface="+mn-ea"/>
            </a:endParaRPr>
          </a:p>
        </p:txBody>
      </p:sp>
      <p:sp>
        <p:nvSpPr>
          <p:cNvPr id="128005" name="矩形 1"/>
          <p:cNvSpPr/>
          <p:nvPr/>
        </p:nvSpPr>
        <p:spPr>
          <a:xfrm>
            <a:off x="2855913" y="3068638"/>
            <a:ext cx="6911975" cy="2306955"/>
          </a:xfrm>
          <a:prstGeom prst="rect">
            <a:avLst/>
          </a:prstGeom>
          <a:noFill/>
          <a:ln w="9525" cap="flat" cmpd="sng">
            <a:solidFill>
              <a:srgbClr val="1DDE32"/>
            </a:solidFill>
            <a:prstDash val="solid"/>
            <a:miter/>
            <a:headEnd type="none" w="med" len="med"/>
            <a:tailEnd type="none" w="med" len="med"/>
          </a:ln>
        </p:spPr>
        <p:txBody>
          <a:bodyPr>
            <a:spAutoFit/>
          </a:bodyPr>
          <a:p>
            <a:pPr>
              <a:lnSpc>
                <a:spcPct val="150000"/>
              </a:lnSpc>
            </a:pPr>
            <a:r>
              <a:rPr lang="en-US" altLang="zh-CN" sz="2400" dirty="0">
                <a:solidFill>
                  <a:srgbClr val="1DDE32"/>
                </a:solidFill>
                <a:latin typeface="Times New Roman" panose="02020603050405020304" pitchFamily="18" charset="0"/>
              </a:rPr>
              <a:t>nouns which often go after: </a:t>
            </a:r>
            <a:endParaRPr lang="zh-CN" altLang="zh-CN" sz="2400" dirty="0">
              <a:solidFill>
                <a:srgbClr val="1DDE32"/>
              </a:solidFill>
              <a:latin typeface="Times New Roman" panose="02020603050405020304" pitchFamily="18" charset="0"/>
            </a:endParaRPr>
          </a:p>
          <a:p>
            <a:pPr>
              <a:lnSpc>
                <a:spcPct val="150000"/>
              </a:lnSpc>
            </a:pPr>
            <a:r>
              <a:rPr lang="en-US" altLang="zh-CN" sz="2400" b="1" dirty="0">
                <a:latin typeface="Times New Roman" panose="02020603050405020304" pitchFamily="18" charset="0"/>
              </a:rPr>
              <a:t>blank: </a:t>
            </a:r>
            <a:r>
              <a:rPr lang="en-US" altLang="zh-CN" sz="2400" dirty="0">
                <a:latin typeface="Times New Roman" panose="02020603050405020304" pitchFamily="18" charset="0"/>
              </a:rPr>
              <a:t>wall, look, space, paper </a:t>
            </a:r>
            <a:endParaRPr lang="zh-CN" altLang="zh-CN" sz="2400" dirty="0">
              <a:latin typeface="Times New Roman" panose="02020603050405020304" pitchFamily="18" charset="0"/>
            </a:endParaRPr>
          </a:p>
          <a:p>
            <a:pPr>
              <a:lnSpc>
                <a:spcPct val="150000"/>
              </a:lnSpc>
            </a:pPr>
            <a:r>
              <a:rPr lang="en-US" altLang="zh-CN" sz="2400" b="1" dirty="0">
                <a:latin typeface="Times New Roman" panose="02020603050405020304" pitchFamily="18" charset="0"/>
              </a:rPr>
              <a:t>stable: </a:t>
            </a:r>
            <a:r>
              <a:rPr lang="en-US" altLang="zh-CN" sz="2400" dirty="0">
                <a:latin typeface="Times New Roman" panose="02020603050405020304" pitchFamily="18" charset="0"/>
              </a:rPr>
              <a:t>foothold, relationship, society, condition </a:t>
            </a:r>
            <a:endParaRPr lang="zh-CN" altLang="zh-CN" sz="2400" dirty="0">
              <a:latin typeface="Times New Roman" panose="02020603050405020304" pitchFamily="18" charset="0"/>
            </a:endParaRPr>
          </a:p>
          <a:p>
            <a:pPr>
              <a:lnSpc>
                <a:spcPct val="150000"/>
              </a:lnSpc>
            </a:pPr>
            <a:r>
              <a:rPr lang="en-US" altLang="zh-CN" sz="2400" b="1" dirty="0">
                <a:latin typeface="Times New Roman" panose="02020603050405020304" pitchFamily="18" charset="0"/>
              </a:rPr>
              <a:t>unique: </a:t>
            </a:r>
            <a:r>
              <a:rPr lang="en-US" altLang="zh-CN" sz="2400" dirty="0">
                <a:latin typeface="Times New Roman" panose="02020603050405020304" pitchFamily="18" charset="0"/>
              </a:rPr>
              <a:t>time, experience, state, opportunity </a:t>
            </a:r>
            <a:endParaRPr lang="zh-CN" altLang="zh-CN" sz="2400" dirty="0">
              <a:latin typeface="Times New Roman" panose="02020603050405020304" pitchFamily="18" charset="0"/>
            </a:endParaRPr>
          </a:p>
        </p:txBody>
      </p:sp>
      <p:sp>
        <p:nvSpPr>
          <p:cNvPr id="6" name="动作按钮: 第一张 5">
            <a:hlinkClick r:id="" action="ppaction://noaction" highlightClick="1"/>
          </p:cNvPr>
          <p:cNvSpPr/>
          <p:nvPr/>
        </p:nvSpPr>
        <p:spPr>
          <a:xfrm>
            <a:off x="10131425" y="260350"/>
            <a:ext cx="357188" cy="438150"/>
          </a:xfrm>
          <a:prstGeom prst="actionButtonHome">
            <a:avLst/>
          </a:prstGeom>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8005"/>
                                        </p:tgtEl>
                                        <p:attrNameLst>
                                          <p:attrName>style.visibility</p:attrName>
                                        </p:attrNameLst>
                                      </p:cBhvr>
                                      <p:to>
                                        <p:strVal val="visible"/>
                                      </p:to>
                                    </p:set>
                                    <p:animEffect transition="in" filter="blinds(horizontal)">
                                      <p:cBhvr>
                                        <p:cTn id="7" dur="500"/>
                                        <p:tgtEl>
                                          <p:spTgt spid="1280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05"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0594" name="矩形 2"/>
          <p:cNvSpPr/>
          <p:nvPr/>
        </p:nvSpPr>
        <p:spPr>
          <a:xfrm>
            <a:off x="1706563" y="765175"/>
            <a:ext cx="8566150" cy="5645785"/>
          </a:xfrm>
          <a:prstGeom prst="rect">
            <a:avLst/>
          </a:prstGeom>
          <a:noFill/>
          <a:ln w="9525">
            <a:noFill/>
          </a:ln>
        </p:spPr>
        <p:txBody>
          <a:bodyPr>
            <a:spAutoFit/>
          </a:bodyPr>
          <a:p>
            <a:pPr eaLnBrk="0" hangingPunct="0">
              <a:spcBef>
                <a:spcPts val="1175"/>
              </a:spcBef>
              <a:buNone/>
            </a:pPr>
            <a:r>
              <a:rPr lang="en-US" altLang="zh-CN" sz="2400" dirty="0">
                <a:latin typeface="Times New Roman" panose="02020603050405020304" pitchFamily="18" charset="0"/>
                <a:cs typeface="Times New Roman" panose="02020603050405020304" pitchFamily="18" charset="0"/>
              </a:rPr>
              <a:t>1. You will be given a _________________ to study with one of the top linguists. </a:t>
            </a:r>
            <a:endParaRPr lang="zh-CN" altLang="zh-CN" sz="2400" dirty="0">
              <a:latin typeface="Times New Roman" panose="02020603050405020304" pitchFamily="18" charset="0"/>
              <a:cs typeface="Times New Roman" panose="02020603050405020304" pitchFamily="18" charset="0"/>
            </a:endParaRPr>
          </a:p>
          <a:p>
            <a:pPr eaLnBrk="0" hangingPunct="0">
              <a:spcBef>
                <a:spcPts val="1175"/>
              </a:spcBef>
              <a:buNone/>
            </a:pPr>
            <a:r>
              <a:rPr lang="en-US" altLang="zh-CN" sz="2400" dirty="0">
                <a:latin typeface="Times New Roman" panose="02020603050405020304" pitchFamily="18" charset="0"/>
                <a:cs typeface="Times New Roman" panose="02020603050405020304" pitchFamily="18" charset="0"/>
              </a:rPr>
              <a:t>2. The one-year cultural exchange program in the US provided a ________________ for him. </a:t>
            </a:r>
            <a:endParaRPr lang="zh-CN" altLang="zh-CN" sz="2400" dirty="0">
              <a:latin typeface="Times New Roman" panose="02020603050405020304" pitchFamily="18" charset="0"/>
              <a:cs typeface="Times New Roman" panose="02020603050405020304" pitchFamily="18" charset="0"/>
            </a:endParaRPr>
          </a:p>
          <a:p>
            <a:pPr eaLnBrk="0" hangingPunct="0">
              <a:spcBef>
                <a:spcPts val="1175"/>
              </a:spcBef>
              <a:buNone/>
            </a:pPr>
            <a:r>
              <a:rPr lang="en-US" altLang="zh-CN" sz="2400" dirty="0">
                <a:latin typeface="Times New Roman" panose="02020603050405020304" pitchFamily="18" charset="0"/>
                <a:cs typeface="Times New Roman" panose="02020603050405020304" pitchFamily="18" charset="0"/>
              </a:rPr>
              <a:t>3. I was unhappy that the pretty girl next to my desk returned my greeting with a ____________. </a:t>
            </a:r>
            <a:endParaRPr lang="en-US" altLang="zh-CN" sz="2400" dirty="0">
              <a:latin typeface="Times New Roman" panose="02020603050405020304" pitchFamily="18" charset="0"/>
              <a:cs typeface="Times New Roman" panose="02020603050405020304" pitchFamily="18" charset="0"/>
            </a:endParaRPr>
          </a:p>
          <a:p>
            <a:pPr eaLnBrk="0" hangingPunct="0">
              <a:spcBef>
                <a:spcPts val="1175"/>
              </a:spcBef>
              <a:buNone/>
            </a:pPr>
            <a:r>
              <a:rPr lang="en-US" altLang="zh-CN" sz="2400" dirty="0">
                <a:latin typeface="Times New Roman" panose="02020603050405020304" pitchFamily="18" charset="0"/>
                <a:cs typeface="Times New Roman" panose="02020603050405020304" pitchFamily="18" charset="0"/>
              </a:rPr>
              <a:t>4. </a:t>
            </a:r>
            <a:r>
              <a:rPr lang="en-US" altLang="zh-CN" sz="2400" dirty="0">
                <a:solidFill>
                  <a:srgbClr val="000000"/>
                </a:solidFill>
                <a:latin typeface="Times New Roman" panose="02020603050405020304" pitchFamily="18" charset="0"/>
                <a:cs typeface="Times New Roman" panose="02020603050405020304" pitchFamily="18" charset="0"/>
              </a:rPr>
              <a:t>________________</a:t>
            </a:r>
            <a:r>
              <a:rPr lang="en-US" altLang="zh-CN" sz="2400" dirty="0">
                <a:latin typeface="Times New Roman" panose="02020603050405020304" pitchFamily="18" charset="0"/>
                <a:cs typeface="Times New Roman" panose="02020603050405020304" pitchFamily="18" charset="0"/>
              </a:rPr>
              <a:t>within a family have something to do with children’s academic performance. </a:t>
            </a:r>
            <a:endParaRPr lang="zh-CN" altLang="zh-CN" sz="2400" dirty="0">
              <a:latin typeface="Times New Roman" panose="02020603050405020304" pitchFamily="18" charset="0"/>
              <a:cs typeface="Times New Roman" panose="02020603050405020304" pitchFamily="18" charset="0"/>
            </a:endParaRPr>
          </a:p>
          <a:p>
            <a:pPr eaLnBrk="0" hangingPunct="0">
              <a:spcBef>
                <a:spcPts val="1175"/>
              </a:spcBef>
              <a:buNone/>
            </a:pPr>
            <a:r>
              <a:rPr lang="en-US" altLang="zh-CN" sz="2400" dirty="0">
                <a:latin typeface="Times New Roman" panose="02020603050405020304" pitchFamily="18" charset="0"/>
                <a:cs typeface="Times New Roman" panose="02020603050405020304" pitchFamily="18" charset="0"/>
              </a:rPr>
              <a:t>5. Remember to write your name in the ____________ at the top of the page. </a:t>
            </a:r>
            <a:endParaRPr lang="en-US" altLang="zh-CN" sz="2400" dirty="0">
              <a:latin typeface="Times New Roman" panose="02020603050405020304" pitchFamily="18" charset="0"/>
              <a:cs typeface="Times New Roman" panose="02020603050405020304" pitchFamily="18" charset="0"/>
            </a:endParaRPr>
          </a:p>
          <a:p>
            <a:pPr eaLnBrk="0" hangingPunct="0">
              <a:spcBef>
                <a:spcPts val="1175"/>
              </a:spcBef>
              <a:buNone/>
            </a:pPr>
            <a:r>
              <a:rPr lang="en-US" altLang="zh-CN" sz="2400" dirty="0">
                <a:latin typeface="Times New Roman" panose="02020603050405020304" pitchFamily="18" charset="0"/>
                <a:cs typeface="Times New Roman" panose="02020603050405020304" pitchFamily="18" charset="0"/>
              </a:rPr>
              <a:t>6. Having learned that the injured man she helped to send to hospital was in a _______________, she hurried for school to have the morning classes. </a:t>
            </a:r>
            <a:endParaRPr lang="zh-CN" altLang="zh-CN" sz="2400" dirty="0">
              <a:latin typeface="Times New Roman" panose="02020603050405020304" pitchFamily="18" charset="0"/>
              <a:ea typeface="Times New Roman" panose="02020603050405020304" pitchFamily="18" charset="0"/>
            </a:endParaRPr>
          </a:p>
        </p:txBody>
      </p:sp>
      <p:sp>
        <p:nvSpPr>
          <p:cNvPr id="5" name="矩形 4"/>
          <p:cNvSpPr/>
          <p:nvPr/>
        </p:nvSpPr>
        <p:spPr>
          <a:xfrm>
            <a:off x="3954463" y="2852738"/>
            <a:ext cx="1477645" cy="460375"/>
          </a:xfrm>
          <a:prstGeom prst="rect">
            <a:avLst/>
          </a:prstGeom>
          <a:noFill/>
          <a:ln w="9525">
            <a:noFill/>
          </a:ln>
        </p:spPr>
        <p:txBody>
          <a:bodyPr wrap="none">
            <a:spAutoFit/>
          </a:bodyPr>
          <a:p>
            <a:r>
              <a:rPr lang="en-US" altLang="zh-CN" sz="2400" dirty="0">
                <a:solidFill>
                  <a:srgbClr val="800000"/>
                </a:solidFill>
                <a:latin typeface="Times New Roman" panose="02020603050405020304" pitchFamily="18" charset="0"/>
                <a:sym typeface="Calibri" panose="020F0502020204030204" charset="0"/>
              </a:rPr>
              <a:t>blank look</a:t>
            </a:r>
            <a:endParaRPr lang="zh-CN" altLang="en-US" dirty="0">
              <a:solidFill>
                <a:srgbClr val="800000"/>
              </a:solidFill>
              <a:latin typeface="Arial" panose="020B0604020202020204" pitchFamily="34" charset="0"/>
            </a:endParaRPr>
          </a:p>
        </p:txBody>
      </p:sp>
      <p:sp>
        <p:nvSpPr>
          <p:cNvPr id="6" name="矩形 5"/>
          <p:cNvSpPr/>
          <p:nvPr/>
        </p:nvSpPr>
        <p:spPr>
          <a:xfrm>
            <a:off x="1960563" y="3371850"/>
            <a:ext cx="2577465" cy="460375"/>
          </a:xfrm>
          <a:prstGeom prst="rect">
            <a:avLst/>
          </a:prstGeom>
          <a:noFill/>
          <a:ln w="9525">
            <a:noFill/>
          </a:ln>
        </p:spPr>
        <p:txBody>
          <a:bodyPr wrap="none">
            <a:spAutoFit/>
          </a:bodyPr>
          <a:p>
            <a:r>
              <a:rPr lang="en-US" altLang="zh-CN" sz="2400" dirty="0">
                <a:solidFill>
                  <a:srgbClr val="800000"/>
                </a:solidFill>
                <a:latin typeface="Times New Roman" panose="02020603050405020304" pitchFamily="18" charset="0"/>
                <a:sym typeface="Calibri" panose="020F0502020204030204" charset="0"/>
              </a:rPr>
              <a:t>Stable relationships</a:t>
            </a:r>
            <a:endParaRPr lang="zh-CN" altLang="en-US" dirty="0">
              <a:solidFill>
                <a:srgbClr val="800000"/>
              </a:solidFill>
              <a:latin typeface="Arial" panose="020B0604020202020204" pitchFamily="34" charset="0"/>
            </a:endParaRPr>
          </a:p>
        </p:txBody>
      </p:sp>
      <p:sp>
        <p:nvSpPr>
          <p:cNvPr id="7" name="矩形 6"/>
          <p:cNvSpPr/>
          <p:nvPr/>
        </p:nvSpPr>
        <p:spPr>
          <a:xfrm>
            <a:off x="1835150" y="1989138"/>
            <a:ext cx="2407920" cy="460375"/>
          </a:xfrm>
          <a:prstGeom prst="rect">
            <a:avLst/>
          </a:prstGeom>
          <a:noFill/>
          <a:ln w="9525">
            <a:noFill/>
          </a:ln>
        </p:spPr>
        <p:txBody>
          <a:bodyPr wrap="none">
            <a:spAutoFit/>
          </a:bodyPr>
          <a:p>
            <a:r>
              <a:rPr lang="en-US" altLang="zh-CN" sz="2400" dirty="0">
                <a:solidFill>
                  <a:srgbClr val="800000"/>
                </a:solidFill>
                <a:latin typeface="Times New Roman" panose="02020603050405020304" pitchFamily="18" charset="0"/>
                <a:sym typeface="Calibri" panose="020F0502020204030204" charset="0"/>
              </a:rPr>
              <a:t>unique experience</a:t>
            </a:r>
            <a:endParaRPr lang="zh-CN" altLang="en-US" dirty="0">
              <a:solidFill>
                <a:srgbClr val="800000"/>
              </a:solidFill>
              <a:latin typeface="Arial" panose="020B0604020202020204" pitchFamily="34" charset="0"/>
            </a:endParaRPr>
          </a:p>
        </p:txBody>
      </p:sp>
      <p:sp>
        <p:nvSpPr>
          <p:cNvPr id="8" name="矩形 7"/>
          <p:cNvSpPr/>
          <p:nvPr/>
        </p:nvSpPr>
        <p:spPr>
          <a:xfrm>
            <a:off x="6792913" y="4254500"/>
            <a:ext cx="1612900" cy="460375"/>
          </a:xfrm>
          <a:prstGeom prst="rect">
            <a:avLst/>
          </a:prstGeom>
          <a:noFill/>
          <a:ln w="9525">
            <a:noFill/>
          </a:ln>
        </p:spPr>
        <p:txBody>
          <a:bodyPr wrap="none">
            <a:spAutoFit/>
          </a:bodyPr>
          <a:p>
            <a:r>
              <a:rPr lang="en-US" altLang="zh-CN" sz="2400" dirty="0">
                <a:solidFill>
                  <a:srgbClr val="800000"/>
                </a:solidFill>
                <a:latin typeface="Times New Roman" panose="02020603050405020304" pitchFamily="18" charset="0"/>
                <a:sym typeface="Calibri" panose="020F0502020204030204" charset="0"/>
              </a:rPr>
              <a:t>blank space</a:t>
            </a:r>
            <a:endParaRPr lang="zh-CN" altLang="en-US" dirty="0">
              <a:solidFill>
                <a:srgbClr val="800000"/>
              </a:solidFill>
              <a:latin typeface="Arial" panose="020B0604020202020204" pitchFamily="34" charset="0"/>
            </a:endParaRPr>
          </a:p>
        </p:txBody>
      </p:sp>
      <p:sp>
        <p:nvSpPr>
          <p:cNvPr id="9" name="矩形 8"/>
          <p:cNvSpPr/>
          <p:nvPr/>
        </p:nvSpPr>
        <p:spPr>
          <a:xfrm>
            <a:off x="3021013" y="5559425"/>
            <a:ext cx="2120265" cy="460375"/>
          </a:xfrm>
          <a:prstGeom prst="rect">
            <a:avLst/>
          </a:prstGeom>
          <a:noFill/>
          <a:ln w="9525">
            <a:noFill/>
          </a:ln>
        </p:spPr>
        <p:txBody>
          <a:bodyPr wrap="none">
            <a:spAutoFit/>
          </a:bodyPr>
          <a:p>
            <a:r>
              <a:rPr lang="en-US" altLang="zh-CN" sz="2400" dirty="0">
                <a:solidFill>
                  <a:srgbClr val="800000"/>
                </a:solidFill>
                <a:latin typeface="Times New Roman" panose="02020603050405020304" pitchFamily="18" charset="0"/>
                <a:sym typeface="Calibri" panose="020F0502020204030204" charset="0"/>
              </a:rPr>
              <a:t>stable condition</a:t>
            </a:r>
            <a:endParaRPr lang="zh-CN" altLang="en-US" dirty="0">
              <a:solidFill>
                <a:srgbClr val="800000"/>
              </a:solidFill>
              <a:latin typeface="Arial" panose="020B0604020202020204" pitchFamily="34" charset="0"/>
            </a:endParaRPr>
          </a:p>
        </p:txBody>
      </p:sp>
      <p:sp>
        <p:nvSpPr>
          <p:cNvPr id="10" name="矩形 9"/>
          <p:cNvSpPr/>
          <p:nvPr/>
        </p:nvSpPr>
        <p:spPr>
          <a:xfrm>
            <a:off x="4457700" y="765175"/>
            <a:ext cx="2510155" cy="460375"/>
          </a:xfrm>
          <a:prstGeom prst="rect">
            <a:avLst/>
          </a:prstGeom>
          <a:noFill/>
          <a:ln w="9525">
            <a:noFill/>
          </a:ln>
        </p:spPr>
        <p:txBody>
          <a:bodyPr wrap="none">
            <a:spAutoFit/>
          </a:bodyPr>
          <a:p>
            <a:r>
              <a:rPr lang="en-US" altLang="zh-CN" sz="2400" dirty="0">
                <a:solidFill>
                  <a:srgbClr val="800000"/>
                </a:solidFill>
                <a:latin typeface="Times New Roman" panose="02020603050405020304" pitchFamily="18" charset="0"/>
                <a:sym typeface="Calibri" panose="020F0502020204030204" charset="0"/>
              </a:rPr>
              <a:t>unique opportunity</a:t>
            </a:r>
            <a:endParaRPr lang="zh-CN" altLang="en-US" dirty="0">
              <a:solidFill>
                <a:srgbClr val="800000"/>
              </a:solidFill>
              <a:latin typeface="Times New Roman" panose="02020603050405020304" pitchFamily="18" charset="0"/>
            </a:endParaRPr>
          </a:p>
        </p:txBody>
      </p:sp>
      <p:sp>
        <p:nvSpPr>
          <p:cNvPr id="110601" name="文本框 10"/>
          <p:cNvSpPr txBox="1"/>
          <p:nvPr/>
        </p:nvSpPr>
        <p:spPr>
          <a:xfrm>
            <a:off x="3992563" y="280988"/>
            <a:ext cx="4983162" cy="521970"/>
          </a:xfrm>
          <a:prstGeom prst="rect">
            <a:avLst/>
          </a:prstGeom>
          <a:noFill/>
          <a:ln w="9525">
            <a:noFill/>
          </a:ln>
        </p:spPr>
        <p:txBody>
          <a:bodyPr>
            <a:spAutoFit/>
          </a:bodyPr>
          <a:p>
            <a:r>
              <a:rPr lang="en-US" altLang="zh-CN" sz="2800" b="1" dirty="0">
                <a:solidFill>
                  <a:srgbClr val="64A96A"/>
                </a:solidFill>
                <a:latin typeface="Arial" panose="020B0604020202020204" pitchFamily="34" charset="0"/>
              </a:rPr>
              <a:t>Building your language</a:t>
            </a:r>
            <a:endParaRPr lang="en-US" altLang="zh-CN" sz="2800" b="1" dirty="0">
              <a:solidFill>
                <a:srgbClr val="64A96A"/>
              </a:solidFill>
              <a:latin typeface="Arial" panose="020B0604020202020204" pitchFamily="34" charset="0"/>
            </a:endParaRPr>
          </a:p>
        </p:txBody>
      </p:sp>
      <p:sp>
        <p:nvSpPr>
          <p:cNvPr id="13" name="动作按钮: 第一张 12">
            <a:hlinkClick r:id="" action="ppaction://noaction" highlightClick="1"/>
          </p:cNvPr>
          <p:cNvSpPr/>
          <p:nvPr/>
        </p:nvSpPr>
        <p:spPr>
          <a:xfrm>
            <a:off x="10131425" y="260350"/>
            <a:ext cx="357188" cy="438150"/>
          </a:xfrm>
          <a:prstGeom prst="actionButtonHome">
            <a:avLst/>
          </a:prstGeom>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charRg st="0" end="11"/>
                                            </p:txEl>
                                          </p:spTgt>
                                        </p:tgtEl>
                                        <p:attrNameLst>
                                          <p:attrName>style.visibility</p:attrName>
                                        </p:attrNameLst>
                                      </p:cBhvr>
                                      <p:to>
                                        <p:strVal val="visible"/>
                                      </p:to>
                                    </p:set>
                                    <p:animEffect transition="in" filter="blinds(horizontal)">
                                      <p:cBhvr>
                                        <p:cTn id="17" dur="500"/>
                                        <p:tgtEl>
                                          <p:spTgt spid="5">
                                            <p:txEl>
                                              <p:charRg st="0" end="1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linds(horizontal)">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blinds(horizontal)">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9">
                                            <p:txEl>
                                              <p:charRg st="0" end="17"/>
                                            </p:txEl>
                                          </p:spTgt>
                                        </p:tgtEl>
                                        <p:attrNameLst>
                                          <p:attrName>style.visibility</p:attrName>
                                        </p:attrNameLst>
                                      </p:cBhvr>
                                      <p:to>
                                        <p:strVal val="visible"/>
                                      </p:to>
                                    </p:set>
                                    <p:animEffect transition="in" filter="blinds(horizontal)">
                                      <p:cBhvr>
                                        <p:cTn id="32" dur="500"/>
                                        <p:tgtEl>
                                          <p:spTgt spid="9">
                                            <p:txEl>
                                              <p:charRg st="0"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1618" name="矩形 4"/>
          <p:cNvSpPr/>
          <p:nvPr/>
        </p:nvSpPr>
        <p:spPr>
          <a:xfrm>
            <a:off x="3349625" y="1222375"/>
            <a:ext cx="7118350" cy="1198880"/>
          </a:xfrm>
          <a:prstGeom prst="rect">
            <a:avLst/>
          </a:prstGeom>
          <a:noFill/>
          <a:ln w="9525">
            <a:noFill/>
          </a:ln>
        </p:spPr>
        <p:txBody>
          <a:bodyPr>
            <a:spAutoFit/>
          </a:bodyPr>
          <a:p>
            <a:r>
              <a:rPr lang="en-US" altLang="zh-CN" sz="2400" dirty="0">
                <a:latin typeface="Times New Roman" panose="02020603050405020304" pitchFamily="18" charset="0"/>
                <a:sym typeface="Arial" panose="020B0604020202020204" pitchFamily="34" charset="0"/>
              </a:rPr>
              <a:t>Complete the passage with suitable words from the word bank. You may not use any of the words more than once.</a:t>
            </a:r>
            <a:endParaRPr lang="en-US" altLang="zh-CN" sz="2400" dirty="0">
              <a:latin typeface="Times New Roman" panose="02020603050405020304" pitchFamily="18" charset="0"/>
              <a:ea typeface="Arial" panose="020B0604020202020204" pitchFamily="34" charset="0"/>
              <a:sym typeface="Arial" panose="020B0604020202020204" pitchFamily="34" charset="0"/>
            </a:endParaRPr>
          </a:p>
        </p:txBody>
      </p:sp>
      <p:cxnSp>
        <p:nvCxnSpPr>
          <p:cNvPr id="111619" name="直接连接符 6"/>
          <p:cNvCxnSpPr/>
          <p:nvPr/>
        </p:nvCxnSpPr>
        <p:spPr>
          <a:xfrm flipV="1">
            <a:off x="2143125" y="2695575"/>
            <a:ext cx="8129588" cy="28575"/>
          </a:xfrm>
          <a:prstGeom prst="line">
            <a:avLst/>
          </a:prstGeom>
          <a:ln w="57150" cap="flat" cmpd="sng">
            <a:solidFill>
              <a:srgbClr val="44B36E"/>
            </a:solidFill>
            <a:prstDash val="solid"/>
            <a:headEnd type="none" w="med" len="med"/>
            <a:tailEnd type="none" w="med" len="med"/>
          </a:ln>
        </p:spPr>
      </p:cxnSp>
      <p:cxnSp>
        <p:nvCxnSpPr>
          <p:cNvPr id="111620" name="直接连接符 7"/>
          <p:cNvCxnSpPr/>
          <p:nvPr/>
        </p:nvCxnSpPr>
        <p:spPr>
          <a:xfrm flipV="1">
            <a:off x="2143125" y="3857625"/>
            <a:ext cx="8129588" cy="30163"/>
          </a:xfrm>
          <a:prstGeom prst="line">
            <a:avLst/>
          </a:prstGeom>
          <a:ln w="38100" cap="flat" cmpd="sng">
            <a:solidFill>
              <a:srgbClr val="44B36E"/>
            </a:solidFill>
            <a:prstDash val="solid"/>
            <a:headEnd type="none" w="med" len="med"/>
            <a:tailEnd type="none" w="med" len="med"/>
          </a:ln>
        </p:spPr>
      </p:cxnSp>
      <p:sp>
        <p:nvSpPr>
          <p:cNvPr id="111621" name="文本框 8"/>
          <p:cNvSpPr txBox="1"/>
          <p:nvPr/>
        </p:nvSpPr>
        <p:spPr>
          <a:xfrm>
            <a:off x="1703388" y="2832100"/>
            <a:ext cx="8964612" cy="1050290"/>
          </a:xfrm>
          <a:prstGeom prst="rect">
            <a:avLst/>
          </a:prstGeom>
          <a:noFill/>
          <a:ln w="9525">
            <a:noFill/>
          </a:ln>
        </p:spPr>
        <p:txBody>
          <a:bodyPr>
            <a:spAutoFit/>
          </a:bodyPr>
          <a:p>
            <a:pPr>
              <a:lnSpc>
                <a:spcPct val="130000"/>
              </a:lnSpc>
            </a:pPr>
            <a:r>
              <a:rPr lang="en-US" altLang="zh-CN" sz="2400" dirty="0">
                <a:latin typeface="Times New Roman" panose="02020603050405020304" pitchFamily="18" charset="0"/>
              </a:rPr>
              <a:t>adjust		stable		phase		identity	individual</a:t>
            </a:r>
            <a:endParaRPr lang="en-US" altLang="zh-CN" sz="2400" dirty="0">
              <a:latin typeface="Times New Roman" panose="02020603050405020304" pitchFamily="18" charset="0"/>
            </a:endParaRPr>
          </a:p>
          <a:p>
            <a:pPr>
              <a:lnSpc>
                <a:spcPct val="130000"/>
              </a:lnSpc>
            </a:pPr>
            <a:r>
              <a:rPr lang="en-US" altLang="zh-CN" sz="2400" dirty="0">
                <a:latin typeface="Times New Roman" panose="02020603050405020304" pitchFamily="18" charset="0"/>
              </a:rPr>
              <a:t>guide		define		complex	disconnected	transport </a:t>
            </a:r>
            <a:endParaRPr lang="en-US" altLang="zh-CN" sz="2400" dirty="0">
              <a:latin typeface="Times New Roman" panose="02020603050405020304" pitchFamily="18" charset="0"/>
            </a:endParaRPr>
          </a:p>
        </p:txBody>
      </p:sp>
      <p:sp>
        <p:nvSpPr>
          <p:cNvPr id="24" name="五边形 23"/>
          <p:cNvSpPr>
            <a:spLocks noChangeArrowheads="1"/>
          </p:cNvSpPr>
          <p:nvPr/>
        </p:nvSpPr>
        <p:spPr bwMode="auto">
          <a:xfrm>
            <a:off x="1919288" y="1196975"/>
            <a:ext cx="1109663" cy="431800"/>
          </a:xfrm>
          <a:prstGeom prst="homePlate">
            <a:avLst>
              <a:gd name="adj" fmla="val 50005"/>
            </a:avLst>
          </a:prstGeom>
          <a:solidFill>
            <a:srgbClr val="64A96A"/>
          </a:solidFill>
          <a:ln>
            <a:noFill/>
          </a:ln>
          <a:effectLst>
            <a:outerShdw blurRad="50800" dist="38100" dir="2700000" algn="tl" rotWithShape="0">
              <a:srgbClr val="808080">
                <a:alpha val="39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1" lang="en-US" altLang="zh-CN" sz="2400" b="1" i="0" u="none" strike="noStrike" kern="1200" cap="none" spc="0" normalizeH="0" baseline="0" noProof="0">
                <a:ln>
                  <a:noFill/>
                </a:ln>
                <a:solidFill>
                  <a:srgbClr val="FFFFFF"/>
                </a:solidFill>
                <a:effectLst/>
                <a:uLnTx/>
                <a:uFillTx/>
                <a:latin typeface="Calibri" panose="020F0502020204030204" charset="0"/>
                <a:ea typeface="宋体" panose="02010600030101010101" pitchFamily="2" charset="-122"/>
                <a:cs typeface="+mn-cs"/>
                <a:sym typeface="+mn-ea"/>
              </a:rPr>
              <a:t>Task 4</a:t>
            </a:r>
            <a:endParaRPr kumimoji="1" lang="zh-CN" altLang="en-US" sz="2400" b="1" i="0" u="none" strike="noStrike" kern="1200" cap="none" spc="0" normalizeH="0" baseline="0" noProof="0">
              <a:ln>
                <a:noFill/>
              </a:ln>
              <a:solidFill>
                <a:srgbClr val="FFFFFF"/>
              </a:solidFill>
              <a:effectLst/>
              <a:uLnTx/>
              <a:uFillTx/>
              <a:latin typeface="Calibri" panose="020F0502020204030204" charset="0"/>
              <a:ea typeface="宋体" panose="02010600030101010101" pitchFamily="2" charset="-122"/>
              <a:cs typeface="+mn-cs"/>
              <a:sym typeface="+mn-ea"/>
            </a:endParaRPr>
          </a:p>
        </p:txBody>
      </p:sp>
      <p:sp>
        <p:nvSpPr>
          <p:cNvPr id="111623" name="文本框 10"/>
          <p:cNvSpPr txBox="1"/>
          <p:nvPr/>
        </p:nvSpPr>
        <p:spPr>
          <a:xfrm>
            <a:off x="3992563" y="280988"/>
            <a:ext cx="4678362" cy="521970"/>
          </a:xfrm>
          <a:prstGeom prst="rect">
            <a:avLst/>
          </a:prstGeom>
          <a:noFill/>
          <a:ln w="9525">
            <a:noFill/>
          </a:ln>
        </p:spPr>
        <p:txBody>
          <a:bodyPr>
            <a:spAutoFit/>
          </a:bodyPr>
          <a:p>
            <a:r>
              <a:rPr lang="en-US" altLang="zh-CN" sz="2800" b="1" dirty="0">
                <a:solidFill>
                  <a:srgbClr val="64A96A"/>
                </a:solidFill>
                <a:latin typeface="Arial" panose="020B0604020202020204" pitchFamily="34" charset="0"/>
              </a:rPr>
              <a:t>Building your language</a:t>
            </a:r>
            <a:endParaRPr lang="en-US" altLang="zh-CN" sz="2800" b="1" dirty="0">
              <a:solidFill>
                <a:srgbClr val="64A96A"/>
              </a:solidFill>
              <a:latin typeface="Arial" panose="020B0604020202020204" pitchFamily="34" charset="0"/>
            </a:endParaRPr>
          </a:p>
        </p:txBody>
      </p:sp>
      <p:sp>
        <p:nvSpPr>
          <p:cNvPr id="111624" name="矩形 1"/>
          <p:cNvSpPr/>
          <p:nvPr/>
        </p:nvSpPr>
        <p:spPr>
          <a:xfrm>
            <a:off x="2063750" y="4076700"/>
            <a:ext cx="8135938" cy="2306320"/>
          </a:xfrm>
          <a:prstGeom prst="rect">
            <a:avLst/>
          </a:prstGeom>
          <a:noFill/>
          <a:ln w="9525">
            <a:noFill/>
          </a:ln>
        </p:spPr>
        <p:txBody>
          <a:bodyPr>
            <a:spAutoFit/>
          </a:bodyPr>
          <a:p>
            <a:pPr>
              <a:lnSpc>
                <a:spcPct val="120000"/>
              </a:lnSpc>
            </a:pPr>
            <a:r>
              <a:rPr lang="en-US" altLang="zh-CN" sz="2400" dirty="0">
                <a:latin typeface="Times New Roman" panose="02020603050405020304" pitchFamily="18" charset="0"/>
              </a:rPr>
              <a:t>    My first night at college was not pleasant and I felt as if I had literally been 1) ___________ into another world. Identity turns out to be more 2) ___________ than what I had thought before. At the beginning of this new 3) ___________ of my life, I didn</a:t>
            </a:r>
            <a:r>
              <a:rPr lang="en-US" altLang="zh-CN" sz="2400" dirty="0">
                <a:latin typeface="Calibri" panose="020F0502020204030204" charset="0"/>
              </a:rPr>
              <a:t>’</a:t>
            </a:r>
            <a:r>
              <a:rPr lang="en-US" altLang="zh-CN" sz="2400" dirty="0">
                <a:latin typeface="Times New Roman" panose="02020603050405020304" pitchFamily="18" charset="0"/>
              </a:rPr>
              <a:t>t know how to 4) ___________ myself. </a:t>
            </a:r>
            <a:endParaRPr lang="zh-CN" altLang="en-US" sz="2400" dirty="0">
              <a:latin typeface="Times New Roman" panose="02020603050405020304" pitchFamily="18" charset="0"/>
            </a:endParaRPr>
          </a:p>
        </p:txBody>
      </p:sp>
      <p:sp>
        <p:nvSpPr>
          <p:cNvPr id="130056" name="矩形 2"/>
          <p:cNvSpPr/>
          <p:nvPr/>
        </p:nvSpPr>
        <p:spPr>
          <a:xfrm>
            <a:off x="6345238" y="5381625"/>
            <a:ext cx="876935" cy="460375"/>
          </a:xfrm>
          <a:prstGeom prst="rect">
            <a:avLst/>
          </a:prstGeom>
          <a:noFill/>
          <a:ln w="9525">
            <a:noFill/>
          </a:ln>
        </p:spPr>
        <p:txBody>
          <a:bodyPr wrap="none">
            <a:spAutoFit/>
          </a:bodyPr>
          <a:p>
            <a:r>
              <a:rPr lang="en-US" altLang="zh-CN" sz="2400" dirty="0">
                <a:solidFill>
                  <a:srgbClr val="800000"/>
                </a:solidFill>
                <a:latin typeface="Times New Roman" panose="02020603050405020304" pitchFamily="18" charset="0"/>
              </a:rPr>
              <a:t>phase</a:t>
            </a:r>
            <a:endParaRPr lang="zh-CN" altLang="en-US" dirty="0">
              <a:solidFill>
                <a:srgbClr val="800000"/>
              </a:solidFill>
              <a:latin typeface="Arial" panose="020B0604020202020204" pitchFamily="34" charset="0"/>
            </a:endParaRPr>
          </a:p>
        </p:txBody>
      </p:sp>
      <p:sp>
        <p:nvSpPr>
          <p:cNvPr id="130057" name="矩形 30"/>
          <p:cNvSpPr/>
          <p:nvPr/>
        </p:nvSpPr>
        <p:spPr>
          <a:xfrm>
            <a:off x="4440238" y="4970463"/>
            <a:ext cx="1231900" cy="460375"/>
          </a:xfrm>
          <a:prstGeom prst="rect">
            <a:avLst/>
          </a:prstGeom>
          <a:noFill/>
          <a:ln w="9525">
            <a:noFill/>
          </a:ln>
        </p:spPr>
        <p:txBody>
          <a:bodyPr wrap="none">
            <a:spAutoFit/>
          </a:bodyPr>
          <a:p>
            <a:r>
              <a:rPr lang="en-US" altLang="zh-CN" sz="2400" dirty="0">
                <a:solidFill>
                  <a:srgbClr val="800000"/>
                </a:solidFill>
                <a:latin typeface="Times New Roman" panose="02020603050405020304" pitchFamily="18" charset="0"/>
              </a:rPr>
              <a:t>complex</a:t>
            </a:r>
            <a:endParaRPr lang="zh-CN" altLang="en-US" dirty="0">
              <a:solidFill>
                <a:srgbClr val="800000"/>
              </a:solidFill>
              <a:latin typeface="Arial" panose="020B0604020202020204" pitchFamily="34" charset="0"/>
            </a:endParaRPr>
          </a:p>
        </p:txBody>
      </p:sp>
      <p:sp>
        <p:nvSpPr>
          <p:cNvPr id="130058" name="矩形 31"/>
          <p:cNvSpPr/>
          <p:nvPr/>
        </p:nvSpPr>
        <p:spPr>
          <a:xfrm>
            <a:off x="4108450" y="4508500"/>
            <a:ext cx="1553845" cy="460375"/>
          </a:xfrm>
          <a:prstGeom prst="rect">
            <a:avLst/>
          </a:prstGeom>
          <a:noFill/>
          <a:ln w="9525">
            <a:noFill/>
          </a:ln>
        </p:spPr>
        <p:txBody>
          <a:bodyPr wrap="none">
            <a:spAutoFit/>
          </a:bodyPr>
          <a:p>
            <a:r>
              <a:rPr lang="en-US" altLang="zh-CN" sz="2400" dirty="0">
                <a:solidFill>
                  <a:srgbClr val="800000"/>
                </a:solidFill>
                <a:latin typeface="Times New Roman" panose="02020603050405020304" pitchFamily="18" charset="0"/>
              </a:rPr>
              <a:t>transported</a:t>
            </a:r>
            <a:endParaRPr lang="zh-CN" altLang="en-US" dirty="0">
              <a:solidFill>
                <a:srgbClr val="800000"/>
              </a:solidFill>
              <a:latin typeface="Arial" panose="020B0604020202020204" pitchFamily="34" charset="0"/>
            </a:endParaRPr>
          </a:p>
        </p:txBody>
      </p:sp>
      <p:sp>
        <p:nvSpPr>
          <p:cNvPr id="130059" name="矩形 32"/>
          <p:cNvSpPr/>
          <p:nvPr/>
        </p:nvSpPr>
        <p:spPr>
          <a:xfrm>
            <a:off x="4456113" y="5842000"/>
            <a:ext cx="944245" cy="460375"/>
          </a:xfrm>
          <a:prstGeom prst="rect">
            <a:avLst/>
          </a:prstGeom>
          <a:noFill/>
          <a:ln w="9525">
            <a:noFill/>
          </a:ln>
        </p:spPr>
        <p:txBody>
          <a:bodyPr wrap="none">
            <a:spAutoFit/>
          </a:bodyPr>
          <a:p>
            <a:r>
              <a:rPr lang="en-US" altLang="zh-CN" sz="2400" dirty="0">
                <a:solidFill>
                  <a:srgbClr val="800000"/>
                </a:solidFill>
                <a:latin typeface="Times New Roman" panose="02020603050405020304" pitchFamily="18" charset="0"/>
              </a:rPr>
              <a:t>define</a:t>
            </a:r>
            <a:endParaRPr lang="zh-CN" altLang="en-US" dirty="0">
              <a:solidFill>
                <a:srgbClr val="800000"/>
              </a:solidFill>
              <a:latin typeface="Arial" panose="020B0604020202020204" pitchFamily="34" charset="0"/>
            </a:endParaRPr>
          </a:p>
        </p:txBody>
      </p:sp>
      <p:sp>
        <p:nvSpPr>
          <p:cNvPr id="13" name="动作按钮: 第一张 12">
            <a:hlinkClick r:id="" action="ppaction://noaction" highlightClick="1"/>
          </p:cNvPr>
          <p:cNvSpPr/>
          <p:nvPr/>
        </p:nvSpPr>
        <p:spPr>
          <a:xfrm>
            <a:off x="10131425" y="260350"/>
            <a:ext cx="357188" cy="438150"/>
          </a:xfrm>
          <a:prstGeom prst="actionButtonHome">
            <a:avLst/>
          </a:prstGeom>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0058"/>
                                        </p:tgtEl>
                                        <p:attrNameLst>
                                          <p:attrName>style.visibility</p:attrName>
                                        </p:attrNameLst>
                                      </p:cBhvr>
                                      <p:to>
                                        <p:strVal val="visible"/>
                                      </p:to>
                                    </p:set>
                                    <p:animEffect transition="in" filter="blinds(horizontal)">
                                      <p:cBhvr>
                                        <p:cTn id="7" dur="500"/>
                                        <p:tgtEl>
                                          <p:spTgt spid="13005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30057">
                                            <p:txEl>
                                              <p:charRg st="0" end="8"/>
                                            </p:txEl>
                                          </p:spTgt>
                                        </p:tgtEl>
                                        <p:attrNameLst>
                                          <p:attrName>style.visibility</p:attrName>
                                        </p:attrNameLst>
                                      </p:cBhvr>
                                      <p:to>
                                        <p:strVal val="visible"/>
                                      </p:to>
                                    </p:set>
                                    <p:animEffect transition="in" filter="blinds(horizontal)">
                                      <p:cBhvr>
                                        <p:cTn id="12" dur="500"/>
                                        <p:tgtEl>
                                          <p:spTgt spid="130057">
                                            <p:txEl>
                                              <p:charRg st="0" end="8"/>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30056">
                                            <p:txEl>
                                              <p:charRg st="0" end="6"/>
                                            </p:txEl>
                                          </p:spTgt>
                                        </p:tgtEl>
                                        <p:attrNameLst>
                                          <p:attrName>style.visibility</p:attrName>
                                        </p:attrNameLst>
                                      </p:cBhvr>
                                      <p:to>
                                        <p:strVal val="visible"/>
                                      </p:to>
                                    </p:set>
                                    <p:animEffect transition="in" filter="blinds(horizontal)">
                                      <p:cBhvr>
                                        <p:cTn id="17" dur="500"/>
                                        <p:tgtEl>
                                          <p:spTgt spid="130056">
                                            <p:txEl>
                                              <p:charRg st="0"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30059">
                                            <p:txEl>
                                              <p:charRg st="0" end="7"/>
                                            </p:txEl>
                                          </p:spTgt>
                                        </p:tgtEl>
                                        <p:attrNameLst>
                                          <p:attrName>style.visibility</p:attrName>
                                        </p:attrNameLst>
                                      </p:cBhvr>
                                      <p:to>
                                        <p:strVal val="visible"/>
                                      </p:to>
                                    </p:set>
                                    <p:animEffect transition="in" filter="blinds(horizontal)">
                                      <p:cBhvr>
                                        <p:cTn id="22" dur="500"/>
                                        <p:tgtEl>
                                          <p:spTgt spid="130059">
                                            <p:txEl>
                                              <p:charRg st="0"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5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42" name="文本框 19"/>
          <p:cNvSpPr txBox="1"/>
          <p:nvPr/>
        </p:nvSpPr>
        <p:spPr>
          <a:xfrm>
            <a:off x="4079875" y="333375"/>
            <a:ext cx="5322888" cy="521970"/>
          </a:xfrm>
          <a:prstGeom prst="rect">
            <a:avLst/>
          </a:prstGeom>
          <a:noFill/>
          <a:ln w="9525">
            <a:noFill/>
          </a:ln>
        </p:spPr>
        <p:txBody>
          <a:bodyPr>
            <a:spAutoFit/>
          </a:bodyPr>
          <a:p>
            <a:r>
              <a:rPr lang="en-US" altLang="zh-CN" sz="2800" b="1" dirty="0">
                <a:solidFill>
                  <a:srgbClr val="64A96A"/>
                </a:solidFill>
                <a:latin typeface="Arial" panose="020B0604020202020204" pitchFamily="34" charset="0"/>
              </a:rPr>
              <a:t>Building your language</a:t>
            </a:r>
            <a:endParaRPr lang="en-US" altLang="zh-CN" sz="2800" b="1" dirty="0">
              <a:solidFill>
                <a:srgbClr val="64A96A"/>
              </a:solidFill>
              <a:latin typeface="Arial" panose="020B0604020202020204" pitchFamily="34" charset="0"/>
            </a:endParaRPr>
          </a:p>
        </p:txBody>
      </p:sp>
      <p:sp>
        <p:nvSpPr>
          <p:cNvPr id="112643" name="矩形 1"/>
          <p:cNvSpPr/>
          <p:nvPr/>
        </p:nvSpPr>
        <p:spPr>
          <a:xfrm>
            <a:off x="1703388" y="1268413"/>
            <a:ext cx="8785225" cy="4521835"/>
          </a:xfrm>
          <a:prstGeom prst="rect">
            <a:avLst/>
          </a:prstGeom>
          <a:noFill/>
          <a:ln w="9525">
            <a:noFill/>
          </a:ln>
        </p:spPr>
        <p:txBody>
          <a:bodyPr>
            <a:spAutoFit/>
          </a:bodyPr>
          <a:p>
            <a:pPr>
              <a:lnSpc>
                <a:spcPct val="120000"/>
              </a:lnSpc>
            </a:pPr>
            <a:r>
              <a:rPr lang="en-US" altLang="zh-CN" sz="2400" dirty="0">
                <a:latin typeface="Times New Roman" panose="02020603050405020304" pitchFamily="18" charset="0"/>
              </a:rPr>
              <a:t>I felt 5) ___________ from my college friends because they knew nothing about my previous life. After a year and a half at college I am still struggling with the sensation of double 6) ___________ and double worlds which leaves me feeling uprooted. As college students, we bounce back and forth between home and school. We have to realize that there is only one constant in our lives, and that is our selves. College is the time when our identities become more 7) ___________ and when we are free enough to not completely belong to anything or anyone or any place </a:t>
            </a:r>
            <a:r>
              <a:rPr lang="en-US" altLang="zh-CN" sz="2400" dirty="0">
                <a:latin typeface="Calibri" panose="020F0502020204030204" charset="0"/>
              </a:rPr>
              <a:t>–</a:t>
            </a:r>
            <a:r>
              <a:rPr lang="en-US" altLang="zh-CN" sz="2400" dirty="0">
                <a:latin typeface="Times New Roman" panose="02020603050405020304" pitchFamily="18" charset="0"/>
              </a:rPr>
              <a:t> we just belong to ourselves and the blossoming independence of our identities. </a:t>
            </a:r>
            <a:endParaRPr lang="zh-CN" altLang="zh-CN" sz="2400" dirty="0">
              <a:latin typeface="Times New Roman" panose="02020603050405020304" pitchFamily="18" charset="0"/>
            </a:endParaRPr>
          </a:p>
        </p:txBody>
      </p:sp>
      <p:sp>
        <p:nvSpPr>
          <p:cNvPr id="131078" name="矩形 20"/>
          <p:cNvSpPr/>
          <p:nvPr/>
        </p:nvSpPr>
        <p:spPr>
          <a:xfrm>
            <a:off x="1847850" y="4370388"/>
            <a:ext cx="1417955" cy="460375"/>
          </a:xfrm>
          <a:prstGeom prst="rect">
            <a:avLst/>
          </a:prstGeom>
          <a:noFill/>
          <a:ln w="9525">
            <a:noFill/>
          </a:ln>
        </p:spPr>
        <p:txBody>
          <a:bodyPr wrap="none">
            <a:spAutoFit/>
          </a:bodyPr>
          <a:p>
            <a:r>
              <a:rPr lang="en-US" altLang="zh-CN" sz="2400" dirty="0">
                <a:solidFill>
                  <a:srgbClr val="800000"/>
                </a:solidFill>
                <a:latin typeface="Times New Roman" panose="02020603050405020304" pitchFamily="18" charset="0"/>
              </a:rPr>
              <a:t>individual</a:t>
            </a:r>
            <a:endParaRPr lang="zh-CN" altLang="en-US" dirty="0">
              <a:solidFill>
                <a:srgbClr val="800000"/>
              </a:solidFill>
              <a:latin typeface="Arial" panose="020B0604020202020204" pitchFamily="34" charset="0"/>
            </a:endParaRPr>
          </a:p>
        </p:txBody>
      </p:sp>
      <p:sp>
        <p:nvSpPr>
          <p:cNvPr id="131079" name="矩形 21"/>
          <p:cNvSpPr/>
          <p:nvPr/>
        </p:nvSpPr>
        <p:spPr>
          <a:xfrm>
            <a:off x="7823200" y="2141538"/>
            <a:ext cx="1113155" cy="460375"/>
          </a:xfrm>
          <a:prstGeom prst="rect">
            <a:avLst/>
          </a:prstGeom>
          <a:noFill/>
          <a:ln w="9525">
            <a:noFill/>
          </a:ln>
        </p:spPr>
        <p:txBody>
          <a:bodyPr wrap="none">
            <a:spAutoFit/>
          </a:bodyPr>
          <a:p>
            <a:r>
              <a:rPr lang="en-US" altLang="zh-CN" sz="2400" dirty="0">
                <a:solidFill>
                  <a:srgbClr val="800000"/>
                </a:solidFill>
                <a:latin typeface="Times New Roman" panose="02020603050405020304" pitchFamily="18" charset="0"/>
              </a:rPr>
              <a:t>identity</a:t>
            </a:r>
            <a:endParaRPr lang="zh-CN" altLang="en-US" dirty="0">
              <a:solidFill>
                <a:srgbClr val="800000"/>
              </a:solidFill>
              <a:latin typeface="Arial" panose="020B0604020202020204" pitchFamily="34" charset="0"/>
            </a:endParaRPr>
          </a:p>
        </p:txBody>
      </p:sp>
      <p:sp>
        <p:nvSpPr>
          <p:cNvPr id="131080" name="矩形 22"/>
          <p:cNvSpPr/>
          <p:nvPr/>
        </p:nvSpPr>
        <p:spPr>
          <a:xfrm>
            <a:off x="2657475" y="1311275"/>
            <a:ext cx="1773555" cy="460375"/>
          </a:xfrm>
          <a:prstGeom prst="rect">
            <a:avLst/>
          </a:prstGeom>
          <a:noFill/>
          <a:ln w="9525">
            <a:noFill/>
          </a:ln>
        </p:spPr>
        <p:txBody>
          <a:bodyPr wrap="none">
            <a:spAutoFit/>
          </a:bodyPr>
          <a:p>
            <a:r>
              <a:rPr lang="en-US" altLang="zh-CN" sz="2400" dirty="0">
                <a:solidFill>
                  <a:srgbClr val="800000"/>
                </a:solidFill>
                <a:latin typeface="Times New Roman" panose="02020603050405020304" pitchFamily="18" charset="0"/>
              </a:rPr>
              <a:t>disconnected</a:t>
            </a:r>
            <a:endParaRPr lang="zh-CN" altLang="en-US" dirty="0">
              <a:solidFill>
                <a:srgbClr val="800000"/>
              </a:solidFill>
              <a:latin typeface="Arial" panose="020B0604020202020204" pitchFamily="34" charset="0"/>
            </a:endParaRPr>
          </a:p>
        </p:txBody>
      </p:sp>
      <p:sp>
        <p:nvSpPr>
          <p:cNvPr id="7" name="动作按钮: 第一张 6">
            <a:hlinkClick r:id="" action="ppaction://noaction" highlightClick="1"/>
          </p:cNvPr>
          <p:cNvSpPr/>
          <p:nvPr/>
        </p:nvSpPr>
        <p:spPr>
          <a:xfrm>
            <a:off x="10131425" y="260350"/>
            <a:ext cx="357188" cy="438150"/>
          </a:xfrm>
          <a:prstGeom prst="actionButtonHome">
            <a:avLst/>
          </a:prstGeom>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1080"/>
                                        </p:tgtEl>
                                        <p:attrNameLst>
                                          <p:attrName>style.visibility</p:attrName>
                                        </p:attrNameLst>
                                      </p:cBhvr>
                                      <p:to>
                                        <p:strVal val="visible"/>
                                      </p:to>
                                    </p:set>
                                    <p:animEffect transition="in" filter="blinds(horizontal)">
                                      <p:cBhvr>
                                        <p:cTn id="7" dur="500"/>
                                        <p:tgtEl>
                                          <p:spTgt spid="13108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1079"/>
                                        </p:tgtEl>
                                        <p:attrNameLst>
                                          <p:attrName>style.visibility</p:attrName>
                                        </p:attrNameLst>
                                      </p:cBhvr>
                                      <p:to>
                                        <p:strVal val="visible"/>
                                      </p:to>
                                    </p:set>
                                    <p:animEffect transition="in" filter="blinds(horizontal)">
                                      <p:cBhvr>
                                        <p:cTn id="12" dur="500"/>
                                        <p:tgtEl>
                                          <p:spTgt spid="13107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31078">
                                            <p:txEl>
                                              <p:charRg st="0" end="11"/>
                                            </p:txEl>
                                          </p:spTgt>
                                        </p:tgtEl>
                                        <p:attrNameLst>
                                          <p:attrName>style.visibility</p:attrName>
                                        </p:attrNameLst>
                                      </p:cBhvr>
                                      <p:to>
                                        <p:strVal val="visible"/>
                                      </p:to>
                                    </p:set>
                                    <p:animEffect transition="in" filter="blinds(horizontal)">
                                      <p:cBhvr>
                                        <p:cTn id="17" dur="500"/>
                                        <p:tgtEl>
                                          <p:spTgt spid="131078">
                                            <p:txEl>
                                              <p:charRg st="0"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79" grpId="0"/>
      <p:bldP spid="131080"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24843</Words>
  <Application>WPS 演示</Application>
  <PresentationFormat>宽屏</PresentationFormat>
  <Paragraphs>945</Paragraphs>
  <Slides>49</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49</vt:i4>
      </vt:variant>
    </vt:vector>
  </HeadingPairs>
  <TitlesOfParts>
    <vt:vector size="58" baseType="lpstr">
      <vt:lpstr>Arial</vt:lpstr>
      <vt:lpstr>宋体</vt:lpstr>
      <vt:lpstr>Wingdings</vt:lpstr>
      <vt:lpstr>Arial Unicode MS</vt:lpstr>
      <vt:lpstr>Calibri</vt:lpstr>
      <vt:lpstr>微软雅黑</vt:lpstr>
      <vt:lpstr>Times New Roman</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hwy</dc:creator>
  <cp:lastModifiedBy>HWY</cp:lastModifiedBy>
  <cp:revision>7</cp:revision>
  <dcterms:created xsi:type="dcterms:W3CDTF">2022-02-22T09:29:00Z</dcterms:created>
  <dcterms:modified xsi:type="dcterms:W3CDTF">2022-02-22T10:06:46Z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BA2F2D987D674DC9AA10256254F9063E</vt:lpwstr>
  </property>
  <property fmtid="{D5CDD505-2E9C-101B-9397-08002B2CF9AE}" pid="3" name="KSOProductBuildVer">
    <vt:lpwstr>2052-11.1.0.11365</vt:lpwstr>
  </property>
</Properties>
</file>