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1" r:id="rId4"/>
    <p:sldId id="262" r:id="rId5"/>
    <p:sldId id="266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image" Target="../media/image4.png"/><Relationship Id="rId6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4" Type="http://schemas.openxmlformats.org/officeDocument/2006/relationships/tags" Target="../tags/tag15.xml"/><Relationship Id="rId23" Type="http://schemas.openxmlformats.org/officeDocument/2006/relationships/tags" Target="../tags/tag14.xml"/><Relationship Id="rId22" Type="http://schemas.openxmlformats.org/officeDocument/2006/relationships/tags" Target="../tags/tag13.xml"/><Relationship Id="rId21" Type="http://schemas.openxmlformats.org/officeDocument/2006/relationships/tags" Target="../tags/tag12.xml"/><Relationship Id="rId20" Type="http://schemas.openxmlformats.org/officeDocument/2006/relationships/tags" Target="../tags/tag11.xml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tags" Target="../tags/tag9.xml"/><Relationship Id="rId17" Type="http://schemas.openxmlformats.org/officeDocument/2006/relationships/image" Target="../media/image9.png"/><Relationship Id="rId16" Type="http://schemas.openxmlformats.org/officeDocument/2006/relationships/tags" Target="../tags/tag8.xml"/><Relationship Id="rId15" Type="http://schemas.openxmlformats.org/officeDocument/2006/relationships/image" Target="../media/image8.png"/><Relationship Id="rId14" Type="http://schemas.openxmlformats.org/officeDocument/2006/relationships/tags" Target="../tags/tag7.xml"/><Relationship Id="rId13" Type="http://schemas.openxmlformats.org/officeDocument/2006/relationships/image" Target="../media/image7.png"/><Relationship Id="rId12" Type="http://schemas.openxmlformats.org/officeDocument/2006/relationships/tags" Target="../tags/tag6.xml"/><Relationship Id="rId11" Type="http://schemas.openxmlformats.org/officeDocument/2006/relationships/image" Target="../media/image6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11.png"/><Relationship Id="rId5" Type="http://schemas.openxmlformats.org/officeDocument/2006/relationships/tags" Target="../tags/tag18.xml"/><Relationship Id="rId4" Type="http://schemas.openxmlformats.org/officeDocument/2006/relationships/image" Target="../media/image10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12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tags" Target="../tags/tag32.xml"/><Relationship Id="rId4" Type="http://schemas.openxmlformats.org/officeDocument/2006/relationships/image" Target="../media/image10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11.png"/><Relationship Id="rId5" Type="http://schemas.openxmlformats.org/officeDocument/2006/relationships/tags" Target="../tags/tag41.xml"/><Relationship Id="rId4" Type="http://schemas.openxmlformats.org/officeDocument/2006/relationships/image" Target="../media/image10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54.xml"/><Relationship Id="rId7" Type="http://schemas.openxmlformats.org/officeDocument/2006/relationships/image" Target="../media/image14.png"/><Relationship Id="rId6" Type="http://schemas.openxmlformats.org/officeDocument/2006/relationships/tags" Target="../tags/tag53.xml"/><Relationship Id="rId5" Type="http://schemas.openxmlformats.org/officeDocument/2006/relationships/image" Target="../media/image13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17.png"/><Relationship Id="rId5" Type="http://schemas.openxmlformats.org/officeDocument/2006/relationships/tags" Target="../tags/tag64.xml"/><Relationship Id="rId4" Type="http://schemas.openxmlformats.org/officeDocument/2006/relationships/image" Target="../media/image16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9.png"/><Relationship Id="rId7" Type="http://schemas.openxmlformats.org/officeDocument/2006/relationships/tags" Target="../tags/tag75.xml"/><Relationship Id="rId6" Type="http://schemas.openxmlformats.org/officeDocument/2006/relationships/image" Target="../media/image18.png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19.png"/><Relationship Id="rId7" Type="http://schemas.openxmlformats.org/officeDocument/2006/relationships/tags" Target="../tags/tag85.xml"/><Relationship Id="rId6" Type="http://schemas.openxmlformats.org/officeDocument/2006/relationships/image" Target="../media/image18.png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93.xml"/><Relationship Id="rId7" Type="http://schemas.openxmlformats.org/officeDocument/2006/relationships/image" Target="../media/image4.png"/><Relationship Id="rId6" Type="http://schemas.openxmlformats.org/officeDocument/2006/relationships/tags" Target="../tags/tag92.xml"/><Relationship Id="rId5" Type="http://schemas.openxmlformats.org/officeDocument/2006/relationships/image" Target="../media/image3.png"/><Relationship Id="rId4" Type="http://schemas.openxmlformats.org/officeDocument/2006/relationships/tags" Target="../tags/tag91.xml"/><Relationship Id="rId3" Type="http://schemas.openxmlformats.org/officeDocument/2006/relationships/image" Target="../media/image20.png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90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image" Target="../media/image9.png"/><Relationship Id="rId16" Type="http://schemas.openxmlformats.org/officeDocument/2006/relationships/tags" Target="../tags/tag97.xml"/><Relationship Id="rId15" Type="http://schemas.openxmlformats.org/officeDocument/2006/relationships/image" Target="../media/image8.png"/><Relationship Id="rId14" Type="http://schemas.openxmlformats.org/officeDocument/2006/relationships/tags" Target="../tags/tag96.xml"/><Relationship Id="rId13" Type="http://schemas.openxmlformats.org/officeDocument/2006/relationships/image" Target="../media/image7.png"/><Relationship Id="rId12" Type="http://schemas.openxmlformats.org/officeDocument/2006/relationships/tags" Target="../tags/tag95.xml"/><Relationship Id="rId11" Type="http://schemas.openxmlformats.org/officeDocument/2006/relationships/image" Target="../media/image6.png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../media/image23.png"/><Relationship Id="rId7" Type="http://schemas.openxmlformats.org/officeDocument/2006/relationships/tags" Target="../tags/tag106.xml"/><Relationship Id="rId6" Type="http://schemas.openxmlformats.org/officeDocument/2006/relationships/image" Target="../media/image22.png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21.png"/><Relationship Id="rId2" Type="http://schemas.openxmlformats.org/officeDocument/2006/relationships/tags" Target="../tags/tag103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image" Target="../media/image19.png"/><Relationship Id="rId6" Type="http://schemas.openxmlformats.org/officeDocument/2006/relationships/tags" Target="../tags/tag114.xml"/><Relationship Id="rId5" Type="http://schemas.openxmlformats.org/officeDocument/2006/relationships/image" Target="../media/image18.png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24.png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21.png"/><Relationship Id="rId2" Type="http://schemas.openxmlformats.org/officeDocument/2006/relationships/tags" Target="../tags/tag128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21.png"/><Relationship Id="rId2" Type="http://schemas.openxmlformats.org/officeDocument/2006/relationships/tags" Target="../tags/tag136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tags" Target="../tags/tag157.xml"/><Relationship Id="rId7" Type="http://schemas.openxmlformats.org/officeDocument/2006/relationships/image" Target="../media/image26.png"/><Relationship Id="rId6" Type="http://schemas.openxmlformats.org/officeDocument/2006/relationships/tags" Target="../tags/tag156.xml"/><Relationship Id="rId5" Type="http://schemas.openxmlformats.org/officeDocument/2006/relationships/image" Target="../media/image25.png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>
            <a:duotone>
              <a:schemeClr val="bg1"/>
              <a:srgbClr val="FFFFFF"/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4"/>
          <p:cNvSpPr/>
          <p:nvPr/>
        </p:nvSpPr>
        <p:spPr>
          <a:xfrm>
            <a:off x="285750" y="2803525"/>
            <a:ext cx="1588" cy="303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525"/>
              </a:cxn>
              <a:cxn ang="0">
                <a:pos x="0" y="9525"/>
              </a:cxn>
              <a:cxn ang="0">
                <a:pos x="0" y="95250"/>
              </a:cxn>
              <a:cxn ang="0">
                <a:pos x="0" y="3035300"/>
              </a:cxn>
              <a:cxn ang="0">
                <a:pos x="0" y="3035300"/>
              </a:cxn>
              <a:cxn ang="0">
                <a:pos x="0" y="0"/>
              </a:cxn>
              <a:cxn ang="0">
                <a:pos x="0" y="0"/>
              </a:cxn>
            </a:cxnLst>
            <a:pathLst>
              <a:path w="1588"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2880075">
            <a:off x="7985557" y="117409"/>
            <a:ext cx="1434034" cy="187400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-699115" y="2711868"/>
            <a:ext cx="2750108" cy="4153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936455" y="4907811"/>
            <a:ext cx="2068840" cy="19429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841349" y="5133783"/>
            <a:ext cx="1584530" cy="17305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5261142" y="4977108"/>
            <a:ext cx="1663868" cy="1888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2592848" y="4330731"/>
            <a:ext cx="1113867" cy="25272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8218410" y="4442773"/>
            <a:ext cx="779246" cy="24152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 rot="21018953">
            <a:off x="4120756" y="5702707"/>
            <a:ext cx="977253" cy="1013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1136511" y="2010793"/>
            <a:ext cx="6836400" cy="81810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575" u="none" strike="noStrike" kern="1200" cap="none" spc="6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2371761" y="3239097"/>
            <a:ext cx="4365900" cy="31050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725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2371761" y="3993761"/>
            <a:ext cx="1991678" cy="264795"/>
          </a:xfrm>
        </p:spPr>
        <p:txBody>
          <a:bodyPr/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3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4783015" y="3993761"/>
            <a:ext cx="1954530" cy="264795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35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55721" y="5203190"/>
            <a:ext cx="1098233" cy="1673225"/>
            <a:chOff x="-99" y="4272"/>
            <a:chExt cx="5723" cy="654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1"/>
          <a:stretch>
            <a:fillRect/>
          </a:stretch>
        </p:blipFill>
        <p:spPr>
          <a:xfrm rot="204530">
            <a:off x="2927869" y="922920"/>
            <a:ext cx="3288261" cy="29936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938355" y="5220904"/>
            <a:ext cx="5416200" cy="45090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2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095958" y="5975742"/>
            <a:ext cx="5100992" cy="251100"/>
          </a:xfrm>
        </p:spPr>
        <p:txBody>
          <a:bodyPr lIns="90000" tIns="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kumimoji="0" lang="zh-CN" altLang="en-US" sz="1125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-55721" y="5203190"/>
            <a:ext cx="1098233" cy="1673225"/>
            <a:chOff x="-99" y="4272"/>
            <a:chExt cx="5723" cy="654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4679158" y="1626121"/>
            <a:ext cx="3962432" cy="4041680"/>
          </a:xfrm>
        </p:spPr>
        <p:txBody>
          <a:bodyPr>
            <a:normAutofit/>
          </a:bodyPr>
          <a:lstStyle>
            <a:lvl1pPr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55721" y="5203190"/>
            <a:ext cx="1098233" cy="1673225"/>
            <a:chOff x="-99" y="4272"/>
            <a:chExt cx="5723" cy="654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34188" y="0"/>
            <a:ext cx="9109812" cy="6858001"/>
            <a:chOff x="45584" y="0"/>
            <a:chExt cx="12146416" cy="685800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45584" y="4391343"/>
              <a:ext cx="893743" cy="2466658"/>
              <a:chOff x="-2041" y="4391343"/>
              <a:chExt cx="893743" cy="2466658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0" y="5917327"/>
                <a:ext cx="891702" cy="940674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rot="1953062" flipH="1">
                <a:off x="-2041" y="4391343"/>
                <a:ext cx="757605" cy="2455724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9"/>
            <a:srcRect/>
            <a:stretch>
              <a:fillRect/>
            </a:stretch>
          </p:blipFill>
          <p:spPr>
            <a:xfrm flipH="1" flipV="1">
              <a:off x="11261476" y="0"/>
              <a:ext cx="930524" cy="12382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47149" y="5474335"/>
            <a:ext cx="912971" cy="1391285"/>
            <a:chOff x="-99" y="4272"/>
            <a:chExt cx="5723" cy="654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219600" y="304200"/>
            <a:ext cx="8925525" cy="6590545"/>
            <a:chOff x="292800" y="304200"/>
            <a:chExt cx="11900700" cy="6590545"/>
          </a:xfrm>
        </p:grpSpPr>
        <p:sp>
          <p:nvSpPr>
            <p:cNvPr id="12" name="矩形 11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3" name="组合 12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26700" y="4668778"/>
              <a:ext cx="1066800" cy="2225967"/>
              <a:chOff x="11126700" y="4668778"/>
              <a:chExt cx="1066800" cy="2225967"/>
            </a:xfrm>
          </p:grpSpPr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11126700" y="5739503"/>
                <a:ext cx="1066800" cy="1125388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46938">
                <a:off x="11486962" y="4668778"/>
                <a:ext cx="606573" cy="2225967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19600" y="304200"/>
            <a:ext cx="8925525" cy="6590545"/>
            <a:chOff x="292800" y="304200"/>
            <a:chExt cx="11900700" cy="659054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11" name="组合 10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26700" y="4668778"/>
              <a:ext cx="1066800" cy="2225967"/>
              <a:chOff x="11126700" y="4668778"/>
              <a:chExt cx="1066800" cy="2225967"/>
            </a:xfrm>
          </p:grpSpPr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11126700" y="5739503"/>
                <a:ext cx="1066800" cy="1125388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46938">
                <a:off x="11486962" y="4668778"/>
                <a:ext cx="606573" cy="2225967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2021009">
            <a:off x="7198905" y="325511"/>
            <a:ext cx="1824096" cy="23837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-699115" y="2711868"/>
            <a:ext cx="2750108" cy="41533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936455" y="4907811"/>
            <a:ext cx="2068840" cy="19429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841349" y="5133783"/>
            <a:ext cx="1584530" cy="1730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5261142" y="4977108"/>
            <a:ext cx="1663868" cy="188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2592848" y="4330731"/>
            <a:ext cx="1113867" cy="2527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8218410" y="4442773"/>
            <a:ext cx="779246" cy="24152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 rot="21018953">
            <a:off x="4120756" y="5702707"/>
            <a:ext cx="977253" cy="101355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3005295" y="2088519"/>
            <a:ext cx="3034800" cy="8775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725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2997989" y="3375334"/>
            <a:ext cx="3034800" cy="327305"/>
          </a:xfrm>
        </p:spPr>
        <p:txBody>
          <a:bodyPr/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635317" flipH="1">
            <a:off x="8379143" y="-44768"/>
            <a:ext cx="776288" cy="66103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4"/>
            </p:custDataLst>
          </p:nvPr>
        </p:nvGrpSpPr>
        <p:grpSpPr>
          <a:xfrm rot="0">
            <a:off x="0" y="4886325"/>
            <a:ext cx="534353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02411" y="498476"/>
            <a:ext cx="8139178" cy="331473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551" y="304165"/>
            <a:ext cx="8704898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0">
            <a:off x="8344853" y="4668520"/>
            <a:ext cx="800100" cy="2225675"/>
            <a:chOff x="11126700" y="4668778"/>
            <a:chExt cx="1066800" cy="2225967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1126700" y="5739503"/>
              <a:ext cx="1066800" cy="112538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6938">
              <a:off x="11486962" y="4668778"/>
              <a:ext cx="606573" cy="22259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24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2021009">
            <a:off x="8413039" y="130302"/>
            <a:ext cx="779084" cy="1018114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7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635318" flipV="1">
            <a:off x="-32856" y="6263189"/>
            <a:ext cx="776507" cy="660883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7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635318" flipH="1">
            <a:off x="8378918" y="-44838"/>
            <a:ext cx="776507" cy="660883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2400"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 flipH="1">
            <a:off x="7999571" y="2647315"/>
            <a:ext cx="1143952" cy="4210685"/>
            <a:chOff x="-2041" y="4391343"/>
            <a:chExt cx="893743" cy="2466658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-2041" y="4391343"/>
              <a:ext cx="757605" cy="2455724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218724" cy="2162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45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68.xml"/><Relationship Id="rId23" Type="http://schemas.openxmlformats.org/officeDocument/2006/relationships/tags" Target="../tags/tag167.xml"/><Relationship Id="rId22" Type="http://schemas.openxmlformats.org/officeDocument/2006/relationships/tags" Target="../tags/tag166.xml"/><Relationship Id="rId21" Type="http://schemas.openxmlformats.org/officeDocument/2006/relationships/tags" Target="../tags/tag165.xml"/><Relationship Id="rId20" Type="http://schemas.openxmlformats.org/officeDocument/2006/relationships/tags" Target="../tags/tag16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>
            <a:duotone>
              <a:schemeClr val="bg1"/>
              <a:srgbClr val="FFFFFF"/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US" altLang="zh-CN" dirty="0">
              <a:effectLst>
                <a:outerShdw blurRad="38100" dist="38100" dir="2700000">
                  <a:srgbClr val="000000"/>
                </a:outerShdw>
              </a:effectLst>
              <a:latin typeface="Tahoma" panose="020B060403050404020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anose="020B060403050404020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anose="020B060403050404020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汉仪旗黑-85S" panose="00020600040101010101" pitchFamily="18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image" Target="../media/image23.png"/><Relationship Id="rId6" Type="http://schemas.openxmlformats.org/officeDocument/2006/relationships/tags" Target="../tags/tag175.xml"/><Relationship Id="rId5" Type="http://schemas.openxmlformats.org/officeDocument/2006/relationships/image" Target="../media/image22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82.xml"/><Relationship Id="rId7" Type="http://schemas.openxmlformats.org/officeDocument/2006/relationships/image" Target="../media/image23.png"/><Relationship Id="rId6" Type="http://schemas.openxmlformats.org/officeDocument/2006/relationships/tags" Target="../tags/tag181.xml"/><Relationship Id="rId5" Type="http://schemas.openxmlformats.org/officeDocument/2006/relationships/image" Target="../media/image22.png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image" Target="../media/image21.png"/><Relationship Id="rId1" Type="http://schemas.openxmlformats.org/officeDocument/2006/relationships/tags" Target="../tags/tag17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image" Target="../media/image23.png"/><Relationship Id="rId6" Type="http://schemas.openxmlformats.org/officeDocument/2006/relationships/tags" Target="../tags/tag186.xml"/><Relationship Id="rId5" Type="http://schemas.openxmlformats.org/officeDocument/2006/relationships/image" Target="../media/image22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image" Target="../media/image23.png"/><Relationship Id="rId6" Type="http://schemas.openxmlformats.org/officeDocument/2006/relationships/tags" Target="../tags/tag192.xml"/><Relationship Id="rId5" Type="http://schemas.openxmlformats.org/officeDocument/2006/relationships/image" Target="../media/image22.png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image" Target="../media/image21.pn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1.bin"/><Relationship Id="rId7" Type="http://schemas.openxmlformats.org/officeDocument/2006/relationships/image" Target="../media/image23.png"/><Relationship Id="rId6" Type="http://schemas.openxmlformats.org/officeDocument/2006/relationships/tags" Target="../tags/tag198.xml"/><Relationship Id="rId5" Type="http://schemas.openxmlformats.org/officeDocument/2006/relationships/image" Target="../media/image2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image" Target="../media/image21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99.xml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36511" y="2010793"/>
            <a:ext cx="6836400" cy="818100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500" u="none" strike="noStrike" baseline="0" dirty="0">
                <a:solidFill>
                  <a:schemeClr val="accent1"/>
                </a:solidFill>
                <a:uLnTx/>
                <a:uFillTx/>
              </a:rPr>
              <a:t>实验四</a:t>
            </a:r>
            <a:endParaRPr lang="zh-CN" altLang="en-US" sz="4500" u="none" strike="noStrike" baseline="0" dirty="0">
              <a:solidFill>
                <a:schemeClr val="accent1"/>
              </a:solidFill>
              <a:uLnTx/>
              <a:uFillTx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371761" y="3239097"/>
            <a:ext cx="4365900" cy="310500"/>
          </a:xfrm>
        </p:spPr>
        <p:txBody>
          <a:bodyPr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2500" u="none" strike="noStrike" baseline="0">
                <a:solidFill>
                  <a:schemeClr val="dk1">
                    <a:lumMod val="85000"/>
                    <a:lumOff val="15000"/>
                  </a:schemeClr>
                </a:solidFill>
                <a:uLnTx/>
                <a:uFillTx/>
              </a:rPr>
              <a:t>二叉树的遍历及应用</a:t>
            </a:r>
            <a:endParaRPr lang="zh-CN" altLang="en-US" sz="2500" u="none" strike="noStrike" baseline="0">
              <a:solidFill>
                <a:schemeClr val="dk1">
                  <a:lumMod val="85000"/>
                  <a:lumOff val="15000"/>
                </a:schemeClr>
              </a:solidFill>
              <a:uLnTx/>
              <a:uFillTx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16635317" flipH="1">
            <a:off x="8379143" y="-44768"/>
            <a:ext cx="776288" cy="66103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 rot="0">
            <a:off x="0" y="4886325"/>
            <a:ext cx="534353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sp>
        <p:nvSpPr>
          <p:cNvPr id="3075" name="Rectangle 3"/>
          <p:cNvSpPr>
            <a:spLocks noGrp="1" noChangeArrowheads="1"/>
          </p:cNvSpPr>
          <p:nvPr>
            <p:ph idx="4294967295"/>
            <p:custDataLst>
              <p:tags r:id="rId8"/>
            </p:custDataLst>
          </p:nvPr>
        </p:nvSpPr>
        <p:spPr>
          <a:xfrm>
            <a:off x="539750" y="836295"/>
            <a:ext cx="8229600" cy="4798695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采用二叉链表作为二叉树的存储结构，实现如下功能。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）输入二叉树的先序序列，建立二叉树。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</a:t>
            </a: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）实现二叉树的中序遍历。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）求二叉树的深度。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）求二叉树中叶子结点的数目。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16635317" flipH="1">
            <a:off x="8379143" y="-44768"/>
            <a:ext cx="776288" cy="66103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 rot="0">
            <a:off x="0" y="4886325"/>
            <a:ext cx="534353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grpSp>
        <p:nvGrpSpPr>
          <p:cNvPr id="1073742858" name="组合 1073742857"/>
          <p:cNvGrpSpPr/>
          <p:nvPr/>
        </p:nvGrpSpPr>
        <p:grpSpPr>
          <a:xfrm>
            <a:off x="1348105" y="1582420"/>
            <a:ext cx="5316220" cy="3493135"/>
            <a:chOff x="4140" y="1440"/>
            <a:chExt cx="5759" cy="4056"/>
          </a:xfrm>
        </p:grpSpPr>
        <p:sp>
          <p:nvSpPr>
            <p:cNvPr id="1073742859" name="椭圆 1073742858"/>
            <p:cNvSpPr/>
            <p:nvPr/>
          </p:nvSpPr>
          <p:spPr>
            <a:xfrm>
              <a:off x="7920" y="4716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F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0" name="椭圆 1073742859"/>
            <p:cNvSpPr/>
            <p:nvPr/>
          </p:nvSpPr>
          <p:spPr>
            <a:xfrm>
              <a:off x="9180" y="2844"/>
              <a:ext cx="719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C 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1" name="椭圆 1073742860"/>
            <p:cNvSpPr/>
            <p:nvPr/>
          </p:nvSpPr>
          <p:spPr>
            <a:xfrm>
              <a:off x="6660" y="4716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E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2" name="椭圆 1073742861"/>
            <p:cNvSpPr/>
            <p:nvPr/>
          </p:nvSpPr>
          <p:spPr>
            <a:xfrm>
              <a:off x="5220" y="2844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B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3" name="椭圆 1073742862"/>
            <p:cNvSpPr/>
            <p:nvPr/>
          </p:nvSpPr>
          <p:spPr>
            <a:xfrm>
              <a:off x="4140" y="4716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D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4" name="椭圆 1073742863"/>
            <p:cNvSpPr/>
            <p:nvPr/>
          </p:nvSpPr>
          <p:spPr>
            <a:xfrm>
              <a:off x="7200" y="1440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A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5" name="直接连接符 1073742864"/>
            <p:cNvSpPr/>
            <p:nvPr/>
          </p:nvSpPr>
          <p:spPr>
            <a:xfrm flipH="1">
              <a:off x="5760" y="1995"/>
              <a:ext cx="144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6" name="直接连接符 1073742865"/>
            <p:cNvSpPr/>
            <p:nvPr/>
          </p:nvSpPr>
          <p:spPr>
            <a:xfrm flipH="1">
              <a:off x="4680" y="3624"/>
              <a:ext cx="72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7" name="直接连接符 1073742866"/>
            <p:cNvSpPr/>
            <p:nvPr/>
          </p:nvSpPr>
          <p:spPr>
            <a:xfrm>
              <a:off x="5940" y="3468"/>
              <a:ext cx="108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8" name="直接连接符 1073742867"/>
            <p:cNvSpPr/>
            <p:nvPr/>
          </p:nvSpPr>
          <p:spPr>
            <a:xfrm>
              <a:off x="7920" y="1908"/>
              <a:ext cx="14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9" name="直接连接符 1073742868"/>
            <p:cNvSpPr/>
            <p:nvPr/>
          </p:nvSpPr>
          <p:spPr>
            <a:xfrm flipH="1">
              <a:off x="8460" y="3624"/>
              <a:ext cx="90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3131820" y="620395"/>
            <a:ext cx="288671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二叉树示意图</a:t>
            </a:r>
            <a:endParaRPr lang="zh-CN" altLang="en-US" sz="2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16635317" flipH="1">
            <a:off x="8379143" y="-44768"/>
            <a:ext cx="776288" cy="66103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 rot="0">
            <a:off x="0" y="4886325"/>
            <a:ext cx="534353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sp>
        <p:nvSpPr>
          <p:cNvPr id="4099" name="Rectangle 3"/>
          <p:cNvSpPr>
            <a:spLocks noGrp="1" noChangeArrowheads="1"/>
          </p:cNvSpPr>
          <p:nvPr>
            <p:ph idx="4294967295"/>
            <p:custDataLst>
              <p:tags r:id="rId8"/>
            </p:custDataLst>
          </p:nvPr>
        </p:nvSpPr>
        <p:spPr>
          <a:xfrm>
            <a:off x="395605" y="836295"/>
            <a:ext cx="8867775" cy="512445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数据结构定义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typedef char DataType;   /*定义二叉树结点的数据类型，假设为char型*/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typedef struct BiNo </a:t>
            </a:r>
            <a:r>
              <a:rPr lang="en-US" altLang="zh-CN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</a:t>
            </a: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/*定义二叉链表的结点类型*/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{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DataType data;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struct BiNode *lchild, *rchild;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r>
              <a:rPr lang="zh-CN" altLang="en-US" sz="2600" kern="1200" dirty="0">
                <a:solidFill>
                  <a:schemeClr val="dk1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} BiNode;</a:t>
            </a: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lvl="0" indent="0" algn="l" defTabSz="914400">
              <a:buFontTx/>
              <a:buNone/>
            </a:pPr>
            <a:endParaRPr lang="zh-CN" altLang="en-US" sz="2600" kern="1200" dirty="0">
              <a:solidFill>
                <a:schemeClr val="dk1"/>
              </a:solidFill>
              <a:effectLst>
                <a:outerShdw blurRad="38100" dist="38100" dir="2700000">
                  <a:srgbClr val="00000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16635317" flipH="1">
            <a:off x="8379143" y="-44768"/>
            <a:ext cx="776288" cy="66103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 rot="0">
            <a:off x="0" y="4886325"/>
            <a:ext cx="534353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sp>
        <p:nvSpPr>
          <p:cNvPr id="5123" name="Rectangle 3"/>
          <p:cNvSpPr>
            <a:spLocks noGrp="1" noChangeArrowheads="1"/>
          </p:cNvSpPr>
          <p:nvPr>
            <p:ph idx="4294967295"/>
            <p:custDataLst>
              <p:tags r:id="rId8"/>
            </p:custDataLst>
          </p:nvPr>
        </p:nvSpPr>
        <p:spPr>
          <a:xfrm>
            <a:off x="755650" y="836295"/>
            <a:ext cx="8229600" cy="546227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Tahoma" panose="020B0604030504040204" charset="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marL="0" lvl="0" indent="0" algn="l" defTabSz="914400">
              <a:buFontTx/>
              <a:buNone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用到的函数：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PreOrder(BiNode *root)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InOrder (BiNode *root)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PostOrder(BiNode *root)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void LeverOrder(BiNode *root)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leaf_number(BiNode *root)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algn="l" defTabSz="914400"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dk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 Deep_bitree(BiNode *root)</a:t>
            </a:r>
            <a:endParaRPr lang="zh-CN" altLang="en-US" noProof="0" smtClean="0">
              <a:ln>
                <a:noFill/>
              </a:ln>
              <a:solidFill>
                <a:schemeClr val="dk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 rot="16635317" flipH="1">
            <a:off x="8379143" y="-44768"/>
            <a:ext cx="776288" cy="661035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3"/>
            </p:custDataLst>
          </p:nvPr>
        </p:nvGrpSpPr>
        <p:grpSpPr>
          <a:xfrm rot="0">
            <a:off x="0" y="4886325"/>
            <a:ext cx="534353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67945"/>
            <a:ext cx="8229600" cy="1384300"/>
          </a:xfr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charset="0"/>
                <a:ea typeface="宋体" panose="02010600030101010101" pitchFamily="2" charset="-122"/>
              </a:defRPr>
            </a:lvl9pPr>
          </a:lstStyle>
          <a:p>
            <a:pPr lvl="0" algn="l" defTabSz="914400">
              <a:buClrTx/>
              <a:buSzTx/>
              <a:buFontTx/>
              <a:defRPr/>
            </a:pPr>
            <a:r>
              <a:rPr lang="zh-CN" altLang="en-US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汉仪旗黑-85S" charset="0"/>
                <a:ea typeface="汉仪旗黑-85S" charset="0"/>
                <a:sym typeface="+mn-ea"/>
              </a:rPr>
              <a:t>结果</a:t>
            </a:r>
            <a:endParaRPr lang="zh-CN" altLang="en-US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汉仪旗黑-85S" charset="0"/>
              <a:ea typeface="汉仪旗黑-85S" charset="0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178560" y="3716655"/>
          <a:ext cx="7613650" cy="293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8" imgW="4671060" imgH="2392680" progId="Paint.Picture">
                  <p:embed/>
                </p:oleObj>
              </mc:Choice>
              <mc:Fallback>
                <p:oleObj name="" r:id="rId8" imgW="4671060" imgH="239268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8560" y="3716655"/>
                        <a:ext cx="7613650" cy="293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3742858" name="组合 1073742857"/>
          <p:cNvGrpSpPr/>
          <p:nvPr/>
        </p:nvGrpSpPr>
        <p:grpSpPr>
          <a:xfrm>
            <a:off x="395605" y="1052830"/>
            <a:ext cx="4175125" cy="2509520"/>
            <a:chOff x="4140" y="1440"/>
            <a:chExt cx="5759" cy="4056"/>
          </a:xfrm>
        </p:grpSpPr>
        <p:sp>
          <p:nvSpPr>
            <p:cNvPr id="1073742859" name="椭圆 1073742858"/>
            <p:cNvSpPr/>
            <p:nvPr/>
          </p:nvSpPr>
          <p:spPr>
            <a:xfrm>
              <a:off x="7920" y="4716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F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0" name="椭圆 1073742859"/>
            <p:cNvSpPr/>
            <p:nvPr/>
          </p:nvSpPr>
          <p:spPr>
            <a:xfrm>
              <a:off x="9180" y="2844"/>
              <a:ext cx="719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C 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1" name="椭圆 1073742860"/>
            <p:cNvSpPr/>
            <p:nvPr/>
          </p:nvSpPr>
          <p:spPr>
            <a:xfrm>
              <a:off x="6660" y="4716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E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2" name="椭圆 1073742861"/>
            <p:cNvSpPr/>
            <p:nvPr/>
          </p:nvSpPr>
          <p:spPr>
            <a:xfrm>
              <a:off x="5220" y="2844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B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3" name="椭圆 1073742862"/>
            <p:cNvSpPr/>
            <p:nvPr/>
          </p:nvSpPr>
          <p:spPr>
            <a:xfrm>
              <a:off x="4140" y="4716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D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4" name="椭圆 1073742863"/>
            <p:cNvSpPr/>
            <p:nvPr/>
          </p:nvSpPr>
          <p:spPr>
            <a:xfrm>
              <a:off x="7200" y="1440"/>
              <a:ext cx="720" cy="78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square" anchor="t" anchorCtr="0"/>
            <a:p>
              <a:r>
                <a:rPr lang="zh-CN" altLang="en-US"/>
                <a:t>A</a:t>
              </a:r>
              <a:endParaRPr lang="zh-CN" altLang="en-US"/>
            </a:p>
            <a:p>
              <a:endParaRPr lang="zh-CN" altLang="en-US"/>
            </a:p>
          </p:txBody>
        </p:sp>
        <p:sp>
          <p:nvSpPr>
            <p:cNvPr id="1073742865" name="直接连接符 1073742864"/>
            <p:cNvSpPr/>
            <p:nvPr/>
          </p:nvSpPr>
          <p:spPr>
            <a:xfrm flipH="1">
              <a:off x="5760" y="1995"/>
              <a:ext cx="144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6" name="直接连接符 1073742865"/>
            <p:cNvSpPr/>
            <p:nvPr/>
          </p:nvSpPr>
          <p:spPr>
            <a:xfrm flipH="1">
              <a:off x="4680" y="3624"/>
              <a:ext cx="72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7" name="直接连接符 1073742866"/>
            <p:cNvSpPr/>
            <p:nvPr/>
          </p:nvSpPr>
          <p:spPr>
            <a:xfrm>
              <a:off x="5940" y="3468"/>
              <a:ext cx="108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8" name="直接连接符 1073742867"/>
            <p:cNvSpPr/>
            <p:nvPr/>
          </p:nvSpPr>
          <p:spPr>
            <a:xfrm>
              <a:off x="7920" y="1908"/>
              <a:ext cx="1440" cy="109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73742869" name="直接连接符 1073742868"/>
            <p:cNvSpPr/>
            <p:nvPr/>
          </p:nvSpPr>
          <p:spPr>
            <a:xfrm flipH="1">
              <a:off x="8460" y="3624"/>
              <a:ext cx="900" cy="124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418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418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890_1"/>
  <p:tag name="KSO_WM_TEMPLATE_CATEGORY" val="custom"/>
  <p:tag name="KSO_WM_TEMPLATE_INDEX" val="20177418"/>
  <p:tag name="KSO_WM_TEMPLATE_SUBCATEGORY" val="17"/>
  <p:tag name="KSO_WM_TEMPLATE_THUMBS_INDEX" val="1、10、11、25、26、28"/>
  <p:tag name="KSO_WM_TEMPLATE_MASTER_TYPE" val="1"/>
  <p:tag name="KSO_WM_TEMPLATE_COLOR_TYPE" val="1"/>
  <p:tag name="KSO_WM_TEMPLATE_MASTER_THUMB_INDEX" val="1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树叶手绘风总结报告"/>
  <p:tag name="KSO_WM_TEMPLATE_CATEGORY" val="custom"/>
  <p:tag name="KSO_WM_TEMPLATE_INDEX" val="20177418"/>
  <p:tag name="KSO_WM_UNIT_ID" val="custom20177418_1*a*1"/>
  <p:tag name="KSO_WM_UNIT_NOCLEAR" val="0"/>
  <p:tag name="KSO_WM_UNIT_DIAGRAM_ISNUMVISUAL" val="0"/>
  <p:tag name="KSO_WM_UNIT_DIAGRAM_ISREFERUNIT" val="0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TAG_VERSION" val="1.0"/>
  <p:tag name="KSO_WM_BEAUTIFY_FLAG" val="#wm#"/>
  <p:tag name="KSO_WM_UNIT_TYPE" val="b"/>
  <p:tag name="KSO_WM_UNIT_INDEX" val="1"/>
  <p:tag name="KSO_WM_UNIT_LAYERLEVEL" val="1"/>
  <p:tag name="KSO_WM_UNIT_VALUE" val="22"/>
  <p:tag name="KSO_WM_UNIT_ISCONTENTSTITLE" val="0"/>
  <p:tag name="KSO_WM_UNIT_HIGHLIGHT" val="0"/>
  <p:tag name="KSO_WM_UNIT_COMPATIBLE" val="1"/>
  <p:tag name="KSO_WM_TEMPLATE_CATEGORY" val="custom"/>
  <p:tag name="KSO_WM_TEMPLATE_INDEX" val="20177418"/>
  <p:tag name="KSO_WM_UNIT_ID" val="custom20177418_1*b*1"/>
  <p:tag name="KSO_WM_UNIT_NOCLEAR" val="0"/>
  <p:tag name="KSO_WM_UNIT_DIAGRAM_ISNUMVISUAL" val="0"/>
  <p:tag name="KSO_WM_UNIT_DIAGRAM_ISREFERUNIT" val="0"/>
  <p:tag name="KSO_WM_UNIT_PRESET_TEXT" val="单击此处添加副标题"/>
  <p:tag name="KSO_WM_UNIT_ISNUMDGMTITLE" val="0"/>
  <p:tag name="KSO_WM_UNIT_TEXT_FILL_FORE_SCHEMECOLOR_INDEX_BRIGHTNESS" val="0.15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3"/>
  <p:tag name="KSO_WM_SLIDE_TYPE" val="title"/>
  <p:tag name="KSO_WM_BEAUTIFY_FLAG" val="#wm#"/>
  <p:tag name="KSO_WM_COMBINE_RELATE_SLIDE_ID" val="background20176890_1"/>
  <p:tag name="KSO_WM_TEMPLATE_CATEGORY" val="custom"/>
  <p:tag name="KSO_WM_TEMPLATE_INDEX" val="20177418"/>
  <p:tag name="KSO_WM_SLIDE_ID" val="custom20177418_1"/>
  <p:tag name="KSO_WM_SLIDE_INDEX" val="1"/>
  <p:tag name="KSO_WM_TEMPLATE_SUBCATEGORY" val="17"/>
  <p:tag name="KSO_WM_TEMPLATE_THUMBS_INDEX" val="1、10、11、25、26、28"/>
  <p:tag name="KSO_WM_SLIDE_SUBTYPE" val="pureTxt"/>
  <p:tag name="KSO_WM_TEMPLATE_MASTER_TYPE" val="1"/>
  <p:tag name="KSO_WM_TEMPLATE_COLOR_TYPE" val="1"/>
  <p:tag name="KSO_WM_TEMPLATE_MASTER_THUMB_INDEX" val="1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94903a8-d114-4714-8fd7-d22bac7881ce}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02d6dcf-c0c9-4ea9-b980-46c9b0366678}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94903a8-d114-4714-8fd7-d22bac7881ce}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502d6dcf-c0c9-4ea9-b980-46c9b0366678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54e50455-ae5c-4a7a-a47e-02154fafb5ae}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31d238d2-5dfc-489c-b645-ccb087f277b4}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624b87f5-ad8a-4c04-9ee4-c6281a197680}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0691a81d-e0be-42a0-8526-33d525418166}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85560f35-cc7a-4b09-ab87-fad7c0de089c}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a88c6639-96fd-4cce-a1f8-edb30b892c2f}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9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cean">
  <a:themeElements>
    <a:clrScheme name="Ocean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20">
      <a:dk1>
        <a:srgbClr val="000000"/>
      </a:dk1>
      <a:lt1>
        <a:srgbClr val="FFFFFF"/>
      </a:lt1>
      <a:dk2>
        <a:srgbClr val="ECF4EC"/>
      </a:dk2>
      <a:lt2>
        <a:srgbClr val="FFFFFF"/>
      </a:lt2>
      <a:accent1>
        <a:srgbClr val="238C3B"/>
      </a:accent1>
      <a:accent2>
        <a:srgbClr val="508834"/>
      </a:accent2>
      <a:accent3>
        <a:srgbClr val="63822C"/>
      </a:accent3>
      <a:accent4>
        <a:srgbClr val="727C27"/>
      </a:accent4>
      <a:accent5>
        <a:srgbClr val="7E7427"/>
      </a:accent5>
      <a:accent6>
        <a:srgbClr val="896D2A"/>
      </a:accent6>
      <a:hlink>
        <a:srgbClr val="1371ED"/>
      </a:hlink>
      <a:folHlink>
        <a:srgbClr val="B759BC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444</Words>
  <Application>WPS 演示</Application>
  <PresentationFormat>在屏幕上显示</PresentationFormat>
  <Paragraphs>67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Tahoma</vt:lpstr>
      <vt:lpstr>Calibri</vt:lpstr>
      <vt:lpstr>微软雅黑</vt:lpstr>
      <vt:lpstr>Arial Unicode MS</vt:lpstr>
      <vt:lpstr>汉仪旗黑-85S</vt:lpstr>
      <vt:lpstr>黑体</vt:lpstr>
      <vt:lpstr>汉仪旗黑-85S</vt:lpstr>
      <vt:lpstr>Times New Roman</vt:lpstr>
      <vt:lpstr>Ocean</vt:lpstr>
      <vt:lpstr>1_Office 主题​​</vt:lpstr>
      <vt:lpstr>Paint.Picture</vt:lpstr>
      <vt:lpstr>实验四</vt:lpstr>
      <vt:lpstr>PowerPoint 演示文稿</vt:lpstr>
      <vt:lpstr>PowerPoint 演示文稿</vt:lpstr>
      <vt:lpstr>PowerPoint 演示文稿</vt:lpstr>
      <vt:lpstr>PowerPoint 演示文稿</vt:lpstr>
      <vt:lpstr>结果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实验3</dc:title>
  <dc:creator>Sky123.Org</dc:creator>
  <cp:lastModifiedBy>晓晶</cp:lastModifiedBy>
  <cp:revision>10</cp:revision>
  <dcterms:created xsi:type="dcterms:W3CDTF">2012-10-26T05:22:26Z</dcterms:created>
  <dcterms:modified xsi:type="dcterms:W3CDTF">2022-10-08T14:19:07Z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0F1DF4B6801A4F1BA24475A74C305CD0</vt:lpwstr>
  </property>
  <property fmtid="{D5CDD505-2E9C-101B-9397-08002B2CF9AE}" pid="3" name="KSOProductBuildVer">
    <vt:lpwstr>2052-11.1.0.11566</vt:lpwstr>
  </property>
</Properties>
</file>