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1"/>
  </p:notesMasterIdLst>
  <p:sldIdLst>
    <p:sldId id="256" r:id="rId2"/>
    <p:sldId id="257" r:id="rId3"/>
    <p:sldId id="258" r:id="rId4"/>
    <p:sldId id="279" r:id="rId5"/>
    <p:sldId id="273" r:id="rId6"/>
    <p:sldId id="278" r:id="rId7"/>
    <p:sldId id="261" r:id="rId8"/>
    <p:sldId id="270" r:id="rId9"/>
    <p:sldId id="271"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6" y="2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95CB757-8F07-4F2B-A28C-4F53ABBE9E0B}" type="datetimeFigureOut">
              <a:rPr lang="zh-CN" altLang="en-US" smtClean="0"/>
              <a:t>2025/6/3</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3116BFF-B296-4544-8AB7-800A326D1A44}" type="slidenum">
              <a:rPr lang="zh-CN" altLang="en-US" smtClean="0"/>
              <a:t>‹#›</a:t>
            </a:fld>
            <a:endParaRPr lang="zh-CN" altLang="en-US"/>
          </a:p>
        </p:txBody>
      </p:sp>
    </p:spTree>
    <p:extLst>
      <p:ext uri="{BB962C8B-B14F-4D97-AF65-F5344CB8AC3E}">
        <p14:creationId xmlns:p14="http://schemas.microsoft.com/office/powerpoint/2010/main" val="204786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116BFF-B296-4544-8AB7-800A326D1A44}" type="slidenum">
              <a:rPr lang="zh-CN" altLang="en-US" smtClean="0"/>
              <a:t>8</a:t>
            </a:fld>
            <a:endParaRPr lang="zh-CN" altLang="en-US"/>
          </a:p>
        </p:txBody>
      </p:sp>
    </p:spTree>
    <p:extLst>
      <p:ext uri="{BB962C8B-B14F-4D97-AF65-F5344CB8AC3E}">
        <p14:creationId xmlns:p14="http://schemas.microsoft.com/office/powerpoint/2010/main" val="3440953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7E7E7E"/>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7E7E7E"/>
                </a:solidFill>
                <a:latin typeface="微软雅黑"/>
                <a:cs typeface="微软雅黑"/>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7E7E7E"/>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773514"/>
            <a:ext cx="12192000" cy="390915"/>
          </a:xfrm>
          <a:prstGeom prst="rect">
            <a:avLst/>
          </a:prstGeom>
        </p:spPr>
      </p:pic>
      <p:pic>
        <p:nvPicPr>
          <p:cNvPr id="17" name="bg object 17"/>
          <p:cNvPicPr/>
          <p:nvPr/>
        </p:nvPicPr>
        <p:blipFill>
          <a:blip r:embed="rId8" cstate="print"/>
          <a:stretch>
            <a:fillRect/>
          </a:stretch>
        </p:blipFill>
        <p:spPr>
          <a:xfrm>
            <a:off x="884980" y="187816"/>
            <a:ext cx="1467015" cy="400712"/>
          </a:xfrm>
          <a:prstGeom prst="rect">
            <a:avLst/>
          </a:prstGeom>
        </p:spPr>
      </p:pic>
      <p:pic>
        <p:nvPicPr>
          <p:cNvPr id="18" name="bg object 18"/>
          <p:cNvPicPr/>
          <p:nvPr/>
        </p:nvPicPr>
        <p:blipFill>
          <a:blip r:embed="rId9" cstate="print"/>
          <a:stretch>
            <a:fillRect/>
          </a:stretch>
        </p:blipFill>
        <p:spPr>
          <a:xfrm>
            <a:off x="360400" y="191599"/>
            <a:ext cx="438017" cy="438603"/>
          </a:xfrm>
          <a:prstGeom prst="rect">
            <a:avLst/>
          </a:prstGeom>
        </p:spPr>
      </p:pic>
      <p:sp>
        <p:nvSpPr>
          <p:cNvPr id="19" name="bg object 19"/>
          <p:cNvSpPr/>
          <p:nvPr/>
        </p:nvSpPr>
        <p:spPr>
          <a:xfrm>
            <a:off x="425754" y="1504708"/>
            <a:ext cx="1836420" cy="7620"/>
          </a:xfrm>
          <a:custGeom>
            <a:avLst/>
            <a:gdLst/>
            <a:ahLst/>
            <a:cxnLst/>
            <a:rect l="l" t="t" r="r" b="b"/>
            <a:pathLst>
              <a:path w="1836420" h="7619">
                <a:moveTo>
                  <a:pt x="1836000" y="7619"/>
                </a:moveTo>
                <a:lnTo>
                  <a:pt x="0" y="7619"/>
                </a:lnTo>
                <a:lnTo>
                  <a:pt x="0" y="0"/>
                </a:lnTo>
                <a:lnTo>
                  <a:pt x="1836000" y="0"/>
                </a:lnTo>
                <a:lnTo>
                  <a:pt x="1836000" y="7619"/>
                </a:lnTo>
                <a:close/>
              </a:path>
            </a:pathLst>
          </a:custGeom>
          <a:solidFill>
            <a:srgbClr val="BEBEBE"/>
          </a:solidFill>
        </p:spPr>
        <p:txBody>
          <a:bodyPr wrap="square" lIns="0" tIns="0" rIns="0" bIns="0" rtlCol="0"/>
          <a:lstStyle/>
          <a:p>
            <a:endParaRPr/>
          </a:p>
        </p:txBody>
      </p:sp>
      <p:sp>
        <p:nvSpPr>
          <p:cNvPr id="2" name="Holder 2"/>
          <p:cNvSpPr>
            <a:spLocks noGrp="1"/>
          </p:cNvSpPr>
          <p:nvPr>
            <p:ph type="title"/>
          </p:nvPr>
        </p:nvSpPr>
        <p:spPr>
          <a:xfrm>
            <a:off x="6341122" y="239267"/>
            <a:ext cx="3437890" cy="299720"/>
          </a:xfrm>
          <a:prstGeom prst="rect">
            <a:avLst/>
          </a:prstGeom>
        </p:spPr>
        <p:txBody>
          <a:bodyPr wrap="square" lIns="0" tIns="0" rIns="0" bIns="0">
            <a:spAutoFit/>
          </a:bodyPr>
          <a:lstStyle>
            <a:lvl1pPr>
              <a:defRPr sz="1800" b="1" i="0">
                <a:solidFill>
                  <a:srgbClr val="7E7E7E"/>
                </a:solidFill>
                <a:latin typeface="微软雅黑"/>
                <a:cs typeface="微软雅黑"/>
              </a:defRPr>
            </a:lvl1pPr>
          </a:lstStyle>
          <a:p>
            <a:endParaRPr/>
          </a:p>
        </p:txBody>
      </p:sp>
      <p:sp>
        <p:nvSpPr>
          <p:cNvPr id="3" name="Holder 3"/>
          <p:cNvSpPr>
            <a:spLocks noGrp="1"/>
          </p:cNvSpPr>
          <p:nvPr>
            <p:ph type="body" idx="1"/>
          </p:nvPr>
        </p:nvSpPr>
        <p:spPr>
          <a:xfrm>
            <a:off x="5836920" y="2359659"/>
            <a:ext cx="6032500" cy="3591560"/>
          </a:xfrm>
          <a:prstGeom prst="rect">
            <a:avLst/>
          </a:prstGeom>
        </p:spPr>
        <p:txBody>
          <a:bodyPr wrap="square" lIns="0" tIns="0" rIns="0" bIns="0">
            <a:spAutoFit/>
          </a:bodyPr>
          <a:lstStyle>
            <a:lvl1pPr>
              <a:defRPr sz="1800" b="0" i="0">
                <a:solidFill>
                  <a:schemeClr val="tx1"/>
                </a:solidFill>
                <a:latin typeface="微软雅黑"/>
                <a:cs typeface="微软雅黑"/>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127.0.0.1:8000/mgr/sign.html/" TargetMode="Externa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5.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96" y="2165705"/>
            <a:ext cx="12192000" cy="2879090"/>
            <a:chOff x="0" y="2101595"/>
            <a:chExt cx="12192000" cy="2879090"/>
          </a:xfrm>
        </p:grpSpPr>
        <p:pic>
          <p:nvPicPr>
            <p:cNvPr id="3" name="object 3"/>
            <p:cNvPicPr/>
            <p:nvPr/>
          </p:nvPicPr>
          <p:blipFill>
            <a:blip r:embed="rId2" cstate="print"/>
            <a:stretch>
              <a:fillRect/>
            </a:stretch>
          </p:blipFill>
          <p:spPr>
            <a:xfrm>
              <a:off x="0" y="2101595"/>
              <a:ext cx="12192000" cy="2878835"/>
            </a:xfrm>
            <a:prstGeom prst="rect">
              <a:avLst/>
            </a:prstGeom>
          </p:spPr>
        </p:pic>
        <p:sp>
          <p:nvSpPr>
            <p:cNvPr id="4" name="object 4"/>
            <p:cNvSpPr/>
            <p:nvPr/>
          </p:nvSpPr>
          <p:spPr>
            <a:xfrm>
              <a:off x="0" y="2101595"/>
              <a:ext cx="12192000" cy="2879090"/>
            </a:xfrm>
            <a:custGeom>
              <a:avLst/>
              <a:gdLst/>
              <a:ahLst/>
              <a:cxnLst/>
              <a:rect l="l" t="t" r="r" b="b"/>
              <a:pathLst>
                <a:path w="12192000" h="2879090">
                  <a:moveTo>
                    <a:pt x="12192000" y="2878835"/>
                  </a:moveTo>
                  <a:lnTo>
                    <a:pt x="0" y="2878835"/>
                  </a:lnTo>
                  <a:lnTo>
                    <a:pt x="0" y="0"/>
                  </a:lnTo>
                  <a:lnTo>
                    <a:pt x="12192000" y="0"/>
                  </a:lnTo>
                  <a:lnTo>
                    <a:pt x="12192000" y="2878835"/>
                  </a:lnTo>
                  <a:close/>
                </a:path>
              </a:pathLst>
            </a:custGeom>
            <a:solidFill>
              <a:srgbClr val="014622">
                <a:alpha val="77999"/>
              </a:srgbClr>
            </a:solidFill>
          </p:spPr>
          <p:txBody>
            <a:bodyPr wrap="square" lIns="0" tIns="0" rIns="0" bIns="0" rtlCol="0"/>
            <a:lstStyle/>
            <a:p>
              <a:endParaRPr/>
            </a:p>
          </p:txBody>
        </p:sp>
      </p:grpSp>
      <p:sp>
        <p:nvSpPr>
          <p:cNvPr id="5" name="object 5"/>
          <p:cNvSpPr txBox="1"/>
          <p:nvPr/>
        </p:nvSpPr>
        <p:spPr>
          <a:xfrm>
            <a:off x="3263772" y="5707036"/>
            <a:ext cx="1804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答辩人</a:t>
            </a:r>
            <a:r>
              <a:rPr sz="2000" b="1" spc="-20" dirty="0">
                <a:latin typeface="微软雅黑"/>
                <a:cs typeface="微软雅黑"/>
              </a:rPr>
              <a:t>：</a:t>
            </a:r>
            <a:r>
              <a:rPr lang="zh-CN" altLang="en-US" sz="2000" b="1" spc="-20" dirty="0">
                <a:latin typeface="微软雅黑"/>
                <a:cs typeface="微软雅黑"/>
              </a:rPr>
              <a:t>周烨</a:t>
            </a:r>
            <a:endParaRPr sz="2000" dirty="0">
              <a:latin typeface="微软雅黑"/>
              <a:cs typeface="微软雅黑"/>
            </a:endParaRPr>
          </a:p>
        </p:txBody>
      </p:sp>
      <p:sp>
        <p:nvSpPr>
          <p:cNvPr id="6" name="object 6"/>
          <p:cNvSpPr txBox="1"/>
          <p:nvPr/>
        </p:nvSpPr>
        <p:spPr>
          <a:xfrm>
            <a:off x="6858000" y="5707036"/>
            <a:ext cx="2058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指导老师</a:t>
            </a:r>
            <a:r>
              <a:rPr sz="2000" b="1" spc="-20" dirty="0">
                <a:latin typeface="微软雅黑"/>
                <a:cs typeface="微软雅黑"/>
              </a:rPr>
              <a:t>：</a:t>
            </a:r>
            <a:r>
              <a:rPr lang="zh-CN" altLang="en-US" sz="2000" b="1" spc="-20" dirty="0">
                <a:latin typeface="微软雅黑"/>
                <a:cs typeface="微软雅黑"/>
              </a:rPr>
              <a:t>王冬青</a:t>
            </a:r>
            <a:endParaRPr sz="2000" dirty="0">
              <a:latin typeface="微软雅黑"/>
              <a:cs typeface="微软雅黑"/>
            </a:endParaRPr>
          </a:p>
        </p:txBody>
      </p:sp>
      <p:sp>
        <p:nvSpPr>
          <p:cNvPr id="7" name="object 7"/>
          <p:cNvSpPr txBox="1"/>
          <p:nvPr/>
        </p:nvSpPr>
        <p:spPr>
          <a:xfrm>
            <a:off x="3124200" y="3993639"/>
            <a:ext cx="8153400"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spc="95" dirty="0">
                <a:solidFill>
                  <a:srgbClr val="FFFFFF"/>
                </a:solidFill>
                <a:latin typeface="Arial"/>
                <a:cs typeface="Arial"/>
              </a:rPr>
              <a:t>计算机与信息工程</a:t>
            </a:r>
            <a:r>
              <a:rPr sz="2400" spc="80" dirty="0" err="1">
                <a:solidFill>
                  <a:srgbClr val="FFFFFF"/>
                </a:solidFill>
                <a:latin typeface="微软雅黑"/>
                <a:cs typeface="微软雅黑"/>
              </a:rPr>
              <a:t>学院</a:t>
            </a:r>
            <a:r>
              <a:rPr lang="en-US" sz="2400" spc="80" dirty="0">
                <a:solidFill>
                  <a:srgbClr val="FFFFFF"/>
                </a:solidFill>
                <a:latin typeface="微软雅黑"/>
                <a:cs typeface="微软雅黑"/>
              </a:rPr>
              <a:t>/2021</a:t>
            </a:r>
            <a:r>
              <a:rPr lang="zh-CN" altLang="en-US" sz="2400" spc="80" dirty="0">
                <a:solidFill>
                  <a:srgbClr val="FFFFFF"/>
                </a:solidFill>
                <a:latin typeface="微软雅黑"/>
                <a:cs typeface="微软雅黑"/>
              </a:rPr>
              <a:t>级计科</a:t>
            </a:r>
            <a:r>
              <a:rPr lang="en-US" altLang="zh-CN" sz="2400" spc="80" dirty="0">
                <a:solidFill>
                  <a:srgbClr val="FFFFFF"/>
                </a:solidFill>
                <a:latin typeface="微软雅黑"/>
                <a:cs typeface="微软雅黑"/>
              </a:rPr>
              <a:t>3</a:t>
            </a:r>
            <a:r>
              <a:rPr lang="zh-CN" altLang="en-US" sz="2400" spc="80" dirty="0">
                <a:solidFill>
                  <a:srgbClr val="FFFFFF"/>
                </a:solidFill>
                <a:latin typeface="微软雅黑"/>
                <a:cs typeface="微软雅黑"/>
              </a:rPr>
              <a:t>班</a:t>
            </a:r>
            <a:endParaRPr sz="2400" dirty="0">
              <a:latin typeface="微软雅黑"/>
              <a:cs typeface="微软雅黑"/>
            </a:endParaRPr>
          </a:p>
        </p:txBody>
      </p:sp>
      <p:sp>
        <p:nvSpPr>
          <p:cNvPr id="8" name="object 8"/>
          <p:cNvSpPr txBox="1">
            <a:spLocks noGrp="1"/>
          </p:cNvSpPr>
          <p:nvPr>
            <p:ph type="title"/>
          </p:nvPr>
        </p:nvSpPr>
        <p:spPr>
          <a:xfrm>
            <a:off x="471805" y="2599054"/>
            <a:ext cx="10998200" cy="1490152"/>
          </a:xfrm>
          <a:prstGeom prst="rect">
            <a:avLst/>
          </a:prstGeom>
        </p:spPr>
        <p:txBody>
          <a:bodyPr vert="horz" wrap="square" lIns="0" tIns="12700" rIns="0" bIns="0" rtlCol="0">
            <a:spAutoFit/>
          </a:bodyPr>
          <a:lstStyle/>
          <a:p>
            <a:pPr marL="12700" algn="ctr">
              <a:spcBef>
                <a:spcPts val="100"/>
              </a:spcBef>
            </a:pPr>
            <a:r>
              <a:rPr lang="en-US" altLang="zh-CN" sz="4800" spc="275" dirty="0">
                <a:solidFill>
                  <a:srgbClr val="FFFFFF"/>
                </a:solidFill>
              </a:rPr>
              <a:t>B2B</a:t>
            </a:r>
            <a:r>
              <a:rPr lang="zh-CN" altLang="zh-CN" sz="4800" spc="275" dirty="0">
                <a:solidFill>
                  <a:srgbClr val="FFFFFF"/>
                </a:solidFill>
              </a:rPr>
              <a:t>模式下海外仓储服务平台设计</a:t>
            </a:r>
            <a:b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br>
            <a:endParaRPr sz="4800" dirty="0"/>
          </a:p>
        </p:txBody>
      </p:sp>
      <p:pic>
        <p:nvPicPr>
          <p:cNvPr id="9" name="object 9"/>
          <p:cNvPicPr/>
          <p:nvPr/>
        </p:nvPicPr>
        <p:blipFill>
          <a:blip r:embed="rId3" cstate="print"/>
          <a:stretch>
            <a:fillRect/>
          </a:stretch>
        </p:blipFill>
        <p:spPr>
          <a:xfrm>
            <a:off x="3886200" y="306324"/>
            <a:ext cx="1197864" cy="1197864"/>
          </a:xfrm>
          <a:prstGeom prst="rect">
            <a:avLst/>
          </a:prstGeom>
        </p:spPr>
      </p:pic>
      <p:pic>
        <p:nvPicPr>
          <p:cNvPr id="10" name="object 10"/>
          <p:cNvPicPr/>
          <p:nvPr/>
        </p:nvPicPr>
        <p:blipFill>
          <a:blip r:embed="rId4" cstate="print"/>
          <a:stretch>
            <a:fillRect/>
          </a:stretch>
        </p:blipFill>
        <p:spPr>
          <a:xfrm>
            <a:off x="5317085" y="391668"/>
            <a:ext cx="3130574" cy="11445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61368"/>
            <a:ext cx="3156015" cy="1805418"/>
          </a:xfrm>
          <a:prstGeom prst="rect">
            <a:avLst/>
          </a:prstGeom>
        </p:spPr>
      </p:pic>
      <p:sp>
        <p:nvSpPr>
          <p:cNvPr id="3" name="object 3"/>
          <p:cNvSpPr txBox="1"/>
          <p:nvPr/>
        </p:nvSpPr>
        <p:spPr>
          <a:xfrm>
            <a:off x="696493" y="2480363"/>
            <a:ext cx="2062480" cy="1564640"/>
          </a:xfrm>
          <a:prstGeom prst="rect">
            <a:avLst/>
          </a:prstGeom>
        </p:spPr>
        <p:txBody>
          <a:bodyPr vert="horz" wrap="square" lIns="0" tIns="311785" rIns="0" bIns="0" rtlCol="0">
            <a:spAutoFit/>
          </a:bodyPr>
          <a:lstStyle/>
          <a:p>
            <a:pPr marL="12700">
              <a:lnSpc>
                <a:spcPct val="100000"/>
              </a:lnSpc>
              <a:spcBef>
                <a:spcPts val="2455"/>
              </a:spcBef>
              <a:tabLst>
                <a:tab pos="1362710" algn="l"/>
              </a:tabLst>
            </a:pPr>
            <a:r>
              <a:rPr sz="5400" b="1" spc="-50" dirty="0">
                <a:solidFill>
                  <a:srgbClr val="014622"/>
                </a:solidFill>
                <a:latin typeface="微软雅黑"/>
                <a:cs typeface="微软雅黑"/>
              </a:rPr>
              <a:t>目</a:t>
            </a:r>
            <a:r>
              <a:rPr sz="5400" b="1" dirty="0">
                <a:solidFill>
                  <a:srgbClr val="014622"/>
                </a:solidFill>
                <a:latin typeface="微软雅黑"/>
                <a:cs typeface="微软雅黑"/>
              </a:rPr>
              <a:t>	</a:t>
            </a:r>
            <a:r>
              <a:rPr sz="5400" b="1" spc="-50" dirty="0">
                <a:solidFill>
                  <a:srgbClr val="014622"/>
                </a:solidFill>
                <a:latin typeface="微软雅黑"/>
                <a:cs typeface="微软雅黑"/>
              </a:rPr>
              <a:t>录</a:t>
            </a:r>
            <a:endParaRPr sz="5400">
              <a:latin typeface="微软雅黑"/>
              <a:cs typeface="微软雅黑"/>
            </a:endParaRPr>
          </a:p>
          <a:p>
            <a:pPr marL="12700">
              <a:lnSpc>
                <a:spcPct val="100000"/>
              </a:lnSpc>
              <a:spcBef>
                <a:spcPts val="880"/>
              </a:spcBef>
            </a:pPr>
            <a:r>
              <a:rPr sz="2000" dirty="0">
                <a:solidFill>
                  <a:srgbClr val="276144"/>
                </a:solidFill>
                <a:latin typeface="微软雅黑"/>
                <a:cs typeface="微软雅黑"/>
              </a:rPr>
              <a:t>C</a:t>
            </a:r>
            <a:r>
              <a:rPr sz="2000" spc="130" dirty="0">
                <a:solidFill>
                  <a:srgbClr val="276144"/>
                </a:solidFill>
                <a:latin typeface="微软雅黑"/>
                <a:cs typeface="微软雅黑"/>
              </a:rPr>
              <a:t> </a:t>
            </a:r>
            <a:r>
              <a:rPr sz="2000" dirty="0">
                <a:solidFill>
                  <a:srgbClr val="276144"/>
                </a:solidFill>
                <a:latin typeface="微软雅黑"/>
                <a:cs typeface="微软雅黑"/>
              </a:rPr>
              <a:t>O</a:t>
            </a:r>
            <a:r>
              <a:rPr sz="2000" spc="155" dirty="0">
                <a:solidFill>
                  <a:srgbClr val="276144"/>
                </a:solidFill>
                <a:latin typeface="微软雅黑"/>
                <a:cs typeface="微软雅黑"/>
              </a:rPr>
              <a:t> </a:t>
            </a:r>
            <a:r>
              <a:rPr sz="2000" dirty="0">
                <a:solidFill>
                  <a:srgbClr val="276144"/>
                </a:solidFill>
                <a:latin typeface="微软雅黑"/>
                <a:cs typeface="微软雅黑"/>
              </a:rPr>
              <a:t>N</a:t>
            </a:r>
            <a:r>
              <a:rPr sz="2000" spc="155" dirty="0">
                <a:solidFill>
                  <a:srgbClr val="276144"/>
                </a:solidFill>
                <a:latin typeface="微软雅黑"/>
                <a:cs typeface="微软雅黑"/>
              </a:rPr>
              <a:t> </a:t>
            </a:r>
            <a:r>
              <a:rPr sz="2000" dirty="0">
                <a:solidFill>
                  <a:srgbClr val="276144"/>
                </a:solidFill>
                <a:latin typeface="微软雅黑"/>
                <a:cs typeface="微软雅黑"/>
              </a:rPr>
              <a:t>T</a:t>
            </a:r>
            <a:r>
              <a:rPr sz="2000" spc="155" dirty="0">
                <a:solidFill>
                  <a:srgbClr val="276144"/>
                </a:solidFill>
                <a:latin typeface="微软雅黑"/>
                <a:cs typeface="微软雅黑"/>
              </a:rPr>
              <a:t> </a:t>
            </a:r>
            <a:r>
              <a:rPr sz="2000" dirty="0">
                <a:solidFill>
                  <a:srgbClr val="276144"/>
                </a:solidFill>
                <a:latin typeface="微软雅黑"/>
                <a:cs typeface="微软雅黑"/>
              </a:rPr>
              <a:t>E</a:t>
            </a:r>
            <a:r>
              <a:rPr sz="2000" spc="165" dirty="0">
                <a:solidFill>
                  <a:srgbClr val="276144"/>
                </a:solidFill>
                <a:latin typeface="微软雅黑"/>
                <a:cs typeface="微软雅黑"/>
              </a:rPr>
              <a:t> </a:t>
            </a:r>
            <a:r>
              <a:rPr sz="2000" dirty="0">
                <a:solidFill>
                  <a:srgbClr val="276144"/>
                </a:solidFill>
                <a:latin typeface="微软雅黑"/>
                <a:cs typeface="微软雅黑"/>
              </a:rPr>
              <a:t>N</a:t>
            </a:r>
            <a:r>
              <a:rPr sz="2000" spc="160" dirty="0">
                <a:solidFill>
                  <a:srgbClr val="276144"/>
                </a:solidFill>
                <a:latin typeface="微软雅黑"/>
                <a:cs typeface="微软雅黑"/>
              </a:rPr>
              <a:t> </a:t>
            </a:r>
            <a:r>
              <a:rPr sz="2000" dirty="0">
                <a:solidFill>
                  <a:srgbClr val="276144"/>
                </a:solidFill>
                <a:latin typeface="微软雅黑"/>
                <a:cs typeface="微软雅黑"/>
              </a:rPr>
              <a:t>T</a:t>
            </a:r>
            <a:r>
              <a:rPr sz="2000" spc="160" dirty="0">
                <a:solidFill>
                  <a:srgbClr val="276144"/>
                </a:solidFill>
                <a:latin typeface="微软雅黑"/>
                <a:cs typeface="微软雅黑"/>
              </a:rPr>
              <a:t> </a:t>
            </a:r>
            <a:r>
              <a:rPr sz="2000" spc="-50" dirty="0">
                <a:solidFill>
                  <a:srgbClr val="276144"/>
                </a:solidFill>
                <a:latin typeface="微软雅黑"/>
                <a:cs typeface="微软雅黑"/>
              </a:rPr>
              <a:t>S</a:t>
            </a:r>
            <a:endParaRPr sz="2000">
              <a:latin typeface="微软雅黑"/>
              <a:cs typeface="微软雅黑"/>
            </a:endParaRPr>
          </a:p>
        </p:txBody>
      </p:sp>
      <p:sp>
        <p:nvSpPr>
          <p:cNvPr id="4" name="object 4"/>
          <p:cNvSpPr/>
          <p:nvPr/>
        </p:nvSpPr>
        <p:spPr>
          <a:xfrm>
            <a:off x="4991100" y="1159763"/>
            <a:ext cx="911225" cy="577850"/>
          </a:xfrm>
          <a:custGeom>
            <a:avLst/>
            <a:gdLst/>
            <a:ahLst/>
            <a:cxnLst/>
            <a:rect l="l" t="t" r="r" b="b"/>
            <a:pathLst>
              <a:path w="911225" h="577850">
                <a:moveTo>
                  <a:pt x="623315" y="577596"/>
                </a:moveTo>
                <a:lnTo>
                  <a:pt x="288036" y="577596"/>
                </a:lnTo>
                <a:lnTo>
                  <a:pt x="241373" y="573639"/>
                </a:lnTo>
                <a:lnTo>
                  <a:pt x="197086" y="562559"/>
                </a:lnTo>
                <a:lnTo>
                  <a:pt x="155772" y="544943"/>
                </a:lnTo>
                <a:lnTo>
                  <a:pt x="118028" y="521379"/>
                </a:lnTo>
                <a:lnTo>
                  <a:pt x="84453" y="492456"/>
                </a:lnTo>
                <a:lnTo>
                  <a:pt x="55643" y="458762"/>
                </a:lnTo>
                <a:lnTo>
                  <a:pt x="32195" y="420884"/>
                </a:lnTo>
                <a:lnTo>
                  <a:pt x="14707" y="379412"/>
                </a:lnTo>
                <a:lnTo>
                  <a:pt x="3776" y="334933"/>
                </a:lnTo>
                <a:lnTo>
                  <a:pt x="0" y="288036"/>
                </a:lnTo>
                <a:lnTo>
                  <a:pt x="3776" y="241314"/>
                </a:lnTo>
                <a:lnTo>
                  <a:pt x="14707" y="196982"/>
                </a:lnTo>
                <a:lnTo>
                  <a:pt x="32195" y="155636"/>
                </a:lnTo>
                <a:lnTo>
                  <a:pt x="55643" y="117873"/>
                </a:lnTo>
                <a:lnTo>
                  <a:pt x="84453" y="84291"/>
                </a:lnTo>
                <a:lnTo>
                  <a:pt x="118028" y="55487"/>
                </a:lnTo>
                <a:lnTo>
                  <a:pt x="155772" y="32059"/>
                </a:lnTo>
                <a:lnTo>
                  <a:pt x="197086" y="14603"/>
                </a:lnTo>
                <a:lnTo>
                  <a:pt x="241373" y="3718"/>
                </a:lnTo>
                <a:lnTo>
                  <a:pt x="288036" y="0"/>
                </a:lnTo>
                <a:lnTo>
                  <a:pt x="623315" y="0"/>
                </a:lnTo>
                <a:lnTo>
                  <a:pt x="669924" y="3718"/>
                </a:lnTo>
                <a:lnTo>
                  <a:pt x="714168" y="14606"/>
                </a:lnTo>
                <a:lnTo>
                  <a:pt x="755448" y="32067"/>
                </a:lnTo>
                <a:lnTo>
                  <a:pt x="793168" y="55507"/>
                </a:lnTo>
                <a:lnTo>
                  <a:pt x="826727" y="84331"/>
                </a:lnTo>
                <a:lnTo>
                  <a:pt x="855526" y="117942"/>
                </a:lnTo>
                <a:lnTo>
                  <a:pt x="878969" y="155745"/>
                </a:lnTo>
                <a:lnTo>
                  <a:pt x="896454" y="197145"/>
                </a:lnTo>
                <a:lnTo>
                  <a:pt x="907384" y="241546"/>
                </a:lnTo>
                <a:lnTo>
                  <a:pt x="911161" y="288353"/>
                </a:lnTo>
                <a:lnTo>
                  <a:pt x="907384" y="335165"/>
                </a:lnTo>
                <a:lnTo>
                  <a:pt x="896454" y="379575"/>
                </a:lnTo>
                <a:lnTo>
                  <a:pt x="878969" y="420993"/>
                </a:lnTo>
                <a:lnTo>
                  <a:pt x="855526" y="458830"/>
                </a:lnTo>
                <a:lnTo>
                  <a:pt x="826727" y="492496"/>
                </a:lnTo>
                <a:lnTo>
                  <a:pt x="793168" y="521400"/>
                </a:lnTo>
                <a:lnTo>
                  <a:pt x="755448" y="544952"/>
                </a:lnTo>
                <a:lnTo>
                  <a:pt x="714168" y="562562"/>
                </a:lnTo>
                <a:lnTo>
                  <a:pt x="669924" y="573640"/>
                </a:lnTo>
                <a:lnTo>
                  <a:pt x="623315" y="577596"/>
                </a:lnTo>
                <a:close/>
              </a:path>
            </a:pathLst>
          </a:custGeom>
          <a:solidFill>
            <a:srgbClr val="276144"/>
          </a:solidFill>
        </p:spPr>
        <p:txBody>
          <a:bodyPr wrap="square" lIns="0" tIns="0" rIns="0" bIns="0" rtlCol="0"/>
          <a:lstStyle/>
          <a:p>
            <a:endParaRPr/>
          </a:p>
        </p:txBody>
      </p:sp>
      <p:sp>
        <p:nvSpPr>
          <p:cNvPr id="5" name="object 5"/>
          <p:cNvSpPr txBox="1"/>
          <p:nvPr/>
        </p:nvSpPr>
        <p:spPr>
          <a:xfrm>
            <a:off x="5292788" y="1269466"/>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01</a:t>
            </a:r>
            <a:endParaRPr sz="2000">
              <a:latin typeface="Arial"/>
              <a:cs typeface="Arial"/>
            </a:endParaRPr>
          </a:p>
        </p:txBody>
      </p:sp>
      <p:sp>
        <p:nvSpPr>
          <p:cNvPr id="6" name="object 6"/>
          <p:cNvSpPr/>
          <p:nvPr/>
        </p:nvSpPr>
        <p:spPr>
          <a:xfrm>
            <a:off x="6096000" y="1159763"/>
            <a:ext cx="3476625" cy="577850"/>
          </a:xfrm>
          <a:custGeom>
            <a:avLst/>
            <a:gdLst/>
            <a:ahLst/>
            <a:cxnLst/>
            <a:rect l="l" t="t" r="r" b="b"/>
            <a:pathLst>
              <a:path w="3476625" h="577850">
                <a:moveTo>
                  <a:pt x="3188207" y="577596"/>
                </a:moveTo>
                <a:lnTo>
                  <a:pt x="288036" y="577596"/>
                </a:lnTo>
                <a:lnTo>
                  <a:pt x="241373" y="573639"/>
                </a:lnTo>
                <a:lnTo>
                  <a:pt x="197086" y="562559"/>
                </a:lnTo>
                <a:lnTo>
                  <a:pt x="155772" y="544943"/>
                </a:lnTo>
                <a:lnTo>
                  <a:pt x="118028" y="521379"/>
                </a:lnTo>
                <a:lnTo>
                  <a:pt x="84453" y="492456"/>
                </a:lnTo>
                <a:lnTo>
                  <a:pt x="55643" y="458762"/>
                </a:lnTo>
                <a:lnTo>
                  <a:pt x="32195" y="420884"/>
                </a:lnTo>
                <a:lnTo>
                  <a:pt x="14707" y="379412"/>
                </a:lnTo>
                <a:lnTo>
                  <a:pt x="3776" y="334933"/>
                </a:lnTo>
                <a:lnTo>
                  <a:pt x="0" y="288036"/>
                </a:lnTo>
                <a:lnTo>
                  <a:pt x="3776" y="241314"/>
                </a:lnTo>
                <a:lnTo>
                  <a:pt x="14707" y="196982"/>
                </a:lnTo>
                <a:lnTo>
                  <a:pt x="32195" y="155636"/>
                </a:lnTo>
                <a:lnTo>
                  <a:pt x="55643" y="117873"/>
                </a:lnTo>
                <a:lnTo>
                  <a:pt x="84453" y="84291"/>
                </a:lnTo>
                <a:lnTo>
                  <a:pt x="118028" y="55487"/>
                </a:lnTo>
                <a:lnTo>
                  <a:pt x="155772" y="32059"/>
                </a:lnTo>
                <a:lnTo>
                  <a:pt x="197086" y="14603"/>
                </a:lnTo>
                <a:lnTo>
                  <a:pt x="241373" y="3718"/>
                </a:lnTo>
                <a:lnTo>
                  <a:pt x="288036" y="0"/>
                </a:lnTo>
                <a:lnTo>
                  <a:pt x="3188207" y="0"/>
                </a:lnTo>
                <a:lnTo>
                  <a:pt x="3234953" y="3718"/>
                </a:lnTo>
                <a:lnTo>
                  <a:pt x="3279307" y="14606"/>
                </a:lnTo>
                <a:lnTo>
                  <a:pt x="3320674" y="32067"/>
                </a:lnTo>
                <a:lnTo>
                  <a:pt x="3358458" y="55507"/>
                </a:lnTo>
                <a:lnTo>
                  <a:pt x="3392063" y="84331"/>
                </a:lnTo>
                <a:lnTo>
                  <a:pt x="3420894" y="117942"/>
                </a:lnTo>
                <a:lnTo>
                  <a:pt x="3444355" y="155745"/>
                </a:lnTo>
                <a:lnTo>
                  <a:pt x="3461850" y="197145"/>
                </a:lnTo>
                <a:lnTo>
                  <a:pt x="3472784" y="241546"/>
                </a:lnTo>
                <a:lnTo>
                  <a:pt x="3476561" y="288353"/>
                </a:lnTo>
                <a:lnTo>
                  <a:pt x="3472784" y="335165"/>
                </a:lnTo>
                <a:lnTo>
                  <a:pt x="3461850" y="379575"/>
                </a:lnTo>
                <a:lnTo>
                  <a:pt x="3444355" y="420993"/>
                </a:lnTo>
                <a:lnTo>
                  <a:pt x="3420894" y="458830"/>
                </a:lnTo>
                <a:lnTo>
                  <a:pt x="3392063" y="492496"/>
                </a:lnTo>
                <a:lnTo>
                  <a:pt x="3358458" y="521400"/>
                </a:lnTo>
                <a:lnTo>
                  <a:pt x="3320674" y="544952"/>
                </a:lnTo>
                <a:lnTo>
                  <a:pt x="3279307" y="562562"/>
                </a:lnTo>
                <a:lnTo>
                  <a:pt x="3234953" y="573640"/>
                </a:lnTo>
                <a:lnTo>
                  <a:pt x="3188207" y="577596"/>
                </a:lnTo>
                <a:close/>
              </a:path>
            </a:pathLst>
          </a:custGeom>
          <a:solidFill>
            <a:srgbClr val="276144"/>
          </a:solidFill>
        </p:spPr>
        <p:txBody>
          <a:bodyPr wrap="square" lIns="0" tIns="0" rIns="0" bIns="0" rtlCol="0"/>
          <a:lstStyle/>
          <a:p>
            <a:endParaRPr/>
          </a:p>
        </p:txBody>
      </p:sp>
      <p:sp>
        <p:nvSpPr>
          <p:cNvPr id="7" name="object 7"/>
          <p:cNvSpPr txBox="1">
            <a:spLocks noGrp="1"/>
          </p:cNvSpPr>
          <p:nvPr>
            <p:ph type="title"/>
          </p:nvPr>
        </p:nvSpPr>
        <p:spPr>
          <a:xfrm>
            <a:off x="6710108" y="1232001"/>
            <a:ext cx="2235200" cy="391160"/>
          </a:xfrm>
          <a:prstGeom prst="rect">
            <a:avLst/>
          </a:prstGeom>
        </p:spPr>
        <p:txBody>
          <a:bodyPr vert="horz" wrap="square" lIns="0" tIns="12700" rIns="0" bIns="0" rtlCol="0">
            <a:spAutoFit/>
          </a:bodyPr>
          <a:lstStyle/>
          <a:p>
            <a:pPr marL="12700" algn="ctr">
              <a:lnSpc>
                <a:spcPct val="100000"/>
              </a:lnSpc>
              <a:spcBef>
                <a:spcPts val="100"/>
              </a:spcBef>
            </a:pPr>
            <a:r>
              <a:rPr sz="2400" spc="75" dirty="0" err="1">
                <a:solidFill>
                  <a:srgbClr val="FFFFFF"/>
                </a:solidFill>
              </a:rPr>
              <a:t>研究背景</a:t>
            </a:r>
            <a:endParaRPr sz="2400" dirty="0"/>
          </a:p>
        </p:txBody>
      </p:sp>
      <p:sp>
        <p:nvSpPr>
          <p:cNvPr id="8" name="object 8"/>
          <p:cNvSpPr/>
          <p:nvPr/>
        </p:nvSpPr>
        <p:spPr>
          <a:xfrm>
            <a:off x="4991100" y="2148839"/>
            <a:ext cx="911225" cy="577850"/>
          </a:xfrm>
          <a:custGeom>
            <a:avLst/>
            <a:gdLst/>
            <a:ahLst/>
            <a:cxnLst/>
            <a:rect l="l" t="t" r="r" b="b"/>
            <a:pathLst>
              <a:path w="911225" h="577850">
                <a:moveTo>
                  <a:pt x="623315" y="577596"/>
                </a:moveTo>
                <a:lnTo>
                  <a:pt x="288036" y="577596"/>
                </a:lnTo>
                <a:lnTo>
                  <a:pt x="241373" y="573749"/>
                </a:lnTo>
                <a:lnTo>
                  <a:pt x="197086" y="562754"/>
                </a:lnTo>
                <a:lnTo>
                  <a:pt x="155772" y="545199"/>
                </a:lnTo>
                <a:lnTo>
                  <a:pt x="118028" y="521672"/>
                </a:lnTo>
                <a:lnTo>
                  <a:pt x="84453" y="492761"/>
                </a:lnTo>
                <a:lnTo>
                  <a:pt x="55643" y="459055"/>
                </a:lnTo>
                <a:lnTo>
                  <a:pt x="32195" y="421140"/>
                </a:lnTo>
                <a:lnTo>
                  <a:pt x="14707" y="379607"/>
                </a:lnTo>
                <a:lnTo>
                  <a:pt x="3776" y="335043"/>
                </a:lnTo>
                <a:lnTo>
                  <a:pt x="0" y="288036"/>
                </a:lnTo>
                <a:lnTo>
                  <a:pt x="3776" y="241427"/>
                </a:lnTo>
                <a:lnTo>
                  <a:pt x="14707" y="197182"/>
                </a:lnTo>
                <a:lnTo>
                  <a:pt x="32195" y="155897"/>
                </a:lnTo>
                <a:lnTo>
                  <a:pt x="55643" y="118171"/>
                </a:lnTo>
                <a:lnTo>
                  <a:pt x="84453" y="84601"/>
                </a:lnTo>
                <a:lnTo>
                  <a:pt x="118028" y="55783"/>
                </a:lnTo>
                <a:lnTo>
                  <a:pt x="155772" y="32317"/>
                </a:lnTo>
                <a:lnTo>
                  <a:pt x="197086" y="14799"/>
                </a:lnTo>
                <a:lnTo>
                  <a:pt x="241373" y="3828"/>
                </a:lnTo>
                <a:lnTo>
                  <a:pt x="288036" y="0"/>
                </a:lnTo>
                <a:lnTo>
                  <a:pt x="623315" y="0"/>
                </a:lnTo>
                <a:lnTo>
                  <a:pt x="669924" y="3828"/>
                </a:lnTo>
                <a:lnTo>
                  <a:pt x="714168" y="14805"/>
                </a:lnTo>
                <a:lnTo>
                  <a:pt x="755448" y="32337"/>
                </a:lnTo>
                <a:lnTo>
                  <a:pt x="793168" y="55831"/>
                </a:lnTo>
                <a:lnTo>
                  <a:pt x="826727" y="84693"/>
                </a:lnTo>
                <a:lnTo>
                  <a:pt x="855526" y="118330"/>
                </a:lnTo>
                <a:lnTo>
                  <a:pt x="878969" y="156150"/>
                </a:lnTo>
                <a:lnTo>
                  <a:pt x="896454" y="197559"/>
                </a:lnTo>
                <a:lnTo>
                  <a:pt x="907384" y="241964"/>
                </a:lnTo>
                <a:lnTo>
                  <a:pt x="911161" y="288772"/>
                </a:lnTo>
                <a:lnTo>
                  <a:pt x="907384" y="335580"/>
                </a:lnTo>
                <a:lnTo>
                  <a:pt x="896454" y="379984"/>
                </a:lnTo>
                <a:lnTo>
                  <a:pt x="878969" y="421393"/>
                </a:lnTo>
                <a:lnTo>
                  <a:pt x="855526" y="459214"/>
                </a:lnTo>
                <a:lnTo>
                  <a:pt x="826727" y="492853"/>
                </a:lnTo>
                <a:lnTo>
                  <a:pt x="793168" y="521719"/>
                </a:lnTo>
                <a:lnTo>
                  <a:pt x="755448" y="545219"/>
                </a:lnTo>
                <a:lnTo>
                  <a:pt x="714168" y="562760"/>
                </a:lnTo>
                <a:lnTo>
                  <a:pt x="669924" y="573750"/>
                </a:lnTo>
                <a:lnTo>
                  <a:pt x="623315" y="577596"/>
                </a:lnTo>
                <a:close/>
              </a:path>
            </a:pathLst>
          </a:custGeom>
          <a:solidFill>
            <a:srgbClr val="276144"/>
          </a:solidFill>
        </p:spPr>
        <p:txBody>
          <a:bodyPr wrap="square" lIns="0" tIns="0" rIns="0" bIns="0" rtlCol="0"/>
          <a:lstStyle/>
          <a:p>
            <a:endParaRPr/>
          </a:p>
        </p:txBody>
      </p:sp>
      <p:sp>
        <p:nvSpPr>
          <p:cNvPr id="9" name="object 9"/>
          <p:cNvSpPr txBox="1"/>
          <p:nvPr/>
        </p:nvSpPr>
        <p:spPr>
          <a:xfrm>
            <a:off x="5292788" y="2258949"/>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02</a:t>
            </a:r>
            <a:endParaRPr sz="2000">
              <a:latin typeface="Arial"/>
              <a:cs typeface="Arial"/>
            </a:endParaRPr>
          </a:p>
        </p:txBody>
      </p:sp>
      <p:sp>
        <p:nvSpPr>
          <p:cNvPr id="10" name="object 10"/>
          <p:cNvSpPr/>
          <p:nvPr/>
        </p:nvSpPr>
        <p:spPr>
          <a:xfrm>
            <a:off x="6096000" y="2148839"/>
            <a:ext cx="3476625" cy="577850"/>
          </a:xfrm>
          <a:custGeom>
            <a:avLst/>
            <a:gdLst/>
            <a:ahLst/>
            <a:cxnLst/>
            <a:rect l="l" t="t" r="r" b="b"/>
            <a:pathLst>
              <a:path w="3476625" h="577850">
                <a:moveTo>
                  <a:pt x="3188207" y="577596"/>
                </a:moveTo>
                <a:lnTo>
                  <a:pt x="288036" y="577596"/>
                </a:lnTo>
                <a:lnTo>
                  <a:pt x="241373" y="573749"/>
                </a:lnTo>
                <a:lnTo>
                  <a:pt x="197086" y="562754"/>
                </a:lnTo>
                <a:lnTo>
                  <a:pt x="155772" y="545199"/>
                </a:lnTo>
                <a:lnTo>
                  <a:pt x="118028" y="521672"/>
                </a:lnTo>
                <a:lnTo>
                  <a:pt x="84453" y="492761"/>
                </a:lnTo>
                <a:lnTo>
                  <a:pt x="55643" y="459055"/>
                </a:lnTo>
                <a:lnTo>
                  <a:pt x="32195" y="421140"/>
                </a:lnTo>
                <a:lnTo>
                  <a:pt x="14707" y="379607"/>
                </a:lnTo>
                <a:lnTo>
                  <a:pt x="3776" y="335043"/>
                </a:lnTo>
                <a:lnTo>
                  <a:pt x="0" y="288036"/>
                </a:lnTo>
                <a:lnTo>
                  <a:pt x="3776" y="241427"/>
                </a:lnTo>
                <a:lnTo>
                  <a:pt x="14707" y="197182"/>
                </a:lnTo>
                <a:lnTo>
                  <a:pt x="32195" y="155897"/>
                </a:lnTo>
                <a:lnTo>
                  <a:pt x="55643" y="118171"/>
                </a:lnTo>
                <a:lnTo>
                  <a:pt x="84453" y="84601"/>
                </a:lnTo>
                <a:lnTo>
                  <a:pt x="118028" y="55783"/>
                </a:lnTo>
                <a:lnTo>
                  <a:pt x="155772" y="32317"/>
                </a:lnTo>
                <a:lnTo>
                  <a:pt x="197086" y="14799"/>
                </a:lnTo>
                <a:lnTo>
                  <a:pt x="241373" y="3828"/>
                </a:lnTo>
                <a:lnTo>
                  <a:pt x="288036" y="0"/>
                </a:lnTo>
                <a:lnTo>
                  <a:pt x="3188207" y="0"/>
                </a:lnTo>
                <a:lnTo>
                  <a:pt x="3234953" y="3828"/>
                </a:lnTo>
                <a:lnTo>
                  <a:pt x="3279307" y="14805"/>
                </a:lnTo>
                <a:lnTo>
                  <a:pt x="3320674" y="32337"/>
                </a:lnTo>
                <a:lnTo>
                  <a:pt x="3358458" y="55831"/>
                </a:lnTo>
                <a:lnTo>
                  <a:pt x="3392063" y="84693"/>
                </a:lnTo>
                <a:lnTo>
                  <a:pt x="3420894" y="118330"/>
                </a:lnTo>
                <a:lnTo>
                  <a:pt x="3444355" y="156150"/>
                </a:lnTo>
                <a:lnTo>
                  <a:pt x="3461850" y="197559"/>
                </a:lnTo>
                <a:lnTo>
                  <a:pt x="3472784" y="241964"/>
                </a:lnTo>
                <a:lnTo>
                  <a:pt x="3476561" y="288772"/>
                </a:lnTo>
                <a:lnTo>
                  <a:pt x="3472784" y="335580"/>
                </a:lnTo>
                <a:lnTo>
                  <a:pt x="3461850" y="379984"/>
                </a:lnTo>
                <a:lnTo>
                  <a:pt x="3444355" y="421393"/>
                </a:lnTo>
                <a:lnTo>
                  <a:pt x="3420894" y="459214"/>
                </a:lnTo>
                <a:lnTo>
                  <a:pt x="3392063" y="492853"/>
                </a:lnTo>
                <a:lnTo>
                  <a:pt x="3358458" y="521719"/>
                </a:lnTo>
                <a:lnTo>
                  <a:pt x="3320674" y="545219"/>
                </a:lnTo>
                <a:lnTo>
                  <a:pt x="3279307" y="562760"/>
                </a:lnTo>
                <a:lnTo>
                  <a:pt x="3234953" y="573750"/>
                </a:lnTo>
                <a:lnTo>
                  <a:pt x="3188207" y="577596"/>
                </a:lnTo>
                <a:close/>
              </a:path>
            </a:pathLst>
          </a:custGeom>
          <a:solidFill>
            <a:srgbClr val="276144"/>
          </a:solidFill>
        </p:spPr>
        <p:txBody>
          <a:bodyPr wrap="square" lIns="0" tIns="0" rIns="0" bIns="0" rtlCol="0"/>
          <a:lstStyle/>
          <a:p>
            <a:endParaRPr/>
          </a:p>
        </p:txBody>
      </p:sp>
      <p:sp>
        <p:nvSpPr>
          <p:cNvPr id="11" name="object 11"/>
          <p:cNvSpPr txBox="1"/>
          <p:nvPr/>
        </p:nvSpPr>
        <p:spPr>
          <a:xfrm>
            <a:off x="7186358" y="2221484"/>
            <a:ext cx="1282700"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60" dirty="0">
                <a:solidFill>
                  <a:srgbClr val="FFFFFF"/>
                </a:solidFill>
                <a:latin typeface="微软雅黑"/>
                <a:cs typeface="微软雅黑"/>
              </a:rPr>
              <a:t>相关技术</a:t>
            </a:r>
            <a:endParaRPr sz="2400" dirty="0">
              <a:latin typeface="微软雅黑"/>
              <a:cs typeface="微软雅黑"/>
            </a:endParaRPr>
          </a:p>
        </p:txBody>
      </p:sp>
      <p:sp>
        <p:nvSpPr>
          <p:cNvPr id="12" name="object 12"/>
          <p:cNvSpPr/>
          <p:nvPr/>
        </p:nvSpPr>
        <p:spPr>
          <a:xfrm>
            <a:off x="4991100" y="3137916"/>
            <a:ext cx="911225" cy="577850"/>
          </a:xfrm>
          <a:custGeom>
            <a:avLst/>
            <a:gdLst/>
            <a:ahLst/>
            <a:cxnLst/>
            <a:rect l="l" t="t" r="r" b="b"/>
            <a:pathLst>
              <a:path w="911225" h="577850">
                <a:moveTo>
                  <a:pt x="623315" y="577595"/>
                </a:moveTo>
                <a:lnTo>
                  <a:pt x="288036" y="577595"/>
                </a:lnTo>
                <a:lnTo>
                  <a:pt x="241373" y="573860"/>
                </a:lnTo>
                <a:lnTo>
                  <a:pt x="197086" y="562961"/>
                </a:lnTo>
                <a:lnTo>
                  <a:pt x="155772" y="545496"/>
                </a:lnTo>
                <a:lnTo>
                  <a:pt x="118028" y="522062"/>
                </a:lnTo>
                <a:lnTo>
                  <a:pt x="84453" y="493256"/>
                </a:lnTo>
                <a:lnTo>
                  <a:pt x="55643" y="459676"/>
                </a:lnTo>
                <a:lnTo>
                  <a:pt x="32195" y="421919"/>
                </a:lnTo>
                <a:lnTo>
                  <a:pt x="14707" y="380583"/>
                </a:lnTo>
                <a:lnTo>
                  <a:pt x="3776" y="336264"/>
                </a:lnTo>
                <a:lnTo>
                  <a:pt x="0" y="289559"/>
                </a:lnTo>
                <a:lnTo>
                  <a:pt x="3776" y="242648"/>
                </a:lnTo>
                <a:lnTo>
                  <a:pt x="14707" y="198159"/>
                </a:lnTo>
                <a:lnTo>
                  <a:pt x="32195" y="156679"/>
                </a:lnTo>
                <a:lnTo>
                  <a:pt x="55643" y="118797"/>
                </a:lnTo>
                <a:lnTo>
                  <a:pt x="84453" y="85101"/>
                </a:lnTo>
                <a:lnTo>
                  <a:pt x="118028" y="56179"/>
                </a:lnTo>
                <a:lnTo>
                  <a:pt x="155772" y="32620"/>
                </a:lnTo>
                <a:lnTo>
                  <a:pt x="197086" y="15012"/>
                </a:lnTo>
                <a:lnTo>
                  <a:pt x="241373" y="3942"/>
                </a:lnTo>
                <a:lnTo>
                  <a:pt x="288036" y="0"/>
                </a:lnTo>
                <a:lnTo>
                  <a:pt x="623315" y="0"/>
                </a:lnTo>
                <a:lnTo>
                  <a:pt x="669924" y="3942"/>
                </a:lnTo>
                <a:lnTo>
                  <a:pt x="714168" y="15008"/>
                </a:lnTo>
                <a:lnTo>
                  <a:pt x="755448" y="32610"/>
                </a:lnTo>
                <a:lnTo>
                  <a:pt x="793168" y="56155"/>
                </a:lnTo>
                <a:lnTo>
                  <a:pt x="826727" y="85053"/>
                </a:lnTo>
                <a:lnTo>
                  <a:pt x="855526" y="118714"/>
                </a:lnTo>
                <a:lnTo>
                  <a:pt x="878969" y="156548"/>
                </a:lnTo>
                <a:lnTo>
                  <a:pt x="896454" y="197963"/>
                </a:lnTo>
                <a:lnTo>
                  <a:pt x="907384" y="242370"/>
                </a:lnTo>
                <a:lnTo>
                  <a:pt x="911161" y="289178"/>
                </a:lnTo>
                <a:lnTo>
                  <a:pt x="907384" y="335986"/>
                </a:lnTo>
                <a:lnTo>
                  <a:pt x="896454" y="380387"/>
                </a:lnTo>
                <a:lnTo>
                  <a:pt x="878969" y="421789"/>
                </a:lnTo>
                <a:lnTo>
                  <a:pt x="855526" y="459594"/>
                </a:lnTo>
                <a:lnTo>
                  <a:pt x="826727" y="493209"/>
                </a:lnTo>
                <a:lnTo>
                  <a:pt x="793168" y="522038"/>
                </a:lnTo>
                <a:lnTo>
                  <a:pt x="755448" y="545486"/>
                </a:lnTo>
                <a:lnTo>
                  <a:pt x="714168" y="562958"/>
                </a:lnTo>
                <a:lnTo>
                  <a:pt x="669924" y="573860"/>
                </a:lnTo>
                <a:lnTo>
                  <a:pt x="623315" y="577595"/>
                </a:lnTo>
                <a:close/>
              </a:path>
            </a:pathLst>
          </a:custGeom>
          <a:solidFill>
            <a:srgbClr val="276144"/>
          </a:solidFill>
        </p:spPr>
        <p:txBody>
          <a:bodyPr wrap="square" lIns="0" tIns="0" rIns="0" bIns="0" rtlCol="0"/>
          <a:lstStyle/>
          <a:p>
            <a:endParaRPr/>
          </a:p>
        </p:txBody>
      </p:sp>
      <p:sp>
        <p:nvSpPr>
          <p:cNvPr id="13" name="object 13"/>
          <p:cNvSpPr txBox="1"/>
          <p:nvPr/>
        </p:nvSpPr>
        <p:spPr>
          <a:xfrm>
            <a:off x="5292788" y="3248444"/>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03</a:t>
            </a:r>
            <a:endParaRPr sz="2000">
              <a:latin typeface="Arial"/>
              <a:cs typeface="Arial"/>
            </a:endParaRPr>
          </a:p>
        </p:txBody>
      </p:sp>
      <p:sp>
        <p:nvSpPr>
          <p:cNvPr id="14" name="object 14"/>
          <p:cNvSpPr/>
          <p:nvPr/>
        </p:nvSpPr>
        <p:spPr>
          <a:xfrm>
            <a:off x="6096000" y="3137916"/>
            <a:ext cx="3476625" cy="577850"/>
          </a:xfrm>
          <a:custGeom>
            <a:avLst/>
            <a:gdLst/>
            <a:ahLst/>
            <a:cxnLst/>
            <a:rect l="l" t="t" r="r" b="b"/>
            <a:pathLst>
              <a:path w="3476625" h="577850">
                <a:moveTo>
                  <a:pt x="3188207" y="577595"/>
                </a:moveTo>
                <a:lnTo>
                  <a:pt x="288036" y="577595"/>
                </a:lnTo>
                <a:lnTo>
                  <a:pt x="241373" y="573860"/>
                </a:lnTo>
                <a:lnTo>
                  <a:pt x="197086" y="562961"/>
                </a:lnTo>
                <a:lnTo>
                  <a:pt x="155772" y="545496"/>
                </a:lnTo>
                <a:lnTo>
                  <a:pt x="118028" y="522062"/>
                </a:lnTo>
                <a:lnTo>
                  <a:pt x="84453" y="493256"/>
                </a:lnTo>
                <a:lnTo>
                  <a:pt x="55643" y="459676"/>
                </a:lnTo>
                <a:lnTo>
                  <a:pt x="32195" y="421919"/>
                </a:lnTo>
                <a:lnTo>
                  <a:pt x="14707" y="380583"/>
                </a:lnTo>
                <a:lnTo>
                  <a:pt x="3776" y="336264"/>
                </a:lnTo>
                <a:lnTo>
                  <a:pt x="0" y="289559"/>
                </a:lnTo>
                <a:lnTo>
                  <a:pt x="3776" y="242648"/>
                </a:lnTo>
                <a:lnTo>
                  <a:pt x="14707" y="198159"/>
                </a:lnTo>
                <a:lnTo>
                  <a:pt x="32195" y="156679"/>
                </a:lnTo>
                <a:lnTo>
                  <a:pt x="55643" y="118797"/>
                </a:lnTo>
                <a:lnTo>
                  <a:pt x="84453" y="85101"/>
                </a:lnTo>
                <a:lnTo>
                  <a:pt x="118028" y="56179"/>
                </a:lnTo>
                <a:lnTo>
                  <a:pt x="155772" y="32620"/>
                </a:lnTo>
                <a:lnTo>
                  <a:pt x="197086" y="15012"/>
                </a:lnTo>
                <a:lnTo>
                  <a:pt x="241373" y="3942"/>
                </a:lnTo>
                <a:lnTo>
                  <a:pt x="288036" y="0"/>
                </a:lnTo>
                <a:lnTo>
                  <a:pt x="3188207" y="0"/>
                </a:lnTo>
                <a:lnTo>
                  <a:pt x="3234953" y="3942"/>
                </a:lnTo>
                <a:lnTo>
                  <a:pt x="3279307" y="15008"/>
                </a:lnTo>
                <a:lnTo>
                  <a:pt x="3320674" y="32610"/>
                </a:lnTo>
                <a:lnTo>
                  <a:pt x="3358458" y="56155"/>
                </a:lnTo>
                <a:lnTo>
                  <a:pt x="3392063" y="85053"/>
                </a:lnTo>
                <a:lnTo>
                  <a:pt x="3420894" y="118714"/>
                </a:lnTo>
                <a:lnTo>
                  <a:pt x="3444355" y="156548"/>
                </a:lnTo>
                <a:lnTo>
                  <a:pt x="3461850" y="197963"/>
                </a:lnTo>
                <a:lnTo>
                  <a:pt x="3472784" y="242370"/>
                </a:lnTo>
                <a:lnTo>
                  <a:pt x="3476561" y="289178"/>
                </a:lnTo>
                <a:lnTo>
                  <a:pt x="3472784" y="335986"/>
                </a:lnTo>
                <a:lnTo>
                  <a:pt x="3461850" y="380387"/>
                </a:lnTo>
                <a:lnTo>
                  <a:pt x="3444355" y="421789"/>
                </a:lnTo>
                <a:lnTo>
                  <a:pt x="3420894" y="459594"/>
                </a:lnTo>
                <a:lnTo>
                  <a:pt x="3392063" y="493209"/>
                </a:lnTo>
                <a:lnTo>
                  <a:pt x="3358458" y="522038"/>
                </a:lnTo>
                <a:lnTo>
                  <a:pt x="3320674" y="545486"/>
                </a:lnTo>
                <a:lnTo>
                  <a:pt x="3279307" y="562958"/>
                </a:lnTo>
                <a:lnTo>
                  <a:pt x="3234953" y="573860"/>
                </a:lnTo>
                <a:lnTo>
                  <a:pt x="3188207" y="577595"/>
                </a:lnTo>
                <a:close/>
              </a:path>
            </a:pathLst>
          </a:custGeom>
          <a:solidFill>
            <a:srgbClr val="276144"/>
          </a:solidFill>
        </p:spPr>
        <p:txBody>
          <a:bodyPr wrap="square" lIns="0" tIns="0" rIns="0" bIns="0" rtlCol="0"/>
          <a:lstStyle/>
          <a:p>
            <a:endParaRPr/>
          </a:p>
        </p:txBody>
      </p:sp>
      <p:sp>
        <p:nvSpPr>
          <p:cNvPr id="15" name="object 15"/>
          <p:cNvSpPr txBox="1"/>
          <p:nvPr/>
        </p:nvSpPr>
        <p:spPr>
          <a:xfrm>
            <a:off x="7186358" y="3210979"/>
            <a:ext cx="1282700"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60" dirty="0">
                <a:solidFill>
                  <a:srgbClr val="FFFFFF"/>
                </a:solidFill>
                <a:latin typeface="微软雅黑"/>
                <a:cs typeface="微软雅黑"/>
              </a:rPr>
              <a:t>系统设计</a:t>
            </a:r>
            <a:endParaRPr sz="2400" dirty="0">
              <a:latin typeface="微软雅黑"/>
              <a:cs typeface="微软雅黑"/>
            </a:endParaRPr>
          </a:p>
        </p:txBody>
      </p:sp>
      <p:sp>
        <p:nvSpPr>
          <p:cNvPr id="16" name="object 16"/>
          <p:cNvSpPr/>
          <p:nvPr/>
        </p:nvSpPr>
        <p:spPr>
          <a:xfrm>
            <a:off x="4991100" y="4128515"/>
            <a:ext cx="911225" cy="576580"/>
          </a:xfrm>
          <a:custGeom>
            <a:avLst/>
            <a:gdLst/>
            <a:ahLst/>
            <a:cxnLst/>
            <a:rect l="l" t="t" r="r" b="b"/>
            <a:pathLst>
              <a:path w="911225" h="576579">
                <a:moveTo>
                  <a:pt x="623315" y="576072"/>
                </a:moveTo>
                <a:lnTo>
                  <a:pt x="288036" y="576072"/>
                </a:lnTo>
                <a:lnTo>
                  <a:pt x="241373" y="572446"/>
                </a:lnTo>
                <a:lnTo>
                  <a:pt x="197086" y="561633"/>
                </a:lnTo>
                <a:lnTo>
                  <a:pt x="155772" y="544228"/>
                </a:lnTo>
                <a:lnTo>
                  <a:pt x="118028" y="520831"/>
                </a:lnTo>
                <a:lnTo>
                  <a:pt x="84453" y="492037"/>
                </a:lnTo>
                <a:lnTo>
                  <a:pt x="55643" y="458445"/>
                </a:lnTo>
                <a:lnTo>
                  <a:pt x="32195" y="420651"/>
                </a:lnTo>
                <a:lnTo>
                  <a:pt x="14707" y="379254"/>
                </a:lnTo>
                <a:lnTo>
                  <a:pt x="3776" y="334849"/>
                </a:lnTo>
                <a:lnTo>
                  <a:pt x="0" y="288036"/>
                </a:lnTo>
                <a:lnTo>
                  <a:pt x="3776" y="241235"/>
                </a:lnTo>
                <a:lnTo>
                  <a:pt x="14707" y="196842"/>
                </a:lnTo>
                <a:lnTo>
                  <a:pt x="32195" y="155452"/>
                </a:lnTo>
                <a:lnTo>
                  <a:pt x="55643" y="117663"/>
                </a:lnTo>
                <a:lnTo>
                  <a:pt x="84453" y="84072"/>
                </a:lnTo>
                <a:lnTo>
                  <a:pt x="118028" y="55277"/>
                </a:lnTo>
                <a:lnTo>
                  <a:pt x="155772" y="31875"/>
                </a:lnTo>
                <a:lnTo>
                  <a:pt x="197086" y="14463"/>
                </a:lnTo>
                <a:lnTo>
                  <a:pt x="241373" y="3639"/>
                </a:lnTo>
                <a:lnTo>
                  <a:pt x="288036" y="0"/>
                </a:lnTo>
                <a:lnTo>
                  <a:pt x="623315" y="0"/>
                </a:lnTo>
                <a:lnTo>
                  <a:pt x="669924" y="3639"/>
                </a:lnTo>
                <a:lnTo>
                  <a:pt x="714168" y="14463"/>
                </a:lnTo>
                <a:lnTo>
                  <a:pt x="755448" y="31875"/>
                </a:lnTo>
                <a:lnTo>
                  <a:pt x="793168" y="55278"/>
                </a:lnTo>
                <a:lnTo>
                  <a:pt x="826727" y="84075"/>
                </a:lnTo>
                <a:lnTo>
                  <a:pt x="855526" y="117668"/>
                </a:lnTo>
                <a:lnTo>
                  <a:pt x="878969" y="155460"/>
                </a:lnTo>
                <a:lnTo>
                  <a:pt x="896454" y="196855"/>
                </a:lnTo>
                <a:lnTo>
                  <a:pt x="907384" y="241254"/>
                </a:lnTo>
                <a:lnTo>
                  <a:pt x="911161" y="288061"/>
                </a:lnTo>
                <a:lnTo>
                  <a:pt x="907384" y="334868"/>
                </a:lnTo>
                <a:lnTo>
                  <a:pt x="896454" y="379267"/>
                </a:lnTo>
                <a:lnTo>
                  <a:pt x="878969" y="420660"/>
                </a:lnTo>
                <a:lnTo>
                  <a:pt x="855526" y="458450"/>
                </a:lnTo>
                <a:lnTo>
                  <a:pt x="826727" y="492040"/>
                </a:lnTo>
                <a:lnTo>
                  <a:pt x="793168" y="520832"/>
                </a:lnTo>
                <a:lnTo>
                  <a:pt x="755448" y="544229"/>
                </a:lnTo>
                <a:lnTo>
                  <a:pt x="714168" y="561633"/>
                </a:lnTo>
                <a:lnTo>
                  <a:pt x="669924" y="572446"/>
                </a:lnTo>
                <a:lnTo>
                  <a:pt x="623315" y="576072"/>
                </a:lnTo>
                <a:close/>
              </a:path>
            </a:pathLst>
          </a:custGeom>
          <a:solidFill>
            <a:srgbClr val="276144"/>
          </a:solidFill>
        </p:spPr>
        <p:txBody>
          <a:bodyPr wrap="square" lIns="0" tIns="0" rIns="0" bIns="0" rtlCol="0"/>
          <a:lstStyle/>
          <a:p>
            <a:endParaRPr/>
          </a:p>
        </p:txBody>
      </p:sp>
      <p:sp>
        <p:nvSpPr>
          <p:cNvPr id="17" name="object 17"/>
          <p:cNvSpPr txBox="1"/>
          <p:nvPr/>
        </p:nvSpPr>
        <p:spPr>
          <a:xfrm>
            <a:off x="5292788" y="4237926"/>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04</a:t>
            </a:r>
            <a:endParaRPr sz="2000">
              <a:latin typeface="Arial"/>
              <a:cs typeface="Arial"/>
            </a:endParaRPr>
          </a:p>
        </p:txBody>
      </p:sp>
      <p:sp>
        <p:nvSpPr>
          <p:cNvPr id="18" name="object 18"/>
          <p:cNvSpPr/>
          <p:nvPr/>
        </p:nvSpPr>
        <p:spPr>
          <a:xfrm>
            <a:off x="6087533" y="4138823"/>
            <a:ext cx="3476625" cy="576580"/>
          </a:xfrm>
          <a:custGeom>
            <a:avLst/>
            <a:gdLst/>
            <a:ahLst/>
            <a:cxnLst/>
            <a:rect l="l" t="t" r="r" b="b"/>
            <a:pathLst>
              <a:path w="3476625" h="576579">
                <a:moveTo>
                  <a:pt x="3188207" y="576072"/>
                </a:moveTo>
                <a:lnTo>
                  <a:pt x="288036" y="576072"/>
                </a:lnTo>
                <a:lnTo>
                  <a:pt x="241373" y="572446"/>
                </a:lnTo>
                <a:lnTo>
                  <a:pt x="197086" y="561633"/>
                </a:lnTo>
                <a:lnTo>
                  <a:pt x="155772" y="544228"/>
                </a:lnTo>
                <a:lnTo>
                  <a:pt x="118028" y="520831"/>
                </a:lnTo>
                <a:lnTo>
                  <a:pt x="84453" y="492037"/>
                </a:lnTo>
                <a:lnTo>
                  <a:pt x="55643" y="458445"/>
                </a:lnTo>
                <a:lnTo>
                  <a:pt x="32195" y="420651"/>
                </a:lnTo>
                <a:lnTo>
                  <a:pt x="14707" y="379254"/>
                </a:lnTo>
                <a:lnTo>
                  <a:pt x="3776" y="334849"/>
                </a:lnTo>
                <a:lnTo>
                  <a:pt x="0" y="288036"/>
                </a:lnTo>
                <a:lnTo>
                  <a:pt x="3776" y="241235"/>
                </a:lnTo>
                <a:lnTo>
                  <a:pt x="14707" y="196842"/>
                </a:lnTo>
                <a:lnTo>
                  <a:pt x="32195" y="155452"/>
                </a:lnTo>
                <a:lnTo>
                  <a:pt x="55643" y="117663"/>
                </a:lnTo>
                <a:lnTo>
                  <a:pt x="84453" y="84072"/>
                </a:lnTo>
                <a:lnTo>
                  <a:pt x="118028" y="55277"/>
                </a:lnTo>
                <a:lnTo>
                  <a:pt x="155772" y="31875"/>
                </a:lnTo>
                <a:lnTo>
                  <a:pt x="197086" y="14463"/>
                </a:lnTo>
                <a:lnTo>
                  <a:pt x="241373" y="3639"/>
                </a:lnTo>
                <a:lnTo>
                  <a:pt x="288036" y="0"/>
                </a:lnTo>
                <a:lnTo>
                  <a:pt x="3188207" y="0"/>
                </a:lnTo>
                <a:lnTo>
                  <a:pt x="3234953" y="3639"/>
                </a:lnTo>
                <a:lnTo>
                  <a:pt x="3279307" y="14463"/>
                </a:lnTo>
                <a:lnTo>
                  <a:pt x="3320674" y="31875"/>
                </a:lnTo>
                <a:lnTo>
                  <a:pt x="3358458" y="55278"/>
                </a:lnTo>
                <a:lnTo>
                  <a:pt x="3392063" y="84075"/>
                </a:lnTo>
                <a:lnTo>
                  <a:pt x="3420894" y="117668"/>
                </a:lnTo>
                <a:lnTo>
                  <a:pt x="3444355" y="155460"/>
                </a:lnTo>
                <a:lnTo>
                  <a:pt x="3461850" y="196855"/>
                </a:lnTo>
                <a:lnTo>
                  <a:pt x="3472784" y="241254"/>
                </a:lnTo>
                <a:lnTo>
                  <a:pt x="3476561" y="288061"/>
                </a:lnTo>
                <a:lnTo>
                  <a:pt x="3472784" y="334868"/>
                </a:lnTo>
                <a:lnTo>
                  <a:pt x="3461850" y="379267"/>
                </a:lnTo>
                <a:lnTo>
                  <a:pt x="3444355" y="420660"/>
                </a:lnTo>
                <a:lnTo>
                  <a:pt x="3420894" y="458450"/>
                </a:lnTo>
                <a:lnTo>
                  <a:pt x="3392063" y="492040"/>
                </a:lnTo>
                <a:lnTo>
                  <a:pt x="3358458" y="520832"/>
                </a:lnTo>
                <a:lnTo>
                  <a:pt x="3320674" y="544229"/>
                </a:lnTo>
                <a:lnTo>
                  <a:pt x="3279307" y="561633"/>
                </a:lnTo>
                <a:lnTo>
                  <a:pt x="3234953" y="572446"/>
                </a:lnTo>
                <a:lnTo>
                  <a:pt x="3188207" y="576072"/>
                </a:lnTo>
                <a:close/>
              </a:path>
            </a:pathLst>
          </a:custGeom>
          <a:solidFill>
            <a:srgbClr val="276144"/>
          </a:solidFill>
        </p:spPr>
        <p:txBody>
          <a:bodyPr wrap="square" lIns="0" tIns="0" rIns="0" bIns="0" rtlCol="0"/>
          <a:lstStyle/>
          <a:p>
            <a:endParaRPr/>
          </a:p>
        </p:txBody>
      </p:sp>
      <p:sp>
        <p:nvSpPr>
          <p:cNvPr id="19" name="object 19"/>
          <p:cNvSpPr txBox="1"/>
          <p:nvPr/>
        </p:nvSpPr>
        <p:spPr>
          <a:xfrm>
            <a:off x="7186358" y="4237925"/>
            <a:ext cx="1758950"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75" dirty="0">
                <a:solidFill>
                  <a:srgbClr val="FFFFFF"/>
                </a:solidFill>
                <a:latin typeface="微软雅黑"/>
                <a:cs typeface="微软雅黑"/>
              </a:rPr>
              <a:t>系统实现</a:t>
            </a:r>
            <a:endParaRPr sz="2400" dirty="0">
              <a:latin typeface="微软雅黑"/>
              <a:cs typeface="微软雅黑"/>
            </a:endParaRPr>
          </a:p>
        </p:txBody>
      </p:sp>
      <p:sp>
        <p:nvSpPr>
          <p:cNvPr id="20" name="object 20"/>
          <p:cNvSpPr/>
          <p:nvPr/>
        </p:nvSpPr>
        <p:spPr>
          <a:xfrm>
            <a:off x="5003291" y="5117591"/>
            <a:ext cx="910590" cy="577850"/>
          </a:xfrm>
          <a:custGeom>
            <a:avLst/>
            <a:gdLst/>
            <a:ahLst/>
            <a:cxnLst/>
            <a:rect l="l" t="t" r="r" b="b"/>
            <a:pathLst>
              <a:path w="910589" h="577850">
                <a:moveTo>
                  <a:pt x="621792" y="577596"/>
                </a:moveTo>
                <a:lnTo>
                  <a:pt x="288036" y="577596"/>
                </a:lnTo>
                <a:lnTo>
                  <a:pt x="241205" y="573667"/>
                </a:lnTo>
                <a:lnTo>
                  <a:pt x="196787" y="562608"/>
                </a:lnTo>
                <a:lnTo>
                  <a:pt x="155380" y="545007"/>
                </a:lnTo>
                <a:lnTo>
                  <a:pt x="117580" y="521453"/>
                </a:lnTo>
                <a:lnTo>
                  <a:pt x="83986" y="492532"/>
                </a:lnTo>
                <a:lnTo>
                  <a:pt x="55195" y="458835"/>
                </a:lnTo>
                <a:lnTo>
                  <a:pt x="31803" y="420948"/>
                </a:lnTo>
                <a:lnTo>
                  <a:pt x="14408" y="379461"/>
                </a:lnTo>
                <a:lnTo>
                  <a:pt x="3608" y="334960"/>
                </a:lnTo>
                <a:lnTo>
                  <a:pt x="0" y="288036"/>
                </a:lnTo>
                <a:lnTo>
                  <a:pt x="3608" y="241345"/>
                </a:lnTo>
                <a:lnTo>
                  <a:pt x="14408" y="197037"/>
                </a:lnTo>
                <a:lnTo>
                  <a:pt x="31803" y="155708"/>
                </a:lnTo>
                <a:lnTo>
                  <a:pt x="55195" y="117955"/>
                </a:lnTo>
                <a:lnTo>
                  <a:pt x="83986" y="84377"/>
                </a:lnTo>
                <a:lnTo>
                  <a:pt x="117580" y="55569"/>
                </a:lnTo>
                <a:lnTo>
                  <a:pt x="155380" y="32131"/>
                </a:lnTo>
                <a:lnTo>
                  <a:pt x="196787" y="14658"/>
                </a:lnTo>
                <a:lnTo>
                  <a:pt x="241205" y="3748"/>
                </a:lnTo>
                <a:lnTo>
                  <a:pt x="288036" y="0"/>
                </a:lnTo>
                <a:lnTo>
                  <a:pt x="621792" y="0"/>
                </a:lnTo>
                <a:lnTo>
                  <a:pt x="668647" y="3749"/>
                </a:lnTo>
                <a:lnTo>
                  <a:pt x="713088" y="14661"/>
                </a:lnTo>
                <a:lnTo>
                  <a:pt x="754522" y="32142"/>
                </a:lnTo>
                <a:lnTo>
                  <a:pt x="792356" y="55597"/>
                </a:lnTo>
                <a:lnTo>
                  <a:pt x="825996" y="84431"/>
                </a:lnTo>
                <a:lnTo>
                  <a:pt x="854850" y="118049"/>
                </a:lnTo>
                <a:lnTo>
                  <a:pt x="878324" y="155856"/>
                </a:lnTo>
                <a:lnTo>
                  <a:pt x="895826" y="197258"/>
                </a:lnTo>
                <a:lnTo>
                  <a:pt x="906762" y="241660"/>
                </a:lnTo>
                <a:lnTo>
                  <a:pt x="910539" y="288467"/>
                </a:lnTo>
                <a:lnTo>
                  <a:pt x="906762" y="335275"/>
                </a:lnTo>
                <a:lnTo>
                  <a:pt x="895826" y="379682"/>
                </a:lnTo>
                <a:lnTo>
                  <a:pt x="878324" y="421097"/>
                </a:lnTo>
                <a:lnTo>
                  <a:pt x="854850" y="458928"/>
                </a:lnTo>
                <a:lnTo>
                  <a:pt x="825996" y="492586"/>
                </a:lnTo>
                <a:lnTo>
                  <a:pt x="792356" y="521480"/>
                </a:lnTo>
                <a:lnTo>
                  <a:pt x="754522" y="545019"/>
                </a:lnTo>
                <a:lnTo>
                  <a:pt x="713088" y="562611"/>
                </a:lnTo>
                <a:lnTo>
                  <a:pt x="668647" y="573667"/>
                </a:lnTo>
                <a:lnTo>
                  <a:pt x="621792" y="577596"/>
                </a:lnTo>
                <a:close/>
              </a:path>
            </a:pathLst>
          </a:custGeom>
          <a:solidFill>
            <a:srgbClr val="276144"/>
          </a:solidFill>
        </p:spPr>
        <p:txBody>
          <a:bodyPr wrap="square" lIns="0" tIns="0" rIns="0" bIns="0" rtlCol="0"/>
          <a:lstStyle/>
          <a:p>
            <a:endParaRPr/>
          </a:p>
        </p:txBody>
      </p:sp>
      <p:sp>
        <p:nvSpPr>
          <p:cNvPr id="21" name="object 21"/>
          <p:cNvSpPr txBox="1"/>
          <p:nvPr/>
        </p:nvSpPr>
        <p:spPr>
          <a:xfrm>
            <a:off x="5304358" y="5227408"/>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05</a:t>
            </a:r>
            <a:endParaRPr sz="2000">
              <a:latin typeface="Arial"/>
              <a:cs typeface="Arial"/>
            </a:endParaRPr>
          </a:p>
        </p:txBody>
      </p:sp>
      <p:sp>
        <p:nvSpPr>
          <p:cNvPr id="22" name="object 22"/>
          <p:cNvSpPr/>
          <p:nvPr/>
        </p:nvSpPr>
        <p:spPr>
          <a:xfrm>
            <a:off x="6108191" y="5117591"/>
            <a:ext cx="3475990" cy="577850"/>
          </a:xfrm>
          <a:custGeom>
            <a:avLst/>
            <a:gdLst/>
            <a:ahLst/>
            <a:cxnLst/>
            <a:rect l="l" t="t" r="r" b="b"/>
            <a:pathLst>
              <a:path w="3475990" h="577850">
                <a:moveTo>
                  <a:pt x="3186684" y="577596"/>
                </a:moveTo>
                <a:lnTo>
                  <a:pt x="288036" y="577596"/>
                </a:lnTo>
                <a:lnTo>
                  <a:pt x="241205" y="573667"/>
                </a:lnTo>
                <a:lnTo>
                  <a:pt x="196787" y="562608"/>
                </a:lnTo>
                <a:lnTo>
                  <a:pt x="155380" y="545007"/>
                </a:lnTo>
                <a:lnTo>
                  <a:pt x="117580" y="521453"/>
                </a:lnTo>
                <a:lnTo>
                  <a:pt x="83986" y="492532"/>
                </a:lnTo>
                <a:lnTo>
                  <a:pt x="55195" y="458835"/>
                </a:lnTo>
                <a:lnTo>
                  <a:pt x="31803" y="420948"/>
                </a:lnTo>
                <a:lnTo>
                  <a:pt x="14408" y="379461"/>
                </a:lnTo>
                <a:lnTo>
                  <a:pt x="3608" y="334960"/>
                </a:lnTo>
                <a:lnTo>
                  <a:pt x="0" y="288036"/>
                </a:lnTo>
                <a:lnTo>
                  <a:pt x="3608" y="241345"/>
                </a:lnTo>
                <a:lnTo>
                  <a:pt x="14408" y="197037"/>
                </a:lnTo>
                <a:lnTo>
                  <a:pt x="31803" y="155708"/>
                </a:lnTo>
                <a:lnTo>
                  <a:pt x="55195" y="117955"/>
                </a:lnTo>
                <a:lnTo>
                  <a:pt x="83986" y="84377"/>
                </a:lnTo>
                <a:lnTo>
                  <a:pt x="117580" y="55569"/>
                </a:lnTo>
                <a:lnTo>
                  <a:pt x="155380" y="32131"/>
                </a:lnTo>
                <a:lnTo>
                  <a:pt x="196787" y="14658"/>
                </a:lnTo>
                <a:lnTo>
                  <a:pt x="241205" y="3748"/>
                </a:lnTo>
                <a:lnTo>
                  <a:pt x="288036" y="0"/>
                </a:lnTo>
                <a:lnTo>
                  <a:pt x="3186684" y="0"/>
                </a:lnTo>
                <a:lnTo>
                  <a:pt x="3233677" y="3749"/>
                </a:lnTo>
                <a:lnTo>
                  <a:pt x="3278228" y="14661"/>
                </a:lnTo>
                <a:lnTo>
                  <a:pt x="3319748" y="32142"/>
                </a:lnTo>
                <a:lnTo>
                  <a:pt x="3357646" y="55597"/>
                </a:lnTo>
                <a:lnTo>
                  <a:pt x="3391333" y="84431"/>
                </a:lnTo>
                <a:lnTo>
                  <a:pt x="3420218" y="118049"/>
                </a:lnTo>
                <a:lnTo>
                  <a:pt x="3443711" y="155856"/>
                </a:lnTo>
                <a:lnTo>
                  <a:pt x="3461222" y="197258"/>
                </a:lnTo>
                <a:lnTo>
                  <a:pt x="3472161" y="241660"/>
                </a:lnTo>
                <a:lnTo>
                  <a:pt x="3475939" y="288467"/>
                </a:lnTo>
                <a:lnTo>
                  <a:pt x="3472161" y="335275"/>
                </a:lnTo>
                <a:lnTo>
                  <a:pt x="3461222" y="379682"/>
                </a:lnTo>
                <a:lnTo>
                  <a:pt x="3443711" y="421097"/>
                </a:lnTo>
                <a:lnTo>
                  <a:pt x="3420218" y="458928"/>
                </a:lnTo>
                <a:lnTo>
                  <a:pt x="3391333" y="492586"/>
                </a:lnTo>
                <a:lnTo>
                  <a:pt x="3357646" y="521480"/>
                </a:lnTo>
                <a:lnTo>
                  <a:pt x="3319748" y="545019"/>
                </a:lnTo>
                <a:lnTo>
                  <a:pt x="3278228" y="562611"/>
                </a:lnTo>
                <a:lnTo>
                  <a:pt x="3233677" y="573667"/>
                </a:lnTo>
                <a:lnTo>
                  <a:pt x="3186684" y="577596"/>
                </a:lnTo>
                <a:close/>
              </a:path>
            </a:pathLst>
          </a:custGeom>
          <a:solidFill>
            <a:srgbClr val="276144"/>
          </a:solidFill>
        </p:spPr>
        <p:txBody>
          <a:bodyPr wrap="square" lIns="0" tIns="0" rIns="0" bIns="0" rtlCol="0"/>
          <a:lstStyle/>
          <a:p>
            <a:endParaRPr/>
          </a:p>
        </p:txBody>
      </p:sp>
      <p:sp>
        <p:nvSpPr>
          <p:cNvPr id="23" name="object 23"/>
          <p:cNvSpPr txBox="1"/>
          <p:nvPr/>
        </p:nvSpPr>
        <p:spPr>
          <a:xfrm>
            <a:off x="7039178" y="5189943"/>
            <a:ext cx="1600200" cy="391160"/>
          </a:xfrm>
          <a:prstGeom prst="rect">
            <a:avLst/>
          </a:prstGeom>
        </p:spPr>
        <p:txBody>
          <a:bodyPr vert="horz" wrap="square" lIns="0" tIns="12700" rIns="0" bIns="0" rtlCol="0">
            <a:spAutoFit/>
          </a:bodyPr>
          <a:lstStyle/>
          <a:p>
            <a:pPr marL="12700">
              <a:lnSpc>
                <a:spcPct val="100000"/>
              </a:lnSpc>
              <a:spcBef>
                <a:spcPts val="100"/>
              </a:spcBef>
            </a:pPr>
            <a:r>
              <a:rPr sz="2400" b="1" spc="70" dirty="0">
                <a:solidFill>
                  <a:srgbClr val="FFFFFF"/>
                </a:solidFill>
                <a:latin typeface="微软雅黑"/>
                <a:cs typeface="微软雅黑"/>
              </a:rPr>
              <a:t>总结与建议</a:t>
            </a:r>
            <a:endParaRPr sz="2400" dirty="0">
              <a:latin typeface="微软雅黑"/>
              <a:cs typeface="微软雅黑"/>
            </a:endParaRPr>
          </a:p>
        </p:txBody>
      </p:sp>
      <p:pic>
        <p:nvPicPr>
          <p:cNvPr id="24" name="object 24"/>
          <p:cNvPicPr/>
          <p:nvPr/>
        </p:nvPicPr>
        <p:blipFill>
          <a:blip r:embed="rId3" cstate="print"/>
          <a:stretch>
            <a:fillRect/>
          </a:stretch>
        </p:blipFill>
        <p:spPr>
          <a:xfrm>
            <a:off x="819911" y="1165860"/>
            <a:ext cx="1197864" cy="11978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3214" y="1016330"/>
            <a:ext cx="267906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5858"/>
                </a:solidFill>
                <a:latin typeface="微软雅黑"/>
                <a:cs typeface="微软雅黑"/>
              </a:rPr>
              <a:t>1</a:t>
            </a:r>
            <a:r>
              <a:rPr sz="2400" b="1" spc="35" dirty="0">
                <a:solidFill>
                  <a:srgbClr val="585858"/>
                </a:solidFill>
                <a:latin typeface="微软雅黑"/>
                <a:cs typeface="微软雅黑"/>
              </a:rPr>
              <a:t>研究背景和意义</a:t>
            </a:r>
            <a:endParaRPr sz="2400" dirty="0">
              <a:latin typeface="微软雅黑"/>
              <a:cs typeface="微软雅黑"/>
            </a:endParaRPr>
          </a:p>
        </p:txBody>
      </p:sp>
      <p:sp>
        <p:nvSpPr>
          <p:cNvPr id="3" name="object 3"/>
          <p:cNvSpPr/>
          <p:nvPr/>
        </p:nvSpPr>
        <p:spPr>
          <a:xfrm>
            <a:off x="2898648" y="0"/>
            <a:ext cx="1656714" cy="792480"/>
          </a:xfrm>
          <a:custGeom>
            <a:avLst/>
            <a:gdLst/>
            <a:ahLst/>
            <a:cxnLst/>
            <a:rect l="l" t="t" r="r" b="b"/>
            <a:pathLst>
              <a:path w="1656714"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4" name="object 4"/>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5" name="object 5"/>
          <p:cNvSpPr/>
          <p:nvPr/>
        </p:nvSpPr>
        <p:spPr>
          <a:xfrm>
            <a:off x="8062455"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6" name="object 6"/>
          <p:cNvSpPr/>
          <p:nvPr/>
        </p:nvSpPr>
        <p:spPr>
          <a:xfrm>
            <a:off x="9798240"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7" name="object 7"/>
          <p:cNvSpPr txBox="1">
            <a:spLocks noGrp="1"/>
          </p:cNvSpPr>
          <p:nvPr>
            <p:ph type="title"/>
          </p:nvPr>
        </p:nvSpPr>
        <p:spPr>
          <a:xfrm>
            <a:off x="2869539" y="239267"/>
            <a:ext cx="1701800" cy="299720"/>
          </a:xfrm>
          <a:prstGeom prst="rect">
            <a:avLst/>
          </a:prstGeom>
        </p:spPr>
        <p:txBody>
          <a:bodyPr vert="horz" wrap="square" lIns="0" tIns="12700" rIns="0" bIns="0" rtlCol="0">
            <a:spAutoFit/>
          </a:bodyPr>
          <a:lstStyle/>
          <a:p>
            <a:pPr marL="12700" algn="ctr">
              <a:lnSpc>
                <a:spcPct val="100000"/>
              </a:lnSpc>
              <a:spcBef>
                <a:spcPts val="100"/>
              </a:spcBef>
            </a:pPr>
            <a:r>
              <a:rPr spc="75" dirty="0" err="1">
                <a:solidFill>
                  <a:srgbClr val="FFFFFF"/>
                </a:solidFill>
              </a:rPr>
              <a:t>研究背景</a:t>
            </a:r>
            <a:endParaRPr spc="75" dirty="0">
              <a:solidFill>
                <a:srgbClr val="FFFFFF"/>
              </a:solidFill>
            </a:endParaRPr>
          </a:p>
        </p:txBody>
      </p:sp>
      <p:sp>
        <p:nvSpPr>
          <p:cNvPr id="8" name="object 8"/>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lang="zh-CN" altLang="en-US" sz="1800" dirty="0">
              <a:latin typeface="微软雅黑"/>
              <a:cs typeface="微软雅黑"/>
            </a:endParaRPr>
          </a:p>
        </p:txBody>
      </p:sp>
      <p:sp>
        <p:nvSpPr>
          <p:cNvPr id="9" name="object 9"/>
          <p:cNvSpPr txBox="1"/>
          <p:nvPr/>
        </p:nvSpPr>
        <p:spPr>
          <a:xfrm>
            <a:off x="6664557" y="249164"/>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lang="zh-CN" altLang="en-US" sz="1800" dirty="0">
              <a:latin typeface="微软雅黑"/>
              <a:cs typeface="微软雅黑"/>
            </a:endParaRPr>
          </a:p>
        </p:txBody>
      </p:sp>
      <p:sp>
        <p:nvSpPr>
          <p:cNvPr id="10" name="object 10"/>
          <p:cNvSpPr txBox="1"/>
          <p:nvPr/>
        </p:nvSpPr>
        <p:spPr>
          <a:xfrm>
            <a:off x="8458200" y="239267"/>
            <a:ext cx="1337943"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sz="1800" dirty="0">
              <a:latin typeface="微软雅黑"/>
              <a:cs typeface="微软雅黑"/>
            </a:endParaRPr>
          </a:p>
        </p:txBody>
      </p:sp>
      <p:sp>
        <p:nvSpPr>
          <p:cNvPr id="11" name="object 11"/>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err="1">
                <a:solidFill>
                  <a:srgbClr val="7E7E7E"/>
                </a:solidFill>
                <a:latin typeface="微软雅黑"/>
                <a:cs typeface="微软雅黑"/>
              </a:rPr>
              <a:t>总结与</a:t>
            </a:r>
            <a:r>
              <a:rPr lang="zh-CN" altLang="en-US" sz="1800" b="1" spc="70" dirty="0">
                <a:solidFill>
                  <a:srgbClr val="7E7E7E"/>
                </a:solidFill>
                <a:latin typeface="微软雅黑"/>
                <a:cs typeface="微软雅黑"/>
              </a:rPr>
              <a:t>展望</a:t>
            </a:r>
            <a:endParaRPr sz="1800" dirty="0">
              <a:latin typeface="微软雅黑"/>
              <a:cs typeface="微软雅黑"/>
            </a:endParaRPr>
          </a:p>
        </p:txBody>
      </p:sp>
      <p:sp>
        <p:nvSpPr>
          <p:cNvPr id="22" name="object 22"/>
          <p:cNvSpPr txBox="1"/>
          <p:nvPr/>
        </p:nvSpPr>
        <p:spPr>
          <a:xfrm>
            <a:off x="725474" y="1830634"/>
            <a:ext cx="10439400" cy="2817566"/>
          </a:xfrm>
          <a:prstGeom prst="rect">
            <a:avLst/>
          </a:prstGeom>
        </p:spPr>
        <p:txBody>
          <a:bodyPr vert="horz" wrap="square" lIns="0" tIns="12700" rIns="0" bIns="0" rtlCol="0">
            <a:spAutoFit/>
          </a:bodyPr>
          <a:lstStyle/>
          <a:p>
            <a:pPr indent="304800" algn="just">
              <a:lnSpc>
                <a:spcPct val="125000"/>
              </a:lnSpc>
              <a:buNone/>
              <a:tabLst>
                <a:tab pos="239395" algn="l"/>
                <a:tab pos="266700" algn="l"/>
              </a:tabLst>
            </a:pPr>
            <a:r>
              <a:rPr lang="zh-CN" altLang="zh-CN" sz="2400" spc="50" dirty="0">
                <a:latin typeface="微软雅黑"/>
              </a:rPr>
              <a:t>国内电商市场有饱和趋向，山东等北方传统工厂迫切期望发掘海外市场如与东南亚等国家的大客户建立销售联系，发展海外代购，</a:t>
            </a:r>
            <a:r>
              <a:rPr lang="zh-CN" altLang="en-US" sz="2400" spc="50" dirty="0">
                <a:latin typeface="微软雅黑"/>
              </a:rPr>
              <a:t>有</a:t>
            </a:r>
            <a:r>
              <a:rPr lang="zh-CN" altLang="zh-CN" sz="2400" spc="50" dirty="0">
                <a:latin typeface="微软雅黑"/>
              </a:rPr>
              <a:t>产品的仓储，物流，海关申报等</a:t>
            </a:r>
            <a:r>
              <a:rPr lang="zh-CN" altLang="en-US" sz="2400" spc="50" dirty="0">
                <a:latin typeface="微软雅黑"/>
              </a:rPr>
              <a:t>需求</a:t>
            </a:r>
            <a:endParaRPr lang="en-US" altLang="zh-CN" sz="2400" spc="50" dirty="0">
              <a:latin typeface="微软雅黑"/>
            </a:endParaRPr>
          </a:p>
          <a:p>
            <a:pPr indent="304800" algn="just">
              <a:lnSpc>
                <a:spcPct val="125000"/>
              </a:lnSpc>
              <a:buNone/>
              <a:tabLst>
                <a:tab pos="239395" algn="l"/>
                <a:tab pos="266700" algn="l"/>
              </a:tabLst>
            </a:pPr>
            <a:endParaRPr lang="en-US" altLang="zh-CN" sz="2800" spc="50" dirty="0">
              <a:latin typeface="微软雅黑"/>
            </a:endParaRPr>
          </a:p>
          <a:p>
            <a:pPr indent="304800" algn="just">
              <a:lnSpc>
                <a:spcPct val="125000"/>
              </a:lnSpc>
              <a:buNone/>
              <a:tabLst>
                <a:tab pos="239395" algn="l"/>
                <a:tab pos="266700" algn="l"/>
              </a:tabLst>
            </a:pPr>
            <a:r>
              <a:rPr lang="zh-CN" altLang="zh-CN" sz="2400" spc="50" dirty="0">
                <a:latin typeface="微软雅黑"/>
              </a:rPr>
              <a:t>设计</a:t>
            </a:r>
            <a:r>
              <a:rPr lang="en-US" altLang="zh-CN" sz="2400" spc="50" dirty="0">
                <a:latin typeface="微软雅黑"/>
              </a:rPr>
              <a:t>B2B</a:t>
            </a:r>
            <a:r>
              <a:rPr lang="zh-CN" altLang="zh-CN" sz="2400" spc="50" dirty="0">
                <a:latin typeface="微软雅黑"/>
              </a:rPr>
              <a:t>海外仓储服务平台，为中小制造企业提供</a:t>
            </a:r>
            <a:r>
              <a:rPr lang="en-US" altLang="zh-CN" sz="2400" spc="50" dirty="0">
                <a:latin typeface="微软雅黑"/>
              </a:rPr>
              <a:t>"</a:t>
            </a:r>
            <a:r>
              <a:rPr lang="zh-CN" altLang="zh-CN" sz="2400" spc="50" dirty="0">
                <a:latin typeface="微软雅黑"/>
              </a:rPr>
              <a:t>一键出海</a:t>
            </a:r>
            <a:r>
              <a:rPr lang="en-US" altLang="zh-CN" sz="2400" spc="50" dirty="0">
                <a:latin typeface="微软雅黑"/>
              </a:rPr>
              <a:t>"</a:t>
            </a:r>
            <a:r>
              <a:rPr lang="zh-CN" altLang="zh-CN" sz="2400" spc="50" dirty="0">
                <a:latin typeface="微软雅黑"/>
              </a:rPr>
              <a:t>解决方案，达到降低海外市场进入门槛，通过智能报关系统压缩清关时间</a:t>
            </a:r>
            <a:endParaRPr lang="zh-CN" altLang="en-US" sz="2400" spc="50" dirty="0">
              <a:latin typeface="微软雅黑"/>
            </a:endParaRPr>
          </a:p>
        </p:txBody>
      </p:sp>
      <p:pic>
        <p:nvPicPr>
          <p:cNvPr id="24" name="object 24"/>
          <p:cNvPicPr/>
          <p:nvPr/>
        </p:nvPicPr>
        <p:blipFill>
          <a:blip r:embed="rId2" cstate="print"/>
          <a:stretch>
            <a:fillRect/>
          </a:stretch>
        </p:blipFill>
        <p:spPr>
          <a:xfrm>
            <a:off x="4572" y="3047"/>
            <a:ext cx="2721864" cy="7894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6B4D2-4D3C-B590-0A29-668048C0BD5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7B602B-801E-2DA7-CFF6-C4DED5C997D5}"/>
              </a:ext>
            </a:extLst>
          </p:cNvPr>
          <p:cNvSpPr txBox="1"/>
          <p:nvPr/>
        </p:nvSpPr>
        <p:spPr>
          <a:xfrm>
            <a:off x="423214" y="1016330"/>
            <a:ext cx="174561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5858"/>
                </a:solidFill>
                <a:latin typeface="微软雅黑"/>
                <a:cs typeface="微软雅黑"/>
              </a:rPr>
              <a:t>2</a:t>
            </a:r>
            <a:r>
              <a:rPr lang="zh-CN" altLang="en-US" sz="2400" b="1" dirty="0">
                <a:solidFill>
                  <a:srgbClr val="585858"/>
                </a:solidFill>
                <a:latin typeface="微软雅黑"/>
                <a:cs typeface="微软雅黑"/>
              </a:rPr>
              <a:t>相关技术</a:t>
            </a:r>
            <a:endParaRPr sz="2400" dirty="0">
              <a:latin typeface="微软雅黑"/>
              <a:cs typeface="微软雅黑"/>
            </a:endParaRPr>
          </a:p>
        </p:txBody>
      </p:sp>
      <p:sp>
        <p:nvSpPr>
          <p:cNvPr id="3" name="object 3">
            <a:extLst>
              <a:ext uri="{FF2B5EF4-FFF2-40B4-BE49-F238E27FC236}">
                <a16:creationId xmlns:a16="http://schemas.microsoft.com/office/drawing/2014/main" id="{F58A35BC-F5B5-5F43-4669-DDD7123FF13C}"/>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4" name="object 4">
            <a:extLst>
              <a:ext uri="{FF2B5EF4-FFF2-40B4-BE49-F238E27FC236}">
                <a16:creationId xmlns:a16="http://schemas.microsoft.com/office/drawing/2014/main" id="{20BC0048-2E7A-3933-C648-D678728932B7}"/>
              </a:ext>
            </a:extLst>
          </p:cNvPr>
          <p:cNvSpPr/>
          <p:nvPr/>
        </p:nvSpPr>
        <p:spPr>
          <a:xfrm>
            <a:off x="8062455"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FCD1D530-DD24-C5BC-D6BA-7A36B8B3C464}"/>
              </a:ext>
            </a:extLst>
          </p:cNvPr>
          <p:cNvSpPr/>
          <p:nvPr/>
        </p:nvSpPr>
        <p:spPr>
          <a:xfrm>
            <a:off x="9798240"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6" name="object 6">
            <a:extLst>
              <a:ext uri="{FF2B5EF4-FFF2-40B4-BE49-F238E27FC236}">
                <a16:creationId xmlns:a16="http://schemas.microsoft.com/office/drawing/2014/main" id="{94EE0C65-7AB5-BFD3-9363-947E3F28B09B}"/>
              </a:ext>
            </a:extLst>
          </p:cNvPr>
          <p:cNvSpPr txBox="1"/>
          <p:nvPr/>
        </p:nvSpPr>
        <p:spPr>
          <a:xfrm>
            <a:off x="2869539" y="239267"/>
            <a:ext cx="1701800" cy="299720"/>
          </a:xfrm>
          <a:prstGeom prst="rect">
            <a:avLst/>
          </a:prstGeom>
        </p:spPr>
        <p:txBody>
          <a:bodyPr vert="horz" wrap="square" lIns="0" tIns="12700" rIns="0" bIns="0" rtlCol="0">
            <a:spAutoFit/>
          </a:bodyPr>
          <a:lstStyle/>
          <a:p>
            <a:pPr marL="12700" algn="ctr">
              <a:lnSpc>
                <a:spcPct val="100000"/>
              </a:lnSpc>
              <a:spcBef>
                <a:spcPts val="100"/>
              </a:spcBef>
            </a:pPr>
            <a:r>
              <a:rPr sz="1800" b="1" spc="75" dirty="0" err="1">
                <a:solidFill>
                  <a:srgbClr val="7E7E7E"/>
                </a:solidFill>
                <a:latin typeface="微软雅黑"/>
                <a:cs typeface="微软雅黑"/>
              </a:rPr>
              <a:t>研究背景</a:t>
            </a:r>
            <a:endParaRPr sz="1800" dirty="0">
              <a:latin typeface="微软雅黑"/>
              <a:cs typeface="微软雅黑"/>
            </a:endParaRPr>
          </a:p>
        </p:txBody>
      </p:sp>
      <p:sp>
        <p:nvSpPr>
          <p:cNvPr id="7" name="object 7">
            <a:extLst>
              <a:ext uri="{FF2B5EF4-FFF2-40B4-BE49-F238E27FC236}">
                <a16:creationId xmlns:a16="http://schemas.microsoft.com/office/drawing/2014/main" id="{2A3EBAB8-4806-EB7A-8B30-C07358AF192A}"/>
              </a:ext>
            </a:extLst>
          </p:cNvPr>
          <p:cNvSpPr txBox="1"/>
          <p:nvPr/>
        </p:nvSpPr>
        <p:spPr>
          <a:xfrm>
            <a:off x="6703073" y="239267"/>
            <a:ext cx="977900"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a:solidFill>
                  <a:srgbClr val="7E7E7E"/>
                </a:solidFill>
                <a:latin typeface="微软雅黑"/>
                <a:cs typeface="微软雅黑"/>
              </a:rPr>
              <a:t>系统设计</a:t>
            </a:r>
            <a:endParaRPr lang="zh-CN" altLang="en-US" sz="1800" dirty="0">
              <a:latin typeface="微软雅黑"/>
              <a:cs typeface="微软雅黑"/>
            </a:endParaRPr>
          </a:p>
        </p:txBody>
      </p:sp>
      <p:sp>
        <p:nvSpPr>
          <p:cNvPr id="8" name="object 8">
            <a:extLst>
              <a:ext uri="{FF2B5EF4-FFF2-40B4-BE49-F238E27FC236}">
                <a16:creationId xmlns:a16="http://schemas.microsoft.com/office/drawing/2014/main" id="{379680B6-9C4A-0F0F-BB37-8812DCAFE797}"/>
              </a:ext>
            </a:extLst>
          </p:cNvPr>
          <p:cNvSpPr txBox="1"/>
          <p:nvPr/>
        </p:nvSpPr>
        <p:spPr>
          <a:xfrm>
            <a:off x="8400655" y="239267"/>
            <a:ext cx="1378052"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lang="zh-CN" altLang="en-US" sz="1800" dirty="0">
              <a:latin typeface="微软雅黑"/>
              <a:cs typeface="微软雅黑"/>
            </a:endParaRPr>
          </a:p>
        </p:txBody>
      </p:sp>
      <p:sp>
        <p:nvSpPr>
          <p:cNvPr id="9" name="object 9">
            <a:extLst>
              <a:ext uri="{FF2B5EF4-FFF2-40B4-BE49-F238E27FC236}">
                <a16:creationId xmlns:a16="http://schemas.microsoft.com/office/drawing/2014/main" id="{59411337-EA22-BF42-06DB-D0120CE042B2}"/>
              </a:ext>
            </a:extLst>
          </p:cNvPr>
          <p:cNvSpPr txBox="1"/>
          <p:nvPr/>
        </p:nvSpPr>
        <p:spPr>
          <a:xfrm>
            <a:off x="10117505" y="240538"/>
            <a:ext cx="1091565" cy="268605"/>
          </a:xfrm>
          <a:prstGeom prst="rect">
            <a:avLst/>
          </a:prstGeom>
        </p:spPr>
        <p:txBody>
          <a:bodyPr vert="horz" wrap="square" lIns="0" tIns="12065" rIns="0" bIns="0" rtlCol="0">
            <a:spAutoFit/>
          </a:bodyPr>
          <a:lstStyle/>
          <a:p>
            <a:pPr marL="12700">
              <a:lnSpc>
                <a:spcPct val="100000"/>
              </a:lnSpc>
              <a:spcBef>
                <a:spcPts val="95"/>
              </a:spcBef>
            </a:pPr>
            <a:r>
              <a:rPr sz="1600" b="1" spc="85" dirty="0" err="1">
                <a:solidFill>
                  <a:srgbClr val="7E7E7E"/>
                </a:solidFill>
                <a:latin typeface="微软雅黑"/>
                <a:cs typeface="微软雅黑"/>
              </a:rPr>
              <a:t>总结与</a:t>
            </a:r>
            <a:r>
              <a:rPr lang="zh-CN" altLang="en-US" sz="1600" b="1" spc="85" dirty="0">
                <a:solidFill>
                  <a:srgbClr val="7E7E7E"/>
                </a:solidFill>
                <a:latin typeface="微软雅黑"/>
                <a:cs typeface="微软雅黑"/>
              </a:rPr>
              <a:t>展望</a:t>
            </a:r>
            <a:endParaRPr sz="1600" dirty="0">
              <a:latin typeface="微软雅黑"/>
              <a:cs typeface="微软雅黑"/>
            </a:endParaRPr>
          </a:p>
        </p:txBody>
      </p:sp>
      <p:sp>
        <p:nvSpPr>
          <p:cNvPr id="10" name="object 10">
            <a:extLst>
              <a:ext uri="{FF2B5EF4-FFF2-40B4-BE49-F238E27FC236}">
                <a16:creationId xmlns:a16="http://schemas.microsoft.com/office/drawing/2014/main" id="{2F0D6659-E079-C75F-0077-2063FC39BFBB}"/>
              </a:ext>
            </a:extLst>
          </p:cNvPr>
          <p:cNvSpPr/>
          <p:nvPr/>
        </p:nvSpPr>
        <p:spPr>
          <a:xfrm>
            <a:off x="4642790" y="36766"/>
            <a:ext cx="1656714" cy="792480"/>
          </a:xfrm>
          <a:custGeom>
            <a:avLst/>
            <a:gdLst/>
            <a:ahLst/>
            <a:cxnLst/>
            <a:rect l="l" t="t" r="r" b="b"/>
            <a:pathLst>
              <a:path w="1656714"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11" name="object 11">
            <a:extLst>
              <a:ext uri="{FF2B5EF4-FFF2-40B4-BE49-F238E27FC236}">
                <a16:creationId xmlns:a16="http://schemas.microsoft.com/office/drawing/2014/main" id="{3F664E8E-9BC7-49C6-7804-B8F5A00643DF}"/>
              </a:ext>
            </a:extLst>
          </p:cNvPr>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FFFFFF"/>
                </a:solidFill>
                <a:latin typeface="微软雅黑"/>
                <a:cs typeface="微软雅黑"/>
              </a:rPr>
              <a:t>相关技术</a:t>
            </a:r>
            <a:endParaRPr lang="zh-CN" altLang="en-US" sz="1800" dirty="0">
              <a:latin typeface="微软雅黑"/>
              <a:cs typeface="微软雅黑"/>
            </a:endParaRPr>
          </a:p>
        </p:txBody>
      </p:sp>
      <p:pic>
        <p:nvPicPr>
          <p:cNvPr id="39" name="object 39">
            <a:extLst>
              <a:ext uri="{FF2B5EF4-FFF2-40B4-BE49-F238E27FC236}">
                <a16:creationId xmlns:a16="http://schemas.microsoft.com/office/drawing/2014/main" id="{62AF7C6B-6655-CD5A-7778-7A42C7717D6B}"/>
              </a:ext>
            </a:extLst>
          </p:cNvPr>
          <p:cNvPicPr/>
          <p:nvPr/>
        </p:nvPicPr>
        <p:blipFill>
          <a:blip r:embed="rId2" cstate="print"/>
          <a:stretch>
            <a:fillRect/>
          </a:stretch>
        </p:blipFill>
        <p:spPr>
          <a:xfrm>
            <a:off x="4572" y="3047"/>
            <a:ext cx="2721864" cy="789431"/>
          </a:xfrm>
          <a:prstGeom prst="rect">
            <a:avLst/>
          </a:prstGeom>
        </p:spPr>
      </p:pic>
      <p:grpSp>
        <p:nvGrpSpPr>
          <p:cNvPr id="28" name="组合 27">
            <a:extLst>
              <a:ext uri="{FF2B5EF4-FFF2-40B4-BE49-F238E27FC236}">
                <a16:creationId xmlns:a16="http://schemas.microsoft.com/office/drawing/2014/main" id="{401616CE-7FB2-80D1-1006-B435B04E3BC7}"/>
              </a:ext>
            </a:extLst>
          </p:cNvPr>
          <p:cNvGrpSpPr/>
          <p:nvPr/>
        </p:nvGrpSpPr>
        <p:grpSpPr>
          <a:xfrm>
            <a:off x="904127" y="2028898"/>
            <a:ext cx="2048387" cy="488369"/>
            <a:chOff x="118343" y="992562"/>
            <a:chExt cx="2048387" cy="488369"/>
          </a:xfrm>
        </p:grpSpPr>
        <p:sp>
          <p:nvSpPr>
            <p:cNvPr id="31" name="任意多边形: 形状 30">
              <a:extLst>
                <a:ext uri="{FF2B5EF4-FFF2-40B4-BE49-F238E27FC236}">
                  <a16:creationId xmlns:a16="http://schemas.microsoft.com/office/drawing/2014/main" id="{4F3D1E26-D608-1375-AD78-5AD8B2E81D00}"/>
                </a:ext>
              </a:extLst>
            </p:cNvPr>
            <p:cNvSpPr/>
            <p:nvPr/>
          </p:nvSpPr>
          <p:spPr>
            <a:xfrm>
              <a:off x="161925" y="1303471"/>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32" name="文本框 31">
              <a:extLst>
                <a:ext uri="{FF2B5EF4-FFF2-40B4-BE49-F238E27FC236}">
                  <a16:creationId xmlns:a16="http://schemas.microsoft.com/office/drawing/2014/main" id="{17EE2A87-671B-A150-E792-F05C4CEE7A24}"/>
                </a:ext>
              </a:extLst>
            </p:cNvPr>
            <p:cNvSpPr txBox="1"/>
            <p:nvPr/>
          </p:nvSpPr>
          <p:spPr>
            <a:xfrm>
              <a:off x="118343" y="992562"/>
              <a:ext cx="1900445" cy="369332"/>
            </a:xfrm>
            <a:prstGeom prst="rect">
              <a:avLst/>
            </a:prstGeom>
            <a:noFill/>
          </p:spPr>
          <p:txBody>
            <a:bodyPr wrap="square" rtlCol="0">
              <a:spAutoFit/>
            </a:bodyPr>
            <a:lstStyle/>
            <a:p>
              <a:pPr lvl="1"/>
              <a:r>
                <a:rPr lang="en-US" altLang="zh-CN" sz="1800" dirty="0">
                  <a:effectLst/>
                  <a:latin typeface="黑体" panose="02010609060101010101" pitchFamily="49" charset="-122"/>
                  <a:cs typeface="Times New Roman" panose="02020603050405020304" pitchFamily="18" charset="0"/>
                </a:rPr>
                <a:t>jQuery</a:t>
              </a:r>
              <a:r>
                <a:rPr lang="zh-CN" altLang="zh-CN" sz="1800" dirty="0">
                  <a:effectLst/>
                  <a:ea typeface="黑体" panose="02010609060101010101" pitchFamily="49" charset="-122"/>
                  <a:cs typeface="Times New Roman" panose="02020603050405020304" pitchFamily="18" charset="0"/>
                </a:rPr>
                <a:t>技术</a:t>
              </a:r>
              <a:endParaRPr lang="zh-CN" altLang="en-US" sz="2000" b="1" dirty="0">
                <a:latin typeface="+mn-ea"/>
              </a:endParaRPr>
            </a:p>
          </p:txBody>
        </p:sp>
      </p:grpSp>
      <p:grpSp>
        <p:nvGrpSpPr>
          <p:cNvPr id="33" name="组合 32">
            <a:extLst>
              <a:ext uri="{FF2B5EF4-FFF2-40B4-BE49-F238E27FC236}">
                <a16:creationId xmlns:a16="http://schemas.microsoft.com/office/drawing/2014/main" id="{B5849946-77DE-D586-9A0F-F4C8C7861D2D}"/>
              </a:ext>
            </a:extLst>
          </p:cNvPr>
          <p:cNvGrpSpPr/>
          <p:nvPr/>
        </p:nvGrpSpPr>
        <p:grpSpPr>
          <a:xfrm>
            <a:off x="6703073" y="2057400"/>
            <a:ext cx="5669651" cy="3432577"/>
            <a:chOff x="6191872" y="952844"/>
            <a:chExt cx="5669651" cy="3432577"/>
          </a:xfrm>
        </p:grpSpPr>
        <p:grpSp>
          <p:nvGrpSpPr>
            <p:cNvPr id="34" name="组合 33">
              <a:extLst>
                <a:ext uri="{FF2B5EF4-FFF2-40B4-BE49-F238E27FC236}">
                  <a16:creationId xmlns:a16="http://schemas.microsoft.com/office/drawing/2014/main" id="{CD50799D-89CE-ED51-7E17-D615F954AF52}"/>
                </a:ext>
              </a:extLst>
            </p:cNvPr>
            <p:cNvGrpSpPr/>
            <p:nvPr/>
          </p:nvGrpSpPr>
          <p:grpSpPr>
            <a:xfrm>
              <a:off x="6304307" y="952844"/>
              <a:ext cx="2151409" cy="559496"/>
              <a:chOff x="88622" y="952844"/>
              <a:chExt cx="2151409" cy="559496"/>
            </a:xfrm>
          </p:grpSpPr>
          <p:sp>
            <p:nvSpPr>
              <p:cNvPr id="37" name="任意多边形: 形状 36">
                <a:extLst>
                  <a:ext uri="{FF2B5EF4-FFF2-40B4-BE49-F238E27FC236}">
                    <a16:creationId xmlns:a16="http://schemas.microsoft.com/office/drawing/2014/main" id="{F2B2F9B4-5610-E910-1AE0-B51CA503E907}"/>
                  </a:ext>
                </a:extLst>
              </p:cNvPr>
              <p:cNvSpPr/>
              <p:nvPr/>
            </p:nvSpPr>
            <p:spPr>
              <a:xfrm>
                <a:off x="161925" y="1334880"/>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38" name="文本框 37">
                <a:extLst>
                  <a:ext uri="{FF2B5EF4-FFF2-40B4-BE49-F238E27FC236}">
                    <a16:creationId xmlns:a16="http://schemas.microsoft.com/office/drawing/2014/main" id="{C58CAEF0-2C7E-E860-12F5-BFA36FFD90ED}"/>
                  </a:ext>
                </a:extLst>
              </p:cNvPr>
              <p:cNvSpPr txBox="1"/>
              <p:nvPr/>
            </p:nvSpPr>
            <p:spPr>
              <a:xfrm>
                <a:off x="88622" y="952844"/>
                <a:ext cx="2151409" cy="400110"/>
              </a:xfrm>
              <a:prstGeom prst="rect">
                <a:avLst/>
              </a:prstGeom>
              <a:noFill/>
            </p:spPr>
            <p:txBody>
              <a:bodyPr wrap="square" rtlCol="0">
                <a:spAutoFit/>
              </a:bodyPr>
              <a:lstStyle/>
              <a:p>
                <a:pPr algn="l"/>
                <a:r>
                  <a:rPr lang="en-US" altLang="zh-CN" sz="2000" b="1" i="0" dirty="0">
                    <a:solidFill>
                      <a:srgbClr val="000000"/>
                    </a:solidFill>
                    <a:effectLst/>
                    <a:latin typeface="+mn-ea"/>
                  </a:rPr>
                  <a:t>Django</a:t>
                </a:r>
                <a:r>
                  <a:rPr lang="zh-CN" altLang="en-US" sz="2000" b="1" i="0" dirty="0">
                    <a:solidFill>
                      <a:srgbClr val="000000"/>
                    </a:solidFill>
                    <a:effectLst/>
                    <a:latin typeface="+mn-ea"/>
                  </a:rPr>
                  <a:t>框架</a:t>
                </a:r>
                <a:endParaRPr lang="en-US" altLang="zh-CN" sz="2000" b="1" i="0" dirty="0">
                  <a:solidFill>
                    <a:srgbClr val="000000"/>
                  </a:solidFill>
                  <a:effectLst/>
                  <a:latin typeface="+mn-ea"/>
                </a:endParaRPr>
              </a:p>
            </p:txBody>
          </p:sp>
        </p:grpSp>
        <p:sp>
          <p:nvSpPr>
            <p:cNvPr id="36" name="文本框 35">
              <a:extLst>
                <a:ext uri="{FF2B5EF4-FFF2-40B4-BE49-F238E27FC236}">
                  <a16:creationId xmlns:a16="http://schemas.microsoft.com/office/drawing/2014/main" id="{8B53E8E2-2D02-E8F6-5646-C139F942E8C4}"/>
                </a:ext>
              </a:extLst>
            </p:cNvPr>
            <p:cNvSpPr txBox="1"/>
            <p:nvPr/>
          </p:nvSpPr>
          <p:spPr>
            <a:xfrm>
              <a:off x="6191872" y="3942543"/>
              <a:ext cx="5669651" cy="442878"/>
            </a:xfrm>
            <a:prstGeom prst="rect">
              <a:avLst/>
            </a:prstGeom>
            <a:noFill/>
          </p:spPr>
          <p:txBody>
            <a:bodyPr wrap="square">
              <a:spAutoFit/>
            </a:bodyPr>
            <a:lstStyle/>
            <a:p>
              <a:pPr>
                <a:lnSpc>
                  <a:spcPct val="150000"/>
                </a:lnSpc>
              </a:pPr>
              <a:endParaRPr lang="zh-CN" altLang="en-US" dirty="0">
                <a:latin typeface="+mn-ea"/>
              </a:endParaRPr>
            </a:p>
          </p:txBody>
        </p:sp>
      </p:grpSp>
      <p:sp>
        <p:nvSpPr>
          <p:cNvPr id="12" name="任意多边形: 形状 11">
            <a:extLst>
              <a:ext uri="{FF2B5EF4-FFF2-40B4-BE49-F238E27FC236}">
                <a16:creationId xmlns:a16="http://schemas.microsoft.com/office/drawing/2014/main" id="{DD0FB348-CBA4-338E-3288-809A510E6403}"/>
              </a:ext>
            </a:extLst>
          </p:cNvPr>
          <p:cNvSpPr/>
          <p:nvPr/>
        </p:nvSpPr>
        <p:spPr>
          <a:xfrm>
            <a:off x="947197" y="3571498"/>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13" name="文本框 12">
            <a:extLst>
              <a:ext uri="{FF2B5EF4-FFF2-40B4-BE49-F238E27FC236}">
                <a16:creationId xmlns:a16="http://schemas.microsoft.com/office/drawing/2014/main" id="{F6C22927-E741-2D0C-680A-55B2A1392B5F}"/>
              </a:ext>
            </a:extLst>
          </p:cNvPr>
          <p:cNvSpPr txBox="1"/>
          <p:nvPr/>
        </p:nvSpPr>
        <p:spPr>
          <a:xfrm>
            <a:off x="904127" y="3241803"/>
            <a:ext cx="1900445" cy="369332"/>
          </a:xfrm>
          <a:prstGeom prst="rect">
            <a:avLst/>
          </a:prstGeom>
          <a:noFill/>
        </p:spPr>
        <p:txBody>
          <a:bodyPr wrap="square" rtlCol="0">
            <a:spAutoFit/>
          </a:bodyPr>
          <a:lstStyle/>
          <a:p>
            <a:r>
              <a:rPr lang="en-US" altLang="zh-CN" sz="1800" dirty="0">
                <a:effectLst/>
                <a:latin typeface="黑体" panose="02010609060101010101" pitchFamily="49" charset="-122"/>
                <a:cs typeface="Times New Roman" panose="02020603050405020304" pitchFamily="18" charset="0"/>
              </a:rPr>
              <a:t>DeepSeek API</a:t>
            </a:r>
            <a:endParaRPr lang="zh-CN" altLang="en-US" sz="2000" b="1" dirty="0">
              <a:latin typeface="+mn-ea"/>
            </a:endParaRPr>
          </a:p>
        </p:txBody>
      </p:sp>
      <p:sp>
        <p:nvSpPr>
          <p:cNvPr id="14" name="任意多边形: 形状 13">
            <a:extLst>
              <a:ext uri="{FF2B5EF4-FFF2-40B4-BE49-F238E27FC236}">
                <a16:creationId xmlns:a16="http://schemas.microsoft.com/office/drawing/2014/main" id="{F0226243-90D4-031B-8951-E23C3FF485FC}"/>
              </a:ext>
            </a:extLst>
          </p:cNvPr>
          <p:cNvSpPr/>
          <p:nvPr/>
        </p:nvSpPr>
        <p:spPr>
          <a:xfrm>
            <a:off x="6885316" y="3585607"/>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15" name="文本框 14">
            <a:extLst>
              <a:ext uri="{FF2B5EF4-FFF2-40B4-BE49-F238E27FC236}">
                <a16:creationId xmlns:a16="http://schemas.microsoft.com/office/drawing/2014/main" id="{AEC500D4-BC71-568D-B5D3-761F245156A3}"/>
              </a:ext>
            </a:extLst>
          </p:cNvPr>
          <p:cNvSpPr txBox="1"/>
          <p:nvPr/>
        </p:nvSpPr>
        <p:spPr>
          <a:xfrm>
            <a:off x="6812013" y="3176466"/>
            <a:ext cx="2151409" cy="400110"/>
          </a:xfrm>
          <a:prstGeom prst="rect">
            <a:avLst/>
          </a:prstGeom>
          <a:noFill/>
        </p:spPr>
        <p:txBody>
          <a:bodyPr wrap="square" rtlCol="0">
            <a:spAutoFit/>
          </a:bodyPr>
          <a:lstStyle/>
          <a:p>
            <a:r>
              <a:rPr lang="en-US" altLang="zh-CN" sz="2000" dirty="0">
                <a:effectLst/>
                <a:latin typeface="黑体" panose="02010609060101010101" pitchFamily="49" charset="-122"/>
                <a:cs typeface="Times New Roman" panose="02020603050405020304" pitchFamily="18" charset="0"/>
              </a:rPr>
              <a:t>MySQL</a:t>
            </a:r>
            <a:r>
              <a:rPr lang="zh-CN" altLang="zh-CN" sz="2000" dirty="0">
                <a:effectLst/>
                <a:ea typeface="黑体" panose="02010609060101010101" pitchFamily="49" charset="-122"/>
                <a:cs typeface="Times New Roman" panose="02020603050405020304" pitchFamily="18" charset="0"/>
              </a:rPr>
              <a:t>数据库</a:t>
            </a:r>
            <a:endParaRPr lang="zh-CN" altLang="en-US" sz="2400" b="1" dirty="0">
              <a:latin typeface="+mn-ea"/>
            </a:endParaRPr>
          </a:p>
        </p:txBody>
      </p:sp>
    </p:spTree>
    <p:extLst>
      <p:ext uri="{BB962C8B-B14F-4D97-AF65-F5344CB8AC3E}">
        <p14:creationId xmlns:p14="http://schemas.microsoft.com/office/powerpoint/2010/main" val="131006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16AD1-ED11-B4FA-21E6-AFF570845B3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5563B98-5AC7-AE41-22F2-ADA0636D41B4}"/>
              </a:ext>
            </a:extLst>
          </p:cNvPr>
          <p:cNvSpPr txBox="1"/>
          <p:nvPr/>
        </p:nvSpPr>
        <p:spPr>
          <a:xfrm>
            <a:off x="423213" y="1016330"/>
            <a:ext cx="2446325"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3</a:t>
            </a:r>
            <a:r>
              <a:rPr lang="zh-CN" altLang="en-US" sz="2400" b="1" dirty="0">
                <a:solidFill>
                  <a:srgbClr val="585858"/>
                </a:solidFill>
                <a:latin typeface="微软雅黑"/>
                <a:cs typeface="微软雅黑"/>
              </a:rPr>
              <a:t>系统设计</a:t>
            </a:r>
            <a:endParaRPr lang="zh-CN" altLang="en-US" sz="2400" dirty="0">
              <a:latin typeface="微软雅黑"/>
              <a:cs typeface="微软雅黑"/>
            </a:endParaRPr>
          </a:p>
        </p:txBody>
      </p:sp>
      <p:sp>
        <p:nvSpPr>
          <p:cNvPr id="4" name="object 4">
            <a:extLst>
              <a:ext uri="{FF2B5EF4-FFF2-40B4-BE49-F238E27FC236}">
                <a16:creationId xmlns:a16="http://schemas.microsoft.com/office/drawing/2014/main" id="{589F95F1-624A-8D3B-1188-718832B53CB1}"/>
              </a:ext>
            </a:extLst>
          </p:cNvPr>
          <p:cNvSpPr/>
          <p:nvPr/>
        </p:nvSpPr>
        <p:spPr>
          <a:xfrm>
            <a:off x="4590872" y="252005"/>
            <a:ext cx="5215255" cy="288290"/>
          </a:xfrm>
          <a:custGeom>
            <a:avLst/>
            <a:gdLst/>
            <a:ahLst/>
            <a:cxnLst/>
            <a:rect l="l" t="t" r="r" b="b"/>
            <a:pathLst>
              <a:path w="5215255" h="288290">
                <a:moveTo>
                  <a:pt x="7620" y="0"/>
                </a:moveTo>
                <a:lnTo>
                  <a:pt x="0" y="0"/>
                </a:lnTo>
                <a:lnTo>
                  <a:pt x="0" y="287997"/>
                </a:lnTo>
                <a:lnTo>
                  <a:pt x="7620" y="287997"/>
                </a:lnTo>
                <a:lnTo>
                  <a:pt x="7620" y="0"/>
                </a:lnTo>
                <a:close/>
              </a:path>
              <a:path w="5215255" h="288290">
                <a:moveTo>
                  <a:pt x="5214988" y="0"/>
                </a:moveTo>
                <a:lnTo>
                  <a:pt x="5207368" y="0"/>
                </a:lnTo>
                <a:lnTo>
                  <a:pt x="5207368" y="287997"/>
                </a:lnTo>
                <a:lnTo>
                  <a:pt x="5214988" y="287997"/>
                </a:lnTo>
                <a:lnTo>
                  <a:pt x="5214988" y="0"/>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8CC469D2-B8F1-6992-A71C-A92950943CA3}"/>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6" name="object 6">
            <a:extLst>
              <a:ext uri="{FF2B5EF4-FFF2-40B4-BE49-F238E27FC236}">
                <a16:creationId xmlns:a16="http://schemas.microsoft.com/office/drawing/2014/main" id="{82067D44-3A8C-2BB1-0997-3E9BD7A782C7}"/>
              </a:ext>
            </a:extLst>
          </p:cNvPr>
          <p:cNvSpPr txBox="1"/>
          <p:nvPr/>
        </p:nvSpPr>
        <p:spPr>
          <a:xfrm>
            <a:off x="8452179" y="250697"/>
            <a:ext cx="1326527" cy="28829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sz="1800" dirty="0">
              <a:latin typeface="微软雅黑"/>
              <a:cs typeface="微软雅黑"/>
            </a:endParaRPr>
          </a:p>
        </p:txBody>
      </p:sp>
      <p:sp>
        <p:nvSpPr>
          <p:cNvPr id="7" name="object 7">
            <a:extLst>
              <a:ext uri="{FF2B5EF4-FFF2-40B4-BE49-F238E27FC236}">
                <a16:creationId xmlns:a16="http://schemas.microsoft.com/office/drawing/2014/main" id="{770E3921-1680-74EF-C741-98482D5E4FE9}"/>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err="1">
                <a:solidFill>
                  <a:srgbClr val="7E7E7E"/>
                </a:solidFill>
                <a:latin typeface="微软雅黑"/>
                <a:cs typeface="微软雅黑"/>
              </a:rPr>
              <a:t>总结与</a:t>
            </a:r>
            <a:r>
              <a:rPr lang="zh-CN" altLang="en-US" sz="1800" b="1" spc="70" dirty="0">
                <a:solidFill>
                  <a:srgbClr val="7E7E7E"/>
                </a:solidFill>
                <a:latin typeface="微软雅黑"/>
                <a:cs typeface="微软雅黑"/>
              </a:rPr>
              <a:t>展望</a:t>
            </a:r>
            <a:endParaRPr sz="1800" dirty="0">
              <a:latin typeface="微软雅黑"/>
              <a:cs typeface="微软雅黑"/>
            </a:endParaRPr>
          </a:p>
        </p:txBody>
      </p:sp>
      <p:grpSp>
        <p:nvGrpSpPr>
          <p:cNvPr id="8" name="object 8">
            <a:extLst>
              <a:ext uri="{FF2B5EF4-FFF2-40B4-BE49-F238E27FC236}">
                <a16:creationId xmlns:a16="http://schemas.microsoft.com/office/drawing/2014/main" id="{4262A727-DF7C-201E-9CA5-06B85791A287}"/>
              </a:ext>
            </a:extLst>
          </p:cNvPr>
          <p:cNvGrpSpPr/>
          <p:nvPr/>
        </p:nvGrpSpPr>
        <p:grpSpPr>
          <a:xfrm>
            <a:off x="2855086" y="0"/>
            <a:ext cx="5172075" cy="792480"/>
            <a:chOff x="2855086" y="0"/>
            <a:chExt cx="5172075" cy="792480"/>
          </a:xfrm>
        </p:grpSpPr>
        <p:sp>
          <p:nvSpPr>
            <p:cNvPr id="9" name="object 9">
              <a:extLst>
                <a:ext uri="{FF2B5EF4-FFF2-40B4-BE49-F238E27FC236}">
                  <a16:creationId xmlns:a16="http://schemas.microsoft.com/office/drawing/2014/main" id="{775039F0-DA95-9119-91F6-92E0A2362230}"/>
                </a:ext>
              </a:extLst>
            </p:cNvPr>
            <p:cNvSpPr/>
            <p:nvPr/>
          </p:nvSpPr>
          <p:spPr>
            <a:xfrm>
              <a:off x="6370320" y="0"/>
              <a:ext cx="1656714" cy="792480"/>
            </a:xfrm>
            <a:custGeom>
              <a:avLst/>
              <a:gdLst/>
              <a:ahLst/>
              <a:cxnLst/>
              <a:rect l="l" t="t" r="r" b="b"/>
              <a:pathLst>
                <a:path w="1656715" h="792480">
                  <a:moveTo>
                    <a:pt x="1656587" y="792480"/>
                  </a:moveTo>
                  <a:lnTo>
                    <a:pt x="0" y="792480"/>
                  </a:lnTo>
                  <a:lnTo>
                    <a:pt x="0" y="0"/>
                  </a:lnTo>
                  <a:lnTo>
                    <a:pt x="1656587" y="0"/>
                  </a:lnTo>
                  <a:lnTo>
                    <a:pt x="1656587" y="792480"/>
                  </a:lnTo>
                  <a:close/>
                </a:path>
              </a:pathLst>
            </a:custGeom>
            <a:solidFill>
              <a:srgbClr val="014622"/>
            </a:solidFill>
          </p:spPr>
          <p:txBody>
            <a:bodyPr wrap="square" lIns="0" tIns="0" rIns="0" bIns="0" rtlCol="0"/>
            <a:lstStyle/>
            <a:p>
              <a:endParaRPr/>
            </a:p>
          </p:txBody>
        </p:sp>
        <p:sp>
          <p:nvSpPr>
            <p:cNvPr id="10" name="object 10">
              <a:extLst>
                <a:ext uri="{FF2B5EF4-FFF2-40B4-BE49-F238E27FC236}">
                  <a16:creationId xmlns:a16="http://schemas.microsoft.com/office/drawing/2014/main" id="{DAF4C697-A815-40F5-1349-E6113485E996}"/>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grpSp>
      <p:sp>
        <p:nvSpPr>
          <p:cNvPr id="11" name="object 11">
            <a:extLst>
              <a:ext uri="{FF2B5EF4-FFF2-40B4-BE49-F238E27FC236}">
                <a16:creationId xmlns:a16="http://schemas.microsoft.com/office/drawing/2014/main" id="{FFCEAAC7-3696-B2C0-4F0D-0314B349A9EE}"/>
              </a:ext>
            </a:extLst>
          </p:cNvPr>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12" name="object 12">
            <a:extLst>
              <a:ext uri="{FF2B5EF4-FFF2-40B4-BE49-F238E27FC236}">
                <a16:creationId xmlns:a16="http://schemas.microsoft.com/office/drawing/2014/main" id="{FB0C678F-0311-3202-724C-56828EFD0408}"/>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FFFFFF"/>
                </a:solidFill>
                <a:latin typeface="微软雅黑"/>
                <a:cs typeface="微软雅黑"/>
              </a:rPr>
              <a:t>系统设计</a:t>
            </a:r>
            <a:endParaRPr sz="1800" dirty="0">
              <a:latin typeface="微软雅黑"/>
              <a:cs typeface="微软雅黑"/>
            </a:endParaRPr>
          </a:p>
        </p:txBody>
      </p:sp>
      <p:sp>
        <p:nvSpPr>
          <p:cNvPr id="20" name="object 20">
            <a:extLst>
              <a:ext uri="{FF2B5EF4-FFF2-40B4-BE49-F238E27FC236}">
                <a16:creationId xmlns:a16="http://schemas.microsoft.com/office/drawing/2014/main" id="{24153498-E749-B7AE-9CE4-C8589E8A4FC3}"/>
              </a:ext>
            </a:extLst>
          </p:cNvPr>
          <p:cNvSpPr txBox="1"/>
          <p:nvPr/>
        </p:nvSpPr>
        <p:spPr>
          <a:xfrm>
            <a:off x="1208405" y="4197350"/>
            <a:ext cx="48260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FFFFFF"/>
                </a:solidFill>
                <a:latin typeface="微软雅黑"/>
                <a:cs typeface="微软雅黑"/>
              </a:rPr>
              <a:t>公式</a:t>
            </a:r>
            <a:endParaRPr sz="1800" dirty="0">
              <a:latin typeface="微软雅黑"/>
              <a:cs typeface="微软雅黑"/>
            </a:endParaRPr>
          </a:p>
        </p:txBody>
      </p:sp>
      <p:pic>
        <p:nvPicPr>
          <p:cNvPr id="32" name="object 32">
            <a:extLst>
              <a:ext uri="{FF2B5EF4-FFF2-40B4-BE49-F238E27FC236}">
                <a16:creationId xmlns:a16="http://schemas.microsoft.com/office/drawing/2014/main" id="{8A49CEB3-B824-2073-1912-7A21CA7C06D7}"/>
              </a:ext>
            </a:extLst>
          </p:cNvPr>
          <p:cNvPicPr/>
          <p:nvPr/>
        </p:nvPicPr>
        <p:blipFill>
          <a:blip r:embed="rId2" cstate="print"/>
          <a:stretch>
            <a:fillRect/>
          </a:stretch>
        </p:blipFill>
        <p:spPr>
          <a:xfrm>
            <a:off x="4572" y="3047"/>
            <a:ext cx="2721864" cy="789431"/>
          </a:xfrm>
          <a:prstGeom prst="rect">
            <a:avLst/>
          </a:prstGeom>
        </p:spPr>
      </p:pic>
      <p:sp>
        <p:nvSpPr>
          <p:cNvPr id="34" name="object 34">
            <a:extLst>
              <a:ext uri="{FF2B5EF4-FFF2-40B4-BE49-F238E27FC236}">
                <a16:creationId xmlns:a16="http://schemas.microsoft.com/office/drawing/2014/main" id="{529D3797-00A4-E74E-4E63-75EB27DBE624}"/>
              </a:ext>
            </a:extLst>
          </p:cNvPr>
          <p:cNvSpPr txBox="1"/>
          <p:nvPr/>
        </p:nvSpPr>
        <p:spPr>
          <a:xfrm>
            <a:off x="4446904" y="3970654"/>
            <a:ext cx="144145" cy="299720"/>
          </a:xfrm>
          <a:prstGeom prst="rect">
            <a:avLst/>
          </a:prstGeom>
        </p:spPr>
        <p:txBody>
          <a:bodyPr vert="horz" wrap="square" lIns="0" tIns="12700" rIns="0" bIns="0" rtlCol="0">
            <a:spAutoFit/>
          </a:bodyPr>
          <a:lstStyle/>
          <a:p>
            <a:pPr marL="12700">
              <a:lnSpc>
                <a:spcPct val="100000"/>
              </a:lnSpc>
              <a:spcBef>
                <a:spcPts val="100"/>
              </a:spcBef>
            </a:pPr>
            <a:endParaRPr sz="1800">
              <a:latin typeface="Cambria Math"/>
              <a:cs typeface="Cambria Math"/>
            </a:endParaRPr>
          </a:p>
        </p:txBody>
      </p:sp>
      <p:sp>
        <p:nvSpPr>
          <p:cNvPr id="37" name="object 37">
            <a:extLst>
              <a:ext uri="{FF2B5EF4-FFF2-40B4-BE49-F238E27FC236}">
                <a16:creationId xmlns:a16="http://schemas.microsoft.com/office/drawing/2014/main" id="{4FFA987D-877F-E484-8844-239C64EC9600}"/>
              </a:ext>
            </a:extLst>
          </p:cNvPr>
          <p:cNvSpPr txBox="1"/>
          <p:nvPr/>
        </p:nvSpPr>
        <p:spPr>
          <a:xfrm>
            <a:off x="5614034" y="3803014"/>
            <a:ext cx="120014" cy="222885"/>
          </a:xfrm>
          <a:prstGeom prst="rect">
            <a:avLst/>
          </a:prstGeom>
        </p:spPr>
        <p:txBody>
          <a:bodyPr vert="horz" wrap="square" lIns="0" tIns="12065" rIns="0" bIns="0" rtlCol="0">
            <a:spAutoFit/>
          </a:bodyPr>
          <a:lstStyle/>
          <a:p>
            <a:pPr marL="12700">
              <a:lnSpc>
                <a:spcPct val="100000"/>
              </a:lnSpc>
              <a:spcBef>
                <a:spcPts val="95"/>
              </a:spcBef>
            </a:pPr>
            <a:endParaRPr sz="1300">
              <a:latin typeface="Cambria Math"/>
              <a:cs typeface="Cambria Math"/>
            </a:endParaRPr>
          </a:p>
        </p:txBody>
      </p:sp>
      <p:sp>
        <p:nvSpPr>
          <p:cNvPr id="47" name="object 2">
            <a:extLst>
              <a:ext uri="{FF2B5EF4-FFF2-40B4-BE49-F238E27FC236}">
                <a16:creationId xmlns:a16="http://schemas.microsoft.com/office/drawing/2014/main" id="{7158C93A-4A8F-1107-DE68-4FED675B78BF}"/>
              </a:ext>
            </a:extLst>
          </p:cNvPr>
          <p:cNvSpPr/>
          <p:nvPr/>
        </p:nvSpPr>
        <p:spPr>
          <a:xfrm>
            <a:off x="402246" y="1721484"/>
            <a:ext cx="1502753" cy="4385944"/>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dirty="0"/>
          </a:p>
        </p:txBody>
      </p:sp>
      <p:sp>
        <p:nvSpPr>
          <p:cNvPr id="50" name="文本框 49">
            <a:extLst>
              <a:ext uri="{FF2B5EF4-FFF2-40B4-BE49-F238E27FC236}">
                <a16:creationId xmlns:a16="http://schemas.microsoft.com/office/drawing/2014/main" id="{9A403044-0D95-BD39-8148-057FFCF3737E}"/>
              </a:ext>
            </a:extLst>
          </p:cNvPr>
          <p:cNvSpPr txBox="1"/>
          <p:nvPr/>
        </p:nvSpPr>
        <p:spPr>
          <a:xfrm>
            <a:off x="490485" y="2327492"/>
            <a:ext cx="892552" cy="4287698"/>
          </a:xfrm>
          <a:prstGeom prst="rect">
            <a:avLst/>
          </a:prstGeom>
          <a:noFill/>
        </p:spPr>
        <p:txBody>
          <a:bodyPr vert="eaVert" wrap="square" rtlCol="0">
            <a:spAutoFit/>
          </a:bodyPr>
          <a:lstStyle/>
          <a:p>
            <a:r>
              <a:rPr lang="zh-CN" altLang="zh-CN" sz="2800" b="1" spc="-30" dirty="0">
                <a:solidFill>
                  <a:srgbClr val="FFFFFF"/>
                </a:solidFill>
                <a:latin typeface="Arial"/>
                <a:cs typeface="Arial"/>
              </a:rPr>
              <a:t>需求分析</a:t>
            </a:r>
          </a:p>
          <a:p>
            <a:endParaRPr lang="zh-CN" altLang="en-US" dirty="0"/>
          </a:p>
        </p:txBody>
      </p:sp>
      <p:pic>
        <p:nvPicPr>
          <p:cNvPr id="53" name="图片 52">
            <a:extLst>
              <a:ext uri="{FF2B5EF4-FFF2-40B4-BE49-F238E27FC236}">
                <a16:creationId xmlns:a16="http://schemas.microsoft.com/office/drawing/2014/main" id="{502DF34F-CAB0-7120-6F16-102F7102EF54}"/>
              </a:ext>
            </a:extLst>
          </p:cNvPr>
          <p:cNvPicPr>
            <a:picLocks noChangeAspect="1"/>
          </p:cNvPicPr>
          <p:nvPr/>
        </p:nvPicPr>
        <p:blipFill>
          <a:blip r:embed="rId3"/>
          <a:srcRect b="23732"/>
          <a:stretch/>
        </p:blipFill>
        <p:spPr>
          <a:xfrm>
            <a:off x="3202740" y="1536369"/>
            <a:ext cx="7376686" cy="3111831"/>
          </a:xfrm>
          <a:prstGeom prst="rect">
            <a:avLst/>
          </a:prstGeom>
        </p:spPr>
      </p:pic>
      <p:sp>
        <p:nvSpPr>
          <p:cNvPr id="54" name="文本框 53">
            <a:extLst>
              <a:ext uri="{FF2B5EF4-FFF2-40B4-BE49-F238E27FC236}">
                <a16:creationId xmlns:a16="http://schemas.microsoft.com/office/drawing/2014/main" id="{B8DC8268-B377-B6C4-0A4E-E92F2B336208}"/>
              </a:ext>
            </a:extLst>
          </p:cNvPr>
          <p:cNvSpPr txBox="1"/>
          <p:nvPr/>
        </p:nvSpPr>
        <p:spPr>
          <a:xfrm>
            <a:off x="2027032" y="4800600"/>
            <a:ext cx="9326768" cy="1631216"/>
          </a:xfrm>
          <a:prstGeom prst="rect">
            <a:avLst/>
          </a:prstGeom>
          <a:noFill/>
        </p:spPr>
        <p:txBody>
          <a:bodyPr wrap="square" rtlCol="0">
            <a:spAutoFit/>
          </a:bodyPr>
          <a:lstStyle/>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为满足电商企业需求，</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海外仓储服务平台总体架构设计如图所示</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通过设计智能海关和贸易订单管理平台，为管理者提供决策支持。海外仓业务员输入密码登入系统后台，可浏览四个栏目信息，分别是客户信息栏目，海外仓产品栏目，订单栏目还有自助报关栏目。大客户信息页面可增加客户信息，修订客户信息，海外仓产品页面可增加产品信息，修改产品信息，订单页面可发布大客户公司准备购买的产品订单，智能海关页面可辅助海外仓业务员进行自助报关清关。</a:t>
            </a:r>
            <a:endParaRPr lang="zh-CN" altLang="zh-CN" sz="16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81919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96EF-2F1C-C3EB-EA0B-F071F6DD63B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38580AE-6A91-510A-41F2-FFEA6237834C}"/>
              </a:ext>
            </a:extLst>
          </p:cNvPr>
          <p:cNvSpPr txBox="1"/>
          <p:nvPr/>
        </p:nvSpPr>
        <p:spPr>
          <a:xfrm>
            <a:off x="423213" y="1016330"/>
            <a:ext cx="2446325"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3</a:t>
            </a:r>
            <a:r>
              <a:rPr lang="zh-CN" altLang="en-US" sz="2400" b="1" dirty="0">
                <a:solidFill>
                  <a:srgbClr val="585858"/>
                </a:solidFill>
                <a:latin typeface="微软雅黑"/>
                <a:cs typeface="微软雅黑"/>
              </a:rPr>
              <a:t>系统设计</a:t>
            </a:r>
            <a:endParaRPr lang="zh-CN" altLang="en-US" sz="2400" dirty="0">
              <a:latin typeface="微软雅黑"/>
              <a:cs typeface="微软雅黑"/>
            </a:endParaRPr>
          </a:p>
        </p:txBody>
      </p:sp>
      <p:sp>
        <p:nvSpPr>
          <p:cNvPr id="4" name="object 4">
            <a:extLst>
              <a:ext uri="{FF2B5EF4-FFF2-40B4-BE49-F238E27FC236}">
                <a16:creationId xmlns:a16="http://schemas.microsoft.com/office/drawing/2014/main" id="{7EFB3E28-E2A3-D3C4-C228-2072A69C3E01}"/>
              </a:ext>
            </a:extLst>
          </p:cNvPr>
          <p:cNvSpPr/>
          <p:nvPr/>
        </p:nvSpPr>
        <p:spPr>
          <a:xfrm>
            <a:off x="4590872" y="252005"/>
            <a:ext cx="5215255" cy="288290"/>
          </a:xfrm>
          <a:custGeom>
            <a:avLst/>
            <a:gdLst/>
            <a:ahLst/>
            <a:cxnLst/>
            <a:rect l="l" t="t" r="r" b="b"/>
            <a:pathLst>
              <a:path w="5215255" h="288290">
                <a:moveTo>
                  <a:pt x="7620" y="0"/>
                </a:moveTo>
                <a:lnTo>
                  <a:pt x="0" y="0"/>
                </a:lnTo>
                <a:lnTo>
                  <a:pt x="0" y="287997"/>
                </a:lnTo>
                <a:lnTo>
                  <a:pt x="7620" y="287997"/>
                </a:lnTo>
                <a:lnTo>
                  <a:pt x="7620" y="0"/>
                </a:lnTo>
                <a:close/>
              </a:path>
              <a:path w="5215255" h="288290">
                <a:moveTo>
                  <a:pt x="5214988" y="0"/>
                </a:moveTo>
                <a:lnTo>
                  <a:pt x="5207368" y="0"/>
                </a:lnTo>
                <a:lnTo>
                  <a:pt x="5207368" y="287997"/>
                </a:lnTo>
                <a:lnTo>
                  <a:pt x="5214988" y="287997"/>
                </a:lnTo>
                <a:lnTo>
                  <a:pt x="5214988" y="0"/>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2960C8CC-51E0-58D2-3B5B-2894E9AC60FE}"/>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6" name="object 6">
            <a:extLst>
              <a:ext uri="{FF2B5EF4-FFF2-40B4-BE49-F238E27FC236}">
                <a16:creationId xmlns:a16="http://schemas.microsoft.com/office/drawing/2014/main" id="{467E8DB3-270E-B12F-6725-D3EACF7BF17A}"/>
              </a:ext>
            </a:extLst>
          </p:cNvPr>
          <p:cNvSpPr txBox="1"/>
          <p:nvPr/>
        </p:nvSpPr>
        <p:spPr>
          <a:xfrm>
            <a:off x="8452179" y="250697"/>
            <a:ext cx="1326527" cy="28829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sz="1800" dirty="0">
              <a:latin typeface="微软雅黑"/>
              <a:cs typeface="微软雅黑"/>
            </a:endParaRPr>
          </a:p>
        </p:txBody>
      </p:sp>
      <p:sp>
        <p:nvSpPr>
          <p:cNvPr id="7" name="object 7">
            <a:extLst>
              <a:ext uri="{FF2B5EF4-FFF2-40B4-BE49-F238E27FC236}">
                <a16:creationId xmlns:a16="http://schemas.microsoft.com/office/drawing/2014/main" id="{205520B0-1B36-7925-6C14-99C410AE7C7B}"/>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err="1">
                <a:solidFill>
                  <a:srgbClr val="7E7E7E"/>
                </a:solidFill>
                <a:latin typeface="微软雅黑"/>
                <a:cs typeface="微软雅黑"/>
              </a:rPr>
              <a:t>总结与</a:t>
            </a:r>
            <a:r>
              <a:rPr lang="zh-CN" altLang="en-US" sz="1800" b="1" spc="70" dirty="0">
                <a:solidFill>
                  <a:srgbClr val="7E7E7E"/>
                </a:solidFill>
                <a:latin typeface="微软雅黑"/>
                <a:cs typeface="微软雅黑"/>
              </a:rPr>
              <a:t>展望</a:t>
            </a:r>
            <a:endParaRPr sz="1800" dirty="0">
              <a:latin typeface="微软雅黑"/>
              <a:cs typeface="微软雅黑"/>
            </a:endParaRPr>
          </a:p>
        </p:txBody>
      </p:sp>
      <p:grpSp>
        <p:nvGrpSpPr>
          <p:cNvPr id="8" name="object 8">
            <a:extLst>
              <a:ext uri="{FF2B5EF4-FFF2-40B4-BE49-F238E27FC236}">
                <a16:creationId xmlns:a16="http://schemas.microsoft.com/office/drawing/2014/main" id="{F0DCE60C-8483-5E6B-A1C8-2738CAD635BC}"/>
              </a:ext>
            </a:extLst>
          </p:cNvPr>
          <p:cNvGrpSpPr/>
          <p:nvPr/>
        </p:nvGrpSpPr>
        <p:grpSpPr>
          <a:xfrm>
            <a:off x="2855086" y="0"/>
            <a:ext cx="5172075" cy="792480"/>
            <a:chOff x="2855086" y="0"/>
            <a:chExt cx="5172075" cy="792480"/>
          </a:xfrm>
        </p:grpSpPr>
        <p:sp>
          <p:nvSpPr>
            <p:cNvPr id="9" name="object 9">
              <a:extLst>
                <a:ext uri="{FF2B5EF4-FFF2-40B4-BE49-F238E27FC236}">
                  <a16:creationId xmlns:a16="http://schemas.microsoft.com/office/drawing/2014/main" id="{6CBCC955-0374-5D4E-2FAF-60FAA3165DA4}"/>
                </a:ext>
              </a:extLst>
            </p:cNvPr>
            <p:cNvSpPr/>
            <p:nvPr/>
          </p:nvSpPr>
          <p:spPr>
            <a:xfrm>
              <a:off x="6370320" y="0"/>
              <a:ext cx="1656714" cy="792480"/>
            </a:xfrm>
            <a:custGeom>
              <a:avLst/>
              <a:gdLst/>
              <a:ahLst/>
              <a:cxnLst/>
              <a:rect l="l" t="t" r="r" b="b"/>
              <a:pathLst>
                <a:path w="1656715" h="792480">
                  <a:moveTo>
                    <a:pt x="1656587" y="792480"/>
                  </a:moveTo>
                  <a:lnTo>
                    <a:pt x="0" y="792480"/>
                  </a:lnTo>
                  <a:lnTo>
                    <a:pt x="0" y="0"/>
                  </a:lnTo>
                  <a:lnTo>
                    <a:pt x="1656587" y="0"/>
                  </a:lnTo>
                  <a:lnTo>
                    <a:pt x="1656587" y="792480"/>
                  </a:lnTo>
                  <a:close/>
                </a:path>
              </a:pathLst>
            </a:custGeom>
            <a:solidFill>
              <a:srgbClr val="014622"/>
            </a:solidFill>
          </p:spPr>
          <p:txBody>
            <a:bodyPr wrap="square" lIns="0" tIns="0" rIns="0" bIns="0" rtlCol="0"/>
            <a:lstStyle/>
            <a:p>
              <a:endParaRPr/>
            </a:p>
          </p:txBody>
        </p:sp>
        <p:sp>
          <p:nvSpPr>
            <p:cNvPr id="10" name="object 10">
              <a:extLst>
                <a:ext uri="{FF2B5EF4-FFF2-40B4-BE49-F238E27FC236}">
                  <a16:creationId xmlns:a16="http://schemas.microsoft.com/office/drawing/2014/main" id="{A4E81409-7104-349D-A3DF-5AD3CC22B9BE}"/>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grpSp>
      <p:sp>
        <p:nvSpPr>
          <p:cNvPr id="11" name="object 11">
            <a:extLst>
              <a:ext uri="{FF2B5EF4-FFF2-40B4-BE49-F238E27FC236}">
                <a16:creationId xmlns:a16="http://schemas.microsoft.com/office/drawing/2014/main" id="{84400B76-BC66-78FE-B813-5AEFA0427E31}"/>
              </a:ext>
            </a:extLst>
          </p:cNvPr>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12" name="object 12">
            <a:extLst>
              <a:ext uri="{FF2B5EF4-FFF2-40B4-BE49-F238E27FC236}">
                <a16:creationId xmlns:a16="http://schemas.microsoft.com/office/drawing/2014/main" id="{371B6206-AA03-D51F-5799-C2A15D3AE828}"/>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FFFFFF"/>
                </a:solidFill>
                <a:latin typeface="微软雅黑"/>
                <a:cs typeface="微软雅黑"/>
              </a:rPr>
              <a:t>系统设计</a:t>
            </a:r>
            <a:endParaRPr sz="1800" dirty="0">
              <a:latin typeface="微软雅黑"/>
              <a:cs typeface="微软雅黑"/>
            </a:endParaRPr>
          </a:p>
        </p:txBody>
      </p:sp>
      <p:sp>
        <p:nvSpPr>
          <p:cNvPr id="20" name="object 20">
            <a:extLst>
              <a:ext uri="{FF2B5EF4-FFF2-40B4-BE49-F238E27FC236}">
                <a16:creationId xmlns:a16="http://schemas.microsoft.com/office/drawing/2014/main" id="{308CC06A-A72C-A70D-DC45-E4F624B27AC7}"/>
              </a:ext>
            </a:extLst>
          </p:cNvPr>
          <p:cNvSpPr txBox="1"/>
          <p:nvPr/>
        </p:nvSpPr>
        <p:spPr>
          <a:xfrm>
            <a:off x="1208405" y="4197350"/>
            <a:ext cx="48260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FFFFFF"/>
                </a:solidFill>
                <a:latin typeface="微软雅黑"/>
                <a:cs typeface="微软雅黑"/>
              </a:rPr>
              <a:t>公式</a:t>
            </a:r>
            <a:endParaRPr sz="1800" dirty="0">
              <a:latin typeface="微软雅黑"/>
              <a:cs typeface="微软雅黑"/>
            </a:endParaRPr>
          </a:p>
        </p:txBody>
      </p:sp>
      <p:pic>
        <p:nvPicPr>
          <p:cNvPr id="32" name="object 32">
            <a:extLst>
              <a:ext uri="{FF2B5EF4-FFF2-40B4-BE49-F238E27FC236}">
                <a16:creationId xmlns:a16="http://schemas.microsoft.com/office/drawing/2014/main" id="{8F1760BB-A401-8AA4-3AD7-B71D0099B60B}"/>
              </a:ext>
            </a:extLst>
          </p:cNvPr>
          <p:cNvPicPr/>
          <p:nvPr/>
        </p:nvPicPr>
        <p:blipFill>
          <a:blip r:embed="rId2" cstate="print"/>
          <a:stretch>
            <a:fillRect/>
          </a:stretch>
        </p:blipFill>
        <p:spPr>
          <a:xfrm>
            <a:off x="4572" y="3047"/>
            <a:ext cx="2721864" cy="789431"/>
          </a:xfrm>
          <a:prstGeom prst="rect">
            <a:avLst/>
          </a:prstGeom>
        </p:spPr>
      </p:pic>
      <p:sp>
        <p:nvSpPr>
          <p:cNvPr id="34" name="object 34">
            <a:extLst>
              <a:ext uri="{FF2B5EF4-FFF2-40B4-BE49-F238E27FC236}">
                <a16:creationId xmlns:a16="http://schemas.microsoft.com/office/drawing/2014/main" id="{EAFDD634-7867-A64F-1825-17EF986031B1}"/>
              </a:ext>
            </a:extLst>
          </p:cNvPr>
          <p:cNvSpPr txBox="1"/>
          <p:nvPr/>
        </p:nvSpPr>
        <p:spPr>
          <a:xfrm>
            <a:off x="4446904" y="3970654"/>
            <a:ext cx="144145" cy="299720"/>
          </a:xfrm>
          <a:prstGeom prst="rect">
            <a:avLst/>
          </a:prstGeom>
        </p:spPr>
        <p:txBody>
          <a:bodyPr vert="horz" wrap="square" lIns="0" tIns="12700" rIns="0" bIns="0" rtlCol="0">
            <a:spAutoFit/>
          </a:bodyPr>
          <a:lstStyle/>
          <a:p>
            <a:pPr marL="12700">
              <a:lnSpc>
                <a:spcPct val="100000"/>
              </a:lnSpc>
              <a:spcBef>
                <a:spcPts val="100"/>
              </a:spcBef>
            </a:pPr>
            <a:endParaRPr sz="1800">
              <a:latin typeface="Cambria Math"/>
              <a:cs typeface="Cambria Math"/>
            </a:endParaRPr>
          </a:p>
        </p:txBody>
      </p:sp>
      <p:sp>
        <p:nvSpPr>
          <p:cNvPr id="37" name="object 37">
            <a:extLst>
              <a:ext uri="{FF2B5EF4-FFF2-40B4-BE49-F238E27FC236}">
                <a16:creationId xmlns:a16="http://schemas.microsoft.com/office/drawing/2014/main" id="{8D3EF538-131A-00E2-8FCF-E733CB212061}"/>
              </a:ext>
            </a:extLst>
          </p:cNvPr>
          <p:cNvSpPr txBox="1"/>
          <p:nvPr/>
        </p:nvSpPr>
        <p:spPr>
          <a:xfrm>
            <a:off x="5614034" y="3803014"/>
            <a:ext cx="120014" cy="222885"/>
          </a:xfrm>
          <a:prstGeom prst="rect">
            <a:avLst/>
          </a:prstGeom>
        </p:spPr>
        <p:txBody>
          <a:bodyPr vert="horz" wrap="square" lIns="0" tIns="12065" rIns="0" bIns="0" rtlCol="0">
            <a:spAutoFit/>
          </a:bodyPr>
          <a:lstStyle/>
          <a:p>
            <a:pPr marL="12700">
              <a:lnSpc>
                <a:spcPct val="100000"/>
              </a:lnSpc>
              <a:spcBef>
                <a:spcPts val="95"/>
              </a:spcBef>
            </a:pPr>
            <a:endParaRPr sz="1300">
              <a:latin typeface="Cambria Math"/>
              <a:cs typeface="Cambria Math"/>
            </a:endParaRPr>
          </a:p>
        </p:txBody>
      </p:sp>
      <p:sp>
        <p:nvSpPr>
          <p:cNvPr id="47" name="object 2">
            <a:extLst>
              <a:ext uri="{FF2B5EF4-FFF2-40B4-BE49-F238E27FC236}">
                <a16:creationId xmlns:a16="http://schemas.microsoft.com/office/drawing/2014/main" id="{A959706B-C1D2-B905-F1F9-0AECF0CE1E4A}"/>
              </a:ext>
            </a:extLst>
          </p:cNvPr>
          <p:cNvSpPr/>
          <p:nvPr/>
        </p:nvSpPr>
        <p:spPr>
          <a:xfrm>
            <a:off x="402246" y="1721484"/>
            <a:ext cx="1502753" cy="4385944"/>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dirty="0"/>
          </a:p>
        </p:txBody>
      </p:sp>
      <p:sp>
        <p:nvSpPr>
          <p:cNvPr id="50" name="文本框 49">
            <a:extLst>
              <a:ext uri="{FF2B5EF4-FFF2-40B4-BE49-F238E27FC236}">
                <a16:creationId xmlns:a16="http://schemas.microsoft.com/office/drawing/2014/main" id="{B93B6A8A-F78F-B075-3AD3-70F7A3BEDC4D}"/>
              </a:ext>
            </a:extLst>
          </p:cNvPr>
          <p:cNvSpPr txBox="1"/>
          <p:nvPr/>
        </p:nvSpPr>
        <p:spPr>
          <a:xfrm>
            <a:off x="490485" y="2327492"/>
            <a:ext cx="892552" cy="4287698"/>
          </a:xfrm>
          <a:prstGeom prst="rect">
            <a:avLst/>
          </a:prstGeom>
          <a:noFill/>
        </p:spPr>
        <p:txBody>
          <a:bodyPr vert="eaVert" wrap="square" rtlCol="0">
            <a:spAutoFit/>
          </a:bodyPr>
          <a:lstStyle/>
          <a:p>
            <a:r>
              <a:rPr lang="zh-CN" altLang="en-US" sz="2800" b="1" spc="-30" dirty="0">
                <a:solidFill>
                  <a:srgbClr val="FFFFFF"/>
                </a:solidFill>
                <a:latin typeface="Arial"/>
                <a:cs typeface="Arial"/>
              </a:rPr>
              <a:t>数据库设计</a:t>
            </a:r>
            <a:endParaRPr lang="zh-CN" altLang="zh-CN" sz="2800" b="1" spc="-30" dirty="0">
              <a:solidFill>
                <a:srgbClr val="FFFFFF"/>
              </a:solidFill>
              <a:latin typeface="Arial"/>
              <a:cs typeface="Arial"/>
            </a:endParaRPr>
          </a:p>
          <a:p>
            <a:endParaRPr lang="zh-CN" altLang="en-US" dirty="0"/>
          </a:p>
        </p:txBody>
      </p:sp>
      <p:sp>
        <p:nvSpPr>
          <p:cNvPr id="54" name="文本框 53">
            <a:extLst>
              <a:ext uri="{FF2B5EF4-FFF2-40B4-BE49-F238E27FC236}">
                <a16:creationId xmlns:a16="http://schemas.microsoft.com/office/drawing/2014/main" id="{73C03FBB-4BE2-302A-BB0E-A586474E0F71}"/>
              </a:ext>
            </a:extLst>
          </p:cNvPr>
          <p:cNvSpPr txBox="1"/>
          <p:nvPr/>
        </p:nvSpPr>
        <p:spPr>
          <a:xfrm>
            <a:off x="2798678" y="1687233"/>
            <a:ext cx="8326522" cy="1205971"/>
          </a:xfrm>
          <a:prstGeom prst="rect">
            <a:avLst/>
          </a:prstGeom>
          <a:noFill/>
        </p:spPr>
        <p:txBody>
          <a:bodyPr wrap="square" rtlCol="0">
            <a:spAutoFit/>
          </a:bodyPr>
          <a:lstStyle/>
          <a:p>
            <a:pPr indent="304800" algn="just">
              <a:lnSpc>
                <a:spcPct val="125000"/>
              </a:lnSpc>
              <a:tabLst>
                <a:tab pos="239395" algn="l"/>
              </a:tabLst>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数据库系统采用</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MySQL</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数据库，共设计有</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张表存储相关数据</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tabLst>
                <a:tab pos="239395" algn="l"/>
              </a:tabLst>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分别是客户信息表，产品信息表，订单信息表以及由</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Django</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后端自动生成的用户信息表</a:t>
            </a:r>
            <a:endParaRPr lang="zh-CN" altLang="en-US" sz="2000" dirty="0"/>
          </a:p>
        </p:txBody>
      </p:sp>
      <p:pic>
        <p:nvPicPr>
          <p:cNvPr id="13" name="图片 12">
            <a:extLst>
              <a:ext uri="{FF2B5EF4-FFF2-40B4-BE49-F238E27FC236}">
                <a16:creationId xmlns:a16="http://schemas.microsoft.com/office/drawing/2014/main" id="{9F34103D-B10F-C40E-A042-2A6D5ED07ACD}"/>
              </a:ext>
            </a:extLst>
          </p:cNvPr>
          <p:cNvPicPr>
            <a:picLocks noChangeAspect="1"/>
          </p:cNvPicPr>
          <p:nvPr/>
        </p:nvPicPr>
        <p:blipFill>
          <a:blip r:embed="rId3"/>
          <a:stretch>
            <a:fillRect/>
          </a:stretch>
        </p:blipFill>
        <p:spPr>
          <a:xfrm>
            <a:off x="2812064" y="5012089"/>
            <a:ext cx="3918621" cy="1310394"/>
          </a:xfrm>
          <a:prstGeom prst="rect">
            <a:avLst/>
          </a:prstGeom>
        </p:spPr>
      </p:pic>
      <p:pic>
        <p:nvPicPr>
          <p:cNvPr id="15" name="图片 14">
            <a:extLst>
              <a:ext uri="{FF2B5EF4-FFF2-40B4-BE49-F238E27FC236}">
                <a16:creationId xmlns:a16="http://schemas.microsoft.com/office/drawing/2014/main" id="{02E19779-6B69-93D3-CAD5-4CC63965F57E}"/>
              </a:ext>
            </a:extLst>
          </p:cNvPr>
          <p:cNvPicPr>
            <a:picLocks noChangeAspect="1"/>
          </p:cNvPicPr>
          <p:nvPr/>
        </p:nvPicPr>
        <p:blipFill>
          <a:blip r:embed="rId4"/>
          <a:stretch>
            <a:fillRect/>
          </a:stretch>
        </p:blipFill>
        <p:spPr>
          <a:xfrm>
            <a:off x="6834675" y="3186031"/>
            <a:ext cx="4484533" cy="1493284"/>
          </a:xfrm>
          <a:prstGeom prst="rect">
            <a:avLst/>
          </a:prstGeom>
        </p:spPr>
      </p:pic>
      <p:pic>
        <p:nvPicPr>
          <p:cNvPr id="17" name="图片 16">
            <a:extLst>
              <a:ext uri="{FF2B5EF4-FFF2-40B4-BE49-F238E27FC236}">
                <a16:creationId xmlns:a16="http://schemas.microsoft.com/office/drawing/2014/main" id="{16AEDBA8-3749-3701-BAB0-F7800243E160}"/>
              </a:ext>
            </a:extLst>
          </p:cNvPr>
          <p:cNvPicPr>
            <a:picLocks noChangeAspect="1"/>
          </p:cNvPicPr>
          <p:nvPr/>
        </p:nvPicPr>
        <p:blipFill>
          <a:blip r:embed="rId5"/>
          <a:stretch>
            <a:fillRect/>
          </a:stretch>
        </p:blipFill>
        <p:spPr>
          <a:xfrm>
            <a:off x="6871634" y="4655869"/>
            <a:ext cx="4565727" cy="1493284"/>
          </a:xfrm>
          <a:prstGeom prst="rect">
            <a:avLst/>
          </a:prstGeom>
        </p:spPr>
      </p:pic>
      <p:pic>
        <p:nvPicPr>
          <p:cNvPr id="19" name="图片 18">
            <a:extLst>
              <a:ext uri="{FF2B5EF4-FFF2-40B4-BE49-F238E27FC236}">
                <a16:creationId xmlns:a16="http://schemas.microsoft.com/office/drawing/2014/main" id="{CA563F4F-D5AA-D366-25F9-AF1241144110}"/>
              </a:ext>
            </a:extLst>
          </p:cNvPr>
          <p:cNvPicPr>
            <a:picLocks noChangeAspect="1"/>
          </p:cNvPicPr>
          <p:nvPr/>
        </p:nvPicPr>
        <p:blipFill>
          <a:blip r:embed="rId6"/>
          <a:stretch>
            <a:fillRect/>
          </a:stretch>
        </p:blipFill>
        <p:spPr>
          <a:xfrm>
            <a:off x="2739936" y="3137145"/>
            <a:ext cx="3918621" cy="2168686"/>
          </a:xfrm>
          <a:prstGeom prst="rect">
            <a:avLst/>
          </a:prstGeom>
        </p:spPr>
      </p:pic>
    </p:spTree>
    <p:extLst>
      <p:ext uri="{BB962C8B-B14F-4D97-AF65-F5344CB8AC3E}">
        <p14:creationId xmlns:p14="http://schemas.microsoft.com/office/powerpoint/2010/main" val="257880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a:t>
            </a:r>
            <a:r>
              <a:rPr lang="zh-CN" altLang="en-US" sz="2400" b="1" dirty="0">
                <a:solidFill>
                  <a:srgbClr val="585858"/>
                </a:solidFill>
                <a:latin typeface="微软雅黑"/>
                <a:cs typeface="微软雅黑"/>
              </a:rPr>
              <a:t>系统演示</a:t>
            </a:r>
            <a:endParaRPr sz="2400" dirty="0">
              <a:latin typeface="微软雅黑"/>
              <a:cs typeface="微软雅黑"/>
            </a:endParaRPr>
          </a:p>
        </p:txBody>
      </p:sp>
      <p:sp>
        <p:nvSpPr>
          <p:cNvPr id="4" name="object 4"/>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系统演示</a:t>
            </a:r>
            <a:endParaRPr sz="1800" dirty="0">
              <a:latin typeface="微软雅黑"/>
              <a:cs typeface="微软雅黑"/>
            </a:endParaRPr>
          </a:p>
        </p:txBody>
      </p:sp>
      <p:pic>
        <p:nvPicPr>
          <p:cNvPr id="14" name="object 14"/>
          <p:cNvPicPr/>
          <p:nvPr/>
        </p:nvPicPr>
        <p:blipFill>
          <a:blip r:embed="rId2" cstate="print"/>
          <a:stretch>
            <a:fillRect/>
          </a:stretch>
        </p:blipFill>
        <p:spPr>
          <a:xfrm>
            <a:off x="1936776" y="1371600"/>
            <a:ext cx="10255224" cy="5389397"/>
          </a:xfrm>
          <a:prstGeom prst="rect">
            <a:avLst/>
          </a:prstGeom>
        </p:spPr>
      </p:pic>
      <p:sp>
        <p:nvSpPr>
          <p:cNvPr id="15" name="object 15"/>
          <p:cNvSpPr txBox="1"/>
          <p:nvPr/>
        </p:nvSpPr>
        <p:spPr>
          <a:xfrm>
            <a:off x="3276600" y="3048000"/>
            <a:ext cx="5943600" cy="443711"/>
          </a:xfrm>
          <a:prstGeom prst="rect">
            <a:avLst/>
          </a:prstGeom>
        </p:spPr>
        <p:txBody>
          <a:bodyPr vert="horz" wrap="square" lIns="0" tIns="12700" rIns="0" bIns="0" rtlCol="0">
            <a:spAutoFit/>
          </a:bodyPr>
          <a:lstStyle/>
          <a:p>
            <a:pPr marL="12700" marR="5080" indent="190500" algn="just">
              <a:spcBef>
                <a:spcPts val="100"/>
              </a:spcBef>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http://127.0.0.1:8000/mgr/sign.html/</a:t>
            </a:r>
            <a:endParaRPr sz="2800" dirty="0">
              <a:latin typeface="微软雅黑"/>
              <a:cs typeface="微软雅黑"/>
            </a:endParaRPr>
          </a:p>
        </p:txBody>
      </p:sp>
      <p:pic>
        <p:nvPicPr>
          <p:cNvPr id="17" name="object 17"/>
          <p:cNvPicPr/>
          <p:nvPr/>
        </p:nvPicPr>
        <p:blipFill>
          <a:blip r:embed="rId4"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12749195-5D31-AE09-9C3C-D62016C0943A}"/>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登入界面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2115" y="1034415"/>
            <a:ext cx="205676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5858"/>
                </a:solidFill>
                <a:latin typeface="微软雅黑"/>
                <a:cs typeface="微软雅黑"/>
              </a:rPr>
              <a:t>5</a:t>
            </a:r>
            <a:r>
              <a:rPr sz="2400" b="1" spc="30" dirty="0">
                <a:solidFill>
                  <a:srgbClr val="585858"/>
                </a:solidFill>
                <a:latin typeface="微软雅黑"/>
                <a:cs typeface="微软雅黑"/>
              </a:rPr>
              <a:t>总结与</a:t>
            </a:r>
            <a:r>
              <a:rPr lang="zh-CN" altLang="en-US" sz="2400" b="1" spc="30" dirty="0">
                <a:solidFill>
                  <a:srgbClr val="585858"/>
                </a:solidFill>
                <a:latin typeface="微软雅黑"/>
                <a:cs typeface="微软雅黑"/>
              </a:rPr>
              <a:t>展望</a:t>
            </a:r>
            <a:endParaRPr sz="2400" dirty="0">
              <a:latin typeface="微软雅黑"/>
              <a:cs typeface="微软雅黑"/>
            </a:endParaRPr>
          </a:p>
        </p:txBody>
      </p:sp>
      <p:sp>
        <p:nvSpPr>
          <p:cNvPr id="3" name="object 3"/>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4" name="object 4"/>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5" name="object 5"/>
          <p:cNvSpPr/>
          <p:nvPr/>
        </p:nvSpPr>
        <p:spPr>
          <a:xfrm>
            <a:off x="9841992"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6" name="object 6"/>
          <p:cNvSpPr txBox="1"/>
          <p:nvPr/>
        </p:nvSpPr>
        <p:spPr>
          <a:xfrm>
            <a:off x="4967274" y="239267"/>
            <a:ext cx="977900" cy="29972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7E7E7E"/>
                </a:solidFill>
                <a:latin typeface="微软雅黑"/>
                <a:cs typeface="微软雅黑"/>
              </a:rPr>
              <a:t>研究内容</a:t>
            </a:r>
            <a:endParaRPr sz="1800">
              <a:latin typeface="微软雅黑"/>
              <a:cs typeface="微软雅黑"/>
            </a:endParaRPr>
          </a:p>
        </p:txBody>
      </p:sp>
      <p:sp>
        <p:nvSpPr>
          <p:cNvPr id="7" name="object 7"/>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8" name="object 8"/>
          <p:cNvSpPr txBox="1"/>
          <p:nvPr/>
        </p:nvSpPr>
        <p:spPr>
          <a:xfrm>
            <a:off x="6703073" y="239267"/>
            <a:ext cx="977900" cy="29972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7E7E7E"/>
                </a:solidFill>
                <a:latin typeface="微软雅黑"/>
                <a:cs typeface="微软雅黑"/>
              </a:rPr>
              <a:t>研究方法</a:t>
            </a:r>
            <a:endParaRPr sz="1800">
              <a:latin typeface="微软雅黑"/>
              <a:cs typeface="微软雅黑"/>
            </a:endParaRPr>
          </a:p>
        </p:txBody>
      </p:sp>
      <p:sp>
        <p:nvSpPr>
          <p:cNvPr id="9" name="object 9"/>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p:cNvSpPr txBox="1"/>
          <p:nvPr/>
        </p:nvSpPr>
        <p:spPr>
          <a:xfrm>
            <a:off x="8076907"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研究过程与成果</a:t>
            </a:r>
            <a:endParaRPr sz="1800">
              <a:latin typeface="微软雅黑"/>
              <a:cs typeface="微软雅黑"/>
            </a:endParaRPr>
          </a:p>
        </p:txBody>
      </p:sp>
      <p:sp>
        <p:nvSpPr>
          <p:cNvPr id="11" name="object 11"/>
          <p:cNvSpPr/>
          <p:nvPr/>
        </p:nvSpPr>
        <p:spPr>
          <a:xfrm>
            <a:off x="8062455"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0" dirty="0">
                <a:solidFill>
                  <a:srgbClr val="FFFFFF"/>
                </a:solidFill>
                <a:latin typeface="微软雅黑"/>
                <a:cs typeface="微软雅黑"/>
              </a:rPr>
              <a:t>总结与展望</a:t>
            </a:r>
            <a:endParaRPr sz="1800" dirty="0">
              <a:latin typeface="微软雅黑"/>
              <a:cs typeface="微软雅黑"/>
            </a:endParaRPr>
          </a:p>
        </p:txBody>
      </p:sp>
      <p:grpSp>
        <p:nvGrpSpPr>
          <p:cNvPr id="13" name="object 13"/>
          <p:cNvGrpSpPr/>
          <p:nvPr/>
        </p:nvGrpSpPr>
        <p:grpSpPr>
          <a:xfrm>
            <a:off x="23025" y="914400"/>
            <a:ext cx="6636613" cy="5867400"/>
            <a:chOff x="95122" y="2063648"/>
            <a:chExt cx="6636613" cy="5667349"/>
          </a:xfrm>
        </p:grpSpPr>
        <p:pic>
          <p:nvPicPr>
            <p:cNvPr id="14" name="object 14"/>
            <p:cNvPicPr/>
            <p:nvPr/>
          </p:nvPicPr>
          <p:blipFill>
            <a:blip r:embed="rId3" cstate="print"/>
            <a:stretch>
              <a:fillRect/>
            </a:stretch>
          </p:blipFill>
          <p:spPr>
            <a:xfrm>
              <a:off x="95122" y="2063648"/>
              <a:ext cx="6636613" cy="5667349"/>
            </a:xfrm>
            <a:prstGeom prst="rect">
              <a:avLst/>
            </a:prstGeom>
          </p:spPr>
        </p:pic>
        <p:pic>
          <p:nvPicPr>
            <p:cNvPr id="15" name="object 15"/>
            <p:cNvPicPr/>
            <p:nvPr/>
          </p:nvPicPr>
          <p:blipFill>
            <a:blip r:embed="rId4" cstate="print"/>
            <a:stretch>
              <a:fillRect/>
            </a:stretch>
          </p:blipFill>
          <p:spPr>
            <a:xfrm>
              <a:off x="677125" y="2743574"/>
              <a:ext cx="4838954" cy="583679"/>
            </a:xfrm>
            <a:prstGeom prst="rect">
              <a:avLst/>
            </a:prstGeom>
          </p:spPr>
        </p:pic>
      </p:grpSp>
      <p:sp>
        <p:nvSpPr>
          <p:cNvPr id="16" name="object 16"/>
          <p:cNvSpPr txBox="1"/>
          <p:nvPr/>
        </p:nvSpPr>
        <p:spPr>
          <a:xfrm>
            <a:off x="588949" y="2196262"/>
            <a:ext cx="5105400" cy="4075475"/>
          </a:xfrm>
          <a:prstGeom prst="rect">
            <a:avLst/>
          </a:prstGeom>
        </p:spPr>
        <p:txBody>
          <a:bodyPr vert="horz" wrap="square" lIns="0" tIns="12700" rIns="0" bIns="0" rtlCol="0">
            <a:spAutoFit/>
          </a:bodyPr>
          <a:lstStyle/>
          <a:p>
            <a:pPr indent="304800" algn="just">
              <a:buNone/>
              <a:tabLst>
                <a:tab pos="239395" algn="l"/>
              </a:tabLst>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针对惠发食品等国内企业的出海贸易需求，设计</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开发</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海外仓储服务平台</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提供海关申报服务和海外货物仓储服务</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具体实现的功能包括</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buNone/>
              <a:tabLst>
                <a:tab pos="239395" algn="l"/>
              </a:tabLst>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我方管理员登入系统管理企业信息和订单信息</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buNone/>
              <a:tabLst>
                <a:tab pos="239395" algn="l"/>
              </a:tabLst>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对商品信息实现增删查改</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buNone/>
              <a:tabLst>
                <a:tab pos="239395" algn="l"/>
              </a:tabLst>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查看订单信息订单跟踪订单货物</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buNone/>
              <a:tabLst>
                <a:tab pos="239395" algn="l"/>
              </a:tabLst>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企业进入浏览产品信息，大批采购</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buNone/>
              <a:tabLst>
                <a:tab pos="239395" algn="l"/>
              </a:tabLst>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接入</a:t>
            </a:r>
            <a:r>
              <a:rPr lang="en-GB" altLang="zh-CN" sz="2400" dirty="0">
                <a:effectLst/>
                <a:latin typeface="Times New Roman" panose="02020603050405020304" pitchFamily="18" charset="0"/>
                <a:ea typeface="宋体" panose="02010600030101010101" pitchFamily="2" charset="-122"/>
              </a:rPr>
              <a:t>DeepSeek</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大模型接口辅助智慧报关</a:t>
            </a:r>
            <a:endParaRPr sz="2400" dirty="0">
              <a:latin typeface="微软雅黑"/>
              <a:cs typeface="微软雅黑"/>
            </a:endParaRPr>
          </a:p>
        </p:txBody>
      </p:sp>
      <p:grpSp>
        <p:nvGrpSpPr>
          <p:cNvPr id="17" name="object 17"/>
          <p:cNvGrpSpPr/>
          <p:nvPr/>
        </p:nvGrpSpPr>
        <p:grpSpPr>
          <a:xfrm>
            <a:off x="5497043" y="878511"/>
            <a:ext cx="6694957" cy="6149186"/>
            <a:chOff x="5497042" y="1100480"/>
            <a:chExt cx="6694957" cy="5757519"/>
          </a:xfrm>
        </p:grpSpPr>
        <p:pic>
          <p:nvPicPr>
            <p:cNvPr id="18" name="object 18"/>
            <p:cNvPicPr/>
            <p:nvPr/>
          </p:nvPicPr>
          <p:blipFill>
            <a:blip r:embed="rId5" cstate="print"/>
            <a:stretch>
              <a:fillRect/>
            </a:stretch>
          </p:blipFill>
          <p:spPr>
            <a:xfrm>
              <a:off x="5497042" y="1100480"/>
              <a:ext cx="6694957" cy="5757519"/>
            </a:xfrm>
            <a:prstGeom prst="rect">
              <a:avLst/>
            </a:prstGeom>
          </p:spPr>
        </p:pic>
        <p:pic>
          <p:nvPicPr>
            <p:cNvPr id="19" name="object 19"/>
            <p:cNvPicPr/>
            <p:nvPr/>
          </p:nvPicPr>
          <p:blipFill>
            <a:blip r:embed="rId6" cstate="print"/>
            <a:stretch>
              <a:fillRect/>
            </a:stretch>
          </p:blipFill>
          <p:spPr>
            <a:xfrm>
              <a:off x="6592417" y="1863318"/>
              <a:ext cx="4899228" cy="583768"/>
            </a:xfrm>
            <a:prstGeom prst="rect">
              <a:avLst/>
            </a:prstGeom>
          </p:spPr>
        </p:pic>
      </p:grpSp>
      <p:sp>
        <p:nvSpPr>
          <p:cNvPr id="20" name="object 20"/>
          <p:cNvSpPr txBox="1"/>
          <p:nvPr/>
        </p:nvSpPr>
        <p:spPr>
          <a:xfrm>
            <a:off x="8834342" y="1763024"/>
            <a:ext cx="4826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25" dirty="0">
                <a:solidFill>
                  <a:srgbClr val="FFFFFF"/>
                </a:solidFill>
                <a:latin typeface="微软雅黑"/>
                <a:cs typeface="微软雅黑"/>
              </a:rPr>
              <a:t>展望</a:t>
            </a:r>
            <a:endParaRPr sz="1800" dirty="0">
              <a:latin typeface="微软雅黑"/>
              <a:cs typeface="微软雅黑"/>
            </a:endParaRPr>
          </a:p>
        </p:txBody>
      </p:sp>
      <p:sp>
        <p:nvSpPr>
          <p:cNvPr id="21" name="object 21"/>
          <p:cNvSpPr txBox="1"/>
          <p:nvPr/>
        </p:nvSpPr>
        <p:spPr>
          <a:xfrm>
            <a:off x="6376507" y="2222609"/>
            <a:ext cx="5334000" cy="1502976"/>
          </a:xfrm>
          <a:prstGeom prst="rect">
            <a:avLst/>
          </a:prstGeom>
        </p:spPr>
        <p:txBody>
          <a:bodyPr vert="horz" wrap="square" lIns="0" tIns="12700" rIns="0" bIns="0" rtlCol="0">
            <a:spAutoFit/>
          </a:bodyPr>
          <a:lstStyle/>
          <a:p>
            <a:pPr marL="12700" marR="5080" indent="302400" algn="just">
              <a:spcBef>
                <a:spcPts val="100"/>
              </a:spcBef>
              <a:tabLst>
                <a:tab pos="184150" algn="l"/>
              </a:tabLst>
            </a:pP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实现</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更多的海关业务对接，实现规范的自助报关清关流程</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marL="12700" marR="5080" indent="302400" algn="just">
              <a:spcBef>
                <a:spcPts val="100"/>
              </a:spcBef>
              <a:tabLst>
                <a:tab pos="184150" algn="l"/>
              </a:tabLst>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订单模块支付页面</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沙箱环境</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对接阿里支付</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ALIPAY</a:t>
            </a:r>
            <a:endParaRPr sz="2400" dirty="0">
              <a:latin typeface="微软雅黑"/>
              <a:cs typeface="微软雅黑"/>
            </a:endParaRPr>
          </a:p>
        </p:txBody>
      </p:sp>
      <p:pic>
        <p:nvPicPr>
          <p:cNvPr id="22" name="object 22"/>
          <p:cNvPicPr/>
          <p:nvPr/>
        </p:nvPicPr>
        <p:blipFill>
          <a:blip r:embed="rId7" cstate="print"/>
          <a:stretch>
            <a:fillRect/>
          </a:stretch>
        </p:blipFill>
        <p:spPr>
          <a:xfrm>
            <a:off x="4572" y="3047"/>
            <a:ext cx="2721864" cy="789431"/>
          </a:xfrm>
          <a:prstGeom prst="rect">
            <a:avLst/>
          </a:prstGeom>
        </p:spPr>
      </p:pic>
      <p:sp>
        <p:nvSpPr>
          <p:cNvPr id="23" name="object 20">
            <a:extLst>
              <a:ext uri="{FF2B5EF4-FFF2-40B4-BE49-F238E27FC236}">
                <a16:creationId xmlns:a16="http://schemas.microsoft.com/office/drawing/2014/main" id="{7058E609-88D1-5E89-DE84-EEEE27F7A765}"/>
              </a:ext>
            </a:extLst>
          </p:cNvPr>
          <p:cNvSpPr txBox="1"/>
          <p:nvPr/>
        </p:nvSpPr>
        <p:spPr>
          <a:xfrm>
            <a:off x="2701283" y="1683253"/>
            <a:ext cx="4826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25" dirty="0">
                <a:solidFill>
                  <a:srgbClr val="FFFFFF"/>
                </a:solidFill>
                <a:latin typeface="微软雅黑"/>
                <a:cs typeface="微软雅黑"/>
              </a:rPr>
              <a:t>总结</a:t>
            </a:r>
            <a:endParaRPr sz="1800" dirty="0">
              <a:latin typeface="微软雅黑"/>
              <a:cs typeface="微软雅黑"/>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01595"/>
            <a:ext cx="12192000" cy="2879090"/>
            <a:chOff x="0" y="2101595"/>
            <a:chExt cx="12192000" cy="2879090"/>
          </a:xfrm>
        </p:grpSpPr>
        <p:pic>
          <p:nvPicPr>
            <p:cNvPr id="3" name="object 3"/>
            <p:cNvPicPr/>
            <p:nvPr/>
          </p:nvPicPr>
          <p:blipFill>
            <a:blip r:embed="rId2" cstate="print"/>
            <a:stretch>
              <a:fillRect/>
            </a:stretch>
          </p:blipFill>
          <p:spPr>
            <a:xfrm>
              <a:off x="0" y="2101595"/>
              <a:ext cx="12192000" cy="2878835"/>
            </a:xfrm>
            <a:prstGeom prst="rect">
              <a:avLst/>
            </a:prstGeom>
          </p:spPr>
        </p:pic>
        <p:sp>
          <p:nvSpPr>
            <p:cNvPr id="4" name="object 4"/>
            <p:cNvSpPr/>
            <p:nvPr/>
          </p:nvSpPr>
          <p:spPr>
            <a:xfrm>
              <a:off x="0" y="2101595"/>
              <a:ext cx="12192000" cy="2879090"/>
            </a:xfrm>
            <a:custGeom>
              <a:avLst/>
              <a:gdLst/>
              <a:ahLst/>
              <a:cxnLst/>
              <a:rect l="l" t="t" r="r" b="b"/>
              <a:pathLst>
                <a:path w="12192000" h="2879090">
                  <a:moveTo>
                    <a:pt x="12192000" y="2878835"/>
                  </a:moveTo>
                  <a:lnTo>
                    <a:pt x="0" y="2878835"/>
                  </a:lnTo>
                  <a:lnTo>
                    <a:pt x="0" y="0"/>
                  </a:lnTo>
                  <a:lnTo>
                    <a:pt x="12192000" y="0"/>
                  </a:lnTo>
                  <a:lnTo>
                    <a:pt x="12192000" y="2878835"/>
                  </a:lnTo>
                  <a:close/>
                </a:path>
              </a:pathLst>
            </a:custGeom>
            <a:solidFill>
              <a:srgbClr val="014622">
                <a:alpha val="77999"/>
              </a:srgbClr>
            </a:solidFill>
          </p:spPr>
          <p:txBody>
            <a:bodyPr wrap="square" lIns="0" tIns="0" rIns="0" bIns="0" rtlCol="0"/>
            <a:lstStyle/>
            <a:p>
              <a:endParaRPr/>
            </a:p>
          </p:txBody>
        </p:sp>
      </p:grpSp>
      <p:pic>
        <p:nvPicPr>
          <p:cNvPr id="5" name="object 5"/>
          <p:cNvPicPr/>
          <p:nvPr/>
        </p:nvPicPr>
        <p:blipFill>
          <a:blip r:embed="rId3" cstate="print"/>
          <a:stretch>
            <a:fillRect/>
          </a:stretch>
        </p:blipFill>
        <p:spPr>
          <a:xfrm>
            <a:off x="5158723" y="545227"/>
            <a:ext cx="2878869" cy="786483"/>
          </a:xfrm>
          <a:prstGeom prst="rect">
            <a:avLst/>
          </a:prstGeom>
        </p:spPr>
      </p:pic>
      <p:grpSp>
        <p:nvGrpSpPr>
          <p:cNvPr id="6" name="object 6"/>
          <p:cNvGrpSpPr/>
          <p:nvPr/>
        </p:nvGrpSpPr>
        <p:grpSpPr>
          <a:xfrm>
            <a:off x="3799332" y="224027"/>
            <a:ext cx="4634865" cy="1312545"/>
            <a:chOff x="3799332" y="224027"/>
            <a:chExt cx="4634865" cy="1312545"/>
          </a:xfrm>
        </p:grpSpPr>
        <p:pic>
          <p:nvPicPr>
            <p:cNvPr id="7" name="object 7"/>
            <p:cNvPicPr/>
            <p:nvPr/>
          </p:nvPicPr>
          <p:blipFill>
            <a:blip r:embed="rId4" cstate="print"/>
            <a:stretch>
              <a:fillRect/>
            </a:stretch>
          </p:blipFill>
          <p:spPr>
            <a:xfrm>
              <a:off x="4129846" y="553674"/>
              <a:ext cx="859590" cy="860796"/>
            </a:xfrm>
            <a:prstGeom prst="rect">
              <a:avLst/>
            </a:prstGeom>
          </p:spPr>
        </p:pic>
        <p:pic>
          <p:nvPicPr>
            <p:cNvPr id="8" name="object 8"/>
            <p:cNvPicPr/>
            <p:nvPr/>
          </p:nvPicPr>
          <p:blipFill>
            <a:blip r:embed="rId5" cstate="print"/>
            <a:stretch>
              <a:fillRect/>
            </a:stretch>
          </p:blipFill>
          <p:spPr>
            <a:xfrm>
              <a:off x="3799332" y="224027"/>
              <a:ext cx="1197864" cy="1197864"/>
            </a:xfrm>
            <a:prstGeom prst="rect">
              <a:avLst/>
            </a:prstGeom>
          </p:spPr>
        </p:pic>
        <p:pic>
          <p:nvPicPr>
            <p:cNvPr id="9" name="object 9"/>
            <p:cNvPicPr/>
            <p:nvPr/>
          </p:nvPicPr>
          <p:blipFill>
            <a:blip r:embed="rId6" cstate="print"/>
            <a:stretch>
              <a:fillRect/>
            </a:stretch>
          </p:blipFill>
          <p:spPr>
            <a:xfrm>
              <a:off x="5146548" y="339851"/>
              <a:ext cx="3051048" cy="1164336"/>
            </a:xfrm>
            <a:prstGeom prst="rect">
              <a:avLst/>
            </a:prstGeom>
          </p:spPr>
        </p:pic>
        <p:pic>
          <p:nvPicPr>
            <p:cNvPr id="10" name="object 10"/>
            <p:cNvPicPr/>
            <p:nvPr/>
          </p:nvPicPr>
          <p:blipFill>
            <a:blip r:embed="rId6" cstate="print"/>
            <a:stretch>
              <a:fillRect/>
            </a:stretch>
          </p:blipFill>
          <p:spPr>
            <a:xfrm>
              <a:off x="4998720" y="224027"/>
              <a:ext cx="3435096" cy="1312164"/>
            </a:xfrm>
            <a:prstGeom prst="rect">
              <a:avLst/>
            </a:prstGeom>
          </p:spPr>
        </p:pic>
      </p:grpSp>
      <p:sp>
        <p:nvSpPr>
          <p:cNvPr id="11" name="object 11"/>
          <p:cNvSpPr txBox="1"/>
          <p:nvPr/>
        </p:nvSpPr>
        <p:spPr>
          <a:xfrm>
            <a:off x="3263772" y="5707036"/>
            <a:ext cx="1804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答辩人</a:t>
            </a:r>
            <a:r>
              <a:rPr sz="2000" b="1" spc="-20" dirty="0">
                <a:latin typeface="微软雅黑"/>
                <a:cs typeface="微软雅黑"/>
              </a:rPr>
              <a:t>：</a:t>
            </a:r>
            <a:r>
              <a:rPr lang="zh-CN" altLang="en-US" sz="2000" b="1" spc="-20" dirty="0">
                <a:latin typeface="微软雅黑"/>
                <a:cs typeface="微软雅黑"/>
              </a:rPr>
              <a:t>周烨</a:t>
            </a:r>
            <a:endParaRPr sz="2000" dirty="0">
              <a:latin typeface="微软雅黑"/>
              <a:cs typeface="微软雅黑"/>
            </a:endParaRPr>
          </a:p>
        </p:txBody>
      </p:sp>
      <p:sp>
        <p:nvSpPr>
          <p:cNvPr id="12" name="object 12"/>
          <p:cNvSpPr txBox="1"/>
          <p:nvPr/>
        </p:nvSpPr>
        <p:spPr>
          <a:xfrm>
            <a:off x="6869595" y="5707036"/>
            <a:ext cx="2058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指导老师</a:t>
            </a:r>
            <a:r>
              <a:rPr sz="2000" b="1" spc="-20" dirty="0">
                <a:latin typeface="微软雅黑"/>
                <a:cs typeface="微软雅黑"/>
              </a:rPr>
              <a:t>：</a:t>
            </a:r>
            <a:r>
              <a:rPr lang="zh-CN" altLang="en-US" sz="2000" b="1" spc="-20" dirty="0">
                <a:latin typeface="微软雅黑"/>
                <a:cs typeface="微软雅黑"/>
              </a:rPr>
              <a:t>王冬青</a:t>
            </a:r>
            <a:endParaRPr sz="2000" dirty="0">
              <a:latin typeface="微软雅黑"/>
              <a:cs typeface="微软雅黑"/>
            </a:endParaRPr>
          </a:p>
        </p:txBody>
      </p:sp>
      <p:sp>
        <p:nvSpPr>
          <p:cNvPr id="13" name="object 13"/>
          <p:cNvSpPr txBox="1">
            <a:spLocks noGrp="1"/>
          </p:cNvSpPr>
          <p:nvPr>
            <p:ph type="title"/>
          </p:nvPr>
        </p:nvSpPr>
        <p:spPr>
          <a:xfrm>
            <a:off x="2082800" y="2658745"/>
            <a:ext cx="7988300" cy="939800"/>
          </a:xfrm>
          <a:prstGeom prst="rect">
            <a:avLst/>
          </a:prstGeom>
        </p:spPr>
        <p:txBody>
          <a:bodyPr vert="horz" wrap="square" lIns="0" tIns="12700" rIns="0" bIns="0" rtlCol="0">
            <a:spAutoFit/>
          </a:bodyPr>
          <a:lstStyle/>
          <a:p>
            <a:pPr marL="12700">
              <a:lnSpc>
                <a:spcPct val="100000"/>
              </a:lnSpc>
              <a:spcBef>
                <a:spcPts val="100"/>
              </a:spcBef>
            </a:pPr>
            <a:r>
              <a:rPr sz="6000" spc="265" dirty="0">
                <a:solidFill>
                  <a:srgbClr val="FFFFFF"/>
                </a:solidFill>
              </a:rPr>
              <a:t>感谢各位老师批评指正</a:t>
            </a:r>
            <a:endParaRPr sz="6000"/>
          </a:p>
        </p:txBody>
      </p:sp>
      <p:sp>
        <p:nvSpPr>
          <p:cNvPr id="14" name="object 14"/>
          <p:cNvSpPr txBox="1"/>
          <p:nvPr/>
        </p:nvSpPr>
        <p:spPr>
          <a:xfrm>
            <a:off x="3397567" y="4000398"/>
            <a:ext cx="5822633" cy="382156"/>
          </a:xfrm>
          <a:prstGeom prst="rect">
            <a:avLst/>
          </a:prstGeom>
        </p:spPr>
        <p:txBody>
          <a:bodyPr vert="horz" wrap="square" lIns="0" tIns="12700" rIns="0" bIns="0" rtlCol="0">
            <a:spAutoFit/>
          </a:bodyPr>
          <a:lstStyle/>
          <a:p>
            <a:pPr marL="12700">
              <a:lnSpc>
                <a:spcPct val="100000"/>
              </a:lnSpc>
              <a:spcBef>
                <a:spcPts val="100"/>
              </a:spcBef>
            </a:pPr>
            <a:r>
              <a:rPr sz="2400" spc="90" dirty="0">
                <a:solidFill>
                  <a:srgbClr val="FFFFFF"/>
                </a:solidFill>
                <a:latin typeface="微软雅黑"/>
                <a:cs typeface="微软雅黑"/>
              </a:rPr>
              <a:t>内蒙古农业大学 </a:t>
            </a:r>
            <a:r>
              <a:rPr sz="2400" spc="95" dirty="0">
                <a:solidFill>
                  <a:srgbClr val="FFFFFF"/>
                </a:solidFill>
                <a:latin typeface="Arial"/>
                <a:cs typeface="Arial"/>
              </a:rPr>
              <a:t>/ </a:t>
            </a:r>
            <a:r>
              <a:rPr lang="zh-CN" altLang="en-US" sz="2400" spc="95" dirty="0">
                <a:solidFill>
                  <a:srgbClr val="FFFFFF"/>
                </a:solidFill>
                <a:latin typeface="Arial"/>
                <a:cs typeface="Arial"/>
              </a:rPr>
              <a:t>计算机与信息工程</a:t>
            </a:r>
            <a:r>
              <a:rPr sz="2400" spc="80" dirty="0" err="1">
                <a:solidFill>
                  <a:srgbClr val="FFFFFF"/>
                </a:solidFill>
                <a:latin typeface="微软雅黑"/>
                <a:cs typeface="微软雅黑"/>
              </a:rPr>
              <a:t>学院</a:t>
            </a:r>
            <a:endParaRPr sz="2400" dirty="0">
              <a:latin typeface="微软雅黑"/>
              <a:cs typeface="微软雅黑"/>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805</TotalTime>
  <Words>499</Words>
  <Application>Microsoft Office PowerPoint</Application>
  <PresentationFormat>宽屏</PresentationFormat>
  <Paragraphs>83</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等线</vt:lpstr>
      <vt:lpstr>黑体</vt:lpstr>
      <vt:lpstr>微软雅黑</vt:lpstr>
      <vt:lpstr>Arial</vt:lpstr>
      <vt:lpstr>Calibri</vt:lpstr>
      <vt:lpstr>Cambria Math</vt:lpstr>
      <vt:lpstr>Times New Roman</vt:lpstr>
      <vt:lpstr>Office Theme</vt:lpstr>
      <vt:lpstr>B2B模式下海外仓储服务平台设计 </vt:lpstr>
      <vt:lpstr>研究背景</vt:lpstr>
      <vt:lpstr>研究背景</vt:lpstr>
      <vt:lpstr>PowerPoint 演示文稿</vt:lpstr>
      <vt:lpstr>PowerPoint 演示文稿</vt:lpstr>
      <vt:lpstr>PowerPoint 演示文稿</vt:lpstr>
      <vt:lpstr>PowerPoint 演示文稿</vt:lpstr>
      <vt:lpstr>PowerPoint 演示文稿</vt:lpstr>
      <vt:lpstr>感谢各位老师批评指正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YE JO</cp:lastModifiedBy>
  <cp:revision>7</cp:revision>
  <dcterms:created xsi:type="dcterms:W3CDTF">2025-05-25T10:41:29Z</dcterms:created>
  <dcterms:modified xsi:type="dcterms:W3CDTF">2025-06-03T08:25:59Z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Xpdf - https://xpdf.cn</vt:lpwstr>
  </property>
  <property fmtid="{D5CDD505-2E9C-101B-9397-08002B2CF9AE}" pid="3" name="Producer">
    <vt:lpwstr>Xpdf - https://xpdf.cn</vt:lpwstr>
  </property>
</Properties>
</file>