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2"/>
    <p:sldId id="257" r:id="rId3"/>
    <p:sldId id="258" r:id="rId4"/>
    <p:sldId id="279" r:id="rId5"/>
    <p:sldId id="280" r:id="rId6"/>
    <p:sldId id="273" r:id="rId7"/>
    <p:sldId id="278" r:id="rId8"/>
    <p:sldId id="261" r:id="rId9"/>
    <p:sldId id="281" r:id="rId10"/>
    <p:sldId id="274" r:id="rId11"/>
    <p:sldId id="282" r:id="rId12"/>
    <p:sldId id="275" r:id="rId13"/>
    <p:sldId id="276" r:id="rId14"/>
    <p:sldId id="283" r:id="rId15"/>
    <p:sldId id="277" r:id="rId16"/>
    <p:sldId id="284" r:id="rId17"/>
    <p:sldId id="270" r:id="rId18"/>
    <p:sldId id="271"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6" y="2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7E7E7E"/>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微软雅黑"/>
                <a:cs typeface="微软雅黑"/>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7E7E7E"/>
                </a:solidFill>
                <a:latin typeface="微软雅黑"/>
                <a:cs typeface="微软雅黑"/>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7E7E7E"/>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773514"/>
            <a:ext cx="12192000" cy="390915"/>
          </a:xfrm>
          <a:prstGeom prst="rect">
            <a:avLst/>
          </a:prstGeom>
        </p:spPr>
      </p:pic>
      <p:pic>
        <p:nvPicPr>
          <p:cNvPr id="17" name="bg object 17"/>
          <p:cNvPicPr/>
          <p:nvPr/>
        </p:nvPicPr>
        <p:blipFill>
          <a:blip r:embed="rId8" cstate="print"/>
          <a:stretch>
            <a:fillRect/>
          </a:stretch>
        </p:blipFill>
        <p:spPr>
          <a:xfrm>
            <a:off x="884980" y="187816"/>
            <a:ext cx="1467015" cy="400712"/>
          </a:xfrm>
          <a:prstGeom prst="rect">
            <a:avLst/>
          </a:prstGeom>
        </p:spPr>
      </p:pic>
      <p:pic>
        <p:nvPicPr>
          <p:cNvPr id="18" name="bg object 18"/>
          <p:cNvPicPr/>
          <p:nvPr/>
        </p:nvPicPr>
        <p:blipFill>
          <a:blip r:embed="rId9" cstate="print"/>
          <a:stretch>
            <a:fillRect/>
          </a:stretch>
        </p:blipFill>
        <p:spPr>
          <a:xfrm>
            <a:off x="360400" y="191599"/>
            <a:ext cx="438017" cy="438603"/>
          </a:xfrm>
          <a:prstGeom prst="rect">
            <a:avLst/>
          </a:prstGeom>
        </p:spPr>
      </p:pic>
      <p:sp>
        <p:nvSpPr>
          <p:cNvPr id="19" name="bg object 19"/>
          <p:cNvSpPr/>
          <p:nvPr/>
        </p:nvSpPr>
        <p:spPr>
          <a:xfrm>
            <a:off x="425754" y="1504708"/>
            <a:ext cx="1836420" cy="7620"/>
          </a:xfrm>
          <a:custGeom>
            <a:avLst/>
            <a:gdLst/>
            <a:ahLst/>
            <a:cxnLst/>
            <a:rect l="l" t="t" r="r" b="b"/>
            <a:pathLst>
              <a:path w="1836420" h="7619">
                <a:moveTo>
                  <a:pt x="1836000" y="7619"/>
                </a:moveTo>
                <a:lnTo>
                  <a:pt x="0" y="7619"/>
                </a:lnTo>
                <a:lnTo>
                  <a:pt x="0" y="0"/>
                </a:lnTo>
                <a:lnTo>
                  <a:pt x="1836000" y="0"/>
                </a:lnTo>
                <a:lnTo>
                  <a:pt x="1836000" y="7619"/>
                </a:lnTo>
                <a:close/>
              </a:path>
            </a:pathLst>
          </a:custGeom>
          <a:solidFill>
            <a:srgbClr val="BEBEBE"/>
          </a:solidFill>
        </p:spPr>
        <p:txBody>
          <a:bodyPr wrap="square" lIns="0" tIns="0" rIns="0" bIns="0" rtlCol="0"/>
          <a:lstStyle/>
          <a:p>
            <a:endParaRPr/>
          </a:p>
        </p:txBody>
      </p:sp>
      <p:sp>
        <p:nvSpPr>
          <p:cNvPr id="2" name="Holder 2"/>
          <p:cNvSpPr>
            <a:spLocks noGrp="1"/>
          </p:cNvSpPr>
          <p:nvPr>
            <p:ph type="title"/>
          </p:nvPr>
        </p:nvSpPr>
        <p:spPr>
          <a:xfrm>
            <a:off x="6341122" y="239267"/>
            <a:ext cx="3437890" cy="299720"/>
          </a:xfrm>
          <a:prstGeom prst="rect">
            <a:avLst/>
          </a:prstGeom>
        </p:spPr>
        <p:txBody>
          <a:bodyPr wrap="square" lIns="0" tIns="0" rIns="0" bIns="0">
            <a:spAutoFit/>
          </a:bodyPr>
          <a:lstStyle>
            <a:lvl1pPr>
              <a:defRPr sz="1800" b="1" i="0">
                <a:solidFill>
                  <a:srgbClr val="7E7E7E"/>
                </a:solidFill>
                <a:latin typeface="微软雅黑"/>
                <a:cs typeface="微软雅黑"/>
              </a:defRPr>
            </a:lvl1pPr>
          </a:lstStyle>
          <a:p>
            <a:endParaRPr/>
          </a:p>
        </p:txBody>
      </p:sp>
      <p:sp>
        <p:nvSpPr>
          <p:cNvPr id="3" name="Holder 3"/>
          <p:cNvSpPr>
            <a:spLocks noGrp="1"/>
          </p:cNvSpPr>
          <p:nvPr>
            <p:ph type="body" idx="1"/>
          </p:nvPr>
        </p:nvSpPr>
        <p:spPr>
          <a:xfrm>
            <a:off x="5836920" y="2359659"/>
            <a:ext cx="6032500" cy="3591560"/>
          </a:xfrm>
          <a:prstGeom prst="rect">
            <a:avLst/>
          </a:prstGeom>
        </p:spPr>
        <p:txBody>
          <a:bodyPr wrap="square" lIns="0" tIns="0" rIns="0" bIns="0">
            <a:spAutoFit/>
          </a:bodyPr>
          <a:lstStyle>
            <a:lvl1pPr>
              <a:defRPr sz="1800" b="0" i="0">
                <a:solidFill>
                  <a:schemeClr val="tx1"/>
                </a:solidFill>
                <a:latin typeface="微软雅黑"/>
                <a:cs typeface="微软雅黑"/>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6" Type="http://schemas.openxmlformats.org/officeDocument/2006/relationships/image" Target="../media/image16.jp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45.jpg"/><Relationship Id="rId5" Type="http://schemas.openxmlformats.org/officeDocument/2006/relationships/image" Target="../media/image5.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jp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127.0.0.1:8000/mgr/sign.html/" TargetMode="External"/><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467" y="2209800"/>
            <a:ext cx="12192000" cy="2879090"/>
            <a:chOff x="0" y="2101595"/>
            <a:chExt cx="12192000" cy="2879090"/>
          </a:xfrm>
        </p:grpSpPr>
        <p:pic>
          <p:nvPicPr>
            <p:cNvPr id="3" name="object 3"/>
            <p:cNvPicPr/>
            <p:nvPr/>
          </p:nvPicPr>
          <p:blipFill>
            <a:blip r:embed="rId2" cstate="print"/>
            <a:stretch>
              <a:fillRect/>
            </a:stretch>
          </p:blipFill>
          <p:spPr>
            <a:xfrm>
              <a:off x="0" y="2101595"/>
              <a:ext cx="12192000" cy="2878835"/>
            </a:xfrm>
            <a:prstGeom prst="rect">
              <a:avLst/>
            </a:prstGeom>
          </p:spPr>
        </p:pic>
        <p:sp>
          <p:nvSpPr>
            <p:cNvPr id="4" name="object 4"/>
            <p:cNvSpPr/>
            <p:nvPr/>
          </p:nvSpPr>
          <p:spPr>
            <a:xfrm>
              <a:off x="0" y="2101595"/>
              <a:ext cx="12192000" cy="2879090"/>
            </a:xfrm>
            <a:custGeom>
              <a:avLst/>
              <a:gdLst/>
              <a:ahLst/>
              <a:cxnLst/>
              <a:rect l="l" t="t" r="r" b="b"/>
              <a:pathLst>
                <a:path w="12192000" h="2879090">
                  <a:moveTo>
                    <a:pt x="12192000" y="2878835"/>
                  </a:moveTo>
                  <a:lnTo>
                    <a:pt x="0" y="2878835"/>
                  </a:lnTo>
                  <a:lnTo>
                    <a:pt x="0" y="0"/>
                  </a:lnTo>
                  <a:lnTo>
                    <a:pt x="12192000" y="0"/>
                  </a:lnTo>
                  <a:lnTo>
                    <a:pt x="12192000" y="2878835"/>
                  </a:lnTo>
                  <a:close/>
                </a:path>
              </a:pathLst>
            </a:custGeom>
            <a:solidFill>
              <a:srgbClr val="014622">
                <a:alpha val="77999"/>
              </a:srgbClr>
            </a:solidFill>
          </p:spPr>
          <p:txBody>
            <a:bodyPr wrap="square" lIns="0" tIns="0" rIns="0" bIns="0" rtlCol="0"/>
            <a:lstStyle/>
            <a:p>
              <a:endParaRPr/>
            </a:p>
          </p:txBody>
        </p:sp>
      </p:grpSp>
      <p:sp>
        <p:nvSpPr>
          <p:cNvPr id="5" name="object 5"/>
          <p:cNvSpPr txBox="1"/>
          <p:nvPr/>
        </p:nvSpPr>
        <p:spPr>
          <a:xfrm>
            <a:off x="3263772" y="5707036"/>
            <a:ext cx="1804035" cy="331470"/>
          </a:xfrm>
          <a:prstGeom prst="rect">
            <a:avLst/>
          </a:prstGeom>
        </p:spPr>
        <p:txBody>
          <a:bodyPr vert="horz" wrap="square" lIns="0" tIns="13335" rIns="0" bIns="0" rtlCol="0">
            <a:spAutoFit/>
          </a:bodyPr>
          <a:lstStyle/>
          <a:p>
            <a:pPr marL="12700">
              <a:lnSpc>
                <a:spcPct val="100000"/>
              </a:lnSpc>
              <a:spcBef>
                <a:spcPts val="105"/>
              </a:spcBef>
            </a:pPr>
            <a:r>
              <a:rPr sz="2000" b="1" spc="-20" dirty="0" err="1">
                <a:latin typeface="微软雅黑"/>
                <a:cs typeface="微软雅黑"/>
              </a:rPr>
              <a:t>答辩人</a:t>
            </a:r>
            <a:r>
              <a:rPr sz="2000" b="1" spc="-20" dirty="0">
                <a:latin typeface="微软雅黑"/>
                <a:cs typeface="微软雅黑"/>
              </a:rPr>
              <a:t>：</a:t>
            </a:r>
            <a:r>
              <a:rPr lang="zh-CN" altLang="en-US" sz="2000" b="1" spc="-20" dirty="0">
                <a:latin typeface="微软雅黑"/>
                <a:cs typeface="微软雅黑"/>
              </a:rPr>
              <a:t>周烨</a:t>
            </a:r>
            <a:endParaRPr sz="2000" dirty="0">
              <a:latin typeface="微软雅黑"/>
              <a:cs typeface="微软雅黑"/>
            </a:endParaRPr>
          </a:p>
        </p:txBody>
      </p:sp>
      <p:sp>
        <p:nvSpPr>
          <p:cNvPr id="6" name="object 6"/>
          <p:cNvSpPr txBox="1"/>
          <p:nvPr/>
        </p:nvSpPr>
        <p:spPr>
          <a:xfrm>
            <a:off x="6858000" y="5707036"/>
            <a:ext cx="2058035" cy="331470"/>
          </a:xfrm>
          <a:prstGeom prst="rect">
            <a:avLst/>
          </a:prstGeom>
        </p:spPr>
        <p:txBody>
          <a:bodyPr vert="horz" wrap="square" lIns="0" tIns="13335" rIns="0" bIns="0" rtlCol="0">
            <a:spAutoFit/>
          </a:bodyPr>
          <a:lstStyle/>
          <a:p>
            <a:pPr marL="12700">
              <a:lnSpc>
                <a:spcPct val="100000"/>
              </a:lnSpc>
              <a:spcBef>
                <a:spcPts val="105"/>
              </a:spcBef>
            </a:pPr>
            <a:r>
              <a:rPr sz="2000" b="1" spc="-20" dirty="0" err="1">
                <a:latin typeface="微软雅黑"/>
                <a:cs typeface="微软雅黑"/>
              </a:rPr>
              <a:t>指导老师</a:t>
            </a:r>
            <a:r>
              <a:rPr sz="2000" b="1" spc="-20" dirty="0">
                <a:latin typeface="微软雅黑"/>
                <a:cs typeface="微软雅黑"/>
              </a:rPr>
              <a:t>：</a:t>
            </a:r>
            <a:r>
              <a:rPr lang="zh-CN" altLang="en-US" sz="2000" b="1" spc="-20" dirty="0">
                <a:latin typeface="微软雅黑"/>
                <a:cs typeface="微软雅黑"/>
              </a:rPr>
              <a:t>王冬青</a:t>
            </a:r>
            <a:endParaRPr sz="2000" dirty="0">
              <a:latin typeface="微软雅黑"/>
              <a:cs typeface="微软雅黑"/>
            </a:endParaRPr>
          </a:p>
        </p:txBody>
      </p:sp>
      <p:sp>
        <p:nvSpPr>
          <p:cNvPr id="7" name="object 7"/>
          <p:cNvSpPr txBox="1"/>
          <p:nvPr/>
        </p:nvSpPr>
        <p:spPr>
          <a:xfrm>
            <a:off x="3397567" y="4000398"/>
            <a:ext cx="5822633" cy="382156"/>
          </a:xfrm>
          <a:prstGeom prst="rect">
            <a:avLst/>
          </a:prstGeom>
        </p:spPr>
        <p:txBody>
          <a:bodyPr vert="horz" wrap="square" lIns="0" tIns="12700" rIns="0" bIns="0" rtlCol="0">
            <a:spAutoFit/>
          </a:bodyPr>
          <a:lstStyle/>
          <a:p>
            <a:pPr marL="12700">
              <a:lnSpc>
                <a:spcPct val="100000"/>
              </a:lnSpc>
              <a:spcBef>
                <a:spcPts val="100"/>
              </a:spcBef>
            </a:pPr>
            <a:r>
              <a:rPr sz="2400" spc="90" dirty="0">
                <a:solidFill>
                  <a:srgbClr val="FFFFFF"/>
                </a:solidFill>
                <a:latin typeface="微软雅黑"/>
                <a:cs typeface="微软雅黑"/>
              </a:rPr>
              <a:t>内蒙古农业大学 </a:t>
            </a:r>
            <a:r>
              <a:rPr sz="2400" spc="95" dirty="0">
                <a:solidFill>
                  <a:srgbClr val="FFFFFF"/>
                </a:solidFill>
                <a:latin typeface="Arial"/>
                <a:cs typeface="Arial"/>
              </a:rPr>
              <a:t>/ </a:t>
            </a:r>
            <a:r>
              <a:rPr lang="zh-CN" altLang="en-US" sz="2400" spc="95" dirty="0">
                <a:solidFill>
                  <a:srgbClr val="FFFFFF"/>
                </a:solidFill>
                <a:latin typeface="Arial"/>
                <a:cs typeface="Arial"/>
              </a:rPr>
              <a:t>计算机与信息工程</a:t>
            </a:r>
            <a:r>
              <a:rPr sz="2400" spc="80" dirty="0" err="1">
                <a:solidFill>
                  <a:srgbClr val="FFFFFF"/>
                </a:solidFill>
                <a:latin typeface="微软雅黑"/>
                <a:cs typeface="微软雅黑"/>
              </a:rPr>
              <a:t>学院</a:t>
            </a:r>
            <a:endParaRPr sz="2400" dirty="0">
              <a:latin typeface="微软雅黑"/>
              <a:cs typeface="微软雅黑"/>
            </a:endParaRPr>
          </a:p>
        </p:txBody>
      </p:sp>
      <p:sp>
        <p:nvSpPr>
          <p:cNvPr id="8" name="object 8"/>
          <p:cNvSpPr txBox="1">
            <a:spLocks noGrp="1"/>
          </p:cNvSpPr>
          <p:nvPr>
            <p:ph type="title"/>
          </p:nvPr>
        </p:nvSpPr>
        <p:spPr>
          <a:xfrm>
            <a:off x="471805" y="2599054"/>
            <a:ext cx="10998200" cy="1490152"/>
          </a:xfrm>
          <a:prstGeom prst="rect">
            <a:avLst/>
          </a:prstGeom>
        </p:spPr>
        <p:txBody>
          <a:bodyPr vert="horz" wrap="square" lIns="0" tIns="12700" rIns="0" bIns="0" rtlCol="0">
            <a:spAutoFit/>
          </a:bodyPr>
          <a:lstStyle/>
          <a:p>
            <a:pPr marL="12700" algn="ctr">
              <a:spcBef>
                <a:spcPts val="100"/>
              </a:spcBef>
            </a:pPr>
            <a:r>
              <a:rPr lang="en-US" altLang="zh-CN" sz="4800" spc="275" dirty="0">
                <a:solidFill>
                  <a:srgbClr val="FFFFFF"/>
                </a:solidFill>
              </a:rPr>
              <a:t>B2B</a:t>
            </a:r>
            <a:r>
              <a:rPr lang="zh-CN" altLang="zh-CN" sz="4800" spc="275" dirty="0">
                <a:solidFill>
                  <a:srgbClr val="FFFFFF"/>
                </a:solidFill>
              </a:rPr>
              <a:t>模式下海外仓储服务平台设计</a:t>
            </a:r>
            <a:b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br>
            <a:endParaRPr sz="4800" dirty="0"/>
          </a:p>
        </p:txBody>
      </p:sp>
      <p:pic>
        <p:nvPicPr>
          <p:cNvPr id="9" name="object 9"/>
          <p:cNvPicPr/>
          <p:nvPr/>
        </p:nvPicPr>
        <p:blipFill>
          <a:blip r:embed="rId3" cstate="print"/>
          <a:stretch>
            <a:fillRect/>
          </a:stretch>
        </p:blipFill>
        <p:spPr>
          <a:xfrm>
            <a:off x="3886200" y="306324"/>
            <a:ext cx="1197864" cy="1197864"/>
          </a:xfrm>
          <a:prstGeom prst="rect">
            <a:avLst/>
          </a:prstGeom>
        </p:spPr>
      </p:pic>
      <p:pic>
        <p:nvPicPr>
          <p:cNvPr id="10" name="object 10"/>
          <p:cNvPicPr/>
          <p:nvPr/>
        </p:nvPicPr>
        <p:blipFill>
          <a:blip r:embed="rId4" cstate="print"/>
          <a:stretch>
            <a:fillRect/>
          </a:stretch>
        </p:blipFill>
        <p:spPr>
          <a:xfrm>
            <a:off x="5317085" y="391668"/>
            <a:ext cx="3130574" cy="11445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2D239-F0E8-CB81-696F-D8EF2DAE17B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73BC02E-11B7-55F2-8BCA-480627E6E896}"/>
              </a:ext>
            </a:extLst>
          </p:cNvPr>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a:extLst>
              <a:ext uri="{FF2B5EF4-FFF2-40B4-BE49-F238E27FC236}">
                <a16:creationId xmlns:a16="http://schemas.microsoft.com/office/drawing/2014/main" id="{D5E877E3-8F8C-FC62-1A20-B67694519D61}"/>
              </a:ext>
            </a:extLst>
          </p:cNvPr>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4.2</a:t>
            </a:r>
            <a:r>
              <a:rPr lang="zh-CN" altLang="en-US" sz="2400" b="1" dirty="0">
                <a:solidFill>
                  <a:srgbClr val="585858"/>
                </a:solidFill>
                <a:latin typeface="微软雅黑"/>
                <a:cs typeface="微软雅黑"/>
              </a:rPr>
              <a:t>客户展示页面</a:t>
            </a:r>
            <a:endParaRPr sz="2400" dirty="0">
              <a:latin typeface="微软雅黑"/>
              <a:cs typeface="微软雅黑"/>
            </a:endParaRPr>
          </a:p>
        </p:txBody>
      </p:sp>
      <p:sp>
        <p:nvSpPr>
          <p:cNvPr id="4" name="object 4">
            <a:extLst>
              <a:ext uri="{FF2B5EF4-FFF2-40B4-BE49-F238E27FC236}">
                <a16:creationId xmlns:a16="http://schemas.microsoft.com/office/drawing/2014/main" id="{F7253C76-4AB4-FF8B-8A48-14DF2EA2C46E}"/>
              </a:ext>
            </a:extLst>
          </p:cNvPr>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59DE470E-9495-006F-A9A2-22D15FF390B5}"/>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a:extLst>
              <a:ext uri="{FF2B5EF4-FFF2-40B4-BE49-F238E27FC236}">
                <a16:creationId xmlns:a16="http://schemas.microsoft.com/office/drawing/2014/main" id="{CC49A652-15A7-A0C3-410B-652A141A589C}"/>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a:extLst>
              <a:ext uri="{FF2B5EF4-FFF2-40B4-BE49-F238E27FC236}">
                <a16:creationId xmlns:a16="http://schemas.microsoft.com/office/drawing/2014/main" id="{EC56822C-2AF9-68CF-508C-C90D8F855465}"/>
              </a:ext>
            </a:extLst>
          </p:cNvPr>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a:extLst>
              <a:ext uri="{FF2B5EF4-FFF2-40B4-BE49-F238E27FC236}">
                <a16:creationId xmlns:a16="http://schemas.microsoft.com/office/drawing/2014/main" id="{4A7E784D-F8D7-27F2-F900-4BC1A45C0A04}"/>
              </a:ext>
            </a:extLst>
          </p:cNvPr>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a:extLst>
              <a:ext uri="{FF2B5EF4-FFF2-40B4-BE49-F238E27FC236}">
                <a16:creationId xmlns:a16="http://schemas.microsoft.com/office/drawing/2014/main" id="{B80FB473-C354-6BD9-2053-ACBAAD6C9727}"/>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a:extLst>
              <a:ext uri="{FF2B5EF4-FFF2-40B4-BE49-F238E27FC236}">
                <a16:creationId xmlns:a16="http://schemas.microsoft.com/office/drawing/2014/main" id="{051F0E8F-E4A8-2299-1C3E-B8B1A303E94A}"/>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a:extLst>
              <a:ext uri="{FF2B5EF4-FFF2-40B4-BE49-F238E27FC236}">
                <a16:creationId xmlns:a16="http://schemas.microsoft.com/office/drawing/2014/main" id="{8ADDEC23-0455-85C0-C62D-5C8D7D818080}"/>
              </a:ext>
            </a:extLst>
          </p:cNvPr>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a:extLst>
              <a:ext uri="{FF2B5EF4-FFF2-40B4-BE49-F238E27FC236}">
                <a16:creationId xmlns:a16="http://schemas.microsoft.com/office/drawing/2014/main" id="{6C0D9EB3-BECD-2BBB-7951-8F6FD41915DA}"/>
              </a:ext>
            </a:extLst>
          </p:cNvPr>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a:extLst>
              <a:ext uri="{FF2B5EF4-FFF2-40B4-BE49-F238E27FC236}">
                <a16:creationId xmlns:a16="http://schemas.microsoft.com/office/drawing/2014/main" id="{F87CF905-5CC0-A54C-44A6-40FF206745BF}"/>
              </a:ext>
            </a:extLst>
          </p:cNvPr>
          <p:cNvPicPr/>
          <p:nvPr/>
        </p:nvPicPr>
        <p:blipFill>
          <a:blip r:embed="rId2" cstate="print"/>
          <a:stretch>
            <a:fillRect/>
          </a:stretch>
        </p:blipFill>
        <p:spPr>
          <a:xfrm>
            <a:off x="1936775" y="1468602"/>
            <a:ext cx="10255224" cy="5389397"/>
          </a:xfrm>
          <a:prstGeom prst="rect">
            <a:avLst/>
          </a:prstGeom>
        </p:spPr>
      </p:pic>
      <p:sp>
        <p:nvSpPr>
          <p:cNvPr id="15" name="object 15">
            <a:extLst>
              <a:ext uri="{FF2B5EF4-FFF2-40B4-BE49-F238E27FC236}">
                <a16:creationId xmlns:a16="http://schemas.microsoft.com/office/drawing/2014/main" id="{988F4933-13B7-39FA-33B3-32DFB8876D58}"/>
              </a:ext>
            </a:extLst>
          </p:cNvPr>
          <p:cNvSpPr txBox="1"/>
          <p:nvPr/>
        </p:nvSpPr>
        <p:spPr>
          <a:xfrm>
            <a:off x="2570479" y="2005329"/>
            <a:ext cx="8630921" cy="1120820"/>
          </a:xfrm>
          <a:prstGeom prst="rect">
            <a:avLst/>
          </a:prstGeom>
        </p:spPr>
        <p:txBody>
          <a:bodyPr vert="horz" wrap="square" lIns="0" tIns="12700" rIns="0" bIns="0" rtlCol="0">
            <a:spAutoFit/>
          </a:bodyPr>
          <a:lstStyle/>
          <a:p>
            <a:pPr marL="12700" marR="5080" indent="190500" algn="just">
              <a:spcBef>
                <a:spcPts val="100"/>
              </a:spcBef>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主界面操作菜单的第一项为国内外大客户信息展示页，其中展示了大客户的客户名，联系电话，地址等等，可以点击编辑按钮实现客户信息的修改，可删除客户；点击增加客户即可在管理界面编辑并添加客户信息到数据库，添加客户的可视界面如图</a:t>
            </a:r>
            <a:r>
              <a:rPr lang="en-US" altLang="zh-CN" sz="1800" kern="100" dirty="0">
                <a:solidFill>
                  <a:srgbClr val="000000"/>
                </a:solidFill>
                <a:effectLst/>
                <a:latin typeface="Times New Roman" panose="02020603050405020304" pitchFamily="18" charset="0"/>
                <a:ea typeface="宋体" panose="02010600030101010101" pitchFamily="2" charset="-122"/>
              </a:rPr>
              <a:t>4</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所示。</a:t>
            </a:r>
            <a:endParaRPr sz="1800" dirty="0">
              <a:latin typeface="微软雅黑"/>
              <a:cs typeface="微软雅黑"/>
            </a:endParaRPr>
          </a:p>
        </p:txBody>
      </p:sp>
      <p:pic>
        <p:nvPicPr>
          <p:cNvPr id="17" name="object 17">
            <a:extLst>
              <a:ext uri="{FF2B5EF4-FFF2-40B4-BE49-F238E27FC236}">
                <a16:creationId xmlns:a16="http://schemas.microsoft.com/office/drawing/2014/main" id="{EE1052A8-9D3F-9091-B0E8-6CB540401CF8}"/>
              </a:ext>
            </a:extLst>
          </p:cNvPr>
          <p:cNvPicPr/>
          <p:nvPr/>
        </p:nvPicPr>
        <p:blipFill>
          <a:blip r:embed="rId3"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F59CF34F-889A-81A0-8FAC-4B770920B514}"/>
              </a:ext>
            </a:extLst>
          </p:cNvPr>
          <p:cNvSpPr txBox="1"/>
          <p:nvPr/>
        </p:nvSpPr>
        <p:spPr>
          <a:xfrm>
            <a:off x="769996" y="234348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大客户界面</a:t>
            </a:r>
          </a:p>
        </p:txBody>
      </p:sp>
      <p:pic>
        <p:nvPicPr>
          <p:cNvPr id="16" name="图片 15">
            <a:extLst>
              <a:ext uri="{FF2B5EF4-FFF2-40B4-BE49-F238E27FC236}">
                <a16:creationId xmlns:a16="http://schemas.microsoft.com/office/drawing/2014/main" id="{3F5D299D-9605-FF9B-444A-C17EF6D9F68A}"/>
              </a:ext>
            </a:extLst>
          </p:cNvPr>
          <p:cNvPicPr>
            <a:picLocks noChangeAspect="1"/>
          </p:cNvPicPr>
          <p:nvPr/>
        </p:nvPicPr>
        <p:blipFill>
          <a:blip r:embed="rId4"/>
          <a:stretch>
            <a:fillRect/>
          </a:stretch>
        </p:blipFill>
        <p:spPr>
          <a:xfrm>
            <a:off x="6904398" y="3305961"/>
            <a:ext cx="4517606" cy="2618056"/>
          </a:xfrm>
          <a:prstGeom prst="rect">
            <a:avLst/>
          </a:prstGeom>
          <a:noFill/>
          <a:ln>
            <a:noFill/>
          </a:ln>
        </p:spPr>
      </p:pic>
      <p:pic>
        <p:nvPicPr>
          <p:cNvPr id="24" name="图片 23">
            <a:extLst>
              <a:ext uri="{FF2B5EF4-FFF2-40B4-BE49-F238E27FC236}">
                <a16:creationId xmlns:a16="http://schemas.microsoft.com/office/drawing/2014/main" id="{D27FDB69-98AD-572B-2651-91C4AA15FBA2}"/>
              </a:ext>
            </a:extLst>
          </p:cNvPr>
          <p:cNvPicPr>
            <a:picLocks noChangeAspect="1"/>
          </p:cNvPicPr>
          <p:nvPr/>
        </p:nvPicPr>
        <p:blipFill>
          <a:blip r:embed="rId5"/>
          <a:stretch>
            <a:fillRect/>
          </a:stretch>
        </p:blipFill>
        <p:spPr>
          <a:xfrm>
            <a:off x="2570220" y="3299824"/>
            <a:ext cx="4238653" cy="2743452"/>
          </a:xfrm>
          <a:prstGeom prst="rect">
            <a:avLst/>
          </a:prstGeom>
        </p:spPr>
      </p:pic>
    </p:spTree>
    <p:extLst>
      <p:ext uri="{BB962C8B-B14F-4D97-AF65-F5344CB8AC3E}">
        <p14:creationId xmlns:p14="http://schemas.microsoft.com/office/powerpoint/2010/main" val="379972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EEA4B-AE64-2D30-ADBD-14C9BBE049F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FEFAB87-C1F8-234E-1266-394DEEC8F6EB}"/>
              </a:ext>
            </a:extLst>
          </p:cNvPr>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a:extLst>
              <a:ext uri="{FF2B5EF4-FFF2-40B4-BE49-F238E27FC236}">
                <a16:creationId xmlns:a16="http://schemas.microsoft.com/office/drawing/2014/main" id="{BECDA4D0-88D0-3C5D-5779-4C5AFD5C7970}"/>
              </a:ext>
            </a:extLst>
          </p:cNvPr>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4.2</a:t>
            </a:r>
            <a:r>
              <a:rPr lang="zh-CN" altLang="en-US" sz="2400" b="1" dirty="0">
                <a:solidFill>
                  <a:srgbClr val="585858"/>
                </a:solidFill>
                <a:latin typeface="微软雅黑"/>
                <a:cs typeface="微软雅黑"/>
              </a:rPr>
              <a:t>客户展示页面</a:t>
            </a:r>
            <a:endParaRPr sz="2400" dirty="0">
              <a:latin typeface="微软雅黑"/>
              <a:cs typeface="微软雅黑"/>
            </a:endParaRPr>
          </a:p>
        </p:txBody>
      </p:sp>
      <p:sp>
        <p:nvSpPr>
          <p:cNvPr id="4" name="object 4">
            <a:extLst>
              <a:ext uri="{FF2B5EF4-FFF2-40B4-BE49-F238E27FC236}">
                <a16:creationId xmlns:a16="http://schemas.microsoft.com/office/drawing/2014/main" id="{D82A941B-A179-6F80-37EB-F056051AE70A}"/>
              </a:ext>
            </a:extLst>
          </p:cNvPr>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9E767C55-6B40-0D84-D828-318AD9A31BB3}"/>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a:extLst>
              <a:ext uri="{FF2B5EF4-FFF2-40B4-BE49-F238E27FC236}">
                <a16:creationId xmlns:a16="http://schemas.microsoft.com/office/drawing/2014/main" id="{9BA9CB09-44B5-E283-AD2E-5CCF4885DFE3}"/>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a:extLst>
              <a:ext uri="{FF2B5EF4-FFF2-40B4-BE49-F238E27FC236}">
                <a16:creationId xmlns:a16="http://schemas.microsoft.com/office/drawing/2014/main" id="{9C0519DB-D38C-9F72-15B7-B544C59F29CB}"/>
              </a:ext>
            </a:extLst>
          </p:cNvPr>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a:extLst>
              <a:ext uri="{FF2B5EF4-FFF2-40B4-BE49-F238E27FC236}">
                <a16:creationId xmlns:a16="http://schemas.microsoft.com/office/drawing/2014/main" id="{FF0836F5-8243-96CC-DCC1-86C7448234EF}"/>
              </a:ext>
            </a:extLst>
          </p:cNvPr>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a:extLst>
              <a:ext uri="{FF2B5EF4-FFF2-40B4-BE49-F238E27FC236}">
                <a16:creationId xmlns:a16="http://schemas.microsoft.com/office/drawing/2014/main" id="{4BAE975D-20FD-7799-0EE8-D6C68D519C19}"/>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a:extLst>
              <a:ext uri="{FF2B5EF4-FFF2-40B4-BE49-F238E27FC236}">
                <a16:creationId xmlns:a16="http://schemas.microsoft.com/office/drawing/2014/main" id="{E7D1A1F4-B14E-1BD7-9B84-0062AB070544}"/>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a:extLst>
              <a:ext uri="{FF2B5EF4-FFF2-40B4-BE49-F238E27FC236}">
                <a16:creationId xmlns:a16="http://schemas.microsoft.com/office/drawing/2014/main" id="{4066D45E-EAA1-5376-529C-76C7567D4DDC}"/>
              </a:ext>
            </a:extLst>
          </p:cNvPr>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a:extLst>
              <a:ext uri="{FF2B5EF4-FFF2-40B4-BE49-F238E27FC236}">
                <a16:creationId xmlns:a16="http://schemas.microsoft.com/office/drawing/2014/main" id="{94B9FF40-3008-C127-3E9D-3AE233AEB033}"/>
              </a:ext>
            </a:extLst>
          </p:cNvPr>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a:extLst>
              <a:ext uri="{FF2B5EF4-FFF2-40B4-BE49-F238E27FC236}">
                <a16:creationId xmlns:a16="http://schemas.microsoft.com/office/drawing/2014/main" id="{8172EB61-124A-B767-2664-4B29BE312DC6}"/>
              </a:ext>
            </a:extLst>
          </p:cNvPr>
          <p:cNvPicPr/>
          <p:nvPr/>
        </p:nvPicPr>
        <p:blipFill>
          <a:blip r:embed="rId2" cstate="print"/>
          <a:stretch>
            <a:fillRect/>
          </a:stretch>
        </p:blipFill>
        <p:spPr>
          <a:xfrm>
            <a:off x="1936775" y="1468602"/>
            <a:ext cx="10255224" cy="5389397"/>
          </a:xfrm>
          <a:prstGeom prst="rect">
            <a:avLst/>
          </a:prstGeom>
        </p:spPr>
      </p:pic>
      <p:pic>
        <p:nvPicPr>
          <p:cNvPr id="17" name="object 17">
            <a:extLst>
              <a:ext uri="{FF2B5EF4-FFF2-40B4-BE49-F238E27FC236}">
                <a16:creationId xmlns:a16="http://schemas.microsoft.com/office/drawing/2014/main" id="{A42B00AC-5600-3208-3284-05204880BC4C}"/>
              </a:ext>
            </a:extLst>
          </p:cNvPr>
          <p:cNvPicPr/>
          <p:nvPr/>
        </p:nvPicPr>
        <p:blipFill>
          <a:blip r:embed="rId3"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ADCA9759-7BA0-C786-34CB-5071D23FD7BA}"/>
              </a:ext>
            </a:extLst>
          </p:cNvPr>
          <p:cNvSpPr txBox="1"/>
          <p:nvPr/>
        </p:nvSpPr>
        <p:spPr>
          <a:xfrm>
            <a:off x="339109" y="2343489"/>
            <a:ext cx="1046440"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客户页部分代码解释</a:t>
            </a:r>
          </a:p>
          <a:p>
            <a:endParaRPr lang="zh-CN" altLang="en-US" sz="2800" b="1" spc="-30" dirty="0">
              <a:solidFill>
                <a:srgbClr val="FFFFFF"/>
              </a:solidFill>
              <a:latin typeface="Arial"/>
              <a:cs typeface="Arial"/>
            </a:endParaRPr>
          </a:p>
        </p:txBody>
      </p:sp>
      <p:pic>
        <p:nvPicPr>
          <p:cNvPr id="20" name="图片 19">
            <a:extLst>
              <a:ext uri="{FF2B5EF4-FFF2-40B4-BE49-F238E27FC236}">
                <a16:creationId xmlns:a16="http://schemas.microsoft.com/office/drawing/2014/main" id="{5D11CED0-75AD-DF0C-A4CA-A31BEAC6A4E4}"/>
              </a:ext>
            </a:extLst>
          </p:cNvPr>
          <p:cNvPicPr>
            <a:picLocks noChangeAspect="1"/>
          </p:cNvPicPr>
          <p:nvPr/>
        </p:nvPicPr>
        <p:blipFill>
          <a:blip r:embed="rId4"/>
          <a:stretch>
            <a:fillRect/>
          </a:stretch>
        </p:blipFill>
        <p:spPr>
          <a:xfrm>
            <a:off x="2199159" y="1871247"/>
            <a:ext cx="3874285" cy="4219332"/>
          </a:xfrm>
          <a:prstGeom prst="rect">
            <a:avLst/>
          </a:prstGeom>
        </p:spPr>
      </p:pic>
      <p:sp>
        <p:nvSpPr>
          <p:cNvPr id="21" name="文本框 20">
            <a:extLst>
              <a:ext uri="{FF2B5EF4-FFF2-40B4-BE49-F238E27FC236}">
                <a16:creationId xmlns:a16="http://schemas.microsoft.com/office/drawing/2014/main" id="{1948C6BF-5AD7-CCF1-2B02-A84B1ACC2521}"/>
              </a:ext>
            </a:extLst>
          </p:cNvPr>
          <p:cNvSpPr txBox="1"/>
          <p:nvPr/>
        </p:nvSpPr>
        <p:spPr>
          <a:xfrm>
            <a:off x="6059636" y="1805004"/>
            <a:ext cx="5191290" cy="1815882"/>
          </a:xfrm>
          <a:prstGeom prst="rect">
            <a:avLst/>
          </a:prstGeom>
          <a:noFill/>
        </p:spPr>
        <p:txBody>
          <a:bodyPr wrap="square" rtlCol="0">
            <a:spAutoFit/>
          </a:bodyPr>
          <a:lstStyle/>
          <a:p>
            <a:r>
              <a:rPr lang="en-US" altLang="zh-CN" sz="1400" kern="100" dirty="0" err="1">
                <a:solidFill>
                  <a:srgbClr val="000000"/>
                </a:solidFill>
                <a:latin typeface="Calibri" panose="020F0502020204030204" pitchFamily="34" charset="0"/>
                <a:ea typeface="宋体" panose="02010600030101010101" pitchFamily="2" charset="-122"/>
              </a:rPr>
              <a:t>listcustomers</a:t>
            </a:r>
            <a:r>
              <a:rPr lang="zh-CN" altLang="en-US" sz="1400" kern="100" dirty="0">
                <a:solidFill>
                  <a:srgbClr val="000000"/>
                </a:solidFill>
                <a:latin typeface="Calibri" panose="020F0502020204030204" pitchFamily="34" charset="0"/>
                <a:ea typeface="宋体" panose="02010600030101010101" pitchFamily="2" charset="-122"/>
              </a:rPr>
              <a:t>用于获取客户列表支持分页和按客户名称的关键字模糊搜索，返回指定页的客户数据和总数。如果请求的页码超出范围则返回空列表，遇到其他异常会返回错误信息。</a:t>
            </a:r>
            <a:r>
              <a:rPr lang="en-US" altLang="zh-CN" sz="1400" kern="100" dirty="0" err="1">
                <a:solidFill>
                  <a:srgbClr val="000000"/>
                </a:solidFill>
                <a:latin typeface="Calibri" panose="020F0502020204030204" pitchFamily="34" charset="0"/>
                <a:ea typeface="宋体" panose="02010600030101010101" pitchFamily="2" charset="-122"/>
              </a:rPr>
              <a:t>addcustomer</a:t>
            </a:r>
            <a:r>
              <a:rPr lang="zh-CN" altLang="en-US" sz="1400" kern="100" dirty="0">
                <a:solidFill>
                  <a:srgbClr val="000000"/>
                </a:solidFill>
                <a:latin typeface="Calibri" panose="020F0502020204030204" pitchFamily="34" charset="0"/>
                <a:ea typeface="宋体" panose="02010600030101010101" pitchFamily="2" charset="-122"/>
              </a:rPr>
              <a:t> 用于添加新客户，将前端传来的客户信息写入数据库并返回新客户的 </a:t>
            </a:r>
            <a:r>
              <a:rPr lang="en-US" altLang="zh-CN" sz="1400" kern="100" dirty="0">
                <a:solidFill>
                  <a:srgbClr val="000000"/>
                </a:solidFill>
                <a:latin typeface="Calibri" panose="020F0502020204030204" pitchFamily="34" charset="0"/>
                <a:ea typeface="宋体" panose="02010600030101010101" pitchFamily="2" charset="-122"/>
              </a:rPr>
              <a:t>id</a:t>
            </a:r>
            <a:r>
              <a:rPr lang="zh-CN" altLang="en-US" sz="1400" kern="100" dirty="0">
                <a:solidFill>
                  <a:srgbClr val="000000"/>
                </a:solidFill>
                <a:latin typeface="Calibri" panose="020F0502020204030204" pitchFamily="34" charset="0"/>
                <a:ea typeface="宋体" panose="02010600030101010101" pitchFamily="2" charset="-122"/>
              </a:rPr>
              <a:t>；</a:t>
            </a:r>
            <a:endParaRPr lang="en-US" altLang="zh-CN" sz="1400" kern="100" dirty="0">
              <a:solidFill>
                <a:srgbClr val="000000"/>
              </a:solidFill>
              <a:latin typeface="Calibri" panose="020F0502020204030204" pitchFamily="34" charset="0"/>
              <a:ea typeface="宋体" panose="02010600030101010101" pitchFamily="2" charset="-122"/>
            </a:endParaRPr>
          </a:p>
          <a:p>
            <a:r>
              <a:rPr lang="en-US" altLang="zh-CN" sz="1400" kern="100" dirty="0" err="1">
                <a:solidFill>
                  <a:srgbClr val="000000"/>
                </a:solidFill>
                <a:latin typeface="Calibri" panose="020F0502020204030204" pitchFamily="34" charset="0"/>
                <a:ea typeface="宋体" panose="02010600030101010101" pitchFamily="2" charset="-122"/>
              </a:rPr>
              <a:t>modifycustomer</a:t>
            </a:r>
            <a:r>
              <a:rPr lang="zh-CN" altLang="en-US" sz="1400" kern="100" dirty="0">
                <a:solidFill>
                  <a:srgbClr val="000000"/>
                </a:solidFill>
                <a:latin typeface="Calibri" panose="020F0502020204030204" pitchFamily="34" charset="0"/>
                <a:ea typeface="宋体" panose="02010600030101010101" pitchFamily="2" charset="-122"/>
              </a:rPr>
              <a:t> 用于修改已有客户的信息，根据客户 </a:t>
            </a:r>
            <a:r>
              <a:rPr lang="en-US" altLang="zh-CN" sz="1400" kern="100" dirty="0">
                <a:solidFill>
                  <a:srgbClr val="000000"/>
                </a:solidFill>
                <a:latin typeface="Calibri" panose="020F0502020204030204" pitchFamily="34" charset="0"/>
                <a:ea typeface="宋体" panose="02010600030101010101" pitchFamily="2" charset="-122"/>
              </a:rPr>
              <a:t>id </a:t>
            </a:r>
            <a:r>
              <a:rPr lang="zh-CN" altLang="en-US" sz="1400" kern="100" dirty="0">
                <a:solidFill>
                  <a:srgbClr val="000000"/>
                </a:solidFill>
                <a:latin typeface="Calibri" panose="020F0502020204030204" pitchFamily="34" charset="0"/>
                <a:ea typeface="宋体" panose="02010600030101010101" pitchFamily="2" charset="-122"/>
              </a:rPr>
              <a:t>查找记录并更新相应字段，最后保存到数据库。如果客户不存在会返回错误信息。</a:t>
            </a:r>
          </a:p>
        </p:txBody>
      </p:sp>
      <p:pic>
        <p:nvPicPr>
          <p:cNvPr id="23" name="图片 22">
            <a:extLst>
              <a:ext uri="{FF2B5EF4-FFF2-40B4-BE49-F238E27FC236}">
                <a16:creationId xmlns:a16="http://schemas.microsoft.com/office/drawing/2014/main" id="{B57C2B46-F209-228A-DEB5-387393C492FC}"/>
              </a:ext>
            </a:extLst>
          </p:cNvPr>
          <p:cNvPicPr>
            <a:picLocks noChangeAspect="1"/>
          </p:cNvPicPr>
          <p:nvPr/>
        </p:nvPicPr>
        <p:blipFill>
          <a:blip r:embed="rId5"/>
          <a:stretch>
            <a:fillRect/>
          </a:stretch>
        </p:blipFill>
        <p:spPr>
          <a:xfrm>
            <a:off x="5944654" y="3784361"/>
            <a:ext cx="2971800" cy="1552074"/>
          </a:xfrm>
          <a:prstGeom prst="rect">
            <a:avLst/>
          </a:prstGeom>
        </p:spPr>
      </p:pic>
      <p:pic>
        <p:nvPicPr>
          <p:cNvPr id="25" name="图片 24">
            <a:extLst>
              <a:ext uri="{FF2B5EF4-FFF2-40B4-BE49-F238E27FC236}">
                <a16:creationId xmlns:a16="http://schemas.microsoft.com/office/drawing/2014/main" id="{47ACB95D-8242-091C-DFC4-3D9A31976994}"/>
              </a:ext>
            </a:extLst>
          </p:cNvPr>
          <p:cNvPicPr>
            <a:picLocks noChangeAspect="1"/>
          </p:cNvPicPr>
          <p:nvPr/>
        </p:nvPicPr>
        <p:blipFill>
          <a:blip r:embed="rId6"/>
          <a:stretch>
            <a:fillRect/>
          </a:stretch>
        </p:blipFill>
        <p:spPr>
          <a:xfrm>
            <a:off x="9117163" y="3610146"/>
            <a:ext cx="2276123" cy="2653192"/>
          </a:xfrm>
          <a:prstGeom prst="rect">
            <a:avLst/>
          </a:prstGeom>
        </p:spPr>
      </p:pic>
    </p:spTree>
    <p:extLst>
      <p:ext uri="{BB962C8B-B14F-4D97-AF65-F5344CB8AC3E}">
        <p14:creationId xmlns:p14="http://schemas.microsoft.com/office/powerpoint/2010/main" val="64154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CF13-0615-FBC7-6BF6-59E5BFD4DD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50156F1-8D70-5287-7EAD-53DEFF26E86E}"/>
              </a:ext>
            </a:extLst>
          </p:cNvPr>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a:extLst>
              <a:ext uri="{FF2B5EF4-FFF2-40B4-BE49-F238E27FC236}">
                <a16:creationId xmlns:a16="http://schemas.microsoft.com/office/drawing/2014/main" id="{5BDA6A41-3ADA-02BF-9BE6-7FD1E66CDC1C}"/>
              </a:ext>
            </a:extLst>
          </p:cNvPr>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4.3</a:t>
            </a:r>
            <a:r>
              <a:rPr lang="zh-CN" altLang="en-US" sz="2400" b="1" dirty="0">
                <a:solidFill>
                  <a:srgbClr val="585858"/>
                </a:solidFill>
                <a:latin typeface="微软雅黑"/>
                <a:cs typeface="微软雅黑"/>
              </a:rPr>
              <a:t>产品展示页面</a:t>
            </a:r>
            <a:endParaRPr sz="2400" dirty="0">
              <a:latin typeface="微软雅黑"/>
              <a:cs typeface="微软雅黑"/>
            </a:endParaRPr>
          </a:p>
        </p:txBody>
      </p:sp>
      <p:sp>
        <p:nvSpPr>
          <p:cNvPr id="4" name="object 4">
            <a:extLst>
              <a:ext uri="{FF2B5EF4-FFF2-40B4-BE49-F238E27FC236}">
                <a16:creationId xmlns:a16="http://schemas.microsoft.com/office/drawing/2014/main" id="{49FB0CEF-1817-6CAB-C58F-613050D853D3}"/>
              </a:ext>
            </a:extLst>
          </p:cNvPr>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2760DC9B-7F1A-16B5-2A78-8193775DE24B}"/>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a:extLst>
              <a:ext uri="{FF2B5EF4-FFF2-40B4-BE49-F238E27FC236}">
                <a16:creationId xmlns:a16="http://schemas.microsoft.com/office/drawing/2014/main" id="{159C5237-5E16-FC72-D8FB-28001513093C}"/>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a:extLst>
              <a:ext uri="{FF2B5EF4-FFF2-40B4-BE49-F238E27FC236}">
                <a16:creationId xmlns:a16="http://schemas.microsoft.com/office/drawing/2014/main" id="{D2135EFB-F973-9669-0679-BCF42BEBB86C}"/>
              </a:ext>
            </a:extLst>
          </p:cNvPr>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a:extLst>
              <a:ext uri="{FF2B5EF4-FFF2-40B4-BE49-F238E27FC236}">
                <a16:creationId xmlns:a16="http://schemas.microsoft.com/office/drawing/2014/main" id="{D3D4591B-3FD1-B45B-66C9-676613DF839F}"/>
              </a:ext>
            </a:extLst>
          </p:cNvPr>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a:extLst>
              <a:ext uri="{FF2B5EF4-FFF2-40B4-BE49-F238E27FC236}">
                <a16:creationId xmlns:a16="http://schemas.microsoft.com/office/drawing/2014/main" id="{7EA233D6-FB0B-AA80-EE67-62C2F6502D65}"/>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a:extLst>
              <a:ext uri="{FF2B5EF4-FFF2-40B4-BE49-F238E27FC236}">
                <a16:creationId xmlns:a16="http://schemas.microsoft.com/office/drawing/2014/main" id="{725035A2-35B3-44F7-8E14-31CEA453E36A}"/>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a:extLst>
              <a:ext uri="{FF2B5EF4-FFF2-40B4-BE49-F238E27FC236}">
                <a16:creationId xmlns:a16="http://schemas.microsoft.com/office/drawing/2014/main" id="{6125523E-215F-D651-4CFD-218A762FC77D}"/>
              </a:ext>
            </a:extLst>
          </p:cNvPr>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a:extLst>
              <a:ext uri="{FF2B5EF4-FFF2-40B4-BE49-F238E27FC236}">
                <a16:creationId xmlns:a16="http://schemas.microsoft.com/office/drawing/2014/main" id="{F4F34534-6433-C3C0-4BBC-1DF697B2E422}"/>
              </a:ext>
            </a:extLst>
          </p:cNvPr>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a:extLst>
              <a:ext uri="{FF2B5EF4-FFF2-40B4-BE49-F238E27FC236}">
                <a16:creationId xmlns:a16="http://schemas.microsoft.com/office/drawing/2014/main" id="{DCFEC64F-9323-8C90-7130-7C0923C483C0}"/>
              </a:ext>
            </a:extLst>
          </p:cNvPr>
          <p:cNvPicPr/>
          <p:nvPr/>
        </p:nvPicPr>
        <p:blipFill>
          <a:blip r:embed="rId2" cstate="print"/>
          <a:stretch>
            <a:fillRect/>
          </a:stretch>
        </p:blipFill>
        <p:spPr>
          <a:xfrm>
            <a:off x="1936775" y="1468602"/>
            <a:ext cx="10255224" cy="5389397"/>
          </a:xfrm>
          <a:prstGeom prst="rect">
            <a:avLst/>
          </a:prstGeom>
        </p:spPr>
      </p:pic>
      <p:sp>
        <p:nvSpPr>
          <p:cNvPr id="15" name="object 15">
            <a:extLst>
              <a:ext uri="{FF2B5EF4-FFF2-40B4-BE49-F238E27FC236}">
                <a16:creationId xmlns:a16="http://schemas.microsoft.com/office/drawing/2014/main" id="{56053326-4442-A977-B796-9607BBA22D4F}"/>
              </a:ext>
            </a:extLst>
          </p:cNvPr>
          <p:cNvSpPr txBox="1"/>
          <p:nvPr/>
        </p:nvSpPr>
        <p:spPr>
          <a:xfrm>
            <a:off x="2570479" y="2005329"/>
            <a:ext cx="8630921" cy="1133644"/>
          </a:xfrm>
          <a:prstGeom prst="rect">
            <a:avLst/>
          </a:prstGeom>
        </p:spPr>
        <p:txBody>
          <a:bodyPr vert="horz" wrap="square" lIns="0" tIns="12700" rIns="0" bIns="0" rtlCol="0">
            <a:spAutoFit/>
          </a:bodyPr>
          <a:lstStyle/>
          <a:p>
            <a:pPr marL="12700" marR="5080" indent="190500" algn="just">
              <a:spcBef>
                <a:spcPts val="100"/>
              </a:spcBef>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主界面操作菜单的第二项为海外仓货物产品信息展示页，具体界面如图所示，展示了产品的信息，相关公司，具体描述等等，可以点击编辑按钮实现产品信息的修改，可删除产品，点击添加产品即可在管理界面编辑并添加客户信息到数据库。</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12700" marR="5080" indent="190500" algn="just">
              <a:spcBef>
                <a:spcPts val="100"/>
              </a:spcBef>
            </a:pPr>
            <a:endParaRPr sz="1800" dirty="0">
              <a:latin typeface="微软雅黑"/>
              <a:cs typeface="微软雅黑"/>
            </a:endParaRPr>
          </a:p>
        </p:txBody>
      </p:sp>
      <p:pic>
        <p:nvPicPr>
          <p:cNvPr id="17" name="object 17">
            <a:extLst>
              <a:ext uri="{FF2B5EF4-FFF2-40B4-BE49-F238E27FC236}">
                <a16:creationId xmlns:a16="http://schemas.microsoft.com/office/drawing/2014/main" id="{4393CA87-DE36-004F-86F6-2766C3921F6B}"/>
              </a:ext>
            </a:extLst>
          </p:cNvPr>
          <p:cNvPicPr/>
          <p:nvPr/>
        </p:nvPicPr>
        <p:blipFill>
          <a:blip r:embed="rId3"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F572D2B2-C421-C59F-C4BF-1AE13196DE21}"/>
              </a:ext>
            </a:extLst>
          </p:cNvPr>
          <p:cNvSpPr txBox="1"/>
          <p:nvPr/>
        </p:nvSpPr>
        <p:spPr>
          <a:xfrm>
            <a:off x="769996" y="234348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产品界面</a:t>
            </a:r>
          </a:p>
        </p:txBody>
      </p:sp>
      <p:pic>
        <p:nvPicPr>
          <p:cNvPr id="18" name="图片 17">
            <a:extLst>
              <a:ext uri="{FF2B5EF4-FFF2-40B4-BE49-F238E27FC236}">
                <a16:creationId xmlns:a16="http://schemas.microsoft.com/office/drawing/2014/main" id="{94724A83-D79F-3028-97E4-C25218A89972}"/>
              </a:ext>
            </a:extLst>
          </p:cNvPr>
          <p:cNvPicPr>
            <a:picLocks noChangeAspect="1"/>
          </p:cNvPicPr>
          <p:nvPr/>
        </p:nvPicPr>
        <p:blipFill>
          <a:blip r:embed="rId4"/>
          <a:srcRect b="5545"/>
          <a:stretch>
            <a:fillRect/>
          </a:stretch>
        </p:blipFill>
        <p:spPr>
          <a:xfrm>
            <a:off x="2387427" y="3209089"/>
            <a:ext cx="4670658" cy="2590800"/>
          </a:xfrm>
          <a:prstGeom prst="rect">
            <a:avLst/>
          </a:prstGeom>
          <a:noFill/>
          <a:ln>
            <a:noFill/>
          </a:ln>
        </p:spPr>
      </p:pic>
      <p:pic>
        <p:nvPicPr>
          <p:cNvPr id="16" name="图片 15">
            <a:extLst>
              <a:ext uri="{FF2B5EF4-FFF2-40B4-BE49-F238E27FC236}">
                <a16:creationId xmlns:a16="http://schemas.microsoft.com/office/drawing/2014/main" id="{48098E0E-81FB-020B-B99C-7ACE588E4362}"/>
              </a:ext>
            </a:extLst>
          </p:cNvPr>
          <p:cNvPicPr>
            <a:picLocks noChangeAspect="1"/>
          </p:cNvPicPr>
          <p:nvPr/>
        </p:nvPicPr>
        <p:blipFill>
          <a:blip r:embed="rId5"/>
          <a:stretch>
            <a:fillRect/>
          </a:stretch>
        </p:blipFill>
        <p:spPr>
          <a:xfrm>
            <a:off x="7242281" y="3168021"/>
            <a:ext cx="4673169" cy="2631867"/>
          </a:xfrm>
          <a:prstGeom prst="rect">
            <a:avLst/>
          </a:prstGeom>
        </p:spPr>
      </p:pic>
    </p:spTree>
    <p:extLst>
      <p:ext uri="{BB962C8B-B14F-4D97-AF65-F5344CB8AC3E}">
        <p14:creationId xmlns:p14="http://schemas.microsoft.com/office/powerpoint/2010/main" val="1593748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4674E-1CB2-D81A-1BB5-DD82F471ADD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93C851-D653-BB23-AF80-5F72B6504781}"/>
              </a:ext>
            </a:extLst>
          </p:cNvPr>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a:extLst>
              <a:ext uri="{FF2B5EF4-FFF2-40B4-BE49-F238E27FC236}">
                <a16:creationId xmlns:a16="http://schemas.microsoft.com/office/drawing/2014/main" id="{2E702E0B-0C43-1E8B-5E78-03AD72F5E674}"/>
              </a:ext>
            </a:extLst>
          </p:cNvPr>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4.4</a:t>
            </a:r>
            <a:r>
              <a:rPr lang="zh-CN" altLang="en-US" sz="2400" b="1" dirty="0">
                <a:solidFill>
                  <a:srgbClr val="585858"/>
                </a:solidFill>
                <a:latin typeface="微软雅黑"/>
                <a:cs typeface="微软雅黑"/>
              </a:rPr>
              <a:t>订单界面</a:t>
            </a:r>
            <a:endParaRPr sz="2400" dirty="0">
              <a:latin typeface="微软雅黑"/>
              <a:cs typeface="微软雅黑"/>
            </a:endParaRPr>
          </a:p>
        </p:txBody>
      </p:sp>
      <p:sp>
        <p:nvSpPr>
          <p:cNvPr id="4" name="object 4">
            <a:extLst>
              <a:ext uri="{FF2B5EF4-FFF2-40B4-BE49-F238E27FC236}">
                <a16:creationId xmlns:a16="http://schemas.microsoft.com/office/drawing/2014/main" id="{1FEED1AA-CEE4-B4C5-A02A-04801671028B}"/>
              </a:ext>
            </a:extLst>
          </p:cNvPr>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1798E36C-F04D-700B-D38F-982D32A56F64}"/>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a:extLst>
              <a:ext uri="{FF2B5EF4-FFF2-40B4-BE49-F238E27FC236}">
                <a16:creationId xmlns:a16="http://schemas.microsoft.com/office/drawing/2014/main" id="{CD8DCAEE-DBFB-895D-CD36-2DF6C79A64AD}"/>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a:extLst>
              <a:ext uri="{FF2B5EF4-FFF2-40B4-BE49-F238E27FC236}">
                <a16:creationId xmlns:a16="http://schemas.microsoft.com/office/drawing/2014/main" id="{B3D3DB4A-4C54-2225-B9B7-7434B59045A1}"/>
              </a:ext>
            </a:extLst>
          </p:cNvPr>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a:extLst>
              <a:ext uri="{FF2B5EF4-FFF2-40B4-BE49-F238E27FC236}">
                <a16:creationId xmlns:a16="http://schemas.microsoft.com/office/drawing/2014/main" id="{E42F65F8-3685-5075-5136-9F239E6198CE}"/>
              </a:ext>
            </a:extLst>
          </p:cNvPr>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a:extLst>
              <a:ext uri="{FF2B5EF4-FFF2-40B4-BE49-F238E27FC236}">
                <a16:creationId xmlns:a16="http://schemas.microsoft.com/office/drawing/2014/main" id="{2983FF31-C396-F7A2-7544-F44971FD904D}"/>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a:extLst>
              <a:ext uri="{FF2B5EF4-FFF2-40B4-BE49-F238E27FC236}">
                <a16:creationId xmlns:a16="http://schemas.microsoft.com/office/drawing/2014/main" id="{7D5F7F76-D320-91DC-A537-C175C4D77CBF}"/>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a:extLst>
              <a:ext uri="{FF2B5EF4-FFF2-40B4-BE49-F238E27FC236}">
                <a16:creationId xmlns:a16="http://schemas.microsoft.com/office/drawing/2014/main" id="{3B6AD674-353B-902F-51A4-20A804E36DA6}"/>
              </a:ext>
            </a:extLst>
          </p:cNvPr>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a:extLst>
              <a:ext uri="{FF2B5EF4-FFF2-40B4-BE49-F238E27FC236}">
                <a16:creationId xmlns:a16="http://schemas.microsoft.com/office/drawing/2014/main" id="{274DE3E5-F41F-4987-4A5B-C04E6C9AD75A}"/>
              </a:ext>
            </a:extLst>
          </p:cNvPr>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a:extLst>
              <a:ext uri="{FF2B5EF4-FFF2-40B4-BE49-F238E27FC236}">
                <a16:creationId xmlns:a16="http://schemas.microsoft.com/office/drawing/2014/main" id="{4595F044-0D91-958A-6F44-333843002D91}"/>
              </a:ext>
            </a:extLst>
          </p:cNvPr>
          <p:cNvPicPr/>
          <p:nvPr/>
        </p:nvPicPr>
        <p:blipFill>
          <a:blip r:embed="rId2" cstate="print"/>
          <a:stretch>
            <a:fillRect/>
          </a:stretch>
        </p:blipFill>
        <p:spPr>
          <a:xfrm>
            <a:off x="1936775" y="1468602"/>
            <a:ext cx="10255224" cy="5389397"/>
          </a:xfrm>
          <a:prstGeom prst="rect">
            <a:avLst/>
          </a:prstGeom>
        </p:spPr>
      </p:pic>
      <p:sp>
        <p:nvSpPr>
          <p:cNvPr id="15" name="object 15">
            <a:extLst>
              <a:ext uri="{FF2B5EF4-FFF2-40B4-BE49-F238E27FC236}">
                <a16:creationId xmlns:a16="http://schemas.microsoft.com/office/drawing/2014/main" id="{B7E1125B-24FF-17AB-8BB1-AF167246C99D}"/>
              </a:ext>
            </a:extLst>
          </p:cNvPr>
          <p:cNvSpPr txBox="1"/>
          <p:nvPr/>
        </p:nvSpPr>
        <p:spPr>
          <a:xfrm>
            <a:off x="2570479" y="2005329"/>
            <a:ext cx="8630921" cy="843821"/>
          </a:xfrm>
          <a:prstGeom prst="rect">
            <a:avLst/>
          </a:prstGeom>
        </p:spPr>
        <p:txBody>
          <a:bodyPr vert="horz" wrap="square" lIns="0" tIns="12700" rIns="0" bIns="0" rtlCol="0">
            <a:spAutoFit/>
          </a:bodyPr>
          <a:lstStyle/>
          <a:p>
            <a:pPr marL="12700" marR="5080" indent="190500" algn="just">
              <a:spcBef>
                <a:spcPts val="100"/>
              </a:spcBef>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主界面操作菜单的第三项为大宗贸易订单展示页，其中展示了大宗贸易订单的信息，相关公司，描述等等，可以点击编辑按钮实现产品信息的修改，可删除产品；点击添加产品即可在管理界面编辑并添加客户信息到数据库。</a:t>
            </a:r>
            <a:endParaRPr sz="1800" dirty="0">
              <a:latin typeface="微软雅黑"/>
              <a:cs typeface="微软雅黑"/>
            </a:endParaRPr>
          </a:p>
        </p:txBody>
      </p:sp>
      <p:pic>
        <p:nvPicPr>
          <p:cNvPr id="17" name="object 17">
            <a:extLst>
              <a:ext uri="{FF2B5EF4-FFF2-40B4-BE49-F238E27FC236}">
                <a16:creationId xmlns:a16="http://schemas.microsoft.com/office/drawing/2014/main" id="{90957B13-E5A4-2C63-BB75-8921D6A3703A}"/>
              </a:ext>
            </a:extLst>
          </p:cNvPr>
          <p:cNvPicPr/>
          <p:nvPr/>
        </p:nvPicPr>
        <p:blipFill>
          <a:blip r:embed="rId3"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9D418FDB-3ABF-4373-881D-6F69746F3FDD}"/>
              </a:ext>
            </a:extLst>
          </p:cNvPr>
          <p:cNvSpPr txBox="1"/>
          <p:nvPr/>
        </p:nvSpPr>
        <p:spPr>
          <a:xfrm>
            <a:off x="769996" y="234348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订单界面</a:t>
            </a:r>
          </a:p>
        </p:txBody>
      </p:sp>
      <p:pic>
        <p:nvPicPr>
          <p:cNvPr id="16" name="图片 15">
            <a:extLst>
              <a:ext uri="{FF2B5EF4-FFF2-40B4-BE49-F238E27FC236}">
                <a16:creationId xmlns:a16="http://schemas.microsoft.com/office/drawing/2014/main" id="{18018E06-1E22-4E32-942E-88E14E521486}"/>
              </a:ext>
            </a:extLst>
          </p:cNvPr>
          <p:cNvPicPr>
            <a:picLocks noChangeAspect="1"/>
          </p:cNvPicPr>
          <p:nvPr/>
        </p:nvPicPr>
        <p:blipFill>
          <a:blip r:embed="rId4"/>
          <a:stretch>
            <a:fillRect/>
          </a:stretch>
        </p:blipFill>
        <p:spPr>
          <a:xfrm>
            <a:off x="7064387" y="3122136"/>
            <a:ext cx="4593387" cy="2693831"/>
          </a:xfrm>
          <a:prstGeom prst="rect">
            <a:avLst/>
          </a:prstGeom>
          <a:noFill/>
          <a:ln>
            <a:noFill/>
          </a:ln>
        </p:spPr>
      </p:pic>
      <p:pic>
        <p:nvPicPr>
          <p:cNvPr id="20" name="图片 19">
            <a:extLst>
              <a:ext uri="{FF2B5EF4-FFF2-40B4-BE49-F238E27FC236}">
                <a16:creationId xmlns:a16="http://schemas.microsoft.com/office/drawing/2014/main" id="{71722BB8-94A3-B3F3-B167-157D225E1F56}"/>
              </a:ext>
            </a:extLst>
          </p:cNvPr>
          <p:cNvPicPr>
            <a:picLocks noChangeAspect="1"/>
          </p:cNvPicPr>
          <p:nvPr/>
        </p:nvPicPr>
        <p:blipFill>
          <a:blip r:embed="rId5"/>
          <a:stretch>
            <a:fillRect/>
          </a:stretch>
        </p:blipFill>
        <p:spPr>
          <a:xfrm>
            <a:off x="2286000" y="3130403"/>
            <a:ext cx="4692625" cy="2711941"/>
          </a:xfrm>
          <a:prstGeom prst="rect">
            <a:avLst/>
          </a:prstGeom>
          <a:noFill/>
          <a:ln>
            <a:noFill/>
          </a:ln>
        </p:spPr>
      </p:pic>
    </p:spTree>
    <p:extLst>
      <p:ext uri="{BB962C8B-B14F-4D97-AF65-F5344CB8AC3E}">
        <p14:creationId xmlns:p14="http://schemas.microsoft.com/office/powerpoint/2010/main" val="203127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D4CDB-DF47-E384-428D-88C96BEB175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2D238F-CC45-8E0C-F255-6CD454F702D5}"/>
              </a:ext>
            </a:extLst>
          </p:cNvPr>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a:extLst>
              <a:ext uri="{FF2B5EF4-FFF2-40B4-BE49-F238E27FC236}">
                <a16:creationId xmlns:a16="http://schemas.microsoft.com/office/drawing/2014/main" id="{CFED390B-4D22-C0A5-DCC4-F41F5321421D}"/>
              </a:ext>
            </a:extLst>
          </p:cNvPr>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4.4</a:t>
            </a:r>
            <a:r>
              <a:rPr lang="zh-CN" altLang="en-US" sz="2400" b="1" dirty="0">
                <a:solidFill>
                  <a:srgbClr val="585858"/>
                </a:solidFill>
                <a:latin typeface="微软雅黑"/>
                <a:cs typeface="微软雅黑"/>
              </a:rPr>
              <a:t>订单界面</a:t>
            </a:r>
            <a:endParaRPr sz="2400" dirty="0">
              <a:latin typeface="微软雅黑"/>
              <a:cs typeface="微软雅黑"/>
            </a:endParaRPr>
          </a:p>
        </p:txBody>
      </p:sp>
      <p:sp>
        <p:nvSpPr>
          <p:cNvPr id="4" name="object 4">
            <a:extLst>
              <a:ext uri="{FF2B5EF4-FFF2-40B4-BE49-F238E27FC236}">
                <a16:creationId xmlns:a16="http://schemas.microsoft.com/office/drawing/2014/main" id="{B09CC9CC-9F0D-DBF7-DE5A-E1A85CBE5DFA}"/>
              </a:ext>
            </a:extLst>
          </p:cNvPr>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7D2FE66F-F32C-0EBC-3DD4-BA18A8EE0DE7}"/>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a:extLst>
              <a:ext uri="{FF2B5EF4-FFF2-40B4-BE49-F238E27FC236}">
                <a16:creationId xmlns:a16="http://schemas.microsoft.com/office/drawing/2014/main" id="{82E7F5EB-8C1B-F954-D994-E44369C21760}"/>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a:extLst>
              <a:ext uri="{FF2B5EF4-FFF2-40B4-BE49-F238E27FC236}">
                <a16:creationId xmlns:a16="http://schemas.microsoft.com/office/drawing/2014/main" id="{929BEC9C-BC56-3CB5-34C8-F87F99A20B2D}"/>
              </a:ext>
            </a:extLst>
          </p:cNvPr>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a:extLst>
              <a:ext uri="{FF2B5EF4-FFF2-40B4-BE49-F238E27FC236}">
                <a16:creationId xmlns:a16="http://schemas.microsoft.com/office/drawing/2014/main" id="{04CB894D-992C-543E-882F-E71B10CC83CA}"/>
              </a:ext>
            </a:extLst>
          </p:cNvPr>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a:extLst>
              <a:ext uri="{FF2B5EF4-FFF2-40B4-BE49-F238E27FC236}">
                <a16:creationId xmlns:a16="http://schemas.microsoft.com/office/drawing/2014/main" id="{8CB41F26-B30E-C1A2-A420-EAF70638EDA7}"/>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a:extLst>
              <a:ext uri="{FF2B5EF4-FFF2-40B4-BE49-F238E27FC236}">
                <a16:creationId xmlns:a16="http://schemas.microsoft.com/office/drawing/2014/main" id="{597C1FA7-9E6F-092D-0D83-F05DE7BCF3AA}"/>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a:extLst>
              <a:ext uri="{FF2B5EF4-FFF2-40B4-BE49-F238E27FC236}">
                <a16:creationId xmlns:a16="http://schemas.microsoft.com/office/drawing/2014/main" id="{66004976-CADF-4A5C-5C18-4D60A5070CDD}"/>
              </a:ext>
            </a:extLst>
          </p:cNvPr>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a:extLst>
              <a:ext uri="{FF2B5EF4-FFF2-40B4-BE49-F238E27FC236}">
                <a16:creationId xmlns:a16="http://schemas.microsoft.com/office/drawing/2014/main" id="{00442161-E7B3-F4E0-08B1-A1C43F8EEA62}"/>
              </a:ext>
            </a:extLst>
          </p:cNvPr>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a:extLst>
              <a:ext uri="{FF2B5EF4-FFF2-40B4-BE49-F238E27FC236}">
                <a16:creationId xmlns:a16="http://schemas.microsoft.com/office/drawing/2014/main" id="{BA91085C-3098-CF5B-6515-2DC97F915D99}"/>
              </a:ext>
            </a:extLst>
          </p:cNvPr>
          <p:cNvPicPr/>
          <p:nvPr/>
        </p:nvPicPr>
        <p:blipFill>
          <a:blip r:embed="rId2" cstate="print"/>
          <a:stretch>
            <a:fillRect/>
          </a:stretch>
        </p:blipFill>
        <p:spPr>
          <a:xfrm>
            <a:off x="1936775" y="1468602"/>
            <a:ext cx="10255224" cy="5389397"/>
          </a:xfrm>
          <a:prstGeom prst="rect">
            <a:avLst/>
          </a:prstGeom>
        </p:spPr>
      </p:pic>
      <p:sp>
        <p:nvSpPr>
          <p:cNvPr id="15" name="object 15">
            <a:extLst>
              <a:ext uri="{FF2B5EF4-FFF2-40B4-BE49-F238E27FC236}">
                <a16:creationId xmlns:a16="http://schemas.microsoft.com/office/drawing/2014/main" id="{5967A419-A0FF-C3BD-9E84-CBB09811EE29}"/>
              </a:ext>
            </a:extLst>
          </p:cNvPr>
          <p:cNvSpPr txBox="1"/>
          <p:nvPr/>
        </p:nvSpPr>
        <p:spPr>
          <a:xfrm>
            <a:off x="2570479" y="2005329"/>
            <a:ext cx="8630921" cy="289823"/>
          </a:xfrm>
          <a:prstGeom prst="rect">
            <a:avLst/>
          </a:prstGeom>
        </p:spPr>
        <p:txBody>
          <a:bodyPr vert="horz" wrap="square" lIns="0" tIns="12700" rIns="0" bIns="0" rtlCol="0">
            <a:spAutoFit/>
          </a:bodyPr>
          <a:lstStyle/>
          <a:p>
            <a:pPr marL="12700" marR="5080" indent="190500" algn="just">
              <a:spcBef>
                <a:spcPts val="100"/>
              </a:spcBef>
            </a:pPr>
            <a:endParaRPr sz="1800" dirty="0">
              <a:latin typeface="微软雅黑"/>
              <a:cs typeface="微软雅黑"/>
            </a:endParaRPr>
          </a:p>
        </p:txBody>
      </p:sp>
      <p:pic>
        <p:nvPicPr>
          <p:cNvPr id="17" name="object 17">
            <a:extLst>
              <a:ext uri="{FF2B5EF4-FFF2-40B4-BE49-F238E27FC236}">
                <a16:creationId xmlns:a16="http://schemas.microsoft.com/office/drawing/2014/main" id="{3834E4CA-665F-5A61-F9E1-BD50F5A5E9CB}"/>
              </a:ext>
            </a:extLst>
          </p:cNvPr>
          <p:cNvPicPr/>
          <p:nvPr/>
        </p:nvPicPr>
        <p:blipFill>
          <a:blip r:embed="rId3"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4D018BC2-CE11-00D8-F8A9-C621B2CCAE9D}"/>
              </a:ext>
            </a:extLst>
          </p:cNvPr>
          <p:cNvSpPr txBox="1"/>
          <p:nvPr/>
        </p:nvSpPr>
        <p:spPr>
          <a:xfrm>
            <a:off x="769996" y="234348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订单页代码解释</a:t>
            </a:r>
          </a:p>
        </p:txBody>
      </p:sp>
      <p:pic>
        <p:nvPicPr>
          <p:cNvPr id="24" name="图片 23">
            <a:extLst>
              <a:ext uri="{FF2B5EF4-FFF2-40B4-BE49-F238E27FC236}">
                <a16:creationId xmlns:a16="http://schemas.microsoft.com/office/drawing/2014/main" id="{A0785420-4831-2F52-F4B4-1EEEB6ADAEB1}"/>
              </a:ext>
            </a:extLst>
          </p:cNvPr>
          <p:cNvPicPr>
            <a:picLocks noChangeAspect="1"/>
          </p:cNvPicPr>
          <p:nvPr/>
        </p:nvPicPr>
        <p:blipFill>
          <a:blip r:embed="rId4"/>
          <a:stretch>
            <a:fillRect/>
          </a:stretch>
        </p:blipFill>
        <p:spPr>
          <a:xfrm>
            <a:off x="2270111" y="1528940"/>
            <a:ext cx="3825378" cy="4834269"/>
          </a:xfrm>
          <a:prstGeom prst="rect">
            <a:avLst/>
          </a:prstGeom>
        </p:spPr>
      </p:pic>
      <p:sp>
        <p:nvSpPr>
          <p:cNvPr id="25" name="文本框 24">
            <a:extLst>
              <a:ext uri="{FF2B5EF4-FFF2-40B4-BE49-F238E27FC236}">
                <a16:creationId xmlns:a16="http://schemas.microsoft.com/office/drawing/2014/main" id="{4B7D7656-622C-DB38-854A-135C374F0400}"/>
              </a:ext>
            </a:extLst>
          </p:cNvPr>
          <p:cNvSpPr txBox="1"/>
          <p:nvPr/>
        </p:nvSpPr>
        <p:spPr>
          <a:xfrm>
            <a:off x="5869596" y="1483906"/>
            <a:ext cx="4872405" cy="2031325"/>
          </a:xfrm>
          <a:prstGeom prst="rect">
            <a:avLst/>
          </a:prstGeom>
          <a:noFill/>
        </p:spPr>
        <p:txBody>
          <a:bodyPr wrap="square" rtlCol="0">
            <a:spAutoFit/>
          </a:bodyPr>
          <a:lstStyle/>
          <a:p>
            <a:r>
              <a:rPr lang="en-US" altLang="zh-CN" sz="1400" kern="100" dirty="0" err="1">
                <a:solidFill>
                  <a:srgbClr val="000000"/>
                </a:solidFill>
                <a:latin typeface="Calibri" panose="020F0502020204030204" pitchFamily="34" charset="0"/>
                <a:ea typeface="宋体" panose="02010600030101010101" pitchFamily="2" charset="-122"/>
              </a:rPr>
              <a:t>listorder</a:t>
            </a:r>
            <a:r>
              <a:rPr lang="zh-CN" altLang="en-US" sz="1400" kern="100" dirty="0">
                <a:solidFill>
                  <a:srgbClr val="000000"/>
                </a:solidFill>
                <a:latin typeface="Calibri" panose="020F0502020204030204" pitchFamily="34" charset="0"/>
                <a:ea typeface="宋体" panose="02010600030101010101" pitchFamily="2" charset="-122"/>
              </a:rPr>
              <a:t>支持分页和按订单名称的关键字模糊搜索，并且会把每个订单关联的客户名称一并查询出来。接口返回指定页的订单数据和总数，如果请求的页码超出范围则返回空列表，遇到其他异常会返回错误信息。</a:t>
            </a:r>
            <a:endParaRPr lang="en-US" altLang="zh-CN" sz="1400" kern="100" dirty="0">
              <a:solidFill>
                <a:srgbClr val="000000"/>
              </a:solidFill>
              <a:latin typeface="Calibri" panose="020F0502020204030204" pitchFamily="34" charset="0"/>
              <a:ea typeface="宋体" panose="02010600030101010101" pitchFamily="2" charset="-122"/>
            </a:endParaRPr>
          </a:p>
          <a:p>
            <a:r>
              <a:rPr lang="zh-CN" altLang="en-US" sz="1400" kern="100" dirty="0">
                <a:solidFill>
                  <a:srgbClr val="000000"/>
                </a:solidFill>
                <a:latin typeface="Calibri" panose="020F0502020204030204" pitchFamily="34" charset="0"/>
                <a:ea typeface="宋体" panose="02010600030101010101" pitchFamily="2" charset="-122"/>
              </a:rPr>
              <a:t> </a:t>
            </a:r>
            <a:r>
              <a:rPr lang="en-US" altLang="zh-CN" sz="1400" kern="100" dirty="0" err="1">
                <a:solidFill>
                  <a:srgbClr val="000000"/>
                </a:solidFill>
                <a:latin typeface="Calibri" panose="020F0502020204030204" pitchFamily="34" charset="0"/>
                <a:ea typeface="宋体" panose="02010600030101010101" pitchFamily="2" charset="-122"/>
              </a:rPr>
              <a:t>addorder</a:t>
            </a:r>
            <a:r>
              <a:rPr lang="zh-CN" altLang="en-US" sz="1400" kern="100" dirty="0">
                <a:solidFill>
                  <a:srgbClr val="000000"/>
                </a:solidFill>
                <a:latin typeface="Calibri" panose="020F0502020204030204" pitchFamily="34" charset="0"/>
                <a:ea typeface="宋体" panose="02010600030101010101" pitchFamily="2" charset="-122"/>
              </a:rPr>
              <a:t> 用于添加新订单，会将订单信息和关联的货品品列表写入数据库，并批量插入订单与货品的关联记录</a:t>
            </a:r>
            <a:endParaRPr lang="en-US" altLang="zh-CN" sz="1400" kern="100" dirty="0">
              <a:solidFill>
                <a:srgbClr val="000000"/>
              </a:solidFill>
              <a:latin typeface="Calibri" panose="020F0502020204030204" pitchFamily="34" charset="0"/>
              <a:ea typeface="宋体" panose="02010600030101010101" pitchFamily="2" charset="-122"/>
            </a:endParaRPr>
          </a:p>
          <a:p>
            <a:r>
              <a:rPr lang="en-US" altLang="zh-CN" sz="1400" kern="100" dirty="0" err="1">
                <a:solidFill>
                  <a:srgbClr val="000000"/>
                </a:solidFill>
                <a:latin typeface="Calibri" panose="020F0502020204030204" pitchFamily="34" charset="0"/>
                <a:ea typeface="宋体" panose="02010600030101010101" pitchFamily="2" charset="-122"/>
              </a:rPr>
              <a:t>deleteorder</a:t>
            </a:r>
            <a:r>
              <a:rPr lang="zh-CN" altLang="en-US" sz="1400" kern="100" dirty="0">
                <a:solidFill>
                  <a:srgbClr val="000000"/>
                </a:solidFill>
                <a:latin typeface="Calibri" panose="020F0502020204030204" pitchFamily="34" charset="0"/>
                <a:ea typeface="宋体" panose="02010600030101010101" pitchFamily="2" charset="-122"/>
              </a:rPr>
              <a:t> 用于删除订单，会先删除订单对应的药品关联记录，再删除订单本身。如果订单不存在或发生异常，会返回相应的错误信息。</a:t>
            </a:r>
          </a:p>
        </p:txBody>
      </p:sp>
      <p:pic>
        <p:nvPicPr>
          <p:cNvPr id="27" name="图片 26">
            <a:extLst>
              <a:ext uri="{FF2B5EF4-FFF2-40B4-BE49-F238E27FC236}">
                <a16:creationId xmlns:a16="http://schemas.microsoft.com/office/drawing/2014/main" id="{05DE69F7-5359-C211-9BF2-0133210BA508}"/>
              </a:ext>
            </a:extLst>
          </p:cNvPr>
          <p:cNvPicPr>
            <a:picLocks noChangeAspect="1"/>
          </p:cNvPicPr>
          <p:nvPr/>
        </p:nvPicPr>
        <p:blipFill>
          <a:blip r:embed="rId5"/>
          <a:stretch>
            <a:fillRect/>
          </a:stretch>
        </p:blipFill>
        <p:spPr>
          <a:xfrm>
            <a:off x="5615927" y="3780709"/>
            <a:ext cx="3318586" cy="2339524"/>
          </a:xfrm>
          <a:prstGeom prst="rect">
            <a:avLst/>
          </a:prstGeom>
        </p:spPr>
      </p:pic>
      <p:pic>
        <p:nvPicPr>
          <p:cNvPr id="29" name="图片 28">
            <a:extLst>
              <a:ext uri="{FF2B5EF4-FFF2-40B4-BE49-F238E27FC236}">
                <a16:creationId xmlns:a16="http://schemas.microsoft.com/office/drawing/2014/main" id="{0AA03442-03F2-16A0-8418-3829DB41FB8B}"/>
              </a:ext>
            </a:extLst>
          </p:cNvPr>
          <p:cNvPicPr>
            <a:picLocks noChangeAspect="1"/>
          </p:cNvPicPr>
          <p:nvPr/>
        </p:nvPicPr>
        <p:blipFill>
          <a:blip r:embed="rId6"/>
          <a:stretch>
            <a:fillRect/>
          </a:stretch>
        </p:blipFill>
        <p:spPr>
          <a:xfrm>
            <a:off x="8922679" y="3763088"/>
            <a:ext cx="2499325" cy="2427261"/>
          </a:xfrm>
          <a:prstGeom prst="rect">
            <a:avLst/>
          </a:prstGeom>
        </p:spPr>
      </p:pic>
    </p:spTree>
    <p:extLst>
      <p:ext uri="{BB962C8B-B14F-4D97-AF65-F5344CB8AC3E}">
        <p14:creationId xmlns:p14="http://schemas.microsoft.com/office/powerpoint/2010/main" val="37766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79B47-BA86-0704-51A1-618CFB14858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79677FD-82B0-69BB-CF4F-911B42D11ACF}"/>
              </a:ext>
            </a:extLst>
          </p:cNvPr>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a:extLst>
              <a:ext uri="{FF2B5EF4-FFF2-40B4-BE49-F238E27FC236}">
                <a16:creationId xmlns:a16="http://schemas.microsoft.com/office/drawing/2014/main" id="{0FD793C4-DB9A-F9FA-9D90-0F7E59872B20}"/>
              </a:ext>
            </a:extLst>
          </p:cNvPr>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4.5</a:t>
            </a:r>
            <a:r>
              <a:rPr lang="zh-CN" altLang="en-US" sz="2400" b="1" dirty="0">
                <a:solidFill>
                  <a:srgbClr val="585858"/>
                </a:solidFill>
                <a:latin typeface="微软雅黑"/>
                <a:cs typeface="微软雅黑"/>
              </a:rPr>
              <a:t>自助海关报关</a:t>
            </a:r>
            <a:endParaRPr sz="2400" dirty="0">
              <a:latin typeface="微软雅黑"/>
              <a:cs typeface="微软雅黑"/>
            </a:endParaRPr>
          </a:p>
        </p:txBody>
      </p:sp>
      <p:sp>
        <p:nvSpPr>
          <p:cNvPr id="4" name="object 4">
            <a:extLst>
              <a:ext uri="{FF2B5EF4-FFF2-40B4-BE49-F238E27FC236}">
                <a16:creationId xmlns:a16="http://schemas.microsoft.com/office/drawing/2014/main" id="{191DED13-47D0-E703-FD01-BA4E7267EFB9}"/>
              </a:ext>
            </a:extLst>
          </p:cNvPr>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110946AB-D81B-ACD2-A874-DB761E4B540E}"/>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a:extLst>
              <a:ext uri="{FF2B5EF4-FFF2-40B4-BE49-F238E27FC236}">
                <a16:creationId xmlns:a16="http://schemas.microsoft.com/office/drawing/2014/main" id="{D065A59D-E9B8-0DB2-FBC5-5575DC4A3E27}"/>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a:extLst>
              <a:ext uri="{FF2B5EF4-FFF2-40B4-BE49-F238E27FC236}">
                <a16:creationId xmlns:a16="http://schemas.microsoft.com/office/drawing/2014/main" id="{04792285-BE6B-EC74-E4E1-5E2C57A23F7F}"/>
              </a:ext>
            </a:extLst>
          </p:cNvPr>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a:extLst>
              <a:ext uri="{FF2B5EF4-FFF2-40B4-BE49-F238E27FC236}">
                <a16:creationId xmlns:a16="http://schemas.microsoft.com/office/drawing/2014/main" id="{2FA71C13-77E1-A9EF-AB0B-233F661C50B3}"/>
              </a:ext>
            </a:extLst>
          </p:cNvPr>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a:extLst>
              <a:ext uri="{FF2B5EF4-FFF2-40B4-BE49-F238E27FC236}">
                <a16:creationId xmlns:a16="http://schemas.microsoft.com/office/drawing/2014/main" id="{26135AB1-636D-E5F2-3E7B-5CBAF2493771}"/>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a:extLst>
              <a:ext uri="{FF2B5EF4-FFF2-40B4-BE49-F238E27FC236}">
                <a16:creationId xmlns:a16="http://schemas.microsoft.com/office/drawing/2014/main" id="{D804E128-EF6F-DE29-383B-1F76E9A24BD0}"/>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a:extLst>
              <a:ext uri="{FF2B5EF4-FFF2-40B4-BE49-F238E27FC236}">
                <a16:creationId xmlns:a16="http://schemas.microsoft.com/office/drawing/2014/main" id="{5E1D6466-06DE-CE4D-1097-6EFF2A7630E0}"/>
              </a:ext>
            </a:extLst>
          </p:cNvPr>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a:extLst>
              <a:ext uri="{FF2B5EF4-FFF2-40B4-BE49-F238E27FC236}">
                <a16:creationId xmlns:a16="http://schemas.microsoft.com/office/drawing/2014/main" id="{61745208-0848-5C32-F78F-46BF81C22A1C}"/>
              </a:ext>
            </a:extLst>
          </p:cNvPr>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a:extLst>
              <a:ext uri="{FF2B5EF4-FFF2-40B4-BE49-F238E27FC236}">
                <a16:creationId xmlns:a16="http://schemas.microsoft.com/office/drawing/2014/main" id="{01B09DC4-5C36-F0C2-474E-C817B0FF35EF}"/>
              </a:ext>
            </a:extLst>
          </p:cNvPr>
          <p:cNvPicPr/>
          <p:nvPr/>
        </p:nvPicPr>
        <p:blipFill>
          <a:blip r:embed="rId2" cstate="print"/>
          <a:stretch>
            <a:fillRect/>
          </a:stretch>
        </p:blipFill>
        <p:spPr>
          <a:xfrm>
            <a:off x="1929155" y="1446000"/>
            <a:ext cx="10255224" cy="5389397"/>
          </a:xfrm>
          <a:prstGeom prst="rect">
            <a:avLst/>
          </a:prstGeom>
        </p:spPr>
      </p:pic>
      <p:sp>
        <p:nvSpPr>
          <p:cNvPr id="15" name="object 15">
            <a:extLst>
              <a:ext uri="{FF2B5EF4-FFF2-40B4-BE49-F238E27FC236}">
                <a16:creationId xmlns:a16="http://schemas.microsoft.com/office/drawing/2014/main" id="{48EFDF49-FCD4-BE34-3F3E-8E9D28B94CF9}"/>
              </a:ext>
            </a:extLst>
          </p:cNvPr>
          <p:cNvSpPr txBox="1"/>
          <p:nvPr/>
        </p:nvSpPr>
        <p:spPr>
          <a:xfrm>
            <a:off x="2570479" y="2005329"/>
            <a:ext cx="8630921" cy="843821"/>
          </a:xfrm>
          <a:prstGeom prst="rect">
            <a:avLst/>
          </a:prstGeom>
        </p:spPr>
        <p:txBody>
          <a:bodyPr vert="horz" wrap="square" lIns="0" tIns="12700" rIns="0" bIns="0" rtlCol="0">
            <a:spAutoFit/>
          </a:bodyPr>
          <a:lstStyle/>
          <a:p>
            <a:pPr marL="12700" marR="5080" indent="190500" algn="just">
              <a:spcBef>
                <a:spcPts val="100"/>
              </a:spcBef>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主界面操作菜单的第四项为海关报关帮助页，通过集成</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DeepSeek</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大模型，生成报关相关信息，辅助业务员进行海关报关相关步骤，并根据订单生成分析结果，提高报关效率，缩短报关时间</a:t>
            </a:r>
            <a:r>
              <a:rPr lang="zh-CN" altLang="en-US"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DeepSeek</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官方</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API</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接口提取数据和分析结果。</a:t>
            </a:r>
            <a:endParaRPr sz="1800" dirty="0">
              <a:latin typeface="微软雅黑"/>
              <a:cs typeface="微软雅黑"/>
            </a:endParaRPr>
          </a:p>
        </p:txBody>
      </p:sp>
      <p:pic>
        <p:nvPicPr>
          <p:cNvPr id="17" name="object 17">
            <a:extLst>
              <a:ext uri="{FF2B5EF4-FFF2-40B4-BE49-F238E27FC236}">
                <a16:creationId xmlns:a16="http://schemas.microsoft.com/office/drawing/2014/main" id="{E8D260CD-934B-0CBA-C78A-BB8F1F9D1A34}"/>
              </a:ext>
            </a:extLst>
          </p:cNvPr>
          <p:cNvPicPr/>
          <p:nvPr/>
        </p:nvPicPr>
        <p:blipFill>
          <a:blip r:embed="rId3"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229FD0FA-A750-D96D-C99B-6D998F1AF87E}"/>
              </a:ext>
            </a:extLst>
          </p:cNvPr>
          <p:cNvSpPr txBox="1"/>
          <p:nvPr/>
        </p:nvSpPr>
        <p:spPr>
          <a:xfrm>
            <a:off x="769996" y="234348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自助海关报关界面</a:t>
            </a:r>
          </a:p>
        </p:txBody>
      </p:sp>
      <p:pic>
        <p:nvPicPr>
          <p:cNvPr id="16" name="图片 15">
            <a:extLst>
              <a:ext uri="{FF2B5EF4-FFF2-40B4-BE49-F238E27FC236}">
                <a16:creationId xmlns:a16="http://schemas.microsoft.com/office/drawing/2014/main" id="{D085272E-6BED-3B22-3DF6-5E10F9864289}"/>
              </a:ext>
            </a:extLst>
          </p:cNvPr>
          <p:cNvPicPr>
            <a:picLocks noChangeAspect="1"/>
          </p:cNvPicPr>
          <p:nvPr/>
        </p:nvPicPr>
        <p:blipFill>
          <a:blip r:embed="rId4"/>
          <a:srcRect b="28562"/>
          <a:stretch>
            <a:fillRect/>
          </a:stretch>
        </p:blipFill>
        <p:spPr>
          <a:xfrm>
            <a:off x="2517521" y="3276600"/>
            <a:ext cx="4492879" cy="2705100"/>
          </a:xfrm>
          <a:prstGeom prst="rect">
            <a:avLst/>
          </a:prstGeom>
          <a:noFill/>
          <a:ln>
            <a:solidFill>
              <a:srgbClr val="0000FF"/>
            </a:solidFill>
          </a:ln>
        </p:spPr>
      </p:pic>
      <p:pic>
        <p:nvPicPr>
          <p:cNvPr id="18" name="图片 17">
            <a:extLst>
              <a:ext uri="{FF2B5EF4-FFF2-40B4-BE49-F238E27FC236}">
                <a16:creationId xmlns:a16="http://schemas.microsoft.com/office/drawing/2014/main" id="{58339557-A3BB-6BAF-9BC6-DE669002FCAB}"/>
              </a:ext>
            </a:extLst>
          </p:cNvPr>
          <p:cNvPicPr>
            <a:picLocks noChangeAspect="1"/>
          </p:cNvPicPr>
          <p:nvPr/>
        </p:nvPicPr>
        <p:blipFill>
          <a:blip r:embed="rId5"/>
          <a:srcRect l="-367" t="32942" r="367" b="1356"/>
          <a:stretch>
            <a:fillRect/>
          </a:stretch>
        </p:blipFill>
        <p:spPr>
          <a:xfrm>
            <a:off x="7088461" y="3276600"/>
            <a:ext cx="4695572" cy="2667000"/>
          </a:xfrm>
          <a:prstGeom prst="rect">
            <a:avLst/>
          </a:prstGeom>
          <a:noFill/>
          <a:ln>
            <a:solidFill>
              <a:srgbClr val="0000FF"/>
            </a:solidFill>
          </a:ln>
        </p:spPr>
      </p:pic>
    </p:spTree>
    <p:extLst>
      <p:ext uri="{BB962C8B-B14F-4D97-AF65-F5344CB8AC3E}">
        <p14:creationId xmlns:p14="http://schemas.microsoft.com/office/powerpoint/2010/main" val="278562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A8244-2D9A-59DA-391B-6F32BD82E5C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0A83BC-349F-A462-569E-1E9731C52E8F}"/>
              </a:ext>
            </a:extLst>
          </p:cNvPr>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a:extLst>
              <a:ext uri="{FF2B5EF4-FFF2-40B4-BE49-F238E27FC236}">
                <a16:creationId xmlns:a16="http://schemas.microsoft.com/office/drawing/2014/main" id="{2F814A98-708B-3F96-8F6B-56B084A60252}"/>
              </a:ext>
            </a:extLst>
          </p:cNvPr>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4.5</a:t>
            </a:r>
            <a:r>
              <a:rPr lang="zh-CN" altLang="en-US" sz="2400" b="1" dirty="0">
                <a:solidFill>
                  <a:srgbClr val="585858"/>
                </a:solidFill>
                <a:latin typeface="微软雅黑"/>
                <a:cs typeface="微软雅黑"/>
              </a:rPr>
              <a:t>自助海关报关</a:t>
            </a:r>
            <a:endParaRPr sz="2400" dirty="0">
              <a:latin typeface="微软雅黑"/>
              <a:cs typeface="微软雅黑"/>
            </a:endParaRPr>
          </a:p>
        </p:txBody>
      </p:sp>
      <p:sp>
        <p:nvSpPr>
          <p:cNvPr id="4" name="object 4">
            <a:extLst>
              <a:ext uri="{FF2B5EF4-FFF2-40B4-BE49-F238E27FC236}">
                <a16:creationId xmlns:a16="http://schemas.microsoft.com/office/drawing/2014/main" id="{1C877178-2CA5-0440-43F6-BFAA931395C0}"/>
              </a:ext>
            </a:extLst>
          </p:cNvPr>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D7222F88-D54E-89AF-5B08-C49D320F5FA7}"/>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a:extLst>
              <a:ext uri="{FF2B5EF4-FFF2-40B4-BE49-F238E27FC236}">
                <a16:creationId xmlns:a16="http://schemas.microsoft.com/office/drawing/2014/main" id="{91BAE850-9C47-9595-8DDC-8E9EE1934AEE}"/>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a:extLst>
              <a:ext uri="{FF2B5EF4-FFF2-40B4-BE49-F238E27FC236}">
                <a16:creationId xmlns:a16="http://schemas.microsoft.com/office/drawing/2014/main" id="{22C7BB50-A28C-76D9-918D-4035D08ACC9B}"/>
              </a:ext>
            </a:extLst>
          </p:cNvPr>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a:extLst>
              <a:ext uri="{FF2B5EF4-FFF2-40B4-BE49-F238E27FC236}">
                <a16:creationId xmlns:a16="http://schemas.microsoft.com/office/drawing/2014/main" id="{ED22904B-BE11-B65C-CC67-3A5BA0EAC7FA}"/>
              </a:ext>
            </a:extLst>
          </p:cNvPr>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a:extLst>
              <a:ext uri="{FF2B5EF4-FFF2-40B4-BE49-F238E27FC236}">
                <a16:creationId xmlns:a16="http://schemas.microsoft.com/office/drawing/2014/main" id="{4FCF9F0F-D169-7359-09B5-B3B50156DFF3}"/>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a:extLst>
              <a:ext uri="{FF2B5EF4-FFF2-40B4-BE49-F238E27FC236}">
                <a16:creationId xmlns:a16="http://schemas.microsoft.com/office/drawing/2014/main" id="{B0C6CA87-6F98-EC86-8BA7-554C1715704D}"/>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a:extLst>
              <a:ext uri="{FF2B5EF4-FFF2-40B4-BE49-F238E27FC236}">
                <a16:creationId xmlns:a16="http://schemas.microsoft.com/office/drawing/2014/main" id="{1FF2F5FA-3DEF-0B46-1AB4-9B783B48E72B}"/>
              </a:ext>
            </a:extLst>
          </p:cNvPr>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a:extLst>
              <a:ext uri="{FF2B5EF4-FFF2-40B4-BE49-F238E27FC236}">
                <a16:creationId xmlns:a16="http://schemas.microsoft.com/office/drawing/2014/main" id="{F34EE196-7365-EE47-F730-A17745CE6E2A}"/>
              </a:ext>
            </a:extLst>
          </p:cNvPr>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a:extLst>
              <a:ext uri="{FF2B5EF4-FFF2-40B4-BE49-F238E27FC236}">
                <a16:creationId xmlns:a16="http://schemas.microsoft.com/office/drawing/2014/main" id="{628D8013-6D43-3027-AB01-E2B32DF0C5CD}"/>
              </a:ext>
            </a:extLst>
          </p:cNvPr>
          <p:cNvPicPr/>
          <p:nvPr/>
        </p:nvPicPr>
        <p:blipFill>
          <a:blip r:embed="rId2" cstate="print"/>
          <a:stretch>
            <a:fillRect/>
          </a:stretch>
        </p:blipFill>
        <p:spPr>
          <a:xfrm>
            <a:off x="1929155" y="1446000"/>
            <a:ext cx="10255224" cy="5389397"/>
          </a:xfrm>
          <a:prstGeom prst="rect">
            <a:avLst/>
          </a:prstGeom>
        </p:spPr>
      </p:pic>
      <p:pic>
        <p:nvPicPr>
          <p:cNvPr id="17" name="object 17">
            <a:extLst>
              <a:ext uri="{FF2B5EF4-FFF2-40B4-BE49-F238E27FC236}">
                <a16:creationId xmlns:a16="http://schemas.microsoft.com/office/drawing/2014/main" id="{77466F75-3F59-567B-C4DE-0DD8F7A8AE24}"/>
              </a:ext>
            </a:extLst>
          </p:cNvPr>
          <p:cNvPicPr/>
          <p:nvPr/>
        </p:nvPicPr>
        <p:blipFill>
          <a:blip r:embed="rId3"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D1B63CB6-BCC6-D85A-7956-69D0A2342B0C}"/>
              </a:ext>
            </a:extLst>
          </p:cNvPr>
          <p:cNvSpPr txBox="1"/>
          <p:nvPr/>
        </p:nvSpPr>
        <p:spPr>
          <a:xfrm>
            <a:off x="769996" y="234348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自助报关代码解释</a:t>
            </a:r>
          </a:p>
        </p:txBody>
      </p:sp>
      <p:pic>
        <p:nvPicPr>
          <p:cNvPr id="20" name="图片 19">
            <a:extLst>
              <a:ext uri="{FF2B5EF4-FFF2-40B4-BE49-F238E27FC236}">
                <a16:creationId xmlns:a16="http://schemas.microsoft.com/office/drawing/2014/main" id="{EE15E3D3-C885-26BA-7214-E9D0D3EFA656}"/>
              </a:ext>
            </a:extLst>
          </p:cNvPr>
          <p:cNvPicPr>
            <a:picLocks noChangeAspect="1"/>
          </p:cNvPicPr>
          <p:nvPr/>
        </p:nvPicPr>
        <p:blipFill>
          <a:blip r:embed="rId4"/>
          <a:stretch>
            <a:fillRect/>
          </a:stretch>
        </p:blipFill>
        <p:spPr>
          <a:xfrm>
            <a:off x="2334580" y="1508981"/>
            <a:ext cx="4668472" cy="5091341"/>
          </a:xfrm>
          <a:prstGeom prst="rect">
            <a:avLst/>
          </a:prstGeom>
        </p:spPr>
      </p:pic>
      <p:pic>
        <p:nvPicPr>
          <p:cNvPr id="22" name="图片 21">
            <a:extLst>
              <a:ext uri="{FF2B5EF4-FFF2-40B4-BE49-F238E27FC236}">
                <a16:creationId xmlns:a16="http://schemas.microsoft.com/office/drawing/2014/main" id="{8C215496-C5C1-A410-48B3-C83AF66B9558}"/>
              </a:ext>
            </a:extLst>
          </p:cNvPr>
          <p:cNvPicPr>
            <a:picLocks noChangeAspect="1"/>
          </p:cNvPicPr>
          <p:nvPr/>
        </p:nvPicPr>
        <p:blipFill>
          <a:blip r:embed="rId5"/>
          <a:stretch>
            <a:fillRect/>
          </a:stretch>
        </p:blipFill>
        <p:spPr>
          <a:xfrm>
            <a:off x="7003052" y="3780599"/>
            <a:ext cx="4014437" cy="2909887"/>
          </a:xfrm>
          <a:prstGeom prst="rect">
            <a:avLst/>
          </a:prstGeom>
        </p:spPr>
      </p:pic>
      <p:sp>
        <p:nvSpPr>
          <p:cNvPr id="23" name="文本框 22">
            <a:extLst>
              <a:ext uri="{FF2B5EF4-FFF2-40B4-BE49-F238E27FC236}">
                <a16:creationId xmlns:a16="http://schemas.microsoft.com/office/drawing/2014/main" id="{879277B1-9F39-29EC-F6F3-D21789B84887}"/>
              </a:ext>
            </a:extLst>
          </p:cNvPr>
          <p:cNvSpPr txBox="1"/>
          <p:nvPr/>
        </p:nvSpPr>
        <p:spPr>
          <a:xfrm>
            <a:off x="6927294" y="1701760"/>
            <a:ext cx="4471952" cy="2031325"/>
          </a:xfrm>
          <a:prstGeom prst="rect">
            <a:avLst/>
          </a:prstGeom>
          <a:noFill/>
        </p:spPr>
        <p:txBody>
          <a:bodyPr wrap="square" rtlCol="0">
            <a:spAutoFit/>
          </a:bodyPr>
          <a:lstStyle/>
          <a:p>
            <a:r>
              <a:rPr lang="en-US" altLang="zh-CN" sz="1400" kern="100" dirty="0" err="1">
                <a:solidFill>
                  <a:srgbClr val="000000"/>
                </a:solidFill>
                <a:latin typeface="Calibri" panose="020F0502020204030204" pitchFamily="34" charset="0"/>
                <a:ea typeface="宋体" panose="02010600030101010101" pitchFamily="2" charset="-122"/>
              </a:rPr>
              <a:t>listorders</a:t>
            </a:r>
            <a:r>
              <a:rPr lang="zh-CN" altLang="en-US" sz="1400" kern="100" dirty="0">
                <a:solidFill>
                  <a:srgbClr val="000000"/>
                </a:solidFill>
                <a:latin typeface="Calibri" panose="020F0502020204030204" pitchFamily="34" charset="0"/>
                <a:ea typeface="宋体" panose="02010600030101010101" pitchFamily="2" charset="-122"/>
              </a:rPr>
              <a:t>是一个用于分析订单中所有货品品关税及市场情况的接口。它会先尝试从缓存中读取分析结果，如果没有缓存，则从数据库获取所有订单的药品名称，去重后拼成字符串，调用 </a:t>
            </a:r>
            <a:r>
              <a:rPr lang="en-US" altLang="zh-CN" sz="1400" kern="100" dirty="0" err="1">
                <a:solidFill>
                  <a:srgbClr val="000000"/>
                </a:solidFill>
                <a:latin typeface="Calibri" panose="020F0502020204030204" pitchFamily="34" charset="0"/>
                <a:ea typeface="宋体" panose="02010600030101010101" pitchFamily="2" charset="-122"/>
              </a:rPr>
              <a:t>deepseek</a:t>
            </a:r>
            <a:r>
              <a:rPr lang="zh-CN" altLang="en-US" sz="1400" kern="100" dirty="0">
                <a:solidFill>
                  <a:srgbClr val="000000"/>
                </a:solidFill>
                <a:latin typeface="Calibri" panose="020F0502020204030204" pitchFamily="34" charset="0"/>
                <a:ea typeface="宋体" panose="02010600030101010101" pitchFamily="2" charset="-122"/>
              </a:rPr>
              <a:t> 函数进行关税和市场分析，并将结果（</a:t>
            </a:r>
            <a:r>
              <a:rPr lang="en-US" altLang="zh-CN" sz="1400" kern="100" dirty="0">
                <a:solidFill>
                  <a:srgbClr val="000000"/>
                </a:solidFill>
                <a:latin typeface="Calibri" panose="020F0502020204030204" pitchFamily="34" charset="0"/>
                <a:ea typeface="宋体" panose="02010600030101010101" pitchFamily="2" charset="-122"/>
              </a:rPr>
              <a:t>Markdown </a:t>
            </a:r>
            <a:r>
              <a:rPr lang="zh-CN" altLang="en-US" sz="1400" kern="100" dirty="0">
                <a:solidFill>
                  <a:srgbClr val="000000"/>
                </a:solidFill>
                <a:latin typeface="Calibri" panose="020F0502020204030204" pitchFamily="34" charset="0"/>
                <a:ea typeface="宋体" panose="02010600030101010101" pitchFamily="2" charset="-122"/>
              </a:rPr>
              <a:t>格式）转为带样式的</a:t>
            </a:r>
            <a:r>
              <a:rPr lang="en-US" altLang="zh-CN" sz="1400" kern="100" dirty="0">
                <a:solidFill>
                  <a:srgbClr val="000000"/>
                </a:solidFill>
                <a:latin typeface="Calibri" panose="020F0502020204030204" pitchFamily="34" charset="0"/>
                <a:ea typeface="宋体" panose="02010600030101010101" pitchFamily="2" charset="-122"/>
              </a:rPr>
              <a:t>HTML </a:t>
            </a:r>
            <a:r>
              <a:rPr lang="zh-CN" altLang="en-US" sz="1400" kern="100" dirty="0">
                <a:solidFill>
                  <a:srgbClr val="000000"/>
                </a:solidFill>
                <a:latin typeface="Calibri" panose="020F0502020204030204" pitchFamily="34" charset="0"/>
                <a:ea typeface="宋体" panose="02010600030101010101" pitchFamily="2" charset="-122"/>
              </a:rPr>
              <a:t>返回，同时缓存分析结果 </a:t>
            </a:r>
            <a:r>
              <a:rPr lang="en-US" altLang="zh-CN" sz="1400" kern="100" dirty="0">
                <a:solidFill>
                  <a:srgbClr val="000000"/>
                </a:solidFill>
                <a:latin typeface="Calibri" panose="020F0502020204030204" pitchFamily="34" charset="0"/>
                <a:ea typeface="宋体" panose="02010600030101010101" pitchFamily="2" charset="-122"/>
              </a:rPr>
              <a:t>1 </a:t>
            </a:r>
            <a:r>
              <a:rPr lang="zh-CN" altLang="en-US" sz="1400" kern="100" dirty="0">
                <a:solidFill>
                  <a:srgbClr val="000000"/>
                </a:solidFill>
                <a:latin typeface="Calibri" panose="020F0502020204030204" pitchFamily="34" charset="0"/>
                <a:ea typeface="宋体" panose="02010600030101010101" pitchFamily="2" charset="-122"/>
              </a:rPr>
              <a:t>小时。如果处理过程中出错，会返回错误提示</a:t>
            </a:r>
            <a:endParaRPr lang="en-US" altLang="zh-CN" sz="1400" kern="100" dirty="0">
              <a:solidFill>
                <a:srgbClr val="000000"/>
              </a:solidFill>
              <a:latin typeface="Calibri" panose="020F0502020204030204" pitchFamily="34" charset="0"/>
              <a:ea typeface="宋体" panose="02010600030101010101" pitchFamily="2" charset="-122"/>
            </a:endParaRPr>
          </a:p>
          <a:p>
            <a:r>
              <a:rPr lang="en-US" altLang="zh-CN" sz="1400" kern="100" dirty="0" err="1">
                <a:solidFill>
                  <a:srgbClr val="000000"/>
                </a:solidFill>
                <a:latin typeface="Calibri" panose="020F0502020204030204" pitchFamily="34" charset="0"/>
                <a:ea typeface="宋体" panose="02010600030101010101" pitchFamily="2" charset="-122"/>
              </a:rPr>
              <a:t>deepseek</a:t>
            </a:r>
            <a:r>
              <a:rPr lang="zh-CN" altLang="en-US" sz="1400" kern="100" dirty="0">
                <a:solidFill>
                  <a:srgbClr val="000000"/>
                </a:solidFill>
                <a:latin typeface="Calibri" panose="020F0502020204030204" pitchFamily="34" charset="0"/>
                <a:ea typeface="宋体" panose="02010600030101010101" pitchFamily="2" charset="-122"/>
              </a:rPr>
              <a:t>接口部分就是从官方网站获取的</a:t>
            </a:r>
            <a:r>
              <a:rPr lang="en-US" altLang="zh-CN" sz="1400" kern="100" dirty="0">
                <a:solidFill>
                  <a:srgbClr val="000000"/>
                </a:solidFill>
                <a:latin typeface="Calibri" panose="020F0502020204030204" pitchFamily="34" charset="0"/>
                <a:ea typeface="宋体" panose="02010600030101010101" pitchFamily="2" charset="-122"/>
              </a:rPr>
              <a:t>API</a:t>
            </a:r>
            <a:r>
              <a:rPr lang="zh-CN" altLang="en-US" sz="1400" kern="100" dirty="0">
                <a:solidFill>
                  <a:srgbClr val="000000"/>
                </a:solidFill>
                <a:latin typeface="Calibri" panose="020F0502020204030204" pitchFamily="34" charset="0"/>
                <a:ea typeface="宋体" panose="02010600030101010101" pitchFamily="2" charset="-122"/>
              </a:rPr>
              <a:t>接口部分修改而成，通过密匙和传入数据，服务器进行数据分析</a:t>
            </a:r>
          </a:p>
        </p:txBody>
      </p:sp>
    </p:spTree>
    <p:extLst>
      <p:ext uri="{BB962C8B-B14F-4D97-AF65-F5344CB8AC3E}">
        <p14:creationId xmlns:p14="http://schemas.microsoft.com/office/powerpoint/2010/main" val="2162076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2115" y="1034415"/>
            <a:ext cx="205676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85858"/>
                </a:solidFill>
                <a:latin typeface="微软雅黑"/>
                <a:cs typeface="微软雅黑"/>
              </a:rPr>
              <a:t>5.1</a:t>
            </a:r>
            <a:r>
              <a:rPr sz="2400" b="1" spc="30" dirty="0">
                <a:solidFill>
                  <a:srgbClr val="585858"/>
                </a:solidFill>
                <a:latin typeface="微软雅黑"/>
                <a:cs typeface="微软雅黑"/>
              </a:rPr>
              <a:t>总结与建议</a:t>
            </a:r>
            <a:endParaRPr sz="2400">
              <a:latin typeface="微软雅黑"/>
              <a:cs typeface="微软雅黑"/>
            </a:endParaRPr>
          </a:p>
        </p:txBody>
      </p:sp>
      <p:sp>
        <p:nvSpPr>
          <p:cNvPr id="3" name="object 3"/>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4" name="object 4"/>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a:latin typeface="微软雅黑"/>
              <a:cs typeface="微软雅黑"/>
            </a:endParaRPr>
          </a:p>
        </p:txBody>
      </p:sp>
      <p:sp>
        <p:nvSpPr>
          <p:cNvPr id="5" name="object 5"/>
          <p:cNvSpPr/>
          <p:nvPr/>
        </p:nvSpPr>
        <p:spPr>
          <a:xfrm>
            <a:off x="9841992"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6" name="object 6"/>
          <p:cNvSpPr txBox="1"/>
          <p:nvPr/>
        </p:nvSpPr>
        <p:spPr>
          <a:xfrm>
            <a:off x="4967274" y="239267"/>
            <a:ext cx="977900" cy="299720"/>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7E7E7E"/>
                </a:solidFill>
                <a:latin typeface="微软雅黑"/>
                <a:cs typeface="微软雅黑"/>
              </a:rPr>
              <a:t>研究内容</a:t>
            </a:r>
            <a:endParaRPr sz="1800">
              <a:latin typeface="微软雅黑"/>
              <a:cs typeface="微软雅黑"/>
            </a:endParaRPr>
          </a:p>
        </p:txBody>
      </p:sp>
      <p:sp>
        <p:nvSpPr>
          <p:cNvPr id="7" name="object 7"/>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8" name="object 8"/>
          <p:cNvSpPr txBox="1"/>
          <p:nvPr/>
        </p:nvSpPr>
        <p:spPr>
          <a:xfrm>
            <a:off x="6703073" y="239267"/>
            <a:ext cx="977900" cy="299720"/>
          </a:xfrm>
          <a:prstGeom prst="rect">
            <a:avLst/>
          </a:prstGeom>
        </p:spPr>
        <p:txBody>
          <a:bodyPr vert="horz" wrap="square" lIns="0" tIns="12700" rIns="0" bIns="0" rtlCol="0">
            <a:spAutoFit/>
          </a:bodyPr>
          <a:lstStyle/>
          <a:p>
            <a:pPr marL="12700">
              <a:lnSpc>
                <a:spcPct val="100000"/>
              </a:lnSpc>
              <a:spcBef>
                <a:spcPts val="100"/>
              </a:spcBef>
            </a:pPr>
            <a:r>
              <a:rPr sz="1800" b="1" spc="60" dirty="0">
                <a:solidFill>
                  <a:srgbClr val="7E7E7E"/>
                </a:solidFill>
                <a:latin typeface="微软雅黑"/>
                <a:cs typeface="微软雅黑"/>
              </a:rPr>
              <a:t>研究方法</a:t>
            </a:r>
            <a:endParaRPr sz="1800">
              <a:latin typeface="微软雅黑"/>
              <a:cs typeface="微软雅黑"/>
            </a:endParaRPr>
          </a:p>
        </p:txBody>
      </p:sp>
      <p:sp>
        <p:nvSpPr>
          <p:cNvPr id="9" name="object 9"/>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p:cNvSpPr txBox="1"/>
          <p:nvPr/>
        </p:nvSpPr>
        <p:spPr>
          <a:xfrm>
            <a:off x="8076907"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研究过程与成果</a:t>
            </a:r>
            <a:endParaRPr sz="1800">
              <a:latin typeface="微软雅黑"/>
              <a:cs typeface="微软雅黑"/>
            </a:endParaRPr>
          </a:p>
        </p:txBody>
      </p:sp>
      <p:sp>
        <p:nvSpPr>
          <p:cNvPr id="11" name="object 11"/>
          <p:cNvSpPr/>
          <p:nvPr/>
        </p:nvSpPr>
        <p:spPr>
          <a:xfrm>
            <a:off x="8062455"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0" dirty="0">
                <a:solidFill>
                  <a:srgbClr val="FFFFFF"/>
                </a:solidFill>
                <a:latin typeface="微软雅黑"/>
                <a:cs typeface="微软雅黑"/>
              </a:rPr>
              <a:t>总结与展望</a:t>
            </a:r>
            <a:endParaRPr sz="1800" dirty="0">
              <a:latin typeface="微软雅黑"/>
              <a:cs typeface="微软雅黑"/>
            </a:endParaRPr>
          </a:p>
        </p:txBody>
      </p:sp>
      <p:grpSp>
        <p:nvGrpSpPr>
          <p:cNvPr id="13" name="object 13"/>
          <p:cNvGrpSpPr/>
          <p:nvPr/>
        </p:nvGrpSpPr>
        <p:grpSpPr>
          <a:xfrm>
            <a:off x="0" y="1190650"/>
            <a:ext cx="6637020" cy="5667375"/>
            <a:chOff x="0" y="1190650"/>
            <a:chExt cx="6637020" cy="5667375"/>
          </a:xfrm>
        </p:grpSpPr>
        <p:pic>
          <p:nvPicPr>
            <p:cNvPr id="14" name="object 14"/>
            <p:cNvPicPr/>
            <p:nvPr/>
          </p:nvPicPr>
          <p:blipFill>
            <a:blip r:embed="rId2" cstate="print"/>
            <a:stretch>
              <a:fillRect/>
            </a:stretch>
          </p:blipFill>
          <p:spPr>
            <a:xfrm>
              <a:off x="0" y="1190650"/>
              <a:ext cx="6636613" cy="5667349"/>
            </a:xfrm>
            <a:prstGeom prst="rect">
              <a:avLst/>
            </a:prstGeom>
          </p:spPr>
        </p:pic>
        <p:pic>
          <p:nvPicPr>
            <p:cNvPr id="15" name="object 15"/>
            <p:cNvPicPr/>
            <p:nvPr/>
          </p:nvPicPr>
          <p:blipFill>
            <a:blip r:embed="rId3" cstate="print"/>
            <a:stretch>
              <a:fillRect/>
            </a:stretch>
          </p:blipFill>
          <p:spPr>
            <a:xfrm>
              <a:off x="641667" y="1878444"/>
              <a:ext cx="4838954" cy="583679"/>
            </a:xfrm>
            <a:prstGeom prst="rect">
              <a:avLst/>
            </a:prstGeom>
          </p:spPr>
        </p:pic>
      </p:grpSp>
      <p:sp>
        <p:nvSpPr>
          <p:cNvPr id="16" name="object 16"/>
          <p:cNvSpPr txBox="1"/>
          <p:nvPr/>
        </p:nvSpPr>
        <p:spPr>
          <a:xfrm>
            <a:off x="640080" y="1955355"/>
            <a:ext cx="4768850" cy="3490699"/>
          </a:xfrm>
          <a:prstGeom prst="rect">
            <a:avLst/>
          </a:prstGeom>
        </p:spPr>
        <p:txBody>
          <a:bodyPr vert="horz" wrap="square" lIns="0" tIns="12700" rIns="0" bIns="0" rtlCol="0">
            <a:spAutoFit/>
          </a:bodyPr>
          <a:lstStyle/>
          <a:p>
            <a:pPr marL="2192020">
              <a:lnSpc>
                <a:spcPct val="100000"/>
              </a:lnSpc>
              <a:spcBef>
                <a:spcPts val="100"/>
              </a:spcBef>
            </a:pPr>
            <a:r>
              <a:rPr sz="1800" b="1" spc="-25" dirty="0">
                <a:solidFill>
                  <a:srgbClr val="FFFFFF"/>
                </a:solidFill>
                <a:latin typeface="微软雅黑"/>
                <a:cs typeface="微软雅黑"/>
              </a:rPr>
              <a:t>总结</a:t>
            </a:r>
            <a:endParaRPr sz="1800" dirty="0">
              <a:latin typeface="微软雅黑"/>
              <a:cs typeface="微软雅黑"/>
            </a:endParaRPr>
          </a:p>
          <a:p>
            <a:pPr indent="304800" algn="just">
              <a:lnSpc>
                <a:spcPts val="2000"/>
              </a:lnSpc>
              <a:buNone/>
              <a:tabLst>
                <a:tab pos="239395" algn="l"/>
              </a:tabLst>
            </a:pPr>
            <a:endParaRPr lang="en-US" sz="1800" spc="65" dirty="0">
              <a:latin typeface="Arial"/>
              <a:cs typeface="Arial"/>
            </a:endParaRPr>
          </a:p>
          <a:p>
            <a:pPr indent="304800" algn="just">
              <a:lnSpc>
                <a:spcPts val="2000"/>
              </a:lnSpc>
              <a:buNone/>
              <a:tabLst>
                <a:tab pos="239395" algn="l"/>
              </a:tabLst>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针对惠发食品等几家国内企业的出海贸易需求，设计基于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B2B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式的海外仓储服务平台，建立跨境贸易服务数字化模型、推进贸易合规研究范式，提供便利的海关申报服务和海外货物仓储服务。具体实现的功能包括我方管理员登入系统管理企业信息和订单信息，对商品信息实现增删查改，对接海关申报系统自助报关清关，查看订单信息订单跟踪订单货物；企业进入浏览产品信息，大批采购，接入</a:t>
            </a:r>
            <a:r>
              <a:rPr lang="en-GB" altLang="zh-CN" sz="1800" dirty="0">
                <a:effectLst/>
                <a:latin typeface="Times New Roman" panose="02020603050405020304" pitchFamily="18" charset="0"/>
                <a:ea typeface="宋体" panose="02010600030101010101" pitchFamily="2" charset="-122"/>
              </a:rPr>
              <a:t>DeepSeek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大模型接口辅助智慧报关，在实践应用层面达到可用性</a:t>
            </a:r>
            <a:r>
              <a:rPr sz="1800" spc="-5" dirty="0">
                <a:latin typeface="微软雅黑"/>
                <a:cs typeface="微软雅黑"/>
              </a:rPr>
              <a:t>。</a:t>
            </a:r>
            <a:endParaRPr sz="1800" dirty="0">
              <a:latin typeface="微软雅黑"/>
              <a:cs typeface="微软雅黑"/>
            </a:endParaRPr>
          </a:p>
        </p:txBody>
      </p:sp>
      <p:grpSp>
        <p:nvGrpSpPr>
          <p:cNvPr id="17" name="object 17"/>
          <p:cNvGrpSpPr/>
          <p:nvPr/>
        </p:nvGrpSpPr>
        <p:grpSpPr>
          <a:xfrm>
            <a:off x="5497042" y="1100480"/>
            <a:ext cx="6695440" cy="5757545"/>
            <a:chOff x="5497042" y="1100480"/>
            <a:chExt cx="6695440" cy="5757545"/>
          </a:xfrm>
        </p:grpSpPr>
        <p:pic>
          <p:nvPicPr>
            <p:cNvPr id="18" name="object 18"/>
            <p:cNvPicPr/>
            <p:nvPr/>
          </p:nvPicPr>
          <p:blipFill>
            <a:blip r:embed="rId4" cstate="print"/>
            <a:stretch>
              <a:fillRect/>
            </a:stretch>
          </p:blipFill>
          <p:spPr>
            <a:xfrm>
              <a:off x="5497042" y="1100480"/>
              <a:ext cx="6694957" cy="5757519"/>
            </a:xfrm>
            <a:prstGeom prst="rect">
              <a:avLst/>
            </a:prstGeom>
          </p:spPr>
        </p:pic>
        <p:pic>
          <p:nvPicPr>
            <p:cNvPr id="19" name="object 19"/>
            <p:cNvPicPr/>
            <p:nvPr/>
          </p:nvPicPr>
          <p:blipFill>
            <a:blip r:embed="rId5" cstate="print"/>
            <a:stretch>
              <a:fillRect/>
            </a:stretch>
          </p:blipFill>
          <p:spPr>
            <a:xfrm>
              <a:off x="6678193" y="2063648"/>
              <a:ext cx="4899228" cy="583768"/>
            </a:xfrm>
            <a:prstGeom prst="rect">
              <a:avLst/>
            </a:prstGeom>
          </p:spPr>
        </p:pic>
      </p:grpSp>
      <p:sp>
        <p:nvSpPr>
          <p:cNvPr id="20" name="object 20"/>
          <p:cNvSpPr txBox="1"/>
          <p:nvPr/>
        </p:nvSpPr>
        <p:spPr>
          <a:xfrm>
            <a:off x="8886176" y="2140572"/>
            <a:ext cx="4826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25" dirty="0">
                <a:solidFill>
                  <a:srgbClr val="FFFFFF"/>
                </a:solidFill>
                <a:latin typeface="微软雅黑"/>
                <a:cs typeface="微软雅黑"/>
              </a:rPr>
              <a:t>展望</a:t>
            </a:r>
            <a:endParaRPr sz="1800" dirty="0">
              <a:latin typeface="微软雅黑"/>
              <a:cs typeface="微软雅黑"/>
            </a:endParaRPr>
          </a:p>
        </p:txBody>
      </p:sp>
      <p:sp>
        <p:nvSpPr>
          <p:cNvPr id="21" name="object 21"/>
          <p:cNvSpPr txBox="1"/>
          <p:nvPr/>
        </p:nvSpPr>
        <p:spPr>
          <a:xfrm>
            <a:off x="6703694" y="2653030"/>
            <a:ext cx="4715510" cy="1775230"/>
          </a:xfrm>
          <a:prstGeom prst="rect">
            <a:avLst/>
          </a:prstGeom>
        </p:spPr>
        <p:txBody>
          <a:bodyPr vert="horz" wrap="square" lIns="0" tIns="12700" rIns="0" bIns="0" rtlCol="0">
            <a:spAutoFit/>
          </a:bodyPr>
          <a:lstStyle/>
          <a:p>
            <a:pPr marL="12700" marR="5080" algn="just">
              <a:lnSpc>
                <a:spcPct val="129900"/>
              </a:lnSpc>
              <a:spcBef>
                <a:spcPts val="100"/>
              </a:spcBef>
              <a:tabLst>
                <a:tab pos="184150" algn="l"/>
              </a:tabLst>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下一步的完善计划主要在海关模块上，实现更多的海关业务对接，实现规范的自助报关清关流程，另外订单模块虚拟支付页面的沙箱环境下一步计划对接阿里支付或者开时支付的</a:t>
            </a:r>
            <a:r>
              <a:rPr lang="en-US" altLang="zh-CN" sz="1800" dirty="0">
                <a:effectLst/>
                <a:latin typeface="Times New Roman" panose="02020603050405020304" pitchFamily="18" charset="0"/>
                <a:ea typeface="宋体" panose="02010600030101010101" pitchFamily="2" charset="-122"/>
              </a:rPr>
              <a:t>SDK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完成海外金流回款。</a:t>
            </a:r>
            <a:endParaRPr sz="1800" dirty="0">
              <a:latin typeface="微软雅黑"/>
              <a:cs typeface="微软雅黑"/>
            </a:endParaRPr>
          </a:p>
        </p:txBody>
      </p:sp>
      <p:pic>
        <p:nvPicPr>
          <p:cNvPr id="22" name="object 22"/>
          <p:cNvPicPr/>
          <p:nvPr/>
        </p:nvPicPr>
        <p:blipFill>
          <a:blip r:embed="rId6" cstate="print"/>
          <a:stretch>
            <a:fillRect/>
          </a:stretch>
        </p:blipFill>
        <p:spPr>
          <a:xfrm>
            <a:off x="4572" y="3047"/>
            <a:ext cx="2721864" cy="7894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101595"/>
            <a:ext cx="12192000" cy="2879090"/>
            <a:chOff x="0" y="2101595"/>
            <a:chExt cx="12192000" cy="2879090"/>
          </a:xfrm>
        </p:grpSpPr>
        <p:pic>
          <p:nvPicPr>
            <p:cNvPr id="3" name="object 3"/>
            <p:cNvPicPr/>
            <p:nvPr/>
          </p:nvPicPr>
          <p:blipFill>
            <a:blip r:embed="rId2" cstate="print"/>
            <a:stretch>
              <a:fillRect/>
            </a:stretch>
          </p:blipFill>
          <p:spPr>
            <a:xfrm>
              <a:off x="0" y="2101595"/>
              <a:ext cx="12192000" cy="2878835"/>
            </a:xfrm>
            <a:prstGeom prst="rect">
              <a:avLst/>
            </a:prstGeom>
          </p:spPr>
        </p:pic>
        <p:sp>
          <p:nvSpPr>
            <p:cNvPr id="4" name="object 4"/>
            <p:cNvSpPr/>
            <p:nvPr/>
          </p:nvSpPr>
          <p:spPr>
            <a:xfrm>
              <a:off x="0" y="2101595"/>
              <a:ext cx="12192000" cy="2879090"/>
            </a:xfrm>
            <a:custGeom>
              <a:avLst/>
              <a:gdLst/>
              <a:ahLst/>
              <a:cxnLst/>
              <a:rect l="l" t="t" r="r" b="b"/>
              <a:pathLst>
                <a:path w="12192000" h="2879090">
                  <a:moveTo>
                    <a:pt x="12192000" y="2878835"/>
                  </a:moveTo>
                  <a:lnTo>
                    <a:pt x="0" y="2878835"/>
                  </a:lnTo>
                  <a:lnTo>
                    <a:pt x="0" y="0"/>
                  </a:lnTo>
                  <a:lnTo>
                    <a:pt x="12192000" y="0"/>
                  </a:lnTo>
                  <a:lnTo>
                    <a:pt x="12192000" y="2878835"/>
                  </a:lnTo>
                  <a:close/>
                </a:path>
              </a:pathLst>
            </a:custGeom>
            <a:solidFill>
              <a:srgbClr val="014622">
                <a:alpha val="77999"/>
              </a:srgbClr>
            </a:solidFill>
          </p:spPr>
          <p:txBody>
            <a:bodyPr wrap="square" lIns="0" tIns="0" rIns="0" bIns="0" rtlCol="0"/>
            <a:lstStyle/>
            <a:p>
              <a:endParaRPr/>
            </a:p>
          </p:txBody>
        </p:sp>
      </p:grpSp>
      <p:pic>
        <p:nvPicPr>
          <p:cNvPr id="5" name="object 5"/>
          <p:cNvPicPr/>
          <p:nvPr/>
        </p:nvPicPr>
        <p:blipFill>
          <a:blip r:embed="rId3" cstate="print"/>
          <a:stretch>
            <a:fillRect/>
          </a:stretch>
        </p:blipFill>
        <p:spPr>
          <a:xfrm>
            <a:off x="5158723" y="545227"/>
            <a:ext cx="2878869" cy="786483"/>
          </a:xfrm>
          <a:prstGeom prst="rect">
            <a:avLst/>
          </a:prstGeom>
        </p:spPr>
      </p:pic>
      <p:grpSp>
        <p:nvGrpSpPr>
          <p:cNvPr id="6" name="object 6"/>
          <p:cNvGrpSpPr/>
          <p:nvPr/>
        </p:nvGrpSpPr>
        <p:grpSpPr>
          <a:xfrm>
            <a:off x="3799332" y="224027"/>
            <a:ext cx="4634865" cy="1312545"/>
            <a:chOff x="3799332" y="224027"/>
            <a:chExt cx="4634865" cy="1312545"/>
          </a:xfrm>
        </p:grpSpPr>
        <p:pic>
          <p:nvPicPr>
            <p:cNvPr id="7" name="object 7"/>
            <p:cNvPicPr/>
            <p:nvPr/>
          </p:nvPicPr>
          <p:blipFill>
            <a:blip r:embed="rId4" cstate="print"/>
            <a:stretch>
              <a:fillRect/>
            </a:stretch>
          </p:blipFill>
          <p:spPr>
            <a:xfrm>
              <a:off x="4129846" y="553674"/>
              <a:ext cx="859590" cy="860796"/>
            </a:xfrm>
            <a:prstGeom prst="rect">
              <a:avLst/>
            </a:prstGeom>
          </p:spPr>
        </p:pic>
        <p:pic>
          <p:nvPicPr>
            <p:cNvPr id="8" name="object 8"/>
            <p:cNvPicPr/>
            <p:nvPr/>
          </p:nvPicPr>
          <p:blipFill>
            <a:blip r:embed="rId5" cstate="print"/>
            <a:stretch>
              <a:fillRect/>
            </a:stretch>
          </p:blipFill>
          <p:spPr>
            <a:xfrm>
              <a:off x="3799332" y="224027"/>
              <a:ext cx="1197864" cy="1197864"/>
            </a:xfrm>
            <a:prstGeom prst="rect">
              <a:avLst/>
            </a:prstGeom>
          </p:spPr>
        </p:pic>
        <p:pic>
          <p:nvPicPr>
            <p:cNvPr id="9" name="object 9"/>
            <p:cNvPicPr/>
            <p:nvPr/>
          </p:nvPicPr>
          <p:blipFill>
            <a:blip r:embed="rId6" cstate="print"/>
            <a:stretch>
              <a:fillRect/>
            </a:stretch>
          </p:blipFill>
          <p:spPr>
            <a:xfrm>
              <a:off x="5146548" y="339851"/>
              <a:ext cx="3051048" cy="1164336"/>
            </a:xfrm>
            <a:prstGeom prst="rect">
              <a:avLst/>
            </a:prstGeom>
          </p:spPr>
        </p:pic>
        <p:pic>
          <p:nvPicPr>
            <p:cNvPr id="10" name="object 10"/>
            <p:cNvPicPr/>
            <p:nvPr/>
          </p:nvPicPr>
          <p:blipFill>
            <a:blip r:embed="rId6" cstate="print"/>
            <a:stretch>
              <a:fillRect/>
            </a:stretch>
          </p:blipFill>
          <p:spPr>
            <a:xfrm>
              <a:off x="4998720" y="224027"/>
              <a:ext cx="3435096" cy="1312164"/>
            </a:xfrm>
            <a:prstGeom prst="rect">
              <a:avLst/>
            </a:prstGeom>
          </p:spPr>
        </p:pic>
      </p:grpSp>
      <p:sp>
        <p:nvSpPr>
          <p:cNvPr id="11" name="object 11"/>
          <p:cNvSpPr txBox="1"/>
          <p:nvPr/>
        </p:nvSpPr>
        <p:spPr>
          <a:xfrm>
            <a:off x="3263772" y="5707036"/>
            <a:ext cx="1804035" cy="331470"/>
          </a:xfrm>
          <a:prstGeom prst="rect">
            <a:avLst/>
          </a:prstGeom>
        </p:spPr>
        <p:txBody>
          <a:bodyPr vert="horz" wrap="square" lIns="0" tIns="13335" rIns="0" bIns="0" rtlCol="0">
            <a:spAutoFit/>
          </a:bodyPr>
          <a:lstStyle/>
          <a:p>
            <a:pPr marL="12700">
              <a:lnSpc>
                <a:spcPct val="100000"/>
              </a:lnSpc>
              <a:spcBef>
                <a:spcPts val="105"/>
              </a:spcBef>
            </a:pPr>
            <a:r>
              <a:rPr sz="2000" b="1" spc="-20" dirty="0" err="1">
                <a:latin typeface="微软雅黑"/>
                <a:cs typeface="微软雅黑"/>
              </a:rPr>
              <a:t>答辩人</a:t>
            </a:r>
            <a:r>
              <a:rPr sz="2000" b="1" spc="-20" dirty="0">
                <a:latin typeface="微软雅黑"/>
                <a:cs typeface="微软雅黑"/>
              </a:rPr>
              <a:t>：</a:t>
            </a:r>
            <a:r>
              <a:rPr lang="zh-CN" altLang="en-US" sz="2000" b="1" spc="-20" dirty="0">
                <a:latin typeface="微软雅黑"/>
                <a:cs typeface="微软雅黑"/>
              </a:rPr>
              <a:t>周烨</a:t>
            </a:r>
            <a:endParaRPr sz="2000" dirty="0">
              <a:latin typeface="微软雅黑"/>
              <a:cs typeface="微软雅黑"/>
            </a:endParaRPr>
          </a:p>
        </p:txBody>
      </p:sp>
      <p:sp>
        <p:nvSpPr>
          <p:cNvPr id="12" name="object 12"/>
          <p:cNvSpPr txBox="1"/>
          <p:nvPr/>
        </p:nvSpPr>
        <p:spPr>
          <a:xfrm>
            <a:off x="6869595" y="5707036"/>
            <a:ext cx="2058035" cy="331470"/>
          </a:xfrm>
          <a:prstGeom prst="rect">
            <a:avLst/>
          </a:prstGeom>
        </p:spPr>
        <p:txBody>
          <a:bodyPr vert="horz" wrap="square" lIns="0" tIns="13335" rIns="0" bIns="0" rtlCol="0">
            <a:spAutoFit/>
          </a:bodyPr>
          <a:lstStyle/>
          <a:p>
            <a:pPr marL="12700">
              <a:lnSpc>
                <a:spcPct val="100000"/>
              </a:lnSpc>
              <a:spcBef>
                <a:spcPts val="105"/>
              </a:spcBef>
            </a:pPr>
            <a:r>
              <a:rPr sz="2000" b="1" spc="-20" dirty="0" err="1">
                <a:latin typeface="微软雅黑"/>
                <a:cs typeface="微软雅黑"/>
              </a:rPr>
              <a:t>指导老师</a:t>
            </a:r>
            <a:r>
              <a:rPr sz="2000" b="1" spc="-20" dirty="0">
                <a:latin typeface="微软雅黑"/>
                <a:cs typeface="微软雅黑"/>
              </a:rPr>
              <a:t>：</a:t>
            </a:r>
            <a:r>
              <a:rPr lang="zh-CN" altLang="en-US" sz="2000" b="1" spc="-20" dirty="0">
                <a:latin typeface="微软雅黑"/>
                <a:cs typeface="微软雅黑"/>
              </a:rPr>
              <a:t>王冬青</a:t>
            </a:r>
            <a:endParaRPr sz="2000" dirty="0">
              <a:latin typeface="微软雅黑"/>
              <a:cs typeface="微软雅黑"/>
            </a:endParaRPr>
          </a:p>
        </p:txBody>
      </p:sp>
      <p:sp>
        <p:nvSpPr>
          <p:cNvPr id="13" name="object 13"/>
          <p:cNvSpPr txBox="1">
            <a:spLocks noGrp="1"/>
          </p:cNvSpPr>
          <p:nvPr>
            <p:ph type="title"/>
          </p:nvPr>
        </p:nvSpPr>
        <p:spPr>
          <a:xfrm>
            <a:off x="2082800" y="2658745"/>
            <a:ext cx="7988300" cy="939800"/>
          </a:xfrm>
          <a:prstGeom prst="rect">
            <a:avLst/>
          </a:prstGeom>
        </p:spPr>
        <p:txBody>
          <a:bodyPr vert="horz" wrap="square" lIns="0" tIns="12700" rIns="0" bIns="0" rtlCol="0">
            <a:spAutoFit/>
          </a:bodyPr>
          <a:lstStyle/>
          <a:p>
            <a:pPr marL="12700">
              <a:lnSpc>
                <a:spcPct val="100000"/>
              </a:lnSpc>
              <a:spcBef>
                <a:spcPts val="100"/>
              </a:spcBef>
            </a:pPr>
            <a:r>
              <a:rPr sz="6000" spc="265" dirty="0">
                <a:solidFill>
                  <a:srgbClr val="FFFFFF"/>
                </a:solidFill>
              </a:rPr>
              <a:t>感谢各位老师批评指正</a:t>
            </a:r>
            <a:endParaRPr sz="6000"/>
          </a:p>
        </p:txBody>
      </p:sp>
      <p:sp>
        <p:nvSpPr>
          <p:cNvPr id="14" name="object 14"/>
          <p:cNvSpPr txBox="1"/>
          <p:nvPr/>
        </p:nvSpPr>
        <p:spPr>
          <a:xfrm>
            <a:off x="3397567" y="4000398"/>
            <a:ext cx="5822633" cy="382156"/>
          </a:xfrm>
          <a:prstGeom prst="rect">
            <a:avLst/>
          </a:prstGeom>
        </p:spPr>
        <p:txBody>
          <a:bodyPr vert="horz" wrap="square" lIns="0" tIns="12700" rIns="0" bIns="0" rtlCol="0">
            <a:spAutoFit/>
          </a:bodyPr>
          <a:lstStyle/>
          <a:p>
            <a:pPr marL="12700">
              <a:lnSpc>
                <a:spcPct val="100000"/>
              </a:lnSpc>
              <a:spcBef>
                <a:spcPts val="100"/>
              </a:spcBef>
            </a:pPr>
            <a:r>
              <a:rPr sz="2400" spc="90" dirty="0">
                <a:solidFill>
                  <a:srgbClr val="FFFFFF"/>
                </a:solidFill>
                <a:latin typeface="微软雅黑"/>
                <a:cs typeface="微软雅黑"/>
              </a:rPr>
              <a:t>内蒙古农业大学 </a:t>
            </a:r>
            <a:r>
              <a:rPr sz="2400" spc="95" dirty="0">
                <a:solidFill>
                  <a:srgbClr val="FFFFFF"/>
                </a:solidFill>
                <a:latin typeface="Arial"/>
                <a:cs typeface="Arial"/>
              </a:rPr>
              <a:t>/ </a:t>
            </a:r>
            <a:r>
              <a:rPr lang="zh-CN" altLang="en-US" sz="2400" spc="95" dirty="0">
                <a:solidFill>
                  <a:srgbClr val="FFFFFF"/>
                </a:solidFill>
                <a:latin typeface="Arial"/>
                <a:cs typeface="Arial"/>
              </a:rPr>
              <a:t>计算机与信息工程</a:t>
            </a:r>
            <a:r>
              <a:rPr sz="2400" spc="80" dirty="0" err="1">
                <a:solidFill>
                  <a:srgbClr val="FFFFFF"/>
                </a:solidFill>
                <a:latin typeface="微软雅黑"/>
                <a:cs typeface="微软雅黑"/>
              </a:rPr>
              <a:t>学院</a:t>
            </a:r>
            <a:endParaRPr sz="2400" dirty="0">
              <a:latin typeface="微软雅黑"/>
              <a:cs typeface="微软雅黑"/>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61368"/>
            <a:ext cx="3156015" cy="1805418"/>
          </a:xfrm>
          <a:prstGeom prst="rect">
            <a:avLst/>
          </a:prstGeom>
        </p:spPr>
      </p:pic>
      <p:sp>
        <p:nvSpPr>
          <p:cNvPr id="3" name="object 3"/>
          <p:cNvSpPr txBox="1"/>
          <p:nvPr/>
        </p:nvSpPr>
        <p:spPr>
          <a:xfrm>
            <a:off x="696493" y="2480363"/>
            <a:ext cx="2062480" cy="1564640"/>
          </a:xfrm>
          <a:prstGeom prst="rect">
            <a:avLst/>
          </a:prstGeom>
        </p:spPr>
        <p:txBody>
          <a:bodyPr vert="horz" wrap="square" lIns="0" tIns="311785" rIns="0" bIns="0" rtlCol="0">
            <a:spAutoFit/>
          </a:bodyPr>
          <a:lstStyle/>
          <a:p>
            <a:pPr marL="12700">
              <a:lnSpc>
                <a:spcPct val="100000"/>
              </a:lnSpc>
              <a:spcBef>
                <a:spcPts val="2455"/>
              </a:spcBef>
              <a:tabLst>
                <a:tab pos="1362710" algn="l"/>
              </a:tabLst>
            </a:pPr>
            <a:r>
              <a:rPr sz="5400" b="1" spc="-50" dirty="0">
                <a:solidFill>
                  <a:srgbClr val="014622"/>
                </a:solidFill>
                <a:latin typeface="微软雅黑"/>
                <a:cs typeface="微软雅黑"/>
              </a:rPr>
              <a:t>目</a:t>
            </a:r>
            <a:r>
              <a:rPr sz="5400" b="1" dirty="0">
                <a:solidFill>
                  <a:srgbClr val="014622"/>
                </a:solidFill>
                <a:latin typeface="微软雅黑"/>
                <a:cs typeface="微软雅黑"/>
              </a:rPr>
              <a:t>	</a:t>
            </a:r>
            <a:r>
              <a:rPr sz="5400" b="1" spc="-50" dirty="0">
                <a:solidFill>
                  <a:srgbClr val="014622"/>
                </a:solidFill>
                <a:latin typeface="微软雅黑"/>
                <a:cs typeface="微软雅黑"/>
              </a:rPr>
              <a:t>录</a:t>
            </a:r>
            <a:endParaRPr sz="5400">
              <a:latin typeface="微软雅黑"/>
              <a:cs typeface="微软雅黑"/>
            </a:endParaRPr>
          </a:p>
          <a:p>
            <a:pPr marL="12700">
              <a:lnSpc>
                <a:spcPct val="100000"/>
              </a:lnSpc>
              <a:spcBef>
                <a:spcPts val="880"/>
              </a:spcBef>
            </a:pPr>
            <a:r>
              <a:rPr sz="2000" dirty="0">
                <a:solidFill>
                  <a:srgbClr val="276144"/>
                </a:solidFill>
                <a:latin typeface="微软雅黑"/>
                <a:cs typeface="微软雅黑"/>
              </a:rPr>
              <a:t>C</a:t>
            </a:r>
            <a:r>
              <a:rPr sz="2000" spc="130" dirty="0">
                <a:solidFill>
                  <a:srgbClr val="276144"/>
                </a:solidFill>
                <a:latin typeface="微软雅黑"/>
                <a:cs typeface="微软雅黑"/>
              </a:rPr>
              <a:t> </a:t>
            </a:r>
            <a:r>
              <a:rPr sz="2000" dirty="0">
                <a:solidFill>
                  <a:srgbClr val="276144"/>
                </a:solidFill>
                <a:latin typeface="微软雅黑"/>
                <a:cs typeface="微软雅黑"/>
              </a:rPr>
              <a:t>O</a:t>
            </a:r>
            <a:r>
              <a:rPr sz="2000" spc="155" dirty="0">
                <a:solidFill>
                  <a:srgbClr val="276144"/>
                </a:solidFill>
                <a:latin typeface="微软雅黑"/>
                <a:cs typeface="微软雅黑"/>
              </a:rPr>
              <a:t> </a:t>
            </a:r>
            <a:r>
              <a:rPr sz="2000" dirty="0">
                <a:solidFill>
                  <a:srgbClr val="276144"/>
                </a:solidFill>
                <a:latin typeface="微软雅黑"/>
                <a:cs typeface="微软雅黑"/>
              </a:rPr>
              <a:t>N</a:t>
            </a:r>
            <a:r>
              <a:rPr sz="2000" spc="155" dirty="0">
                <a:solidFill>
                  <a:srgbClr val="276144"/>
                </a:solidFill>
                <a:latin typeface="微软雅黑"/>
                <a:cs typeface="微软雅黑"/>
              </a:rPr>
              <a:t> </a:t>
            </a:r>
            <a:r>
              <a:rPr sz="2000" dirty="0">
                <a:solidFill>
                  <a:srgbClr val="276144"/>
                </a:solidFill>
                <a:latin typeface="微软雅黑"/>
                <a:cs typeface="微软雅黑"/>
              </a:rPr>
              <a:t>T</a:t>
            </a:r>
            <a:r>
              <a:rPr sz="2000" spc="155" dirty="0">
                <a:solidFill>
                  <a:srgbClr val="276144"/>
                </a:solidFill>
                <a:latin typeface="微软雅黑"/>
                <a:cs typeface="微软雅黑"/>
              </a:rPr>
              <a:t> </a:t>
            </a:r>
            <a:r>
              <a:rPr sz="2000" dirty="0">
                <a:solidFill>
                  <a:srgbClr val="276144"/>
                </a:solidFill>
                <a:latin typeface="微软雅黑"/>
                <a:cs typeface="微软雅黑"/>
              </a:rPr>
              <a:t>E</a:t>
            </a:r>
            <a:r>
              <a:rPr sz="2000" spc="165" dirty="0">
                <a:solidFill>
                  <a:srgbClr val="276144"/>
                </a:solidFill>
                <a:latin typeface="微软雅黑"/>
                <a:cs typeface="微软雅黑"/>
              </a:rPr>
              <a:t> </a:t>
            </a:r>
            <a:r>
              <a:rPr sz="2000" dirty="0">
                <a:solidFill>
                  <a:srgbClr val="276144"/>
                </a:solidFill>
                <a:latin typeface="微软雅黑"/>
                <a:cs typeface="微软雅黑"/>
              </a:rPr>
              <a:t>N</a:t>
            </a:r>
            <a:r>
              <a:rPr sz="2000" spc="160" dirty="0">
                <a:solidFill>
                  <a:srgbClr val="276144"/>
                </a:solidFill>
                <a:latin typeface="微软雅黑"/>
                <a:cs typeface="微软雅黑"/>
              </a:rPr>
              <a:t> </a:t>
            </a:r>
            <a:r>
              <a:rPr sz="2000" dirty="0">
                <a:solidFill>
                  <a:srgbClr val="276144"/>
                </a:solidFill>
                <a:latin typeface="微软雅黑"/>
                <a:cs typeface="微软雅黑"/>
              </a:rPr>
              <a:t>T</a:t>
            </a:r>
            <a:r>
              <a:rPr sz="2000" spc="160" dirty="0">
                <a:solidFill>
                  <a:srgbClr val="276144"/>
                </a:solidFill>
                <a:latin typeface="微软雅黑"/>
                <a:cs typeface="微软雅黑"/>
              </a:rPr>
              <a:t> </a:t>
            </a:r>
            <a:r>
              <a:rPr sz="2000" spc="-50" dirty="0">
                <a:solidFill>
                  <a:srgbClr val="276144"/>
                </a:solidFill>
                <a:latin typeface="微软雅黑"/>
                <a:cs typeface="微软雅黑"/>
              </a:rPr>
              <a:t>S</a:t>
            </a:r>
            <a:endParaRPr sz="2000">
              <a:latin typeface="微软雅黑"/>
              <a:cs typeface="微软雅黑"/>
            </a:endParaRPr>
          </a:p>
        </p:txBody>
      </p:sp>
      <p:sp>
        <p:nvSpPr>
          <p:cNvPr id="4" name="object 4"/>
          <p:cNvSpPr/>
          <p:nvPr/>
        </p:nvSpPr>
        <p:spPr>
          <a:xfrm>
            <a:off x="4991100" y="1159763"/>
            <a:ext cx="911225" cy="577850"/>
          </a:xfrm>
          <a:custGeom>
            <a:avLst/>
            <a:gdLst/>
            <a:ahLst/>
            <a:cxnLst/>
            <a:rect l="l" t="t" r="r" b="b"/>
            <a:pathLst>
              <a:path w="911225" h="577850">
                <a:moveTo>
                  <a:pt x="623315" y="577596"/>
                </a:moveTo>
                <a:lnTo>
                  <a:pt x="288036" y="577596"/>
                </a:lnTo>
                <a:lnTo>
                  <a:pt x="241373" y="573639"/>
                </a:lnTo>
                <a:lnTo>
                  <a:pt x="197086" y="562559"/>
                </a:lnTo>
                <a:lnTo>
                  <a:pt x="155772" y="544943"/>
                </a:lnTo>
                <a:lnTo>
                  <a:pt x="118028" y="521379"/>
                </a:lnTo>
                <a:lnTo>
                  <a:pt x="84453" y="492456"/>
                </a:lnTo>
                <a:lnTo>
                  <a:pt x="55643" y="458762"/>
                </a:lnTo>
                <a:lnTo>
                  <a:pt x="32195" y="420884"/>
                </a:lnTo>
                <a:lnTo>
                  <a:pt x="14707" y="379412"/>
                </a:lnTo>
                <a:lnTo>
                  <a:pt x="3776" y="334933"/>
                </a:lnTo>
                <a:lnTo>
                  <a:pt x="0" y="288036"/>
                </a:lnTo>
                <a:lnTo>
                  <a:pt x="3776" y="241314"/>
                </a:lnTo>
                <a:lnTo>
                  <a:pt x="14707" y="196982"/>
                </a:lnTo>
                <a:lnTo>
                  <a:pt x="32195" y="155636"/>
                </a:lnTo>
                <a:lnTo>
                  <a:pt x="55643" y="117873"/>
                </a:lnTo>
                <a:lnTo>
                  <a:pt x="84453" y="84291"/>
                </a:lnTo>
                <a:lnTo>
                  <a:pt x="118028" y="55487"/>
                </a:lnTo>
                <a:lnTo>
                  <a:pt x="155772" y="32059"/>
                </a:lnTo>
                <a:lnTo>
                  <a:pt x="197086" y="14603"/>
                </a:lnTo>
                <a:lnTo>
                  <a:pt x="241373" y="3718"/>
                </a:lnTo>
                <a:lnTo>
                  <a:pt x="288036" y="0"/>
                </a:lnTo>
                <a:lnTo>
                  <a:pt x="623315" y="0"/>
                </a:lnTo>
                <a:lnTo>
                  <a:pt x="669924" y="3718"/>
                </a:lnTo>
                <a:lnTo>
                  <a:pt x="714168" y="14606"/>
                </a:lnTo>
                <a:lnTo>
                  <a:pt x="755448" y="32067"/>
                </a:lnTo>
                <a:lnTo>
                  <a:pt x="793168" y="55507"/>
                </a:lnTo>
                <a:lnTo>
                  <a:pt x="826727" y="84331"/>
                </a:lnTo>
                <a:lnTo>
                  <a:pt x="855526" y="117942"/>
                </a:lnTo>
                <a:lnTo>
                  <a:pt x="878969" y="155745"/>
                </a:lnTo>
                <a:lnTo>
                  <a:pt x="896454" y="197145"/>
                </a:lnTo>
                <a:lnTo>
                  <a:pt x="907384" y="241546"/>
                </a:lnTo>
                <a:lnTo>
                  <a:pt x="911161" y="288353"/>
                </a:lnTo>
                <a:lnTo>
                  <a:pt x="907384" y="335165"/>
                </a:lnTo>
                <a:lnTo>
                  <a:pt x="896454" y="379575"/>
                </a:lnTo>
                <a:lnTo>
                  <a:pt x="878969" y="420993"/>
                </a:lnTo>
                <a:lnTo>
                  <a:pt x="855526" y="458830"/>
                </a:lnTo>
                <a:lnTo>
                  <a:pt x="826727" y="492496"/>
                </a:lnTo>
                <a:lnTo>
                  <a:pt x="793168" y="521400"/>
                </a:lnTo>
                <a:lnTo>
                  <a:pt x="755448" y="544952"/>
                </a:lnTo>
                <a:lnTo>
                  <a:pt x="714168" y="562562"/>
                </a:lnTo>
                <a:lnTo>
                  <a:pt x="669924" y="573640"/>
                </a:lnTo>
                <a:lnTo>
                  <a:pt x="623315" y="577596"/>
                </a:lnTo>
                <a:close/>
              </a:path>
            </a:pathLst>
          </a:custGeom>
          <a:solidFill>
            <a:srgbClr val="276144"/>
          </a:solidFill>
        </p:spPr>
        <p:txBody>
          <a:bodyPr wrap="square" lIns="0" tIns="0" rIns="0" bIns="0" rtlCol="0"/>
          <a:lstStyle/>
          <a:p>
            <a:endParaRPr/>
          </a:p>
        </p:txBody>
      </p:sp>
      <p:sp>
        <p:nvSpPr>
          <p:cNvPr id="5" name="object 5"/>
          <p:cNvSpPr txBox="1"/>
          <p:nvPr/>
        </p:nvSpPr>
        <p:spPr>
          <a:xfrm>
            <a:off x="5292788" y="1269466"/>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01</a:t>
            </a:r>
            <a:endParaRPr sz="2000">
              <a:latin typeface="Arial"/>
              <a:cs typeface="Arial"/>
            </a:endParaRPr>
          </a:p>
        </p:txBody>
      </p:sp>
      <p:sp>
        <p:nvSpPr>
          <p:cNvPr id="6" name="object 6"/>
          <p:cNvSpPr/>
          <p:nvPr/>
        </p:nvSpPr>
        <p:spPr>
          <a:xfrm>
            <a:off x="6096000" y="1159763"/>
            <a:ext cx="3476625" cy="577850"/>
          </a:xfrm>
          <a:custGeom>
            <a:avLst/>
            <a:gdLst/>
            <a:ahLst/>
            <a:cxnLst/>
            <a:rect l="l" t="t" r="r" b="b"/>
            <a:pathLst>
              <a:path w="3476625" h="577850">
                <a:moveTo>
                  <a:pt x="3188207" y="577596"/>
                </a:moveTo>
                <a:lnTo>
                  <a:pt x="288036" y="577596"/>
                </a:lnTo>
                <a:lnTo>
                  <a:pt x="241373" y="573639"/>
                </a:lnTo>
                <a:lnTo>
                  <a:pt x="197086" y="562559"/>
                </a:lnTo>
                <a:lnTo>
                  <a:pt x="155772" y="544943"/>
                </a:lnTo>
                <a:lnTo>
                  <a:pt x="118028" y="521379"/>
                </a:lnTo>
                <a:lnTo>
                  <a:pt x="84453" y="492456"/>
                </a:lnTo>
                <a:lnTo>
                  <a:pt x="55643" y="458762"/>
                </a:lnTo>
                <a:lnTo>
                  <a:pt x="32195" y="420884"/>
                </a:lnTo>
                <a:lnTo>
                  <a:pt x="14707" y="379412"/>
                </a:lnTo>
                <a:lnTo>
                  <a:pt x="3776" y="334933"/>
                </a:lnTo>
                <a:lnTo>
                  <a:pt x="0" y="288036"/>
                </a:lnTo>
                <a:lnTo>
                  <a:pt x="3776" y="241314"/>
                </a:lnTo>
                <a:lnTo>
                  <a:pt x="14707" y="196982"/>
                </a:lnTo>
                <a:lnTo>
                  <a:pt x="32195" y="155636"/>
                </a:lnTo>
                <a:lnTo>
                  <a:pt x="55643" y="117873"/>
                </a:lnTo>
                <a:lnTo>
                  <a:pt x="84453" y="84291"/>
                </a:lnTo>
                <a:lnTo>
                  <a:pt x="118028" y="55487"/>
                </a:lnTo>
                <a:lnTo>
                  <a:pt x="155772" y="32059"/>
                </a:lnTo>
                <a:lnTo>
                  <a:pt x="197086" y="14603"/>
                </a:lnTo>
                <a:lnTo>
                  <a:pt x="241373" y="3718"/>
                </a:lnTo>
                <a:lnTo>
                  <a:pt x="288036" y="0"/>
                </a:lnTo>
                <a:lnTo>
                  <a:pt x="3188207" y="0"/>
                </a:lnTo>
                <a:lnTo>
                  <a:pt x="3234953" y="3718"/>
                </a:lnTo>
                <a:lnTo>
                  <a:pt x="3279307" y="14606"/>
                </a:lnTo>
                <a:lnTo>
                  <a:pt x="3320674" y="32067"/>
                </a:lnTo>
                <a:lnTo>
                  <a:pt x="3358458" y="55507"/>
                </a:lnTo>
                <a:lnTo>
                  <a:pt x="3392063" y="84331"/>
                </a:lnTo>
                <a:lnTo>
                  <a:pt x="3420894" y="117942"/>
                </a:lnTo>
                <a:lnTo>
                  <a:pt x="3444355" y="155745"/>
                </a:lnTo>
                <a:lnTo>
                  <a:pt x="3461850" y="197145"/>
                </a:lnTo>
                <a:lnTo>
                  <a:pt x="3472784" y="241546"/>
                </a:lnTo>
                <a:lnTo>
                  <a:pt x="3476561" y="288353"/>
                </a:lnTo>
                <a:lnTo>
                  <a:pt x="3472784" y="335165"/>
                </a:lnTo>
                <a:lnTo>
                  <a:pt x="3461850" y="379575"/>
                </a:lnTo>
                <a:lnTo>
                  <a:pt x="3444355" y="420993"/>
                </a:lnTo>
                <a:lnTo>
                  <a:pt x="3420894" y="458830"/>
                </a:lnTo>
                <a:lnTo>
                  <a:pt x="3392063" y="492496"/>
                </a:lnTo>
                <a:lnTo>
                  <a:pt x="3358458" y="521400"/>
                </a:lnTo>
                <a:lnTo>
                  <a:pt x="3320674" y="544952"/>
                </a:lnTo>
                <a:lnTo>
                  <a:pt x="3279307" y="562562"/>
                </a:lnTo>
                <a:lnTo>
                  <a:pt x="3234953" y="573640"/>
                </a:lnTo>
                <a:lnTo>
                  <a:pt x="3188207" y="577596"/>
                </a:lnTo>
                <a:close/>
              </a:path>
            </a:pathLst>
          </a:custGeom>
          <a:solidFill>
            <a:srgbClr val="276144"/>
          </a:solidFill>
        </p:spPr>
        <p:txBody>
          <a:bodyPr wrap="square" lIns="0" tIns="0" rIns="0" bIns="0" rtlCol="0"/>
          <a:lstStyle/>
          <a:p>
            <a:endParaRPr/>
          </a:p>
        </p:txBody>
      </p:sp>
      <p:sp>
        <p:nvSpPr>
          <p:cNvPr id="7" name="object 7"/>
          <p:cNvSpPr txBox="1">
            <a:spLocks noGrp="1"/>
          </p:cNvSpPr>
          <p:nvPr>
            <p:ph type="title"/>
          </p:nvPr>
        </p:nvSpPr>
        <p:spPr>
          <a:xfrm>
            <a:off x="6710108" y="1232001"/>
            <a:ext cx="2235200" cy="391160"/>
          </a:xfrm>
          <a:prstGeom prst="rect">
            <a:avLst/>
          </a:prstGeom>
        </p:spPr>
        <p:txBody>
          <a:bodyPr vert="horz" wrap="square" lIns="0" tIns="12700" rIns="0" bIns="0" rtlCol="0">
            <a:spAutoFit/>
          </a:bodyPr>
          <a:lstStyle/>
          <a:p>
            <a:pPr marL="12700">
              <a:lnSpc>
                <a:spcPct val="100000"/>
              </a:lnSpc>
              <a:spcBef>
                <a:spcPts val="100"/>
              </a:spcBef>
            </a:pPr>
            <a:r>
              <a:rPr sz="2400" spc="75" dirty="0">
                <a:solidFill>
                  <a:srgbClr val="FFFFFF"/>
                </a:solidFill>
              </a:rPr>
              <a:t>研究背景和意义</a:t>
            </a:r>
            <a:endParaRPr sz="2400" dirty="0"/>
          </a:p>
        </p:txBody>
      </p:sp>
      <p:sp>
        <p:nvSpPr>
          <p:cNvPr id="8" name="object 8"/>
          <p:cNvSpPr/>
          <p:nvPr/>
        </p:nvSpPr>
        <p:spPr>
          <a:xfrm>
            <a:off x="4991100" y="2148839"/>
            <a:ext cx="911225" cy="577850"/>
          </a:xfrm>
          <a:custGeom>
            <a:avLst/>
            <a:gdLst/>
            <a:ahLst/>
            <a:cxnLst/>
            <a:rect l="l" t="t" r="r" b="b"/>
            <a:pathLst>
              <a:path w="911225" h="577850">
                <a:moveTo>
                  <a:pt x="623315" y="577596"/>
                </a:moveTo>
                <a:lnTo>
                  <a:pt x="288036" y="577596"/>
                </a:lnTo>
                <a:lnTo>
                  <a:pt x="241373" y="573749"/>
                </a:lnTo>
                <a:lnTo>
                  <a:pt x="197086" y="562754"/>
                </a:lnTo>
                <a:lnTo>
                  <a:pt x="155772" y="545199"/>
                </a:lnTo>
                <a:lnTo>
                  <a:pt x="118028" y="521672"/>
                </a:lnTo>
                <a:lnTo>
                  <a:pt x="84453" y="492761"/>
                </a:lnTo>
                <a:lnTo>
                  <a:pt x="55643" y="459055"/>
                </a:lnTo>
                <a:lnTo>
                  <a:pt x="32195" y="421140"/>
                </a:lnTo>
                <a:lnTo>
                  <a:pt x="14707" y="379607"/>
                </a:lnTo>
                <a:lnTo>
                  <a:pt x="3776" y="335043"/>
                </a:lnTo>
                <a:lnTo>
                  <a:pt x="0" y="288036"/>
                </a:lnTo>
                <a:lnTo>
                  <a:pt x="3776" y="241427"/>
                </a:lnTo>
                <a:lnTo>
                  <a:pt x="14707" y="197182"/>
                </a:lnTo>
                <a:lnTo>
                  <a:pt x="32195" y="155897"/>
                </a:lnTo>
                <a:lnTo>
                  <a:pt x="55643" y="118171"/>
                </a:lnTo>
                <a:lnTo>
                  <a:pt x="84453" y="84601"/>
                </a:lnTo>
                <a:lnTo>
                  <a:pt x="118028" y="55783"/>
                </a:lnTo>
                <a:lnTo>
                  <a:pt x="155772" y="32317"/>
                </a:lnTo>
                <a:lnTo>
                  <a:pt x="197086" y="14799"/>
                </a:lnTo>
                <a:lnTo>
                  <a:pt x="241373" y="3828"/>
                </a:lnTo>
                <a:lnTo>
                  <a:pt x="288036" y="0"/>
                </a:lnTo>
                <a:lnTo>
                  <a:pt x="623315" y="0"/>
                </a:lnTo>
                <a:lnTo>
                  <a:pt x="669924" y="3828"/>
                </a:lnTo>
                <a:lnTo>
                  <a:pt x="714168" y="14805"/>
                </a:lnTo>
                <a:lnTo>
                  <a:pt x="755448" y="32337"/>
                </a:lnTo>
                <a:lnTo>
                  <a:pt x="793168" y="55831"/>
                </a:lnTo>
                <a:lnTo>
                  <a:pt x="826727" y="84693"/>
                </a:lnTo>
                <a:lnTo>
                  <a:pt x="855526" y="118330"/>
                </a:lnTo>
                <a:lnTo>
                  <a:pt x="878969" y="156150"/>
                </a:lnTo>
                <a:lnTo>
                  <a:pt x="896454" y="197559"/>
                </a:lnTo>
                <a:lnTo>
                  <a:pt x="907384" y="241964"/>
                </a:lnTo>
                <a:lnTo>
                  <a:pt x="911161" y="288772"/>
                </a:lnTo>
                <a:lnTo>
                  <a:pt x="907384" y="335580"/>
                </a:lnTo>
                <a:lnTo>
                  <a:pt x="896454" y="379984"/>
                </a:lnTo>
                <a:lnTo>
                  <a:pt x="878969" y="421393"/>
                </a:lnTo>
                <a:lnTo>
                  <a:pt x="855526" y="459214"/>
                </a:lnTo>
                <a:lnTo>
                  <a:pt x="826727" y="492853"/>
                </a:lnTo>
                <a:lnTo>
                  <a:pt x="793168" y="521719"/>
                </a:lnTo>
                <a:lnTo>
                  <a:pt x="755448" y="545219"/>
                </a:lnTo>
                <a:lnTo>
                  <a:pt x="714168" y="562760"/>
                </a:lnTo>
                <a:lnTo>
                  <a:pt x="669924" y="573750"/>
                </a:lnTo>
                <a:lnTo>
                  <a:pt x="623315" y="577596"/>
                </a:lnTo>
                <a:close/>
              </a:path>
            </a:pathLst>
          </a:custGeom>
          <a:solidFill>
            <a:srgbClr val="276144"/>
          </a:solidFill>
        </p:spPr>
        <p:txBody>
          <a:bodyPr wrap="square" lIns="0" tIns="0" rIns="0" bIns="0" rtlCol="0"/>
          <a:lstStyle/>
          <a:p>
            <a:endParaRPr/>
          </a:p>
        </p:txBody>
      </p:sp>
      <p:sp>
        <p:nvSpPr>
          <p:cNvPr id="9" name="object 9"/>
          <p:cNvSpPr txBox="1"/>
          <p:nvPr/>
        </p:nvSpPr>
        <p:spPr>
          <a:xfrm>
            <a:off x="5292788" y="2258949"/>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02</a:t>
            </a:r>
            <a:endParaRPr sz="2000">
              <a:latin typeface="Arial"/>
              <a:cs typeface="Arial"/>
            </a:endParaRPr>
          </a:p>
        </p:txBody>
      </p:sp>
      <p:sp>
        <p:nvSpPr>
          <p:cNvPr id="10" name="object 10"/>
          <p:cNvSpPr/>
          <p:nvPr/>
        </p:nvSpPr>
        <p:spPr>
          <a:xfrm>
            <a:off x="6096000" y="2148839"/>
            <a:ext cx="3476625" cy="577850"/>
          </a:xfrm>
          <a:custGeom>
            <a:avLst/>
            <a:gdLst/>
            <a:ahLst/>
            <a:cxnLst/>
            <a:rect l="l" t="t" r="r" b="b"/>
            <a:pathLst>
              <a:path w="3476625" h="577850">
                <a:moveTo>
                  <a:pt x="3188207" y="577596"/>
                </a:moveTo>
                <a:lnTo>
                  <a:pt x="288036" y="577596"/>
                </a:lnTo>
                <a:lnTo>
                  <a:pt x="241373" y="573749"/>
                </a:lnTo>
                <a:lnTo>
                  <a:pt x="197086" y="562754"/>
                </a:lnTo>
                <a:lnTo>
                  <a:pt x="155772" y="545199"/>
                </a:lnTo>
                <a:lnTo>
                  <a:pt x="118028" y="521672"/>
                </a:lnTo>
                <a:lnTo>
                  <a:pt x="84453" y="492761"/>
                </a:lnTo>
                <a:lnTo>
                  <a:pt x="55643" y="459055"/>
                </a:lnTo>
                <a:lnTo>
                  <a:pt x="32195" y="421140"/>
                </a:lnTo>
                <a:lnTo>
                  <a:pt x="14707" y="379607"/>
                </a:lnTo>
                <a:lnTo>
                  <a:pt x="3776" y="335043"/>
                </a:lnTo>
                <a:lnTo>
                  <a:pt x="0" y="288036"/>
                </a:lnTo>
                <a:lnTo>
                  <a:pt x="3776" y="241427"/>
                </a:lnTo>
                <a:lnTo>
                  <a:pt x="14707" y="197182"/>
                </a:lnTo>
                <a:lnTo>
                  <a:pt x="32195" y="155897"/>
                </a:lnTo>
                <a:lnTo>
                  <a:pt x="55643" y="118171"/>
                </a:lnTo>
                <a:lnTo>
                  <a:pt x="84453" y="84601"/>
                </a:lnTo>
                <a:lnTo>
                  <a:pt x="118028" y="55783"/>
                </a:lnTo>
                <a:lnTo>
                  <a:pt x="155772" y="32317"/>
                </a:lnTo>
                <a:lnTo>
                  <a:pt x="197086" y="14799"/>
                </a:lnTo>
                <a:lnTo>
                  <a:pt x="241373" y="3828"/>
                </a:lnTo>
                <a:lnTo>
                  <a:pt x="288036" y="0"/>
                </a:lnTo>
                <a:lnTo>
                  <a:pt x="3188207" y="0"/>
                </a:lnTo>
                <a:lnTo>
                  <a:pt x="3234953" y="3828"/>
                </a:lnTo>
                <a:lnTo>
                  <a:pt x="3279307" y="14805"/>
                </a:lnTo>
                <a:lnTo>
                  <a:pt x="3320674" y="32337"/>
                </a:lnTo>
                <a:lnTo>
                  <a:pt x="3358458" y="55831"/>
                </a:lnTo>
                <a:lnTo>
                  <a:pt x="3392063" y="84693"/>
                </a:lnTo>
                <a:lnTo>
                  <a:pt x="3420894" y="118330"/>
                </a:lnTo>
                <a:lnTo>
                  <a:pt x="3444355" y="156150"/>
                </a:lnTo>
                <a:lnTo>
                  <a:pt x="3461850" y="197559"/>
                </a:lnTo>
                <a:lnTo>
                  <a:pt x="3472784" y="241964"/>
                </a:lnTo>
                <a:lnTo>
                  <a:pt x="3476561" y="288772"/>
                </a:lnTo>
                <a:lnTo>
                  <a:pt x="3472784" y="335580"/>
                </a:lnTo>
                <a:lnTo>
                  <a:pt x="3461850" y="379984"/>
                </a:lnTo>
                <a:lnTo>
                  <a:pt x="3444355" y="421393"/>
                </a:lnTo>
                <a:lnTo>
                  <a:pt x="3420894" y="459214"/>
                </a:lnTo>
                <a:lnTo>
                  <a:pt x="3392063" y="492853"/>
                </a:lnTo>
                <a:lnTo>
                  <a:pt x="3358458" y="521719"/>
                </a:lnTo>
                <a:lnTo>
                  <a:pt x="3320674" y="545219"/>
                </a:lnTo>
                <a:lnTo>
                  <a:pt x="3279307" y="562760"/>
                </a:lnTo>
                <a:lnTo>
                  <a:pt x="3234953" y="573750"/>
                </a:lnTo>
                <a:lnTo>
                  <a:pt x="3188207" y="577596"/>
                </a:lnTo>
                <a:close/>
              </a:path>
            </a:pathLst>
          </a:custGeom>
          <a:solidFill>
            <a:srgbClr val="276144"/>
          </a:solidFill>
        </p:spPr>
        <p:txBody>
          <a:bodyPr wrap="square" lIns="0" tIns="0" rIns="0" bIns="0" rtlCol="0"/>
          <a:lstStyle/>
          <a:p>
            <a:endParaRPr/>
          </a:p>
        </p:txBody>
      </p:sp>
      <p:sp>
        <p:nvSpPr>
          <p:cNvPr id="11" name="object 11"/>
          <p:cNvSpPr txBox="1"/>
          <p:nvPr/>
        </p:nvSpPr>
        <p:spPr>
          <a:xfrm>
            <a:off x="7186358" y="2221484"/>
            <a:ext cx="1282700"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spc="60" dirty="0">
                <a:solidFill>
                  <a:srgbClr val="FFFFFF"/>
                </a:solidFill>
                <a:latin typeface="微软雅黑"/>
                <a:cs typeface="微软雅黑"/>
              </a:rPr>
              <a:t>相关技术</a:t>
            </a:r>
            <a:endParaRPr sz="2400" dirty="0">
              <a:latin typeface="微软雅黑"/>
              <a:cs typeface="微软雅黑"/>
            </a:endParaRPr>
          </a:p>
        </p:txBody>
      </p:sp>
      <p:sp>
        <p:nvSpPr>
          <p:cNvPr id="12" name="object 12"/>
          <p:cNvSpPr/>
          <p:nvPr/>
        </p:nvSpPr>
        <p:spPr>
          <a:xfrm>
            <a:off x="4991100" y="3137916"/>
            <a:ext cx="911225" cy="577850"/>
          </a:xfrm>
          <a:custGeom>
            <a:avLst/>
            <a:gdLst/>
            <a:ahLst/>
            <a:cxnLst/>
            <a:rect l="l" t="t" r="r" b="b"/>
            <a:pathLst>
              <a:path w="911225" h="577850">
                <a:moveTo>
                  <a:pt x="623315" y="577595"/>
                </a:moveTo>
                <a:lnTo>
                  <a:pt x="288036" y="577595"/>
                </a:lnTo>
                <a:lnTo>
                  <a:pt x="241373" y="573860"/>
                </a:lnTo>
                <a:lnTo>
                  <a:pt x="197086" y="562961"/>
                </a:lnTo>
                <a:lnTo>
                  <a:pt x="155772" y="545496"/>
                </a:lnTo>
                <a:lnTo>
                  <a:pt x="118028" y="522062"/>
                </a:lnTo>
                <a:lnTo>
                  <a:pt x="84453" y="493256"/>
                </a:lnTo>
                <a:lnTo>
                  <a:pt x="55643" y="459676"/>
                </a:lnTo>
                <a:lnTo>
                  <a:pt x="32195" y="421919"/>
                </a:lnTo>
                <a:lnTo>
                  <a:pt x="14707" y="380583"/>
                </a:lnTo>
                <a:lnTo>
                  <a:pt x="3776" y="336264"/>
                </a:lnTo>
                <a:lnTo>
                  <a:pt x="0" y="289559"/>
                </a:lnTo>
                <a:lnTo>
                  <a:pt x="3776" y="242648"/>
                </a:lnTo>
                <a:lnTo>
                  <a:pt x="14707" y="198159"/>
                </a:lnTo>
                <a:lnTo>
                  <a:pt x="32195" y="156679"/>
                </a:lnTo>
                <a:lnTo>
                  <a:pt x="55643" y="118797"/>
                </a:lnTo>
                <a:lnTo>
                  <a:pt x="84453" y="85101"/>
                </a:lnTo>
                <a:lnTo>
                  <a:pt x="118028" y="56179"/>
                </a:lnTo>
                <a:lnTo>
                  <a:pt x="155772" y="32620"/>
                </a:lnTo>
                <a:lnTo>
                  <a:pt x="197086" y="15012"/>
                </a:lnTo>
                <a:lnTo>
                  <a:pt x="241373" y="3942"/>
                </a:lnTo>
                <a:lnTo>
                  <a:pt x="288036" y="0"/>
                </a:lnTo>
                <a:lnTo>
                  <a:pt x="623315" y="0"/>
                </a:lnTo>
                <a:lnTo>
                  <a:pt x="669924" y="3942"/>
                </a:lnTo>
                <a:lnTo>
                  <a:pt x="714168" y="15008"/>
                </a:lnTo>
                <a:lnTo>
                  <a:pt x="755448" y="32610"/>
                </a:lnTo>
                <a:lnTo>
                  <a:pt x="793168" y="56155"/>
                </a:lnTo>
                <a:lnTo>
                  <a:pt x="826727" y="85053"/>
                </a:lnTo>
                <a:lnTo>
                  <a:pt x="855526" y="118714"/>
                </a:lnTo>
                <a:lnTo>
                  <a:pt x="878969" y="156548"/>
                </a:lnTo>
                <a:lnTo>
                  <a:pt x="896454" y="197963"/>
                </a:lnTo>
                <a:lnTo>
                  <a:pt x="907384" y="242370"/>
                </a:lnTo>
                <a:lnTo>
                  <a:pt x="911161" y="289178"/>
                </a:lnTo>
                <a:lnTo>
                  <a:pt x="907384" y="335986"/>
                </a:lnTo>
                <a:lnTo>
                  <a:pt x="896454" y="380387"/>
                </a:lnTo>
                <a:lnTo>
                  <a:pt x="878969" y="421789"/>
                </a:lnTo>
                <a:lnTo>
                  <a:pt x="855526" y="459594"/>
                </a:lnTo>
                <a:lnTo>
                  <a:pt x="826727" y="493209"/>
                </a:lnTo>
                <a:lnTo>
                  <a:pt x="793168" y="522038"/>
                </a:lnTo>
                <a:lnTo>
                  <a:pt x="755448" y="545486"/>
                </a:lnTo>
                <a:lnTo>
                  <a:pt x="714168" y="562958"/>
                </a:lnTo>
                <a:lnTo>
                  <a:pt x="669924" y="573860"/>
                </a:lnTo>
                <a:lnTo>
                  <a:pt x="623315" y="577595"/>
                </a:lnTo>
                <a:close/>
              </a:path>
            </a:pathLst>
          </a:custGeom>
          <a:solidFill>
            <a:srgbClr val="276144"/>
          </a:solidFill>
        </p:spPr>
        <p:txBody>
          <a:bodyPr wrap="square" lIns="0" tIns="0" rIns="0" bIns="0" rtlCol="0"/>
          <a:lstStyle/>
          <a:p>
            <a:endParaRPr/>
          </a:p>
        </p:txBody>
      </p:sp>
      <p:sp>
        <p:nvSpPr>
          <p:cNvPr id="13" name="object 13"/>
          <p:cNvSpPr txBox="1"/>
          <p:nvPr/>
        </p:nvSpPr>
        <p:spPr>
          <a:xfrm>
            <a:off x="5292788" y="3248444"/>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03</a:t>
            </a:r>
            <a:endParaRPr sz="2000">
              <a:latin typeface="Arial"/>
              <a:cs typeface="Arial"/>
            </a:endParaRPr>
          </a:p>
        </p:txBody>
      </p:sp>
      <p:sp>
        <p:nvSpPr>
          <p:cNvPr id="14" name="object 14"/>
          <p:cNvSpPr/>
          <p:nvPr/>
        </p:nvSpPr>
        <p:spPr>
          <a:xfrm>
            <a:off x="6096000" y="3137916"/>
            <a:ext cx="3476625" cy="577850"/>
          </a:xfrm>
          <a:custGeom>
            <a:avLst/>
            <a:gdLst/>
            <a:ahLst/>
            <a:cxnLst/>
            <a:rect l="l" t="t" r="r" b="b"/>
            <a:pathLst>
              <a:path w="3476625" h="577850">
                <a:moveTo>
                  <a:pt x="3188207" y="577595"/>
                </a:moveTo>
                <a:lnTo>
                  <a:pt x="288036" y="577595"/>
                </a:lnTo>
                <a:lnTo>
                  <a:pt x="241373" y="573860"/>
                </a:lnTo>
                <a:lnTo>
                  <a:pt x="197086" y="562961"/>
                </a:lnTo>
                <a:lnTo>
                  <a:pt x="155772" y="545496"/>
                </a:lnTo>
                <a:lnTo>
                  <a:pt x="118028" y="522062"/>
                </a:lnTo>
                <a:lnTo>
                  <a:pt x="84453" y="493256"/>
                </a:lnTo>
                <a:lnTo>
                  <a:pt x="55643" y="459676"/>
                </a:lnTo>
                <a:lnTo>
                  <a:pt x="32195" y="421919"/>
                </a:lnTo>
                <a:lnTo>
                  <a:pt x="14707" y="380583"/>
                </a:lnTo>
                <a:lnTo>
                  <a:pt x="3776" y="336264"/>
                </a:lnTo>
                <a:lnTo>
                  <a:pt x="0" y="289559"/>
                </a:lnTo>
                <a:lnTo>
                  <a:pt x="3776" y="242648"/>
                </a:lnTo>
                <a:lnTo>
                  <a:pt x="14707" y="198159"/>
                </a:lnTo>
                <a:lnTo>
                  <a:pt x="32195" y="156679"/>
                </a:lnTo>
                <a:lnTo>
                  <a:pt x="55643" y="118797"/>
                </a:lnTo>
                <a:lnTo>
                  <a:pt x="84453" y="85101"/>
                </a:lnTo>
                <a:lnTo>
                  <a:pt x="118028" y="56179"/>
                </a:lnTo>
                <a:lnTo>
                  <a:pt x="155772" y="32620"/>
                </a:lnTo>
                <a:lnTo>
                  <a:pt x="197086" y="15012"/>
                </a:lnTo>
                <a:lnTo>
                  <a:pt x="241373" y="3942"/>
                </a:lnTo>
                <a:lnTo>
                  <a:pt x="288036" y="0"/>
                </a:lnTo>
                <a:lnTo>
                  <a:pt x="3188207" y="0"/>
                </a:lnTo>
                <a:lnTo>
                  <a:pt x="3234953" y="3942"/>
                </a:lnTo>
                <a:lnTo>
                  <a:pt x="3279307" y="15008"/>
                </a:lnTo>
                <a:lnTo>
                  <a:pt x="3320674" y="32610"/>
                </a:lnTo>
                <a:lnTo>
                  <a:pt x="3358458" y="56155"/>
                </a:lnTo>
                <a:lnTo>
                  <a:pt x="3392063" y="85053"/>
                </a:lnTo>
                <a:lnTo>
                  <a:pt x="3420894" y="118714"/>
                </a:lnTo>
                <a:lnTo>
                  <a:pt x="3444355" y="156548"/>
                </a:lnTo>
                <a:lnTo>
                  <a:pt x="3461850" y="197963"/>
                </a:lnTo>
                <a:lnTo>
                  <a:pt x="3472784" y="242370"/>
                </a:lnTo>
                <a:lnTo>
                  <a:pt x="3476561" y="289178"/>
                </a:lnTo>
                <a:lnTo>
                  <a:pt x="3472784" y="335986"/>
                </a:lnTo>
                <a:lnTo>
                  <a:pt x="3461850" y="380387"/>
                </a:lnTo>
                <a:lnTo>
                  <a:pt x="3444355" y="421789"/>
                </a:lnTo>
                <a:lnTo>
                  <a:pt x="3420894" y="459594"/>
                </a:lnTo>
                <a:lnTo>
                  <a:pt x="3392063" y="493209"/>
                </a:lnTo>
                <a:lnTo>
                  <a:pt x="3358458" y="522038"/>
                </a:lnTo>
                <a:lnTo>
                  <a:pt x="3320674" y="545486"/>
                </a:lnTo>
                <a:lnTo>
                  <a:pt x="3279307" y="562958"/>
                </a:lnTo>
                <a:lnTo>
                  <a:pt x="3234953" y="573860"/>
                </a:lnTo>
                <a:lnTo>
                  <a:pt x="3188207" y="577595"/>
                </a:lnTo>
                <a:close/>
              </a:path>
            </a:pathLst>
          </a:custGeom>
          <a:solidFill>
            <a:srgbClr val="276144"/>
          </a:solidFill>
        </p:spPr>
        <p:txBody>
          <a:bodyPr wrap="square" lIns="0" tIns="0" rIns="0" bIns="0" rtlCol="0"/>
          <a:lstStyle/>
          <a:p>
            <a:endParaRPr/>
          </a:p>
        </p:txBody>
      </p:sp>
      <p:sp>
        <p:nvSpPr>
          <p:cNvPr id="15" name="object 15"/>
          <p:cNvSpPr txBox="1"/>
          <p:nvPr/>
        </p:nvSpPr>
        <p:spPr>
          <a:xfrm>
            <a:off x="7186358" y="3210979"/>
            <a:ext cx="1282700"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spc="60" dirty="0">
                <a:solidFill>
                  <a:srgbClr val="FFFFFF"/>
                </a:solidFill>
                <a:latin typeface="微软雅黑"/>
                <a:cs typeface="微软雅黑"/>
              </a:rPr>
              <a:t>系统设计</a:t>
            </a:r>
            <a:endParaRPr sz="2400" dirty="0">
              <a:latin typeface="微软雅黑"/>
              <a:cs typeface="微软雅黑"/>
            </a:endParaRPr>
          </a:p>
        </p:txBody>
      </p:sp>
      <p:sp>
        <p:nvSpPr>
          <p:cNvPr id="16" name="object 16"/>
          <p:cNvSpPr/>
          <p:nvPr/>
        </p:nvSpPr>
        <p:spPr>
          <a:xfrm>
            <a:off x="4991100" y="4128515"/>
            <a:ext cx="911225" cy="576580"/>
          </a:xfrm>
          <a:custGeom>
            <a:avLst/>
            <a:gdLst/>
            <a:ahLst/>
            <a:cxnLst/>
            <a:rect l="l" t="t" r="r" b="b"/>
            <a:pathLst>
              <a:path w="911225" h="576579">
                <a:moveTo>
                  <a:pt x="623315" y="576072"/>
                </a:moveTo>
                <a:lnTo>
                  <a:pt x="288036" y="576072"/>
                </a:lnTo>
                <a:lnTo>
                  <a:pt x="241373" y="572446"/>
                </a:lnTo>
                <a:lnTo>
                  <a:pt x="197086" y="561633"/>
                </a:lnTo>
                <a:lnTo>
                  <a:pt x="155772" y="544228"/>
                </a:lnTo>
                <a:lnTo>
                  <a:pt x="118028" y="520831"/>
                </a:lnTo>
                <a:lnTo>
                  <a:pt x="84453" y="492037"/>
                </a:lnTo>
                <a:lnTo>
                  <a:pt x="55643" y="458445"/>
                </a:lnTo>
                <a:lnTo>
                  <a:pt x="32195" y="420651"/>
                </a:lnTo>
                <a:lnTo>
                  <a:pt x="14707" y="379254"/>
                </a:lnTo>
                <a:lnTo>
                  <a:pt x="3776" y="334849"/>
                </a:lnTo>
                <a:lnTo>
                  <a:pt x="0" y="288036"/>
                </a:lnTo>
                <a:lnTo>
                  <a:pt x="3776" y="241235"/>
                </a:lnTo>
                <a:lnTo>
                  <a:pt x="14707" y="196842"/>
                </a:lnTo>
                <a:lnTo>
                  <a:pt x="32195" y="155452"/>
                </a:lnTo>
                <a:lnTo>
                  <a:pt x="55643" y="117663"/>
                </a:lnTo>
                <a:lnTo>
                  <a:pt x="84453" y="84072"/>
                </a:lnTo>
                <a:lnTo>
                  <a:pt x="118028" y="55277"/>
                </a:lnTo>
                <a:lnTo>
                  <a:pt x="155772" y="31875"/>
                </a:lnTo>
                <a:lnTo>
                  <a:pt x="197086" y="14463"/>
                </a:lnTo>
                <a:lnTo>
                  <a:pt x="241373" y="3639"/>
                </a:lnTo>
                <a:lnTo>
                  <a:pt x="288036" y="0"/>
                </a:lnTo>
                <a:lnTo>
                  <a:pt x="623315" y="0"/>
                </a:lnTo>
                <a:lnTo>
                  <a:pt x="669924" y="3639"/>
                </a:lnTo>
                <a:lnTo>
                  <a:pt x="714168" y="14463"/>
                </a:lnTo>
                <a:lnTo>
                  <a:pt x="755448" y="31875"/>
                </a:lnTo>
                <a:lnTo>
                  <a:pt x="793168" y="55278"/>
                </a:lnTo>
                <a:lnTo>
                  <a:pt x="826727" y="84075"/>
                </a:lnTo>
                <a:lnTo>
                  <a:pt x="855526" y="117668"/>
                </a:lnTo>
                <a:lnTo>
                  <a:pt x="878969" y="155460"/>
                </a:lnTo>
                <a:lnTo>
                  <a:pt x="896454" y="196855"/>
                </a:lnTo>
                <a:lnTo>
                  <a:pt x="907384" y="241254"/>
                </a:lnTo>
                <a:lnTo>
                  <a:pt x="911161" y="288061"/>
                </a:lnTo>
                <a:lnTo>
                  <a:pt x="907384" y="334868"/>
                </a:lnTo>
                <a:lnTo>
                  <a:pt x="896454" y="379267"/>
                </a:lnTo>
                <a:lnTo>
                  <a:pt x="878969" y="420660"/>
                </a:lnTo>
                <a:lnTo>
                  <a:pt x="855526" y="458450"/>
                </a:lnTo>
                <a:lnTo>
                  <a:pt x="826727" y="492040"/>
                </a:lnTo>
                <a:lnTo>
                  <a:pt x="793168" y="520832"/>
                </a:lnTo>
                <a:lnTo>
                  <a:pt x="755448" y="544229"/>
                </a:lnTo>
                <a:lnTo>
                  <a:pt x="714168" y="561633"/>
                </a:lnTo>
                <a:lnTo>
                  <a:pt x="669924" y="572446"/>
                </a:lnTo>
                <a:lnTo>
                  <a:pt x="623315" y="576072"/>
                </a:lnTo>
                <a:close/>
              </a:path>
            </a:pathLst>
          </a:custGeom>
          <a:solidFill>
            <a:srgbClr val="276144"/>
          </a:solidFill>
        </p:spPr>
        <p:txBody>
          <a:bodyPr wrap="square" lIns="0" tIns="0" rIns="0" bIns="0" rtlCol="0"/>
          <a:lstStyle/>
          <a:p>
            <a:endParaRPr/>
          </a:p>
        </p:txBody>
      </p:sp>
      <p:sp>
        <p:nvSpPr>
          <p:cNvPr id="17" name="object 17"/>
          <p:cNvSpPr txBox="1"/>
          <p:nvPr/>
        </p:nvSpPr>
        <p:spPr>
          <a:xfrm>
            <a:off x="5292788" y="4237926"/>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04</a:t>
            </a:r>
            <a:endParaRPr sz="2000">
              <a:latin typeface="Arial"/>
              <a:cs typeface="Arial"/>
            </a:endParaRPr>
          </a:p>
        </p:txBody>
      </p:sp>
      <p:sp>
        <p:nvSpPr>
          <p:cNvPr id="18" name="object 18"/>
          <p:cNvSpPr/>
          <p:nvPr/>
        </p:nvSpPr>
        <p:spPr>
          <a:xfrm>
            <a:off x="6087533" y="4138823"/>
            <a:ext cx="3476625" cy="576580"/>
          </a:xfrm>
          <a:custGeom>
            <a:avLst/>
            <a:gdLst/>
            <a:ahLst/>
            <a:cxnLst/>
            <a:rect l="l" t="t" r="r" b="b"/>
            <a:pathLst>
              <a:path w="3476625" h="576579">
                <a:moveTo>
                  <a:pt x="3188207" y="576072"/>
                </a:moveTo>
                <a:lnTo>
                  <a:pt x="288036" y="576072"/>
                </a:lnTo>
                <a:lnTo>
                  <a:pt x="241373" y="572446"/>
                </a:lnTo>
                <a:lnTo>
                  <a:pt x="197086" y="561633"/>
                </a:lnTo>
                <a:lnTo>
                  <a:pt x="155772" y="544228"/>
                </a:lnTo>
                <a:lnTo>
                  <a:pt x="118028" y="520831"/>
                </a:lnTo>
                <a:lnTo>
                  <a:pt x="84453" y="492037"/>
                </a:lnTo>
                <a:lnTo>
                  <a:pt x="55643" y="458445"/>
                </a:lnTo>
                <a:lnTo>
                  <a:pt x="32195" y="420651"/>
                </a:lnTo>
                <a:lnTo>
                  <a:pt x="14707" y="379254"/>
                </a:lnTo>
                <a:lnTo>
                  <a:pt x="3776" y="334849"/>
                </a:lnTo>
                <a:lnTo>
                  <a:pt x="0" y="288036"/>
                </a:lnTo>
                <a:lnTo>
                  <a:pt x="3776" y="241235"/>
                </a:lnTo>
                <a:lnTo>
                  <a:pt x="14707" y="196842"/>
                </a:lnTo>
                <a:lnTo>
                  <a:pt x="32195" y="155452"/>
                </a:lnTo>
                <a:lnTo>
                  <a:pt x="55643" y="117663"/>
                </a:lnTo>
                <a:lnTo>
                  <a:pt x="84453" y="84072"/>
                </a:lnTo>
                <a:lnTo>
                  <a:pt x="118028" y="55277"/>
                </a:lnTo>
                <a:lnTo>
                  <a:pt x="155772" y="31875"/>
                </a:lnTo>
                <a:lnTo>
                  <a:pt x="197086" y="14463"/>
                </a:lnTo>
                <a:lnTo>
                  <a:pt x="241373" y="3639"/>
                </a:lnTo>
                <a:lnTo>
                  <a:pt x="288036" y="0"/>
                </a:lnTo>
                <a:lnTo>
                  <a:pt x="3188207" y="0"/>
                </a:lnTo>
                <a:lnTo>
                  <a:pt x="3234953" y="3639"/>
                </a:lnTo>
                <a:lnTo>
                  <a:pt x="3279307" y="14463"/>
                </a:lnTo>
                <a:lnTo>
                  <a:pt x="3320674" y="31875"/>
                </a:lnTo>
                <a:lnTo>
                  <a:pt x="3358458" y="55278"/>
                </a:lnTo>
                <a:lnTo>
                  <a:pt x="3392063" y="84075"/>
                </a:lnTo>
                <a:lnTo>
                  <a:pt x="3420894" y="117668"/>
                </a:lnTo>
                <a:lnTo>
                  <a:pt x="3444355" y="155460"/>
                </a:lnTo>
                <a:lnTo>
                  <a:pt x="3461850" y="196855"/>
                </a:lnTo>
                <a:lnTo>
                  <a:pt x="3472784" y="241254"/>
                </a:lnTo>
                <a:lnTo>
                  <a:pt x="3476561" y="288061"/>
                </a:lnTo>
                <a:lnTo>
                  <a:pt x="3472784" y="334868"/>
                </a:lnTo>
                <a:lnTo>
                  <a:pt x="3461850" y="379267"/>
                </a:lnTo>
                <a:lnTo>
                  <a:pt x="3444355" y="420660"/>
                </a:lnTo>
                <a:lnTo>
                  <a:pt x="3420894" y="458450"/>
                </a:lnTo>
                <a:lnTo>
                  <a:pt x="3392063" y="492040"/>
                </a:lnTo>
                <a:lnTo>
                  <a:pt x="3358458" y="520832"/>
                </a:lnTo>
                <a:lnTo>
                  <a:pt x="3320674" y="544229"/>
                </a:lnTo>
                <a:lnTo>
                  <a:pt x="3279307" y="561633"/>
                </a:lnTo>
                <a:lnTo>
                  <a:pt x="3234953" y="572446"/>
                </a:lnTo>
                <a:lnTo>
                  <a:pt x="3188207" y="576072"/>
                </a:lnTo>
                <a:close/>
              </a:path>
            </a:pathLst>
          </a:custGeom>
          <a:solidFill>
            <a:srgbClr val="276144"/>
          </a:solidFill>
        </p:spPr>
        <p:txBody>
          <a:bodyPr wrap="square" lIns="0" tIns="0" rIns="0" bIns="0" rtlCol="0"/>
          <a:lstStyle/>
          <a:p>
            <a:endParaRPr/>
          </a:p>
        </p:txBody>
      </p:sp>
      <p:sp>
        <p:nvSpPr>
          <p:cNvPr id="19" name="object 19"/>
          <p:cNvSpPr txBox="1"/>
          <p:nvPr/>
        </p:nvSpPr>
        <p:spPr>
          <a:xfrm>
            <a:off x="7186358" y="4237925"/>
            <a:ext cx="1758950"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spc="75" dirty="0">
                <a:solidFill>
                  <a:srgbClr val="FFFFFF"/>
                </a:solidFill>
                <a:latin typeface="微软雅黑"/>
                <a:cs typeface="微软雅黑"/>
              </a:rPr>
              <a:t>系统实现</a:t>
            </a:r>
            <a:endParaRPr sz="2400" dirty="0">
              <a:latin typeface="微软雅黑"/>
              <a:cs typeface="微软雅黑"/>
            </a:endParaRPr>
          </a:p>
        </p:txBody>
      </p:sp>
      <p:sp>
        <p:nvSpPr>
          <p:cNvPr id="20" name="object 20"/>
          <p:cNvSpPr/>
          <p:nvPr/>
        </p:nvSpPr>
        <p:spPr>
          <a:xfrm>
            <a:off x="5003291" y="5117591"/>
            <a:ext cx="910590" cy="577850"/>
          </a:xfrm>
          <a:custGeom>
            <a:avLst/>
            <a:gdLst/>
            <a:ahLst/>
            <a:cxnLst/>
            <a:rect l="l" t="t" r="r" b="b"/>
            <a:pathLst>
              <a:path w="910589" h="577850">
                <a:moveTo>
                  <a:pt x="621792" y="577596"/>
                </a:moveTo>
                <a:lnTo>
                  <a:pt x="288036" y="577596"/>
                </a:lnTo>
                <a:lnTo>
                  <a:pt x="241205" y="573667"/>
                </a:lnTo>
                <a:lnTo>
                  <a:pt x="196787" y="562608"/>
                </a:lnTo>
                <a:lnTo>
                  <a:pt x="155380" y="545007"/>
                </a:lnTo>
                <a:lnTo>
                  <a:pt x="117580" y="521453"/>
                </a:lnTo>
                <a:lnTo>
                  <a:pt x="83986" y="492532"/>
                </a:lnTo>
                <a:lnTo>
                  <a:pt x="55195" y="458835"/>
                </a:lnTo>
                <a:lnTo>
                  <a:pt x="31803" y="420948"/>
                </a:lnTo>
                <a:lnTo>
                  <a:pt x="14408" y="379461"/>
                </a:lnTo>
                <a:lnTo>
                  <a:pt x="3608" y="334960"/>
                </a:lnTo>
                <a:lnTo>
                  <a:pt x="0" y="288036"/>
                </a:lnTo>
                <a:lnTo>
                  <a:pt x="3608" y="241345"/>
                </a:lnTo>
                <a:lnTo>
                  <a:pt x="14408" y="197037"/>
                </a:lnTo>
                <a:lnTo>
                  <a:pt x="31803" y="155708"/>
                </a:lnTo>
                <a:lnTo>
                  <a:pt x="55195" y="117955"/>
                </a:lnTo>
                <a:lnTo>
                  <a:pt x="83986" y="84377"/>
                </a:lnTo>
                <a:lnTo>
                  <a:pt x="117580" y="55569"/>
                </a:lnTo>
                <a:lnTo>
                  <a:pt x="155380" y="32131"/>
                </a:lnTo>
                <a:lnTo>
                  <a:pt x="196787" y="14658"/>
                </a:lnTo>
                <a:lnTo>
                  <a:pt x="241205" y="3748"/>
                </a:lnTo>
                <a:lnTo>
                  <a:pt x="288036" y="0"/>
                </a:lnTo>
                <a:lnTo>
                  <a:pt x="621792" y="0"/>
                </a:lnTo>
                <a:lnTo>
                  <a:pt x="668647" y="3749"/>
                </a:lnTo>
                <a:lnTo>
                  <a:pt x="713088" y="14661"/>
                </a:lnTo>
                <a:lnTo>
                  <a:pt x="754522" y="32142"/>
                </a:lnTo>
                <a:lnTo>
                  <a:pt x="792356" y="55597"/>
                </a:lnTo>
                <a:lnTo>
                  <a:pt x="825996" y="84431"/>
                </a:lnTo>
                <a:lnTo>
                  <a:pt x="854850" y="118049"/>
                </a:lnTo>
                <a:lnTo>
                  <a:pt x="878324" y="155856"/>
                </a:lnTo>
                <a:lnTo>
                  <a:pt x="895826" y="197258"/>
                </a:lnTo>
                <a:lnTo>
                  <a:pt x="906762" y="241660"/>
                </a:lnTo>
                <a:lnTo>
                  <a:pt x="910539" y="288467"/>
                </a:lnTo>
                <a:lnTo>
                  <a:pt x="906762" y="335275"/>
                </a:lnTo>
                <a:lnTo>
                  <a:pt x="895826" y="379682"/>
                </a:lnTo>
                <a:lnTo>
                  <a:pt x="878324" y="421097"/>
                </a:lnTo>
                <a:lnTo>
                  <a:pt x="854850" y="458928"/>
                </a:lnTo>
                <a:lnTo>
                  <a:pt x="825996" y="492586"/>
                </a:lnTo>
                <a:lnTo>
                  <a:pt x="792356" y="521480"/>
                </a:lnTo>
                <a:lnTo>
                  <a:pt x="754522" y="545019"/>
                </a:lnTo>
                <a:lnTo>
                  <a:pt x="713088" y="562611"/>
                </a:lnTo>
                <a:lnTo>
                  <a:pt x="668647" y="573667"/>
                </a:lnTo>
                <a:lnTo>
                  <a:pt x="621792" y="577596"/>
                </a:lnTo>
                <a:close/>
              </a:path>
            </a:pathLst>
          </a:custGeom>
          <a:solidFill>
            <a:srgbClr val="276144"/>
          </a:solidFill>
        </p:spPr>
        <p:txBody>
          <a:bodyPr wrap="square" lIns="0" tIns="0" rIns="0" bIns="0" rtlCol="0"/>
          <a:lstStyle/>
          <a:p>
            <a:endParaRPr/>
          </a:p>
        </p:txBody>
      </p:sp>
      <p:sp>
        <p:nvSpPr>
          <p:cNvPr id="21" name="object 21"/>
          <p:cNvSpPr txBox="1"/>
          <p:nvPr/>
        </p:nvSpPr>
        <p:spPr>
          <a:xfrm>
            <a:off x="5304358" y="5227408"/>
            <a:ext cx="308610" cy="331470"/>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FFFFFF"/>
                </a:solidFill>
                <a:latin typeface="Arial"/>
                <a:cs typeface="Arial"/>
              </a:rPr>
              <a:t>05</a:t>
            </a:r>
            <a:endParaRPr sz="2000">
              <a:latin typeface="Arial"/>
              <a:cs typeface="Arial"/>
            </a:endParaRPr>
          </a:p>
        </p:txBody>
      </p:sp>
      <p:sp>
        <p:nvSpPr>
          <p:cNvPr id="22" name="object 22"/>
          <p:cNvSpPr/>
          <p:nvPr/>
        </p:nvSpPr>
        <p:spPr>
          <a:xfrm>
            <a:off x="6108191" y="5117591"/>
            <a:ext cx="3475990" cy="577850"/>
          </a:xfrm>
          <a:custGeom>
            <a:avLst/>
            <a:gdLst/>
            <a:ahLst/>
            <a:cxnLst/>
            <a:rect l="l" t="t" r="r" b="b"/>
            <a:pathLst>
              <a:path w="3475990" h="577850">
                <a:moveTo>
                  <a:pt x="3186684" y="577596"/>
                </a:moveTo>
                <a:lnTo>
                  <a:pt x="288036" y="577596"/>
                </a:lnTo>
                <a:lnTo>
                  <a:pt x="241205" y="573667"/>
                </a:lnTo>
                <a:lnTo>
                  <a:pt x="196787" y="562608"/>
                </a:lnTo>
                <a:lnTo>
                  <a:pt x="155380" y="545007"/>
                </a:lnTo>
                <a:lnTo>
                  <a:pt x="117580" y="521453"/>
                </a:lnTo>
                <a:lnTo>
                  <a:pt x="83986" y="492532"/>
                </a:lnTo>
                <a:lnTo>
                  <a:pt x="55195" y="458835"/>
                </a:lnTo>
                <a:lnTo>
                  <a:pt x="31803" y="420948"/>
                </a:lnTo>
                <a:lnTo>
                  <a:pt x="14408" y="379461"/>
                </a:lnTo>
                <a:lnTo>
                  <a:pt x="3608" y="334960"/>
                </a:lnTo>
                <a:lnTo>
                  <a:pt x="0" y="288036"/>
                </a:lnTo>
                <a:lnTo>
                  <a:pt x="3608" y="241345"/>
                </a:lnTo>
                <a:lnTo>
                  <a:pt x="14408" y="197037"/>
                </a:lnTo>
                <a:lnTo>
                  <a:pt x="31803" y="155708"/>
                </a:lnTo>
                <a:lnTo>
                  <a:pt x="55195" y="117955"/>
                </a:lnTo>
                <a:lnTo>
                  <a:pt x="83986" y="84377"/>
                </a:lnTo>
                <a:lnTo>
                  <a:pt x="117580" y="55569"/>
                </a:lnTo>
                <a:lnTo>
                  <a:pt x="155380" y="32131"/>
                </a:lnTo>
                <a:lnTo>
                  <a:pt x="196787" y="14658"/>
                </a:lnTo>
                <a:lnTo>
                  <a:pt x="241205" y="3748"/>
                </a:lnTo>
                <a:lnTo>
                  <a:pt x="288036" y="0"/>
                </a:lnTo>
                <a:lnTo>
                  <a:pt x="3186684" y="0"/>
                </a:lnTo>
                <a:lnTo>
                  <a:pt x="3233677" y="3749"/>
                </a:lnTo>
                <a:lnTo>
                  <a:pt x="3278228" y="14661"/>
                </a:lnTo>
                <a:lnTo>
                  <a:pt x="3319748" y="32142"/>
                </a:lnTo>
                <a:lnTo>
                  <a:pt x="3357646" y="55597"/>
                </a:lnTo>
                <a:lnTo>
                  <a:pt x="3391333" y="84431"/>
                </a:lnTo>
                <a:lnTo>
                  <a:pt x="3420218" y="118049"/>
                </a:lnTo>
                <a:lnTo>
                  <a:pt x="3443711" y="155856"/>
                </a:lnTo>
                <a:lnTo>
                  <a:pt x="3461222" y="197258"/>
                </a:lnTo>
                <a:lnTo>
                  <a:pt x="3472161" y="241660"/>
                </a:lnTo>
                <a:lnTo>
                  <a:pt x="3475939" y="288467"/>
                </a:lnTo>
                <a:lnTo>
                  <a:pt x="3472161" y="335275"/>
                </a:lnTo>
                <a:lnTo>
                  <a:pt x="3461222" y="379682"/>
                </a:lnTo>
                <a:lnTo>
                  <a:pt x="3443711" y="421097"/>
                </a:lnTo>
                <a:lnTo>
                  <a:pt x="3420218" y="458928"/>
                </a:lnTo>
                <a:lnTo>
                  <a:pt x="3391333" y="492586"/>
                </a:lnTo>
                <a:lnTo>
                  <a:pt x="3357646" y="521480"/>
                </a:lnTo>
                <a:lnTo>
                  <a:pt x="3319748" y="545019"/>
                </a:lnTo>
                <a:lnTo>
                  <a:pt x="3278228" y="562611"/>
                </a:lnTo>
                <a:lnTo>
                  <a:pt x="3233677" y="573667"/>
                </a:lnTo>
                <a:lnTo>
                  <a:pt x="3186684" y="577596"/>
                </a:lnTo>
                <a:close/>
              </a:path>
            </a:pathLst>
          </a:custGeom>
          <a:solidFill>
            <a:srgbClr val="276144"/>
          </a:solidFill>
        </p:spPr>
        <p:txBody>
          <a:bodyPr wrap="square" lIns="0" tIns="0" rIns="0" bIns="0" rtlCol="0"/>
          <a:lstStyle/>
          <a:p>
            <a:endParaRPr/>
          </a:p>
        </p:txBody>
      </p:sp>
      <p:sp>
        <p:nvSpPr>
          <p:cNvPr id="23" name="object 23"/>
          <p:cNvSpPr txBox="1"/>
          <p:nvPr/>
        </p:nvSpPr>
        <p:spPr>
          <a:xfrm>
            <a:off x="7039178" y="5189943"/>
            <a:ext cx="1600200" cy="391160"/>
          </a:xfrm>
          <a:prstGeom prst="rect">
            <a:avLst/>
          </a:prstGeom>
        </p:spPr>
        <p:txBody>
          <a:bodyPr vert="horz" wrap="square" lIns="0" tIns="12700" rIns="0" bIns="0" rtlCol="0">
            <a:spAutoFit/>
          </a:bodyPr>
          <a:lstStyle/>
          <a:p>
            <a:pPr marL="12700">
              <a:lnSpc>
                <a:spcPct val="100000"/>
              </a:lnSpc>
              <a:spcBef>
                <a:spcPts val="100"/>
              </a:spcBef>
            </a:pPr>
            <a:r>
              <a:rPr sz="2400" b="1" spc="70" dirty="0">
                <a:solidFill>
                  <a:srgbClr val="FFFFFF"/>
                </a:solidFill>
                <a:latin typeface="微软雅黑"/>
                <a:cs typeface="微软雅黑"/>
              </a:rPr>
              <a:t>总结与建议</a:t>
            </a:r>
            <a:endParaRPr sz="2400" dirty="0">
              <a:latin typeface="微软雅黑"/>
              <a:cs typeface="微软雅黑"/>
            </a:endParaRPr>
          </a:p>
        </p:txBody>
      </p:sp>
      <p:pic>
        <p:nvPicPr>
          <p:cNvPr id="24" name="object 24"/>
          <p:cNvPicPr/>
          <p:nvPr/>
        </p:nvPicPr>
        <p:blipFill>
          <a:blip r:embed="rId3" cstate="print"/>
          <a:stretch>
            <a:fillRect/>
          </a:stretch>
        </p:blipFill>
        <p:spPr>
          <a:xfrm>
            <a:off x="819911" y="1165860"/>
            <a:ext cx="1197864" cy="11978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3214" y="1016330"/>
            <a:ext cx="267906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85858"/>
                </a:solidFill>
                <a:latin typeface="微软雅黑"/>
                <a:cs typeface="微软雅黑"/>
              </a:rPr>
              <a:t>1.1</a:t>
            </a:r>
            <a:r>
              <a:rPr sz="2400" b="1" spc="35" dirty="0">
                <a:solidFill>
                  <a:srgbClr val="585858"/>
                </a:solidFill>
                <a:latin typeface="微软雅黑"/>
                <a:cs typeface="微软雅黑"/>
              </a:rPr>
              <a:t>研究背景和意义</a:t>
            </a:r>
            <a:endParaRPr sz="2400">
              <a:latin typeface="微软雅黑"/>
              <a:cs typeface="微软雅黑"/>
            </a:endParaRPr>
          </a:p>
        </p:txBody>
      </p:sp>
      <p:sp>
        <p:nvSpPr>
          <p:cNvPr id="3" name="object 3"/>
          <p:cNvSpPr/>
          <p:nvPr/>
        </p:nvSpPr>
        <p:spPr>
          <a:xfrm>
            <a:off x="2898648" y="0"/>
            <a:ext cx="1656714" cy="792480"/>
          </a:xfrm>
          <a:custGeom>
            <a:avLst/>
            <a:gdLst/>
            <a:ahLst/>
            <a:cxnLst/>
            <a:rect l="l" t="t" r="r" b="b"/>
            <a:pathLst>
              <a:path w="1656714"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4" name="object 4"/>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5" name="object 5"/>
          <p:cNvSpPr/>
          <p:nvPr/>
        </p:nvSpPr>
        <p:spPr>
          <a:xfrm>
            <a:off x="8062455"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6" name="object 6"/>
          <p:cNvSpPr/>
          <p:nvPr/>
        </p:nvSpPr>
        <p:spPr>
          <a:xfrm>
            <a:off x="9798240"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7" name="object 7"/>
          <p:cNvSpPr txBox="1">
            <a:spLocks noGrp="1"/>
          </p:cNvSpPr>
          <p:nvPr>
            <p:ph type="title"/>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pc="75" dirty="0">
                <a:solidFill>
                  <a:srgbClr val="FFFFFF"/>
                </a:solidFill>
              </a:rPr>
              <a:t>研究背景和意义</a:t>
            </a:r>
          </a:p>
        </p:txBody>
      </p:sp>
      <p:sp>
        <p:nvSpPr>
          <p:cNvPr id="8" name="object 8"/>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lang="zh-CN" altLang="en-US" sz="1800" dirty="0">
              <a:latin typeface="微软雅黑"/>
              <a:cs typeface="微软雅黑"/>
            </a:endParaRPr>
          </a:p>
        </p:txBody>
      </p:sp>
      <p:sp>
        <p:nvSpPr>
          <p:cNvPr id="9" name="object 9"/>
          <p:cNvSpPr txBox="1"/>
          <p:nvPr/>
        </p:nvSpPr>
        <p:spPr>
          <a:xfrm>
            <a:off x="6664557" y="249164"/>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lang="zh-CN" altLang="en-US" sz="1800" dirty="0">
              <a:latin typeface="微软雅黑"/>
              <a:cs typeface="微软雅黑"/>
            </a:endParaRPr>
          </a:p>
        </p:txBody>
      </p:sp>
      <p:sp>
        <p:nvSpPr>
          <p:cNvPr id="10" name="object 10"/>
          <p:cNvSpPr txBox="1"/>
          <p:nvPr/>
        </p:nvSpPr>
        <p:spPr>
          <a:xfrm>
            <a:off x="8458200" y="239267"/>
            <a:ext cx="1337943"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sz="1800" dirty="0">
              <a:latin typeface="微软雅黑"/>
              <a:cs typeface="微软雅黑"/>
            </a:endParaRPr>
          </a:p>
        </p:txBody>
      </p:sp>
      <p:sp>
        <p:nvSpPr>
          <p:cNvPr id="11" name="object 11"/>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err="1">
                <a:solidFill>
                  <a:srgbClr val="7E7E7E"/>
                </a:solidFill>
                <a:latin typeface="微软雅黑"/>
                <a:cs typeface="微软雅黑"/>
              </a:rPr>
              <a:t>总结与</a:t>
            </a:r>
            <a:r>
              <a:rPr lang="zh-CN" altLang="en-US" sz="1800" b="1" spc="70" dirty="0">
                <a:solidFill>
                  <a:srgbClr val="7E7E7E"/>
                </a:solidFill>
                <a:latin typeface="微软雅黑"/>
                <a:cs typeface="微软雅黑"/>
              </a:rPr>
              <a:t>展望</a:t>
            </a:r>
            <a:endParaRPr sz="1800" dirty="0">
              <a:latin typeface="微软雅黑"/>
              <a:cs typeface="微软雅黑"/>
            </a:endParaRPr>
          </a:p>
        </p:txBody>
      </p:sp>
      <p:grpSp>
        <p:nvGrpSpPr>
          <p:cNvPr id="12" name="object 12"/>
          <p:cNvGrpSpPr/>
          <p:nvPr/>
        </p:nvGrpSpPr>
        <p:grpSpPr>
          <a:xfrm>
            <a:off x="688975" y="1958975"/>
            <a:ext cx="10813415" cy="4533265"/>
            <a:chOff x="688975" y="1958975"/>
            <a:chExt cx="10813415" cy="4533265"/>
          </a:xfrm>
        </p:grpSpPr>
        <p:pic>
          <p:nvPicPr>
            <p:cNvPr id="13" name="object 13"/>
            <p:cNvPicPr/>
            <p:nvPr/>
          </p:nvPicPr>
          <p:blipFill>
            <a:blip r:embed="rId2" cstate="print"/>
            <a:stretch>
              <a:fillRect/>
            </a:stretch>
          </p:blipFill>
          <p:spPr>
            <a:xfrm>
              <a:off x="696467" y="2520692"/>
              <a:ext cx="10803636" cy="3971547"/>
            </a:xfrm>
            <a:prstGeom prst="rect">
              <a:avLst/>
            </a:prstGeom>
          </p:spPr>
        </p:pic>
        <p:sp>
          <p:nvSpPr>
            <p:cNvPr id="14" name="object 14"/>
            <p:cNvSpPr/>
            <p:nvPr/>
          </p:nvSpPr>
          <p:spPr>
            <a:xfrm>
              <a:off x="688975" y="1958974"/>
              <a:ext cx="10813415" cy="560705"/>
            </a:xfrm>
            <a:custGeom>
              <a:avLst/>
              <a:gdLst/>
              <a:ahLst/>
              <a:cxnLst/>
              <a:rect l="l" t="t" r="r" b="b"/>
              <a:pathLst>
                <a:path w="10813415" h="560705">
                  <a:moveTo>
                    <a:pt x="10813415" y="6350"/>
                  </a:moveTo>
                  <a:lnTo>
                    <a:pt x="10807065" y="0"/>
                  </a:lnTo>
                  <a:lnTo>
                    <a:pt x="6350" y="0"/>
                  </a:lnTo>
                  <a:lnTo>
                    <a:pt x="0" y="6350"/>
                  </a:lnTo>
                  <a:lnTo>
                    <a:pt x="0" y="554355"/>
                  </a:lnTo>
                  <a:lnTo>
                    <a:pt x="6350" y="560705"/>
                  </a:lnTo>
                  <a:lnTo>
                    <a:pt x="10807065" y="560705"/>
                  </a:lnTo>
                  <a:lnTo>
                    <a:pt x="10813415" y="554355"/>
                  </a:lnTo>
                  <a:lnTo>
                    <a:pt x="10813415" y="548005"/>
                  </a:lnTo>
                  <a:lnTo>
                    <a:pt x="10813415" y="12700"/>
                  </a:lnTo>
                  <a:lnTo>
                    <a:pt x="10813415" y="6350"/>
                  </a:lnTo>
                  <a:close/>
                </a:path>
              </a:pathLst>
            </a:custGeom>
            <a:solidFill>
              <a:srgbClr val="004622"/>
            </a:solidFill>
          </p:spPr>
          <p:txBody>
            <a:bodyPr wrap="square" lIns="0" tIns="0" rIns="0" bIns="0" rtlCol="0"/>
            <a:lstStyle/>
            <a:p>
              <a:endParaRPr/>
            </a:p>
          </p:txBody>
        </p:sp>
        <p:pic>
          <p:nvPicPr>
            <p:cNvPr id="15" name="object 15"/>
            <p:cNvPicPr/>
            <p:nvPr/>
          </p:nvPicPr>
          <p:blipFill>
            <a:blip r:embed="rId3" cstate="print"/>
            <a:stretch>
              <a:fillRect/>
            </a:stretch>
          </p:blipFill>
          <p:spPr>
            <a:xfrm>
              <a:off x="4852847" y="2080895"/>
              <a:ext cx="348310" cy="323850"/>
            </a:xfrm>
            <a:prstGeom prst="rect">
              <a:avLst/>
            </a:prstGeom>
          </p:spPr>
        </p:pic>
        <p:pic>
          <p:nvPicPr>
            <p:cNvPr id="16" name="object 16"/>
            <p:cNvPicPr/>
            <p:nvPr/>
          </p:nvPicPr>
          <p:blipFill>
            <a:blip r:embed="rId4" cstate="print"/>
            <a:stretch>
              <a:fillRect/>
            </a:stretch>
          </p:blipFill>
          <p:spPr>
            <a:xfrm>
              <a:off x="5223027" y="2060575"/>
              <a:ext cx="335457" cy="343535"/>
            </a:xfrm>
            <a:prstGeom prst="rect">
              <a:avLst/>
            </a:prstGeom>
          </p:spPr>
        </p:pic>
        <p:pic>
          <p:nvPicPr>
            <p:cNvPr id="17" name="object 17"/>
            <p:cNvPicPr/>
            <p:nvPr/>
          </p:nvPicPr>
          <p:blipFill>
            <a:blip r:embed="rId5" cstate="print"/>
            <a:stretch>
              <a:fillRect/>
            </a:stretch>
          </p:blipFill>
          <p:spPr>
            <a:xfrm>
              <a:off x="5568569" y="2061845"/>
              <a:ext cx="344487" cy="340360"/>
            </a:xfrm>
            <a:prstGeom prst="rect">
              <a:avLst/>
            </a:prstGeom>
          </p:spPr>
        </p:pic>
        <p:pic>
          <p:nvPicPr>
            <p:cNvPr id="18" name="object 18"/>
            <p:cNvPicPr/>
            <p:nvPr/>
          </p:nvPicPr>
          <p:blipFill>
            <a:blip r:embed="rId6" cstate="print"/>
            <a:stretch>
              <a:fillRect/>
            </a:stretch>
          </p:blipFill>
          <p:spPr>
            <a:xfrm>
              <a:off x="5922771" y="2073275"/>
              <a:ext cx="345186" cy="328929"/>
            </a:xfrm>
            <a:prstGeom prst="rect">
              <a:avLst/>
            </a:prstGeom>
          </p:spPr>
        </p:pic>
        <p:pic>
          <p:nvPicPr>
            <p:cNvPr id="19" name="object 19"/>
            <p:cNvPicPr/>
            <p:nvPr/>
          </p:nvPicPr>
          <p:blipFill>
            <a:blip r:embed="rId7" cstate="print"/>
            <a:stretch>
              <a:fillRect/>
            </a:stretch>
          </p:blipFill>
          <p:spPr>
            <a:xfrm>
              <a:off x="6278371" y="2070100"/>
              <a:ext cx="327812" cy="331470"/>
            </a:xfrm>
            <a:prstGeom prst="rect">
              <a:avLst/>
            </a:prstGeom>
          </p:spPr>
        </p:pic>
        <p:pic>
          <p:nvPicPr>
            <p:cNvPr id="20" name="object 20"/>
            <p:cNvPicPr/>
            <p:nvPr/>
          </p:nvPicPr>
          <p:blipFill>
            <a:blip r:embed="rId8" cstate="print"/>
            <a:stretch>
              <a:fillRect/>
            </a:stretch>
          </p:blipFill>
          <p:spPr>
            <a:xfrm>
              <a:off x="6633629" y="2059305"/>
              <a:ext cx="347268" cy="338454"/>
            </a:xfrm>
            <a:prstGeom prst="rect">
              <a:avLst/>
            </a:prstGeom>
          </p:spPr>
        </p:pic>
        <p:pic>
          <p:nvPicPr>
            <p:cNvPr id="21" name="object 21"/>
            <p:cNvPicPr/>
            <p:nvPr/>
          </p:nvPicPr>
          <p:blipFill>
            <a:blip r:embed="rId9" cstate="print"/>
            <a:stretch>
              <a:fillRect/>
            </a:stretch>
          </p:blipFill>
          <p:spPr>
            <a:xfrm>
              <a:off x="6990613" y="2059305"/>
              <a:ext cx="344487" cy="345439"/>
            </a:xfrm>
            <a:prstGeom prst="rect">
              <a:avLst/>
            </a:prstGeom>
          </p:spPr>
        </p:pic>
      </p:grpSp>
      <p:sp>
        <p:nvSpPr>
          <p:cNvPr id="22" name="object 22"/>
          <p:cNvSpPr txBox="1"/>
          <p:nvPr/>
        </p:nvSpPr>
        <p:spPr>
          <a:xfrm>
            <a:off x="875664" y="2731281"/>
            <a:ext cx="10439400" cy="3443700"/>
          </a:xfrm>
          <a:prstGeom prst="rect">
            <a:avLst/>
          </a:prstGeom>
        </p:spPr>
        <p:txBody>
          <a:bodyPr vert="horz" wrap="square" lIns="0" tIns="12700" rIns="0" bIns="0" rtlCol="0">
            <a:spAutoFit/>
          </a:bodyPr>
          <a:lstStyle/>
          <a:p>
            <a:pPr indent="304800" algn="just">
              <a:lnSpc>
                <a:spcPct val="125000"/>
              </a:lnSpc>
              <a:buNone/>
              <a:tabLst>
                <a:tab pos="239395" algn="l"/>
                <a:tab pos="266700" algn="l"/>
              </a:tabLst>
            </a:pPr>
            <a:r>
              <a:rPr lang="zh-CN" altLang="zh-CN" spc="50" dirty="0">
                <a:latin typeface="微软雅黑"/>
              </a:rPr>
              <a:t>国内电商市场有饱和趋向，当前经济全球化和贸易自由化的大背景下，山东等北方传统工厂迫切期望发掘海外市场如与东南亚等国家的大客户建立销售联系，发展海外代购，而发掘海外市场必然需要涉及产品的仓储，物流，海关申报等。</a:t>
            </a:r>
            <a:endParaRPr lang="en-US" altLang="zh-CN" spc="50" dirty="0">
              <a:latin typeface="微软雅黑"/>
            </a:endParaRPr>
          </a:p>
          <a:p>
            <a:pPr indent="304800" algn="just">
              <a:lnSpc>
                <a:spcPct val="125000"/>
              </a:lnSpc>
              <a:buNone/>
              <a:tabLst>
                <a:tab pos="239395" algn="l"/>
                <a:tab pos="266700" algn="l"/>
              </a:tabLst>
            </a:pPr>
            <a:r>
              <a:rPr lang="zh-CN" altLang="en-US" spc="50" dirty="0">
                <a:latin typeface="微软雅黑"/>
              </a:rPr>
              <a:t>传统的海外出口模式下，客户需要经过繁琐的手续和漫长的等待，而耗费时间过长会带来较高的商务风险。随着信息技术的飞速发展以及电子商务的广泛应用，为海关业务以及海外仓处理方式带来了深刻的变革，为日益增长且复杂的海关申报带来优化的可能，完善的海外仓储服务系统，可实现订单无缝对接海关申报系统，提高大宗贸易的便捷性、安全性和交易效率，为客户提供方便、高效、安全的购物体验。</a:t>
            </a:r>
            <a:endParaRPr lang="en-US" altLang="zh-CN" spc="50" dirty="0">
              <a:latin typeface="微软雅黑"/>
            </a:endParaRPr>
          </a:p>
          <a:p>
            <a:pPr indent="304800" algn="just">
              <a:lnSpc>
                <a:spcPct val="125000"/>
              </a:lnSpc>
              <a:buNone/>
              <a:tabLst>
                <a:tab pos="239395" algn="l"/>
                <a:tab pos="266700" algn="l"/>
              </a:tabLst>
            </a:pPr>
            <a:r>
              <a:rPr lang="zh-CN" altLang="zh-CN" spc="50" dirty="0">
                <a:latin typeface="微软雅黑"/>
              </a:rPr>
              <a:t>设计</a:t>
            </a:r>
            <a:r>
              <a:rPr lang="en-US" altLang="zh-CN" spc="50" dirty="0">
                <a:latin typeface="微软雅黑"/>
              </a:rPr>
              <a:t>B2B</a:t>
            </a:r>
            <a:r>
              <a:rPr lang="zh-CN" altLang="zh-CN" spc="50" dirty="0">
                <a:latin typeface="微软雅黑"/>
              </a:rPr>
              <a:t>海外仓储服务平台，可以为中小制造企业提供</a:t>
            </a:r>
            <a:r>
              <a:rPr lang="en-US" altLang="zh-CN" spc="50" dirty="0">
                <a:latin typeface="微软雅黑"/>
              </a:rPr>
              <a:t>"</a:t>
            </a:r>
            <a:r>
              <a:rPr lang="zh-CN" altLang="zh-CN" spc="50" dirty="0">
                <a:latin typeface="微软雅黑"/>
              </a:rPr>
              <a:t>一键出海</a:t>
            </a:r>
            <a:r>
              <a:rPr lang="en-US" altLang="zh-CN" spc="50" dirty="0">
                <a:latin typeface="微软雅黑"/>
              </a:rPr>
              <a:t>"</a:t>
            </a:r>
            <a:r>
              <a:rPr lang="zh-CN" altLang="zh-CN" spc="50" dirty="0">
                <a:latin typeface="微软雅黑"/>
              </a:rPr>
              <a:t>解决方案，达到降低海外市场进入门槛，通过智能报关系统压缩清关时间</a:t>
            </a:r>
            <a:endParaRPr lang="zh-CN" altLang="en-US" spc="50" dirty="0">
              <a:latin typeface="微软雅黑"/>
            </a:endParaRPr>
          </a:p>
        </p:txBody>
      </p:sp>
      <p:pic>
        <p:nvPicPr>
          <p:cNvPr id="24" name="object 24"/>
          <p:cNvPicPr/>
          <p:nvPr/>
        </p:nvPicPr>
        <p:blipFill>
          <a:blip r:embed="rId10" cstate="print"/>
          <a:stretch>
            <a:fillRect/>
          </a:stretch>
        </p:blipFill>
        <p:spPr>
          <a:xfrm>
            <a:off x="4572" y="3047"/>
            <a:ext cx="2721864" cy="7894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6B4D2-4D3C-B590-0A29-668048C0BD5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7B602B-801E-2DA7-CFF6-C4DED5C997D5}"/>
              </a:ext>
            </a:extLst>
          </p:cNvPr>
          <p:cNvSpPr txBox="1"/>
          <p:nvPr/>
        </p:nvSpPr>
        <p:spPr>
          <a:xfrm>
            <a:off x="423214" y="1016330"/>
            <a:ext cx="174561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85858"/>
                </a:solidFill>
                <a:latin typeface="微软雅黑"/>
                <a:cs typeface="微软雅黑"/>
              </a:rPr>
              <a:t>2.1</a:t>
            </a:r>
            <a:r>
              <a:rPr lang="zh-CN" altLang="en-US" sz="2400" b="1" dirty="0">
                <a:solidFill>
                  <a:srgbClr val="585858"/>
                </a:solidFill>
                <a:latin typeface="微软雅黑"/>
                <a:cs typeface="微软雅黑"/>
              </a:rPr>
              <a:t>相关技术</a:t>
            </a:r>
            <a:endParaRPr sz="2400" dirty="0">
              <a:latin typeface="微软雅黑"/>
              <a:cs typeface="微软雅黑"/>
            </a:endParaRPr>
          </a:p>
        </p:txBody>
      </p:sp>
      <p:sp>
        <p:nvSpPr>
          <p:cNvPr id="3" name="object 3">
            <a:extLst>
              <a:ext uri="{FF2B5EF4-FFF2-40B4-BE49-F238E27FC236}">
                <a16:creationId xmlns:a16="http://schemas.microsoft.com/office/drawing/2014/main" id="{F58A35BC-F5B5-5F43-4669-DDD7123FF13C}"/>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4" name="object 4">
            <a:extLst>
              <a:ext uri="{FF2B5EF4-FFF2-40B4-BE49-F238E27FC236}">
                <a16:creationId xmlns:a16="http://schemas.microsoft.com/office/drawing/2014/main" id="{20BC0048-2E7A-3933-C648-D678728932B7}"/>
              </a:ext>
            </a:extLst>
          </p:cNvPr>
          <p:cNvSpPr/>
          <p:nvPr/>
        </p:nvSpPr>
        <p:spPr>
          <a:xfrm>
            <a:off x="8062455"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FCD1D530-DD24-C5BC-D6BA-7A36B8B3C464}"/>
              </a:ext>
            </a:extLst>
          </p:cNvPr>
          <p:cNvSpPr/>
          <p:nvPr/>
        </p:nvSpPr>
        <p:spPr>
          <a:xfrm>
            <a:off x="9798240"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6" name="object 6">
            <a:extLst>
              <a:ext uri="{FF2B5EF4-FFF2-40B4-BE49-F238E27FC236}">
                <a16:creationId xmlns:a16="http://schemas.microsoft.com/office/drawing/2014/main" id="{94EE0C65-7AB5-BFD3-9363-947E3F28B09B}"/>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a:latin typeface="微软雅黑"/>
              <a:cs typeface="微软雅黑"/>
            </a:endParaRPr>
          </a:p>
        </p:txBody>
      </p:sp>
      <p:sp>
        <p:nvSpPr>
          <p:cNvPr id="7" name="object 7">
            <a:extLst>
              <a:ext uri="{FF2B5EF4-FFF2-40B4-BE49-F238E27FC236}">
                <a16:creationId xmlns:a16="http://schemas.microsoft.com/office/drawing/2014/main" id="{2A3EBAB8-4806-EB7A-8B30-C07358AF192A}"/>
              </a:ext>
            </a:extLst>
          </p:cNvPr>
          <p:cNvSpPr txBox="1"/>
          <p:nvPr/>
        </p:nvSpPr>
        <p:spPr>
          <a:xfrm>
            <a:off x="6703073" y="239267"/>
            <a:ext cx="977900" cy="299720"/>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a:solidFill>
                  <a:srgbClr val="7E7E7E"/>
                </a:solidFill>
                <a:latin typeface="微软雅黑"/>
                <a:cs typeface="微软雅黑"/>
              </a:rPr>
              <a:t>系统设计</a:t>
            </a:r>
            <a:endParaRPr lang="zh-CN" altLang="en-US" sz="1800" dirty="0">
              <a:latin typeface="微软雅黑"/>
              <a:cs typeface="微软雅黑"/>
            </a:endParaRPr>
          </a:p>
        </p:txBody>
      </p:sp>
      <p:sp>
        <p:nvSpPr>
          <p:cNvPr id="8" name="object 8">
            <a:extLst>
              <a:ext uri="{FF2B5EF4-FFF2-40B4-BE49-F238E27FC236}">
                <a16:creationId xmlns:a16="http://schemas.microsoft.com/office/drawing/2014/main" id="{379680B6-9C4A-0F0F-BB37-8812DCAFE797}"/>
              </a:ext>
            </a:extLst>
          </p:cNvPr>
          <p:cNvSpPr txBox="1"/>
          <p:nvPr/>
        </p:nvSpPr>
        <p:spPr>
          <a:xfrm>
            <a:off x="8400655" y="239267"/>
            <a:ext cx="1378052" cy="29972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lang="zh-CN" altLang="en-US" sz="1800" dirty="0">
              <a:latin typeface="微软雅黑"/>
              <a:cs typeface="微软雅黑"/>
            </a:endParaRPr>
          </a:p>
        </p:txBody>
      </p:sp>
      <p:sp>
        <p:nvSpPr>
          <p:cNvPr id="9" name="object 9">
            <a:extLst>
              <a:ext uri="{FF2B5EF4-FFF2-40B4-BE49-F238E27FC236}">
                <a16:creationId xmlns:a16="http://schemas.microsoft.com/office/drawing/2014/main" id="{59411337-EA22-BF42-06DB-D0120CE042B2}"/>
              </a:ext>
            </a:extLst>
          </p:cNvPr>
          <p:cNvSpPr txBox="1"/>
          <p:nvPr/>
        </p:nvSpPr>
        <p:spPr>
          <a:xfrm>
            <a:off x="10117505" y="240538"/>
            <a:ext cx="1091565" cy="268605"/>
          </a:xfrm>
          <a:prstGeom prst="rect">
            <a:avLst/>
          </a:prstGeom>
        </p:spPr>
        <p:txBody>
          <a:bodyPr vert="horz" wrap="square" lIns="0" tIns="12065" rIns="0" bIns="0" rtlCol="0">
            <a:spAutoFit/>
          </a:bodyPr>
          <a:lstStyle/>
          <a:p>
            <a:pPr marL="12700">
              <a:lnSpc>
                <a:spcPct val="100000"/>
              </a:lnSpc>
              <a:spcBef>
                <a:spcPts val="95"/>
              </a:spcBef>
            </a:pPr>
            <a:r>
              <a:rPr sz="1600" b="1" spc="85" dirty="0" err="1">
                <a:solidFill>
                  <a:srgbClr val="7E7E7E"/>
                </a:solidFill>
                <a:latin typeface="微软雅黑"/>
                <a:cs typeface="微软雅黑"/>
              </a:rPr>
              <a:t>总结与</a:t>
            </a:r>
            <a:r>
              <a:rPr lang="zh-CN" altLang="en-US" sz="1600" b="1" spc="85" dirty="0">
                <a:solidFill>
                  <a:srgbClr val="7E7E7E"/>
                </a:solidFill>
                <a:latin typeface="微软雅黑"/>
                <a:cs typeface="微软雅黑"/>
              </a:rPr>
              <a:t>展望</a:t>
            </a:r>
            <a:endParaRPr sz="1600" dirty="0">
              <a:latin typeface="微软雅黑"/>
              <a:cs typeface="微软雅黑"/>
            </a:endParaRPr>
          </a:p>
        </p:txBody>
      </p:sp>
      <p:sp>
        <p:nvSpPr>
          <p:cNvPr id="10" name="object 10">
            <a:extLst>
              <a:ext uri="{FF2B5EF4-FFF2-40B4-BE49-F238E27FC236}">
                <a16:creationId xmlns:a16="http://schemas.microsoft.com/office/drawing/2014/main" id="{2F0D6659-E079-C75F-0077-2063FC39BFBB}"/>
              </a:ext>
            </a:extLst>
          </p:cNvPr>
          <p:cNvSpPr/>
          <p:nvPr/>
        </p:nvSpPr>
        <p:spPr>
          <a:xfrm>
            <a:off x="4642790" y="36766"/>
            <a:ext cx="1656714" cy="792480"/>
          </a:xfrm>
          <a:custGeom>
            <a:avLst/>
            <a:gdLst/>
            <a:ahLst/>
            <a:cxnLst/>
            <a:rect l="l" t="t" r="r" b="b"/>
            <a:pathLst>
              <a:path w="1656714"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11" name="object 11">
            <a:extLst>
              <a:ext uri="{FF2B5EF4-FFF2-40B4-BE49-F238E27FC236}">
                <a16:creationId xmlns:a16="http://schemas.microsoft.com/office/drawing/2014/main" id="{3F664E8E-9BC7-49C6-7804-B8F5A00643DF}"/>
              </a:ext>
            </a:extLst>
          </p:cNvPr>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FFFFFF"/>
                </a:solidFill>
                <a:latin typeface="微软雅黑"/>
                <a:cs typeface="微软雅黑"/>
              </a:rPr>
              <a:t>相关技术</a:t>
            </a:r>
            <a:endParaRPr lang="zh-CN" altLang="en-US" sz="1800" dirty="0">
              <a:latin typeface="微软雅黑"/>
              <a:cs typeface="微软雅黑"/>
            </a:endParaRPr>
          </a:p>
        </p:txBody>
      </p:sp>
      <p:pic>
        <p:nvPicPr>
          <p:cNvPr id="39" name="object 39">
            <a:extLst>
              <a:ext uri="{FF2B5EF4-FFF2-40B4-BE49-F238E27FC236}">
                <a16:creationId xmlns:a16="http://schemas.microsoft.com/office/drawing/2014/main" id="{62AF7C6B-6655-CD5A-7778-7A42C7717D6B}"/>
              </a:ext>
            </a:extLst>
          </p:cNvPr>
          <p:cNvPicPr/>
          <p:nvPr/>
        </p:nvPicPr>
        <p:blipFill>
          <a:blip r:embed="rId2" cstate="print"/>
          <a:stretch>
            <a:fillRect/>
          </a:stretch>
        </p:blipFill>
        <p:spPr>
          <a:xfrm>
            <a:off x="4572" y="3047"/>
            <a:ext cx="2721864" cy="789431"/>
          </a:xfrm>
          <a:prstGeom prst="rect">
            <a:avLst/>
          </a:prstGeom>
        </p:spPr>
      </p:pic>
      <p:grpSp>
        <p:nvGrpSpPr>
          <p:cNvPr id="27" name="组合 26">
            <a:extLst>
              <a:ext uri="{FF2B5EF4-FFF2-40B4-BE49-F238E27FC236}">
                <a16:creationId xmlns:a16="http://schemas.microsoft.com/office/drawing/2014/main" id="{B8FBF771-D131-7B2C-DF91-EBA4FC77555C}"/>
              </a:ext>
            </a:extLst>
          </p:cNvPr>
          <p:cNvGrpSpPr/>
          <p:nvPr/>
        </p:nvGrpSpPr>
        <p:grpSpPr>
          <a:xfrm>
            <a:off x="382389" y="1694474"/>
            <a:ext cx="5731358" cy="4210150"/>
            <a:chOff x="118343" y="1023971"/>
            <a:chExt cx="5731358" cy="4210150"/>
          </a:xfrm>
        </p:grpSpPr>
        <p:grpSp>
          <p:nvGrpSpPr>
            <p:cNvPr id="28" name="组合 27">
              <a:extLst>
                <a:ext uri="{FF2B5EF4-FFF2-40B4-BE49-F238E27FC236}">
                  <a16:creationId xmlns:a16="http://schemas.microsoft.com/office/drawing/2014/main" id="{401616CE-7FB2-80D1-1006-B435B04E3BC7}"/>
                </a:ext>
              </a:extLst>
            </p:cNvPr>
            <p:cNvGrpSpPr/>
            <p:nvPr/>
          </p:nvGrpSpPr>
          <p:grpSpPr>
            <a:xfrm>
              <a:off x="118343" y="1023971"/>
              <a:ext cx="2048387" cy="488369"/>
              <a:chOff x="118343" y="992562"/>
              <a:chExt cx="2048387" cy="488369"/>
            </a:xfrm>
          </p:grpSpPr>
          <p:sp>
            <p:nvSpPr>
              <p:cNvPr id="31" name="任意多边形: 形状 30">
                <a:extLst>
                  <a:ext uri="{FF2B5EF4-FFF2-40B4-BE49-F238E27FC236}">
                    <a16:creationId xmlns:a16="http://schemas.microsoft.com/office/drawing/2014/main" id="{4F3D1E26-D608-1375-AD78-5AD8B2E81D00}"/>
                  </a:ext>
                </a:extLst>
              </p:cNvPr>
              <p:cNvSpPr/>
              <p:nvPr/>
            </p:nvSpPr>
            <p:spPr>
              <a:xfrm>
                <a:off x="161925" y="1303471"/>
                <a:ext cx="2004805" cy="177460"/>
              </a:xfrm>
              <a:custGeom>
                <a:avLst/>
                <a:gdLst>
                  <a:gd name="connsiteX0" fmla="*/ 11379196 w 12090400"/>
                  <a:gd name="connsiteY0" fmla="*/ 0 h 464457"/>
                  <a:gd name="connsiteX1" fmla="*/ 12090400 w 12090400"/>
                  <a:gd name="connsiteY1" fmla="*/ 464457 h 464457"/>
                  <a:gd name="connsiteX2" fmla="*/ 0 w 12090400"/>
                  <a:gd name="connsiteY2" fmla="*/ 464457 h 464457"/>
                  <a:gd name="connsiteX3" fmla="*/ 0 w 12090400"/>
                  <a:gd name="connsiteY3" fmla="*/ 232229 h 464457"/>
                  <a:gd name="connsiteX4" fmla="*/ 11379196 w 12090400"/>
                  <a:gd name="connsiteY4" fmla="*/ 232229 h 46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0400" h="464457">
                    <a:moveTo>
                      <a:pt x="11379196" y="0"/>
                    </a:moveTo>
                    <a:lnTo>
                      <a:pt x="12090400" y="464457"/>
                    </a:lnTo>
                    <a:lnTo>
                      <a:pt x="0" y="464457"/>
                    </a:lnTo>
                    <a:lnTo>
                      <a:pt x="0" y="232229"/>
                    </a:lnTo>
                    <a:lnTo>
                      <a:pt x="11379196" y="232229"/>
                    </a:lnTo>
                    <a:close/>
                  </a:path>
                </a:pathLst>
              </a:custGeom>
              <a:solidFill>
                <a:srgbClr val="115F1A"/>
              </a:solidFill>
              <a:ln>
                <a:noFill/>
              </a:ln>
              <a:effectLst>
                <a:outerShdw blurRad="50800" dist="38100" dir="5400000" algn="t" rotWithShape="0">
                  <a:schemeClr val="accent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latin typeface="+mn-ea"/>
                </a:endParaRPr>
              </a:p>
            </p:txBody>
          </p:sp>
          <p:sp>
            <p:nvSpPr>
              <p:cNvPr id="32" name="文本框 31">
                <a:extLst>
                  <a:ext uri="{FF2B5EF4-FFF2-40B4-BE49-F238E27FC236}">
                    <a16:creationId xmlns:a16="http://schemas.microsoft.com/office/drawing/2014/main" id="{17EE2A87-671B-A150-E792-F05C4CEE7A24}"/>
                  </a:ext>
                </a:extLst>
              </p:cNvPr>
              <p:cNvSpPr txBox="1"/>
              <p:nvPr/>
            </p:nvSpPr>
            <p:spPr>
              <a:xfrm>
                <a:off x="118343" y="992562"/>
                <a:ext cx="1900445" cy="369332"/>
              </a:xfrm>
              <a:prstGeom prst="rect">
                <a:avLst/>
              </a:prstGeom>
              <a:noFill/>
            </p:spPr>
            <p:txBody>
              <a:bodyPr wrap="square" rtlCol="0">
                <a:spAutoFit/>
              </a:bodyPr>
              <a:lstStyle/>
              <a:p>
                <a:pPr lvl="1"/>
                <a:r>
                  <a:rPr lang="en-US" altLang="zh-CN" sz="1800" dirty="0">
                    <a:effectLst/>
                    <a:latin typeface="黑体" panose="02010609060101010101" pitchFamily="49" charset="-122"/>
                    <a:cs typeface="Times New Roman" panose="02020603050405020304" pitchFamily="18" charset="0"/>
                  </a:rPr>
                  <a:t>jQuery</a:t>
                </a:r>
                <a:r>
                  <a:rPr lang="zh-CN" altLang="zh-CN" sz="1800" dirty="0">
                    <a:effectLst/>
                    <a:ea typeface="黑体" panose="02010609060101010101" pitchFamily="49" charset="-122"/>
                    <a:cs typeface="Times New Roman" panose="02020603050405020304" pitchFamily="18" charset="0"/>
                  </a:rPr>
                  <a:t>技术</a:t>
                </a:r>
                <a:endParaRPr lang="zh-CN" altLang="en-US" sz="2000" b="1" dirty="0">
                  <a:latin typeface="+mn-ea"/>
                </a:endParaRPr>
              </a:p>
            </p:txBody>
          </p:sp>
        </p:grpSp>
        <p:sp>
          <p:nvSpPr>
            <p:cNvPr id="29" name="文本框 28">
              <a:extLst>
                <a:ext uri="{FF2B5EF4-FFF2-40B4-BE49-F238E27FC236}">
                  <a16:creationId xmlns:a16="http://schemas.microsoft.com/office/drawing/2014/main" id="{64FBE161-78EC-01C3-AAED-FB57220B6AA2}"/>
                </a:ext>
              </a:extLst>
            </p:cNvPr>
            <p:cNvSpPr txBox="1"/>
            <p:nvPr/>
          </p:nvSpPr>
          <p:spPr>
            <a:xfrm>
              <a:off x="118343" y="1882754"/>
              <a:ext cx="5731358" cy="3351367"/>
            </a:xfrm>
            <a:prstGeom prst="rect">
              <a:avLst/>
            </a:prstGeom>
            <a:noFill/>
          </p:spPr>
          <p:txBody>
            <a:bodyPr wrap="square">
              <a:spAutoFit/>
            </a:bodyPr>
            <a:lstStyle/>
            <a:p>
              <a:pPr>
                <a:lnSpc>
                  <a:spcPct val="150000"/>
                </a:lnSpc>
              </a:pPr>
              <a:r>
                <a:rPr lang="en-US" altLang="zh-CN" sz="1800" kern="100" dirty="0">
                  <a:solidFill>
                    <a:srgbClr val="000000"/>
                  </a:solidFill>
                  <a:effectLst/>
                  <a:latin typeface="Times New Roman" panose="02020603050405020304" pitchFamily="18" charset="0"/>
                  <a:ea typeface="宋体" panose="02010600030101010101" pitchFamily="2" charset="-122"/>
                </a:rPr>
                <a:t>jQuery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是个超好用的</a:t>
              </a:r>
              <a:r>
                <a:rPr lang="en-US" altLang="zh-CN" sz="1800" kern="100" dirty="0">
                  <a:solidFill>
                    <a:srgbClr val="000000"/>
                  </a:solidFill>
                  <a:effectLst/>
                  <a:latin typeface="Times New Roman" panose="02020603050405020304" pitchFamily="18" charset="0"/>
                  <a:ea typeface="宋体" panose="02010600030101010101" pitchFamily="2" charset="-122"/>
                </a:rPr>
                <a:t> JavaScript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工具包，</a:t>
              </a:r>
              <a:r>
                <a:rPr lang="en-US" altLang="zh-CN" sz="1800" kern="100" dirty="0">
                  <a:solidFill>
                    <a:srgbClr val="000000"/>
                  </a:solidFill>
                  <a:effectLst/>
                  <a:latin typeface="Times New Roman" panose="02020603050405020304" pitchFamily="18" charset="0"/>
                  <a:ea typeface="宋体" panose="02010600030101010101" pitchFamily="2" charset="-122"/>
                </a:rPr>
                <a:t>2006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kern="100" dirty="0">
                  <a:solidFill>
                    <a:srgbClr val="000000"/>
                  </a:solidFill>
                  <a:effectLst/>
                  <a:latin typeface="Times New Roman" panose="02020603050405020304" pitchFamily="18" charset="0"/>
                  <a:ea typeface="宋体" panose="02010600030101010101" pitchFamily="2" charset="-122"/>
                </a:rPr>
                <a:t> John Resig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发布的，其来源的社区，简洁的代码风格，还有跨平台的兼容性使其十分受欢迎。让写</a:t>
              </a:r>
              <a:r>
                <a:rPr lang="en-US" altLang="zh-CN" sz="1800" kern="100" dirty="0">
                  <a:solidFill>
                    <a:srgbClr val="000000"/>
                  </a:solidFill>
                  <a:effectLst/>
                  <a:latin typeface="Times New Roman" panose="02020603050405020304" pitchFamily="18" charset="0"/>
                  <a:ea typeface="宋体" panose="02010600030101010101" pitchFamily="2" charset="-122"/>
                </a:rPr>
                <a:t>JavaScript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的人处理网页元素、改页面结构、弄交互效果、做动画还有搞数据请求变得轻松便捷</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1800" kern="100" dirty="0">
                  <a:solidFill>
                    <a:srgbClr val="000000"/>
                  </a:solidFill>
                  <a:effectLst/>
                  <a:latin typeface="Times New Roman" panose="02020603050405020304" pitchFamily="18" charset="0"/>
                  <a:ea typeface="宋体" panose="02010600030101010101" pitchFamily="2" charset="-122"/>
                </a:rPr>
                <a:t>jQuery</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丰富的函数库，可以减少代码的重复编写及</a:t>
              </a:r>
              <a:r>
                <a:rPr lang="en-US" altLang="zh-CN" sz="1800" kern="100" dirty="0">
                  <a:solidFill>
                    <a:srgbClr val="000000"/>
                  </a:solidFill>
                  <a:effectLst/>
                  <a:latin typeface="Times New Roman" panose="02020603050405020304" pitchFamily="18" charset="0"/>
                  <a:ea typeface="宋体" panose="02010600030101010101" pitchFamily="2" charset="-122"/>
                </a:rPr>
                <a:t>DOM</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脚本库的调用，而只关注程序逻辑的实现，利用尽可能少的代码实现想要实现的功能</a:t>
              </a:r>
              <a:endParaRPr lang="zh-CN" altLang="en-US" dirty="0">
                <a:latin typeface="+mn-ea"/>
              </a:endParaRPr>
            </a:p>
          </p:txBody>
        </p:sp>
      </p:grpSp>
      <p:grpSp>
        <p:nvGrpSpPr>
          <p:cNvPr id="33" name="组合 32">
            <a:extLst>
              <a:ext uri="{FF2B5EF4-FFF2-40B4-BE49-F238E27FC236}">
                <a16:creationId xmlns:a16="http://schemas.microsoft.com/office/drawing/2014/main" id="{B5849946-77DE-D586-9A0F-F4C8C7861D2D}"/>
              </a:ext>
            </a:extLst>
          </p:cNvPr>
          <p:cNvGrpSpPr/>
          <p:nvPr/>
        </p:nvGrpSpPr>
        <p:grpSpPr>
          <a:xfrm>
            <a:off x="6177840" y="1694474"/>
            <a:ext cx="5669651" cy="4687735"/>
            <a:chOff x="6191872" y="952844"/>
            <a:chExt cx="5669651" cy="4687735"/>
          </a:xfrm>
        </p:grpSpPr>
        <p:grpSp>
          <p:nvGrpSpPr>
            <p:cNvPr id="34" name="组合 33">
              <a:extLst>
                <a:ext uri="{FF2B5EF4-FFF2-40B4-BE49-F238E27FC236}">
                  <a16:creationId xmlns:a16="http://schemas.microsoft.com/office/drawing/2014/main" id="{CD50799D-89CE-ED51-7E17-D615F954AF52}"/>
                </a:ext>
              </a:extLst>
            </p:cNvPr>
            <p:cNvGrpSpPr/>
            <p:nvPr/>
          </p:nvGrpSpPr>
          <p:grpSpPr>
            <a:xfrm>
              <a:off x="6304307" y="952844"/>
              <a:ext cx="2151409" cy="559496"/>
              <a:chOff x="88622" y="952844"/>
              <a:chExt cx="2151409" cy="559496"/>
            </a:xfrm>
          </p:grpSpPr>
          <p:sp>
            <p:nvSpPr>
              <p:cNvPr id="37" name="任意多边形: 形状 36">
                <a:extLst>
                  <a:ext uri="{FF2B5EF4-FFF2-40B4-BE49-F238E27FC236}">
                    <a16:creationId xmlns:a16="http://schemas.microsoft.com/office/drawing/2014/main" id="{F2B2F9B4-5610-E910-1AE0-B51CA503E907}"/>
                  </a:ext>
                </a:extLst>
              </p:cNvPr>
              <p:cNvSpPr/>
              <p:nvPr/>
            </p:nvSpPr>
            <p:spPr>
              <a:xfrm>
                <a:off x="161925" y="1334880"/>
                <a:ext cx="2004805" cy="177460"/>
              </a:xfrm>
              <a:custGeom>
                <a:avLst/>
                <a:gdLst>
                  <a:gd name="connsiteX0" fmla="*/ 11379196 w 12090400"/>
                  <a:gd name="connsiteY0" fmla="*/ 0 h 464457"/>
                  <a:gd name="connsiteX1" fmla="*/ 12090400 w 12090400"/>
                  <a:gd name="connsiteY1" fmla="*/ 464457 h 464457"/>
                  <a:gd name="connsiteX2" fmla="*/ 0 w 12090400"/>
                  <a:gd name="connsiteY2" fmla="*/ 464457 h 464457"/>
                  <a:gd name="connsiteX3" fmla="*/ 0 w 12090400"/>
                  <a:gd name="connsiteY3" fmla="*/ 232229 h 464457"/>
                  <a:gd name="connsiteX4" fmla="*/ 11379196 w 12090400"/>
                  <a:gd name="connsiteY4" fmla="*/ 232229 h 46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0400" h="464457">
                    <a:moveTo>
                      <a:pt x="11379196" y="0"/>
                    </a:moveTo>
                    <a:lnTo>
                      <a:pt x="12090400" y="464457"/>
                    </a:lnTo>
                    <a:lnTo>
                      <a:pt x="0" y="464457"/>
                    </a:lnTo>
                    <a:lnTo>
                      <a:pt x="0" y="232229"/>
                    </a:lnTo>
                    <a:lnTo>
                      <a:pt x="11379196" y="232229"/>
                    </a:lnTo>
                    <a:close/>
                  </a:path>
                </a:pathLst>
              </a:custGeom>
              <a:solidFill>
                <a:srgbClr val="115F1A"/>
              </a:solidFill>
              <a:ln>
                <a:noFill/>
              </a:ln>
              <a:effectLst>
                <a:outerShdw blurRad="50800" dist="38100" dir="5400000" algn="t" rotWithShape="0">
                  <a:schemeClr val="accent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latin typeface="+mn-ea"/>
                </a:endParaRPr>
              </a:p>
            </p:txBody>
          </p:sp>
          <p:sp>
            <p:nvSpPr>
              <p:cNvPr id="38" name="文本框 37">
                <a:extLst>
                  <a:ext uri="{FF2B5EF4-FFF2-40B4-BE49-F238E27FC236}">
                    <a16:creationId xmlns:a16="http://schemas.microsoft.com/office/drawing/2014/main" id="{C58CAEF0-2C7E-E860-12F5-BFA36FFD90ED}"/>
                  </a:ext>
                </a:extLst>
              </p:cNvPr>
              <p:cNvSpPr txBox="1"/>
              <p:nvPr/>
            </p:nvSpPr>
            <p:spPr>
              <a:xfrm>
                <a:off x="88622" y="952844"/>
                <a:ext cx="2151409" cy="400110"/>
              </a:xfrm>
              <a:prstGeom prst="rect">
                <a:avLst/>
              </a:prstGeom>
              <a:noFill/>
            </p:spPr>
            <p:txBody>
              <a:bodyPr wrap="square" rtlCol="0">
                <a:spAutoFit/>
              </a:bodyPr>
              <a:lstStyle/>
              <a:p>
                <a:pPr algn="l"/>
                <a:r>
                  <a:rPr lang="en-US" altLang="zh-CN" sz="2000" b="1" i="0" dirty="0">
                    <a:solidFill>
                      <a:srgbClr val="000000"/>
                    </a:solidFill>
                    <a:effectLst/>
                    <a:latin typeface="+mn-ea"/>
                  </a:rPr>
                  <a:t>Django</a:t>
                </a:r>
                <a:r>
                  <a:rPr lang="zh-CN" altLang="en-US" sz="2000" b="1" i="0" dirty="0">
                    <a:solidFill>
                      <a:srgbClr val="000000"/>
                    </a:solidFill>
                    <a:effectLst/>
                    <a:latin typeface="+mn-ea"/>
                  </a:rPr>
                  <a:t>框架</a:t>
                </a:r>
                <a:endParaRPr lang="en-US" altLang="zh-CN" sz="2000" b="1" i="0" dirty="0">
                  <a:solidFill>
                    <a:srgbClr val="000000"/>
                  </a:solidFill>
                  <a:effectLst/>
                  <a:latin typeface="+mn-ea"/>
                </a:endParaRPr>
              </a:p>
            </p:txBody>
          </p:sp>
        </p:grpSp>
        <p:sp>
          <p:nvSpPr>
            <p:cNvPr id="35" name="文本框 34">
              <a:extLst>
                <a:ext uri="{FF2B5EF4-FFF2-40B4-BE49-F238E27FC236}">
                  <a16:creationId xmlns:a16="http://schemas.microsoft.com/office/drawing/2014/main" id="{FA5E388F-E803-2749-39E7-4067492359DA}"/>
                </a:ext>
              </a:extLst>
            </p:cNvPr>
            <p:cNvSpPr txBox="1"/>
            <p:nvPr/>
          </p:nvSpPr>
          <p:spPr>
            <a:xfrm>
              <a:off x="6191872" y="1873714"/>
              <a:ext cx="5632794" cy="3766865"/>
            </a:xfrm>
            <a:prstGeom prst="rect">
              <a:avLst/>
            </a:prstGeom>
            <a:noFill/>
          </p:spPr>
          <p:txBody>
            <a:bodyPr wrap="square">
              <a:spAutoFit/>
            </a:bodyPr>
            <a:lstStyle/>
            <a:p>
              <a:pPr>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海外仓储服务平台的构建基于</a:t>
              </a:r>
              <a:r>
                <a:rPr lang="en-US" altLang="zh-CN" sz="1800" kern="100" dirty="0">
                  <a:solidFill>
                    <a:srgbClr val="000000"/>
                  </a:solidFill>
                  <a:effectLst/>
                  <a:latin typeface="Times New Roman" panose="02020603050405020304" pitchFamily="18" charset="0"/>
                  <a:ea typeface="宋体" panose="02010600030101010101" pitchFamily="2" charset="-122"/>
                </a:rPr>
                <a:t> Django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框架。</a:t>
              </a:r>
              <a:r>
                <a:rPr lang="en-US" altLang="zh-CN" sz="1800" kern="100" dirty="0">
                  <a:solidFill>
                    <a:srgbClr val="000000"/>
                  </a:solidFill>
                  <a:effectLst/>
                  <a:latin typeface="Times New Roman" panose="02020603050405020304" pitchFamily="18" charset="0"/>
                  <a:ea typeface="宋体" panose="02010600030101010101" pitchFamily="2" charset="-122"/>
                </a:rPr>
                <a:t>Django</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solidFill>
                    <a:srgbClr val="000000"/>
                  </a:solidFill>
                  <a:effectLst/>
                  <a:latin typeface="Times New Roman" panose="02020603050405020304" pitchFamily="18" charset="0"/>
                  <a:ea typeface="宋体" panose="02010600030101010101" pitchFamily="2" charset="-122"/>
                </a:rPr>
                <a:t>Python</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领域中，因为其的高效开发性能，较高的可拓展性，以及简单便捷的开发优势，在编程社区广受欢迎。其</a:t>
              </a:r>
              <a:r>
                <a:rPr lang="en-US" altLang="zh-CN" sz="1800" kern="100" dirty="0">
                  <a:solidFill>
                    <a:srgbClr val="000000"/>
                  </a:solidFill>
                  <a:effectLst/>
                  <a:latin typeface="Times New Roman" panose="02020603050405020304" pitchFamily="18" charset="0"/>
                  <a:ea typeface="宋体" panose="02010600030101010101" pitchFamily="2" charset="-122"/>
                </a:rPr>
                <a:t>ORM</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系统简化了数据库操作，开发者可以通过</a:t>
              </a:r>
              <a:r>
                <a:rPr lang="en-US" altLang="zh-CN" sz="1800" kern="100" dirty="0">
                  <a:solidFill>
                    <a:srgbClr val="000000"/>
                  </a:solidFill>
                  <a:effectLst/>
                  <a:latin typeface="Times New Roman" panose="02020603050405020304" pitchFamily="18" charset="0"/>
                  <a:ea typeface="宋体" panose="02010600030101010101" pitchFamily="2" charset="-122"/>
                </a:rPr>
                <a:t>Python</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代码与数据库交互，无需手动编写</a:t>
              </a:r>
              <a:r>
                <a:rPr lang="en-US" altLang="zh-CN" sz="1800" kern="100" dirty="0">
                  <a:solidFill>
                    <a:srgbClr val="000000"/>
                  </a:solidFill>
                  <a:effectLst/>
                  <a:latin typeface="Times New Roman" panose="02020603050405020304" pitchFamily="18" charset="0"/>
                  <a:ea typeface="宋体" panose="02010600030101010101" pitchFamily="2" charset="-122"/>
                </a:rPr>
                <a:t>SQL</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语句。同时也支持</a:t>
              </a:r>
              <a:r>
                <a:rPr lang="en-US" altLang="zh-CN" sz="1800" kern="100" dirty="0">
                  <a:solidFill>
                    <a:srgbClr val="000000"/>
                  </a:solidFill>
                  <a:effectLst/>
                  <a:latin typeface="Times New Roman" panose="02020603050405020304" pitchFamily="18" charset="0"/>
                  <a:ea typeface="宋体" panose="02010600030101010101" pitchFamily="2" charset="-122"/>
                </a:rPr>
                <a:t> SQLite</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rPr>
                <a:t>MySQL</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rPr>
                <a:t>PostgreSQL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等多种数据库。这种设计使开发者只需修改配置文件即可切换数据库，让数据库设计具备较高灵活性。</a:t>
              </a:r>
              <a:endParaRPr lang="zh-CN" altLang="en-US" dirty="0">
                <a:latin typeface="+mn-ea"/>
              </a:endParaRPr>
            </a:p>
            <a:p>
              <a:pPr>
                <a:lnSpc>
                  <a:spcPct val="150000"/>
                </a:lnSpc>
              </a:pPr>
              <a:endParaRPr lang="zh-CN" altLang="en-US" dirty="0">
                <a:latin typeface="+mn-ea"/>
              </a:endParaRPr>
            </a:p>
          </p:txBody>
        </p:sp>
        <p:sp>
          <p:nvSpPr>
            <p:cNvPr id="36" name="文本框 35">
              <a:extLst>
                <a:ext uri="{FF2B5EF4-FFF2-40B4-BE49-F238E27FC236}">
                  <a16:creationId xmlns:a16="http://schemas.microsoft.com/office/drawing/2014/main" id="{8B53E8E2-2D02-E8F6-5646-C139F942E8C4}"/>
                </a:ext>
              </a:extLst>
            </p:cNvPr>
            <p:cNvSpPr txBox="1"/>
            <p:nvPr/>
          </p:nvSpPr>
          <p:spPr>
            <a:xfrm>
              <a:off x="6191872" y="3942543"/>
              <a:ext cx="5669651" cy="442878"/>
            </a:xfrm>
            <a:prstGeom prst="rect">
              <a:avLst/>
            </a:prstGeom>
            <a:noFill/>
          </p:spPr>
          <p:txBody>
            <a:bodyPr wrap="square">
              <a:spAutoFit/>
            </a:bodyPr>
            <a:lstStyle/>
            <a:p>
              <a:pPr>
                <a:lnSpc>
                  <a:spcPct val="150000"/>
                </a:lnSpc>
              </a:pPr>
              <a:endParaRPr lang="zh-CN" altLang="en-US" dirty="0">
                <a:latin typeface="+mn-ea"/>
              </a:endParaRPr>
            </a:p>
          </p:txBody>
        </p:sp>
      </p:grpSp>
    </p:spTree>
    <p:extLst>
      <p:ext uri="{BB962C8B-B14F-4D97-AF65-F5344CB8AC3E}">
        <p14:creationId xmlns:p14="http://schemas.microsoft.com/office/powerpoint/2010/main" val="131006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5DF2C-BF31-280B-9D87-74030DF4D50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1F89F09-6CC8-9630-44B5-277F62DC6666}"/>
              </a:ext>
            </a:extLst>
          </p:cNvPr>
          <p:cNvSpPr txBox="1"/>
          <p:nvPr/>
        </p:nvSpPr>
        <p:spPr>
          <a:xfrm>
            <a:off x="423214" y="1016330"/>
            <a:ext cx="1745614"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85858"/>
                </a:solidFill>
                <a:latin typeface="微软雅黑"/>
                <a:cs typeface="微软雅黑"/>
              </a:rPr>
              <a:t>2.1</a:t>
            </a:r>
            <a:r>
              <a:rPr lang="zh-CN" altLang="en-US" sz="2400" b="1" dirty="0">
                <a:solidFill>
                  <a:srgbClr val="585858"/>
                </a:solidFill>
                <a:latin typeface="微软雅黑"/>
                <a:cs typeface="微软雅黑"/>
              </a:rPr>
              <a:t>相关技术</a:t>
            </a:r>
            <a:endParaRPr sz="2400" dirty="0">
              <a:latin typeface="微软雅黑"/>
              <a:cs typeface="微软雅黑"/>
            </a:endParaRPr>
          </a:p>
        </p:txBody>
      </p:sp>
      <p:sp>
        <p:nvSpPr>
          <p:cNvPr id="3" name="object 3">
            <a:extLst>
              <a:ext uri="{FF2B5EF4-FFF2-40B4-BE49-F238E27FC236}">
                <a16:creationId xmlns:a16="http://schemas.microsoft.com/office/drawing/2014/main" id="{D30BE79C-BBFE-0059-2AD3-EA73A8FA2913}"/>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4" name="object 4">
            <a:extLst>
              <a:ext uri="{FF2B5EF4-FFF2-40B4-BE49-F238E27FC236}">
                <a16:creationId xmlns:a16="http://schemas.microsoft.com/office/drawing/2014/main" id="{331B6A9E-0D30-38D5-4AC5-663E42267755}"/>
              </a:ext>
            </a:extLst>
          </p:cNvPr>
          <p:cNvSpPr/>
          <p:nvPr/>
        </p:nvSpPr>
        <p:spPr>
          <a:xfrm>
            <a:off x="8062455"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6E597F05-11D4-B1F5-0E24-F4BF466C6B0A}"/>
              </a:ext>
            </a:extLst>
          </p:cNvPr>
          <p:cNvSpPr/>
          <p:nvPr/>
        </p:nvSpPr>
        <p:spPr>
          <a:xfrm>
            <a:off x="9798240"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6" name="object 6">
            <a:extLst>
              <a:ext uri="{FF2B5EF4-FFF2-40B4-BE49-F238E27FC236}">
                <a16:creationId xmlns:a16="http://schemas.microsoft.com/office/drawing/2014/main" id="{52FAE08B-D90F-AD86-CFD5-1A4AF08E8169}"/>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a:latin typeface="微软雅黑"/>
              <a:cs typeface="微软雅黑"/>
            </a:endParaRPr>
          </a:p>
        </p:txBody>
      </p:sp>
      <p:sp>
        <p:nvSpPr>
          <p:cNvPr id="7" name="object 7">
            <a:extLst>
              <a:ext uri="{FF2B5EF4-FFF2-40B4-BE49-F238E27FC236}">
                <a16:creationId xmlns:a16="http://schemas.microsoft.com/office/drawing/2014/main" id="{168F75F7-C7AB-178D-7AD5-B39DED741BAA}"/>
              </a:ext>
            </a:extLst>
          </p:cNvPr>
          <p:cNvSpPr txBox="1"/>
          <p:nvPr/>
        </p:nvSpPr>
        <p:spPr>
          <a:xfrm>
            <a:off x="6703073" y="239267"/>
            <a:ext cx="977900" cy="299720"/>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a:solidFill>
                  <a:srgbClr val="7E7E7E"/>
                </a:solidFill>
                <a:latin typeface="微软雅黑"/>
                <a:cs typeface="微软雅黑"/>
              </a:rPr>
              <a:t>系统设计</a:t>
            </a:r>
            <a:endParaRPr lang="zh-CN" altLang="en-US" sz="1800" dirty="0">
              <a:latin typeface="微软雅黑"/>
              <a:cs typeface="微软雅黑"/>
            </a:endParaRPr>
          </a:p>
        </p:txBody>
      </p:sp>
      <p:sp>
        <p:nvSpPr>
          <p:cNvPr id="8" name="object 8">
            <a:extLst>
              <a:ext uri="{FF2B5EF4-FFF2-40B4-BE49-F238E27FC236}">
                <a16:creationId xmlns:a16="http://schemas.microsoft.com/office/drawing/2014/main" id="{9467F7DA-8974-69C6-247F-9EB4C584BB8B}"/>
              </a:ext>
            </a:extLst>
          </p:cNvPr>
          <p:cNvSpPr txBox="1"/>
          <p:nvPr/>
        </p:nvSpPr>
        <p:spPr>
          <a:xfrm>
            <a:off x="8400655" y="239267"/>
            <a:ext cx="1378052" cy="29972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lang="zh-CN" altLang="en-US" sz="1800" dirty="0">
              <a:latin typeface="微软雅黑"/>
              <a:cs typeface="微软雅黑"/>
            </a:endParaRPr>
          </a:p>
        </p:txBody>
      </p:sp>
      <p:sp>
        <p:nvSpPr>
          <p:cNvPr id="9" name="object 9">
            <a:extLst>
              <a:ext uri="{FF2B5EF4-FFF2-40B4-BE49-F238E27FC236}">
                <a16:creationId xmlns:a16="http://schemas.microsoft.com/office/drawing/2014/main" id="{FD7CC4DE-5C90-F7A6-4768-B952E4938753}"/>
              </a:ext>
            </a:extLst>
          </p:cNvPr>
          <p:cNvSpPr txBox="1"/>
          <p:nvPr/>
        </p:nvSpPr>
        <p:spPr>
          <a:xfrm>
            <a:off x="10117505" y="240538"/>
            <a:ext cx="1091565" cy="268605"/>
          </a:xfrm>
          <a:prstGeom prst="rect">
            <a:avLst/>
          </a:prstGeom>
        </p:spPr>
        <p:txBody>
          <a:bodyPr vert="horz" wrap="square" lIns="0" tIns="12065" rIns="0" bIns="0" rtlCol="0">
            <a:spAutoFit/>
          </a:bodyPr>
          <a:lstStyle/>
          <a:p>
            <a:pPr marL="12700">
              <a:lnSpc>
                <a:spcPct val="100000"/>
              </a:lnSpc>
              <a:spcBef>
                <a:spcPts val="95"/>
              </a:spcBef>
            </a:pPr>
            <a:r>
              <a:rPr sz="1600" b="1" spc="85" dirty="0" err="1">
                <a:solidFill>
                  <a:srgbClr val="7E7E7E"/>
                </a:solidFill>
                <a:latin typeface="微软雅黑"/>
                <a:cs typeface="微软雅黑"/>
              </a:rPr>
              <a:t>总结与</a:t>
            </a:r>
            <a:r>
              <a:rPr lang="zh-CN" altLang="en-US" sz="1600" b="1" spc="85" dirty="0">
                <a:solidFill>
                  <a:srgbClr val="7E7E7E"/>
                </a:solidFill>
                <a:latin typeface="微软雅黑"/>
                <a:cs typeface="微软雅黑"/>
              </a:rPr>
              <a:t>展望</a:t>
            </a:r>
            <a:endParaRPr sz="1600" dirty="0">
              <a:latin typeface="微软雅黑"/>
              <a:cs typeface="微软雅黑"/>
            </a:endParaRPr>
          </a:p>
        </p:txBody>
      </p:sp>
      <p:sp>
        <p:nvSpPr>
          <p:cNvPr id="10" name="object 10">
            <a:extLst>
              <a:ext uri="{FF2B5EF4-FFF2-40B4-BE49-F238E27FC236}">
                <a16:creationId xmlns:a16="http://schemas.microsoft.com/office/drawing/2014/main" id="{668E9C49-5A69-6C7F-B582-1EA90A5CA05F}"/>
              </a:ext>
            </a:extLst>
          </p:cNvPr>
          <p:cNvSpPr/>
          <p:nvPr/>
        </p:nvSpPr>
        <p:spPr>
          <a:xfrm>
            <a:off x="4642790" y="36766"/>
            <a:ext cx="1656714" cy="792480"/>
          </a:xfrm>
          <a:custGeom>
            <a:avLst/>
            <a:gdLst/>
            <a:ahLst/>
            <a:cxnLst/>
            <a:rect l="l" t="t" r="r" b="b"/>
            <a:pathLst>
              <a:path w="1656714"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11" name="object 11">
            <a:extLst>
              <a:ext uri="{FF2B5EF4-FFF2-40B4-BE49-F238E27FC236}">
                <a16:creationId xmlns:a16="http://schemas.microsoft.com/office/drawing/2014/main" id="{E447E711-AB7A-88DD-7400-544499C311FE}"/>
              </a:ext>
            </a:extLst>
          </p:cNvPr>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FFFFFF"/>
                </a:solidFill>
                <a:latin typeface="微软雅黑"/>
                <a:cs typeface="微软雅黑"/>
              </a:rPr>
              <a:t>相关技术</a:t>
            </a:r>
            <a:endParaRPr lang="zh-CN" altLang="en-US" sz="1800" dirty="0">
              <a:latin typeface="微软雅黑"/>
              <a:cs typeface="微软雅黑"/>
            </a:endParaRPr>
          </a:p>
        </p:txBody>
      </p:sp>
      <p:pic>
        <p:nvPicPr>
          <p:cNvPr id="39" name="object 39">
            <a:extLst>
              <a:ext uri="{FF2B5EF4-FFF2-40B4-BE49-F238E27FC236}">
                <a16:creationId xmlns:a16="http://schemas.microsoft.com/office/drawing/2014/main" id="{F922DB2B-BAA5-D010-F120-7E4749C73E97}"/>
              </a:ext>
            </a:extLst>
          </p:cNvPr>
          <p:cNvPicPr/>
          <p:nvPr/>
        </p:nvPicPr>
        <p:blipFill>
          <a:blip r:embed="rId2" cstate="print"/>
          <a:stretch>
            <a:fillRect/>
          </a:stretch>
        </p:blipFill>
        <p:spPr>
          <a:xfrm>
            <a:off x="4572" y="3047"/>
            <a:ext cx="2721864" cy="789431"/>
          </a:xfrm>
          <a:prstGeom prst="rect">
            <a:avLst/>
          </a:prstGeom>
        </p:spPr>
      </p:pic>
      <p:grpSp>
        <p:nvGrpSpPr>
          <p:cNvPr id="27" name="组合 26">
            <a:extLst>
              <a:ext uri="{FF2B5EF4-FFF2-40B4-BE49-F238E27FC236}">
                <a16:creationId xmlns:a16="http://schemas.microsoft.com/office/drawing/2014/main" id="{7F91333E-D455-7F62-3FDE-74AC588C5245}"/>
              </a:ext>
            </a:extLst>
          </p:cNvPr>
          <p:cNvGrpSpPr/>
          <p:nvPr/>
        </p:nvGrpSpPr>
        <p:grpSpPr>
          <a:xfrm>
            <a:off x="317691" y="1752600"/>
            <a:ext cx="5778309" cy="4321429"/>
            <a:chOff x="45822" y="1005185"/>
            <a:chExt cx="5778309" cy="4321429"/>
          </a:xfrm>
        </p:grpSpPr>
        <p:grpSp>
          <p:nvGrpSpPr>
            <p:cNvPr id="28" name="组合 27">
              <a:extLst>
                <a:ext uri="{FF2B5EF4-FFF2-40B4-BE49-F238E27FC236}">
                  <a16:creationId xmlns:a16="http://schemas.microsoft.com/office/drawing/2014/main" id="{7D93CDD0-3488-996F-A260-0E94AC4445D0}"/>
                </a:ext>
              </a:extLst>
            </p:cNvPr>
            <p:cNvGrpSpPr/>
            <p:nvPr/>
          </p:nvGrpSpPr>
          <p:grpSpPr>
            <a:xfrm>
              <a:off x="118855" y="1005185"/>
              <a:ext cx="2047875" cy="507155"/>
              <a:chOff x="118855" y="973776"/>
              <a:chExt cx="2047875" cy="507155"/>
            </a:xfrm>
          </p:grpSpPr>
          <p:sp>
            <p:nvSpPr>
              <p:cNvPr id="31" name="任意多边形: 形状 30">
                <a:extLst>
                  <a:ext uri="{FF2B5EF4-FFF2-40B4-BE49-F238E27FC236}">
                    <a16:creationId xmlns:a16="http://schemas.microsoft.com/office/drawing/2014/main" id="{646A427D-D496-3594-782C-335D274907EE}"/>
                  </a:ext>
                </a:extLst>
              </p:cNvPr>
              <p:cNvSpPr/>
              <p:nvPr/>
            </p:nvSpPr>
            <p:spPr>
              <a:xfrm>
                <a:off x="161925" y="1303471"/>
                <a:ext cx="2004805" cy="177460"/>
              </a:xfrm>
              <a:custGeom>
                <a:avLst/>
                <a:gdLst>
                  <a:gd name="connsiteX0" fmla="*/ 11379196 w 12090400"/>
                  <a:gd name="connsiteY0" fmla="*/ 0 h 464457"/>
                  <a:gd name="connsiteX1" fmla="*/ 12090400 w 12090400"/>
                  <a:gd name="connsiteY1" fmla="*/ 464457 h 464457"/>
                  <a:gd name="connsiteX2" fmla="*/ 0 w 12090400"/>
                  <a:gd name="connsiteY2" fmla="*/ 464457 h 464457"/>
                  <a:gd name="connsiteX3" fmla="*/ 0 w 12090400"/>
                  <a:gd name="connsiteY3" fmla="*/ 232229 h 464457"/>
                  <a:gd name="connsiteX4" fmla="*/ 11379196 w 12090400"/>
                  <a:gd name="connsiteY4" fmla="*/ 232229 h 46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0400" h="464457">
                    <a:moveTo>
                      <a:pt x="11379196" y="0"/>
                    </a:moveTo>
                    <a:lnTo>
                      <a:pt x="12090400" y="464457"/>
                    </a:lnTo>
                    <a:lnTo>
                      <a:pt x="0" y="464457"/>
                    </a:lnTo>
                    <a:lnTo>
                      <a:pt x="0" y="232229"/>
                    </a:lnTo>
                    <a:lnTo>
                      <a:pt x="11379196" y="232229"/>
                    </a:lnTo>
                    <a:close/>
                  </a:path>
                </a:pathLst>
              </a:custGeom>
              <a:solidFill>
                <a:srgbClr val="115F1A"/>
              </a:solidFill>
              <a:ln>
                <a:noFill/>
              </a:ln>
              <a:effectLst>
                <a:outerShdw blurRad="50800" dist="38100" dir="5400000" algn="t" rotWithShape="0">
                  <a:schemeClr val="accent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latin typeface="+mn-ea"/>
                </a:endParaRPr>
              </a:p>
            </p:txBody>
          </p:sp>
          <p:sp>
            <p:nvSpPr>
              <p:cNvPr id="32" name="文本框 31">
                <a:extLst>
                  <a:ext uri="{FF2B5EF4-FFF2-40B4-BE49-F238E27FC236}">
                    <a16:creationId xmlns:a16="http://schemas.microsoft.com/office/drawing/2014/main" id="{92FE6F90-2C7D-449B-E1FE-659DB3837611}"/>
                  </a:ext>
                </a:extLst>
              </p:cNvPr>
              <p:cNvSpPr txBox="1"/>
              <p:nvPr/>
            </p:nvSpPr>
            <p:spPr>
              <a:xfrm>
                <a:off x="118855" y="973776"/>
                <a:ext cx="1900445" cy="369332"/>
              </a:xfrm>
              <a:prstGeom prst="rect">
                <a:avLst/>
              </a:prstGeom>
              <a:noFill/>
            </p:spPr>
            <p:txBody>
              <a:bodyPr wrap="square" rtlCol="0">
                <a:spAutoFit/>
              </a:bodyPr>
              <a:lstStyle/>
              <a:p>
                <a:r>
                  <a:rPr lang="en-US" altLang="zh-CN" sz="1800" dirty="0">
                    <a:effectLst/>
                    <a:latin typeface="黑体" panose="02010609060101010101" pitchFamily="49" charset="-122"/>
                    <a:cs typeface="Times New Roman" panose="02020603050405020304" pitchFamily="18" charset="0"/>
                  </a:rPr>
                  <a:t>DeepSeek API</a:t>
                </a:r>
                <a:endParaRPr lang="zh-CN" altLang="en-US" sz="2000" b="1" dirty="0">
                  <a:latin typeface="+mn-ea"/>
                </a:endParaRPr>
              </a:p>
            </p:txBody>
          </p:sp>
        </p:grpSp>
        <p:sp>
          <p:nvSpPr>
            <p:cNvPr id="29" name="文本框 28">
              <a:extLst>
                <a:ext uri="{FF2B5EF4-FFF2-40B4-BE49-F238E27FC236}">
                  <a16:creationId xmlns:a16="http://schemas.microsoft.com/office/drawing/2014/main" id="{ADFA8758-DED6-4ED2-AE1F-0C8D8C5C83C4}"/>
                </a:ext>
              </a:extLst>
            </p:cNvPr>
            <p:cNvSpPr txBox="1"/>
            <p:nvPr/>
          </p:nvSpPr>
          <p:spPr>
            <a:xfrm>
              <a:off x="92773" y="1882696"/>
              <a:ext cx="5731358" cy="1689373"/>
            </a:xfrm>
            <a:prstGeom prst="rect">
              <a:avLst/>
            </a:prstGeom>
            <a:noFill/>
          </p:spPr>
          <p:txBody>
            <a:bodyPr wrap="square">
              <a:spAutoFit/>
            </a:bodyPr>
            <a:lstStyle/>
            <a:p>
              <a:pPr>
                <a:lnSpc>
                  <a:spcPct val="150000"/>
                </a:lnSpc>
              </a:pPr>
              <a:r>
                <a:rPr lang="en-US" altLang="zh-CN" sz="1800" kern="100" dirty="0">
                  <a:solidFill>
                    <a:srgbClr val="000000"/>
                  </a:solidFill>
                  <a:effectLst/>
                  <a:latin typeface="Times New Roman" panose="02020603050405020304" pitchFamily="18" charset="0"/>
                  <a:ea typeface="宋体" panose="02010600030101010101" pitchFamily="2" charset="-122"/>
                </a:rPr>
                <a:t>DeepSeek API </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是官方提供的接口服务，允许开发者通过编程方式调用</a:t>
              </a:r>
              <a:r>
                <a:rPr lang="en-US" altLang="zh-CN" sz="1800" kern="100" dirty="0">
                  <a:solidFill>
                    <a:srgbClr val="000000"/>
                  </a:solidFill>
                  <a:effectLst/>
                  <a:latin typeface="Times New Roman" panose="02020603050405020304" pitchFamily="18" charset="0"/>
                  <a:ea typeface="宋体" panose="02010600030101010101" pitchFamily="2" charset="-122"/>
                </a:rPr>
                <a:t>DeepSeek</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的模型能力，比如文本生成、代码补全、数据分析等。它的核心优势是高性能、低延迟、可定制化，适合企业级应用和个人开发者。</a:t>
              </a:r>
              <a:endParaRPr lang="zh-CN" altLang="en-US" dirty="0">
                <a:latin typeface="+mn-ea"/>
              </a:endParaRPr>
            </a:p>
          </p:txBody>
        </p:sp>
        <p:sp>
          <p:nvSpPr>
            <p:cNvPr id="30" name="文本框 29">
              <a:extLst>
                <a:ext uri="{FF2B5EF4-FFF2-40B4-BE49-F238E27FC236}">
                  <a16:creationId xmlns:a16="http://schemas.microsoft.com/office/drawing/2014/main" id="{87B1C2D5-E640-83DC-95EA-FABBA6199348}"/>
                </a:ext>
              </a:extLst>
            </p:cNvPr>
            <p:cNvSpPr txBox="1"/>
            <p:nvPr/>
          </p:nvSpPr>
          <p:spPr>
            <a:xfrm>
              <a:off x="45822" y="3637241"/>
              <a:ext cx="5722040" cy="1689373"/>
            </a:xfrm>
            <a:prstGeom prst="rect">
              <a:avLst/>
            </a:prstGeom>
            <a:noFill/>
          </p:spPr>
          <p:txBody>
            <a:bodyPr wrap="square">
              <a:spAutoFit/>
            </a:bodyPr>
            <a:lstStyle/>
            <a:p>
              <a:pPr algn="l">
                <a:lnSpc>
                  <a:spcPct val="150000"/>
                </a:lnSpc>
              </a:pP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DeepSeek API</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接口的易用性十分高，开发者只需要通过简单的</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Http</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请求即可调用</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API</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，无需深入了解底层模型的具体实现细节</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endParaRPr lang="zh-CN" altLang="en-US" dirty="0">
                <a:latin typeface="+mn-ea"/>
              </a:endParaRPr>
            </a:p>
          </p:txBody>
        </p:sp>
      </p:grpSp>
      <p:grpSp>
        <p:nvGrpSpPr>
          <p:cNvPr id="33" name="组合 32">
            <a:extLst>
              <a:ext uri="{FF2B5EF4-FFF2-40B4-BE49-F238E27FC236}">
                <a16:creationId xmlns:a16="http://schemas.microsoft.com/office/drawing/2014/main" id="{4E1D6CE8-2826-9A64-2FCF-2F1C79A7B67D}"/>
              </a:ext>
            </a:extLst>
          </p:cNvPr>
          <p:cNvGrpSpPr/>
          <p:nvPr/>
        </p:nvGrpSpPr>
        <p:grpSpPr>
          <a:xfrm>
            <a:off x="6177840" y="1667369"/>
            <a:ext cx="5669651" cy="4299342"/>
            <a:chOff x="6191872" y="925739"/>
            <a:chExt cx="5669651" cy="4299342"/>
          </a:xfrm>
        </p:grpSpPr>
        <p:grpSp>
          <p:nvGrpSpPr>
            <p:cNvPr id="34" name="组合 33">
              <a:extLst>
                <a:ext uri="{FF2B5EF4-FFF2-40B4-BE49-F238E27FC236}">
                  <a16:creationId xmlns:a16="http://schemas.microsoft.com/office/drawing/2014/main" id="{A26E84EB-20C4-163C-D1E9-A3BA8509AD26}"/>
                </a:ext>
              </a:extLst>
            </p:cNvPr>
            <p:cNvGrpSpPr/>
            <p:nvPr/>
          </p:nvGrpSpPr>
          <p:grpSpPr>
            <a:xfrm>
              <a:off x="6304307" y="925739"/>
              <a:ext cx="2151409" cy="586601"/>
              <a:chOff x="88622" y="925739"/>
              <a:chExt cx="2151409" cy="586601"/>
            </a:xfrm>
          </p:grpSpPr>
          <p:sp>
            <p:nvSpPr>
              <p:cNvPr id="37" name="任意多边形: 形状 36">
                <a:extLst>
                  <a:ext uri="{FF2B5EF4-FFF2-40B4-BE49-F238E27FC236}">
                    <a16:creationId xmlns:a16="http://schemas.microsoft.com/office/drawing/2014/main" id="{94FB9E2C-A4EA-546F-7419-EC8A6AB7414A}"/>
                  </a:ext>
                </a:extLst>
              </p:cNvPr>
              <p:cNvSpPr/>
              <p:nvPr/>
            </p:nvSpPr>
            <p:spPr>
              <a:xfrm>
                <a:off x="161925" y="1334880"/>
                <a:ext cx="2004805" cy="177460"/>
              </a:xfrm>
              <a:custGeom>
                <a:avLst/>
                <a:gdLst>
                  <a:gd name="connsiteX0" fmla="*/ 11379196 w 12090400"/>
                  <a:gd name="connsiteY0" fmla="*/ 0 h 464457"/>
                  <a:gd name="connsiteX1" fmla="*/ 12090400 w 12090400"/>
                  <a:gd name="connsiteY1" fmla="*/ 464457 h 464457"/>
                  <a:gd name="connsiteX2" fmla="*/ 0 w 12090400"/>
                  <a:gd name="connsiteY2" fmla="*/ 464457 h 464457"/>
                  <a:gd name="connsiteX3" fmla="*/ 0 w 12090400"/>
                  <a:gd name="connsiteY3" fmla="*/ 232229 h 464457"/>
                  <a:gd name="connsiteX4" fmla="*/ 11379196 w 12090400"/>
                  <a:gd name="connsiteY4" fmla="*/ 232229 h 46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0400" h="464457">
                    <a:moveTo>
                      <a:pt x="11379196" y="0"/>
                    </a:moveTo>
                    <a:lnTo>
                      <a:pt x="12090400" y="464457"/>
                    </a:lnTo>
                    <a:lnTo>
                      <a:pt x="0" y="464457"/>
                    </a:lnTo>
                    <a:lnTo>
                      <a:pt x="0" y="232229"/>
                    </a:lnTo>
                    <a:lnTo>
                      <a:pt x="11379196" y="232229"/>
                    </a:lnTo>
                    <a:close/>
                  </a:path>
                </a:pathLst>
              </a:custGeom>
              <a:solidFill>
                <a:srgbClr val="115F1A"/>
              </a:solidFill>
              <a:ln>
                <a:noFill/>
              </a:ln>
              <a:effectLst>
                <a:outerShdw blurRad="50800" dist="38100" dir="5400000" algn="t" rotWithShape="0">
                  <a:schemeClr val="accent1">
                    <a:lumMod val="5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b="1">
                  <a:latin typeface="+mn-ea"/>
                </a:endParaRPr>
              </a:p>
            </p:txBody>
          </p:sp>
          <p:sp>
            <p:nvSpPr>
              <p:cNvPr id="38" name="文本框 37">
                <a:extLst>
                  <a:ext uri="{FF2B5EF4-FFF2-40B4-BE49-F238E27FC236}">
                    <a16:creationId xmlns:a16="http://schemas.microsoft.com/office/drawing/2014/main" id="{25162ACE-2480-2592-79B6-EB0EF3B26090}"/>
                  </a:ext>
                </a:extLst>
              </p:cNvPr>
              <p:cNvSpPr txBox="1"/>
              <p:nvPr/>
            </p:nvSpPr>
            <p:spPr>
              <a:xfrm>
                <a:off x="88622" y="925739"/>
                <a:ext cx="2151409" cy="400110"/>
              </a:xfrm>
              <a:prstGeom prst="rect">
                <a:avLst/>
              </a:prstGeom>
              <a:noFill/>
            </p:spPr>
            <p:txBody>
              <a:bodyPr wrap="square" rtlCol="0">
                <a:spAutoFit/>
              </a:bodyPr>
              <a:lstStyle/>
              <a:p>
                <a:r>
                  <a:rPr lang="en-US" altLang="zh-CN" sz="2000" dirty="0">
                    <a:effectLst/>
                    <a:latin typeface="黑体" panose="02010609060101010101" pitchFamily="49" charset="-122"/>
                    <a:cs typeface="Times New Roman" panose="02020603050405020304" pitchFamily="18" charset="0"/>
                  </a:rPr>
                  <a:t>MySQL</a:t>
                </a:r>
                <a:r>
                  <a:rPr lang="zh-CN" altLang="zh-CN" sz="2000" dirty="0">
                    <a:effectLst/>
                    <a:ea typeface="黑体" panose="02010609060101010101" pitchFamily="49" charset="-122"/>
                    <a:cs typeface="Times New Roman" panose="02020603050405020304" pitchFamily="18" charset="0"/>
                  </a:rPr>
                  <a:t>数据库</a:t>
                </a:r>
                <a:endParaRPr lang="zh-CN" altLang="en-US" sz="2400" b="1" dirty="0">
                  <a:latin typeface="+mn-ea"/>
                </a:endParaRPr>
              </a:p>
            </p:txBody>
          </p:sp>
        </p:grpSp>
        <p:sp>
          <p:nvSpPr>
            <p:cNvPr id="35" name="文本框 34">
              <a:extLst>
                <a:ext uri="{FF2B5EF4-FFF2-40B4-BE49-F238E27FC236}">
                  <a16:creationId xmlns:a16="http://schemas.microsoft.com/office/drawing/2014/main" id="{91807180-5CE2-DE34-DE97-76B367863A45}"/>
                </a:ext>
              </a:extLst>
            </p:cNvPr>
            <p:cNvSpPr txBox="1"/>
            <p:nvPr/>
          </p:nvSpPr>
          <p:spPr>
            <a:xfrm>
              <a:off x="6191872" y="1873714"/>
              <a:ext cx="5632794" cy="3351367"/>
            </a:xfrm>
            <a:prstGeom prst="rect">
              <a:avLst/>
            </a:prstGeom>
            <a:noFill/>
          </p:spPr>
          <p:txBody>
            <a:bodyPr wrap="square">
              <a:spAutoFit/>
            </a:bodyPr>
            <a:lstStyle/>
            <a:p>
              <a:pPr>
                <a:lnSpc>
                  <a:spcPct val="150000"/>
                </a:lnSpc>
              </a:pPr>
              <a:r>
                <a:rPr lang="en-US" altLang="zh-CN" sz="1800" dirty="0">
                  <a:solidFill>
                    <a:srgbClr val="000000"/>
                  </a:solidFill>
                  <a:effectLst/>
                  <a:latin typeface="Times New Roman" panose="02020603050405020304" pitchFamily="18" charset="0"/>
                  <a:ea typeface="宋体" panose="02010600030101010101" pitchFamily="2" charset="-122"/>
                </a:rPr>
                <a:t>B2B</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海外仓系统选择</a:t>
              </a:r>
              <a:r>
                <a:rPr lang="en-US" altLang="zh-CN" sz="1800" dirty="0">
                  <a:solidFill>
                    <a:srgbClr val="000000"/>
                  </a:solidFill>
                  <a:effectLst/>
                  <a:latin typeface="Times New Roman" panose="02020603050405020304" pitchFamily="18" charset="0"/>
                  <a:ea typeface="宋体" panose="02010600030101010101" pitchFamily="2" charset="-122"/>
                </a:rPr>
                <a:t>MySQL</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作为系统数据库的开发工具。</a:t>
              </a:r>
              <a:r>
                <a:rPr lang="en-US" altLang="zh-CN" sz="1800" dirty="0">
                  <a:solidFill>
                    <a:srgbClr val="000000"/>
                  </a:solidFill>
                  <a:effectLst/>
                  <a:latin typeface="Times New Roman" panose="02020603050405020304" pitchFamily="18" charset="0"/>
                  <a:ea typeface="宋体" panose="02010600030101010101" pitchFamily="2" charset="-122"/>
                </a:rPr>
                <a:t>MySQL</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是一个关系型数据库管理系统，其可视化图形界面使得开发业务更加便捷；并且占用的存储空间相对较小，运行的速度十分的快捷，在并发性能上同样表现出色，尤其针对中小型项目及</a:t>
              </a:r>
              <a:r>
                <a:rPr lang="en-US" altLang="zh-CN" sz="1800" dirty="0">
                  <a:solidFill>
                    <a:srgbClr val="000000"/>
                  </a:solidFill>
                  <a:effectLst/>
                  <a:latin typeface="Times New Roman" panose="02020603050405020304" pitchFamily="18" charset="0"/>
                  <a:ea typeface="宋体" panose="02010600030101010101" pitchFamily="2" charset="-122"/>
                </a:rPr>
                <a:t>Web</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应用的常见需求，</a:t>
              </a:r>
              <a:r>
                <a:rPr lang="en-US" altLang="zh-CN" sz="1800" dirty="0">
                  <a:solidFill>
                    <a:srgbClr val="000000"/>
                  </a:solidFill>
                  <a:effectLst/>
                  <a:latin typeface="Times New Roman" panose="02020603050405020304" pitchFamily="18" charset="0"/>
                  <a:ea typeface="宋体" panose="02010600030101010101" pitchFamily="2" charset="-122"/>
                </a:rPr>
                <a:t>MySQL</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能够提供高效稳定的数据库服务，能满足中小型企业的业务需求；</a:t>
              </a:r>
              <a:endParaRPr lang="zh-CN" altLang="en-US" dirty="0">
                <a:latin typeface="+mn-ea"/>
              </a:endParaRPr>
            </a:p>
            <a:p>
              <a:pPr>
                <a:lnSpc>
                  <a:spcPct val="150000"/>
                </a:lnSpc>
              </a:pPr>
              <a:endParaRPr lang="zh-CN" altLang="en-US" dirty="0">
                <a:latin typeface="+mn-ea"/>
              </a:endParaRPr>
            </a:p>
          </p:txBody>
        </p:sp>
        <p:sp>
          <p:nvSpPr>
            <p:cNvPr id="36" name="文本框 35">
              <a:extLst>
                <a:ext uri="{FF2B5EF4-FFF2-40B4-BE49-F238E27FC236}">
                  <a16:creationId xmlns:a16="http://schemas.microsoft.com/office/drawing/2014/main" id="{EB516EA4-7221-DE5F-9C90-4024FF4442B3}"/>
                </a:ext>
              </a:extLst>
            </p:cNvPr>
            <p:cNvSpPr txBox="1"/>
            <p:nvPr/>
          </p:nvSpPr>
          <p:spPr>
            <a:xfrm>
              <a:off x="6191872" y="3942543"/>
              <a:ext cx="5669651" cy="442878"/>
            </a:xfrm>
            <a:prstGeom prst="rect">
              <a:avLst/>
            </a:prstGeom>
            <a:noFill/>
          </p:spPr>
          <p:txBody>
            <a:bodyPr wrap="square">
              <a:spAutoFit/>
            </a:bodyPr>
            <a:lstStyle/>
            <a:p>
              <a:pPr>
                <a:lnSpc>
                  <a:spcPct val="150000"/>
                </a:lnSpc>
              </a:pPr>
              <a:endParaRPr lang="zh-CN" altLang="en-US" dirty="0">
                <a:latin typeface="+mn-ea"/>
              </a:endParaRPr>
            </a:p>
          </p:txBody>
        </p:sp>
      </p:grpSp>
    </p:spTree>
    <p:extLst>
      <p:ext uri="{BB962C8B-B14F-4D97-AF65-F5344CB8AC3E}">
        <p14:creationId xmlns:p14="http://schemas.microsoft.com/office/powerpoint/2010/main" val="99401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16AD1-ED11-B4FA-21E6-AFF570845B3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5563B98-5AC7-AE41-22F2-ADA0636D41B4}"/>
              </a:ext>
            </a:extLst>
          </p:cNvPr>
          <p:cNvSpPr txBox="1"/>
          <p:nvPr/>
        </p:nvSpPr>
        <p:spPr>
          <a:xfrm>
            <a:off x="423213" y="1016330"/>
            <a:ext cx="2446325"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3.1</a:t>
            </a:r>
            <a:r>
              <a:rPr lang="zh-CN" altLang="en-US" sz="2400" b="1" dirty="0">
                <a:solidFill>
                  <a:srgbClr val="585858"/>
                </a:solidFill>
                <a:latin typeface="微软雅黑"/>
                <a:cs typeface="微软雅黑"/>
              </a:rPr>
              <a:t>总体需求分析</a:t>
            </a:r>
            <a:endParaRPr lang="zh-CN" altLang="en-US" sz="2400" dirty="0">
              <a:latin typeface="微软雅黑"/>
              <a:cs typeface="微软雅黑"/>
            </a:endParaRPr>
          </a:p>
        </p:txBody>
      </p:sp>
      <p:sp>
        <p:nvSpPr>
          <p:cNvPr id="4" name="object 4">
            <a:extLst>
              <a:ext uri="{FF2B5EF4-FFF2-40B4-BE49-F238E27FC236}">
                <a16:creationId xmlns:a16="http://schemas.microsoft.com/office/drawing/2014/main" id="{589F95F1-624A-8D3B-1188-718832B53CB1}"/>
              </a:ext>
            </a:extLst>
          </p:cNvPr>
          <p:cNvSpPr/>
          <p:nvPr/>
        </p:nvSpPr>
        <p:spPr>
          <a:xfrm>
            <a:off x="4590872" y="252005"/>
            <a:ext cx="5215255" cy="288290"/>
          </a:xfrm>
          <a:custGeom>
            <a:avLst/>
            <a:gdLst/>
            <a:ahLst/>
            <a:cxnLst/>
            <a:rect l="l" t="t" r="r" b="b"/>
            <a:pathLst>
              <a:path w="5215255" h="288290">
                <a:moveTo>
                  <a:pt x="7620" y="0"/>
                </a:moveTo>
                <a:lnTo>
                  <a:pt x="0" y="0"/>
                </a:lnTo>
                <a:lnTo>
                  <a:pt x="0" y="287997"/>
                </a:lnTo>
                <a:lnTo>
                  <a:pt x="7620" y="287997"/>
                </a:lnTo>
                <a:lnTo>
                  <a:pt x="7620" y="0"/>
                </a:lnTo>
                <a:close/>
              </a:path>
              <a:path w="5215255" h="288290">
                <a:moveTo>
                  <a:pt x="5214988" y="0"/>
                </a:moveTo>
                <a:lnTo>
                  <a:pt x="5207368" y="0"/>
                </a:lnTo>
                <a:lnTo>
                  <a:pt x="5207368" y="287997"/>
                </a:lnTo>
                <a:lnTo>
                  <a:pt x="5214988" y="287997"/>
                </a:lnTo>
                <a:lnTo>
                  <a:pt x="5214988" y="0"/>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8CC469D2-B8F1-6992-A71C-A92950943CA3}"/>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a:latin typeface="微软雅黑"/>
              <a:cs typeface="微软雅黑"/>
            </a:endParaRPr>
          </a:p>
        </p:txBody>
      </p:sp>
      <p:sp>
        <p:nvSpPr>
          <p:cNvPr id="6" name="object 6">
            <a:extLst>
              <a:ext uri="{FF2B5EF4-FFF2-40B4-BE49-F238E27FC236}">
                <a16:creationId xmlns:a16="http://schemas.microsoft.com/office/drawing/2014/main" id="{82067D44-3A8C-2BB1-0997-3E9BD7A782C7}"/>
              </a:ext>
            </a:extLst>
          </p:cNvPr>
          <p:cNvSpPr txBox="1"/>
          <p:nvPr/>
        </p:nvSpPr>
        <p:spPr>
          <a:xfrm>
            <a:off x="8452179" y="250697"/>
            <a:ext cx="1326527" cy="28829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sz="1800" dirty="0">
              <a:latin typeface="微软雅黑"/>
              <a:cs typeface="微软雅黑"/>
            </a:endParaRPr>
          </a:p>
        </p:txBody>
      </p:sp>
      <p:sp>
        <p:nvSpPr>
          <p:cNvPr id="7" name="object 7">
            <a:extLst>
              <a:ext uri="{FF2B5EF4-FFF2-40B4-BE49-F238E27FC236}">
                <a16:creationId xmlns:a16="http://schemas.microsoft.com/office/drawing/2014/main" id="{770E3921-1680-74EF-C741-98482D5E4FE9}"/>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err="1">
                <a:solidFill>
                  <a:srgbClr val="7E7E7E"/>
                </a:solidFill>
                <a:latin typeface="微软雅黑"/>
                <a:cs typeface="微软雅黑"/>
              </a:rPr>
              <a:t>总结与</a:t>
            </a:r>
            <a:r>
              <a:rPr lang="zh-CN" altLang="en-US" sz="1800" b="1" spc="70" dirty="0">
                <a:solidFill>
                  <a:srgbClr val="7E7E7E"/>
                </a:solidFill>
                <a:latin typeface="微软雅黑"/>
                <a:cs typeface="微软雅黑"/>
              </a:rPr>
              <a:t>展望</a:t>
            </a:r>
            <a:endParaRPr sz="1800" dirty="0">
              <a:latin typeface="微软雅黑"/>
              <a:cs typeface="微软雅黑"/>
            </a:endParaRPr>
          </a:p>
        </p:txBody>
      </p:sp>
      <p:grpSp>
        <p:nvGrpSpPr>
          <p:cNvPr id="8" name="object 8">
            <a:extLst>
              <a:ext uri="{FF2B5EF4-FFF2-40B4-BE49-F238E27FC236}">
                <a16:creationId xmlns:a16="http://schemas.microsoft.com/office/drawing/2014/main" id="{4262A727-DF7C-201E-9CA5-06B85791A287}"/>
              </a:ext>
            </a:extLst>
          </p:cNvPr>
          <p:cNvGrpSpPr/>
          <p:nvPr/>
        </p:nvGrpSpPr>
        <p:grpSpPr>
          <a:xfrm>
            <a:off x="2855086" y="0"/>
            <a:ext cx="5172075" cy="792480"/>
            <a:chOff x="2855086" y="0"/>
            <a:chExt cx="5172075" cy="792480"/>
          </a:xfrm>
        </p:grpSpPr>
        <p:sp>
          <p:nvSpPr>
            <p:cNvPr id="9" name="object 9">
              <a:extLst>
                <a:ext uri="{FF2B5EF4-FFF2-40B4-BE49-F238E27FC236}">
                  <a16:creationId xmlns:a16="http://schemas.microsoft.com/office/drawing/2014/main" id="{775039F0-DA95-9119-91F6-92E0A2362230}"/>
                </a:ext>
              </a:extLst>
            </p:cNvPr>
            <p:cNvSpPr/>
            <p:nvPr/>
          </p:nvSpPr>
          <p:spPr>
            <a:xfrm>
              <a:off x="6370320" y="0"/>
              <a:ext cx="1656714" cy="792480"/>
            </a:xfrm>
            <a:custGeom>
              <a:avLst/>
              <a:gdLst/>
              <a:ahLst/>
              <a:cxnLst/>
              <a:rect l="l" t="t" r="r" b="b"/>
              <a:pathLst>
                <a:path w="1656715" h="792480">
                  <a:moveTo>
                    <a:pt x="1656587" y="792480"/>
                  </a:moveTo>
                  <a:lnTo>
                    <a:pt x="0" y="792480"/>
                  </a:lnTo>
                  <a:lnTo>
                    <a:pt x="0" y="0"/>
                  </a:lnTo>
                  <a:lnTo>
                    <a:pt x="1656587" y="0"/>
                  </a:lnTo>
                  <a:lnTo>
                    <a:pt x="1656587" y="792480"/>
                  </a:lnTo>
                  <a:close/>
                </a:path>
              </a:pathLst>
            </a:custGeom>
            <a:solidFill>
              <a:srgbClr val="014622"/>
            </a:solidFill>
          </p:spPr>
          <p:txBody>
            <a:bodyPr wrap="square" lIns="0" tIns="0" rIns="0" bIns="0" rtlCol="0"/>
            <a:lstStyle/>
            <a:p>
              <a:endParaRPr/>
            </a:p>
          </p:txBody>
        </p:sp>
        <p:sp>
          <p:nvSpPr>
            <p:cNvPr id="10" name="object 10">
              <a:extLst>
                <a:ext uri="{FF2B5EF4-FFF2-40B4-BE49-F238E27FC236}">
                  <a16:creationId xmlns:a16="http://schemas.microsoft.com/office/drawing/2014/main" id="{DAF4C697-A815-40F5-1349-E6113485E996}"/>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grpSp>
      <p:sp>
        <p:nvSpPr>
          <p:cNvPr id="11" name="object 11">
            <a:extLst>
              <a:ext uri="{FF2B5EF4-FFF2-40B4-BE49-F238E27FC236}">
                <a16:creationId xmlns:a16="http://schemas.microsoft.com/office/drawing/2014/main" id="{FFCEAAC7-3696-B2C0-4F0D-0314B349A9EE}"/>
              </a:ext>
            </a:extLst>
          </p:cNvPr>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12" name="object 12">
            <a:extLst>
              <a:ext uri="{FF2B5EF4-FFF2-40B4-BE49-F238E27FC236}">
                <a16:creationId xmlns:a16="http://schemas.microsoft.com/office/drawing/2014/main" id="{FB0C678F-0311-3202-724C-56828EFD0408}"/>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FFFFFF"/>
                </a:solidFill>
                <a:latin typeface="微软雅黑"/>
                <a:cs typeface="微软雅黑"/>
              </a:rPr>
              <a:t>系统设计</a:t>
            </a:r>
            <a:endParaRPr sz="1800" dirty="0">
              <a:latin typeface="微软雅黑"/>
              <a:cs typeface="微软雅黑"/>
            </a:endParaRPr>
          </a:p>
        </p:txBody>
      </p:sp>
      <p:sp>
        <p:nvSpPr>
          <p:cNvPr id="20" name="object 20">
            <a:extLst>
              <a:ext uri="{FF2B5EF4-FFF2-40B4-BE49-F238E27FC236}">
                <a16:creationId xmlns:a16="http://schemas.microsoft.com/office/drawing/2014/main" id="{24153498-E749-B7AE-9CE4-C8589E8A4FC3}"/>
              </a:ext>
            </a:extLst>
          </p:cNvPr>
          <p:cNvSpPr txBox="1"/>
          <p:nvPr/>
        </p:nvSpPr>
        <p:spPr>
          <a:xfrm>
            <a:off x="1208405" y="4197350"/>
            <a:ext cx="48260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FFFFFF"/>
                </a:solidFill>
                <a:latin typeface="微软雅黑"/>
                <a:cs typeface="微软雅黑"/>
              </a:rPr>
              <a:t>公式</a:t>
            </a:r>
            <a:endParaRPr sz="1800" dirty="0">
              <a:latin typeface="微软雅黑"/>
              <a:cs typeface="微软雅黑"/>
            </a:endParaRPr>
          </a:p>
        </p:txBody>
      </p:sp>
      <p:pic>
        <p:nvPicPr>
          <p:cNvPr id="32" name="object 32">
            <a:extLst>
              <a:ext uri="{FF2B5EF4-FFF2-40B4-BE49-F238E27FC236}">
                <a16:creationId xmlns:a16="http://schemas.microsoft.com/office/drawing/2014/main" id="{8A49CEB3-B824-2073-1912-7A21CA7C06D7}"/>
              </a:ext>
            </a:extLst>
          </p:cNvPr>
          <p:cNvPicPr/>
          <p:nvPr/>
        </p:nvPicPr>
        <p:blipFill>
          <a:blip r:embed="rId2" cstate="print"/>
          <a:stretch>
            <a:fillRect/>
          </a:stretch>
        </p:blipFill>
        <p:spPr>
          <a:xfrm>
            <a:off x="4572" y="3047"/>
            <a:ext cx="2721864" cy="789431"/>
          </a:xfrm>
          <a:prstGeom prst="rect">
            <a:avLst/>
          </a:prstGeom>
        </p:spPr>
      </p:pic>
      <p:sp>
        <p:nvSpPr>
          <p:cNvPr id="34" name="object 34">
            <a:extLst>
              <a:ext uri="{FF2B5EF4-FFF2-40B4-BE49-F238E27FC236}">
                <a16:creationId xmlns:a16="http://schemas.microsoft.com/office/drawing/2014/main" id="{529D3797-00A4-E74E-4E63-75EB27DBE624}"/>
              </a:ext>
            </a:extLst>
          </p:cNvPr>
          <p:cNvSpPr txBox="1"/>
          <p:nvPr/>
        </p:nvSpPr>
        <p:spPr>
          <a:xfrm>
            <a:off x="4446904" y="3970654"/>
            <a:ext cx="144145" cy="299720"/>
          </a:xfrm>
          <a:prstGeom prst="rect">
            <a:avLst/>
          </a:prstGeom>
        </p:spPr>
        <p:txBody>
          <a:bodyPr vert="horz" wrap="square" lIns="0" tIns="12700" rIns="0" bIns="0" rtlCol="0">
            <a:spAutoFit/>
          </a:bodyPr>
          <a:lstStyle/>
          <a:p>
            <a:pPr marL="12700">
              <a:lnSpc>
                <a:spcPct val="100000"/>
              </a:lnSpc>
              <a:spcBef>
                <a:spcPts val="100"/>
              </a:spcBef>
            </a:pPr>
            <a:endParaRPr sz="1800">
              <a:latin typeface="Cambria Math"/>
              <a:cs typeface="Cambria Math"/>
            </a:endParaRPr>
          </a:p>
        </p:txBody>
      </p:sp>
      <p:sp>
        <p:nvSpPr>
          <p:cNvPr id="37" name="object 37">
            <a:extLst>
              <a:ext uri="{FF2B5EF4-FFF2-40B4-BE49-F238E27FC236}">
                <a16:creationId xmlns:a16="http://schemas.microsoft.com/office/drawing/2014/main" id="{4FFA987D-877F-E484-8844-239C64EC9600}"/>
              </a:ext>
            </a:extLst>
          </p:cNvPr>
          <p:cNvSpPr txBox="1"/>
          <p:nvPr/>
        </p:nvSpPr>
        <p:spPr>
          <a:xfrm>
            <a:off x="5614034" y="3803014"/>
            <a:ext cx="120014" cy="222885"/>
          </a:xfrm>
          <a:prstGeom prst="rect">
            <a:avLst/>
          </a:prstGeom>
        </p:spPr>
        <p:txBody>
          <a:bodyPr vert="horz" wrap="square" lIns="0" tIns="12065" rIns="0" bIns="0" rtlCol="0">
            <a:spAutoFit/>
          </a:bodyPr>
          <a:lstStyle/>
          <a:p>
            <a:pPr marL="12700">
              <a:lnSpc>
                <a:spcPct val="100000"/>
              </a:lnSpc>
              <a:spcBef>
                <a:spcPts val="95"/>
              </a:spcBef>
            </a:pPr>
            <a:endParaRPr sz="1300">
              <a:latin typeface="Cambria Math"/>
              <a:cs typeface="Cambria Math"/>
            </a:endParaRPr>
          </a:p>
        </p:txBody>
      </p:sp>
      <p:sp>
        <p:nvSpPr>
          <p:cNvPr id="47" name="object 2">
            <a:extLst>
              <a:ext uri="{FF2B5EF4-FFF2-40B4-BE49-F238E27FC236}">
                <a16:creationId xmlns:a16="http://schemas.microsoft.com/office/drawing/2014/main" id="{7158C93A-4A8F-1107-DE68-4FED675B78BF}"/>
              </a:ext>
            </a:extLst>
          </p:cNvPr>
          <p:cNvSpPr/>
          <p:nvPr/>
        </p:nvSpPr>
        <p:spPr>
          <a:xfrm>
            <a:off x="402246" y="1721484"/>
            <a:ext cx="1502753" cy="4385944"/>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dirty="0"/>
          </a:p>
        </p:txBody>
      </p:sp>
      <p:sp>
        <p:nvSpPr>
          <p:cNvPr id="50" name="文本框 49">
            <a:extLst>
              <a:ext uri="{FF2B5EF4-FFF2-40B4-BE49-F238E27FC236}">
                <a16:creationId xmlns:a16="http://schemas.microsoft.com/office/drawing/2014/main" id="{9A403044-0D95-BD39-8148-057FFCF3737E}"/>
              </a:ext>
            </a:extLst>
          </p:cNvPr>
          <p:cNvSpPr txBox="1"/>
          <p:nvPr/>
        </p:nvSpPr>
        <p:spPr>
          <a:xfrm>
            <a:off x="490485" y="2327492"/>
            <a:ext cx="892552" cy="4287698"/>
          </a:xfrm>
          <a:prstGeom prst="rect">
            <a:avLst/>
          </a:prstGeom>
          <a:noFill/>
        </p:spPr>
        <p:txBody>
          <a:bodyPr vert="eaVert" wrap="square" rtlCol="0">
            <a:spAutoFit/>
          </a:bodyPr>
          <a:lstStyle/>
          <a:p>
            <a:r>
              <a:rPr lang="zh-CN" altLang="zh-CN" sz="2800" b="1" spc="-30" dirty="0">
                <a:solidFill>
                  <a:srgbClr val="FFFFFF"/>
                </a:solidFill>
                <a:latin typeface="Arial"/>
                <a:cs typeface="Arial"/>
              </a:rPr>
              <a:t>需求分析</a:t>
            </a:r>
          </a:p>
          <a:p>
            <a:endParaRPr lang="zh-CN" altLang="en-US" dirty="0"/>
          </a:p>
        </p:txBody>
      </p:sp>
      <p:pic>
        <p:nvPicPr>
          <p:cNvPr id="53" name="图片 52">
            <a:extLst>
              <a:ext uri="{FF2B5EF4-FFF2-40B4-BE49-F238E27FC236}">
                <a16:creationId xmlns:a16="http://schemas.microsoft.com/office/drawing/2014/main" id="{502DF34F-CAB0-7120-6F16-102F7102EF54}"/>
              </a:ext>
            </a:extLst>
          </p:cNvPr>
          <p:cNvPicPr>
            <a:picLocks noChangeAspect="1"/>
          </p:cNvPicPr>
          <p:nvPr/>
        </p:nvPicPr>
        <p:blipFill>
          <a:blip r:embed="rId3"/>
          <a:stretch>
            <a:fillRect/>
          </a:stretch>
        </p:blipFill>
        <p:spPr>
          <a:xfrm>
            <a:off x="4292306" y="3571419"/>
            <a:ext cx="5486400" cy="3034576"/>
          </a:xfrm>
          <a:prstGeom prst="rect">
            <a:avLst/>
          </a:prstGeom>
        </p:spPr>
      </p:pic>
      <p:sp>
        <p:nvSpPr>
          <p:cNvPr id="54" name="文本框 53">
            <a:extLst>
              <a:ext uri="{FF2B5EF4-FFF2-40B4-BE49-F238E27FC236}">
                <a16:creationId xmlns:a16="http://schemas.microsoft.com/office/drawing/2014/main" id="{B8DC8268-B377-B6C4-0A4E-E92F2B336208}"/>
              </a:ext>
            </a:extLst>
          </p:cNvPr>
          <p:cNvSpPr txBox="1"/>
          <p:nvPr/>
        </p:nvSpPr>
        <p:spPr>
          <a:xfrm>
            <a:off x="2747915" y="1662330"/>
            <a:ext cx="8071994" cy="2308324"/>
          </a:xfrm>
          <a:prstGeom prst="rect">
            <a:avLst/>
          </a:prstGeom>
          <a:noFill/>
        </p:spPr>
        <p:txBody>
          <a:bodyPr wrap="square" rtlCol="0">
            <a:spAutoFit/>
          </a:bodyPr>
          <a:lstStyle/>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为满足电商企业需求，</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海外仓储服务平台总体架构设计如图</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所示</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设计智能海关和贸易订单管理平台，为管理者提供决策支持。海外仓业务员输入密码登入系统后台，可浏览四个栏目信息，分别是客户信息栏目，海外仓产品栏目，订单栏目还有自助报关栏目。大客户信息页面可增加客户信息，修订客户信息，海外仓产品页面可增加产品信息，修改产品信息，订单页面可发布大客户公司准备购买的产品订单，智能海关页面可辅助海外仓业务员进行自助报关清关。</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81919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B96EF-2F1C-C3EB-EA0B-F071F6DD63B2}"/>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38580AE-6A91-510A-41F2-FFEA6237834C}"/>
              </a:ext>
            </a:extLst>
          </p:cNvPr>
          <p:cNvSpPr txBox="1"/>
          <p:nvPr/>
        </p:nvSpPr>
        <p:spPr>
          <a:xfrm>
            <a:off x="423213" y="1016330"/>
            <a:ext cx="2446325"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3.2</a:t>
            </a:r>
            <a:r>
              <a:rPr lang="zh-CN" altLang="en-US" sz="2400" b="1" dirty="0">
                <a:solidFill>
                  <a:srgbClr val="585858"/>
                </a:solidFill>
                <a:latin typeface="微软雅黑"/>
                <a:cs typeface="微软雅黑"/>
              </a:rPr>
              <a:t>数据报设计</a:t>
            </a:r>
            <a:endParaRPr lang="zh-CN" altLang="en-US" sz="2400" dirty="0">
              <a:latin typeface="微软雅黑"/>
              <a:cs typeface="微软雅黑"/>
            </a:endParaRPr>
          </a:p>
        </p:txBody>
      </p:sp>
      <p:sp>
        <p:nvSpPr>
          <p:cNvPr id="4" name="object 4">
            <a:extLst>
              <a:ext uri="{FF2B5EF4-FFF2-40B4-BE49-F238E27FC236}">
                <a16:creationId xmlns:a16="http://schemas.microsoft.com/office/drawing/2014/main" id="{7EFB3E28-E2A3-D3C4-C228-2072A69C3E01}"/>
              </a:ext>
            </a:extLst>
          </p:cNvPr>
          <p:cNvSpPr/>
          <p:nvPr/>
        </p:nvSpPr>
        <p:spPr>
          <a:xfrm>
            <a:off x="4590872" y="252005"/>
            <a:ext cx="5215255" cy="288290"/>
          </a:xfrm>
          <a:custGeom>
            <a:avLst/>
            <a:gdLst/>
            <a:ahLst/>
            <a:cxnLst/>
            <a:rect l="l" t="t" r="r" b="b"/>
            <a:pathLst>
              <a:path w="5215255" h="288290">
                <a:moveTo>
                  <a:pt x="7620" y="0"/>
                </a:moveTo>
                <a:lnTo>
                  <a:pt x="0" y="0"/>
                </a:lnTo>
                <a:lnTo>
                  <a:pt x="0" y="287997"/>
                </a:lnTo>
                <a:lnTo>
                  <a:pt x="7620" y="287997"/>
                </a:lnTo>
                <a:lnTo>
                  <a:pt x="7620" y="0"/>
                </a:lnTo>
                <a:close/>
              </a:path>
              <a:path w="5215255" h="288290">
                <a:moveTo>
                  <a:pt x="5214988" y="0"/>
                </a:moveTo>
                <a:lnTo>
                  <a:pt x="5207368" y="0"/>
                </a:lnTo>
                <a:lnTo>
                  <a:pt x="5207368" y="287997"/>
                </a:lnTo>
                <a:lnTo>
                  <a:pt x="5214988" y="287997"/>
                </a:lnTo>
                <a:lnTo>
                  <a:pt x="5214988" y="0"/>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2960C8CC-51E0-58D2-3B5B-2894E9AC60FE}"/>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a:latin typeface="微软雅黑"/>
              <a:cs typeface="微软雅黑"/>
            </a:endParaRPr>
          </a:p>
        </p:txBody>
      </p:sp>
      <p:sp>
        <p:nvSpPr>
          <p:cNvPr id="6" name="object 6">
            <a:extLst>
              <a:ext uri="{FF2B5EF4-FFF2-40B4-BE49-F238E27FC236}">
                <a16:creationId xmlns:a16="http://schemas.microsoft.com/office/drawing/2014/main" id="{467E8DB3-270E-B12F-6725-D3EACF7BF17A}"/>
              </a:ext>
            </a:extLst>
          </p:cNvPr>
          <p:cNvSpPr txBox="1"/>
          <p:nvPr/>
        </p:nvSpPr>
        <p:spPr>
          <a:xfrm>
            <a:off x="8452179" y="250697"/>
            <a:ext cx="1326527" cy="288290"/>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7E7E7E"/>
                </a:solidFill>
                <a:latin typeface="微软雅黑"/>
                <a:cs typeface="微软雅黑"/>
              </a:rPr>
              <a:t>系统实现</a:t>
            </a:r>
            <a:endParaRPr sz="1800" dirty="0">
              <a:latin typeface="微软雅黑"/>
              <a:cs typeface="微软雅黑"/>
            </a:endParaRPr>
          </a:p>
        </p:txBody>
      </p:sp>
      <p:sp>
        <p:nvSpPr>
          <p:cNvPr id="7" name="object 7">
            <a:extLst>
              <a:ext uri="{FF2B5EF4-FFF2-40B4-BE49-F238E27FC236}">
                <a16:creationId xmlns:a16="http://schemas.microsoft.com/office/drawing/2014/main" id="{205520B0-1B36-7925-6C14-99C410AE7C7B}"/>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err="1">
                <a:solidFill>
                  <a:srgbClr val="7E7E7E"/>
                </a:solidFill>
                <a:latin typeface="微软雅黑"/>
                <a:cs typeface="微软雅黑"/>
              </a:rPr>
              <a:t>总结与</a:t>
            </a:r>
            <a:r>
              <a:rPr lang="zh-CN" altLang="en-US" sz="1800" b="1" spc="70" dirty="0">
                <a:solidFill>
                  <a:srgbClr val="7E7E7E"/>
                </a:solidFill>
                <a:latin typeface="微软雅黑"/>
                <a:cs typeface="微软雅黑"/>
              </a:rPr>
              <a:t>展望</a:t>
            </a:r>
            <a:endParaRPr sz="1800" dirty="0">
              <a:latin typeface="微软雅黑"/>
              <a:cs typeface="微软雅黑"/>
            </a:endParaRPr>
          </a:p>
        </p:txBody>
      </p:sp>
      <p:grpSp>
        <p:nvGrpSpPr>
          <p:cNvPr id="8" name="object 8">
            <a:extLst>
              <a:ext uri="{FF2B5EF4-FFF2-40B4-BE49-F238E27FC236}">
                <a16:creationId xmlns:a16="http://schemas.microsoft.com/office/drawing/2014/main" id="{F0DCE60C-8483-5E6B-A1C8-2738CAD635BC}"/>
              </a:ext>
            </a:extLst>
          </p:cNvPr>
          <p:cNvGrpSpPr/>
          <p:nvPr/>
        </p:nvGrpSpPr>
        <p:grpSpPr>
          <a:xfrm>
            <a:off x="2855086" y="0"/>
            <a:ext cx="5172075" cy="792480"/>
            <a:chOff x="2855086" y="0"/>
            <a:chExt cx="5172075" cy="792480"/>
          </a:xfrm>
        </p:grpSpPr>
        <p:sp>
          <p:nvSpPr>
            <p:cNvPr id="9" name="object 9">
              <a:extLst>
                <a:ext uri="{FF2B5EF4-FFF2-40B4-BE49-F238E27FC236}">
                  <a16:creationId xmlns:a16="http://schemas.microsoft.com/office/drawing/2014/main" id="{6CBCC955-0374-5D4E-2FAF-60FAA3165DA4}"/>
                </a:ext>
              </a:extLst>
            </p:cNvPr>
            <p:cNvSpPr/>
            <p:nvPr/>
          </p:nvSpPr>
          <p:spPr>
            <a:xfrm>
              <a:off x="6370320" y="0"/>
              <a:ext cx="1656714" cy="792480"/>
            </a:xfrm>
            <a:custGeom>
              <a:avLst/>
              <a:gdLst/>
              <a:ahLst/>
              <a:cxnLst/>
              <a:rect l="l" t="t" r="r" b="b"/>
              <a:pathLst>
                <a:path w="1656715" h="792480">
                  <a:moveTo>
                    <a:pt x="1656587" y="792480"/>
                  </a:moveTo>
                  <a:lnTo>
                    <a:pt x="0" y="792480"/>
                  </a:lnTo>
                  <a:lnTo>
                    <a:pt x="0" y="0"/>
                  </a:lnTo>
                  <a:lnTo>
                    <a:pt x="1656587" y="0"/>
                  </a:lnTo>
                  <a:lnTo>
                    <a:pt x="1656587" y="792480"/>
                  </a:lnTo>
                  <a:close/>
                </a:path>
              </a:pathLst>
            </a:custGeom>
            <a:solidFill>
              <a:srgbClr val="014622"/>
            </a:solidFill>
          </p:spPr>
          <p:txBody>
            <a:bodyPr wrap="square" lIns="0" tIns="0" rIns="0" bIns="0" rtlCol="0"/>
            <a:lstStyle/>
            <a:p>
              <a:endParaRPr/>
            </a:p>
          </p:txBody>
        </p:sp>
        <p:sp>
          <p:nvSpPr>
            <p:cNvPr id="10" name="object 10">
              <a:extLst>
                <a:ext uri="{FF2B5EF4-FFF2-40B4-BE49-F238E27FC236}">
                  <a16:creationId xmlns:a16="http://schemas.microsoft.com/office/drawing/2014/main" id="{A4E81409-7104-349D-A3DF-5AD3CC22B9BE}"/>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grpSp>
      <p:sp>
        <p:nvSpPr>
          <p:cNvPr id="11" name="object 11">
            <a:extLst>
              <a:ext uri="{FF2B5EF4-FFF2-40B4-BE49-F238E27FC236}">
                <a16:creationId xmlns:a16="http://schemas.microsoft.com/office/drawing/2014/main" id="{84400B76-BC66-78FE-B813-5AEFA0427E31}"/>
              </a:ext>
            </a:extLst>
          </p:cNvPr>
          <p:cNvSpPr txBox="1"/>
          <p:nvPr/>
        </p:nvSpPr>
        <p:spPr>
          <a:xfrm>
            <a:off x="496727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12" name="object 12">
            <a:extLst>
              <a:ext uri="{FF2B5EF4-FFF2-40B4-BE49-F238E27FC236}">
                <a16:creationId xmlns:a16="http://schemas.microsoft.com/office/drawing/2014/main" id="{371B6206-AA03-D51F-5799-C2A15D3AE828}"/>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FFFFFF"/>
                </a:solidFill>
                <a:latin typeface="微软雅黑"/>
                <a:cs typeface="微软雅黑"/>
              </a:rPr>
              <a:t>系统设计</a:t>
            </a:r>
            <a:endParaRPr sz="1800" dirty="0">
              <a:latin typeface="微软雅黑"/>
              <a:cs typeface="微软雅黑"/>
            </a:endParaRPr>
          </a:p>
        </p:txBody>
      </p:sp>
      <p:sp>
        <p:nvSpPr>
          <p:cNvPr id="20" name="object 20">
            <a:extLst>
              <a:ext uri="{FF2B5EF4-FFF2-40B4-BE49-F238E27FC236}">
                <a16:creationId xmlns:a16="http://schemas.microsoft.com/office/drawing/2014/main" id="{308CC06A-A72C-A70D-DC45-E4F624B27AC7}"/>
              </a:ext>
            </a:extLst>
          </p:cNvPr>
          <p:cNvSpPr txBox="1"/>
          <p:nvPr/>
        </p:nvSpPr>
        <p:spPr>
          <a:xfrm>
            <a:off x="1208405" y="4197350"/>
            <a:ext cx="48260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FFFFFF"/>
                </a:solidFill>
                <a:latin typeface="微软雅黑"/>
                <a:cs typeface="微软雅黑"/>
              </a:rPr>
              <a:t>公式</a:t>
            </a:r>
            <a:endParaRPr sz="1800" dirty="0">
              <a:latin typeface="微软雅黑"/>
              <a:cs typeface="微软雅黑"/>
            </a:endParaRPr>
          </a:p>
        </p:txBody>
      </p:sp>
      <p:pic>
        <p:nvPicPr>
          <p:cNvPr id="32" name="object 32">
            <a:extLst>
              <a:ext uri="{FF2B5EF4-FFF2-40B4-BE49-F238E27FC236}">
                <a16:creationId xmlns:a16="http://schemas.microsoft.com/office/drawing/2014/main" id="{8F1760BB-A401-8AA4-3AD7-B71D0099B60B}"/>
              </a:ext>
            </a:extLst>
          </p:cNvPr>
          <p:cNvPicPr/>
          <p:nvPr/>
        </p:nvPicPr>
        <p:blipFill>
          <a:blip r:embed="rId2" cstate="print"/>
          <a:stretch>
            <a:fillRect/>
          </a:stretch>
        </p:blipFill>
        <p:spPr>
          <a:xfrm>
            <a:off x="4572" y="3047"/>
            <a:ext cx="2721864" cy="789431"/>
          </a:xfrm>
          <a:prstGeom prst="rect">
            <a:avLst/>
          </a:prstGeom>
        </p:spPr>
      </p:pic>
      <p:sp>
        <p:nvSpPr>
          <p:cNvPr id="34" name="object 34">
            <a:extLst>
              <a:ext uri="{FF2B5EF4-FFF2-40B4-BE49-F238E27FC236}">
                <a16:creationId xmlns:a16="http://schemas.microsoft.com/office/drawing/2014/main" id="{EAFDD634-7867-A64F-1825-17EF986031B1}"/>
              </a:ext>
            </a:extLst>
          </p:cNvPr>
          <p:cNvSpPr txBox="1"/>
          <p:nvPr/>
        </p:nvSpPr>
        <p:spPr>
          <a:xfrm>
            <a:off x="4446904" y="3970654"/>
            <a:ext cx="144145" cy="299720"/>
          </a:xfrm>
          <a:prstGeom prst="rect">
            <a:avLst/>
          </a:prstGeom>
        </p:spPr>
        <p:txBody>
          <a:bodyPr vert="horz" wrap="square" lIns="0" tIns="12700" rIns="0" bIns="0" rtlCol="0">
            <a:spAutoFit/>
          </a:bodyPr>
          <a:lstStyle/>
          <a:p>
            <a:pPr marL="12700">
              <a:lnSpc>
                <a:spcPct val="100000"/>
              </a:lnSpc>
              <a:spcBef>
                <a:spcPts val="100"/>
              </a:spcBef>
            </a:pPr>
            <a:endParaRPr sz="1800">
              <a:latin typeface="Cambria Math"/>
              <a:cs typeface="Cambria Math"/>
            </a:endParaRPr>
          </a:p>
        </p:txBody>
      </p:sp>
      <p:sp>
        <p:nvSpPr>
          <p:cNvPr id="37" name="object 37">
            <a:extLst>
              <a:ext uri="{FF2B5EF4-FFF2-40B4-BE49-F238E27FC236}">
                <a16:creationId xmlns:a16="http://schemas.microsoft.com/office/drawing/2014/main" id="{8D3EF538-131A-00E2-8FCF-E733CB212061}"/>
              </a:ext>
            </a:extLst>
          </p:cNvPr>
          <p:cNvSpPr txBox="1"/>
          <p:nvPr/>
        </p:nvSpPr>
        <p:spPr>
          <a:xfrm>
            <a:off x="5614034" y="3803014"/>
            <a:ext cx="120014" cy="222885"/>
          </a:xfrm>
          <a:prstGeom prst="rect">
            <a:avLst/>
          </a:prstGeom>
        </p:spPr>
        <p:txBody>
          <a:bodyPr vert="horz" wrap="square" lIns="0" tIns="12065" rIns="0" bIns="0" rtlCol="0">
            <a:spAutoFit/>
          </a:bodyPr>
          <a:lstStyle/>
          <a:p>
            <a:pPr marL="12700">
              <a:lnSpc>
                <a:spcPct val="100000"/>
              </a:lnSpc>
              <a:spcBef>
                <a:spcPts val="95"/>
              </a:spcBef>
            </a:pPr>
            <a:endParaRPr sz="1300">
              <a:latin typeface="Cambria Math"/>
              <a:cs typeface="Cambria Math"/>
            </a:endParaRPr>
          </a:p>
        </p:txBody>
      </p:sp>
      <p:sp>
        <p:nvSpPr>
          <p:cNvPr id="47" name="object 2">
            <a:extLst>
              <a:ext uri="{FF2B5EF4-FFF2-40B4-BE49-F238E27FC236}">
                <a16:creationId xmlns:a16="http://schemas.microsoft.com/office/drawing/2014/main" id="{A959706B-C1D2-B905-F1F9-0AECF0CE1E4A}"/>
              </a:ext>
            </a:extLst>
          </p:cNvPr>
          <p:cNvSpPr/>
          <p:nvPr/>
        </p:nvSpPr>
        <p:spPr>
          <a:xfrm>
            <a:off x="402246" y="1721484"/>
            <a:ext cx="1502753" cy="4385944"/>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dirty="0"/>
          </a:p>
        </p:txBody>
      </p:sp>
      <p:sp>
        <p:nvSpPr>
          <p:cNvPr id="50" name="文本框 49">
            <a:extLst>
              <a:ext uri="{FF2B5EF4-FFF2-40B4-BE49-F238E27FC236}">
                <a16:creationId xmlns:a16="http://schemas.microsoft.com/office/drawing/2014/main" id="{B93B6A8A-F78F-B075-3AD3-70F7A3BEDC4D}"/>
              </a:ext>
            </a:extLst>
          </p:cNvPr>
          <p:cNvSpPr txBox="1"/>
          <p:nvPr/>
        </p:nvSpPr>
        <p:spPr>
          <a:xfrm>
            <a:off x="490485" y="2327492"/>
            <a:ext cx="892552" cy="4287698"/>
          </a:xfrm>
          <a:prstGeom prst="rect">
            <a:avLst/>
          </a:prstGeom>
          <a:noFill/>
        </p:spPr>
        <p:txBody>
          <a:bodyPr vert="eaVert" wrap="square" rtlCol="0">
            <a:spAutoFit/>
          </a:bodyPr>
          <a:lstStyle/>
          <a:p>
            <a:r>
              <a:rPr lang="zh-CN" altLang="en-US" sz="2800" b="1" spc="-30" dirty="0">
                <a:solidFill>
                  <a:srgbClr val="FFFFFF"/>
                </a:solidFill>
                <a:latin typeface="Arial"/>
                <a:cs typeface="Arial"/>
              </a:rPr>
              <a:t>数据库设计</a:t>
            </a:r>
            <a:endParaRPr lang="zh-CN" altLang="zh-CN" sz="2800" b="1" spc="-30" dirty="0">
              <a:solidFill>
                <a:srgbClr val="FFFFFF"/>
              </a:solidFill>
              <a:latin typeface="Arial"/>
              <a:cs typeface="Arial"/>
            </a:endParaRPr>
          </a:p>
          <a:p>
            <a:endParaRPr lang="zh-CN" altLang="en-US" dirty="0"/>
          </a:p>
        </p:txBody>
      </p:sp>
      <p:sp>
        <p:nvSpPr>
          <p:cNvPr id="54" name="文本框 53">
            <a:extLst>
              <a:ext uri="{FF2B5EF4-FFF2-40B4-BE49-F238E27FC236}">
                <a16:creationId xmlns:a16="http://schemas.microsoft.com/office/drawing/2014/main" id="{73C03FBB-4BE2-302A-BB0E-A586474E0F71}"/>
              </a:ext>
            </a:extLst>
          </p:cNvPr>
          <p:cNvSpPr txBox="1"/>
          <p:nvPr/>
        </p:nvSpPr>
        <p:spPr>
          <a:xfrm>
            <a:off x="2798678" y="1687233"/>
            <a:ext cx="8071994" cy="1754326"/>
          </a:xfrm>
          <a:prstGeom prst="rect">
            <a:avLst/>
          </a:prstGeom>
          <a:noFill/>
        </p:spPr>
        <p:txBody>
          <a:bodyPr wrap="square" rtlCol="0">
            <a:spAutoFit/>
          </a:bodyPr>
          <a:lstStyle/>
          <a:p>
            <a:pPr indent="304800" algn="just">
              <a:lnSpc>
                <a:spcPct val="125000"/>
              </a:lnSpc>
              <a:tabLst>
                <a:tab pos="239395" algn="l"/>
              </a:tabLst>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数据库系统采用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MySQL</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数据库，共设计有</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张表存储相关数据，分别是客户信息表，产品信息表，订单信息表以及由</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Django</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后端自动生成的用户信息表。用户信息表各个字段约束如表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所示，其中</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字段是主键，用来标识一条唯一的用户信息记录，其他字段如用户名、密码等字段用字符串存储。</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13" name="图片 12">
            <a:extLst>
              <a:ext uri="{FF2B5EF4-FFF2-40B4-BE49-F238E27FC236}">
                <a16:creationId xmlns:a16="http://schemas.microsoft.com/office/drawing/2014/main" id="{9F34103D-B10F-C40E-A042-2A6D5ED07ACD}"/>
              </a:ext>
            </a:extLst>
          </p:cNvPr>
          <p:cNvPicPr>
            <a:picLocks noChangeAspect="1"/>
          </p:cNvPicPr>
          <p:nvPr/>
        </p:nvPicPr>
        <p:blipFill>
          <a:blip r:embed="rId3"/>
          <a:stretch>
            <a:fillRect/>
          </a:stretch>
        </p:blipFill>
        <p:spPr>
          <a:xfrm>
            <a:off x="2812064" y="5012089"/>
            <a:ext cx="3918621" cy="1310394"/>
          </a:xfrm>
          <a:prstGeom prst="rect">
            <a:avLst/>
          </a:prstGeom>
        </p:spPr>
      </p:pic>
      <p:pic>
        <p:nvPicPr>
          <p:cNvPr id="15" name="图片 14">
            <a:extLst>
              <a:ext uri="{FF2B5EF4-FFF2-40B4-BE49-F238E27FC236}">
                <a16:creationId xmlns:a16="http://schemas.microsoft.com/office/drawing/2014/main" id="{02E19779-6B69-93D3-CAD5-4CC63965F57E}"/>
              </a:ext>
            </a:extLst>
          </p:cNvPr>
          <p:cNvPicPr>
            <a:picLocks noChangeAspect="1"/>
          </p:cNvPicPr>
          <p:nvPr/>
        </p:nvPicPr>
        <p:blipFill>
          <a:blip r:embed="rId4"/>
          <a:stretch>
            <a:fillRect/>
          </a:stretch>
        </p:blipFill>
        <p:spPr>
          <a:xfrm>
            <a:off x="6834675" y="3186031"/>
            <a:ext cx="4484533" cy="1493284"/>
          </a:xfrm>
          <a:prstGeom prst="rect">
            <a:avLst/>
          </a:prstGeom>
        </p:spPr>
      </p:pic>
      <p:pic>
        <p:nvPicPr>
          <p:cNvPr id="17" name="图片 16">
            <a:extLst>
              <a:ext uri="{FF2B5EF4-FFF2-40B4-BE49-F238E27FC236}">
                <a16:creationId xmlns:a16="http://schemas.microsoft.com/office/drawing/2014/main" id="{16AEDBA8-3749-3701-BAB0-F7800243E160}"/>
              </a:ext>
            </a:extLst>
          </p:cNvPr>
          <p:cNvPicPr>
            <a:picLocks noChangeAspect="1"/>
          </p:cNvPicPr>
          <p:nvPr/>
        </p:nvPicPr>
        <p:blipFill>
          <a:blip r:embed="rId5"/>
          <a:stretch>
            <a:fillRect/>
          </a:stretch>
        </p:blipFill>
        <p:spPr>
          <a:xfrm>
            <a:off x="6871634" y="4655869"/>
            <a:ext cx="4565727" cy="1493284"/>
          </a:xfrm>
          <a:prstGeom prst="rect">
            <a:avLst/>
          </a:prstGeom>
        </p:spPr>
      </p:pic>
      <p:pic>
        <p:nvPicPr>
          <p:cNvPr id="19" name="图片 18">
            <a:extLst>
              <a:ext uri="{FF2B5EF4-FFF2-40B4-BE49-F238E27FC236}">
                <a16:creationId xmlns:a16="http://schemas.microsoft.com/office/drawing/2014/main" id="{CA563F4F-D5AA-D366-25F9-AF1241144110}"/>
              </a:ext>
            </a:extLst>
          </p:cNvPr>
          <p:cNvPicPr>
            <a:picLocks noChangeAspect="1"/>
          </p:cNvPicPr>
          <p:nvPr/>
        </p:nvPicPr>
        <p:blipFill>
          <a:blip r:embed="rId6"/>
          <a:stretch>
            <a:fillRect/>
          </a:stretch>
        </p:blipFill>
        <p:spPr>
          <a:xfrm>
            <a:off x="2739936" y="3137145"/>
            <a:ext cx="3918621" cy="2168686"/>
          </a:xfrm>
          <a:prstGeom prst="rect">
            <a:avLst/>
          </a:prstGeom>
        </p:spPr>
      </p:pic>
    </p:spTree>
    <p:extLst>
      <p:ext uri="{BB962C8B-B14F-4D97-AF65-F5344CB8AC3E}">
        <p14:creationId xmlns:p14="http://schemas.microsoft.com/office/powerpoint/2010/main" val="2578806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4.1</a:t>
            </a:r>
            <a:r>
              <a:rPr lang="zh-CN" altLang="en-US" sz="2400" b="1" dirty="0">
                <a:solidFill>
                  <a:srgbClr val="585858"/>
                </a:solidFill>
                <a:latin typeface="微软雅黑"/>
                <a:cs typeface="微软雅黑"/>
              </a:rPr>
              <a:t>用户登入界面</a:t>
            </a:r>
            <a:endParaRPr sz="2400" dirty="0">
              <a:latin typeface="微软雅黑"/>
              <a:cs typeface="微软雅黑"/>
            </a:endParaRPr>
          </a:p>
        </p:txBody>
      </p:sp>
      <p:sp>
        <p:nvSpPr>
          <p:cNvPr id="4" name="object 4"/>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p:cNvPicPr/>
          <p:nvPr/>
        </p:nvPicPr>
        <p:blipFill>
          <a:blip r:embed="rId2" cstate="print"/>
          <a:stretch>
            <a:fillRect/>
          </a:stretch>
        </p:blipFill>
        <p:spPr>
          <a:xfrm>
            <a:off x="1936775" y="1468602"/>
            <a:ext cx="10255224" cy="5389397"/>
          </a:xfrm>
          <a:prstGeom prst="rect">
            <a:avLst/>
          </a:prstGeom>
        </p:spPr>
      </p:pic>
      <p:sp>
        <p:nvSpPr>
          <p:cNvPr id="15" name="object 15"/>
          <p:cNvSpPr txBox="1"/>
          <p:nvPr/>
        </p:nvSpPr>
        <p:spPr>
          <a:xfrm>
            <a:off x="2570479" y="2005329"/>
            <a:ext cx="8630921" cy="1410643"/>
          </a:xfrm>
          <a:prstGeom prst="rect">
            <a:avLst/>
          </a:prstGeom>
        </p:spPr>
        <p:txBody>
          <a:bodyPr vert="horz" wrap="square" lIns="0" tIns="12700" rIns="0" bIns="0" rtlCol="0">
            <a:spAutoFit/>
          </a:bodyPr>
          <a:lstStyle/>
          <a:p>
            <a:pPr marL="12700" marR="5080" indent="190500" algn="just">
              <a:spcBef>
                <a:spcPts val="100"/>
              </a:spcBef>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用户访问</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http://127.0.0.1:8000/mgr/sign.html/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即可跳转至</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B2B</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海外仓服务平台登录页面，系统登录界面如图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所示。输入用户名和密码进行登录验证，密码错误会弹出错误信息阻止用户登录，信息正确及跳转的海外仓主界面显示客户信息。未经过登入就跳转至主界面则无法显示任何客户信息及其他敏感数据</a:t>
            </a:r>
          </a:p>
          <a:p>
            <a:pPr marL="12700" marR="5080" indent="190500">
              <a:lnSpc>
                <a:spcPct val="100000"/>
              </a:lnSpc>
              <a:spcBef>
                <a:spcPts val="100"/>
              </a:spcBef>
            </a:pPr>
            <a:endParaRPr sz="1800" dirty="0">
              <a:latin typeface="微软雅黑"/>
              <a:cs typeface="微软雅黑"/>
            </a:endParaRPr>
          </a:p>
        </p:txBody>
      </p:sp>
      <p:pic>
        <p:nvPicPr>
          <p:cNvPr id="17" name="object 17"/>
          <p:cNvPicPr/>
          <p:nvPr/>
        </p:nvPicPr>
        <p:blipFill>
          <a:blip r:embed="rId4" cstate="print"/>
          <a:stretch>
            <a:fillRect/>
          </a:stretch>
        </p:blipFill>
        <p:spPr>
          <a:xfrm>
            <a:off x="4572" y="3047"/>
            <a:ext cx="2721864" cy="789431"/>
          </a:xfrm>
          <a:prstGeom prst="rect">
            <a:avLst/>
          </a:prstGeom>
        </p:spPr>
      </p:pic>
      <p:pic>
        <p:nvPicPr>
          <p:cNvPr id="18" name="图片 17">
            <a:extLst>
              <a:ext uri="{FF2B5EF4-FFF2-40B4-BE49-F238E27FC236}">
                <a16:creationId xmlns:a16="http://schemas.microsoft.com/office/drawing/2014/main" id="{6DC58189-595C-AECF-E500-4B56D7E485FD}"/>
              </a:ext>
            </a:extLst>
          </p:cNvPr>
          <p:cNvPicPr>
            <a:picLocks noChangeAspect="1"/>
          </p:cNvPicPr>
          <p:nvPr/>
        </p:nvPicPr>
        <p:blipFill>
          <a:blip r:embed="rId5"/>
          <a:srcRect l="15139" t="8368" r="15669" b="35216"/>
          <a:stretch>
            <a:fillRect/>
          </a:stretch>
        </p:blipFill>
        <p:spPr>
          <a:xfrm>
            <a:off x="2623183" y="3200400"/>
            <a:ext cx="7659658" cy="2819400"/>
          </a:xfrm>
          <a:prstGeom prst="rect">
            <a:avLst/>
          </a:prstGeom>
          <a:noFill/>
          <a:ln>
            <a:noFill/>
          </a:ln>
        </p:spPr>
      </p:pic>
      <p:sp>
        <p:nvSpPr>
          <p:cNvPr id="19" name="文本框 18">
            <a:extLst>
              <a:ext uri="{FF2B5EF4-FFF2-40B4-BE49-F238E27FC236}">
                <a16:creationId xmlns:a16="http://schemas.microsoft.com/office/drawing/2014/main" id="{12749195-5D31-AE09-9C3C-D62016C0943A}"/>
              </a:ext>
            </a:extLst>
          </p:cNvPr>
          <p:cNvSpPr txBox="1"/>
          <p:nvPr/>
        </p:nvSpPr>
        <p:spPr>
          <a:xfrm>
            <a:off x="769996" y="234348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登入界面</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7B46E-21AC-868B-A9A8-D636212B792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20652C6-BFFE-9F01-B20B-74427F0B79E0}"/>
              </a:ext>
            </a:extLst>
          </p:cNvPr>
          <p:cNvSpPr/>
          <p:nvPr/>
        </p:nvSpPr>
        <p:spPr>
          <a:xfrm>
            <a:off x="423214" y="1719253"/>
            <a:ext cx="1595780" cy="4529148"/>
          </a:xfrm>
          <a:custGeom>
            <a:avLst/>
            <a:gdLst/>
            <a:ahLst/>
            <a:cxnLst/>
            <a:rect l="l" t="t" r="r" b="b"/>
            <a:pathLst>
              <a:path w="1800225" h="4582795">
                <a:moveTo>
                  <a:pt x="1799844" y="4582667"/>
                </a:moveTo>
                <a:lnTo>
                  <a:pt x="0" y="4582667"/>
                </a:lnTo>
                <a:lnTo>
                  <a:pt x="0" y="0"/>
                </a:lnTo>
                <a:lnTo>
                  <a:pt x="1799844" y="0"/>
                </a:lnTo>
                <a:lnTo>
                  <a:pt x="1799844" y="4582667"/>
                </a:lnTo>
                <a:close/>
              </a:path>
            </a:pathLst>
          </a:custGeom>
          <a:solidFill>
            <a:srgbClr val="276144"/>
          </a:solidFill>
        </p:spPr>
        <p:txBody>
          <a:bodyPr wrap="square" lIns="0" tIns="0" rIns="0" bIns="0" rtlCol="0"/>
          <a:lstStyle/>
          <a:p>
            <a:endParaRPr/>
          </a:p>
        </p:txBody>
      </p:sp>
      <p:sp>
        <p:nvSpPr>
          <p:cNvPr id="3" name="object 3">
            <a:extLst>
              <a:ext uri="{FF2B5EF4-FFF2-40B4-BE49-F238E27FC236}">
                <a16:creationId xmlns:a16="http://schemas.microsoft.com/office/drawing/2014/main" id="{F456B079-5A45-9E6F-5CB7-31BACE55F4FA}"/>
              </a:ext>
            </a:extLst>
          </p:cNvPr>
          <p:cNvSpPr txBox="1"/>
          <p:nvPr/>
        </p:nvSpPr>
        <p:spPr>
          <a:xfrm>
            <a:off x="423214" y="1016330"/>
            <a:ext cx="2431872" cy="382156"/>
          </a:xfrm>
          <a:prstGeom prst="rect">
            <a:avLst/>
          </a:prstGeom>
        </p:spPr>
        <p:txBody>
          <a:bodyPr vert="horz" wrap="square" lIns="0" tIns="12700" rIns="0" bIns="0" rtlCol="0">
            <a:spAutoFit/>
          </a:bodyPr>
          <a:lstStyle/>
          <a:p>
            <a:pPr marL="12700">
              <a:lnSpc>
                <a:spcPct val="100000"/>
              </a:lnSpc>
              <a:spcBef>
                <a:spcPts val="100"/>
              </a:spcBef>
            </a:pPr>
            <a:r>
              <a:rPr lang="en-US" altLang="zh-CN" sz="2400" b="1" dirty="0">
                <a:solidFill>
                  <a:srgbClr val="585858"/>
                </a:solidFill>
                <a:latin typeface="微软雅黑"/>
                <a:cs typeface="微软雅黑"/>
              </a:rPr>
              <a:t>4.1</a:t>
            </a:r>
            <a:r>
              <a:rPr lang="zh-CN" altLang="en-US" sz="2400" b="1" dirty="0">
                <a:solidFill>
                  <a:srgbClr val="585858"/>
                </a:solidFill>
                <a:latin typeface="微软雅黑"/>
                <a:cs typeface="微软雅黑"/>
              </a:rPr>
              <a:t>用户登入界面</a:t>
            </a:r>
            <a:endParaRPr sz="2400" dirty="0">
              <a:latin typeface="微软雅黑"/>
              <a:cs typeface="微软雅黑"/>
            </a:endParaRPr>
          </a:p>
        </p:txBody>
      </p:sp>
      <p:sp>
        <p:nvSpPr>
          <p:cNvPr id="4" name="object 4">
            <a:extLst>
              <a:ext uri="{FF2B5EF4-FFF2-40B4-BE49-F238E27FC236}">
                <a16:creationId xmlns:a16="http://schemas.microsoft.com/office/drawing/2014/main" id="{85F4E62A-8B41-CB43-A017-EE767C44B75D}"/>
              </a:ext>
            </a:extLst>
          </p:cNvPr>
          <p:cNvSpPr/>
          <p:nvPr/>
        </p:nvSpPr>
        <p:spPr>
          <a:xfrm>
            <a:off x="4590872" y="252006"/>
            <a:ext cx="7620" cy="288290"/>
          </a:xfrm>
          <a:custGeom>
            <a:avLst/>
            <a:gdLst/>
            <a:ahLst/>
            <a:cxnLst/>
            <a:rect l="l" t="t" r="r" b="b"/>
            <a:pathLst>
              <a:path w="7620" h="288290">
                <a:moveTo>
                  <a:pt x="7620" y="287997"/>
                </a:moveTo>
                <a:lnTo>
                  <a:pt x="0" y="287997"/>
                </a:lnTo>
                <a:lnTo>
                  <a:pt x="0" y="0"/>
                </a:lnTo>
                <a:lnTo>
                  <a:pt x="7620" y="0"/>
                </a:lnTo>
                <a:lnTo>
                  <a:pt x="7620" y="287997"/>
                </a:lnTo>
                <a:close/>
              </a:path>
            </a:pathLst>
          </a:custGeom>
          <a:solidFill>
            <a:srgbClr val="BEBEBE"/>
          </a:solidFill>
        </p:spPr>
        <p:txBody>
          <a:bodyPr wrap="square" lIns="0" tIns="0" rIns="0" bIns="0" rtlCol="0"/>
          <a:lstStyle/>
          <a:p>
            <a:endParaRPr/>
          </a:p>
        </p:txBody>
      </p:sp>
      <p:sp>
        <p:nvSpPr>
          <p:cNvPr id="5" name="object 5">
            <a:extLst>
              <a:ext uri="{FF2B5EF4-FFF2-40B4-BE49-F238E27FC236}">
                <a16:creationId xmlns:a16="http://schemas.microsoft.com/office/drawing/2014/main" id="{0B6FF261-BD6E-BD78-645E-ECF4CF11AAB3}"/>
              </a:ext>
            </a:extLst>
          </p:cNvPr>
          <p:cNvSpPr txBox="1"/>
          <p:nvPr/>
        </p:nvSpPr>
        <p:spPr>
          <a:xfrm>
            <a:off x="2869539" y="239267"/>
            <a:ext cx="170180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7E7E7E"/>
                </a:solidFill>
                <a:latin typeface="微软雅黑"/>
                <a:cs typeface="微软雅黑"/>
              </a:rPr>
              <a:t>研究背景与意义</a:t>
            </a:r>
            <a:endParaRPr sz="1800" dirty="0">
              <a:latin typeface="微软雅黑"/>
              <a:cs typeface="微软雅黑"/>
            </a:endParaRPr>
          </a:p>
        </p:txBody>
      </p:sp>
      <p:sp>
        <p:nvSpPr>
          <p:cNvPr id="6" name="object 6">
            <a:extLst>
              <a:ext uri="{FF2B5EF4-FFF2-40B4-BE49-F238E27FC236}">
                <a16:creationId xmlns:a16="http://schemas.microsoft.com/office/drawing/2014/main" id="{54013266-FE91-6C8C-4EE4-B580306ADB20}"/>
              </a:ext>
            </a:extLst>
          </p:cNvPr>
          <p:cNvSpPr txBox="1"/>
          <p:nvPr/>
        </p:nvSpPr>
        <p:spPr>
          <a:xfrm>
            <a:off x="10054005" y="239267"/>
            <a:ext cx="1219200" cy="299720"/>
          </a:xfrm>
          <a:prstGeom prst="rect">
            <a:avLst/>
          </a:prstGeom>
        </p:spPr>
        <p:txBody>
          <a:bodyPr vert="horz" wrap="square" lIns="0" tIns="12700" rIns="0" bIns="0" rtlCol="0">
            <a:spAutoFit/>
          </a:bodyPr>
          <a:lstStyle/>
          <a:p>
            <a:pPr marL="12700">
              <a:lnSpc>
                <a:spcPct val="100000"/>
              </a:lnSpc>
              <a:spcBef>
                <a:spcPts val="100"/>
              </a:spcBef>
            </a:pPr>
            <a:r>
              <a:rPr sz="1800" b="1" spc="70" dirty="0">
                <a:solidFill>
                  <a:srgbClr val="7E7E7E"/>
                </a:solidFill>
                <a:latin typeface="微软雅黑"/>
                <a:cs typeface="微软雅黑"/>
              </a:rPr>
              <a:t>总结与建议</a:t>
            </a:r>
            <a:endParaRPr sz="1800">
              <a:latin typeface="微软雅黑"/>
              <a:cs typeface="微软雅黑"/>
            </a:endParaRPr>
          </a:p>
        </p:txBody>
      </p:sp>
      <p:sp>
        <p:nvSpPr>
          <p:cNvPr id="7" name="object 7">
            <a:extLst>
              <a:ext uri="{FF2B5EF4-FFF2-40B4-BE49-F238E27FC236}">
                <a16:creationId xmlns:a16="http://schemas.microsoft.com/office/drawing/2014/main" id="{546FFA88-A366-43A6-48CE-CA57BD6113BE}"/>
              </a:ext>
            </a:extLst>
          </p:cNvPr>
          <p:cNvSpPr/>
          <p:nvPr/>
        </p:nvSpPr>
        <p:spPr>
          <a:xfrm>
            <a:off x="8106156" y="0"/>
            <a:ext cx="1656714" cy="792480"/>
          </a:xfrm>
          <a:custGeom>
            <a:avLst/>
            <a:gdLst/>
            <a:ahLst/>
            <a:cxnLst/>
            <a:rect l="l" t="t" r="r" b="b"/>
            <a:pathLst>
              <a:path w="1656715" h="792480">
                <a:moveTo>
                  <a:pt x="1656588" y="792480"/>
                </a:moveTo>
                <a:lnTo>
                  <a:pt x="0" y="792480"/>
                </a:lnTo>
                <a:lnTo>
                  <a:pt x="0" y="0"/>
                </a:lnTo>
                <a:lnTo>
                  <a:pt x="1656588" y="0"/>
                </a:lnTo>
                <a:lnTo>
                  <a:pt x="1656588" y="792480"/>
                </a:lnTo>
                <a:close/>
              </a:path>
            </a:pathLst>
          </a:custGeom>
          <a:solidFill>
            <a:srgbClr val="014622"/>
          </a:solidFill>
        </p:spPr>
        <p:txBody>
          <a:bodyPr wrap="square" lIns="0" tIns="0" rIns="0" bIns="0" rtlCol="0"/>
          <a:lstStyle/>
          <a:p>
            <a:endParaRPr/>
          </a:p>
        </p:txBody>
      </p:sp>
      <p:sp>
        <p:nvSpPr>
          <p:cNvPr id="8" name="object 8">
            <a:extLst>
              <a:ext uri="{FF2B5EF4-FFF2-40B4-BE49-F238E27FC236}">
                <a16:creationId xmlns:a16="http://schemas.microsoft.com/office/drawing/2014/main" id="{AEAB4CFE-8DB1-DA20-0F7D-089E0BF0591F}"/>
              </a:ext>
            </a:extLst>
          </p:cNvPr>
          <p:cNvSpPr txBox="1"/>
          <p:nvPr/>
        </p:nvSpPr>
        <p:spPr>
          <a:xfrm>
            <a:off x="4966754"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相关技术</a:t>
            </a:r>
            <a:endParaRPr sz="1800" dirty="0">
              <a:latin typeface="微软雅黑"/>
              <a:cs typeface="微软雅黑"/>
            </a:endParaRPr>
          </a:p>
        </p:txBody>
      </p:sp>
      <p:sp>
        <p:nvSpPr>
          <p:cNvPr id="9" name="object 9">
            <a:extLst>
              <a:ext uri="{FF2B5EF4-FFF2-40B4-BE49-F238E27FC236}">
                <a16:creationId xmlns:a16="http://schemas.microsoft.com/office/drawing/2014/main" id="{B172FEA4-F14F-8B9A-D6B8-36D59F3CCA6B}"/>
              </a:ext>
            </a:extLst>
          </p:cNvPr>
          <p:cNvSpPr/>
          <p:nvPr/>
        </p:nvSpPr>
        <p:spPr>
          <a:xfrm>
            <a:off x="2855086" y="252006"/>
            <a:ext cx="7620" cy="288290"/>
          </a:xfrm>
          <a:custGeom>
            <a:avLst/>
            <a:gdLst/>
            <a:ahLst/>
            <a:cxnLst/>
            <a:rect l="l" t="t" r="r" b="b"/>
            <a:pathLst>
              <a:path w="7619"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0" name="object 10">
            <a:extLst>
              <a:ext uri="{FF2B5EF4-FFF2-40B4-BE49-F238E27FC236}">
                <a16:creationId xmlns:a16="http://schemas.microsoft.com/office/drawing/2014/main" id="{1AC0765D-508E-1485-673A-26EA4C0AC703}"/>
              </a:ext>
            </a:extLst>
          </p:cNvPr>
          <p:cNvSpPr txBox="1"/>
          <p:nvPr/>
        </p:nvSpPr>
        <p:spPr>
          <a:xfrm>
            <a:off x="6703073" y="239267"/>
            <a:ext cx="9779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60" dirty="0">
                <a:solidFill>
                  <a:srgbClr val="7E7E7E"/>
                </a:solidFill>
                <a:latin typeface="微软雅黑"/>
                <a:cs typeface="微软雅黑"/>
              </a:rPr>
              <a:t>系统设计</a:t>
            </a:r>
            <a:endParaRPr sz="1800" dirty="0">
              <a:latin typeface="微软雅黑"/>
              <a:cs typeface="微软雅黑"/>
            </a:endParaRPr>
          </a:p>
        </p:txBody>
      </p:sp>
      <p:sp>
        <p:nvSpPr>
          <p:cNvPr id="11" name="object 11">
            <a:extLst>
              <a:ext uri="{FF2B5EF4-FFF2-40B4-BE49-F238E27FC236}">
                <a16:creationId xmlns:a16="http://schemas.microsoft.com/office/drawing/2014/main" id="{8449D8FE-54F0-3660-74B0-4E76D375C741}"/>
              </a:ext>
            </a:extLst>
          </p:cNvPr>
          <p:cNvSpPr/>
          <p:nvPr/>
        </p:nvSpPr>
        <p:spPr>
          <a:xfrm>
            <a:off x="6326670" y="252006"/>
            <a:ext cx="7620" cy="288290"/>
          </a:xfrm>
          <a:custGeom>
            <a:avLst/>
            <a:gdLst/>
            <a:ahLst/>
            <a:cxnLst/>
            <a:rect l="l" t="t" r="r" b="b"/>
            <a:pathLst>
              <a:path w="7620" h="288290">
                <a:moveTo>
                  <a:pt x="7619" y="287997"/>
                </a:moveTo>
                <a:lnTo>
                  <a:pt x="0" y="287997"/>
                </a:lnTo>
                <a:lnTo>
                  <a:pt x="0" y="0"/>
                </a:lnTo>
                <a:lnTo>
                  <a:pt x="7619" y="0"/>
                </a:lnTo>
                <a:lnTo>
                  <a:pt x="7619" y="287997"/>
                </a:lnTo>
                <a:close/>
              </a:path>
            </a:pathLst>
          </a:custGeom>
          <a:solidFill>
            <a:srgbClr val="BEBEBE"/>
          </a:solidFill>
        </p:spPr>
        <p:txBody>
          <a:bodyPr wrap="square" lIns="0" tIns="0" rIns="0" bIns="0" rtlCol="0"/>
          <a:lstStyle/>
          <a:p>
            <a:endParaRPr/>
          </a:p>
        </p:txBody>
      </p:sp>
      <p:sp>
        <p:nvSpPr>
          <p:cNvPr id="12" name="object 12">
            <a:extLst>
              <a:ext uri="{FF2B5EF4-FFF2-40B4-BE49-F238E27FC236}">
                <a16:creationId xmlns:a16="http://schemas.microsoft.com/office/drawing/2014/main" id="{D40444CE-B336-0563-3A8D-47AB86D21FDB}"/>
              </a:ext>
            </a:extLst>
          </p:cNvPr>
          <p:cNvSpPr txBox="1"/>
          <p:nvPr/>
        </p:nvSpPr>
        <p:spPr>
          <a:xfrm>
            <a:off x="8305799" y="252005"/>
            <a:ext cx="1472907"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b="1" spc="75" dirty="0">
                <a:solidFill>
                  <a:srgbClr val="FFFFFF"/>
                </a:solidFill>
                <a:latin typeface="微软雅黑"/>
                <a:cs typeface="微软雅黑"/>
              </a:rPr>
              <a:t>系统实现</a:t>
            </a:r>
            <a:endParaRPr sz="1800" dirty="0">
              <a:latin typeface="微软雅黑"/>
              <a:cs typeface="微软雅黑"/>
            </a:endParaRPr>
          </a:p>
        </p:txBody>
      </p:sp>
      <p:pic>
        <p:nvPicPr>
          <p:cNvPr id="14" name="object 14">
            <a:extLst>
              <a:ext uri="{FF2B5EF4-FFF2-40B4-BE49-F238E27FC236}">
                <a16:creationId xmlns:a16="http://schemas.microsoft.com/office/drawing/2014/main" id="{CE549C09-CEDB-C480-46FF-6CFDF3939E17}"/>
              </a:ext>
            </a:extLst>
          </p:cNvPr>
          <p:cNvPicPr/>
          <p:nvPr/>
        </p:nvPicPr>
        <p:blipFill>
          <a:blip r:embed="rId2" cstate="print"/>
          <a:stretch>
            <a:fillRect/>
          </a:stretch>
        </p:blipFill>
        <p:spPr>
          <a:xfrm>
            <a:off x="1936775" y="1468602"/>
            <a:ext cx="10255224" cy="5389397"/>
          </a:xfrm>
          <a:prstGeom prst="rect">
            <a:avLst/>
          </a:prstGeom>
        </p:spPr>
      </p:pic>
      <p:pic>
        <p:nvPicPr>
          <p:cNvPr id="17" name="object 17">
            <a:extLst>
              <a:ext uri="{FF2B5EF4-FFF2-40B4-BE49-F238E27FC236}">
                <a16:creationId xmlns:a16="http://schemas.microsoft.com/office/drawing/2014/main" id="{52DEAF2A-64A0-B859-AD75-9778A298D41D}"/>
              </a:ext>
            </a:extLst>
          </p:cNvPr>
          <p:cNvPicPr/>
          <p:nvPr/>
        </p:nvPicPr>
        <p:blipFill>
          <a:blip r:embed="rId3" cstate="print"/>
          <a:stretch>
            <a:fillRect/>
          </a:stretch>
        </p:blipFill>
        <p:spPr>
          <a:xfrm>
            <a:off x="4572" y="3047"/>
            <a:ext cx="2721864" cy="789431"/>
          </a:xfrm>
          <a:prstGeom prst="rect">
            <a:avLst/>
          </a:prstGeom>
        </p:spPr>
      </p:pic>
      <p:sp>
        <p:nvSpPr>
          <p:cNvPr id="19" name="文本框 18">
            <a:extLst>
              <a:ext uri="{FF2B5EF4-FFF2-40B4-BE49-F238E27FC236}">
                <a16:creationId xmlns:a16="http://schemas.microsoft.com/office/drawing/2014/main" id="{E823DD06-36AE-E821-AEDE-A96FF2529246}"/>
              </a:ext>
            </a:extLst>
          </p:cNvPr>
          <p:cNvSpPr txBox="1"/>
          <p:nvPr/>
        </p:nvSpPr>
        <p:spPr>
          <a:xfrm>
            <a:off x="846648" y="2175679"/>
            <a:ext cx="615553" cy="3810000"/>
          </a:xfrm>
          <a:prstGeom prst="rect">
            <a:avLst/>
          </a:prstGeom>
          <a:noFill/>
        </p:spPr>
        <p:txBody>
          <a:bodyPr vert="eaVert" wrap="square" rtlCol="0">
            <a:spAutoFit/>
          </a:bodyPr>
          <a:lstStyle/>
          <a:p>
            <a:r>
              <a:rPr lang="zh-CN" altLang="en-US" sz="2800" b="1" spc="-30" dirty="0">
                <a:solidFill>
                  <a:srgbClr val="FFFFFF"/>
                </a:solidFill>
                <a:latin typeface="Arial"/>
                <a:cs typeface="Arial"/>
              </a:rPr>
              <a:t>部分代码解释</a:t>
            </a:r>
          </a:p>
        </p:txBody>
      </p:sp>
      <p:pic>
        <p:nvPicPr>
          <p:cNvPr id="21" name="图片 20">
            <a:extLst>
              <a:ext uri="{FF2B5EF4-FFF2-40B4-BE49-F238E27FC236}">
                <a16:creationId xmlns:a16="http://schemas.microsoft.com/office/drawing/2014/main" id="{FA6CEF1A-4AA6-57E1-EFCB-3E81B096FEC4}"/>
              </a:ext>
            </a:extLst>
          </p:cNvPr>
          <p:cNvPicPr>
            <a:picLocks noChangeAspect="1"/>
          </p:cNvPicPr>
          <p:nvPr/>
        </p:nvPicPr>
        <p:blipFill>
          <a:blip r:embed="rId4"/>
          <a:stretch>
            <a:fillRect/>
          </a:stretch>
        </p:blipFill>
        <p:spPr>
          <a:xfrm>
            <a:off x="2102129" y="1811374"/>
            <a:ext cx="5229467" cy="4189136"/>
          </a:xfrm>
          <a:prstGeom prst="rect">
            <a:avLst/>
          </a:prstGeom>
        </p:spPr>
      </p:pic>
      <p:sp>
        <p:nvSpPr>
          <p:cNvPr id="23" name="文本框 22">
            <a:extLst>
              <a:ext uri="{FF2B5EF4-FFF2-40B4-BE49-F238E27FC236}">
                <a16:creationId xmlns:a16="http://schemas.microsoft.com/office/drawing/2014/main" id="{DF4CC8BF-00F3-8036-9230-1824C8CB9614}"/>
              </a:ext>
            </a:extLst>
          </p:cNvPr>
          <p:cNvSpPr txBox="1"/>
          <p:nvPr/>
        </p:nvSpPr>
        <p:spPr>
          <a:xfrm>
            <a:off x="7331596" y="1905000"/>
            <a:ext cx="4268735" cy="3411190"/>
          </a:xfrm>
          <a:prstGeom prst="rect">
            <a:avLst/>
          </a:prstGeom>
          <a:noFill/>
        </p:spPr>
        <p:txBody>
          <a:bodyPr wrap="square" rtlCol="0">
            <a:spAutoFit/>
          </a:bodyPr>
          <a:lstStyle/>
          <a:p>
            <a:pPr lvl="2" algn="l">
              <a:spcBef>
                <a:spcPts val="150"/>
              </a:spcBef>
              <a:spcAft>
                <a:spcPts val="150"/>
              </a:spcAft>
              <a:buFont typeface="Arial" panose="020B0604020202020204" pitchFamily="34" charset="0"/>
              <a:buChar char="•"/>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这段代码处理前端发来的登录请求，校验用户名和密码，判断是否为管理员，并返回相应的结果。从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HTTP POST </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请求中获取前端传来的用户名和密码。</a:t>
            </a:r>
            <a:b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b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使用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Django </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自带的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authenticate </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方法校验用户名和密码是否正确，如果用户存在且密码正确，进入下一步。</a:t>
            </a:r>
            <a:endParaRPr lang="en-US"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algn="l">
              <a:spcBef>
                <a:spcPts val="150"/>
              </a:spcBef>
              <a:spcAft>
                <a:spcPts val="15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如果是管理员，调用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login(request, user)</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 让用户登录，并在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session </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里记录用户类型为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err="1">
                <a:latin typeface="Times New Roman" panose="02020603050405020304" pitchFamily="18" charset="0"/>
                <a:ea typeface="宋体" panose="02010600030101010101" pitchFamily="2" charset="-122"/>
                <a:cs typeface="Times New Roman" panose="02020603050405020304" pitchFamily="18" charset="0"/>
              </a:rPr>
              <a:t>mgr</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，返回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{'ret': 0}</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 表示登录成功。</a:t>
            </a:r>
            <a:endParaRPr lang="en-US"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algn="l">
              <a:spcBef>
                <a:spcPts val="150"/>
              </a:spcBef>
              <a:spcAft>
                <a:spcPts val="15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如果不是管理员，返回 </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{'ret': 1, 'msg': '</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请使用管理员账户登录</a:t>
            </a:r>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a:t>
            </a:r>
          </a:p>
          <a:p>
            <a:pPr>
              <a:spcBef>
                <a:spcPts val="150"/>
              </a:spcBef>
              <a:spcAft>
                <a:spcPts val="150"/>
              </a:spcAft>
            </a:pPr>
            <a:r>
              <a:rPr lang="zh-CN" altLang="en-US" sz="1400" kern="100" dirty="0">
                <a:latin typeface="Times New Roman" panose="02020603050405020304" pitchFamily="18" charset="0"/>
                <a:ea typeface="宋体" panose="02010600030101010101" pitchFamily="2" charset="-122"/>
                <a:cs typeface="Times New Roman" panose="02020603050405020304" pitchFamily="18" charset="0"/>
              </a:rPr>
              <a:t>如果用户账号被禁用，返回相应提示。</a:t>
            </a:r>
          </a:p>
          <a:p>
            <a:pPr>
              <a:buNone/>
            </a:pPr>
            <a:br>
              <a:rPr lang="zh-CN" altLang="en-US" dirty="0"/>
            </a:br>
            <a:endParaRPr lang="zh-CN" altLang="en-US" dirty="0"/>
          </a:p>
        </p:txBody>
      </p:sp>
    </p:spTree>
    <p:extLst>
      <p:ext uri="{BB962C8B-B14F-4D97-AF65-F5344CB8AC3E}">
        <p14:creationId xmlns:p14="http://schemas.microsoft.com/office/powerpoint/2010/main" val="2733914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2022</Words>
  <Application>Microsoft Office PowerPoint</Application>
  <PresentationFormat>宽屏</PresentationFormat>
  <Paragraphs>159</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黑体</vt:lpstr>
      <vt:lpstr>微软雅黑</vt:lpstr>
      <vt:lpstr>Arial</vt:lpstr>
      <vt:lpstr>Calibri</vt:lpstr>
      <vt:lpstr>Cambria Math</vt:lpstr>
      <vt:lpstr>Times New Roman</vt:lpstr>
      <vt:lpstr>Office Theme</vt:lpstr>
      <vt:lpstr>B2B模式下海外仓储服务平台设计 </vt:lpstr>
      <vt:lpstr>研究背景和意义</vt:lpstr>
      <vt:lpstr>研究背景和意义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感谢各位老师批评指正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YE JO</cp:lastModifiedBy>
  <cp:revision>4</cp:revision>
  <dcterms:created xsi:type="dcterms:W3CDTF">2025-05-25T10:41:29Z</dcterms:created>
  <dcterms:modified xsi:type="dcterms:W3CDTF">2025-06-02T08:46:40Z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Xpdf - https://xpdf.cn</vt:lpwstr>
  </property>
  <property fmtid="{D5CDD505-2E9C-101B-9397-08002B2CF9AE}" pid="3" name="Producer">
    <vt:lpwstr>Xpdf - https://xpdf.cn</vt:lpwstr>
  </property>
</Properties>
</file>