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56" r:id="rId4"/>
    <p:sldId id="380" r:id="rId5"/>
    <p:sldId id="563" r:id="rId6"/>
    <p:sldId id="585" r:id="rId7"/>
    <p:sldId id="586" r:id="rId8"/>
    <p:sldId id="587" r:id="rId9"/>
    <p:sldId id="588" r:id="rId10"/>
    <p:sldId id="589" r:id="rId11"/>
    <p:sldId id="377" r:id="rId12"/>
  </p:sldIdLst>
  <p:sldSz cx="12188825" cy="6858000"/>
  <p:notesSz cx="6858000" cy="9144000"/>
  <p:custDataLst>
    <p:tags r:id="rId18"/>
  </p:custDataLst>
  <p:defaultTextStyle>
    <a:defPPr>
      <a:defRPr lang="en-US"/>
    </a:defPPr>
    <a:lvl1pPr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93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414042"/>
    <a:srgbClr val="262626"/>
    <a:srgbClr val="939598"/>
    <a:srgbClr val="EC2225"/>
    <a:srgbClr val="64BEDC"/>
    <a:srgbClr val="FFC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6" autoAdjust="0"/>
    <p:restoredTop sz="65915" autoAdjust="0"/>
  </p:normalViewPr>
  <p:slideViewPr>
    <p:cSldViewPr snapToGrid="0" snapToObjects="1">
      <p:cViewPr varScale="1">
        <p:scale>
          <a:sx n="60" d="100"/>
          <a:sy n="60" d="100"/>
        </p:scale>
        <p:origin x="663" y="39"/>
      </p:cViewPr>
      <p:guideLst>
        <p:guide orient="horz" pos="463"/>
        <p:guide orient="horz" pos="4166"/>
        <p:guide orient="horz" pos="3981"/>
        <p:guide pos="3858"/>
        <p:guide pos="2296"/>
        <p:guide pos="5417"/>
      </p:guideLst>
    </p:cSldViewPr>
  </p:slideViewPr>
  <p:outlineViewPr>
    <p:cViewPr>
      <p:scale>
        <a:sx n="33" d="100"/>
        <a:sy n="33" d="100"/>
      </p:scale>
      <p:origin x="0" y="-67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>
        <p:scale>
          <a:sx n="85" d="100"/>
          <a:sy n="85" d="100"/>
        </p:scale>
        <p:origin x="1944" y="-678"/>
      </p:cViewPr>
      <p:guideLst>
        <p:guide orient="horz" pos="2880"/>
        <p:guide pos="217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2380FC-0D84-4A21-82A3-047E8F09D918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AB7CD54-5BB4-4AEF-9834-F99481CA240D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1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FF51A8-C6F1-499B-BDA8-6DC2F428CD6E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200" fontAlgn="auto">
              <a:spcBef>
                <a:spcPts val="0"/>
              </a:spcBef>
              <a:spcAft>
                <a:spcPts val="0"/>
              </a:spcAft>
              <a:defRPr sz="800" cap="all">
                <a:solidFill>
                  <a:srgbClr val="93959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2011 LENOVO CONFIDENTIAL.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200" fontAlgn="auto">
              <a:spcBef>
                <a:spcPts val="0"/>
              </a:spcBef>
              <a:spcAft>
                <a:spcPts val="0"/>
              </a:spcAft>
              <a:defRPr sz="8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B77394-C3E4-4491-BEA9-180C6CA816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3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9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5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130" algn="l" defTabSz="1217930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我们的晨会至此结束，谢谢大家！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77394-C3E4-4491-BEA9-180C6CA816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7.png"/><Relationship Id="rId20" Type="http://schemas.openxmlformats.org/officeDocument/2006/relationships/image" Target="../media/image26.png"/><Relationship Id="rId2" Type="http://schemas.openxmlformats.org/officeDocument/2006/relationships/image" Target="../media/image20.jpeg"/><Relationship Id="rId19" Type="http://schemas.openxmlformats.org/officeDocument/2006/relationships/image" Target="../media/image25.png"/><Relationship Id="rId18" Type="http://schemas.openxmlformats.org/officeDocument/2006/relationships/image" Target="../media/image24.png"/><Relationship Id="rId17" Type="http://schemas.openxmlformats.org/officeDocument/2006/relationships/image" Target="../media/image16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3380" y="2317115"/>
            <a:ext cx="3469640" cy="181038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 hasCustomPrompt="1"/>
          </p:nvPr>
        </p:nvSpPr>
        <p:spPr>
          <a:xfrm>
            <a:off x="6130925" y="729615"/>
            <a:ext cx="4980940" cy="5398770"/>
          </a:xfrm>
        </p:spPr>
        <p:txBody>
          <a:bodyPr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160" y="2149040"/>
            <a:ext cx="9386044" cy="1646302"/>
          </a:xfrm>
        </p:spPr>
        <p:txBody>
          <a:bodyPr anchor="t">
            <a:no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159" y="4184938"/>
            <a:ext cx="7764913" cy="1110762"/>
          </a:xfrm>
        </p:spPr>
        <p:txBody>
          <a:bodyPr anchor="t"/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3705" y="5443576"/>
            <a:ext cx="6379553" cy="365760"/>
            <a:chOff x="596195" y="5442941"/>
            <a:chExt cx="6381215" cy="365760"/>
          </a:xfrm>
        </p:grpSpPr>
        <p:pic>
          <p:nvPicPr>
            <p:cNvPr id="22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9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16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64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10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207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5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703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98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955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5443" y="5468108"/>
              <a:ext cx="311967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2"/>
            <p:cNvGrpSpPr/>
            <p:nvPr/>
          </p:nvGrpSpPr>
          <p:grpSpPr>
            <a:xfrm>
              <a:off x="2025125" y="5468108"/>
              <a:ext cx="310977" cy="310896"/>
              <a:chOff x="2024598" y="5468108"/>
              <a:chExt cx="310896" cy="310896"/>
            </a:xfrm>
          </p:grpSpPr>
          <p:sp>
            <p:nvSpPr>
              <p:cNvPr id="62" name="Oval 33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3" name="Picture 34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41" name="Group 35"/>
            <p:cNvGrpSpPr/>
            <p:nvPr/>
          </p:nvGrpSpPr>
          <p:grpSpPr>
            <a:xfrm>
              <a:off x="3095585" y="5468108"/>
              <a:ext cx="310977" cy="310896"/>
              <a:chOff x="3094779" y="5468108"/>
              <a:chExt cx="310896" cy="310896"/>
            </a:xfrm>
          </p:grpSpPr>
          <p:sp>
            <p:nvSpPr>
              <p:cNvPr id="60" name="Oval 36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61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2" name="Group 38"/>
            <p:cNvGrpSpPr/>
            <p:nvPr/>
          </p:nvGrpSpPr>
          <p:grpSpPr>
            <a:xfrm>
              <a:off x="953675" y="5468108"/>
              <a:ext cx="310977" cy="310896"/>
              <a:chOff x="953427" y="5468108"/>
              <a:chExt cx="310896" cy="310896"/>
            </a:xfrm>
          </p:grpSpPr>
          <p:sp>
            <p:nvSpPr>
              <p:cNvPr id="58" name="Oval 39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9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43" name="Group 41"/>
            <p:cNvGrpSpPr/>
            <p:nvPr/>
          </p:nvGrpSpPr>
          <p:grpSpPr>
            <a:xfrm>
              <a:off x="2356442" y="5442941"/>
              <a:ext cx="365855" cy="365760"/>
              <a:chOff x="2355828" y="5442941"/>
              <a:chExt cx="365760" cy="365760"/>
            </a:xfrm>
          </p:grpSpPr>
          <p:sp>
            <p:nvSpPr>
              <p:cNvPr id="56" name="Oval 42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7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44" name="Group 44"/>
            <p:cNvGrpSpPr/>
            <p:nvPr/>
          </p:nvGrpSpPr>
          <p:grpSpPr>
            <a:xfrm>
              <a:off x="5237495" y="5468108"/>
              <a:ext cx="310977" cy="310896"/>
              <a:chOff x="5236131" y="5468108"/>
              <a:chExt cx="310896" cy="310896"/>
            </a:xfrm>
          </p:grpSpPr>
          <p:sp>
            <p:nvSpPr>
              <p:cNvPr id="54" name="Oval 45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5" name="Picture 46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5" name="Group 47"/>
            <p:cNvGrpSpPr/>
            <p:nvPr/>
          </p:nvGrpSpPr>
          <p:grpSpPr>
            <a:xfrm>
              <a:off x="4524515" y="5468108"/>
              <a:ext cx="310977" cy="310896"/>
              <a:chOff x="4523337" y="5468108"/>
              <a:chExt cx="310896" cy="310896"/>
            </a:xfrm>
          </p:grpSpPr>
          <p:sp>
            <p:nvSpPr>
              <p:cNvPr id="52" name="Oval 48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3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6" name="Group 51"/>
            <p:cNvGrpSpPr/>
            <p:nvPr/>
          </p:nvGrpSpPr>
          <p:grpSpPr>
            <a:xfrm>
              <a:off x="4881005" y="5468108"/>
              <a:ext cx="310977" cy="310896"/>
              <a:chOff x="4879734" y="5468108"/>
              <a:chExt cx="310896" cy="310896"/>
            </a:xfrm>
          </p:grpSpPr>
          <p:sp>
            <p:nvSpPr>
              <p:cNvPr id="50" name="Oval 52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51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47" name="Group 57"/>
            <p:cNvGrpSpPr/>
            <p:nvPr/>
          </p:nvGrpSpPr>
          <p:grpSpPr>
            <a:xfrm>
              <a:off x="5951465" y="5468108"/>
              <a:ext cx="310977" cy="310896"/>
              <a:chOff x="5949915" y="5468108"/>
              <a:chExt cx="310896" cy="310896"/>
            </a:xfrm>
          </p:grpSpPr>
          <p:sp>
            <p:nvSpPr>
              <p:cNvPr id="48" name="Oval 58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9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4" name="Rectangle 19"/>
          <p:cNvSpPr/>
          <p:nvPr/>
        </p:nvSpPr>
        <p:spPr bwMode="black">
          <a:xfrm>
            <a:off x="693753" y="3971486"/>
            <a:ext cx="1097683" cy="1067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5" name="Straight Connector 20"/>
          <p:cNvCxnSpPr/>
          <p:nvPr/>
        </p:nvCxnSpPr>
        <p:spPr>
          <a:xfrm>
            <a:off x="693753" y="4078212"/>
            <a:ext cx="936945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935" y="2975610"/>
            <a:ext cx="3442335" cy="1069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285" y="939800"/>
            <a:ext cx="4709160" cy="4961890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5600478"/>
            <a:ext cx="10897745" cy="66040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59" y="382494"/>
            <a:ext cx="10897745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5" y="5830387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70"/>
            <a:ext cx="8594429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9" y="1479179"/>
            <a:ext cx="5305225" cy="45621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6443" y="1479177"/>
            <a:ext cx="5305225" cy="4562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1458025"/>
            <a:ext cx="53157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322419"/>
            <a:ext cx="5315778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481" y="1458025"/>
            <a:ext cx="53774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481" y="2322418"/>
            <a:ext cx="5377423" cy="371894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75" y="478866"/>
            <a:ext cx="10794380" cy="7216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Freeform 5"/>
          <p:cNvSpPr>
            <a:spLocks noChangeAspect="1" noEditPoints="1"/>
          </p:cNvSpPr>
          <p:nvPr/>
        </p:nvSpPr>
        <p:spPr bwMode="black">
          <a:xfrm>
            <a:off x="360735" y="739403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 sz="1800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482725" y="2345142"/>
            <a:ext cx="2345143" cy="275657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3"/>
          <p:cNvSpPr>
            <a:spLocks noGrp="1"/>
          </p:cNvSpPr>
          <p:nvPr>
            <p:ph type="pic" sz="quarter" idx="11"/>
          </p:nvPr>
        </p:nvSpPr>
        <p:spPr>
          <a:xfrm>
            <a:off x="4921840" y="2345526"/>
            <a:ext cx="2345143" cy="275657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图片占位符 3"/>
          <p:cNvSpPr>
            <a:spLocks noGrp="1"/>
          </p:cNvSpPr>
          <p:nvPr>
            <p:ph type="pic" sz="quarter" idx="12"/>
          </p:nvPr>
        </p:nvSpPr>
        <p:spPr>
          <a:xfrm>
            <a:off x="8217941" y="2345526"/>
            <a:ext cx="2345143" cy="275619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7949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776"/>
            <a:ext cx="10512425" cy="4812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3"/>
            <a:ext cx="12190416" cy="685710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 bwMode="gray">
          <a:xfrm>
            <a:off x="1828171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5853434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sz="24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795849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19914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sz="2400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9" y="2009776"/>
            <a:ext cx="6971627" cy="2231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C519-0B4B-4A85-9CD4-5F566943E8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6CD5B-F0AA-4BEE-B07A-EC08AD5BC2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750A-9EC1-41A7-BBCF-ED995D8525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9CA9-152A-426B-A433-CD030704E7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9" y="509494"/>
            <a:ext cx="10897745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1358153"/>
            <a:ext cx="10897745" cy="49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Rectangle 6"/>
          <p:cNvSpPr/>
          <p:nvPr/>
        </p:nvSpPr>
        <p:spPr bwMode="gray">
          <a:xfrm>
            <a:off x="11748700" y="6313233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slide number"/>
          <p:cNvSpPr txBox="1"/>
          <p:nvPr/>
        </p:nvSpPr>
        <p:spPr bwMode="white">
          <a:xfrm>
            <a:off x="11748702" y="6306777"/>
            <a:ext cx="450346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z="1000" smtClean="0"/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3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5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65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" panose="05000000000000000000" pitchFamily="2" charset="2"/>
        <a:buChar char="l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9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16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7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49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数据特征分析-</a:t>
            </a:r>
            <a:r>
              <a:rPr lang="zh-CN" altLang="en-US" sz="3200" kern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统计分析能力强化</a:t>
            </a:r>
            <a:endParaRPr lang="zh-CN" altLang="en-US" sz="3200" kern="2200" dirty="0">
              <a:latin typeface="Times New Roman" panose="02020603050405020304" pitchFamily="18" charset="0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202</a:t>
            </a:r>
            <a:r>
              <a:rPr lang="en-US" altLang="zh-CN" dirty="0"/>
              <a:t>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40565" cy="1544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本章内容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1270" y="1146175"/>
            <a:ext cx="4584065" cy="4142105"/>
          </a:xfrm>
        </p:spPr>
        <p:txBody>
          <a:bodyPr>
            <a:normAutofit/>
          </a:bodyPr>
          <a:p>
            <a:r>
              <a:t>    分布分析</a:t>
            </a:r>
          </a:p>
          <a:p>
            <a:r>
              <a:t>    对比分析</a:t>
            </a:r>
          </a:p>
          <a:p>
            <a:r>
              <a:t>    统计分析</a:t>
            </a:r>
          </a:p>
          <a:p>
            <a:r>
              <a:t>    帕累托分析</a:t>
            </a:r>
          </a:p>
          <a:p>
            <a:r>
              <a:t>    正态性检验</a:t>
            </a:r>
          </a:p>
          <a:p>
            <a:r>
              <a:t>    相关性分析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分布分析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1"/>
            <a:r>
              <a:rPr lang="en-US" altLang="zh-CN"/>
              <a:t>    分布分析 → 研究数据的分布特征和分布类型，分定量数据、定性数据区分基本统计量</a:t>
            </a:r>
            <a:endParaRPr lang="en-US" altLang="zh-CN"/>
          </a:p>
          <a:p>
            <a:pPr lvl="1"/>
            <a:r>
              <a:rPr lang="en-US" altLang="zh-CN"/>
              <a:t>    极差 / 频率分布情况 / 分组组距及组数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115" y="2647315"/>
            <a:ext cx="4418965" cy="3728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20" y="2647315"/>
            <a:ext cx="3629025" cy="2456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05" y="5219065"/>
            <a:ext cx="5831205" cy="1379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对比分析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altLang="zh-CN"/>
              <a:t>对比分析 → 两个互相联系的指标进行比较</a:t>
            </a:r>
            <a:endParaRPr lang="en-US" altLang="zh-CN"/>
          </a:p>
          <a:p>
            <a:pPr lvl="1"/>
            <a:r>
              <a:rPr lang="en-US" altLang="zh-CN"/>
              <a:t>    绝对数比较（相减） / 相对数比较（相除）</a:t>
            </a:r>
            <a:endParaRPr lang="en-US" altLang="zh-CN"/>
          </a:p>
          <a:p>
            <a:pPr lvl="1"/>
            <a:r>
              <a:rPr lang="en-US" altLang="zh-CN"/>
              <a:t>    结构分析、比例分析、空间比较分析、动态对比分析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30" y="3047365"/>
            <a:ext cx="4665345" cy="1885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85" y="4808855"/>
            <a:ext cx="4328795" cy="1962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75" y="2995295"/>
            <a:ext cx="5377180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统计分析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altLang="zh-CN"/>
              <a:t>统计指标对定量数据进行统计描述，常从集中趋势和离中趋势两个方面进行分析</a:t>
            </a:r>
            <a:endParaRPr lang="en-US" altLang="zh-CN"/>
          </a:p>
          <a:p>
            <a:pPr lvl="1"/>
            <a:r>
              <a:rPr lang="en-US" altLang="zh-CN"/>
              <a:t>集中趋势度量 / 离中趋势度量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2623185"/>
            <a:ext cx="3947160" cy="26212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60" y="2805430"/>
            <a:ext cx="6240780" cy="2256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帕累托分析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altLang="zh-CN"/>
              <a:t>帕累托分析（贡献度分析） → 帕累托法则：20/80定律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“原因和结果、投入和产出、努力和报酬之间本来存在着无法解释的不平衡。一般来说，投入和努力可以分为两种不同的类型：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多数，它们只能造成少许的影响；少数，它们造成主要的、重大的影响。”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一个公司，80%利润来自于20%的畅销产品，而其他80%的产品只产生了20%的利润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4159885"/>
            <a:ext cx="5495290" cy="2240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正态性检验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altLang="zh-CN"/>
              <a:t>利用观测数据判断总体是否服从正态分布的检验称为正态性检验，它是统计判决中重要的一种特殊的拟合优度假设检验。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直方图初判 / QQ图判断 / K-S检验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3074035"/>
            <a:ext cx="5315585" cy="318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176780"/>
            <a:ext cx="4627245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相关性分析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lvl="1" indent="0">
              <a:buNone/>
            </a:pPr>
            <a:r>
              <a:rPr lang="en-US" altLang="zh-CN"/>
              <a:t>分析连续变量之间的线性相关程度的强弱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图示初判 / Pearson相关系数（皮尔逊相关系数） / Sperman秩相关系数（斯皮尔曼相关系数）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2707640"/>
            <a:ext cx="5105400" cy="2263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70" y="2458720"/>
            <a:ext cx="445770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谢谢, 宝丽来, 信件, Word, 字体, 丰富多彩, 颜色, 感谢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8826" cy="56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4395537"/>
            <a:ext cx="12188825" cy="1032103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9" tIns="60949" rIns="121899" bIns="60949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64,&quot;width&quot;:9204}"/>
</p:tagLst>
</file>

<file path=ppt/tags/tag2.xml><?xml version="1.0" encoding="utf-8"?>
<p:tagLst xmlns:p="http://schemas.openxmlformats.org/presentationml/2006/main">
  <p:tag name="COMMONDATA" val="eyJoZGlkIjoiMzViODRhZjE1NGQ1ZGY4ZTliMmQ4NzNhZTEwZWY1MDA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武老师">
  <a:themeElements>
    <a:clrScheme name="平面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E2231A"/>
      </a:hlink>
      <a:folHlink>
        <a:srgbClr val="BFBFBF"/>
      </a:folHlink>
    </a:clrScheme>
    <a:fontScheme name="常用模式">
      <a:majorFont>
        <a:latin typeface="Segoe UI Semibold"/>
        <a:ea typeface="微软雅黑"/>
        <a:cs typeface=""/>
      </a:majorFont>
      <a:minorFont>
        <a:latin typeface="Segoe UI Symbol"/>
        <a:ea typeface="微软雅黑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>自定义</PresentationFormat>
  <Paragraphs>51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 3</vt:lpstr>
      <vt:lpstr>Symbol</vt:lpstr>
      <vt:lpstr>Times New Roman</vt:lpstr>
      <vt:lpstr>等线</vt:lpstr>
      <vt:lpstr>Segoe UI Symbol</vt:lpstr>
      <vt:lpstr>Arial Unicode MS</vt:lpstr>
      <vt:lpstr>Segoe UI Semibold</vt:lpstr>
      <vt:lpstr>Calibri</vt:lpstr>
      <vt:lpstr>自定义设计方案</vt:lpstr>
      <vt:lpstr>武老师</vt:lpstr>
      <vt:lpstr>数据特征分析</vt:lpstr>
      <vt:lpstr>本章内容</vt:lpstr>
      <vt:lpstr>分布分析</vt:lpstr>
      <vt:lpstr>对比分析</vt:lpstr>
      <vt:lpstr>统计分析</vt:lpstr>
      <vt:lpstr>帕累托分析</vt:lpstr>
      <vt:lpstr>正态性检验</vt:lpstr>
      <vt:lpstr>相关性分析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TEMPLATE 2011</dc:title>
  <dc:creator>Veli Akman</dc:creator>
  <cp:lastModifiedBy>武超</cp:lastModifiedBy>
  <cp:revision>1473</cp:revision>
  <dcterms:created xsi:type="dcterms:W3CDTF">2011-10-24T18:59:00Z</dcterms:created>
  <dcterms:modified xsi:type="dcterms:W3CDTF">2022-05-16T06:02:25Z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6B62DE99CF414AF5ABCEB88885059E39</vt:lpwstr>
  </property>
  <property fmtid="{D5CDD505-2E9C-101B-9397-08002B2CF9AE}" pid="3" name="KSOProductBuildVer">
    <vt:lpwstr>2052-11.1.0.11636</vt:lpwstr>
  </property>
</Properties>
</file>