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3"/>
    <p:sldId id="380" r:id="rId4"/>
    <p:sldId id="590" r:id="rId5"/>
    <p:sldId id="563" r:id="rId6"/>
    <p:sldId id="599" r:id="rId7"/>
    <p:sldId id="600" r:id="rId8"/>
    <p:sldId id="601" r:id="rId9"/>
    <p:sldId id="583" r:id="rId10"/>
    <p:sldId id="602" r:id="rId11"/>
    <p:sldId id="603" r:id="rId12"/>
    <p:sldId id="604" r:id="rId13"/>
    <p:sldId id="605" r:id="rId14"/>
    <p:sldId id="606" r:id="rId15"/>
    <p:sldId id="607" r:id="rId16"/>
    <p:sldId id="608" r:id="rId17"/>
    <p:sldId id="609" r:id="rId18"/>
    <p:sldId id="610" r:id="rId19"/>
    <p:sldId id="611" r:id="rId20"/>
    <p:sldId id="612" r:id="rId21"/>
    <p:sldId id="377" r:id="rId22"/>
  </p:sldIdLst>
  <p:sldSz cx="12188825" cy="6858000"/>
  <p:notesSz cx="6858000" cy="9144000"/>
  <p:defaultTextStyle>
    <a:defPPr>
      <a:defRPr lang="en-US"/>
    </a:defPPr>
    <a:lvl1pPr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330" indent="-1511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7930" indent="-3035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7530" indent="-4559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7130" indent="-6083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0000"/>
    <a:srgbClr val="1B1B1B"/>
    <a:srgbClr val="414042"/>
    <a:srgbClr val="262626"/>
    <a:srgbClr val="939598"/>
    <a:srgbClr val="EC2225"/>
    <a:srgbClr val="64BEDC"/>
    <a:srgbClr val="FFC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6" autoAdjust="0"/>
    <p:restoredTop sz="65915" autoAdjust="0"/>
  </p:normalViewPr>
  <p:slideViewPr>
    <p:cSldViewPr snapToGrid="0" snapToObjects="1">
      <p:cViewPr varScale="1">
        <p:scale>
          <a:sx n="60" d="100"/>
          <a:sy n="60" d="100"/>
        </p:scale>
        <p:origin x="663" y="39"/>
      </p:cViewPr>
      <p:guideLst>
        <p:guide orient="horz" pos="486"/>
        <p:guide orient="horz" pos="4191"/>
        <p:guide orient="horz" pos="3981"/>
        <p:guide pos="3839"/>
        <p:guide pos="2238"/>
        <p:guide pos="5390"/>
      </p:guideLst>
    </p:cSldViewPr>
  </p:slideViewPr>
  <p:outlineViewPr>
    <p:cViewPr>
      <p:scale>
        <a:sx n="33" d="100"/>
        <a:sy n="33" d="100"/>
      </p:scale>
      <p:origin x="0" y="-67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>
        <p:scale>
          <a:sx n="85" d="100"/>
          <a:sy n="85" d="100"/>
        </p:scale>
        <p:origin x="1944" y="-6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D2380FC-0D84-4A21-82A3-047E8F09D918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AB7CD54-5BB4-4AEF-9834-F99481CA240D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CFF51A8-C6F1-499B-BDA8-6DC2F428CD6E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B77394-C3E4-4491-BEA9-180C6CA81674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3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9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75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我们的晨会至此结束，谢谢大家！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B77394-C3E4-4491-BEA9-180C6CA8167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7.png"/><Relationship Id="rId20" Type="http://schemas.openxmlformats.org/officeDocument/2006/relationships/image" Target="../media/image26.png"/><Relationship Id="rId2" Type="http://schemas.openxmlformats.org/officeDocument/2006/relationships/image" Target="../media/image20.jpeg"/><Relationship Id="rId19" Type="http://schemas.openxmlformats.org/officeDocument/2006/relationships/image" Target="../media/image25.png"/><Relationship Id="rId18" Type="http://schemas.openxmlformats.org/officeDocument/2006/relationships/image" Target="../media/image24.png"/><Relationship Id="rId17" Type="http://schemas.openxmlformats.org/officeDocument/2006/relationships/image" Target="../media/image16.png"/><Relationship Id="rId16" Type="http://schemas.openxmlformats.org/officeDocument/2006/relationships/image" Target="../media/image23.png"/><Relationship Id="rId15" Type="http://schemas.openxmlformats.org/officeDocument/2006/relationships/image" Target="../media/image22.png"/><Relationship Id="rId14" Type="http://schemas.openxmlformats.org/officeDocument/2006/relationships/image" Target="../media/image21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60" y="2149040"/>
            <a:ext cx="9386044" cy="1646302"/>
          </a:xfrm>
        </p:spPr>
        <p:txBody>
          <a:bodyPr anchor="t">
            <a:no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159" y="4184938"/>
            <a:ext cx="7764913" cy="1110762"/>
          </a:xfrm>
        </p:spPr>
        <p:txBody>
          <a:bodyPr anchor="t"/>
          <a:lstStyle>
            <a:lvl1pPr marL="0" indent="0" algn="l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823705" y="5443576"/>
            <a:ext cx="6379553" cy="365760"/>
            <a:chOff x="596195" y="5442941"/>
            <a:chExt cx="6381215" cy="365760"/>
          </a:xfrm>
        </p:grpSpPr>
        <p:pic>
          <p:nvPicPr>
            <p:cNvPr id="22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9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6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64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10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07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5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3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398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79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5443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Group 32"/>
            <p:cNvGrpSpPr/>
            <p:nvPr/>
          </p:nvGrpSpPr>
          <p:grpSpPr>
            <a:xfrm>
              <a:off x="2025125" y="5468108"/>
              <a:ext cx="310977" cy="310896"/>
              <a:chOff x="2024598" y="5468108"/>
              <a:chExt cx="310896" cy="310896"/>
            </a:xfrm>
          </p:grpSpPr>
          <p:sp>
            <p:nvSpPr>
              <p:cNvPr id="62" name="Oval 33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3" name="Picture 34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41" name="Group 35"/>
            <p:cNvGrpSpPr/>
            <p:nvPr/>
          </p:nvGrpSpPr>
          <p:grpSpPr>
            <a:xfrm>
              <a:off x="3095585" y="5468108"/>
              <a:ext cx="310977" cy="310896"/>
              <a:chOff x="3094779" y="5468108"/>
              <a:chExt cx="310896" cy="310896"/>
            </a:xfrm>
          </p:grpSpPr>
          <p:sp>
            <p:nvSpPr>
              <p:cNvPr id="60" name="Oval 36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1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2" name="Group 38"/>
            <p:cNvGrpSpPr/>
            <p:nvPr/>
          </p:nvGrpSpPr>
          <p:grpSpPr>
            <a:xfrm>
              <a:off x="953675" y="5468108"/>
              <a:ext cx="310977" cy="310896"/>
              <a:chOff x="953427" y="5468108"/>
              <a:chExt cx="310896" cy="310896"/>
            </a:xfrm>
          </p:grpSpPr>
          <p:sp>
            <p:nvSpPr>
              <p:cNvPr id="58" name="Oval 39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9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43" name="Group 41"/>
            <p:cNvGrpSpPr/>
            <p:nvPr/>
          </p:nvGrpSpPr>
          <p:grpSpPr>
            <a:xfrm>
              <a:off x="2356442" y="5442941"/>
              <a:ext cx="365855" cy="365760"/>
              <a:chOff x="2355828" y="5442941"/>
              <a:chExt cx="365760" cy="365760"/>
            </a:xfrm>
          </p:grpSpPr>
          <p:sp>
            <p:nvSpPr>
              <p:cNvPr id="56" name="Oval 42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7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44" name="Group 44"/>
            <p:cNvGrpSpPr/>
            <p:nvPr/>
          </p:nvGrpSpPr>
          <p:grpSpPr>
            <a:xfrm>
              <a:off x="5237495" y="5468108"/>
              <a:ext cx="310977" cy="310896"/>
              <a:chOff x="5236131" y="5468108"/>
              <a:chExt cx="310896" cy="310896"/>
            </a:xfrm>
          </p:grpSpPr>
          <p:sp>
            <p:nvSpPr>
              <p:cNvPr id="54" name="Oval 45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5" name="Picture 46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5" name="Group 47"/>
            <p:cNvGrpSpPr/>
            <p:nvPr/>
          </p:nvGrpSpPr>
          <p:grpSpPr>
            <a:xfrm>
              <a:off x="4524515" y="5468108"/>
              <a:ext cx="310977" cy="310896"/>
              <a:chOff x="4523337" y="5468108"/>
              <a:chExt cx="310896" cy="310896"/>
            </a:xfrm>
          </p:grpSpPr>
          <p:sp>
            <p:nvSpPr>
              <p:cNvPr id="52" name="Oval 48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3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6" name="Group 51"/>
            <p:cNvGrpSpPr/>
            <p:nvPr/>
          </p:nvGrpSpPr>
          <p:grpSpPr>
            <a:xfrm>
              <a:off x="4881005" y="5468108"/>
              <a:ext cx="310977" cy="310896"/>
              <a:chOff x="4879734" y="5468108"/>
              <a:chExt cx="310896" cy="310896"/>
            </a:xfrm>
          </p:grpSpPr>
          <p:sp>
            <p:nvSpPr>
              <p:cNvPr id="50" name="Oval 52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1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7" name="Group 57"/>
            <p:cNvGrpSpPr/>
            <p:nvPr/>
          </p:nvGrpSpPr>
          <p:grpSpPr>
            <a:xfrm>
              <a:off x="5951465" y="5468108"/>
              <a:ext cx="310977" cy="310896"/>
              <a:chOff x="5949915" y="5468108"/>
              <a:chExt cx="310896" cy="310896"/>
            </a:xfrm>
          </p:grpSpPr>
          <p:sp>
            <p:nvSpPr>
              <p:cNvPr id="48" name="Oval 58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9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64" name="Rectangle 19"/>
          <p:cNvSpPr/>
          <p:nvPr/>
        </p:nvSpPr>
        <p:spPr bwMode="black">
          <a:xfrm>
            <a:off x="693753" y="3971486"/>
            <a:ext cx="1097683" cy="1067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5" name="Straight Connector 20"/>
          <p:cNvCxnSpPr/>
          <p:nvPr/>
        </p:nvCxnSpPr>
        <p:spPr>
          <a:xfrm>
            <a:off x="693753" y="4078212"/>
            <a:ext cx="93694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 bwMode="gray">
          <a:xfrm>
            <a:off x="1828171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8" name="Rounded Rectangle 7"/>
            <p:cNvSpPr/>
            <p:nvPr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5853434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795849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19914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89" y="2009776"/>
            <a:ext cx="6971627" cy="2231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C519-0B4B-4A85-9CD4-5F566943E8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CD5B-F0AA-4BEE-B07A-EC08AD5BC2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935" y="2975610"/>
            <a:ext cx="3442335" cy="1069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2285" y="939800"/>
            <a:ext cx="4709160" cy="4961890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600478"/>
            <a:ext cx="10897745" cy="660400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9" y="382494"/>
            <a:ext cx="10897745" cy="49620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5830387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70"/>
            <a:ext cx="8594429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9" y="1479179"/>
            <a:ext cx="5305225" cy="45621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6443" y="1479177"/>
            <a:ext cx="5305225" cy="4562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1458025"/>
            <a:ext cx="53157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322419"/>
            <a:ext cx="5315778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481" y="1458025"/>
            <a:ext cx="53774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481" y="2322418"/>
            <a:ext cx="5377423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375" y="478866"/>
            <a:ext cx="10794380" cy="7216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1482725" y="2345142"/>
            <a:ext cx="2345143" cy="275657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3"/>
          <p:cNvSpPr>
            <a:spLocks noGrp="1"/>
          </p:cNvSpPr>
          <p:nvPr>
            <p:ph type="pic" sz="quarter" idx="11"/>
          </p:nvPr>
        </p:nvSpPr>
        <p:spPr>
          <a:xfrm>
            <a:off x="4921840" y="2345526"/>
            <a:ext cx="2345143" cy="275657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图片占位符 3"/>
          <p:cNvSpPr>
            <a:spLocks noGrp="1"/>
          </p:cNvSpPr>
          <p:nvPr>
            <p:ph type="pic" sz="quarter" idx="12"/>
          </p:nvPr>
        </p:nvSpPr>
        <p:spPr>
          <a:xfrm>
            <a:off x="8217941" y="2345526"/>
            <a:ext cx="2345143" cy="2756195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1358153"/>
            <a:ext cx="10897745" cy="49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8" name="Rectangle 6"/>
          <p:cNvSpPr/>
          <p:nvPr/>
        </p:nvSpPr>
        <p:spPr bwMode="gray">
          <a:xfrm>
            <a:off x="11748700" y="6313233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slide number"/>
          <p:cNvSpPr txBox="1"/>
          <p:nvPr/>
        </p:nvSpPr>
        <p:spPr bwMode="white">
          <a:xfrm>
            <a:off x="11748702" y="6306777"/>
            <a:ext cx="450346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3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5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9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1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7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49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0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第</a:t>
            </a:r>
            <a:r>
              <a:rPr lang="zh-CN" altLang="en-US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七</a:t>
            </a:r>
            <a:r>
              <a:rPr lang="en-US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节：</a:t>
            </a:r>
            <a:r>
              <a:rPr lang="zh-CN" altLang="en-US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绘图库</a:t>
            </a:r>
            <a:r>
              <a:rPr lang="en-US" altLang="zh-CN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Matplotlib</a:t>
            </a:r>
            <a:endParaRPr lang="en-US" altLang="zh-CN" b="1" i="0" u="none" strike="noStrike" kern="2200" baseline="0" dirty="0">
              <a:latin typeface="Times New Roman" panose="02020603050405020304" pitchFamily="18" charset="0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202</a:t>
            </a:r>
            <a:r>
              <a:rPr lang="en-US" altLang="zh-CN" dirty="0"/>
              <a:t>2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endParaRPr lang="zh-CN" altLang="en-US" dirty="0"/>
          </a:p>
        </p:txBody>
      </p:sp>
      <p:pic>
        <p:nvPicPr>
          <p:cNvPr id="7" name="图片 6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40565" cy="15449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图表的样式参数设置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/>
            <a:r>
              <a:rPr sz="2400"/>
              <a:t>1.线条样式</a:t>
            </a:r>
            <a:endParaRPr sz="2400"/>
          </a:p>
          <a:p>
            <a:pPr lvl="1"/>
            <a:endParaRPr lang="zh-CN" altLang="en-US" sz="2400"/>
          </a:p>
          <a:p>
            <a:pPr lvl="2"/>
            <a:r>
              <a:rPr lang="zh-CN" altLang="en-US" sz="2160"/>
              <a:t>color:可以使用颜色的16进制，也可以使用线条颜色的英文，还可是使用之前的缩写那么，我们最终要挪动的其实就是这四个“</a:t>
            </a:r>
            <a:r>
              <a:rPr lang="zh-CN" altLang="en-US" sz="2160">
                <a:solidFill>
                  <a:schemeClr val="accent4">
                    <a:lumMod val="50000"/>
                  </a:schemeClr>
                </a:solidFill>
              </a:rPr>
              <a:t>支柱</a:t>
            </a:r>
            <a:r>
              <a:rPr lang="zh-CN" altLang="en-US" sz="2160"/>
              <a:t>”</a:t>
            </a:r>
            <a:endParaRPr lang="zh-CN" altLang="en-US" sz="2160"/>
          </a:p>
          <a:p>
            <a:pPr lvl="2"/>
            <a:r>
              <a:rPr lang="zh-CN" altLang="en-US" sz="2160"/>
              <a:t>alpha: 0-1，透明度</a:t>
            </a:r>
            <a:endParaRPr lang="zh-CN" altLang="en-US" sz="2160"/>
          </a:p>
          <a:p>
            <a:pPr lvl="2"/>
            <a:r>
              <a:rPr lang="zh-CN" altLang="en-US" sz="2160"/>
              <a:t>linestyle:折线样式</a:t>
            </a:r>
            <a:endParaRPr lang="zh-CN" altLang="en-US" sz="2160"/>
          </a:p>
          <a:p>
            <a:pPr lvl="2"/>
            <a:r>
              <a:rPr lang="zh-CN" altLang="en-US" sz="2160"/>
              <a:t>marker标记点:</a:t>
            </a:r>
            <a:endParaRPr lang="zh-CN" altLang="en-US" sz="2160"/>
          </a:p>
          <a:p>
            <a:pPr lvl="2"/>
            <a:endParaRPr lang="zh-CN" altLang="en-US" sz="216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615440" y="2061845"/>
          <a:ext cx="9977120" cy="64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77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plt.plot(x,y,color='red',alpha=0.3,linestyle='-',linewidth=5,marker='o',markeredgecolor='r',markersize='20',markeredgewidth=10)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图表的样式参数设置</a:t>
            </a:r>
            <a:br>
              <a:rPr>
                <a:sym typeface="+mn-ea"/>
              </a:rPr>
            </a:br>
            <a:endParaRPr>
              <a:sym typeface="+mn-ea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0270" y="1464945"/>
            <a:ext cx="3005455" cy="4779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540" y="1915160"/>
            <a:ext cx="2893695" cy="3502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15" y="1169670"/>
            <a:ext cx="3264535" cy="4669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创建图形对象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/>
            <a:r>
              <a:rPr sz="2400"/>
              <a:t>在 Matplotlib 中，面向对象编程的核心思想是创建图形对象（figure object）。通过图形对象来调用其它的方法和属性，这样有助于我们更好地处理多个画布。在这个过程中，pyplot 负责生成图形对象，并通过该对象来添加一个或多个 axes 对象（即绘图区域）。</a:t>
            </a:r>
            <a:endParaRPr sz="2400"/>
          </a:p>
          <a:p>
            <a:pPr lvl="1"/>
            <a:endParaRPr sz="2400"/>
          </a:p>
          <a:p>
            <a:pPr lvl="1"/>
            <a:r>
              <a:rPr sz="2400"/>
              <a:t>Matplotlib 提供了matplotlib.figure图形类模块，它包含了创建图形对象的方法。通过调用 pyplot 模块中 figure() 函数来实例化 figure 对象。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创建图形对象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/>
            <a:r>
              <a:rPr sz="2400"/>
              <a:t>figure方法如下：</a:t>
            </a:r>
            <a:endParaRPr sz="2400"/>
          </a:p>
          <a:p>
            <a:pPr lvl="1"/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0" y="2324100"/>
            <a:ext cx="10401935" cy="3048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绘制多子图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lvl="1"/>
            <a:r>
              <a:rPr sz="2400"/>
              <a:t>figure是绘制对象(可理解为一个空白的画布)，一个figure对象可以包含多个Axes子图，一个Axes是一个绘图区域，不加设置时，Axes为1，且每次绘图其实都是在figure上的Axes上绘图。</a:t>
            </a:r>
            <a:endParaRPr sz="2400"/>
          </a:p>
          <a:p>
            <a:pPr lvl="1"/>
            <a:r>
              <a:rPr sz="2400"/>
              <a:t>接下来将学习绘制子图的几种方式:</a:t>
            </a:r>
            <a:endParaRPr sz="2400"/>
          </a:p>
          <a:p>
            <a:pPr lvl="2"/>
            <a:r>
              <a:rPr sz="2160"/>
              <a:t>    </a:t>
            </a:r>
            <a:r>
              <a:rPr sz="2160">
                <a:solidFill>
                  <a:srgbClr val="FF0000"/>
                </a:solidFill>
              </a:rPr>
              <a:t>add_axes()</a:t>
            </a:r>
            <a:r>
              <a:rPr sz="2160"/>
              <a:t> : 添加区域</a:t>
            </a:r>
            <a:endParaRPr sz="2160"/>
          </a:p>
          <a:p>
            <a:pPr lvl="2"/>
            <a:r>
              <a:rPr sz="2160"/>
              <a:t>    </a:t>
            </a:r>
            <a:r>
              <a:rPr sz="2160">
                <a:solidFill>
                  <a:srgbClr val="FF0000"/>
                </a:solidFill>
              </a:rPr>
              <a:t>subplot()</a:t>
            </a:r>
            <a:r>
              <a:rPr sz="2160"/>
              <a:t> : 均等地划分画布,只是创建一个包含子图区域的画布,(返回区域对象)</a:t>
            </a:r>
            <a:endParaRPr sz="2160"/>
          </a:p>
          <a:p>
            <a:pPr lvl="2"/>
            <a:r>
              <a:rPr sz="2160"/>
              <a:t>    </a:t>
            </a:r>
            <a:r>
              <a:rPr sz="2160">
                <a:solidFill>
                  <a:srgbClr val="FF0000"/>
                </a:solidFill>
              </a:rPr>
              <a:t>subplots()</a:t>
            </a:r>
            <a:r>
              <a:rPr sz="2160"/>
              <a:t> : 既创建了一个包含子图区域的画布，又创建了一个 figure 图形对象.(返回图形对象和区域对象)</a:t>
            </a:r>
            <a:endParaRPr sz="216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add_axes() : 添加区域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lvl="1"/>
            <a:r>
              <a:rPr sz="2400"/>
              <a:t>Matplotlib 定义了一个 axes 类（轴域类），该类的对象被称为 axes 对象（即轴域对象），它指定了一个有数值范围限制的绘图区域。在一个给定的画布（figure）中可以包含多个 axes 对象，但是同一个 axes 对象只能在一个画布中使用。</a:t>
            </a:r>
            <a:endParaRPr sz="2400"/>
          </a:p>
          <a:p>
            <a:pPr lvl="1"/>
            <a:r>
              <a:rPr sz="2400"/>
              <a:t>语法:</a:t>
            </a:r>
            <a:endParaRPr sz="2400"/>
          </a:p>
          <a:p>
            <a:pPr lvl="1"/>
            <a:endParaRPr sz="2400"/>
          </a:p>
          <a:p>
            <a:pPr lvl="1"/>
            <a:r>
              <a:rPr sz="2400"/>
              <a:t>    该方法用来生成一个 axes 轴域对象，对象的位置由参数rect决定</a:t>
            </a:r>
            <a:endParaRPr sz="2400"/>
          </a:p>
          <a:p>
            <a:pPr lvl="1"/>
            <a:r>
              <a:rPr sz="2400"/>
              <a:t>    rect 是位置参数，接受一个由 4 个元素组成的浮点数列表，形如 [left, bottom, width, height] ，它表示添加到画布中的矩形区域的左下角坐标(x, y)，以及宽度和高度。</a:t>
            </a:r>
            <a:endParaRPr sz="2400"/>
          </a:p>
          <a:p>
            <a:pPr lvl="1"/>
            <a:endParaRPr sz="2400"/>
          </a:p>
          <a:p>
            <a:pPr lvl="1"/>
            <a:endParaRPr lang="zh-CN" altLang="en-US" sz="2400"/>
          </a:p>
        </p:txBody>
      </p:sp>
      <p:graphicFrame>
        <p:nvGraphicFramePr>
          <p:cNvPr id="5" name="表格 4"/>
          <p:cNvGraphicFramePr/>
          <p:nvPr/>
        </p:nvGraphicFramePr>
        <p:xfrm>
          <a:off x="1828165" y="3401060"/>
          <a:ext cx="8531860" cy="381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531860"/>
              </a:tblGrid>
              <a:tr h="381000"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sz="1800">
                          <a:sym typeface="+mn-ea"/>
                        </a:rPr>
                        <a:t>add_axes(rect)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区域中基本方法的使用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457200" lvl="1" indent="0">
              <a:buNone/>
            </a:pPr>
            <a:endParaRPr sz="2400"/>
          </a:p>
          <a:p>
            <a:pPr lvl="1"/>
            <a:r>
              <a:rPr sz="2400"/>
              <a:t>    区域图表名称: set_title</a:t>
            </a:r>
            <a:r>
              <a:rPr lang="en-US" sz="2400"/>
              <a:t>()</a:t>
            </a:r>
            <a:endParaRPr sz="2400"/>
          </a:p>
          <a:p>
            <a:pPr lvl="1"/>
            <a:endParaRPr sz="2400"/>
          </a:p>
          <a:p>
            <a:pPr lvl="1"/>
            <a:r>
              <a:rPr sz="2400"/>
              <a:t>    区域中x轴和y轴名称:set_xlabel() set_ylabel()</a:t>
            </a:r>
            <a:endParaRPr sz="2400"/>
          </a:p>
          <a:p>
            <a:pPr lvl="1"/>
            <a:endParaRPr sz="2400"/>
          </a:p>
          <a:p>
            <a:pPr lvl="1"/>
            <a:r>
              <a:rPr sz="2400"/>
              <a:t>    刻度设置: set_xticks()</a:t>
            </a:r>
            <a:endParaRPr sz="2400"/>
          </a:p>
          <a:p>
            <a:pPr lvl="1"/>
            <a:endParaRPr sz="2400"/>
          </a:p>
          <a:p>
            <a:pPr lvl="1"/>
            <a:r>
              <a:rPr sz="2400"/>
              <a:t>    区域图表图例: legend()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subplot() 函数，它可以均等地划分画布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/>
            <a:r>
              <a:rPr sz="2400"/>
              <a:t>参数格式如下：</a:t>
            </a:r>
            <a:endParaRPr sz="2400"/>
          </a:p>
          <a:p>
            <a:pPr lvl="1"/>
            <a:endParaRPr lang="zh-CN" altLang="en-US" sz="2160"/>
          </a:p>
          <a:p>
            <a:pPr lvl="2"/>
            <a:r>
              <a:rPr lang="zh-CN" altLang="en-US" sz="1940"/>
              <a:t>    nrows 行</a:t>
            </a:r>
            <a:endParaRPr lang="zh-CN" altLang="en-US" sz="1940"/>
          </a:p>
          <a:p>
            <a:pPr lvl="2"/>
            <a:r>
              <a:rPr lang="zh-CN" altLang="en-US" sz="1940"/>
              <a:t>    ncols 列</a:t>
            </a:r>
            <a:endParaRPr lang="zh-CN" altLang="en-US" sz="1940"/>
          </a:p>
          <a:p>
            <a:pPr lvl="2"/>
            <a:r>
              <a:rPr lang="zh-CN" altLang="en-US" sz="1940"/>
              <a:t>    index: 索引</a:t>
            </a:r>
            <a:endParaRPr lang="zh-CN" altLang="en-US" sz="1940"/>
          </a:p>
          <a:p>
            <a:pPr lvl="2"/>
            <a:r>
              <a:rPr lang="zh-CN" altLang="en-US" sz="1940"/>
              <a:t>    kwargs: title/xlabel/ylabel 等....</a:t>
            </a:r>
            <a:endParaRPr lang="zh-CN" altLang="en-US" sz="1940"/>
          </a:p>
          <a:p>
            <a:pPr lvl="2"/>
            <a:endParaRPr lang="zh-CN" altLang="en-US" sz="2160"/>
          </a:p>
          <a:p>
            <a:pPr marL="913765" lvl="2" indent="0">
              <a:buNone/>
            </a:pPr>
            <a:r>
              <a:rPr lang="en-US" altLang="zh-CN" sz="2160"/>
              <a:t>&gt;也可以直接将几个值写到一起,如:subplot(233)</a:t>
            </a:r>
            <a:endParaRPr lang="en-US" altLang="zh-CN" sz="2160"/>
          </a:p>
        </p:txBody>
      </p:sp>
      <p:graphicFrame>
        <p:nvGraphicFramePr>
          <p:cNvPr id="5" name="表格 4"/>
          <p:cNvGraphicFramePr/>
          <p:nvPr/>
        </p:nvGraphicFramePr>
        <p:xfrm>
          <a:off x="1463040" y="2082165"/>
          <a:ext cx="8531860" cy="381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5318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ax = plt.subplot(nrows, ncols, index,*args, **kwargs)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subplot() 函数，它可以均等地划分画布</a:t>
            </a:r>
            <a:br>
              <a:rPr>
                <a:sym typeface="+mn-ea"/>
              </a:rPr>
            </a:b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/>
            <a:r>
              <a:rPr sz="2400"/>
              <a:t>nrows 与 ncols 表示要划分几行几列的子区域（nrows*nclos表示子图数量），index 的初始值为1，用来选定具体的某个子区域。</a:t>
            </a:r>
            <a:endParaRPr sz="2400"/>
          </a:p>
          <a:p>
            <a:pPr lvl="1"/>
            <a:r>
              <a:rPr sz="2400"/>
              <a:t>例如： subplot(233)表示在当前画布的右上角创建一个两行三列的绘图区域（如下图所示），同时，选择在第 3 个位置绘制子图。</a:t>
            </a:r>
            <a:endParaRPr sz="2400"/>
          </a:p>
          <a:p>
            <a:pPr lvl="3"/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080" y="3952875"/>
            <a:ext cx="5501640" cy="2827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subplots()函数详解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/>
            <a:r>
              <a:rPr sz="2400"/>
              <a:t>matplotlib.pyplot模块提供了一个 subplots() 函数，它的使用方法和 subplot() 函数类似。其不同之处在于，subplots() 既创建了一个包含子图区域的画布，又创建了一个 figure 图形对象，而 subplot() 只是创建一个包含子图区域的画布。</a:t>
            </a:r>
            <a:endParaRPr sz="2400"/>
          </a:p>
          <a:p>
            <a:pPr lvl="1"/>
            <a:r>
              <a:rPr sz="2400"/>
              <a:t>subplots 的函数格式如下：</a:t>
            </a:r>
            <a:endParaRPr sz="2400"/>
          </a:p>
          <a:p>
            <a:pPr lvl="1"/>
            <a:endParaRPr sz="2400"/>
          </a:p>
          <a:p>
            <a:pPr lvl="2"/>
            <a:r>
              <a:rPr sz="2160"/>
              <a:t>nrows 与 ncols 表示两个整数参数，它们指定子图所占的行数、列</a:t>
            </a:r>
            <a:endParaRPr sz="2160"/>
          </a:p>
          <a:p>
            <a:pPr lvl="1"/>
            <a:endParaRPr sz="2400"/>
          </a:p>
        </p:txBody>
      </p:sp>
      <p:graphicFrame>
        <p:nvGraphicFramePr>
          <p:cNvPr id="5" name="表格 4"/>
          <p:cNvGraphicFramePr/>
          <p:nvPr/>
        </p:nvGraphicFramePr>
        <p:xfrm>
          <a:off x="1513840" y="4627880"/>
          <a:ext cx="8531860" cy="381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5318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fig , ax = plt.subplots(nrows, ncols)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本章内容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28005" y="1372870"/>
            <a:ext cx="5039995" cy="3677920"/>
          </a:xfrm>
        </p:spPr>
        <p:txBody>
          <a:bodyPr>
            <a:normAutofit lnSpcReduction="10000"/>
          </a:bodyPr>
          <a:p>
            <a:r>
              <a:rPr lang="zh-CN"/>
              <a:t>图表样式</a:t>
            </a:r>
            <a:endParaRPr lang="zh-CN"/>
          </a:p>
          <a:p>
            <a:r>
              <a:rPr lang="en-US"/>
              <a:t>对坐标轴的操作</a:t>
            </a:r>
            <a:endParaRPr lang="en-US"/>
          </a:p>
          <a:p>
            <a:r>
              <a:rPr lang="zh-CN">
                <a:sym typeface="+mn-ea"/>
              </a:rPr>
              <a:t>三种方式绘制子图</a:t>
            </a:r>
            <a:endParaRPr 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add_axes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subplot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subplots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谢谢, 宝丽来, 信件, Word, 字体, 丰富多彩, 颜色, 感谢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826" cy="56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4395537"/>
            <a:ext cx="12188825" cy="1032103"/>
          </a:xfrm>
          <a:prstGeom prst="rect">
            <a:avLst/>
          </a:prstGeom>
          <a:solidFill>
            <a:srgbClr val="EC2225"/>
          </a:solidFill>
          <a:ln>
            <a:noFill/>
          </a:ln>
          <a:effectLst>
            <a:outerShdw blurRad="76200" dist="50800" dir="8400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谢谢大家！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matplotlib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" y="0"/>
            <a:ext cx="8653780" cy="6840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其他元素可视性</a:t>
            </a:r>
            <a:endParaRPr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显示网格:plt.grid()</a:t>
            </a:r>
            <a:endParaRPr lang="zh-CN" altLang="en-US"/>
          </a:p>
          <a:p>
            <a:pPr lvl="1"/>
            <a:r>
              <a:rPr lang="zh-CN" altLang="en-US"/>
              <a:t>plt.grid(True, linestyle = "--",color = "gray", linewidth = "0.5",axis = 'x')</a:t>
            </a:r>
            <a:endParaRPr lang="zh-CN" altLang="en-US"/>
          </a:p>
          <a:p>
            <a:pPr lvl="2"/>
            <a:r>
              <a:rPr lang="zh-CN" altLang="en-US"/>
              <a:t>显示网格</a:t>
            </a:r>
            <a:endParaRPr lang="zh-CN" altLang="en-US"/>
          </a:p>
          <a:p>
            <a:pPr lvl="2"/>
            <a:r>
              <a:rPr lang="zh-CN" altLang="en-US"/>
              <a:t> linestyle：线型</a:t>
            </a:r>
            <a:endParaRPr lang="zh-CN" altLang="en-US"/>
          </a:p>
          <a:p>
            <a:pPr lvl="2"/>
            <a:r>
              <a:rPr lang="zh-CN" altLang="en-US"/>
              <a:t>color：颜色</a:t>
            </a:r>
            <a:endParaRPr lang="zh-CN" altLang="en-US"/>
          </a:p>
          <a:p>
            <a:pPr lvl="2"/>
            <a:r>
              <a:rPr lang="zh-CN" altLang="en-US"/>
              <a:t>linewidth：宽度</a:t>
            </a:r>
            <a:endParaRPr lang="zh-CN" altLang="en-US"/>
          </a:p>
          <a:p>
            <a:pPr lvl="2"/>
            <a:r>
              <a:rPr lang="zh-CN" altLang="en-US"/>
              <a:t>axis：x，y，both，显示x/y/两者的格网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其他元素可视性</a:t>
            </a:r>
            <a:endParaRPr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显示网格:plt.grid()</a:t>
            </a:r>
            <a:endParaRPr lang="zh-CN" altLang="en-US"/>
          </a:p>
          <a:p>
            <a:pPr lvl="1"/>
            <a:r>
              <a:rPr lang="zh-CN" altLang="en-US"/>
              <a:t>plt.grid(True, linestyle = "--",color = "gray", linewidth = "0.5",axis = 'x')</a:t>
            </a:r>
            <a:endParaRPr lang="zh-CN" altLang="en-US"/>
          </a:p>
          <a:p>
            <a:pPr lvl="2"/>
            <a:r>
              <a:rPr lang="zh-CN" altLang="en-US"/>
              <a:t>显示网格</a:t>
            </a:r>
            <a:endParaRPr lang="zh-CN" altLang="en-US"/>
          </a:p>
          <a:p>
            <a:pPr lvl="2"/>
            <a:r>
              <a:rPr lang="zh-CN" altLang="en-US"/>
              <a:t> linestyle：线型</a:t>
            </a:r>
            <a:endParaRPr lang="zh-CN" altLang="en-US"/>
          </a:p>
          <a:p>
            <a:pPr lvl="2"/>
            <a:r>
              <a:rPr lang="zh-CN" altLang="en-US"/>
              <a:t>color：颜色</a:t>
            </a:r>
            <a:endParaRPr lang="zh-CN" altLang="en-US"/>
          </a:p>
          <a:p>
            <a:pPr lvl="2"/>
            <a:r>
              <a:rPr lang="zh-CN" altLang="en-US"/>
              <a:t>linewidth：宽度</a:t>
            </a:r>
            <a:endParaRPr lang="zh-CN" altLang="en-US"/>
          </a:p>
          <a:p>
            <a:pPr lvl="2"/>
            <a:r>
              <a:rPr lang="zh-CN" altLang="en-US"/>
              <a:t>axis：x，y，both，显示x/y/两者的格网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其他元素可视性</a:t>
            </a:r>
            <a:endParaRPr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显示网格:plt.grid()</a:t>
            </a:r>
            <a:endParaRPr lang="zh-CN" altLang="en-US"/>
          </a:p>
          <a:p>
            <a:pPr lvl="1"/>
            <a:r>
              <a:rPr lang="zh-CN" altLang="en-US"/>
              <a:t>plt.grid(True, linestyle = "--",color = "gray", linewidth = "0.5",axis = 'x')</a:t>
            </a:r>
            <a:endParaRPr lang="zh-CN" altLang="en-US"/>
          </a:p>
          <a:p>
            <a:pPr lvl="2"/>
            <a:r>
              <a:rPr lang="zh-CN" altLang="en-US"/>
              <a:t>显示网格</a:t>
            </a:r>
            <a:endParaRPr lang="zh-CN" altLang="en-US"/>
          </a:p>
          <a:p>
            <a:pPr lvl="2"/>
            <a:r>
              <a:rPr lang="zh-CN" altLang="en-US"/>
              <a:t> linestyle：线型</a:t>
            </a:r>
            <a:endParaRPr lang="zh-CN" altLang="en-US"/>
          </a:p>
          <a:p>
            <a:pPr lvl="2"/>
            <a:r>
              <a:rPr lang="zh-CN" altLang="en-US"/>
              <a:t>color：颜色</a:t>
            </a:r>
            <a:endParaRPr lang="zh-CN" altLang="en-US"/>
          </a:p>
          <a:p>
            <a:pPr lvl="2"/>
            <a:r>
              <a:rPr lang="zh-CN" altLang="en-US"/>
              <a:t>linewidth：宽度</a:t>
            </a:r>
            <a:endParaRPr lang="zh-CN" altLang="en-US"/>
          </a:p>
          <a:p>
            <a:pPr lvl="2"/>
            <a:r>
              <a:rPr lang="zh-CN" altLang="en-US"/>
              <a:t>axis：x，y，both，显示x/y/两者的格网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其他元素可视性</a:t>
            </a:r>
            <a:endParaRPr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显示网格:plt.grid()</a:t>
            </a:r>
            <a:endParaRPr lang="zh-CN" altLang="en-US"/>
          </a:p>
          <a:p>
            <a:pPr lvl="1"/>
            <a:r>
              <a:rPr lang="zh-CN" altLang="en-US"/>
              <a:t>plt.grid(True, linestyle = "--",color = "gray", linewidth = "0.5",axis = 'x')</a:t>
            </a:r>
            <a:endParaRPr lang="zh-CN" altLang="en-US"/>
          </a:p>
          <a:p>
            <a:pPr lvl="2"/>
            <a:r>
              <a:rPr lang="zh-CN" altLang="en-US"/>
              <a:t>显示网格</a:t>
            </a:r>
            <a:endParaRPr lang="zh-CN" altLang="en-US"/>
          </a:p>
          <a:p>
            <a:pPr lvl="2"/>
            <a:r>
              <a:rPr lang="zh-CN" altLang="en-US"/>
              <a:t> linestyle：线型</a:t>
            </a:r>
            <a:endParaRPr lang="zh-CN" altLang="en-US"/>
          </a:p>
          <a:p>
            <a:pPr lvl="2"/>
            <a:r>
              <a:rPr lang="zh-CN" altLang="en-US"/>
              <a:t>color：颜色</a:t>
            </a:r>
            <a:endParaRPr lang="zh-CN" altLang="en-US"/>
          </a:p>
          <a:p>
            <a:pPr lvl="2"/>
            <a:r>
              <a:rPr lang="zh-CN" altLang="en-US"/>
              <a:t>linewidth：宽度</a:t>
            </a:r>
            <a:endParaRPr lang="zh-CN" altLang="en-US"/>
          </a:p>
          <a:p>
            <a:pPr lvl="2"/>
            <a:r>
              <a:rPr lang="zh-CN" altLang="en-US"/>
              <a:t>axis：x，y，both，显示x/y/两者的格网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对坐标轴的操作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lvl="1"/>
            <a:r>
              <a:rPr lang="zh-CN" altLang="en-US" sz="2400"/>
              <a:t>plt.gca( )</a:t>
            </a:r>
            <a:r>
              <a:rPr lang="en-US" altLang="zh-CN" sz="2400"/>
              <a:t> #  </a:t>
            </a:r>
            <a:r>
              <a:rPr lang="zh-CN" altLang="en-US" sz="2400"/>
              <a:t>获取当前坐标轴</a:t>
            </a:r>
            <a:endParaRPr lang="zh-CN" altLang="en-US" sz="2400"/>
          </a:p>
          <a:p>
            <a:pPr lvl="2"/>
            <a:r>
              <a:rPr lang="zh-CN" altLang="en-US" sz="2160"/>
              <a:t>首先观察画布上面的坐标轴，如下图</a:t>
            </a:r>
            <a:endParaRPr lang="zh-CN" altLang="en-US" sz="2160"/>
          </a:p>
          <a:p>
            <a:pPr lvl="3"/>
            <a:endParaRPr lang="zh-CN" altLang="en-US" sz="2400"/>
          </a:p>
          <a:p>
            <a:pPr lvl="3"/>
            <a:endParaRPr lang="zh-CN" altLang="en-US" sz="2400"/>
          </a:p>
          <a:p>
            <a:pPr lvl="3"/>
            <a:endParaRPr lang="zh-CN" altLang="en-US" sz="2400"/>
          </a:p>
          <a:p>
            <a:pPr lvl="1"/>
            <a:r>
              <a:rPr lang="zh-CN" altLang="en-US" sz="2400"/>
              <a:t>上图中，用红色标识出的黑色边界框线在Matplotlib中被称为</a:t>
            </a:r>
            <a:r>
              <a:rPr lang="zh-CN" altLang="en-US" sz="2400">
                <a:solidFill>
                  <a:srgbClr val="FF0000"/>
                </a:solidFill>
              </a:rPr>
              <a:t>spines</a:t>
            </a:r>
            <a:r>
              <a:rPr lang="zh-CN" altLang="en-US" sz="2400"/>
              <a:t>，中文翻译为脊柱......在我理解看来，意思是这些边界框线是坐标轴区域的“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</a:rPr>
              <a:t>支柱</a:t>
            </a:r>
            <a:r>
              <a:rPr lang="zh-CN" altLang="en-US" sz="2400"/>
              <a:t>”。</a:t>
            </a:r>
            <a:endParaRPr lang="zh-CN" altLang="en-US" sz="2400"/>
          </a:p>
          <a:p>
            <a:pPr lvl="1"/>
            <a:r>
              <a:rPr lang="zh-CN" altLang="en-US" sz="2400"/>
              <a:t>那么，我们最终要挪动的其实就是这四个“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</a:rPr>
              <a:t>支柱</a:t>
            </a:r>
            <a:r>
              <a:rPr lang="zh-CN" altLang="en-US" sz="2400"/>
              <a:t>”</a:t>
            </a:r>
            <a:endParaRPr lang="zh-CN" altLang="en-US" sz="2400"/>
          </a:p>
          <a:p>
            <a:pPr lvl="1"/>
            <a:r>
              <a:rPr lang="zh-CN" altLang="en-US" sz="2400"/>
              <a:t>且所有的操作均在plt.gca( )中完成，gca就是get current axes的意思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52005" y="1358265"/>
            <a:ext cx="281178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设置画图的分辨率，大小等信息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/>
            <a:r>
              <a:rPr sz="2400"/>
              <a:t>    plt.rcParams['figure.figsize'] = (8.0, 4.0) # 设置figure_size尺寸</a:t>
            </a:r>
            <a:endParaRPr sz="2400"/>
          </a:p>
          <a:p>
            <a:pPr lvl="1"/>
            <a:r>
              <a:rPr sz="2400"/>
              <a:t>    plt.rcParams['figure.dpi'] = 300 #分辨率</a:t>
            </a:r>
            <a:endParaRPr sz="2400"/>
          </a:p>
          <a:p>
            <a:pPr lvl="2"/>
            <a:r>
              <a:rPr sz="2160"/>
              <a:t>默认的像素：[6.0,4.0]，分辨率为72，图片尺寸为 432x288</a:t>
            </a:r>
            <a:endParaRPr sz="2160"/>
          </a:p>
          <a:p>
            <a:pPr lvl="2"/>
            <a:r>
              <a:rPr sz="2160"/>
              <a:t>指定dpi=100，图片尺寸为 600*400</a:t>
            </a:r>
            <a:endParaRPr sz="2160"/>
          </a:p>
          <a:p>
            <a:pPr lvl="2"/>
            <a:r>
              <a:rPr sz="2160"/>
              <a:t>指定dpi=300，图片尺寸为 1800*1200</a:t>
            </a:r>
            <a:endParaRPr sz="216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4320,&quot;width&quot;:4428}"/>
</p:tagLst>
</file>

<file path=ppt/tags/tag2.xml><?xml version="1.0" encoding="utf-8"?>
<p:tagLst xmlns:p="http://schemas.openxmlformats.org/presentationml/2006/main">
  <p:tag name="TABLE_ENDDRAG_ORIGIN_RECT" val="785*72"/>
  <p:tag name="TABLE_ENDDRAG_RECT" val="127*162*785*72"/>
</p:tagLst>
</file>

<file path=ppt/theme/theme1.xml><?xml version="1.0" encoding="utf-8"?>
<a:theme xmlns:a="http://schemas.openxmlformats.org/drawingml/2006/main" name="武老师">
  <a:themeElements>
    <a:clrScheme name="平面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E2231A"/>
      </a:hlink>
      <a:folHlink>
        <a:srgbClr val="BFBFBF"/>
      </a:folHlink>
    </a:clrScheme>
    <a:fontScheme name="常用模式">
      <a:majorFont>
        <a:latin typeface="Segoe UI Semibold"/>
        <a:ea typeface="微软雅黑"/>
        <a:cs typeface=""/>
      </a:majorFont>
      <a:minorFont>
        <a:latin typeface="Segoe UI Symbol"/>
        <a:ea typeface="微软雅黑"/>
        <a:cs typeface="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2892</Words>
  <Application>WPS 演示</Application>
  <PresentationFormat>自定义</PresentationFormat>
  <Paragraphs>158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Wingdings 3</vt:lpstr>
      <vt:lpstr>Symbol</vt:lpstr>
      <vt:lpstr>Times New Roman</vt:lpstr>
      <vt:lpstr>等线</vt:lpstr>
      <vt:lpstr>Wingdings</vt:lpstr>
      <vt:lpstr>微软雅黑</vt:lpstr>
      <vt:lpstr>Segoe UI Symbol</vt:lpstr>
      <vt:lpstr>Arial Unicode MS</vt:lpstr>
      <vt:lpstr>Segoe UI Semibold</vt:lpstr>
      <vt:lpstr>Calibri</vt:lpstr>
      <vt:lpstr>武老师</vt:lpstr>
      <vt:lpstr>第六节：绘图库Matplotlib</vt:lpstr>
      <vt:lpstr>本章内容</vt:lpstr>
      <vt:lpstr>PowerPoint 演示文稿</vt:lpstr>
      <vt:lpstr>图表的样式参数</vt:lpstr>
      <vt:lpstr>其他元素可视性</vt:lpstr>
      <vt:lpstr>其他元素可视性</vt:lpstr>
      <vt:lpstr>其他元素可视性</vt:lpstr>
      <vt:lpstr>数据可视化</vt:lpstr>
      <vt:lpstr>对坐标轴的操作</vt:lpstr>
      <vt:lpstr>对坐标轴的操作</vt:lpstr>
      <vt:lpstr>对坐标轴的操作</vt:lpstr>
      <vt:lpstr>对坐标轴的操作</vt:lpstr>
      <vt:lpstr>对坐标轴的操作</vt:lpstr>
      <vt:lpstr>对坐标轴的操作</vt:lpstr>
      <vt:lpstr>对坐标轴的操作</vt:lpstr>
      <vt:lpstr>对坐标轴的操作</vt:lpstr>
      <vt:lpstr>对坐标轴的操作</vt:lpstr>
      <vt:lpstr>对坐标轴的操作</vt:lpstr>
      <vt:lpstr>对坐标轴的操作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LENOVO TEMPLATE 2011</dc:title>
  <dc:creator>Veli Akman</dc:creator>
  <cp:lastModifiedBy>武超</cp:lastModifiedBy>
  <cp:revision>1513</cp:revision>
  <dcterms:created xsi:type="dcterms:W3CDTF">2011-10-24T18:59:00Z</dcterms:created>
  <dcterms:modified xsi:type="dcterms:W3CDTF">2022-03-19T13:18:03Z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6B62DE99CF414AF5ABCEB88885059E39</vt:lpwstr>
  </property>
  <property fmtid="{D5CDD505-2E9C-101B-9397-08002B2CF9AE}" pid="3" name="KSOProductBuildVer">
    <vt:lpwstr>2052-11.1.0.11365</vt:lpwstr>
  </property>
</Properties>
</file>