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6" r:id="rId3"/>
    <p:sldId id="285" r:id="rId4"/>
    <p:sldId id="286" r:id="rId5"/>
    <p:sldId id="291" r:id="rId6"/>
    <p:sldId id="288" r:id="rId7"/>
    <p:sldId id="294" r:id="rId8"/>
    <p:sldId id="295" r:id="rId9"/>
    <p:sldId id="296" r:id="rId10"/>
    <p:sldId id="297" r:id="rId11"/>
    <p:sldId id="298" r:id="rId12"/>
    <p:sldId id="29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B42D2D"/>
    <a:srgbClr val="285A32"/>
    <a:srgbClr val="5C307D"/>
    <a:srgbClr val="507D7D"/>
    <a:srgbClr val="6E6EAA"/>
    <a:srgbClr val="5A327D"/>
    <a:srgbClr val="4196BE"/>
    <a:srgbClr val="595959"/>
    <a:srgbClr val="787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2865" autoAdjust="0"/>
  </p:normalViewPr>
  <p:slideViewPr>
    <p:cSldViewPr snapToGrid="0">
      <p:cViewPr>
        <p:scale>
          <a:sx n="88" d="100"/>
          <a:sy n="88" d="100"/>
        </p:scale>
        <p:origin x="-437" y="-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FB564-F609-4D6A-B7A1-3D4272BF8A56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BF65F-D44F-4528-A462-40F60C357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27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813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505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712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82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4"/>
          <p:cNvSpPr/>
          <p:nvPr userDrawn="1"/>
        </p:nvSpPr>
        <p:spPr>
          <a:xfrm>
            <a:off x="319020" y="368489"/>
            <a:ext cx="11520000" cy="6120000"/>
          </a:xfrm>
          <a:prstGeom prst="rect">
            <a:avLst/>
          </a:prstGeom>
          <a:noFill/>
          <a:ln w="28575">
            <a:solidFill>
              <a:srgbClr val="5A32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Rounded Rectangle 7"/>
          <p:cNvSpPr/>
          <p:nvPr userDrawn="1"/>
        </p:nvSpPr>
        <p:spPr>
          <a:xfrm>
            <a:off x="11697188" y="1471253"/>
            <a:ext cx="288000" cy="4068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1751631" y="1530926"/>
            <a:ext cx="246221" cy="4105593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zh-CN" altLang="en-US" sz="1600" kern="1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数据结构（从概念到实现） 清华大学出版社</a:t>
            </a:r>
            <a:endParaRPr lang="zh-CN" altLang="en-US" sz="1600" kern="12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圆角矩形 12"/>
          <p:cNvSpPr/>
          <p:nvPr userDrawn="1"/>
        </p:nvSpPr>
        <p:spPr>
          <a:xfrm>
            <a:off x="10697251" y="6306442"/>
            <a:ext cx="972000" cy="324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11153644" y="6269676"/>
            <a:ext cx="54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F6F9FB9-CEB1-457A-B993-A1A76D83EC0F}" type="slidenum">
              <a:rPr lang="zh-CN" altLang="en-US" sz="220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‹#›</a:t>
            </a:fld>
            <a:endParaRPr lang="zh-CN" altLang="en-US" sz="22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0671003" y="6244738"/>
            <a:ext cx="716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</a:t>
            </a:r>
            <a:endParaRPr lang="zh-CN" altLang="en-US" sz="2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426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371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374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283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667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482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01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808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96C3F-8C63-432F-9AD1-2207182A8732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867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81156" y="4011812"/>
            <a:ext cx="5657850" cy="500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b="1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1-3    </a:t>
            </a:r>
            <a:r>
              <a:rPr lang="zh-CN" altLang="en-US" sz="2000" b="1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算法的基本概念</a:t>
            </a:r>
            <a:endParaRPr lang="zh-CN" altLang="en-US" sz="20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158" y="2729931"/>
            <a:ext cx="8666917" cy="1173551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862818" y="2403766"/>
            <a:ext cx="6753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第一章     绪  论</a:t>
            </a:r>
            <a:endParaRPr lang="zh-CN" altLang="en-US" sz="3200" b="1" dirty="0">
              <a:solidFill>
                <a:srgbClr val="5C307D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31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730373" y="928480"/>
            <a:ext cx="10836787" cy="609398"/>
            <a:chOff x="651937" y="5387316"/>
            <a:chExt cx="10836787" cy="609398"/>
          </a:xfrm>
        </p:grpSpPr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1130976" y="5387316"/>
              <a:ext cx="10357748" cy="609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辗转相除求两个自然数的最大公约数（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古希腊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（公元前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300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年）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6" name="Group 67"/>
            <p:cNvGrpSpPr/>
            <p:nvPr/>
          </p:nvGrpSpPr>
          <p:grpSpPr>
            <a:xfrm>
              <a:off x="651937" y="5480365"/>
              <a:ext cx="359992" cy="360001"/>
              <a:chOff x="10115551" y="5634036"/>
              <a:chExt cx="577837" cy="576265"/>
            </a:xfrm>
            <a:solidFill>
              <a:srgbClr val="5A327D"/>
            </a:solidFill>
          </p:grpSpPr>
          <p:sp>
            <p:nvSpPr>
              <p:cNvPr id="17" name="Freeform 13"/>
              <p:cNvSpPr>
                <a:spLocks/>
              </p:cNvSpPr>
              <p:nvPr/>
            </p:nvSpPr>
            <p:spPr bwMode="auto">
              <a:xfrm>
                <a:off x="10177450" y="5634036"/>
                <a:ext cx="515938" cy="517526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3" name="Rounded Rectangle 10"/>
          <p:cNvSpPr/>
          <p:nvPr/>
        </p:nvSpPr>
        <p:spPr>
          <a:xfrm>
            <a:off x="542923" y="100964"/>
            <a:ext cx="3672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36442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程序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语言描述算法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15340" y="1760147"/>
            <a:ext cx="10887287" cy="4229885"/>
            <a:chOff x="815340" y="1760147"/>
            <a:chExt cx="10887287" cy="4229885"/>
          </a:xfrm>
        </p:grpSpPr>
        <p:sp>
          <p:nvSpPr>
            <p:cNvPr id="22" name="Rectangle 39"/>
            <p:cNvSpPr>
              <a:spLocks noChangeArrowheads="1"/>
            </p:cNvSpPr>
            <p:nvPr/>
          </p:nvSpPr>
          <p:spPr bwMode="auto">
            <a:xfrm>
              <a:off x="815340" y="1760147"/>
              <a:ext cx="9669780" cy="541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en-US" altLang="zh-CN" sz="2400" b="1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【</a:t>
              </a:r>
              <a:r>
                <a:rPr lang="zh-CN" altLang="en-US" sz="2400" b="1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算法</a:t>
              </a:r>
              <a:r>
                <a:rPr lang="en-US" altLang="zh-CN" sz="2400" b="1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——</a:t>
              </a:r>
              <a:r>
                <a:rPr lang="zh-CN" altLang="en-US" sz="2400" b="1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程序语言描述</a:t>
              </a:r>
              <a:r>
                <a:rPr lang="en-US" altLang="zh-CN" sz="2400" b="1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】</a:t>
              </a:r>
              <a:r>
                <a:rPr lang="zh-CN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设两个</a:t>
              </a:r>
              <a:r>
                <a:rPr lang="zh-CN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自然数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为 </a:t>
              </a:r>
              <a:r>
                <a:rPr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 </a:t>
              </a:r>
              <a:r>
                <a:rPr lang="zh-CN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和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，算法为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6640" y="2247426"/>
              <a:ext cx="4295987" cy="3742606"/>
            </a:xfrm>
            <a:prstGeom prst="rect">
              <a:avLst/>
            </a:prstGeom>
            <a:noFill/>
            <a:ln w="952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1" name="Text Box 3"/>
          <p:cNvSpPr txBox="1">
            <a:spLocks noChangeArrowheads="1"/>
          </p:cNvSpPr>
          <p:nvPr/>
        </p:nvSpPr>
        <p:spPr bwMode="auto">
          <a:xfrm>
            <a:off x="982296" y="2795186"/>
            <a:ext cx="5692824" cy="2462213"/>
          </a:xfrm>
          <a:prstGeom prst="rect">
            <a:avLst/>
          </a:prstGeom>
          <a:noFill/>
          <a:ln w="38100">
            <a:solidFill>
              <a:srgbClr val="5C30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：能由计算机执行 </a:t>
            </a:r>
          </a:p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：抽象性差，对语言要求高</a:t>
            </a:r>
          </a:p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使用方法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：算法需要验证</a:t>
            </a:r>
          </a:p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注意事项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：将算法写成</a:t>
            </a:r>
            <a:r>
              <a:rPr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子函数</a:t>
            </a:r>
          </a:p>
        </p:txBody>
      </p:sp>
    </p:spTree>
    <p:extLst>
      <p:ext uri="{BB962C8B-B14F-4D97-AF65-F5344CB8AC3E}">
        <p14:creationId xmlns:p14="http://schemas.microsoft.com/office/powerpoint/2010/main" val="139943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0"/>
          <p:cNvSpPr/>
          <p:nvPr/>
        </p:nvSpPr>
        <p:spPr>
          <a:xfrm>
            <a:off x="542923" y="100964"/>
            <a:ext cx="324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31108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伪代码描述算法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776093" y="957106"/>
            <a:ext cx="4393366" cy="523220"/>
            <a:chOff x="1826091" y="4148024"/>
            <a:chExt cx="4393366" cy="523220"/>
          </a:xfrm>
        </p:grpSpPr>
        <p:sp>
          <p:nvSpPr>
            <p:cNvPr id="19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383439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什么是伪代码呢？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4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25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0" name="组合 29"/>
          <p:cNvGrpSpPr/>
          <p:nvPr/>
        </p:nvGrpSpPr>
        <p:grpSpPr>
          <a:xfrm>
            <a:off x="776093" y="1728889"/>
            <a:ext cx="10836787" cy="1126462"/>
            <a:chOff x="651937" y="5387316"/>
            <a:chExt cx="10836787" cy="1126462"/>
          </a:xfrm>
        </p:grpSpPr>
        <p:sp>
          <p:nvSpPr>
            <p:cNvPr id="31" name="Rectangle 13"/>
            <p:cNvSpPr>
              <a:spLocks noChangeArrowheads="1"/>
            </p:cNvSpPr>
            <p:nvPr/>
          </p:nvSpPr>
          <p:spPr bwMode="auto">
            <a:xfrm>
              <a:off x="1130976" y="5387316"/>
              <a:ext cx="10357748" cy="1126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</a:pPr>
              <a:r>
                <a:rPr kumimoji="1" lang="zh-CN" altLang="en-US" sz="2800" dirty="0" smtClean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伪代码</a:t>
              </a:r>
              <a:r>
                <a:rPr kumimoji="1"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kumimoji="1"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介于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自然语言和程序设计语言之间的方法，它采用某一程序设计语言的</a:t>
              </a:r>
              <a:r>
                <a:rPr kumimoji="1"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基本语法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，操作指令</a:t>
              </a:r>
              <a:r>
                <a:rPr kumimoji="1"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可以结合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自然语言来设计</a:t>
              </a:r>
              <a:r>
                <a:rPr kumimoji="1"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kumimoji="1"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2" name="Group 67"/>
            <p:cNvGrpSpPr/>
            <p:nvPr/>
          </p:nvGrpSpPr>
          <p:grpSpPr>
            <a:xfrm>
              <a:off x="651937" y="5480365"/>
              <a:ext cx="359992" cy="360001"/>
              <a:chOff x="10115551" y="5634036"/>
              <a:chExt cx="577837" cy="576265"/>
            </a:xfrm>
            <a:solidFill>
              <a:srgbClr val="5A327D"/>
            </a:solidFill>
          </p:grpSpPr>
          <p:sp>
            <p:nvSpPr>
              <p:cNvPr id="33" name="Freeform 13"/>
              <p:cNvSpPr>
                <a:spLocks/>
              </p:cNvSpPr>
              <p:nvPr/>
            </p:nvSpPr>
            <p:spPr bwMode="auto">
              <a:xfrm>
                <a:off x="10177450" y="5634036"/>
                <a:ext cx="515938" cy="517526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5" name="组合 34"/>
          <p:cNvGrpSpPr/>
          <p:nvPr/>
        </p:nvGrpSpPr>
        <p:grpSpPr>
          <a:xfrm>
            <a:off x="776093" y="5303665"/>
            <a:ext cx="4393366" cy="523220"/>
            <a:chOff x="1826091" y="4148024"/>
            <a:chExt cx="4393366" cy="523220"/>
          </a:xfrm>
        </p:grpSpPr>
        <p:sp>
          <p:nvSpPr>
            <p:cNvPr id="36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383439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伪代码有标准吗？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7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38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2" name="组合 41"/>
          <p:cNvGrpSpPr/>
          <p:nvPr/>
        </p:nvGrpSpPr>
        <p:grpSpPr>
          <a:xfrm>
            <a:off x="776093" y="3080242"/>
            <a:ext cx="10836787" cy="1082669"/>
            <a:chOff x="651937" y="5387316"/>
            <a:chExt cx="10836787" cy="1082669"/>
          </a:xfrm>
        </p:grpSpPr>
        <p:sp>
          <p:nvSpPr>
            <p:cNvPr id="43" name="Rectangle 13"/>
            <p:cNvSpPr>
              <a:spLocks noChangeArrowheads="1"/>
            </p:cNvSpPr>
            <p:nvPr/>
          </p:nvSpPr>
          <p:spPr bwMode="auto">
            <a:xfrm>
              <a:off x="1130976" y="5387316"/>
              <a:ext cx="10357748" cy="10826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</a:pPr>
              <a:r>
                <a:rPr kumimoji="1"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伪代码不是一种实际的编程语言，但在表达能力上类似于编程语言，同时极小化了描述算法的不必要的技术</a:t>
              </a:r>
              <a:r>
                <a:rPr kumimoji="1" lang="zh-CN" altLang="zh-CN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细节</a:t>
              </a:r>
              <a:endParaRPr kumimoji="1"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4" name="Group 67"/>
            <p:cNvGrpSpPr/>
            <p:nvPr/>
          </p:nvGrpSpPr>
          <p:grpSpPr>
            <a:xfrm>
              <a:off x="651937" y="5480365"/>
              <a:ext cx="359992" cy="360001"/>
              <a:chOff x="10115551" y="5634036"/>
              <a:chExt cx="577837" cy="576265"/>
            </a:xfrm>
            <a:solidFill>
              <a:srgbClr val="5A327D"/>
            </a:solidFill>
          </p:grpSpPr>
          <p:sp>
            <p:nvSpPr>
              <p:cNvPr id="45" name="Freeform 13"/>
              <p:cNvSpPr>
                <a:spLocks/>
              </p:cNvSpPr>
              <p:nvPr/>
            </p:nvSpPr>
            <p:spPr bwMode="auto">
              <a:xfrm>
                <a:off x="10177450" y="5634036"/>
                <a:ext cx="515938" cy="517526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776093" y="4436135"/>
            <a:ext cx="10836787" cy="609398"/>
            <a:chOff x="651937" y="5387316"/>
            <a:chExt cx="10836787" cy="609398"/>
          </a:xfrm>
        </p:grpSpPr>
        <p:sp>
          <p:nvSpPr>
            <p:cNvPr id="48" name="Rectangle 13"/>
            <p:cNvSpPr>
              <a:spLocks noChangeArrowheads="1"/>
            </p:cNvSpPr>
            <p:nvPr/>
          </p:nvSpPr>
          <p:spPr bwMode="auto">
            <a:xfrm>
              <a:off x="1130976" y="5387316"/>
              <a:ext cx="10357748" cy="609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</a:pPr>
              <a:r>
                <a:rPr kumimoji="1" lang="zh-CN" altLang="zh-CN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伪代码被</a:t>
              </a:r>
              <a:r>
                <a:rPr kumimoji="1"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称为“算法语言”或</a:t>
              </a:r>
              <a:r>
                <a:rPr kumimoji="1" lang="zh-CN" altLang="zh-CN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“第一语言”</a:t>
              </a:r>
              <a:endParaRPr kumimoji="1"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9" name="Group 67"/>
            <p:cNvGrpSpPr/>
            <p:nvPr/>
          </p:nvGrpSpPr>
          <p:grpSpPr>
            <a:xfrm>
              <a:off x="651937" y="5480365"/>
              <a:ext cx="359992" cy="360001"/>
              <a:chOff x="10115551" y="5634036"/>
              <a:chExt cx="577837" cy="576265"/>
            </a:xfrm>
            <a:solidFill>
              <a:srgbClr val="5A327D"/>
            </a:solidFill>
          </p:grpSpPr>
          <p:sp>
            <p:nvSpPr>
              <p:cNvPr id="50" name="Freeform 13"/>
              <p:cNvSpPr>
                <a:spLocks/>
              </p:cNvSpPr>
              <p:nvPr/>
            </p:nvSpPr>
            <p:spPr bwMode="auto">
              <a:xfrm>
                <a:off x="10177450" y="5634036"/>
                <a:ext cx="515938" cy="517526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8202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730373" y="928480"/>
            <a:ext cx="10836787" cy="609398"/>
            <a:chOff x="651937" y="5387316"/>
            <a:chExt cx="10836787" cy="609398"/>
          </a:xfrm>
        </p:grpSpPr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1130976" y="5387316"/>
              <a:ext cx="10357748" cy="609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辗转相除求两个自然数的最大公约数（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古希腊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（公元前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300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年）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6" name="Group 67"/>
            <p:cNvGrpSpPr/>
            <p:nvPr/>
          </p:nvGrpSpPr>
          <p:grpSpPr>
            <a:xfrm>
              <a:off x="651937" y="5480365"/>
              <a:ext cx="359992" cy="360001"/>
              <a:chOff x="10115551" y="5634036"/>
              <a:chExt cx="577837" cy="576265"/>
            </a:xfrm>
            <a:solidFill>
              <a:srgbClr val="5A327D"/>
            </a:solidFill>
          </p:grpSpPr>
          <p:sp>
            <p:nvSpPr>
              <p:cNvPr id="17" name="Freeform 13"/>
              <p:cNvSpPr>
                <a:spLocks/>
              </p:cNvSpPr>
              <p:nvPr/>
            </p:nvSpPr>
            <p:spPr bwMode="auto">
              <a:xfrm>
                <a:off x="10177450" y="5634036"/>
                <a:ext cx="515938" cy="517526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20" name="Rounded Rectangle 10"/>
          <p:cNvSpPr/>
          <p:nvPr/>
        </p:nvSpPr>
        <p:spPr>
          <a:xfrm>
            <a:off x="542923" y="100964"/>
            <a:ext cx="324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31108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伪代码描述算法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Rectangle 39"/>
          <p:cNvSpPr>
            <a:spLocks noChangeArrowheads="1"/>
          </p:cNvSpPr>
          <p:nvPr/>
        </p:nvSpPr>
        <p:spPr bwMode="auto">
          <a:xfrm>
            <a:off x="815340" y="1602979"/>
            <a:ext cx="9669780" cy="541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400" b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400" b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</a:t>
            </a:r>
            <a:r>
              <a:rPr lang="en-US" altLang="zh-CN" sz="2400" b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400" b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伪代码描述</a:t>
            </a:r>
            <a:r>
              <a:rPr lang="en-US" altLang="zh-CN" sz="2400" b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设两个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自然数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，算法为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" name="Text Box 2"/>
          <p:cNvSpPr txBox="1">
            <a:spLocks noChangeArrowheads="1"/>
          </p:cNvSpPr>
          <p:nvPr/>
        </p:nvSpPr>
        <p:spPr bwMode="auto">
          <a:xfrm>
            <a:off x="1090365" y="2442027"/>
            <a:ext cx="4320000" cy="2844000"/>
          </a:xfrm>
          <a:prstGeom prst="rect">
            <a:avLst/>
          </a:prstGeom>
          <a:noFill/>
          <a:ln w="12700">
            <a:solidFill>
              <a:srgbClr val="5C307D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20000"/>
              </a:spcBef>
              <a:defRPr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>
              <a:lnSpc>
                <a:spcPts val="2700"/>
              </a:lnSpc>
              <a:spcBef>
                <a:spcPts val="0"/>
              </a:spcBef>
            </a:pPr>
            <a:r>
              <a:rPr lang="zh-CN" altLang="en-US" dirty="0" smtClean="0"/>
              <a:t>输入：两个自然数 </a:t>
            </a:r>
            <a:r>
              <a:rPr lang="en-US" altLang="zh-CN" dirty="0" smtClean="0"/>
              <a:t>m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n</a:t>
            </a:r>
          </a:p>
          <a:p>
            <a:pPr>
              <a:lnSpc>
                <a:spcPts val="2700"/>
              </a:lnSpc>
              <a:spcBef>
                <a:spcPts val="0"/>
              </a:spcBef>
            </a:pPr>
            <a:r>
              <a:rPr lang="zh-CN" altLang="en-US" dirty="0" smtClean="0"/>
              <a:t>输出：</a:t>
            </a:r>
            <a:r>
              <a:rPr lang="en-US" altLang="zh-CN" dirty="0" smtClean="0"/>
              <a:t>m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n </a:t>
            </a:r>
            <a:r>
              <a:rPr lang="zh-CN" altLang="en-US" dirty="0" smtClean="0"/>
              <a:t>的最大公约数</a:t>
            </a:r>
            <a:endParaRPr lang="en-US" altLang="zh-CN" dirty="0" smtClean="0"/>
          </a:p>
          <a:p>
            <a:pPr>
              <a:lnSpc>
                <a:spcPts val="2700"/>
              </a:lnSpc>
              <a:spcBef>
                <a:spcPts val="0"/>
              </a:spcBef>
            </a:pPr>
            <a:r>
              <a:rPr lang="en-US" altLang="zh-CN" dirty="0"/>
              <a:t> </a:t>
            </a:r>
            <a:r>
              <a:rPr lang="en-US" altLang="zh-CN" dirty="0" smtClean="0"/>
              <a:t>       1</a:t>
            </a:r>
            <a:r>
              <a:rPr lang="en-US" altLang="zh-CN" dirty="0"/>
              <a:t>. r = m % n;</a:t>
            </a:r>
          </a:p>
          <a:p>
            <a:pPr>
              <a:lnSpc>
                <a:spcPts val="2700"/>
              </a:lnSpc>
              <a:spcBef>
                <a:spcPts val="0"/>
              </a:spcBef>
            </a:pPr>
            <a:r>
              <a:rPr lang="en-US" altLang="zh-CN" dirty="0"/>
              <a:t>   </a:t>
            </a:r>
            <a:r>
              <a:rPr lang="en-US" altLang="zh-CN" dirty="0" smtClean="0"/>
              <a:t>     </a:t>
            </a:r>
            <a:r>
              <a:rPr lang="en-US" altLang="zh-CN" dirty="0"/>
              <a:t>2. </a:t>
            </a:r>
            <a:r>
              <a:rPr lang="zh-CN" altLang="en-US" dirty="0"/>
              <a:t>循环直到 </a:t>
            </a:r>
            <a:r>
              <a:rPr lang="en-US" altLang="zh-CN" dirty="0"/>
              <a:t>r </a:t>
            </a:r>
            <a:r>
              <a:rPr lang="zh-CN" altLang="en-US" dirty="0"/>
              <a:t>等于</a:t>
            </a:r>
            <a:r>
              <a:rPr lang="en-US" altLang="zh-CN" dirty="0"/>
              <a:t>0</a:t>
            </a:r>
          </a:p>
          <a:p>
            <a:pPr>
              <a:lnSpc>
                <a:spcPts val="2700"/>
              </a:lnSpc>
              <a:spcBef>
                <a:spcPts val="0"/>
              </a:spcBef>
            </a:pPr>
            <a:r>
              <a:rPr lang="en-US" altLang="zh-CN" dirty="0"/>
              <a:t>          </a:t>
            </a:r>
            <a:r>
              <a:rPr lang="en-US" altLang="zh-CN" dirty="0" smtClean="0"/>
              <a:t>  2.1  m </a:t>
            </a:r>
            <a:r>
              <a:rPr lang="en-US" altLang="zh-CN" dirty="0"/>
              <a:t>= n;</a:t>
            </a:r>
          </a:p>
          <a:p>
            <a:pPr>
              <a:lnSpc>
                <a:spcPts val="2700"/>
              </a:lnSpc>
              <a:spcBef>
                <a:spcPts val="0"/>
              </a:spcBef>
            </a:pPr>
            <a:r>
              <a:rPr lang="en-US" altLang="zh-CN" dirty="0"/>
              <a:t>         </a:t>
            </a:r>
            <a:r>
              <a:rPr lang="en-US" altLang="zh-CN" dirty="0" smtClean="0"/>
              <a:t>   </a:t>
            </a:r>
            <a:r>
              <a:rPr lang="en-US" altLang="zh-CN" dirty="0"/>
              <a:t>2.2 </a:t>
            </a:r>
            <a:r>
              <a:rPr lang="en-US" altLang="zh-CN" dirty="0" smtClean="0"/>
              <a:t> n </a:t>
            </a:r>
            <a:r>
              <a:rPr lang="en-US" altLang="zh-CN" dirty="0"/>
              <a:t>= r;</a:t>
            </a:r>
          </a:p>
          <a:p>
            <a:pPr>
              <a:lnSpc>
                <a:spcPts val="2700"/>
              </a:lnSpc>
              <a:spcBef>
                <a:spcPts val="0"/>
              </a:spcBef>
            </a:pPr>
            <a:r>
              <a:rPr lang="en-US" altLang="zh-CN" dirty="0"/>
              <a:t>        </a:t>
            </a:r>
            <a:r>
              <a:rPr lang="en-US" altLang="zh-CN" dirty="0" smtClean="0"/>
              <a:t>    </a:t>
            </a:r>
            <a:r>
              <a:rPr lang="en-US" altLang="zh-CN" dirty="0"/>
              <a:t>2.3 </a:t>
            </a:r>
            <a:r>
              <a:rPr lang="en-US" altLang="zh-CN" dirty="0" smtClean="0"/>
              <a:t> r </a:t>
            </a:r>
            <a:r>
              <a:rPr lang="en-US" altLang="zh-CN" dirty="0"/>
              <a:t>= m % n;</a:t>
            </a:r>
          </a:p>
          <a:p>
            <a:pPr>
              <a:lnSpc>
                <a:spcPts val="2700"/>
              </a:lnSpc>
              <a:spcBef>
                <a:spcPts val="0"/>
              </a:spcBef>
            </a:pPr>
            <a:r>
              <a:rPr lang="en-US" altLang="zh-CN" dirty="0"/>
              <a:t>    </a:t>
            </a:r>
            <a:r>
              <a:rPr lang="en-US" altLang="zh-CN" dirty="0" smtClean="0"/>
              <a:t>    3</a:t>
            </a:r>
            <a:r>
              <a:rPr lang="en-US" altLang="zh-CN" dirty="0"/>
              <a:t>. </a:t>
            </a:r>
            <a:r>
              <a:rPr lang="zh-CN" altLang="en-US" dirty="0"/>
              <a:t>输出 </a:t>
            </a:r>
            <a:r>
              <a:rPr lang="en-US" altLang="zh-CN" dirty="0"/>
              <a:t>n ;</a:t>
            </a:r>
          </a:p>
        </p:txBody>
      </p:sp>
      <p:sp>
        <p:nvSpPr>
          <p:cNvPr id="25" name="Text Box 3"/>
          <p:cNvSpPr txBox="1">
            <a:spLocks noChangeArrowheads="1"/>
          </p:cNvSpPr>
          <p:nvPr/>
        </p:nvSpPr>
        <p:spPr bwMode="auto">
          <a:xfrm>
            <a:off x="1090365" y="5679601"/>
            <a:ext cx="8820000" cy="523220"/>
          </a:xfrm>
          <a:prstGeom prst="rect">
            <a:avLst/>
          </a:prstGeom>
          <a:noFill/>
          <a:ln w="38100">
            <a:solidFill>
              <a:srgbClr val="5C30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：表达能力强，抽象性强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，容易理解，容易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Rectangle 3"/>
          <p:cNvSpPr txBox="1">
            <a:spLocks noChangeArrowheads="1"/>
          </p:cNvSpPr>
          <p:nvPr/>
        </p:nvSpPr>
        <p:spPr>
          <a:xfrm>
            <a:off x="6384469" y="2244169"/>
            <a:ext cx="4608000" cy="3041858"/>
          </a:xfrm>
          <a:prstGeom prst="rect">
            <a:avLst/>
          </a:prstGeom>
          <a:noFill/>
          <a:ln w="12700">
            <a:solidFill>
              <a:srgbClr val="5C307D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20000"/>
              </a:spcBef>
              <a:defRPr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>
              <a:lnSpc>
                <a:spcPts val="2300"/>
              </a:lnSpc>
              <a:spcBef>
                <a:spcPts val="0"/>
              </a:spcBef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CommonFactor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m, </a:t>
            </a:r>
            <a:r>
              <a:rPr lang="en-US" altLang="zh-CN" dirty="0" err="1"/>
              <a:t>int</a:t>
            </a:r>
            <a:r>
              <a:rPr lang="en-US" altLang="zh-CN" dirty="0"/>
              <a:t> n)</a:t>
            </a:r>
          </a:p>
          <a:p>
            <a:pPr>
              <a:lnSpc>
                <a:spcPts val="2300"/>
              </a:lnSpc>
              <a:spcBef>
                <a:spcPts val="0"/>
              </a:spcBef>
            </a:pPr>
            <a:r>
              <a:rPr lang="en-US" altLang="zh-CN" dirty="0"/>
              <a:t>{</a:t>
            </a:r>
          </a:p>
          <a:p>
            <a:pPr>
              <a:lnSpc>
                <a:spcPts val="2300"/>
              </a:lnSpc>
              <a:spcBef>
                <a:spcPts val="0"/>
              </a:spcBef>
            </a:pPr>
            <a:r>
              <a:rPr lang="en-US" altLang="zh-CN" dirty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r </a:t>
            </a:r>
            <a:r>
              <a:rPr lang="en-US" altLang="zh-CN" dirty="0"/>
              <a:t>= m % n;</a:t>
            </a:r>
          </a:p>
          <a:p>
            <a:pPr>
              <a:lnSpc>
                <a:spcPts val="2300"/>
              </a:lnSpc>
              <a:spcBef>
                <a:spcPts val="0"/>
              </a:spcBef>
            </a:pPr>
            <a:r>
              <a:rPr lang="en-US" altLang="zh-CN" dirty="0"/>
              <a:t>    while (r != 0) </a:t>
            </a:r>
          </a:p>
          <a:p>
            <a:pPr>
              <a:lnSpc>
                <a:spcPts val="2300"/>
              </a:lnSpc>
              <a:spcBef>
                <a:spcPts val="0"/>
              </a:spcBef>
            </a:pPr>
            <a:r>
              <a:rPr lang="en-US" altLang="zh-CN" dirty="0"/>
              <a:t>    {</a:t>
            </a:r>
          </a:p>
          <a:p>
            <a:pPr>
              <a:lnSpc>
                <a:spcPts val="2300"/>
              </a:lnSpc>
              <a:spcBef>
                <a:spcPts val="0"/>
              </a:spcBef>
            </a:pPr>
            <a:r>
              <a:rPr lang="en-US" altLang="zh-CN" dirty="0"/>
              <a:t>        m = n;   n = r;</a:t>
            </a:r>
          </a:p>
          <a:p>
            <a:pPr>
              <a:lnSpc>
                <a:spcPts val="2300"/>
              </a:lnSpc>
              <a:spcBef>
                <a:spcPts val="0"/>
              </a:spcBef>
            </a:pPr>
            <a:r>
              <a:rPr lang="en-US" altLang="zh-CN" dirty="0"/>
              <a:t>        r = m % n;</a:t>
            </a:r>
          </a:p>
          <a:p>
            <a:pPr>
              <a:lnSpc>
                <a:spcPts val="2300"/>
              </a:lnSpc>
              <a:spcBef>
                <a:spcPts val="0"/>
              </a:spcBef>
            </a:pPr>
            <a:r>
              <a:rPr lang="en-US" altLang="zh-CN" dirty="0"/>
              <a:t>    }</a:t>
            </a:r>
          </a:p>
          <a:p>
            <a:pPr>
              <a:lnSpc>
                <a:spcPts val="2300"/>
              </a:lnSpc>
              <a:spcBef>
                <a:spcPts val="0"/>
              </a:spcBef>
            </a:pPr>
            <a:r>
              <a:rPr lang="en-US" altLang="zh-CN" dirty="0"/>
              <a:t>    return n;</a:t>
            </a:r>
          </a:p>
          <a:p>
            <a:pPr>
              <a:lnSpc>
                <a:spcPts val="2300"/>
              </a:lnSpc>
              <a:spcBef>
                <a:spcPts val="0"/>
              </a:spcBef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2323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 animBg="1"/>
      <p:bldP spid="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40"/>
          <p:cNvGrpSpPr/>
          <p:nvPr/>
        </p:nvGrpSpPr>
        <p:grpSpPr>
          <a:xfrm>
            <a:off x="1964746" y="2464364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31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6" name="Text Box 19"/>
          <p:cNvSpPr txBox="1">
            <a:spLocks noChangeArrowheads="1"/>
          </p:cNvSpPr>
          <p:nvPr/>
        </p:nvSpPr>
        <p:spPr bwMode="auto">
          <a:xfrm>
            <a:off x="2709862" y="2348542"/>
            <a:ext cx="52758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算法的特性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Rounded Rectangle 10"/>
          <p:cNvSpPr/>
          <p:nvPr/>
        </p:nvSpPr>
        <p:spPr>
          <a:xfrm>
            <a:off x="542924" y="100964"/>
            <a:ext cx="1997075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744849" y="46345"/>
            <a:ext cx="17392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讲什么？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0" name="Group 40"/>
          <p:cNvGrpSpPr/>
          <p:nvPr/>
        </p:nvGrpSpPr>
        <p:grpSpPr>
          <a:xfrm>
            <a:off x="1964746" y="1576175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1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1" name="Text Box 19"/>
          <p:cNvSpPr txBox="1">
            <a:spLocks noChangeArrowheads="1"/>
          </p:cNvSpPr>
          <p:nvPr/>
        </p:nvSpPr>
        <p:spPr bwMode="auto">
          <a:xfrm>
            <a:off x="2709862" y="1485980"/>
            <a:ext cx="52758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算法的定义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2" name="Group 40"/>
          <p:cNvGrpSpPr/>
          <p:nvPr/>
        </p:nvGrpSpPr>
        <p:grpSpPr>
          <a:xfrm>
            <a:off x="1964746" y="3352555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43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6" name="Text Box 19"/>
          <p:cNvSpPr txBox="1">
            <a:spLocks noChangeArrowheads="1"/>
          </p:cNvSpPr>
          <p:nvPr/>
        </p:nvSpPr>
        <p:spPr bwMode="auto">
          <a:xfrm>
            <a:off x="2709862" y="3256824"/>
            <a:ext cx="52758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算法的特性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Group 40"/>
          <p:cNvGrpSpPr/>
          <p:nvPr/>
        </p:nvGrpSpPr>
        <p:grpSpPr>
          <a:xfrm>
            <a:off x="1964746" y="4205995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47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0" name="Text Box 19"/>
          <p:cNvSpPr txBox="1">
            <a:spLocks noChangeArrowheads="1"/>
          </p:cNvSpPr>
          <p:nvPr/>
        </p:nvSpPr>
        <p:spPr bwMode="auto">
          <a:xfrm>
            <a:off x="2709862" y="4110264"/>
            <a:ext cx="52758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描述算法的方法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Rectangle 11"/>
          <p:cNvSpPr/>
          <p:nvPr/>
        </p:nvSpPr>
        <p:spPr>
          <a:xfrm>
            <a:off x="1991734" y="5366848"/>
            <a:ext cx="5472000" cy="720000"/>
          </a:xfrm>
          <a:prstGeom prst="rect">
            <a:avLst/>
          </a:prstGeom>
          <a:noFill/>
          <a:ln w="381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算法是计算机科学的</a:t>
            </a:r>
            <a:r>
              <a:rPr lang="zh-CN" altLang="en-US" sz="2800" dirty="0" smtClean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基石</a:t>
            </a:r>
            <a:endParaRPr lang="zh-CN" altLang="en-US" sz="2800" dirty="0">
              <a:solidFill>
                <a:srgbClr val="B42D2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152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</p:childTnLst>
        </p:cTn>
      </p:par>
    </p:tnLst>
    <p:bldLst>
      <p:bldP spid="36" grpId="0"/>
      <p:bldP spid="41" grpId="0"/>
      <p:bldP spid="46" grpId="0"/>
      <p:bldP spid="50" grpId="0"/>
      <p:bldP spid="5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484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5012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算法的定义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1122160" y="2886550"/>
            <a:ext cx="1080000" cy="792000"/>
          </a:xfrm>
          <a:prstGeom prst="rightArrow">
            <a:avLst>
              <a:gd name="adj1" fmla="val 50000"/>
              <a:gd name="adj2" fmla="val 44708"/>
            </a:avLst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  <a:effectLst/>
        </p:spPr>
        <p:txBody>
          <a:bodyPr wrap="none" lIns="0" anchor="ctr"/>
          <a:lstStyle/>
          <a:p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输  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</a:t>
            </a: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2305446" y="2187912"/>
            <a:ext cx="2772000" cy="2160000"/>
          </a:xfrm>
          <a:prstGeom prst="cube">
            <a:avLst>
              <a:gd name="adj" fmla="val 14477"/>
            </a:avLst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l">
              <a:lnSpc>
                <a:spcPct val="110000"/>
              </a:lnSpc>
            </a:pPr>
            <a:r>
              <a:rPr lang="zh-CN" altLang="en-US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操作步骤：</a:t>
            </a:r>
          </a:p>
          <a:p>
            <a:pPr algn="l">
              <a:lnSpc>
                <a:spcPct val="110000"/>
              </a:lnSpc>
            </a:pPr>
            <a:r>
              <a:rPr lang="zh-CN" altLang="en-US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 ………</a:t>
            </a:r>
          </a:p>
          <a:p>
            <a:pPr algn="l">
              <a:lnSpc>
                <a:spcPct val="110000"/>
              </a:lnSpc>
            </a:pP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2. ………</a:t>
            </a:r>
          </a:p>
          <a:p>
            <a:pPr algn="l">
              <a:lnSpc>
                <a:spcPct val="110000"/>
              </a:lnSpc>
            </a:pP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3. ………</a:t>
            </a:r>
            <a:endParaRPr lang="zh-CN" altLang="en-US" sz="240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AutoShape 8"/>
          <p:cNvSpPr>
            <a:spLocks noChangeArrowheads="1"/>
          </p:cNvSpPr>
          <p:nvPr/>
        </p:nvSpPr>
        <p:spPr bwMode="auto">
          <a:xfrm>
            <a:off x="5157866" y="2940980"/>
            <a:ext cx="1080000" cy="792000"/>
          </a:xfrm>
          <a:prstGeom prst="rightArrow">
            <a:avLst>
              <a:gd name="adj1" fmla="val 50000"/>
              <a:gd name="adj2" fmla="val 43548"/>
            </a:avLst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  <a:effectLst/>
        </p:spPr>
        <p:txBody>
          <a:bodyPr wrap="none" lIns="0" anchor="ctr"/>
          <a:lstStyle/>
          <a:p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输  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730373" y="928480"/>
            <a:ext cx="10760587" cy="565604"/>
            <a:chOff x="651937" y="5387316"/>
            <a:chExt cx="10760587" cy="565604"/>
          </a:xfrm>
        </p:grpSpPr>
        <p:sp>
          <p:nvSpPr>
            <p:cNvPr id="29" name="Rectangle 13"/>
            <p:cNvSpPr>
              <a:spLocks noChangeArrowheads="1"/>
            </p:cNvSpPr>
            <p:nvPr/>
          </p:nvSpPr>
          <p:spPr bwMode="auto">
            <a:xfrm>
              <a:off x="1130976" y="5387316"/>
              <a:ext cx="10281548" cy="5656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</a:pPr>
              <a:r>
                <a:rPr lang="zh-CN" altLang="en-US" sz="2800" dirty="0" smtClean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 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</a:t>
              </a:r>
              <a:r>
                <a:rPr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特定问题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求解步骤的一种描述，是</a:t>
              </a:r>
              <a:r>
                <a:rPr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指令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的有限</a:t>
              </a:r>
              <a:r>
                <a:rPr lang="zh-CN" altLang="en-US" sz="2800" dirty="0" smtClean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序列</a:t>
              </a:r>
              <a:endParaRPr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0" name="Group 67"/>
            <p:cNvGrpSpPr/>
            <p:nvPr/>
          </p:nvGrpSpPr>
          <p:grpSpPr>
            <a:xfrm>
              <a:off x="651937" y="5480365"/>
              <a:ext cx="359992" cy="360001"/>
              <a:chOff x="10115551" y="5634036"/>
              <a:chExt cx="577837" cy="576265"/>
            </a:xfrm>
            <a:solidFill>
              <a:srgbClr val="5A327D"/>
            </a:solidFill>
          </p:grpSpPr>
          <p:sp>
            <p:nvSpPr>
              <p:cNvPr id="31" name="Freeform 13"/>
              <p:cNvSpPr>
                <a:spLocks/>
              </p:cNvSpPr>
              <p:nvPr/>
            </p:nvSpPr>
            <p:spPr bwMode="auto">
              <a:xfrm>
                <a:off x="10177450" y="5634036"/>
                <a:ext cx="515938" cy="517526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1137861" y="5059680"/>
            <a:ext cx="9030943" cy="720000"/>
            <a:chOff x="1137861" y="5059680"/>
            <a:chExt cx="9030943" cy="720000"/>
          </a:xfrm>
        </p:grpSpPr>
        <p:sp>
          <p:nvSpPr>
            <p:cNvPr id="33" name="Rectangle 11"/>
            <p:cNvSpPr/>
            <p:nvPr/>
          </p:nvSpPr>
          <p:spPr>
            <a:xfrm>
              <a:off x="1888804" y="5059680"/>
              <a:ext cx="8280000" cy="720000"/>
            </a:xfrm>
            <a:prstGeom prst="rect">
              <a:avLst/>
            </a:prstGeom>
            <a:noFill/>
            <a:ln w="38100"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4000"/>
                </a:lnSpc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算法不是问题的答案，而是解决问题的</a:t>
              </a:r>
              <a:r>
                <a:rPr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</a:t>
              </a:r>
              <a:r>
                <a:rPr lang="zh-CN" altLang="en-US" sz="2800" dirty="0" smtClean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步骤</a:t>
              </a:r>
              <a:endParaRPr lang="en-US" altLang="zh-CN" sz="2800" dirty="0" smtClean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4" name="Group 70"/>
            <p:cNvGrpSpPr/>
            <p:nvPr/>
          </p:nvGrpSpPr>
          <p:grpSpPr>
            <a:xfrm>
              <a:off x="1137861" y="5140552"/>
              <a:ext cx="546100" cy="547688"/>
              <a:chOff x="6384753" y="4236566"/>
              <a:chExt cx="546100" cy="547688"/>
            </a:xfrm>
            <a:solidFill>
              <a:srgbClr val="5A327D"/>
            </a:solidFill>
          </p:grpSpPr>
          <p:sp>
            <p:nvSpPr>
              <p:cNvPr id="15" name="Freeform 104"/>
              <p:cNvSpPr>
                <a:spLocks/>
              </p:cNvSpPr>
              <p:nvPr/>
            </p:nvSpPr>
            <p:spPr bwMode="auto">
              <a:xfrm>
                <a:off x="6610178" y="4763616"/>
                <a:ext cx="90488" cy="20638"/>
              </a:xfrm>
              <a:custGeom>
                <a:avLst/>
                <a:gdLst>
                  <a:gd name="T0" fmla="*/ 28 w 32"/>
                  <a:gd name="T1" fmla="*/ 0 h 7"/>
                  <a:gd name="T2" fmla="*/ 4 w 32"/>
                  <a:gd name="T3" fmla="*/ 0 h 7"/>
                  <a:gd name="T4" fmla="*/ 0 w 32"/>
                  <a:gd name="T5" fmla="*/ 4 h 7"/>
                  <a:gd name="T6" fmla="*/ 4 w 32"/>
                  <a:gd name="T7" fmla="*/ 7 h 7"/>
                  <a:gd name="T8" fmla="*/ 28 w 32"/>
                  <a:gd name="T9" fmla="*/ 7 h 7"/>
                  <a:gd name="T10" fmla="*/ 32 w 32"/>
                  <a:gd name="T11" fmla="*/ 4 h 7"/>
                  <a:gd name="T12" fmla="*/ 28 w 32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7">
                    <a:moveTo>
                      <a:pt x="28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1"/>
                      <a:pt x="0" y="4"/>
                    </a:cubicBezTo>
                    <a:cubicBezTo>
                      <a:pt x="0" y="6"/>
                      <a:pt x="2" y="7"/>
                      <a:pt x="4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30" y="7"/>
                      <a:pt x="32" y="6"/>
                      <a:pt x="32" y="4"/>
                    </a:cubicBezTo>
                    <a:cubicBezTo>
                      <a:pt x="32" y="1"/>
                      <a:pt x="30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Freeform 105"/>
              <p:cNvSpPr>
                <a:spLocks/>
              </p:cNvSpPr>
              <p:nvPr/>
            </p:nvSpPr>
            <p:spPr bwMode="auto">
              <a:xfrm>
                <a:off x="6646690" y="4236566"/>
                <a:ext cx="20638" cy="79375"/>
              </a:xfrm>
              <a:custGeom>
                <a:avLst/>
                <a:gdLst>
                  <a:gd name="T0" fmla="*/ 4 w 7"/>
                  <a:gd name="T1" fmla="*/ 28 h 28"/>
                  <a:gd name="T2" fmla="*/ 7 w 7"/>
                  <a:gd name="T3" fmla="*/ 24 h 28"/>
                  <a:gd name="T4" fmla="*/ 7 w 7"/>
                  <a:gd name="T5" fmla="*/ 4 h 28"/>
                  <a:gd name="T6" fmla="*/ 4 w 7"/>
                  <a:gd name="T7" fmla="*/ 0 h 28"/>
                  <a:gd name="T8" fmla="*/ 0 w 7"/>
                  <a:gd name="T9" fmla="*/ 4 h 28"/>
                  <a:gd name="T10" fmla="*/ 0 w 7"/>
                  <a:gd name="T11" fmla="*/ 24 h 28"/>
                  <a:gd name="T12" fmla="*/ 4 w 7"/>
                  <a:gd name="T13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28">
                    <a:moveTo>
                      <a:pt x="4" y="28"/>
                    </a:moveTo>
                    <a:cubicBezTo>
                      <a:pt x="6" y="28"/>
                      <a:pt x="7" y="26"/>
                      <a:pt x="7" y="2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2"/>
                      <a:pt x="6" y="0"/>
                      <a:pt x="4" y="0"/>
                    </a:cubicBezTo>
                    <a:cubicBezTo>
                      <a:pt x="1" y="0"/>
                      <a:pt x="0" y="2"/>
                      <a:pt x="0" y="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6"/>
                      <a:pt x="1" y="28"/>
                      <a:pt x="4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Freeform 106"/>
              <p:cNvSpPr>
                <a:spLocks/>
              </p:cNvSpPr>
              <p:nvPr/>
            </p:nvSpPr>
            <p:spPr bwMode="auto">
              <a:xfrm>
                <a:off x="6464128" y="4308004"/>
                <a:ext cx="65088" cy="65088"/>
              </a:xfrm>
              <a:custGeom>
                <a:avLst/>
                <a:gdLst>
                  <a:gd name="T0" fmla="*/ 19 w 23"/>
                  <a:gd name="T1" fmla="*/ 23 h 23"/>
                  <a:gd name="T2" fmla="*/ 21 w 23"/>
                  <a:gd name="T3" fmla="*/ 22 h 23"/>
                  <a:gd name="T4" fmla="*/ 21 w 23"/>
                  <a:gd name="T5" fmla="*/ 17 h 23"/>
                  <a:gd name="T6" fmla="*/ 8 w 23"/>
                  <a:gd name="T7" fmla="*/ 2 h 23"/>
                  <a:gd name="T8" fmla="*/ 2 w 23"/>
                  <a:gd name="T9" fmla="*/ 2 h 23"/>
                  <a:gd name="T10" fmla="*/ 2 w 23"/>
                  <a:gd name="T11" fmla="*/ 7 h 23"/>
                  <a:gd name="T12" fmla="*/ 16 w 23"/>
                  <a:gd name="T13" fmla="*/ 22 h 23"/>
                  <a:gd name="T14" fmla="*/ 19 w 23"/>
                  <a:gd name="T1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23">
                    <a:moveTo>
                      <a:pt x="19" y="23"/>
                    </a:moveTo>
                    <a:cubicBezTo>
                      <a:pt x="20" y="23"/>
                      <a:pt x="20" y="23"/>
                      <a:pt x="21" y="22"/>
                    </a:cubicBezTo>
                    <a:cubicBezTo>
                      <a:pt x="23" y="21"/>
                      <a:pt x="23" y="18"/>
                      <a:pt x="21" y="17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6" y="0"/>
                      <a:pt x="4" y="0"/>
                      <a:pt x="2" y="2"/>
                    </a:cubicBezTo>
                    <a:cubicBezTo>
                      <a:pt x="1" y="3"/>
                      <a:pt x="0" y="5"/>
                      <a:pt x="2" y="7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6" y="23"/>
                      <a:pt x="17" y="23"/>
                      <a:pt x="19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107"/>
              <p:cNvSpPr>
                <a:spLocks/>
              </p:cNvSpPr>
              <p:nvPr/>
            </p:nvSpPr>
            <p:spPr bwMode="auto">
              <a:xfrm>
                <a:off x="6783215" y="4308004"/>
                <a:ext cx="65088" cy="65088"/>
              </a:xfrm>
              <a:custGeom>
                <a:avLst/>
                <a:gdLst>
                  <a:gd name="T0" fmla="*/ 15 w 23"/>
                  <a:gd name="T1" fmla="*/ 2 h 23"/>
                  <a:gd name="T2" fmla="*/ 2 w 23"/>
                  <a:gd name="T3" fmla="*/ 17 h 23"/>
                  <a:gd name="T4" fmla="*/ 2 w 23"/>
                  <a:gd name="T5" fmla="*/ 22 h 23"/>
                  <a:gd name="T6" fmla="*/ 5 w 23"/>
                  <a:gd name="T7" fmla="*/ 23 h 23"/>
                  <a:gd name="T8" fmla="*/ 7 w 23"/>
                  <a:gd name="T9" fmla="*/ 22 h 23"/>
                  <a:gd name="T10" fmla="*/ 21 w 23"/>
                  <a:gd name="T11" fmla="*/ 7 h 23"/>
                  <a:gd name="T12" fmla="*/ 21 w 23"/>
                  <a:gd name="T13" fmla="*/ 2 h 23"/>
                  <a:gd name="T14" fmla="*/ 15 w 23"/>
                  <a:gd name="T15" fmla="*/ 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23">
                    <a:moveTo>
                      <a:pt x="15" y="2"/>
                    </a:moveTo>
                    <a:cubicBezTo>
                      <a:pt x="2" y="17"/>
                      <a:pt x="2" y="17"/>
                      <a:pt x="2" y="17"/>
                    </a:cubicBezTo>
                    <a:cubicBezTo>
                      <a:pt x="0" y="18"/>
                      <a:pt x="0" y="21"/>
                      <a:pt x="2" y="22"/>
                    </a:cubicBezTo>
                    <a:cubicBezTo>
                      <a:pt x="3" y="23"/>
                      <a:pt x="4" y="23"/>
                      <a:pt x="5" y="23"/>
                    </a:cubicBezTo>
                    <a:cubicBezTo>
                      <a:pt x="6" y="23"/>
                      <a:pt x="7" y="23"/>
                      <a:pt x="7" y="22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3" y="5"/>
                      <a:pt x="23" y="3"/>
                      <a:pt x="21" y="2"/>
                    </a:cubicBezTo>
                    <a:cubicBezTo>
                      <a:pt x="19" y="0"/>
                      <a:pt x="17" y="0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108"/>
              <p:cNvSpPr>
                <a:spLocks/>
              </p:cNvSpPr>
              <p:nvPr/>
            </p:nvSpPr>
            <p:spPr bwMode="auto">
              <a:xfrm>
                <a:off x="6384753" y="4476279"/>
                <a:ext cx="79375" cy="22225"/>
              </a:xfrm>
              <a:custGeom>
                <a:avLst/>
                <a:gdLst>
                  <a:gd name="T0" fmla="*/ 24 w 28"/>
                  <a:gd name="T1" fmla="*/ 0 h 8"/>
                  <a:gd name="T2" fmla="*/ 3 w 28"/>
                  <a:gd name="T3" fmla="*/ 0 h 8"/>
                  <a:gd name="T4" fmla="*/ 0 w 28"/>
                  <a:gd name="T5" fmla="*/ 4 h 8"/>
                  <a:gd name="T6" fmla="*/ 3 w 28"/>
                  <a:gd name="T7" fmla="*/ 8 h 8"/>
                  <a:gd name="T8" fmla="*/ 24 w 28"/>
                  <a:gd name="T9" fmla="*/ 8 h 8"/>
                  <a:gd name="T10" fmla="*/ 28 w 28"/>
                  <a:gd name="T11" fmla="*/ 4 h 8"/>
                  <a:gd name="T12" fmla="*/ 24 w 28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8">
                    <a:moveTo>
                      <a:pt x="24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4"/>
                    </a:cubicBezTo>
                    <a:cubicBezTo>
                      <a:pt x="0" y="6"/>
                      <a:pt x="1" y="8"/>
                      <a:pt x="3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6" y="8"/>
                      <a:pt x="28" y="6"/>
                      <a:pt x="28" y="4"/>
                    </a:cubicBezTo>
                    <a:cubicBezTo>
                      <a:pt x="28" y="2"/>
                      <a:pt x="26" y="0"/>
                      <a:pt x="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109"/>
              <p:cNvSpPr>
                <a:spLocks/>
              </p:cNvSpPr>
              <p:nvPr/>
            </p:nvSpPr>
            <p:spPr bwMode="auto">
              <a:xfrm>
                <a:off x="6848303" y="4476279"/>
                <a:ext cx="82550" cy="22225"/>
              </a:xfrm>
              <a:custGeom>
                <a:avLst/>
                <a:gdLst>
                  <a:gd name="T0" fmla="*/ 25 w 29"/>
                  <a:gd name="T1" fmla="*/ 0 h 8"/>
                  <a:gd name="T2" fmla="*/ 4 w 29"/>
                  <a:gd name="T3" fmla="*/ 0 h 8"/>
                  <a:gd name="T4" fmla="*/ 0 w 29"/>
                  <a:gd name="T5" fmla="*/ 4 h 8"/>
                  <a:gd name="T6" fmla="*/ 4 w 29"/>
                  <a:gd name="T7" fmla="*/ 8 h 8"/>
                  <a:gd name="T8" fmla="*/ 25 w 29"/>
                  <a:gd name="T9" fmla="*/ 8 h 8"/>
                  <a:gd name="T10" fmla="*/ 29 w 29"/>
                  <a:gd name="T11" fmla="*/ 4 h 8"/>
                  <a:gd name="T12" fmla="*/ 25 w 29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8">
                    <a:moveTo>
                      <a:pt x="25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7" y="8"/>
                      <a:pt x="29" y="6"/>
                      <a:pt x="29" y="4"/>
                    </a:cubicBezTo>
                    <a:cubicBezTo>
                      <a:pt x="29" y="2"/>
                      <a:pt x="27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110"/>
              <p:cNvSpPr>
                <a:spLocks noEditPoints="1"/>
              </p:cNvSpPr>
              <p:nvPr/>
            </p:nvSpPr>
            <p:spPr bwMode="auto">
              <a:xfrm>
                <a:off x="6503815" y="4339754"/>
                <a:ext cx="304800" cy="363538"/>
              </a:xfrm>
              <a:custGeom>
                <a:avLst/>
                <a:gdLst>
                  <a:gd name="T0" fmla="*/ 54 w 107"/>
                  <a:gd name="T1" fmla="*/ 0 h 128"/>
                  <a:gd name="T2" fmla="*/ 0 w 107"/>
                  <a:gd name="T3" fmla="*/ 52 h 128"/>
                  <a:gd name="T4" fmla="*/ 28 w 107"/>
                  <a:gd name="T5" fmla="*/ 98 h 128"/>
                  <a:gd name="T6" fmla="*/ 39 w 107"/>
                  <a:gd name="T7" fmla="*/ 128 h 128"/>
                  <a:gd name="T8" fmla="*/ 40 w 107"/>
                  <a:gd name="T9" fmla="*/ 128 h 128"/>
                  <a:gd name="T10" fmla="*/ 67 w 107"/>
                  <a:gd name="T11" fmla="*/ 128 h 128"/>
                  <a:gd name="T12" fmla="*/ 68 w 107"/>
                  <a:gd name="T13" fmla="*/ 128 h 128"/>
                  <a:gd name="T14" fmla="*/ 79 w 107"/>
                  <a:gd name="T15" fmla="*/ 98 h 128"/>
                  <a:gd name="T16" fmla="*/ 107 w 107"/>
                  <a:gd name="T17" fmla="*/ 52 h 128"/>
                  <a:gd name="T18" fmla="*/ 54 w 107"/>
                  <a:gd name="T19" fmla="*/ 0 h 128"/>
                  <a:gd name="T20" fmla="*/ 60 w 107"/>
                  <a:gd name="T21" fmla="*/ 119 h 128"/>
                  <a:gd name="T22" fmla="*/ 57 w 107"/>
                  <a:gd name="T23" fmla="*/ 122 h 128"/>
                  <a:gd name="T24" fmla="*/ 56 w 107"/>
                  <a:gd name="T25" fmla="*/ 122 h 128"/>
                  <a:gd name="T26" fmla="*/ 54 w 107"/>
                  <a:gd name="T27" fmla="*/ 120 h 128"/>
                  <a:gd name="T28" fmla="*/ 51 w 107"/>
                  <a:gd name="T29" fmla="*/ 122 h 128"/>
                  <a:gd name="T30" fmla="*/ 50 w 107"/>
                  <a:gd name="T31" fmla="*/ 122 h 128"/>
                  <a:gd name="T32" fmla="*/ 47 w 107"/>
                  <a:gd name="T33" fmla="*/ 119 h 128"/>
                  <a:gd name="T34" fmla="*/ 37 w 107"/>
                  <a:gd name="T35" fmla="*/ 48 h 128"/>
                  <a:gd name="T36" fmla="*/ 40 w 107"/>
                  <a:gd name="T37" fmla="*/ 44 h 128"/>
                  <a:gd name="T38" fmla="*/ 44 w 107"/>
                  <a:gd name="T39" fmla="*/ 47 h 128"/>
                  <a:gd name="T40" fmla="*/ 54 w 107"/>
                  <a:gd name="T41" fmla="*/ 112 h 128"/>
                  <a:gd name="T42" fmla="*/ 63 w 107"/>
                  <a:gd name="T43" fmla="*/ 47 h 128"/>
                  <a:gd name="T44" fmla="*/ 67 w 107"/>
                  <a:gd name="T45" fmla="*/ 44 h 128"/>
                  <a:gd name="T46" fmla="*/ 70 w 107"/>
                  <a:gd name="T47" fmla="*/ 48 h 128"/>
                  <a:gd name="T48" fmla="*/ 60 w 107"/>
                  <a:gd name="T49" fmla="*/ 119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28">
                    <a:moveTo>
                      <a:pt x="54" y="0"/>
                    </a:moveTo>
                    <a:cubicBezTo>
                      <a:pt x="24" y="0"/>
                      <a:pt x="0" y="23"/>
                      <a:pt x="0" y="52"/>
                    </a:cubicBezTo>
                    <a:cubicBezTo>
                      <a:pt x="0" y="71"/>
                      <a:pt x="11" y="89"/>
                      <a:pt x="28" y="98"/>
                    </a:cubicBezTo>
                    <a:cubicBezTo>
                      <a:pt x="39" y="128"/>
                      <a:pt x="39" y="128"/>
                      <a:pt x="39" y="128"/>
                    </a:cubicBezTo>
                    <a:cubicBezTo>
                      <a:pt x="40" y="128"/>
                      <a:pt x="40" y="128"/>
                      <a:pt x="40" y="128"/>
                    </a:cubicBezTo>
                    <a:cubicBezTo>
                      <a:pt x="67" y="128"/>
                      <a:pt x="67" y="128"/>
                      <a:pt x="67" y="128"/>
                    </a:cubicBezTo>
                    <a:cubicBezTo>
                      <a:pt x="67" y="128"/>
                      <a:pt x="68" y="128"/>
                      <a:pt x="68" y="128"/>
                    </a:cubicBezTo>
                    <a:cubicBezTo>
                      <a:pt x="79" y="98"/>
                      <a:pt x="79" y="98"/>
                      <a:pt x="79" y="98"/>
                    </a:cubicBezTo>
                    <a:cubicBezTo>
                      <a:pt x="96" y="89"/>
                      <a:pt x="107" y="71"/>
                      <a:pt x="107" y="52"/>
                    </a:cubicBezTo>
                    <a:cubicBezTo>
                      <a:pt x="107" y="23"/>
                      <a:pt x="83" y="0"/>
                      <a:pt x="54" y="0"/>
                    </a:cubicBezTo>
                    <a:close/>
                    <a:moveTo>
                      <a:pt x="60" y="119"/>
                    </a:moveTo>
                    <a:cubicBezTo>
                      <a:pt x="60" y="121"/>
                      <a:pt x="59" y="122"/>
                      <a:pt x="57" y="122"/>
                    </a:cubicBezTo>
                    <a:cubicBezTo>
                      <a:pt x="56" y="122"/>
                      <a:pt x="56" y="122"/>
                      <a:pt x="56" y="122"/>
                    </a:cubicBezTo>
                    <a:cubicBezTo>
                      <a:pt x="55" y="122"/>
                      <a:pt x="54" y="121"/>
                      <a:pt x="54" y="120"/>
                    </a:cubicBezTo>
                    <a:cubicBezTo>
                      <a:pt x="53" y="121"/>
                      <a:pt x="52" y="122"/>
                      <a:pt x="51" y="122"/>
                    </a:cubicBezTo>
                    <a:cubicBezTo>
                      <a:pt x="51" y="122"/>
                      <a:pt x="51" y="122"/>
                      <a:pt x="50" y="122"/>
                    </a:cubicBezTo>
                    <a:cubicBezTo>
                      <a:pt x="49" y="122"/>
                      <a:pt x="47" y="121"/>
                      <a:pt x="47" y="119"/>
                    </a:cubicBezTo>
                    <a:cubicBezTo>
                      <a:pt x="37" y="48"/>
                      <a:pt x="37" y="48"/>
                      <a:pt x="37" y="48"/>
                    </a:cubicBezTo>
                    <a:cubicBezTo>
                      <a:pt x="36" y="46"/>
                      <a:pt x="38" y="44"/>
                      <a:pt x="40" y="44"/>
                    </a:cubicBezTo>
                    <a:cubicBezTo>
                      <a:pt x="42" y="43"/>
                      <a:pt x="44" y="45"/>
                      <a:pt x="44" y="47"/>
                    </a:cubicBezTo>
                    <a:cubicBezTo>
                      <a:pt x="54" y="112"/>
                      <a:pt x="54" y="112"/>
                      <a:pt x="54" y="112"/>
                    </a:cubicBezTo>
                    <a:cubicBezTo>
                      <a:pt x="63" y="47"/>
                      <a:pt x="63" y="47"/>
                      <a:pt x="63" y="47"/>
                    </a:cubicBezTo>
                    <a:cubicBezTo>
                      <a:pt x="63" y="45"/>
                      <a:pt x="65" y="43"/>
                      <a:pt x="67" y="44"/>
                    </a:cubicBezTo>
                    <a:cubicBezTo>
                      <a:pt x="69" y="44"/>
                      <a:pt x="71" y="46"/>
                      <a:pt x="70" y="48"/>
                    </a:cubicBezTo>
                    <a:lnTo>
                      <a:pt x="60" y="1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104"/>
              <p:cNvSpPr>
                <a:spLocks/>
              </p:cNvSpPr>
              <p:nvPr/>
            </p:nvSpPr>
            <p:spPr bwMode="auto">
              <a:xfrm>
                <a:off x="6611746" y="4713389"/>
                <a:ext cx="90488" cy="36000"/>
              </a:xfrm>
              <a:custGeom>
                <a:avLst/>
                <a:gdLst>
                  <a:gd name="T0" fmla="*/ 28 w 32"/>
                  <a:gd name="T1" fmla="*/ 0 h 7"/>
                  <a:gd name="T2" fmla="*/ 4 w 32"/>
                  <a:gd name="T3" fmla="*/ 0 h 7"/>
                  <a:gd name="T4" fmla="*/ 0 w 32"/>
                  <a:gd name="T5" fmla="*/ 4 h 7"/>
                  <a:gd name="T6" fmla="*/ 4 w 32"/>
                  <a:gd name="T7" fmla="*/ 7 h 7"/>
                  <a:gd name="T8" fmla="*/ 28 w 32"/>
                  <a:gd name="T9" fmla="*/ 7 h 7"/>
                  <a:gd name="T10" fmla="*/ 32 w 32"/>
                  <a:gd name="T11" fmla="*/ 4 h 7"/>
                  <a:gd name="T12" fmla="*/ 28 w 32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7">
                    <a:moveTo>
                      <a:pt x="28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1"/>
                      <a:pt x="0" y="4"/>
                    </a:cubicBezTo>
                    <a:cubicBezTo>
                      <a:pt x="0" y="6"/>
                      <a:pt x="2" y="7"/>
                      <a:pt x="4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30" y="7"/>
                      <a:pt x="32" y="6"/>
                      <a:pt x="32" y="4"/>
                    </a:cubicBezTo>
                    <a:cubicBezTo>
                      <a:pt x="32" y="1"/>
                      <a:pt x="30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6572750" y="1730420"/>
            <a:ext cx="4918210" cy="3031102"/>
            <a:chOff x="6572750" y="1730420"/>
            <a:chExt cx="4918210" cy="3031102"/>
          </a:xfrm>
        </p:grpSpPr>
        <p:sp>
          <p:nvSpPr>
            <p:cNvPr id="3" name="矩形 2"/>
            <p:cNvSpPr/>
            <p:nvPr/>
          </p:nvSpPr>
          <p:spPr>
            <a:xfrm>
              <a:off x="6724864" y="2384012"/>
              <a:ext cx="4766096" cy="23775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1. 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柿子切块，鸡蛋加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适量盐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搅拌</a:t>
              </a:r>
              <a:endPara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2. 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锅里放油</a:t>
              </a:r>
              <a:endPara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3. 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把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鸡蛋倒进去炒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熟</a:t>
              </a:r>
              <a:endPara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4. 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加入葱花</a:t>
              </a:r>
              <a:endPara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5. 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把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柿子放进去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放少许盐和味精</a:t>
              </a:r>
              <a:endPara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6. 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翻炒几下出锅装盘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6572750" y="1730420"/>
              <a:ext cx="3736364" cy="523220"/>
              <a:chOff x="497203" y="2862977"/>
              <a:chExt cx="3736364" cy="523220"/>
            </a:xfrm>
          </p:grpSpPr>
          <p:grpSp>
            <p:nvGrpSpPr>
              <p:cNvPr id="34" name="Group 109"/>
              <p:cNvGrpSpPr/>
              <p:nvPr/>
            </p:nvGrpSpPr>
            <p:grpSpPr>
              <a:xfrm>
                <a:off x="497203" y="2927400"/>
                <a:ext cx="540000" cy="432000"/>
                <a:chOff x="1501535" y="1870628"/>
                <a:chExt cx="924087" cy="714938"/>
              </a:xfrm>
              <a:solidFill>
                <a:srgbClr val="5A327D"/>
              </a:solidFill>
            </p:grpSpPr>
            <p:sp>
              <p:nvSpPr>
                <p:cNvPr id="36" name="Freeform 96"/>
                <p:cNvSpPr>
                  <a:spLocks/>
                </p:cNvSpPr>
                <p:nvPr/>
              </p:nvSpPr>
              <p:spPr bwMode="auto">
                <a:xfrm>
                  <a:off x="2034662" y="1884298"/>
                  <a:ext cx="390960" cy="701268"/>
                </a:xfrm>
                <a:custGeom>
                  <a:avLst/>
                  <a:gdLst>
                    <a:gd name="T0" fmla="*/ 286 w 286"/>
                    <a:gd name="T1" fmla="*/ 0 h 513"/>
                    <a:gd name="T2" fmla="*/ 108 w 286"/>
                    <a:gd name="T3" fmla="*/ 513 h 513"/>
                    <a:gd name="T4" fmla="*/ 0 w 286"/>
                    <a:gd name="T5" fmla="*/ 373 h 513"/>
                    <a:gd name="T6" fmla="*/ 286 w 286"/>
                    <a:gd name="T7" fmla="*/ 0 h 5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6" h="513">
                      <a:moveTo>
                        <a:pt x="286" y="0"/>
                      </a:moveTo>
                      <a:lnTo>
                        <a:pt x="108" y="513"/>
                      </a:lnTo>
                      <a:lnTo>
                        <a:pt x="0" y="373"/>
                      </a:lnTo>
                      <a:lnTo>
                        <a:pt x="28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" name="Freeform 97"/>
                <p:cNvSpPr>
                  <a:spLocks/>
                </p:cNvSpPr>
                <p:nvPr/>
              </p:nvSpPr>
              <p:spPr bwMode="auto">
                <a:xfrm>
                  <a:off x="1795438" y="1870628"/>
                  <a:ext cx="613780" cy="511255"/>
                </a:xfrm>
                <a:custGeom>
                  <a:avLst/>
                  <a:gdLst>
                    <a:gd name="T0" fmla="*/ 449 w 449"/>
                    <a:gd name="T1" fmla="*/ 0 h 374"/>
                    <a:gd name="T2" fmla="*/ 163 w 449"/>
                    <a:gd name="T3" fmla="*/ 374 h 374"/>
                    <a:gd name="T4" fmla="*/ 0 w 449"/>
                    <a:gd name="T5" fmla="*/ 308 h 374"/>
                    <a:gd name="T6" fmla="*/ 449 w 449"/>
                    <a:gd name="T7" fmla="*/ 0 h 3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9" h="374">
                      <a:moveTo>
                        <a:pt x="449" y="0"/>
                      </a:moveTo>
                      <a:lnTo>
                        <a:pt x="163" y="374"/>
                      </a:lnTo>
                      <a:lnTo>
                        <a:pt x="0" y="308"/>
                      </a:lnTo>
                      <a:lnTo>
                        <a:pt x="449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" name="Freeform 98"/>
                <p:cNvSpPr>
                  <a:spLocks/>
                </p:cNvSpPr>
                <p:nvPr/>
              </p:nvSpPr>
              <p:spPr bwMode="auto">
                <a:xfrm>
                  <a:off x="1989551" y="2420159"/>
                  <a:ext cx="28707" cy="56047"/>
                </a:xfrm>
                <a:custGeom>
                  <a:avLst/>
                  <a:gdLst>
                    <a:gd name="T0" fmla="*/ 5 w 9"/>
                    <a:gd name="T1" fmla="*/ 0 h 17"/>
                    <a:gd name="T2" fmla="*/ 8 w 9"/>
                    <a:gd name="T3" fmla="*/ 4 h 17"/>
                    <a:gd name="T4" fmla="*/ 7 w 9"/>
                    <a:gd name="T5" fmla="*/ 14 h 17"/>
                    <a:gd name="T6" fmla="*/ 3 w 9"/>
                    <a:gd name="T7" fmla="*/ 17 h 17"/>
                    <a:gd name="T8" fmla="*/ 0 w 9"/>
                    <a:gd name="T9" fmla="*/ 13 h 17"/>
                    <a:gd name="T10" fmla="*/ 0 w 9"/>
                    <a:gd name="T11" fmla="*/ 13 h 17"/>
                    <a:gd name="T12" fmla="*/ 1 w 9"/>
                    <a:gd name="T13" fmla="*/ 3 h 17"/>
                    <a:gd name="T14" fmla="*/ 5 w 9"/>
                    <a:gd name="T15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" h="17">
                      <a:moveTo>
                        <a:pt x="5" y="0"/>
                      </a:moveTo>
                      <a:cubicBezTo>
                        <a:pt x="7" y="0"/>
                        <a:pt x="9" y="2"/>
                        <a:pt x="8" y="4"/>
                      </a:cubicBezTo>
                      <a:cubicBezTo>
                        <a:pt x="7" y="14"/>
                        <a:pt x="7" y="14"/>
                        <a:pt x="7" y="14"/>
                      </a:cubicBezTo>
                      <a:cubicBezTo>
                        <a:pt x="7" y="16"/>
                        <a:pt x="5" y="17"/>
                        <a:pt x="3" y="17"/>
                      </a:cubicBezTo>
                      <a:cubicBezTo>
                        <a:pt x="1" y="17"/>
                        <a:pt x="0" y="15"/>
                        <a:pt x="0" y="13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1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" name="Freeform 99"/>
                <p:cNvSpPr>
                  <a:spLocks/>
                </p:cNvSpPr>
                <p:nvPr/>
              </p:nvSpPr>
              <p:spPr bwMode="auto">
                <a:xfrm>
                  <a:off x="1947175" y="2491243"/>
                  <a:ext cx="51946" cy="46478"/>
                </a:xfrm>
                <a:custGeom>
                  <a:avLst/>
                  <a:gdLst>
                    <a:gd name="T0" fmla="*/ 15 w 16"/>
                    <a:gd name="T1" fmla="*/ 2 h 14"/>
                    <a:gd name="T2" fmla="*/ 14 w 16"/>
                    <a:gd name="T3" fmla="*/ 7 h 14"/>
                    <a:gd name="T4" fmla="*/ 6 w 16"/>
                    <a:gd name="T5" fmla="*/ 13 h 14"/>
                    <a:gd name="T6" fmla="*/ 1 w 16"/>
                    <a:gd name="T7" fmla="*/ 12 h 14"/>
                    <a:gd name="T8" fmla="*/ 0 w 16"/>
                    <a:gd name="T9" fmla="*/ 10 h 14"/>
                    <a:gd name="T10" fmla="*/ 2 w 16"/>
                    <a:gd name="T11" fmla="*/ 7 h 14"/>
                    <a:gd name="T12" fmla="*/ 9 w 16"/>
                    <a:gd name="T13" fmla="*/ 1 h 14"/>
                    <a:gd name="T14" fmla="*/ 15 w 16"/>
                    <a:gd name="T15" fmla="*/ 2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" h="14">
                      <a:moveTo>
                        <a:pt x="15" y="2"/>
                      </a:moveTo>
                      <a:cubicBezTo>
                        <a:pt x="16" y="4"/>
                        <a:pt x="16" y="6"/>
                        <a:pt x="14" y="7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5" y="14"/>
                        <a:pt x="2" y="14"/>
                        <a:pt x="1" y="12"/>
                      </a:cubicBezTo>
                      <a:cubicBezTo>
                        <a:pt x="1" y="12"/>
                        <a:pt x="0" y="11"/>
                        <a:pt x="0" y="10"/>
                      </a:cubicBezTo>
                      <a:cubicBezTo>
                        <a:pt x="0" y="9"/>
                        <a:pt x="1" y="8"/>
                        <a:pt x="2" y="7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11" y="0"/>
                        <a:pt x="13" y="1"/>
                        <a:pt x="1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" name="Freeform 100"/>
                <p:cNvSpPr>
                  <a:spLocks/>
                </p:cNvSpPr>
                <p:nvPr/>
              </p:nvSpPr>
              <p:spPr bwMode="auto">
                <a:xfrm>
                  <a:off x="1881559" y="2524050"/>
                  <a:ext cx="58781" cy="28707"/>
                </a:xfrm>
                <a:custGeom>
                  <a:avLst/>
                  <a:gdLst>
                    <a:gd name="T0" fmla="*/ 14 w 18"/>
                    <a:gd name="T1" fmla="*/ 1 h 9"/>
                    <a:gd name="T2" fmla="*/ 17 w 18"/>
                    <a:gd name="T3" fmla="*/ 5 h 9"/>
                    <a:gd name="T4" fmla="*/ 13 w 18"/>
                    <a:gd name="T5" fmla="*/ 9 h 9"/>
                    <a:gd name="T6" fmla="*/ 4 w 18"/>
                    <a:gd name="T7" fmla="*/ 8 h 9"/>
                    <a:gd name="T8" fmla="*/ 0 w 18"/>
                    <a:gd name="T9" fmla="*/ 3 h 9"/>
                    <a:gd name="T10" fmla="*/ 4 w 18"/>
                    <a:gd name="T11" fmla="*/ 0 h 9"/>
                    <a:gd name="T12" fmla="*/ 4 w 18"/>
                    <a:gd name="T13" fmla="*/ 0 h 9"/>
                    <a:gd name="T14" fmla="*/ 14 w 18"/>
                    <a:gd name="T15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8" h="9">
                      <a:moveTo>
                        <a:pt x="14" y="1"/>
                      </a:moveTo>
                      <a:cubicBezTo>
                        <a:pt x="16" y="1"/>
                        <a:pt x="18" y="3"/>
                        <a:pt x="17" y="5"/>
                      </a:cubicBezTo>
                      <a:cubicBezTo>
                        <a:pt x="17" y="7"/>
                        <a:pt x="15" y="9"/>
                        <a:pt x="13" y="9"/>
                      </a:cubicBez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2" y="7"/>
                        <a:pt x="0" y="6"/>
                        <a:pt x="0" y="3"/>
                      </a:cubicBezTo>
                      <a:cubicBezTo>
                        <a:pt x="1" y="2"/>
                        <a:pt x="2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lnTo>
                        <a:pt x="14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" name="Freeform 101"/>
                <p:cNvSpPr>
                  <a:spLocks/>
                </p:cNvSpPr>
                <p:nvPr/>
              </p:nvSpPr>
              <p:spPr bwMode="auto">
                <a:xfrm>
                  <a:off x="1817310" y="2485775"/>
                  <a:ext cx="51946" cy="45111"/>
                </a:xfrm>
                <a:custGeom>
                  <a:avLst/>
                  <a:gdLst>
                    <a:gd name="T0" fmla="*/ 15 w 16"/>
                    <a:gd name="T1" fmla="*/ 12 h 14"/>
                    <a:gd name="T2" fmla="*/ 9 w 16"/>
                    <a:gd name="T3" fmla="*/ 13 h 14"/>
                    <a:gd name="T4" fmla="*/ 2 w 16"/>
                    <a:gd name="T5" fmla="*/ 6 h 14"/>
                    <a:gd name="T6" fmla="*/ 2 w 16"/>
                    <a:gd name="T7" fmla="*/ 1 h 14"/>
                    <a:gd name="T8" fmla="*/ 4 w 16"/>
                    <a:gd name="T9" fmla="*/ 0 h 14"/>
                    <a:gd name="T10" fmla="*/ 7 w 16"/>
                    <a:gd name="T11" fmla="*/ 1 h 14"/>
                    <a:gd name="T12" fmla="*/ 14 w 16"/>
                    <a:gd name="T13" fmla="*/ 7 h 14"/>
                    <a:gd name="T14" fmla="*/ 15 w 16"/>
                    <a:gd name="T15" fmla="*/ 12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" h="14">
                      <a:moveTo>
                        <a:pt x="15" y="12"/>
                      </a:moveTo>
                      <a:cubicBezTo>
                        <a:pt x="13" y="14"/>
                        <a:pt x="11" y="14"/>
                        <a:pt x="9" y="13"/>
                      </a:cubicBezTo>
                      <a:cubicBezTo>
                        <a:pt x="2" y="6"/>
                        <a:pt x="2" y="6"/>
                        <a:pt x="2" y="6"/>
                      </a:cubicBezTo>
                      <a:cubicBezTo>
                        <a:pt x="0" y="5"/>
                        <a:pt x="0" y="3"/>
                        <a:pt x="2" y="1"/>
                      </a:cubicBezTo>
                      <a:cubicBezTo>
                        <a:pt x="2" y="0"/>
                        <a:pt x="3" y="0"/>
                        <a:pt x="4" y="0"/>
                      </a:cubicBezTo>
                      <a:cubicBezTo>
                        <a:pt x="5" y="0"/>
                        <a:pt x="6" y="0"/>
                        <a:pt x="7" y="1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6" y="8"/>
                        <a:pt x="16" y="11"/>
                        <a:pt x="15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4" name="Freeform 102"/>
                <p:cNvSpPr>
                  <a:spLocks/>
                </p:cNvSpPr>
                <p:nvPr/>
              </p:nvSpPr>
              <p:spPr bwMode="auto">
                <a:xfrm>
                  <a:off x="1774933" y="2429728"/>
                  <a:ext cx="46478" cy="51946"/>
                </a:xfrm>
                <a:custGeom>
                  <a:avLst/>
                  <a:gdLst>
                    <a:gd name="T0" fmla="*/ 13 w 14"/>
                    <a:gd name="T1" fmla="*/ 10 h 16"/>
                    <a:gd name="T2" fmla="*/ 11 w 14"/>
                    <a:gd name="T3" fmla="*/ 15 h 16"/>
                    <a:gd name="T4" fmla="*/ 6 w 14"/>
                    <a:gd name="T5" fmla="*/ 14 h 16"/>
                    <a:gd name="T6" fmla="*/ 1 w 14"/>
                    <a:gd name="T7" fmla="*/ 5 h 16"/>
                    <a:gd name="T8" fmla="*/ 3 w 14"/>
                    <a:gd name="T9" fmla="*/ 0 h 16"/>
                    <a:gd name="T10" fmla="*/ 5 w 14"/>
                    <a:gd name="T11" fmla="*/ 0 h 16"/>
                    <a:gd name="T12" fmla="*/ 8 w 14"/>
                    <a:gd name="T13" fmla="*/ 2 h 16"/>
                    <a:gd name="T14" fmla="*/ 13 w 14"/>
                    <a:gd name="T15" fmla="*/ 1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" h="16">
                      <a:moveTo>
                        <a:pt x="13" y="10"/>
                      </a:moveTo>
                      <a:cubicBezTo>
                        <a:pt x="14" y="12"/>
                        <a:pt x="13" y="14"/>
                        <a:pt x="11" y="15"/>
                      </a:cubicBezTo>
                      <a:cubicBezTo>
                        <a:pt x="10" y="16"/>
                        <a:pt x="7" y="16"/>
                        <a:pt x="6" y="14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0" y="4"/>
                        <a:pt x="1" y="1"/>
                        <a:pt x="3" y="0"/>
                      </a:cubicBezTo>
                      <a:cubicBezTo>
                        <a:pt x="3" y="0"/>
                        <a:pt x="4" y="0"/>
                        <a:pt x="5" y="0"/>
                      </a:cubicBezTo>
                      <a:cubicBezTo>
                        <a:pt x="6" y="0"/>
                        <a:pt x="7" y="1"/>
                        <a:pt x="8" y="2"/>
                      </a:cubicBezTo>
                      <a:lnTo>
                        <a:pt x="13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5" name="Freeform 103"/>
                <p:cNvSpPr>
                  <a:spLocks/>
                </p:cNvSpPr>
                <p:nvPr/>
              </p:nvSpPr>
              <p:spPr bwMode="auto">
                <a:xfrm>
                  <a:off x="1733924" y="2365479"/>
                  <a:ext cx="41010" cy="51946"/>
                </a:xfrm>
                <a:custGeom>
                  <a:avLst/>
                  <a:gdLst>
                    <a:gd name="T0" fmla="*/ 12 w 13"/>
                    <a:gd name="T1" fmla="*/ 10 h 16"/>
                    <a:gd name="T2" fmla="*/ 11 w 13"/>
                    <a:gd name="T3" fmla="*/ 15 h 16"/>
                    <a:gd name="T4" fmla="*/ 5 w 13"/>
                    <a:gd name="T5" fmla="*/ 14 h 16"/>
                    <a:gd name="T6" fmla="*/ 1 w 13"/>
                    <a:gd name="T7" fmla="*/ 5 h 16"/>
                    <a:gd name="T8" fmla="*/ 2 w 13"/>
                    <a:gd name="T9" fmla="*/ 0 h 16"/>
                    <a:gd name="T10" fmla="*/ 4 w 13"/>
                    <a:gd name="T11" fmla="*/ 0 h 16"/>
                    <a:gd name="T12" fmla="*/ 7 w 13"/>
                    <a:gd name="T13" fmla="*/ 2 h 16"/>
                    <a:gd name="T14" fmla="*/ 12 w 13"/>
                    <a:gd name="T15" fmla="*/ 1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" h="16">
                      <a:moveTo>
                        <a:pt x="12" y="10"/>
                      </a:moveTo>
                      <a:cubicBezTo>
                        <a:pt x="13" y="12"/>
                        <a:pt x="12" y="14"/>
                        <a:pt x="11" y="15"/>
                      </a:cubicBezTo>
                      <a:cubicBezTo>
                        <a:pt x="9" y="16"/>
                        <a:pt x="6" y="15"/>
                        <a:pt x="5" y="14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0" y="4"/>
                        <a:pt x="0" y="1"/>
                        <a:pt x="2" y="0"/>
                      </a:cubicBezTo>
                      <a:cubicBezTo>
                        <a:pt x="3" y="0"/>
                        <a:pt x="3" y="0"/>
                        <a:pt x="4" y="0"/>
                      </a:cubicBezTo>
                      <a:cubicBezTo>
                        <a:pt x="5" y="0"/>
                        <a:pt x="6" y="0"/>
                        <a:pt x="7" y="2"/>
                      </a:cubicBezTo>
                      <a:lnTo>
                        <a:pt x="12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" name="Freeform 104"/>
                <p:cNvSpPr>
                  <a:spLocks/>
                </p:cNvSpPr>
                <p:nvPr/>
              </p:nvSpPr>
              <p:spPr bwMode="auto">
                <a:xfrm>
                  <a:off x="1681978" y="2317634"/>
                  <a:ext cx="51946" cy="45111"/>
                </a:xfrm>
                <a:custGeom>
                  <a:avLst/>
                  <a:gdLst>
                    <a:gd name="T0" fmla="*/ 14 w 16"/>
                    <a:gd name="T1" fmla="*/ 6 h 14"/>
                    <a:gd name="T2" fmla="*/ 15 w 16"/>
                    <a:gd name="T3" fmla="*/ 12 h 14"/>
                    <a:gd name="T4" fmla="*/ 10 w 16"/>
                    <a:gd name="T5" fmla="*/ 12 h 14"/>
                    <a:gd name="T6" fmla="*/ 2 w 16"/>
                    <a:gd name="T7" fmla="*/ 6 h 14"/>
                    <a:gd name="T8" fmla="*/ 2 w 16"/>
                    <a:gd name="T9" fmla="*/ 1 h 14"/>
                    <a:gd name="T10" fmla="*/ 5 w 16"/>
                    <a:gd name="T11" fmla="*/ 0 h 14"/>
                    <a:gd name="T12" fmla="*/ 7 w 16"/>
                    <a:gd name="T13" fmla="*/ 0 h 14"/>
                    <a:gd name="T14" fmla="*/ 14 w 16"/>
                    <a:gd name="T15" fmla="*/ 6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" h="14">
                      <a:moveTo>
                        <a:pt x="14" y="6"/>
                      </a:moveTo>
                      <a:cubicBezTo>
                        <a:pt x="16" y="8"/>
                        <a:pt x="16" y="10"/>
                        <a:pt x="15" y="12"/>
                      </a:cubicBezTo>
                      <a:cubicBezTo>
                        <a:pt x="14" y="13"/>
                        <a:pt x="11" y="14"/>
                        <a:pt x="10" y="12"/>
                      </a:cubicBezTo>
                      <a:cubicBezTo>
                        <a:pt x="2" y="6"/>
                        <a:pt x="2" y="6"/>
                        <a:pt x="2" y="6"/>
                      </a:cubicBezTo>
                      <a:cubicBezTo>
                        <a:pt x="1" y="5"/>
                        <a:pt x="0" y="2"/>
                        <a:pt x="2" y="1"/>
                      </a:cubicBezTo>
                      <a:cubicBezTo>
                        <a:pt x="2" y="0"/>
                        <a:pt x="3" y="0"/>
                        <a:pt x="5" y="0"/>
                      </a:cubicBezTo>
                      <a:cubicBezTo>
                        <a:pt x="5" y="0"/>
                        <a:pt x="6" y="0"/>
                        <a:pt x="7" y="0"/>
                      </a:cubicBezTo>
                      <a:lnTo>
                        <a:pt x="14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7" name="Freeform 105"/>
                <p:cNvSpPr>
                  <a:spLocks/>
                </p:cNvSpPr>
                <p:nvPr/>
              </p:nvSpPr>
              <p:spPr bwMode="auto">
                <a:xfrm>
                  <a:off x="1613628" y="2291662"/>
                  <a:ext cx="54680" cy="28707"/>
                </a:xfrm>
                <a:custGeom>
                  <a:avLst/>
                  <a:gdLst>
                    <a:gd name="T0" fmla="*/ 14 w 17"/>
                    <a:gd name="T1" fmla="*/ 2 h 9"/>
                    <a:gd name="T2" fmla="*/ 17 w 17"/>
                    <a:gd name="T3" fmla="*/ 6 h 9"/>
                    <a:gd name="T4" fmla="*/ 13 w 17"/>
                    <a:gd name="T5" fmla="*/ 9 h 9"/>
                    <a:gd name="T6" fmla="*/ 3 w 17"/>
                    <a:gd name="T7" fmla="*/ 7 h 9"/>
                    <a:gd name="T8" fmla="*/ 0 w 17"/>
                    <a:gd name="T9" fmla="*/ 3 h 9"/>
                    <a:gd name="T10" fmla="*/ 4 w 17"/>
                    <a:gd name="T11" fmla="*/ 0 h 9"/>
                    <a:gd name="T12" fmla="*/ 4 w 17"/>
                    <a:gd name="T13" fmla="*/ 0 h 9"/>
                    <a:gd name="T14" fmla="*/ 14 w 17"/>
                    <a:gd name="T15" fmla="*/ 2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" h="9">
                      <a:moveTo>
                        <a:pt x="14" y="2"/>
                      </a:moveTo>
                      <a:cubicBezTo>
                        <a:pt x="16" y="2"/>
                        <a:pt x="17" y="4"/>
                        <a:pt x="17" y="6"/>
                      </a:cubicBezTo>
                      <a:cubicBezTo>
                        <a:pt x="17" y="8"/>
                        <a:pt x="15" y="9"/>
                        <a:pt x="13" y="9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1" y="7"/>
                        <a:pt x="0" y="5"/>
                        <a:pt x="0" y="3"/>
                      </a:cubicBezTo>
                      <a:cubicBezTo>
                        <a:pt x="0" y="1"/>
                        <a:pt x="2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lnTo>
                        <a:pt x="14" y="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8" name="Freeform 106"/>
                <p:cNvSpPr>
                  <a:spLocks/>
                </p:cNvSpPr>
                <p:nvPr/>
              </p:nvSpPr>
              <p:spPr bwMode="auto">
                <a:xfrm>
                  <a:off x="1537077" y="2287561"/>
                  <a:ext cx="54680" cy="46478"/>
                </a:xfrm>
                <a:custGeom>
                  <a:avLst/>
                  <a:gdLst>
                    <a:gd name="T0" fmla="*/ 16 w 17"/>
                    <a:gd name="T1" fmla="*/ 3 h 14"/>
                    <a:gd name="T2" fmla="*/ 14 w 17"/>
                    <a:gd name="T3" fmla="*/ 8 h 14"/>
                    <a:gd name="T4" fmla="*/ 6 w 17"/>
                    <a:gd name="T5" fmla="*/ 13 h 14"/>
                    <a:gd name="T6" fmla="*/ 1 w 17"/>
                    <a:gd name="T7" fmla="*/ 11 h 14"/>
                    <a:gd name="T8" fmla="*/ 0 w 17"/>
                    <a:gd name="T9" fmla="*/ 10 h 14"/>
                    <a:gd name="T10" fmla="*/ 2 w 17"/>
                    <a:gd name="T11" fmla="*/ 6 h 14"/>
                    <a:gd name="T12" fmla="*/ 10 w 17"/>
                    <a:gd name="T13" fmla="*/ 1 h 14"/>
                    <a:gd name="T14" fmla="*/ 16 w 17"/>
                    <a:gd name="T1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" h="14">
                      <a:moveTo>
                        <a:pt x="16" y="3"/>
                      </a:moveTo>
                      <a:cubicBezTo>
                        <a:pt x="17" y="5"/>
                        <a:pt x="16" y="7"/>
                        <a:pt x="14" y="8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4" y="14"/>
                        <a:pt x="2" y="13"/>
                        <a:pt x="1" y="11"/>
                      </a:cubicBezTo>
                      <a:cubicBezTo>
                        <a:pt x="1" y="11"/>
                        <a:pt x="0" y="10"/>
                        <a:pt x="0" y="10"/>
                      </a:cubicBezTo>
                      <a:cubicBezTo>
                        <a:pt x="0" y="8"/>
                        <a:pt x="1" y="7"/>
                        <a:pt x="2" y="6"/>
                      </a:cubicBezTo>
                      <a:cubicBezTo>
                        <a:pt x="10" y="1"/>
                        <a:pt x="10" y="1"/>
                        <a:pt x="10" y="1"/>
                      </a:cubicBezTo>
                      <a:cubicBezTo>
                        <a:pt x="12" y="0"/>
                        <a:pt x="15" y="1"/>
                        <a:pt x="16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" name="Freeform 107"/>
                <p:cNvSpPr>
                  <a:spLocks/>
                </p:cNvSpPr>
                <p:nvPr/>
              </p:nvSpPr>
              <p:spPr bwMode="auto">
                <a:xfrm>
                  <a:off x="1504269" y="2407856"/>
                  <a:ext cx="38276" cy="54680"/>
                </a:xfrm>
                <a:custGeom>
                  <a:avLst/>
                  <a:gdLst>
                    <a:gd name="T0" fmla="*/ 11 w 12"/>
                    <a:gd name="T1" fmla="*/ 12 h 17"/>
                    <a:gd name="T2" fmla="*/ 9 w 12"/>
                    <a:gd name="T3" fmla="*/ 16 h 17"/>
                    <a:gd name="T4" fmla="*/ 8 w 12"/>
                    <a:gd name="T5" fmla="*/ 17 h 17"/>
                    <a:gd name="T6" fmla="*/ 4 w 12"/>
                    <a:gd name="T7" fmla="*/ 14 h 17"/>
                    <a:gd name="T8" fmla="*/ 1 w 12"/>
                    <a:gd name="T9" fmla="*/ 5 h 17"/>
                    <a:gd name="T10" fmla="*/ 3 w 12"/>
                    <a:gd name="T11" fmla="*/ 0 h 17"/>
                    <a:gd name="T12" fmla="*/ 8 w 12"/>
                    <a:gd name="T13" fmla="*/ 3 h 17"/>
                    <a:gd name="T14" fmla="*/ 11 w 12"/>
                    <a:gd name="T15" fmla="*/ 1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" h="17">
                      <a:moveTo>
                        <a:pt x="11" y="12"/>
                      </a:moveTo>
                      <a:cubicBezTo>
                        <a:pt x="12" y="13"/>
                        <a:pt x="11" y="16"/>
                        <a:pt x="9" y="16"/>
                      </a:cubicBezTo>
                      <a:cubicBezTo>
                        <a:pt x="9" y="16"/>
                        <a:pt x="8" y="17"/>
                        <a:pt x="8" y="17"/>
                      </a:cubicBezTo>
                      <a:cubicBezTo>
                        <a:pt x="6" y="17"/>
                        <a:pt x="5" y="16"/>
                        <a:pt x="4" y="14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0" y="3"/>
                        <a:pt x="1" y="1"/>
                        <a:pt x="3" y="0"/>
                      </a:cubicBezTo>
                      <a:cubicBezTo>
                        <a:pt x="5" y="0"/>
                        <a:pt x="7" y="1"/>
                        <a:pt x="8" y="3"/>
                      </a:cubicBezTo>
                      <a:lnTo>
                        <a:pt x="11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0" name="Freeform 108"/>
                <p:cNvSpPr>
                  <a:spLocks/>
                </p:cNvSpPr>
                <p:nvPr/>
              </p:nvSpPr>
              <p:spPr bwMode="auto">
                <a:xfrm>
                  <a:off x="1501535" y="2339506"/>
                  <a:ext cx="35542" cy="54680"/>
                </a:xfrm>
                <a:custGeom>
                  <a:avLst/>
                  <a:gdLst>
                    <a:gd name="T0" fmla="*/ 7 w 11"/>
                    <a:gd name="T1" fmla="*/ 0 h 17"/>
                    <a:gd name="T2" fmla="*/ 10 w 11"/>
                    <a:gd name="T3" fmla="*/ 5 h 17"/>
                    <a:gd name="T4" fmla="*/ 8 w 11"/>
                    <a:gd name="T5" fmla="*/ 14 h 17"/>
                    <a:gd name="T6" fmla="*/ 3 w 11"/>
                    <a:gd name="T7" fmla="*/ 17 h 17"/>
                    <a:gd name="T8" fmla="*/ 0 w 11"/>
                    <a:gd name="T9" fmla="*/ 13 h 17"/>
                    <a:gd name="T10" fmla="*/ 1 w 11"/>
                    <a:gd name="T11" fmla="*/ 12 h 17"/>
                    <a:gd name="T12" fmla="*/ 3 w 11"/>
                    <a:gd name="T13" fmla="*/ 3 h 17"/>
                    <a:gd name="T14" fmla="*/ 7 w 11"/>
                    <a:gd name="T15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1" h="17">
                      <a:moveTo>
                        <a:pt x="7" y="0"/>
                      </a:moveTo>
                      <a:cubicBezTo>
                        <a:pt x="9" y="1"/>
                        <a:pt x="11" y="3"/>
                        <a:pt x="10" y="5"/>
                      </a:cubicBezTo>
                      <a:cubicBezTo>
                        <a:pt x="8" y="14"/>
                        <a:pt x="8" y="14"/>
                        <a:pt x="8" y="14"/>
                      </a:cubicBezTo>
                      <a:cubicBezTo>
                        <a:pt x="7" y="16"/>
                        <a:pt x="5" y="17"/>
                        <a:pt x="3" y="17"/>
                      </a:cubicBezTo>
                      <a:cubicBezTo>
                        <a:pt x="2" y="16"/>
                        <a:pt x="0" y="15"/>
                        <a:pt x="0" y="13"/>
                      </a:cubicBezTo>
                      <a:cubicBezTo>
                        <a:pt x="0" y="13"/>
                        <a:pt x="0" y="12"/>
                        <a:pt x="1" y="12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1"/>
                        <a:pt x="5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5" name="矩形 34"/>
              <p:cNvSpPr/>
              <p:nvPr/>
            </p:nvSpPr>
            <p:spPr>
              <a:xfrm>
                <a:off x="1176320" y="2862977"/>
                <a:ext cx="30572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dirty="0">
                    <a:solidFill>
                      <a:srgbClr val="285A3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木须</a:t>
                </a:r>
                <a:r>
                  <a:rPr lang="zh-CN" altLang="en-US" sz="2800" dirty="0" smtClean="0">
                    <a:solidFill>
                      <a:srgbClr val="285A3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柿子的做法：</a:t>
                </a:r>
                <a:endPara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43197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33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" fill="hold">
                      <p:stCondLst>
                        <p:cond delay="0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484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5012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算法的特性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1037088" y="1564076"/>
            <a:ext cx="1101471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 smtClean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</a:t>
            </a:r>
            <a:r>
              <a:rPr lang="zh-CN" altLang="en-US" sz="24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穷性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：总是在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执行有穷步之后结束，且每一步都在有穷时间内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完成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1037088" y="3211911"/>
            <a:ext cx="1101471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 smtClean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确定性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：每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一条指令必须有确切的含义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，相同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输入得到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相同的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输出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4990012" y="3673576"/>
            <a:ext cx="1849633" cy="980021"/>
            <a:chOff x="5011482" y="2606048"/>
            <a:chExt cx="1849633" cy="980021"/>
          </a:xfrm>
        </p:grpSpPr>
        <p:sp>
          <p:nvSpPr>
            <p:cNvPr id="23" name="右箭头 22"/>
            <p:cNvSpPr/>
            <p:nvPr/>
          </p:nvSpPr>
          <p:spPr>
            <a:xfrm rot="5400000">
              <a:off x="5720299" y="2678048"/>
              <a:ext cx="432000" cy="288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Text Box 5"/>
            <p:cNvSpPr txBox="1">
              <a:spLocks noChangeArrowheads="1"/>
            </p:cNvSpPr>
            <p:nvPr/>
          </p:nvSpPr>
          <p:spPr bwMode="auto">
            <a:xfrm>
              <a:off x="5011482" y="3124404"/>
              <a:ext cx="1849633" cy="461665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30000"/>
                </a:spcBef>
              </a:pP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上下文无关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1037088" y="4810664"/>
            <a:ext cx="1024102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 smtClean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可行性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：操作步骤可以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通过已经实现的基本操作执行有限次来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实现</a:t>
            </a:r>
            <a:endParaRPr kumimoji="1"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9428482" y="5300905"/>
            <a:ext cx="1849633" cy="980021"/>
            <a:chOff x="5011482" y="2606048"/>
            <a:chExt cx="1849633" cy="980021"/>
          </a:xfrm>
        </p:grpSpPr>
        <p:sp>
          <p:nvSpPr>
            <p:cNvPr id="27" name="右箭头 26"/>
            <p:cNvSpPr/>
            <p:nvPr/>
          </p:nvSpPr>
          <p:spPr>
            <a:xfrm rot="5400000">
              <a:off x="5720299" y="2678048"/>
              <a:ext cx="432000" cy="288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Text Box 5"/>
            <p:cNvSpPr txBox="1">
              <a:spLocks noChangeArrowheads="1"/>
            </p:cNvSpPr>
            <p:nvPr/>
          </p:nvSpPr>
          <p:spPr bwMode="auto">
            <a:xfrm>
              <a:off x="5011482" y="3124404"/>
              <a:ext cx="1849633" cy="461665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30000"/>
                </a:spcBef>
              </a:pP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机器可执行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0967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484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5012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算法的特性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94460" y="3319760"/>
            <a:ext cx="9235440" cy="1608069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步骤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：找出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所有质因子</a:t>
            </a:r>
          </a:p>
          <a:p>
            <a:pPr>
              <a:lnSpc>
                <a:spcPts val="3000"/>
              </a:lnSpc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步骤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：找出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所有质因子</a:t>
            </a:r>
          </a:p>
          <a:p>
            <a:pPr>
              <a:lnSpc>
                <a:spcPts val="3000"/>
              </a:lnSpc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步骤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1 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步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2 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步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得到的质因子中找出所有公因子</a:t>
            </a:r>
          </a:p>
          <a:p>
            <a:pPr>
              <a:lnSpc>
                <a:spcPts val="3000"/>
              </a:lnSpc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步骤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将找到的所有公因子相乘，结果即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最大公约数</a:t>
            </a:r>
          </a:p>
        </p:txBody>
      </p:sp>
      <p:sp>
        <p:nvSpPr>
          <p:cNvPr id="4" name="矩形 3"/>
          <p:cNvSpPr/>
          <p:nvPr/>
        </p:nvSpPr>
        <p:spPr>
          <a:xfrm>
            <a:off x="685800" y="1501616"/>
            <a:ext cx="106527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4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想法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这两个自然数分别进行质因数分解，然后找出所有公因子并将这些公因子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相乘。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例如，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48=2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36=2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，公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因子有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，因此，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48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36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的最大公约数为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3=12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40727" y="864870"/>
            <a:ext cx="8503920" cy="523220"/>
          </a:xfrm>
          <a:prstGeom prst="rect">
            <a:avLst/>
          </a:prstGeom>
          <a:ln>
            <a:solidFill>
              <a:srgbClr val="5C307D"/>
            </a:solidFill>
          </a:ln>
        </p:spPr>
        <p:txBody>
          <a:bodyPr wrap="square">
            <a:spAutoFit/>
          </a:bodyPr>
          <a:lstStyle/>
          <a:p>
            <a:r>
              <a:rPr lang="zh-CN" altLang="zh-CN" sz="2800" dirty="0" smtClean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2800" dirty="0" smtClean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1    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设计算法求两个自然数的最大公约数</a:t>
            </a:r>
            <a:r>
              <a:rPr lang="zh-CN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85800" y="2720816"/>
            <a:ext cx="106527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4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设两个自然数是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，算法如下：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516248" y="5353428"/>
            <a:ext cx="4055752" cy="523220"/>
            <a:chOff x="638168" y="922017"/>
            <a:chExt cx="4055752" cy="523220"/>
          </a:xfrm>
        </p:grpSpPr>
        <p:grpSp>
          <p:nvGrpSpPr>
            <p:cNvPr id="25" name="Group 31"/>
            <p:cNvGrpSpPr/>
            <p:nvPr/>
          </p:nvGrpSpPr>
          <p:grpSpPr>
            <a:xfrm>
              <a:off x="638168" y="98401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27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6" name="Text Box 5"/>
            <p:cNvSpPr txBox="1">
              <a:spLocks noChangeArrowheads="1"/>
            </p:cNvSpPr>
            <p:nvPr/>
          </p:nvSpPr>
          <p:spPr bwMode="auto">
            <a:xfrm>
              <a:off x="1202048" y="922017"/>
              <a:ext cx="349187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满足算法的特性吗？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649807" y="5093712"/>
            <a:ext cx="6780193" cy="502702"/>
            <a:chOff x="4832687" y="5169912"/>
            <a:chExt cx="6780193" cy="502702"/>
          </a:xfrm>
        </p:grpSpPr>
        <p:grpSp>
          <p:nvGrpSpPr>
            <p:cNvPr id="31" name="Group 82"/>
            <p:cNvGrpSpPr/>
            <p:nvPr/>
          </p:nvGrpSpPr>
          <p:grpSpPr>
            <a:xfrm>
              <a:off x="4832687" y="5256454"/>
              <a:ext cx="288000" cy="360000"/>
              <a:chOff x="1743075" y="3159126"/>
              <a:chExt cx="454025" cy="546100"/>
            </a:xfrm>
            <a:solidFill>
              <a:srgbClr val="5A327D"/>
            </a:solidFill>
          </p:grpSpPr>
          <p:sp>
            <p:nvSpPr>
              <p:cNvPr id="32" name="Freeform 69"/>
              <p:cNvSpPr>
                <a:spLocks/>
              </p:cNvSpPr>
              <p:nvPr/>
            </p:nvSpPr>
            <p:spPr bwMode="auto">
              <a:xfrm>
                <a:off x="1952625" y="3159126"/>
                <a:ext cx="111125" cy="101600"/>
              </a:xfrm>
              <a:custGeom>
                <a:avLst/>
                <a:gdLst>
                  <a:gd name="T0" fmla="*/ 26 w 39"/>
                  <a:gd name="T1" fmla="*/ 36 h 36"/>
                  <a:gd name="T2" fmla="*/ 27 w 39"/>
                  <a:gd name="T3" fmla="*/ 36 h 36"/>
                  <a:gd name="T4" fmla="*/ 28 w 39"/>
                  <a:gd name="T5" fmla="*/ 36 h 36"/>
                  <a:gd name="T6" fmla="*/ 39 w 39"/>
                  <a:gd name="T7" fmla="*/ 17 h 36"/>
                  <a:gd name="T8" fmla="*/ 39 w 39"/>
                  <a:gd name="T9" fmla="*/ 16 h 36"/>
                  <a:gd name="T10" fmla="*/ 39 w 39"/>
                  <a:gd name="T11" fmla="*/ 15 h 36"/>
                  <a:gd name="T12" fmla="*/ 13 w 39"/>
                  <a:gd name="T13" fmla="*/ 0 h 36"/>
                  <a:gd name="T14" fmla="*/ 12 w 39"/>
                  <a:gd name="T15" fmla="*/ 0 h 36"/>
                  <a:gd name="T16" fmla="*/ 12 w 39"/>
                  <a:gd name="T17" fmla="*/ 0 h 36"/>
                  <a:gd name="T18" fmla="*/ 0 w 39"/>
                  <a:gd name="T19" fmla="*/ 20 h 36"/>
                  <a:gd name="T20" fmla="*/ 1 w 39"/>
                  <a:gd name="T21" fmla="*/ 21 h 36"/>
                  <a:gd name="T22" fmla="*/ 26 w 39"/>
                  <a:gd name="T2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9" h="36">
                    <a:moveTo>
                      <a:pt x="26" y="36"/>
                    </a:moveTo>
                    <a:cubicBezTo>
                      <a:pt x="26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8" y="36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6"/>
                      <a:pt x="39" y="15"/>
                      <a:pt x="39" y="15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1"/>
                      <a:pt x="1" y="21"/>
                    </a:cubicBez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" name="Freeform 70"/>
              <p:cNvSpPr>
                <a:spLocks/>
              </p:cNvSpPr>
              <p:nvPr/>
            </p:nvSpPr>
            <p:spPr bwMode="auto">
              <a:xfrm>
                <a:off x="1743075" y="3557588"/>
                <a:ext cx="79375" cy="98425"/>
              </a:xfrm>
              <a:custGeom>
                <a:avLst/>
                <a:gdLst>
                  <a:gd name="T0" fmla="*/ 27 w 28"/>
                  <a:gd name="T1" fmla="*/ 17 h 35"/>
                  <a:gd name="T2" fmla="*/ 7 w 28"/>
                  <a:gd name="T3" fmla="*/ 3 h 35"/>
                  <a:gd name="T4" fmla="*/ 4 w 28"/>
                  <a:gd name="T5" fmla="*/ 3 h 35"/>
                  <a:gd name="T6" fmla="*/ 0 w 28"/>
                  <a:gd name="T7" fmla="*/ 34 h 35"/>
                  <a:gd name="T8" fmla="*/ 1 w 28"/>
                  <a:gd name="T9" fmla="*/ 35 h 35"/>
                  <a:gd name="T10" fmla="*/ 1 w 28"/>
                  <a:gd name="T11" fmla="*/ 35 h 35"/>
                  <a:gd name="T12" fmla="*/ 2 w 28"/>
                  <a:gd name="T13" fmla="*/ 35 h 35"/>
                  <a:gd name="T14" fmla="*/ 28 w 28"/>
                  <a:gd name="T15" fmla="*/ 17 h 35"/>
                  <a:gd name="T16" fmla="*/ 27 w 28"/>
                  <a:gd name="T17" fmla="*/ 1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7" y="17"/>
                    </a:moveTo>
                    <a:cubicBezTo>
                      <a:pt x="16" y="0"/>
                      <a:pt x="7" y="3"/>
                      <a:pt x="7" y="3"/>
                    </a:cubicBezTo>
                    <a:cubicBezTo>
                      <a:pt x="6" y="3"/>
                      <a:pt x="5" y="3"/>
                      <a:pt x="4" y="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1" y="34"/>
                      <a:pt x="1" y="35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8" y="17"/>
                      <a:pt x="28" y="17"/>
                      <a:pt x="2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71"/>
              <p:cNvSpPr>
                <a:spLocks noEditPoints="1"/>
              </p:cNvSpPr>
              <p:nvPr/>
            </p:nvSpPr>
            <p:spPr bwMode="auto">
              <a:xfrm>
                <a:off x="1762125" y="3252788"/>
                <a:ext cx="247650" cy="338138"/>
              </a:xfrm>
              <a:custGeom>
                <a:avLst/>
                <a:gdLst>
                  <a:gd name="T0" fmla="*/ 27 w 87"/>
                  <a:gd name="T1" fmla="*/ 119 h 119"/>
                  <a:gd name="T2" fmla="*/ 87 w 87"/>
                  <a:gd name="T3" fmla="*/ 16 h 119"/>
                  <a:gd name="T4" fmla="*/ 87 w 87"/>
                  <a:gd name="T5" fmla="*/ 16 h 119"/>
                  <a:gd name="T6" fmla="*/ 87 w 87"/>
                  <a:gd name="T7" fmla="*/ 15 h 119"/>
                  <a:gd name="T8" fmla="*/ 61 w 87"/>
                  <a:gd name="T9" fmla="*/ 0 h 119"/>
                  <a:gd name="T10" fmla="*/ 60 w 87"/>
                  <a:gd name="T11" fmla="*/ 0 h 119"/>
                  <a:gd name="T12" fmla="*/ 0 w 87"/>
                  <a:gd name="T13" fmla="*/ 102 h 119"/>
                  <a:gd name="T14" fmla="*/ 27 w 87"/>
                  <a:gd name="T15" fmla="*/ 119 h 119"/>
                  <a:gd name="T16" fmla="*/ 40 w 87"/>
                  <a:gd name="T17" fmla="*/ 57 h 119"/>
                  <a:gd name="T18" fmla="*/ 66 w 87"/>
                  <a:gd name="T19" fmla="*/ 13 h 119"/>
                  <a:gd name="T20" fmla="*/ 72 w 87"/>
                  <a:gd name="T21" fmla="*/ 11 h 119"/>
                  <a:gd name="T22" fmla="*/ 73 w 87"/>
                  <a:gd name="T23" fmla="*/ 17 h 119"/>
                  <a:gd name="T24" fmla="*/ 47 w 87"/>
                  <a:gd name="T25" fmla="*/ 61 h 119"/>
                  <a:gd name="T26" fmla="*/ 43 w 87"/>
                  <a:gd name="T27" fmla="*/ 63 h 119"/>
                  <a:gd name="T28" fmla="*/ 41 w 87"/>
                  <a:gd name="T29" fmla="*/ 63 h 119"/>
                  <a:gd name="T30" fmla="*/ 40 w 87"/>
                  <a:gd name="T31" fmla="*/ 5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7" h="119">
                    <a:moveTo>
                      <a:pt x="27" y="119"/>
                    </a:move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1" y="0"/>
                      <a:pt x="60" y="0"/>
                      <a:pt x="60" y="0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4" y="102"/>
                      <a:pt x="15" y="103"/>
                      <a:pt x="27" y="119"/>
                    </a:cubicBezTo>
                    <a:close/>
                    <a:moveTo>
                      <a:pt x="40" y="57"/>
                    </a:moveTo>
                    <a:cubicBezTo>
                      <a:pt x="66" y="13"/>
                      <a:pt x="66" y="13"/>
                      <a:pt x="66" y="13"/>
                    </a:cubicBezTo>
                    <a:cubicBezTo>
                      <a:pt x="67" y="11"/>
                      <a:pt x="70" y="10"/>
                      <a:pt x="72" y="11"/>
                    </a:cubicBezTo>
                    <a:cubicBezTo>
                      <a:pt x="73" y="13"/>
                      <a:pt x="74" y="15"/>
                      <a:pt x="73" y="17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3"/>
                      <a:pt x="45" y="63"/>
                      <a:pt x="43" y="63"/>
                    </a:cubicBezTo>
                    <a:cubicBezTo>
                      <a:pt x="43" y="63"/>
                      <a:pt x="42" y="63"/>
                      <a:pt x="41" y="63"/>
                    </a:cubicBezTo>
                    <a:cubicBezTo>
                      <a:pt x="39" y="62"/>
                      <a:pt x="39" y="59"/>
                      <a:pt x="40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 72"/>
              <p:cNvSpPr>
                <a:spLocks/>
              </p:cNvSpPr>
              <p:nvPr/>
            </p:nvSpPr>
            <p:spPr bwMode="auto">
              <a:xfrm>
                <a:off x="1758950" y="3468688"/>
                <a:ext cx="438150" cy="236538"/>
              </a:xfrm>
              <a:custGeom>
                <a:avLst/>
                <a:gdLst>
                  <a:gd name="T0" fmla="*/ 153 w 154"/>
                  <a:gd name="T1" fmla="*/ 2 h 83"/>
                  <a:gd name="T2" fmla="*/ 148 w 154"/>
                  <a:gd name="T3" fmla="*/ 1 h 83"/>
                  <a:gd name="T4" fmla="*/ 141 w 154"/>
                  <a:gd name="T5" fmla="*/ 5 h 83"/>
                  <a:gd name="T6" fmla="*/ 121 w 154"/>
                  <a:gd name="T7" fmla="*/ 20 h 83"/>
                  <a:gd name="T8" fmla="*/ 122 w 154"/>
                  <a:gd name="T9" fmla="*/ 38 h 83"/>
                  <a:gd name="T10" fmla="*/ 122 w 154"/>
                  <a:gd name="T11" fmla="*/ 38 h 83"/>
                  <a:gd name="T12" fmla="*/ 88 w 154"/>
                  <a:gd name="T13" fmla="*/ 44 h 83"/>
                  <a:gd name="T14" fmla="*/ 43 w 154"/>
                  <a:gd name="T15" fmla="*/ 53 h 83"/>
                  <a:gd name="T16" fmla="*/ 41 w 154"/>
                  <a:gd name="T17" fmla="*/ 56 h 83"/>
                  <a:gd name="T18" fmla="*/ 54 w 154"/>
                  <a:gd name="T19" fmla="*/ 70 h 83"/>
                  <a:gd name="T20" fmla="*/ 62 w 154"/>
                  <a:gd name="T21" fmla="*/ 74 h 83"/>
                  <a:gd name="T22" fmla="*/ 62 w 154"/>
                  <a:gd name="T23" fmla="*/ 75 h 83"/>
                  <a:gd name="T24" fmla="*/ 57 w 154"/>
                  <a:gd name="T25" fmla="*/ 75 h 83"/>
                  <a:gd name="T26" fmla="*/ 53 w 154"/>
                  <a:gd name="T27" fmla="*/ 75 h 83"/>
                  <a:gd name="T28" fmla="*/ 29 w 154"/>
                  <a:gd name="T29" fmla="*/ 73 h 83"/>
                  <a:gd name="T30" fmla="*/ 4 w 154"/>
                  <a:gd name="T31" fmla="*/ 70 h 83"/>
                  <a:gd name="T32" fmla="*/ 0 w 154"/>
                  <a:gd name="T33" fmla="*/ 74 h 83"/>
                  <a:gd name="T34" fmla="*/ 4 w 154"/>
                  <a:gd name="T35" fmla="*/ 78 h 83"/>
                  <a:gd name="T36" fmla="*/ 28 w 154"/>
                  <a:gd name="T37" fmla="*/ 80 h 83"/>
                  <a:gd name="T38" fmla="*/ 53 w 154"/>
                  <a:gd name="T39" fmla="*/ 83 h 83"/>
                  <a:gd name="T40" fmla="*/ 56 w 154"/>
                  <a:gd name="T41" fmla="*/ 83 h 83"/>
                  <a:gd name="T42" fmla="*/ 60 w 154"/>
                  <a:gd name="T43" fmla="*/ 83 h 83"/>
                  <a:gd name="T44" fmla="*/ 70 w 154"/>
                  <a:gd name="T45" fmla="*/ 79 h 83"/>
                  <a:gd name="T46" fmla="*/ 69 w 154"/>
                  <a:gd name="T47" fmla="*/ 70 h 83"/>
                  <a:gd name="T48" fmla="*/ 57 w 154"/>
                  <a:gd name="T49" fmla="*/ 62 h 83"/>
                  <a:gd name="T50" fmla="*/ 49 w 154"/>
                  <a:gd name="T51" fmla="*/ 59 h 83"/>
                  <a:gd name="T52" fmla="*/ 89 w 154"/>
                  <a:gd name="T53" fmla="*/ 52 h 83"/>
                  <a:gd name="T54" fmla="*/ 130 w 154"/>
                  <a:gd name="T55" fmla="*/ 44 h 83"/>
                  <a:gd name="T56" fmla="*/ 133 w 154"/>
                  <a:gd name="T57" fmla="*/ 42 h 83"/>
                  <a:gd name="T58" fmla="*/ 133 w 154"/>
                  <a:gd name="T59" fmla="*/ 38 h 83"/>
                  <a:gd name="T60" fmla="*/ 128 w 154"/>
                  <a:gd name="T61" fmla="*/ 33 h 83"/>
                  <a:gd name="T62" fmla="*/ 127 w 154"/>
                  <a:gd name="T63" fmla="*/ 25 h 83"/>
                  <a:gd name="T64" fmla="*/ 145 w 154"/>
                  <a:gd name="T65" fmla="*/ 12 h 83"/>
                  <a:gd name="T66" fmla="*/ 152 w 154"/>
                  <a:gd name="T67" fmla="*/ 8 h 83"/>
                  <a:gd name="T68" fmla="*/ 153 w 154"/>
                  <a:gd name="T69" fmla="*/ 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4" h="83">
                    <a:moveTo>
                      <a:pt x="153" y="2"/>
                    </a:moveTo>
                    <a:cubicBezTo>
                      <a:pt x="152" y="0"/>
                      <a:pt x="149" y="0"/>
                      <a:pt x="148" y="1"/>
                    </a:cubicBezTo>
                    <a:cubicBezTo>
                      <a:pt x="146" y="2"/>
                      <a:pt x="143" y="4"/>
                      <a:pt x="141" y="5"/>
                    </a:cubicBezTo>
                    <a:cubicBezTo>
                      <a:pt x="134" y="9"/>
                      <a:pt x="126" y="14"/>
                      <a:pt x="121" y="20"/>
                    </a:cubicBezTo>
                    <a:cubicBezTo>
                      <a:pt x="113" y="28"/>
                      <a:pt x="119" y="35"/>
                      <a:pt x="122" y="38"/>
                    </a:cubicBezTo>
                    <a:cubicBezTo>
                      <a:pt x="122" y="38"/>
                      <a:pt x="122" y="38"/>
                      <a:pt x="122" y="38"/>
                    </a:cubicBezTo>
                    <a:cubicBezTo>
                      <a:pt x="112" y="42"/>
                      <a:pt x="100" y="43"/>
                      <a:pt x="88" y="44"/>
                    </a:cubicBezTo>
                    <a:cubicBezTo>
                      <a:pt x="73" y="45"/>
                      <a:pt x="57" y="46"/>
                      <a:pt x="43" y="53"/>
                    </a:cubicBezTo>
                    <a:cubicBezTo>
                      <a:pt x="42" y="53"/>
                      <a:pt x="41" y="54"/>
                      <a:pt x="41" y="56"/>
                    </a:cubicBezTo>
                    <a:cubicBezTo>
                      <a:pt x="39" y="64"/>
                      <a:pt x="47" y="67"/>
                      <a:pt x="54" y="70"/>
                    </a:cubicBezTo>
                    <a:cubicBezTo>
                      <a:pt x="57" y="71"/>
                      <a:pt x="61" y="73"/>
                      <a:pt x="62" y="74"/>
                    </a:cubicBezTo>
                    <a:cubicBezTo>
                      <a:pt x="62" y="74"/>
                      <a:pt x="62" y="75"/>
                      <a:pt x="62" y="75"/>
                    </a:cubicBezTo>
                    <a:cubicBezTo>
                      <a:pt x="61" y="75"/>
                      <a:pt x="58" y="75"/>
                      <a:pt x="57" y="75"/>
                    </a:cubicBezTo>
                    <a:cubicBezTo>
                      <a:pt x="55" y="75"/>
                      <a:pt x="54" y="75"/>
                      <a:pt x="53" y="75"/>
                    </a:cubicBezTo>
                    <a:cubicBezTo>
                      <a:pt x="45" y="75"/>
                      <a:pt x="37" y="74"/>
                      <a:pt x="29" y="73"/>
                    </a:cubicBezTo>
                    <a:cubicBezTo>
                      <a:pt x="21" y="71"/>
                      <a:pt x="12" y="70"/>
                      <a:pt x="4" y="70"/>
                    </a:cubicBezTo>
                    <a:cubicBezTo>
                      <a:pt x="2" y="70"/>
                      <a:pt x="0" y="72"/>
                      <a:pt x="0" y="74"/>
                    </a:cubicBezTo>
                    <a:cubicBezTo>
                      <a:pt x="0" y="76"/>
                      <a:pt x="2" y="78"/>
                      <a:pt x="4" y="78"/>
                    </a:cubicBezTo>
                    <a:cubicBezTo>
                      <a:pt x="12" y="78"/>
                      <a:pt x="19" y="79"/>
                      <a:pt x="28" y="80"/>
                    </a:cubicBezTo>
                    <a:cubicBezTo>
                      <a:pt x="36" y="82"/>
                      <a:pt x="45" y="83"/>
                      <a:pt x="53" y="83"/>
                    </a:cubicBezTo>
                    <a:cubicBezTo>
                      <a:pt x="54" y="83"/>
                      <a:pt x="55" y="83"/>
                      <a:pt x="56" y="83"/>
                    </a:cubicBezTo>
                    <a:cubicBezTo>
                      <a:pt x="58" y="83"/>
                      <a:pt x="59" y="83"/>
                      <a:pt x="60" y="83"/>
                    </a:cubicBezTo>
                    <a:cubicBezTo>
                      <a:pt x="64" y="83"/>
                      <a:pt x="68" y="82"/>
                      <a:pt x="70" y="79"/>
                    </a:cubicBezTo>
                    <a:cubicBezTo>
                      <a:pt x="72" y="75"/>
                      <a:pt x="69" y="71"/>
                      <a:pt x="69" y="70"/>
                    </a:cubicBezTo>
                    <a:cubicBezTo>
                      <a:pt x="66" y="66"/>
                      <a:pt x="62" y="64"/>
                      <a:pt x="57" y="62"/>
                    </a:cubicBezTo>
                    <a:cubicBezTo>
                      <a:pt x="55" y="62"/>
                      <a:pt x="51" y="60"/>
                      <a:pt x="49" y="59"/>
                    </a:cubicBezTo>
                    <a:cubicBezTo>
                      <a:pt x="62" y="54"/>
                      <a:pt x="75" y="53"/>
                      <a:pt x="89" y="52"/>
                    </a:cubicBezTo>
                    <a:cubicBezTo>
                      <a:pt x="103" y="50"/>
                      <a:pt x="117" y="49"/>
                      <a:pt x="130" y="44"/>
                    </a:cubicBezTo>
                    <a:cubicBezTo>
                      <a:pt x="132" y="44"/>
                      <a:pt x="132" y="43"/>
                      <a:pt x="133" y="42"/>
                    </a:cubicBezTo>
                    <a:cubicBezTo>
                      <a:pt x="133" y="41"/>
                      <a:pt x="133" y="39"/>
                      <a:pt x="133" y="38"/>
                    </a:cubicBezTo>
                    <a:cubicBezTo>
                      <a:pt x="131" y="36"/>
                      <a:pt x="130" y="34"/>
                      <a:pt x="128" y="33"/>
                    </a:cubicBezTo>
                    <a:cubicBezTo>
                      <a:pt x="124" y="28"/>
                      <a:pt x="124" y="28"/>
                      <a:pt x="127" y="25"/>
                    </a:cubicBezTo>
                    <a:cubicBezTo>
                      <a:pt x="131" y="20"/>
                      <a:pt x="139" y="16"/>
                      <a:pt x="145" y="12"/>
                    </a:cubicBezTo>
                    <a:cubicBezTo>
                      <a:pt x="148" y="10"/>
                      <a:pt x="150" y="9"/>
                      <a:pt x="152" y="8"/>
                    </a:cubicBezTo>
                    <a:cubicBezTo>
                      <a:pt x="154" y="6"/>
                      <a:pt x="154" y="4"/>
                      <a:pt x="15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6" name="矩形 35"/>
            <p:cNvSpPr/>
            <p:nvPr/>
          </p:nvSpPr>
          <p:spPr>
            <a:xfrm>
              <a:off x="5154586" y="5169912"/>
              <a:ext cx="6458294" cy="502702"/>
            </a:xfrm>
            <a:prstGeom prst="rect">
              <a:avLst/>
            </a:prstGeom>
            <a:ln>
              <a:noFill/>
              <a:prstDash val="dash"/>
            </a:ln>
          </p:spPr>
          <p:txBody>
            <a:bodyPr wrap="square">
              <a:spAutoFit/>
            </a:bodyPr>
            <a:lstStyle/>
            <a:p>
              <a:pPr>
                <a:lnSpc>
                  <a:spcPts val="3200"/>
                </a:lnSpc>
              </a:pP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如何找出所有质因子？如何找出所有公因子？</a:t>
              </a:r>
              <a:endPara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649807" y="5645686"/>
            <a:ext cx="6780193" cy="502702"/>
            <a:chOff x="4832687" y="5721886"/>
            <a:chExt cx="6780193" cy="502702"/>
          </a:xfrm>
        </p:grpSpPr>
        <p:grpSp>
          <p:nvGrpSpPr>
            <p:cNvPr id="39" name="Group 82"/>
            <p:cNvGrpSpPr/>
            <p:nvPr/>
          </p:nvGrpSpPr>
          <p:grpSpPr>
            <a:xfrm>
              <a:off x="4832687" y="5762708"/>
              <a:ext cx="288000" cy="360000"/>
              <a:chOff x="1743075" y="3159126"/>
              <a:chExt cx="454025" cy="546100"/>
            </a:xfrm>
            <a:solidFill>
              <a:srgbClr val="5A327D"/>
            </a:solidFill>
          </p:grpSpPr>
          <p:sp>
            <p:nvSpPr>
              <p:cNvPr id="40" name="Freeform 69"/>
              <p:cNvSpPr>
                <a:spLocks/>
              </p:cNvSpPr>
              <p:nvPr/>
            </p:nvSpPr>
            <p:spPr bwMode="auto">
              <a:xfrm>
                <a:off x="1952625" y="3159126"/>
                <a:ext cx="111125" cy="101600"/>
              </a:xfrm>
              <a:custGeom>
                <a:avLst/>
                <a:gdLst>
                  <a:gd name="T0" fmla="*/ 26 w 39"/>
                  <a:gd name="T1" fmla="*/ 36 h 36"/>
                  <a:gd name="T2" fmla="*/ 27 w 39"/>
                  <a:gd name="T3" fmla="*/ 36 h 36"/>
                  <a:gd name="T4" fmla="*/ 28 w 39"/>
                  <a:gd name="T5" fmla="*/ 36 h 36"/>
                  <a:gd name="T6" fmla="*/ 39 w 39"/>
                  <a:gd name="T7" fmla="*/ 17 h 36"/>
                  <a:gd name="T8" fmla="*/ 39 w 39"/>
                  <a:gd name="T9" fmla="*/ 16 h 36"/>
                  <a:gd name="T10" fmla="*/ 39 w 39"/>
                  <a:gd name="T11" fmla="*/ 15 h 36"/>
                  <a:gd name="T12" fmla="*/ 13 w 39"/>
                  <a:gd name="T13" fmla="*/ 0 h 36"/>
                  <a:gd name="T14" fmla="*/ 12 w 39"/>
                  <a:gd name="T15" fmla="*/ 0 h 36"/>
                  <a:gd name="T16" fmla="*/ 12 w 39"/>
                  <a:gd name="T17" fmla="*/ 0 h 36"/>
                  <a:gd name="T18" fmla="*/ 0 w 39"/>
                  <a:gd name="T19" fmla="*/ 20 h 36"/>
                  <a:gd name="T20" fmla="*/ 1 w 39"/>
                  <a:gd name="T21" fmla="*/ 21 h 36"/>
                  <a:gd name="T22" fmla="*/ 26 w 39"/>
                  <a:gd name="T2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9" h="36">
                    <a:moveTo>
                      <a:pt x="26" y="36"/>
                    </a:moveTo>
                    <a:cubicBezTo>
                      <a:pt x="26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8" y="36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6"/>
                      <a:pt x="39" y="15"/>
                      <a:pt x="39" y="15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1"/>
                      <a:pt x="1" y="21"/>
                    </a:cubicBez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70"/>
              <p:cNvSpPr>
                <a:spLocks/>
              </p:cNvSpPr>
              <p:nvPr/>
            </p:nvSpPr>
            <p:spPr bwMode="auto">
              <a:xfrm>
                <a:off x="1743075" y="3557588"/>
                <a:ext cx="79375" cy="98425"/>
              </a:xfrm>
              <a:custGeom>
                <a:avLst/>
                <a:gdLst>
                  <a:gd name="T0" fmla="*/ 27 w 28"/>
                  <a:gd name="T1" fmla="*/ 17 h 35"/>
                  <a:gd name="T2" fmla="*/ 7 w 28"/>
                  <a:gd name="T3" fmla="*/ 3 h 35"/>
                  <a:gd name="T4" fmla="*/ 4 w 28"/>
                  <a:gd name="T5" fmla="*/ 3 h 35"/>
                  <a:gd name="T6" fmla="*/ 0 w 28"/>
                  <a:gd name="T7" fmla="*/ 34 h 35"/>
                  <a:gd name="T8" fmla="*/ 1 w 28"/>
                  <a:gd name="T9" fmla="*/ 35 h 35"/>
                  <a:gd name="T10" fmla="*/ 1 w 28"/>
                  <a:gd name="T11" fmla="*/ 35 h 35"/>
                  <a:gd name="T12" fmla="*/ 2 w 28"/>
                  <a:gd name="T13" fmla="*/ 35 h 35"/>
                  <a:gd name="T14" fmla="*/ 28 w 28"/>
                  <a:gd name="T15" fmla="*/ 17 h 35"/>
                  <a:gd name="T16" fmla="*/ 27 w 28"/>
                  <a:gd name="T17" fmla="*/ 1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7" y="17"/>
                    </a:moveTo>
                    <a:cubicBezTo>
                      <a:pt x="16" y="0"/>
                      <a:pt x="7" y="3"/>
                      <a:pt x="7" y="3"/>
                    </a:cubicBezTo>
                    <a:cubicBezTo>
                      <a:pt x="6" y="3"/>
                      <a:pt x="5" y="3"/>
                      <a:pt x="4" y="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1" y="34"/>
                      <a:pt x="1" y="35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8" y="17"/>
                      <a:pt x="28" y="17"/>
                      <a:pt x="2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 71"/>
              <p:cNvSpPr>
                <a:spLocks noEditPoints="1"/>
              </p:cNvSpPr>
              <p:nvPr/>
            </p:nvSpPr>
            <p:spPr bwMode="auto">
              <a:xfrm>
                <a:off x="1762125" y="3252788"/>
                <a:ext cx="247650" cy="338138"/>
              </a:xfrm>
              <a:custGeom>
                <a:avLst/>
                <a:gdLst>
                  <a:gd name="T0" fmla="*/ 27 w 87"/>
                  <a:gd name="T1" fmla="*/ 119 h 119"/>
                  <a:gd name="T2" fmla="*/ 87 w 87"/>
                  <a:gd name="T3" fmla="*/ 16 h 119"/>
                  <a:gd name="T4" fmla="*/ 87 w 87"/>
                  <a:gd name="T5" fmla="*/ 16 h 119"/>
                  <a:gd name="T6" fmla="*/ 87 w 87"/>
                  <a:gd name="T7" fmla="*/ 15 h 119"/>
                  <a:gd name="T8" fmla="*/ 61 w 87"/>
                  <a:gd name="T9" fmla="*/ 0 h 119"/>
                  <a:gd name="T10" fmla="*/ 60 w 87"/>
                  <a:gd name="T11" fmla="*/ 0 h 119"/>
                  <a:gd name="T12" fmla="*/ 0 w 87"/>
                  <a:gd name="T13" fmla="*/ 102 h 119"/>
                  <a:gd name="T14" fmla="*/ 27 w 87"/>
                  <a:gd name="T15" fmla="*/ 119 h 119"/>
                  <a:gd name="T16" fmla="*/ 40 w 87"/>
                  <a:gd name="T17" fmla="*/ 57 h 119"/>
                  <a:gd name="T18" fmla="*/ 66 w 87"/>
                  <a:gd name="T19" fmla="*/ 13 h 119"/>
                  <a:gd name="T20" fmla="*/ 72 w 87"/>
                  <a:gd name="T21" fmla="*/ 11 h 119"/>
                  <a:gd name="T22" fmla="*/ 73 w 87"/>
                  <a:gd name="T23" fmla="*/ 17 h 119"/>
                  <a:gd name="T24" fmla="*/ 47 w 87"/>
                  <a:gd name="T25" fmla="*/ 61 h 119"/>
                  <a:gd name="T26" fmla="*/ 43 w 87"/>
                  <a:gd name="T27" fmla="*/ 63 h 119"/>
                  <a:gd name="T28" fmla="*/ 41 w 87"/>
                  <a:gd name="T29" fmla="*/ 63 h 119"/>
                  <a:gd name="T30" fmla="*/ 40 w 87"/>
                  <a:gd name="T31" fmla="*/ 5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7" h="119">
                    <a:moveTo>
                      <a:pt x="27" y="119"/>
                    </a:move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1" y="0"/>
                      <a:pt x="60" y="0"/>
                      <a:pt x="60" y="0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4" y="102"/>
                      <a:pt x="15" y="103"/>
                      <a:pt x="27" y="119"/>
                    </a:cubicBezTo>
                    <a:close/>
                    <a:moveTo>
                      <a:pt x="40" y="57"/>
                    </a:moveTo>
                    <a:cubicBezTo>
                      <a:pt x="66" y="13"/>
                      <a:pt x="66" y="13"/>
                      <a:pt x="66" y="13"/>
                    </a:cubicBezTo>
                    <a:cubicBezTo>
                      <a:pt x="67" y="11"/>
                      <a:pt x="70" y="10"/>
                      <a:pt x="72" y="11"/>
                    </a:cubicBezTo>
                    <a:cubicBezTo>
                      <a:pt x="73" y="13"/>
                      <a:pt x="74" y="15"/>
                      <a:pt x="73" y="17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3"/>
                      <a:pt x="45" y="63"/>
                      <a:pt x="43" y="63"/>
                    </a:cubicBezTo>
                    <a:cubicBezTo>
                      <a:pt x="43" y="63"/>
                      <a:pt x="42" y="63"/>
                      <a:pt x="41" y="63"/>
                    </a:cubicBezTo>
                    <a:cubicBezTo>
                      <a:pt x="39" y="62"/>
                      <a:pt x="39" y="59"/>
                      <a:pt x="40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Freeform 72"/>
              <p:cNvSpPr>
                <a:spLocks/>
              </p:cNvSpPr>
              <p:nvPr/>
            </p:nvSpPr>
            <p:spPr bwMode="auto">
              <a:xfrm>
                <a:off x="1758950" y="3468688"/>
                <a:ext cx="438150" cy="236538"/>
              </a:xfrm>
              <a:custGeom>
                <a:avLst/>
                <a:gdLst>
                  <a:gd name="T0" fmla="*/ 153 w 154"/>
                  <a:gd name="T1" fmla="*/ 2 h 83"/>
                  <a:gd name="T2" fmla="*/ 148 w 154"/>
                  <a:gd name="T3" fmla="*/ 1 h 83"/>
                  <a:gd name="T4" fmla="*/ 141 w 154"/>
                  <a:gd name="T5" fmla="*/ 5 h 83"/>
                  <a:gd name="T6" fmla="*/ 121 w 154"/>
                  <a:gd name="T7" fmla="*/ 20 h 83"/>
                  <a:gd name="T8" fmla="*/ 122 w 154"/>
                  <a:gd name="T9" fmla="*/ 38 h 83"/>
                  <a:gd name="T10" fmla="*/ 122 w 154"/>
                  <a:gd name="T11" fmla="*/ 38 h 83"/>
                  <a:gd name="T12" fmla="*/ 88 w 154"/>
                  <a:gd name="T13" fmla="*/ 44 h 83"/>
                  <a:gd name="T14" fmla="*/ 43 w 154"/>
                  <a:gd name="T15" fmla="*/ 53 h 83"/>
                  <a:gd name="T16" fmla="*/ 41 w 154"/>
                  <a:gd name="T17" fmla="*/ 56 h 83"/>
                  <a:gd name="T18" fmla="*/ 54 w 154"/>
                  <a:gd name="T19" fmla="*/ 70 h 83"/>
                  <a:gd name="T20" fmla="*/ 62 w 154"/>
                  <a:gd name="T21" fmla="*/ 74 h 83"/>
                  <a:gd name="T22" fmla="*/ 62 w 154"/>
                  <a:gd name="T23" fmla="*/ 75 h 83"/>
                  <a:gd name="T24" fmla="*/ 57 w 154"/>
                  <a:gd name="T25" fmla="*/ 75 h 83"/>
                  <a:gd name="T26" fmla="*/ 53 w 154"/>
                  <a:gd name="T27" fmla="*/ 75 h 83"/>
                  <a:gd name="T28" fmla="*/ 29 w 154"/>
                  <a:gd name="T29" fmla="*/ 73 h 83"/>
                  <a:gd name="T30" fmla="*/ 4 w 154"/>
                  <a:gd name="T31" fmla="*/ 70 h 83"/>
                  <a:gd name="T32" fmla="*/ 0 w 154"/>
                  <a:gd name="T33" fmla="*/ 74 h 83"/>
                  <a:gd name="T34" fmla="*/ 4 w 154"/>
                  <a:gd name="T35" fmla="*/ 78 h 83"/>
                  <a:gd name="T36" fmla="*/ 28 w 154"/>
                  <a:gd name="T37" fmla="*/ 80 h 83"/>
                  <a:gd name="T38" fmla="*/ 53 w 154"/>
                  <a:gd name="T39" fmla="*/ 83 h 83"/>
                  <a:gd name="T40" fmla="*/ 56 w 154"/>
                  <a:gd name="T41" fmla="*/ 83 h 83"/>
                  <a:gd name="T42" fmla="*/ 60 w 154"/>
                  <a:gd name="T43" fmla="*/ 83 h 83"/>
                  <a:gd name="T44" fmla="*/ 70 w 154"/>
                  <a:gd name="T45" fmla="*/ 79 h 83"/>
                  <a:gd name="T46" fmla="*/ 69 w 154"/>
                  <a:gd name="T47" fmla="*/ 70 h 83"/>
                  <a:gd name="T48" fmla="*/ 57 w 154"/>
                  <a:gd name="T49" fmla="*/ 62 h 83"/>
                  <a:gd name="T50" fmla="*/ 49 w 154"/>
                  <a:gd name="T51" fmla="*/ 59 h 83"/>
                  <a:gd name="T52" fmla="*/ 89 w 154"/>
                  <a:gd name="T53" fmla="*/ 52 h 83"/>
                  <a:gd name="T54" fmla="*/ 130 w 154"/>
                  <a:gd name="T55" fmla="*/ 44 h 83"/>
                  <a:gd name="T56" fmla="*/ 133 w 154"/>
                  <a:gd name="T57" fmla="*/ 42 h 83"/>
                  <a:gd name="T58" fmla="*/ 133 w 154"/>
                  <a:gd name="T59" fmla="*/ 38 h 83"/>
                  <a:gd name="T60" fmla="*/ 128 w 154"/>
                  <a:gd name="T61" fmla="*/ 33 h 83"/>
                  <a:gd name="T62" fmla="*/ 127 w 154"/>
                  <a:gd name="T63" fmla="*/ 25 h 83"/>
                  <a:gd name="T64" fmla="*/ 145 w 154"/>
                  <a:gd name="T65" fmla="*/ 12 h 83"/>
                  <a:gd name="T66" fmla="*/ 152 w 154"/>
                  <a:gd name="T67" fmla="*/ 8 h 83"/>
                  <a:gd name="T68" fmla="*/ 153 w 154"/>
                  <a:gd name="T69" fmla="*/ 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4" h="83">
                    <a:moveTo>
                      <a:pt x="153" y="2"/>
                    </a:moveTo>
                    <a:cubicBezTo>
                      <a:pt x="152" y="0"/>
                      <a:pt x="149" y="0"/>
                      <a:pt x="148" y="1"/>
                    </a:cubicBezTo>
                    <a:cubicBezTo>
                      <a:pt x="146" y="2"/>
                      <a:pt x="143" y="4"/>
                      <a:pt x="141" y="5"/>
                    </a:cubicBezTo>
                    <a:cubicBezTo>
                      <a:pt x="134" y="9"/>
                      <a:pt x="126" y="14"/>
                      <a:pt x="121" y="20"/>
                    </a:cubicBezTo>
                    <a:cubicBezTo>
                      <a:pt x="113" y="28"/>
                      <a:pt x="119" y="35"/>
                      <a:pt x="122" y="38"/>
                    </a:cubicBezTo>
                    <a:cubicBezTo>
                      <a:pt x="122" y="38"/>
                      <a:pt x="122" y="38"/>
                      <a:pt x="122" y="38"/>
                    </a:cubicBezTo>
                    <a:cubicBezTo>
                      <a:pt x="112" y="42"/>
                      <a:pt x="100" y="43"/>
                      <a:pt x="88" y="44"/>
                    </a:cubicBezTo>
                    <a:cubicBezTo>
                      <a:pt x="73" y="45"/>
                      <a:pt x="57" y="46"/>
                      <a:pt x="43" y="53"/>
                    </a:cubicBezTo>
                    <a:cubicBezTo>
                      <a:pt x="42" y="53"/>
                      <a:pt x="41" y="54"/>
                      <a:pt x="41" y="56"/>
                    </a:cubicBezTo>
                    <a:cubicBezTo>
                      <a:pt x="39" y="64"/>
                      <a:pt x="47" y="67"/>
                      <a:pt x="54" y="70"/>
                    </a:cubicBezTo>
                    <a:cubicBezTo>
                      <a:pt x="57" y="71"/>
                      <a:pt x="61" y="73"/>
                      <a:pt x="62" y="74"/>
                    </a:cubicBezTo>
                    <a:cubicBezTo>
                      <a:pt x="62" y="74"/>
                      <a:pt x="62" y="75"/>
                      <a:pt x="62" y="75"/>
                    </a:cubicBezTo>
                    <a:cubicBezTo>
                      <a:pt x="61" y="75"/>
                      <a:pt x="58" y="75"/>
                      <a:pt x="57" y="75"/>
                    </a:cubicBezTo>
                    <a:cubicBezTo>
                      <a:pt x="55" y="75"/>
                      <a:pt x="54" y="75"/>
                      <a:pt x="53" y="75"/>
                    </a:cubicBezTo>
                    <a:cubicBezTo>
                      <a:pt x="45" y="75"/>
                      <a:pt x="37" y="74"/>
                      <a:pt x="29" y="73"/>
                    </a:cubicBezTo>
                    <a:cubicBezTo>
                      <a:pt x="21" y="71"/>
                      <a:pt x="12" y="70"/>
                      <a:pt x="4" y="70"/>
                    </a:cubicBezTo>
                    <a:cubicBezTo>
                      <a:pt x="2" y="70"/>
                      <a:pt x="0" y="72"/>
                      <a:pt x="0" y="74"/>
                    </a:cubicBezTo>
                    <a:cubicBezTo>
                      <a:pt x="0" y="76"/>
                      <a:pt x="2" y="78"/>
                      <a:pt x="4" y="78"/>
                    </a:cubicBezTo>
                    <a:cubicBezTo>
                      <a:pt x="12" y="78"/>
                      <a:pt x="19" y="79"/>
                      <a:pt x="28" y="80"/>
                    </a:cubicBezTo>
                    <a:cubicBezTo>
                      <a:pt x="36" y="82"/>
                      <a:pt x="45" y="83"/>
                      <a:pt x="53" y="83"/>
                    </a:cubicBezTo>
                    <a:cubicBezTo>
                      <a:pt x="54" y="83"/>
                      <a:pt x="55" y="83"/>
                      <a:pt x="56" y="83"/>
                    </a:cubicBezTo>
                    <a:cubicBezTo>
                      <a:pt x="58" y="83"/>
                      <a:pt x="59" y="83"/>
                      <a:pt x="60" y="83"/>
                    </a:cubicBezTo>
                    <a:cubicBezTo>
                      <a:pt x="64" y="83"/>
                      <a:pt x="68" y="82"/>
                      <a:pt x="70" y="79"/>
                    </a:cubicBezTo>
                    <a:cubicBezTo>
                      <a:pt x="72" y="75"/>
                      <a:pt x="69" y="71"/>
                      <a:pt x="69" y="70"/>
                    </a:cubicBezTo>
                    <a:cubicBezTo>
                      <a:pt x="66" y="66"/>
                      <a:pt x="62" y="64"/>
                      <a:pt x="57" y="62"/>
                    </a:cubicBezTo>
                    <a:cubicBezTo>
                      <a:pt x="55" y="62"/>
                      <a:pt x="51" y="60"/>
                      <a:pt x="49" y="59"/>
                    </a:cubicBezTo>
                    <a:cubicBezTo>
                      <a:pt x="62" y="54"/>
                      <a:pt x="75" y="53"/>
                      <a:pt x="89" y="52"/>
                    </a:cubicBezTo>
                    <a:cubicBezTo>
                      <a:pt x="103" y="50"/>
                      <a:pt x="117" y="49"/>
                      <a:pt x="130" y="44"/>
                    </a:cubicBezTo>
                    <a:cubicBezTo>
                      <a:pt x="132" y="44"/>
                      <a:pt x="132" y="43"/>
                      <a:pt x="133" y="42"/>
                    </a:cubicBezTo>
                    <a:cubicBezTo>
                      <a:pt x="133" y="41"/>
                      <a:pt x="133" y="39"/>
                      <a:pt x="133" y="38"/>
                    </a:cubicBezTo>
                    <a:cubicBezTo>
                      <a:pt x="131" y="36"/>
                      <a:pt x="130" y="34"/>
                      <a:pt x="128" y="33"/>
                    </a:cubicBezTo>
                    <a:cubicBezTo>
                      <a:pt x="124" y="28"/>
                      <a:pt x="124" y="28"/>
                      <a:pt x="127" y="25"/>
                    </a:cubicBezTo>
                    <a:cubicBezTo>
                      <a:pt x="131" y="20"/>
                      <a:pt x="139" y="16"/>
                      <a:pt x="145" y="12"/>
                    </a:cubicBezTo>
                    <a:cubicBezTo>
                      <a:pt x="148" y="10"/>
                      <a:pt x="150" y="9"/>
                      <a:pt x="152" y="8"/>
                    </a:cubicBezTo>
                    <a:cubicBezTo>
                      <a:pt x="154" y="6"/>
                      <a:pt x="154" y="4"/>
                      <a:pt x="15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4" name="矩形 43"/>
            <p:cNvSpPr/>
            <p:nvPr/>
          </p:nvSpPr>
          <p:spPr>
            <a:xfrm>
              <a:off x="5154586" y="5721886"/>
              <a:ext cx="6458294" cy="502702"/>
            </a:xfrm>
            <a:prstGeom prst="rect">
              <a:avLst/>
            </a:prstGeom>
            <a:ln>
              <a:noFill/>
              <a:prstDash val="dash"/>
            </a:ln>
          </p:spPr>
          <p:txBody>
            <a:bodyPr wrap="square">
              <a:spAutoFit/>
            </a:bodyPr>
            <a:lstStyle/>
            <a:p>
              <a:pPr>
                <a:lnSpc>
                  <a:spcPts val="3200"/>
                </a:lnSpc>
              </a:pP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质因数分解尚未找到多项式时间算法</a:t>
              </a:r>
              <a:endPara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5" name="矩形 44"/>
          <p:cNvSpPr/>
          <p:nvPr/>
        </p:nvSpPr>
        <p:spPr>
          <a:xfrm>
            <a:off x="6614160" y="3315950"/>
            <a:ext cx="4026976" cy="523220"/>
          </a:xfrm>
          <a:prstGeom prst="rect">
            <a:avLst/>
          </a:prstGeom>
          <a:ln w="28575">
            <a:solidFill>
              <a:srgbClr val="5C307D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不满足确定性、有穷性！</a:t>
            </a:r>
            <a:endParaRPr lang="zh-CN" altLang="zh-CN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63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23" grpId="0"/>
      <p:bldP spid="4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844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8213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好算法的特性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989735" y="1638300"/>
            <a:ext cx="10443180" cy="9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30000"/>
              </a:spcBef>
              <a:defRPr sz="2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ts val="3500"/>
              </a:lnSpc>
              <a:spcBef>
                <a:spcPts val="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正确性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：算法能满足具体问题的需求，即对于</a:t>
            </a:r>
            <a:r>
              <a:rPr lang="zh-CN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任何合法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的输入，算法都会得出正确的结果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38168" y="922017"/>
            <a:ext cx="8231512" cy="523220"/>
            <a:chOff x="638168" y="922017"/>
            <a:chExt cx="8231512" cy="523220"/>
          </a:xfrm>
        </p:grpSpPr>
        <p:grpSp>
          <p:nvGrpSpPr>
            <p:cNvPr id="6" name="Group 31"/>
            <p:cNvGrpSpPr/>
            <p:nvPr/>
          </p:nvGrpSpPr>
          <p:grpSpPr>
            <a:xfrm>
              <a:off x="638168" y="98401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8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1202048" y="922017"/>
              <a:ext cx="766763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一个算法满足什么特性才能称之为好算法呢？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989735" y="4014934"/>
            <a:ext cx="10443180" cy="541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30000"/>
              </a:spcBef>
              <a:defRPr sz="2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ts val="3500"/>
              </a:lnSpc>
              <a:spcBef>
                <a:spcPts val="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抽象分级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：用合适的抽象分级来组织表达算法的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思想。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989735" y="2580125"/>
            <a:ext cx="10443180" cy="9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30000"/>
              </a:spcBef>
              <a:defRPr sz="2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ts val="3500"/>
              </a:lnSpc>
              <a:spcBef>
                <a:spcPts val="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健壮</a:t>
            </a:r>
            <a:r>
              <a:rPr lang="zh-CN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性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：算法对</a:t>
            </a:r>
            <a:r>
              <a:rPr lang="zh-CN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非法输入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的抵抗能力，即对于错误的输入，算法应能识别并做出处理，而不是产生错误动作或陷入瘫痪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989735" y="3521950"/>
            <a:ext cx="10443180" cy="501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30000"/>
              </a:spcBef>
              <a:defRPr sz="2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ts val="3500"/>
              </a:lnSpc>
              <a:spcBef>
                <a:spcPts val="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可理解性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：算法容易理解和实现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989735" y="4507917"/>
            <a:ext cx="10443180" cy="501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30000"/>
              </a:spcBef>
              <a:defRPr sz="2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ts val="3500"/>
              </a:lnSpc>
              <a:spcBef>
                <a:spcPts val="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高效性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：具有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较短的执行时间并占用较少的辅助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空间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047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/>
      <p:bldP spid="17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844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6993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欧几里得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730373" y="928480"/>
            <a:ext cx="10836787" cy="609398"/>
            <a:chOff x="651937" y="5387316"/>
            <a:chExt cx="10836787" cy="609398"/>
          </a:xfrm>
        </p:grpSpPr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1130976" y="5387316"/>
              <a:ext cx="10357748" cy="609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辗转相除求两个自然数的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最大公约数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6" name="Group 67"/>
            <p:cNvGrpSpPr/>
            <p:nvPr/>
          </p:nvGrpSpPr>
          <p:grpSpPr>
            <a:xfrm>
              <a:off x="651937" y="5480365"/>
              <a:ext cx="359992" cy="360001"/>
              <a:chOff x="10115551" y="5634036"/>
              <a:chExt cx="577837" cy="576265"/>
            </a:xfrm>
            <a:solidFill>
              <a:srgbClr val="5A327D"/>
            </a:solidFill>
          </p:grpSpPr>
          <p:sp>
            <p:nvSpPr>
              <p:cNvPr id="17" name="Freeform 13"/>
              <p:cNvSpPr>
                <a:spLocks/>
              </p:cNvSpPr>
              <p:nvPr/>
            </p:nvSpPr>
            <p:spPr bwMode="auto">
              <a:xfrm>
                <a:off x="10177450" y="5634036"/>
                <a:ext cx="515938" cy="517526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3899397" y="2968597"/>
            <a:ext cx="3058553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</a:t>
            </a: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</a:t>
            </a: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endParaRPr lang="zh-CN" altLang="en-US" sz="2800" i="1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3899397" y="3574590"/>
            <a:ext cx="1876563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35        25</a:t>
            </a:r>
            <a:endParaRPr lang="zh-CN" altLang="en-US" sz="2800" i="1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3899397" y="4225847"/>
            <a:ext cx="1876563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5        10</a:t>
            </a:r>
            <a:endParaRPr lang="zh-CN" altLang="en-US" sz="2800" i="1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Rectangle 13"/>
          <p:cNvSpPr>
            <a:spLocks noChangeArrowheads="1"/>
          </p:cNvSpPr>
          <p:nvPr/>
        </p:nvSpPr>
        <p:spPr bwMode="auto">
          <a:xfrm>
            <a:off x="3899397" y="4854473"/>
            <a:ext cx="1739403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10         5</a:t>
            </a:r>
            <a:endParaRPr lang="zh-CN" altLang="en-US" sz="2800" i="1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4961510" y="4914752"/>
            <a:ext cx="540000" cy="468000"/>
          </a:xfrm>
          <a:prstGeom prst="ellipse">
            <a:avLst/>
          </a:prstGeom>
          <a:noFill/>
          <a:ln w="25400">
            <a:solidFill>
              <a:srgbClr val="50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Rectangle 39"/>
          <p:cNvSpPr>
            <a:spLocks noChangeArrowheads="1"/>
          </p:cNvSpPr>
          <p:nvPr/>
        </p:nvSpPr>
        <p:spPr bwMode="auto">
          <a:xfrm>
            <a:off x="815340" y="1718607"/>
            <a:ext cx="10694835" cy="990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想法</a:t>
            </a: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基本思路</a:t>
            </a:r>
            <a:r>
              <a:rPr lang="en-US" altLang="zh-CN" sz="2400" b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设两个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自然数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欧几里德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算法的基本思想是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辗转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相除直到余数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0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" name="Rectangle 13"/>
          <p:cNvSpPr>
            <a:spLocks noChangeArrowheads="1"/>
          </p:cNvSpPr>
          <p:nvPr/>
        </p:nvSpPr>
        <p:spPr bwMode="auto">
          <a:xfrm>
            <a:off x="5911077" y="3574590"/>
            <a:ext cx="718323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endParaRPr lang="zh-CN" altLang="en-US" sz="2800" i="1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Rectangle 13"/>
          <p:cNvSpPr>
            <a:spLocks noChangeArrowheads="1"/>
          </p:cNvSpPr>
          <p:nvPr/>
        </p:nvSpPr>
        <p:spPr bwMode="auto">
          <a:xfrm>
            <a:off x="6063477" y="4225847"/>
            <a:ext cx="619043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endParaRPr lang="zh-CN" altLang="en-US" sz="2800" i="1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Rectangle 13"/>
          <p:cNvSpPr>
            <a:spLocks noChangeArrowheads="1"/>
          </p:cNvSpPr>
          <p:nvPr/>
        </p:nvSpPr>
        <p:spPr bwMode="auto">
          <a:xfrm>
            <a:off x="6063477" y="4854473"/>
            <a:ext cx="413523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zh-CN" altLang="en-US" sz="2800" i="1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047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48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" fill="hold">
                      <p:stCondLst>
                        <p:cond delay="0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10" grpId="0"/>
      <p:bldP spid="19" grpId="0"/>
      <p:bldP spid="20" grpId="0"/>
      <p:bldP spid="21" grpId="0"/>
      <p:bldP spid="2" grpId="0" animBg="1"/>
      <p:bldP spid="2" grpId="1" animBg="1"/>
      <p:bldP spid="22" grpId="0"/>
      <p:bldP spid="24" grpId="0"/>
      <p:bldP spid="24" grpId="1"/>
      <p:bldP spid="25" grpId="0"/>
      <p:bldP spid="25" grpId="1"/>
      <p:bldP spid="26" grpId="0"/>
      <p:bldP spid="2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672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36442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自然语言描述算法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730373" y="928480"/>
            <a:ext cx="10836787" cy="609398"/>
            <a:chOff x="651937" y="5387316"/>
            <a:chExt cx="10836787" cy="609398"/>
          </a:xfrm>
        </p:grpSpPr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1130976" y="5387316"/>
              <a:ext cx="10357748" cy="609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辗转相除求两个自然数的最大公约数（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古希腊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（公元前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300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年）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6" name="Group 67"/>
            <p:cNvGrpSpPr/>
            <p:nvPr/>
          </p:nvGrpSpPr>
          <p:grpSpPr>
            <a:xfrm>
              <a:off x="651937" y="5480365"/>
              <a:ext cx="359992" cy="360001"/>
              <a:chOff x="10115551" y="5634036"/>
              <a:chExt cx="577837" cy="576265"/>
            </a:xfrm>
            <a:solidFill>
              <a:srgbClr val="5A327D"/>
            </a:solidFill>
          </p:grpSpPr>
          <p:sp>
            <p:nvSpPr>
              <p:cNvPr id="17" name="Freeform 13"/>
              <p:cNvSpPr>
                <a:spLocks/>
              </p:cNvSpPr>
              <p:nvPr/>
            </p:nvSpPr>
            <p:spPr bwMode="auto">
              <a:xfrm>
                <a:off x="10177450" y="5634036"/>
                <a:ext cx="515938" cy="517526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815340" y="1760147"/>
            <a:ext cx="10694835" cy="2244753"/>
            <a:chOff x="815340" y="1760147"/>
            <a:chExt cx="10694835" cy="2244753"/>
          </a:xfrm>
        </p:grpSpPr>
        <p:sp>
          <p:nvSpPr>
            <p:cNvPr id="22" name="Rectangle 39"/>
            <p:cNvSpPr>
              <a:spLocks noChangeArrowheads="1"/>
            </p:cNvSpPr>
            <p:nvPr/>
          </p:nvSpPr>
          <p:spPr bwMode="auto">
            <a:xfrm>
              <a:off x="815340" y="1760147"/>
              <a:ext cx="10694835" cy="541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en-US" altLang="zh-CN" sz="2400" b="1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【</a:t>
              </a:r>
              <a:r>
                <a:rPr lang="zh-CN" altLang="en-US" sz="2400" b="1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算法</a:t>
              </a:r>
              <a:r>
                <a:rPr lang="en-US" altLang="zh-CN" sz="2400" b="1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——</a:t>
              </a:r>
              <a:r>
                <a:rPr lang="zh-CN" altLang="en-US" sz="2400" b="1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自然语言描述</a:t>
              </a:r>
              <a:r>
                <a:rPr lang="en-US" altLang="zh-CN" sz="2400" b="1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】</a:t>
              </a:r>
              <a:r>
                <a:rPr lang="zh-CN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设两个</a:t>
              </a:r>
              <a:r>
                <a:rPr lang="zh-CN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自然数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为 </a:t>
              </a:r>
              <a:r>
                <a:rPr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 </a:t>
              </a:r>
              <a:r>
                <a:rPr lang="zh-CN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和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lang="zh-CN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欧几里德算法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如下：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Text Box 2"/>
            <p:cNvSpPr txBox="1">
              <a:spLocks noChangeArrowheads="1"/>
            </p:cNvSpPr>
            <p:nvPr/>
          </p:nvSpPr>
          <p:spPr bwMode="auto">
            <a:xfrm>
              <a:off x="1443750" y="2656839"/>
              <a:ext cx="9648000" cy="1348061"/>
            </a:xfrm>
            <a:prstGeom prst="rect">
              <a:avLst/>
            </a:prstGeom>
            <a:noFill/>
            <a:ln w="12700">
              <a:solidFill>
                <a:srgbClr val="507D7D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20000"/>
                </a:spcBef>
              </a:pP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步骤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将 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 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除以 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 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得到余数 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；</a:t>
              </a:r>
            </a:p>
            <a:p>
              <a:pPr algn="l">
                <a:spcBef>
                  <a:spcPct val="20000"/>
                </a:spcBef>
              </a:pP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步骤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若 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 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等于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则 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 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为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最大公约数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，算法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结束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；否则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执行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步骤 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；</a:t>
              </a:r>
            </a:p>
            <a:p>
              <a:pPr algn="l">
                <a:spcBef>
                  <a:spcPct val="20000"/>
                </a:spcBef>
              </a:pP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步骤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将 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 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值放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在 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 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中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将 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 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值放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在 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 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中，重新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执行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步骤 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；</a:t>
              </a:r>
            </a:p>
          </p:txBody>
        </p:sp>
      </p:grpSp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982296" y="4507274"/>
            <a:ext cx="10315264" cy="1384995"/>
          </a:xfrm>
          <a:prstGeom prst="rect">
            <a:avLst/>
          </a:prstGeom>
          <a:noFill/>
          <a:ln w="38100">
            <a:solidFill>
              <a:srgbClr val="5C30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：容易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理解；</a:t>
            </a:r>
            <a:r>
              <a:rPr lang="zh-CN" altLang="en-US" sz="2800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：冗长、二义性</a:t>
            </a:r>
          </a:p>
          <a:p>
            <a:pPr algn="l">
              <a:lnSpc>
                <a:spcPct val="150000"/>
              </a:lnSpc>
            </a:pPr>
            <a:r>
              <a:rPr lang="zh-CN" altLang="en-US" sz="2800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使用方法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：粗线条描述</a:t>
            </a:r>
            <a:r>
              <a:rPr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zh-CN" altLang="en-US" sz="2800" dirty="0" smtClean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思想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zh-CN" altLang="en-US" sz="2800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注意事项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：避免写成自然段</a:t>
            </a:r>
          </a:p>
        </p:txBody>
      </p:sp>
    </p:spTree>
    <p:extLst>
      <p:ext uri="{BB962C8B-B14F-4D97-AF65-F5344CB8AC3E}">
        <p14:creationId xmlns:p14="http://schemas.microsoft.com/office/powerpoint/2010/main" val="320993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24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31108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流程图描述算法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730373" y="928480"/>
            <a:ext cx="10836787" cy="609398"/>
            <a:chOff x="651937" y="5387316"/>
            <a:chExt cx="10836787" cy="609398"/>
          </a:xfrm>
        </p:grpSpPr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1130976" y="5387316"/>
              <a:ext cx="10357748" cy="609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辗转相除求两个自然数的最大公约数（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古希腊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（公元前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300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年）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6" name="Group 67"/>
            <p:cNvGrpSpPr/>
            <p:nvPr/>
          </p:nvGrpSpPr>
          <p:grpSpPr>
            <a:xfrm>
              <a:off x="651937" y="5480365"/>
              <a:ext cx="359992" cy="360001"/>
              <a:chOff x="10115551" y="5634036"/>
              <a:chExt cx="577837" cy="576265"/>
            </a:xfrm>
            <a:solidFill>
              <a:srgbClr val="5A327D"/>
            </a:solidFill>
          </p:grpSpPr>
          <p:sp>
            <p:nvSpPr>
              <p:cNvPr id="17" name="Freeform 13"/>
              <p:cNvSpPr>
                <a:spLocks/>
              </p:cNvSpPr>
              <p:nvPr/>
            </p:nvSpPr>
            <p:spPr bwMode="auto">
              <a:xfrm>
                <a:off x="10177450" y="5634036"/>
                <a:ext cx="515938" cy="517526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1850976" y="3203044"/>
            <a:ext cx="4946064" cy="1815882"/>
          </a:xfrm>
          <a:prstGeom prst="rect">
            <a:avLst/>
          </a:prstGeom>
          <a:noFill/>
          <a:ln w="38100">
            <a:solidFill>
              <a:srgbClr val="5C30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：流程直观 </a:t>
            </a:r>
          </a:p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：缺少严密性、灵活性</a:t>
            </a:r>
          </a:p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使用方法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：描述简单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Rectangle 39"/>
          <p:cNvSpPr>
            <a:spLocks noChangeArrowheads="1"/>
          </p:cNvSpPr>
          <p:nvPr/>
        </p:nvSpPr>
        <p:spPr bwMode="auto">
          <a:xfrm>
            <a:off x="815340" y="1760147"/>
            <a:ext cx="7947661" cy="541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400" b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400" b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</a:t>
            </a:r>
            <a:r>
              <a:rPr lang="en-US" altLang="zh-CN" sz="2400" b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400" b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流程图描述</a:t>
            </a:r>
            <a:r>
              <a:rPr lang="en-US" altLang="zh-CN" sz="2400" b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设两个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自然数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，算法为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流程图: 可选过程 2"/>
          <p:cNvSpPr/>
          <p:nvPr/>
        </p:nvSpPr>
        <p:spPr>
          <a:xfrm>
            <a:off x="9787620" y="1696649"/>
            <a:ext cx="864000" cy="396000"/>
          </a:xfrm>
          <a:prstGeom prst="flowChartAlternateProcess">
            <a:avLst/>
          </a:prstGeom>
          <a:noFill/>
          <a:ln w="25400">
            <a:solidFill>
              <a:srgbClr val="50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zh-CN" altLang="en-US" sz="20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  <a:endParaRPr lang="zh-CN" altLang="en-US" sz="20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流程图: 可选过程 18"/>
          <p:cNvSpPr/>
          <p:nvPr/>
        </p:nvSpPr>
        <p:spPr>
          <a:xfrm>
            <a:off x="9787620" y="5608674"/>
            <a:ext cx="864000" cy="396000"/>
          </a:xfrm>
          <a:prstGeom prst="flowChartAlternateProcess">
            <a:avLst/>
          </a:prstGeom>
          <a:noFill/>
          <a:ln w="25400">
            <a:solidFill>
              <a:srgbClr val="50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zh-CN" altLang="en-US" sz="20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结束</a:t>
            </a:r>
            <a:endParaRPr lang="zh-CN" altLang="en-US" sz="20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流程图: 过程 3"/>
          <p:cNvSpPr/>
          <p:nvPr/>
        </p:nvSpPr>
        <p:spPr>
          <a:xfrm>
            <a:off x="9434760" y="2416414"/>
            <a:ext cx="1569720" cy="441960"/>
          </a:xfrm>
          <a:prstGeom prst="flowChartProcess">
            <a:avLst/>
          </a:prstGeom>
          <a:noFill/>
          <a:ln w="25400">
            <a:solidFill>
              <a:srgbClr val="50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= m % n</a:t>
            </a:r>
            <a:endParaRPr lang="zh-CN" altLang="en-US" sz="20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流程图: 决策 4"/>
          <p:cNvSpPr/>
          <p:nvPr/>
        </p:nvSpPr>
        <p:spPr>
          <a:xfrm>
            <a:off x="9427140" y="3182139"/>
            <a:ext cx="1584960" cy="472440"/>
          </a:xfrm>
          <a:prstGeom prst="flowChartDecision">
            <a:avLst/>
          </a:prstGeom>
          <a:noFill/>
          <a:ln w="25400">
            <a:solidFill>
              <a:srgbClr val="50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= 0</a:t>
            </a:r>
            <a:endParaRPr lang="zh-CN" altLang="en-US" sz="20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流程图: 过程 19"/>
          <p:cNvSpPr/>
          <p:nvPr/>
        </p:nvSpPr>
        <p:spPr>
          <a:xfrm>
            <a:off x="9434760" y="3978344"/>
            <a:ext cx="1569720" cy="540000"/>
          </a:xfrm>
          <a:prstGeom prst="flowChartProcess">
            <a:avLst/>
          </a:prstGeom>
          <a:noFill/>
          <a:ln w="25400">
            <a:solidFill>
              <a:srgbClr val="50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2000"/>
              </a:lnSpc>
            </a:pPr>
            <a:r>
              <a:rPr lang="en-US" altLang="zh-CN" sz="2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= n</a:t>
            </a:r>
          </a:p>
          <a:p>
            <a:pPr algn="ctr">
              <a:lnSpc>
                <a:spcPts val="2000"/>
              </a:lnSpc>
            </a:pPr>
            <a:r>
              <a:rPr lang="en-US" altLang="zh-CN" sz="2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= r</a:t>
            </a:r>
            <a:endParaRPr lang="zh-CN" altLang="en-US" sz="20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流程图: 数据 5"/>
          <p:cNvSpPr/>
          <p:nvPr/>
        </p:nvSpPr>
        <p:spPr>
          <a:xfrm>
            <a:off x="9404280" y="4842109"/>
            <a:ext cx="1630680" cy="442800"/>
          </a:xfrm>
          <a:prstGeom prst="flowChartInputOutput">
            <a:avLst/>
          </a:prstGeom>
          <a:noFill/>
          <a:ln w="25400">
            <a:solidFill>
              <a:srgbClr val="50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2000"/>
              </a:lnSpc>
            </a:pPr>
            <a:r>
              <a:rPr lang="zh-CN" altLang="en-US" sz="2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输出 </a:t>
            </a:r>
            <a:r>
              <a:rPr lang="en-US" altLang="zh-CN" sz="2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endParaRPr lang="zh-CN" altLang="en-US" sz="20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10213200" y="2092649"/>
            <a:ext cx="0" cy="323765"/>
          </a:xfrm>
          <a:prstGeom prst="straightConnector1">
            <a:avLst/>
          </a:prstGeom>
          <a:ln w="25400">
            <a:solidFill>
              <a:srgbClr val="507D7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10213200" y="3654579"/>
            <a:ext cx="0" cy="323765"/>
          </a:xfrm>
          <a:prstGeom prst="straightConnector1">
            <a:avLst/>
          </a:prstGeom>
          <a:ln w="25400">
            <a:solidFill>
              <a:srgbClr val="507D7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10213200" y="5284909"/>
            <a:ext cx="0" cy="323765"/>
          </a:xfrm>
          <a:prstGeom prst="straightConnector1">
            <a:avLst/>
          </a:prstGeom>
          <a:ln w="25400">
            <a:solidFill>
              <a:srgbClr val="507D7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10213200" y="2883604"/>
            <a:ext cx="0" cy="323765"/>
          </a:xfrm>
          <a:prstGeom prst="straightConnector1">
            <a:avLst/>
          </a:prstGeom>
          <a:ln w="25400">
            <a:solidFill>
              <a:srgbClr val="507D7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>
            <a:off x="9113520" y="2254531"/>
            <a:ext cx="1099680" cy="2443914"/>
            <a:chOff x="9113520" y="2254531"/>
            <a:chExt cx="1099680" cy="2443914"/>
          </a:xfrm>
        </p:grpSpPr>
        <p:cxnSp>
          <p:nvCxnSpPr>
            <p:cNvPr id="27" name="直接箭头连接符 26"/>
            <p:cNvCxnSpPr/>
            <p:nvPr/>
          </p:nvCxnSpPr>
          <p:spPr>
            <a:xfrm>
              <a:off x="9113520" y="2254531"/>
              <a:ext cx="1099680" cy="1"/>
            </a:xfrm>
            <a:prstGeom prst="straightConnector1">
              <a:avLst/>
            </a:prstGeom>
            <a:ln w="25400">
              <a:solidFill>
                <a:srgbClr val="507D7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9113520" y="2254532"/>
              <a:ext cx="0" cy="2430000"/>
            </a:xfrm>
            <a:prstGeom prst="line">
              <a:avLst/>
            </a:prstGeom>
            <a:ln w="25400">
              <a:solidFill>
                <a:srgbClr val="507D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10197960" y="4517571"/>
              <a:ext cx="0" cy="180000"/>
            </a:xfrm>
            <a:prstGeom prst="line">
              <a:avLst/>
            </a:prstGeom>
            <a:ln w="25400">
              <a:solidFill>
                <a:srgbClr val="507D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flipV="1">
              <a:off x="9117060" y="4698445"/>
              <a:ext cx="1080000" cy="0"/>
            </a:xfrm>
            <a:prstGeom prst="line">
              <a:avLst/>
            </a:prstGeom>
            <a:ln w="25400">
              <a:solidFill>
                <a:srgbClr val="507D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/>
          <p:cNvGrpSpPr/>
          <p:nvPr/>
        </p:nvGrpSpPr>
        <p:grpSpPr>
          <a:xfrm>
            <a:off x="10318680" y="3069505"/>
            <a:ext cx="1152000" cy="1784546"/>
            <a:chOff x="10318680" y="3069505"/>
            <a:chExt cx="1152000" cy="1784546"/>
          </a:xfrm>
        </p:grpSpPr>
        <p:cxnSp>
          <p:nvCxnSpPr>
            <p:cNvPr id="34" name="直接连接符 33"/>
            <p:cNvCxnSpPr/>
            <p:nvPr/>
          </p:nvCxnSpPr>
          <p:spPr>
            <a:xfrm flipV="1">
              <a:off x="11034960" y="3422884"/>
              <a:ext cx="432000" cy="0"/>
            </a:xfrm>
            <a:prstGeom prst="line">
              <a:avLst/>
            </a:prstGeom>
            <a:ln w="25400">
              <a:solidFill>
                <a:srgbClr val="507D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11466960" y="3427258"/>
              <a:ext cx="0" cy="1188000"/>
            </a:xfrm>
            <a:prstGeom prst="line">
              <a:avLst/>
            </a:prstGeom>
            <a:ln w="25400">
              <a:solidFill>
                <a:srgbClr val="507D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flipV="1">
              <a:off x="10318680" y="4616695"/>
              <a:ext cx="1152000" cy="0"/>
            </a:xfrm>
            <a:prstGeom prst="line">
              <a:avLst/>
            </a:prstGeom>
            <a:ln w="25400">
              <a:solidFill>
                <a:srgbClr val="507D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>
              <a:off x="10318680" y="4638051"/>
              <a:ext cx="0" cy="216000"/>
            </a:xfrm>
            <a:prstGeom prst="straightConnector1">
              <a:avLst/>
            </a:prstGeom>
            <a:ln w="25400">
              <a:solidFill>
                <a:srgbClr val="507D7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0989240" y="3069505"/>
              <a:ext cx="381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2816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40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" fill="hold">
                      <p:stCondLst>
                        <p:cond delay="0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45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" fill="hold">
                      <p:stCondLst>
                        <p:cond delay="0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55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" fill="hold">
                      <p:stCondLst>
                        <p:cond delay="0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60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1" fill="hold">
                      <p:stCondLst>
                        <p:cond delay="0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</p:childTnLst>
        </p:cTn>
      </p:par>
    </p:tnLst>
    <p:bldLst>
      <p:bldP spid="24" grpId="0" animBg="1"/>
      <p:bldP spid="22" grpId="0"/>
      <p:bldP spid="3" grpId="0" animBg="1"/>
      <p:bldP spid="19" grpId="0" animBg="1"/>
      <p:bldP spid="4" grpId="0" animBg="1"/>
      <p:bldP spid="4" grpId="1" animBg="1"/>
      <p:bldP spid="5" grpId="0" animBg="1"/>
      <p:bldP spid="5" grpId="1" animBg="1"/>
      <p:bldP spid="20" grpId="0" animBg="1"/>
      <p:bldP spid="20" grpId="1" animBg="1"/>
      <p:bldP spid="6" grpId="0" animBg="1"/>
      <p:bldP spid="6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2465</TotalTime>
  <Words>1061</Words>
  <Application>Microsoft Office PowerPoint</Application>
  <PresentationFormat>自定义</PresentationFormat>
  <Paragraphs>118</Paragraphs>
  <Slides>12</Slides>
  <Notes>1</Notes>
  <HiddenSlides>1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AutoBVT</dc:creator>
  <cp:lastModifiedBy>Windows User</cp:lastModifiedBy>
  <cp:revision>190</cp:revision>
  <dcterms:created xsi:type="dcterms:W3CDTF">2016-09-14T00:58:04Z</dcterms:created>
  <dcterms:modified xsi:type="dcterms:W3CDTF">2020-09-10T12:15:23Z</dcterms:modified>
</cp:coreProperties>
</file>