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9" r:id="rId4"/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B42D2D"/>
    <a:srgbClr val="5C307D"/>
    <a:srgbClr val="507D7D"/>
    <a:srgbClr val="285A32"/>
    <a:srgbClr val="5A327D"/>
    <a:srgbClr val="6E6EAA"/>
    <a:srgbClr val="4196BE"/>
    <a:srgbClr val="595959"/>
    <a:srgbClr val="78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5" autoAdjust="0"/>
  </p:normalViewPr>
  <p:slideViewPr>
    <p:cSldViewPr snapToGrid="0">
      <p:cViewPr>
        <p:scale>
          <a:sx n="88" d="100"/>
          <a:sy n="88" d="100"/>
        </p:scale>
        <p:origin x="-437" y="-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2-2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线性表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逻辑结构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第二章     线性表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79485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1964746" y="276907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64746" y="37474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3" y="1729542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3" y="2703766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charset="-122"/>
                <a:ea typeface="宋体" charset="-122"/>
              </a:defRPr>
            </a:lvl1pPr>
          </a:lstStyle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的逻辑特征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2" y="3677990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抽象数据类型定义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05867" y="6015040"/>
            <a:ext cx="612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01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95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8060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130976" y="938848"/>
            <a:ext cx="107867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线性表（</a:t>
            </a: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lang="zh-CN" altLang="en-US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≥0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）个具有</a:t>
            </a:r>
            <a:r>
              <a: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相同类型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的数据元素的</a:t>
            </a:r>
            <a:r>
              <a: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有限序列</a:t>
            </a: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79204" y="2568799"/>
            <a:ext cx="619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</a:t>
            </a:r>
            <a:r>
              <a:rPr lang="en-US" altLang="zh-CN" sz="32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 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altLang="zh-CN" sz="3200" b="1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 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2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51936" y="4496491"/>
            <a:ext cx="10873773" cy="1347823"/>
            <a:chOff x="651936" y="4496491"/>
            <a:chExt cx="10873773" cy="1347823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91936" y="4496491"/>
              <a:ext cx="10333773" cy="565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线性表的长度</a:t>
              </a:r>
              <a:r>
                <a:rPr lang="zh-CN" altLang="en-US" sz="28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7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线性表中数据元素的</a:t>
              </a:r>
              <a:r>
                <a:rPr lang="zh-CN" altLang="en-US" sz="27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个数</a:t>
              </a:r>
              <a:endParaRPr lang="zh-CN" altLang="en-US" sz="2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6" name="Group 67"/>
            <p:cNvGrpSpPr/>
            <p:nvPr/>
          </p:nvGrpSpPr>
          <p:grpSpPr>
            <a:xfrm>
              <a:off x="651936" y="4611686"/>
              <a:ext cx="360000" cy="359995"/>
              <a:chOff x="10115551" y="5634045"/>
              <a:chExt cx="577850" cy="576256"/>
            </a:xfrm>
            <a:solidFill>
              <a:srgbClr val="5A327D"/>
            </a:solidFill>
          </p:grpSpPr>
          <p:sp>
            <p:nvSpPr>
              <p:cNvPr id="47" name="Freeform 13"/>
              <p:cNvSpPr>
                <a:spLocks/>
              </p:cNvSpPr>
              <p:nvPr/>
            </p:nvSpPr>
            <p:spPr bwMode="auto">
              <a:xfrm>
                <a:off x="10177463" y="5634045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1191936" y="5234916"/>
              <a:ext cx="8132763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空表</a:t>
              </a:r>
              <a:r>
                <a:rPr lang="zh-CN" altLang="en-US" sz="27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：长度等于零的</a:t>
              </a:r>
              <a:r>
                <a:rPr lang="zh-CN" altLang="en-US" sz="27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</a:t>
              </a:r>
              <a:endParaRPr lang="zh-CN" altLang="en-US" sz="2800" b="1" dirty="0"/>
            </a:p>
          </p:txBody>
        </p:sp>
        <p:grpSp>
          <p:nvGrpSpPr>
            <p:cNvPr id="50" name="Group 67"/>
            <p:cNvGrpSpPr/>
            <p:nvPr/>
          </p:nvGrpSpPr>
          <p:grpSpPr>
            <a:xfrm>
              <a:off x="651936" y="5327968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160520" y="1935480"/>
            <a:ext cx="4587240" cy="1248574"/>
            <a:chOff x="4160520" y="1935480"/>
            <a:chExt cx="4587240" cy="1248574"/>
          </a:xfrm>
        </p:grpSpPr>
        <p:sp>
          <p:nvSpPr>
            <p:cNvPr id="3" name="椭圆 2"/>
            <p:cNvSpPr/>
            <p:nvPr/>
          </p:nvSpPr>
          <p:spPr>
            <a:xfrm>
              <a:off x="4160520" y="2712720"/>
              <a:ext cx="457200" cy="471334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线形标注 2(带边框和强调线) 4"/>
            <p:cNvSpPr/>
            <p:nvPr/>
          </p:nvSpPr>
          <p:spPr>
            <a:xfrm>
              <a:off x="5413942" y="1935480"/>
              <a:ext cx="3333818" cy="518160"/>
            </a:xfrm>
            <a:prstGeom prst="accentBorderCallout2">
              <a:avLst>
                <a:gd name="adj1" fmla="val 48162"/>
                <a:gd name="adj2" fmla="val -4524"/>
                <a:gd name="adj3" fmla="val 48162"/>
                <a:gd name="adj4" fmla="val -17211"/>
                <a:gd name="adj5" fmla="val 150735"/>
                <a:gd name="adj6" fmla="val -28948"/>
              </a:avLst>
            </a:prstGeom>
            <a:noFill/>
            <a:ln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="1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1≤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称为数据元素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375882" y="2894494"/>
            <a:ext cx="6509221" cy="1098386"/>
            <a:chOff x="4375882" y="2894494"/>
            <a:chExt cx="6509221" cy="1098386"/>
          </a:xfrm>
        </p:grpSpPr>
        <p:sp>
          <p:nvSpPr>
            <p:cNvPr id="22" name="线形标注 2(带边框和强调线) 21"/>
            <p:cNvSpPr/>
            <p:nvPr/>
          </p:nvSpPr>
          <p:spPr>
            <a:xfrm>
              <a:off x="5413943" y="3474720"/>
              <a:ext cx="5471160" cy="518160"/>
            </a:xfrm>
            <a:prstGeom prst="accentBorderCallout2">
              <a:avLst>
                <a:gd name="adj1" fmla="val 48162"/>
                <a:gd name="adj2" fmla="val -2315"/>
                <a:gd name="adj3" fmla="val 48162"/>
                <a:gd name="adj4" fmla="val -10729"/>
                <a:gd name="adj5" fmla="val -66912"/>
                <a:gd name="adj6" fmla="val -16405"/>
              </a:avLst>
            </a:prstGeom>
            <a:noFill/>
            <a:ln>
              <a:solidFill>
                <a:srgbClr val="285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下角标</a:t>
              </a:r>
              <a:r>
                <a:rPr lang="zh-CN" altLang="en-US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表示该元素在线性表中的位置或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序号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375882" y="2894494"/>
              <a:ext cx="228600" cy="259080"/>
            </a:xfrm>
            <a:prstGeom prst="ellipse">
              <a:avLst/>
            </a:prstGeom>
            <a:noFill/>
            <a:ln w="28575">
              <a:solidFill>
                <a:srgbClr val="285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19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7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522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的逻辑特征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862456" y="2153345"/>
            <a:ext cx="7653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数据元素</a:t>
            </a:r>
            <a:r>
              <a:rPr lang="zh-CN" altLang="en-US" sz="28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个数的有限性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78416" y="1168717"/>
            <a:ext cx="6989445" cy="524827"/>
            <a:chOff x="2657476" y="1961197"/>
            <a:chExt cx="6989445" cy="524827"/>
          </a:xfrm>
        </p:grpSpPr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2735264" y="1978024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400" b="1" i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24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7" name="Oval 15"/>
            <p:cNvSpPr>
              <a:spLocks noChangeArrowheads="1"/>
            </p:cNvSpPr>
            <p:nvPr/>
          </p:nvSpPr>
          <p:spPr bwMode="auto">
            <a:xfrm>
              <a:off x="2657476" y="2022474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5909310" y="1961197"/>
              <a:ext cx="554057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i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9" name="Oval 17"/>
            <p:cNvSpPr>
              <a:spLocks noChangeArrowheads="1"/>
            </p:cNvSpPr>
            <p:nvPr/>
          </p:nvSpPr>
          <p:spPr bwMode="auto">
            <a:xfrm>
              <a:off x="5891849" y="2027237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7236144" y="1962784"/>
              <a:ext cx="431165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 err="1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i="1" baseline="-25000" dirty="0" err="1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" name="Oval 19"/>
            <p:cNvSpPr>
              <a:spLocks noChangeArrowheads="1"/>
            </p:cNvSpPr>
            <p:nvPr/>
          </p:nvSpPr>
          <p:spPr bwMode="auto">
            <a:xfrm>
              <a:off x="7163436" y="2028824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9272271" y="1976437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i="1" baseline="-25000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n</a:t>
              </a:r>
              <a:endParaRPr lang="en-US" altLang="zh-CN" sz="24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3" name="Oval 21"/>
            <p:cNvSpPr>
              <a:spLocks noChangeArrowheads="1"/>
            </p:cNvSpPr>
            <p:nvPr/>
          </p:nvSpPr>
          <p:spPr bwMode="auto">
            <a:xfrm>
              <a:off x="9184324" y="2049462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4006534" y="1963737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" name="Oval 23"/>
            <p:cNvSpPr>
              <a:spLocks noChangeArrowheads="1"/>
            </p:cNvSpPr>
            <p:nvPr/>
          </p:nvSpPr>
          <p:spPr bwMode="auto">
            <a:xfrm>
              <a:off x="3933826" y="2022474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2" name="Line 25"/>
            <p:cNvSpPr>
              <a:spLocks noChangeShapeType="1"/>
            </p:cNvSpPr>
            <p:nvPr/>
          </p:nvSpPr>
          <p:spPr bwMode="auto">
            <a:xfrm flipV="1">
              <a:off x="3103564" y="2217737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3" name="Line 26"/>
            <p:cNvSpPr>
              <a:spLocks noChangeShapeType="1"/>
            </p:cNvSpPr>
            <p:nvPr/>
          </p:nvSpPr>
          <p:spPr bwMode="auto">
            <a:xfrm flipV="1">
              <a:off x="6341111" y="2217737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4" name="Line 27"/>
            <p:cNvSpPr>
              <a:spLocks noChangeShapeType="1"/>
            </p:cNvSpPr>
            <p:nvPr/>
          </p:nvSpPr>
          <p:spPr bwMode="auto">
            <a:xfrm flipV="1">
              <a:off x="7622224" y="2217737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55" name="Line 27"/>
            <p:cNvSpPr>
              <a:spLocks noChangeShapeType="1"/>
            </p:cNvSpPr>
            <p:nvPr/>
          </p:nvSpPr>
          <p:spPr bwMode="auto">
            <a:xfrm flipV="1">
              <a:off x="4376739" y="2233452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56" name="Text Box 41"/>
          <p:cNvSpPr txBox="1">
            <a:spLocks noChangeArrowheads="1"/>
          </p:cNvSpPr>
          <p:nvPr/>
        </p:nvSpPr>
        <p:spPr bwMode="auto">
          <a:xfrm>
            <a:off x="862456" y="2808122"/>
            <a:ext cx="7653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数据元素</a:t>
            </a:r>
            <a:r>
              <a:rPr lang="zh-CN" altLang="en-US" sz="28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类型的相同性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Text Box 41"/>
          <p:cNvSpPr txBox="1">
            <a:spLocks noChangeArrowheads="1"/>
          </p:cNvSpPr>
          <p:nvPr/>
        </p:nvSpPr>
        <p:spPr bwMode="auto">
          <a:xfrm>
            <a:off x="862457" y="3462899"/>
            <a:ext cx="42059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数据元素</a:t>
            </a:r>
            <a:r>
              <a:rPr lang="zh-CN" altLang="en-US" sz="28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类型的抽象性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Text Box 41"/>
          <p:cNvSpPr txBox="1">
            <a:spLocks noChangeArrowheads="1"/>
          </p:cNvSpPr>
          <p:nvPr/>
        </p:nvSpPr>
        <p:spPr bwMode="auto">
          <a:xfrm>
            <a:off x="862456" y="4117675"/>
            <a:ext cx="92945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相邻数据元素的</a:t>
            </a:r>
            <a:r>
              <a:rPr lang="zh-CN" altLang="en-US" sz="28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序偶关系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前驱，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后继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14611" y="4756204"/>
            <a:ext cx="10530629" cy="1118255"/>
            <a:chOff x="929851" y="4847644"/>
            <a:chExt cx="10530629" cy="1118255"/>
          </a:xfrm>
        </p:grpSpPr>
        <p:sp>
          <p:nvSpPr>
            <p:cNvPr id="2" name="矩形 1"/>
            <p:cNvSpPr/>
            <p:nvPr/>
          </p:nvSpPr>
          <p:spPr>
            <a:xfrm>
              <a:off x="1432854" y="4847644"/>
              <a:ext cx="10027626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序偶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两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个具有固定次序的元素组成的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序列，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记作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，且称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的前驱，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的后继</a:t>
              </a:r>
            </a:p>
          </p:txBody>
        </p:sp>
        <p:grpSp>
          <p:nvGrpSpPr>
            <p:cNvPr id="36" name="Group 67"/>
            <p:cNvGrpSpPr/>
            <p:nvPr/>
          </p:nvGrpSpPr>
          <p:grpSpPr>
            <a:xfrm>
              <a:off x="929851" y="4949748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5121432" y="2187787"/>
            <a:ext cx="2924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(1, 3, 5, 7, 9)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92247" y="2187787"/>
            <a:ext cx="3593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('a', 'e', '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 'o', 'u')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21432" y="2817687"/>
            <a:ext cx="6564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((Li, 8, 3), (Wang, 7, 4), (Zhang, 5, 5))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76970" y="3478139"/>
            <a:ext cx="3069113" cy="523220"/>
            <a:chOff x="4976970" y="3478139"/>
            <a:chExt cx="3069113" cy="523220"/>
          </a:xfrm>
        </p:grpSpPr>
        <p:sp>
          <p:nvSpPr>
            <p:cNvPr id="47" name="右箭头 46"/>
            <p:cNvSpPr/>
            <p:nvPr/>
          </p:nvSpPr>
          <p:spPr>
            <a:xfrm>
              <a:off x="4976970" y="3577749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 Box 41"/>
            <p:cNvSpPr txBox="1">
              <a:spLocks noChangeArrowheads="1"/>
            </p:cNvSpPr>
            <p:nvPr/>
          </p:nvSpPr>
          <p:spPr bwMode="auto">
            <a:xfrm>
              <a:off x="5683216" y="3478139"/>
              <a:ext cx="2362867" cy="52322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不确定、任意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76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5" grpId="0"/>
      <p:bldP spid="56" grpId="0"/>
      <p:bldP spid="57" grpId="0"/>
      <p:bldP spid="58" grpId="0"/>
      <p:bldP spid="4" grpId="0"/>
      <p:bldP spid="4" grpId="1"/>
      <p:bldP spid="41" grpId="0"/>
      <p:bldP spid="41" grpId="1"/>
      <p:bldP spid="46" grpId="0"/>
      <p:bldP spid="4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53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51888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的抽象数据类型定义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713104" y="762109"/>
            <a:ext cx="1025969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ADT </a:t>
            </a:r>
            <a:r>
              <a:rPr lang="en-US" altLang="zh-CN" sz="2400" b="1" dirty="0" smtClean="0">
                <a:solidFill>
                  <a:srgbClr val="285A32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List</a:t>
            </a:r>
            <a:endParaRPr lang="en-US" altLang="zh-CN" sz="2400" b="1" dirty="0">
              <a:solidFill>
                <a:srgbClr val="285A32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r>
              <a:rPr lang="en-US" altLang="zh-CN" sz="2400" b="1" dirty="0" err="1" smtClean="0">
                <a:solidFill>
                  <a:srgbClr val="5C307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DataModel</a:t>
            </a:r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r>
              <a:rPr lang="en-US" altLang="zh-CN" sz="2400" b="1" dirty="0" smtClean="0">
                <a:solidFill>
                  <a:srgbClr val="5C307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Operation</a:t>
            </a: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 smtClean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 smtClean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 smtClean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 smtClean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b="1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endADT</a:t>
            </a:r>
            <a:endParaRPr kumimoji="1" lang="en-US" altLang="zh-CN" sz="2400" b="1" dirty="0" smtClean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1079" y="1551355"/>
            <a:ext cx="10271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中的数据元素具有相同类型，相邻元素具有前驱和后继关系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6577" y="2306910"/>
            <a:ext cx="9641755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InitList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：表的初始化，建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一个空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DestroyList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：销毁表，释放表所占用的存储空间</a:t>
            </a:r>
          </a:p>
          <a:p>
            <a:pPr algn="just"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Length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：求表的长度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：在表中取序号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数据元素</a:t>
            </a:r>
          </a:p>
          <a:p>
            <a:pPr algn="just"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Locate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：在线性表中查找值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</a:t>
            </a:r>
          </a:p>
          <a:p>
            <a:pPr algn="just">
              <a:lnSpc>
                <a:spcPts val="3200"/>
              </a:lnSpc>
              <a:buFontTx/>
              <a:buNone/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Insert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：在表的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位置处插入一个新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en-US" altLang="zh-CN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  <a:buFontTx/>
              <a:buNone/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：删除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表中的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个元素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  <a:buFontTx/>
              <a:buNone/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Empty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：判断表是否为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7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53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51888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的抽象数据类型定义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713104" y="899997"/>
            <a:ext cx="10259695" cy="498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InitList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功能：表的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一个空表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 无</a:t>
            </a:r>
          </a:p>
          <a:p>
            <a:pPr>
              <a:lnSpc>
                <a:spcPts val="3200"/>
              </a:lnSpc>
            </a:pP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DestroyList</a:t>
            </a:r>
            <a:endParaRPr lang="en-US" altLang="zh-CN" sz="2400" b="1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</a:p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功能：销毁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表，释放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表所占用的存储空间</a:t>
            </a:r>
          </a:p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输出：无</a:t>
            </a:r>
          </a:p>
          <a:p>
            <a:pPr algn="just"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Length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输入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</a:p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功能：求表的长度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输出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：表中数据元素的个数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465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53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51888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的抽象数据类型定义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713104" y="695262"/>
            <a:ext cx="10259695" cy="53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</a:t>
            </a:r>
          </a:p>
          <a:p>
            <a:pPr>
              <a:lnSpc>
                <a:spcPts val="32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：元素的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功能：在表中取序号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数据元素</a:t>
            </a:r>
          </a:p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合法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，返回序号为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Locate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：数据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en-US" altLang="zh-CN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功能：在线性表中查找值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输出：若查找成功，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表中的序号，否则返回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Insert</a:t>
            </a:r>
          </a:p>
          <a:p>
            <a:pPr algn="just">
              <a:lnSpc>
                <a:spcPts val="3200"/>
              </a:lnSpc>
              <a:buFontTx/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插入位置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，待插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en-US" altLang="zh-CN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  <a:buFontTx/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：在表的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位置处插入一个新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en-US" altLang="zh-CN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  <a:buFontTx/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插入成功，表中增加一个新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元素；否则给出失败信息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</a:pP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4604" y="877159"/>
            <a:ext cx="619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</a:t>
            </a:r>
            <a:r>
              <a:rPr lang="en-US" altLang="zh-CN" sz="32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 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altLang="zh-CN" sz="3200" b="1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 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2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1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53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51888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线性表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的抽象数据类型定义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713104" y="849022"/>
            <a:ext cx="1025969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：删除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：删除表中的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删除成功，表中减少一个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元素；否则给出失败信息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Empty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功能：判断表是否为空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输出：若是空表，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 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，否则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 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3114" y="4094241"/>
            <a:ext cx="8488680" cy="1557349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）线性表的基本操作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根据实际应用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而定</a:t>
            </a:r>
          </a:p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（2）复杂的操作可以通过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基本操作的组合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来实现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（3）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对不同的应用，操作的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接口可能不同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4604" y="877159"/>
            <a:ext cx="619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</a:t>
            </a:r>
            <a:r>
              <a:rPr lang="en-US" altLang="zh-CN" sz="32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 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altLang="zh-CN" sz="3200" b="1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 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2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2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668</Words>
  <Application>Microsoft Office PowerPoint</Application>
  <PresentationFormat>自定义</PresentationFormat>
  <Paragraphs>94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142</cp:revision>
  <dcterms:created xsi:type="dcterms:W3CDTF">2016-09-14T00:58:04Z</dcterms:created>
  <dcterms:modified xsi:type="dcterms:W3CDTF">2020-09-15T05:56:47Z</dcterms:modified>
</cp:coreProperties>
</file>