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6" r:id="rId3"/>
    <p:sldId id="290" r:id="rId4"/>
    <p:sldId id="291" r:id="rId5"/>
    <p:sldId id="292" r:id="rId6"/>
    <p:sldId id="293" r:id="rId7"/>
    <p:sldId id="279" r:id="rId8"/>
    <p:sldId id="296" r:id="rId9"/>
    <p:sldId id="297" r:id="rId10"/>
    <p:sldId id="298" r:id="rId11"/>
    <p:sldId id="299" r:id="rId12"/>
    <p:sldId id="301" r:id="rId13"/>
    <p:sldId id="302" r:id="rId14"/>
    <p:sldId id="303" r:id="rId15"/>
    <p:sldId id="304" r:id="rId16"/>
    <p:sldId id="305" r:id="rId17"/>
    <p:sldId id="306" r:id="rId18"/>
    <p:sldId id="308" r:id="rId19"/>
    <p:sldId id="309" r:id="rId20"/>
    <p:sldId id="310" r:id="rId21"/>
    <p:sldId id="311" r:id="rId22"/>
    <p:sldId id="313" r:id="rId23"/>
    <p:sldId id="314" r:id="rId24"/>
    <p:sldId id="315" r:id="rId25"/>
    <p:sldId id="316" r:id="rId26"/>
    <p:sldId id="317" r:id="rId27"/>
    <p:sldId id="318" r:id="rId28"/>
    <p:sldId id="319" r:id="rId29"/>
    <p:sldId id="320" r:id="rId30"/>
    <p:sldId id="321" r:id="rId31"/>
    <p:sldId id="322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340" r:id="rId49"/>
    <p:sldId id="341" r:id="rId5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285A32"/>
    <a:srgbClr val="507D7D"/>
    <a:srgbClr val="B42D2D"/>
    <a:srgbClr val="507DFF"/>
    <a:srgbClr val="5A327D"/>
    <a:srgbClr val="4196BE"/>
    <a:srgbClr val="41BE96"/>
    <a:srgbClr val="5C307D"/>
    <a:srgbClr val="787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0982" autoAdjust="0"/>
  </p:normalViewPr>
  <p:slideViewPr>
    <p:cSldViewPr snapToGrid="0">
      <p:cViewPr>
        <p:scale>
          <a:sx n="88" d="100"/>
          <a:sy n="88" d="100"/>
        </p:scale>
        <p:origin x="-437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9BF65F-D44F-4528-A462-40F60C357A5F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3879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4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TextBox 24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5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2020/10/6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2-4    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线性表的链式存储结构及实现</a:t>
            </a:r>
            <a:endParaRPr lang="zh-CN" altLang="en-US" sz="2000" b="1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89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8" y="61585"/>
            <a:ext cx="48287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3" name="Text Box 39"/>
          <p:cNvSpPr txBox="1">
            <a:spLocks noChangeArrowheads="1"/>
          </p:cNvSpPr>
          <p:nvPr/>
        </p:nvSpPr>
        <p:spPr bwMode="auto">
          <a:xfrm>
            <a:off x="10083191" y="2804026"/>
            <a:ext cx="520699" cy="67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5A327D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700477" y="2605906"/>
            <a:ext cx="1903413" cy="695643"/>
            <a:chOff x="8764586" y="1163599"/>
            <a:chExt cx="1903413" cy="695643"/>
          </a:xfrm>
        </p:grpSpPr>
        <p:sp>
          <p:nvSpPr>
            <p:cNvPr id="79" name="Line 34"/>
            <p:cNvSpPr>
              <a:spLocks noChangeShapeType="1"/>
            </p:cNvSpPr>
            <p:nvPr/>
          </p:nvSpPr>
          <p:spPr bwMode="auto">
            <a:xfrm flipV="1">
              <a:off x="8858249" y="1651279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80" name="Text Box 35"/>
            <p:cNvSpPr txBox="1">
              <a:spLocks noChangeArrowheads="1"/>
            </p:cNvSpPr>
            <p:nvPr/>
          </p:nvSpPr>
          <p:spPr bwMode="auto">
            <a:xfrm>
              <a:off x="8764586" y="1163599"/>
              <a:ext cx="798513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81" name="Text Box 36"/>
            <p:cNvSpPr txBox="1">
              <a:spLocks noChangeArrowheads="1"/>
            </p:cNvSpPr>
            <p:nvPr/>
          </p:nvSpPr>
          <p:spPr bwMode="auto">
            <a:xfrm>
              <a:off x="9550399" y="1373467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2" name="Line 37"/>
            <p:cNvSpPr>
              <a:spLocks noChangeShapeType="1"/>
            </p:cNvSpPr>
            <p:nvPr/>
          </p:nvSpPr>
          <p:spPr bwMode="auto">
            <a:xfrm>
              <a:off x="10115549" y="1373467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6" name="Text Box 74" descr="宽上对角线"/>
            <p:cNvSpPr txBox="1">
              <a:spLocks noChangeArrowheads="1"/>
            </p:cNvSpPr>
            <p:nvPr/>
          </p:nvSpPr>
          <p:spPr bwMode="auto">
            <a:xfrm>
              <a:off x="9611993" y="1423607"/>
              <a:ext cx="436563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sp>
        <p:nvSpPr>
          <p:cNvPr id="4" name="矩形 3"/>
          <p:cNvSpPr/>
          <p:nvPr/>
        </p:nvSpPr>
        <p:spPr>
          <a:xfrm>
            <a:off x="2523959" y="3356309"/>
            <a:ext cx="3738822" cy="451406"/>
          </a:xfrm>
          <a:prstGeom prst="rect">
            <a:avLst/>
          </a:prstGeom>
          <a:ln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*list)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4792261" y="1754376"/>
            <a:ext cx="6927299" cy="523220"/>
            <a:chOff x="1826091" y="4148024"/>
            <a:chExt cx="6927299" cy="523220"/>
          </a:xfrm>
        </p:grpSpPr>
        <p:sp>
          <p:nvSpPr>
            <p:cNvPr id="115" name="Text Box 11"/>
            <p:cNvSpPr txBox="1">
              <a:spLocks noChangeArrowheads="1"/>
            </p:cNvSpPr>
            <p:nvPr/>
          </p:nvSpPr>
          <p:spPr bwMode="auto">
            <a:xfrm>
              <a:off x="2506979" y="4148024"/>
              <a:ext cx="62464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初始化一个单链表要完成哪些工作呢？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2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0" name="矩形 29"/>
          <p:cNvSpPr/>
          <p:nvPr/>
        </p:nvSpPr>
        <p:spPr>
          <a:xfrm>
            <a:off x="746760" y="1590288"/>
            <a:ext cx="6096000" cy="17338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InitList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输入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  <a:endParaRPr lang="en-US" altLang="zh-CN" sz="24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功能：表的初始化，建一个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空表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输出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574793" y="3843358"/>
            <a:ext cx="6875489" cy="1887696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list-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&gt;head=p;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Box 1033"/>
          <p:cNvSpPr txBox="1">
            <a:spLocks noChangeArrowheads="1"/>
          </p:cNvSpPr>
          <p:nvPr/>
        </p:nvSpPr>
        <p:spPr bwMode="auto">
          <a:xfrm>
            <a:off x="664844" y="3320138"/>
            <a:ext cx="193674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endParaRPr lang="zh-CN" altLang="zh-CN" sz="28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870160" y="4165746"/>
            <a:ext cx="64895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(Node *)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));//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头结点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B42D2D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874971" y="4507523"/>
            <a:ext cx="23759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 = NULL;</a:t>
            </a:r>
            <a:endParaRPr lang="zh-CN" altLang="en-US" sz="2400" dirty="0">
              <a:solidFill>
                <a:srgbClr val="5A3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3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8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3"/>
                  </p:tgtEl>
                </p:cond>
              </p:nextCondLst>
            </p:seq>
            <p:seq concurrent="1" nextAc="seek">
              <p:cTn id="45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6" fill="hold">
                      <p:stCondLst>
                        <p:cond delay="0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83" grpId="0"/>
      <p:bldP spid="83" grpId="1"/>
      <p:bldP spid="4" grpId="0"/>
      <p:bldP spid="30" grpId="0"/>
      <p:bldP spid="31" grpId="0" animBg="1"/>
      <p:bldP spid="32" grpId="0"/>
      <p:bldP spid="33" grpId="0"/>
      <p:bldP spid="33" grpId="1"/>
      <p:bldP spid="34" grpId="0"/>
      <p:bldP spid="3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判空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647637" y="4127344"/>
            <a:ext cx="6068168" cy="1887696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list)</a:t>
            </a:r>
            <a:endParaRPr lang="zh-CN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list.head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 == NULL) return 1;</a:t>
            </a: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 return 0;</a:t>
            </a:r>
            <a:endParaRPr lang="zh-CN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818714" y="3395506"/>
            <a:ext cx="7167046" cy="523220"/>
            <a:chOff x="1826091" y="4148024"/>
            <a:chExt cx="7167046" cy="523220"/>
          </a:xfrm>
        </p:grpSpPr>
        <p:sp>
          <p:nvSpPr>
            <p:cNvPr id="1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08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空单链表满足什么条件呢？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8720930" y="3413761"/>
            <a:ext cx="520699" cy="6711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5A327D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7237562" y="3215641"/>
            <a:ext cx="2004067" cy="695643"/>
            <a:chOff x="8663932" y="1163599"/>
            <a:chExt cx="2004067" cy="695643"/>
          </a:xfrm>
        </p:grpSpPr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V="1">
              <a:off x="8858249" y="1651279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30" name="Text Box 35"/>
            <p:cNvSpPr txBox="1">
              <a:spLocks noChangeArrowheads="1"/>
            </p:cNvSpPr>
            <p:nvPr/>
          </p:nvSpPr>
          <p:spPr bwMode="auto">
            <a:xfrm>
              <a:off x="8663932" y="1163599"/>
              <a:ext cx="899167" cy="4527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1" name="Text Box 36"/>
            <p:cNvSpPr txBox="1">
              <a:spLocks noChangeArrowheads="1"/>
            </p:cNvSpPr>
            <p:nvPr/>
          </p:nvSpPr>
          <p:spPr bwMode="auto">
            <a:xfrm>
              <a:off x="9550399" y="1373467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0115549" y="1373467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33" name="Text Box 74" descr="宽上对角线"/>
            <p:cNvSpPr txBox="1">
              <a:spLocks noChangeArrowheads="1"/>
            </p:cNvSpPr>
            <p:nvPr/>
          </p:nvSpPr>
          <p:spPr bwMode="auto">
            <a:xfrm>
              <a:off x="9611993" y="1423607"/>
              <a:ext cx="436563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单链表判空的函数原型是什么？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2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21050" y="16459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单链表</a:t>
            </a:r>
            <a:endParaRPr lang="zh-CN" altLang="en-US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功能：判断表是否为空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输出：若是空表，返回 1，否则返回 0</a:t>
            </a:r>
          </a:p>
        </p:txBody>
      </p:sp>
    </p:spTree>
    <p:extLst>
      <p:ext uri="{BB962C8B-B14F-4D97-AF65-F5344CB8AC3E}">
        <p14:creationId xmlns:p14="http://schemas.microsoft.com/office/powerpoint/2010/main" val="2739317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4" grpId="0" animBg="1"/>
      <p:bldP spid="27" grpId="0"/>
      <p:bldP spid="27" grpId="1"/>
      <p:bldP spid="3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4" name="组合 113"/>
          <p:cNvGrpSpPr/>
          <p:nvPr/>
        </p:nvGrpSpPr>
        <p:grpSpPr>
          <a:xfrm>
            <a:off x="818714" y="957106"/>
            <a:ext cx="7167046" cy="523220"/>
            <a:chOff x="1826091" y="4148024"/>
            <a:chExt cx="7167046" cy="523220"/>
          </a:xfrm>
        </p:grpSpPr>
        <p:sp>
          <p:nvSpPr>
            <p:cNvPr id="11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608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遍历操作的函数原型是什么？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1051580" y="1939111"/>
            <a:ext cx="7665700" cy="1887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PrintList</a:t>
            </a:r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功能：遍历操作，按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依次输出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线性表的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输出：线性表的各个数据元素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1136033" y="4032229"/>
            <a:ext cx="7834313" cy="706438"/>
            <a:chOff x="1403451" y="5264221"/>
            <a:chExt cx="7834313" cy="706438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403451" y="5264221"/>
              <a:ext cx="704850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30" name="Group 12"/>
            <p:cNvGrpSpPr>
              <a:grpSpLocks/>
            </p:cNvGrpSpPr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34" name="Group 16"/>
            <p:cNvGrpSpPr>
              <a:grpSpLocks/>
            </p:cNvGrpSpPr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41" name="Group 21"/>
            <p:cNvGrpSpPr>
              <a:grpSpLocks/>
            </p:cNvGrpSpPr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48623" y="5492188"/>
              <a:ext cx="436563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10126" y="5362694"/>
            <a:ext cx="702675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操作接口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PrintList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list)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900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90777" y="1240861"/>
            <a:ext cx="7946243" cy="706438"/>
            <a:chOff x="1291521" y="5264221"/>
            <a:chExt cx="7946243" cy="706438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291521" y="5264221"/>
              <a:ext cx="816780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30" name="Group 12"/>
            <p:cNvGrpSpPr>
              <a:grpSpLocks/>
            </p:cNvGrpSpPr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34" name="Group 16"/>
            <p:cNvGrpSpPr>
              <a:grpSpLocks/>
            </p:cNvGrpSpPr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41" name="Group 21"/>
            <p:cNvGrpSpPr>
              <a:grpSpLocks/>
            </p:cNvGrpSpPr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48" name="Group 11"/>
          <p:cNvGrpSpPr>
            <a:grpSpLocks/>
          </p:cNvGrpSpPr>
          <p:nvPr/>
        </p:nvGrpSpPr>
        <p:grpSpPr bwMode="auto">
          <a:xfrm>
            <a:off x="4370170" y="879229"/>
            <a:ext cx="347663" cy="508000"/>
            <a:chOff x="1993" y="1573"/>
            <a:chExt cx="219" cy="32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67" name="Group 11"/>
          <p:cNvGrpSpPr>
            <a:grpSpLocks/>
          </p:cNvGrpSpPr>
          <p:nvPr/>
        </p:nvGrpSpPr>
        <p:grpSpPr bwMode="auto">
          <a:xfrm>
            <a:off x="8793205" y="926536"/>
            <a:ext cx="347663" cy="508000"/>
            <a:chOff x="1993" y="1573"/>
            <a:chExt cx="219" cy="320"/>
          </a:xfrm>
        </p:grpSpPr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71" name="Rectangle 11"/>
          <p:cNvSpPr/>
          <p:nvPr/>
        </p:nvSpPr>
        <p:spPr>
          <a:xfrm>
            <a:off x="6607852" y="4299576"/>
            <a:ext cx="4896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4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工作指针后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</a:t>
            </a:r>
            <a:endParaRPr lang="en-US" altLang="zh-CN" sz="2800" dirty="0" smtClean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888247" y="2313466"/>
            <a:ext cx="8747184" cy="523220"/>
            <a:chOff x="1826091" y="4148024"/>
            <a:chExt cx="8747184" cy="523220"/>
          </a:xfrm>
        </p:grpSpPr>
        <p:sp>
          <p:nvSpPr>
            <p:cNvPr id="73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81882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如何实现工作指针后移？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9" name="Group 53"/>
          <p:cNvGrpSpPr>
            <a:grpSpLocks/>
          </p:cNvGrpSpPr>
          <p:nvPr/>
        </p:nvGrpSpPr>
        <p:grpSpPr bwMode="auto">
          <a:xfrm>
            <a:off x="1499494" y="3950018"/>
            <a:ext cx="4764088" cy="1104900"/>
            <a:chOff x="2705" y="2660"/>
            <a:chExt cx="3001" cy="696"/>
          </a:xfrm>
          <a:noFill/>
        </p:grpSpPr>
        <p:grpSp>
          <p:nvGrpSpPr>
            <p:cNvPr id="80" name="Group 54"/>
            <p:cNvGrpSpPr>
              <a:grpSpLocks/>
            </p:cNvGrpSpPr>
            <p:nvPr/>
          </p:nvGrpSpPr>
          <p:grpSpPr bwMode="auto">
            <a:xfrm>
              <a:off x="2705" y="2660"/>
              <a:ext cx="3001" cy="511"/>
              <a:chOff x="2651" y="2587"/>
              <a:chExt cx="3001" cy="511"/>
            </a:xfrm>
            <a:grpFill/>
          </p:grpSpPr>
          <p:sp>
            <p:nvSpPr>
              <p:cNvPr id="93" name="Line 55"/>
              <p:cNvSpPr>
                <a:spLocks noChangeShapeType="1"/>
              </p:cNvSpPr>
              <p:nvPr/>
            </p:nvSpPr>
            <p:spPr bwMode="auto">
              <a:xfrm>
                <a:off x="2662" y="2587"/>
                <a:ext cx="29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4" name="Line 56"/>
              <p:cNvSpPr>
                <a:spLocks noChangeShapeType="1"/>
              </p:cNvSpPr>
              <p:nvPr/>
            </p:nvSpPr>
            <p:spPr bwMode="auto">
              <a:xfrm>
                <a:off x="2671" y="3098"/>
                <a:ext cx="29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5" name="Text Box 57"/>
              <p:cNvSpPr txBox="1">
                <a:spLocks noChangeArrowheads="1"/>
              </p:cNvSpPr>
              <p:nvPr/>
            </p:nvSpPr>
            <p:spPr bwMode="auto">
              <a:xfrm>
                <a:off x="2651" y="2596"/>
                <a:ext cx="2999" cy="49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>
                  <a:solidFill>
                    <a:srgbClr val="404040"/>
                  </a:solidFill>
                </a:endParaRPr>
              </a:p>
              <a:p>
                <a:pPr>
                  <a:spcBef>
                    <a:spcPct val="50000"/>
                  </a:spcBef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1" name="Line 58"/>
            <p:cNvSpPr>
              <a:spLocks noChangeShapeType="1"/>
            </p:cNvSpPr>
            <p:nvPr/>
          </p:nvSpPr>
          <p:spPr bwMode="auto">
            <a:xfrm>
              <a:off x="2927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Line 59"/>
            <p:cNvSpPr>
              <a:spLocks noChangeShapeType="1"/>
            </p:cNvSpPr>
            <p:nvPr/>
          </p:nvSpPr>
          <p:spPr bwMode="auto">
            <a:xfrm>
              <a:off x="3210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Line 60"/>
            <p:cNvSpPr>
              <a:spLocks noChangeShapeType="1"/>
            </p:cNvSpPr>
            <p:nvPr/>
          </p:nvSpPr>
          <p:spPr bwMode="auto">
            <a:xfrm>
              <a:off x="3439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Text Box 61"/>
            <p:cNvSpPr txBox="1">
              <a:spLocks noChangeArrowheads="1"/>
            </p:cNvSpPr>
            <p:nvPr/>
          </p:nvSpPr>
          <p:spPr bwMode="auto">
            <a:xfrm>
              <a:off x="2980" y="2780"/>
              <a:ext cx="256" cy="269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5" name="Line 62"/>
            <p:cNvSpPr>
              <a:spLocks noChangeShapeType="1"/>
            </p:cNvSpPr>
            <p:nvPr/>
          </p:nvSpPr>
          <p:spPr bwMode="auto">
            <a:xfrm>
              <a:off x="4692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Line 63"/>
            <p:cNvSpPr>
              <a:spLocks noChangeShapeType="1"/>
            </p:cNvSpPr>
            <p:nvPr/>
          </p:nvSpPr>
          <p:spPr bwMode="auto">
            <a:xfrm>
              <a:off x="4975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Line 64"/>
            <p:cNvSpPr>
              <a:spLocks noChangeShapeType="1"/>
            </p:cNvSpPr>
            <p:nvPr/>
          </p:nvSpPr>
          <p:spPr bwMode="auto">
            <a:xfrm>
              <a:off x="5204" y="2661"/>
              <a:ext cx="0" cy="51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Text Box 65"/>
            <p:cNvSpPr txBox="1">
              <a:spLocks noChangeArrowheads="1"/>
            </p:cNvSpPr>
            <p:nvPr/>
          </p:nvSpPr>
          <p:spPr bwMode="auto">
            <a:xfrm>
              <a:off x="4745" y="2780"/>
              <a:ext cx="256" cy="269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 dirty="0">
                  <a:solidFill>
                    <a:srgbClr val="404040"/>
                  </a:solidFill>
                  <a:latin typeface="Times New Roman" pitchFamily="18" charset="0"/>
                </a:rPr>
                <a:t>2</a:t>
              </a:r>
            </a:p>
          </p:txBody>
        </p:sp>
        <p:grpSp>
          <p:nvGrpSpPr>
            <p:cNvPr id="89" name="Group 66"/>
            <p:cNvGrpSpPr>
              <a:grpSpLocks/>
            </p:cNvGrpSpPr>
            <p:nvPr/>
          </p:nvGrpSpPr>
          <p:grpSpPr bwMode="auto">
            <a:xfrm flipV="1">
              <a:off x="3330" y="3064"/>
              <a:ext cx="1361" cy="292"/>
              <a:chOff x="3375" y="2469"/>
              <a:chExt cx="1361" cy="292"/>
            </a:xfrm>
            <a:grpFill/>
          </p:grpSpPr>
          <p:sp>
            <p:nvSpPr>
              <p:cNvPr id="90" name="Line 67"/>
              <p:cNvSpPr>
                <a:spLocks noChangeShapeType="1"/>
              </p:cNvSpPr>
              <p:nvPr/>
            </p:nvSpPr>
            <p:spPr bwMode="auto">
              <a:xfrm flipV="1">
                <a:off x="3384" y="2469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1" name="Line 68"/>
              <p:cNvSpPr>
                <a:spLocks noChangeShapeType="1"/>
              </p:cNvSpPr>
              <p:nvPr/>
            </p:nvSpPr>
            <p:spPr bwMode="auto">
              <a:xfrm>
                <a:off x="3375" y="2469"/>
                <a:ext cx="136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2" name="Line 69"/>
              <p:cNvSpPr>
                <a:spLocks noChangeShapeType="1"/>
              </p:cNvSpPr>
              <p:nvPr/>
            </p:nvSpPr>
            <p:spPr bwMode="auto">
              <a:xfrm>
                <a:off x="4734" y="2469"/>
                <a:ext cx="0" cy="178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96" name="Group 70"/>
          <p:cNvGrpSpPr>
            <a:grpSpLocks/>
          </p:cNvGrpSpPr>
          <p:nvPr/>
        </p:nvGrpSpPr>
        <p:grpSpPr bwMode="auto">
          <a:xfrm>
            <a:off x="1843982" y="3348357"/>
            <a:ext cx="347662" cy="592138"/>
            <a:chOff x="1993" y="1513"/>
            <a:chExt cx="219" cy="373"/>
          </a:xfrm>
          <a:noFill/>
        </p:grpSpPr>
        <p:sp>
          <p:nvSpPr>
            <p:cNvPr id="97" name="Line 71"/>
            <p:cNvSpPr>
              <a:spLocks noChangeShapeType="1"/>
            </p:cNvSpPr>
            <p:nvPr/>
          </p:nvSpPr>
          <p:spPr bwMode="auto">
            <a:xfrm>
              <a:off x="1993" y="1614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8" name="Text Box 72"/>
            <p:cNvSpPr txBox="1">
              <a:spLocks noChangeArrowheads="1"/>
            </p:cNvSpPr>
            <p:nvPr/>
          </p:nvSpPr>
          <p:spPr bwMode="auto">
            <a:xfrm>
              <a:off x="2057" y="151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02" name="Group 76"/>
          <p:cNvGrpSpPr>
            <a:grpSpLocks/>
          </p:cNvGrpSpPr>
          <p:nvPr/>
        </p:nvGrpSpPr>
        <p:grpSpPr bwMode="auto">
          <a:xfrm>
            <a:off x="4645919" y="3362646"/>
            <a:ext cx="1158875" cy="592138"/>
            <a:chOff x="4623" y="2418"/>
            <a:chExt cx="730" cy="373"/>
          </a:xfrm>
          <a:noFill/>
        </p:grpSpPr>
        <p:sp>
          <p:nvSpPr>
            <p:cNvPr id="103" name="Line 77"/>
            <p:cNvSpPr>
              <a:spLocks noChangeShapeType="1"/>
            </p:cNvSpPr>
            <p:nvPr/>
          </p:nvSpPr>
          <p:spPr bwMode="auto">
            <a:xfrm>
              <a:off x="4623" y="2519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4" name="Text Box 78"/>
            <p:cNvSpPr txBox="1">
              <a:spLocks noChangeArrowheads="1"/>
            </p:cNvSpPr>
            <p:nvPr/>
          </p:nvSpPr>
          <p:spPr bwMode="auto">
            <a:xfrm>
              <a:off x="4687" y="2418"/>
              <a:ext cx="666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</a:rPr>
                <a:t>p-&gt;next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7806235" y="3761116"/>
            <a:ext cx="2492100" cy="523220"/>
          </a:xfrm>
          <a:prstGeom prst="rect">
            <a:avLst/>
          </a:prstGeom>
          <a:ln w="38100">
            <a:solidFill>
              <a:srgbClr val="5A327D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p-&gt;next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2616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2.22222E-6 L 0.12877 2.22222E-6 " pathEditMode="relative" rAng="0" ptsTypes="AA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0.08502 -2.22222E-6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04513" y="1240861"/>
            <a:ext cx="8032507" cy="706438"/>
            <a:chOff x="1205257" y="5264221"/>
            <a:chExt cx="8032507" cy="706438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205257" y="5264221"/>
              <a:ext cx="903044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30" name="Group 12"/>
            <p:cNvGrpSpPr>
              <a:grpSpLocks/>
            </p:cNvGrpSpPr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34" name="Group 16"/>
            <p:cNvGrpSpPr>
              <a:grpSpLocks/>
            </p:cNvGrpSpPr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41" name="Group 21"/>
            <p:cNvGrpSpPr>
              <a:grpSpLocks/>
            </p:cNvGrpSpPr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67" name="Group 11"/>
          <p:cNvGrpSpPr>
            <a:grpSpLocks/>
          </p:cNvGrpSpPr>
          <p:nvPr/>
        </p:nvGrpSpPr>
        <p:grpSpPr bwMode="auto">
          <a:xfrm>
            <a:off x="4298774" y="871362"/>
            <a:ext cx="911226" cy="523875"/>
            <a:chOff x="1993" y="1563"/>
            <a:chExt cx="574" cy="330"/>
          </a:xfrm>
        </p:grpSpPr>
        <p:sp>
          <p:nvSpPr>
            <p:cNvPr id="68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Text Box 13"/>
            <p:cNvSpPr txBox="1">
              <a:spLocks noChangeArrowheads="1"/>
            </p:cNvSpPr>
            <p:nvPr/>
          </p:nvSpPr>
          <p:spPr bwMode="auto">
            <a:xfrm>
              <a:off x="2057" y="1563"/>
              <a:ext cx="51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head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5" name="组合 104"/>
          <p:cNvGrpSpPr/>
          <p:nvPr/>
        </p:nvGrpSpPr>
        <p:grpSpPr>
          <a:xfrm>
            <a:off x="607689" y="3959236"/>
            <a:ext cx="10928991" cy="523220"/>
            <a:chOff x="1826091" y="4148024"/>
            <a:chExt cx="10928991" cy="523220"/>
          </a:xfrm>
        </p:grpSpPr>
        <p:sp>
          <p:nvSpPr>
            <p:cNvPr id="106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1037002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为什么设置工作指针？通过头指针后移扫描单链表会有什么后果？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0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" name="TextBox 3"/>
          <p:cNvSpPr txBox="1"/>
          <p:nvPr/>
        </p:nvSpPr>
        <p:spPr>
          <a:xfrm>
            <a:off x="4310322" y="2451524"/>
            <a:ext cx="5185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修改前：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310322" y="3099678"/>
            <a:ext cx="45884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修改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右大括号 60"/>
          <p:cNvSpPr/>
          <p:nvPr/>
        </p:nvSpPr>
        <p:spPr>
          <a:xfrm flipH="1">
            <a:off x="4095574" y="2682398"/>
            <a:ext cx="195696" cy="720000"/>
          </a:xfrm>
          <a:prstGeom prst="rightBrace">
            <a:avLst>
              <a:gd name="adj1" fmla="val 16840"/>
              <a:gd name="adj2" fmla="val 50000"/>
            </a:avLst>
          </a:prstGeom>
          <a:ln w="25400">
            <a:solidFill>
              <a:srgbClr val="507D7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573437" y="4974000"/>
            <a:ext cx="10808947" cy="720000"/>
            <a:chOff x="573437" y="4974000"/>
            <a:chExt cx="10808947" cy="720000"/>
          </a:xfrm>
        </p:grpSpPr>
        <p:sp>
          <p:nvSpPr>
            <p:cNvPr id="71" name="Rectangle 11"/>
            <p:cNvSpPr/>
            <p:nvPr/>
          </p:nvSpPr>
          <p:spPr>
            <a:xfrm>
              <a:off x="1302384" y="4974000"/>
              <a:ext cx="10080000" cy="720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4000"/>
                </a:lnSpc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链表头指针的作用是标识单链表的开始，通常不修改头指针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2" name="Group 70"/>
            <p:cNvGrpSpPr/>
            <p:nvPr/>
          </p:nvGrpSpPr>
          <p:grpSpPr>
            <a:xfrm>
              <a:off x="573437" y="5042576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63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652812" y="2743614"/>
            <a:ext cx="3338829" cy="523220"/>
            <a:chOff x="652812" y="2743614"/>
            <a:chExt cx="3338829" cy="523220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1119537" y="2743614"/>
              <a:ext cx="2872104" cy="523220"/>
            </a:xfrm>
            <a:prstGeom prst="rect">
              <a:avLst/>
            </a:prstGeom>
            <a:noFill/>
            <a:ln w="38100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head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指向头结点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Freeform 84"/>
            <p:cNvSpPr>
              <a:spLocks/>
            </p:cNvSpPr>
            <p:nvPr/>
          </p:nvSpPr>
          <p:spPr bwMode="auto">
            <a:xfrm>
              <a:off x="652812" y="2825224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0517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3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" fill="hold">
                      <p:stCondLst>
                        <p:cond delay="0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49" grpId="0"/>
      <p:bldP spid="49" grpId="1"/>
      <p:bldP spid="6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630392" y="1240861"/>
            <a:ext cx="8006628" cy="706438"/>
            <a:chOff x="1231136" y="5264221"/>
            <a:chExt cx="8006628" cy="706438"/>
          </a:xfrm>
        </p:grpSpPr>
        <p:sp>
          <p:nvSpPr>
            <p:cNvPr id="27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231136" y="5264221"/>
              <a:ext cx="877165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29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30" name="Group 12"/>
            <p:cNvGrpSpPr>
              <a:grpSpLocks/>
            </p:cNvGrpSpPr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2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3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34" name="Group 16"/>
            <p:cNvGrpSpPr>
              <a:grpSpLocks/>
            </p:cNvGrpSpPr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6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9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41" name="Group 21"/>
            <p:cNvGrpSpPr>
              <a:grpSpLocks/>
            </p:cNvGrpSpPr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42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43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4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46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7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sp>
        <p:nvSpPr>
          <p:cNvPr id="112" name="Text Box 35"/>
          <p:cNvSpPr txBox="1">
            <a:spLocks noChangeArrowheads="1"/>
          </p:cNvSpPr>
          <p:nvPr/>
        </p:nvSpPr>
        <p:spPr bwMode="auto">
          <a:xfrm>
            <a:off x="2046114" y="3095616"/>
            <a:ext cx="8134206" cy="2899255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1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输入：无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spcBef>
                <a:spcPct val="1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功能：遍历单链表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PrintList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输出：单链表的各个数据元素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指针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2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重复执行下述操作，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直到指针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空：</a:t>
            </a:r>
          </a:p>
          <a:p>
            <a:pPr>
              <a:spcBef>
                <a:spcPct val="1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的数据域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>
              <a:spcBef>
                <a:spcPct val="10000"/>
              </a:spcBef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2.2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指针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后移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13" name="组合 112"/>
          <p:cNvGrpSpPr/>
          <p:nvPr/>
        </p:nvGrpSpPr>
        <p:grpSpPr>
          <a:xfrm>
            <a:off x="623506" y="2313316"/>
            <a:ext cx="5049526" cy="523220"/>
            <a:chOff x="1826091" y="4148024"/>
            <a:chExt cx="5049526" cy="523220"/>
          </a:xfrm>
        </p:grpSpPr>
        <p:sp>
          <p:nvSpPr>
            <p:cNvPr id="114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449055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如何描述遍历的基本过程？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5712403" y="2316919"/>
            <a:ext cx="5956735" cy="523220"/>
            <a:chOff x="5712403" y="2911279"/>
            <a:chExt cx="5956735" cy="523220"/>
          </a:xfrm>
        </p:grpSpPr>
        <p:sp>
          <p:nvSpPr>
            <p:cNvPr id="121" name="Text Box 11"/>
            <p:cNvSpPr txBox="1">
              <a:spLocks noChangeArrowheads="1"/>
            </p:cNvSpPr>
            <p:nvPr/>
          </p:nvSpPr>
          <p:spPr bwMode="auto">
            <a:xfrm>
              <a:off x="6484126" y="2911279"/>
              <a:ext cx="518501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伪代码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梳理思路的好工具！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" name="右箭头 1"/>
            <p:cNvSpPr/>
            <p:nvPr/>
          </p:nvSpPr>
          <p:spPr>
            <a:xfrm>
              <a:off x="5712403" y="3041619"/>
              <a:ext cx="565149" cy="317933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Group 11"/>
          <p:cNvGrpSpPr>
            <a:grpSpLocks/>
          </p:cNvGrpSpPr>
          <p:nvPr/>
        </p:nvGrpSpPr>
        <p:grpSpPr bwMode="auto">
          <a:xfrm>
            <a:off x="4370170" y="879229"/>
            <a:ext cx="347663" cy="508000"/>
            <a:chOff x="1993" y="1573"/>
            <a:chExt cx="219" cy="320"/>
          </a:xfrm>
        </p:grpSpPr>
        <p:sp>
          <p:nvSpPr>
            <p:cNvPr id="49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987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遍历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39830" y="2317879"/>
            <a:ext cx="10072009" cy="355481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PrintList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 ", p-&gt;data); 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endParaRPr lang="zh-CN" altLang="en-US" sz="2800" dirty="0">
              <a:solidFill>
                <a:srgbClr val="5A327D"/>
              </a:solidFill>
            </a:endParaRPr>
          </a:p>
          <a:p>
            <a:pPr>
              <a:lnSpc>
                <a:spcPts val="3000"/>
              </a:lnSpc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647645" y="1240861"/>
            <a:ext cx="7989375" cy="706438"/>
            <a:chOff x="1248389" y="5264221"/>
            <a:chExt cx="7989375" cy="706438"/>
          </a:xfrm>
        </p:grpSpPr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Text Box 10"/>
            <p:cNvSpPr txBox="1">
              <a:spLocks noChangeArrowheads="1"/>
            </p:cNvSpPr>
            <p:nvPr/>
          </p:nvSpPr>
          <p:spPr bwMode="auto">
            <a:xfrm>
              <a:off x="1248389" y="5264221"/>
              <a:ext cx="859912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53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54" name="Group 12"/>
            <p:cNvGrpSpPr>
              <a:grpSpLocks/>
            </p:cNvGrpSpPr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72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3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5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56" name="Group 16"/>
            <p:cNvGrpSpPr>
              <a:grpSpLocks/>
            </p:cNvGrpSpPr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70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1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7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8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59" name="Group 21"/>
            <p:cNvGrpSpPr>
              <a:grpSpLocks/>
            </p:cNvGrpSpPr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65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66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0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61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74" name="Group 11"/>
          <p:cNvGrpSpPr>
            <a:grpSpLocks/>
          </p:cNvGrpSpPr>
          <p:nvPr/>
        </p:nvGrpSpPr>
        <p:grpSpPr bwMode="auto">
          <a:xfrm>
            <a:off x="4370170" y="879229"/>
            <a:ext cx="347663" cy="508000"/>
            <a:chOff x="1993" y="1573"/>
            <a:chExt cx="219" cy="320"/>
          </a:xfrm>
        </p:grpSpPr>
        <p:sp>
          <p:nvSpPr>
            <p:cNvPr id="75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6" name="Text Box 1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29" name="矩形 28"/>
          <p:cNvSpPr/>
          <p:nvPr/>
        </p:nvSpPr>
        <p:spPr>
          <a:xfrm>
            <a:off x="1537504" y="4601272"/>
            <a:ext cx="8581195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p-&gt;next;                                     /*</a:t>
            </a:r>
            <a:r>
              <a:rPr lang="zh-CN" altLang="zh-CN" sz="28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注意不能写作</a:t>
            </a:r>
            <a:r>
              <a:rPr lang="en-US" altLang="zh-CN" sz="28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p++*/</a:t>
            </a:r>
            <a:endParaRPr lang="zh-CN" altLang="en-US" sz="2800" dirty="0">
              <a:solidFill>
                <a:srgbClr val="5A327D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166304" y="3419011"/>
            <a:ext cx="4025926" cy="20159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(p != NULL</a:t>
            </a:r>
            <a:r>
              <a:rPr lang="en-US" altLang="zh-CN" sz="28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en-US" altLang="zh-CN" sz="28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3000"/>
              </a:lnSpc>
            </a:pPr>
            <a:endParaRPr lang="en-US" altLang="zh-CN" sz="28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endParaRPr lang="en-US" altLang="zh-CN" sz="28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</a:pPr>
            <a:r>
              <a:rPr lang="en-US" altLang="zh-CN" sz="28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/>
          </a:p>
        </p:txBody>
      </p:sp>
      <p:sp>
        <p:nvSpPr>
          <p:cNvPr id="31" name="矩形 30"/>
          <p:cNvSpPr/>
          <p:nvPr/>
        </p:nvSpPr>
        <p:spPr>
          <a:xfrm>
            <a:off x="1176348" y="3058924"/>
            <a:ext cx="4124847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*p = </a:t>
            </a:r>
            <a:r>
              <a:rPr lang="en-US" altLang="zh-CN" sz="28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list.head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 </a:t>
            </a:r>
            <a:endParaRPr lang="zh-CN" altLang="en-US" sz="2800" dirty="0">
              <a:solidFill>
                <a:srgbClr val="B4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292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7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4" grpId="0" animBg="1"/>
      <p:bldP spid="29" grpId="0"/>
      <p:bldP spid="29" grpId="1"/>
      <p:bldP spid="30" grpId="0"/>
      <p:bldP spid="30" grpId="1"/>
      <p:bldP spid="31" grpId="0"/>
      <p:bldP spid="31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单链表算法的设计模式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62965" y="2984750"/>
            <a:ext cx="10440000" cy="3108543"/>
          </a:xfrm>
          <a:prstGeom prst="rect">
            <a:avLst/>
          </a:prstGeom>
          <a:ln w="28575"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8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访问结点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进行的操作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en-US" sz="2800" dirty="0">
              <a:solidFill>
                <a:srgbClr val="5A327D"/>
              </a:solidFill>
            </a:endParaRPr>
          </a:p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800" dirty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solidFill>
                <a:srgbClr val="507D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507D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退出循环的操作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1623637" y="1240861"/>
            <a:ext cx="8013383" cy="706438"/>
            <a:chOff x="1224381" y="5264221"/>
            <a:chExt cx="8013383" cy="706438"/>
          </a:xfrm>
        </p:grpSpPr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Text Box 10"/>
            <p:cNvSpPr txBox="1">
              <a:spLocks noChangeArrowheads="1"/>
            </p:cNvSpPr>
            <p:nvPr/>
          </p:nvSpPr>
          <p:spPr bwMode="auto">
            <a:xfrm>
              <a:off x="1224381" y="5264221"/>
              <a:ext cx="883920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55" name="Group 12"/>
            <p:cNvGrpSpPr>
              <a:grpSpLocks/>
            </p:cNvGrpSpPr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73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74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6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57" name="Group 16"/>
            <p:cNvGrpSpPr>
              <a:grpSpLocks/>
            </p:cNvGrpSpPr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71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72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58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60" name="Group 21"/>
            <p:cNvGrpSpPr>
              <a:grpSpLocks/>
            </p:cNvGrpSpPr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66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70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62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63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4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5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75" name="Group 11"/>
          <p:cNvGrpSpPr>
            <a:grpSpLocks/>
          </p:cNvGrpSpPr>
          <p:nvPr/>
        </p:nvGrpSpPr>
        <p:grpSpPr bwMode="auto">
          <a:xfrm>
            <a:off x="4370170" y="879229"/>
            <a:ext cx="347663" cy="508000"/>
            <a:chOff x="1993" y="1573"/>
            <a:chExt cx="219" cy="320"/>
          </a:xfrm>
        </p:grpSpPr>
        <p:sp>
          <p:nvSpPr>
            <p:cNvPr id="76" name="Line 1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Text Box 1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78" name="Rectangle 11"/>
          <p:cNvSpPr/>
          <p:nvPr/>
        </p:nvSpPr>
        <p:spPr>
          <a:xfrm>
            <a:off x="869345" y="2264750"/>
            <a:ext cx="10440000" cy="720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单链表算法的设计模式：通过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工作指针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的反复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后移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扫描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链表</a:t>
            </a:r>
            <a:endParaRPr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58141" y="4693568"/>
            <a:ext cx="6471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p-&gt;next;                        //</a:t>
            </a:r>
            <a:r>
              <a:rPr lang="zh-CN" altLang="en-US" sz="28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工作指针后移</a:t>
            </a:r>
            <a:endParaRPr lang="zh-CN" altLang="en-US" sz="2800" dirty="0">
              <a:solidFill>
                <a:srgbClr val="5A327D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220099" y="3376866"/>
            <a:ext cx="100431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(p != NULL)                 // 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8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p-&gt;next != NULL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，扫描单</a:t>
            </a:r>
            <a:r>
              <a:rPr lang="zh-CN" altLang="en-US" sz="28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链表</a:t>
            </a:r>
            <a:endParaRPr lang="en-US" altLang="zh-CN" sz="2800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800" dirty="0"/>
          </a:p>
        </p:txBody>
      </p:sp>
      <p:sp>
        <p:nvSpPr>
          <p:cNvPr id="32" name="矩形 31"/>
          <p:cNvSpPr/>
          <p:nvPr/>
        </p:nvSpPr>
        <p:spPr>
          <a:xfrm>
            <a:off x="1226762" y="3005168"/>
            <a:ext cx="990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 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head-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&gt;next;                        // </a:t>
            </a:r>
            <a:r>
              <a:rPr lang="zh-CN" altLang="en-US" sz="28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 </a:t>
            </a:r>
            <a:r>
              <a:rPr lang="en-US" altLang="zh-CN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初始化</a:t>
            </a:r>
            <a:endParaRPr lang="zh-CN" altLang="en-US" sz="2800" dirty="0">
              <a:solidFill>
                <a:srgbClr val="B42D2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38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4" grpId="0" animBg="1"/>
      <p:bldP spid="78" grpId="0" animBg="1"/>
      <p:bldP spid="30" grpId="0"/>
      <p:bldP spid="30" grpId="1"/>
      <p:bldP spid="31" grpId="0"/>
      <p:bldP spid="31" grpId="1"/>
      <p:bldP spid="32" grpId="0"/>
      <p:bldP spid="32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8" name="Group 37"/>
          <p:cNvGrpSpPr>
            <a:grpSpLocks/>
          </p:cNvGrpSpPr>
          <p:nvPr/>
        </p:nvGrpSpPr>
        <p:grpSpPr bwMode="auto">
          <a:xfrm>
            <a:off x="11175781" y="881113"/>
            <a:ext cx="347663" cy="508000"/>
            <a:chOff x="1993" y="1573"/>
            <a:chExt cx="219" cy="320"/>
          </a:xfrm>
        </p:grpSpPr>
        <p:sp>
          <p:nvSpPr>
            <p:cNvPr id="60" name="Line 38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1" name="Text Box 39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907010" y="2331720"/>
            <a:ext cx="10009282" cy="376000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Length(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en-US" altLang="zh-CN" sz="2400" dirty="0" smtClean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8997351" y="1245741"/>
            <a:ext cx="1967958" cy="665486"/>
            <a:chOff x="8997351" y="1245741"/>
            <a:chExt cx="1967958" cy="665486"/>
          </a:xfrm>
        </p:grpSpPr>
        <p:sp>
          <p:nvSpPr>
            <p:cNvPr id="68" name="Line 9"/>
            <p:cNvSpPr>
              <a:spLocks noChangeShapeType="1"/>
            </p:cNvSpPr>
            <p:nvPr/>
          </p:nvSpPr>
          <p:spPr bwMode="auto">
            <a:xfrm flipV="1">
              <a:off x="9155559" y="170294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Text Box 10"/>
            <p:cNvSpPr txBox="1">
              <a:spLocks noChangeArrowheads="1"/>
            </p:cNvSpPr>
            <p:nvPr/>
          </p:nvSpPr>
          <p:spPr bwMode="auto">
            <a:xfrm>
              <a:off x="8997351" y="1245741"/>
              <a:ext cx="863058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" name="Text Box 24"/>
            <p:cNvSpPr txBox="1">
              <a:spLocks noChangeArrowheads="1"/>
            </p:cNvSpPr>
            <p:nvPr/>
          </p:nvSpPr>
          <p:spPr bwMode="auto">
            <a:xfrm>
              <a:off x="10427523" y="1434525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83" name="Text Box 30"/>
            <p:cNvSpPr txBox="1">
              <a:spLocks noChangeArrowheads="1"/>
            </p:cNvSpPr>
            <p:nvPr/>
          </p:nvSpPr>
          <p:spPr bwMode="auto">
            <a:xfrm>
              <a:off x="9847709" y="142512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4" name="Line 31"/>
            <p:cNvSpPr>
              <a:spLocks noChangeShapeType="1"/>
            </p:cNvSpPr>
            <p:nvPr/>
          </p:nvSpPr>
          <p:spPr bwMode="auto">
            <a:xfrm>
              <a:off x="10412859" y="142512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Text Box 74" descr="宽上对角线"/>
            <p:cNvSpPr txBox="1">
              <a:spLocks noChangeArrowheads="1"/>
            </p:cNvSpPr>
            <p:nvPr/>
          </p:nvSpPr>
          <p:spPr bwMode="auto">
            <a:xfrm>
              <a:off x="9870250" y="1443227"/>
              <a:ext cx="504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4345190" y="5245601"/>
            <a:ext cx="6571102" cy="523220"/>
            <a:chOff x="4706279" y="3762732"/>
            <a:chExt cx="6571102" cy="523220"/>
          </a:xfrm>
        </p:grpSpPr>
        <p:sp>
          <p:nvSpPr>
            <p:cNvPr id="98" name="Text Box 11"/>
            <p:cNvSpPr txBox="1">
              <a:spLocks noChangeArrowheads="1"/>
            </p:cNvSpPr>
            <p:nvPr/>
          </p:nvSpPr>
          <p:spPr bwMode="auto">
            <a:xfrm>
              <a:off x="5095182" y="3762732"/>
              <a:ext cx="618219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注意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count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的初值和返回值之间的关系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Freeform 99"/>
            <p:cNvSpPr>
              <a:spLocks noEditPoints="1"/>
            </p:cNvSpPr>
            <p:nvPr/>
          </p:nvSpPr>
          <p:spPr bwMode="auto">
            <a:xfrm>
              <a:off x="4706279" y="3843681"/>
              <a:ext cx="288000" cy="396000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矩形 5"/>
          <p:cNvSpPr/>
          <p:nvPr/>
        </p:nvSpPr>
        <p:spPr>
          <a:xfrm>
            <a:off x="1228009" y="2909054"/>
            <a:ext cx="184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sz="2400" dirty="0">
              <a:solidFill>
                <a:srgbClr val="B42D2D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542924" y="1195141"/>
            <a:ext cx="8057776" cy="706438"/>
            <a:chOff x="1179988" y="5264221"/>
            <a:chExt cx="8057776" cy="706438"/>
          </a:xfrm>
        </p:grpSpPr>
        <p:sp>
          <p:nvSpPr>
            <p:cNvPr id="81" name="Line 9"/>
            <p:cNvSpPr>
              <a:spLocks noChangeShapeType="1"/>
            </p:cNvSpPr>
            <p:nvPr/>
          </p:nvSpPr>
          <p:spPr bwMode="auto">
            <a:xfrm flipV="1">
              <a:off x="1403451" y="5721421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10"/>
            <p:cNvSpPr txBox="1">
              <a:spLocks noChangeArrowheads="1"/>
            </p:cNvSpPr>
            <p:nvPr/>
          </p:nvSpPr>
          <p:spPr bwMode="auto">
            <a:xfrm>
              <a:off x="1179988" y="5264221"/>
              <a:ext cx="928313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>
              <a:off x="6935889" y="5762696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88" name="Group 12"/>
            <p:cNvGrpSpPr>
              <a:grpSpLocks/>
            </p:cNvGrpSpPr>
            <p:nvPr/>
          </p:nvGrpSpPr>
          <p:grpSpPr bwMode="auto">
            <a:xfrm>
              <a:off x="3692626" y="5443609"/>
              <a:ext cx="1117600" cy="484188"/>
              <a:chOff x="759" y="3237"/>
              <a:chExt cx="704" cy="305"/>
            </a:xfrm>
            <a:noFill/>
          </p:grpSpPr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106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89" name="Line 15"/>
            <p:cNvSpPr>
              <a:spLocks noChangeShapeType="1"/>
            </p:cNvSpPr>
            <p:nvPr/>
          </p:nvSpPr>
          <p:spPr bwMode="auto">
            <a:xfrm>
              <a:off x="4691164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90" name="Group 16"/>
            <p:cNvGrpSpPr>
              <a:grpSpLocks/>
            </p:cNvGrpSpPr>
            <p:nvPr/>
          </p:nvGrpSpPr>
          <p:grpSpPr bwMode="auto">
            <a:xfrm>
              <a:off x="5273776" y="5457896"/>
              <a:ext cx="1117600" cy="484188"/>
              <a:chOff x="759" y="3237"/>
              <a:chExt cx="704" cy="305"/>
            </a:xfrm>
            <a:noFill/>
          </p:grpSpPr>
          <p:sp>
            <p:nvSpPr>
              <p:cNvPr id="102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103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1" name="Line 19"/>
            <p:cNvSpPr>
              <a:spLocks noChangeShapeType="1"/>
            </p:cNvSpPr>
            <p:nvPr/>
          </p:nvSpPr>
          <p:spPr bwMode="auto">
            <a:xfrm>
              <a:off x="6243739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Line 20"/>
            <p:cNvSpPr>
              <a:spLocks noChangeShapeType="1"/>
            </p:cNvSpPr>
            <p:nvPr/>
          </p:nvSpPr>
          <p:spPr bwMode="auto">
            <a:xfrm>
              <a:off x="7535964" y="576428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93" name="Group 21"/>
            <p:cNvGrpSpPr>
              <a:grpSpLocks/>
            </p:cNvGrpSpPr>
            <p:nvPr/>
          </p:nvGrpSpPr>
          <p:grpSpPr bwMode="auto">
            <a:xfrm>
              <a:off x="8118576" y="5486471"/>
              <a:ext cx="1117600" cy="484188"/>
              <a:chOff x="759" y="3237"/>
              <a:chExt cx="704" cy="305"/>
            </a:xfrm>
            <a:noFill/>
          </p:grpSpPr>
          <p:sp>
            <p:nvSpPr>
              <p:cNvPr id="100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101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94" name="Text Box 24"/>
            <p:cNvSpPr txBox="1">
              <a:spLocks noChangeArrowheads="1"/>
            </p:cNvSpPr>
            <p:nvPr/>
          </p:nvSpPr>
          <p:spPr bwMode="auto">
            <a:xfrm>
              <a:off x="8715476" y="5484884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95" name="Text Box 30"/>
            <p:cNvSpPr txBox="1">
              <a:spLocks noChangeArrowheads="1"/>
            </p:cNvSpPr>
            <p:nvPr/>
          </p:nvSpPr>
          <p:spPr bwMode="auto">
            <a:xfrm>
              <a:off x="2095601" y="5443609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96" name="Line 31"/>
            <p:cNvSpPr>
              <a:spLocks noChangeShapeType="1"/>
            </p:cNvSpPr>
            <p:nvPr/>
          </p:nvSpPr>
          <p:spPr bwMode="auto">
            <a:xfrm>
              <a:off x="2660751" y="5443609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7" name="Line 32"/>
            <p:cNvSpPr>
              <a:spLocks noChangeShapeType="1"/>
            </p:cNvSpPr>
            <p:nvPr/>
          </p:nvSpPr>
          <p:spPr bwMode="auto">
            <a:xfrm>
              <a:off x="3094139" y="573570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9" name="Text Box 74" descr="宽上对角线"/>
            <p:cNvSpPr txBox="1">
              <a:spLocks noChangeArrowheads="1"/>
            </p:cNvSpPr>
            <p:nvPr/>
          </p:nvSpPr>
          <p:spPr bwMode="auto">
            <a:xfrm>
              <a:off x="2118142" y="5461707"/>
              <a:ext cx="540000" cy="468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  <p:grpSp>
        <p:nvGrpSpPr>
          <p:cNvPr id="108" name="Group 37"/>
          <p:cNvGrpSpPr>
            <a:grpSpLocks/>
          </p:cNvGrpSpPr>
          <p:nvPr/>
        </p:nvGrpSpPr>
        <p:grpSpPr bwMode="auto">
          <a:xfrm>
            <a:off x="3431695" y="857903"/>
            <a:ext cx="347663" cy="508000"/>
            <a:chOff x="1993" y="1573"/>
            <a:chExt cx="219" cy="320"/>
          </a:xfrm>
        </p:grpSpPr>
        <p:sp>
          <p:nvSpPr>
            <p:cNvPr id="110" name="Line 38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1" name="Text Box 39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109" name="Text Box 40"/>
          <p:cNvSpPr txBox="1">
            <a:spLocks noChangeArrowheads="1"/>
          </p:cNvSpPr>
          <p:nvPr/>
        </p:nvSpPr>
        <p:spPr bwMode="auto">
          <a:xfrm>
            <a:off x="2935706" y="1853636"/>
            <a:ext cx="140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count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</a:rPr>
              <a:t>= 1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114" name="Text Box 40"/>
          <p:cNvSpPr txBox="1">
            <a:spLocks noChangeArrowheads="1"/>
          </p:cNvSpPr>
          <p:nvPr/>
        </p:nvSpPr>
        <p:spPr bwMode="auto">
          <a:xfrm>
            <a:off x="4528070" y="1879989"/>
            <a:ext cx="140652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count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</a:rPr>
              <a:t>= 2</a:t>
            </a:r>
            <a:endParaRPr lang="en-US" altLang="zh-CN" sz="2400" b="1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119" name="Text Box 40"/>
          <p:cNvSpPr txBox="1">
            <a:spLocks noChangeArrowheads="1"/>
          </p:cNvSpPr>
          <p:nvPr/>
        </p:nvSpPr>
        <p:spPr bwMode="auto">
          <a:xfrm>
            <a:off x="7375149" y="1926820"/>
            <a:ext cx="15398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</a:rPr>
              <a:t>count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404040"/>
                </a:solidFill>
                <a:latin typeface="Times New Roman" pitchFamily="18" charset="0"/>
              </a:rPr>
              <a:t>n</a:t>
            </a:r>
            <a:endParaRPr lang="en-US" altLang="zh-CN" sz="2400" b="1" i="1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211810" y="2909054"/>
            <a:ext cx="5312722" cy="2525301"/>
            <a:chOff x="1211810" y="2909054"/>
            <a:chExt cx="5312722" cy="2525301"/>
          </a:xfrm>
        </p:grpSpPr>
        <p:sp>
          <p:nvSpPr>
            <p:cNvPr id="47" name="矩形 46"/>
            <p:cNvSpPr/>
            <p:nvPr/>
          </p:nvSpPr>
          <p:spPr>
            <a:xfrm>
              <a:off x="1228009" y="2909054"/>
              <a:ext cx="364715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Node *p = </a:t>
              </a:r>
              <a:r>
                <a:rPr lang="en-US" altLang="zh-CN" sz="2400" dirty="0" err="1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list.head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&gt;next; </a:t>
              </a:r>
              <a:endParaRPr lang="zh-CN" altLang="en-US" sz="2400" dirty="0">
                <a:solidFill>
                  <a:srgbClr val="B42D2D"/>
                </a:solidFill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1211810" y="3674899"/>
              <a:ext cx="5312722" cy="17594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ts val="2600"/>
                </a:lnSpc>
              </a:pP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while (p != NULL</a:t>
              </a: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  <a:p>
              <a:pPr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</a:p>
            <a:p>
              <a:pPr>
                <a:lnSpc>
                  <a:spcPts val="2600"/>
                </a:lnSpc>
              </a:pPr>
              <a:endPara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 p </a:t>
              </a:r>
              <a:r>
                <a:rPr lang="en-US" altLang="zh-CN" sz="2400" dirty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p-&gt;next;</a:t>
              </a:r>
              <a:endPara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2600"/>
                </a:lnSpc>
              </a:pPr>
              <a:r>
                <a:rPr lang="en-US" altLang="zh-CN" sz="2400" dirty="0" smtClean="0">
                  <a:solidFill>
                    <a:srgbClr val="B42D2D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sz="2400" dirty="0">
                <a:solidFill>
                  <a:srgbClr val="B42D2D"/>
                </a:solidFill>
              </a:endParaRPr>
            </a:p>
          </p:txBody>
        </p:sp>
      </p:grpSp>
      <p:sp>
        <p:nvSpPr>
          <p:cNvPr id="49" name="矩形 48"/>
          <p:cNvSpPr/>
          <p:nvPr/>
        </p:nvSpPr>
        <p:spPr>
          <a:xfrm>
            <a:off x="1224935" y="3290054"/>
            <a:ext cx="1834156" cy="14260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0</a:t>
            </a: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en-US" altLang="zh-CN" sz="2400" dirty="0" smtClean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count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5A3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561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1081E-7 -2.22222E-6 L 0.12516 -0.0002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52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516 -0.00023 L 0.35881 -0.0016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6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5882 -0.00162 L 0.43748 -0.0018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3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5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9" fill="hold">
                      <p:stCondLst>
                        <p:cond delay="0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5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2" grpId="0" animBg="1"/>
      <p:bldP spid="109" grpId="0"/>
      <p:bldP spid="114" grpId="0"/>
      <p:bldP spid="119" grpId="0"/>
      <p:bldP spid="49" grpId="0"/>
      <p:bldP spid="49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25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68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按位查找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716857" y="4090741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42924" y="3633541"/>
            <a:ext cx="87878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7513740" y="4141988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3006032" y="3812929"/>
            <a:ext cx="1117600" cy="484188"/>
            <a:chOff x="759" y="3237"/>
            <a:chExt cx="704" cy="305"/>
          </a:xfrm>
          <a:noFill/>
        </p:grpSpPr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a</a:t>
              </a:r>
              <a:r>
                <a:rPr lang="en-US" altLang="zh-CN" sz="2800" b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4004570" y="410502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851627" y="3837188"/>
            <a:ext cx="1117600" cy="484188"/>
            <a:chOff x="759" y="3237"/>
            <a:chExt cx="704" cy="305"/>
          </a:xfrm>
          <a:noFill/>
        </p:grpSpPr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 dirty="0" err="1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6821590" y="4143576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8113815" y="4143576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1" name="Group 21"/>
          <p:cNvGrpSpPr>
            <a:grpSpLocks/>
          </p:cNvGrpSpPr>
          <p:nvPr/>
        </p:nvGrpSpPr>
        <p:grpSpPr bwMode="auto">
          <a:xfrm>
            <a:off x="8696427" y="3865763"/>
            <a:ext cx="1117600" cy="484188"/>
            <a:chOff x="759" y="3237"/>
            <a:chExt cx="704" cy="305"/>
          </a:xfrm>
          <a:noFill/>
        </p:grpSpPr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a</a:t>
              </a:r>
              <a:r>
                <a:rPr lang="en-US" altLang="zh-CN" sz="2800" b="1" i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  <a:endParaRPr lang="en-US" altLang="zh-CN" sz="2800" b="1" i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9293327" y="3864176"/>
            <a:ext cx="5222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1409007" y="3812929"/>
            <a:ext cx="1117600" cy="48577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974157" y="3812929"/>
            <a:ext cx="0" cy="4857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>
            <a:off x="2407545" y="410502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1" name="Text Box 74" descr="宽上对角线"/>
          <p:cNvSpPr txBox="1">
            <a:spLocks noChangeArrowheads="1"/>
          </p:cNvSpPr>
          <p:nvPr/>
        </p:nvSpPr>
        <p:spPr bwMode="auto">
          <a:xfrm>
            <a:off x="1416308" y="3831027"/>
            <a:ext cx="540000" cy="4680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4675289" y="4106269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5275364" y="4092617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5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按位查找的函数原型是什么？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69" name="矩形 68"/>
          <p:cNvSpPr/>
          <p:nvPr/>
        </p:nvSpPr>
        <p:spPr>
          <a:xfrm>
            <a:off x="905427" y="1617216"/>
            <a:ext cx="6096000" cy="173380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输入：元素的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功能：在表中取序号为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的数据元素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合法，输出序号为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元素值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13668" y="5561257"/>
            <a:ext cx="8201732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Get(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圆角矩形标注 75"/>
          <p:cNvSpPr/>
          <p:nvPr/>
        </p:nvSpPr>
        <p:spPr>
          <a:xfrm>
            <a:off x="2810924" y="4852919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 smtClean="0">
                <a:solidFill>
                  <a:srgbClr val="404040"/>
                </a:solidFill>
              </a:rPr>
              <a:t>查找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操作</a:t>
            </a:r>
            <a:r>
              <a:rPr lang="zh-CN" altLang="zh-CN" sz="2000" b="1" dirty="0">
                <a:solidFill>
                  <a:srgbClr val="404040"/>
                </a:solidFill>
              </a:rPr>
              <a:t>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sp>
        <p:nvSpPr>
          <p:cNvPr id="77" name="椭圆 76"/>
          <p:cNvSpPr/>
          <p:nvPr/>
        </p:nvSpPr>
        <p:spPr>
          <a:xfrm>
            <a:off x="5840911" y="3849686"/>
            <a:ext cx="576000" cy="432000"/>
          </a:xfrm>
          <a:prstGeom prst="ellipse">
            <a:avLst/>
          </a:prstGeom>
          <a:noFill/>
          <a:ln w="25400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21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 animBg="1"/>
      <p:bldP spid="33" grpId="0" animBg="1"/>
      <p:bldP spid="39" grpId="0" animBg="1"/>
      <p:bldP spid="40" grpId="0" animBg="1"/>
      <p:bldP spid="44" grpId="0"/>
      <p:bldP spid="45" grpId="0" animBg="1"/>
      <p:bldP spid="46" grpId="0" animBg="1"/>
      <p:bldP spid="47" grpId="0" animBg="1"/>
      <p:bldP spid="51" grpId="0" animBg="1"/>
      <p:bldP spid="48" grpId="0" animBg="1"/>
      <p:bldP spid="49" grpId="0" animBg="1"/>
      <p:bldP spid="69" grpId="0"/>
      <p:bldP spid="75" grpId="0"/>
      <p:bldP spid="76" grpId="0" animBg="1"/>
      <p:bldP spid="77" grpId="0" animBg="1"/>
      <p:bldP spid="7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6158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8" name="Group 40"/>
          <p:cNvGrpSpPr/>
          <p:nvPr/>
        </p:nvGrpSpPr>
        <p:grpSpPr>
          <a:xfrm>
            <a:off x="1293259" y="195782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038375" y="1862793"/>
            <a:ext cx="44986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单链表的存储结构定义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293259" y="258097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038375" y="2488234"/>
            <a:ext cx="62435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表的实现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初始化、判空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293259" y="3204113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2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2038375" y="3117783"/>
            <a:ext cx="89850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表的实现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遍历、求长度、按位查找、按值查找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Group 40"/>
          <p:cNvGrpSpPr/>
          <p:nvPr/>
        </p:nvGrpSpPr>
        <p:grpSpPr>
          <a:xfrm>
            <a:off x="1293259" y="3827255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1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038375" y="3747332"/>
            <a:ext cx="624351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表的实现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插入、删除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40"/>
          <p:cNvGrpSpPr/>
          <p:nvPr/>
        </p:nvGrpSpPr>
        <p:grpSpPr>
          <a:xfrm>
            <a:off x="1293259" y="4450397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9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2" name="Text Box 19"/>
          <p:cNvSpPr txBox="1">
            <a:spLocks noChangeArrowheads="1"/>
          </p:cNvSpPr>
          <p:nvPr/>
        </p:nvSpPr>
        <p:spPr bwMode="auto">
          <a:xfrm>
            <a:off x="2038375" y="4376881"/>
            <a:ext cx="88372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单链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表的实现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建立（头插法、尾插法）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Group 40"/>
          <p:cNvGrpSpPr/>
          <p:nvPr/>
        </p:nvGrpSpPr>
        <p:grpSpPr>
          <a:xfrm>
            <a:off x="1293259" y="507353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4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7" name="Text Box 19"/>
          <p:cNvSpPr txBox="1">
            <a:spLocks noChangeArrowheads="1"/>
          </p:cNvSpPr>
          <p:nvPr/>
        </p:nvSpPr>
        <p:spPr bwMode="auto">
          <a:xfrm>
            <a:off x="2038375" y="5006430"/>
            <a:ext cx="21619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3" name="Group 40"/>
          <p:cNvGrpSpPr/>
          <p:nvPr/>
        </p:nvGrpSpPr>
        <p:grpSpPr>
          <a:xfrm>
            <a:off x="1293259" y="5696681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54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57" name="Text Box 19"/>
          <p:cNvSpPr txBox="1">
            <a:spLocks noChangeArrowheads="1"/>
          </p:cNvSpPr>
          <p:nvPr/>
        </p:nvSpPr>
        <p:spPr bwMode="auto">
          <a:xfrm>
            <a:off x="2038375" y="5635978"/>
            <a:ext cx="21619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8" name="Group 54"/>
          <p:cNvGrpSpPr>
            <a:grpSpLocks/>
          </p:cNvGrpSpPr>
          <p:nvPr/>
        </p:nvGrpSpPr>
        <p:grpSpPr bwMode="auto">
          <a:xfrm>
            <a:off x="3468065" y="505947"/>
            <a:ext cx="8114279" cy="563563"/>
            <a:chOff x="458" y="1275"/>
            <a:chExt cx="5072" cy="355"/>
          </a:xfrm>
          <a:noFill/>
        </p:grpSpPr>
        <p:sp>
          <p:nvSpPr>
            <p:cNvPr id="59" name="Rectangle 44"/>
            <p:cNvSpPr>
              <a:spLocks noChangeArrowheads="1"/>
            </p:cNvSpPr>
            <p:nvPr/>
          </p:nvSpPr>
          <p:spPr bwMode="auto">
            <a:xfrm>
              <a:off x="1810" y="1291"/>
              <a:ext cx="1485" cy="33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静态存储分配 </a:t>
              </a:r>
            </a:p>
          </p:txBody>
        </p:sp>
        <p:sp>
          <p:nvSpPr>
            <p:cNvPr id="60" name="Rectangle 45"/>
            <p:cNvSpPr>
              <a:spLocks noChangeArrowheads="1"/>
            </p:cNvSpPr>
            <p:nvPr/>
          </p:nvSpPr>
          <p:spPr bwMode="auto">
            <a:xfrm>
              <a:off x="458" y="1275"/>
              <a:ext cx="789" cy="33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</a:t>
              </a:r>
            </a:p>
          </p:txBody>
        </p:sp>
        <p:sp>
          <p:nvSpPr>
            <p:cNvPr id="61" name="AutoShape 46"/>
            <p:cNvSpPr>
              <a:spLocks noChangeArrowheads="1"/>
            </p:cNvSpPr>
            <p:nvPr/>
          </p:nvSpPr>
          <p:spPr bwMode="auto">
            <a:xfrm>
              <a:off x="1363" y="1362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grp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AutoShape 47"/>
            <p:cNvSpPr>
              <a:spLocks noChangeArrowheads="1"/>
            </p:cNvSpPr>
            <p:nvPr/>
          </p:nvSpPr>
          <p:spPr bwMode="auto">
            <a:xfrm>
              <a:off x="3384" y="1372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grp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" name="Rectangle 48"/>
            <p:cNvSpPr>
              <a:spLocks noChangeArrowheads="1"/>
            </p:cNvSpPr>
            <p:nvPr/>
          </p:nvSpPr>
          <p:spPr bwMode="auto">
            <a:xfrm>
              <a:off x="3820" y="1290"/>
              <a:ext cx="1710" cy="34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编译时确定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容量 </a:t>
              </a:r>
            </a:p>
          </p:txBody>
        </p:sp>
      </p:grpSp>
      <p:grpSp>
        <p:nvGrpSpPr>
          <p:cNvPr id="64" name="Group 55"/>
          <p:cNvGrpSpPr>
            <a:grpSpLocks/>
          </p:cNvGrpSpPr>
          <p:nvPr/>
        </p:nvGrpSpPr>
        <p:grpSpPr bwMode="auto">
          <a:xfrm>
            <a:off x="3464890" y="1161564"/>
            <a:ext cx="8116467" cy="539750"/>
            <a:chOff x="511" y="1967"/>
            <a:chExt cx="5019" cy="340"/>
          </a:xfrm>
          <a:noFill/>
        </p:grpSpPr>
        <p:sp>
          <p:nvSpPr>
            <p:cNvPr id="65" name="Rectangle 49"/>
            <p:cNvSpPr>
              <a:spLocks noChangeArrowheads="1"/>
            </p:cNvSpPr>
            <p:nvPr/>
          </p:nvSpPr>
          <p:spPr bwMode="auto">
            <a:xfrm>
              <a:off x="511" y="1973"/>
              <a:ext cx="783" cy="33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noAutofit/>
            </a:bodyPr>
            <a:lstStyle/>
            <a:p>
              <a:pPr algn="ctr"/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6" name="AutoShape 50"/>
            <p:cNvSpPr>
              <a:spLocks noChangeArrowheads="1"/>
            </p:cNvSpPr>
            <p:nvPr/>
          </p:nvSpPr>
          <p:spPr bwMode="auto">
            <a:xfrm>
              <a:off x="3402" y="2057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grp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Rectangle 51"/>
            <p:cNvSpPr>
              <a:spLocks noChangeArrowheads="1"/>
            </p:cNvSpPr>
            <p:nvPr/>
          </p:nvSpPr>
          <p:spPr bwMode="auto">
            <a:xfrm>
              <a:off x="1854" y="1977"/>
              <a:ext cx="1469" cy="33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动态存储分配 </a:t>
              </a:r>
            </a:p>
          </p:txBody>
        </p:sp>
        <p:sp>
          <p:nvSpPr>
            <p:cNvPr id="68" name="AutoShape 52"/>
            <p:cNvSpPr>
              <a:spLocks noChangeArrowheads="1"/>
            </p:cNvSpPr>
            <p:nvPr/>
          </p:nvSpPr>
          <p:spPr bwMode="auto">
            <a:xfrm>
              <a:off x="1398" y="2048"/>
              <a:ext cx="347" cy="210"/>
            </a:xfrm>
            <a:prstGeom prst="rightArrow">
              <a:avLst>
                <a:gd name="adj1" fmla="val 50000"/>
                <a:gd name="adj2" fmla="val 41310"/>
              </a:avLst>
            </a:prstGeom>
            <a:grp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" name="Rectangle 53"/>
            <p:cNvSpPr>
              <a:spLocks noChangeArrowheads="1"/>
            </p:cNvSpPr>
            <p:nvPr/>
          </p:nvSpPr>
          <p:spPr bwMode="auto">
            <a:xfrm>
              <a:off x="3838" y="1967"/>
              <a:ext cx="1692" cy="330"/>
            </a:xfrm>
            <a:prstGeom prst="rect">
              <a:avLst/>
            </a:prstGeom>
            <a:grp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运行时分配空间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3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" fill="hold">
                      <p:stCondLst>
                        <p:cond delay="0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2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2"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 tmFilter="0, 0; .2, .5; .8, .5; 1, 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4" dur="250" autoRev="1" fill="hold"/>
                                        <p:tgtEl>
                                          <p:spTgt spid="5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</p:childTnLst>
        </p:cTn>
      </p:par>
    </p:tnLst>
    <p:bldLst>
      <p:bldP spid="52" grpId="0"/>
      <p:bldP spid="19" grpId="0"/>
      <p:bldP spid="25" grpId="0"/>
      <p:bldP spid="34" grpId="0"/>
      <p:bldP spid="42" grpId="0"/>
      <p:bldP spid="47" grpId="0"/>
      <p:bldP spid="5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25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68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按位查找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964507" y="1484701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785004" y="1027501"/>
            <a:ext cx="88435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7761390" y="1535948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3253682" y="1206889"/>
            <a:ext cx="1117600" cy="484188"/>
            <a:chOff x="759" y="3237"/>
            <a:chExt cx="704" cy="305"/>
          </a:xfrm>
          <a:noFill/>
        </p:grpSpPr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a</a:t>
              </a:r>
              <a:r>
                <a:rPr lang="en-US" altLang="zh-CN" sz="2800" b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4252220" y="149898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6099277" y="1231148"/>
            <a:ext cx="1117600" cy="484188"/>
            <a:chOff x="759" y="3237"/>
            <a:chExt cx="704" cy="305"/>
          </a:xfrm>
          <a:noFill/>
        </p:grpSpPr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 dirty="0" err="1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7069240" y="1537536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8361465" y="1537536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1" name="Group 21"/>
          <p:cNvGrpSpPr>
            <a:grpSpLocks/>
          </p:cNvGrpSpPr>
          <p:nvPr/>
        </p:nvGrpSpPr>
        <p:grpSpPr bwMode="auto">
          <a:xfrm>
            <a:off x="8944077" y="1259723"/>
            <a:ext cx="1117600" cy="484188"/>
            <a:chOff x="759" y="3237"/>
            <a:chExt cx="704" cy="305"/>
          </a:xfrm>
          <a:noFill/>
        </p:grpSpPr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a</a:t>
              </a:r>
              <a:r>
                <a:rPr lang="en-US" altLang="zh-CN" sz="2800" b="1" i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  <a:endParaRPr lang="en-US" altLang="zh-CN" sz="2800" b="1" i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9540977" y="1258136"/>
            <a:ext cx="5222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1656657" y="1206889"/>
            <a:ext cx="1117600" cy="48577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2221807" y="1206889"/>
            <a:ext cx="0" cy="4857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>
            <a:off x="2655195" y="149898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1" name="Text Box 74" descr="宽上对角线"/>
          <p:cNvSpPr txBox="1">
            <a:spLocks noChangeArrowheads="1"/>
          </p:cNvSpPr>
          <p:nvPr/>
        </p:nvSpPr>
        <p:spPr bwMode="auto">
          <a:xfrm>
            <a:off x="1679198" y="1224987"/>
            <a:ext cx="540000" cy="4680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4922939" y="1500229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5523014" y="1486577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55" name="Group 36"/>
          <p:cNvGrpSpPr>
            <a:grpSpLocks/>
          </p:cNvGrpSpPr>
          <p:nvPr/>
        </p:nvGrpSpPr>
        <p:grpSpPr bwMode="auto">
          <a:xfrm>
            <a:off x="3216218" y="673171"/>
            <a:ext cx="1406525" cy="1470025"/>
            <a:chOff x="1317" y="1483"/>
            <a:chExt cx="886" cy="926"/>
          </a:xfrm>
        </p:grpSpPr>
        <p:grpSp>
          <p:nvGrpSpPr>
            <p:cNvPr id="56" name="Group 37"/>
            <p:cNvGrpSpPr>
              <a:grpSpLocks/>
            </p:cNvGrpSpPr>
            <p:nvPr/>
          </p:nvGrpSpPr>
          <p:grpSpPr bwMode="auto">
            <a:xfrm>
              <a:off x="1624" y="1483"/>
              <a:ext cx="219" cy="320"/>
              <a:chOff x="1993" y="1573"/>
              <a:chExt cx="219" cy="320"/>
            </a:xfrm>
          </p:grpSpPr>
          <p:sp>
            <p:nvSpPr>
              <p:cNvPr id="59" name="Line 38"/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2" name="Text Box 39"/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sp>
          <p:nvSpPr>
            <p:cNvPr id="57" name="Text Box 40"/>
            <p:cNvSpPr txBox="1">
              <a:spLocks noChangeArrowheads="1"/>
            </p:cNvSpPr>
            <p:nvPr/>
          </p:nvSpPr>
          <p:spPr bwMode="auto">
            <a:xfrm>
              <a:off x="1317" y="2121"/>
              <a:ext cx="8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</a:rPr>
                <a:t>count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</a:rPr>
                <a:t> = 1</a:t>
              </a:r>
              <a:endParaRPr lang="en-US" altLang="zh-CN" sz="2400" b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3" name="Group 36"/>
          <p:cNvGrpSpPr>
            <a:grpSpLocks/>
          </p:cNvGrpSpPr>
          <p:nvPr/>
        </p:nvGrpSpPr>
        <p:grpSpPr bwMode="auto">
          <a:xfrm>
            <a:off x="5996827" y="719497"/>
            <a:ext cx="1406525" cy="1474788"/>
            <a:chOff x="1317" y="1483"/>
            <a:chExt cx="886" cy="929"/>
          </a:xfrm>
        </p:grpSpPr>
        <p:grpSp>
          <p:nvGrpSpPr>
            <p:cNvPr id="64" name="Group 37"/>
            <p:cNvGrpSpPr>
              <a:grpSpLocks/>
            </p:cNvGrpSpPr>
            <p:nvPr/>
          </p:nvGrpSpPr>
          <p:grpSpPr bwMode="auto">
            <a:xfrm>
              <a:off x="1624" y="1483"/>
              <a:ext cx="219" cy="320"/>
              <a:chOff x="1993" y="1573"/>
              <a:chExt cx="219" cy="320"/>
            </a:xfrm>
          </p:grpSpPr>
          <p:sp>
            <p:nvSpPr>
              <p:cNvPr id="66" name="Line 38"/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7" name="Text Box 39"/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sp>
          <p:nvSpPr>
            <p:cNvPr id="65" name="Text Box 40"/>
            <p:cNvSpPr txBox="1">
              <a:spLocks noChangeArrowheads="1"/>
            </p:cNvSpPr>
            <p:nvPr/>
          </p:nvSpPr>
          <p:spPr bwMode="auto">
            <a:xfrm>
              <a:off x="1317" y="2121"/>
              <a:ext cx="88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</a:rPr>
                <a:t>count 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</a:rPr>
                <a:t>= </a:t>
              </a:r>
              <a:r>
                <a:rPr lang="en-US" altLang="zh-CN" sz="2400" b="1" i="1" dirty="0" err="1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4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0" name="Group 36"/>
          <p:cNvGrpSpPr>
            <a:grpSpLocks/>
          </p:cNvGrpSpPr>
          <p:nvPr/>
        </p:nvGrpSpPr>
        <p:grpSpPr bwMode="auto">
          <a:xfrm>
            <a:off x="9991192" y="752834"/>
            <a:ext cx="835025" cy="1474788"/>
            <a:chOff x="1447" y="1483"/>
            <a:chExt cx="526" cy="929"/>
          </a:xfrm>
        </p:grpSpPr>
        <p:grpSp>
          <p:nvGrpSpPr>
            <p:cNvPr id="71" name="Group 37"/>
            <p:cNvGrpSpPr>
              <a:grpSpLocks/>
            </p:cNvGrpSpPr>
            <p:nvPr/>
          </p:nvGrpSpPr>
          <p:grpSpPr bwMode="auto">
            <a:xfrm>
              <a:off x="1624" y="1483"/>
              <a:ext cx="219" cy="320"/>
              <a:chOff x="1993" y="1573"/>
              <a:chExt cx="219" cy="320"/>
            </a:xfrm>
          </p:grpSpPr>
          <p:sp>
            <p:nvSpPr>
              <p:cNvPr id="73" name="Line 38"/>
              <p:cNvSpPr>
                <a:spLocks noChangeShapeType="1"/>
              </p:cNvSpPr>
              <p:nvPr/>
            </p:nvSpPr>
            <p:spPr bwMode="auto">
              <a:xfrm>
                <a:off x="1993" y="1664"/>
                <a:ext cx="0" cy="229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74" name="Text Box 39"/>
              <p:cNvSpPr txBox="1">
                <a:spLocks noChangeArrowheads="1"/>
              </p:cNvSpPr>
              <p:nvPr/>
            </p:nvSpPr>
            <p:spPr bwMode="auto">
              <a:xfrm>
                <a:off x="2057" y="1573"/>
                <a:ext cx="15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rgbClr val="404040"/>
                    </a:solidFill>
                    <a:latin typeface="Times New Roman" pitchFamily="18" charset="0"/>
                  </a:rPr>
                  <a:t>p</a:t>
                </a:r>
              </a:p>
            </p:txBody>
          </p:sp>
        </p:grpSp>
        <p:sp>
          <p:nvSpPr>
            <p:cNvPr id="72" name="Text Box 40"/>
            <p:cNvSpPr txBox="1">
              <a:spLocks noChangeArrowheads="1"/>
            </p:cNvSpPr>
            <p:nvPr/>
          </p:nvSpPr>
          <p:spPr bwMode="auto">
            <a:xfrm>
              <a:off x="1447" y="2121"/>
              <a:ext cx="5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 dirty="0" err="1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r>
                <a:rPr lang="en-US" altLang="zh-CN" sz="24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</a:rPr>
                <a:t>&gt; </a:t>
              </a:r>
              <a:r>
                <a:rPr lang="en-US" altLang="zh-CN" sz="24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  <a:endParaRPr lang="en-US" altLang="zh-CN" sz="2400" b="1" i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50" name="矩形 49"/>
          <p:cNvSpPr/>
          <p:nvPr/>
        </p:nvSpPr>
        <p:spPr>
          <a:xfrm>
            <a:off x="988003" y="2346685"/>
            <a:ext cx="9822973" cy="376000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Get(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 == NULL) {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位置错误，查找失败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p-&gt;data;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1;}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294808" y="2989240"/>
            <a:ext cx="6572633" cy="20928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*p =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list.head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(p != NULL &amp;&amp; count &lt;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p-&gt;next;                           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工作指针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后移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B42D2D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288337" y="2989240"/>
            <a:ext cx="6754040" cy="14260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</a:t>
            </a:r>
            <a:r>
              <a:rPr lang="en-US" altLang="zh-CN" sz="2400" dirty="0" err="1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= 1</a:t>
            </a: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600"/>
              </a:lnSpc>
            </a:pPr>
            <a:endParaRPr lang="en-US" altLang="zh-CN" sz="2400" dirty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 smtClean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count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5A32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68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</p:childTnLst>
        </p:cTn>
      </p:par>
    </p:tnLst>
    <p:bldLst>
      <p:bldP spid="50" grpId="0" animBg="1"/>
      <p:bldP spid="52" grpId="0"/>
      <p:bldP spid="52" grpId="1"/>
      <p:bldP spid="53" grpId="0"/>
      <p:bldP spid="53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25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568643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7" name="Line 9"/>
          <p:cNvSpPr>
            <a:spLocks noChangeShapeType="1"/>
          </p:cNvSpPr>
          <p:nvPr/>
        </p:nvSpPr>
        <p:spPr bwMode="auto">
          <a:xfrm flipV="1">
            <a:off x="659707" y="1652341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405442" y="1195141"/>
            <a:ext cx="95911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>
            <a:off x="7456590" y="1703588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0" name="Group 12"/>
          <p:cNvGrpSpPr>
            <a:grpSpLocks/>
          </p:cNvGrpSpPr>
          <p:nvPr/>
        </p:nvGrpSpPr>
        <p:grpSpPr bwMode="auto">
          <a:xfrm>
            <a:off x="2948882" y="1374529"/>
            <a:ext cx="1117600" cy="484188"/>
            <a:chOff x="759" y="3237"/>
            <a:chExt cx="704" cy="305"/>
          </a:xfrm>
          <a:noFill/>
        </p:grpSpPr>
        <p:sp>
          <p:nvSpPr>
            <p:cNvPr id="31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2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3" name="Line 15"/>
          <p:cNvSpPr>
            <a:spLocks noChangeShapeType="1"/>
          </p:cNvSpPr>
          <p:nvPr/>
        </p:nvSpPr>
        <p:spPr bwMode="auto">
          <a:xfrm>
            <a:off x="3947420" y="166662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34" name="Group 16"/>
          <p:cNvGrpSpPr>
            <a:grpSpLocks/>
          </p:cNvGrpSpPr>
          <p:nvPr/>
        </p:nvGrpSpPr>
        <p:grpSpPr bwMode="auto">
          <a:xfrm>
            <a:off x="5794477" y="1398788"/>
            <a:ext cx="1117600" cy="484188"/>
            <a:chOff x="759" y="3237"/>
            <a:chExt cx="704" cy="305"/>
          </a:xfrm>
          <a:noFill/>
        </p:grpSpPr>
        <p:sp>
          <p:nvSpPr>
            <p:cNvPr id="35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x</a:t>
              </a:r>
              <a:endParaRPr lang="en-US" altLang="zh-CN" sz="2800" b="1" i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6764440" y="1705176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8056665" y="1705176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1" name="Group 21"/>
          <p:cNvGrpSpPr>
            <a:grpSpLocks/>
          </p:cNvGrpSpPr>
          <p:nvPr/>
        </p:nvGrpSpPr>
        <p:grpSpPr bwMode="auto">
          <a:xfrm>
            <a:off x="8639277" y="1427363"/>
            <a:ext cx="1117600" cy="484188"/>
            <a:chOff x="759" y="3237"/>
            <a:chExt cx="704" cy="305"/>
          </a:xfrm>
          <a:noFill/>
        </p:grpSpPr>
        <p:sp>
          <p:nvSpPr>
            <p:cNvPr id="42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43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44" name="Text Box 24"/>
          <p:cNvSpPr txBox="1">
            <a:spLocks noChangeArrowheads="1"/>
          </p:cNvSpPr>
          <p:nvPr/>
        </p:nvSpPr>
        <p:spPr bwMode="auto">
          <a:xfrm>
            <a:off x="9236177" y="1425776"/>
            <a:ext cx="5222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1351857" y="1374529"/>
            <a:ext cx="1117600" cy="48577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1917007" y="1374529"/>
            <a:ext cx="0" cy="4857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7" name="Line 32"/>
          <p:cNvSpPr>
            <a:spLocks noChangeShapeType="1"/>
          </p:cNvSpPr>
          <p:nvPr/>
        </p:nvSpPr>
        <p:spPr bwMode="auto">
          <a:xfrm>
            <a:off x="2350395" y="1666629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1" name="Text Box 74" descr="宽上对角线"/>
          <p:cNvSpPr txBox="1">
            <a:spLocks noChangeArrowheads="1"/>
          </p:cNvSpPr>
          <p:nvPr/>
        </p:nvSpPr>
        <p:spPr bwMode="auto">
          <a:xfrm>
            <a:off x="1374398" y="1392627"/>
            <a:ext cx="540000" cy="468000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4618139" y="1667869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5218214" y="1654217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56" name="Group 37"/>
          <p:cNvGrpSpPr>
            <a:grpSpLocks/>
          </p:cNvGrpSpPr>
          <p:nvPr/>
        </p:nvGrpSpPr>
        <p:grpSpPr bwMode="auto">
          <a:xfrm>
            <a:off x="3398784" y="840811"/>
            <a:ext cx="347663" cy="508000"/>
            <a:chOff x="1993" y="1573"/>
            <a:chExt cx="219" cy="320"/>
          </a:xfrm>
        </p:grpSpPr>
        <p:sp>
          <p:nvSpPr>
            <p:cNvPr id="59" name="Line 38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" name="Text Box 39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64" name="Group 37"/>
          <p:cNvGrpSpPr>
            <a:grpSpLocks/>
          </p:cNvGrpSpPr>
          <p:nvPr/>
        </p:nvGrpSpPr>
        <p:grpSpPr bwMode="auto">
          <a:xfrm>
            <a:off x="6179393" y="887136"/>
            <a:ext cx="347663" cy="508000"/>
            <a:chOff x="1993" y="1573"/>
            <a:chExt cx="219" cy="320"/>
          </a:xfrm>
        </p:grpSpPr>
        <p:sp>
          <p:nvSpPr>
            <p:cNvPr id="66" name="Line 38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Text Box 39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71" name="Group 37"/>
          <p:cNvGrpSpPr>
            <a:grpSpLocks/>
          </p:cNvGrpSpPr>
          <p:nvPr/>
        </p:nvGrpSpPr>
        <p:grpSpPr bwMode="auto">
          <a:xfrm>
            <a:off x="9967383" y="920473"/>
            <a:ext cx="347663" cy="508000"/>
            <a:chOff x="1993" y="1573"/>
            <a:chExt cx="219" cy="320"/>
          </a:xfrm>
        </p:grpSpPr>
        <p:sp>
          <p:nvSpPr>
            <p:cNvPr id="73" name="Line 38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4" name="Text Box 39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87437" y="2237417"/>
            <a:ext cx="9822973" cy="4093428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x)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 =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list.head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= 1</a:t>
            </a: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while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 != NULL)</a:t>
            </a: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p-&gt;data == 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return count;   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count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p-&gt;next;                           /*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工作指针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后移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ts val="26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 0;                                   /*</a:t>
            </a:r>
            <a:r>
              <a:rPr lang="zh-CN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退出循环表明查找失败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0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18714" y="957106"/>
            <a:ext cx="6831766" cy="523220"/>
            <a:chOff x="1826091" y="4148024"/>
            <a:chExt cx="6831766" cy="523220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2727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链表插入操作的函数原型是什么？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7" name="矩形 46"/>
          <p:cNvSpPr/>
          <p:nvPr/>
        </p:nvSpPr>
        <p:spPr>
          <a:xfrm>
            <a:off x="746760" y="1712208"/>
            <a:ext cx="940308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，待插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功能：在表的第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个位置处插入一个新元素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输出：若插入成功，表中增加一个新元素；否则给出失败信息</a:t>
            </a:r>
          </a:p>
        </p:txBody>
      </p:sp>
      <p:sp>
        <p:nvSpPr>
          <p:cNvPr id="51" name="Text Box 1033"/>
          <p:cNvSpPr txBox="1">
            <a:spLocks noChangeArrowheads="1"/>
          </p:cNvSpPr>
          <p:nvPr/>
        </p:nvSpPr>
        <p:spPr bwMode="auto">
          <a:xfrm>
            <a:off x="649604" y="5381719"/>
            <a:ext cx="8753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*list,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圆角矩形标注 66"/>
          <p:cNvSpPr/>
          <p:nvPr/>
        </p:nvSpPr>
        <p:spPr>
          <a:xfrm>
            <a:off x="2810924" y="4746239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</a:rPr>
              <a:t>插入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操作</a:t>
            </a:r>
            <a:r>
              <a:rPr lang="zh-CN" altLang="zh-CN" sz="2000" b="1" dirty="0">
                <a:solidFill>
                  <a:srgbClr val="404040"/>
                </a:solidFill>
              </a:rPr>
              <a:t>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467270" y="3680143"/>
            <a:ext cx="8421688" cy="646113"/>
            <a:chOff x="1772705" y="1958023"/>
            <a:chExt cx="8421688" cy="646113"/>
          </a:xfrm>
        </p:grpSpPr>
        <p:grpSp>
          <p:nvGrpSpPr>
            <p:cNvPr id="16" name="Group 62"/>
            <p:cNvGrpSpPr>
              <a:grpSpLocks/>
            </p:cNvGrpSpPr>
            <p:nvPr/>
          </p:nvGrpSpPr>
          <p:grpSpPr bwMode="auto">
            <a:xfrm>
              <a:off x="1772705" y="1958023"/>
              <a:ext cx="8421688" cy="646113"/>
              <a:chOff x="89" y="2176"/>
              <a:chExt cx="5305" cy="407"/>
            </a:xfrm>
            <a:noFill/>
          </p:grpSpPr>
          <p:sp>
            <p:nvSpPr>
              <p:cNvPr id="18" name="Line 17"/>
              <p:cNvSpPr>
                <a:spLocks noChangeShapeType="1"/>
              </p:cNvSpPr>
              <p:nvPr/>
            </p:nvSpPr>
            <p:spPr bwMode="auto">
              <a:xfrm flipV="1">
                <a:off x="208" y="2464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89" y="2176"/>
                <a:ext cx="563" cy="29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b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head</a:t>
                </a:r>
                <a:endParaRPr lang="en-US" altLang="zh-CN" sz="2800" b="1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0" name="Line 19"/>
              <p:cNvSpPr>
                <a:spLocks noChangeShapeType="1"/>
              </p:cNvSpPr>
              <p:nvPr/>
            </p:nvSpPr>
            <p:spPr bwMode="auto">
              <a:xfrm>
                <a:off x="4397" y="2471"/>
                <a:ext cx="1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21" name="Text Box 20"/>
              <p:cNvSpPr txBox="1">
                <a:spLocks noChangeArrowheads="1"/>
              </p:cNvSpPr>
              <p:nvPr/>
            </p:nvSpPr>
            <p:spPr bwMode="auto">
              <a:xfrm>
                <a:off x="1488" y="2289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22" name="Line 21"/>
              <p:cNvSpPr>
                <a:spLocks noChangeShapeType="1"/>
              </p:cNvSpPr>
              <p:nvPr/>
            </p:nvSpPr>
            <p:spPr bwMode="auto">
              <a:xfrm>
                <a:off x="1799" y="2289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23" name="Text Box 25"/>
              <p:cNvSpPr txBox="1">
                <a:spLocks noChangeArrowheads="1"/>
              </p:cNvSpPr>
              <p:nvPr/>
            </p:nvSpPr>
            <p:spPr bwMode="auto">
              <a:xfrm>
                <a:off x="653" y="2298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4" name="Line 26"/>
              <p:cNvSpPr>
                <a:spLocks noChangeShapeType="1"/>
              </p:cNvSpPr>
              <p:nvPr/>
            </p:nvSpPr>
            <p:spPr bwMode="auto">
              <a:xfrm>
                <a:off x="964" y="2298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25" name="Text Box 27" descr="宽上对角线"/>
              <p:cNvSpPr txBox="1">
                <a:spLocks noChangeArrowheads="1"/>
              </p:cNvSpPr>
              <p:nvPr/>
            </p:nvSpPr>
            <p:spPr bwMode="auto">
              <a:xfrm>
                <a:off x="663" y="2306"/>
                <a:ext cx="275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000">
                  <a:solidFill>
                    <a:srgbClr val="404040"/>
                  </a:solidFill>
                </a:endParaRPr>
              </a:p>
            </p:txBody>
          </p:sp>
          <p:sp>
            <p:nvSpPr>
              <p:cNvPr id="26" name="Line 28"/>
              <p:cNvSpPr>
                <a:spLocks noChangeShapeType="1"/>
              </p:cNvSpPr>
              <p:nvPr/>
            </p:nvSpPr>
            <p:spPr bwMode="auto">
              <a:xfrm>
                <a:off x="1138" y="2473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27" name="Text Box 29"/>
              <p:cNvSpPr txBox="1">
                <a:spLocks noChangeArrowheads="1"/>
              </p:cNvSpPr>
              <p:nvPr/>
            </p:nvSpPr>
            <p:spPr bwMode="auto">
              <a:xfrm>
                <a:off x="2770" y="2288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i</a:t>
                </a:r>
                <a:r>
                  <a:rPr lang="en-US" altLang="zh-CN" sz="2800" b="1" baseline="-25000">
                    <a:solidFill>
                      <a:srgbClr val="404040"/>
                    </a:solidFill>
                    <a:latin typeface="Times New Roman" pitchFamily="18" charset="0"/>
                  </a:rPr>
                  <a:t>-1</a:t>
                </a:r>
              </a:p>
            </p:txBody>
          </p:sp>
          <p:sp>
            <p:nvSpPr>
              <p:cNvPr id="28" name="Line 30"/>
              <p:cNvSpPr>
                <a:spLocks noChangeShapeType="1"/>
              </p:cNvSpPr>
              <p:nvPr/>
            </p:nvSpPr>
            <p:spPr bwMode="auto">
              <a:xfrm>
                <a:off x="3081" y="2288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29" name="Text Box 34"/>
              <p:cNvSpPr txBox="1">
                <a:spLocks noChangeArrowheads="1"/>
              </p:cNvSpPr>
              <p:nvPr/>
            </p:nvSpPr>
            <p:spPr bwMode="auto">
              <a:xfrm>
                <a:off x="4824" y="2288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30" name="Line 35"/>
              <p:cNvSpPr>
                <a:spLocks noChangeShapeType="1"/>
              </p:cNvSpPr>
              <p:nvPr/>
            </p:nvSpPr>
            <p:spPr bwMode="auto">
              <a:xfrm>
                <a:off x="5135" y="2288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1" name="Text Box 36"/>
              <p:cNvSpPr txBox="1">
                <a:spLocks noChangeArrowheads="1"/>
              </p:cNvSpPr>
              <p:nvPr/>
            </p:nvSpPr>
            <p:spPr bwMode="auto">
              <a:xfrm>
                <a:off x="5111" y="2295"/>
                <a:ext cx="283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>
                    <a:solidFill>
                      <a:srgbClr val="404040"/>
                    </a:solidFill>
                    <a:latin typeface="Times New Roman" pitchFamily="18" charset="0"/>
                  </a:rPr>
                  <a:t>∧</a:t>
                </a:r>
              </a:p>
            </p:txBody>
          </p:sp>
          <p:sp>
            <p:nvSpPr>
              <p:cNvPr id="32" name="Text Box 40"/>
              <p:cNvSpPr txBox="1">
                <a:spLocks noChangeArrowheads="1"/>
              </p:cNvSpPr>
              <p:nvPr/>
            </p:nvSpPr>
            <p:spPr bwMode="auto">
              <a:xfrm>
                <a:off x="3609" y="2288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72000"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b="1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="1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3" name="Line 41"/>
              <p:cNvSpPr>
                <a:spLocks noChangeShapeType="1"/>
              </p:cNvSpPr>
              <p:nvPr/>
            </p:nvSpPr>
            <p:spPr bwMode="auto">
              <a:xfrm>
                <a:off x="3920" y="2288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4" name="Line 43"/>
              <p:cNvSpPr>
                <a:spLocks noChangeShapeType="1"/>
              </p:cNvSpPr>
              <p:nvPr/>
            </p:nvSpPr>
            <p:spPr bwMode="auto">
              <a:xfrm>
                <a:off x="4126" y="2472"/>
                <a:ext cx="212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5" name="Line 44"/>
              <p:cNvSpPr>
                <a:spLocks noChangeShapeType="1"/>
              </p:cNvSpPr>
              <p:nvPr/>
            </p:nvSpPr>
            <p:spPr bwMode="auto">
              <a:xfrm flipV="1">
                <a:off x="4630" y="2472"/>
                <a:ext cx="18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6" name="Line 48"/>
              <p:cNvSpPr>
                <a:spLocks noChangeShapeType="1"/>
              </p:cNvSpPr>
              <p:nvPr/>
            </p:nvSpPr>
            <p:spPr bwMode="auto">
              <a:xfrm>
                <a:off x="3248" y="2463"/>
                <a:ext cx="340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39" name="Line 59"/>
              <p:cNvSpPr>
                <a:spLocks noChangeShapeType="1"/>
              </p:cNvSpPr>
              <p:nvPr/>
            </p:nvSpPr>
            <p:spPr bwMode="auto">
              <a:xfrm>
                <a:off x="2286" y="2471"/>
                <a:ext cx="199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8" name="Line 60"/>
              <p:cNvSpPr>
                <a:spLocks noChangeShapeType="1"/>
              </p:cNvSpPr>
              <p:nvPr/>
            </p:nvSpPr>
            <p:spPr bwMode="auto">
              <a:xfrm>
                <a:off x="1978" y="2472"/>
                <a:ext cx="258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49" name="Line 61"/>
              <p:cNvSpPr>
                <a:spLocks noChangeShapeType="1"/>
              </p:cNvSpPr>
              <p:nvPr/>
            </p:nvSpPr>
            <p:spPr bwMode="auto">
              <a:xfrm flipV="1">
                <a:off x="2546" y="2472"/>
                <a:ext cx="227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17" name="Text Box 74" descr="宽上对角线"/>
            <p:cNvSpPr txBox="1">
              <a:spLocks noChangeArrowheads="1"/>
            </p:cNvSpPr>
            <p:nvPr/>
          </p:nvSpPr>
          <p:spPr bwMode="auto">
            <a:xfrm>
              <a:off x="2686413" y="2171065"/>
              <a:ext cx="436563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886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1" grpId="0"/>
      <p:bldP spid="6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8" name="Group 31"/>
          <p:cNvGrpSpPr>
            <a:grpSpLocks/>
          </p:cNvGrpSpPr>
          <p:nvPr/>
        </p:nvGrpSpPr>
        <p:grpSpPr bwMode="auto">
          <a:xfrm>
            <a:off x="6317717" y="1596073"/>
            <a:ext cx="347663" cy="508000"/>
            <a:chOff x="1993" y="1573"/>
            <a:chExt cx="219" cy="320"/>
          </a:xfrm>
          <a:noFill/>
        </p:grpSpPr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53" name="Group 54"/>
          <p:cNvGrpSpPr>
            <a:grpSpLocks/>
          </p:cNvGrpSpPr>
          <p:nvPr/>
        </p:nvGrpSpPr>
        <p:grpSpPr bwMode="auto">
          <a:xfrm>
            <a:off x="6682842" y="3166106"/>
            <a:ext cx="1392238" cy="454024"/>
            <a:chOff x="3028" y="3047"/>
            <a:chExt cx="877" cy="286"/>
          </a:xfrm>
          <a:noFill/>
        </p:grpSpPr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58" name="Line 55"/>
          <p:cNvSpPr>
            <a:spLocks noChangeShapeType="1"/>
          </p:cNvSpPr>
          <p:nvPr/>
        </p:nvSpPr>
        <p:spPr bwMode="auto">
          <a:xfrm flipV="1">
            <a:off x="7362292" y="258191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6" name="Line 56"/>
          <p:cNvSpPr>
            <a:spLocks noChangeShapeType="1"/>
          </p:cNvSpPr>
          <p:nvPr/>
        </p:nvSpPr>
        <p:spPr bwMode="auto">
          <a:xfrm>
            <a:off x="6666962" y="242316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8" name="Text Box 1033"/>
          <p:cNvSpPr txBox="1">
            <a:spLocks noChangeArrowheads="1"/>
          </p:cNvSpPr>
          <p:nvPr/>
        </p:nvSpPr>
        <p:spPr bwMode="auto">
          <a:xfrm>
            <a:off x="649604" y="5381719"/>
            <a:ext cx="8753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818714" y="957106"/>
            <a:ext cx="8435720" cy="523220"/>
            <a:chOff x="1826091" y="4148024"/>
            <a:chExt cx="8435720" cy="523220"/>
          </a:xfrm>
        </p:grpSpPr>
        <p:sp>
          <p:nvSpPr>
            <p:cNvPr id="9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8767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如何实现结点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x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逻辑关系的变化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03" name="Text Box 63"/>
          <p:cNvSpPr txBox="1">
            <a:spLocks noChangeArrowheads="1"/>
          </p:cNvSpPr>
          <p:nvPr/>
        </p:nvSpPr>
        <p:spPr bwMode="auto">
          <a:xfrm>
            <a:off x="1030072" y="3426462"/>
            <a:ext cx="5559425" cy="1815882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s = (Node *)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</a:rPr>
              <a:t>malloc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</a:rPr>
              <a:t>sizeof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(Node));  </a:t>
            </a:r>
          </a:p>
          <a:p>
            <a:pPr algn="just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s-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</a:rPr>
              <a:t>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data = x;</a:t>
            </a:r>
          </a:p>
          <a:p>
            <a:pPr algn="just"/>
            <a:endParaRPr lang="en-US" altLang="zh-CN" sz="2800" b="1" dirty="0">
              <a:solidFill>
                <a:srgbClr val="404040"/>
              </a:solidFill>
              <a:latin typeface="Times New Roman" pitchFamily="18" charset="0"/>
            </a:endParaRPr>
          </a:p>
          <a:p>
            <a:pPr algn="just"/>
            <a:endParaRPr lang="en-US" altLang="zh-CN" sz="2800" b="1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 flipV="1">
            <a:off x="1961617" y="241522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1785668" y="1958023"/>
            <a:ext cx="880799" cy="4635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8611655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3993617" y="2137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4487330" y="2137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668055" y="2151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3161767" y="2151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0" name="Text Box 27" descr="宽上对角线"/>
          <p:cNvSpPr txBox="1">
            <a:spLocks noChangeArrowheads="1"/>
          </p:cNvSpPr>
          <p:nvPr/>
        </p:nvSpPr>
        <p:spPr bwMode="auto">
          <a:xfrm>
            <a:off x="2683930" y="2164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>
            <a:off x="3437992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028792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6522505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9289517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>
            <a:off x="9783230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9745130" y="214693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7360705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7854417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9" name="Line 43"/>
          <p:cNvSpPr>
            <a:spLocks noChangeShapeType="1"/>
          </p:cNvSpPr>
          <p:nvPr/>
        </p:nvSpPr>
        <p:spPr bwMode="auto">
          <a:xfrm>
            <a:off x="8181442" y="2427923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0" name="Line 44"/>
          <p:cNvSpPr>
            <a:spLocks noChangeShapeType="1"/>
          </p:cNvSpPr>
          <p:nvPr/>
        </p:nvSpPr>
        <p:spPr bwMode="auto">
          <a:xfrm flipV="1">
            <a:off x="8981542" y="2427923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>
            <a:off x="6787617" y="241363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2" name="Line 59"/>
          <p:cNvSpPr>
            <a:spLocks noChangeShapeType="1"/>
          </p:cNvSpPr>
          <p:nvPr/>
        </p:nvSpPr>
        <p:spPr bwMode="auto">
          <a:xfrm>
            <a:off x="5260442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>
            <a:off x="4771492" y="2427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Line 61"/>
          <p:cNvSpPr>
            <a:spLocks noChangeShapeType="1"/>
          </p:cNvSpPr>
          <p:nvPr/>
        </p:nvSpPr>
        <p:spPr bwMode="auto">
          <a:xfrm flipV="1">
            <a:off x="5673192" y="2427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4" name="Text Box 74" descr="宽上对角线"/>
          <p:cNvSpPr txBox="1">
            <a:spLocks noChangeArrowheads="1"/>
          </p:cNvSpPr>
          <p:nvPr/>
        </p:nvSpPr>
        <p:spPr bwMode="auto">
          <a:xfrm>
            <a:off x="2686413" y="2171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665392" y="2818940"/>
            <a:ext cx="2659146" cy="523220"/>
            <a:chOff x="497203" y="2862977"/>
            <a:chExt cx="2659146" cy="523220"/>
          </a:xfrm>
        </p:grpSpPr>
        <p:grpSp>
          <p:nvGrpSpPr>
            <p:cNvPr id="67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9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9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8" name="矩形 67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算法描述：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7" name="Text Box 63"/>
          <p:cNvSpPr txBox="1">
            <a:spLocks noChangeArrowheads="1"/>
          </p:cNvSpPr>
          <p:nvPr/>
        </p:nvSpPr>
        <p:spPr bwMode="auto">
          <a:xfrm>
            <a:off x="1045312" y="3422150"/>
            <a:ext cx="3597808" cy="1815882"/>
          </a:xfrm>
          <a:prstGeom prst="rect">
            <a:avLst/>
          </a:prstGeom>
          <a:noFill/>
          <a:ln w="9525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endParaRPr lang="en-US" altLang="zh-CN" sz="2800" b="1" dirty="0" smtClean="0">
              <a:solidFill>
                <a:srgbClr val="404040"/>
              </a:solidFill>
              <a:latin typeface="Times New Roman" pitchFamily="18" charset="0"/>
            </a:endParaRPr>
          </a:p>
          <a:p>
            <a:pPr algn="just"/>
            <a:endParaRPr lang="en-US" altLang="zh-CN" sz="2800" b="1" dirty="0">
              <a:solidFill>
                <a:srgbClr val="404040"/>
              </a:solidFill>
              <a:latin typeface="Times New Roman" pitchFamily="18" charset="0"/>
            </a:endParaRPr>
          </a:p>
          <a:p>
            <a:pPr algn="just"/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</a:rPr>
              <a:t>s-&gt;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next = p-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</a:rPr>
              <a:t>&gt;next;  </a:t>
            </a:r>
            <a:endParaRPr lang="en-US" altLang="zh-CN" sz="2800" b="1" dirty="0" smtClean="0">
              <a:solidFill>
                <a:srgbClr val="404040"/>
              </a:solidFill>
              <a:latin typeface="Times New Roman" pitchFamily="18" charset="0"/>
            </a:endParaRPr>
          </a:p>
          <a:p>
            <a:pPr algn="just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p-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</a:rPr>
              <a:t>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next = s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8520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3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4" fill="hold">
                      <p:stCondLst>
                        <p:cond delay="0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5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4" fill="hold">
                      <p:stCondLst>
                        <p:cond delay="0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58" grpId="0" animBg="1"/>
      <p:bldP spid="58" grpId="1" animBg="1"/>
      <p:bldP spid="86" grpId="0" animBg="1"/>
      <p:bldP spid="103" grpId="0" animBg="1"/>
      <p:bldP spid="103" grpId="1" animBg="1"/>
      <p:bldP spid="81" grpId="0" animBg="1"/>
      <p:bldP spid="8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8" name="Group 31"/>
          <p:cNvGrpSpPr>
            <a:grpSpLocks/>
          </p:cNvGrpSpPr>
          <p:nvPr/>
        </p:nvGrpSpPr>
        <p:grpSpPr bwMode="auto">
          <a:xfrm>
            <a:off x="6317717" y="1596073"/>
            <a:ext cx="347663" cy="508000"/>
            <a:chOff x="1993" y="1573"/>
            <a:chExt cx="219" cy="320"/>
          </a:xfrm>
          <a:noFill/>
        </p:grpSpPr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53" name="Group 54"/>
          <p:cNvGrpSpPr>
            <a:grpSpLocks/>
          </p:cNvGrpSpPr>
          <p:nvPr/>
        </p:nvGrpSpPr>
        <p:grpSpPr bwMode="auto">
          <a:xfrm>
            <a:off x="6682842" y="3166106"/>
            <a:ext cx="1392238" cy="454024"/>
            <a:chOff x="3028" y="3047"/>
            <a:chExt cx="877" cy="286"/>
          </a:xfrm>
          <a:noFill/>
        </p:grpSpPr>
        <p:sp>
          <p:nvSpPr>
            <p:cNvPr id="54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55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58" name="Line 55"/>
          <p:cNvSpPr>
            <a:spLocks noChangeShapeType="1"/>
          </p:cNvSpPr>
          <p:nvPr/>
        </p:nvSpPr>
        <p:spPr bwMode="auto">
          <a:xfrm flipV="1">
            <a:off x="7362292" y="258191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0" name="Line 17"/>
          <p:cNvSpPr>
            <a:spLocks noChangeShapeType="1"/>
          </p:cNvSpPr>
          <p:nvPr/>
        </p:nvSpPr>
        <p:spPr bwMode="auto">
          <a:xfrm flipV="1">
            <a:off x="1961617" y="241522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1742536" y="1958023"/>
            <a:ext cx="923931" cy="4635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8611655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3993617" y="2137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4487330" y="2137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2668055" y="2151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3161767" y="2151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0" name="Text Box 27" descr="宽上对角线"/>
          <p:cNvSpPr txBox="1">
            <a:spLocks noChangeArrowheads="1"/>
          </p:cNvSpPr>
          <p:nvPr/>
        </p:nvSpPr>
        <p:spPr bwMode="auto">
          <a:xfrm>
            <a:off x="2683930" y="2164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>
            <a:off x="3437992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6028792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6522505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9289517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>
            <a:off x="9783230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9745130" y="214693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7360705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7854417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9" name="Line 43"/>
          <p:cNvSpPr>
            <a:spLocks noChangeShapeType="1"/>
          </p:cNvSpPr>
          <p:nvPr/>
        </p:nvSpPr>
        <p:spPr bwMode="auto">
          <a:xfrm>
            <a:off x="8181442" y="2427923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0" name="Line 44"/>
          <p:cNvSpPr>
            <a:spLocks noChangeShapeType="1"/>
          </p:cNvSpPr>
          <p:nvPr/>
        </p:nvSpPr>
        <p:spPr bwMode="auto">
          <a:xfrm flipV="1">
            <a:off x="8981542" y="2427923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2" name="Line 59"/>
          <p:cNvSpPr>
            <a:spLocks noChangeShapeType="1"/>
          </p:cNvSpPr>
          <p:nvPr/>
        </p:nvSpPr>
        <p:spPr bwMode="auto">
          <a:xfrm>
            <a:off x="5260442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>
            <a:off x="4771492" y="2427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Line 61"/>
          <p:cNvSpPr>
            <a:spLocks noChangeShapeType="1"/>
          </p:cNvSpPr>
          <p:nvPr/>
        </p:nvSpPr>
        <p:spPr bwMode="auto">
          <a:xfrm flipV="1">
            <a:off x="5673192" y="2427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6" name="Line 56"/>
          <p:cNvSpPr>
            <a:spLocks noChangeShapeType="1"/>
          </p:cNvSpPr>
          <p:nvPr/>
        </p:nvSpPr>
        <p:spPr bwMode="auto">
          <a:xfrm>
            <a:off x="6666962" y="242316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6" name="组合 95"/>
          <p:cNvGrpSpPr/>
          <p:nvPr/>
        </p:nvGrpSpPr>
        <p:grpSpPr>
          <a:xfrm>
            <a:off x="818714" y="957106"/>
            <a:ext cx="8435720" cy="523220"/>
            <a:chOff x="1826091" y="4148024"/>
            <a:chExt cx="8435720" cy="523220"/>
          </a:xfrm>
        </p:grpSpPr>
        <p:sp>
          <p:nvSpPr>
            <p:cNvPr id="9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8767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注意分析</a:t>
              </a: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边界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</a:t>
              </a:r>
              <a:r>
                <a:rPr lang="en-US" altLang="zh-CN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表头、表尾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7" name="Group 31"/>
          <p:cNvGrpSpPr>
            <a:grpSpLocks/>
          </p:cNvGrpSpPr>
          <p:nvPr/>
        </p:nvGrpSpPr>
        <p:grpSpPr bwMode="auto">
          <a:xfrm>
            <a:off x="2946661" y="1596073"/>
            <a:ext cx="347663" cy="508000"/>
            <a:chOff x="1993" y="1573"/>
            <a:chExt cx="219" cy="320"/>
          </a:xfrm>
          <a:noFill/>
        </p:grpSpPr>
        <p:sp>
          <p:nvSpPr>
            <p:cNvPr id="68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89" name="Group 54"/>
          <p:cNvGrpSpPr>
            <a:grpSpLocks/>
          </p:cNvGrpSpPr>
          <p:nvPr/>
        </p:nvGrpSpPr>
        <p:grpSpPr bwMode="auto">
          <a:xfrm>
            <a:off x="3311786" y="3166106"/>
            <a:ext cx="1392238" cy="454024"/>
            <a:chOff x="3028" y="3047"/>
            <a:chExt cx="877" cy="286"/>
          </a:xfrm>
          <a:noFill/>
        </p:grpSpPr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91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2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94" name="Line 55"/>
          <p:cNvSpPr>
            <a:spLocks noChangeShapeType="1"/>
          </p:cNvSpPr>
          <p:nvPr/>
        </p:nvSpPr>
        <p:spPr bwMode="auto">
          <a:xfrm flipV="1">
            <a:off x="3991236" y="258191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4" name="Line 56"/>
          <p:cNvSpPr>
            <a:spLocks noChangeShapeType="1"/>
          </p:cNvSpPr>
          <p:nvPr/>
        </p:nvSpPr>
        <p:spPr bwMode="auto">
          <a:xfrm>
            <a:off x="3295906" y="242316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06" name="Group 31"/>
          <p:cNvGrpSpPr>
            <a:grpSpLocks/>
          </p:cNvGrpSpPr>
          <p:nvPr/>
        </p:nvGrpSpPr>
        <p:grpSpPr bwMode="auto">
          <a:xfrm>
            <a:off x="9665596" y="1638141"/>
            <a:ext cx="347663" cy="508000"/>
            <a:chOff x="1993" y="1573"/>
            <a:chExt cx="219" cy="320"/>
          </a:xfrm>
          <a:noFill/>
        </p:grpSpPr>
        <p:sp>
          <p:nvSpPr>
            <p:cNvPr id="107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8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09" name="Group 54"/>
          <p:cNvGrpSpPr>
            <a:grpSpLocks/>
          </p:cNvGrpSpPr>
          <p:nvPr/>
        </p:nvGrpSpPr>
        <p:grpSpPr bwMode="auto">
          <a:xfrm>
            <a:off x="10030721" y="3208174"/>
            <a:ext cx="1392238" cy="454024"/>
            <a:chOff x="3028" y="3047"/>
            <a:chExt cx="877" cy="286"/>
          </a:xfrm>
          <a:noFill/>
        </p:grpSpPr>
        <p:sp>
          <p:nvSpPr>
            <p:cNvPr id="110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11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2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116" name="Line 56"/>
          <p:cNvSpPr>
            <a:spLocks noChangeShapeType="1"/>
          </p:cNvSpPr>
          <p:nvPr/>
        </p:nvSpPr>
        <p:spPr bwMode="auto">
          <a:xfrm>
            <a:off x="10014841" y="2465229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9" name="Text Box 74" descr="宽上对角线"/>
          <p:cNvSpPr txBox="1">
            <a:spLocks noChangeArrowheads="1"/>
          </p:cNvSpPr>
          <p:nvPr/>
        </p:nvSpPr>
        <p:spPr bwMode="auto">
          <a:xfrm>
            <a:off x="2701653" y="2171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121" name="Text Box 60"/>
          <p:cNvSpPr txBox="1">
            <a:spLocks noChangeArrowheads="1"/>
          </p:cNvSpPr>
          <p:nvPr/>
        </p:nvSpPr>
        <p:spPr bwMode="auto">
          <a:xfrm>
            <a:off x="10492366" y="318169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8879" y="5319627"/>
            <a:ext cx="6679388" cy="547688"/>
            <a:chOff x="678879" y="5319627"/>
            <a:chExt cx="6679388" cy="547688"/>
          </a:xfrm>
        </p:grpSpPr>
        <p:sp>
          <p:nvSpPr>
            <p:cNvPr id="118" name="Rectangle 11"/>
            <p:cNvSpPr/>
            <p:nvPr/>
          </p:nvSpPr>
          <p:spPr>
            <a:xfrm>
              <a:off x="1345350" y="5358076"/>
              <a:ext cx="6012917" cy="504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单链表没有特殊说明，都带头结点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3" name="Group 70"/>
            <p:cNvGrpSpPr/>
            <p:nvPr/>
          </p:nvGrpSpPr>
          <p:grpSpPr>
            <a:xfrm>
              <a:off x="678879" y="5319627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114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26" name="Text Box 63"/>
          <p:cNvSpPr txBox="1">
            <a:spLocks noChangeArrowheads="1"/>
          </p:cNvSpPr>
          <p:nvPr/>
        </p:nvSpPr>
        <p:spPr bwMode="auto">
          <a:xfrm>
            <a:off x="1030072" y="3853182"/>
            <a:ext cx="5559425" cy="1384995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endParaRPr lang="en-US" altLang="zh-CN" sz="2800" b="1" dirty="0">
              <a:solidFill>
                <a:srgbClr val="404040"/>
              </a:solidFill>
              <a:latin typeface="Times New Roman" pitchFamily="18" charset="0"/>
            </a:endParaRPr>
          </a:p>
          <a:p>
            <a:pPr algn="just"/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</a:rPr>
              <a:t>s-&gt;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next = p-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</a:rPr>
              <a:t>&gt;next;  </a:t>
            </a:r>
            <a:endParaRPr lang="en-US" altLang="zh-CN" sz="2800" b="1" dirty="0" smtClean="0">
              <a:solidFill>
                <a:srgbClr val="404040"/>
              </a:solidFill>
              <a:latin typeface="Times New Roman" pitchFamily="18" charset="0"/>
            </a:endParaRPr>
          </a:p>
          <a:p>
            <a:pPr algn="just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p-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</a:rPr>
              <a:t>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</a:rPr>
              <a:t>next = s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105896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5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6" fill="hold">
                      <p:stCondLst>
                        <p:cond delay="0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  <p:seq concurrent="1" nextAc="seek">
              <p:cTn id="65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6" fill="hold">
                      <p:stCondLst>
                        <p:cond delay="0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70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1" fill="hold">
                      <p:stCondLst>
                        <p:cond delay="0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75" restart="whenNotActive" fill="hold" evtFilter="cancelBubble" nodeType="interactiveSeq">
                <p:stCondLst>
                  <p:cond evt="onClick" delay="0">
                    <p:tgtEl>
                      <p:spTgt spid="9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6" fill="hold">
                      <p:stCondLst>
                        <p:cond delay="0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4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1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4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6"/>
                  </p:tgtEl>
                </p:cond>
              </p:nextCondLst>
            </p:seq>
          </p:childTnLst>
        </p:cTn>
      </p:par>
    </p:tnLst>
    <p:bldLst>
      <p:bldP spid="58" grpId="0" animBg="1"/>
      <p:bldP spid="71" grpId="0" animBg="1"/>
      <p:bldP spid="76" grpId="0"/>
      <p:bldP spid="94" grpId="0" animBg="1"/>
      <p:bldP spid="94" grpId="1" animBg="1"/>
      <p:bldP spid="104" grpId="0" animBg="1"/>
      <p:bldP spid="116" grpId="0" animBg="1"/>
      <p:bldP spid="1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818714" y="957106"/>
            <a:ext cx="8435720" cy="523220"/>
            <a:chOff x="1826091" y="4148024"/>
            <a:chExt cx="8435720" cy="523220"/>
          </a:xfrm>
        </p:grpSpPr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8767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如果不带头结点，会怎么样呢？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6317717" y="1596073"/>
            <a:ext cx="347663" cy="508000"/>
            <a:chOff x="1993" y="1573"/>
            <a:chExt cx="219" cy="320"/>
          </a:xfrm>
          <a:noFill/>
        </p:grpSpPr>
        <p:sp>
          <p:nvSpPr>
            <p:cNvPr id="21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23" name="Group 54"/>
          <p:cNvGrpSpPr>
            <a:grpSpLocks/>
          </p:cNvGrpSpPr>
          <p:nvPr/>
        </p:nvGrpSpPr>
        <p:grpSpPr bwMode="auto">
          <a:xfrm>
            <a:off x="6682842" y="3166106"/>
            <a:ext cx="1392238" cy="454024"/>
            <a:chOff x="3028" y="3047"/>
            <a:chExt cx="877" cy="286"/>
          </a:xfrm>
          <a:noFill/>
        </p:grpSpPr>
        <p:sp>
          <p:nvSpPr>
            <p:cNvPr id="24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25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6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7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28" name="Line 55"/>
          <p:cNvSpPr>
            <a:spLocks noChangeShapeType="1"/>
          </p:cNvSpPr>
          <p:nvPr/>
        </p:nvSpPr>
        <p:spPr bwMode="auto">
          <a:xfrm flipV="1">
            <a:off x="7362292" y="258191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1" name="Text Box 18"/>
          <p:cNvSpPr txBox="1">
            <a:spLocks noChangeArrowheads="1"/>
          </p:cNvSpPr>
          <p:nvPr/>
        </p:nvSpPr>
        <p:spPr bwMode="auto">
          <a:xfrm>
            <a:off x="2848925" y="1931037"/>
            <a:ext cx="947842" cy="463551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8611655" y="2426338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3" name="Text Box 20"/>
          <p:cNvSpPr txBox="1">
            <a:spLocks noChangeArrowheads="1"/>
          </p:cNvSpPr>
          <p:nvPr/>
        </p:nvSpPr>
        <p:spPr bwMode="auto">
          <a:xfrm>
            <a:off x="3993617" y="2137412"/>
            <a:ext cx="900113" cy="431801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4487330" y="2137412"/>
            <a:ext cx="0" cy="431801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0" name="Line 28"/>
          <p:cNvSpPr>
            <a:spLocks noChangeShapeType="1"/>
          </p:cNvSpPr>
          <p:nvPr/>
        </p:nvSpPr>
        <p:spPr bwMode="auto">
          <a:xfrm>
            <a:off x="3295117" y="2429513"/>
            <a:ext cx="6477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028792" y="2135825"/>
            <a:ext cx="900113" cy="431801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42" name="Line 30"/>
          <p:cNvSpPr>
            <a:spLocks noChangeShapeType="1"/>
          </p:cNvSpPr>
          <p:nvPr/>
        </p:nvSpPr>
        <p:spPr bwMode="auto">
          <a:xfrm>
            <a:off x="6522505" y="2135825"/>
            <a:ext cx="0" cy="431801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3" name="Text Box 34"/>
          <p:cNvSpPr txBox="1">
            <a:spLocks noChangeArrowheads="1"/>
          </p:cNvSpPr>
          <p:nvPr/>
        </p:nvSpPr>
        <p:spPr bwMode="auto">
          <a:xfrm>
            <a:off x="9289517" y="2135825"/>
            <a:ext cx="900113" cy="431801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9783230" y="2135825"/>
            <a:ext cx="0" cy="431801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6" name="Text Box 40"/>
          <p:cNvSpPr txBox="1">
            <a:spLocks noChangeArrowheads="1"/>
          </p:cNvSpPr>
          <p:nvPr/>
        </p:nvSpPr>
        <p:spPr bwMode="auto">
          <a:xfrm>
            <a:off x="7360705" y="2135825"/>
            <a:ext cx="900113" cy="431801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7854417" y="2135825"/>
            <a:ext cx="0" cy="431801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8" name="Line 43"/>
          <p:cNvSpPr>
            <a:spLocks noChangeShapeType="1"/>
          </p:cNvSpPr>
          <p:nvPr/>
        </p:nvSpPr>
        <p:spPr bwMode="auto">
          <a:xfrm>
            <a:off x="8181442" y="2427925"/>
            <a:ext cx="3365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flipV="1">
            <a:off x="8981542" y="2427925"/>
            <a:ext cx="2873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3" name="Line 59"/>
          <p:cNvSpPr>
            <a:spLocks noChangeShapeType="1"/>
          </p:cNvSpPr>
          <p:nvPr/>
        </p:nvSpPr>
        <p:spPr bwMode="auto">
          <a:xfrm>
            <a:off x="5260442" y="2426338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4" name="Line 60"/>
          <p:cNvSpPr>
            <a:spLocks noChangeShapeType="1"/>
          </p:cNvSpPr>
          <p:nvPr/>
        </p:nvSpPr>
        <p:spPr bwMode="auto">
          <a:xfrm>
            <a:off x="4771492" y="2427925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5" name="Line 61"/>
          <p:cNvSpPr>
            <a:spLocks noChangeShapeType="1"/>
          </p:cNvSpPr>
          <p:nvPr/>
        </p:nvSpPr>
        <p:spPr bwMode="auto">
          <a:xfrm flipV="1">
            <a:off x="5673192" y="2427925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7" name="Line 56"/>
          <p:cNvSpPr>
            <a:spLocks noChangeShapeType="1"/>
          </p:cNvSpPr>
          <p:nvPr/>
        </p:nvSpPr>
        <p:spPr bwMode="auto">
          <a:xfrm>
            <a:off x="6666962" y="242316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9" name="Text Box 63"/>
          <p:cNvSpPr txBox="1">
            <a:spLocks noChangeArrowheads="1"/>
          </p:cNvSpPr>
          <p:nvPr/>
        </p:nvSpPr>
        <p:spPr bwMode="auto">
          <a:xfrm>
            <a:off x="2350022" y="4045289"/>
            <a:ext cx="32387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solidFill>
                  <a:srgbClr val="B42D2D"/>
                </a:solidFill>
                <a:latin typeface="Times New Roman" pitchFamily="18" charset="0"/>
              </a:rPr>
              <a:t>s-</a:t>
            </a:r>
            <a:r>
              <a:rPr lang="en-US" altLang="zh-CN" sz="2800" dirty="0">
                <a:solidFill>
                  <a:srgbClr val="B42D2D"/>
                </a:solidFill>
                <a:latin typeface="Times New Roman" pitchFamily="18" charset="0"/>
              </a:rPr>
              <a:t>&gt;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itchFamily="18" charset="0"/>
              </a:rPr>
              <a:t>next = head;  </a:t>
            </a:r>
          </a:p>
          <a:p>
            <a:pPr algn="just"/>
            <a:r>
              <a:rPr lang="en-US" altLang="zh-CN" sz="2800" dirty="0" smtClean="0">
                <a:solidFill>
                  <a:srgbClr val="B42D2D"/>
                </a:solidFill>
                <a:latin typeface="Times New Roman" pitchFamily="18" charset="0"/>
              </a:rPr>
              <a:t>head = s</a:t>
            </a:r>
            <a:r>
              <a:rPr lang="en-US" altLang="zh-CN" sz="2800" dirty="0">
                <a:solidFill>
                  <a:srgbClr val="B42D2D"/>
                </a:solidFill>
                <a:latin typeface="Times New Roman" pitchFamily="18" charset="0"/>
              </a:rPr>
              <a:t>;</a:t>
            </a:r>
          </a:p>
        </p:txBody>
      </p:sp>
      <p:grpSp>
        <p:nvGrpSpPr>
          <p:cNvPr id="63" name="Group 54"/>
          <p:cNvGrpSpPr>
            <a:grpSpLocks/>
          </p:cNvGrpSpPr>
          <p:nvPr/>
        </p:nvGrpSpPr>
        <p:grpSpPr bwMode="auto">
          <a:xfrm>
            <a:off x="3311786" y="3166106"/>
            <a:ext cx="1392238" cy="454024"/>
            <a:chOff x="3028" y="3047"/>
            <a:chExt cx="877" cy="286"/>
          </a:xfrm>
          <a:noFill/>
        </p:grpSpPr>
        <p:sp>
          <p:nvSpPr>
            <p:cNvPr id="64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65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6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71" name="Line 55"/>
          <p:cNvSpPr>
            <a:spLocks noChangeShapeType="1"/>
          </p:cNvSpPr>
          <p:nvPr/>
        </p:nvSpPr>
        <p:spPr bwMode="auto">
          <a:xfrm flipV="1">
            <a:off x="3991236" y="258191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3" name="Line 56"/>
          <p:cNvSpPr>
            <a:spLocks noChangeShapeType="1"/>
          </p:cNvSpPr>
          <p:nvPr/>
        </p:nvSpPr>
        <p:spPr bwMode="auto">
          <a:xfrm>
            <a:off x="3295906" y="242316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75" name="Group 31"/>
          <p:cNvGrpSpPr>
            <a:grpSpLocks/>
          </p:cNvGrpSpPr>
          <p:nvPr/>
        </p:nvGrpSpPr>
        <p:grpSpPr bwMode="auto">
          <a:xfrm>
            <a:off x="9665596" y="1638141"/>
            <a:ext cx="347663" cy="508000"/>
            <a:chOff x="1993" y="1573"/>
            <a:chExt cx="219" cy="320"/>
          </a:xfrm>
          <a:noFill/>
        </p:grpSpPr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78" name="Group 54"/>
          <p:cNvGrpSpPr>
            <a:grpSpLocks/>
          </p:cNvGrpSpPr>
          <p:nvPr/>
        </p:nvGrpSpPr>
        <p:grpSpPr bwMode="auto">
          <a:xfrm>
            <a:off x="10030721" y="3208174"/>
            <a:ext cx="1392238" cy="454024"/>
            <a:chOff x="3028" y="3047"/>
            <a:chExt cx="877" cy="286"/>
          </a:xfrm>
          <a:noFill/>
        </p:grpSpPr>
        <p:sp>
          <p:nvSpPr>
            <p:cNvPr id="79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0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85" name="Line 56"/>
          <p:cNvSpPr>
            <a:spLocks noChangeShapeType="1"/>
          </p:cNvSpPr>
          <p:nvPr/>
        </p:nvSpPr>
        <p:spPr bwMode="auto">
          <a:xfrm>
            <a:off x="10014841" y="2465229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8" name="Text Box 63"/>
          <p:cNvSpPr txBox="1">
            <a:spLocks noChangeArrowheads="1"/>
          </p:cNvSpPr>
          <p:nvPr/>
        </p:nvSpPr>
        <p:spPr bwMode="auto">
          <a:xfrm>
            <a:off x="7221899" y="4067218"/>
            <a:ext cx="3238715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</a:rPr>
              <a:t>s-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</a:rPr>
              <a:t>&gt;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</a:rPr>
              <a:t>next = p-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</a:rPr>
              <a:t>&gt;next;  </a:t>
            </a:r>
            <a:endParaRPr lang="en-US" altLang="zh-CN" sz="2800" dirty="0" smtClean="0">
              <a:solidFill>
                <a:srgbClr val="404040"/>
              </a:solidFill>
              <a:latin typeface="Times New Roman" pitchFamily="18" charset="0"/>
            </a:endParaRPr>
          </a:p>
          <a:p>
            <a:pPr algn="just"/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</a:rPr>
              <a:t>p-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</a:rPr>
              <a:t>&gt;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</a:rPr>
              <a:t>next = s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</a:rPr>
              <a:t>;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01261" y="5285266"/>
            <a:ext cx="10017666" cy="523220"/>
            <a:chOff x="1282261" y="5285266"/>
            <a:chExt cx="10017666" cy="523220"/>
          </a:xfrm>
        </p:grpSpPr>
        <p:sp>
          <p:nvSpPr>
            <p:cNvPr id="93" name="Text Box 11"/>
            <p:cNvSpPr txBox="1">
              <a:spLocks noChangeArrowheads="1"/>
            </p:cNvSpPr>
            <p:nvPr/>
          </p:nvSpPr>
          <p:spPr bwMode="auto">
            <a:xfrm>
              <a:off x="1657165" y="5285266"/>
              <a:ext cx="964276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操作不一致会导致算法增加处理步骤，而且容易出错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Freeform 99"/>
            <p:cNvSpPr>
              <a:spLocks noEditPoints="1"/>
            </p:cNvSpPr>
            <p:nvPr/>
          </p:nvSpPr>
          <p:spPr bwMode="auto">
            <a:xfrm>
              <a:off x="1282261" y="5366662"/>
              <a:ext cx="288000" cy="432000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0" name="Text Box 60"/>
          <p:cNvSpPr txBox="1">
            <a:spLocks noChangeArrowheads="1"/>
          </p:cNvSpPr>
          <p:nvPr/>
        </p:nvSpPr>
        <p:spPr bwMode="auto">
          <a:xfrm>
            <a:off x="10492366" y="3181690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9163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7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5"/>
                  </p:tgtEl>
                </p:cond>
              </p:nextCondLst>
            </p:seq>
          </p:childTnLst>
        </p:cTn>
      </p:par>
    </p:tnLst>
    <p:bldLst>
      <p:bldP spid="28" grpId="0" animBg="1"/>
      <p:bldP spid="40" grpId="0" animBg="1"/>
      <p:bldP spid="59" grpId="0"/>
      <p:bldP spid="71" grpId="0" animBg="1"/>
      <p:bldP spid="71" grpId="1" animBg="1"/>
      <p:bldP spid="7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174318" y="2948467"/>
            <a:ext cx="9900000" cy="3168000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算法：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输入：单链表，插入位置 </a:t>
            </a:r>
            <a:r>
              <a:rPr kumimoji="0" lang="en-US" altLang="zh-CN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，待插值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输出：如果插入成功，返回新的单链表，否则返回插入失败信息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1.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工作指针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初始化为指向头结点；             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2.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查找第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i-1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个结点并使工作指针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指向该结点；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若查找不成功，说明插入位置不合理，返回插入失败信息；</a:t>
            </a:r>
          </a:p>
          <a:p>
            <a:pPr marL="0" marR="0" lvl="0" indent="0" algn="just" defTabSz="914400" rtl="0" eaLnBrk="1" fontAlgn="base" latinLnBrk="0" hangingPunct="1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否则，生成元素值为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的新结点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，将结点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插入到结点 </a:t>
            </a:r>
            <a:r>
              <a:rPr kumimoji="0" lang="en-US" altLang="zh-CN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kumimoji="0" lang="zh-CN" alt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之后；</a:t>
            </a:r>
            <a:endParaRPr kumimoji="0" lang="zh-CN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68" name="Group 31"/>
          <p:cNvGrpSpPr>
            <a:grpSpLocks/>
          </p:cNvGrpSpPr>
          <p:nvPr/>
        </p:nvGrpSpPr>
        <p:grpSpPr bwMode="auto">
          <a:xfrm>
            <a:off x="6054294" y="750736"/>
            <a:ext cx="347663" cy="508000"/>
            <a:chOff x="1993" y="1573"/>
            <a:chExt cx="219" cy="320"/>
          </a:xfrm>
          <a:noFill/>
        </p:grpSpPr>
        <p:sp>
          <p:nvSpPr>
            <p:cNvPr id="69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84" name="Group 54"/>
          <p:cNvGrpSpPr>
            <a:grpSpLocks/>
          </p:cNvGrpSpPr>
          <p:nvPr/>
        </p:nvGrpSpPr>
        <p:grpSpPr bwMode="auto">
          <a:xfrm>
            <a:off x="6419419" y="2320769"/>
            <a:ext cx="1392238" cy="454024"/>
            <a:chOff x="3028" y="3047"/>
            <a:chExt cx="877" cy="286"/>
          </a:xfrm>
          <a:noFill/>
        </p:grpSpPr>
        <p:sp>
          <p:nvSpPr>
            <p:cNvPr id="86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7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9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0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91" name="Line 55"/>
          <p:cNvSpPr>
            <a:spLocks noChangeShapeType="1"/>
          </p:cNvSpPr>
          <p:nvPr/>
        </p:nvSpPr>
        <p:spPr bwMode="auto">
          <a:xfrm flipV="1">
            <a:off x="7098869" y="1736574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2" name="Group 62"/>
          <p:cNvGrpSpPr>
            <a:grpSpLocks/>
          </p:cNvGrpSpPr>
          <p:nvPr/>
        </p:nvGrpSpPr>
        <p:grpSpPr bwMode="auto">
          <a:xfrm>
            <a:off x="1398157" y="1112686"/>
            <a:ext cx="8532813" cy="646113"/>
            <a:chOff x="19" y="2176"/>
            <a:chExt cx="5375" cy="407"/>
          </a:xfrm>
          <a:noFill/>
        </p:grpSpPr>
        <p:sp>
          <p:nvSpPr>
            <p:cNvPr id="94" name="Line 17"/>
            <p:cNvSpPr>
              <a:spLocks noChangeShapeType="1"/>
            </p:cNvSpPr>
            <p:nvPr/>
          </p:nvSpPr>
          <p:spPr bwMode="auto">
            <a:xfrm flipV="1">
              <a:off x="208" y="2464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Text Box 18"/>
            <p:cNvSpPr txBox="1">
              <a:spLocks noChangeArrowheads="1"/>
            </p:cNvSpPr>
            <p:nvPr/>
          </p:nvSpPr>
          <p:spPr bwMode="auto">
            <a:xfrm>
              <a:off x="19" y="2176"/>
              <a:ext cx="633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4397" y="2471"/>
              <a:ext cx="199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7" name="Text Box 20"/>
            <p:cNvSpPr txBox="1">
              <a:spLocks noChangeArrowheads="1"/>
            </p:cNvSpPr>
            <p:nvPr/>
          </p:nvSpPr>
          <p:spPr bwMode="auto">
            <a:xfrm>
              <a:off x="1488" y="2289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1799" y="2289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1" name="Text Box 25"/>
            <p:cNvSpPr txBox="1">
              <a:spLocks noChangeArrowheads="1"/>
            </p:cNvSpPr>
            <p:nvPr/>
          </p:nvSpPr>
          <p:spPr bwMode="auto">
            <a:xfrm>
              <a:off x="653" y="229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02" name="Line 26"/>
            <p:cNvSpPr>
              <a:spLocks noChangeShapeType="1"/>
            </p:cNvSpPr>
            <p:nvPr/>
          </p:nvSpPr>
          <p:spPr bwMode="auto">
            <a:xfrm>
              <a:off x="964" y="229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3" name="Text Box 27" descr="宽上对角线"/>
            <p:cNvSpPr txBox="1">
              <a:spLocks noChangeArrowheads="1"/>
            </p:cNvSpPr>
            <p:nvPr/>
          </p:nvSpPr>
          <p:spPr bwMode="auto">
            <a:xfrm>
              <a:off x="663" y="2306"/>
              <a:ext cx="275" cy="25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</a:endParaRPr>
            </a:p>
          </p:txBody>
        </p:sp>
        <p:sp>
          <p:nvSpPr>
            <p:cNvPr id="104" name="Line 28"/>
            <p:cNvSpPr>
              <a:spLocks noChangeShapeType="1"/>
            </p:cNvSpPr>
            <p:nvPr/>
          </p:nvSpPr>
          <p:spPr bwMode="auto">
            <a:xfrm>
              <a:off x="1138" y="2473"/>
              <a:ext cx="340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5" name="Text Box 29"/>
            <p:cNvSpPr txBox="1">
              <a:spLocks noChangeArrowheads="1"/>
            </p:cNvSpPr>
            <p:nvPr/>
          </p:nvSpPr>
          <p:spPr bwMode="auto">
            <a:xfrm>
              <a:off x="2770" y="228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r>
                <a:rPr lang="en-US" altLang="zh-CN" sz="2800" b="1" baseline="-25000">
                  <a:solidFill>
                    <a:srgbClr val="404040"/>
                  </a:solidFill>
                  <a:latin typeface="Times New Roman" pitchFamily="18" charset="0"/>
                </a:rPr>
                <a:t>-1</a:t>
              </a:r>
            </a:p>
          </p:txBody>
        </p:sp>
        <p:sp>
          <p:nvSpPr>
            <p:cNvPr id="106" name="Line 30"/>
            <p:cNvSpPr>
              <a:spLocks noChangeShapeType="1"/>
            </p:cNvSpPr>
            <p:nvPr/>
          </p:nvSpPr>
          <p:spPr bwMode="auto">
            <a:xfrm>
              <a:off x="3081" y="228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7" name="Text Box 34"/>
            <p:cNvSpPr txBox="1">
              <a:spLocks noChangeArrowheads="1"/>
            </p:cNvSpPr>
            <p:nvPr/>
          </p:nvSpPr>
          <p:spPr bwMode="auto">
            <a:xfrm>
              <a:off x="4824" y="228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08" name="Line 35"/>
            <p:cNvSpPr>
              <a:spLocks noChangeShapeType="1"/>
            </p:cNvSpPr>
            <p:nvPr/>
          </p:nvSpPr>
          <p:spPr bwMode="auto">
            <a:xfrm>
              <a:off x="5135" y="228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9" name="Text Box 36"/>
            <p:cNvSpPr txBox="1">
              <a:spLocks noChangeArrowheads="1"/>
            </p:cNvSpPr>
            <p:nvPr/>
          </p:nvSpPr>
          <p:spPr bwMode="auto">
            <a:xfrm>
              <a:off x="5111" y="2295"/>
              <a:ext cx="283" cy="2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10" name="Text Box 40"/>
            <p:cNvSpPr txBox="1">
              <a:spLocks noChangeArrowheads="1"/>
            </p:cNvSpPr>
            <p:nvPr/>
          </p:nvSpPr>
          <p:spPr bwMode="auto">
            <a:xfrm>
              <a:off x="3609" y="228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111" name="Line 41"/>
            <p:cNvSpPr>
              <a:spLocks noChangeShapeType="1"/>
            </p:cNvSpPr>
            <p:nvPr/>
          </p:nvSpPr>
          <p:spPr bwMode="auto">
            <a:xfrm>
              <a:off x="3920" y="228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2" name="Line 43"/>
            <p:cNvSpPr>
              <a:spLocks noChangeShapeType="1"/>
            </p:cNvSpPr>
            <p:nvPr/>
          </p:nvSpPr>
          <p:spPr bwMode="auto">
            <a:xfrm>
              <a:off x="4126" y="2472"/>
              <a:ext cx="212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3" name="Line 44"/>
            <p:cNvSpPr>
              <a:spLocks noChangeShapeType="1"/>
            </p:cNvSpPr>
            <p:nvPr/>
          </p:nvSpPr>
          <p:spPr bwMode="auto">
            <a:xfrm flipV="1">
              <a:off x="4630" y="2472"/>
              <a:ext cx="18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4" name="Line 48"/>
            <p:cNvSpPr>
              <a:spLocks noChangeShapeType="1"/>
            </p:cNvSpPr>
            <p:nvPr/>
          </p:nvSpPr>
          <p:spPr bwMode="auto">
            <a:xfrm>
              <a:off x="3248" y="2463"/>
              <a:ext cx="340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5" name="Line 59"/>
            <p:cNvSpPr>
              <a:spLocks noChangeShapeType="1"/>
            </p:cNvSpPr>
            <p:nvPr/>
          </p:nvSpPr>
          <p:spPr bwMode="auto">
            <a:xfrm>
              <a:off x="2286" y="2471"/>
              <a:ext cx="199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6" name="Line 60"/>
            <p:cNvSpPr>
              <a:spLocks noChangeShapeType="1"/>
            </p:cNvSpPr>
            <p:nvPr/>
          </p:nvSpPr>
          <p:spPr bwMode="auto">
            <a:xfrm>
              <a:off x="1978" y="2472"/>
              <a:ext cx="258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7" name="Line 61"/>
            <p:cNvSpPr>
              <a:spLocks noChangeShapeType="1"/>
            </p:cNvSpPr>
            <p:nvPr/>
          </p:nvSpPr>
          <p:spPr bwMode="auto">
            <a:xfrm flipV="1">
              <a:off x="2546" y="2472"/>
              <a:ext cx="227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8" name="Group 58"/>
          <p:cNvGrpSpPr>
            <a:grpSpLocks/>
          </p:cNvGrpSpPr>
          <p:nvPr/>
        </p:nvGrpSpPr>
        <p:grpSpPr bwMode="auto">
          <a:xfrm>
            <a:off x="6403544" y="1431774"/>
            <a:ext cx="461963" cy="885825"/>
            <a:chOff x="3073" y="2377"/>
            <a:chExt cx="291" cy="558"/>
          </a:xfrm>
          <a:noFill/>
        </p:grpSpPr>
        <p:sp>
          <p:nvSpPr>
            <p:cNvPr id="119" name="Line 56"/>
            <p:cNvSpPr>
              <a:spLocks noChangeShapeType="1"/>
            </p:cNvSpPr>
            <p:nvPr/>
          </p:nvSpPr>
          <p:spPr bwMode="auto">
            <a:xfrm>
              <a:off x="3073" y="2469"/>
              <a:ext cx="182" cy="466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0" name="Line 57"/>
            <p:cNvSpPr>
              <a:spLocks noChangeShapeType="1"/>
            </p:cNvSpPr>
            <p:nvPr/>
          </p:nvSpPr>
          <p:spPr bwMode="auto">
            <a:xfrm>
              <a:off x="3311" y="2377"/>
              <a:ext cx="53" cy="16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21" name="Group 31"/>
          <p:cNvGrpSpPr>
            <a:grpSpLocks/>
          </p:cNvGrpSpPr>
          <p:nvPr/>
        </p:nvGrpSpPr>
        <p:grpSpPr bwMode="auto">
          <a:xfrm>
            <a:off x="2683238" y="750736"/>
            <a:ext cx="347663" cy="508000"/>
            <a:chOff x="1993" y="1573"/>
            <a:chExt cx="219" cy="320"/>
          </a:xfrm>
          <a:noFill/>
        </p:grpSpPr>
        <p:sp>
          <p:nvSpPr>
            <p:cNvPr id="122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3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24" name="Group 54"/>
          <p:cNvGrpSpPr>
            <a:grpSpLocks/>
          </p:cNvGrpSpPr>
          <p:nvPr/>
        </p:nvGrpSpPr>
        <p:grpSpPr bwMode="auto">
          <a:xfrm>
            <a:off x="3048363" y="2320769"/>
            <a:ext cx="1392238" cy="454024"/>
            <a:chOff x="3028" y="3047"/>
            <a:chExt cx="877" cy="286"/>
          </a:xfrm>
          <a:noFill/>
        </p:grpSpPr>
        <p:sp>
          <p:nvSpPr>
            <p:cNvPr id="125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26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7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8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129" name="Line 55"/>
          <p:cNvSpPr>
            <a:spLocks noChangeShapeType="1"/>
          </p:cNvSpPr>
          <p:nvPr/>
        </p:nvSpPr>
        <p:spPr bwMode="auto">
          <a:xfrm flipV="1">
            <a:off x="3727813" y="1736574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30" name="Group 58"/>
          <p:cNvGrpSpPr>
            <a:grpSpLocks/>
          </p:cNvGrpSpPr>
          <p:nvPr/>
        </p:nvGrpSpPr>
        <p:grpSpPr bwMode="auto">
          <a:xfrm>
            <a:off x="3032488" y="1431774"/>
            <a:ext cx="461963" cy="885825"/>
            <a:chOff x="3073" y="2377"/>
            <a:chExt cx="291" cy="558"/>
          </a:xfrm>
          <a:noFill/>
        </p:grpSpPr>
        <p:sp>
          <p:nvSpPr>
            <p:cNvPr id="131" name="Line 56"/>
            <p:cNvSpPr>
              <a:spLocks noChangeShapeType="1"/>
            </p:cNvSpPr>
            <p:nvPr/>
          </p:nvSpPr>
          <p:spPr bwMode="auto">
            <a:xfrm>
              <a:off x="3073" y="2469"/>
              <a:ext cx="182" cy="466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2" name="Line 57"/>
            <p:cNvSpPr>
              <a:spLocks noChangeShapeType="1"/>
            </p:cNvSpPr>
            <p:nvPr/>
          </p:nvSpPr>
          <p:spPr bwMode="auto">
            <a:xfrm>
              <a:off x="3311" y="2377"/>
              <a:ext cx="53" cy="16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33" name="Group 31"/>
          <p:cNvGrpSpPr>
            <a:grpSpLocks/>
          </p:cNvGrpSpPr>
          <p:nvPr/>
        </p:nvGrpSpPr>
        <p:grpSpPr bwMode="auto">
          <a:xfrm>
            <a:off x="9402173" y="792804"/>
            <a:ext cx="347663" cy="508000"/>
            <a:chOff x="1993" y="1573"/>
            <a:chExt cx="219" cy="320"/>
          </a:xfrm>
          <a:noFill/>
        </p:grpSpPr>
        <p:sp>
          <p:nvSpPr>
            <p:cNvPr id="134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5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36" name="Group 54"/>
          <p:cNvGrpSpPr>
            <a:grpSpLocks/>
          </p:cNvGrpSpPr>
          <p:nvPr/>
        </p:nvGrpSpPr>
        <p:grpSpPr bwMode="auto">
          <a:xfrm>
            <a:off x="9767298" y="2362837"/>
            <a:ext cx="1392238" cy="454024"/>
            <a:chOff x="3028" y="3047"/>
            <a:chExt cx="877" cy="286"/>
          </a:xfrm>
          <a:noFill/>
        </p:grpSpPr>
        <p:sp>
          <p:nvSpPr>
            <p:cNvPr id="137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b="1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="1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38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9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40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141" name="Line 56"/>
          <p:cNvSpPr>
            <a:spLocks noChangeShapeType="1"/>
          </p:cNvSpPr>
          <p:nvPr/>
        </p:nvSpPr>
        <p:spPr bwMode="auto">
          <a:xfrm>
            <a:off x="9751418" y="1619892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42" name="Text Box 74" descr="宽上对角线"/>
          <p:cNvSpPr txBox="1">
            <a:spLocks noChangeArrowheads="1"/>
          </p:cNvSpPr>
          <p:nvPr/>
        </p:nvSpPr>
        <p:spPr bwMode="auto">
          <a:xfrm>
            <a:off x="2438230" y="1325728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143" name="Text Box 60"/>
          <p:cNvSpPr txBox="1">
            <a:spLocks noChangeArrowheads="1"/>
          </p:cNvSpPr>
          <p:nvPr/>
        </p:nvSpPr>
        <p:spPr bwMode="auto">
          <a:xfrm>
            <a:off x="10228943" y="2336353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201264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1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4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1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6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9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1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1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1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1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6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1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3"/>
                  </p:tgtEl>
                </p:cond>
              </p:nextCondLst>
            </p:seq>
          </p:childTnLst>
        </p:cTn>
      </p:par>
    </p:tnLst>
    <p:bldLst>
      <p:bldP spid="2" grpId="0" animBg="1"/>
      <p:bldP spid="91" grpId="0" animBg="1"/>
      <p:bldP spid="12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893444" y="731519"/>
            <a:ext cx="10440000" cy="5364000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  <a:headEnd/>
            <a:tailEnd/>
          </a:ln>
        </p:spPr>
        <p:txBody>
          <a:bodyPr vert="horz" wrap="square" lIns="91440" tIns="36000" rIns="91440" bIns="3600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R="0" lvl="0" indent="0" algn="just" fontAlgn="base">
              <a:lnSpc>
                <a:spcPts val="3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2400" b="0" i="0" u="none" strike="noStrike" cap="none" normalizeH="0" baseline="0">
                <a:ln>
                  <a:noFill/>
                </a:ln>
                <a:solidFill>
                  <a:srgbClr val="40404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2600"/>
              </a:lnSpc>
            </a:pP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smtClean="0"/>
              <a:t>Insert(</a:t>
            </a:r>
            <a:r>
              <a:rPr lang="en-US" altLang="zh-CN" dirty="0" err="1" smtClean="0"/>
              <a:t>LinkList</a:t>
            </a:r>
            <a:r>
              <a:rPr lang="en-US" altLang="zh-CN" dirty="0" smtClean="0"/>
              <a:t> *list,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DataType</a:t>
            </a:r>
            <a:r>
              <a:rPr lang="en-US" altLang="zh-CN" dirty="0"/>
              <a:t> x)</a:t>
            </a:r>
          </a:p>
          <a:p>
            <a:pPr>
              <a:lnSpc>
                <a:spcPts val="2600"/>
              </a:lnSpc>
            </a:pPr>
            <a:r>
              <a:rPr lang="en-US" altLang="zh-CN" dirty="0"/>
              <a:t>{</a:t>
            </a:r>
          </a:p>
          <a:p>
            <a:pPr>
              <a:lnSpc>
                <a:spcPts val="2600"/>
              </a:lnSpc>
            </a:pPr>
            <a:r>
              <a:rPr lang="en-US" altLang="zh-CN" dirty="0" smtClean="0"/>
              <a:t>    </a:t>
            </a:r>
            <a:r>
              <a:rPr lang="en-US" altLang="zh-CN" dirty="0"/>
              <a:t>Node *s = NULL, *p = </a:t>
            </a:r>
            <a:r>
              <a:rPr lang="en-US" altLang="zh-CN" dirty="0" smtClean="0"/>
              <a:t>list-&gt;head </a:t>
            </a:r>
            <a:r>
              <a:rPr lang="en-US" altLang="zh-CN" dirty="0"/>
              <a:t>;      </a:t>
            </a:r>
            <a:r>
              <a:rPr lang="en-US" altLang="zh-CN" dirty="0" smtClean="0"/>
              <a:t>       /*</a:t>
            </a:r>
            <a:r>
              <a:rPr lang="zh-CN" altLang="en-US" dirty="0"/>
              <a:t>工作指针</a:t>
            </a:r>
            <a:r>
              <a:rPr lang="en-US" altLang="zh-CN" dirty="0"/>
              <a:t>p</a:t>
            </a:r>
            <a:r>
              <a:rPr lang="zh-CN" altLang="en-US" dirty="0"/>
              <a:t>初始化为指向头结点*</a:t>
            </a:r>
            <a:r>
              <a:rPr lang="en-US" altLang="zh-CN" dirty="0"/>
              <a:t>/</a:t>
            </a:r>
          </a:p>
          <a:p>
            <a:pPr>
              <a:lnSpc>
                <a:spcPts val="2600"/>
              </a:lnSpc>
            </a:pPr>
            <a:r>
              <a:rPr lang="en-US" altLang="zh-CN" dirty="0" smtClean="0"/>
              <a:t>    </a:t>
            </a:r>
            <a:r>
              <a:rPr lang="en-US" altLang="zh-CN" dirty="0" err="1">
                <a:solidFill>
                  <a:srgbClr val="5A327D"/>
                </a:solidFill>
              </a:rPr>
              <a:t>int</a:t>
            </a:r>
            <a:r>
              <a:rPr lang="en-US" altLang="zh-CN" dirty="0">
                <a:solidFill>
                  <a:srgbClr val="5A327D"/>
                </a:solidFill>
              </a:rPr>
              <a:t> count = 0;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5A327D"/>
                </a:solidFill>
              </a:rPr>
              <a:t>    while (</a:t>
            </a:r>
            <a:r>
              <a:rPr lang="en-US" altLang="zh-CN" dirty="0" smtClean="0">
                <a:solidFill>
                  <a:srgbClr val="5A327D"/>
                </a:solidFill>
              </a:rPr>
              <a:t>p-&gt;next </a:t>
            </a:r>
            <a:r>
              <a:rPr lang="en-US" altLang="zh-CN" dirty="0">
                <a:solidFill>
                  <a:srgbClr val="5A327D"/>
                </a:solidFill>
              </a:rPr>
              <a:t>!= NULL &amp;&amp; count &lt; </a:t>
            </a:r>
            <a:r>
              <a:rPr lang="en-US" altLang="zh-CN" dirty="0" err="1">
                <a:solidFill>
                  <a:srgbClr val="5A327D"/>
                </a:solidFill>
              </a:rPr>
              <a:t>i</a:t>
            </a:r>
            <a:r>
              <a:rPr lang="en-US" altLang="zh-CN" dirty="0">
                <a:solidFill>
                  <a:srgbClr val="5A327D"/>
                </a:solidFill>
              </a:rPr>
              <a:t> - 1)          /*</a:t>
            </a:r>
            <a:r>
              <a:rPr lang="zh-CN" altLang="en-US" dirty="0">
                <a:solidFill>
                  <a:srgbClr val="5A327D"/>
                </a:solidFill>
              </a:rPr>
              <a:t>查找第</a:t>
            </a:r>
            <a:r>
              <a:rPr lang="en-US" altLang="zh-CN" dirty="0">
                <a:solidFill>
                  <a:srgbClr val="5A327D"/>
                </a:solidFill>
              </a:rPr>
              <a:t>i-1</a:t>
            </a:r>
            <a:r>
              <a:rPr lang="zh-CN" altLang="en-US" dirty="0">
                <a:solidFill>
                  <a:srgbClr val="5A327D"/>
                </a:solidFill>
              </a:rPr>
              <a:t>个结点*</a:t>
            </a:r>
            <a:r>
              <a:rPr lang="en-US" altLang="zh-CN" dirty="0">
                <a:solidFill>
                  <a:srgbClr val="5A327D"/>
                </a:solidFill>
              </a:rPr>
              <a:t>/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5A327D"/>
                </a:solidFill>
              </a:rPr>
              <a:t>    {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5A327D"/>
                </a:solidFill>
              </a:rPr>
              <a:t>        p = p-&gt;next;                       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5A327D"/>
                </a:solidFill>
              </a:rPr>
              <a:t>        count++;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5A327D"/>
                </a:solidFill>
              </a:rPr>
              <a:t>    }</a:t>
            </a:r>
          </a:p>
          <a:p>
            <a:pPr>
              <a:lnSpc>
                <a:spcPts val="2600"/>
              </a:lnSpc>
            </a:pPr>
            <a:r>
              <a:rPr lang="en-US" altLang="zh-CN" dirty="0" smtClean="0">
                <a:solidFill>
                  <a:srgbClr val="B42D2D"/>
                </a:solidFill>
              </a:rPr>
              <a:t>    if </a:t>
            </a:r>
            <a:r>
              <a:rPr lang="en-US" altLang="zh-CN" dirty="0">
                <a:solidFill>
                  <a:srgbClr val="B42D2D"/>
                </a:solidFill>
              </a:rPr>
              <a:t>(p == NULL) {</a:t>
            </a:r>
            <a:r>
              <a:rPr lang="en-US" altLang="zh-CN" dirty="0" err="1">
                <a:solidFill>
                  <a:srgbClr val="B42D2D"/>
                </a:solidFill>
              </a:rPr>
              <a:t>printf</a:t>
            </a:r>
            <a:r>
              <a:rPr lang="en-US" altLang="zh-CN" dirty="0">
                <a:solidFill>
                  <a:srgbClr val="B42D2D"/>
                </a:solidFill>
              </a:rPr>
              <a:t>("</a:t>
            </a:r>
            <a:r>
              <a:rPr lang="zh-CN" altLang="en-US" dirty="0">
                <a:solidFill>
                  <a:srgbClr val="B42D2D"/>
                </a:solidFill>
              </a:rPr>
              <a:t>位置错误，插入失败</a:t>
            </a:r>
            <a:r>
              <a:rPr lang="en-US" altLang="zh-CN" dirty="0">
                <a:solidFill>
                  <a:srgbClr val="B42D2D"/>
                </a:solidFill>
              </a:rPr>
              <a:t>\n"); return 0;}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B42D2D"/>
                </a:solidFill>
              </a:rPr>
              <a:t>    else { 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B42D2D"/>
                </a:solidFill>
              </a:rPr>
              <a:t>        s = (Node *)</a:t>
            </a:r>
            <a:r>
              <a:rPr lang="en-US" altLang="zh-CN" dirty="0" err="1">
                <a:solidFill>
                  <a:srgbClr val="B42D2D"/>
                </a:solidFill>
              </a:rPr>
              <a:t>malloc</a:t>
            </a:r>
            <a:r>
              <a:rPr lang="en-US" altLang="zh-CN" dirty="0">
                <a:solidFill>
                  <a:srgbClr val="B42D2D"/>
                </a:solidFill>
              </a:rPr>
              <a:t>(</a:t>
            </a:r>
            <a:r>
              <a:rPr lang="en-US" altLang="zh-CN" dirty="0" err="1">
                <a:solidFill>
                  <a:srgbClr val="B42D2D"/>
                </a:solidFill>
              </a:rPr>
              <a:t>sizeof</a:t>
            </a:r>
            <a:r>
              <a:rPr lang="en-US" altLang="zh-CN" dirty="0">
                <a:solidFill>
                  <a:srgbClr val="B42D2D"/>
                </a:solidFill>
              </a:rPr>
              <a:t>(Node));   s-&gt;data = x; 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B42D2D"/>
                </a:solidFill>
              </a:rPr>
              <a:t>        s-&gt;next = p-&gt;next; p-&gt;next = s;       /*</a:t>
            </a:r>
            <a:r>
              <a:rPr lang="zh-CN" altLang="en-US" dirty="0">
                <a:solidFill>
                  <a:srgbClr val="B42D2D"/>
                </a:solidFill>
              </a:rPr>
              <a:t>将结点</a:t>
            </a:r>
            <a:r>
              <a:rPr lang="en-US" altLang="zh-CN" dirty="0">
                <a:solidFill>
                  <a:srgbClr val="B42D2D"/>
                </a:solidFill>
              </a:rPr>
              <a:t>s</a:t>
            </a:r>
            <a:r>
              <a:rPr lang="zh-CN" altLang="en-US" dirty="0">
                <a:solidFill>
                  <a:srgbClr val="B42D2D"/>
                </a:solidFill>
              </a:rPr>
              <a:t>插入到结点</a:t>
            </a:r>
            <a:r>
              <a:rPr lang="en-US" altLang="zh-CN" dirty="0">
                <a:solidFill>
                  <a:srgbClr val="B42D2D"/>
                </a:solidFill>
              </a:rPr>
              <a:t>p</a:t>
            </a:r>
            <a:r>
              <a:rPr lang="zh-CN" altLang="en-US" dirty="0">
                <a:solidFill>
                  <a:srgbClr val="B42D2D"/>
                </a:solidFill>
              </a:rPr>
              <a:t>之后*</a:t>
            </a:r>
            <a:r>
              <a:rPr lang="en-US" altLang="zh-CN" dirty="0">
                <a:solidFill>
                  <a:srgbClr val="B42D2D"/>
                </a:solidFill>
              </a:rPr>
              <a:t>/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B42D2D"/>
                </a:solidFill>
              </a:rPr>
              <a:t>        return 1;</a:t>
            </a:r>
          </a:p>
          <a:p>
            <a:pPr>
              <a:lnSpc>
                <a:spcPts val="2600"/>
              </a:lnSpc>
            </a:pPr>
            <a:r>
              <a:rPr lang="en-US" altLang="zh-CN" dirty="0">
                <a:solidFill>
                  <a:srgbClr val="B42D2D"/>
                </a:solidFill>
              </a:rPr>
              <a:t>    </a:t>
            </a:r>
            <a:r>
              <a:rPr lang="en-US" altLang="zh-CN" dirty="0" smtClean="0">
                <a:solidFill>
                  <a:srgbClr val="B42D2D"/>
                </a:solidFill>
              </a:rPr>
              <a:t>}</a:t>
            </a:r>
            <a:endParaRPr lang="en-US" altLang="zh-CN" dirty="0"/>
          </a:p>
          <a:p>
            <a:pPr>
              <a:lnSpc>
                <a:spcPts val="2600"/>
              </a:lnSpc>
            </a:pPr>
            <a:r>
              <a:rPr lang="en-US" altLang="zh-CN" dirty="0" smtClean="0"/>
              <a:t>}</a:t>
            </a:r>
            <a:endParaRPr lang="zh-CN" altLang="zh-CN" dirty="0"/>
          </a:p>
        </p:txBody>
      </p:sp>
      <p:grpSp>
        <p:nvGrpSpPr>
          <p:cNvPr id="9" name="组合 8"/>
          <p:cNvGrpSpPr/>
          <p:nvPr/>
        </p:nvGrpSpPr>
        <p:grpSpPr>
          <a:xfrm>
            <a:off x="1672154" y="5491820"/>
            <a:ext cx="2854126" cy="523220"/>
            <a:chOff x="1826091" y="4148024"/>
            <a:chExt cx="2854126" cy="523220"/>
          </a:xfrm>
        </p:grpSpPr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229515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时间复杂度？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4526280" y="5491820"/>
            <a:ext cx="1885181" cy="523220"/>
            <a:chOff x="4526280" y="5506579"/>
            <a:chExt cx="1885181" cy="523220"/>
          </a:xfrm>
        </p:grpSpPr>
        <p:sp>
          <p:nvSpPr>
            <p:cNvPr id="16" name="右箭头 15"/>
            <p:cNvSpPr/>
            <p:nvPr/>
          </p:nvSpPr>
          <p:spPr>
            <a:xfrm>
              <a:off x="4526280" y="559867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Text Box 11"/>
            <p:cNvSpPr txBox="1">
              <a:spLocks noChangeArrowheads="1"/>
            </p:cNvSpPr>
            <p:nvPr/>
          </p:nvSpPr>
          <p:spPr bwMode="auto">
            <a:xfrm>
              <a:off x="5263882" y="5506579"/>
              <a:ext cx="11475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9067800" y="5491820"/>
            <a:ext cx="1885181" cy="523220"/>
            <a:chOff x="4526280" y="5506579"/>
            <a:chExt cx="1885181" cy="523220"/>
          </a:xfrm>
        </p:grpSpPr>
        <p:sp>
          <p:nvSpPr>
            <p:cNvPr id="22" name="右箭头 21"/>
            <p:cNvSpPr/>
            <p:nvPr/>
          </p:nvSpPr>
          <p:spPr>
            <a:xfrm>
              <a:off x="4526280" y="5598674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5263882" y="5506579"/>
              <a:ext cx="11475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610962" y="5491820"/>
            <a:ext cx="2563518" cy="523220"/>
            <a:chOff x="6610962" y="5506579"/>
            <a:chExt cx="2563518" cy="523220"/>
          </a:xfrm>
        </p:grpSpPr>
        <p:sp>
          <p:nvSpPr>
            <p:cNvPr id="20" name="Text Box 11"/>
            <p:cNvSpPr txBox="1">
              <a:spLocks noChangeArrowheads="1"/>
            </p:cNvSpPr>
            <p:nvPr/>
          </p:nvSpPr>
          <p:spPr bwMode="auto">
            <a:xfrm>
              <a:off x="7149063" y="5506579"/>
              <a:ext cx="202541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已知指针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4" name="Freeform 84"/>
            <p:cNvSpPr>
              <a:spLocks/>
            </p:cNvSpPr>
            <p:nvPr/>
          </p:nvSpPr>
          <p:spPr bwMode="auto">
            <a:xfrm>
              <a:off x="6610962" y="5581555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953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818714" y="957106"/>
            <a:ext cx="6831766" cy="523220"/>
            <a:chOff x="1826091" y="4148024"/>
            <a:chExt cx="6831766" cy="523220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2727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链表删除操作的函数原型是什么？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1" name="Text Box 1033"/>
          <p:cNvSpPr txBox="1">
            <a:spLocks noChangeArrowheads="1"/>
          </p:cNvSpPr>
          <p:nvPr/>
        </p:nvSpPr>
        <p:spPr bwMode="auto">
          <a:xfrm>
            <a:off x="649604" y="5381719"/>
            <a:ext cx="8753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圆角矩形标注 66"/>
          <p:cNvSpPr/>
          <p:nvPr/>
        </p:nvSpPr>
        <p:spPr>
          <a:xfrm>
            <a:off x="2810924" y="4746239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</a:rPr>
              <a:t>删除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操作</a:t>
            </a:r>
            <a:r>
              <a:rPr lang="zh-CN" altLang="zh-CN" sz="2000" b="1" dirty="0">
                <a:solidFill>
                  <a:srgbClr val="404040"/>
                </a:solidFill>
              </a:rPr>
              <a:t>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746760" y="1712208"/>
            <a:ext cx="9403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输入：删除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功能：删除表中的第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输出：若删除成功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，返回被删元素值；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否则给出失败信息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5" name="Line 17"/>
          <p:cNvSpPr>
            <a:spLocks noChangeShapeType="1"/>
          </p:cNvSpPr>
          <p:nvPr/>
        </p:nvSpPr>
        <p:spPr bwMode="auto">
          <a:xfrm flipV="1">
            <a:off x="952064" y="401542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869062" y="3558223"/>
            <a:ext cx="787851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9065142" y="402018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9" name="Text Box 20"/>
          <p:cNvSpPr txBox="1">
            <a:spLocks noChangeArrowheads="1"/>
          </p:cNvSpPr>
          <p:nvPr/>
        </p:nvSpPr>
        <p:spPr bwMode="auto">
          <a:xfrm>
            <a:off x="2984064" y="37376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0" name="Line 21"/>
          <p:cNvSpPr>
            <a:spLocks noChangeShapeType="1"/>
          </p:cNvSpPr>
          <p:nvPr/>
        </p:nvSpPr>
        <p:spPr bwMode="auto">
          <a:xfrm>
            <a:off x="3477777" y="37376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1658502" y="37518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2" name="Line 26"/>
          <p:cNvSpPr>
            <a:spLocks noChangeShapeType="1"/>
          </p:cNvSpPr>
          <p:nvPr/>
        </p:nvSpPr>
        <p:spPr bwMode="auto">
          <a:xfrm>
            <a:off x="2152214" y="37518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3" name="Text Box 27" descr="宽上对角线"/>
          <p:cNvSpPr txBox="1">
            <a:spLocks noChangeArrowheads="1"/>
          </p:cNvSpPr>
          <p:nvPr/>
        </p:nvSpPr>
        <p:spPr bwMode="auto">
          <a:xfrm>
            <a:off x="1674377" y="37645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24" name="Line 28"/>
          <p:cNvSpPr>
            <a:spLocks noChangeShapeType="1"/>
          </p:cNvSpPr>
          <p:nvPr/>
        </p:nvSpPr>
        <p:spPr bwMode="auto">
          <a:xfrm>
            <a:off x="2428439" y="40297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5019239" y="37360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26" name="Line 30"/>
          <p:cNvSpPr>
            <a:spLocks noChangeShapeType="1"/>
          </p:cNvSpPr>
          <p:nvPr/>
        </p:nvSpPr>
        <p:spPr bwMode="auto">
          <a:xfrm>
            <a:off x="5512952" y="37360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7" name="Text Box 34"/>
          <p:cNvSpPr txBox="1">
            <a:spLocks noChangeArrowheads="1"/>
          </p:cNvSpPr>
          <p:nvPr/>
        </p:nvSpPr>
        <p:spPr bwMode="auto">
          <a:xfrm>
            <a:off x="9971604" y="37296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8" name="Line 35"/>
          <p:cNvSpPr>
            <a:spLocks noChangeShapeType="1"/>
          </p:cNvSpPr>
          <p:nvPr/>
        </p:nvSpPr>
        <p:spPr bwMode="auto">
          <a:xfrm>
            <a:off x="10465317" y="37296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9" name="Text Box 36"/>
          <p:cNvSpPr txBox="1">
            <a:spLocks noChangeArrowheads="1"/>
          </p:cNvSpPr>
          <p:nvPr/>
        </p:nvSpPr>
        <p:spPr bwMode="auto">
          <a:xfrm>
            <a:off x="10427217" y="374078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30" name="Text Box 40"/>
          <p:cNvSpPr txBox="1">
            <a:spLocks noChangeArrowheads="1"/>
          </p:cNvSpPr>
          <p:nvPr/>
        </p:nvSpPr>
        <p:spPr bwMode="auto">
          <a:xfrm>
            <a:off x="6351152" y="37360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31" name="Line 41"/>
          <p:cNvSpPr>
            <a:spLocks noChangeShapeType="1"/>
          </p:cNvSpPr>
          <p:nvPr/>
        </p:nvSpPr>
        <p:spPr bwMode="auto">
          <a:xfrm>
            <a:off x="6844864" y="37360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2" name="Line 48"/>
          <p:cNvSpPr>
            <a:spLocks noChangeShapeType="1"/>
          </p:cNvSpPr>
          <p:nvPr/>
        </p:nvSpPr>
        <p:spPr bwMode="auto">
          <a:xfrm>
            <a:off x="5778064" y="401383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3" name="Line 59"/>
          <p:cNvSpPr>
            <a:spLocks noChangeShapeType="1"/>
          </p:cNvSpPr>
          <p:nvPr/>
        </p:nvSpPr>
        <p:spPr bwMode="auto">
          <a:xfrm>
            <a:off x="4250889" y="40265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4" name="Line 60"/>
          <p:cNvSpPr>
            <a:spLocks noChangeShapeType="1"/>
          </p:cNvSpPr>
          <p:nvPr/>
        </p:nvSpPr>
        <p:spPr bwMode="auto">
          <a:xfrm>
            <a:off x="3761939" y="40281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5" name="Line 61"/>
          <p:cNvSpPr>
            <a:spLocks noChangeShapeType="1"/>
          </p:cNvSpPr>
          <p:nvPr/>
        </p:nvSpPr>
        <p:spPr bwMode="auto">
          <a:xfrm flipV="1">
            <a:off x="4663639" y="40281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6" name="Text Box 74" descr="宽上对角线"/>
          <p:cNvSpPr txBox="1">
            <a:spLocks noChangeArrowheads="1"/>
          </p:cNvSpPr>
          <p:nvPr/>
        </p:nvSpPr>
        <p:spPr bwMode="auto">
          <a:xfrm>
            <a:off x="1676860" y="37712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39" name="Text Box 40"/>
          <p:cNvSpPr txBox="1">
            <a:spLocks noChangeArrowheads="1"/>
          </p:cNvSpPr>
          <p:nvPr/>
        </p:nvSpPr>
        <p:spPr bwMode="auto">
          <a:xfrm>
            <a:off x="7692272" y="37296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itchFamily="18" charset="0"/>
              </a:rPr>
              <a:t>+1</a:t>
            </a:r>
            <a:endParaRPr lang="en-US" altLang="zh-CN" sz="2800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47" name="Line 41"/>
          <p:cNvSpPr>
            <a:spLocks noChangeShapeType="1"/>
          </p:cNvSpPr>
          <p:nvPr/>
        </p:nvSpPr>
        <p:spPr bwMode="auto">
          <a:xfrm>
            <a:off x="8185984" y="37296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8" name="Line 48"/>
          <p:cNvSpPr>
            <a:spLocks noChangeShapeType="1"/>
          </p:cNvSpPr>
          <p:nvPr/>
        </p:nvSpPr>
        <p:spPr bwMode="auto">
          <a:xfrm>
            <a:off x="7119184" y="400748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9" name="Line 48"/>
          <p:cNvSpPr>
            <a:spLocks noChangeShapeType="1"/>
          </p:cNvSpPr>
          <p:nvPr/>
        </p:nvSpPr>
        <p:spPr bwMode="auto">
          <a:xfrm>
            <a:off x="8475544" y="40297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0" name="Line 48"/>
          <p:cNvSpPr>
            <a:spLocks noChangeShapeType="1"/>
          </p:cNvSpPr>
          <p:nvPr/>
        </p:nvSpPr>
        <p:spPr bwMode="auto">
          <a:xfrm>
            <a:off x="9457255" y="402907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6129708" y="3619183"/>
            <a:ext cx="1353132" cy="666026"/>
          </a:xfrm>
          <a:prstGeom prst="ellipse">
            <a:avLst/>
          </a:prstGeom>
          <a:noFill/>
          <a:ln w="25400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rgbClr val="B42D2D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048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8"/>
                  </p:tgtEl>
                </p:cond>
              </p:nextCondLst>
            </p:seq>
          </p:childTnLst>
        </p:cTn>
      </p:par>
    </p:tnLst>
    <p:bldLst>
      <p:bldP spid="51" grpId="0"/>
      <p:bldP spid="67" grpId="0" animBg="1"/>
      <p:bldP spid="16" grpId="0"/>
      <p:bldP spid="15" grpId="0" animBg="1"/>
      <p:bldP spid="17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9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8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kern="0" dirty="0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endParaRPr lang="zh-CN" altLang="en-US" sz="3200" kern="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8" name="Group 31"/>
          <p:cNvGrpSpPr>
            <a:grpSpLocks/>
          </p:cNvGrpSpPr>
          <p:nvPr/>
        </p:nvGrpSpPr>
        <p:grpSpPr bwMode="auto">
          <a:xfrm>
            <a:off x="5281397" y="1596073"/>
            <a:ext cx="347663" cy="508000"/>
            <a:chOff x="1993" y="1573"/>
            <a:chExt cx="219" cy="320"/>
          </a:xfrm>
          <a:noFill/>
        </p:grpSpPr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96" name="组合 95"/>
          <p:cNvGrpSpPr/>
          <p:nvPr/>
        </p:nvGrpSpPr>
        <p:grpSpPr>
          <a:xfrm>
            <a:off x="818714" y="957106"/>
            <a:ext cx="8435720" cy="523220"/>
            <a:chOff x="1826091" y="4148024"/>
            <a:chExt cx="8435720" cy="523220"/>
          </a:xfrm>
        </p:grpSpPr>
        <p:sp>
          <p:nvSpPr>
            <p:cNvPr id="9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787675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如何实现结点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-1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、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和 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800" i="1" baseline="-250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之间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逻辑关系的变化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0" name="Line 17"/>
          <p:cNvSpPr>
            <a:spLocks noChangeShapeType="1"/>
          </p:cNvSpPr>
          <p:nvPr/>
        </p:nvSpPr>
        <p:spPr bwMode="auto">
          <a:xfrm flipV="1">
            <a:off x="925297" y="241522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762848" y="1958023"/>
            <a:ext cx="867299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9038375" y="241998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2957297" y="2137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3451010" y="2137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1631735" y="2151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2125447" y="2151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0" name="Text Box 27" descr="宽上对角线"/>
          <p:cNvSpPr txBox="1">
            <a:spLocks noChangeArrowheads="1"/>
          </p:cNvSpPr>
          <p:nvPr/>
        </p:nvSpPr>
        <p:spPr bwMode="auto">
          <a:xfrm>
            <a:off x="1647610" y="2164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>
            <a:off x="2401672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4992472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5486185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9944837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>
            <a:off x="10438550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10400450" y="214058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6324385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6818097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>
            <a:off x="5751297" y="241363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2" name="Line 59"/>
          <p:cNvSpPr>
            <a:spLocks noChangeShapeType="1"/>
          </p:cNvSpPr>
          <p:nvPr/>
        </p:nvSpPr>
        <p:spPr bwMode="auto">
          <a:xfrm>
            <a:off x="4224122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>
            <a:off x="3735172" y="2427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Line 61"/>
          <p:cNvSpPr>
            <a:spLocks noChangeShapeType="1"/>
          </p:cNvSpPr>
          <p:nvPr/>
        </p:nvSpPr>
        <p:spPr bwMode="auto">
          <a:xfrm flipV="1">
            <a:off x="4636872" y="2427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4" name="Text Box 74" descr="宽上对角线"/>
          <p:cNvSpPr txBox="1">
            <a:spLocks noChangeArrowheads="1"/>
          </p:cNvSpPr>
          <p:nvPr/>
        </p:nvSpPr>
        <p:spPr bwMode="auto">
          <a:xfrm>
            <a:off x="1650093" y="2171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51" name="Text Box 1033"/>
          <p:cNvSpPr txBox="1">
            <a:spLocks noChangeArrowheads="1"/>
          </p:cNvSpPr>
          <p:nvPr/>
        </p:nvSpPr>
        <p:spPr bwMode="auto">
          <a:xfrm>
            <a:off x="649604" y="5381719"/>
            <a:ext cx="8753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 Box 40"/>
          <p:cNvSpPr txBox="1">
            <a:spLocks noChangeArrowheads="1"/>
          </p:cNvSpPr>
          <p:nvPr/>
        </p:nvSpPr>
        <p:spPr bwMode="auto">
          <a:xfrm>
            <a:off x="7665505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itchFamily="18" charset="0"/>
              </a:rPr>
              <a:t>+1</a:t>
            </a:r>
            <a:endParaRPr lang="en-US" altLang="zh-CN" sz="2800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8159217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7092417" y="240728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9" name="Line 48"/>
          <p:cNvSpPr>
            <a:spLocks noChangeShapeType="1"/>
          </p:cNvSpPr>
          <p:nvPr/>
        </p:nvSpPr>
        <p:spPr bwMode="auto">
          <a:xfrm>
            <a:off x="8448777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0" name="Line 48"/>
          <p:cNvSpPr>
            <a:spLocks noChangeShapeType="1"/>
          </p:cNvSpPr>
          <p:nvPr/>
        </p:nvSpPr>
        <p:spPr bwMode="auto">
          <a:xfrm>
            <a:off x="9430488" y="242887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1" name="Group 32"/>
          <p:cNvGrpSpPr>
            <a:grpSpLocks/>
          </p:cNvGrpSpPr>
          <p:nvPr/>
        </p:nvGrpSpPr>
        <p:grpSpPr bwMode="auto">
          <a:xfrm>
            <a:off x="5696154" y="1905318"/>
            <a:ext cx="2074862" cy="377825"/>
            <a:chOff x="3237" y="2140"/>
            <a:chExt cx="1307" cy="238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3237" y="2140"/>
              <a:ext cx="130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>
              <a:off x="4541" y="2149"/>
              <a:ext cx="0" cy="12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5" name="Group 38"/>
          <p:cNvGrpSpPr>
            <a:grpSpLocks/>
          </p:cNvGrpSpPr>
          <p:nvPr/>
        </p:nvGrpSpPr>
        <p:grpSpPr bwMode="auto">
          <a:xfrm>
            <a:off x="6550229" y="1614806"/>
            <a:ext cx="347662" cy="508000"/>
            <a:chOff x="1993" y="1573"/>
            <a:chExt cx="219" cy="320"/>
          </a:xfrm>
        </p:grpSpPr>
        <p:sp>
          <p:nvSpPr>
            <p:cNvPr id="106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7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108" name="Text Box 37"/>
          <p:cNvSpPr txBox="1">
            <a:spLocks noChangeArrowheads="1"/>
          </p:cNvSpPr>
          <p:nvPr/>
        </p:nvSpPr>
        <p:spPr bwMode="auto">
          <a:xfrm>
            <a:off x="947516" y="4234349"/>
            <a:ext cx="5097463" cy="954107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</a:rPr>
              <a:t>q=p-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</a:rPr>
              <a:t>&gt;next;  x=q-&gt;data;</a:t>
            </a:r>
          </a:p>
          <a:p>
            <a:pPr algn="just"/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</a:rPr>
              <a:t>p-&gt;next=q-&gt;next; delete q;</a:t>
            </a:r>
          </a:p>
        </p:txBody>
      </p:sp>
      <p:grpSp>
        <p:nvGrpSpPr>
          <p:cNvPr id="109" name="Group 31"/>
          <p:cNvGrpSpPr>
            <a:grpSpLocks/>
          </p:cNvGrpSpPr>
          <p:nvPr/>
        </p:nvGrpSpPr>
        <p:grpSpPr bwMode="auto">
          <a:xfrm>
            <a:off x="1951615" y="1639095"/>
            <a:ext cx="347663" cy="508000"/>
            <a:chOff x="1993" y="1573"/>
            <a:chExt cx="219" cy="320"/>
          </a:xfrm>
          <a:noFill/>
        </p:grpSpPr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1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12" name="Group 32"/>
          <p:cNvGrpSpPr>
            <a:grpSpLocks/>
          </p:cNvGrpSpPr>
          <p:nvPr/>
        </p:nvGrpSpPr>
        <p:grpSpPr bwMode="auto">
          <a:xfrm>
            <a:off x="2366374" y="1948340"/>
            <a:ext cx="1836738" cy="377825"/>
            <a:chOff x="3237" y="2140"/>
            <a:chExt cx="1157" cy="238"/>
          </a:xfrm>
        </p:grpSpPr>
        <p:sp>
          <p:nvSpPr>
            <p:cNvPr id="113" name="Line 33"/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3237" y="2140"/>
              <a:ext cx="115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5" name="Line 35"/>
            <p:cNvSpPr>
              <a:spLocks noChangeShapeType="1"/>
            </p:cNvSpPr>
            <p:nvPr/>
          </p:nvSpPr>
          <p:spPr bwMode="auto">
            <a:xfrm>
              <a:off x="4391" y="2149"/>
              <a:ext cx="0" cy="12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7" name="Group 38"/>
          <p:cNvGrpSpPr>
            <a:grpSpLocks/>
          </p:cNvGrpSpPr>
          <p:nvPr/>
        </p:nvGrpSpPr>
        <p:grpSpPr bwMode="auto">
          <a:xfrm>
            <a:off x="3220447" y="1657828"/>
            <a:ext cx="347662" cy="508000"/>
            <a:chOff x="1993" y="1573"/>
            <a:chExt cx="219" cy="320"/>
          </a:xfrm>
        </p:grpSpPr>
        <p:sp>
          <p:nvSpPr>
            <p:cNvPr id="118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03723" y="2937433"/>
            <a:ext cx="7255493" cy="523220"/>
            <a:chOff x="903723" y="3028873"/>
            <a:chExt cx="7255493" cy="523220"/>
          </a:xfrm>
        </p:grpSpPr>
        <p:sp>
          <p:nvSpPr>
            <p:cNvPr id="120" name="Text Box 5"/>
            <p:cNvSpPr txBox="1">
              <a:spLocks noChangeArrowheads="1"/>
            </p:cNvSpPr>
            <p:nvPr/>
          </p:nvSpPr>
          <p:spPr bwMode="auto">
            <a:xfrm>
              <a:off x="1330267" y="3028873"/>
              <a:ext cx="682894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注意分析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边界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情况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删除表头和表尾！</a:t>
              </a:r>
              <a:r>
                <a:rPr lang="zh-CN" altLang="en-US" sz="2800" b="1" dirty="0" smtClean="0">
                  <a:solidFill>
                    <a:schemeClr val="tx1"/>
                  </a:solidFill>
                  <a:ea typeface="宋体" charset="-122"/>
                </a:rPr>
                <a:t> </a:t>
              </a:r>
              <a:endParaRPr lang="zh-CN" altLang="en-US" sz="2800" b="1" dirty="0">
                <a:solidFill>
                  <a:schemeClr val="tx1"/>
                </a:solidFill>
                <a:ea typeface="宋体" charset="-122"/>
              </a:endParaRPr>
            </a:p>
          </p:txBody>
        </p:sp>
        <p:sp>
          <p:nvSpPr>
            <p:cNvPr id="126" name="Freeform 99"/>
            <p:cNvSpPr>
              <a:spLocks noEditPoints="1"/>
            </p:cNvSpPr>
            <p:nvPr/>
          </p:nvSpPr>
          <p:spPr bwMode="auto">
            <a:xfrm>
              <a:off x="903723" y="3090377"/>
              <a:ext cx="248832" cy="396103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7" name="Group 31"/>
          <p:cNvGrpSpPr>
            <a:grpSpLocks/>
          </p:cNvGrpSpPr>
          <p:nvPr/>
        </p:nvGrpSpPr>
        <p:grpSpPr bwMode="auto">
          <a:xfrm>
            <a:off x="9320410" y="1594963"/>
            <a:ext cx="347663" cy="508000"/>
            <a:chOff x="1993" y="1573"/>
            <a:chExt cx="219" cy="320"/>
          </a:xfrm>
          <a:noFill/>
        </p:grpSpPr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9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35" name="Group 38"/>
          <p:cNvGrpSpPr>
            <a:grpSpLocks/>
          </p:cNvGrpSpPr>
          <p:nvPr/>
        </p:nvGrpSpPr>
        <p:grpSpPr bwMode="auto">
          <a:xfrm>
            <a:off x="10142680" y="1605070"/>
            <a:ext cx="347662" cy="508000"/>
            <a:chOff x="1993" y="1573"/>
            <a:chExt cx="219" cy="320"/>
          </a:xfrm>
        </p:grpSpPr>
        <p:sp>
          <p:nvSpPr>
            <p:cNvPr id="136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7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79" name="组合 78"/>
          <p:cNvGrpSpPr/>
          <p:nvPr/>
        </p:nvGrpSpPr>
        <p:grpSpPr>
          <a:xfrm>
            <a:off x="665392" y="3643073"/>
            <a:ext cx="2659146" cy="523220"/>
            <a:chOff x="497203" y="2862977"/>
            <a:chExt cx="2659146" cy="523220"/>
          </a:xfrm>
        </p:grpSpPr>
        <p:grpSp>
          <p:nvGrpSpPr>
            <p:cNvPr id="80" name="Group 109"/>
            <p:cNvGrpSpPr/>
            <p:nvPr/>
          </p:nvGrpSpPr>
          <p:grpSpPr>
            <a:xfrm>
              <a:off x="497203" y="29274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86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4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5" name="矩形 84"/>
            <p:cNvSpPr/>
            <p:nvPr/>
          </p:nvSpPr>
          <p:spPr>
            <a:xfrm>
              <a:off x="1176320" y="2862977"/>
              <a:ext cx="1980029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算法描述：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75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xit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3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4" fill="hold">
                      <p:stCondLst>
                        <p:cond delay="0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2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73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4" fill="hold">
                      <p:stCondLst>
                        <p:cond delay="0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7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</p:childTnLst>
        </p:cTn>
      </p:par>
    </p:tnLst>
    <p:bldLst>
      <p:bldP spid="71" grpId="0" animBg="1"/>
      <p:bldP spid="81" grpId="0" animBg="1"/>
      <p:bldP spid="10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14354" y="3409156"/>
            <a:ext cx="7798126" cy="1160463"/>
            <a:chOff x="614354" y="3104356"/>
            <a:chExt cx="7798126" cy="1160463"/>
          </a:xfrm>
        </p:grpSpPr>
        <p:sp>
          <p:nvSpPr>
            <p:cNvPr id="42" name="Text Box 7"/>
            <p:cNvSpPr txBox="1">
              <a:spLocks noChangeArrowheads="1"/>
            </p:cNvSpPr>
            <p:nvPr/>
          </p:nvSpPr>
          <p:spPr bwMode="auto">
            <a:xfrm>
              <a:off x="997927" y="3104356"/>
              <a:ext cx="7414553" cy="1160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单链表：线性表的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链式存储结构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存储思想：用一组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任意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的存储单元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存放线性表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89" name="Group 67"/>
            <p:cNvGrpSpPr/>
            <p:nvPr/>
          </p:nvGrpSpPr>
          <p:grpSpPr>
            <a:xfrm>
              <a:off x="614354" y="3161538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2" name="Group 67"/>
            <p:cNvGrpSpPr/>
            <p:nvPr/>
          </p:nvGrpSpPr>
          <p:grpSpPr>
            <a:xfrm>
              <a:off x="614354" y="3806711"/>
              <a:ext cx="360000" cy="360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组合 8"/>
          <p:cNvGrpSpPr/>
          <p:nvPr/>
        </p:nvGrpSpPr>
        <p:grpSpPr>
          <a:xfrm>
            <a:off x="9175750" y="642870"/>
            <a:ext cx="1754187" cy="4732338"/>
            <a:chOff x="9175750" y="642870"/>
            <a:chExt cx="1754187" cy="4732338"/>
          </a:xfrm>
        </p:grpSpPr>
        <p:grpSp>
          <p:nvGrpSpPr>
            <p:cNvPr id="29" name="Group 59"/>
            <p:cNvGrpSpPr>
              <a:grpSpLocks/>
            </p:cNvGrpSpPr>
            <p:nvPr/>
          </p:nvGrpSpPr>
          <p:grpSpPr bwMode="auto">
            <a:xfrm>
              <a:off x="9175750" y="642870"/>
              <a:ext cx="1754187" cy="4732338"/>
              <a:chOff x="3889" y="926"/>
              <a:chExt cx="1105" cy="2981"/>
            </a:xfrm>
            <a:noFill/>
          </p:grpSpPr>
          <p:grpSp>
            <p:nvGrpSpPr>
              <p:cNvPr id="30" name="Group 37"/>
              <p:cNvGrpSpPr>
                <a:grpSpLocks/>
              </p:cNvGrpSpPr>
              <p:nvPr/>
            </p:nvGrpSpPr>
            <p:grpSpPr bwMode="auto">
              <a:xfrm>
                <a:off x="4287" y="1050"/>
                <a:ext cx="707" cy="2836"/>
                <a:chOff x="4287" y="1050"/>
                <a:chExt cx="707" cy="2836"/>
              </a:xfrm>
              <a:grpFill/>
            </p:grpSpPr>
            <p:sp>
              <p:nvSpPr>
                <p:cNvPr id="5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287" y="1052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994" y="1050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3889" y="1215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0200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3903" y="1647"/>
                <a:ext cx="322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0208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3903" y="2480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0300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3903" y="3272"/>
                <a:ext cx="320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0325</a:t>
                </a:r>
              </a:p>
            </p:txBody>
          </p:sp>
          <p:sp>
            <p:nvSpPr>
              <p:cNvPr id="35" name="Rectangle 45"/>
              <p:cNvSpPr>
                <a:spLocks noChangeArrowheads="1"/>
              </p:cNvSpPr>
              <p:nvPr/>
            </p:nvSpPr>
            <p:spPr bwMode="auto">
              <a:xfrm>
                <a:off x="4489" y="92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" name="Rectangle 46"/>
              <p:cNvSpPr>
                <a:spLocks noChangeArrowheads="1"/>
              </p:cNvSpPr>
              <p:nvPr/>
            </p:nvSpPr>
            <p:spPr bwMode="auto">
              <a:xfrm>
                <a:off x="4471" y="20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471" y="2910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>
                <a:off x="4480" y="35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9814561" y="110165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9802813" y="1493770"/>
              <a:ext cx="1101725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7"/>
            <p:cNvSpPr>
              <a:spLocks noChangeShapeType="1"/>
            </p:cNvSpPr>
            <p:nvPr/>
          </p:nvSpPr>
          <p:spPr bwMode="auto">
            <a:xfrm>
              <a:off x="9812973" y="1769995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>
              <a:off x="9802813" y="2146233"/>
              <a:ext cx="11017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9812973" y="2439920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9814561" y="307650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9804401" y="3468620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>
              <a:off x="9814561" y="3746433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>
              <a:off x="9814561" y="4383020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>
              <a:off x="9804401" y="4741795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9807576" y="5035483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678863" y="1657283"/>
            <a:ext cx="2162175" cy="469167"/>
            <a:chOff x="8678863" y="1657283"/>
            <a:chExt cx="2162175" cy="469167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flipV="1">
              <a:off x="8678863" y="1900170"/>
              <a:ext cx="45878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38"/>
            <p:cNvSpPr>
              <a:spLocks noChangeArrowheads="1"/>
            </p:cNvSpPr>
            <p:nvPr/>
          </p:nvSpPr>
          <p:spPr bwMode="auto">
            <a:xfrm>
              <a:off x="9983788" y="1657283"/>
              <a:ext cx="857250" cy="4691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en-US" altLang="zh-CN" sz="2400" b="1" baseline="-25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9983788" y="976245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en-US" altLang="zh-CN" sz="24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" name="Rectangle 40"/>
          <p:cNvSpPr>
            <a:spLocks noChangeArrowheads="1"/>
          </p:cNvSpPr>
          <p:nvPr/>
        </p:nvSpPr>
        <p:spPr bwMode="auto">
          <a:xfrm>
            <a:off x="9953626" y="4241733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en-US" altLang="zh-CN" sz="24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9939338" y="2979988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4</a:t>
            </a:r>
            <a:endParaRPr lang="en-US" altLang="zh-CN" sz="24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>
            <a:off x="1096352" y="2770378"/>
            <a:ext cx="5132388" cy="49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/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例：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</a:t>
            </a:r>
            <a:r>
              <a:rPr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</a:t>
            </a:r>
            <a:r>
              <a:rPr lang="en-US" altLang="zh-CN" sz="2800" baseline="-250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4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的存储示意图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994266" y="1161983"/>
            <a:ext cx="1192847" cy="1350595"/>
            <a:chOff x="9994266" y="1161983"/>
            <a:chExt cx="1192847" cy="1350595"/>
          </a:xfrm>
        </p:grpSpPr>
        <p:grpSp>
          <p:nvGrpSpPr>
            <p:cNvPr id="76" name="Group 49"/>
            <p:cNvGrpSpPr>
              <a:grpSpLocks/>
            </p:cNvGrpSpPr>
            <p:nvPr/>
          </p:nvGrpSpPr>
          <p:grpSpPr bwMode="auto">
            <a:xfrm>
              <a:off x="10941051" y="1161983"/>
              <a:ext cx="246062" cy="1116012"/>
              <a:chOff x="5001" y="1253"/>
              <a:chExt cx="155" cy="703"/>
            </a:xfrm>
            <a:noFill/>
          </p:grpSpPr>
          <p:sp>
            <p:nvSpPr>
              <p:cNvPr id="77" name="Line 42"/>
              <p:cNvSpPr>
                <a:spLocks noChangeShapeType="1"/>
              </p:cNvSpPr>
              <p:nvPr/>
            </p:nvSpPr>
            <p:spPr bwMode="auto">
              <a:xfrm>
                <a:off x="5001" y="1947"/>
                <a:ext cx="146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" name="Line 43"/>
              <p:cNvSpPr>
                <a:spLocks noChangeShapeType="1"/>
              </p:cNvSpPr>
              <p:nvPr/>
            </p:nvSpPr>
            <p:spPr bwMode="auto">
              <a:xfrm flipH="1" flipV="1">
                <a:off x="5156" y="1253"/>
                <a:ext cx="0" cy="703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9" name="Line 44"/>
              <p:cNvSpPr>
                <a:spLocks noChangeShapeType="1"/>
              </p:cNvSpPr>
              <p:nvPr/>
            </p:nvSpPr>
            <p:spPr bwMode="auto">
              <a:xfrm flipH="1">
                <a:off x="5010" y="1262"/>
                <a:ext cx="137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7" name="Rectangle 38"/>
            <p:cNvSpPr>
              <a:spLocks noChangeArrowheads="1"/>
            </p:cNvSpPr>
            <p:nvPr/>
          </p:nvSpPr>
          <p:spPr bwMode="auto">
            <a:xfrm>
              <a:off x="9994266" y="2043411"/>
              <a:ext cx="857250" cy="4691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</a:rPr>
                <a:t>0200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872346" y="1392536"/>
            <a:ext cx="1517967" cy="3092084"/>
            <a:chOff x="9872346" y="1392536"/>
            <a:chExt cx="1517967" cy="3092084"/>
          </a:xfrm>
        </p:grpSpPr>
        <p:grpSp>
          <p:nvGrpSpPr>
            <p:cNvPr id="84" name="Group 60"/>
            <p:cNvGrpSpPr>
              <a:grpSpLocks/>
            </p:cNvGrpSpPr>
            <p:nvPr/>
          </p:nvGrpSpPr>
          <p:grpSpPr bwMode="auto">
            <a:xfrm>
              <a:off x="10955338" y="1627120"/>
              <a:ext cx="434975" cy="2857500"/>
              <a:chOff x="5010" y="1546"/>
              <a:chExt cx="274" cy="1800"/>
            </a:xfrm>
            <a:noFill/>
          </p:grpSpPr>
          <p:sp>
            <p:nvSpPr>
              <p:cNvPr id="85" name="Line 56"/>
              <p:cNvSpPr>
                <a:spLocks noChangeShapeType="1"/>
              </p:cNvSpPr>
              <p:nvPr/>
            </p:nvSpPr>
            <p:spPr bwMode="auto">
              <a:xfrm flipV="1">
                <a:off x="5010" y="1551"/>
                <a:ext cx="267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" name="Line 57"/>
              <p:cNvSpPr>
                <a:spLocks noChangeShapeType="1"/>
              </p:cNvSpPr>
              <p:nvPr/>
            </p:nvSpPr>
            <p:spPr bwMode="auto">
              <a:xfrm flipH="1">
                <a:off x="5284" y="1546"/>
                <a:ext cx="0" cy="180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" name="Line 58"/>
              <p:cNvSpPr>
                <a:spLocks noChangeShapeType="1"/>
              </p:cNvSpPr>
              <p:nvPr/>
            </p:nvSpPr>
            <p:spPr bwMode="auto">
              <a:xfrm flipH="1" flipV="1">
                <a:off x="5026" y="3341"/>
                <a:ext cx="251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8" name="Rectangle 39"/>
            <p:cNvSpPr>
              <a:spLocks noChangeArrowheads="1"/>
            </p:cNvSpPr>
            <p:nvPr/>
          </p:nvSpPr>
          <p:spPr bwMode="auto">
            <a:xfrm>
              <a:off x="9872346" y="1392536"/>
              <a:ext cx="857250" cy="4691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</a:rPr>
                <a:t>325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821738" y="3240020"/>
            <a:ext cx="1983263" cy="1857851"/>
            <a:chOff x="8821738" y="3240020"/>
            <a:chExt cx="1983263" cy="1857851"/>
          </a:xfrm>
        </p:grpSpPr>
        <p:grpSp>
          <p:nvGrpSpPr>
            <p:cNvPr id="80" name="Group 54"/>
            <p:cNvGrpSpPr>
              <a:grpSpLocks/>
            </p:cNvGrpSpPr>
            <p:nvPr/>
          </p:nvGrpSpPr>
          <p:grpSpPr bwMode="auto">
            <a:xfrm>
              <a:off x="8821738" y="3240020"/>
              <a:ext cx="928688" cy="1697038"/>
              <a:chOff x="3666" y="2562"/>
              <a:chExt cx="585" cy="1069"/>
            </a:xfrm>
            <a:noFill/>
          </p:grpSpPr>
          <p:sp>
            <p:nvSpPr>
              <p:cNvPr id="81" name="Line 51"/>
              <p:cNvSpPr>
                <a:spLocks noChangeShapeType="1"/>
              </p:cNvSpPr>
              <p:nvPr/>
            </p:nvSpPr>
            <p:spPr bwMode="auto">
              <a:xfrm flipH="1">
                <a:off x="3678" y="3626"/>
                <a:ext cx="573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" name="Line 52"/>
              <p:cNvSpPr>
                <a:spLocks noChangeShapeType="1"/>
              </p:cNvSpPr>
              <p:nvPr/>
            </p:nvSpPr>
            <p:spPr bwMode="auto">
              <a:xfrm flipV="1">
                <a:off x="3666" y="2562"/>
                <a:ext cx="0" cy="1069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3" name="Line 53"/>
              <p:cNvSpPr>
                <a:spLocks noChangeShapeType="1"/>
              </p:cNvSpPr>
              <p:nvPr/>
            </p:nvSpPr>
            <p:spPr bwMode="auto">
              <a:xfrm>
                <a:off x="3678" y="2567"/>
                <a:ext cx="177" cy="0"/>
              </a:xfrm>
              <a:prstGeom prst="line">
                <a:avLst/>
              </a:prstGeom>
              <a:grpFill/>
              <a:ln w="28575">
                <a:solidFill>
                  <a:srgbClr val="0066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9" name="Rectangle 40"/>
            <p:cNvSpPr>
              <a:spLocks noChangeArrowheads="1"/>
            </p:cNvSpPr>
            <p:nvPr/>
          </p:nvSpPr>
          <p:spPr bwMode="auto">
            <a:xfrm>
              <a:off x="9947751" y="4628704"/>
              <a:ext cx="857250" cy="4691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</a:rPr>
                <a:t>0300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10047288" y="3361458"/>
            <a:ext cx="857250" cy="46544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∧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283769" y="874486"/>
            <a:ext cx="6442911" cy="1674305"/>
            <a:chOff x="399849" y="889726"/>
            <a:chExt cx="6442911" cy="1674305"/>
          </a:xfrm>
        </p:grpSpPr>
        <p:sp>
          <p:nvSpPr>
            <p:cNvPr id="101" name="Text Box 5"/>
            <p:cNvSpPr txBox="1">
              <a:spLocks noChangeArrowheads="1"/>
            </p:cNvSpPr>
            <p:nvPr/>
          </p:nvSpPr>
          <p:spPr bwMode="auto">
            <a:xfrm>
              <a:off x="1145089" y="889726"/>
              <a:ext cx="5697671" cy="1674305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342900" indent="-342900" algn="l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800100" indent="-342900" algn="l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257300" indent="-342900" algn="l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714500" indent="-342900" algn="l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171700" indent="-342900" algn="l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6289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30861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5433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4000500" indent="-3429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just">
                <a:lnSpc>
                  <a:spcPts val="4000"/>
                </a:lnSpc>
              </a:pPr>
              <a:r>
                <a:rPr lang="zh-CN" altLang="en-US" sz="2800" b="1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存储特点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</a:p>
            <a:p>
              <a:pPr algn="just">
                <a:lnSpc>
                  <a:spcPts val="4000"/>
                </a:lnSpc>
                <a:buFontTx/>
                <a:buAutoNum type="arabicPeriod"/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逻辑次序和物理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次序</a:t>
              </a:r>
              <a:r>
                <a:rPr lang="zh-CN" altLang="en-US" sz="2800" b="1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不一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同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lnSpc>
                  <a:spcPts val="4000"/>
                </a:lnSpc>
                <a:spcBef>
                  <a:spcPct val="1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. 元素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之间的逻辑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关系用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2" name="Group 70"/>
            <p:cNvGrpSpPr/>
            <p:nvPr/>
          </p:nvGrpSpPr>
          <p:grpSpPr>
            <a:xfrm>
              <a:off x="399849" y="1357452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103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1" name="Rounded Rectangle 10"/>
          <p:cNvSpPr/>
          <p:nvPr/>
        </p:nvSpPr>
        <p:spPr>
          <a:xfrm>
            <a:off x="542924" y="100964"/>
            <a:ext cx="37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236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单链表的存储方法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6" name="Group 61"/>
          <p:cNvGrpSpPr>
            <a:grpSpLocks/>
          </p:cNvGrpSpPr>
          <p:nvPr/>
        </p:nvGrpSpPr>
        <p:grpSpPr bwMode="auto">
          <a:xfrm>
            <a:off x="4161815" y="4501356"/>
            <a:ext cx="3292475" cy="1544638"/>
            <a:chOff x="2217" y="3130"/>
            <a:chExt cx="2074" cy="973"/>
          </a:xfrm>
        </p:grpSpPr>
        <p:sp>
          <p:nvSpPr>
            <p:cNvPr id="113" name="Text Box 58"/>
            <p:cNvSpPr txBox="1">
              <a:spLocks noChangeArrowheads="1"/>
            </p:cNvSpPr>
            <p:nvPr/>
          </p:nvSpPr>
          <p:spPr bwMode="auto">
            <a:xfrm>
              <a:off x="2979" y="3130"/>
              <a:ext cx="1312" cy="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连续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不连续</a:t>
              </a:r>
            </a:p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零散分布</a:t>
              </a:r>
            </a:p>
          </p:txBody>
        </p:sp>
        <p:sp>
          <p:nvSpPr>
            <p:cNvPr id="114" name="AutoShape 59"/>
            <p:cNvSpPr>
              <a:spLocks/>
            </p:cNvSpPr>
            <p:nvPr/>
          </p:nvSpPr>
          <p:spPr bwMode="auto">
            <a:xfrm>
              <a:off x="2750" y="3248"/>
              <a:ext cx="226" cy="738"/>
            </a:xfrm>
            <a:prstGeom prst="leftBrace">
              <a:avLst>
                <a:gd name="adj1" fmla="val 45025"/>
                <a:gd name="adj2" fmla="val 50000"/>
              </a:avLst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5A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  <a:p>
              <a:endParaRPr lang="zh-CN" altLang="en-US" sz="1600"/>
            </a:p>
          </p:txBody>
        </p:sp>
        <p:sp>
          <p:nvSpPr>
            <p:cNvPr id="115" name="AutoShape 60"/>
            <p:cNvSpPr>
              <a:spLocks noChangeArrowheads="1"/>
            </p:cNvSpPr>
            <p:nvPr/>
          </p:nvSpPr>
          <p:spPr bwMode="auto">
            <a:xfrm rot="5400000">
              <a:off x="2203" y="3245"/>
              <a:ext cx="531" cy="503"/>
            </a:xfrm>
            <a:custGeom>
              <a:avLst/>
              <a:gdLst>
                <a:gd name="G0" fmla="+- 9257 0 0"/>
                <a:gd name="G1" fmla="+- 17816 0 0"/>
                <a:gd name="G2" fmla="+- 5075 0 0"/>
                <a:gd name="G3" fmla="*/ 9257 1 2"/>
                <a:gd name="G4" fmla="+- G3 10800 0"/>
                <a:gd name="G5" fmla="+- 21600 9257 17816"/>
                <a:gd name="G6" fmla="+- 17816 5075 0"/>
                <a:gd name="G7" fmla="*/ G6 1 2"/>
                <a:gd name="G8" fmla="*/ 17816 2 1"/>
                <a:gd name="G9" fmla="+- G8 0 21600"/>
                <a:gd name="G10" fmla="*/ 21600 G0 G1"/>
                <a:gd name="G11" fmla="*/ 21600 G4 G1"/>
                <a:gd name="G12" fmla="*/ 21600 G5 G1"/>
                <a:gd name="G13" fmla="*/ 21600 G7 G1"/>
                <a:gd name="G14" fmla="*/ 17816 1 2"/>
                <a:gd name="G15" fmla="+- G5 0 G4"/>
                <a:gd name="G16" fmla="+- G0 0 G4"/>
                <a:gd name="G17" fmla="*/ G2 G15 G16"/>
                <a:gd name="T0" fmla="*/ 15429 w 21600"/>
                <a:gd name="T1" fmla="*/ 0 h 21600"/>
                <a:gd name="T2" fmla="*/ 9257 w 21600"/>
                <a:gd name="T3" fmla="*/ 5075 h 21600"/>
                <a:gd name="T4" fmla="*/ 0 w 21600"/>
                <a:gd name="T5" fmla="*/ 18706 h 21600"/>
                <a:gd name="T6" fmla="*/ 8908 w 21600"/>
                <a:gd name="T7" fmla="*/ 21600 h 21600"/>
                <a:gd name="T8" fmla="*/ 17816 w 21600"/>
                <a:gd name="T9" fmla="*/ 13877 h 21600"/>
                <a:gd name="T10" fmla="*/ 21600 w 21600"/>
                <a:gd name="T11" fmla="*/ 5075 h 21600"/>
                <a:gd name="T12" fmla="*/ 17694720 60000 65536"/>
                <a:gd name="T13" fmla="*/ 11796480 60000 65536"/>
                <a:gd name="T14" fmla="*/ 11796480 60000 65536"/>
                <a:gd name="T15" fmla="*/ 5898240 60000 65536"/>
                <a:gd name="T16" fmla="*/ 0 60000 65536"/>
                <a:gd name="T17" fmla="*/ 0 60000 65536"/>
                <a:gd name="T18" fmla="*/ 0 w 21600"/>
                <a:gd name="T19" fmla="*/ G12 h 21600"/>
                <a:gd name="T20" fmla="*/ G1 w 21600"/>
                <a:gd name="T21" fmla="*/ 21600 h 2160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600" h="21600">
                  <a:moveTo>
                    <a:pt x="15429" y="0"/>
                  </a:moveTo>
                  <a:lnTo>
                    <a:pt x="9257" y="5075"/>
                  </a:lnTo>
                  <a:lnTo>
                    <a:pt x="13041" y="5075"/>
                  </a:lnTo>
                  <a:lnTo>
                    <a:pt x="13041" y="15811"/>
                  </a:lnTo>
                  <a:lnTo>
                    <a:pt x="0" y="15811"/>
                  </a:lnTo>
                  <a:lnTo>
                    <a:pt x="0" y="21600"/>
                  </a:lnTo>
                  <a:lnTo>
                    <a:pt x="17816" y="21600"/>
                  </a:lnTo>
                  <a:lnTo>
                    <a:pt x="17816" y="5075"/>
                  </a:lnTo>
                  <a:lnTo>
                    <a:pt x="21600" y="5075"/>
                  </a:lnTo>
                  <a:close/>
                </a:path>
              </a:pathLst>
            </a:cu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5924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75" grpId="0"/>
      <p:bldP spid="95" grpId="0"/>
      <p:bldP spid="10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8" name="Group 31"/>
          <p:cNvGrpSpPr>
            <a:grpSpLocks/>
          </p:cNvGrpSpPr>
          <p:nvPr/>
        </p:nvGrpSpPr>
        <p:grpSpPr bwMode="auto">
          <a:xfrm>
            <a:off x="5281397" y="834073"/>
            <a:ext cx="347663" cy="508000"/>
            <a:chOff x="1993" y="1573"/>
            <a:chExt cx="219" cy="320"/>
          </a:xfrm>
          <a:noFill/>
        </p:grpSpPr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60" name="Line 17"/>
          <p:cNvSpPr>
            <a:spLocks noChangeShapeType="1"/>
          </p:cNvSpPr>
          <p:nvPr/>
        </p:nvSpPr>
        <p:spPr bwMode="auto">
          <a:xfrm flipV="1">
            <a:off x="925297" y="165322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1" name="Text Box 18"/>
          <p:cNvSpPr txBox="1">
            <a:spLocks noChangeArrowheads="1"/>
          </p:cNvSpPr>
          <p:nvPr/>
        </p:nvSpPr>
        <p:spPr bwMode="auto">
          <a:xfrm>
            <a:off x="750498" y="1196023"/>
            <a:ext cx="879649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</a:p>
        </p:txBody>
      </p:sp>
      <p:sp>
        <p:nvSpPr>
          <p:cNvPr id="62" name="Line 19"/>
          <p:cNvSpPr>
            <a:spLocks noChangeShapeType="1"/>
          </p:cNvSpPr>
          <p:nvPr/>
        </p:nvSpPr>
        <p:spPr bwMode="auto">
          <a:xfrm>
            <a:off x="9038375" y="165798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3" name="Text Box 20"/>
          <p:cNvSpPr txBox="1">
            <a:spLocks noChangeArrowheads="1"/>
          </p:cNvSpPr>
          <p:nvPr/>
        </p:nvSpPr>
        <p:spPr bwMode="auto">
          <a:xfrm>
            <a:off x="2957297" y="1375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64" name="Line 21"/>
          <p:cNvSpPr>
            <a:spLocks noChangeShapeType="1"/>
          </p:cNvSpPr>
          <p:nvPr/>
        </p:nvSpPr>
        <p:spPr bwMode="auto">
          <a:xfrm>
            <a:off x="3451010" y="1375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5" name="Text Box 25"/>
          <p:cNvSpPr txBox="1">
            <a:spLocks noChangeArrowheads="1"/>
          </p:cNvSpPr>
          <p:nvPr/>
        </p:nvSpPr>
        <p:spPr bwMode="auto">
          <a:xfrm>
            <a:off x="1631735" y="1389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66" name="Line 26"/>
          <p:cNvSpPr>
            <a:spLocks noChangeShapeType="1"/>
          </p:cNvSpPr>
          <p:nvPr/>
        </p:nvSpPr>
        <p:spPr bwMode="auto">
          <a:xfrm>
            <a:off x="2125447" y="1389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0" name="Text Box 27" descr="宽上对角线"/>
          <p:cNvSpPr txBox="1">
            <a:spLocks noChangeArrowheads="1"/>
          </p:cNvSpPr>
          <p:nvPr/>
        </p:nvSpPr>
        <p:spPr bwMode="auto">
          <a:xfrm>
            <a:off x="1647610" y="1402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71" name="Line 28"/>
          <p:cNvSpPr>
            <a:spLocks noChangeShapeType="1"/>
          </p:cNvSpPr>
          <p:nvPr/>
        </p:nvSpPr>
        <p:spPr bwMode="auto">
          <a:xfrm>
            <a:off x="2401672" y="1667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Text Box 29"/>
          <p:cNvSpPr txBox="1">
            <a:spLocks noChangeArrowheads="1"/>
          </p:cNvSpPr>
          <p:nvPr/>
        </p:nvSpPr>
        <p:spPr bwMode="auto">
          <a:xfrm>
            <a:off x="4992472" y="1373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73" name="Line 30"/>
          <p:cNvSpPr>
            <a:spLocks noChangeShapeType="1"/>
          </p:cNvSpPr>
          <p:nvPr/>
        </p:nvSpPr>
        <p:spPr bwMode="auto">
          <a:xfrm>
            <a:off x="5486185" y="1373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Text Box 34"/>
          <p:cNvSpPr txBox="1">
            <a:spLocks noChangeArrowheads="1"/>
          </p:cNvSpPr>
          <p:nvPr/>
        </p:nvSpPr>
        <p:spPr bwMode="auto">
          <a:xfrm>
            <a:off x="9944837" y="1367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75" name="Line 35"/>
          <p:cNvSpPr>
            <a:spLocks noChangeShapeType="1"/>
          </p:cNvSpPr>
          <p:nvPr/>
        </p:nvSpPr>
        <p:spPr bwMode="auto">
          <a:xfrm>
            <a:off x="10438550" y="1367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Text Box 36"/>
          <p:cNvSpPr txBox="1">
            <a:spLocks noChangeArrowheads="1"/>
          </p:cNvSpPr>
          <p:nvPr/>
        </p:nvSpPr>
        <p:spPr bwMode="auto">
          <a:xfrm>
            <a:off x="10400450" y="137858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77" name="Text Box 40"/>
          <p:cNvSpPr txBox="1">
            <a:spLocks noChangeArrowheads="1"/>
          </p:cNvSpPr>
          <p:nvPr/>
        </p:nvSpPr>
        <p:spPr bwMode="auto">
          <a:xfrm>
            <a:off x="6324385" y="1373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78" name="Line 41"/>
          <p:cNvSpPr>
            <a:spLocks noChangeShapeType="1"/>
          </p:cNvSpPr>
          <p:nvPr/>
        </p:nvSpPr>
        <p:spPr bwMode="auto">
          <a:xfrm>
            <a:off x="6818097" y="1373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1" name="Line 48"/>
          <p:cNvSpPr>
            <a:spLocks noChangeShapeType="1"/>
          </p:cNvSpPr>
          <p:nvPr/>
        </p:nvSpPr>
        <p:spPr bwMode="auto">
          <a:xfrm>
            <a:off x="5751297" y="165163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2" name="Line 59"/>
          <p:cNvSpPr>
            <a:spLocks noChangeShapeType="1"/>
          </p:cNvSpPr>
          <p:nvPr/>
        </p:nvSpPr>
        <p:spPr bwMode="auto">
          <a:xfrm>
            <a:off x="4224122" y="1664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3" name="Line 60"/>
          <p:cNvSpPr>
            <a:spLocks noChangeShapeType="1"/>
          </p:cNvSpPr>
          <p:nvPr/>
        </p:nvSpPr>
        <p:spPr bwMode="auto">
          <a:xfrm>
            <a:off x="3735172" y="1665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4" name="Line 61"/>
          <p:cNvSpPr>
            <a:spLocks noChangeShapeType="1"/>
          </p:cNvSpPr>
          <p:nvPr/>
        </p:nvSpPr>
        <p:spPr bwMode="auto">
          <a:xfrm flipV="1">
            <a:off x="4636872" y="1665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4" name="Text Box 74" descr="宽上对角线"/>
          <p:cNvSpPr txBox="1">
            <a:spLocks noChangeArrowheads="1"/>
          </p:cNvSpPr>
          <p:nvPr/>
        </p:nvSpPr>
        <p:spPr bwMode="auto">
          <a:xfrm>
            <a:off x="1650093" y="1409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67" name="Text Box 40"/>
          <p:cNvSpPr txBox="1">
            <a:spLocks noChangeArrowheads="1"/>
          </p:cNvSpPr>
          <p:nvPr/>
        </p:nvSpPr>
        <p:spPr bwMode="auto">
          <a:xfrm>
            <a:off x="7665505" y="1367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itchFamily="18" charset="0"/>
              </a:rPr>
              <a:t>+1</a:t>
            </a:r>
            <a:endParaRPr lang="en-US" altLang="zh-CN" sz="2800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68" name="Line 41"/>
          <p:cNvSpPr>
            <a:spLocks noChangeShapeType="1"/>
          </p:cNvSpPr>
          <p:nvPr/>
        </p:nvSpPr>
        <p:spPr bwMode="auto">
          <a:xfrm>
            <a:off x="8159217" y="1367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Line 48"/>
          <p:cNvSpPr>
            <a:spLocks noChangeShapeType="1"/>
          </p:cNvSpPr>
          <p:nvPr/>
        </p:nvSpPr>
        <p:spPr bwMode="auto">
          <a:xfrm>
            <a:off x="7092417" y="164528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89" name="Line 48"/>
          <p:cNvSpPr>
            <a:spLocks noChangeShapeType="1"/>
          </p:cNvSpPr>
          <p:nvPr/>
        </p:nvSpPr>
        <p:spPr bwMode="auto">
          <a:xfrm>
            <a:off x="8448777" y="1667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0" name="Line 48"/>
          <p:cNvSpPr>
            <a:spLocks noChangeShapeType="1"/>
          </p:cNvSpPr>
          <p:nvPr/>
        </p:nvSpPr>
        <p:spPr bwMode="auto">
          <a:xfrm>
            <a:off x="9430488" y="166687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1" name="Group 32"/>
          <p:cNvGrpSpPr>
            <a:grpSpLocks/>
          </p:cNvGrpSpPr>
          <p:nvPr/>
        </p:nvGrpSpPr>
        <p:grpSpPr bwMode="auto">
          <a:xfrm>
            <a:off x="5696154" y="1143318"/>
            <a:ext cx="2074862" cy="622300"/>
            <a:chOff x="3237" y="2140"/>
            <a:chExt cx="1307" cy="392"/>
          </a:xfrm>
        </p:grpSpPr>
        <p:sp>
          <p:nvSpPr>
            <p:cNvPr id="92" name="Line 33"/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3" name="Line 34"/>
            <p:cNvSpPr>
              <a:spLocks noChangeShapeType="1"/>
            </p:cNvSpPr>
            <p:nvPr/>
          </p:nvSpPr>
          <p:spPr bwMode="auto">
            <a:xfrm>
              <a:off x="3237" y="2140"/>
              <a:ext cx="130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4" name="Line 35"/>
            <p:cNvSpPr>
              <a:spLocks noChangeShapeType="1"/>
            </p:cNvSpPr>
            <p:nvPr/>
          </p:nvSpPr>
          <p:spPr bwMode="auto">
            <a:xfrm>
              <a:off x="4541" y="2149"/>
              <a:ext cx="0" cy="12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Line 36"/>
            <p:cNvSpPr>
              <a:spLocks noChangeShapeType="1"/>
            </p:cNvSpPr>
            <p:nvPr/>
          </p:nvSpPr>
          <p:spPr bwMode="auto">
            <a:xfrm flipH="1" flipV="1">
              <a:off x="3431" y="2376"/>
              <a:ext cx="46" cy="15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05" name="Group 38"/>
          <p:cNvGrpSpPr>
            <a:grpSpLocks/>
          </p:cNvGrpSpPr>
          <p:nvPr/>
        </p:nvGrpSpPr>
        <p:grpSpPr bwMode="auto">
          <a:xfrm>
            <a:off x="6550229" y="852806"/>
            <a:ext cx="347662" cy="508000"/>
            <a:chOff x="1993" y="1573"/>
            <a:chExt cx="219" cy="320"/>
          </a:xfrm>
        </p:grpSpPr>
        <p:sp>
          <p:nvSpPr>
            <p:cNvPr id="106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7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109" name="Group 31"/>
          <p:cNvGrpSpPr>
            <a:grpSpLocks/>
          </p:cNvGrpSpPr>
          <p:nvPr/>
        </p:nvGrpSpPr>
        <p:grpSpPr bwMode="auto">
          <a:xfrm>
            <a:off x="1951615" y="877095"/>
            <a:ext cx="347663" cy="508000"/>
            <a:chOff x="1993" y="1573"/>
            <a:chExt cx="219" cy="320"/>
          </a:xfrm>
          <a:noFill/>
        </p:grpSpPr>
        <p:sp>
          <p:nvSpPr>
            <p:cNvPr id="110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1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12" name="Group 32"/>
          <p:cNvGrpSpPr>
            <a:grpSpLocks/>
          </p:cNvGrpSpPr>
          <p:nvPr/>
        </p:nvGrpSpPr>
        <p:grpSpPr bwMode="auto">
          <a:xfrm>
            <a:off x="2366374" y="1186340"/>
            <a:ext cx="1836738" cy="574675"/>
            <a:chOff x="3237" y="2140"/>
            <a:chExt cx="1157" cy="362"/>
          </a:xfrm>
        </p:grpSpPr>
        <p:sp>
          <p:nvSpPr>
            <p:cNvPr id="113" name="Line 33"/>
            <p:cNvSpPr>
              <a:spLocks noChangeShapeType="1"/>
            </p:cNvSpPr>
            <p:nvPr/>
          </p:nvSpPr>
          <p:spPr bwMode="auto">
            <a:xfrm flipV="1">
              <a:off x="3237" y="2149"/>
              <a:ext cx="0" cy="229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4" name="Line 34"/>
            <p:cNvSpPr>
              <a:spLocks noChangeShapeType="1"/>
            </p:cNvSpPr>
            <p:nvPr/>
          </p:nvSpPr>
          <p:spPr bwMode="auto">
            <a:xfrm>
              <a:off x="3237" y="2140"/>
              <a:ext cx="1157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5" name="Line 35"/>
            <p:cNvSpPr>
              <a:spLocks noChangeShapeType="1"/>
            </p:cNvSpPr>
            <p:nvPr/>
          </p:nvSpPr>
          <p:spPr bwMode="auto">
            <a:xfrm>
              <a:off x="4391" y="2149"/>
              <a:ext cx="0" cy="128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6" name="Line 36"/>
            <p:cNvSpPr>
              <a:spLocks noChangeShapeType="1"/>
            </p:cNvSpPr>
            <p:nvPr/>
          </p:nvSpPr>
          <p:spPr bwMode="auto">
            <a:xfrm flipH="1" flipV="1">
              <a:off x="3411" y="2346"/>
              <a:ext cx="46" cy="15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7" name="Group 38"/>
          <p:cNvGrpSpPr>
            <a:grpSpLocks/>
          </p:cNvGrpSpPr>
          <p:nvPr/>
        </p:nvGrpSpPr>
        <p:grpSpPr bwMode="auto">
          <a:xfrm>
            <a:off x="3220447" y="895828"/>
            <a:ext cx="347662" cy="508000"/>
            <a:chOff x="1993" y="1573"/>
            <a:chExt cx="219" cy="320"/>
          </a:xfrm>
        </p:grpSpPr>
        <p:sp>
          <p:nvSpPr>
            <p:cNvPr id="118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grpSp>
        <p:nvGrpSpPr>
          <p:cNvPr id="127" name="Group 31"/>
          <p:cNvGrpSpPr>
            <a:grpSpLocks/>
          </p:cNvGrpSpPr>
          <p:nvPr/>
        </p:nvGrpSpPr>
        <p:grpSpPr bwMode="auto">
          <a:xfrm>
            <a:off x="9346288" y="832963"/>
            <a:ext cx="347663" cy="508000"/>
            <a:chOff x="1993" y="1573"/>
            <a:chExt cx="219" cy="320"/>
          </a:xfrm>
          <a:noFill/>
        </p:grpSpPr>
        <p:sp>
          <p:nvSpPr>
            <p:cNvPr id="128" name="Line 32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9" name="Text Box 33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grpSp>
        <p:nvGrpSpPr>
          <p:cNvPr id="135" name="Group 38"/>
          <p:cNvGrpSpPr>
            <a:grpSpLocks/>
          </p:cNvGrpSpPr>
          <p:nvPr/>
        </p:nvGrpSpPr>
        <p:grpSpPr bwMode="auto">
          <a:xfrm>
            <a:off x="10142680" y="851696"/>
            <a:ext cx="347662" cy="508000"/>
            <a:chOff x="1993" y="1573"/>
            <a:chExt cx="219" cy="320"/>
          </a:xfrm>
        </p:grpSpPr>
        <p:sp>
          <p:nvSpPr>
            <p:cNvPr id="136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7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q</a:t>
              </a:r>
            </a:p>
          </p:txBody>
        </p:sp>
      </p:grpSp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037822" y="2255963"/>
            <a:ext cx="10392753" cy="3785652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ts val="2300"/>
              </a:lnSpc>
              <a:defRPr sz="22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lnSpc>
                <a:spcPts val="3200"/>
              </a:lnSpc>
            </a:pPr>
            <a:r>
              <a:rPr lang="zh-CN" altLang="en-US" sz="2400" dirty="0"/>
              <a:t>算法：</a:t>
            </a:r>
            <a:r>
              <a:rPr lang="en-US" altLang="zh-CN" sz="2400" dirty="0"/>
              <a:t>Delete</a:t>
            </a:r>
          </a:p>
          <a:p>
            <a:pPr>
              <a:lnSpc>
                <a:spcPts val="3200"/>
              </a:lnSpc>
            </a:pPr>
            <a:r>
              <a:rPr lang="zh-CN" altLang="en-US" sz="2400" dirty="0"/>
              <a:t>输入：单链表的头</a:t>
            </a:r>
            <a:r>
              <a:rPr lang="zh-CN" altLang="en-US" sz="2400" dirty="0" smtClean="0"/>
              <a:t>指针</a:t>
            </a:r>
            <a:r>
              <a:rPr lang="en-US" altLang="zh-CN" sz="2400" dirty="0" smtClean="0"/>
              <a:t>head</a:t>
            </a:r>
            <a:r>
              <a:rPr lang="zh-CN" altLang="en-US" sz="2400" dirty="0" smtClean="0"/>
              <a:t>，删除的位置 </a:t>
            </a:r>
            <a:r>
              <a:rPr lang="en-US" altLang="zh-CN" sz="2400" dirty="0" err="1" smtClean="0"/>
              <a:t>i</a:t>
            </a:r>
            <a:endParaRPr lang="en-US" altLang="zh-CN" sz="2400" dirty="0"/>
          </a:p>
          <a:p>
            <a:pPr>
              <a:lnSpc>
                <a:spcPts val="3200"/>
              </a:lnSpc>
            </a:pPr>
            <a:r>
              <a:rPr lang="zh-CN" altLang="en-US" sz="2400" dirty="0"/>
              <a:t>输出：如果删除成功，返回被删除的元素值，否则返回删除失败信息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/>
              <a:t>       1</a:t>
            </a:r>
            <a:r>
              <a:rPr lang="en-US" altLang="zh-CN" sz="2400" dirty="0"/>
              <a:t>. </a:t>
            </a:r>
            <a:r>
              <a:rPr lang="zh-CN" altLang="en-US" sz="2400" dirty="0"/>
              <a:t>工作</a:t>
            </a:r>
            <a:r>
              <a:rPr lang="zh-CN" altLang="en-US" sz="2400" dirty="0" smtClean="0"/>
              <a:t>指针 </a:t>
            </a:r>
            <a:r>
              <a:rPr lang="en-US" altLang="zh-CN" sz="2400" dirty="0" smtClean="0"/>
              <a:t>p </a:t>
            </a:r>
            <a:r>
              <a:rPr lang="zh-CN" altLang="en-US" sz="2400" dirty="0" smtClean="0"/>
              <a:t>初始化</a:t>
            </a:r>
            <a:r>
              <a:rPr lang="zh-CN" altLang="en-US" sz="2400" dirty="0"/>
              <a:t>；累加器</a:t>
            </a:r>
            <a:r>
              <a:rPr lang="en-US" altLang="zh-CN" sz="2400" dirty="0"/>
              <a:t>count</a:t>
            </a:r>
            <a:r>
              <a:rPr lang="zh-CN" altLang="en-US" sz="2400" dirty="0"/>
              <a:t>初始化； 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/>
              <a:t>       2</a:t>
            </a:r>
            <a:r>
              <a:rPr lang="en-US" altLang="zh-CN" sz="2400" dirty="0"/>
              <a:t>. </a:t>
            </a:r>
            <a:r>
              <a:rPr lang="zh-CN" altLang="en-US" sz="2400" dirty="0"/>
              <a:t>查找第</a:t>
            </a:r>
            <a:r>
              <a:rPr lang="en-US" altLang="zh-CN" sz="2400" dirty="0"/>
              <a:t>i-1</a:t>
            </a:r>
            <a:r>
              <a:rPr lang="zh-CN" altLang="en-US" sz="2400" dirty="0"/>
              <a:t>个结点并使工作</a:t>
            </a:r>
            <a:r>
              <a:rPr lang="zh-CN" altLang="en-US" sz="2400" dirty="0" smtClean="0"/>
              <a:t>指针 </a:t>
            </a:r>
            <a:r>
              <a:rPr lang="en-US" altLang="zh-CN" sz="2400" dirty="0" smtClean="0"/>
              <a:t>p </a:t>
            </a:r>
            <a:r>
              <a:rPr lang="zh-CN" altLang="en-US" sz="2400" dirty="0" smtClean="0"/>
              <a:t>指向</a:t>
            </a:r>
            <a:r>
              <a:rPr lang="zh-CN" altLang="en-US" sz="2400" dirty="0"/>
              <a:t>该结点；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/>
              <a:t>       3</a:t>
            </a:r>
            <a:r>
              <a:rPr lang="en-US" altLang="zh-CN" sz="2400" dirty="0"/>
              <a:t>. </a:t>
            </a:r>
            <a:r>
              <a:rPr lang="zh-CN" altLang="en-US" sz="2400" dirty="0" smtClean="0"/>
              <a:t>若 </a:t>
            </a:r>
            <a:r>
              <a:rPr lang="en-US" altLang="zh-CN" sz="2400" dirty="0" smtClean="0"/>
              <a:t>p </a:t>
            </a:r>
            <a:r>
              <a:rPr lang="zh-CN" altLang="en-US" sz="2400" dirty="0" smtClean="0"/>
              <a:t>不</a:t>
            </a:r>
            <a:r>
              <a:rPr lang="zh-CN" altLang="en-US" sz="2400" dirty="0"/>
              <a:t>存在</a:t>
            </a:r>
            <a:r>
              <a:rPr lang="zh-CN" altLang="en-US" sz="2400" dirty="0" smtClean="0"/>
              <a:t>或 </a:t>
            </a:r>
            <a:r>
              <a:rPr lang="en-US" altLang="zh-CN" sz="2400" dirty="0" smtClean="0"/>
              <a:t>p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后继结点不存在，则出现删除位置错误，删除失败；  </a:t>
            </a:r>
          </a:p>
          <a:p>
            <a:pPr>
              <a:lnSpc>
                <a:spcPts val="3200"/>
              </a:lnSpc>
            </a:pPr>
            <a:r>
              <a:rPr lang="zh-CN" altLang="en-US" sz="2400" dirty="0" smtClean="0"/>
              <a:t>           否则</a:t>
            </a:r>
            <a:r>
              <a:rPr lang="zh-CN" altLang="en-US" sz="2400" dirty="0"/>
              <a:t>，</a:t>
            </a:r>
            <a:r>
              <a:rPr lang="en-US" altLang="zh-CN" sz="2400" dirty="0"/>
              <a:t>3.1 </a:t>
            </a:r>
            <a:r>
              <a:rPr lang="zh-CN" altLang="en-US" sz="2400" dirty="0"/>
              <a:t>存储被删结点和被删元素值；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/>
              <a:t>                       3.2 </a:t>
            </a:r>
            <a:r>
              <a:rPr lang="zh-CN" altLang="en-US" sz="2400" dirty="0"/>
              <a:t>摘链，将</a:t>
            </a:r>
            <a:r>
              <a:rPr lang="zh-CN" altLang="en-US" sz="2400" dirty="0" smtClean="0"/>
              <a:t>结点 </a:t>
            </a:r>
            <a:r>
              <a:rPr lang="en-US" altLang="zh-CN" sz="2400" dirty="0" smtClean="0"/>
              <a:t>p </a:t>
            </a:r>
            <a:r>
              <a:rPr lang="zh-CN" altLang="en-US" sz="2400" dirty="0" smtClean="0"/>
              <a:t>的</a:t>
            </a:r>
            <a:r>
              <a:rPr lang="zh-CN" altLang="en-US" sz="2400" dirty="0"/>
              <a:t>后继结点从链表上摘下；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/>
              <a:t>                       3.3 </a:t>
            </a:r>
            <a:r>
              <a:rPr lang="zh-CN" altLang="en-US" sz="2400" dirty="0"/>
              <a:t>释放被删结点；</a:t>
            </a:r>
            <a:endParaRPr lang="zh-CN" sz="2400" dirty="0"/>
          </a:p>
        </p:txBody>
      </p:sp>
    </p:spTree>
    <p:extLst>
      <p:ext uri="{BB962C8B-B14F-4D97-AF65-F5344CB8AC3E}">
        <p14:creationId xmlns:p14="http://schemas.microsoft.com/office/powerpoint/2010/main" val="26873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10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9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1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1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7"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68680" y="832686"/>
            <a:ext cx="10440000" cy="5324535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Delete(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 =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list-&gt;head,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*q = NULL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= 0;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while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 != NULL &amp;&amp; count &lt;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- 1)    /*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查找第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个结点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p = p-&gt;next;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count++;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 == NULL || p-&gt;next == NULL) {  /* p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结点或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的后继结点不存在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位置错误，删除失败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 "); return 0;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q 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p-&gt;next; *</a:t>
            </a:r>
            <a:r>
              <a:rPr lang="en-US" altLang="zh-CN" sz="2400" dirty="0" err="1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q-&gt;data;              /*</a:t>
            </a:r>
            <a:r>
              <a:rPr lang="zh-CN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存储被删结点和被删元素值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p-&gt;next = q-&gt;next;                             /*</a:t>
            </a:r>
            <a:r>
              <a:rPr lang="zh-CN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摘链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5C30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free(q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return 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4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23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668648" y="887095"/>
            <a:ext cx="996772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操作接口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CreatList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DataType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a[ ],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n,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LinkList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*list)</a:t>
            </a:r>
            <a:endParaRPr lang="zh-CN" altLang="en-US" sz="2800" b="1" dirty="0">
              <a:solidFill>
                <a:srgbClr val="404040"/>
              </a:solidFill>
              <a:ea typeface="宋体" charset="-122"/>
            </a:endParaRPr>
          </a:p>
        </p:txBody>
      </p:sp>
      <p:grpSp>
        <p:nvGrpSpPr>
          <p:cNvPr id="68" name="Group 15"/>
          <p:cNvGrpSpPr>
            <a:grpSpLocks/>
          </p:cNvGrpSpPr>
          <p:nvPr/>
        </p:nvGrpSpPr>
        <p:grpSpPr bwMode="auto">
          <a:xfrm>
            <a:off x="844550" y="1678625"/>
            <a:ext cx="5299075" cy="546100"/>
            <a:chOff x="196" y="1787"/>
            <a:chExt cx="3338" cy="344"/>
          </a:xfrm>
        </p:grpSpPr>
        <p:grpSp>
          <p:nvGrpSpPr>
            <p:cNvPr id="69" name="Group 3"/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91" name="Text Box 4"/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altLang="zh-CN" sz="28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7" name="Text Box 9"/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 dirty="0">
                    <a:solidFill>
                      <a:srgbClr val="404040"/>
                    </a:solidFill>
                    <a:ea typeface="宋体" charset="-122"/>
                  </a:rPr>
                  <a:t>数组</a:t>
                </a:r>
                <a:r>
                  <a:rPr lang="en-US" altLang="zh-CN" sz="2800" i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</p:grpSp>
        <p:sp>
          <p:nvSpPr>
            <p:cNvPr id="84" name="Text Box 10"/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 35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 12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 24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9" name="Text Box 13"/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 33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90" name="Text Box 14"/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 42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73931" y="1695292"/>
            <a:ext cx="5245629" cy="519112"/>
            <a:chOff x="6473931" y="1725772"/>
            <a:chExt cx="5245629" cy="519112"/>
          </a:xfrm>
        </p:grpSpPr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7202805" y="1725772"/>
              <a:ext cx="451675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头插法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：插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在头结点的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0" name="Group 109"/>
            <p:cNvGrpSpPr/>
            <p:nvPr/>
          </p:nvGrpSpPr>
          <p:grpSpPr>
            <a:xfrm>
              <a:off x="6473931" y="1798379"/>
              <a:ext cx="576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4" name="Text Box 108"/>
          <p:cNvSpPr txBox="1">
            <a:spLocks noChangeArrowheads="1"/>
          </p:cNvSpPr>
          <p:nvPr/>
        </p:nvSpPr>
        <p:spPr bwMode="auto">
          <a:xfrm>
            <a:off x="4947444" y="3219447"/>
            <a:ext cx="6901132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list-&gt;head = (Node *)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malloc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sizeof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(Node)); 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eaLnBrk="0" hangingPunct="0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list-&gt;head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-&gt;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next = NULL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; </a:t>
            </a:r>
            <a:endParaRPr lang="zh-CN" altLang="en-US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6" name="Text Box 17"/>
          <p:cNvSpPr txBox="1">
            <a:spLocks noChangeArrowheads="1"/>
          </p:cNvSpPr>
          <p:nvPr/>
        </p:nvSpPr>
        <p:spPr bwMode="auto">
          <a:xfrm>
            <a:off x="931695" y="2775587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初始化</a:t>
            </a:r>
          </a:p>
        </p:txBody>
      </p:sp>
      <p:sp>
        <p:nvSpPr>
          <p:cNvPr id="117" name="Line 25"/>
          <p:cNvSpPr>
            <a:spLocks noChangeShapeType="1"/>
          </p:cNvSpPr>
          <p:nvPr/>
        </p:nvSpPr>
        <p:spPr bwMode="auto">
          <a:xfrm flipV="1">
            <a:off x="1106320" y="4031300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18" name="Text Box 26"/>
          <p:cNvSpPr txBox="1">
            <a:spLocks noChangeArrowheads="1"/>
          </p:cNvSpPr>
          <p:nvPr/>
        </p:nvSpPr>
        <p:spPr bwMode="auto">
          <a:xfrm>
            <a:off x="920265" y="3542350"/>
            <a:ext cx="890905" cy="463550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19" name="Text Box 27"/>
          <p:cNvSpPr txBox="1">
            <a:spLocks noChangeArrowheads="1"/>
          </p:cNvSpPr>
          <p:nvPr/>
        </p:nvSpPr>
        <p:spPr bwMode="auto">
          <a:xfrm>
            <a:off x="1798470" y="375348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20" name="Line 28"/>
          <p:cNvSpPr>
            <a:spLocks noChangeShapeType="1"/>
          </p:cNvSpPr>
          <p:nvPr/>
        </p:nvSpPr>
        <p:spPr bwMode="auto">
          <a:xfrm>
            <a:off x="2292183" y="375348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2269958" y="3774125"/>
            <a:ext cx="438150" cy="39687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 dirty="0">
                <a:solidFill>
                  <a:srgbClr val="404040"/>
                </a:solidFill>
              </a:rPr>
              <a:t>∧</a:t>
            </a:r>
            <a:endParaRPr lang="zh-CN" altLang="en-US" sz="2000" dirty="0">
              <a:solidFill>
                <a:srgbClr val="404040"/>
              </a:solidFill>
            </a:endParaRPr>
          </a:p>
        </p:txBody>
      </p:sp>
      <p:sp>
        <p:nvSpPr>
          <p:cNvPr id="123" name="Text Box 21"/>
          <p:cNvSpPr txBox="1">
            <a:spLocks noChangeArrowheads="1"/>
          </p:cNvSpPr>
          <p:nvPr/>
        </p:nvSpPr>
        <p:spPr bwMode="auto">
          <a:xfrm>
            <a:off x="5042924" y="4545338"/>
            <a:ext cx="62346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 = (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Node *)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malloc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sizeof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(Node));</a:t>
            </a:r>
          </a:p>
          <a:p>
            <a:pPr algn="l"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s-&gt;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data = a[0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];</a:t>
            </a:r>
          </a:p>
          <a:p>
            <a:pPr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s-&gt;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next = list-&gt;head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-&gt;next;</a:t>
            </a:r>
          </a:p>
          <a:p>
            <a:pPr eaLnBrk="0" hangingPunct="0"/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list-&gt;head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-&gt;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next = s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; </a:t>
            </a:r>
            <a:endParaRPr lang="zh-CN" altLang="en-US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24" name="Text Box 23"/>
          <p:cNvSpPr txBox="1">
            <a:spLocks noChangeArrowheads="1"/>
          </p:cNvSpPr>
          <p:nvPr/>
        </p:nvSpPr>
        <p:spPr bwMode="auto">
          <a:xfrm>
            <a:off x="920265" y="5455855"/>
            <a:ext cx="3584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插入第一个元素结点</a:t>
            </a:r>
          </a:p>
        </p:txBody>
      </p:sp>
      <p:grpSp>
        <p:nvGrpSpPr>
          <p:cNvPr id="131" name="Group 54"/>
          <p:cNvGrpSpPr>
            <a:grpSpLocks/>
          </p:cNvGrpSpPr>
          <p:nvPr/>
        </p:nvGrpSpPr>
        <p:grpSpPr bwMode="auto">
          <a:xfrm>
            <a:off x="2531409" y="4825613"/>
            <a:ext cx="1392237" cy="454024"/>
            <a:chOff x="1239" y="3735"/>
            <a:chExt cx="877" cy="286"/>
          </a:xfrm>
          <a:noFill/>
        </p:grpSpPr>
        <p:sp>
          <p:nvSpPr>
            <p:cNvPr id="132" name="Text Box 48"/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 35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33" name="Line 49"/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4" name="Line 50"/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5" name="Text Box 51"/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3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136" name="Line 52"/>
          <p:cNvSpPr>
            <a:spLocks noChangeShapeType="1"/>
          </p:cNvSpPr>
          <p:nvPr/>
        </p:nvSpPr>
        <p:spPr bwMode="auto">
          <a:xfrm>
            <a:off x="2515534" y="4082669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37" name="Text Box 53"/>
          <p:cNvSpPr txBox="1">
            <a:spLocks noChangeArrowheads="1"/>
          </p:cNvSpPr>
          <p:nvPr/>
        </p:nvSpPr>
        <p:spPr bwMode="auto">
          <a:xfrm>
            <a:off x="2982259" y="4822444"/>
            <a:ext cx="449262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</p:spTree>
    <p:extLst>
      <p:ext uri="{BB962C8B-B14F-4D97-AF65-F5344CB8AC3E}">
        <p14:creationId xmlns:p14="http://schemas.microsoft.com/office/powerpoint/2010/main" val="385161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" grpId="0"/>
      <p:bldP spid="116" grpId="0"/>
      <p:bldP spid="117" grpId="0" animBg="1"/>
      <p:bldP spid="118" grpId="0"/>
      <p:bldP spid="119" grpId="0" animBg="1"/>
      <p:bldP spid="120" grpId="0" animBg="1"/>
      <p:bldP spid="122" grpId="0"/>
      <p:bldP spid="122" grpId="1"/>
      <p:bldP spid="123" grpId="0"/>
      <p:bldP spid="124" grpId="0"/>
      <p:bldP spid="136" grpId="0" animBg="1"/>
      <p:bldP spid="1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668648" y="887095"/>
            <a:ext cx="106089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操作接口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CreatList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DataType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a[ ],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n,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LinkList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*list)</a:t>
            </a:r>
            <a:endParaRPr lang="zh-CN" altLang="en-US" sz="2800" b="1" dirty="0">
              <a:solidFill>
                <a:srgbClr val="404040"/>
              </a:solidFill>
              <a:ea typeface="宋体" charset="-122"/>
            </a:endParaRPr>
          </a:p>
        </p:txBody>
      </p:sp>
      <p:grpSp>
        <p:nvGrpSpPr>
          <p:cNvPr id="68" name="Group 15"/>
          <p:cNvGrpSpPr>
            <a:grpSpLocks/>
          </p:cNvGrpSpPr>
          <p:nvPr/>
        </p:nvGrpSpPr>
        <p:grpSpPr bwMode="auto">
          <a:xfrm>
            <a:off x="844550" y="1678625"/>
            <a:ext cx="5299075" cy="546100"/>
            <a:chOff x="196" y="1787"/>
            <a:chExt cx="3338" cy="344"/>
          </a:xfrm>
        </p:grpSpPr>
        <p:grpSp>
          <p:nvGrpSpPr>
            <p:cNvPr id="69" name="Group 3"/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91" name="Text Box 4"/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7" name="Text Box 9"/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tx1"/>
                    </a:solidFill>
                    <a:ea typeface="宋体" charset="-122"/>
                  </a:rPr>
                  <a:t>数组</a:t>
                </a:r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</p:grpSp>
        <p:sp>
          <p:nvSpPr>
            <p:cNvPr id="84" name="Text Box 10"/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35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12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24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9" name="Text Box 13"/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33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0" name="Text Box 14"/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42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73931" y="1695292"/>
            <a:ext cx="5245629" cy="519112"/>
            <a:chOff x="6473931" y="1725772"/>
            <a:chExt cx="5245629" cy="519112"/>
          </a:xfrm>
        </p:grpSpPr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7202805" y="1725772"/>
              <a:ext cx="4516755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头插法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：插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在头结点的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0" name="Group 109"/>
            <p:cNvGrpSpPr/>
            <p:nvPr/>
          </p:nvGrpSpPr>
          <p:grpSpPr>
            <a:xfrm>
              <a:off x="6473931" y="1798379"/>
              <a:ext cx="576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4" name="Text Box 22"/>
          <p:cNvSpPr txBox="1">
            <a:spLocks noChangeArrowheads="1"/>
          </p:cNvSpPr>
          <p:nvPr/>
        </p:nvSpPr>
        <p:spPr bwMode="auto">
          <a:xfrm>
            <a:off x="802005" y="3050541"/>
            <a:ext cx="35845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依次插入每一个结点</a:t>
            </a:r>
          </a:p>
        </p:txBody>
      </p:sp>
      <p:grpSp>
        <p:nvGrpSpPr>
          <p:cNvPr id="55" name="Group 43"/>
          <p:cNvGrpSpPr>
            <a:grpSpLocks/>
          </p:cNvGrpSpPr>
          <p:nvPr/>
        </p:nvGrpSpPr>
        <p:grpSpPr bwMode="auto">
          <a:xfrm>
            <a:off x="2427605" y="5088891"/>
            <a:ext cx="1392237" cy="449262"/>
            <a:chOff x="1239" y="3735"/>
            <a:chExt cx="877" cy="283"/>
          </a:xfrm>
          <a:noFill/>
        </p:grpSpPr>
        <p:sp>
          <p:nvSpPr>
            <p:cNvPr id="56" name="Text Box 30"/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 12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57" name="Line 31"/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Text Box 33"/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60" name="Group 42"/>
          <p:cNvGrpSpPr>
            <a:grpSpLocks/>
          </p:cNvGrpSpPr>
          <p:nvPr/>
        </p:nvGrpSpPr>
        <p:grpSpPr bwMode="auto">
          <a:xfrm>
            <a:off x="802005" y="3849053"/>
            <a:ext cx="3135312" cy="635000"/>
            <a:chOff x="215" y="2954"/>
            <a:chExt cx="1975" cy="400"/>
          </a:xfrm>
          <a:noFill/>
        </p:grpSpPr>
        <p:sp>
          <p:nvSpPr>
            <p:cNvPr id="61" name="Line 23"/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62" name="Text Box 24"/>
            <p:cNvSpPr txBox="1">
              <a:spLocks noChangeArrowheads="1"/>
            </p:cNvSpPr>
            <p:nvPr/>
          </p:nvSpPr>
          <p:spPr bwMode="auto">
            <a:xfrm>
              <a:off x="215" y="2954"/>
              <a:ext cx="554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4" name="Line 26"/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66" name="Text Box 36"/>
            <p:cNvSpPr txBox="1">
              <a:spLocks noChangeArrowheads="1"/>
            </p:cNvSpPr>
            <p:nvPr/>
          </p:nvSpPr>
          <p:spPr bwMode="auto">
            <a:xfrm>
              <a:off x="1623" y="3068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</a:rPr>
                <a:t> 35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0" name="Line 37"/>
            <p:cNvSpPr>
              <a:spLocks noChangeShapeType="1"/>
            </p:cNvSpPr>
            <p:nvPr/>
          </p:nvSpPr>
          <p:spPr bwMode="auto">
            <a:xfrm>
              <a:off x="1934" y="3068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71" name="Text Box 38"/>
            <p:cNvSpPr txBox="1">
              <a:spLocks noChangeArrowheads="1"/>
            </p:cNvSpPr>
            <p:nvPr/>
          </p:nvSpPr>
          <p:spPr bwMode="auto">
            <a:xfrm>
              <a:off x="1907" y="3066"/>
              <a:ext cx="283" cy="288"/>
            </a:xfrm>
            <a:prstGeom prst="rect">
              <a:avLst/>
            </a:prstGeom>
            <a:grpFill/>
            <a:ln w="6350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72" name="Line 39"/>
            <p:cNvSpPr>
              <a:spLocks noChangeShapeType="1"/>
            </p:cNvSpPr>
            <p:nvPr/>
          </p:nvSpPr>
          <p:spPr bwMode="auto">
            <a:xfrm>
              <a:off x="1265" y="3249"/>
              <a:ext cx="340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</p:grpSp>
      <p:sp>
        <p:nvSpPr>
          <p:cNvPr id="73" name="Line 40"/>
          <p:cNvSpPr>
            <a:spLocks noChangeShapeType="1"/>
          </p:cNvSpPr>
          <p:nvPr/>
        </p:nvSpPr>
        <p:spPr bwMode="auto">
          <a:xfrm>
            <a:off x="2368867" y="4345941"/>
            <a:ext cx="288925" cy="739775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74" name="Line 41"/>
          <p:cNvSpPr>
            <a:spLocks noChangeShapeType="1"/>
          </p:cNvSpPr>
          <p:nvPr/>
        </p:nvSpPr>
        <p:spPr bwMode="auto">
          <a:xfrm flipV="1">
            <a:off x="3137217" y="4485641"/>
            <a:ext cx="288925" cy="80645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76" name="组合 75"/>
          <p:cNvGrpSpPr/>
          <p:nvPr/>
        </p:nvGrpSpPr>
        <p:grpSpPr>
          <a:xfrm>
            <a:off x="5089842" y="3046433"/>
            <a:ext cx="5821999" cy="523220"/>
            <a:chOff x="1826091" y="4148024"/>
            <a:chExt cx="5821999" cy="523220"/>
          </a:xfrm>
        </p:grpSpPr>
        <p:sp>
          <p:nvSpPr>
            <p:cNvPr id="77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52630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单链表的元素顺序有什么特点？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7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7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5" name="Text Box 21"/>
          <p:cNvSpPr txBox="1">
            <a:spLocks noChangeArrowheads="1"/>
          </p:cNvSpPr>
          <p:nvPr/>
        </p:nvSpPr>
        <p:spPr bwMode="auto">
          <a:xfrm>
            <a:off x="5042924" y="4288154"/>
            <a:ext cx="6234675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 = (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Node *)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malloc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sizeof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(Node));</a:t>
            </a:r>
          </a:p>
          <a:p>
            <a:pPr algn="l"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s-&gt;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data = </a:t>
            </a:r>
            <a:r>
              <a:rPr lang="en-US" altLang="zh-CN" sz="2800" b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a[</a:t>
            </a:r>
            <a:r>
              <a:rPr lang="en-US" altLang="zh-CN" sz="2800" b="1" dirty="0" err="1" smtClean="0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</a:t>
            </a:r>
            <a:r>
              <a:rPr lang="en-US" altLang="zh-CN" sz="2800" b="1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]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;</a:t>
            </a:r>
            <a:endParaRPr lang="en-US" altLang="zh-CN" sz="2800" b="1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  <a:p>
            <a:pPr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s-&gt;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next =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list-&gt;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head-&gt;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next;</a:t>
            </a:r>
          </a:p>
          <a:p>
            <a:pPr algn="l" eaLnBrk="0" hangingPunct="0"/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l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ist-&gt;head-&gt;next = s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rPr>
              <a:t>; </a:t>
            </a:r>
            <a:endParaRPr lang="zh-CN" altLang="en-US" sz="2800" b="1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73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73" grpId="0" animBg="1"/>
      <p:bldP spid="7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480" y="1047601"/>
            <a:ext cx="9829800" cy="4893647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 ],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*list)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Node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*s = NULL;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list-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&gt;head = (Node *)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(Node));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list-&gt;head-&gt;next = NULL; 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(Node *)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s-&gt;data = 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s-&gt;next =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list-&gt;head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-&gt;next;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list-&gt;head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 = s;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166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668649" y="887095"/>
            <a:ext cx="9829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操作接口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Create1List(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DataType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a[ ],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n, 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LinkList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*list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)</a:t>
            </a:r>
            <a:endParaRPr lang="zh-CN" altLang="en-US" sz="2800" b="1" dirty="0">
              <a:solidFill>
                <a:srgbClr val="404040"/>
              </a:solidFill>
              <a:ea typeface="宋体" charset="-122"/>
            </a:endParaRPr>
          </a:p>
        </p:txBody>
      </p:sp>
      <p:grpSp>
        <p:nvGrpSpPr>
          <p:cNvPr id="68" name="Group 15"/>
          <p:cNvGrpSpPr>
            <a:grpSpLocks/>
          </p:cNvGrpSpPr>
          <p:nvPr/>
        </p:nvGrpSpPr>
        <p:grpSpPr bwMode="auto">
          <a:xfrm>
            <a:off x="844550" y="1678625"/>
            <a:ext cx="5299075" cy="546100"/>
            <a:chOff x="196" y="1787"/>
            <a:chExt cx="3338" cy="344"/>
          </a:xfrm>
        </p:grpSpPr>
        <p:grpSp>
          <p:nvGrpSpPr>
            <p:cNvPr id="69" name="Group 3"/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91" name="Text Box 4"/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2" name="Text Box 5"/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4" name="Text Box 6"/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5" name="Text Box 7"/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6" name="Text Box 8"/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97" name="Text Box 9"/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tx1"/>
                    </a:solidFill>
                    <a:ea typeface="宋体" charset="-122"/>
                  </a:rPr>
                  <a:t>数组</a:t>
                </a:r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</p:grpSp>
        <p:sp>
          <p:nvSpPr>
            <p:cNvPr id="84" name="Text Box 10"/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35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12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7" name="Text Box 12"/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24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89" name="Text Box 13"/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33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90" name="Text Box 14"/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42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473931" y="1695292"/>
            <a:ext cx="5245629" cy="523220"/>
            <a:chOff x="6473931" y="1725772"/>
            <a:chExt cx="5245629" cy="523220"/>
          </a:xfrm>
        </p:grpSpPr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7202805" y="1725772"/>
              <a:ext cx="45167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尾插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：插在尾结点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0" name="Group 109"/>
            <p:cNvGrpSpPr/>
            <p:nvPr/>
          </p:nvGrpSpPr>
          <p:grpSpPr>
            <a:xfrm>
              <a:off x="6473931" y="1798379"/>
              <a:ext cx="576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4" name="Group 33"/>
          <p:cNvGrpSpPr>
            <a:grpSpLocks/>
          </p:cNvGrpSpPr>
          <p:nvPr/>
        </p:nvGrpSpPr>
        <p:grpSpPr bwMode="auto">
          <a:xfrm>
            <a:off x="999680" y="3734590"/>
            <a:ext cx="2457450" cy="1171575"/>
            <a:chOff x="203" y="2601"/>
            <a:chExt cx="1548" cy="738"/>
          </a:xfrm>
          <a:noFill/>
        </p:grpSpPr>
        <p:sp>
          <p:nvSpPr>
            <p:cNvPr id="55" name="Text Box 23"/>
            <p:cNvSpPr txBox="1">
              <a:spLocks noChangeArrowheads="1"/>
            </p:cNvSpPr>
            <p:nvPr/>
          </p:nvSpPr>
          <p:spPr bwMode="auto">
            <a:xfrm>
              <a:off x="215" y="2601"/>
              <a:ext cx="1536" cy="32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</a:p>
          </p:txBody>
        </p:sp>
        <p:grpSp>
          <p:nvGrpSpPr>
            <p:cNvPr id="56" name="Group 31"/>
            <p:cNvGrpSpPr>
              <a:grpSpLocks/>
            </p:cNvGrpSpPr>
            <p:nvPr/>
          </p:nvGrpSpPr>
          <p:grpSpPr bwMode="auto">
            <a:xfrm>
              <a:off x="203" y="2950"/>
              <a:ext cx="1125" cy="389"/>
              <a:chOff x="203" y="2950"/>
              <a:chExt cx="1125" cy="389"/>
            </a:xfrm>
            <a:grpFill/>
          </p:grpSpPr>
          <p:sp>
            <p:nvSpPr>
              <p:cNvPr id="57" name="Line 24"/>
              <p:cNvSpPr>
                <a:spLocks noChangeShapeType="1"/>
              </p:cNvSpPr>
              <p:nvPr/>
            </p:nvSpPr>
            <p:spPr bwMode="auto">
              <a:xfrm flipV="1">
                <a:off x="325" y="3242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58" name="Text Box 25"/>
              <p:cNvSpPr txBox="1">
                <a:spLocks noChangeArrowheads="1"/>
              </p:cNvSpPr>
              <p:nvPr/>
            </p:nvSpPr>
            <p:spPr bwMode="auto">
              <a:xfrm>
                <a:off x="203" y="2950"/>
                <a:ext cx="554" cy="29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head</a:t>
                </a:r>
                <a:endPara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9" name="Text Box 26"/>
              <p:cNvSpPr txBox="1">
                <a:spLocks noChangeArrowheads="1"/>
              </p:cNvSpPr>
              <p:nvPr/>
            </p:nvSpPr>
            <p:spPr bwMode="auto">
              <a:xfrm>
                <a:off x="761" y="306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="1" baseline="-25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0" name="Line 27"/>
              <p:cNvSpPr>
                <a:spLocks noChangeShapeType="1"/>
              </p:cNvSpPr>
              <p:nvPr/>
            </p:nvSpPr>
            <p:spPr bwMode="auto">
              <a:xfrm>
                <a:off x="1072" y="306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  <p:sp>
            <p:nvSpPr>
              <p:cNvPr id="61" name="Text Box 28" descr="宽上对角线"/>
              <p:cNvSpPr txBox="1">
                <a:spLocks noChangeArrowheads="1"/>
              </p:cNvSpPr>
              <p:nvPr/>
            </p:nvSpPr>
            <p:spPr bwMode="auto">
              <a:xfrm>
                <a:off x="779" y="3075"/>
                <a:ext cx="265" cy="250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000"/>
              </a:p>
            </p:txBody>
          </p:sp>
        </p:grpSp>
      </p:grpSp>
      <p:grpSp>
        <p:nvGrpSpPr>
          <p:cNvPr id="62" name="Group 32"/>
          <p:cNvGrpSpPr>
            <a:grpSpLocks/>
          </p:cNvGrpSpPr>
          <p:nvPr/>
        </p:nvGrpSpPr>
        <p:grpSpPr bwMode="auto">
          <a:xfrm>
            <a:off x="1847405" y="4917277"/>
            <a:ext cx="762000" cy="784225"/>
            <a:chOff x="737" y="3346"/>
            <a:chExt cx="480" cy="494"/>
          </a:xfrm>
          <a:noFill/>
        </p:grpSpPr>
        <p:sp>
          <p:nvSpPr>
            <p:cNvPr id="63" name="Line 29"/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" name="Text Box 30"/>
            <p:cNvSpPr txBox="1">
              <a:spLocks noChangeArrowheads="1"/>
            </p:cNvSpPr>
            <p:nvPr/>
          </p:nvSpPr>
          <p:spPr bwMode="auto">
            <a:xfrm>
              <a:off x="737" y="3548"/>
              <a:ext cx="480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sp>
        <p:nvSpPr>
          <p:cNvPr id="65" name="Text Box 108"/>
          <p:cNvSpPr txBox="1">
            <a:spLocks noChangeArrowheads="1"/>
          </p:cNvSpPr>
          <p:nvPr/>
        </p:nvSpPr>
        <p:spPr bwMode="auto">
          <a:xfrm>
            <a:off x="5029201" y="4017144"/>
            <a:ext cx="6641780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list-&gt;head = (Node *)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malloc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sizeof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(Node)); 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algn="l" eaLnBrk="0" hangingPunct="0"/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rear = list-&gt;head; </a:t>
            </a:r>
            <a:endParaRPr lang="zh-CN" altLang="en-US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07979" y="2640172"/>
            <a:ext cx="10056261" cy="523220"/>
            <a:chOff x="1007979" y="2640172"/>
            <a:chExt cx="10056261" cy="523220"/>
          </a:xfrm>
        </p:grpSpPr>
        <p:sp>
          <p:nvSpPr>
            <p:cNvPr id="129" name="Text Box 7"/>
            <p:cNvSpPr txBox="1">
              <a:spLocks noChangeArrowheads="1"/>
            </p:cNvSpPr>
            <p:nvPr/>
          </p:nvSpPr>
          <p:spPr bwMode="auto">
            <a:xfrm>
              <a:off x="1467590" y="2640172"/>
              <a:ext cx="959665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为方便在尾结点后面插入结点，设指针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rear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指向尾结点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1" name="Freeform 99"/>
            <p:cNvSpPr>
              <a:spLocks noEditPoints="1"/>
            </p:cNvSpPr>
            <p:nvPr/>
          </p:nvSpPr>
          <p:spPr bwMode="auto">
            <a:xfrm>
              <a:off x="1007979" y="2703730"/>
              <a:ext cx="288000" cy="432000"/>
            </a:xfrm>
            <a:custGeom>
              <a:avLst/>
              <a:gdLst/>
              <a:ahLst/>
              <a:cxnLst>
                <a:cxn ang="0">
                  <a:pos x="98" y="0"/>
                </a:cxn>
                <a:cxn ang="0">
                  <a:pos x="60" y="7"/>
                </a:cxn>
                <a:cxn ang="0">
                  <a:pos x="29" y="27"/>
                </a:cxn>
                <a:cxn ang="0">
                  <a:pos x="7" y="59"/>
                </a:cxn>
                <a:cxn ang="0">
                  <a:pos x="0" y="98"/>
                </a:cxn>
                <a:cxn ang="0">
                  <a:pos x="0" y="116"/>
                </a:cxn>
                <a:cxn ang="0">
                  <a:pos x="9" y="154"/>
                </a:cxn>
                <a:cxn ang="0">
                  <a:pos x="31" y="208"/>
                </a:cxn>
                <a:cxn ang="0">
                  <a:pos x="67" y="270"/>
                </a:cxn>
                <a:cxn ang="0">
                  <a:pos x="98" y="311"/>
                </a:cxn>
                <a:cxn ang="0">
                  <a:pos x="112" y="291"/>
                </a:cxn>
                <a:cxn ang="0">
                  <a:pos x="147" y="241"/>
                </a:cxn>
                <a:cxn ang="0">
                  <a:pos x="180" y="172"/>
                </a:cxn>
                <a:cxn ang="0">
                  <a:pos x="190" y="134"/>
                </a:cxn>
                <a:cxn ang="0">
                  <a:pos x="196" y="98"/>
                </a:cxn>
                <a:cxn ang="0">
                  <a:pos x="194" y="78"/>
                </a:cxn>
                <a:cxn ang="0">
                  <a:pos x="178" y="41"/>
                </a:cxn>
                <a:cxn ang="0">
                  <a:pos x="152" y="16"/>
                </a:cxn>
                <a:cxn ang="0">
                  <a:pos x="118" y="1"/>
                </a:cxn>
                <a:cxn ang="0">
                  <a:pos x="98" y="0"/>
                </a:cxn>
                <a:cxn ang="0">
                  <a:pos x="98" y="157"/>
                </a:cxn>
                <a:cxn ang="0">
                  <a:pos x="74" y="152"/>
                </a:cxn>
                <a:cxn ang="0">
                  <a:pos x="54" y="139"/>
                </a:cxn>
                <a:cxn ang="0">
                  <a:pos x="42" y="119"/>
                </a:cxn>
                <a:cxn ang="0">
                  <a:pos x="38" y="98"/>
                </a:cxn>
                <a:cxn ang="0">
                  <a:pos x="38" y="85"/>
                </a:cxn>
                <a:cxn ang="0">
                  <a:pos x="47" y="63"/>
                </a:cxn>
                <a:cxn ang="0">
                  <a:pos x="64" y="47"/>
                </a:cxn>
                <a:cxn ang="0">
                  <a:pos x="85" y="38"/>
                </a:cxn>
                <a:cxn ang="0">
                  <a:pos x="98" y="36"/>
                </a:cxn>
                <a:cxn ang="0">
                  <a:pos x="122" y="41"/>
                </a:cxn>
                <a:cxn ang="0">
                  <a:pos x="140" y="54"/>
                </a:cxn>
                <a:cxn ang="0">
                  <a:pos x="152" y="74"/>
                </a:cxn>
                <a:cxn ang="0">
                  <a:pos x="158" y="98"/>
                </a:cxn>
                <a:cxn ang="0">
                  <a:pos x="156" y="108"/>
                </a:cxn>
                <a:cxn ang="0">
                  <a:pos x="147" y="130"/>
                </a:cxn>
                <a:cxn ang="0">
                  <a:pos x="131" y="146"/>
                </a:cxn>
                <a:cxn ang="0">
                  <a:pos x="109" y="156"/>
                </a:cxn>
                <a:cxn ang="0">
                  <a:pos x="98" y="157"/>
                </a:cxn>
                <a:cxn ang="0">
                  <a:pos x="60" y="98"/>
                </a:cxn>
                <a:cxn ang="0">
                  <a:pos x="62" y="112"/>
                </a:cxn>
                <a:cxn ang="0">
                  <a:pos x="71" y="123"/>
                </a:cxn>
                <a:cxn ang="0">
                  <a:pos x="83" y="132"/>
                </a:cxn>
                <a:cxn ang="0">
                  <a:pos x="98" y="134"/>
                </a:cxn>
                <a:cxn ang="0">
                  <a:pos x="105" y="134"/>
                </a:cxn>
                <a:cxn ang="0">
                  <a:pos x="118" y="128"/>
                </a:cxn>
                <a:cxn ang="0">
                  <a:pos x="129" y="117"/>
                </a:cxn>
                <a:cxn ang="0">
                  <a:pos x="134" y="105"/>
                </a:cxn>
                <a:cxn ang="0">
                  <a:pos x="136" y="98"/>
                </a:cxn>
                <a:cxn ang="0">
                  <a:pos x="132" y="81"/>
                </a:cxn>
                <a:cxn ang="0">
                  <a:pos x="125" y="70"/>
                </a:cxn>
                <a:cxn ang="0">
                  <a:pos x="112" y="61"/>
                </a:cxn>
                <a:cxn ang="0">
                  <a:pos x="98" y="59"/>
                </a:cxn>
                <a:cxn ang="0">
                  <a:pos x="89" y="59"/>
                </a:cxn>
                <a:cxn ang="0">
                  <a:pos x="76" y="65"/>
                </a:cxn>
                <a:cxn ang="0">
                  <a:pos x="65" y="76"/>
                </a:cxn>
                <a:cxn ang="0">
                  <a:pos x="60" y="88"/>
                </a:cxn>
                <a:cxn ang="0">
                  <a:pos x="60" y="98"/>
                </a:cxn>
              </a:cxnLst>
              <a:rect l="0" t="0" r="r" b="b"/>
              <a:pathLst>
                <a:path w="196" h="311">
                  <a:moveTo>
                    <a:pt x="98" y="0"/>
                  </a:moveTo>
                  <a:lnTo>
                    <a:pt x="98" y="0"/>
                  </a:lnTo>
                  <a:lnTo>
                    <a:pt x="78" y="1"/>
                  </a:lnTo>
                  <a:lnTo>
                    <a:pt x="60" y="7"/>
                  </a:lnTo>
                  <a:lnTo>
                    <a:pt x="44" y="16"/>
                  </a:lnTo>
                  <a:lnTo>
                    <a:pt x="29" y="27"/>
                  </a:lnTo>
                  <a:lnTo>
                    <a:pt x="16" y="41"/>
                  </a:lnTo>
                  <a:lnTo>
                    <a:pt x="7" y="59"/>
                  </a:lnTo>
                  <a:lnTo>
                    <a:pt x="2" y="78"/>
                  </a:lnTo>
                  <a:lnTo>
                    <a:pt x="0" y="98"/>
                  </a:lnTo>
                  <a:lnTo>
                    <a:pt x="0" y="98"/>
                  </a:lnTo>
                  <a:lnTo>
                    <a:pt x="0" y="116"/>
                  </a:lnTo>
                  <a:lnTo>
                    <a:pt x="4" y="134"/>
                  </a:lnTo>
                  <a:lnTo>
                    <a:pt x="9" y="154"/>
                  </a:lnTo>
                  <a:lnTo>
                    <a:pt x="15" y="172"/>
                  </a:lnTo>
                  <a:lnTo>
                    <a:pt x="31" y="208"/>
                  </a:lnTo>
                  <a:lnTo>
                    <a:pt x="49" y="241"/>
                  </a:lnTo>
                  <a:lnTo>
                    <a:pt x="67" y="270"/>
                  </a:lnTo>
                  <a:lnTo>
                    <a:pt x="82" y="291"/>
                  </a:lnTo>
                  <a:lnTo>
                    <a:pt x="98" y="311"/>
                  </a:lnTo>
                  <a:lnTo>
                    <a:pt x="98" y="311"/>
                  </a:lnTo>
                  <a:lnTo>
                    <a:pt x="112" y="291"/>
                  </a:lnTo>
                  <a:lnTo>
                    <a:pt x="129" y="270"/>
                  </a:lnTo>
                  <a:lnTo>
                    <a:pt x="147" y="241"/>
                  </a:lnTo>
                  <a:lnTo>
                    <a:pt x="165" y="208"/>
                  </a:lnTo>
                  <a:lnTo>
                    <a:pt x="180" y="172"/>
                  </a:lnTo>
                  <a:lnTo>
                    <a:pt x="187" y="154"/>
                  </a:lnTo>
                  <a:lnTo>
                    <a:pt x="190" y="134"/>
                  </a:lnTo>
                  <a:lnTo>
                    <a:pt x="194" y="116"/>
                  </a:lnTo>
                  <a:lnTo>
                    <a:pt x="196" y="98"/>
                  </a:lnTo>
                  <a:lnTo>
                    <a:pt x="196" y="98"/>
                  </a:lnTo>
                  <a:lnTo>
                    <a:pt x="194" y="78"/>
                  </a:lnTo>
                  <a:lnTo>
                    <a:pt x="187" y="59"/>
                  </a:lnTo>
                  <a:lnTo>
                    <a:pt x="178" y="41"/>
                  </a:lnTo>
                  <a:lnTo>
                    <a:pt x="167" y="27"/>
                  </a:lnTo>
                  <a:lnTo>
                    <a:pt x="152" y="16"/>
                  </a:lnTo>
                  <a:lnTo>
                    <a:pt x="136" y="7"/>
                  </a:lnTo>
                  <a:lnTo>
                    <a:pt x="118" y="1"/>
                  </a:lnTo>
                  <a:lnTo>
                    <a:pt x="98" y="0"/>
                  </a:lnTo>
                  <a:lnTo>
                    <a:pt x="98" y="0"/>
                  </a:lnTo>
                  <a:close/>
                  <a:moveTo>
                    <a:pt x="98" y="157"/>
                  </a:moveTo>
                  <a:lnTo>
                    <a:pt x="98" y="157"/>
                  </a:lnTo>
                  <a:lnTo>
                    <a:pt x="85" y="156"/>
                  </a:lnTo>
                  <a:lnTo>
                    <a:pt x="74" y="152"/>
                  </a:lnTo>
                  <a:lnTo>
                    <a:pt x="64" y="146"/>
                  </a:lnTo>
                  <a:lnTo>
                    <a:pt x="54" y="139"/>
                  </a:lnTo>
                  <a:lnTo>
                    <a:pt x="47" y="130"/>
                  </a:lnTo>
                  <a:lnTo>
                    <a:pt x="42" y="119"/>
                  </a:lnTo>
                  <a:lnTo>
                    <a:pt x="38" y="108"/>
                  </a:lnTo>
                  <a:lnTo>
                    <a:pt x="38" y="98"/>
                  </a:lnTo>
                  <a:lnTo>
                    <a:pt x="38" y="98"/>
                  </a:lnTo>
                  <a:lnTo>
                    <a:pt x="38" y="85"/>
                  </a:lnTo>
                  <a:lnTo>
                    <a:pt x="42" y="74"/>
                  </a:lnTo>
                  <a:lnTo>
                    <a:pt x="47" y="63"/>
                  </a:lnTo>
                  <a:lnTo>
                    <a:pt x="54" y="54"/>
                  </a:lnTo>
                  <a:lnTo>
                    <a:pt x="64" y="47"/>
                  </a:lnTo>
                  <a:lnTo>
                    <a:pt x="74" y="41"/>
                  </a:lnTo>
                  <a:lnTo>
                    <a:pt x="85" y="38"/>
                  </a:lnTo>
                  <a:lnTo>
                    <a:pt x="98" y="36"/>
                  </a:lnTo>
                  <a:lnTo>
                    <a:pt x="98" y="36"/>
                  </a:lnTo>
                  <a:lnTo>
                    <a:pt x="109" y="38"/>
                  </a:lnTo>
                  <a:lnTo>
                    <a:pt x="122" y="41"/>
                  </a:lnTo>
                  <a:lnTo>
                    <a:pt x="131" y="47"/>
                  </a:lnTo>
                  <a:lnTo>
                    <a:pt x="140" y="54"/>
                  </a:lnTo>
                  <a:lnTo>
                    <a:pt x="147" y="63"/>
                  </a:lnTo>
                  <a:lnTo>
                    <a:pt x="152" y="74"/>
                  </a:lnTo>
                  <a:lnTo>
                    <a:pt x="156" y="85"/>
                  </a:lnTo>
                  <a:lnTo>
                    <a:pt x="158" y="98"/>
                  </a:lnTo>
                  <a:lnTo>
                    <a:pt x="158" y="98"/>
                  </a:lnTo>
                  <a:lnTo>
                    <a:pt x="156" y="108"/>
                  </a:lnTo>
                  <a:lnTo>
                    <a:pt x="152" y="119"/>
                  </a:lnTo>
                  <a:lnTo>
                    <a:pt x="147" y="130"/>
                  </a:lnTo>
                  <a:lnTo>
                    <a:pt x="140" y="139"/>
                  </a:lnTo>
                  <a:lnTo>
                    <a:pt x="131" y="146"/>
                  </a:lnTo>
                  <a:lnTo>
                    <a:pt x="122" y="152"/>
                  </a:lnTo>
                  <a:lnTo>
                    <a:pt x="109" y="156"/>
                  </a:lnTo>
                  <a:lnTo>
                    <a:pt x="98" y="157"/>
                  </a:lnTo>
                  <a:lnTo>
                    <a:pt x="98" y="157"/>
                  </a:lnTo>
                  <a:close/>
                  <a:moveTo>
                    <a:pt x="60" y="98"/>
                  </a:moveTo>
                  <a:lnTo>
                    <a:pt x="60" y="98"/>
                  </a:lnTo>
                  <a:lnTo>
                    <a:pt x="60" y="105"/>
                  </a:lnTo>
                  <a:lnTo>
                    <a:pt x="62" y="112"/>
                  </a:lnTo>
                  <a:lnTo>
                    <a:pt x="65" y="117"/>
                  </a:lnTo>
                  <a:lnTo>
                    <a:pt x="71" y="123"/>
                  </a:lnTo>
                  <a:lnTo>
                    <a:pt x="76" y="128"/>
                  </a:lnTo>
                  <a:lnTo>
                    <a:pt x="83" y="132"/>
                  </a:lnTo>
                  <a:lnTo>
                    <a:pt x="89" y="134"/>
                  </a:lnTo>
                  <a:lnTo>
                    <a:pt x="98" y="134"/>
                  </a:lnTo>
                  <a:lnTo>
                    <a:pt x="98" y="134"/>
                  </a:lnTo>
                  <a:lnTo>
                    <a:pt x="105" y="134"/>
                  </a:lnTo>
                  <a:lnTo>
                    <a:pt x="112" y="132"/>
                  </a:lnTo>
                  <a:lnTo>
                    <a:pt x="118" y="128"/>
                  </a:lnTo>
                  <a:lnTo>
                    <a:pt x="125" y="123"/>
                  </a:lnTo>
                  <a:lnTo>
                    <a:pt x="129" y="117"/>
                  </a:lnTo>
                  <a:lnTo>
                    <a:pt x="132" y="112"/>
                  </a:lnTo>
                  <a:lnTo>
                    <a:pt x="134" y="105"/>
                  </a:lnTo>
                  <a:lnTo>
                    <a:pt x="136" y="98"/>
                  </a:lnTo>
                  <a:lnTo>
                    <a:pt x="136" y="98"/>
                  </a:lnTo>
                  <a:lnTo>
                    <a:pt x="134" y="88"/>
                  </a:lnTo>
                  <a:lnTo>
                    <a:pt x="132" y="81"/>
                  </a:lnTo>
                  <a:lnTo>
                    <a:pt x="129" y="76"/>
                  </a:lnTo>
                  <a:lnTo>
                    <a:pt x="125" y="70"/>
                  </a:lnTo>
                  <a:lnTo>
                    <a:pt x="118" y="65"/>
                  </a:lnTo>
                  <a:lnTo>
                    <a:pt x="112" y="61"/>
                  </a:lnTo>
                  <a:lnTo>
                    <a:pt x="105" y="59"/>
                  </a:lnTo>
                  <a:lnTo>
                    <a:pt x="98" y="59"/>
                  </a:lnTo>
                  <a:lnTo>
                    <a:pt x="98" y="59"/>
                  </a:lnTo>
                  <a:lnTo>
                    <a:pt x="89" y="59"/>
                  </a:lnTo>
                  <a:lnTo>
                    <a:pt x="83" y="61"/>
                  </a:lnTo>
                  <a:lnTo>
                    <a:pt x="76" y="65"/>
                  </a:lnTo>
                  <a:lnTo>
                    <a:pt x="71" y="70"/>
                  </a:lnTo>
                  <a:lnTo>
                    <a:pt x="65" y="76"/>
                  </a:lnTo>
                  <a:lnTo>
                    <a:pt x="62" y="81"/>
                  </a:lnTo>
                  <a:lnTo>
                    <a:pt x="60" y="88"/>
                  </a:lnTo>
                  <a:lnTo>
                    <a:pt x="60" y="98"/>
                  </a:lnTo>
                  <a:lnTo>
                    <a:pt x="60" y="98"/>
                  </a:lnTo>
                  <a:close/>
                </a:path>
              </a:pathLst>
            </a:custGeom>
            <a:solidFill>
              <a:srgbClr val="5C307D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350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7" name="Text Box 5"/>
          <p:cNvSpPr txBox="1">
            <a:spLocks noChangeArrowheads="1"/>
          </p:cNvSpPr>
          <p:nvPr/>
        </p:nvSpPr>
        <p:spPr bwMode="auto">
          <a:xfrm>
            <a:off x="668648" y="887095"/>
            <a:ext cx="102782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操作接口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：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Create1List(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DataType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a[ ], </a:t>
            </a: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int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n, 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LinkList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*list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)</a:t>
            </a:r>
            <a:endParaRPr lang="zh-CN" altLang="en-US" sz="2800" b="1" dirty="0">
              <a:solidFill>
                <a:srgbClr val="404040"/>
              </a:solidFill>
              <a:ea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473931" y="1695292"/>
            <a:ext cx="5245629" cy="523220"/>
            <a:chOff x="6473931" y="1725772"/>
            <a:chExt cx="5245629" cy="523220"/>
          </a:xfrm>
        </p:grpSpPr>
        <p:sp>
          <p:nvSpPr>
            <p:cNvPr id="98" name="Text Box 7"/>
            <p:cNvSpPr txBox="1">
              <a:spLocks noChangeArrowheads="1"/>
            </p:cNvSpPr>
            <p:nvPr/>
          </p:nvSpPr>
          <p:spPr bwMode="auto">
            <a:xfrm>
              <a:off x="7202805" y="1725772"/>
              <a:ext cx="451675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尾插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法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：插在尾结点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后面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00" name="Group 109"/>
            <p:cNvGrpSpPr/>
            <p:nvPr/>
          </p:nvGrpSpPr>
          <p:grpSpPr>
            <a:xfrm>
              <a:off x="6473931" y="1798379"/>
              <a:ext cx="576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0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1000125" y="2583498"/>
            <a:ext cx="3454400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依次插入每一个结点</a:t>
            </a:r>
          </a:p>
        </p:txBody>
      </p:sp>
      <p:grpSp>
        <p:nvGrpSpPr>
          <p:cNvPr id="53" name="Group 23"/>
          <p:cNvGrpSpPr>
            <a:grpSpLocks/>
          </p:cNvGrpSpPr>
          <p:nvPr/>
        </p:nvGrpSpPr>
        <p:grpSpPr bwMode="auto">
          <a:xfrm>
            <a:off x="917575" y="3213100"/>
            <a:ext cx="1649412" cy="642938"/>
            <a:chOff x="289" y="2934"/>
            <a:chExt cx="1039" cy="405"/>
          </a:xfrm>
          <a:noFill/>
        </p:grpSpPr>
        <p:sp>
          <p:nvSpPr>
            <p:cNvPr id="66" name="Line 24"/>
            <p:cNvSpPr>
              <a:spLocks noChangeShapeType="1"/>
            </p:cNvSpPr>
            <p:nvPr/>
          </p:nvSpPr>
          <p:spPr bwMode="auto">
            <a:xfrm flipV="1">
              <a:off x="325" y="3242"/>
              <a:ext cx="431" cy="0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/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289" y="2934"/>
              <a:ext cx="480" cy="29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1" name="Text Box 26"/>
            <p:cNvSpPr txBox="1">
              <a:spLocks noChangeArrowheads="1"/>
            </p:cNvSpPr>
            <p:nvPr/>
          </p:nvSpPr>
          <p:spPr bwMode="auto">
            <a:xfrm>
              <a:off x="761" y="3067"/>
              <a:ext cx="567" cy="272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72" name="Line 27"/>
            <p:cNvSpPr>
              <a:spLocks noChangeShapeType="1"/>
            </p:cNvSpPr>
            <p:nvPr/>
          </p:nvSpPr>
          <p:spPr bwMode="auto">
            <a:xfrm>
              <a:off x="1072" y="3067"/>
              <a:ext cx="0" cy="27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</p:grpSp>
      <p:sp>
        <p:nvSpPr>
          <p:cNvPr id="74" name="Text Box 33"/>
          <p:cNvSpPr txBox="1">
            <a:spLocks noChangeArrowheads="1"/>
          </p:cNvSpPr>
          <p:nvPr/>
        </p:nvSpPr>
        <p:spPr bwMode="auto">
          <a:xfrm>
            <a:off x="3040062" y="343058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18000" tIns="36000" rIns="0" bIns="0"/>
          <a:lstStyle/>
          <a:p>
            <a:pPr algn="l">
              <a:lnSpc>
                <a:spcPct val="9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itchFamily="18" charset="0"/>
              </a:rPr>
              <a:t>35</a:t>
            </a:r>
            <a:endParaRPr lang="en-US" altLang="zh-CN" sz="2400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5" name="Line 34"/>
          <p:cNvSpPr>
            <a:spLocks noChangeShapeType="1"/>
          </p:cNvSpPr>
          <p:nvPr/>
        </p:nvSpPr>
        <p:spPr bwMode="auto">
          <a:xfrm>
            <a:off x="3533775" y="343058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/>
          </a:p>
        </p:txBody>
      </p:sp>
      <p:sp>
        <p:nvSpPr>
          <p:cNvPr id="76" name="Line 37"/>
          <p:cNvSpPr>
            <a:spLocks noChangeShapeType="1"/>
          </p:cNvSpPr>
          <p:nvPr/>
        </p:nvSpPr>
        <p:spPr bwMode="auto">
          <a:xfrm>
            <a:off x="2417762" y="3736975"/>
            <a:ext cx="6096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77" name="Group 38"/>
          <p:cNvGrpSpPr>
            <a:grpSpLocks/>
          </p:cNvGrpSpPr>
          <p:nvPr/>
        </p:nvGrpSpPr>
        <p:grpSpPr bwMode="auto">
          <a:xfrm>
            <a:off x="3052762" y="3881438"/>
            <a:ext cx="762000" cy="736600"/>
            <a:chOff x="737" y="3346"/>
            <a:chExt cx="480" cy="464"/>
          </a:xfrm>
          <a:noFill/>
        </p:grpSpPr>
        <p:sp>
          <p:nvSpPr>
            <p:cNvPr id="78" name="Line 39"/>
            <p:cNvSpPr>
              <a:spLocks noChangeShapeType="1"/>
            </p:cNvSpPr>
            <p:nvPr/>
          </p:nvSpPr>
          <p:spPr bwMode="auto">
            <a:xfrm flipV="1">
              <a:off x="960" y="3346"/>
              <a:ext cx="0" cy="238"/>
            </a:xfrm>
            <a:prstGeom prst="line">
              <a:avLst/>
            </a:prstGeom>
            <a:grp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9" name="Text Box 40"/>
            <p:cNvSpPr txBox="1">
              <a:spLocks noChangeArrowheads="1"/>
            </p:cNvSpPr>
            <p:nvPr/>
          </p:nvSpPr>
          <p:spPr bwMode="auto">
            <a:xfrm>
              <a:off x="737" y="3518"/>
              <a:ext cx="480" cy="292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</a:p>
          </p:txBody>
        </p:sp>
      </p:grpSp>
      <p:grpSp>
        <p:nvGrpSpPr>
          <p:cNvPr id="80" name="Group 41"/>
          <p:cNvGrpSpPr>
            <a:grpSpLocks/>
          </p:cNvGrpSpPr>
          <p:nvPr/>
        </p:nvGrpSpPr>
        <p:grpSpPr bwMode="auto">
          <a:xfrm>
            <a:off x="4418012" y="3430588"/>
            <a:ext cx="1392238" cy="449262"/>
            <a:chOff x="1239" y="3735"/>
            <a:chExt cx="877" cy="283"/>
          </a:xfrm>
          <a:noFill/>
        </p:grpSpPr>
        <p:sp>
          <p:nvSpPr>
            <p:cNvPr id="81" name="Text Box 42"/>
            <p:cNvSpPr txBox="1">
              <a:spLocks noChangeArrowheads="1"/>
            </p:cNvSpPr>
            <p:nvPr/>
          </p:nvSpPr>
          <p:spPr bwMode="auto">
            <a:xfrm>
              <a:off x="1239" y="3735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36000" rIns="0" bIns="0"/>
            <a:lstStyle/>
            <a:p>
              <a:pPr algn="l">
                <a:lnSpc>
                  <a:spcPct val="90000"/>
                </a:lnSpc>
              </a:pP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12</a:t>
              </a:r>
              <a:endParaRPr lang="en-US" altLang="zh-CN" sz="24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2" name="Line 43"/>
            <p:cNvSpPr>
              <a:spLocks noChangeShapeType="1"/>
            </p:cNvSpPr>
            <p:nvPr/>
          </p:nvSpPr>
          <p:spPr bwMode="auto">
            <a:xfrm>
              <a:off x="1550" y="3735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83" name="Line 44"/>
            <p:cNvSpPr>
              <a:spLocks noChangeShapeType="1"/>
            </p:cNvSpPr>
            <p:nvPr/>
          </p:nvSpPr>
          <p:spPr bwMode="auto">
            <a:xfrm flipH="1" flipV="1">
              <a:off x="1832" y="3779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45"/>
            <p:cNvSpPr txBox="1">
              <a:spLocks noChangeArrowheads="1"/>
            </p:cNvSpPr>
            <p:nvPr/>
          </p:nvSpPr>
          <p:spPr bwMode="auto">
            <a:xfrm>
              <a:off x="1961" y="3788"/>
              <a:ext cx="155" cy="23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88" name="Line 46"/>
          <p:cNvSpPr>
            <a:spLocks noChangeShapeType="1"/>
          </p:cNvSpPr>
          <p:nvPr/>
        </p:nvSpPr>
        <p:spPr bwMode="auto">
          <a:xfrm>
            <a:off x="3811587" y="3736975"/>
            <a:ext cx="609600" cy="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5" name="Text Box 21"/>
          <p:cNvSpPr txBox="1">
            <a:spLocks noChangeArrowheads="1"/>
          </p:cNvSpPr>
          <p:nvPr/>
        </p:nvSpPr>
        <p:spPr bwMode="auto">
          <a:xfrm>
            <a:off x="6218873" y="3276501"/>
            <a:ext cx="539400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 = (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Node *)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malloc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sizeof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(Node));</a:t>
            </a:r>
          </a:p>
          <a:p>
            <a:pPr algn="l" eaLnBrk="0" hangingPunct="0"/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s-&gt;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data = 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a[</a:t>
            </a:r>
            <a:r>
              <a:rPr lang="en-US" altLang="zh-CN" sz="2800" dirty="0" err="1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dirty="0" smtClean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]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;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algn="l" eaLnBrk="0" hangingPunct="0"/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rear-&gt;next = s; rear = s;</a:t>
            </a:r>
            <a:endParaRPr lang="zh-CN" altLang="en-US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39" name="Text Box 49"/>
          <p:cNvSpPr txBox="1">
            <a:spLocks noChangeArrowheads="1"/>
          </p:cNvSpPr>
          <p:nvPr/>
        </p:nvSpPr>
        <p:spPr bwMode="auto">
          <a:xfrm>
            <a:off x="6161029" y="4939130"/>
            <a:ext cx="522287" cy="447675"/>
          </a:xfrm>
          <a:prstGeom prst="rect">
            <a:avLst/>
          </a:prstGeom>
          <a:noFill/>
          <a:ln>
            <a:noFill/>
          </a:ln>
          <a:effectLst/>
        </p:spPr>
        <p:txBody>
          <a:bodyPr bIns="36000"/>
          <a:lstStyle/>
          <a:p>
            <a:pPr algn="l"/>
            <a:r>
              <a:rPr lang="en-US" altLang="zh-CN" sz="2400" b="1" dirty="0">
                <a:solidFill>
                  <a:srgbClr val="B42D2D"/>
                </a:solidFill>
                <a:latin typeface="Times New Roman" pitchFamily="18" charset="0"/>
              </a:rPr>
              <a:t>∧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877829" y="4781650"/>
            <a:ext cx="6227127" cy="1343025"/>
            <a:chOff x="877829" y="4781650"/>
            <a:chExt cx="6227127" cy="1343025"/>
          </a:xfrm>
        </p:grpSpPr>
        <p:grpSp>
          <p:nvGrpSpPr>
            <p:cNvPr id="118" name="Group 23"/>
            <p:cNvGrpSpPr>
              <a:grpSpLocks/>
            </p:cNvGrpSpPr>
            <p:nvPr/>
          </p:nvGrpSpPr>
          <p:grpSpPr bwMode="auto">
            <a:xfrm>
              <a:off x="877829" y="4781650"/>
              <a:ext cx="1649412" cy="611188"/>
              <a:chOff x="289" y="2954"/>
              <a:chExt cx="1039" cy="385"/>
            </a:xfrm>
            <a:noFill/>
          </p:grpSpPr>
          <p:sp>
            <p:nvSpPr>
              <p:cNvPr id="119" name="Line 24"/>
              <p:cNvSpPr>
                <a:spLocks noChangeShapeType="1"/>
              </p:cNvSpPr>
              <p:nvPr/>
            </p:nvSpPr>
            <p:spPr bwMode="auto">
              <a:xfrm flipV="1">
                <a:off x="325" y="3242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/>
              </a:p>
            </p:txBody>
          </p:sp>
          <p:sp>
            <p:nvSpPr>
              <p:cNvPr id="120" name="Text Box 25"/>
              <p:cNvSpPr txBox="1">
                <a:spLocks noChangeArrowheads="1"/>
              </p:cNvSpPr>
              <p:nvPr/>
            </p:nvSpPr>
            <p:spPr bwMode="auto">
              <a:xfrm>
                <a:off x="289" y="2954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r>
                  <a:rPr lang="en-US" altLang="zh-CN" sz="2400" b="1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head</a:t>
                </a:r>
                <a:endPara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21" name="Text Box 26"/>
              <p:cNvSpPr txBox="1">
                <a:spLocks noChangeArrowheads="1"/>
              </p:cNvSpPr>
              <p:nvPr/>
            </p:nvSpPr>
            <p:spPr bwMode="auto">
              <a:xfrm>
                <a:off x="761" y="3067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="1" baseline="-2500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22" name="Line 27"/>
              <p:cNvSpPr>
                <a:spLocks noChangeShapeType="1"/>
              </p:cNvSpPr>
              <p:nvPr/>
            </p:nvSpPr>
            <p:spPr bwMode="auto">
              <a:xfrm>
                <a:off x="1072" y="3067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</p:grpSp>
        <p:sp>
          <p:nvSpPr>
            <p:cNvPr id="124" name="Text Box 32"/>
            <p:cNvSpPr txBox="1">
              <a:spLocks noChangeArrowheads="1"/>
            </p:cNvSpPr>
            <p:nvPr/>
          </p:nvSpPr>
          <p:spPr bwMode="auto">
            <a:xfrm>
              <a:off x="3000316" y="496738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18000" tIns="36000" rIns="0" bIns="0"/>
            <a:lstStyle/>
            <a:p>
              <a:pPr algn="l">
                <a:lnSpc>
                  <a:spcPct val="90000"/>
                </a:lnSpc>
              </a:pP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35</a:t>
              </a:r>
              <a:endParaRPr lang="en-US" altLang="zh-CN" sz="24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25" name="Line 33"/>
            <p:cNvSpPr>
              <a:spLocks noChangeShapeType="1"/>
            </p:cNvSpPr>
            <p:nvPr/>
          </p:nvSpPr>
          <p:spPr bwMode="auto">
            <a:xfrm>
              <a:off x="3494029" y="496738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26" name="Line 34"/>
            <p:cNvSpPr>
              <a:spLocks noChangeShapeType="1"/>
            </p:cNvSpPr>
            <p:nvPr/>
          </p:nvSpPr>
          <p:spPr bwMode="auto">
            <a:xfrm>
              <a:off x="2378016" y="5273775"/>
              <a:ext cx="6096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27" name="Group 38"/>
            <p:cNvGrpSpPr>
              <a:grpSpLocks/>
            </p:cNvGrpSpPr>
            <p:nvPr/>
          </p:nvGrpSpPr>
          <p:grpSpPr bwMode="auto">
            <a:xfrm>
              <a:off x="5712719" y="4967382"/>
              <a:ext cx="1392237" cy="454024"/>
              <a:chOff x="1239" y="3735"/>
              <a:chExt cx="877" cy="286"/>
            </a:xfrm>
            <a:noFill/>
          </p:grpSpPr>
          <p:sp>
            <p:nvSpPr>
              <p:cNvPr id="128" name="Text Box 39"/>
              <p:cNvSpPr txBox="1">
                <a:spLocks noChangeArrowheads="1"/>
              </p:cNvSpPr>
              <p:nvPr/>
            </p:nvSpPr>
            <p:spPr bwMode="auto">
              <a:xfrm>
                <a:off x="1239" y="3735"/>
                <a:ext cx="567" cy="272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18000" tIns="36000" rIns="0" bIns="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400" b="1" dirty="0" smtClean="0">
                    <a:solidFill>
                      <a:schemeClr val="tx1"/>
                    </a:solidFill>
                    <a:latin typeface="Times New Roman" pitchFamily="18" charset="0"/>
                  </a:rPr>
                  <a:t> </a:t>
                </a:r>
                <a:r>
                  <a:rPr lang="en-US" altLang="zh-CN" sz="2400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42</a:t>
                </a:r>
                <a:endParaRPr lang="en-US" altLang="zh-CN" sz="2400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0" name="Line 40"/>
              <p:cNvSpPr>
                <a:spLocks noChangeShapeType="1"/>
              </p:cNvSpPr>
              <p:nvPr/>
            </p:nvSpPr>
            <p:spPr bwMode="auto">
              <a:xfrm>
                <a:off x="1550" y="3735"/>
                <a:ext cx="0" cy="27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/>
              </a:p>
            </p:txBody>
          </p:sp>
          <p:sp>
            <p:nvSpPr>
              <p:cNvPr id="131" name="Line 41"/>
              <p:cNvSpPr>
                <a:spLocks noChangeShapeType="1"/>
              </p:cNvSpPr>
              <p:nvPr/>
            </p:nvSpPr>
            <p:spPr bwMode="auto">
              <a:xfrm flipH="1" flipV="1">
                <a:off x="1832" y="3779"/>
                <a:ext cx="275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2" name="Text Box 42"/>
              <p:cNvSpPr txBox="1">
                <a:spLocks noChangeArrowheads="1"/>
              </p:cNvSpPr>
              <p:nvPr/>
            </p:nvSpPr>
            <p:spPr bwMode="auto">
              <a:xfrm>
                <a:off x="1961" y="3788"/>
                <a:ext cx="155" cy="233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400" dirty="0">
                    <a:solidFill>
                      <a:srgbClr val="404040"/>
                    </a:solidFill>
                    <a:latin typeface="Times New Roman" pitchFamily="18" charset="0"/>
                  </a:rPr>
                  <a:t>s</a:t>
                </a:r>
              </a:p>
            </p:txBody>
          </p:sp>
        </p:grpSp>
        <p:grpSp>
          <p:nvGrpSpPr>
            <p:cNvPr id="134" name="Group 44"/>
            <p:cNvGrpSpPr>
              <a:grpSpLocks/>
            </p:cNvGrpSpPr>
            <p:nvPr/>
          </p:nvGrpSpPr>
          <p:grpSpPr bwMode="auto">
            <a:xfrm>
              <a:off x="5741294" y="5403950"/>
              <a:ext cx="762000" cy="720725"/>
              <a:chOff x="737" y="3346"/>
              <a:chExt cx="480" cy="454"/>
            </a:xfrm>
            <a:noFill/>
          </p:grpSpPr>
          <p:sp>
            <p:nvSpPr>
              <p:cNvPr id="135" name="Line 45"/>
              <p:cNvSpPr>
                <a:spLocks noChangeShapeType="1"/>
              </p:cNvSpPr>
              <p:nvPr/>
            </p:nvSpPr>
            <p:spPr bwMode="auto">
              <a:xfrm flipV="1">
                <a:off x="960" y="3346"/>
                <a:ext cx="0" cy="238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6" name="Text Box 46"/>
              <p:cNvSpPr txBox="1">
                <a:spLocks noChangeArrowheads="1"/>
              </p:cNvSpPr>
              <p:nvPr/>
            </p:nvSpPr>
            <p:spPr bwMode="auto">
              <a:xfrm>
                <a:off x="737" y="3508"/>
                <a:ext cx="480" cy="29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36000"/>
              <a:lstStyle/>
              <a:p>
                <a:pPr algn="l"/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rear</a:t>
                </a:r>
              </a:p>
            </p:txBody>
          </p:sp>
        </p:grp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4497329" y="5273775"/>
              <a:ext cx="540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0" name="Line 34"/>
            <p:cNvSpPr>
              <a:spLocks noChangeShapeType="1"/>
            </p:cNvSpPr>
            <p:nvPr/>
          </p:nvSpPr>
          <p:spPr bwMode="auto">
            <a:xfrm>
              <a:off x="3827304" y="5274510"/>
              <a:ext cx="6096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43" name="Line 34"/>
            <p:cNvSpPr>
              <a:spLocks noChangeShapeType="1"/>
            </p:cNvSpPr>
            <p:nvPr/>
          </p:nvSpPr>
          <p:spPr bwMode="auto">
            <a:xfrm>
              <a:off x="5107623" y="5274510"/>
              <a:ext cx="6096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3" name="Group 15"/>
          <p:cNvGrpSpPr>
            <a:grpSpLocks/>
          </p:cNvGrpSpPr>
          <p:nvPr/>
        </p:nvGrpSpPr>
        <p:grpSpPr bwMode="auto">
          <a:xfrm>
            <a:off x="844550" y="1678625"/>
            <a:ext cx="5299075" cy="546100"/>
            <a:chOff x="196" y="1787"/>
            <a:chExt cx="3338" cy="344"/>
          </a:xfrm>
        </p:grpSpPr>
        <p:grpSp>
          <p:nvGrpSpPr>
            <p:cNvPr id="99" name="Group 3"/>
            <p:cNvGrpSpPr>
              <a:grpSpLocks/>
            </p:cNvGrpSpPr>
            <p:nvPr/>
          </p:nvGrpSpPr>
          <p:grpSpPr bwMode="auto">
            <a:xfrm>
              <a:off x="196" y="1787"/>
              <a:ext cx="3338" cy="344"/>
              <a:chOff x="196" y="1787"/>
              <a:chExt cx="3338" cy="408"/>
            </a:xfrm>
          </p:grpSpPr>
          <p:sp>
            <p:nvSpPr>
              <p:cNvPr id="133" name="Text Box 4"/>
              <p:cNvSpPr txBox="1">
                <a:spLocks noChangeArrowheads="1"/>
              </p:cNvSpPr>
              <p:nvPr/>
            </p:nvSpPr>
            <p:spPr bwMode="auto">
              <a:xfrm>
                <a:off x="2027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37" name="Text Box 5"/>
              <p:cNvSpPr txBox="1">
                <a:spLocks noChangeArrowheads="1"/>
              </p:cNvSpPr>
              <p:nvPr/>
            </p:nvSpPr>
            <p:spPr bwMode="auto">
              <a:xfrm>
                <a:off x="1532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1" name="Text Box 6"/>
              <p:cNvSpPr txBox="1">
                <a:spLocks noChangeArrowheads="1"/>
              </p:cNvSpPr>
              <p:nvPr/>
            </p:nvSpPr>
            <p:spPr bwMode="auto">
              <a:xfrm>
                <a:off x="1028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2" name="Text Box 7"/>
              <p:cNvSpPr txBox="1">
                <a:spLocks noChangeArrowheads="1"/>
              </p:cNvSpPr>
              <p:nvPr/>
            </p:nvSpPr>
            <p:spPr bwMode="auto">
              <a:xfrm>
                <a:off x="3035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zh-CN" altLang="en-US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4" name="Text Box 8"/>
              <p:cNvSpPr txBox="1">
                <a:spLocks noChangeArrowheads="1"/>
              </p:cNvSpPr>
              <p:nvPr/>
            </p:nvSpPr>
            <p:spPr bwMode="auto">
              <a:xfrm>
                <a:off x="2531" y="1787"/>
                <a:ext cx="499" cy="408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spcBef>
                    <a:spcPct val="50000"/>
                  </a:spcBef>
                </a:pPr>
                <a:endParaRPr lang="en-US" altLang="zh-CN" sz="280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145" name="Text Box 9"/>
              <p:cNvSpPr txBox="1">
                <a:spLocks noChangeArrowheads="1"/>
              </p:cNvSpPr>
              <p:nvPr/>
            </p:nvSpPr>
            <p:spPr bwMode="auto">
              <a:xfrm>
                <a:off x="196" y="1787"/>
                <a:ext cx="912" cy="3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800">
                    <a:solidFill>
                      <a:schemeClr val="tx1"/>
                    </a:solidFill>
                    <a:ea typeface="宋体" charset="-122"/>
                  </a:rPr>
                  <a:t>数组</a:t>
                </a:r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a</a:t>
                </a:r>
              </a:p>
            </p:txBody>
          </p:sp>
        </p:grpSp>
        <p:sp>
          <p:nvSpPr>
            <p:cNvPr id="114" name="Text Box 10"/>
            <p:cNvSpPr txBox="1">
              <a:spLocks noChangeArrowheads="1"/>
            </p:cNvSpPr>
            <p:nvPr/>
          </p:nvSpPr>
          <p:spPr bwMode="auto">
            <a:xfrm>
              <a:off x="1116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35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6" name="Text Box 11"/>
            <p:cNvSpPr txBox="1">
              <a:spLocks noChangeArrowheads="1"/>
            </p:cNvSpPr>
            <p:nvPr/>
          </p:nvSpPr>
          <p:spPr bwMode="auto">
            <a:xfrm>
              <a:off x="1637" y="1845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12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17" name="Text Box 12"/>
            <p:cNvSpPr txBox="1">
              <a:spLocks noChangeArrowheads="1"/>
            </p:cNvSpPr>
            <p:nvPr/>
          </p:nvSpPr>
          <p:spPr bwMode="auto">
            <a:xfrm>
              <a:off x="2130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24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3" name="Text Box 13"/>
            <p:cNvSpPr txBox="1">
              <a:spLocks noChangeArrowheads="1"/>
            </p:cNvSpPr>
            <p:nvPr/>
          </p:nvSpPr>
          <p:spPr bwMode="auto">
            <a:xfrm>
              <a:off x="2652" y="1837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33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29" name="Text Box 14"/>
            <p:cNvSpPr txBox="1">
              <a:spLocks noChangeArrowheads="1"/>
            </p:cNvSpPr>
            <p:nvPr/>
          </p:nvSpPr>
          <p:spPr bwMode="auto">
            <a:xfrm>
              <a:off x="3145" y="1838"/>
              <a:ext cx="30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</a:rPr>
                <a:t> 42</a:t>
              </a:r>
              <a:endParaRPr lang="en-US" altLang="zh-CN" sz="28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5908323" y="2589370"/>
            <a:ext cx="5821999" cy="523220"/>
            <a:chOff x="1826091" y="4148024"/>
            <a:chExt cx="5821999" cy="523220"/>
          </a:xfrm>
        </p:grpSpPr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526303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单链表的元素顺序有什么特点？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8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8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52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07407E-6 L 0.10742 4.0740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3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88" grpId="0" animBg="1"/>
      <p:bldP spid="115" grpId="0"/>
      <p:bldP spid="13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43605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92480" y="864721"/>
            <a:ext cx="10287000" cy="526297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Creat1List(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 ],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n,</a:t>
            </a:r>
            <a:r>
              <a:rPr lang="en-US" altLang="zh-CN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LinkList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*list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 *s = NULL, *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NULL;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list-&gt;head = (Node *)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(Node)); 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rear = list-&gt;head ; </a:t>
            </a: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{ 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(Node *)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(Node));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s-&gt;data = a[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        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rear-&gt;next = s; rear = s;    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rear-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&gt;next = NULL;           /*</a:t>
            </a:r>
            <a:r>
              <a:rPr lang="zh-CN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单链表建立完毕，将终端结点的指针域置空</a:t>
            </a:r>
            <a:r>
              <a:rPr lang="en-US" altLang="zh-CN" sz="2400" dirty="0">
                <a:solidFill>
                  <a:srgbClr val="5C30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en-US" sz="2400" dirty="0"/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  <a:endParaRPr lang="zh-CN" altLang="zh-C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539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284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0" y="61585"/>
            <a:ext cx="27087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链表的引入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Line 17"/>
          <p:cNvSpPr>
            <a:spLocks noChangeShapeType="1"/>
          </p:cNvSpPr>
          <p:nvPr/>
        </p:nvSpPr>
        <p:spPr bwMode="auto">
          <a:xfrm flipV="1">
            <a:off x="925297" y="241522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3" name="Text Box 18"/>
          <p:cNvSpPr txBox="1">
            <a:spLocks noChangeArrowheads="1"/>
          </p:cNvSpPr>
          <p:nvPr/>
        </p:nvSpPr>
        <p:spPr bwMode="auto">
          <a:xfrm>
            <a:off x="968700" y="1958023"/>
            <a:ext cx="66303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r>
              <a:rPr lang="en-US" altLang="zh-CN" sz="20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endParaRPr lang="zh-CN" altLang="en-US" sz="20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>
            <a:off x="9038375" y="241998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2957297" y="2137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6" name="Line 21"/>
          <p:cNvSpPr>
            <a:spLocks noChangeShapeType="1"/>
          </p:cNvSpPr>
          <p:nvPr/>
        </p:nvSpPr>
        <p:spPr bwMode="auto">
          <a:xfrm>
            <a:off x="3451010" y="2137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9" name="Text Box 25"/>
          <p:cNvSpPr txBox="1">
            <a:spLocks noChangeArrowheads="1"/>
          </p:cNvSpPr>
          <p:nvPr/>
        </p:nvSpPr>
        <p:spPr bwMode="auto">
          <a:xfrm>
            <a:off x="1631735" y="2151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>
            <a:off x="2125447" y="2151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1" name="Text Box 27" descr="宽上对角线"/>
          <p:cNvSpPr txBox="1">
            <a:spLocks noChangeArrowheads="1"/>
          </p:cNvSpPr>
          <p:nvPr/>
        </p:nvSpPr>
        <p:spPr bwMode="auto">
          <a:xfrm>
            <a:off x="1647610" y="2164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56" name="Line 28"/>
          <p:cNvSpPr>
            <a:spLocks noChangeShapeType="1"/>
          </p:cNvSpPr>
          <p:nvPr/>
        </p:nvSpPr>
        <p:spPr bwMode="auto">
          <a:xfrm>
            <a:off x="2401672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7" name="Text Box 29"/>
          <p:cNvSpPr txBox="1">
            <a:spLocks noChangeArrowheads="1"/>
          </p:cNvSpPr>
          <p:nvPr/>
        </p:nvSpPr>
        <p:spPr bwMode="auto">
          <a:xfrm>
            <a:off x="4992472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58" name="Line 30"/>
          <p:cNvSpPr>
            <a:spLocks noChangeShapeType="1"/>
          </p:cNvSpPr>
          <p:nvPr/>
        </p:nvSpPr>
        <p:spPr bwMode="auto">
          <a:xfrm>
            <a:off x="5486185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9" name="Text Box 34"/>
          <p:cNvSpPr txBox="1">
            <a:spLocks noChangeArrowheads="1"/>
          </p:cNvSpPr>
          <p:nvPr/>
        </p:nvSpPr>
        <p:spPr bwMode="auto">
          <a:xfrm>
            <a:off x="9944837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60" name="Line 35"/>
          <p:cNvSpPr>
            <a:spLocks noChangeShapeType="1"/>
          </p:cNvSpPr>
          <p:nvPr/>
        </p:nvSpPr>
        <p:spPr bwMode="auto">
          <a:xfrm>
            <a:off x="10438550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3" name="Text Box 36"/>
          <p:cNvSpPr txBox="1">
            <a:spLocks noChangeArrowheads="1"/>
          </p:cNvSpPr>
          <p:nvPr/>
        </p:nvSpPr>
        <p:spPr bwMode="auto">
          <a:xfrm>
            <a:off x="10400450" y="214058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itchFamily="18" charset="0"/>
              </a:rPr>
              <a:t>∧</a:t>
            </a:r>
          </a:p>
        </p:txBody>
      </p:sp>
      <p:sp>
        <p:nvSpPr>
          <p:cNvPr id="64" name="Text Box 40"/>
          <p:cNvSpPr txBox="1">
            <a:spLocks noChangeArrowheads="1"/>
          </p:cNvSpPr>
          <p:nvPr/>
        </p:nvSpPr>
        <p:spPr bwMode="auto">
          <a:xfrm>
            <a:off x="6324385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65" name="Line 41"/>
          <p:cNvSpPr>
            <a:spLocks noChangeShapeType="1"/>
          </p:cNvSpPr>
          <p:nvPr/>
        </p:nvSpPr>
        <p:spPr bwMode="auto">
          <a:xfrm>
            <a:off x="6818097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6" name="Line 48"/>
          <p:cNvSpPr>
            <a:spLocks noChangeShapeType="1"/>
          </p:cNvSpPr>
          <p:nvPr/>
        </p:nvSpPr>
        <p:spPr bwMode="auto">
          <a:xfrm>
            <a:off x="5751297" y="241363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7" name="Line 59"/>
          <p:cNvSpPr>
            <a:spLocks noChangeShapeType="1"/>
          </p:cNvSpPr>
          <p:nvPr/>
        </p:nvSpPr>
        <p:spPr bwMode="auto">
          <a:xfrm>
            <a:off x="4224122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8" name="Line 60"/>
          <p:cNvSpPr>
            <a:spLocks noChangeShapeType="1"/>
          </p:cNvSpPr>
          <p:nvPr/>
        </p:nvSpPr>
        <p:spPr bwMode="auto">
          <a:xfrm>
            <a:off x="3735172" y="2427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Line 61"/>
          <p:cNvSpPr>
            <a:spLocks noChangeShapeType="1"/>
          </p:cNvSpPr>
          <p:nvPr/>
        </p:nvSpPr>
        <p:spPr bwMode="auto">
          <a:xfrm flipV="1">
            <a:off x="4636872" y="2427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0" name="Text Box 74" descr="宽上对角线"/>
          <p:cNvSpPr txBox="1">
            <a:spLocks noChangeArrowheads="1"/>
          </p:cNvSpPr>
          <p:nvPr/>
        </p:nvSpPr>
        <p:spPr bwMode="auto">
          <a:xfrm>
            <a:off x="1650093" y="2171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71" name="Text Box 40"/>
          <p:cNvSpPr txBox="1">
            <a:spLocks noChangeArrowheads="1"/>
          </p:cNvSpPr>
          <p:nvPr/>
        </p:nvSpPr>
        <p:spPr bwMode="auto">
          <a:xfrm>
            <a:off x="7665505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="1" i="1" baseline="-25000" dirty="0" smtClean="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="1" baseline="-25000" dirty="0" smtClean="0">
                <a:solidFill>
                  <a:srgbClr val="404040"/>
                </a:solidFill>
                <a:latin typeface="Times New Roman" pitchFamily="18" charset="0"/>
              </a:rPr>
              <a:t>+1</a:t>
            </a:r>
            <a:endParaRPr lang="en-US" altLang="zh-CN" sz="2800" b="1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72" name="Line 41"/>
          <p:cNvSpPr>
            <a:spLocks noChangeShapeType="1"/>
          </p:cNvSpPr>
          <p:nvPr/>
        </p:nvSpPr>
        <p:spPr bwMode="auto">
          <a:xfrm>
            <a:off x="8159217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3" name="Line 48"/>
          <p:cNvSpPr>
            <a:spLocks noChangeShapeType="1"/>
          </p:cNvSpPr>
          <p:nvPr/>
        </p:nvSpPr>
        <p:spPr bwMode="auto">
          <a:xfrm>
            <a:off x="7092417" y="240728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Line 48"/>
          <p:cNvSpPr>
            <a:spLocks noChangeShapeType="1"/>
          </p:cNvSpPr>
          <p:nvPr/>
        </p:nvSpPr>
        <p:spPr bwMode="auto">
          <a:xfrm>
            <a:off x="8448777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Line 48"/>
          <p:cNvSpPr>
            <a:spLocks noChangeShapeType="1"/>
          </p:cNvSpPr>
          <p:nvPr/>
        </p:nvSpPr>
        <p:spPr bwMode="auto">
          <a:xfrm>
            <a:off x="9430488" y="242887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81" name="Group 38"/>
          <p:cNvGrpSpPr>
            <a:grpSpLocks/>
          </p:cNvGrpSpPr>
          <p:nvPr/>
        </p:nvGrpSpPr>
        <p:grpSpPr bwMode="auto">
          <a:xfrm>
            <a:off x="6550229" y="1614806"/>
            <a:ext cx="347662" cy="508000"/>
            <a:chOff x="1993" y="1573"/>
            <a:chExt cx="219" cy="320"/>
          </a:xfrm>
        </p:grpSpPr>
        <p:sp>
          <p:nvSpPr>
            <p:cNvPr id="82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  <a:endParaRPr lang="en-US" altLang="zh-CN" sz="2400" b="1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818714" y="957106"/>
            <a:ext cx="10030998" cy="523220"/>
            <a:chOff x="1826091" y="4148024"/>
            <a:chExt cx="10030998" cy="523220"/>
          </a:xfrm>
        </p:grpSpPr>
        <p:sp>
          <p:nvSpPr>
            <p:cNvPr id="109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94720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从结点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出发，如何求得结点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直接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前驱？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5" name="组合 114"/>
          <p:cNvGrpSpPr/>
          <p:nvPr/>
        </p:nvGrpSpPr>
        <p:grpSpPr>
          <a:xfrm>
            <a:off x="796758" y="3136426"/>
            <a:ext cx="10030998" cy="523220"/>
            <a:chOff x="1826091" y="4148024"/>
            <a:chExt cx="10030998" cy="523220"/>
          </a:xfrm>
        </p:grpSpPr>
        <p:sp>
          <p:nvSpPr>
            <p:cNvPr id="116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94720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如何快速求得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前驱？</a:t>
              </a:r>
            </a:p>
          </p:txBody>
        </p:sp>
        <p:grpSp>
          <p:nvGrpSpPr>
            <p:cNvPr id="117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8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873814" y="4985395"/>
            <a:ext cx="9536226" cy="752479"/>
            <a:chOff x="873814" y="4282440"/>
            <a:chExt cx="9536226" cy="752479"/>
          </a:xfrm>
        </p:grpSpPr>
        <p:sp>
          <p:nvSpPr>
            <p:cNvPr id="122" name="Text Box 86"/>
            <p:cNvSpPr txBox="1">
              <a:spLocks noChangeArrowheads="1"/>
            </p:cNvSpPr>
            <p:nvPr/>
          </p:nvSpPr>
          <p:spPr bwMode="auto">
            <a:xfrm>
              <a:off x="5277332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a</a:t>
              </a:r>
              <a:r>
                <a:rPr lang="en-US" altLang="zh-CN" sz="2800" b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2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23" name="Line 87"/>
            <p:cNvSpPr>
              <a:spLocks noChangeShapeType="1"/>
            </p:cNvSpPr>
            <p:nvPr/>
          </p:nvSpPr>
          <p:spPr bwMode="auto">
            <a:xfrm>
              <a:off x="5728182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4" name="Line 88"/>
            <p:cNvSpPr>
              <a:spLocks noChangeShapeType="1"/>
            </p:cNvSpPr>
            <p:nvPr/>
          </p:nvSpPr>
          <p:spPr bwMode="auto">
            <a:xfrm>
              <a:off x="6264757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5" name="Text Box 89"/>
            <p:cNvSpPr txBox="1">
              <a:spLocks noChangeArrowheads="1"/>
            </p:cNvSpPr>
            <p:nvPr/>
          </p:nvSpPr>
          <p:spPr bwMode="auto">
            <a:xfrm>
              <a:off x="7162647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a</a:t>
              </a:r>
              <a:r>
                <a:rPr lang="en-US" altLang="zh-CN" sz="2800" b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3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26" name="Line 90"/>
            <p:cNvSpPr>
              <a:spLocks noChangeShapeType="1"/>
            </p:cNvSpPr>
            <p:nvPr/>
          </p:nvSpPr>
          <p:spPr bwMode="auto">
            <a:xfrm>
              <a:off x="7613497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7" name="Line 91"/>
            <p:cNvSpPr>
              <a:spLocks noChangeShapeType="1"/>
            </p:cNvSpPr>
            <p:nvPr/>
          </p:nvSpPr>
          <p:spPr bwMode="auto">
            <a:xfrm>
              <a:off x="8150072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8" name="Line 95"/>
            <p:cNvSpPr>
              <a:spLocks noChangeShapeType="1"/>
            </p:cNvSpPr>
            <p:nvPr/>
          </p:nvSpPr>
          <p:spPr bwMode="auto">
            <a:xfrm>
              <a:off x="4691544" y="4734222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0" name="Line 97"/>
            <p:cNvSpPr>
              <a:spLocks noChangeShapeType="1"/>
            </p:cNvSpPr>
            <p:nvPr/>
          </p:nvSpPr>
          <p:spPr bwMode="auto">
            <a:xfrm>
              <a:off x="8426297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2" name="Line 99"/>
            <p:cNvSpPr>
              <a:spLocks noChangeShapeType="1"/>
            </p:cNvSpPr>
            <p:nvPr/>
          </p:nvSpPr>
          <p:spPr bwMode="auto">
            <a:xfrm>
              <a:off x="8542184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33" name="Line 102"/>
            <p:cNvSpPr>
              <a:spLocks noChangeShapeType="1"/>
            </p:cNvSpPr>
            <p:nvPr/>
          </p:nvSpPr>
          <p:spPr bwMode="auto">
            <a:xfrm>
              <a:off x="4807432" y="4894560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3" name="Line 97"/>
            <p:cNvSpPr>
              <a:spLocks noChangeShapeType="1"/>
            </p:cNvSpPr>
            <p:nvPr/>
          </p:nvSpPr>
          <p:spPr bwMode="auto">
            <a:xfrm>
              <a:off x="6557594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4" name="Line 99"/>
            <p:cNvSpPr>
              <a:spLocks noChangeShapeType="1"/>
            </p:cNvSpPr>
            <p:nvPr/>
          </p:nvSpPr>
          <p:spPr bwMode="auto">
            <a:xfrm>
              <a:off x="6673481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8" name="Line 95"/>
            <p:cNvSpPr>
              <a:spLocks noChangeShapeType="1"/>
            </p:cNvSpPr>
            <p:nvPr/>
          </p:nvSpPr>
          <p:spPr bwMode="auto">
            <a:xfrm>
              <a:off x="949331" y="4811876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873814" y="4282440"/>
              <a:ext cx="77322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Text Box 86"/>
            <p:cNvSpPr txBox="1">
              <a:spLocks noChangeArrowheads="1"/>
            </p:cNvSpPr>
            <p:nvPr/>
          </p:nvSpPr>
          <p:spPr bwMode="auto">
            <a:xfrm>
              <a:off x="1532636" y="4564708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6" name="Line 87"/>
            <p:cNvSpPr>
              <a:spLocks noChangeShapeType="1"/>
            </p:cNvSpPr>
            <p:nvPr/>
          </p:nvSpPr>
          <p:spPr bwMode="auto">
            <a:xfrm>
              <a:off x="1983486" y="456470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7" name="Line 88"/>
            <p:cNvSpPr>
              <a:spLocks noChangeShapeType="1"/>
            </p:cNvSpPr>
            <p:nvPr/>
          </p:nvSpPr>
          <p:spPr bwMode="auto">
            <a:xfrm>
              <a:off x="2520061" y="4564708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68" name="Text Box 86"/>
            <p:cNvSpPr txBox="1">
              <a:spLocks noChangeArrowheads="1"/>
            </p:cNvSpPr>
            <p:nvPr/>
          </p:nvSpPr>
          <p:spPr bwMode="auto">
            <a:xfrm>
              <a:off x="3387573" y="4559151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a</a:t>
              </a:r>
              <a:r>
                <a:rPr lang="en-US" altLang="zh-CN" sz="2800" b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69" name="Line 87"/>
            <p:cNvSpPr>
              <a:spLocks noChangeShapeType="1"/>
            </p:cNvSpPr>
            <p:nvPr/>
          </p:nvSpPr>
          <p:spPr bwMode="auto">
            <a:xfrm>
              <a:off x="3838423" y="4559151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0" name="Line 88"/>
            <p:cNvSpPr>
              <a:spLocks noChangeShapeType="1"/>
            </p:cNvSpPr>
            <p:nvPr/>
          </p:nvSpPr>
          <p:spPr bwMode="auto">
            <a:xfrm>
              <a:off x="4374998" y="4559151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1" name="Line 95"/>
            <p:cNvSpPr>
              <a:spLocks noChangeShapeType="1"/>
            </p:cNvSpPr>
            <p:nvPr/>
          </p:nvSpPr>
          <p:spPr bwMode="auto">
            <a:xfrm>
              <a:off x="2801785" y="4703613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/>
          </p:nvSpPr>
          <p:spPr bwMode="auto">
            <a:xfrm>
              <a:off x="2917673" y="4863951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3" name="Text Box 89"/>
            <p:cNvSpPr txBox="1">
              <a:spLocks noChangeArrowheads="1"/>
            </p:cNvSpPr>
            <p:nvPr/>
          </p:nvSpPr>
          <p:spPr bwMode="auto">
            <a:xfrm>
              <a:off x="9016530" y="4595976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a</a:t>
              </a:r>
              <a:r>
                <a:rPr lang="en-US" altLang="zh-CN" sz="2800" b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4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74" name="Line 90"/>
            <p:cNvSpPr>
              <a:spLocks noChangeShapeType="1"/>
            </p:cNvSpPr>
            <p:nvPr/>
          </p:nvSpPr>
          <p:spPr bwMode="auto">
            <a:xfrm>
              <a:off x="9467380" y="4595976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5" name="Line 91"/>
            <p:cNvSpPr>
              <a:spLocks noChangeShapeType="1"/>
            </p:cNvSpPr>
            <p:nvPr/>
          </p:nvSpPr>
          <p:spPr bwMode="auto">
            <a:xfrm>
              <a:off x="10003955" y="4595976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76" name="Text Box 36"/>
            <p:cNvSpPr txBox="1">
              <a:spLocks noChangeArrowheads="1"/>
            </p:cNvSpPr>
            <p:nvPr/>
          </p:nvSpPr>
          <p:spPr bwMode="auto">
            <a:xfrm>
              <a:off x="9960777" y="4577719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177" name="Text Box 36"/>
            <p:cNvSpPr txBox="1">
              <a:spLocks noChangeArrowheads="1"/>
            </p:cNvSpPr>
            <p:nvPr/>
          </p:nvSpPr>
          <p:spPr bwMode="auto">
            <a:xfrm>
              <a:off x="1509027" y="4549120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93852" y="4012597"/>
            <a:ext cx="10773308" cy="523220"/>
            <a:chOff x="732892" y="4012597"/>
            <a:chExt cx="10773308" cy="523220"/>
          </a:xfrm>
        </p:grpSpPr>
        <p:sp>
          <p:nvSpPr>
            <p:cNvPr id="178" name="Text Box 6"/>
            <p:cNvSpPr txBox="1">
              <a:spLocks noChangeArrowheads="1"/>
            </p:cNvSpPr>
            <p:nvPr/>
          </p:nvSpPr>
          <p:spPr bwMode="auto">
            <a:xfrm>
              <a:off x="1237526" y="4012597"/>
              <a:ext cx="102686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双链表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链表的每个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结点再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设置一个指向其前驱结点的指针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9" name="Group 67"/>
            <p:cNvGrpSpPr/>
            <p:nvPr/>
          </p:nvGrpSpPr>
          <p:grpSpPr>
            <a:xfrm>
              <a:off x="732892" y="401259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8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5055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矩形 44"/>
          <p:cNvSpPr/>
          <p:nvPr/>
        </p:nvSpPr>
        <p:spPr>
          <a:xfrm>
            <a:off x="785418" y="1609212"/>
            <a:ext cx="10362683" cy="1438855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en-US" altLang="zh-CN" sz="2400" b="1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链表的存储结构定义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735798" y="5494329"/>
            <a:ext cx="9674242" cy="752479"/>
            <a:chOff x="735798" y="4282440"/>
            <a:chExt cx="9674242" cy="752479"/>
          </a:xfrm>
        </p:grpSpPr>
        <p:sp>
          <p:nvSpPr>
            <p:cNvPr id="29" name="Text Box 86"/>
            <p:cNvSpPr txBox="1">
              <a:spLocks noChangeArrowheads="1"/>
            </p:cNvSpPr>
            <p:nvPr/>
          </p:nvSpPr>
          <p:spPr bwMode="auto">
            <a:xfrm>
              <a:off x="5277332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a</a:t>
              </a:r>
              <a:r>
                <a:rPr lang="en-US" altLang="zh-CN" sz="2800" b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2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1" name="Line 87"/>
            <p:cNvSpPr>
              <a:spLocks noChangeShapeType="1"/>
            </p:cNvSpPr>
            <p:nvPr/>
          </p:nvSpPr>
          <p:spPr bwMode="auto">
            <a:xfrm>
              <a:off x="5728182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2" name="Line 88"/>
            <p:cNvSpPr>
              <a:spLocks noChangeShapeType="1"/>
            </p:cNvSpPr>
            <p:nvPr/>
          </p:nvSpPr>
          <p:spPr bwMode="auto">
            <a:xfrm>
              <a:off x="6264757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Text Box 89"/>
            <p:cNvSpPr txBox="1">
              <a:spLocks noChangeArrowheads="1"/>
            </p:cNvSpPr>
            <p:nvPr/>
          </p:nvSpPr>
          <p:spPr bwMode="auto">
            <a:xfrm>
              <a:off x="7162647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a</a:t>
              </a:r>
              <a:r>
                <a:rPr lang="en-US" altLang="zh-CN" sz="2800" b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3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90"/>
            <p:cNvSpPr>
              <a:spLocks noChangeShapeType="1"/>
            </p:cNvSpPr>
            <p:nvPr/>
          </p:nvSpPr>
          <p:spPr bwMode="auto">
            <a:xfrm>
              <a:off x="7613497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7" name="Line 91"/>
            <p:cNvSpPr>
              <a:spLocks noChangeShapeType="1"/>
            </p:cNvSpPr>
            <p:nvPr/>
          </p:nvSpPr>
          <p:spPr bwMode="auto">
            <a:xfrm>
              <a:off x="8150072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4691544" y="4734222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9" name="Line 97"/>
            <p:cNvSpPr>
              <a:spLocks noChangeShapeType="1"/>
            </p:cNvSpPr>
            <p:nvPr/>
          </p:nvSpPr>
          <p:spPr bwMode="auto">
            <a:xfrm>
              <a:off x="8426297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>
              <a:off x="8542184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1" name="Line 102"/>
            <p:cNvSpPr>
              <a:spLocks noChangeShapeType="1"/>
            </p:cNvSpPr>
            <p:nvPr/>
          </p:nvSpPr>
          <p:spPr bwMode="auto">
            <a:xfrm>
              <a:off x="4807432" y="4894560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Line 97"/>
            <p:cNvSpPr>
              <a:spLocks noChangeShapeType="1"/>
            </p:cNvSpPr>
            <p:nvPr/>
          </p:nvSpPr>
          <p:spPr bwMode="auto">
            <a:xfrm>
              <a:off x="6557594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3" name="Line 99"/>
            <p:cNvSpPr>
              <a:spLocks noChangeShapeType="1"/>
            </p:cNvSpPr>
            <p:nvPr/>
          </p:nvSpPr>
          <p:spPr bwMode="auto">
            <a:xfrm>
              <a:off x="6673481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4" name="Line 95"/>
            <p:cNvSpPr>
              <a:spLocks noChangeShapeType="1"/>
            </p:cNvSpPr>
            <p:nvPr/>
          </p:nvSpPr>
          <p:spPr bwMode="auto">
            <a:xfrm>
              <a:off x="949331" y="4811876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35798" y="4282440"/>
              <a:ext cx="10836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Text Box 86"/>
            <p:cNvSpPr txBox="1">
              <a:spLocks noChangeArrowheads="1"/>
            </p:cNvSpPr>
            <p:nvPr/>
          </p:nvSpPr>
          <p:spPr bwMode="auto">
            <a:xfrm>
              <a:off x="1532636" y="4564708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48" name="Line 87"/>
            <p:cNvSpPr>
              <a:spLocks noChangeShapeType="1"/>
            </p:cNvSpPr>
            <p:nvPr/>
          </p:nvSpPr>
          <p:spPr bwMode="auto">
            <a:xfrm>
              <a:off x="1983486" y="456470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9" name="Line 88"/>
            <p:cNvSpPr>
              <a:spLocks noChangeShapeType="1"/>
            </p:cNvSpPr>
            <p:nvPr/>
          </p:nvSpPr>
          <p:spPr bwMode="auto">
            <a:xfrm>
              <a:off x="2520061" y="4564708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Text Box 86"/>
            <p:cNvSpPr txBox="1">
              <a:spLocks noChangeArrowheads="1"/>
            </p:cNvSpPr>
            <p:nvPr/>
          </p:nvSpPr>
          <p:spPr bwMode="auto">
            <a:xfrm>
              <a:off x="3387573" y="4559151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a</a:t>
              </a:r>
              <a:r>
                <a:rPr lang="en-US" altLang="zh-CN" sz="2800" b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51" name="Line 87"/>
            <p:cNvSpPr>
              <a:spLocks noChangeShapeType="1"/>
            </p:cNvSpPr>
            <p:nvPr/>
          </p:nvSpPr>
          <p:spPr bwMode="auto">
            <a:xfrm>
              <a:off x="3838423" y="4559151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2" name="Line 88"/>
            <p:cNvSpPr>
              <a:spLocks noChangeShapeType="1"/>
            </p:cNvSpPr>
            <p:nvPr/>
          </p:nvSpPr>
          <p:spPr bwMode="auto">
            <a:xfrm>
              <a:off x="4374998" y="4559151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Line 95"/>
            <p:cNvSpPr>
              <a:spLocks noChangeShapeType="1"/>
            </p:cNvSpPr>
            <p:nvPr/>
          </p:nvSpPr>
          <p:spPr bwMode="auto">
            <a:xfrm>
              <a:off x="2801785" y="4703613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4" name="Line 102"/>
            <p:cNvSpPr>
              <a:spLocks noChangeShapeType="1"/>
            </p:cNvSpPr>
            <p:nvPr/>
          </p:nvSpPr>
          <p:spPr bwMode="auto">
            <a:xfrm>
              <a:off x="2917673" y="4863951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5" name="Text Box 89"/>
            <p:cNvSpPr txBox="1">
              <a:spLocks noChangeArrowheads="1"/>
            </p:cNvSpPr>
            <p:nvPr/>
          </p:nvSpPr>
          <p:spPr bwMode="auto">
            <a:xfrm>
              <a:off x="9016530" y="4595976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a</a:t>
              </a:r>
              <a:r>
                <a:rPr lang="en-US" altLang="zh-CN" sz="2800" b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4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56" name="Line 90"/>
            <p:cNvSpPr>
              <a:spLocks noChangeShapeType="1"/>
            </p:cNvSpPr>
            <p:nvPr/>
          </p:nvSpPr>
          <p:spPr bwMode="auto">
            <a:xfrm>
              <a:off x="9467380" y="4595976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Line 91"/>
            <p:cNvSpPr>
              <a:spLocks noChangeShapeType="1"/>
            </p:cNvSpPr>
            <p:nvPr/>
          </p:nvSpPr>
          <p:spPr bwMode="auto">
            <a:xfrm>
              <a:off x="10003955" y="4595976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Text Box 36"/>
            <p:cNvSpPr txBox="1">
              <a:spLocks noChangeArrowheads="1"/>
            </p:cNvSpPr>
            <p:nvPr/>
          </p:nvSpPr>
          <p:spPr bwMode="auto">
            <a:xfrm>
              <a:off x="9960777" y="4577719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78" name="Text Box 36"/>
            <p:cNvSpPr txBox="1">
              <a:spLocks noChangeArrowheads="1"/>
            </p:cNvSpPr>
            <p:nvPr/>
          </p:nvSpPr>
          <p:spPr bwMode="auto">
            <a:xfrm>
              <a:off x="1509027" y="4549120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</p:grpSp>
      <p:grpSp>
        <p:nvGrpSpPr>
          <p:cNvPr id="79" name="Group 6"/>
          <p:cNvGrpSpPr>
            <a:grpSpLocks/>
          </p:cNvGrpSpPr>
          <p:nvPr/>
        </p:nvGrpSpPr>
        <p:grpSpPr bwMode="auto">
          <a:xfrm>
            <a:off x="7379458" y="4302147"/>
            <a:ext cx="3911600" cy="537917"/>
            <a:chOff x="1520" y="2352"/>
            <a:chExt cx="2464" cy="339"/>
          </a:xfrm>
          <a:noFill/>
        </p:grpSpPr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1520" y="2352"/>
              <a:ext cx="816" cy="33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prior</a:t>
              </a:r>
              <a:endParaRPr lang="en-US" altLang="zh-CN" sz="32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1" name="Text Box 8"/>
            <p:cNvSpPr txBox="1">
              <a:spLocks noChangeArrowheads="1"/>
            </p:cNvSpPr>
            <p:nvPr/>
          </p:nvSpPr>
          <p:spPr bwMode="auto">
            <a:xfrm>
              <a:off x="2344" y="2352"/>
              <a:ext cx="816" cy="33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 data</a:t>
              </a:r>
              <a:endParaRPr lang="en-US" altLang="zh-CN" sz="32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3168" y="2352"/>
              <a:ext cx="816" cy="339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 next</a:t>
              </a:r>
              <a:endParaRPr lang="en-US" altLang="zh-CN" sz="32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580764" y="957106"/>
            <a:ext cx="2221022" cy="523220"/>
            <a:chOff x="580764" y="957106"/>
            <a:chExt cx="2221022" cy="523220"/>
          </a:xfrm>
        </p:grpSpPr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1377682" y="957106"/>
              <a:ext cx="142410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启示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0" name="Group 109"/>
            <p:cNvGrpSpPr/>
            <p:nvPr/>
          </p:nvGrpSpPr>
          <p:grpSpPr>
            <a:xfrm>
              <a:off x="580764" y="957106"/>
              <a:ext cx="576000" cy="468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91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2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3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5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6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7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8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1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2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3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2792523" y="971106"/>
            <a:ext cx="7923275" cy="554138"/>
            <a:chOff x="2792523" y="971106"/>
            <a:chExt cx="7923275" cy="554138"/>
          </a:xfrm>
        </p:grpSpPr>
        <p:sp>
          <p:nvSpPr>
            <p:cNvPr id="104" name="Text Box 11"/>
            <p:cNvSpPr txBox="1">
              <a:spLocks noChangeArrowheads="1"/>
            </p:cNvSpPr>
            <p:nvPr/>
          </p:nvSpPr>
          <p:spPr bwMode="auto">
            <a:xfrm>
              <a:off x="3614416" y="971106"/>
              <a:ext cx="458856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时空权衡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空间换取时间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5" name="Text Box 11"/>
            <p:cNvSpPr txBox="1">
              <a:spLocks noChangeArrowheads="1"/>
            </p:cNvSpPr>
            <p:nvPr/>
          </p:nvSpPr>
          <p:spPr bwMode="auto">
            <a:xfrm>
              <a:off x="9078163" y="1002024"/>
              <a:ext cx="163763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数据表示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" name="右箭头 2"/>
            <p:cNvSpPr/>
            <p:nvPr/>
          </p:nvSpPr>
          <p:spPr>
            <a:xfrm>
              <a:off x="2792523" y="1079629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右箭头 105"/>
            <p:cNvSpPr/>
            <p:nvPr/>
          </p:nvSpPr>
          <p:spPr>
            <a:xfrm>
              <a:off x="8324900" y="109845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7" name="矩形 106"/>
          <p:cNvSpPr/>
          <p:nvPr/>
        </p:nvSpPr>
        <p:spPr>
          <a:xfrm>
            <a:off x="955249" y="1643716"/>
            <a:ext cx="10505640" cy="3683060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/*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线性表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的数据类型，假设为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DulNode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data;    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DulNode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*prior, *next;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DulNode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DulList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DulNode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*head;</a:t>
            </a: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DulList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6736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10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7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236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单链表的存储方法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566150" y="642870"/>
            <a:ext cx="1754188" cy="4732338"/>
            <a:chOff x="9175750" y="642870"/>
            <a:chExt cx="1754188" cy="4732338"/>
          </a:xfrm>
        </p:grpSpPr>
        <p:grpSp>
          <p:nvGrpSpPr>
            <p:cNvPr id="29" name="Group 59"/>
            <p:cNvGrpSpPr>
              <a:grpSpLocks/>
            </p:cNvGrpSpPr>
            <p:nvPr/>
          </p:nvGrpSpPr>
          <p:grpSpPr bwMode="auto">
            <a:xfrm>
              <a:off x="9175750" y="642870"/>
              <a:ext cx="1754187" cy="4732338"/>
              <a:chOff x="3889" y="926"/>
              <a:chExt cx="1105" cy="2981"/>
            </a:xfrm>
            <a:noFill/>
          </p:grpSpPr>
          <p:grpSp>
            <p:nvGrpSpPr>
              <p:cNvPr id="30" name="Group 37"/>
              <p:cNvGrpSpPr>
                <a:grpSpLocks/>
              </p:cNvGrpSpPr>
              <p:nvPr/>
            </p:nvGrpSpPr>
            <p:grpSpPr bwMode="auto">
              <a:xfrm>
                <a:off x="4287" y="1050"/>
                <a:ext cx="707" cy="2836"/>
                <a:chOff x="4287" y="1050"/>
                <a:chExt cx="707" cy="2836"/>
              </a:xfrm>
              <a:grpFill/>
            </p:grpSpPr>
            <p:sp>
              <p:nvSpPr>
                <p:cNvPr id="5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287" y="1052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994" y="1050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3889" y="1215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0200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3903" y="1647"/>
                <a:ext cx="322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0208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3903" y="2480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0300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3903" y="3272"/>
                <a:ext cx="320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0325</a:t>
                </a:r>
              </a:p>
            </p:txBody>
          </p:sp>
          <p:sp>
            <p:nvSpPr>
              <p:cNvPr id="35" name="Rectangle 45"/>
              <p:cNvSpPr>
                <a:spLocks noChangeArrowheads="1"/>
              </p:cNvSpPr>
              <p:nvPr/>
            </p:nvSpPr>
            <p:spPr bwMode="auto">
              <a:xfrm>
                <a:off x="4489" y="92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" name="Rectangle 46"/>
              <p:cNvSpPr>
                <a:spLocks noChangeArrowheads="1"/>
              </p:cNvSpPr>
              <p:nvPr/>
            </p:nvSpPr>
            <p:spPr bwMode="auto">
              <a:xfrm>
                <a:off x="4471" y="20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471" y="2910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>
                <a:off x="4480" y="35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9829801" y="110165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9802813" y="1493770"/>
              <a:ext cx="1101725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7"/>
            <p:cNvSpPr>
              <a:spLocks noChangeShapeType="1"/>
            </p:cNvSpPr>
            <p:nvPr/>
          </p:nvSpPr>
          <p:spPr bwMode="auto">
            <a:xfrm>
              <a:off x="9828213" y="1769995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>
              <a:off x="9802813" y="2146233"/>
              <a:ext cx="11017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9828213" y="2439920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9829801" y="307650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9804401" y="3468620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>
              <a:off x="9829801" y="3746433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>
              <a:off x="9829801" y="4383020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>
              <a:off x="9804401" y="4741795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9807576" y="5035483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8069263" y="1657283"/>
            <a:ext cx="2162175" cy="469167"/>
            <a:chOff x="8678863" y="1657283"/>
            <a:chExt cx="2162175" cy="469167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flipV="1">
              <a:off x="8678863" y="1900170"/>
              <a:ext cx="458788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Rectangle 38"/>
            <p:cNvSpPr>
              <a:spLocks noChangeArrowheads="1"/>
            </p:cNvSpPr>
            <p:nvPr/>
          </p:nvSpPr>
          <p:spPr bwMode="auto">
            <a:xfrm>
              <a:off x="9983788" y="1657283"/>
              <a:ext cx="857250" cy="46916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sz="2400" b="1" i="1" dirty="0" smtClean="0">
                  <a:solidFill>
                    <a:schemeClr val="tx1"/>
                  </a:solidFill>
                  <a:latin typeface="Times New Roman" pitchFamily="18" charset="0"/>
                </a:rPr>
                <a:t>a</a:t>
              </a:r>
              <a:r>
                <a:rPr lang="en-US" altLang="zh-CN" sz="2400" b="1" baseline="-25000" dirty="0" smtClean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endParaRPr lang="en-US" altLang="zh-CN" sz="2400" b="1" baseline="-25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9374188" y="976245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en-US" altLang="zh-CN" sz="24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" name="Rectangle 40"/>
          <p:cNvSpPr>
            <a:spLocks noChangeArrowheads="1"/>
          </p:cNvSpPr>
          <p:nvPr/>
        </p:nvSpPr>
        <p:spPr bwMode="auto">
          <a:xfrm>
            <a:off x="9344026" y="4241733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en-US" altLang="zh-CN" sz="24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9329738" y="2979988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4</a:t>
            </a:r>
            <a:endParaRPr lang="en-US" altLang="zh-CN" sz="24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9384666" y="2043411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0200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9262746" y="1392536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325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9338151" y="4628704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0300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9437688" y="3361458"/>
            <a:ext cx="857250" cy="46544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∧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969103" y="1211055"/>
            <a:ext cx="6324462" cy="591343"/>
            <a:chOff x="960257" y="1611879"/>
            <a:chExt cx="6324462" cy="591343"/>
          </a:xfrm>
        </p:grpSpPr>
        <p:sp>
          <p:nvSpPr>
            <p:cNvPr id="96" name="Rectangle 55"/>
            <p:cNvSpPr>
              <a:spLocks noChangeArrowheads="1"/>
            </p:cNvSpPr>
            <p:nvPr/>
          </p:nvSpPr>
          <p:spPr bwMode="auto">
            <a:xfrm>
              <a:off x="1730692" y="1611879"/>
              <a:ext cx="5554027" cy="591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观察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：单链表由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若干结点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构成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" name="Group 102"/>
            <p:cNvGrpSpPr/>
            <p:nvPr/>
          </p:nvGrpSpPr>
          <p:grpSpPr>
            <a:xfrm>
              <a:off x="960257" y="1689636"/>
              <a:ext cx="684972" cy="397936"/>
              <a:chOff x="4644098" y="5182758"/>
              <a:chExt cx="684972" cy="397936"/>
            </a:xfrm>
          </p:grpSpPr>
          <p:sp>
            <p:nvSpPr>
              <p:cNvPr id="113" name="Freeform 451"/>
              <p:cNvSpPr>
                <a:spLocks/>
              </p:cNvSpPr>
              <p:nvPr/>
            </p:nvSpPr>
            <p:spPr bwMode="auto">
              <a:xfrm>
                <a:off x="5214907" y="5460007"/>
                <a:ext cx="114163" cy="120687"/>
              </a:xfrm>
              <a:custGeom>
                <a:avLst/>
                <a:gdLst>
                  <a:gd name="T0" fmla="*/ 14 w 35"/>
                  <a:gd name="T1" fmla="*/ 0 h 37"/>
                  <a:gd name="T2" fmla="*/ 0 w 35"/>
                  <a:gd name="T3" fmla="*/ 15 h 37"/>
                  <a:gd name="T4" fmla="*/ 21 w 35"/>
                  <a:gd name="T5" fmla="*/ 37 h 37"/>
                  <a:gd name="T6" fmla="*/ 35 w 35"/>
                  <a:gd name="T7" fmla="*/ 22 h 37"/>
                  <a:gd name="T8" fmla="*/ 14 w 35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4" y="0"/>
                    </a:moveTo>
                    <a:lnTo>
                      <a:pt x="0" y="15"/>
                    </a:lnTo>
                    <a:lnTo>
                      <a:pt x="21" y="37"/>
                    </a:lnTo>
                    <a:lnTo>
                      <a:pt x="35" y="2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452"/>
              <p:cNvSpPr>
                <a:spLocks noEditPoints="1"/>
              </p:cNvSpPr>
              <p:nvPr/>
            </p:nvSpPr>
            <p:spPr bwMode="auto">
              <a:xfrm>
                <a:off x="5015940" y="5270825"/>
                <a:ext cx="234848" cy="231587"/>
              </a:xfrm>
              <a:custGeom>
                <a:avLst/>
                <a:gdLst>
                  <a:gd name="T0" fmla="*/ 59 w 67"/>
                  <a:gd name="T1" fmla="*/ 46 h 67"/>
                  <a:gd name="T2" fmla="*/ 53 w 67"/>
                  <a:gd name="T3" fmla="*/ 12 h 67"/>
                  <a:gd name="T4" fmla="*/ 11 w 67"/>
                  <a:gd name="T5" fmla="*/ 12 h 67"/>
                  <a:gd name="T6" fmla="*/ 12 w 67"/>
                  <a:gd name="T7" fmla="*/ 54 h 67"/>
                  <a:gd name="T8" fmla="*/ 46 w 67"/>
                  <a:gd name="T9" fmla="*/ 59 h 67"/>
                  <a:gd name="T10" fmla="*/ 54 w 67"/>
                  <a:gd name="T11" fmla="*/ 67 h 67"/>
                  <a:gd name="T12" fmla="*/ 67 w 67"/>
                  <a:gd name="T13" fmla="*/ 54 h 67"/>
                  <a:gd name="T14" fmla="*/ 59 w 67"/>
                  <a:gd name="T15" fmla="*/ 46 h 67"/>
                  <a:gd name="T16" fmla="*/ 45 w 67"/>
                  <a:gd name="T17" fmla="*/ 45 h 67"/>
                  <a:gd name="T18" fmla="*/ 20 w 67"/>
                  <a:gd name="T19" fmla="*/ 45 h 67"/>
                  <a:gd name="T20" fmla="*/ 20 w 67"/>
                  <a:gd name="T21" fmla="*/ 21 h 67"/>
                  <a:gd name="T22" fmla="*/ 45 w 67"/>
                  <a:gd name="T23" fmla="*/ 20 h 67"/>
                  <a:gd name="T24" fmla="*/ 45 w 67"/>
                  <a:gd name="T25" fmla="*/ 4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67">
                    <a:moveTo>
                      <a:pt x="59" y="46"/>
                    </a:moveTo>
                    <a:cubicBezTo>
                      <a:pt x="65" y="35"/>
                      <a:pt x="63" y="21"/>
                      <a:pt x="53" y="12"/>
                    </a:cubicBezTo>
                    <a:cubicBezTo>
                      <a:pt x="42" y="0"/>
                      <a:pt x="23" y="0"/>
                      <a:pt x="11" y="12"/>
                    </a:cubicBezTo>
                    <a:cubicBezTo>
                      <a:pt x="0" y="24"/>
                      <a:pt x="0" y="43"/>
                      <a:pt x="12" y="54"/>
                    </a:cubicBezTo>
                    <a:cubicBezTo>
                      <a:pt x="21" y="63"/>
                      <a:pt x="35" y="65"/>
                      <a:pt x="46" y="59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67" y="54"/>
                      <a:pt x="67" y="54"/>
                      <a:pt x="67" y="54"/>
                    </a:cubicBezTo>
                    <a:lnTo>
                      <a:pt x="59" y="46"/>
                    </a:lnTo>
                    <a:close/>
                    <a:moveTo>
                      <a:pt x="45" y="45"/>
                    </a:moveTo>
                    <a:cubicBezTo>
                      <a:pt x="38" y="52"/>
                      <a:pt x="27" y="52"/>
                      <a:pt x="20" y="45"/>
                    </a:cubicBezTo>
                    <a:cubicBezTo>
                      <a:pt x="13" y="39"/>
                      <a:pt x="13" y="27"/>
                      <a:pt x="20" y="21"/>
                    </a:cubicBezTo>
                    <a:cubicBezTo>
                      <a:pt x="27" y="14"/>
                      <a:pt x="38" y="13"/>
                      <a:pt x="45" y="20"/>
                    </a:cubicBezTo>
                    <a:cubicBezTo>
                      <a:pt x="52" y="27"/>
                      <a:pt x="52" y="38"/>
                      <a:pt x="45" y="45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454"/>
              <p:cNvSpPr>
                <a:spLocks/>
              </p:cNvSpPr>
              <p:nvPr/>
            </p:nvSpPr>
            <p:spPr bwMode="auto">
              <a:xfrm>
                <a:off x="4918087" y="5182758"/>
                <a:ext cx="260942" cy="371842"/>
              </a:xfrm>
              <a:custGeom>
                <a:avLst/>
                <a:gdLst>
                  <a:gd name="T0" fmla="*/ 26 w 75"/>
                  <a:gd name="T1" fmla="*/ 58 h 107"/>
                  <a:gd name="T2" fmla="*/ 61 w 75"/>
                  <a:gd name="T3" fmla="*/ 24 h 107"/>
                  <a:gd name="T4" fmla="*/ 75 w 75"/>
                  <a:gd name="T5" fmla="*/ 27 h 107"/>
                  <a:gd name="T6" fmla="*/ 75 w 75"/>
                  <a:gd name="T7" fmla="*/ 18 h 107"/>
                  <a:gd name="T8" fmla="*/ 12 w 75"/>
                  <a:gd name="T9" fmla="*/ 18 h 107"/>
                  <a:gd name="T10" fmla="*/ 0 w 75"/>
                  <a:gd name="T11" fmla="*/ 18 h 107"/>
                  <a:gd name="T12" fmla="*/ 0 w 75"/>
                  <a:gd name="T13" fmla="*/ 107 h 107"/>
                  <a:gd name="T14" fmla="*/ 12 w 75"/>
                  <a:gd name="T15" fmla="*/ 107 h 107"/>
                  <a:gd name="T16" fmla="*/ 75 w 75"/>
                  <a:gd name="T17" fmla="*/ 107 h 107"/>
                  <a:gd name="T18" fmla="*/ 75 w 75"/>
                  <a:gd name="T19" fmla="*/ 90 h 107"/>
                  <a:gd name="T20" fmla="*/ 61 w 75"/>
                  <a:gd name="T21" fmla="*/ 93 h 107"/>
                  <a:gd name="T22" fmla="*/ 26 w 75"/>
                  <a:gd name="T23" fmla="*/ 5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5" h="107">
                    <a:moveTo>
                      <a:pt x="26" y="58"/>
                    </a:moveTo>
                    <a:cubicBezTo>
                      <a:pt x="26" y="39"/>
                      <a:pt x="42" y="24"/>
                      <a:pt x="61" y="24"/>
                    </a:cubicBezTo>
                    <a:cubicBezTo>
                      <a:pt x="66" y="24"/>
                      <a:pt x="71" y="25"/>
                      <a:pt x="75" y="27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8"/>
                      <a:pt x="42" y="0"/>
                      <a:pt x="1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42" y="88"/>
                      <a:pt x="75" y="107"/>
                      <a:pt x="75" y="107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1" y="92"/>
                      <a:pt x="66" y="93"/>
                      <a:pt x="61" y="93"/>
                    </a:cubicBezTo>
                    <a:cubicBezTo>
                      <a:pt x="42" y="93"/>
                      <a:pt x="26" y="77"/>
                      <a:pt x="26" y="58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456"/>
              <p:cNvSpPr>
                <a:spLocks/>
              </p:cNvSpPr>
              <p:nvPr/>
            </p:nvSpPr>
            <p:spPr bwMode="auto">
              <a:xfrm>
                <a:off x="4644098" y="5182758"/>
                <a:ext cx="264205" cy="371842"/>
              </a:xfrm>
              <a:custGeom>
                <a:avLst/>
                <a:gdLst>
                  <a:gd name="T0" fmla="*/ 0 w 75"/>
                  <a:gd name="T1" fmla="*/ 18 h 107"/>
                  <a:gd name="T2" fmla="*/ 0 w 75"/>
                  <a:gd name="T3" fmla="*/ 107 h 107"/>
                  <a:gd name="T4" fmla="*/ 64 w 75"/>
                  <a:gd name="T5" fmla="*/ 107 h 107"/>
                  <a:gd name="T6" fmla="*/ 75 w 75"/>
                  <a:gd name="T7" fmla="*/ 107 h 107"/>
                  <a:gd name="T8" fmla="*/ 75 w 75"/>
                  <a:gd name="T9" fmla="*/ 18 h 107"/>
                  <a:gd name="T10" fmla="*/ 64 w 75"/>
                  <a:gd name="T11" fmla="*/ 18 h 107"/>
                  <a:gd name="T12" fmla="*/ 0 w 75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07">
                    <a:moveTo>
                      <a:pt x="0" y="18"/>
                    </a:move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33" y="88"/>
                      <a:pt x="64" y="107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33" y="0"/>
                      <a:pt x="0" y="18"/>
                      <a:pt x="0" y="18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960257" y="1968750"/>
            <a:ext cx="7223623" cy="554038"/>
            <a:chOff x="960257" y="2273550"/>
            <a:chExt cx="7223623" cy="554038"/>
          </a:xfrm>
        </p:grpSpPr>
        <p:sp>
          <p:nvSpPr>
            <p:cNvPr id="111" name="Rectangle 55"/>
            <p:cNvSpPr>
              <a:spLocks noChangeArrowheads="1"/>
            </p:cNvSpPr>
            <p:nvPr/>
          </p:nvSpPr>
          <p:spPr bwMode="auto">
            <a:xfrm>
              <a:off x="1730692" y="2273550"/>
              <a:ext cx="6453188" cy="5540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l">
                <a:lnSpc>
                  <a:spcPct val="120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观察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链表的结点只有一个指针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9" name="Group 102"/>
            <p:cNvGrpSpPr/>
            <p:nvPr/>
          </p:nvGrpSpPr>
          <p:grpSpPr>
            <a:xfrm>
              <a:off x="960257" y="2358807"/>
              <a:ext cx="684972" cy="397936"/>
              <a:chOff x="4644098" y="5182758"/>
              <a:chExt cx="684972" cy="397936"/>
            </a:xfrm>
          </p:grpSpPr>
          <p:sp>
            <p:nvSpPr>
              <p:cNvPr id="120" name="Freeform 451"/>
              <p:cNvSpPr>
                <a:spLocks/>
              </p:cNvSpPr>
              <p:nvPr/>
            </p:nvSpPr>
            <p:spPr bwMode="auto">
              <a:xfrm>
                <a:off x="5214907" y="5460007"/>
                <a:ext cx="114163" cy="120687"/>
              </a:xfrm>
              <a:custGeom>
                <a:avLst/>
                <a:gdLst>
                  <a:gd name="T0" fmla="*/ 14 w 35"/>
                  <a:gd name="T1" fmla="*/ 0 h 37"/>
                  <a:gd name="T2" fmla="*/ 0 w 35"/>
                  <a:gd name="T3" fmla="*/ 15 h 37"/>
                  <a:gd name="T4" fmla="*/ 21 w 35"/>
                  <a:gd name="T5" fmla="*/ 37 h 37"/>
                  <a:gd name="T6" fmla="*/ 35 w 35"/>
                  <a:gd name="T7" fmla="*/ 22 h 37"/>
                  <a:gd name="T8" fmla="*/ 14 w 35"/>
                  <a:gd name="T9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5" h="37">
                    <a:moveTo>
                      <a:pt x="14" y="0"/>
                    </a:moveTo>
                    <a:lnTo>
                      <a:pt x="0" y="15"/>
                    </a:lnTo>
                    <a:lnTo>
                      <a:pt x="21" y="37"/>
                    </a:lnTo>
                    <a:lnTo>
                      <a:pt x="35" y="22"/>
                    </a:lnTo>
                    <a:lnTo>
                      <a:pt x="14" y="0"/>
                    </a:ln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452"/>
              <p:cNvSpPr>
                <a:spLocks noEditPoints="1"/>
              </p:cNvSpPr>
              <p:nvPr/>
            </p:nvSpPr>
            <p:spPr bwMode="auto">
              <a:xfrm>
                <a:off x="5015940" y="5270825"/>
                <a:ext cx="234848" cy="231587"/>
              </a:xfrm>
              <a:custGeom>
                <a:avLst/>
                <a:gdLst>
                  <a:gd name="T0" fmla="*/ 59 w 67"/>
                  <a:gd name="T1" fmla="*/ 46 h 67"/>
                  <a:gd name="T2" fmla="*/ 53 w 67"/>
                  <a:gd name="T3" fmla="*/ 12 h 67"/>
                  <a:gd name="T4" fmla="*/ 11 w 67"/>
                  <a:gd name="T5" fmla="*/ 12 h 67"/>
                  <a:gd name="T6" fmla="*/ 12 w 67"/>
                  <a:gd name="T7" fmla="*/ 54 h 67"/>
                  <a:gd name="T8" fmla="*/ 46 w 67"/>
                  <a:gd name="T9" fmla="*/ 59 h 67"/>
                  <a:gd name="T10" fmla="*/ 54 w 67"/>
                  <a:gd name="T11" fmla="*/ 67 h 67"/>
                  <a:gd name="T12" fmla="*/ 67 w 67"/>
                  <a:gd name="T13" fmla="*/ 54 h 67"/>
                  <a:gd name="T14" fmla="*/ 59 w 67"/>
                  <a:gd name="T15" fmla="*/ 46 h 67"/>
                  <a:gd name="T16" fmla="*/ 45 w 67"/>
                  <a:gd name="T17" fmla="*/ 45 h 67"/>
                  <a:gd name="T18" fmla="*/ 20 w 67"/>
                  <a:gd name="T19" fmla="*/ 45 h 67"/>
                  <a:gd name="T20" fmla="*/ 20 w 67"/>
                  <a:gd name="T21" fmla="*/ 21 h 67"/>
                  <a:gd name="T22" fmla="*/ 45 w 67"/>
                  <a:gd name="T23" fmla="*/ 20 h 67"/>
                  <a:gd name="T24" fmla="*/ 45 w 67"/>
                  <a:gd name="T25" fmla="*/ 45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67">
                    <a:moveTo>
                      <a:pt x="59" y="46"/>
                    </a:moveTo>
                    <a:cubicBezTo>
                      <a:pt x="65" y="35"/>
                      <a:pt x="63" y="21"/>
                      <a:pt x="53" y="12"/>
                    </a:cubicBezTo>
                    <a:cubicBezTo>
                      <a:pt x="42" y="0"/>
                      <a:pt x="23" y="0"/>
                      <a:pt x="11" y="12"/>
                    </a:cubicBezTo>
                    <a:cubicBezTo>
                      <a:pt x="0" y="24"/>
                      <a:pt x="0" y="43"/>
                      <a:pt x="12" y="54"/>
                    </a:cubicBezTo>
                    <a:cubicBezTo>
                      <a:pt x="21" y="63"/>
                      <a:pt x="35" y="65"/>
                      <a:pt x="46" y="59"/>
                    </a:cubicBezTo>
                    <a:cubicBezTo>
                      <a:pt x="54" y="67"/>
                      <a:pt x="54" y="67"/>
                      <a:pt x="54" y="67"/>
                    </a:cubicBezTo>
                    <a:cubicBezTo>
                      <a:pt x="67" y="54"/>
                      <a:pt x="67" y="54"/>
                      <a:pt x="67" y="54"/>
                    </a:cubicBezTo>
                    <a:lnTo>
                      <a:pt x="59" y="46"/>
                    </a:lnTo>
                    <a:close/>
                    <a:moveTo>
                      <a:pt x="45" y="45"/>
                    </a:moveTo>
                    <a:cubicBezTo>
                      <a:pt x="38" y="52"/>
                      <a:pt x="27" y="52"/>
                      <a:pt x="20" y="45"/>
                    </a:cubicBezTo>
                    <a:cubicBezTo>
                      <a:pt x="13" y="39"/>
                      <a:pt x="13" y="27"/>
                      <a:pt x="20" y="21"/>
                    </a:cubicBezTo>
                    <a:cubicBezTo>
                      <a:pt x="27" y="14"/>
                      <a:pt x="38" y="13"/>
                      <a:pt x="45" y="20"/>
                    </a:cubicBezTo>
                    <a:cubicBezTo>
                      <a:pt x="52" y="27"/>
                      <a:pt x="52" y="38"/>
                      <a:pt x="45" y="45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3" name="Freeform 454"/>
              <p:cNvSpPr>
                <a:spLocks/>
              </p:cNvSpPr>
              <p:nvPr/>
            </p:nvSpPr>
            <p:spPr bwMode="auto">
              <a:xfrm>
                <a:off x="4908303" y="5189244"/>
                <a:ext cx="260942" cy="371842"/>
              </a:xfrm>
              <a:custGeom>
                <a:avLst/>
                <a:gdLst>
                  <a:gd name="T0" fmla="*/ 26 w 75"/>
                  <a:gd name="T1" fmla="*/ 58 h 107"/>
                  <a:gd name="T2" fmla="*/ 61 w 75"/>
                  <a:gd name="T3" fmla="*/ 24 h 107"/>
                  <a:gd name="T4" fmla="*/ 75 w 75"/>
                  <a:gd name="T5" fmla="*/ 27 h 107"/>
                  <a:gd name="T6" fmla="*/ 75 w 75"/>
                  <a:gd name="T7" fmla="*/ 18 h 107"/>
                  <a:gd name="T8" fmla="*/ 12 w 75"/>
                  <a:gd name="T9" fmla="*/ 18 h 107"/>
                  <a:gd name="T10" fmla="*/ 0 w 75"/>
                  <a:gd name="T11" fmla="*/ 18 h 107"/>
                  <a:gd name="T12" fmla="*/ 0 w 75"/>
                  <a:gd name="T13" fmla="*/ 107 h 107"/>
                  <a:gd name="T14" fmla="*/ 12 w 75"/>
                  <a:gd name="T15" fmla="*/ 107 h 107"/>
                  <a:gd name="T16" fmla="*/ 75 w 75"/>
                  <a:gd name="T17" fmla="*/ 107 h 107"/>
                  <a:gd name="T18" fmla="*/ 75 w 75"/>
                  <a:gd name="T19" fmla="*/ 90 h 107"/>
                  <a:gd name="T20" fmla="*/ 61 w 75"/>
                  <a:gd name="T21" fmla="*/ 93 h 107"/>
                  <a:gd name="T22" fmla="*/ 26 w 75"/>
                  <a:gd name="T23" fmla="*/ 5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5" h="107">
                    <a:moveTo>
                      <a:pt x="26" y="58"/>
                    </a:moveTo>
                    <a:cubicBezTo>
                      <a:pt x="26" y="39"/>
                      <a:pt x="42" y="24"/>
                      <a:pt x="61" y="24"/>
                    </a:cubicBezTo>
                    <a:cubicBezTo>
                      <a:pt x="66" y="24"/>
                      <a:pt x="71" y="25"/>
                      <a:pt x="75" y="27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75" y="18"/>
                      <a:pt x="42" y="0"/>
                      <a:pt x="12" y="18"/>
                    </a:cubicBezTo>
                    <a:cubicBezTo>
                      <a:pt x="0" y="18"/>
                      <a:pt x="0" y="18"/>
                      <a:pt x="0" y="18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12" y="107"/>
                      <a:pt x="12" y="107"/>
                      <a:pt x="12" y="107"/>
                    </a:cubicBezTo>
                    <a:cubicBezTo>
                      <a:pt x="42" y="88"/>
                      <a:pt x="75" y="107"/>
                      <a:pt x="75" y="107"/>
                    </a:cubicBezTo>
                    <a:cubicBezTo>
                      <a:pt x="75" y="90"/>
                      <a:pt x="75" y="90"/>
                      <a:pt x="75" y="90"/>
                    </a:cubicBezTo>
                    <a:cubicBezTo>
                      <a:pt x="71" y="92"/>
                      <a:pt x="66" y="93"/>
                      <a:pt x="61" y="93"/>
                    </a:cubicBezTo>
                    <a:cubicBezTo>
                      <a:pt x="42" y="93"/>
                      <a:pt x="26" y="77"/>
                      <a:pt x="26" y="58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456"/>
              <p:cNvSpPr>
                <a:spLocks/>
              </p:cNvSpPr>
              <p:nvPr/>
            </p:nvSpPr>
            <p:spPr bwMode="auto">
              <a:xfrm>
                <a:off x="4644098" y="5182758"/>
                <a:ext cx="264205" cy="371842"/>
              </a:xfrm>
              <a:custGeom>
                <a:avLst/>
                <a:gdLst>
                  <a:gd name="T0" fmla="*/ 0 w 75"/>
                  <a:gd name="T1" fmla="*/ 18 h 107"/>
                  <a:gd name="T2" fmla="*/ 0 w 75"/>
                  <a:gd name="T3" fmla="*/ 107 h 107"/>
                  <a:gd name="T4" fmla="*/ 64 w 75"/>
                  <a:gd name="T5" fmla="*/ 107 h 107"/>
                  <a:gd name="T6" fmla="*/ 75 w 75"/>
                  <a:gd name="T7" fmla="*/ 107 h 107"/>
                  <a:gd name="T8" fmla="*/ 75 w 75"/>
                  <a:gd name="T9" fmla="*/ 18 h 107"/>
                  <a:gd name="T10" fmla="*/ 64 w 75"/>
                  <a:gd name="T11" fmla="*/ 18 h 107"/>
                  <a:gd name="T12" fmla="*/ 0 w 75"/>
                  <a:gd name="T13" fmla="*/ 18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5" h="107">
                    <a:moveTo>
                      <a:pt x="0" y="18"/>
                    </a:moveTo>
                    <a:cubicBezTo>
                      <a:pt x="0" y="107"/>
                      <a:pt x="0" y="107"/>
                      <a:pt x="0" y="107"/>
                    </a:cubicBezTo>
                    <a:cubicBezTo>
                      <a:pt x="0" y="107"/>
                      <a:pt x="33" y="88"/>
                      <a:pt x="64" y="107"/>
                    </a:cubicBezTo>
                    <a:cubicBezTo>
                      <a:pt x="75" y="107"/>
                      <a:pt x="75" y="107"/>
                      <a:pt x="75" y="107"/>
                    </a:cubicBezTo>
                    <a:cubicBezTo>
                      <a:pt x="75" y="18"/>
                      <a:pt x="75" y="18"/>
                      <a:pt x="75" y="18"/>
                    </a:cubicBezTo>
                    <a:cubicBezTo>
                      <a:pt x="64" y="18"/>
                      <a:pt x="64" y="18"/>
                      <a:pt x="64" y="18"/>
                    </a:cubicBezTo>
                    <a:cubicBezTo>
                      <a:pt x="33" y="0"/>
                      <a:pt x="0" y="18"/>
                      <a:pt x="0" y="18"/>
                    </a:cubicBezTo>
                    <a:close/>
                  </a:path>
                </a:pathLst>
              </a:custGeom>
              <a:solidFill>
                <a:srgbClr val="5A327D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7574280" y="4383020"/>
            <a:ext cx="1623696" cy="804509"/>
            <a:chOff x="8183880" y="4398260"/>
            <a:chExt cx="1623696" cy="804509"/>
          </a:xfrm>
        </p:grpSpPr>
        <p:sp>
          <p:nvSpPr>
            <p:cNvPr id="127" name="AutoShape 49"/>
            <p:cNvSpPr>
              <a:spLocks/>
            </p:cNvSpPr>
            <p:nvPr/>
          </p:nvSpPr>
          <p:spPr bwMode="auto">
            <a:xfrm>
              <a:off x="9580245" y="4398260"/>
              <a:ext cx="227331" cy="637223"/>
            </a:xfrm>
            <a:prstGeom prst="leftBrace">
              <a:avLst>
                <a:gd name="adj1" fmla="val 16045"/>
                <a:gd name="adj2" fmla="val 50000"/>
              </a:avLst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8" name="AutoShape 50"/>
            <p:cNvSpPr>
              <a:spLocks noChangeArrowheads="1"/>
            </p:cNvSpPr>
            <p:nvPr/>
          </p:nvSpPr>
          <p:spPr bwMode="auto">
            <a:xfrm>
              <a:off x="8183880" y="4726140"/>
              <a:ext cx="953771" cy="476629"/>
            </a:xfrm>
            <a:prstGeom prst="wedgeRoundRectCallout">
              <a:avLst>
                <a:gd name="adj1" fmla="val 92449"/>
                <a:gd name="adj2" fmla="val -49565"/>
                <a:gd name="adj3" fmla="val 16667"/>
              </a:avLst>
            </a:prstGeom>
            <a:no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18000" tIns="10800" rIns="18000" bIns="1080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  <a:ea typeface="宋体" charset="-122"/>
                </a:rPr>
                <a:t>结点</a:t>
              </a:r>
            </a:p>
          </p:txBody>
        </p:sp>
      </p:grpSp>
      <p:sp>
        <p:nvSpPr>
          <p:cNvPr id="129" name="AutoShape 51"/>
          <p:cNvSpPr>
            <a:spLocks noChangeArrowheads="1"/>
          </p:cNvSpPr>
          <p:nvPr/>
        </p:nvSpPr>
        <p:spPr bwMode="auto">
          <a:xfrm>
            <a:off x="10548620" y="4178868"/>
            <a:ext cx="1152000" cy="432000"/>
          </a:xfrm>
          <a:prstGeom prst="wedgeRoundRectCallout">
            <a:avLst>
              <a:gd name="adj1" fmla="val -66764"/>
              <a:gd name="adj2" fmla="val 38208"/>
              <a:gd name="adj3" fmla="val 16667"/>
            </a:avLst>
          </a:prstGeom>
          <a:noFill/>
          <a:ln w="28575">
            <a:solidFill>
              <a:srgbClr val="285A32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charset="-122"/>
              </a:rPr>
              <a:t>数据域</a:t>
            </a:r>
          </a:p>
        </p:txBody>
      </p:sp>
      <p:sp>
        <p:nvSpPr>
          <p:cNvPr id="130" name="AutoShape 52"/>
          <p:cNvSpPr>
            <a:spLocks noChangeArrowheads="1"/>
          </p:cNvSpPr>
          <p:nvPr/>
        </p:nvSpPr>
        <p:spPr bwMode="auto">
          <a:xfrm>
            <a:off x="10567560" y="4820911"/>
            <a:ext cx="1152000" cy="432000"/>
          </a:xfrm>
          <a:prstGeom prst="wedgeRoundRectCallout">
            <a:avLst>
              <a:gd name="adj1" fmla="val -66764"/>
              <a:gd name="adj2" fmla="val -22051"/>
              <a:gd name="adj3" fmla="val 16667"/>
            </a:avLst>
          </a:prstGeom>
          <a:noFill/>
          <a:ln w="28575">
            <a:solidFill>
              <a:srgbClr val="285A32"/>
            </a:solidFill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  <a:ea typeface="宋体" charset="-122"/>
              </a:rPr>
              <a:t>指针域</a:t>
            </a:r>
          </a:p>
        </p:txBody>
      </p:sp>
      <p:grpSp>
        <p:nvGrpSpPr>
          <p:cNvPr id="131" name="Group 78"/>
          <p:cNvGrpSpPr>
            <a:grpSpLocks/>
          </p:cNvGrpSpPr>
          <p:nvPr/>
        </p:nvGrpSpPr>
        <p:grpSpPr bwMode="auto">
          <a:xfrm>
            <a:off x="890733" y="5206932"/>
            <a:ext cx="5907087" cy="660400"/>
            <a:chOff x="-1435" y="2833"/>
            <a:chExt cx="3721" cy="416"/>
          </a:xfrm>
          <a:noFill/>
        </p:grpSpPr>
        <p:grpSp>
          <p:nvGrpSpPr>
            <p:cNvPr id="132" name="Group 73"/>
            <p:cNvGrpSpPr>
              <a:grpSpLocks/>
            </p:cNvGrpSpPr>
            <p:nvPr/>
          </p:nvGrpSpPr>
          <p:grpSpPr bwMode="auto">
            <a:xfrm>
              <a:off x="640" y="2856"/>
              <a:ext cx="1646" cy="393"/>
              <a:chOff x="640" y="3036"/>
              <a:chExt cx="1646" cy="393"/>
            </a:xfrm>
            <a:grpFill/>
          </p:grpSpPr>
          <p:sp>
            <p:nvSpPr>
              <p:cNvPr id="134" name="Text Box 65"/>
              <p:cNvSpPr txBox="1">
                <a:spLocks noChangeArrowheads="1"/>
              </p:cNvSpPr>
              <p:nvPr/>
            </p:nvSpPr>
            <p:spPr bwMode="auto">
              <a:xfrm>
                <a:off x="640" y="3036"/>
                <a:ext cx="1646" cy="389"/>
              </a:xfrm>
              <a:prstGeom prst="rect">
                <a:avLst/>
              </a:prstGeom>
              <a:grpFill/>
              <a:ln w="38100">
                <a:solidFill>
                  <a:srgbClr val="285A3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3200" b="1">
                    <a:solidFill>
                      <a:schemeClr val="tx1"/>
                    </a:solidFill>
                    <a:latin typeface="Times New Roman" pitchFamily="18" charset="0"/>
                  </a:rPr>
                  <a:t>  data     next</a:t>
                </a:r>
              </a:p>
            </p:txBody>
          </p:sp>
          <p:sp>
            <p:nvSpPr>
              <p:cNvPr id="135" name="Line 66"/>
              <p:cNvSpPr>
                <a:spLocks noChangeShapeType="1"/>
              </p:cNvSpPr>
              <p:nvPr/>
            </p:nvSpPr>
            <p:spPr bwMode="auto">
              <a:xfrm>
                <a:off x="1490" y="3036"/>
                <a:ext cx="0" cy="393"/>
              </a:xfrm>
              <a:prstGeom prst="line">
                <a:avLst/>
              </a:prstGeom>
              <a:grpFill/>
              <a:ln w="38100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33" name="Rectangle 69"/>
            <p:cNvSpPr>
              <a:spLocks noChangeArrowheads="1"/>
            </p:cNvSpPr>
            <p:nvPr/>
          </p:nvSpPr>
          <p:spPr bwMode="auto">
            <a:xfrm>
              <a:off x="-1435" y="2833"/>
              <a:ext cx="1941" cy="416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pPr algn="l">
                <a:lnSpc>
                  <a:spcPct val="90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单链表的结点</a:t>
              </a: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endPara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971392" y="2934268"/>
            <a:ext cx="5140325" cy="2282190"/>
            <a:chOff x="971392" y="2934268"/>
            <a:chExt cx="5140325" cy="2282190"/>
          </a:xfrm>
        </p:grpSpPr>
        <p:grpSp>
          <p:nvGrpSpPr>
            <p:cNvPr id="136" name="Group 76"/>
            <p:cNvGrpSpPr>
              <a:grpSpLocks/>
            </p:cNvGrpSpPr>
            <p:nvPr/>
          </p:nvGrpSpPr>
          <p:grpSpPr bwMode="auto">
            <a:xfrm>
              <a:off x="4228610" y="4532245"/>
              <a:ext cx="1290638" cy="684213"/>
              <a:chOff x="658" y="2588"/>
              <a:chExt cx="813" cy="431"/>
            </a:xfrm>
            <a:noFill/>
          </p:grpSpPr>
          <p:sp>
            <p:nvSpPr>
              <p:cNvPr id="137" name="AutoShape 71"/>
              <p:cNvSpPr>
                <a:spLocks/>
              </p:cNvSpPr>
              <p:nvPr/>
            </p:nvSpPr>
            <p:spPr bwMode="auto">
              <a:xfrm rot="5400000">
                <a:off x="1000" y="2548"/>
                <a:ext cx="129" cy="813"/>
              </a:xfrm>
              <a:prstGeom prst="leftBrace">
                <a:avLst>
                  <a:gd name="adj1" fmla="val 52519"/>
                  <a:gd name="adj2" fmla="val 50000"/>
                </a:avLst>
              </a:prstGeom>
              <a:grp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8" name="Text Box 74"/>
              <p:cNvSpPr txBox="1">
                <a:spLocks noChangeArrowheads="1"/>
              </p:cNvSpPr>
              <p:nvPr/>
            </p:nvSpPr>
            <p:spPr bwMode="auto">
              <a:xfrm>
                <a:off x="723" y="2588"/>
                <a:ext cx="695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数据域</a:t>
                </a:r>
              </a:p>
            </p:txBody>
          </p:sp>
        </p:grpSp>
        <p:sp>
          <p:nvSpPr>
            <p:cNvPr id="142" name="Rectangle 68"/>
            <p:cNvSpPr>
              <a:spLocks noChangeArrowheads="1"/>
            </p:cNvSpPr>
            <p:nvPr/>
          </p:nvSpPr>
          <p:spPr bwMode="auto">
            <a:xfrm>
              <a:off x="971392" y="2934268"/>
              <a:ext cx="5140325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1" dirty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data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存储数据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元素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971392" y="3487353"/>
            <a:ext cx="5840081" cy="1743392"/>
            <a:chOff x="971392" y="3487353"/>
            <a:chExt cx="5840081" cy="1743392"/>
          </a:xfrm>
        </p:grpSpPr>
        <p:grpSp>
          <p:nvGrpSpPr>
            <p:cNvPr id="139" name="Group 77"/>
            <p:cNvGrpSpPr>
              <a:grpSpLocks/>
            </p:cNvGrpSpPr>
            <p:nvPr/>
          </p:nvGrpSpPr>
          <p:grpSpPr bwMode="auto">
            <a:xfrm>
              <a:off x="5563698" y="4532245"/>
              <a:ext cx="1247775" cy="698500"/>
              <a:chOff x="1499" y="2588"/>
              <a:chExt cx="786" cy="440"/>
            </a:xfrm>
            <a:noFill/>
          </p:grpSpPr>
          <p:sp>
            <p:nvSpPr>
              <p:cNvPr id="140" name="AutoShape 72"/>
              <p:cNvSpPr>
                <a:spLocks/>
              </p:cNvSpPr>
              <p:nvPr/>
            </p:nvSpPr>
            <p:spPr bwMode="auto">
              <a:xfrm rot="5400000">
                <a:off x="1823" y="2566"/>
                <a:ext cx="138" cy="786"/>
              </a:xfrm>
              <a:prstGeom prst="leftBrace">
                <a:avLst>
                  <a:gd name="adj1" fmla="val 47464"/>
                  <a:gd name="adj2" fmla="val 50000"/>
                </a:avLst>
              </a:prstGeom>
              <a:grpFill/>
              <a:ln w="28575">
                <a:solidFill>
                  <a:srgbClr val="285A3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1" name="Text Box 75"/>
              <p:cNvSpPr txBox="1">
                <a:spLocks noChangeArrowheads="1"/>
              </p:cNvSpPr>
              <p:nvPr/>
            </p:nvSpPr>
            <p:spPr bwMode="auto">
              <a:xfrm>
                <a:off x="1527" y="2588"/>
                <a:ext cx="695" cy="288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FF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zh-CN" altLang="en-US" sz="24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指针域</a:t>
                </a:r>
              </a:p>
            </p:txBody>
          </p:sp>
        </p:grpSp>
        <p:sp>
          <p:nvSpPr>
            <p:cNvPr id="76" name="Rectangle 68"/>
            <p:cNvSpPr>
              <a:spLocks noChangeArrowheads="1"/>
            </p:cNvSpPr>
            <p:nvPr/>
          </p:nvSpPr>
          <p:spPr bwMode="auto">
            <a:xfrm>
              <a:off x="971392" y="3487353"/>
              <a:ext cx="5140325" cy="5653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en-US" altLang="zh-CN" sz="2800" b="1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next</a:t>
              </a:r>
              <a:r>
                <a:rPr lang="en-US" altLang="zh-CN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存储指向后继结点的地址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45806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" grpId="0" animBg="1"/>
      <p:bldP spid="13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链表的操作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818714" y="957106"/>
            <a:ext cx="6831766" cy="523220"/>
            <a:chOff x="1826091" y="4148024"/>
            <a:chExt cx="6831766" cy="523220"/>
          </a:xfrm>
        </p:grpSpPr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27279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链表插入操作的函数原型是什么？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8" name="矩形 67"/>
          <p:cNvSpPr/>
          <p:nvPr/>
        </p:nvSpPr>
        <p:spPr>
          <a:xfrm>
            <a:off x="746760" y="1498848"/>
            <a:ext cx="940308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，待插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功能：在表的第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个位置处插入一个新元素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输出：若插入成功，表中增加一个新元素；否则给出失败信息</a:t>
            </a:r>
          </a:p>
        </p:txBody>
      </p:sp>
      <p:sp>
        <p:nvSpPr>
          <p:cNvPr id="69" name="Text Box 1033"/>
          <p:cNvSpPr txBox="1">
            <a:spLocks noChangeArrowheads="1"/>
          </p:cNvSpPr>
          <p:nvPr/>
        </p:nvSpPr>
        <p:spPr bwMode="auto">
          <a:xfrm>
            <a:off x="784147" y="4833079"/>
            <a:ext cx="96193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DulList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list,int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圆角矩形标注 69"/>
          <p:cNvSpPr/>
          <p:nvPr/>
        </p:nvSpPr>
        <p:spPr>
          <a:xfrm>
            <a:off x="2945468" y="4197599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</a:rPr>
              <a:t>插入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操作</a:t>
            </a:r>
            <a:r>
              <a:rPr lang="zh-CN" altLang="zh-CN" sz="2000" b="1" dirty="0">
                <a:solidFill>
                  <a:srgbClr val="404040"/>
                </a:solidFill>
              </a:rPr>
              <a:t>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542924" y="3194200"/>
            <a:ext cx="10933157" cy="752479"/>
            <a:chOff x="619124" y="3194200"/>
            <a:chExt cx="10933157" cy="752479"/>
          </a:xfrm>
        </p:grpSpPr>
        <p:sp>
          <p:nvSpPr>
            <p:cNvPr id="30" name="Text Box 89"/>
            <p:cNvSpPr txBox="1">
              <a:spLocks noChangeArrowheads="1"/>
            </p:cNvSpPr>
            <p:nvPr/>
          </p:nvSpPr>
          <p:spPr bwMode="auto">
            <a:xfrm>
              <a:off x="6796128" y="350152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</a:t>
              </a:r>
              <a:r>
                <a:rPr lang="en-US" altLang="zh-CN" sz="2800" b="1" i="1" dirty="0" err="1" smtClean="0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="1" i="1" baseline="-25000" dirty="0" err="1" smtClean="0">
                  <a:solidFill>
                    <a:srgbClr val="404040"/>
                  </a:solidFill>
                  <a:latin typeface="Times New Roman" pitchFamily="18" charset="0"/>
                </a:rPr>
                <a:t>i</a:t>
              </a:r>
              <a:endParaRPr lang="en-US" altLang="zh-CN" sz="2800" b="1" i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31" name="Line 90"/>
            <p:cNvSpPr>
              <a:spLocks noChangeShapeType="1"/>
            </p:cNvSpPr>
            <p:nvPr/>
          </p:nvSpPr>
          <p:spPr bwMode="auto">
            <a:xfrm>
              <a:off x="7246978" y="350152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2" name="Line 91"/>
            <p:cNvSpPr>
              <a:spLocks noChangeShapeType="1"/>
            </p:cNvSpPr>
            <p:nvPr/>
          </p:nvSpPr>
          <p:spPr bwMode="auto">
            <a:xfrm>
              <a:off x="7783553" y="350152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5" name="Line 95"/>
            <p:cNvSpPr>
              <a:spLocks noChangeShapeType="1"/>
            </p:cNvSpPr>
            <p:nvPr/>
          </p:nvSpPr>
          <p:spPr bwMode="auto">
            <a:xfrm>
              <a:off x="4706025" y="3645982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6" name="Line 97"/>
            <p:cNvSpPr>
              <a:spLocks noChangeShapeType="1"/>
            </p:cNvSpPr>
            <p:nvPr/>
          </p:nvSpPr>
          <p:spPr bwMode="auto">
            <a:xfrm>
              <a:off x="9568538" y="364598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7" name="Line 99"/>
            <p:cNvSpPr>
              <a:spLocks noChangeShapeType="1"/>
            </p:cNvSpPr>
            <p:nvPr/>
          </p:nvSpPr>
          <p:spPr bwMode="auto">
            <a:xfrm>
              <a:off x="9684425" y="380632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8" name="Line 102"/>
            <p:cNvSpPr>
              <a:spLocks noChangeShapeType="1"/>
            </p:cNvSpPr>
            <p:nvPr/>
          </p:nvSpPr>
          <p:spPr bwMode="auto">
            <a:xfrm>
              <a:off x="4821913" y="3806320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39" name="Line 97"/>
            <p:cNvSpPr>
              <a:spLocks noChangeShapeType="1"/>
            </p:cNvSpPr>
            <p:nvPr/>
          </p:nvSpPr>
          <p:spPr bwMode="auto">
            <a:xfrm>
              <a:off x="6191075" y="364598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0" name="Line 99"/>
            <p:cNvSpPr>
              <a:spLocks noChangeShapeType="1"/>
            </p:cNvSpPr>
            <p:nvPr/>
          </p:nvSpPr>
          <p:spPr bwMode="auto">
            <a:xfrm>
              <a:off x="6306962" y="380632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1" name="Line 95"/>
            <p:cNvSpPr>
              <a:spLocks noChangeShapeType="1"/>
            </p:cNvSpPr>
            <p:nvPr/>
          </p:nvSpPr>
          <p:spPr bwMode="auto">
            <a:xfrm>
              <a:off x="963812" y="3723636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19124" y="3194200"/>
              <a:ext cx="121482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DulList</a:t>
              </a:r>
              <a:endParaRPr lang="zh-CN" altLang="en-US" sz="20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 Box 86"/>
            <p:cNvSpPr txBox="1">
              <a:spLocks noChangeArrowheads="1"/>
            </p:cNvSpPr>
            <p:nvPr/>
          </p:nvSpPr>
          <p:spPr bwMode="auto">
            <a:xfrm>
              <a:off x="1547117" y="3476468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44" name="Line 87"/>
            <p:cNvSpPr>
              <a:spLocks noChangeShapeType="1"/>
            </p:cNvSpPr>
            <p:nvPr/>
          </p:nvSpPr>
          <p:spPr bwMode="auto">
            <a:xfrm>
              <a:off x="1997967" y="347646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5" name="Line 88"/>
            <p:cNvSpPr>
              <a:spLocks noChangeShapeType="1"/>
            </p:cNvSpPr>
            <p:nvPr/>
          </p:nvSpPr>
          <p:spPr bwMode="auto">
            <a:xfrm>
              <a:off x="2534542" y="3476468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6" name="Text Box 86"/>
            <p:cNvSpPr txBox="1">
              <a:spLocks noChangeArrowheads="1"/>
            </p:cNvSpPr>
            <p:nvPr/>
          </p:nvSpPr>
          <p:spPr bwMode="auto">
            <a:xfrm>
              <a:off x="3402054" y="3470911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a</a:t>
              </a:r>
              <a:r>
                <a:rPr lang="en-US" altLang="zh-CN" sz="2800" b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  <a:endParaRPr lang="en-US" altLang="zh-CN" sz="2800" b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47" name="Line 87"/>
            <p:cNvSpPr>
              <a:spLocks noChangeShapeType="1"/>
            </p:cNvSpPr>
            <p:nvPr/>
          </p:nvSpPr>
          <p:spPr bwMode="auto">
            <a:xfrm>
              <a:off x="3852904" y="3470911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8" name="Line 88"/>
            <p:cNvSpPr>
              <a:spLocks noChangeShapeType="1"/>
            </p:cNvSpPr>
            <p:nvPr/>
          </p:nvSpPr>
          <p:spPr bwMode="auto">
            <a:xfrm>
              <a:off x="4389479" y="3470911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9" name="Line 95"/>
            <p:cNvSpPr>
              <a:spLocks noChangeShapeType="1"/>
            </p:cNvSpPr>
            <p:nvPr/>
          </p:nvSpPr>
          <p:spPr bwMode="auto">
            <a:xfrm>
              <a:off x="2816266" y="3615373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0" name="Line 102"/>
            <p:cNvSpPr>
              <a:spLocks noChangeShapeType="1"/>
            </p:cNvSpPr>
            <p:nvPr/>
          </p:nvSpPr>
          <p:spPr bwMode="auto">
            <a:xfrm>
              <a:off x="2932154" y="3775711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1" name="Text Box 89"/>
            <p:cNvSpPr txBox="1">
              <a:spLocks noChangeArrowheads="1"/>
            </p:cNvSpPr>
            <p:nvPr/>
          </p:nvSpPr>
          <p:spPr bwMode="auto">
            <a:xfrm>
              <a:off x="10158771" y="3507736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b="1" i="1" dirty="0" smtClean="0">
                  <a:solidFill>
                    <a:srgbClr val="404040"/>
                  </a:solidFill>
                  <a:latin typeface="Times New Roman" pitchFamily="18" charset="0"/>
                </a:rPr>
                <a:t>     a</a:t>
              </a:r>
              <a:r>
                <a:rPr lang="en-US" altLang="zh-CN" sz="2800" b="1" i="1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  <a:endParaRPr lang="en-US" altLang="zh-CN" sz="2800" b="1" i="1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52" name="Line 90"/>
            <p:cNvSpPr>
              <a:spLocks noChangeShapeType="1"/>
            </p:cNvSpPr>
            <p:nvPr/>
          </p:nvSpPr>
          <p:spPr bwMode="auto">
            <a:xfrm>
              <a:off x="10609621" y="3507736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3" name="Line 91"/>
            <p:cNvSpPr>
              <a:spLocks noChangeShapeType="1"/>
            </p:cNvSpPr>
            <p:nvPr/>
          </p:nvSpPr>
          <p:spPr bwMode="auto">
            <a:xfrm>
              <a:off x="11146196" y="3507736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4" name="Text Box 36"/>
            <p:cNvSpPr txBox="1">
              <a:spLocks noChangeArrowheads="1"/>
            </p:cNvSpPr>
            <p:nvPr/>
          </p:nvSpPr>
          <p:spPr bwMode="auto">
            <a:xfrm>
              <a:off x="11103018" y="3489479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55" name="Text Box 36"/>
            <p:cNvSpPr txBox="1">
              <a:spLocks noChangeArrowheads="1"/>
            </p:cNvSpPr>
            <p:nvPr/>
          </p:nvSpPr>
          <p:spPr bwMode="auto">
            <a:xfrm>
              <a:off x="1523508" y="3460880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56" name="Line 97"/>
            <p:cNvSpPr>
              <a:spLocks noChangeShapeType="1"/>
            </p:cNvSpPr>
            <p:nvPr/>
          </p:nvSpPr>
          <p:spPr bwMode="auto">
            <a:xfrm>
              <a:off x="5383354" y="3630742"/>
              <a:ext cx="720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7" name="Line 97"/>
            <p:cNvSpPr>
              <a:spLocks noChangeShapeType="1"/>
            </p:cNvSpPr>
            <p:nvPr/>
          </p:nvSpPr>
          <p:spPr bwMode="auto">
            <a:xfrm>
              <a:off x="5490034" y="3806320"/>
              <a:ext cx="720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8" name="Line 95"/>
            <p:cNvSpPr>
              <a:spLocks noChangeShapeType="1"/>
            </p:cNvSpPr>
            <p:nvPr/>
          </p:nvSpPr>
          <p:spPr bwMode="auto">
            <a:xfrm>
              <a:off x="8061286" y="3654396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Line 102"/>
            <p:cNvSpPr>
              <a:spLocks noChangeShapeType="1"/>
            </p:cNvSpPr>
            <p:nvPr/>
          </p:nvSpPr>
          <p:spPr bwMode="auto">
            <a:xfrm>
              <a:off x="8177174" y="3814734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0" name="Line 97"/>
            <p:cNvSpPr>
              <a:spLocks noChangeShapeType="1"/>
            </p:cNvSpPr>
            <p:nvPr/>
          </p:nvSpPr>
          <p:spPr bwMode="auto">
            <a:xfrm>
              <a:off x="8720585" y="3639156"/>
              <a:ext cx="720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Line 97"/>
            <p:cNvSpPr>
              <a:spLocks noChangeShapeType="1"/>
            </p:cNvSpPr>
            <p:nvPr/>
          </p:nvSpPr>
          <p:spPr bwMode="auto">
            <a:xfrm>
              <a:off x="8827265" y="3814734"/>
              <a:ext cx="720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668560" y="5455920"/>
            <a:ext cx="8142621" cy="648000"/>
            <a:chOff x="668560" y="5120640"/>
            <a:chExt cx="8142621" cy="648000"/>
          </a:xfrm>
        </p:grpSpPr>
        <p:sp>
          <p:nvSpPr>
            <p:cNvPr id="75" name="Rectangle 11"/>
            <p:cNvSpPr/>
            <p:nvPr/>
          </p:nvSpPr>
          <p:spPr>
            <a:xfrm>
              <a:off x="1431181" y="5120640"/>
              <a:ext cx="7380000" cy="648000"/>
            </a:xfrm>
            <a:prstGeom prst="rect">
              <a:avLst/>
            </a:prstGeom>
            <a:noFill/>
            <a:ln w="38100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800" dirty="0" smtClean="0">
                  <a:solidFill>
                    <a:srgbClr val="40404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基本操作是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定义于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逻辑结构、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实现于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Microsoft YaHei UI" panose="020B0503020204020204" pitchFamily="34" charset="-122"/>
                  <a:ea typeface="Microsoft YaHei UI" panose="020B0503020204020204" pitchFamily="34" charset="-122"/>
                </a:rPr>
                <a:t>存储结构</a:t>
              </a:r>
              <a:endParaRPr lang="zh-CN" altLang="en-US" sz="2800" dirty="0">
                <a:solidFill>
                  <a:srgbClr val="40404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76" name="Group 70"/>
            <p:cNvGrpSpPr/>
            <p:nvPr/>
          </p:nvGrpSpPr>
          <p:grpSpPr>
            <a:xfrm>
              <a:off x="668560" y="5151120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77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9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0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15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链表的操作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77"/>
          <p:cNvSpPr txBox="1">
            <a:spLocks noChangeArrowheads="1"/>
          </p:cNvSpPr>
          <p:nvPr/>
        </p:nvSpPr>
        <p:spPr bwMode="auto">
          <a:xfrm>
            <a:off x="1239044" y="4240212"/>
            <a:ext cx="487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200">
              <a:solidFill>
                <a:srgbClr val="404040"/>
              </a:solidFill>
              <a:ea typeface="宋体" charset="-122"/>
            </a:endParaRPr>
          </a:p>
        </p:txBody>
      </p:sp>
      <p:sp>
        <p:nvSpPr>
          <p:cNvPr id="17" name="Text Box 78"/>
          <p:cNvSpPr txBox="1">
            <a:spLocks noChangeArrowheads="1"/>
          </p:cNvSpPr>
          <p:nvPr/>
        </p:nvSpPr>
        <p:spPr bwMode="auto">
          <a:xfrm>
            <a:off x="1024732" y="3644273"/>
            <a:ext cx="2667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s-&gt;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prior = p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; </a:t>
            </a:r>
          </a:p>
        </p:txBody>
      </p:sp>
      <p:sp>
        <p:nvSpPr>
          <p:cNvPr id="19" name="Text Box 79"/>
          <p:cNvSpPr txBox="1">
            <a:spLocks noChangeArrowheads="1"/>
          </p:cNvSpPr>
          <p:nvPr/>
        </p:nvSpPr>
        <p:spPr bwMode="auto">
          <a:xfrm>
            <a:off x="1024732" y="4208045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s-&gt;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next = p-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&gt;next;</a:t>
            </a: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1024732" y="4771816"/>
            <a:ext cx="364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p-&gt;next-&gt;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prior = s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</p:txBody>
      </p:sp>
      <p:sp>
        <p:nvSpPr>
          <p:cNvPr id="21" name="Text Box 82"/>
          <p:cNvSpPr txBox="1">
            <a:spLocks noChangeArrowheads="1"/>
          </p:cNvSpPr>
          <p:nvPr/>
        </p:nvSpPr>
        <p:spPr bwMode="auto">
          <a:xfrm>
            <a:off x="1024732" y="5335587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p-&gt;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next = s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; </a:t>
            </a:r>
            <a:endParaRPr lang="zh-CN" altLang="en-US" sz="3200" dirty="0">
              <a:solidFill>
                <a:srgbClr val="404040"/>
              </a:solidFill>
              <a:ea typeface="宋体" charset="-122"/>
            </a:endParaRPr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4355465" y="1443662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itchFamily="18" charset="0"/>
              </a:rPr>
              <a:t>      a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itchFamily="18" charset="0"/>
              </a:rPr>
              <a:t>i-1</a:t>
            </a:r>
            <a:endParaRPr lang="en-US" altLang="zh-CN" sz="2800" i="1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56" name="Line 87"/>
          <p:cNvSpPr>
            <a:spLocks noChangeShapeType="1"/>
          </p:cNvSpPr>
          <p:nvPr/>
        </p:nvSpPr>
        <p:spPr bwMode="auto">
          <a:xfrm>
            <a:off x="4806315" y="144366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7" name="Line 88"/>
          <p:cNvSpPr>
            <a:spLocks noChangeShapeType="1"/>
          </p:cNvSpPr>
          <p:nvPr/>
        </p:nvSpPr>
        <p:spPr bwMode="auto">
          <a:xfrm>
            <a:off x="5342890" y="1443662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8" name="Text Box 89"/>
          <p:cNvSpPr txBox="1">
            <a:spLocks noChangeArrowheads="1"/>
          </p:cNvSpPr>
          <p:nvPr/>
        </p:nvSpPr>
        <p:spPr bwMode="auto">
          <a:xfrm>
            <a:off x="6652260" y="1443662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9000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itchFamily="18" charset="0"/>
              </a:rPr>
              <a:t>      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404040"/>
                </a:solidFill>
                <a:latin typeface="Times New Roman" pitchFamily="18" charset="0"/>
              </a:rPr>
              <a:t>i</a:t>
            </a:r>
            <a:endParaRPr lang="en-US" altLang="zh-CN" sz="2800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59" name="Line 90"/>
          <p:cNvSpPr>
            <a:spLocks noChangeShapeType="1"/>
          </p:cNvSpPr>
          <p:nvPr/>
        </p:nvSpPr>
        <p:spPr bwMode="auto">
          <a:xfrm>
            <a:off x="7103110" y="144366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>
            <a:off x="7639685" y="1443662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Line 95"/>
          <p:cNvSpPr>
            <a:spLocks noChangeShapeType="1"/>
          </p:cNvSpPr>
          <p:nvPr/>
        </p:nvSpPr>
        <p:spPr bwMode="auto">
          <a:xfrm>
            <a:off x="3769677" y="1588124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3" name="Line 97"/>
          <p:cNvSpPr>
            <a:spLocks noChangeShapeType="1"/>
          </p:cNvSpPr>
          <p:nvPr/>
        </p:nvSpPr>
        <p:spPr bwMode="auto">
          <a:xfrm>
            <a:off x="7915910" y="1588124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Line 99"/>
          <p:cNvSpPr>
            <a:spLocks noChangeShapeType="1"/>
          </p:cNvSpPr>
          <p:nvPr/>
        </p:nvSpPr>
        <p:spPr bwMode="auto">
          <a:xfrm>
            <a:off x="8031797" y="1748462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Line 102"/>
          <p:cNvSpPr>
            <a:spLocks noChangeShapeType="1"/>
          </p:cNvSpPr>
          <p:nvPr/>
        </p:nvSpPr>
        <p:spPr bwMode="auto">
          <a:xfrm>
            <a:off x="3885565" y="1748462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Line 97"/>
          <p:cNvSpPr>
            <a:spLocks noChangeShapeType="1"/>
          </p:cNvSpPr>
          <p:nvPr/>
        </p:nvSpPr>
        <p:spPr bwMode="auto">
          <a:xfrm>
            <a:off x="5635727" y="1588124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7" name="Line 99"/>
          <p:cNvSpPr>
            <a:spLocks noChangeShapeType="1"/>
          </p:cNvSpPr>
          <p:nvPr/>
        </p:nvSpPr>
        <p:spPr bwMode="auto">
          <a:xfrm>
            <a:off x="5751614" y="1748462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4977607" y="924867"/>
            <a:ext cx="347662" cy="508000"/>
            <a:chOff x="1993" y="1573"/>
            <a:chExt cx="219" cy="320"/>
          </a:xfrm>
        </p:grpSpPr>
        <p:sp>
          <p:nvSpPr>
            <p:cNvPr id="94" name="Line 105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Text Box 106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96" name="Line 114"/>
          <p:cNvSpPr>
            <a:spLocks noChangeShapeType="1"/>
          </p:cNvSpPr>
          <p:nvPr/>
        </p:nvSpPr>
        <p:spPr bwMode="auto">
          <a:xfrm flipH="1" flipV="1">
            <a:off x="5039519" y="1917054"/>
            <a:ext cx="508000" cy="71120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7" name="Line 115"/>
          <p:cNvSpPr>
            <a:spLocks noChangeShapeType="1"/>
          </p:cNvSpPr>
          <p:nvPr/>
        </p:nvSpPr>
        <p:spPr bwMode="auto">
          <a:xfrm flipV="1">
            <a:off x="6636544" y="1932929"/>
            <a:ext cx="609600" cy="681038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0" name="Line 116"/>
          <p:cNvSpPr>
            <a:spLocks noChangeShapeType="1"/>
          </p:cNvSpPr>
          <p:nvPr/>
        </p:nvSpPr>
        <p:spPr bwMode="auto">
          <a:xfrm flipV="1">
            <a:off x="6313491" y="1759733"/>
            <a:ext cx="652463" cy="73818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3" name="Line 117"/>
          <p:cNvSpPr>
            <a:spLocks noChangeShapeType="1"/>
          </p:cNvSpPr>
          <p:nvPr/>
        </p:nvSpPr>
        <p:spPr bwMode="auto">
          <a:xfrm flipH="1" flipV="1">
            <a:off x="5464967" y="1772592"/>
            <a:ext cx="508000" cy="71120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6869" y="2384720"/>
            <a:ext cx="2212815" cy="556102"/>
            <a:chOff x="5426869" y="2384720"/>
            <a:chExt cx="2212815" cy="556102"/>
          </a:xfrm>
        </p:grpSpPr>
        <p:sp>
          <p:nvSpPr>
            <p:cNvPr id="104" name="Text Box 89"/>
            <p:cNvSpPr txBox="1">
              <a:spLocks noChangeArrowheads="1"/>
            </p:cNvSpPr>
            <p:nvPr/>
          </p:nvSpPr>
          <p:spPr bwMode="auto">
            <a:xfrm>
              <a:off x="5426869" y="2509022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x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05" name="Line 90"/>
            <p:cNvSpPr>
              <a:spLocks noChangeShapeType="1"/>
            </p:cNvSpPr>
            <p:nvPr/>
          </p:nvSpPr>
          <p:spPr bwMode="auto">
            <a:xfrm>
              <a:off x="5877719" y="2509022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6" name="Line 91"/>
            <p:cNvSpPr>
              <a:spLocks noChangeShapeType="1"/>
            </p:cNvSpPr>
            <p:nvPr/>
          </p:nvSpPr>
          <p:spPr bwMode="auto">
            <a:xfrm>
              <a:off x="6414294" y="2509022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8" name="Line 99"/>
            <p:cNvSpPr>
              <a:spLocks noChangeShapeType="1"/>
            </p:cNvSpPr>
            <p:nvPr/>
          </p:nvSpPr>
          <p:spPr bwMode="auto">
            <a:xfrm>
              <a:off x="6806405" y="2813822"/>
              <a:ext cx="833279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9" name="Text Box 106"/>
            <p:cNvSpPr txBox="1">
              <a:spLocks noChangeArrowheads="1"/>
            </p:cNvSpPr>
            <p:nvPr/>
          </p:nvSpPr>
          <p:spPr bwMode="auto">
            <a:xfrm>
              <a:off x="7251542" y="2384720"/>
              <a:ext cx="2460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426869" y="5109188"/>
            <a:ext cx="5022690" cy="584678"/>
            <a:chOff x="5426869" y="4484348"/>
            <a:chExt cx="5022690" cy="584678"/>
          </a:xfrm>
        </p:grpSpPr>
        <p:sp>
          <p:nvSpPr>
            <p:cNvPr id="53" name="Text Box 126"/>
            <p:cNvSpPr txBox="1">
              <a:spLocks noChangeArrowheads="1"/>
            </p:cNvSpPr>
            <p:nvPr/>
          </p:nvSpPr>
          <p:spPr bwMode="auto">
            <a:xfrm>
              <a:off x="6180772" y="4545806"/>
              <a:ext cx="4268787" cy="52322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注意指针修改的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</a:t>
              </a:r>
            </a:p>
          </p:txBody>
        </p:sp>
        <p:grpSp>
          <p:nvGrpSpPr>
            <p:cNvPr id="110" name="Group 70"/>
            <p:cNvGrpSpPr/>
            <p:nvPr/>
          </p:nvGrpSpPr>
          <p:grpSpPr>
            <a:xfrm>
              <a:off x="5426869" y="4484348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111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19" name="Text Box 78"/>
          <p:cNvSpPr txBox="1">
            <a:spLocks noChangeArrowheads="1"/>
          </p:cNvSpPr>
          <p:nvPr/>
        </p:nvSpPr>
        <p:spPr bwMode="auto">
          <a:xfrm>
            <a:off x="1024732" y="3076394"/>
            <a:ext cx="7276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 = (</a:t>
            </a:r>
            <a:r>
              <a:rPr kumimoji="1"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DulNode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*)</a:t>
            </a:r>
            <a:r>
              <a:rPr kumimoji="1"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malloc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sizeof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DulNode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)); </a:t>
            </a:r>
            <a:endParaRPr kumimoji="1"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6455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9" grpId="0"/>
      <p:bldP spid="19" grpId="1"/>
      <p:bldP spid="20" grpId="0"/>
      <p:bldP spid="20" grpId="1"/>
      <p:bldP spid="21" grpId="0"/>
      <p:bldP spid="21" grpId="1"/>
      <p:bldP spid="76" grpId="0" animBg="1"/>
      <p:bldP spid="77" grpId="0" animBg="1"/>
      <p:bldP spid="96" grpId="0" animBg="1"/>
      <p:bldP spid="97" grpId="0" animBg="1"/>
      <p:bldP spid="100" grpId="0" animBg="1"/>
      <p:bldP spid="103" grpId="0" animBg="1"/>
      <p:bldP spid="11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链表的操作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Text Box 77"/>
          <p:cNvSpPr txBox="1">
            <a:spLocks noChangeArrowheads="1"/>
          </p:cNvSpPr>
          <p:nvPr/>
        </p:nvSpPr>
        <p:spPr bwMode="auto">
          <a:xfrm>
            <a:off x="1239044" y="4240212"/>
            <a:ext cx="487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endParaRPr lang="zh-CN" altLang="en-US" sz="3200">
              <a:solidFill>
                <a:srgbClr val="404040"/>
              </a:solidFill>
              <a:ea typeface="宋体" charset="-122"/>
            </a:endParaRPr>
          </a:p>
        </p:txBody>
      </p:sp>
      <p:sp>
        <p:nvSpPr>
          <p:cNvPr id="17" name="Text Box 78"/>
          <p:cNvSpPr txBox="1">
            <a:spLocks noChangeArrowheads="1"/>
          </p:cNvSpPr>
          <p:nvPr/>
        </p:nvSpPr>
        <p:spPr bwMode="auto">
          <a:xfrm>
            <a:off x="989171" y="3659597"/>
            <a:ext cx="37815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s-&gt;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prior = p-&gt;prior; </a:t>
            </a:r>
            <a:endParaRPr kumimoji="1"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9" name="Text Box 79"/>
          <p:cNvSpPr txBox="1">
            <a:spLocks noChangeArrowheads="1"/>
          </p:cNvSpPr>
          <p:nvPr/>
        </p:nvSpPr>
        <p:spPr bwMode="auto">
          <a:xfrm>
            <a:off x="989171" y="4242800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s-&gt;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next = p;</a:t>
            </a:r>
            <a:endParaRPr kumimoji="1"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  <a:cs typeface="Times New Roman" pitchFamily="18" charset="0"/>
            </a:endParaRPr>
          </a:p>
        </p:txBody>
      </p:sp>
      <p:sp>
        <p:nvSpPr>
          <p:cNvPr id="20" name="Text Box 80"/>
          <p:cNvSpPr txBox="1">
            <a:spLocks noChangeArrowheads="1"/>
          </p:cNvSpPr>
          <p:nvPr/>
        </p:nvSpPr>
        <p:spPr bwMode="auto">
          <a:xfrm>
            <a:off x="989171" y="5400992"/>
            <a:ext cx="364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p-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&gt;prior = s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itchFamily="18" charset="0"/>
              </a:rPr>
              <a:t>;</a:t>
            </a:r>
          </a:p>
        </p:txBody>
      </p:sp>
      <p:sp>
        <p:nvSpPr>
          <p:cNvPr id="21" name="Text Box 82"/>
          <p:cNvSpPr txBox="1">
            <a:spLocks noChangeArrowheads="1"/>
          </p:cNvSpPr>
          <p:nvPr/>
        </p:nvSpPr>
        <p:spPr bwMode="auto">
          <a:xfrm>
            <a:off x="989171" y="4821896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p-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&gt;prior-&gt;next = s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; </a:t>
            </a:r>
            <a:endParaRPr lang="zh-CN" altLang="en-US" sz="3200" dirty="0">
              <a:solidFill>
                <a:srgbClr val="404040"/>
              </a:solidFill>
              <a:ea typeface="宋体" charset="-122"/>
            </a:endParaRPr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4355465" y="1443662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itchFamily="18" charset="0"/>
              </a:rPr>
              <a:t>      a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itchFamily="18" charset="0"/>
              </a:rPr>
              <a:t>-1</a:t>
            </a:r>
            <a:endParaRPr lang="en-US" altLang="zh-CN" sz="2800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56" name="Line 87"/>
          <p:cNvSpPr>
            <a:spLocks noChangeShapeType="1"/>
          </p:cNvSpPr>
          <p:nvPr/>
        </p:nvSpPr>
        <p:spPr bwMode="auto">
          <a:xfrm>
            <a:off x="4806315" y="144366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7" name="Line 88"/>
          <p:cNvSpPr>
            <a:spLocks noChangeShapeType="1"/>
          </p:cNvSpPr>
          <p:nvPr/>
        </p:nvSpPr>
        <p:spPr bwMode="auto">
          <a:xfrm>
            <a:off x="5342890" y="1443662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8" name="Text Box 89"/>
          <p:cNvSpPr txBox="1">
            <a:spLocks noChangeArrowheads="1"/>
          </p:cNvSpPr>
          <p:nvPr/>
        </p:nvSpPr>
        <p:spPr bwMode="auto">
          <a:xfrm>
            <a:off x="6652260" y="1443662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9000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itchFamily="18" charset="0"/>
              </a:rPr>
              <a:t>      </a:t>
            </a:r>
            <a:r>
              <a:rPr lang="en-US" altLang="zh-CN" sz="2800" i="1" dirty="0" err="1" smtClean="0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 dirty="0" err="1" smtClean="0">
                <a:solidFill>
                  <a:srgbClr val="404040"/>
                </a:solidFill>
                <a:latin typeface="Times New Roman" pitchFamily="18" charset="0"/>
              </a:rPr>
              <a:t>i</a:t>
            </a:r>
            <a:endParaRPr lang="en-US" altLang="zh-CN" sz="2800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59" name="Line 90"/>
          <p:cNvSpPr>
            <a:spLocks noChangeShapeType="1"/>
          </p:cNvSpPr>
          <p:nvPr/>
        </p:nvSpPr>
        <p:spPr bwMode="auto">
          <a:xfrm>
            <a:off x="7103110" y="144366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0" name="Line 91"/>
          <p:cNvSpPr>
            <a:spLocks noChangeShapeType="1"/>
          </p:cNvSpPr>
          <p:nvPr/>
        </p:nvSpPr>
        <p:spPr bwMode="auto">
          <a:xfrm>
            <a:off x="7639685" y="1443662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Line 95"/>
          <p:cNvSpPr>
            <a:spLocks noChangeShapeType="1"/>
          </p:cNvSpPr>
          <p:nvPr/>
        </p:nvSpPr>
        <p:spPr bwMode="auto">
          <a:xfrm>
            <a:off x="3769677" y="1588124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3" name="Line 97"/>
          <p:cNvSpPr>
            <a:spLocks noChangeShapeType="1"/>
          </p:cNvSpPr>
          <p:nvPr/>
        </p:nvSpPr>
        <p:spPr bwMode="auto">
          <a:xfrm>
            <a:off x="7915910" y="1588124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4" name="Line 99"/>
          <p:cNvSpPr>
            <a:spLocks noChangeShapeType="1"/>
          </p:cNvSpPr>
          <p:nvPr/>
        </p:nvSpPr>
        <p:spPr bwMode="auto">
          <a:xfrm>
            <a:off x="8031797" y="1748462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Line 102"/>
          <p:cNvSpPr>
            <a:spLocks noChangeShapeType="1"/>
          </p:cNvSpPr>
          <p:nvPr/>
        </p:nvSpPr>
        <p:spPr bwMode="auto">
          <a:xfrm>
            <a:off x="3885565" y="1748462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Line 97"/>
          <p:cNvSpPr>
            <a:spLocks noChangeShapeType="1"/>
          </p:cNvSpPr>
          <p:nvPr/>
        </p:nvSpPr>
        <p:spPr bwMode="auto">
          <a:xfrm>
            <a:off x="5635727" y="1588124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7" name="Line 99"/>
          <p:cNvSpPr>
            <a:spLocks noChangeShapeType="1"/>
          </p:cNvSpPr>
          <p:nvPr/>
        </p:nvSpPr>
        <p:spPr bwMode="auto">
          <a:xfrm>
            <a:off x="5751614" y="1748462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7355047" y="924867"/>
            <a:ext cx="347662" cy="508000"/>
            <a:chOff x="1993" y="1573"/>
            <a:chExt cx="219" cy="320"/>
          </a:xfrm>
        </p:grpSpPr>
        <p:sp>
          <p:nvSpPr>
            <p:cNvPr id="94" name="Line 105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Text Box 106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96" name="Line 114"/>
          <p:cNvSpPr>
            <a:spLocks noChangeShapeType="1"/>
          </p:cNvSpPr>
          <p:nvPr/>
        </p:nvSpPr>
        <p:spPr bwMode="auto">
          <a:xfrm flipH="1" flipV="1">
            <a:off x="5039519" y="1917054"/>
            <a:ext cx="508000" cy="71120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97" name="Line 115"/>
          <p:cNvSpPr>
            <a:spLocks noChangeShapeType="1"/>
          </p:cNvSpPr>
          <p:nvPr/>
        </p:nvSpPr>
        <p:spPr bwMode="auto">
          <a:xfrm flipV="1">
            <a:off x="6636544" y="1932929"/>
            <a:ext cx="609600" cy="681038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0" name="Line 116"/>
          <p:cNvSpPr>
            <a:spLocks noChangeShapeType="1"/>
          </p:cNvSpPr>
          <p:nvPr/>
        </p:nvSpPr>
        <p:spPr bwMode="auto">
          <a:xfrm flipV="1">
            <a:off x="6313491" y="1759733"/>
            <a:ext cx="652463" cy="73818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3" name="Line 117"/>
          <p:cNvSpPr>
            <a:spLocks noChangeShapeType="1"/>
          </p:cNvSpPr>
          <p:nvPr/>
        </p:nvSpPr>
        <p:spPr bwMode="auto">
          <a:xfrm flipH="1" flipV="1">
            <a:off x="5464967" y="1772592"/>
            <a:ext cx="508000" cy="711200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5426869" y="2384720"/>
            <a:ext cx="2212815" cy="556102"/>
            <a:chOff x="5426869" y="2384720"/>
            <a:chExt cx="2212815" cy="556102"/>
          </a:xfrm>
        </p:grpSpPr>
        <p:sp>
          <p:nvSpPr>
            <p:cNvPr id="104" name="Text Box 89"/>
            <p:cNvSpPr txBox="1">
              <a:spLocks noChangeArrowheads="1"/>
            </p:cNvSpPr>
            <p:nvPr/>
          </p:nvSpPr>
          <p:spPr bwMode="auto">
            <a:xfrm>
              <a:off x="5426869" y="2509022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x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05" name="Line 90"/>
            <p:cNvSpPr>
              <a:spLocks noChangeShapeType="1"/>
            </p:cNvSpPr>
            <p:nvPr/>
          </p:nvSpPr>
          <p:spPr bwMode="auto">
            <a:xfrm>
              <a:off x="5877719" y="2509022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6" name="Line 91"/>
            <p:cNvSpPr>
              <a:spLocks noChangeShapeType="1"/>
            </p:cNvSpPr>
            <p:nvPr/>
          </p:nvSpPr>
          <p:spPr bwMode="auto">
            <a:xfrm>
              <a:off x="6414294" y="2509022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8" name="Line 99"/>
            <p:cNvSpPr>
              <a:spLocks noChangeShapeType="1"/>
            </p:cNvSpPr>
            <p:nvPr/>
          </p:nvSpPr>
          <p:spPr bwMode="auto">
            <a:xfrm>
              <a:off x="6806405" y="2813822"/>
              <a:ext cx="833279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9" name="Text Box 106"/>
            <p:cNvSpPr txBox="1">
              <a:spLocks noChangeArrowheads="1"/>
            </p:cNvSpPr>
            <p:nvPr/>
          </p:nvSpPr>
          <p:spPr bwMode="auto">
            <a:xfrm>
              <a:off x="7251542" y="2384720"/>
              <a:ext cx="246062" cy="369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sp>
        <p:nvSpPr>
          <p:cNvPr id="119" name="Text Box 78"/>
          <p:cNvSpPr txBox="1">
            <a:spLocks noChangeArrowheads="1"/>
          </p:cNvSpPr>
          <p:nvPr/>
        </p:nvSpPr>
        <p:spPr bwMode="auto">
          <a:xfrm>
            <a:off x="989171" y="3076394"/>
            <a:ext cx="72761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 = (</a:t>
            </a:r>
            <a:r>
              <a:rPr kumimoji="1"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DulNode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*)</a:t>
            </a:r>
            <a:r>
              <a:rPr kumimoji="1"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malloc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sizeof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kumimoji="1"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DulNode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)); </a:t>
            </a:r>
            <a:endParaRPr kumimoji="1"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5426869" y="5109188"/>
            <a:ext cx="5022690" cy="584678"/>
            <a:chOff x="5426869" y="4484348"/>
            <a:chExt cx="5022690" cy="584678"/>
          </a:xfrm>
        </p:grpSpPr>
        <p:sp>
          <p:nvSpPr>
            <p:cNvPr id="51" name="Text Box 126"/>
            <p:cNvSpPr txBox="1">
              <a:spLocks noChangeArrowheads="1"/>
            </p:cNvSpPr>
            <p:nvPr/>
          </p:nvSpPr>
          <p:spPr bwMode="auto">
            <a:xfrm>
              <a:off x="6180772" y="4545806"/>
              <a:ext cx="4268787" cy="52322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双链表的操作更加</a:t>
              </a:r>
              <a:r>
                <a:rPr lang="zh-CN" altLang="en-US" sz="2800" b="1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灵活</a:t>
              </a:r>
              <a:endParaRPr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2" name="Group 70"/>
            <p:cNvGrpSpPr/>
            <p:nvPr/>
          </p:nvGrpSpPr>
          <p:grpSpPr>
            <a:xfrm>
              <a:off x="5426869" y="4484348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54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56546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  <p:bldP spid="21" grpId="0"/>
      <p:bldP spid="76" grpId="0" animBg="1"/>
      <p:bldP spid="77" grpId="0" animBg="1"/>
      <p:bldP spid="96" grpId="0" animBg="1"/>
      <p:bldP spid="97" grpId="0" animBg="1"/>
      <p:bldP spid="100" grpId="0" animBg="1"/>
      <p:bldP spid="10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链表的操作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</a:p>
        </p:txBody>
      </p:sp>
      <p:sp>
        <p:nvSpPr>
          <p:cNvPr id="55" name="Text Box 86"/>
          <p:cNvSpPr txBox="1">
            <a:spLocks noChangeArrowheads="1"/>
          </p:cNvSpPr>
          <p:nvPr/>
        </p:nvSpPr>
        <p:spPr bwMode="auto">
          <a:xfrm>
            <a:off x="2807751" y="1642892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itchFamily="18" charset="0"/>
              </a:rPr>
              <a:t>     a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itchFamily="18" charset="0"/>
              </a:rPr>
              <a:t>-1</a:t>
            </a:r>
            <a:endParaRPr lang="en-US" altLang="zh-CN" sz="2800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56" name="Line 87"/>
          <p:cNvSpPr>
            <a:spLocks noChangeShapeType="1"/>
          </p:cNvSpPr>
          <p:nvPr/>
        </p:nvSpPr>
        <p:spPr bwMode="auto">
          <a:xfrm>
            <a:off x="3258601" y="1642892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57" name="Line 88"/>
          <p:cNvSpPr>
            <a:spLocks noChangeShapeType="1"/>
          </p:cNvSpPr>
          <p:nvPr/>
        </p:nvSpPr>
        <p:spPr bwMode="auto">
          <a:xfrm>
            <a:off x="3795176" y="1642892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2" name="Line 95"/>
          <p:cNvSpPr>
            <a:spLocks noChangeShapeType="1"/>
          </p:cNvSpPr>
          <p:nvPr/>
        </p:nvSpPr>
        <p:spPr bwMode="auto">
          <a:xfrm>
            <a:off x="2221963" y="1787354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5" name="Line 102"/>
          <p:cNvSpPr>
            <a:spLocks noChangeShapeType="1"/>
          </p:cNvSpPr>
          <p:nvPr/>
        </p:nvSpPr>
        <p:spPr bwMode="auto">
          <a:xfrm>
            <a:off x="2337851" y="1947692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76" name="Line 97"/>
          <p:cNvSpPr>
            <a:spLocks noChangeShapeType="1"/>
          </p:cNvSpPr>
          <p:nvPr/>
        </p:nvSpPr>
        <p:spPr bwMode="auto">
          <a:xfrm>
            <a:off x="4088013" y="1787354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93" name="Group 104"/>
          <p:cNvGrpSpPr>
            <a:grpSpLocks/>
          </p:cNvGrpSpPr>
          <p:nvPr/>
        </p:nvGrpSpPr>
        <p:grpSpPr bwMode="auto">
          <a:xfrm>
            <a:off x="5807333" y="1124097"/>
            <a:ext cx="347662" cy="508000"/>
            <a:chOff x="1993" y="1573"/>
            <a:chExt cx="219" cy="320"/>
          </a:xfrm>
        </p:grpSpPr>
        <p:sp>
          <p:nvSpPr>
            <p:cNvPr id="94" name="Line 105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Text Box 106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</a:p>
          </p:txBody>
        </p:sp>
      </p:grpSp>
      <p:sp>
        <p:nvSpPr>
          <p:cNvPr id="53" name="Text Box 86"/>
          <p:cNvSpPr txBox="1">
            <a:spLocks noChangeArrowheads="1"/>
          </p:cNvSpPr>
          <p:nvPr/>
        </p:nvSpPr>
        <p:spPr bwMode="auto">
          <a:xfrm>
            <a:off x="7394991" y="1631779"/>
            <a:ext cx="1377950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lIns="0" tIns="0" bIns="82800"/>
          <a:lstStyle/>
          <a:p>
            <a:pPr>
              <a:lnSpc>
                <a:spcPct val="90000"/>
              </a:lnSpc>
            </a:pPr>
            <a:r>
              <a:rPr lang="en-US" altLang="zh-CN" sz="2800" i="1" dirty="0" smtClean="0">
                <a:solidFill>
                  <a:srgbClr val="404040"/>
                </a:solidFill>
                <a:latin typeface="Times New Roman" pitchFamily="18" charset="0"/>
              </a:rPr>
              <a:t>     a</a:t>
            </a:r>
            <a:r>
              <a:rPr lang="en-US" altLang="zh-CN" sz="2800" i="1" baseline="-25000" dirty="0" smtClean="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 dirty="0" smtClean="0">
                <a:solidFill>
                  <a:srgbClr val="404040"/>
                </a:solidFill>
                <a:latin typeface="Times New Roman" pitchFamily="18" charset="0"/>
              </a:rPr>
              <a:t>+1</a:t>
            </a:r>
            <a:endParaRPr lang="en-US" altLang="zh-CN" sz="2800" baseline="-25000" dirty="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68" name="Line 87"/>
          <p:cNvSpPr>
            <a:spLocks noChangeShapeType="1"/>
          </p:cNvSpPr>
          <p:nvPr/>
        </p:nvSpPr>
        <p:spPr bwMode="auto">
          <a:xfrm>
            <a:off x="7845841" y="1631779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69" name="Line 88"/>
          <p:cNvSpPr>
            <a:spLocks noChangeShapeType="1"/>
          </p:cNvSpPr>
          <p:nvPr/>
        </p:nvSpPr>
        <p:spPr bwMode="auto">
          <a:xfrm>
            <a:off x="8382416" y="1631779"/>
            <a:ext cx="0" cy="42068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03900" y="1642892"/>
            <a:ext cx="3170709" cy="431800"/>
            <a:chOff x="4203900" y="1642892"/>
            <a:chExt cx="3170709" cy="431800"/>
          </a:xfrm>
        </p:grpSpPr>
        <p:grpSp>
          <p:nvGrpSpPr>
            <p:cNvPr id="3" name="组合 2"/>
            <p:cNvGrpSpPr/>
            <p:nvPr/>
          </p:nvGrpSpPr>
          <p:grpSpPr>
            <a:xfrm>
              <a:off x="5104546" y="1642892"/>
              <a:ext cx="1377950" cy="431800"/>
              <a:chOff x="5104546" y="1642892"/>
              <a:chExt cx="1377950" cy="431800"/>
            </a:xfrm>
          </p:grpSpPr>
          <p:sp>
            <p:nvSpPr>
              <p:cNvPr id="58" name="Text Box 89"/>
              <p:cNvSpPr txBox="1">
                <a:spLocks noChangeArrowheads="1"/>
              </p:cNvSpPr>
              <p:nvPr/>
            </p:nvSpPr>
            <p:spPr bwMode="auto">
              <a:xfrm>
                <a:off x="5104546" y="1642892"/>
                <a:ext cx="1377950" cy="431800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</p:spPr>
            <p:txBody>
              <a:bodyPr lIns="90000" tIns="0" bIns="82800"/>
              <a:lstStyle/>
              <a:p>
                <a:pPr>
                  <a:lnSpc>
                    <a:spcPct val="90000"/>
                  </a:lnSpc>
                </a:pPr>
                <a:r>
                  <a:rPr lang="en-US" altLang="zh-CN" sz="2800" i="1" dirty="0" smtClean="0">
                    <a:solidFill>
                      <a:srgbClr val="404040"/>
                    </a:solidFill>
                    <a:latin typeface="Times New Roman" pitchFamily="18" charset="0"/>
                  </a:rPr>
                  <a:t>      </a:t>
                </a:r>
                <a:r>
                  <a:rPr lang="en-US" altLang="zh-CN" sz="2800" i="1" dirty="0" err="1" smtClean="0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 dirty="0" err="1" smtClean="0">
                    <a:solidFill>
                      <a:srgbClr val="404040"/>
                    </a:solidFill>
                    <a:latin typeface="Times New Roman" pitchFamily="18" charset="0"/>
                  </a:rPr>
                  <a:t>i</a:t>
                </a:r>
                <a:endPara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9" name="Line 90"/>
              <p:cNvSpPr>
                <a:spLocks noChangeShapeType="1"/>
              </p:cNvSpPr>
              <p:nvPr/>
            </p:nvSpPr>
            <p:spPr bwMode="auto">
              <a:xfrm>
                <a:off x="5555396" y="1642892"/>
                <a:ext cx="0" cy="431800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0" name="Line 91"/>
              <p:cNvSpPr>
                <a:spLocks noChangeShapeType="1"/>
              </p:cNvSpPr>
              <p:nvPr/>
            </p:nvSpPr>
            <p:spPr bwMode="auto">
              <a:xfrm>
                <a:off x="6091971" y="1642892"/>
                <a:ext cx="0" cy="420687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77" name="Line 99"/>
            <p:cNvSpPr>
              <a:spLocks noChangeShapeType="1"/>
            </p:cNvSpPr>
            <p:nvPr/>
          </p:nvSpPr>
          <p:spPr bwMode="auto">
            <a:xfrm>
              <a:off x="4203900" y="1947692"/>
              <a:ext cx="1008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Line 97"/>
            <p:cNvSpPr>
              <a:spLocks noChangeShapeType="1"/>
            </p:cNvSpPr>
            <p:nvPr/>
          </p:nvSpPr>
          <p:spPr bwMode="auto">
            <a:xfrm>
              <a:off x="6366609" y="1787354"/>
              <a:ext cx="1008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1" name="Line 99"/>
          <p:cNvSpPr>
            <a:spLocks noChangeShapeType="1"/>
          </p:cNvSpPr>
          <p:nvPr/>
        </p:nvSpPr>
        <p:spPr bwMode="auto">
          <a:xfrm>
            <a:off x="6482496" y="1947692"/>
            <a:ext cx="1008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79" name="Group 81"/>
          <p:cNvGrpSpPr>
            <a:grpSpLocks/>
          </p:cNvGrpSpPr>
          <p:nvPr/>
        </p:nvGrpSpPr>
        <p:grpSpPr bwMode="auto">
          <a:xfrm>
            <a:off x="3988851" y="1192370"/>
            <a:ext cx="4195763" cy="566738"/>
            <a:chOff x="1618" y="1673"/>
            <a:chExt cx="2643" cy="357"/>
          </a:xfrm>
        </p:grpSpPr>
        <p:sp>
          <p:nvSpPr>
            <p:cNvPr id="81" name="Line 73"/>
            <p:cNvSpPr>
              <a:spLocks noChangeShapeType="1"/>
            </p:cNvSpPr>
            <p:nvPr/>
          </p:nvSpPr>
          <p:spPr bwMode="auto">
            <a:xfrm flipV="1">
              <a:off x="1627" y="1673"/>
              <a:ext cx="0" cy="357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82" name="Group 77"/>
            <p:cNvGrpSpPr>
              <a:grpSpLocks/>
            </p:cNvGrpSpPr>
            <p:nvPr/>
          </p:nvGrpSpPr>
          <p:grpSpPr bwMode="auto">
            <a:xfrm>
              <a:off x="1618" y="1673"/>
              <a:ext cx="2643" cy="274"/>
              <a:chOff x="1618" y="1673"/>
              <a:chExt cx="2643" cy="274"/>
            </a:xfrm>
          </p:grpSpPr>
          <p:sp>
            <p:nvSpPr>
              <p:cNvPr id="83" name="Line 74"/>
              <p:cNvSpPr>
                <a:spLocks noChangeShapeType="1"/>
              </p:cNvSpPr>
              <p:nvPr/>
            </p:nvSpPr>
            <p:spPr bwMode="auto">
              <a:xfrm>
                <a:off x="1618" y="1673"/>
                <a:ext cx="2643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4" name="Line 75"/>
              <p:cNvSpPr>
                <a:spLocks noChangeShapeType="1"/>
              </p:cNvSpPr>
              <p:nvPr/>
            </p:nvSpPr>
            <p:spPr bwMode="auto">
              <a:xfrm>
                <a:off x="4252" y="1673"/>
                <a:ext cx="0" cy="274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86" name="Group 82"/>
          <p:cNvGrpSpPr>
            <a:grpSpLocks/>
          </p:cNvGrpSpPr>
          <p:nvPr/>
        </p:nvGrpSpPr>
        <p:grpSpPr bwMode="auto">
          <a:xfrm flipH="1" flipV="1">
            <a:off x="3438306" y="1959767"/>
            <a:ext cx="4195763" cy="566737"/>
            <a:chOff x="1618" y="1673"/>
            <a:chExt cx="2643" cy="357"/>
          </a:xfrm>
        </p:grpSpPr>
        <p:sp>
          <p:nvSpPr>
            <p:cNvPr id="88" name="Line 83"/>
            <p:cNvSpPr>
              <a:spLocks noChangeShapeType="1"/>
            </p:cNvSpPr>
            <p:nvPr/>
          </p:nvSpPr>
          <p:spPr bwMode="auto">
            <a:xfrm flipV="1">
              <a:off x="1627" y="1673"/>
              <a:ext cx="0" cy="357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89" name="Group 84"/>
            <p:cNvGrpSpPr>
              <a:grpSpLocks/>
            </p:cNvGrpSpPr>
            <p:nvPr/>
          </p:nvGrpSpPr>
          <p:grpSpPr bwMode="auto">
            <a:xfrm>
              <a:off x="1618" y="1673"/>
              <a:ext cx="2643" cy="274"/>
              <a:chOff x="1618" y="1673"/>
              <a:chExt cx="2643" cy="274"/>
            </a:xfrm>
          </p:grpSpPr>
          <p:sp>
            <p:nvSpPr>
              <p:cNvPr id="90" name="Line 85"/>
              <p:cNvSpPr>
                <a:spLocks noChangeShapeType="1"/>
              </p:cNvSpPr>
              <p:nvPr/>
            </p:nvSpPr>
            <p:spPr bwMode="auto">
              <a:xfrm>
                <a:off x="1618" y="1673"/>
                <a:ext cx="2643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1" name="Line 86"/>
              <p:cNvSpPr>
                <a:spLocks noChangeShapeType="1"/>
              </p:cNvSpPr>
              <p:nvPr/>
            </p:nvSpPr>
            <p:spPr bwMode="auto">
              <a:xfrm>
                <a:off x="4252" y="1673"/>
                <a:ext cx="0" cy="274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prstDash val="dash"/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92" name="Line 95"/>
          <p:cNvSpPr>
            <a:spLocks noChangeShapeType="1"/>
          </p:cNvSpPr>
          <p:nvPr/>
        </p:nvSpPr>
        <p:spPr bwMode="auto">
          <a:xfrm>
            <a:off x="8668483" y="1784813"/>
            <a:ext cx="566738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07" name="Line 102"/>
          <p:cNvSpPr>
            <a:spLocks noChangeShapeType="1"/>
          </p:cNvSpPr>
          <p:nvPr/>
        </p:nvSpPr>
        <p:spPr bwMode="auto">
          <a:xfrm>
            <a:off x="8784371" y="1945151"/>
            <a:ext cx="566737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0" name="Text Box 48"/>
          <p:cNvSpPr txBox="1">
            <a:spLocks noChangeArrowheads="1"/>
          </p:cNvSpPr>
          <p:nvPr/>
        </p:nvSpPr>
        <p:spPr bwMode="auto">
          <a:xfrm>
            <a:off x="2505332" y="3095150"/>
            <a:ext cx="6400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p-&gt;prior</a:t>
            </a:r>
            <a:r>
              <a:rPr lang="en-US" altLang="zh-CN" sz="2800" dirty="0">
                <a:solidFill>
                  <a:srgbClr val="404040"/>
                </a:solidFill>
                <a:latin typeface="宋体" charset="-122"/>
                <a:ea typeface="宋体" charset="-122"/>
              </a:rPr>
              <a:t>)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-&gt;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next = p-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&gt;next;</a:t>
            </a:r>
            <a:r>
              <a:rPr lang="en-US" altLang="zh-CN" sz="2800" dirty="0">
                <a:solidFill>
                  <a:srgbClr val="404040"/>
                </a:solidFill>
                <a:ea typeface="宋体" charset="-122"/>
              </a:rPr>
              <a:t> </a:t>
            </a:r>
            <a:endParaRPr lang="zh-CN" altLang="en-US" sz="2800" dirty="0">
              <a:solidFill>
                <a:srgbClr val="404040"/>
              </a:solidFill>
              <a:ea typeface="宋体" charset="-122"/>
            </a:endParaRPr>
          </a:p>
        </p:txBody>
      </p:sp>
      <p:sp>
        <p:nvSpPr>
          <p:cNvPr id="111" name="Text Box 49"/>
          <p:cNvSpPr txBox="1">
            <a:spLocks noChangeArrowheads="1"/>
          </p:cNvSpPr>
          <p:nvPr/>
        </p:nvSpPr>
        <p:spPr bwMode="auto">
          <a:xfrm>
            <a:off x="2507872" y="3780950"/>
            <a:ext cx="594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宋体" charset="-122"/>
                <a:ea typeface="宋体" charset="-122"/>
              </a:rPr>
              <a:t>(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p-&gt;next</a:t>
            </a:r>
            <a:r>
              <a:rPr lang="en-US" altLang="zh-CN" sz="2800" dirty="0">
                <a:solidFill>
                  <a:srgbClr val="404040"/>
                </a:solidFill>
                <a:latin typeface="宋体" charset="-122"/>
                <a:ea typeface="宋体" charset="-122"/>
              </a:rPr>
              <a:t>)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-&gt;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prior = p-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&gt;prior;</a:t>
            </a:r>
            <a:r>
              <a:rPr lang="en-US" altLang="zh-CN" sz="2800" dirty="0">
                <a:solidFill>
                  <a:srgbClr val="404040"/>
                </a:solidFill>
                <a:ea typeface="宋体" charset="-122"/>
              </a:rPr>
              <a:t> </a:t>
            </a:r>
            <a:endParaRPr lang="zh-CN" altLang="en-US" sz="2800" dirty="0">
              <a:solidFill>
                <a:srgbClr val="404040"/>
              </a:solidFill>
              <a:ea typeface="宋体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866769" y="4797586"/>
            <a:ext cx="5728440" cy="523220"/>
            <a:chOff x="1826091" y="4148024"/>
            <a:chExt cx="5728440" cy="523220"/>
          </a:xfrm>
        </p:grpSpPr>
        <p:sp>
          <p:nvSpPr>
            <p:cNvPr id="11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169472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指针是否需要修改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？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6366609" y="4788003"/>
            <a:ext cx="2546697" cy="519112"/>
            <a:chOff x="6366609" y="4788003"/>
            <a:chExt cx="2546697" cy="519112"/>
          </a:xfrm>
        </p:grpSpPr>
        <p:sp>
          <p:nvSpPr>
            <p:cNvPr id="120" name="Text Box 49"/>
            <p:cNvSpPr txBox="1">
              <a:spLocks noChangeArrowheads="1"/>
            </p:cNvSpPr>
            <p:nvPr/>
          </p:nvSpPr>
          <p:spPr bwMode="auto">
            <a:xfrm>
              <a:off x="7234940" y="4788003"/>
              <a:ext cx="1678366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free(p); 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51" name="右箭头 50"/>
            <p:cNvSpPr/>
            <p:nvPr/>
          </p:nvSpPr>
          <p:spPr>
            <a:xfrm>
              <a:off x="6366609" y="4897196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899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1" grpId="0" animBg="1"/>
      <p:bldP spid="110" grpId="0"/>
      <p:bldP spid="1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0" y="61585"/>
            <a:ext cx="30970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链表的引入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818714" y="957106"/>
            <a:ext cx="10748446" cy="523220"/>
            <a:chOff x="1826091" y="4148024"/>
            <a:chExt cx="10748446" cy="523220"/>
          </a:xfrm>
        </p:grpSpPr>
        <p:sp>
          <p:nvSpPr>
            <p:cNvPr id="109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101894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从结点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出发通过指针后移，能够求得结点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直接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前驱吗？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1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93852" y="4027837"/>
            <a:ext cx="10773308" cy="523220"/>
            <a:chOff x="732892" y="3982117"/>
            <a:chExt cx="10773308" cy="523220"/>
          </a:xfrm>
        </p:grpSpPr>
        <p:sp>
          <p:nvSpPr>
            <p:cNvPr id="178" name="Text Box 6"/>
            <p:cNvSpPr txBox="1">
              <a:spLocks noChangeArrowheads="1"/>
            </p:cNvSpPr>
            <p:nvPr/>
          </p:nvSpPr>
          <p:spPr bwMode="auto">
            <a:xfrm>
              <a:off x="1237526" y="3982117"/>
              <a:ext cx="102686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链表：将链表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的首尾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相接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9" name="Group 67"/>
            <p:cNvGrpSpPr/>
            <p:nvPr/>
          </p:nvGrpSpPr>
          <p:grpSpPr>
            <a:xfrm>
              <a:off x="732892" y="401259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8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760030" y="4928925"/>
            <a:ext cx="10822370" cy="523220"/>
            <a:chOff x="732892" y="4012597"/>
            <a:chExt cx="10822370" cy="523220"/>
          </a:xfrm>
        </p:grpSpPr>
        <p:sp>
          <p:nvSpPr>
            <p:cNvPr id="91" name="Text Box 6"/>
            <p:cNvSpPr txBox="1">
              <a:spLocks noChangeArrowheads="1"/>
            </p:cNvSpPr>
            <p:nvPr/>
          </p:nvSpPr>
          <p:spPr bwMode="auto">
            <a:xfrm>
              <a:off x="1237526" y="4012597"/>
              <a:ext cx="1031773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循环单链表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将终端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的指针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由空指针改为指向头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" name="Group 67"/>
            <p:cNvGrpSpPr/>
            <p:nvPr/>
          </p:nvGrpSpPr>
          <p:grpSpPr>
            <a:xfrm>
              <a:off x="732892" y="401259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7" name="Line 17"/>
          <p:cNvSpPr>
            <a:spLocks noChangeShapeType="1"/>
          </p:cNvSpPr>
          <p:nvPr/>
        </p:nvSpPr>
        <p:spPr bwMode="auto">
          <a:xfrm flipV="1">
            <a:off x="833856" y="2415223"/>
            <a:ext cx="79200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8" name="Text Box 18"/>
          <p:cNvSpPr txBox="1">
            <a:spLocks noChangeArrowheads="1"/>
          </p:cNvSpPr>
          <p:nvPr/>
        </p:nvSpPr>
        <p:spPr bwMode="auto">
          <a:xfrm>
            <a:off x="457200" y="1973263"/>
            <a:ext cx="822427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head</a:t>
            </a:r>
            <a:endParaRPr lang="en-US" altLang="zh-CN" sz="2400" b="1" dirty="0">
              <a:solidFill>
                <a:srgbClr val="40404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9038375" y="241998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 Box 20"/>
          <p:cNvSpPr txBox="1">
            <a:spLocks noChangeArrowheads="1"/>
          </p:cNvSpPr>
          <p:nvPr/>
        </p:nvSpPr>
        <p:spPr bwMode="auto">
          <a:xfrm>
            <a:off x="2957297" y="213741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51" name="Line 21"/>
          <p:cNvSpPr>
            <a:spLocks noChangeShapeType="1"/>
          </p:cNvSpPr>
          <p:nvPr/>
        </p:nvSpPr>
        <p:spPr bwMode="auto">
          <a:xfrm>
            <a:off x="3451010" y="213741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2" name="Text Box 25"/>
          <p:cNvSpPr txBox="1">
            <a:spLocks noChangeArrowheads="1"/>
          </p:cNvSpPr>
          <p:nvPr/>
        </p:nvSpPr>
        <p:spPr bwMode="auto">
          <a:xfrm>
            <a:off x="1631735" y="215169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="1" baseline="-250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5" name="Line 26"/>
          <p:cNvSpPr>
            <a:spLocks noChangeShapeType="1"/>
          </p:cNvSpPr>
          <p:nvPr/>
        </p:nvSpPr>
        <p:spPr bwMode="auto">
          <a:xfrm>
            <a:off x="2125447" y="215169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Text Box 27" descr="宽上对角线"/>
          <p:cNvSpPr txBox="1">
            <a:spLocks noChangeArrowheads="1"/>
          </p:cNvSpPr>
          <p:nvPr/>
        </p:nvSpPr>
        <p:spPr bwMode="auto">
          <a:xfrm>
            <a:off x="1647610" y="216439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Line 28"/>
          <p:cNvSpPr>
            <a:spLocks noChangeShapeType="1"/>
          </p:cNvSpPr>
          <p:nvPr/>
        </p:nvSpPr>
        <p:spPr bwMode="auto">
          <a:xfrm>
            <a:off x="2401672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 Box 29"/>
          <p:cNvSpPr txBox="1">
            <a:spLocks noChangeArrowheads="1"/>
          </p:cNvSpPr>
          <p:nvPr/>
        </p:nvSpPr>
        <p:spPr bwMode="auto">
          <a:xfrm>
            <a:off x="4992472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rPr>
              <a:t>-1</a:t>
            </a:r>
          </a:p>
        </p:txBody>
      </p:sp>
      <p:sp>
        <p:nvSpPr>
          <p:cNvPr id="160" name="Line 30"/>
          <p:cNvSpPr>
            <a:spLocks noChangeShapeType="1"/>
          </p:cNvSpPr>
          <p:nvPr/>
        </p:nvSpPr>
        <p:spPr bwMode="auto">
          <a:xfrm>
            <a:off x="5486185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Text Box 34"/>
          <p:cNvSpPr txBox="1">
            <a:spLocks noChangeArrowheads="1"/>
          </p:cNvSpPr>
          <p:nvPr/>
        </p:nvSpPr>
        <p:spPr bwMode="auto">
          <a:xfrm>
            <a:off x="9944837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162" name="Line 35"/>
          <p:cNvSpPr>
            <a:spLocks noChangeShapeType="1"/>
          </p:cNvSpPr>
          <p:nvPr/>
        </p:nvSpPr>
        <p:spPr bwMode="auto">
          <a:xfrm>
            <a:off x="10438550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Text Box 36"/>
          <p:cNvSpPr txBox="1">
            <a:spLocks noChangeArrowheads="1"/>
          </p:cNvSpPr>
          <p:nvPr/>
        </p:nvSpPr>
        <p:spPr bwMode="auto">
          <a:xfrm>
            <a:off x="10400450" y="2140586"/>
            <a:ext cx="449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164" name="Text Box 40"/>
          <p:cNvSpPr txBox="1">
            <a:spLocks noChangeArrowheads="1"/>
          </p:cNvSpPr>
          <p:nvPr/>
        </p:nvSpPr>
        <p:spPr bwMode="auto">
          <a:xfrm>
            <a:off x="6324385" y="2135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182" name="Line 41"/>
          <p:cNvSpPr>
            <a:spLocks noChangeShapeType="1"/>
          </p:cNvSpPr>
          <p:nvPr/>
        </p:nvSpPr>
        <p:spPr bwMode="auto">
          <a:xfrm>
            <a:off x="6818097" y="2135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3" name="Line 48"/>
          <p:cNvSpPr>
            <a:spLocks noChangeShapeType="1"/>
          </p:cNvSpPr>
          <p:nvPr/>
        </p:nvSpPr>
        <p:spPr bwMode="auto">
          <a:xfrm>
            <a:off x="5751297" y="241363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" name="Line 59"/>
          <p:cNvSpPr>
            <a:spLocks noChangeShapeType="1"/>
          </p:cNvSpPr>
          <p:nvPr/>
        </p:nvSpPr>
        <p:spPr bwMode="auto">
          <a:xfrm>
            <a:off x="4224122" y="242633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Line 60"/>
          <p:cNvSpPr>
            <a:spLocks noChangeShapeType="1"/>
          </p:cNvSpPr>
          <p:nvPr/>
        </p:nvSpPr>
        <p:spPr bwMode="auto">
          <a:xfrm>
            <a:off x="3735172" y="242792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6" name="Line 61"/>
          <p:cNvSpPr>
            <a:spLocks noChangeShapeType="1"/>
          </p:cNvSpPr>
          <p:nvPr/>
        </p:nvSpPr>
        <p:spPr bwMode="auto">
          <a:xfrm flipV="1">
            <a:off x="4636872" y="242792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7" name="Text Box 74" descr="宽上对角线"/>
          <p:cNvSpPr txBox="1">
            <a:spLocks noChangeArrowheads="1"/>
          </p:cNvSpPr>
          <p:nvPr/>
        </p:nvSpPr>
        <p:spPr bwMode="auto">
          <a:xfrm>
            <a:off x="1650093" y="217106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Text Box 40"/>
          <p:cNvSpPr txBox="1">
            <a:spLocks noChangeArrowheads="1"/>
          </p:cNvSpPr>
          <p:nvPr/>
        </p:nvSpPr>
        <p:spPr bwMode="auto">
          <a:xfrm>
            <a:off x="7665505" y="212947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-25000" dirty="0" smtClean="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="1" baseline="-25000" dirty="0" smtClean="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rPr>
              <a:t>+1</a:t>
            </a:r>
            <a:endParaRPr lang="en-US" altLang="zh-CN" sz="2800" b="1" baseline="-25000" dirty="0">
              <a:solidFill>
                <a:srgbClr val="404040"/>
              </a:solidFill>
              <a:latin typeface="Times New Roman" pitchFamily="18" charset="0"/>
              <a:cs typeface="Times New Roman" panose="02020603050405020304" pitchFamily="18" charset="0"/>
            </a:endParaRPr>
          </a:p>
        </p:txBody>
      </p:sp>
      <p:sp>
        <p:nvSpPr>
          <p:cNvPr id="189" name="Line 41"/>
          <p:cNvSpPr>
            <a:spLocks noChangeShapeType="1"/>
          </p:cNvSpPr>
          <p:nvPr/>
        </p:nvSpPr>
        <p:spPr bwMode="auto">
          <a:xfrm>
            <a:off x="8159217" y="212947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0" name="Line 48"/>
          <p:cNvSpPr>
            <a:spLocks noChangeShapeType="1"/>
          </p:cNvSpPr>
          <p:nvPr/>
        </p:nvSpPr>
        <p:spPr bwMode="auto">
          <a:xfrm>
            <a:off x="7092417" y="240728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Line 48"/>
          <p:cNvSpPr>
            <a:spLocks noChangeShapeType="1"/>
          </p:cNvSpPr>
          <p:nvPr/>
        </p:nvSpPr>
        <p:spPr bwMode="auto">
          <a:xfrm>
            <a:off x="8448777" y="242951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2" name="Line 48"/>
          <p:cNvSpPr>
            <a:spLocks noChangeShapeType="1"/>
          </p:cNvSpPr>
          <p:nvPr/>
        </p:nvSpPr>
        <p:spPr bwMode="auto">
          <a:xfrm>
            <a:off x="9430488" y="242887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3" name="Group 38"/>
          <p:cNvGrpSpPr>
            <a:grpSpLocks/>
          </p:cNvGrpSpPr>
          <p:nvPr/>
        </p:nvGrpSpPr>
        <p:grpSpPr bwMode="auto">
          <a:xfrm>
            <a:off x="6550229" y="1614806"/>
            <a:ext cx="347662" cy="508000"/>
            <a:chOff x="1993" y="1573"/>
            <a:chExt cx="219" cy="320"/>
          </a:xfrm>
        </p:grpSpPr>
        <p:sp>
          <p:nvSpPr>
            <p:cNvPr id="194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endParaRPr lang="en-US" altLang="zh-CN" sz="2400" b="1" dirty="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96" name="组合 195"/>
          <p:cNvGrpSpPr/>
          <p:nvPr/>
        </p:nvGrpSpPr>
        <p:grpSpPr>
          <a:xfrm>
            <a:off x="796758" y="3136426"/>
            <a:ext cx="10030998" cy="523220"/>
            <a:chOff x="1826091" y="4148024"/>
            <a:chExt cx="10030998" cy="523220"/>
          </a:xfrm>
        </p:grpSpPr>
        <p:sp>
          <p:nvSpPr>
            <p:cNvPr id="197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947203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如何求得结点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前驱？</a:t>
              </a:r>
            </a:p>
          </p:txBody>
        </p:sp>
        <p:grpSp>
          <p:nvGrpSpPr>
            <p:cNvPr id="19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9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1215073" y="1614806"/>
            <a:ext cx="9833927" cy="841736"/>
            <a:chOff x="1215073" y="1614806"/>
            <a:chExt cx="9833927" cy="841736"/>
          </a:xfrm>
        </p:grpSpPr>
        <p:grpSp>
          <p:nvGrpSpPr>
            <p:cNvPr id="203" name="Group 95"/>
            <p:cNvGrpSpPr>
              <a:grpSpLocks/>
            </p:cNvGrpSpPr>
            <p:nvPr/>
          </p:nvGrpSpPr>
          <p:grpSpPr bwMode="auto">
            <a:xfrm flipV="1">
              <a:off x="1215073" y="1614806"/>
              <a:ext cx="9833927" cy="746124"/>
              <a:chOff x="439" y="1549"/>
              <a:chExt cx="5101" cy="375"/>
            </a:xfrm>
          </p:grpSpPr>
          <p:sp>
            <p:nvSpPr>
              <p:cNvPr id="204" name="Line 83"/>
              <p:cNvSpPr>
                <a:spLocks noChangeShapeType="1"/>
              </p:cNvSpPr>
              <p:nvPr/>
            </p:nvSpPr>
            <p:spPr bwMode="auto">
              <a:xfrm flipH="1">
                <a:off x="5376" y="1558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Line 84"/>
              <p:cNvSpPr>
                <a:spLocks noChangeShapeType="1"/>
              </p:cNvSpPr>
              <p:nvPr/>
            </p:nvSpPr>
            <p:spPr bwMode="auto">
              <a:xfrm flipH="1" flipV="1">
                <a:off x="5540" y="1549"/>
                <a:ext cx="0" cy="357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Line 85"/>
              <p:cNvSpPr>
                <a:spLocks noChangeShapeType="1"/>
              </p:cNvSpPr>
              <p:nvPr/>
            </p:nvSpPr>
            <p:spPr bwMode="auto">
              <a:xfrm>
                <a:off x="439" y="1915"/>
                <a:ext cx="5101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Line 87"/>
              <p:cNvSpPr>
                <a:spLocks noChangeShapeType="1"/>
              </p:cNvSpPr>
              <p:nvPr/>
            </p:nvSpPr>
            <p:spPr bwMode="auto">
              <a:xfrm flipV="1">
                <a:off x="450" y="1613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Line 94"/>
              <p:cNvSpPr>
                <a:spLocks noChangeShapeType="1"/>
              </p:cNvSpPr>
              <p:nvPr/>
            </p:nvSpPr>
            <p:spPr bwMode="auto">
              <a:xfrm>
                <a:off x="448" y="1618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64" name="Line 83"/>
            <p:cNvSpPr>
              <a:spLocks noChangeShapeType="1"/>
            </p:cNvSpPr>
            <p:nvPr/>
          </p:nvSpPr>
          <p:spPr bwMode="auto">
            <a:xfrm flipH="1" flipV="1">
              <a:off x="10502425" y="2312542"/>
              <a:ext cx="288000" cy="144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873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0" y="61585"/>
            <a:ext cx="30970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链表的引入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818714" y="957106"/>
            <a:ext cx="10748446" cy="523220"/>
            <a:chOff x="1826091" y="4148024"/>
            <a:chExt cx="10748446" cy="523220"/>
          </a:xfrm>
        </p:grpSpPr>
        <p:sp>
          <p:nvSpPr>
            <p:cNvPr id="109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101894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双链表可以循环吗？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" name="组合 5"/>
          <p:cNvGrpSpPr/>
          <p:nvPr/>
        </p:nvGrpSpPr>
        <p:grpSpPr>
          <a:xfrm>
            <a:off x="793852" y="4027837"/>
            <a:ext cx="10773308" cy="523220"/>
            <a:chOff x="732892" y="3982117"/>
            <a:chExt cx="10773308" cy="523220"/>
          </a:xfrm>
        </p:grpSpPr>
        <p:sp>
          <p:nvSpPr>
            <p:cNvPr id="178" name="Text Box 6"/>
            <p:cNvSpPr txBox="1">
              <a:spLocks noChangeArrowheads="1"/>
            </p:cNvSpPr>
            <p:nvPr/>
          </p:nvSpPr>
          <p:spPr bwMode="auto">
            <a:xfrm>
              <a:off x="1237526" y="3982117"/>
              <a:ext cx="1026867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链表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：将链表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的首尾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相接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79" name="Group 67"/>
            <p:cNvGrpSpPr/>
            <p:nvPr/>
          </p:nvGrpSpPr>
          <p:grpSpPr>
            <a:xfrm>
              <a:off x="732892" y="401259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180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1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90" name="组合 89"/>
          <p:cNvGrpSpPr/>
          <p:nvPr/>
        </p:nvGrpSpPr>
        <p:grpSpPr>
          <a:xfrm>
            <a:off x="760030" y="4715565"/>
            <a:ext cx="10822370" cy="1031051"/>
            <a:chOff x="732892" y="4012597"/>
            <a:chExt cx="10822370" cy="1031051"/>
          </a:xfrm>
        </p:grpSpPr>
        <p:sp>
          <p:nvSpPr>
            <p:cNvPr id="91" name="Text Box 6"/>
            <p:cNvSpPr txBox="1">
              <a:spLocks noChangeArrowheads="1"/>
            </p:cNvSpPr>
            <p:nvPr/>
          </p:nvSpPr>
          <p:spPr bwMode="auto">
            <a:xfrm>
              <a:off x="1237526" y="4012597"/>
              <a:ext cx="10317736" cy="1031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</a:t>
              </a:r>
              <a:r>
                <a:rPr lang="zh-CN" altLang="en-US" sz="2800" dirty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双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链表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将终端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next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指针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由空指针改为指向头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结点，</a:t>
              </a:r>
              <a:endPara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                    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将头结点的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prior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指针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由空指针改为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指向终端结点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92" name="Group 67"/>
            <p:cNvGrpSpPr/>
            <p:nvPr/>
          </p:nvGrpSpPr>
          <p:grpSpPr>
            <a:xfrm>
              <a:off x="732892" y="4012597"/>
              <a:ext cx="432000" cy="432000"/>
              <a:chOff x="10115551" y="5634038"/>
              <a:chExt cx="577850" cy="576263"/>
            </a:xfrm>
            <a:solidFill>
              <a:srgbClr val="5A327D"/>
            </a:solidFill>
          </p:grpSpPr>
          <p:sp>
            <p:nvSpPr>
              <p:cNvPr id="93" name="Freeform 13"/>
              <p:cNvSpPr>
                <a:spLocks/>
              </p:cNvSpPr>
              <p:nvPr/>
            </p:nvSpPr>
            <p:spPr bwMode="auto">
              <a:xfrm>
                <a:off x="10177463" y="5634038"/>
                <a:ext cx="515938" cy="517525"/>
              </a:xfrm>
              <a:custGeom>
                <a:avLst/>
                <a:gdLst>
                  <a:gd name="T0" fmla="*/ 174 w 176"/>
                  <a:gd name="T1" fmla="*/ 61 h 176"/>
                  <a:gd name="T2" fmla="*/ 115 w 176"/>
                  <a:gd name="T3" fmla="*/ 2 h 176"/>
                  <a:gd name="T4" fmla="*/ 110 w 176"/>
                  <a:gd name="T5" fmla="*/ 2 h 176"/>
                  <a:gd name="T6" fmla="*/ 91 w 176"/>
                  <a:gd name="T7" fmla="*/ 20 h 176"/>
                  <a:gd name="T8" fmla="*/ 90 w 176"/>
                  <a:gd name="T9" fmla="*/ 23 h 176"/>
                  <a:gd name="T10" fmla="*/ 91 w 176"/>
                  <a:gd name="T11" fmla="*/ 26 h 176"/>
                  <a:gd name="T12" fmla="*/ 96 w 176"/>
                  <a:gd name="T13" fmla="*/ 31 h 176"/>
                  <a:gd name="T14" fmla="*/ 69 w 176"/>
                  <a:gd name="T15" fmla="*/ 58 h 176"/>
                  <a:gd name="T16" fmla="*/ 50 w 176"/>
                  <a:gd name="T17" fmla="*/ 56 h 176"/>
                  <a:gd name="T18" fmla="*/ 1 w 176"/>
                  <a:gd name="T19" fmla="*/ 76 h 176"/>
                  <a:gd name="T20" fmla="*/ 1 w 176"/>
                  <a:gd name="T21" fmla="*/ 82 h 176"/>
                  <a:gd name="T22" fmla="*/ 94 w 176"/>
                  <a:gd name="T23" fmla="*/ 175 h 176"/>
                  <a:gd name="T24" fmla="*/ 97 w 176"/>
                  <a:gd name="T25" fmla="*/ 176 h 176"/>
                  <a:gd name="T26" fmla="*/ 100 w 176"/>
                  <a:gd name="T27" fmla="*/ 175 h 176"/>
                  <a:gd name="T28" fmla="*/ 118 w 176"/>
                  <a:gd name="T29" fmla="*/ 107 h 176"/>
                  <a:gd name="T30" fmla="*/ 145 w 176"/>
                  <a:gd name="T31" fmla="*/ 80 h 176"/>
                  <a:gd name="T32" fmla="*/ 150 w 176"/>
                  <a:gd name="T33" fmla="*/ 85 h 176"/>
                  <a:gd name="T34" fmla="*/ 156 w 176"/>
                  <a:gd name="T35" fmla="*/ 85 h 176"/>
                  <a:gd name="T36" fmla="*/ 174 w 176"/>
                  <a:gd name="T37" fmla="*/ 66 h 176"/>
                  <a:gd name="T38" fmla="*/ 176 w 176"/>
                  <a:gd name="T39" fmla="*/ 63 h 176"/>
                  <a:gd name="T40" fmla="*/ 174 w 176"/>
                  <a:gd name="T41" fmla="*/ 61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" h="176">
                    <a:moveTo>
                      <a:pt x="174" y="61"/>
                    </a:moveTo>
                    <a:cubicBezTo>
                      <a:pt x="115" y="2"/>
                      <a:pt x="115" y="2"/>
                      <a:pt x="115" y="2"/>
                    </a:cubicBezTo>
                    <a:cubicBezTo>
                      <a:pt x="114" y="0"/>
                      <a:pt x="111" y="0"/>
                      <a:pt x="110" y="2"/>
                    </a:cubicBezTo>
                    <a:cubicBezTo>
                      <a:pt x="91" y="20"/>
                      <a:pt x="91" y="20"/>
                      <a:pt x="91" y="20"/>
                    </a:cubicBezTo>
                    <a:cubicBezTo>
                      <a:pt x="90" y="21"/>
                      <a:pt x="90" y="22"/>
                      <a:pt x="90" y="23"/>
                    </a:cubicBezTo>
                    <a:cubicBezTo>
                      <a:pt x="90" y="24"/>
                      <a:pt x="90" y="25"/>
                      <a:pt x="91" y="26"/>
                    </a:cubicBezTo>
                    <a:cubicBezTo>
                      <a:pt x="96" y="31"/>
                      <a:pt x="96" y="31"/>
                      <a:pt x="96" y="31"/>
                    </a:cubicBezTo>
                    <a:cubicBezTo>
                      <a:pt x="69" y="58"/>
                      <a:pt x="69" y="58"/>
                      <a:pt x="69" y="58"/>
                    </a:cubicBezTo>
                    <a:cubicBezTo>
                      <a:pt x="63" y="57"/>
                      <a:pt x="57" y="56"/>
                      <a:pt x="50" y="56"/>
                    </a:cubicBezTo>
                    <a:cubicBezTo>
                      <a:pt x="32" y="56"/>
                      <a:pt x="14" y="63"/>
                      <a:pt x="1" y="76"/>
                    </a:cubicBezTo>
                    <a:cubicBezTo>
                      <a:pt x="0" y="78"/>
                      <a:pt x="0" y="80"/>
                      <a:pt x="1" y="82"/>
                    </a:cubicBezTo>
                    <a:cubicBezTo>
                      <a:pt x="94" y="175"/>
                      <a:pt x="94" y="175"/>
                      <a:pt x="94" y="175"/>
                    </a:cubicBezTo>
                    <a:cubicBezTo>
                      <a:pt x="95" y="175"/>
                      <a:pt x="96" y="176"/>
                      <a:pt x="97" y="176"/>
                    </a:cubicBezTo>
                    <a:cubicBezTo>
                      <a:pt x="98" y="176"/>
                      <a:pt x="99" y="175"/>
                      <a:pt x="100" y="175"/>
                    </a:cubicBezTo>
                    <a:cubicBezTo>
                      <a:pt x="117" y="157"/>
                      <a:pt x="124" y="131"/>
                      <a:pt x="118" y="107"/>
                    </a:cubicBezTo>
                    <a:cubicBezTo>
                      <a:pt x="145" y="80"/>
                      <a:pt x="145" y="80"/>
                      <a:pt x="145" y="80"/>
                    </a:cubicBezTo>
                    <a:cubicBezTo>
                      <a:pt x="150" y="85"/>
                      <a:pt x="150" y="85"/>
                      <a:pt x="150" y="85"/>
                    </a:cubicBezTo>
                    <a:cubicBezTo>
                      <a:pt x="152" y="86"/>
                      <a:pt x="154" y="86"/>
                      <a:pt x="156" y="85"/>
                    </a:cubicBezTo>
                    <a:cubicBezTo>
                      <a:pt x="174" y="66"/>
                      <a:pt x="174" y="66"/>
                      <a:pt x="174" y="66"/>
                    </a:cubicBezTo>
                    <a:cubicBezTo>
                      <a:pt x="175" y="65"/>
                      <a:pt x="176" y="64"/>
                      <a:pt x="176" y="63"/>
                    </a:cubicBezTo>
                    <a:cubicBezTo>
                      <a:pt x="176" y="62"/>
                      <a:pt x="175" y="61"/>
                      <a:pt x="174" y="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4" name="Freeform 14"/>
              <p:cNvSpPr>
                <a:spLocks/>
              </p:cNvSpPr>
              <p:nvPr/>
            </p:nvSpPr>
            <p:spPr bwMode="auto">
              <a:xfrm>
                <a:off x="10115551" y="5983288"/>
                <a:ext cx="228600" cy="227013"/>
              </a:xfrm>
              <a:custGeom>
                <a:avLst/>
                <a:gdLst>
                  <a:gd name="T0" fmla="*/ 7 w 78"/>
                  <a:gd name="T1" fmla="*/ 77 h 77"/>
                  <a:gd name="T2" fmla="*/ 2 w 78"/>
                  <a:gd name="T3" fmla="*/ 76 h 77"/>
                  <a:gd name="T4" fmla="*/ 2 w 78"/>
                  <a:gd name="T5" fmla="*/ 67 h 77"/>
                  <a:gd name="T6" fmla="*/ 67 w 78"/>
                  <a:gd name="T7" fmla="*/ 2 h 77"/>
                  <a:gd name="T8" fmla="*/ 76 w 78"/>
                  <a:gd name="T9" fmla="*/ 2 h 77"/>
                  <a:gd name="T10" fmla="*/ 76 w 78"/>
                  <a:gd name="T11" fmla="*/ 11 h 77"/>
                  <a:gd name="T12" fmla="*/ 11 w 78"/>
                  <a:gd name="T13" fmla="*/ 76 h 77"/>
                  <a:gd name="T14" fmla="*/ 7 w 78"/>
                  <a:gd name="T15" fmla="*/ 77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8" h="77">
                    <a:moveTo>
                      <a:pt x="7" y="77"/>
                    </a:moveTo>
                    <a:cubicBezTo>
                      <a:pt x="5" y="77"/>
                      <a:pt x="3" y="77"/>
                      <a:pt x="2" y="76"/>
                    </a:cubicBezTo>
                    <a:cubicBezTo>
                      <a:pt x="0" y="73"/>
                      <a:pt x="0" y="70"/>
                      <a:pt x="2" y="67"/>
                    </a:cubicBezTo>
                    <a:cubicBezTo>
                      <a:pt x="67" y="2"/>
                      <a:pt x="67" y="2"/>
                      <a:pt x="67" y="2"/>
                    </a:cubicBezTo>
                    <a:cubicBezTo>
                      <a:pt x="70" y="0"/>
                      <a:pt x="73" y="0"/>
                      <a:pt x="76" y="2"/>
                    </a:cubicBezTo>
                    <a:cubicBezTo>
                      <a:pt x="78" y="5"/>
                      <a:pt x="78" y="8"/>
                      <a:pt x="76" y="11"/>
                    </a:cubicBezTo>
                    <a:cubicBezTo>
                      <a:pt x="11" y="76"/>
                      <a:pt x="11" y="76"/>
                      <a:pt x="11" y="76"/>
                    </a:cubicBezTo>
                    <a:cubicBezTo>
                      <a:pt x="10" y="77"/>
                      <a:pt x="8" y="77"/>
                      <a:pt x="7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4" name="组合 63"/>
          <p:cNvGrpSpPr/>
          <p:nvPr/>
        </p:nvGrpSpPr>
        <p:grpSpPr>
          <a:xfrm>
            <a:off x="806314" y="2150755"/>
            <a:ext cx="9931402" cy="752479"/>
            <a:chOff x="478638" y="4282440"/>
            <a:chExt cx="9931402" cy="752479"/>
          </a:xfrm>
        </p:grpSpPr>
        <p:sp>
          <p:nvSpPr>
            <p:cNvPr id="65" name="Text Box 86"/>
            <p:cNvSpPr txBox="1">
              <a:spLocks noChangeArrowheads="1"/>
            </p:cNvSpPr>
            <p:nvPr/>
          </p:nvSpPr>
          <p:spPr bwMode="auto">
            <a:xfrm>
              <a:off x="5277332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a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2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66" name="Line 87"/>
            <p:cNvSpPr>
              <a:spLocks noChangeShapeType="1"/>
            </p:cNvSpPr>
            <p:nvPr/>
          </p:nvSpPr>
          <p:spPr bwMode="auto">
            <a:xfrm>
              <a:off x="5728182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Line 88"/>
            <p:cNvSpPr>
              <a:spLocks noChangeShapeType="1"/>
            </p:cNvSpPr>
            <p:nvPr/>
          </p:nvSpPr>
          <p:spPr bwMode="auto">
            <a:xfrm>
              <a:off x="6264757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8" name="Text Box 89"/>
            <p:cNvSpPr txBox="1">
              <a:spLocks noChangeArrowheads="1"/>
            </p:cNvSpPr>
            <p:nvPr/>
          </p:nvSpPr>
          <p:spPr bwMode="auto">
            <a:xfrm>
              <a:off x="7162647" y="4589760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a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3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69" name="Line 90"/>
            <p:cNvSpPr>
              <a:spLocks noChangeShapeType="1"/>
            </p:cNvSpPr>
            <p:nvPr/>
          </p:nvSpPr>
          <p:spPr bwMode="auto">
            <a:xfrm>
              <a:off x="7613497" y="4589760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Line 91"/>
            <p:cNvSpPr>
              <a:spLocks noChangeShapeType="1"/>
            </p:cNvSpPr>
            <p:nvPr/>
          </p:nvSpPr>
          <p:spPr bwMode="auto">
            <a:xfrm>
              <a:off x="8150072" y="4589760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Line 95"/>
            <p:cNvSpPr>
              <a:spLocks noChangeShapeType="1"/>
            </p:cNvSpPr>
            <p:nvPr/>
          </p:nvSpPr>
          <p:spPr bwMode="auto">
            <a:xfrm>
              <a:off x="4691544" y="4734222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Line 97"/>
            <p:cNvSpPr>
              <a:spLocks noChangeShapeType="1"/>
            </p:cNvSpPr>
            <p:nvPr/>
          </p:nvSpPr>
          <p:spPr bwMode="auto">
            <a:xfrm>
              <a:off x="8426297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Line 99"/>
            <p:cNvSpPr>
              <a:spLocks noChangeShapeType="1"/>
            </p:cNvSpPr>
            <p:nvPr/>
          </p:nvSpPr>
          <p:spPr bwMode="auto">
            <a:xfrm>
              <a:off x="8542184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4" name="Line 102"/>
            <p:cNvSpPr>
              <a:spLocks noChangeShapeType="1"/>
            </p:cNvSpPr>
            <p:nvPr/>
          </p:nvSpPr>
          <p:spPr bwMode="auto">
            <a:xfrm>
              <a:off x="4807432" y="4894560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5" name="Line 97"/>
            <p:cNvSpPr>
              <a:spLocks noChangeShapeType="1"/>
            </p:cNvSpPr>
            <p:nvPr/>
          </p:nvSpPr>
          <p:spPr bwMode="auto">
            <a:xfrm>
              <a:off x="6557594" y="4734222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6" name="Line 99"/>
            <p:cNvSpPr>
              <a:spLocks noChangeShapeType="1"/>
            </p:cNvSpPr>
            <p:nvPr/>
          </p:nvSpPr>
          <p:spPr bwMode="auto">
            <a:xfrm>
              <a:off x="6673481" y="4894560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Line 95"/>
            <p:cNvSpPr>
              <a:spLocks noChangeShapeType="1"/>
            </p:cNvSpPr>
            <p:nvPr/>
          </p:nvSpPr>
          <p:spPr bwMode="auto">
            <a:xfrm>
              <a:off x="675011" y="4796636"/>
              <a:ext cx="864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478638" y="4282440"/>
              <a:ext cx="8531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86"/>
            <p:cNvSpPr txBox="1">
              <a:spLocks noChangeArrowheads="1"/>
            </p:cNvSpPr>
            <p:nvPr/>
          </p:nvSpPr>
          <p:spPr bwMode="auto">
            <a:xfrm>
              <a:off x="1532636" y="4564708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0" name="Line 87"/>
            <p:cNvSpPr>
              <a:spLocks noChangeShapeType="1"/>
            </p:cNvSpPr>
            <p:nvPr/>
          </p:nvSpPr>
          <p:spPr bwMode="auto">
            <a:xfrm>
              <a:off x="1983486" y="456470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Line 88"/>
            <p:cNvSpPr>
              <a:spLocks noChangeShapeType="1"/>
            </p:cNvSpPr>
            <p:nvPr/>
          </p:nvSpPr>
          <p:spPr bwMode="auto">
            <a:xfrm>
              <a:off x="2520061" y="4564708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86"/>
            <p:cNvSpPr txBox="1">
              <a:spLocks noChangeArrowheads="1"/>
            </p:cNvSpPr>
            <p:nvPr/>
          </p:nvSpPr>
          <p:spPr bwMode="auto">
            <a:xfrm>
              <a:off x="3387573" y="4559151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a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3838423" y="4559151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Line 88"/>
            <p:cNvSpPr>
              <a:spLocks noChangeShapeType="1"/>
            </p:cNvSpPr>
            <p:nvPr/>
          </p:nvSpPr>
          <p:spPr bwMode="auto">
            <a:xfrm>
              <a:off x="4374998" y="4559151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Line 95"/>
            <p:cNvSpPr>
              <a:spLocks noChangeShapeType="1"/>
            </p:cNvSpPr>
            <p:nvPr/>
          </p:nvSpPr>
          <p:spPr bwMode="auto">
            <a:xfrm>
              <a:off x="2801785" y="4703613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Line 102"/>
            <p:cNvSpPr>
              <a:spLocks noChangeShapeType="1"/>
            </p:cNvSpPr>
            <p:nvPr/>
          </p:nvSpPr>
          <p:spPr bwMode="auto">
            <a:xfrm>
              <a:off x="2917673" y="4863951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Text Box 89"/>
            <p:cNvSpPr txBox="1">
              <a:spLocks noChangeArrowheads="1"/>
            </p:cNvSpPr>
            <p:nvPr/>
          </p:nvSpPr>
          <p:spPr bwMode="auto">
            <a:xfrm>
              <a:off x="9016530" y="4595976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a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4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>
              <a:off x="9467380" y="4595976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>
              <a:off x="10003955" y="4595976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Text Box 36"/>
            <p:cNvSpPr txBox="1">
              <a:spLocks noChangeArrowheads="1"/>
            </p:cNvSpPr>
            <p:nvPr/>
          </p:nvSpPr>
          <p:spPr bwMode="auto">
            <a:xfrm>
              <a:off x="9960777" y="4577719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1509027" y="4549120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itchFamily="18" charset="0"/>
                </a:rPr>
                <a:t>∧</a:t>
              </a: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1579569" y="2132968"/>
            <a:ext cx="9372223" cy="658843"/>
            <a:chOff x="1579569" y="2132968"/>
            <a:chExt cx="9372223" cy="658843"/>
          </a:xfrm>
        </p:grpSpPr>
        <p:grpSp>
          <p:nvGrpSpPr>
            <p:cNvPr id="97" name="Group 95"/>
            <p:cNvGrpSpPr>
              <a:grpSpLocks/>
            </p:cNvGrpSpPr>
            <p:nvPr/>
          </p:nvGrpSpPr>
          <p:grpSpPr bwMode="auto">
            <a:xfrm flipV="1">
              <a:off x="1579569" y="2132968"/>
              <a:ext cx="9372223" cy="468000"/>
              <a:chOff x="520" y="1580"/>
              <a:chExt cx="5023" cy="344"/>
            </a:xfrm>
          </p:grpSpPr>
          <p:sp>
            <p:nvSpPr>
              <p:cNvPr id="98" name="Line 83"/>
              <p:cNvSpPr>
                <a:spLocks noChangeShapeType="1"/>
              </p:cNvSpPr>
              <p:nvPr/>
            </p:nvSpPr>
            <p:spPr bwMode="auto">
              <a:xfrm flipH="1">
                <a:off x="5376" y="1590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Line 84"/>
              <p:cNvSpPr>
                <a:spLocks noChangeShapeType="1"/>
              </p:cNvSpPr>
              <p:nvPr/>
            </p:nvSpPr>
            <p:spPr bwMode="auto">
              <a:xfrm flipH="1" flipV="1">
                <a:off x="5540" y="1580"/>
                <a:ext cx="0" cy="326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0" name="Line 85"/>
              <p:cNvSpPr>
                <a:spLocks noChangeShapeType="1"/>
              </p:cNvSpPr>
              <p:nvPr/>
            </p:nvSpPr>
            <p:spPr bwMode="auto">
              <a:xfrm>
                <a:off x="527" y="1915"/>
                <a:ext cx="5016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87"/>
              <p:cNvSpPr>
                <a:spLocks noChangeShapeType="1"/>
              </p:cNvSpPr>
              <p:nvPr/>
            </p:nvSpPr>
            <p:spPr bwMode="auto">
              <a:xfrm flipV="1">
                <a:off x="522" y="1613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2" name="Line 94"/>
              <p:cNvSpPr>
                <a:spLocks noChangeShapeType="1"/>
              </p:cNvSpPr>
              <p:nvPr/>
            </p:nvSpPr>
            <p:spPr bwMode="auto">
              <a:xfrm>
                <a:off x="520" y="1618"/>
                <a:ext cx="154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2" name="Line 83"/>
            <p:cNvSpPr>
              <a:spLocks noChangeShapeType="1"/>
            </p:cNvSpPr>
            <p:nvPr/>
          </p:nvSpPr>
          <p:spPr bwMode="auto">
            <a:xfrm flipH="1" flipV="1">
              <a:off x="10395622" y="2647811"/>
              <a:ext cx="288000" cy="144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67759" y="2618875"/>
            <a:ext cx="9409542" cy="539263"/>
            <a:chOff x="1567759" y="2618875"/>
            <a:chExt cx="9409542" cy="539263"/>
          </a:xfrm>
        </p:grpSpPr>
        <p:grpSp>
          <p:nvGrpSpPr>
            <p:cNvPr id="104" name="Group 95"/>
            <p:cNvGrpSpPr>
              <a:grpSpLocks/>
            </p:cNvGrpSpPr>
            <p:nvPr/>
          </p:nvGrpSpPr>
          <p:grpSpPr bwMode="auto">
            <a:xfrm flipH="1">
              <a:off x="1567759" y="2779838"/>
              <a:ext cx="9409542" cy="378300"/>
              <a:chOff x="504" y="1569"/>
              <a:chExt cx="5043" cy="291"/>
            </a:xfrm>
          </p:grpSpPr>
          <p:sp>
            <p:nvSpPr>
              <p:cNvPr id="105" name="Line 83"/>
              <p:cNvSpPr>
                <a:spLocks noChangeShapeType="1"/>
              </p:cNvSpPr>
              <p:nvPr/>
            </p:nvSpPr>
            <p:spPr bwMode="auto">
              <a:xfrm flipH="1">
                <a:off x="5354" y="1570"/>
                <a:ext cx="193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Line 84"/>
              <p:cNvSpPr>
                <a:spLocks noChangeShapeType="1"/>
              </p:cNvSpPr>
              <p:nvPr/>
            </p:nvSpPr>
            <p:spPr bwMode="auto">
              <a:xfrm flipH="1" flipV="1">
                <a:off x="5540" y="1569"/>
                <a:ext cx="0" cy="291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7" name="Line 85"/>
              <p:cNvSpPr>
                <a:spLocks noChangeShapeType="1"/>
              </p:cNvSpPr>
              <p:nvPr/>
            </p:nvSpPr>
            <p:spPr bwMode="auto">
              <a:xfrm>
                <a:off x="504" y="1855"/>
                <a:ext cx="5036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5" name="Line 87"/>
              <p:cNvSpPr>
                <a:spLocks noChangeShapeType="1"/>
              </p:cNvSpPr>
              <p:nvPr/>
            </p:nvSpPr>
            <p:spPr bwMode="auto">
              <a:xfrm flipV="1">
                <a:off x="514" y="1573"/>
                <a:ext cx="0" cy="277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Line 94"/>
              <p:cNvSpPr>
                <a:spLocks noChangeShapeType="1"/>
              </p:cNvSpPr>
              <p:nvPr/>
            </p:nvSpPr>
            <p:spPr bwMode="auto">
              <a:xfrm>
                <a:off x="504" y="1570"/>
                <a:ext cx="154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63" name="Line 83"/>
            <p:cNvSpPr>
              <a:spLocks noChangeShapeType="1"/>
            </p:cNvSpPr>
            <p:nvPr/>
          </p:nvSpPr>
          <p:spPr bwMode="auto">
            <a:xfrm flipH="1" flipV="1">
              <a:off x="1947814" y="2618875"/>
              <a:ext cx="288000" cy="14400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96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204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70" y="61585"/>
            <a:ext cx="309700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存储结构的定义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27978" y="1889128"/>
            <a:ext cx="10149323" cy="1025170"/>
            <a:chOff x="827978" y="2132968"/>
            <a:chExt cx="10149323" cy="1025170"/>
          </a:xfrm>
        </p:grpSpPr>
        <p:sp>
          <p:nvSpPr>
            <p:cNvPr id="65" name="Text Box 86"/>
            <p:cNvSpPr txBox="1">
              <a:spLocks noChangeArrowheads="1"/>
            </p:cNvSpPr>
            <p:nvPr/>
          </p:nvSpPr>
          <p:spPr bwMode="auto">
            <a:xfrm>
              <a:off x="5605008" y="2458075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a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2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66" name="Line 87"/>
            <p:cNvSpPr>
              <a:spLocks noChangeShapeType="1"/>
            </p:cNvSpPr>
            <p:nvPr/>
          </p:nvSpPr>
          <p:spPr bwMode="auto">
            <a:xfrm>
              <a:off x="6055858" y="2458075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Line 88"/>
            <p:cNvSpPr>
              <a:spLocks noChangeShapeType="1"/>
            </p:cNvSpPr>
            <p:nvPr/>
          </p:nvSpPr>
          <p:spPr bwMode="auto">
            <a:xfrm>
              <a:off x="6592433" y="2458075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8" name="Text Box 89"/>
            <p:cNvSpPr txBox="1">
              <a:spLocks noChangeArrowheads="1"/>
            </p:cNvSpPr>
            <p:nvPr/>
          </p:nvSpPr>
          <p:spPr bwMode="auto">
            <a:xfrm>
              <a:off x="7490323" y="2458075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a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3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69" name="Line 90"/>
            <p:cNvSpPr>
              <a:spLocks noChangeShapeType="1"/>
            </p:cNvSpPr>
            <p:nvPr/>
          </p:nvSpPr>
          <p:spPr bwMode="auto">
            <a:xfrm>
              <a:off x="7941173" y="2458075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0" name="Line 91"/>
            <p:cNvSpPr>
              <a:spLocks noChangeShapeType="1"/>
            </p:cNvSpPr>
            <p:nvPr/>
          </p:nvSpPr>
          <p:spPr bwMode="auto">
            <a:xfrm>
              <a:off x="8477748" y="2458075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1" name="Line 95"/>
            <p:cNvSpPr>
              <a:spLocks noChangeShapeType="1"/>
            </p:cNvSpPr>
            <p:nvPr/>
          </p:nvSpPr>
          <p:spPr bwMode="auto">
            <a:xfrm>
              <a:off x="5019220" y="2602537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2" name="Line 97"/>
            <p:cNvSpPr>
              <a:spLocks noChangeShapeType="1"/>
            </p:cNvSpPr>
            <p:nvPr/>
          </p:nvSpPr>
          <p:spPr bwMode="auto">
            <a:xfrm>
              <a:off x="8753973" y="2602537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3" name="Line 99"/>
            <p:cNvSpPr>
              <a:spLocks noChangeShapeType="1"/>
            </p:cNvSpPr>
            <p:nvPr/>
          </p:nvSpPr>
          <p:spPr bwMode="auto">
            <a:xfrm>
              <a:off x="8869860" y="2762875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4" name="Line 102"/>
            <p:cNvSpPr>
              <a:spLocks noChangeShapeType="1"/>
            </p:cNvSpPr>
            <p:nvPr/>
          </p:nvSpPr>
          <p:spPr bwMode="auto">
            <a:xfrm>
              <a:off x="5135108" y="2762875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5" name="Line 97"/>
            <p:cNvSpPr>
              <a:spLocks noChangeShapeType="1"/>
            </p:cNvSpPr>
            <p:nvPr/>
          </p:nvSpPr>
          <p:spPr bwMode="auto">
            <a:xfrm>
              <a:off x="6885270" y="2602537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6" name="Line 99"/>
            <p:cNvSpPr>
              <a:spLocks noChangeShapeType="1"/>
            </p:cNvSpPr>
            <p:nvPr/>
          </p:nvSpPr>
          <p:spPr bwMode="auto">
            <a:xfrm>
              <a:off x="7001157" y="2762875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7" name="Line 95"/>
            <p:cNvSpPr>
              <a:spLocks noChangeShapeType="1"/>
            </p:cNvSpPr>
            <p:nvPr/>
          </p:nvSpPr>
          <p:spPr bwMode="auto">
            <a:xfrm>
              <a:off x="1002687" y="2664951"/>
              <a:ext cx="864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827978" y="2150755"/>
              <a:ext cx="10143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head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Text Box 86"/>
            <p:cNvSpPr txBox="1">
              <a:spLocks noChangeArrowheads="1"/>
            </p:cNvSpPr>
            <p:nvPr/>
          </p:nvSpPr>
          <p:spPr bwMode="auto">
            <a:xfrm>
              <a:off x="1860312" y="2433023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0" name="Line 87"/>
            <p:cNvSpPr>
              <a:spLocks noChangeShapeType="1"/>
            </p:cNvSpPr>
            <p:nvPr/>
          </p:nvSpPr>
          <p:spPr bwMode="auto">
            <a:xfrm>
              <a:off x="2311162" y="2433023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1" name="Line 88"/>
            <p:cNvSpPr>
              <a:spLocks noChangeShapeType="1"/>
            </p:cNvSpPr>
            <p:nvPr/>
          </p:nvSpPr>
          <p:spPr bwMode="auto">
            <a:xfrm>
              <a:off x="2847737" y="2433023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2" name="Text Box 86"/>
            <p:cNvSpPr txBox="1">
              <a:spLocks noChangeArrowheads="1"/>
            </p:cNvSpPr>
            <p:nvPr/>
          </p:nvSpPr>
          <p:spPr bwMode="auto">
            <a:xfrm>
              <a:off x="3715249" y="2427466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 a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3" name="Line 87"/>
            <p:cNvSpPr>
              <a:spLocks noChangeShapeType="1"/>
            </p:cNvSpPr>
            <p:nvPr/>
          </p:nvSpPr>
          <p:spPr bwMode="auto">
            <a:xfrm>
              <a:off x="4166099" y="2427466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Line 88"/>
            <p:cNvSpPr>
              <a:spLocks noChangeShapeType="1"/>
            </p:cNvSpPr>
            <p:nvPr/>
          </p:nvSpPr>
          <p:spPr bwMode="auto">
            <a:xfrm>
              <a:off x="4702674" y="2427466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Line 95"/>
            <p:cNvSpPr>
              <a:spLocks noChangeShapeType="1"/>
            </p:cNvSpPr>
            <p:nvPr/>
          </p:nvSpPr>
          <p:spPr bwMode="auto">
            <a:xfrm>
              <a:off x="3129461" y="2571928"/>
              <a:ext cx="566738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6" name="Line 102"/>
            <p:cNvSpPr>
              <a:spLocks noChangeShapeType="1"/>
            </p:cNvSpPr>
            <p:nvPr/>
          </p:nvSpPr>
          <p:spPr bwMode="auto">
            <a:xfrm>
              <a:off x="3245349" y="2732266"/>
              <a:ext cx="566737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7" name="Text Box 89"/>
            <p:cNvSpPr txBox="1">
              <a:spLocks noChangeArrowheads="1"/>
            </p:cNvSpPr>
            <p:nvPr/>
          </p:nvSpPr>
          <p:spPr bwMode="auto">
            <a:xfrm>
              <a:off x="9344206" y="2464291"/>
              <a:ext cx="1377950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lIns="90000" tIns="0" bIns="82800"/>
            <a:lstStyle/>
            <a:p>
              <a:pPr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itchFamily="18" charset="0"/>
                </a:rPr>
                <a:t>     a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itchFamily="18" charset="0"/>
                </a:rPr>
                <a:t>4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8" name="Line 90"/>
            <p:cNvSpPr>
              <a:spLocks noChangeShapeType="1"/>
            </p:cNvSpPr>
            <p:nvPr/>
          </p:nvSpPr>
          <p:spPr bwMode="auto">
            <a:xfrm>
              <a:off x="9795056" y="2464291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9" name="Line 91"/>
            <p:cNvSpPr>
              <a:spLocks noChangeShapeType="1"/>
            </p:cNvSpPr>
            <p:nvPr/>
          </p:nvSpPr>
          <p:spPr bwMode="auto">
            <a:xfrm>
              <a:off x="10331631" y="2464291"/>
              <a:ext cx="0" cy="42068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5" name="Text Box 36"/>
            <p:cNvSpPr txBox="1">
              <a:spLocks noChangeArrowheads="1"/>
            </p:cNvSpPr>
            <p:nvPr/>
          </p:nvSpPr>
          <p:spPr bwMode="auto">
            <a:xfrm>
              <a:off x="10288453" y="2446034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96" name="Text Box 36"/>
            <p:cNvSpPr txBox="1">
              <a:spLocks noChangeArrowheads="1"/>
            </p:cNvSpPr>
            <p:nvPr/>
          </p:nvSpPr>
          <p:spPr bwMode="auto">
            <a:xfrm>
              <a:off x="1836703" y="2417435"/>
              <a:ext cx="44926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grpSp>
          <p:nvGrpSpPr>
            <p:cNvPr id="97" name="Group 95"/>
            <p:cNvGrpSpPr>
              <a:grpSpLocks/>
            </p:cNvGrpSpPr>
            <p:nvPr/>
          </p:nvGrpSpPr>
          <p:grpSpPr bwMode="auto">
            <a:xfrm flipV="1">
              <a:off x="1579569" y="2132968"/>
              <a:ext cx="9372223" cy="468000"/>
              <a:chOff x="520" y="1580"/>
              <a:chExt cx="5023" cy="344"/>
            </a:xfrm>
          </p:grpSpPr>
          <p:sp>
            <p:nvSpPr>
              <p:cNvPr id="98" name="Line 83"/>
              <p:cNvSpPr>
                <a:spLocks noChangeShapeType="1"/>
              </p:cNvSpPr>
              <p:nvPr/>
            </p:nvSpPr>
            <p:spPr bwMode="auto">
              <a:xfrm flipH="1">
                <a:off x="5376" y="1590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9" name="Line 84"/>
              <p:cNvSpPr>
                <a:spLocks noChangeShapeType="1"/>
              </p:cNvSpPr>
              <p:nvPr/>
            </p:nvSpPr>
            <p:spPr bwMode="auto">
              <a:xfrm flipH="1" flipV="1">
                <a:off x="5540" y="1580"/>
                <a:ext cx="0" cy="326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0" name="Line 85"/>
              <p:cNvSpPr>
                <a:spLocks noChangeShapeType="1"/>
              </p:cNvSpPr>
              <p:nvPr/>
            </p:nvSpPr>
            <p:spPr bwMode="auto">
              <a:xfrm>
                <a:off x="527" y="1915"/>
                <a:ext cx="5016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1" name="Line 87"/>
              <p:cNvSpPr>
                <a:spLocks noChangeShapeType="1"/>
              </p:cNvSpPr>
              <p:nvPr/>
            </p:nvSpPr>
            <p:spPr bwMode="auto">
              <a:xfrm flipV="1">
                <a:off x="522" y="1613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2" name="Line 94"/>
              <p:cNvSpPr>
                <a:spLocks noChangeShapeType="1"/>
              </p:cNvSpPr>
              <p:nvPr/>
            </p:nvSpPr>
            <p:spPr bwMode="auto">
              <a:xfrm>
                <a:off x="520" y="1618"/>
                <a:ext cx="154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grpSp>
          <p:nvGrpSpPr>
            <p:cNvPr id="104" name="Group 95"/>
            <p:cNvGrpSpPr>
              <a:grpSpLocks/>
            </p:cNvGrpSpPr>
            <p:nvPr/>
          </p:nvGrpSpPr>
          <p:grpSpPr bwMode="auto">
            <a:xfrm flipH="1">
              <a:off x="1567759" y="2779838"/>
              <a:ext cx="9409542" cy="378300"/>
              <a:chOff x="504" y="1569"/>
              <a:chExt cx="5043" cy="291"/>
            </a:xfrm>
          </p:grpSpPr>
          <p:sp>
            <p:nvSpPr>
              <p:cNvPr id="105" name="Line 83"/>
              <p:cNvSpPr>
                <a:spLocks noChangeShapeType="1"/>
              </p:cNvSpPr>
              <p:nvPr/>
            </p:nvSpPr>
            <p:spPr bwMode="auto">
              <a:xfrm flipH="1">
                <a:off x="5354" y="1570"/>
                <a:ext cx="193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6" name="Line 84"/>
              <p:cNvSpPr>
                <a:spLocks noChangeShapeType="1"/>
              </p:cNvSpPr>
              <p:nvPr/>
            </p:nvSpPr>
            <p:spPr bwMode="auto">
              <a:xfrm flipH="1" flipV="1">
                <a:off x="5540" y="1569"/>
                <a:ext cx="0" cy="291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07" name="Line 85"/>
              <p:cNvSpPr>
                <a:spLocks noChangeShapeType="1"/>
              </p:cNvSpPr>
              <p:nvPr/>
            </p:nvSpPr>
            <p:spPr bwMode="auto">
              <a:xfrm>
                <a:off x="504" y="1855"/>
                <a:ext cx="5036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5" name="Line 87"/>
              <p:cNvSpPr>
                <a:spLocks noChangeShapeType="1"/>
              </p:cNvSpPr>
              <p:nvPr/>
            </p:nvSpPr>
            <p:spPr bwMode="auto">
              <a:xfrm flipV="1">
                <a:off x="514" y="1573"/>
                <a:ext cx="0" cy="277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116" name="Line 94"/>
              <p:cNvSpPr>
                <a:spLocks noChangeShapeType="1"/>
              </p:cNvSpPr>
              <p:nvPr/>
            </p:nvSpPr>
            <p:spPr bwMode="auto">
              <a:xfrm>
                <a:off x="504" y="1570"/>
                <a:ext cx="154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41872" y="918358"/>
            <a:ext cx="10091758" cy="689780"/>
            <a:chOff x="741872" y="1101238"/>
            <a:chExt cx="10091758" cy="689780"/>
          </a:xfrm>
        </p:grpSpPr>
        <p:sp>
          <p:nvSpPr>
            <p:cNvPr id="117" name="Line 17"/>
            <p:cNvSpPr>
              <a:spLocks noChangeShapeType="1"/>
            </p:cNvSpPr>
            <p:nvPr/>
          </p:nvSpPr>
          <p:spPr bwMode="auto">
            <a:xfrm flipV="1">
              <a:off x="1184376" y="1622743"/>
              <a:ext cx="792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 Box 18"/>
            <p:cNvSpPr txBox="1">
              <a:spLocks noChangeArrowheads="1"/>
            </p:cNvSpPr>
            <p:nvPr/>
          </p:nvSpPr>
          <p:spPr bwMode="auto">
            <a:xfrm>
              <a:off x="741872" y="1180783"/>
              <a:ext cx="778802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119" name="Line 19"/>
            <p:cNvSpPr>
              <a:spLocks noChangeShapeType="1"/>
            </p:cNvSpPr>
            <p:nvPr/>
          </p:nvSpPr>
          <p:spPr bwMode="auto">
            <a:xfrm>
              <a:off x="6733537" y="1626238"/>
              <a:ext cx="1188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 Box 20"/>
            <p:cNvSpPr txBox="1">
              <a:spLocks noChangeArrowheads="1"/>
            </p:cNvSpPr>
            <p:nvPr/>
          </p:nvSpPr>
          <p:spPr bwMode="auto">
            <a:xfrm>
              <a:off x="3307817" y="1344931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 dirty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>
                  <a:solidFill>
                    <a:srgbClr val="40404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21" name="Line 21"/>
            <p:cNvSpPr>
              <a:spLocks noChangeShapeType="1"/>
            </p:cNvSpPr>
            <p:nvPr/>
          </p:nvSpPr>
          <p:spPr bwMode="auto">
            <a:xfrm>
              <a:off x="3801530" y="1344931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" name="Text Box 25"/>
            <p:cNvSpPr txBox="1">
              <a:spLocks noChangeArrowheads="1"/>
            </p:cNvSpPr>
            <p:nvPr/>
          </p:nvSpPr>
          <p:spPr bwMode="auto">
            <a:xfrm>
              <a:off x="1982255" y="1359218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Line 26"/>
            <p:cNvSpPr>
              <a:spLocks noChangeShapeType="1"/>
            </p:cNvSpPr>
            <p:nvPr/>
          </p:nvSpPr>
          <p:spPr bwMode="auto">
            <a:xfrm>
              <a:off x="2475967" y="1359218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Text Box 27" descr="宽上对角线"/>
            <p:cNvSpPr txBox="1">
              <a:spLocks noChangeArrowheads="1"/>
            </p:cNvSpPr>
            <p:nvPr/>
          </p:nvSpPr>
          <p:spPr bwMode="auto">
            <a:xfrm>
              <a:off x="1998130" y="1371918"/>
              <a:ext cx="4365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Line 28"/>
            <p:cNvSpPr>
              <a:spLocks noChangeShapeType="1"/>
            </p:cNvSpPr>
            <p:nvPr/>
          </p:nvSpPr>
          <p:spPr bwMode="auto">
            <a:xfrm>
              <a:off x="2752192" y="1626238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 Box 34"/>
            <p:cNvSpPr txBox="1">
              <a:spLocks noChangeArrowheads="1"/>
            </p:cNvSpPr>
            <p:nvPr/>
          </p:nvSpPr>
          <p:spPr bwMode="auto">
            <a:xfrm>
              <a:off x="9777197" y="1336993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72000"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129" name="Line 35"/>
            <p:cNvSpPr>
              <a:spLocks noChangeShapeType="1"/>
            </p:cNvSpPr>
            <p:nvPr/>
          </p:nvSpPr>
          <p:spPr bwMode="auto">
            <a:xfrm>
              <a:off x="10270910" y="1336993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 Box 74" descr="宽上对角线"/>
            <p:cNvSpPr txBox="1">
              <a:spLocks noChangeArrowheads="1"/>
            </p:cNvSpPr>
            <p:nvPr/>
          </p:nvSpPr>
          <p:spPr bwMode="auto">
            <a:xfrm>
              <a:off x="2000613" y="1378585"/>
              <a:ext cx="436563" cy="396875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Line 48"/>
            <p:cNvSpPr>
              <a:spLocks noChangeShapeType="1"/>
            </p:cNvSpPr>
            <p:nvPr/>
          </p:nvSpPr>
          <p:spPr bwMode="auto">
            <a:xfrm>
              <a:off x="5439749" y="1626238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Line 48"/>
            <p:cNvSpPr>
              <a:spLocks noChangeShapeType="1"/>
            </p:cNvSpPr>
            <p:nvPr/>
          </p:nvSpPr>
          <p:spPr bwMode="auto">
            <a:xfrm>
              <a:off x="9262848" y="1626238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7" name="Group 95"/>
            <p:cNvGrpSpPr>
              <a:grpSpLocks/>
            </p:cNvGrpSpPr>
            <p:nvPr/>
          </p:nvGrpSpPr>
          <p:grpSpPr bwMode="auto">
            <a:xfrm flipV="1">
              <a:off x="1565594" y="1101238"/>
              <a:ext cx="9268036" cy="436731"/>
              <a:chOff x="439" y="1549"/>
              <a:chExt cx="5101" cy="375"/>
            </a:xfrm>
          </p:grpSpPr>
          <p:sp>
            <p:nvSpPr>
              <p:cNvPr id="149" name="Line 83"/>
              <p:cNvSpPr>
                <a:spLocks noChangeShapeType="1"/>
              </p:cNvSpPr>
              <p:nvPr/>
            </p:nvSpPr>
            <p:spPr bwMode="auto">
              <a:xfrm flipH="1">
                <a:off x="5376" y="1558"/>
                <a:ext cx="155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0" name="Line 84"/>
              <p:cNvSpPr>
                <a:spLocks noChangeShapeType="1"/>
              </p:cNvSpPr>
              <p:nvPr/>
            </p:nvSpPr>
            <p:spPr bwMode="auto">
              <a:xfrm flipH="1" flipV="1">
                <a:off x="5540" y="1549"/>
                <a:ext cx="0" cy="357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1" name="Line 85"/>
              <p:cNvSpPr>
                <a:spLocks noChangeShapeType="1"/>
              </p:cNvSpPr>
              <p:nvPr/>
            </p:nvSpPr>
            <p:spPr bwMode="auto">
              <a:xfrm>
                <a:off x="439" y="1915"/>
                <a:ext cx="5101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Line 87"/>
              <p:cNvSpPr>
                <a:spLocks noChangeShapeType="1"/>
              </p:cNvSpPr>
              <p:nvPr/>
            </p:nvSpPr>
            <p:spPr bwMode="auto">
              <a:xfrm flipV="1">
                <a:off x="450" y="1613"/>
                <a:ext cx="0" cy="311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Line 94"/>
              <p:cNvSpPr>
                <a:spLocks noChangeShapeType="1"/>
              </p:cNvSpPr>
              <p:nvPr/>
            </p:nvSpPr>
            <p:spPr bwMode="auto">
              <a:xfrm>
                <a:off x="448" y="1618"/>
                <a:ext cx="210" cy="0"/>
              </a:xfrm>
              <a:prstGeom prst="line">
                <a:avLst/>
              </a:prstGeom>
              <a:noFill/>
              <a:ln w="28575">
                <a:solidFill>
                  <a:srgbClr val="B42D2D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4" name="Text Box 20"/>
            <p:cNvSpPr txBox="1">
              <a:spLocks noChangeArrowheads="1"/>
            </p:cNvSpPr>
            <p:nvPr/>
          </p:nvSpPr>
          <p:spPr bwMode="auto">
            <a:xfrm>
              <a:off x="4641260" y="1344931"/>
              <a:ext cx="900113" cy="4318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 dirty="0" smtClean="0">
                  <a:solidFill>
                    <a:srgbClr val="40404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2</a:t>
              </a:r>
              <a:endParaRPr lang="en-US" altLang="zh-CN" sz="2800" baseline="-25000" dirty="0">
                <a:solidFill>
                  <a:srgbClr val="404040"/>
                </a:solidFill>
                <a:latin typeface="Times New Roman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5" name="Line 21"/>
            <p:cNvSpPr>
              <a:spLocks noChangeShapeType="1"/>
            </p:cNvSpPr>
            <p:nvPr/>
          </p:nvSpPr>
          <p:spPr bwMode="auto">
            <a:xfrm>
              <a:off x="5134973" y="1344931"/>
              <a:ext cx="0" cy="4318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Line 28"/>
            <p:cNvSpPr>
              <a:spLocks noChangeShapeType="1"/>
            </p:cNvSpPr>
            <p:nvPr/>
          </p:nvSpPr>
          <p:spPr bwMode="auto">
            <a:xfrm>
              <a:off x="4101612" y="1626238"/>
              <a:ext cx="53975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57" name="矩形 156"/>
          <p:cNvSpPr/>
          <p:nvPr/>
        </p:nvSpPr>
        <p:spPr>
          <a:xfrm>
            <a:off x="827978" y="3112213"/>
            <a:ext cx="4803858" cy="3375283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data;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*next;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Node;</a:t>
            </a: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*head;</a:t>
            </a: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CList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en-US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矩形 159"/>
          <p:cNvSpPr/>
          <p:nvPr/>
        </p:nvSpPr>
        <p:spPr>
          <a:xfrm>
            <a:off x="6049812" y="3114832"/>
            <a:ext cx="4699206" cy="1323439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矩形 160"/>
          <p:cNvSpPr/>
          <p:nvPr/>
        </p:nvSpPr>
        <p:spPr>
          <a:xfrm>
            <a:off x="6384060" y="3120843"/>
            <a:ext cx="4931750" cy="3375283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    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DulNode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data;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DulNode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*prior, *next;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DulNode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3200"/>
              </a:lnSpc>
            </a:pP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CDulList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Dul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*head;</a:t>
            </a:r>
          </a:p>
          <a:p>
            <a:pPr>
              <a:lnSpc>
                <a:spcPts val="3200"/>
              </a:lnSpc>
            </a:pP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CDulList</a:t>
            </a:r>
            <a:r>
              <a:rPr lang="en-US" altLang="zh-CN" sz="2400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1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0"/>
                  </p:tgtEl>
                </p:cond>
              </p:nextCondLst>
            </p:seq>
          </p:childTnLst>
        </p:cTn>
      </p:par>
    </p:tnLst>
    <p:bldLst>
      <p:bldP spid="157" grpId="0" animBg="1"/>
      <p:bldP spid="160" grpId="0"/>
      <p:bldP spid="160" grpId="1"/>
      <p:bldP spid="1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6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065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循环单链表的实现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7" name="Line 17"/>
          <p:cNvSpPr>
            <a:spLocks noChangeShapeType="1"/>
          </p:cNvSpPr>
          <p:nvPr/>
        </p:nvSpPr>
        <p:spPr bwMode="auto">
          <a:xfrm flipV="1">
            <a:off x="925297" y="2780983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48" name="Text Box 18"/>
          <p:cNvSpPr txBox="1">
            <a:spLocks noChangeArrowheads="1"/>
          </p:cNvSpPr>
          <p:nvPr/>
        </p:nvSpPr>
        <p:spPr bwMode="auto">
          <a:xfrm>
            <a:off x="570831" y="2298383"/>
            <a:ext cx="96149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7680428" y="2779080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50" name="Text Box 20"/>
          <p:cNvSpPr txBox="1">
            <a:spLocks noChangeArrowheads="1"/>
          </p:cNvSpPr>
          <p:nvPr/>
        </p:nvSpPr>
        <p:spPr bwMode="auto">
          <a:xfrm>
            <a:off x="2957297" y="2503171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51" name="Line 21"/>
          <p:cNvSpPr>
            <a:spLocks noChangeShapeType="1"/>
          </p:cNvSpPr>
          <p:nvPr/>
        </p:nvSpPr>
        <p:spPr bwMode="auto">
          <a:xfrm>
            <a:off x="3451010" y="2503171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52" name="Text Box 25"/>
          <p:cNvSpPr txBox="1">
            <a:spLocks noChangeArrowheads="1"/>
          </p:cNvSpPr>
          <p:nvPr/>
        </p:nvSpPr>
        <p:spPr bwMode="auto">
          <a:xfrm>
            <a:off x="1631735" y="2517458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155" name="Line 26"/>
          <p:cNvSpPr>
            <a:spLocks noChangeShapeType="1"/>
          </p:cNvSpPr>
          <p:nvPr/>
        </p:nvSpPr>
        <p:spPr bwMode="auto">
          <a:xfrm>
            <a:off x="2125447" y="2517458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56" name="Text Box 27" descr="宽上对角线"/>
          <p:cNvSpPr txBox="1">
            <a:spLocks noChangeArrowheads="1"/>
          </p:cNvSpPr>
          <p:nvPr/>
        </p:nvSpPr>
        <p:spPr bwMode="auto">
          <a:xfrm>
            <a:off x="1647610" y="2530158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157" name="Line 28"/>
          <p:cNvSpPr>
            <a:spLocks noChangeShapeType="1"/>
          </p:cNvSpPr>
          <p:nvPr/>
        </p:nvSpPr>
        <p:spPr bwMode="auto">
          <a:xfrm>
            <a:off x="2401672" y="2795271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59" name="Text Box 29"/>
          <p:cNvSpPr txBox="1">
            <a:spLocks noChangeArrowheads="1"/>
          </p:cNvSpPr>
          <p:nvPr/>
        </p:nvSpPr>
        <p:spPr bwMode="auto">
          <a:xfrm>
            <a:off x="4992472" y="250158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160" name="Line 30"/>
          <p:cNvSpPr>
            <a:spLocks noChangeShapeType="1"/>
          </p:cNvSpPr>
          <p:nvPr/>
        </p:nvSpPr>
        <p:spPr bwMode="auto">
          <a:xfrm>
            <a:off x="5486185" y="250158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61" name="Text Box 34"/>
          <p:cNvSpPr txBox="1">
            <a:spLocks noChangeArrowheads="1"/>
          </p:cNvSpPr>
          <p:nvPr/>
        </p:nvSpPr>
        <p:spPr bwMode="auto">
          <a:xfrm>
            <a:off x="8586890" y="2488567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162" name="Line 35"/>
          <p:cNvSpPr>
            <a:spLocks noChangeShapeType="1"/>
          </p:cNvSpPr>
          <p:nvPr/>
        </p:nvSpPr>
        <p:spPr bwMode="auto">
          <a:xfrm>
            <a:off x="9080603" y="2488567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64" name="Text Box 40"/>
          <p:cNvSpPr txBox="1">
            <a:spLocks noChangeArrowheads="1"/>
          </p:cNvSpPr>
          <p:nvPr/>
        </p:nvSpPr>
        <p:spPr bwMode="auto">
          <a:xfrm>
            <a:off x="6324385" y="250158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82" name="Line 41"/>
          <p:cNvSpPr>
            <a:spLocks noChangeShapeType="1"/>
          </p:cNvSpPr>
          <p:nvPr/>
        </p:nvSpPr>
        <p:spPr bwMode="auto">
          <a:xfrm>
            <a:off x="6818097" y="250158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83" name="Line 48"/>
          <p:cNvSpPr>
            <a:spLocks noChangeShapeType="1"/>
          </p:cNvSpPr>
          <p:nvPr/>
        </p:nvSpPr>
        <p:spPr bwMode="auto">
          <a:xfrm>
            <a:off x="5751297" y="277939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84" name="Line 59"/>
          <p:cNvSpPr>
            <a:spLocks noChangeShapeType="1"/>
          </p:cNvSpPr>
          <p:nvPr/>
        </p:nvSpPr>
        <p:spPr bwMode="auto">
          <a:xfrm>
            <a:off x="4224122" y="2792096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85" name="Line 60"/>
          <p:cNvSpPr>
            <a:spLocks noChangeShapeType="1"/>
          </p:cNvSpPr>
          <p:nvPr/>
        </p:nvSpPr>
        <p:spPr bwMode="auto">
          <a:xfrm>
            <a:off x="3735172" y="2793683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86" name="Line 61"/>
          <p:cNvSpPr>
            <a:spLocks noChangeShapeType="1"/>
          </p:cNvSpPr>
          <p:nvPr/>
        </p:nvSpPr>
        <p:spPr bwMode="auto">
          <a:xfrm flipV="1">
            <a:off x="4636872" y="2793683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87" name="Text Box 74" descr="宽上对角线"/>
          <p:cNvSpPr txBox="1">
            <a:spLocks noChangeArrowheads="1"/>
          </p:cNvSpPr>
          <p:nvPr/>
        </p:nvSpPr>
        <p:spPr bwMode="auto">
          <a:xfrm>
            <a:off x="1650093" y="2536825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190" name="Line 48"/>
          <p:cNvSpPr>
            <a:spLocks noChangeShapeType="1"/>
          </p:cNvSpPr>
          <p:nvPr/>
        </p:nvSpPr>
        <p:spPr bwMode="auto">
          <a:xfrm>
            <a:off x="7092417" y="2773046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92" name="Line 48"/>
          <p:cNvSpPr>
            <a:spLocks noChangeShapeType="1"/>
          </p:cNvSpPr>
          <p:nvPr/>
        </p:nvSpPr>
        <p:spPr bwMode="auto">
          <a:xfrm>
            <a:off x="8072541" y="2787970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93" name="Group 38"/>
          <p:cNvGrpSpPr>
            <a:grpSpLocks/>
          </p:cNvGrpSpPr>
          <p:nvPr/>
        </p:nvGrpSpPr>
        <p:grpSpPr bwMode="auto">
          <a:xfrm>
            <a:off x="5270069" y="1980566"/>
            <a:ext cx="347662" cy="508000"/>
            <a:chOff x="1993" y="1573"/>
            <a:chExt cx="219" cy="320"/>
          </a:xfrm>
        </p:grpSpPr>
        <p:sp>
          <p:nvSpPr>
            <p:cNvPr id="194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95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03" name="Group 95"/>
          <p:cNvGrpSpPr>
            <a:grpSpLocks/>
          </p:cNvGrpSpPr>
          <p:nvPr/>
        </p:nvGrpSpPr>
        <p:grpSpPr bwMode="auto">
          <a:xfrm flipV="1">
            <a:off x="1215073" y="1980566"/>
            <a:ext cx="8477567" cy="746124"/>
            <a:chOff x="439" y="1549"/>
            <a:chExt cx="5101" cy="375"/>
          </a:xfrm>
        </p:grpSpPr>
        <p:sp>
          <p:nvSpPr>
            <p:cNvPr id="204" name="Line 83"/>
            <p:cNvSpPr>
              <a:spLocks noChangeShapeType="1"/>
            </p:cNvSpPr>
            <p:nvPr/>
          </p:nvSpPr>
          <p:spPr bwMode="auto">
            <a:xfrm flipH="1">
              <a:off x="5376" y="1558"/>
              <a:ext cx="15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05" name="Line 84"/>
            <p:cNvSpPr>
              <a:spLocks noChangeShapeType="1"/>
            </p:cNvSpPr>
            <p:nvPr/>
          </p:nvSpPr>
          <p:spPr bwMode="auto">
            <a:xfrm flipH="1" flipV="1">
              <a:off x="5540" y="1549"/>
              <a:ext cx="0" cy="35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06" name="Line 85"/>
            <p:cNvSpPr>
              <a:spLocks noChangeShapeType="1"/>
            </p:cNvSpPr>
            <p:nvPr/>
          </p:nvSpPr>
          <p:spPr bwMode="auto">
            <a:xfrm>
              <a:off x="439" y="1915"/>
              <a:ext cx="510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07" name="Line 87"/>
            <p:cNvSpPr>
              <a:spLocks noChangeShapeType="1"/>
            </p:cNvSpPr>
            <p:nvPr/>
          </p:nvSpPr>
          <p:spPr bwMode="auto">
            <a:xfrm flipV="1">
              <a:off x="450" y="1613"/>
              <a:ext cx="0" cy="311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08" name="Line 94"/>
            <p:cNvSpPr>
              <a:spLocks noChangeShapeType="1"/>
            </p:cNvSpPr>
            <p:nvPr/>
          </p:nvSpPr>
          <p:spPr bwMode="auto">
            <a:xfrm>
              <a:off x="448" y="1618"/>
              <a:ext cx="21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18714" y="957106"/>
            <a:ext cx="10748446" cy="523220"/>
            <a:chOff x="1826091" y="4148024"/>
            <a:chExt cx="10748446" cy="523220"/>
          </a:xfrm>
        </p:grpSpPr>
        <p:sp>
          <p:nvSpPr>
            <p:cNvPr id="65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1018947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循环单链表的插入操作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表头、表中间、表尾？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71" name="Group 54"/>
          <p:cNvGrpSpPr>
            <a:grpSpLocks/>
          </p:cNvGrpSpPr>
          <p:nvPr/>
        </p:nvGrpSpPr>
        <p:grpSpPr bwMode="auto">
          <a:xfrm>
            <a:off x="5694623" y="3544756"/>
            <a:ext cx="1392238" cy="454024"/>
            <a:chOff x="3028" y="3047"/>
            <a:chExt cx="877" cy="286"/>
          </a:xfrm>
          <a:noFill/>
        </p:grpSpPr>
        <p:sp>
          <p:nvSpPr>
            <p:cNvPr id="72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73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4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5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76" name="Line 55"/>
          <p:cNvSpPr>
            <a:spLocks noChangeShapeType="1"/>
          </p:cNvSpPr>
          <p:nvPr/>
        </p:nvSpPr>
        <p:spPr bwMode="auto">
          <a:xfrm flipV="1">
            <a:off x="6374073" y="296056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77" name="Group 58"/>
          <p:cNvGrpSpPr>
            <a:grpSpLocks/>
          </p:cNvGrpSpPr>
          <p:nvPr/>
        </p:nvGrpSpPr>
        <p:grpSpPr bwMode="auto">
          <a:xfrm>
            <a:off x="5678748" y="2655761"/>
            <a:ext cx="461963" cy="885825"/>
            <a:chOff x="3073" y="2377"/>
            <a:chExt cx="291" cy="558"/>
          </a:xfrm>
          <a:noFill/>
        </p:grpSpPr>
        <p:sp>
          <p:nvSpPr>
            <p:cNvPr id="78" name="Line 56"/>
            <p:cNvSpPr>
              <a:spLocks noChangeShapeType="1"/>
            </p:cNvSpPr>
            <p:nvPr/>
          </p:nvSpPr>
          <p:spPr bwMode="auto">
            <a:xfrm>
              <a:off x="3073" y="2469"/>
              <a:ext cx="182" cy="466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79" name="Line 57"/>
            <p:cNvSpPr>
              <a:spLocks noChangeShapeType="1"/>
            </p:cNvSpPr>
            <p:nvPr/>
          </p:nvSpPr>
          <p:spPr bwMode="auto">
            <a:xfrm>
              <a:off x="3311" y="2377"/>
              <a:ext cx="53" cy="16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0" name="Group 54"/>
          <p:cNvGrpSpPr>
            <a:grpSpLocks/>
          </p:cNvGrpSpPr>
          <p:nvPr/>
        </p:nvGrpSpPr>
        <p:grpSpPr bwMode="auto">
          <a:xfrm>
            <a:off x="2323567" y="3544756"/>
            <a:ext cx="1392238" cy="454024"/>
            <a:chOff x="3028" y="3047"/>
            <a:chExt cx="877" cy="286"/>
          </a:xfrm>
          <a:noFill/>
        </p:grpSpPr>
        <p:sp>
          <p:nvSpPr>
            <p:cNvPr id="81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82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3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4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sp>
        <p:nvSpPr>
          <p:cNvPr id="85" name="Line 55"/>
          <p:cNvSpPr>
            <a:spLocks noChangeShapeType="1"/>
          </p:cNvSpPr>
          <p:nvPr/>
        </p:nvSpPr>
        <p:spPr bwMode="auto">
          <a:xfrm flipV="1">
            <a:off x="3003017" y="2960561"/>
            <a:ext cx="260350" cy="668337"/>
          </a:xfrm>
          <a:prstGeom prst="line">
            <a:avLst/>
          </a:prstGeom>
          <a:noFill/>
          <a:ln w="28575">
            <a:solidFill>
              <a:srgbClr val="B42D2D"/>
            </a:solidFill>
            <a:prstDash val="dash"/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86" name="Group 58"/>
          <p:cNvGrpSpPr>
            <a:grpSpLocks/>
          </p:cNvGrpSpPr>
          <p:nvPr/>
        </p:nvGrpSpPr>
        <p:grpSpPr bwMode="auto">
          <a:xfrm>
            <a:off x="2307692" y="2655761"/>
            <a:ext cx="461963" cy="885825"/>
            <a:chOff x="3073" y="2377"/>
            <a:chExt cx="291" cy="558"/>
          </a:xfrm>
          <a:noFill/>
        </p:grpSpPr>
        <p:sp>
          <p:nvSpPr>
            <p:cNvPr id="87" name="Line 56"/>
            <p:cNvSpPr>
              <a:spLocks noChangeShapeType="1"/>
            </p:cNvSpPr>
            <p:nvPr/>
          </p:nvSpPr>
          <p:spPr bwMode="auto">
            <a:xfrm>
              <a:off x="3073" y="2469"/>
              <a:ext cx="182" cy="466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8" name="Line 57"/>
            <p:cNvSpPr>
              <a:spLocks noChangeShapeType="1"/>
            </p:cNvSpPr>
            <p:nvPr/>
          </p:nvSpPr>
          <p:spPr bwMode="auto">
            <a:xfrm>
              <a:off x="3311" y="2377"/>
              <a:ext cx="53" cy="165"/>
            </a:xfrm>
            <a:prstGeom prst="line">
              <a:avLst/>
            </a:prstGeom>
            <a:grpFill/>
            <a:ln w="28575">
              <a:solidFill>
                <a:srgbClr val="B42D2D"/>
              </a:solidFill>
              <a:round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89" name="Group 54"/>
          <p:cNvGrpSpPr>
            <a:grpSpLocks/>
          </p:cNvGrpSpPr>
          <p:nvPr/>
        </p:nvGrpSpPr>
        <p:grpSpPr bwMode="auto">
          <a:xfrm>
            <a:off x="9316822" y="3541104"/>
            <a:ext cx="1392238" cy="454024"/>
            <a:chOff x="3028" y="3047"/>
            <a:chExt cx="877" cy="286"/>
          </a:xfrm>
          <a:noFill/>
        </p:grpSpPr>
        <p:sp>
          <p:nvSpPr>
            <p:cNvPr id="95" name="Text Box 49"/>
            <p:cNvSpPr txBox="1">
              <a:spLocks noChangeArrowheads="1"/>
            </p:cNvSpPr>
            <p:nvPr/>
          </p:nvSpPr>
          <p:spPr bwMode="auto">
            <a:xfrm>
              <a:off x="3028" y="3047"/>
              <a:ext cx="567" cy="272"/>
            </a:xfrm>
            <a:prstGeom prst="rect">
              <a:avLst/>
            </a:prstGeom>
            <a:grp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x</a:t>
              </a:r>
              <a:endParaRPr lang="en-US" altLang="zh-CN" sz="2800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96" name="Line 50"/>
            <p:cNvSpPr>
              <a:spLocks noChangeShapeType="1"/>
            </p:cNvSpPr>
            <p:nvPr/>
          </p:nvSpPr>
          <p:spPr bwMode="auto">
            <a:xfrm>
              <a:off x="3339" y="3047"/>
              <a:ext cx="0" cy="272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7" name="Line 52"/>
            <p:cNvSpPr>
              <a:spLocks noChangeShapeType="1"/>
            </p:cNvSpPr>
            <p:nvPr/>
          </p:nvSpPr>
          <p:spPr bwMode="auto">
            <a:xfrm flipH="1" flipV="1">
              <a:off x="3621" y="3091"/>
              <a:ext cx="275" cy="0"/>
            </a:xfrm>
            <a:prstGeom prst="line">
              <a:avLst/>
            </a:prstGeom>
            <a:grpFill/>
            <a:ln w="28575">
              <a:solidFill>
                <a:srgbClr val="5A32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98" name="Text Box 53"/>
            <p:cNvSpPr txBox="1">
              <a:spLocks noChangeArrowheads="1"/>
            </p:cNvSpPr>
            <p:nvPr/>
          </p:nvSpPr>
          <p:spPr bwMode="auto">
            <a:xfrm>
              <a:off x="3750" y="3100"/>
              <a:ext cx="155" cy="233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>
                  <a:solidFill>
                    <a:srgbClr val="404040"/>
                  </a:solidFill>
                  <a:latin typeface="Times New Roman" pitchFamily="18" charset="0"/>
                </a:rPr>
                <a:t>s</a:t>
              </a:r>
            </a:p>
          </p:txBody>
        </p:sp>
      </p:grpSp>
      <p:grpSp>
        <p:nvGrpSpPr>
          <p:cNvPr id="101" name="Group 77"/>
          <p:cNvGrpSpPr>
            <a:grpSpLocks/>
          </p:cNvGrpSpPr>
          <p:nvPr/>
        </p:nvGrpSpPr>
        <p:grpSpPr bwMode="auto">
          <a:xfrm>
            <a:off x="9675438" y="1983234"/>
            <a:ext cx="411006" cy="1677256"/>
            <a:chOff x="5193" y="1253"/>
            <a:chExt cx="174" cy="805"/>
          </a:xfrm>
        </p:grpSpPr>
        <p:sp>
          <p:nvSpPr>
            <p:cNvPr id="102" name="Line 59"/>
            <p:cNvSpPr>
              <a:spLocks noChangeShapeType="1"/>
            </p:cNvSpPr>
            <p:nvPr/>
          </p:nvSpPr>
          <p:spPr bwMode="auto">
            <a:xfrm flipV="1">
              <a:off x="5339" y="1253"/>
              <a:ext cx="8" cy="805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3" name="Line 62"/>
            <p:cNvSpPr>
              <a:spLocks noChangeShapeType="1"/>
            </p:cNvSpPr>
            <p:nvPr/>
          </p:nvSpPr>
          <p:spPr bwMode="auto">
            <a:xfrm flipV="1">
              <a:off x="5193" y="1262"/>
              <a:ext cx="174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04" name="Rectangle 67"/>
          <p:cNvSpPr>
            <a:spLocks noChangeArrowheads="1"/>
          </p:cNvSpPr>
          <p:nvPr/>
        </p:nvSpPr>
        <p:spPr bwMode="auto">
          <a:xfrm>
            <a:off x="3218860" y="4239007"/>
            <a:ext cx="794035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 = (Node *)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malloc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sizeof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(Node)); 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s-&gt;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data = x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;  </a:t>
            </a:r>
          </a:p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s-&gt;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next = p-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&gt;next;       </a:t>
            </a:r>
          </a:p>
          <a:p>
            <a:pPr algn="l"/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p-&gt;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next = s</a:t>
            </a: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;</a:t>
            </a:r>
          </a:p>
        </p:txBody>
      </p:sp>
      <p:grpSp>
        <p:nvGrpSpPr>
          <p:cNvPr id="105" name="Group 72"/>
          <p:cNvGrpSpPr>
            <a:grpSpLocks/>
          </p:cNvGrpSpPr>
          <p:nvPr/>
        </p:nvGrpSpPr>
        <p:grpSpPr bwMode="auto">
          <a:xfrm>
            <a:off x="9316822" y="2569211"/>
            <a:ext cx="357187" cy="950311"/>
            <a:chOff x="4843" y="1528"/>
            <a:chExt cx="225" cy="476"/>
          </a:xfrm>
        </p:grpSpPr>
        <p:sp>
          <p:nvSpPr>
            <p:cNvPr id="106" name="Line 60"/>
            <p:cNvSpPr>
              <a:spLocks noChangeShapeType="1"/>
            </p:cNvSpPr>
            <p:nvPr/>
          </p:nvSpPr>
          <p:spPr bwMode="auto">
            <a:xfrm>
              <a:off x="4843" y="1637"/>
              <a:ext cx="138" cy="367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prstDash val="dash"/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07" name="Line 63"/>
            <p:cNvSpPr>
              <a:spLocks noChangeShapeType="1"/>
            </p:cNvSpPr>
            <p:nvPr/>
          </p:nvSpPr>
          <p:spPr bwMode="auto">
            <a:xfrm>
              <a:off x="4994" y="1528"/>
              <a:ext cx="74" cy="166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115" name="Group 38"/>
          <p:cNvGrpSpPr>
            <a:grpSpLocks/>
          </p:cNvGrpSpPr>
          <p:nvPr/>
        </p:nvGrpSpPr>
        <p:grpSpPr bwMode="auto">
          <a:xfrm>
            <a:off x="1941603" y="1995806"/>
            <a:ext cx="347662" cy="508000"/>
            <a:chOff x="1993" y="1573"/>
            <a:chExt cx="219" cy="320"/>
          </a:xfrm>
        </p:grpSpPr>
        <p:sp>
          <p:nvSpPr>
            <p:cNvPr id="116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17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18" name="Group 38"/>
          <p:cNvGrpSpPr>
            <a:grpSpLocks/>
          </p:cNvGrpSpPr>
          <p:nvPr/>
        </p:nvGrpSpPr>
        <p:grpSpPr bwMode="auto">
          <a:xfrm>
            <a:off x="8906772" y="1976598"/>
            <a:ext cx="347662" cy="508000"/>
            <a:chOff x="1993" y="1573"/>
            <a:chExt cx="219" cy="320"/>
          </a:xfrm>
        </p:grpSpPr>
        <p:sp>
          <p:nvSpPr>
            <p:cNvPr id="119" name="Line 39"/>
            <p:cNvSpPr>
              <a:spLocks noChangeShapeType="1"/>
            </p:cNvSpPr>
            <p:nvPr/>
          </p:nvSpPr>
          <p:spPr bwMode="auto">
            <a:xfrm>
              <a:off x="1993" y="1664"/>
              <a:ext cx="0" cy="229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20" name="Text Box 40"/>
            <p:cNvSpPr txBox="1">
              <a:spLocks noChangeArrowheads="1"/>
            </p:cNvSpPr>
            <p:nvPr/>
          </p:nvSpPr>
          <p:spPr bwMode="auto">
            <a:xfrm>
              <a:off x="2057" y="1573"/>
              <a:ext cx="15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 smtClean="0">
                  <a:solidFill>
                    <a:srgbClr val="404040"/>
                  </a:solidFill>
                  <a:latin typeface="Times New Roman" pitchFamily="18" charset="0"/>
                </a:rPr>
                <a:t>p</a:t>
              </a:r>
              <a:endParaRPr lang="en-US" altLang="zh-CN" sz="2400" dirty="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13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1"/>
                  </p:tgtEl>
                </p:cond>
              </p:nextCondLst>
            </p:seq>
            <p:seq concurrent="1" nextAc="seek">
              <p:cTn id="71" restart="whenNotActive" fill="hold" evtFilter="cancelBubble" nodeType="interactiveSeq">
                <p:stCondLst>
                  <p:cond evt="onClick" delay="0">
                    <p:tgtEl>
                      <p:spTgt spid="7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2" fill="hold">
                      <p:stCondLst>
                        <p:cond delay="0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7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6"/>
                  </p:tgtEl>
                </p:cond>
              </p:nextCondLst>
            </p:seq>
            <p:seq concurrent="1" nextAc="seek">
              <p:cTn id="76" restart="whenNotActive" fill="hold" evtFilter="cancelBubble" nodeType="interactiveSeq">
                <p:stCondLst>
                  <p:cond evt="onClick" delay="0">
                    <p:tgtEl>
                      <p:spTgt spid="7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7" fill="hold">
                      <p:stCondLst>
                        <p:cond delay="0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7"/>
                  </p:tgtEl>
                </p:cond>
              </p:nextCondLst>
            </p:seq>
            <p:seq concurrent="1" nextAc="seek">
              <p:cTn id="81" restart="whenNotActive" fill="hold" evtFilter="cancelBubble" nodeType="interactiveSeq">
                <p:stCondLst>
                  <p:cond evt="onClick" delay="0">
                    <p:tgtEl>
                      <p:spTgt spid="8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2" fill="hold">
                      <p:stCondLst>
                        <p:cond delay="0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0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91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2" fill="hold">
                      <p:stCondLst>
                        <p:cond delay="0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9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96" restart="whenNotActive" fill="hold" evtFilter="cancelBubble" nodeType="interactiveSeq">
                <p:stCondLst>
                  <p:cond evt="onClick" delay="0">
                    <p:tgtEl>
                      <p:spTgt spid="8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7" fill="hold">
                      <p:stCondLst>
                        <p:cond delay="0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9"/>
                  </p:tgtEl>
                </p:cond>
              </p:nextCondLst>
            </p:seq>
            <p:seq concurrent="1" nextAc="seek">
              <p:cTn id="101" restart="whenNotActive" fill="hold" evtFilter="cancelBubble" nodeType="interactiveSeq">
                <p:stCondLst>
                  <p:cond evt="onClick" delay="0">
                    <p:tgtEl>
                      <p:spTgt spid="10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2" fill="hold">
                      <p:stCondLst>
                        <p:cond delay="0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5"/>
                  </p:tgtEl>
                </p:cond>
              </p:nextCondLst>
            </p:seq>
          </p:childTnLst>
        </p:cTn>
      </p:par>
    </p:tnLst>
    <p:bldLst>
      <p:bldP spid="76" grpId="0" animBg="1"/>
      <p:bldP spid="76" grpId="1" animBg="1"/>
      <p:bldP spid="85" grpId="0" animBg="1"/>
      <p:bldP spid="85" grpId="1" animBg="1"/>
      <p:bldP spid="10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6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065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循环单链表的实现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0" name="Text Box 4"/>
          <p:cNvSpPr txBox="1">
            <a:spLocks noChangeArrowheads="1"/>
          </p:cNvSpPr>
          <p:nvPr/>
        </p:nvSpPr>
        <p:spPr bwMode="auto">
          <a:xfrm>
            <a:off x="744854" y="1470188"/>
            <a:ext cx="10182225" cy="4985980"/>
          </a:xfrm>
          <a:prstGeom prst="rect">
            <a:avLst/>
          </a:prstGeom>
          <a:noFill/>
          <a:ln w="9525">
            <a:solidFill>
              <a:srgbClr val="5A327D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72000" tIns="0" rIns="0" bIns="0">
            <a:spAutoFit/>
          </a:bodyPr>
          <a:lstStyle/>
          <a:p>
            <a:pPr algn="l">
              <a:lnSpc>
                <a:spcPct val="900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*list,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  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*p =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list-&gt;head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 = 0; 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(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-&gt;next!= list-&gt;head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&amp;&amp; count &lt;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1)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p-&gt;next; 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count++;</a:t>
            </a:r>
          </a:p>
          <a:p>
            <a:pPr algn="l">
              <a:lnSpc>
                <a:spcPct val="90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if(count==i-1)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 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 = (Node *)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malloc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(Node));   s-&gt;data = x;  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s-&gt;next = p-&gt;next; p-&gt;next = s;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else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位置错误，插入失败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    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1" name="组合 90"/>
          <p:cNvGrpSpPr/>
          <p:nvPr/>
        </p:nvGrpSpPr>
        <p:grpSpPr>
          <a:xfrm>
            <a:off x="542924" y="752954"/>
            <a:ext cx="5126024" cy="523220"/>
            <a:chOff x="1826091" y="4148024"/>
            <a:chExt cx="5126024" cy="523220"/>
          </a:xfrm>
        </p:grpSpPr>
        <p:sp>
          <p:nvSpPr>
            <p:cNvPr id="92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456705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与单链表插入操作的区别？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9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9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9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0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454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6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065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循环单链表的变化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0" name="Rectangle 11"/>
          <p:cNvSpPr/>
          <p:nvPr/>
        </p:nvSpPr>
        <p:spPr>
          <a:xfrm>
            <a:off x="1064951" y="5042016"/>
            <a:ext cx="10080000" cy="648000"/>
          </a:xfrm>
          <a:prstGeom prst="rect">
            <a:avLst/>
          </a:prstGeom>
          <a:noFill/>
          <a:ln w="38100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4000"/>
              </a:lnSpc>
              <a:buSzPct val="85000"/>
            </a:pP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存储结构是否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合理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，取决于运算</a:t>
            </a:r>
            <a:r>
              <a: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是否方便，时间性能是否提高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155631" y="2406175"/>
            <a:ext cx="886571" cy="463550"/>
            <a:chOff x="1155631" y="2406175"/>
            <a:chExt cx="886571" cy="463550"/>
          </a:xfrm>
        </p:grpSpPr>
        <p:sp>
          <p:nvSpPr>
            <p:cNvPr id="14" name="Line 17"/>
            <p:cNvSpPr>
              <a:spLocks noChangeShapeType="1"/>
            </p:cNvSpPr>
            <p:nvPr/>
          </p:nvSpPr>
          <p:spPr bwMode="auto">
            <a:xfrm flipV="1">
              <a:off x="1292184" y="2408635"/>
              <a:ext cx="720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1155631" y="2406175"/>
              <a:ext cx="886571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8093036" y="2406732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369905" y="2130823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" name="Line 21"/>
          <p:cNvSpPr>
            <a:spLocks noChangeShapeType="1"/>
          </p:cNvSpPr>
          <p:nvPr/>
        </p:nvSpPr>
        <p:spPr bwMode="auto">
          <a:xfrm>
            <a:off x="3863618" y="2130823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2044343" y="2145110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aseline="-25000">
              <a:solidFill>
                <a:srgbClr val="404040"/>
              </a:solidFill>
              <a:latin typeface="Times New Roman" pitchFamily="18" charset="0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>
            <a:off x="2538055" y="2145110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2" name="Text Box 27" descr="宽上对角线"/>
          <p:cNvSpPr txBox="1">
            <a:spLocks noChangeArrowheads="1"/>
          </p:cNvSpPr>
          <p:nvPr/>
        </p:nvSpPr>
        <p:spPr bwMode="auto">
          <a:xfrm>
            <a:off x="2060218" y="2157810"/>
            <a:ext cx="436563" cy="3968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>
            <a:off x="2814280" y="2422923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5405080" y="2129235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8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  <a:r>
              <a:rPr lang="en-US" altLang="zh-CN" sz="2800" baseline="-25000">
                <a:solidFill>
                  <a:srgbClr val="40404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25" name="Line 30"/>
          <p:cNvSpPr>
            <a:spLocks noChangeShapeType="1"/>
          </p:cNvSpPr>
          <p:nvPr/>
        </p:nvSpPr>
        <p:spPr bwMode="auto">
          <a:xfrm>
            <a:off x="5898793" y="212923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8999498" y="2116219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9493211" y="2116219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8" name="Text Box 40"/>
          <p:cNvSpPr txBox="1">
            <a:spLocks noChangeArrowheads="1"/>
          </p:cNvSpPr>
          <p:nvPr/>
        </p:nvSpPr>
        <p:spPr bwMode="auto">
          <a:xfrm>
            <a:off x="6736993" y="2129235"/>
            <a:ext cx="900113" cy="4318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2000" tIns="0" rIns="0" bIns="72000"/>
          <a:lstStyle/>
          <a:p>
            <a:pPr algn="l">
              <a:lnSpc>
                <a:spcPct val="90000"/>
              </a:lnSpc>
            </a:pPr>
            <a:r>
              <a:rPr lang="en-US" altLang="zh-CN" sz="2800" i="1">
                <a:solidFill>
                  <a:srgbClr val="404040"/>
                </a:solidFill>
                <a:latin typeface="Times New Roman" pitchFamily="18" charset="0"/>
              </a:rPr>
              <a:t>a</a:t>
            </a:r>
            <a:r>
              <a:rPr lang="en-US" altLang="zh-CN" sz="2800" i="1" baseline="-25000">
                <a:solidFill>
                  <a:srgbClr val="40404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>
            <a:off x="7230705" y="2129235"/>
            <a:ext cx="0" cy="43180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0" name="Line 48"/>
          <p:cNvSpPr>
            <a:spLocks noChangeShapeType="1"/>
          </p:cNvSpPr>
          <p:nvPr/>
        </p:nvSpPr>
        <p:spPr bwMode="auto">
          <a:xfrm>
            <a:off x="6163905" y="2407048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1" name="Line 59"/>
          <p:cNvSpPr>
            <a:spLocks noChangeShapeType="1"/>
          </p:cNvSpPr>
          <p:nvPr/>
        </p:nvSpPr>
        <p:spPr bwMode="auto">
          <a:xfrm>
            <a:off x="4636730" y="2419748"/>
            <a:ext cx="315913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2" name="Line 60"/>
          <p:cNvSpPr>
            <a:spLocks noChangeShapeType="1"/>
          </p:cNvSpPr>
          <p:nvPr/>
        </p:nvSpPr>
        <p:spPr bwMode="auto">
          <a:xfrm>
            <a:off x="4147780" y="2421335"/>
            <a:ext cx="409575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3" name="Line 61"/>
          <p:cNvSpPr>
            <a:spLocks noChangeShapeType="1"/>
          </p:cNvSpPr>
          <p:nvPr/>
        </p:nvSpPr>
        <p:spPr bwMode="auto">
          <a:xfrm flipV="1">
            <a:off x="5049480" y="2421335"/>
            <a:ext cx="3603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4" name="Text Box 74" descr="宽上对角线"/>
          <p:cNvSpPr txBox="1">
            <a:spLocks noChangeArrowheads="1"/>
          </p:cNvSpPr>
          <p:nvPr/>
        </p:nvSpPr>
        <p:spPr bwMode="auto">
          <a:xfrm>
            <a:off x="2062701" y="2164477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</a:endParaRPr>
          </a:p>
        </p:txBody>
      </p:sp>
      <p:sp>
        <p:nvSpPr>
          <p:cNvPr id="35" name="Line 48"/>
          <p:cNvSpPr>
            <a:spLocks noChangeShapeType="1"/>
          </p:cNvSpPr>
          <p:nvPr/>
        </p:nvSpPr>
        <p:spPr bwMode="auto">
          <a:xfrm>
            <a:off x="7505025" y="2400698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36" name="Line 48"/>
          <p:cNvSpPr>
            <a:spLocks noChangeShapeType="1"/>
          </p:cNvSpPr>
          <p:nvPr/>
        </p:nvSpPr>
        <p:spPr bwMode="auto">
          <a:xfrm>
            <a:off x="8485149" y="2415622"/>
            <a:ext cx="539750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42" name="Group 95"/>
          <p:cNvGrpSpPr>
            <a:grpSpLocks/>
          </p:cNvGrpSpPr>
          <p:nvPr/>
        </p:nvGrpSpPr>
        <p:grpSpPr bwMode="auto">
          <a:xfrm flipV="1">
            <a:off x="1642921" y="1902369"/>
            <a:ext cx="8477567" cy="436731"/>
            <a:chOff x="439" y="1549"/>
            <a:chExt cx="5101" cy="375"/>
          </a:xfrm>
        </p:grpSpPr>
        <p:sp>
          <p:nvSpPr>
            <p:cNvPr id="43" name="Line 83"/>
            <p:cNvSpPr>
              <a:spLocks noChangeShapeType="1"/>
            </p:cNvSpPr>
            <p:nvPr/>
          </p:nvSpPr>
          <p:spPr bwMode="auto">
            <a:xfrm flipH="1">
              <a:off x="5358" y="1558"/>
              <a:ext cx="17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4" name="Line 84"/>
            <p:cNvSpPr>
              <a:spLocks noChangeShapeType="1"/>
            </p:cNvSpPr>
            <p:nvPr/>
          </p:nvSpPr>
          <p:spPr bwMode="auto">
            <a:xfrm flipH="1" flipV="1">
              <a:off x="5531" y="1549"/>
              <a:ext cx="0" cy="35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5" name="Line 85"/>
            <p:cNvSpPr>
              <a:spLocks noChangeShapeType="1"/>
            </p:cNvSpPr>
            <p:nvPr/>
          </p:nvSpPr>
          <p:spPr bwMode="auto">
            <a:xfrm>
              <a:off x="439" y="1915"/>
              <a:ext cx="5101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6" name="Line 87"/>
            <p:cNvSpPr>
              <a:spLocks noChangeShapeType="1"/>
            </p:cNvSpPr>
            <p:nvPr/>
          </p:nvSpPr>
          <p:spPr bwMode="auto">
            <a:xfrm flipV="1">
              <a:off x="450" y="1613"/>
              <a:ext cx="0" cy="311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7" name="Line 94"/>
            <p:cNvSpPr>
              <a:spLocks noChangeShapeType="1"/>
            </p:cNvSpPr>
            <p:nvPr/>
          </p:nvSpPr>
          <p:spPr bwMode="auto">
            <a:xfrm>
              <a:off x="448" y="1618"/>
              <a:ext cx="21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800865" y="957106"/>
            <a:ext cx="8876536" cy="523220"/>
            <a:chOff x="1826091" y="4148024"/>
            <a:chExt cx="8876536" cy="523220"/>
          </a:xfrm>
        </p:grpSpPr>
        <p:sp>
          <p:nvSpPr>
            <p:cNvPr id="55" name="Text Box 11"/>
            <p:cNvSpPr txBox="1">
              <a:spLocks noChangeArrowheads="1"/>
            </p:cNvSpPr>
            <p:nvPr/>
          </p:nvSpPr>
          <p:spPr bwMode="auto">
            <a:xfrm>
              <a:off x="2385058" y="4148024"/>
              <a:ext cx="831756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如何查找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开始结点和终端结点？</a:t>
              </a: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1" name="Text Box 95"/>
          <p:cNvSpPr txBox="1">
            <a:spLocks noChangeArrowheads="1"/>
          </p:cNvSpPr>
          <p:nvPr/>
        </p:nvSpPr>
        <p:spPr bwMode="auto">
          <a:xfrm>
            <a:off x="1155630" y="3075941"/>
            <a:ext cx="3639055" cy="120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254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开始结点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head-&gt;next</a:t>
            </a:r>
            <a:endParaRPr lang="en-US" altLang="zh-CN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l">
              <a:spcBef>
                <a:spcPct val="20000"/>
              </a:spcBef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终端结点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899611" y="2405145"/>
            <a:ext cx="909213" cy="463550"/>
            <a:chOff x="9899611" y="2405145"/>
            <a:chExt cx="909213" cy="463550"/>
          </a:xfrm>
        </p:grpSpPr>
        <p:sp>
          <p:nvSpPr>
            <p:cNvPr id="84" name="Line 17"/>
            <p:cNvSpPr>
              <a:spLocks noChangeShapeType="1"/>
            </p:cNvSpPr>
            <p:nvPr/>
          </p:nvSpPr>
          <p:spPr bwMode="auto">
            <a:xfrm flipH="1" flipV="1">
              <a:off x="9899611" y="2456579"/>
              <a:ext cx="720000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85" name="Text Box 18"/>
            <p:cNvSpPr txBox="1">
              <a:spLocks noChangeArrowheads="1"/>
            </p:cNvSpPr>
            <p:nvPr/>
          </p:nvSpPr>
          <p:spPr bwMode="auto">
            <a:xfrm>
              <a:off x="10046824" y="2405145"/>
              <a:ext cx="762000" cy="463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rear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078821" y="3075940"/>
            <a:ext cx="5821442" cy="1203325"/>
            <a:chOff x="4987381" y="3746500"/>
            <a:chExt cx="5821442" cy="1203325"/>
          </a:xfrm>
        </p:grpSpPr>
        <p:sp>
          <p:nvSpPr>
            <p:cNvPr id="86" name="Text Box 95"/>
            <p:cNvSpPr txBox="1">
              <a:spLocks noChangeArrowheads="1"/>
            </p:cNvSpPr>
            <p:nvPr/>
          </p:nvSpPr>
          <p:spPr bwMode="auto">
            <a:xfrm>
              <a:off x="6355696" y="3746500"/>
              <a:ext cx="4453127" cy="12033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254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开始结点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rear-&gt;next-&gt;next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  <a:p>
              <a:pPr algn="l">
                <a:spcBef>
                  <a:spcPct val="2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终端结点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rear</a:t>
              </a:r>
              <a:endPara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右箭头 86"/>
            <p:cNvSpPr/>
            <p:nvPr/>
          </p:nvSpPr>
          <p:spPr>
            <a:xfrm>
              <a:off x="4987381" y="4170922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00865" y="4288345"/>
            <a:ext cx="8876536" cy="523220"/>
            <a:chOff x="1826091" y="4148024"/>
            <a:chExt cx="8876536" cy="523220"/>
          </a:xfrm>
        </p:grpSpPr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83175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循环单链表由头指针指示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OR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由尾指针指示？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907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  <p:bldLst>
      <p:bldP spid="110" grpId="0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7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236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单链表的存储方法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8566150" y="642870"/>
            <a:ext cx="1754188" cy="4732338"/>
            <a:chOff x="9175750" y="642870"/>
            <a:chExt cx="1754188" cy="4732338"/>
          </a:xfrm>
        </p:grpSpPr>
        <p:grpSp>
          <p:nvGrpSpPr>
            <p:cNvPr id="29" name="Group 59"/>
            <p:cNvGrpSpPr>
              <a:grpSpLocks/>
            </p:cNvGrpSpPr>
            <p:nvPr/>
          </p:nvGrpSpPr>
          <p:grpSpPr bwMode="auto">
            <a:xfrm>
              <a:off x="9175750" y="642870"/>
              <a:ext cx="1754187" cy="4732338"/>
              <a:chOff x="3889" y="926"/>
              <a:chExt cx="1105" cy="2981"/>
            </a:xfrm>
            <a:noFill/>
          </p:grpSpPr>
          <p:grpSp>
            <p:nvGrpSpPr>
              <p:cNvPr id="30" name="Group 37"/>
              <p:cNvGrpSpPr>
                <a:grpSpLocks/>
              </p:cNvGrpSpPr>
              <p:nvPr/>
            </p:nvGrpSpPr>
            <p:grpSpPr bwMode="auto">
              <a:xfrm>
                <a:off x="4287" y="1050"/>
                <a:ext cx="707" cy="2836"/>
                <a:chOff x="4287" y="1050"/>
                <a:chExt cx="707" cy="2836"/>
              </a:xfrm>
              <a:grpFill/>
            </p:grpSpPr>
            <p:sp>
              <p:nvSpPr>
                <p:cNvPr id="56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4287" y="1052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7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4994" y="1050"/>
                  <a:ext cx="0" cy="2834"/>
                </a:xfrm>
                <a:prstGeom prst="line">
                  <a:avLst/>
                </a:prstGeom>
                <a:grpFill/>
                <a:ln w="28575">
                  <a:solidFill>
                    <a:srgbClr val="404040"/>
                  </a:solidFill>
                  <a:round/>
                  <a:headEnd/>
                  <a:tailEnd/>
                </a:ln>
                <a:extLst/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31" name="Text Box 27"/>
              <p:cNvSpPr txBox="1">
                <a:spLocks noChangeArrowheads="1"/>
              </p:cNvSpPr>
              <p:nvPr/>
            </p:nvSpPr>
            <p:spPr bwMode="auto">
              <a:xfrm>
                <a:off x="3889" y="1215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0200</a:t>
                </a:r>
              </a:p>
            </p:txBody>
          </p:sp>
          <p:sp>
            <p:nvSpPr>
              <p:cNvPr id="32" name="Text Box 28"/>
              <p:cNvSpPr txBox="1">
                <a:spLocks noChangeArrowheads="1"/>
              </p:cNvSpPr>
              <p:nvPr/>
            </p:nvSpPr>
            <p:spPr bwMode="auto">
              <a:xfrm>
                <a:off x="3903" y="1647"/>
                <a:ext cx="322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0208</a:t>
                </a:r>
              </a:p>
            </p:txBody>
          </p:sp>
          <p:sp>
            <p:nvSpPr>
              <p:cNvPr id="33" name="Text Box 29"/>
              <p:cNvSpPr txBox="1">
                <a:spLocks noChangeArrowheads="1"/>
              </p:cNvSpPr>
              <p:nvPr/>
            </p:nvSpPr>
            <p:spPr bwMode="auto">
              <a:xfrm>
                <a:off x="3903" y="2480"/>
                <a:ext cx="346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0300</a:t>
                </a:r>
              </a:p>
            </p:txBody>
          </p:sp>
          <p:sp>
            <p:nvSpPr>
              <p:cNvPr id="34" name="Text Box 30"/>
              <p:cNvSpPr txBox="1">
                <a:spLocks noChangeArrowheads="1"/>
              </p:cNvSpPr>
              <p:nvPr/>
            </p:nvSpPr>
            <p:spPr bwMode="auto">
              <a:xfrm>
                <a:off x="3903" y="3272"/>
                <a:ext cx="320" cy="133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xtLst/>
            </p:spPr>
            <p:txBody>
              <a:bodyPr lIns="0" tIns="0" rIns="0" bIns="0"/>
              <a:lstStyle/>
              <a:p>
                <a:pPr algn="just" eaLnBrk="0" hangingPunct="0">
                  <a:lnSpc>
                    <a:spcPct val="80000"/>
                  </a:lnSpc>
                </a:pPr>
                <a:r>
                  <a:rPr lang="en-US" altLang="zh-CN" sz="2000" b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0325</a:t>
                </a:r>
              </a:p>
            </p:txBody>
          </p:sp>
          <p:sp>
            <p:nvSpPr>
              <p:cNvPr id="35" name="Rectangle 45"/>
              <p:cNvSpPr>
                <a:spLocks noChangeArrowheads="1"/>
              </p:cNvSpPr>
              <p:nvPr/>
            </p:nvSpPr>
            <p:spPr bwMode="auto">
              <a:xfrm>
                <a:off x="4489" y="92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6" name="Rectangle 46"/>
              <p:cNvSpPr>
                <a:spLocks noChangeArrowheads="1"/>
              </p:cNvSpPr>
              <p:nvPr/>
            </p:nvSpPr>
            <p:spPr bwMode="auto">
              <a:xfrm>
                <a:off x="4471" y="20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9" name="Rectangle 47"/>
              <p:cNvSpPr>
                <a:spLocks noChangeArrowheads="1"/>
              </p:cNvSpPr>
              <p:nvPr/>
            </p:nvSpPr>
            <p:spPr bwMode="auto">
              <a:xfrm>
                <a:off x="4471" y="2910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40" name="Rectangle 48"/>
              <p:cNvSpPr>
                <a:spLocks noChangeArrowheads="1"/>
              </p:cNvSpPr>
              <p:nvPr/>
            </p:nvSpPr>
            <p:spPr bwMode="auto">
              <a:xfrm>
                <a:off x="4480" y="3596"/>
                <a:ext cx="321" cy="311"/>
              </a:xfrm>
              <a:prstGeom prst="rect">
                <a:avLst/>
              </a:prstGeom>
              <a:grp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ct val="110000"/>
                  </a:lnSpc>
                </a:pPr>
                <a:r>
                  <a:rPr lang="en-US" altLang="zh-CN" sz="2400" b="1" i="1" dirty="0">
                    <a:solidFill>
                      <a:schemeClr val="tx1"/>
                    </a:solidFill>
                    <a:latin typeface="Times New Roman" pitchFamily="18" charset="0"/>
                  </a:rPr>
                  <a:t>…</a:t>
                </a:r>
                <a:endParaRPr lang="en-US" altLang="zh-CN" sz="2400" b="1" dirty="0">
                  <a:solidFill>
                    <a:schemeClr val="tx1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58" name="Line 15"/>
            <p:cNvSpPr>
              <a:spLocks noChangeShapeType="1"/>
            </p:cNvSpPr>
            <p:nvPr/>
          </p:nvSpPr>
          <p:spPr bwMode="auto">
            <a:xfrm>
              <a:off x="9829801" y="110165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Line 16"/>
            <p:cNvSpPr>
              <a:spLocks noChangeShapeType="1"/>
            </p:cNvSpPr>
            <p:nvPr/>
          </p:nvSpPr>
          <p:spPr bwMode="auto">
            <a:xfrm>
              <a:off x="9802813" y="1493770"/>
              <a:ext cx="1101725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17"/>
            <p:cNvSpPr>
              <a:spLocks noChangeShapeType="1"/>
            </p:cNvSpPr>
            <p:nvPr/>
          </p:nvSpPr>
          <p:spPr bwMode="auto">
            <a:xfrm>
              <a:off x="9828213" y="1769995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8"/>
            <p:cNvSpPr>
              <a:spLocks noChangeShapeType="1"/>
            </p:cNvSpPr>
            <p:nvPr/>
          </p:nvSpPr>
          <p:spPr bwMode="auto">
            <a:xfrm>
              <a:off x="9802813" y="2146233"/>
              <a:ext cx="1101725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9"/>
            <p:cNvSpPr>
              <a:spLocks noChangeShapeType="1"/>
            </p:cNvSpPr>
            <p:nvPr/>
          </p:nvSpPr>
          <p:spPr bwMode="auto">
            <a:xfrm>
              <a:off x="9828213" y="2439920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20"/>
            <p:cNvSpPr>
              <a:spLocks noChangeShapeType="1"/>
            </p:cNvSpPr>
            <p:nvPr/>
          </p:nvSpPr>
          <p:spPr bwMode="auto">
            <a:xfrm>
              <a:off x="9829801" y="3076508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21"/>
            <p:cNvSpPr>
              <a:spLocks noChangeShapeType="1"/>
            </p:cNvSpPr>
            <p:nvPr/>
          </p:nvSpPr>
          <p:spPr bwMode="auto">
            <a:xfrm>
              <a:off x="9804401" y="3468620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22"/>
            <p:cNvSpPr>
              <a:spLocks noChangeShapeType="1"/>
            </p:cNvSpPr>
            <p:nvPr/>
          </p:nvSpPr>
          <p:spPr bwMode="auto">
            <a:xfrm>
              <a:off x="9829801" y="3746433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23"/>
            <p:cNvSpPr>
              <a:spLocks noChangeShapeType="1"/>
            </p:cNvSpPr>
            <p:nvPr/>
          </p:nvSpPr>
          <p:spPr bwMode="auto">
            <a:xfrm>
              <a:off x="9829801" y="4383020"/>
              <a:ext cx="1100137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4"/>
            <p:cNvSpPr>
              <a:spLocks noChangeShapeType="1"/>
            </p:cNvSpPr>
            <p:nvPr/>
          </p:nvSpPr>
          <p:spPr bwMode="auto">
            <a:xfrm>
              <a:off x="9804401" y="4741795"/>
              <a:ext cx="1100137" cy="0"/>
            </a:xfrm>
            <a:prstGeom prst="line">
              <a:avLst/>
            </a:prstGeom>
            <a:noFill/>
            <a:ln w="19050">
              <a:solidFill>
                <a:srgbClr val="40404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25"/>
            <p:cNvSpPr>
              <a:spLocks noChangeShapeType="1"/>
            </p:cNvSpPr>
            <p:nvPr/>
          </p:nvSpPr>
          <p:spPr bwMode="auto">
            <a:xfrm>
              <a:off x="9807576" y="5035483"/>
              <a:ext cx="1101725" cy="0"/>
            </a:xfrm>
            <a:prstGeom prst="line">
              <a:avLst/>
            </a:prstGeom>
            <a:noFill/>
            <a:ln w="28575">
              <a:solidFill>
                <a:srgbClr val="4196B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" name="Rectangle 38"/>
          <p:cNvSpPr>
            <a:spLocks noChangeArrowheads="1"/>
          </p:cNvSpPr>
          <p:nvPr/>
        </p:nvSpPr>
        <p:spPr bwMode="auto">
          <a:xfrm>
            <a:off x="9374188" y="1657283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1</a:t>
            </a:r>
            <a:endParaRPr lang="en-US" altLang="zh-CN" sz="24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3" name="Rectangle 39"/>
          <p:cNvSpPr>
            <a:spLocks noChangeArrowheads="1"/>
          </p:cNvSpPr>
          <p:nvPr/>
        </p:nvSpPr>
        <p:spPr bwMode="auto">
          <a:xfrm>
            <a:off x="9374188" y="976245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2</a:t>
            </a:r>
            <a:endParaRPr lang="en-US" altLang="zh-CN" sz="24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4" name="Rectangle 40"/>
          <p:cNvSpPr>
            <a:spLocks noChangeArrowheads="1"/>
          </p:cNvSpPr>
          <p:nvPr/>
        </p:nvSpPr>
        <p:spPr bwMode="auto">
          <a:xfrm>
            <a:off x="9344026" y="4241733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3</a:t>
            </a:r>
            <a:endParaRPr lang="en-US" altLang="zh-CN" sz="24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75" name="Rectangle 41"/>
          <p:cNvSpPr>
            <a:spLocks noChangeArrowheads="1"/>
          </p:cNvSpPr>
          <p:nvPr/>
        </p:nvSpPr>
        <p:spPr bwMode="auto">
          <a:xfrm>
            <a:off x="9329738" y="2979988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i="1" dirty="0" smtClean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chemeClr val="tx1"/>
                </a:solidFill>
                <a:latin typeface="Times New Roman" pitchFamily="18" charset="0"/>
              </a:rPr>
              <a:t>4</a:t>
            </a:r>
            <a:endParaRPr lang="en-US" altLang="zh-CN" sz="2400" b="1" baseline="-250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7" name="Rectangle 38"/>
          <p:cNvSpPr>
            <a:spLocks noChangeArrowheads="1"/>
          </p:cNvSpPr>
          <p:nvPr/>
        </p:nvSpPr>
        <p:spPr bwMode="auto">
          <a:xfrm>
            <a:off x="9384666" y="2043411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0200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8" name="Rectangle 39"/>
          <p:cNvSpPr>
            <a:spLocks noChangeArrowheads="1"/>
          </p:cNvSpPr>
          <p:nvPr/>
        </p:nvSpPr>
        <p:spPr bwMode="auto">
          <a:xfrm>
            <a:off x="9262746" y="1392536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325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99" name="Rectangle 40"/>
          <p:cNvSpPr>
            <a:spLocks noChangeArrowheads="1"/>
          </p:cNvSpPr>
          <p:nvPr/>
        </p:nvSpPr>
        <p:spPr bwMode="auto">
          <a:xfrm>
            <a:off x="9338151" y="4628704"/>
            <a:ext cx="857250" cy="46916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</a:rPr>
              <a:t>0300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100" name="Rectangle 41"/>
          <p:cNvSpPr>
            <a:spLocks noChangeArrowheads="1"/>
          </p:cNvSpPr>
          <p:nvPr/>
        </p:nvSpPr>
        <p:spPr bwMode="auto">
          <a:xfrm>
            <a:off x="9437688" y="3361458"/>
            <a:ext cx="857250" cy="46544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itchFamily="18" charset="0"/>
              </a:rPr>
              <a:t>∧</a:t>
            </a:r>
            <a:endParaRPr lang="en-US" altLang="zh-CN" sz="2400" b="1" dirty="0">
              <a:solidFill>
                <a:srgbClr val="B42D2D"/>
              </a:solidFill>
              <a:latin typeface="Times New Roman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17701" y="1084194"/>
            <a:ext cx="6525143" cy="1374735"/>
            <a:chOff x="582421" y="1084194"/>
            <a:chExt cx="6525143" cy="1374735"/>
          </a:xfrm>
        </p:grpSpPr>
        <p:sp>
          <p:nvSpPr>
            <p:cNvPr id="76" name="Rectangle 61"/>
            <p:cNvSpPr>
              <a:spLocks noChangeArrowheads="1"/>
            </p:cNvSpPr>
            <p:nvPr/>
          </p:nvSpPr>
          <p:spPr bwMode="auto">
            <a:xfrm>
              <a:off x="1038225" y="1084194"/>
              <a:ext cx="6069339" cy="1374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头指针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：指向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地址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尾标志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的指针域为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84"/>
            <p:cNvSpPr>
              <a:spLocks/>
            </p:cNvSpPr>
            <p:nvPr/>
          </p:nvSpPr>
          <p:spPr bwMode="auto">
            <a:xfrm>
              <a:off x="582421" y="1287614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4"/>
            <p:cNvSpPr>
              <a:spLocks/>
            </p:cNvSpPr>
            <p:nvPr/>
          </p:nvSpPr>
          <p:spPr bwMode="auto">
            <a:xfrm>
              <a:off x="582421" y="1917994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34096" y="5022461"/>
            <a:ext cx="8028504" cy="685800"/>
            <a:chOff x="534096" y="5022461"/>
            <a:chExt cx="8028504" cy="685800"/>
          </a:xfrm>
        </p:grpSpPr>
        <p:grpSp>
          <p:nvGrpSpPr>
            <p:cNvPr id="81" name="Group 141"/>
            <p:cNvGrpSpPr>
              <a:grpSpLocks/>
            </p:cNvGrpSpPr>
            <p:nvPr/>
          </p:nvGrpSpPr>
          <p:grpSpPr bwMode="auto">
            <a:xfrm>
              <a:off x="2266575" y="5022461"/>
              <a:ext cx="6296025" cy="685800"/>
              <a:chOff x="323" y="3528"/>
              <a:chExt cx="3966" cy="432"/>
            </a:xfrm>
            <a:noFill/>
          </p:grpSpPr>
          <p:sp>
            <p:nvSpPr>
              <p:cNvPr id="83" name="Line 15"/>
              <p:cNvSpPr>
                <a:spLocks noChangeShapeType="1"/>
              </p:cNvSpPr>
              <p:nvPr/>
            </p:nvSpPr>
            <p:spPr bwMode="auto">
              <a:xfrm flipV="1">
                <a:off x="359" y="3816"/>
                <a:ext cx="431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84" name="Text Box 16"/>
              <p:cNvSpPr txBox="1">
                <a:spLocks noChangeArrowheads="1"/>
              </p:cNvSpPr>
              <p:nvPr/>
            </p:nvSpPr>
            <p:spPr bwMode="auto">
              <a:xfrm>
                <a:off x="323" y="3528"/>
                <a:ext cx="528" cy="2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0" rIns="0" bIns="36000">
                <a:spAutoFit/>
              </a:bodyPr>
              <a:lstStyle/>
              <a:p>
                <a:pPr algn="l"/>
                <a:r>
                  <a:rPr lang="en-US" altLang="zh-CN" sz="2800" dirty="0" smtClean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head</a:t>
                </a:r>
                <a:endPara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85" name="Line 30"/>
              <p:cNvSpPr>
                <a:spLocks noChangeShapeType="1"/>
              </p:cNvSpPr>
              <p:nvPr/>
            </p:nvSpPr>
            <p:spPr bwMode="auto">
              <a:xfrm>
                <a:off x="2839" y="3842"/>
                <a:ext cx="354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prstDash val="dash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86" name="Group 113"/>
              <p:cNvGrpSpPr>
                <a:grpSpLocks/>
              </p:cNvGrpSpPr>
              <p:nvPr/>
            </p:nvGrpSpPr>
            <p:grpSpPr bwMode="auto">
              <a:xfrm>
                <a:off x="796" y="3641"/>
                <a:ext cx="704" cy="292"/>
                <a:chOff x="759" y="3237"/>
                <a:chExt cx="704" cy="292"/>
              </a:xfrm>
              <a:grpFill/>
            </p:grpSpPr>
            <p:sp>
              <p:nvSpPr>
                <p:cNvPr id="102" name="Text Box 111"/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290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algn="l">
                    <a:lnSpc>
                      <a:spcPct val="90000"/>
                    </a:lnSpc>
                  </a:pPr>
                  <a:r>
                    <a:rPr lang="en-US" altLang="zh-CN" sz="2800" b="1" i="1">
                      <a:solidFill>
                        <a:srgbClr val="40404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404040"/>
                      </a:solidFill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103" name="Line 112"/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87" name="Line 29"/>
              <p:cNvSpPr>
                <a:spLocks noChangeShapeType="1"/>
              </p:cNvSpPr>
              <p:nvPr/>
            </p:nvSpPr>
            <p:spPr bwMode="auto">
              <a:xfrm>
                <a:off x="1425" y="3825"/>
                <a:ext cx="363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88" name="Group 114"/>
              <p:cNvGrpSpPr>
                <a:grpSpLocks/>
              </p:cNvGrpSpPr>
              <p:nvPr/>
            </p:nvGrpSpPr>
            <p:grpSpPr bwMode="auto">
              <a:xfrm>
                <a:off x="1792" y="3650"/>
                <a:ext cx="704" cy="292"/>
                <a:chOff x="759" y="3237"/>
                <a:chExt cx="704" cy="292"/>
              </a:xfrm>
              <a:grpFill/>
            </p:grpSpPr>
            <p:sp>
              <p:nvSpPr>
                <p:cNvPr id="95" name="Text Box 115"/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290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algn="l">
                    <a:lnSpc>
                      <a:spcPct val="90000"/>
                    </a:lnSpc>
                  </a:pPr>
                  <a:r>
                    <a:rPr lang="en-US" altLang="zh-CN" sz="2800" b="1" i="1">
                      <a:solidFill>
                        <a:srgbClr val="40404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800" b="1" baseline="-25000">
                      <a:solidFill>
                        <a:srgbClr val="404040"/>
                      </a:solidFill>
                      <a:latin typeface="Times New Roman" pitchFamily="18" charset="0"/>
                    </a:rPr>
                    <a:t>2</a:t>
                  </a:r>
                </a:p>
              </p:txBody>
            </p:sp>
            <p:sp>
              <p:nvSpPr>
                <p:cNvPr id="101" name="Line 116"/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89" name="Line 117"/>
              <p:cNvSpPr>
                <a:spLocks noChangeShapeType="1"/>
              </p:cNvSpPr>
              <p:nvPr/>
            </p:nvSpPr>
            <p:spPr bwMode="auto">
              <a:xfrm>
                <a:off x="2403" y="3843"/>
                <a:ext cx="363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90" name="Line 121"/>
              <p:cNvSpPr>
                <a:spLocks noChangeShapeType="1"/>
              </p:cNvSpPr>
              <p:nvPr/>
            </p:nvSpPr>
            <p:spPr bwMode="auto">
              <a:xfrm>
                <a:off x="3217" y="3843"/>
                <a:ext cx="363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 type="stealth" w="lg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grpSp>
            <p:nvGrpSpPr>
              <p:cNvPr id="91" name="Group 122"/>
              <p:cNvGrpSpPr>
                <a:grpSpLocks/>
              </p:cNvGrpSpPr>
              <p:nvPr/>
            </p:nvGrpSpPr>
            <p:grpSpPr bwMode="auto">
              <a:xfrm>
                <a:off x="3584" y="3668"/>
                <a:ext cx="704" cy="292"/>
                <a:chOff x="759" y="3237"/>
                <a:chExt cx="704" cy="292"/>
              </a:xfrm>
              <a:grpFill/>
            </p:grpSpPr>
            <p:sp>
              <p:nvSpPr>
                <p:cNvPr id="93" name="Text Box 123"/>
                <p:cNvSpPr txBox="1">
                  <a:spLocks noChangeArrowheads="1"/>
                </p:cNvSpPr>
                <p:nvPr/>
              </p:nvSpPr>
              <p:spPr bwMode="auto">
                <a:xfrm>
                  <a:off x="759" y="3237"/>
                  <a:ext cx="704" cy="290"/>
                </a:xfrm>
                <a:prstGeom prst="rect">
                  <a:avLst/>
                </a:prstGeom>
                <a:grpFill/>
                <a:ln w="28575">
                  <a:solidFill>
                    <a:srgbClr val="507D7D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tIns="0" rIns="0" bIns="72000">
                  <a:spAutoFit/>
                </a:bodyPr>
                <a:lstStyle/>
                <a:p>
                  <a:pPr algn="l">
                    <a:lnSpc>
                      <a:spcPct val="90000"/>
                    </a:lnSpc>
                  </a:pPr>
                  <a:r>
                    <a:rPr lang="en-US" altLang="zh-CN" sz="2800" b="1" i="1">
                      <a:solidFill>
                        <a:srgbClr val="404040"/>
                      </a:solidFill>
                      <a:latin typeface="Times New Roman" pitchFamily="18" charset="0"/>
                    </a:rPr>
                    <a:t>a</a:t>
                  </a:r>
                  <a:r>
                    <a:rPr lang="en-US" altLang="zh-CN" sz="2800" b="1" i="1" baseline="-25000">
                      <a:solidFill>
                        <a:srgbClr val="404040"/>
                      </a:solidFill>
                      <a:latin typeface="Times New Roman" pitchFamily="18" charset="0"/>
                    </a:rPr>
                    <a:t>n</a:t>
                  </a:r>
                </a:p>
              </p:txBody>
            </p:sp>
            <p:sp>
              <p:nvSpPr>
                <p:cNvPr id="94" name="Line 124"/>
                <p:cNvSpPr>
                  <a:spLocks noChangeShapeType="1"/>
                </p:cNvSpPr>
                <p:nvPr/>
              </p:nvSpPr>
              <p:spPr bwMode="auto">
                <a:xfrm>
                  <a:off x="1115" y="3237"/>
                  <a:ext cx="0" cy="292"/>
                </a:xfrm>
                <a:prstGeom prst="line">
                  <a:avLst/>
                </a:prstGeom>
                <a:grpFill/>
                <a:ln w="28575">
                  <a:solidFill>
                    <a:srgbClr val="507D7D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189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bIns="72000" anchor="ctr">
                  <a:spAutoFit/>
                </a:bodyPr>
                <a:lstStyle/>
                <a:p>
                  <a:endParaRPr lang="zh-CN" altLang="en-US">
                    <a:solidFill>
                      <a:srgbClr val="404040"/>
                    </a:solidFill>
                  </a:endParaRPr>
                </a:p>
              </p:txBody>
            </p:sp>
          </p:grpSp>
          <p:sp>
            <p:nvSpPr>
              <p:cNvPr id="92" name="Text Box 128"/>
              <p:cNvSpPr txBox="1">
                <a:spLocks noChangeArrowheads="1"/>
              </p:cNvSpPr>
              <p:nvPr/>
            </p:nvSpPr>
            <p:spPr bwMode="auto">
              <a:xfrm>
                <a:off x="3960" y="3667"/>
                <a:ext cx="329" cy="28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bIns="36000">
                <a:spAutoFit/>
              </a:bodyPr>
              <a:lstStyle/>
              <a:p>
                <a:pPr algn="l"/>
                <a:r>
                  <a:rPr lang="en-US" altLang="zh-CN" sz="2400" b="1" dirty="0">
                    <a:solidFill>
                      <a:srgbClr val="404040"/>
                    </a:solidFill>
                    <a:latin typeface="Times New Roman" pitchFamily="18" charset="0"/>
                    <a:ea typeface="宋体" charset="-122"/>
                  </a:rPr>
                  <a:t>∧</a:t>
                </a:r>
              </a:p>
            </p:txBody>
          </p:sp>
        </p:grpSp>
        <p:sp>
          <p:nvSpPr>
            <p:cNvPr id="82" name="Text Box 130"/>
            <p:cNvSpPr txBox="1">
              <a:spLocks noChangeArrowheads="1"/>
            </p:cNvSpPr>
            <p:nvPr/>
          </p:nvSpPr>
          <p:spPr bwMode="auto">
            <a:xfrm>
              <a:off x="534096" y="5169078"/>
              <a:ext cx="1294704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非空表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763588" y="4085040"/>
            <a:ext cx="3865187" cy="529309"/>
            <a:chOff x="763588" y="4085040"/>
            <a:chExt cx="3865187" cy="529309"/>
          </a:xfrm>
        </p:grpSpPr>
        <p:sp>
          <p:nvSpPr>
            <p:cNvPr id="105" name="Text Box 9"/>
            <p:cNvSpPr txBox="1">
              <a:spLocks noChangeArrowheads="1"/>
            </p:cNvSpPr>
            <p:nvPr/>
          </p:nvSpPr>
          <p:spPr bwMode="auto">
            <a:xfrm>
              <a:off x="2190375" y="4085040"/>
              <a:ext cx="2438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ead = NULL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06" name="Text Box 132"/>
            <p:cNvSpPr txBox="1">
              <a:spLocks noChangeArrowheads="1"/>
            </p:cNvSpPr>
            <p:nvPr/>
          </p:nvSpPr>
          <p:spPr bwMode="auto">
            <a:xfrm>
              <a:off x="763588" y="4095237"/>
              <a:ext cx="10652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空表</a:t>
              </a:r>
            </a:p>
          </p:txBody>
        </p:sp>
      </p:grpSp>
      <p:grpSp>
        <p:nvGrpSpPr>
          <p:cNvPr id="107" name="组合 106"/>
          <p:cNvGrpSpPr/>
          <p:nvPr/>
        </p:nvGrpSpPr>
        <p:grpSpPr>
          <a:xfrm>
            <a:off x="665403" y="2850066"/>
            <a:ext cx="6771660" cy="523220"/>
            <a:chOff x="1826091" y="4148024"/>
            <a:chExt cx="6771660" cy="523220"/>
          </a:xfrm>
        </p:grpSpPr>
        <p:sp>
          <p:nvSpPr>
            <p:cNvPr id="108" name="Text Box 11"/>
            <p:cNvSpPr txBox="1">
              <a:spLocks noChangeArrowheads="1"/>
            </p:cNvSpPr>
            <p:nvPr/>
          </p:nvSpPr>
          <p:spPr bwMode="auto">
            <a:xfrm>
              <a:off x="2385061" y="4148024"/>
              <a:ext cx="621269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空表和非空表不统一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，有什么缺点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</a:p>
          </p:txBody>
        </p:sp>
        <p:grpSp>
          <p:nvGrpSpPr>
            <p:cNvPr id="109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0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864475" y="1593912"/>
            <a:ext cx="683828" cy="306258"/>
            <a:chOff x="7864475" y="1593912"/>
            <a:chExt cx="683828" cy="306258"/>
          </a:xfrm>
        </p:grpSpPr>
        <p:sp>
          <p:nvSpPr>
            <p:cNvPr id="71" name="Line 31"/>
            <p:cNvSpPr>
              <a:spLocks noChangeShapeType="1"/>
            </p:cNvSpPr>
            <p:nvPr/>
          </p:nvSpPr>
          <p:spPr bwMode="auto">
            <a:xfrm flipV="1">
              <a:off x="8008303" y="1900170"/>
              <a:ext cx="540000" cy="0"/>
            </a:xfrm>
            <a:prstGeom prst="line">
              <a:avLst/>
            </a:prstGeom>
            <a:noFill/>
            <a:ln w="28575">
              <a:solidFill>
                <a:srgbClr val="B42D2D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Text Box 28"/>
            <p:cNvSpPr txBox="1">
              <a:spLocks noChangeArrowheads="1"/>
            </p:cNvSpPr>
            <p:nvPr/>
          </p:nvSpPr>
          <p:spPr bwMode="auto">
            <a:xfrm>
              <a:off x="7864475" y="1593912"/>
              <a:ext cx="683828" cy="1935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lIns="0" tIns="0" rIns="0" bIns="0"/>
            <a:lstStyle/>
            <a:p>
              <a:pPr algn="just" eaLnBrk="0" hangingPunct="0">
                <a:lnSpc>
                  <a:spcPct val="80000"/>
                </a:lnSpc>
              </a:pPr>
              <a:r>
                <a:rPr lang="en-US" altLang="zh-CN" sz="2400" dirty="0" smtClean="0">
                  <a:solidFill>
                    <a:srgbClr val="B42D2D"/>
                  </a:solidFill>
                  <a:latin typeface="Times New Roman" pitchFamily="18" charset="0"/>
                  <a:ea typeface="宋体" charset="-122"/>
                </a:rPr>
                <a:t>head</a:t>
              </a:r>
              <a:endParaRPr lang="en-US" altLang="zh-CN" sz="2400" dirty="0">
                <a:solidFill>
                  <a:srgbClr val="B42D2D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153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10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708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5236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单链表的存储方法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17701" y="1084194"/>
            <a:ext cx="6448299" cy="1374735"/>
            <a:chOff x="582421" y="1084194"/>
            <a:chExt cx="6448299" cy="1374735"/>
          </a:xfrm>
        </p:grpSpPr>
        <p:sp>
          <p:nvSpPr>
            <p:cNvPr id="76" name="Rectangle 61"/>
            <p:cNvSpPr>
              <a:spLocks noChangeArrowheads="1"/>
            </p:cNvSpPr>
            <p:nvPr/>
          </p:nvSpPr>
          <p:spPr bwMode="auto">
            <a:xfrm>
              <a:off x="1038225" y="1084194"/>
              <a:ext cx="5992495" cy="13747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头指针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：指向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第一个结点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的存储地址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l">
                <a:lnSpc>
                  <a:spcPts val="5000"/>
                </a:lnSpc>
              </a:pPr>
              <a:r>
                <a:rPr lang="zh-CN" altLang="en-US" sz="2800" dirty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尾标志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终端结点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的指针域为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空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Freeform 84"/>
            <p:cNvSpPr>
              <a:spLocks/>
            </p:cNvSpPr>
            <p:nvPr/>
          </p:nvSpPr>
          <p:spPr bwMode="auto">
            <a:xfrm>
              <a:off x="582421" y="1287614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Freeform 84"/>
            <p:cNvSpPr>
              <a:spLocks/>
            </p:cNvSpPr>
            <p:nvPr/>
          </p:nvSpPr>
          <p:spPr bwMode="auto">
            <a:xfrm>
              <a:off x="582421" y="1917994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924722" y="2353059"/>
            <a:ext cx="10078558" cy="658706"/>
            <a:chOff x="924722" y="2353059"/>
            <a:chExt cx="10078558" cy="658706"/>
          </a:xfrm>
        </p:grpSpPr>
        <p:sp>
          <p:nvSpPr>
            <p:cNvPr id="96" name="Rectangle 61"/>
            <p:cNvSpPr>
              <a:spLocks noChangeArrowheads="1"/>
            </p:cNvSpPr>
            <p:nvPr/>
          </p:nvSpPr>
          <p:spPr bwMode="auto">
            <a:xfrm>
              <a:off x="1365060" y="2353059"/>
              <a:ext cx="9638220" cy="6587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5000"/>
                </a:lnSpc>
              </a:pPr>
              <a:r>
                <a:rPr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头结点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在第一个元素结点之前</a:t>
              </a:r>
              <a:r>
                <a:rPr lang="zh-CN" altLang="en-US" sz="2800" b="1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附设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一个类型相同的结点</a:t>
              </a:r>
            </a:p>
          </p:txBody>
        </p:sp>
        <p:sp>
          <p:nvSpPr>
            <p:cNvPr id="111" name="Freeform 84"/>
            <p:cNvSpPr>
              <a:spLocks/>
            </p:cNvSpPr>
            <p:nvPr/>
          </p:nvSpPr>
          <p:spPr bwMode="auto">
            <a:xfrm>
              <a:off x="924722" y="2555066"/>
              <a:ext cx="468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6" name="Line 9"/>
          <p:cNvSpPr>
            <a:spLocks noChangeShapeType="1"/>
          </p:cNvSpPr>
          <p:nvPr/>
        </p:nvSpPr>
        <p:spPr bwMode="auto">
          <a:xfrm flipV="1">
            <a:off x="2323097" y="5524002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18" name="Text Box 10"/>
          <p:cNvSpPr txBox="1">
            <a:spLocks noChangeArrowheads="1"/>
          </p:cNvSpPr>
          <p:nvPr/>
        </p:nvSpPr>
        <p:spPr bwMode="auto">
          <a:xfrm>
            <a:off x="2256905" y="5057277"/>
            <a:ext cx="810576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</a:p>
        </p:txBody>
      </p:sp>
      <p:sp>
        <p:nvSpPr>
          <p:cNvPr id="119" name="Line 11"/>
          <p:cNvSpPr>
            <a:spLocks noChangeShapeType="1"/>
          </p:cNvSpPr>
          <p:nvPr/>
        </p:nvSpPr>
        <p:spPr bwMode="auto">
          <a:xfrm>
            <a:off x="7855535" y="5565277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20" name="Group 12"/>
          <p:cNvGrpSpPr>
            <a:grpSpLocks/>
          </p:cNvGrpSpPr>
          <p:nvPr/>
        </p:nvGrpSpPr>
        <p:grpSpPr bwMode="auto">
          <a:xfrm>
            <a:off x="4612272" y="5246190"/>
            <a:ext cx="1117600" cy="484188"/>
            <a:chOff x="759" y="3237"/>
            <a:chExt cx="704" cy="305"/>
          </a:xfrm>
          <a:noFill/>
        </p:grpSpPr>
        <p:sp>
          <p:nvSpPr>
            <p:cNvPr id="136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7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1" name="Line 15"/>
          <p:cNvSpPr>
            <a:spLocks noChangeShapeType="1"/>
          </p:cNvSpPr>
          <p:nvPr/>
        </p:nvSpPr>
        <p:spPr bwMode="auto">
          <a:xfrm>
            <a:off x="5610810" y="5538290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23" name="Group 16"/>
          <p:cNvGrpSpPr>
            <a:grpSpLocks/>
          </p:cNvGrpSpPr>
          <p:nvPr/>
        </p:nvGrpSpPr>
        <p:grpSpPr bwMode="auto">
          <a:xfrm>
            <a:off x="6193422" y="5260477"/>
            <a:ext cx="1117600" cy="484188"/>
            <a:chOff x="759" y="3237"/>
            <a:chExt cx="704" cy="305"/>
          </a:xfrm>
          <a:noFill/>
        </p:grpSpPr>
        <p:sp>
          <p:nvSpPr>
            <p:cNvPr id="134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5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4" name="Line 19"/>
          <p:cNvSpPr>
            <a:spLocks noChangeShapeType="1"/>
          </p:cNvSpPr>
          <p:nvPr/>
        </p:nvSpPr>
        <p:spPr bwMode="auto">
          <a:xfrm>
            <a:off x="7163385" y="5566865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25" name="Line 20"/>
          <p:cNvSpPr>
            <a:spLocks noChangeShapeType="1"/>
          </p:cNvSpPr>
          <p:nvPr/>
        </p:nvSpPr>
        <p:spPr bwMode="auto">
          <a:xfrm>
            <a:off x="8455610" y="5566865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grpSp>
        <p:nvGrpSpPr>
          <p:cNvPr id="126" name="Group 21"/>
          <p:cNvGrpSpPr>
            <a:grpSpLocks/>
          </p:cNvGrpSpPr>
          <p:nvPr/>
        </p:nvGrpSpPr>
        <p:grpSpPr bwMode="auto">
          <a:xfrm>
            <a:off x="9038222" y="5289052"/>
            <a:ext cx="1117600" cy="484188"/>
            <a:chOff x="759" y="3237"/>
            <a:chExt cx="704" cy="305"/>
          </a:xfrm>
          <a:noFill/>
        </p:grpSpPr>
        <p:sp>
          <p:nvSpPr>
            <p:cNvPr id="132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133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127" name="Text Box 24"/>
          <p:cNvSpPr txBox="1">
            <a:spLocks noChangeArrowheads="1"/>
          </p:cNvSpPr>
          <p:nvPr/>
        </p:nvSpPr>
        <p:spPr bwMode="auto">
          <a:xfrm>
            <a:off x="9635122" y="5287465"/>
            <a:ext cx="5222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∧</a:t>
            </a:r>
          </a:p>
        </p:txBody>
      </p:sp>
      <p:sp>
        <p:nvSpPr>
          <p:cNvPr id="130" name="Line 32"/>
          <p:cNvSpPr>
            <a:spLocks noChangeShapeType="1"/>
          </p:cNvSpPr>
          <p:nvPr/>
        </p:nvSpPr>
        <p:spPr bwMode="auto">
          <a:xfrm>
            <a:off x="4013785" y="5538290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40" name="Line 34"/>
          <p:cNvSpPr>
            <a:spLocks noChangeShapeType="1"/>
          </p:cNvSpPr>
          <p:nvPr/>
        </p:nvSpPr>
        <p:spPr bwMode="auto">
          <a:xfrm flipV="1">
            <a:off x="2353260" y="4487684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/>
          </a:p>
        </p:txBody>
      </p:sp>
      <p:sp>
        <p:nvSpPr>
          <p:cNvPr id="141" name="Text Box 35"/>
          <p:cNvSpPr txBox="1">
            <a:spLocks noChangeArrowheads="1"/>
          </p:cNvSpPr>
          <p:nvPr/>
        </p:nvSpPr>
        <p:spPr bwMode="auto">
          <a:xfrm>
            <a:off x="2265947" y="4030484"/>
            <a:ext cx="7921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head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045410" y="4209872"/>
            <a:ext cx="1117600" cy="485775"/>
            <a:chOff x="3002280" y="4244376"/>
            <a:chExt cx="1117600" cy="485775"/>
          </a:xfrm>
        </p:grpSpPr>
        <p:sp>
          <p:nvSpPr>
            <p:cNvPr id="142" name="Text Box 36"/>
            <p:cNvSpPr txBox="1">
              <a:spLocks noChangeArrowheads="1"/>
            </p:cNvSpPr>
            <p:nvPr/>
          </p:nvSpPr>
          <p:spPr bwMode="auto">
            <a:xfrm>
              <a:off x="3002280" y="4244376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="1" baseline="-250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143" name="Line 37"/>
            <p:cNvSpPr>
              <a:spLocks noChangeShapeType="1"/>
            </p:cNvSpPr>
            <p:nvPr/>
          </p:nvSpPr>
          <p:spPr bwMode="auto">
            <a:xfrm>
              <a:off x="3567430" y="4244376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/>
            </a:p>
          </p:txBody>
        </p:sp>
        <p:sp>
          <p:nvSpPr>
            <p:cNvPr id="145" name="Text Box 39"/>
            <p:cNvSpPr txBox="1">
              <a:spLocks noChangeArrowheads="1"/>
            </p:cNvSpPr>
            <p:nvPr/>
          </p:nvSpPr>
          <p:spPr bwMode="auto">
            <a:xfrm>
              <a:off x="3583305" y="4252313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146" name="Text Box 74" descr="宽上对角线"/>
            <p:cNvSpPr txBox="1">
              <a:spLocks noChangeArrowheads="1"/>
            </p:cNvSpPr>
            <p:nvPr/>
          </p:nvSpPr>
          <p:spPr bwMode="auto">
            <a:xfrm>
              <a:off x="3033393" y="4264035"/>
              <a:ext cx="504000" cy="432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015247" y="5246190"/>
            <a:ext cx="1117600" cy="485775"/>
            <a:chOff x="3414077" y="5402614"/>
            <a:chExt cx="1117600" cy="485775"/>
          </a:xfrm>
        </p:grpSpPr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3414077" y="5402614"/>
              <a:ext cx="1117600" cy="485775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endParaRPr lang="en-US" altLang="zh-CN" sz="2800" baseline="-25000">
                <a:solidFill>
                  <a:srgbClr val="404040"/>
                </a:solidFill>
                <a:latin typeface="Times New Roman" pitchFamily="18" charset="0"/>
              </a:endParaRPr>
            </a:p>
          </p:txBody>
        </p:sp>
        <p:sp>
          <p:nvSpPr>
            <p:cNvPr id="129" name="Line 31"/>
            <p:cNvSpPr>
              <a:spLocks noChangeShapeType="1"/>
            </p:cNvSpPr>
            <p:nvPr/>
          </p:nvSpPr>
          <p:spPr bwMode="auto">
            <a:xfrm>
              <a:off x="3979227" y="5402614"/>
              <a:ext cx="0" cy="485775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147" name="Text Box 74" descr="宽上对角线"/>
            <p:cNvSpPr txBox="1">
              <a:spLocks noChangeArrowheads="1"/>
            </p:cNvSpPr>
            <p:nvPr/>
          </p:nvSpPr>
          <p:spPr bwMode="auto">
            <a:xfrm>
              <a:off x="3451858" y="5435950"/>
              <a:ext cx="504000" cy="432000"/>
            </a:xfrm>
            <a:prstGeom prst="rect">
              <a:avLst/>
            </a:prstGeom>
            <a:pattFill prst="wdUpDiag">
              <a:fgClr>
                <a:schemeClr val="tx2"/>
              </a:fgClr>
              <a:bgClr>
                <a:schemeClr val="bg1"/>
              </a:bgClr>
            </a:pattFill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2000"/>
            </a:p>
          </p:txBody>
        </p:sp>
      </p:grpSp>
      <p:sp>
        <p:nvSpPr>
          <p:cNvPr id="43" name="Text Box 130"/>
          <p:cNvSpPr txBox="1">
            <a:spLocks noChangeArrowheads="1"/>
          </p:cNvSpPr>
          <p:nvPr/>
        </p:nvSpPr>
        <p:spPr bwMode="auto">
          <a:xfrm>
            <a:off x="577226" y="5134574"/>
            <a:ext cx="1294704" cy="519113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非空表</a:t>
            </a:r>
          </a:p>
        </p:txBody>
      </p:sp>
      <p:sp>
        <p:nvSpPr>
          <p:cNvPr id="44" name="Text Box 132"/>
          <p:cNvSpPr txBox="1">
            <a:spLocks noChangeArrowheads="1"/>
          </p:cNvSpPr>
          <p:nvPr/>
        </p:nvSpPr>
        <p:spPr bwMode="auto">
          <a:xfrm>
            <a:off x="806718" y="4060733"/>
            <a:ext cx="1065212" cy="51911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zh-CN" altLang="en-US" sz="2800" b="1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空表</a:t>
            </a:r>
          </a:p>
        </p:txBody>
      </p:sp>
      <p:sp>
        <p:nvSpPr>
          <p:cNvPr id="42" name="Rectangle 61"/>
          <p:cNvSpPr>
            <a:spLocks noChangeArrowheads="1"/>
          </p:cNvSpPr>
          <p:nvPr/>
        </p:nvSpPr>
        <p:spPr bwMode="auto">
          <a:xfrm>
            <a:off x="1722596" y="2889845"/>
            <a:ext cx="9638220" cy="733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5000"/>
              </a:lnSpc>
            </a:pP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头结点简化了对边界的处理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插入、删除、构造等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1272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9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0" fill="hold">
                      <p:stCondLst>
                        <p:cond delay="0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16" grpId="0" animBg="1"/>
      <p:bldP spid="118" grpId="0"/>
      <p:bldP spid="119" grpId="0" animBg="1"/>
      <p:bldP spid="121" grpId="0" animBg="1"/>
      <p:bldP spid="124" grpId="0" animBg="1"/>
      <p:bldP spid="125" grpId="0" animBg="1"/>
      <p:bldP spid="127" grpId="0"/>
      <p:bldP spid="130" grpId="0" animBg="1"/>
      <p:bldP spid="140" grpId="0" animBg="1"/>
      <p:bldP spid="141" grpId="0"/>
      <p:bldP spid="43" grpId="0"/>
      <p:bldP spid="44" grpId="0"/>
      <p:bldP spid="4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85418" y="954973"/>
            <a:ext cx="10490400" cy="5029582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Node                 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data; 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Node *next;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Node;</a:t>
            </a:r>
          </a:p>
          <a:p>
            <a:pPr>
              <a:lnSpc>
                <a:spcPts val="35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Node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单链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表的存储结构定义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292263" y="5558505"/>
            <a:ext cx="7983555" cy="706438"/>
            <a:chOff x="2130725" y="5101306"/>
            <a:chExt cx="7983555" cy="706438"/>
          </a:xfrm>
        </p:grpSpPr>
        <p:sp>
          <p:nvSpPr>
            <p:cNvPr id="28" name="Line 9"/>
            <p:cNvSpPr>
              <a:spLocks noChangeShapeType="1"/>
            </p:cNvSpPr>
            <p:nvPr/>
          </p:nvSpPr>
          <p:spPr bwMode="auto">
            <a:xfrm flipV="1">
              <a:off x="2279967" y="5558506"/>
              <a:ext cx="68421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2130725" y="5101306"/>
              <a:ext cx="854092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head</a:t>
              </a:r>
            </a:p>
          </p:txBody>
        </p:sp>
        <p:sp>
          <p:nvSpPr>
            <p:cNvPr id="31" name="Line 11"/>
            <p:cNvSpPr>
              <a:spLocks noChangeShapeType="1"/>
            </p:cNvSpPr>
            <p:nvPr/>
          </p:nvSpPr>
          <p:spPr bwMode="auto">
            <a:xfrm>
              <a:off x="7812405" y="5599781"/>
              <a:ext cx="561975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prstDash val="dash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32" name="Group 12"/>
            <p:cNvGrpSpPr>
              <a:grpSpLocks/>
            </p:cNvGrpSpPr>
            <p:nvPr/>
          </p:nvGrpSpPr>
          <p:grpSpPr bwMode="auto">
            <a:xfrm>
              <a:off x="4569142" y="5280694"/>
              <a:ext cx="1117600" cy="484188"/>
              <a:chOff x="759" y="3237"/>
              <a:chExt cx="704" cy="305"/>
            </a:xfrm>
            <a:noFill/>
          </p:grpSpPr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6" name="Line 14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37" name="Line 15"/>
            <p:cNvSpPr>
              <a:spLocks noChangeShapeType="1"/>
            </p:cNvSpPr>
            <p:nvPr/>
          </p:nvSpPr>
          <p:spPr bwMode="auto">
            <a:xfrm>
              <a:off x="5567680" y="557279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38" name="Group 16"/>
            <p:cNvGrpSpPr>
              <a:grpSpLocks/>
            </p:cNvGrpSpPr>
            <p:nvPr/>
          </p:nvGrpSpPr>
          <p:grpSpPr bwMode="auto">
            <a:xfrm>
              <a:off x="6150292" y="5294981"/>
              <a:ext cx="1117600" cy="484188"/>
              <a:chOff x="759" y="3237"/>
              <a:chExt cx="704" cy="305"/>
            </a:xfrm>
            <a:noFill/>
          </p:grpSpPr>
          <p:sp>
            <p:nvSpPr>
              <p:cNvPr id="39" name="Text Box 17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baseline="-25000">
                    <a:solidFill>
                      <a:srgbClr val="40404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40" name="Line 18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1" name="Line 19"/>
            <p:cNvSpPr>
              <a:spLocks noChangeShapeType="1"/>
            </p:cNvSpPr>
            <p:nvPr/>
          </p:nvSpPr>
          <p:spPr bwMode="auto">
            <a:xfrm>
              <a:off x="7120255" y="560136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42" name="Line 20"/>
            <p:cNvSpPr>
              <a:spLocks noChangeShapeType="1"/>
            </p:cNvSpPr>
            <p:nvPr/>
          </p:nvSpPr>
          <p:spPr bwMode="auto">
            <a:xfrm>
              <a:off x="8412480" y="5601369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43" name="Group 21"/>
            <p:cNvGrpSpPr>
              <a:grpSpLocks/>
            </p:cNvGrpSpPr>
            <p:nvPr/>
          </p:nvGrpSpPr>
          <p:grpSpPr bwMode="auto">
            <a:xfrm>
              <a:off x="8995092" y="5323556"/>
              <a:ext cx="1117600" cy="484188"/>
              <a:chOff x="759" y="3237"/>
              <a:chExt cx="704" cy="305"/>
            </a:xfrm>
            <a:noFill/>
          </p:grpSpPr>
          <p:sp>
            <p:nvSpPr>
              <p:cNvPr id="44" name="Text Box 22"/>
              <p:cNvSpPr txBox="1">
                <a:spLocks noChangeArrowheads="1"/>
              </p:cNvSpPr>
              <p:nvPr/>
            </p:nvSpPr>
            <p:spPr bwMode="auto">
              <a:xfrm>
                <a:off x="759" y="3237"/>
                <a:ext cx="704" cy="305"/>
              </a:xfrm>
              <a:prstGeom prst="rect">
                <a:avLst/>
              </a:prstGeom>
              <a:grp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r>
                  <a:rPr lang="en-US" altLang="zh-CN" sz="2800" i="1">
                    <a:solidFill>
                      <a:srgbClr val="404040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800" i="1" baseline="-25000">
                    <a:solidFill>
                      <a:srgbClr val="404040"/>
                    </a:solidFill>
                    <a:latin typeface="Times New Roman" pitchFamily="18" charset="0"/>
                  </a:rPr>
                  <a:t>n</a:t>
                </a:r>
              </a:p>
            </p:txBody>
          </p:sp>
          <p:sp>
            <p:nvSpPr>
              <p:cNvPr id="46" name="Line 23"/>
              <p:cNvSpPr>
                <a:spLocks noChangeShapeType="1"/>
              </p:cNvSpPr>
              <p:nvPr/>
            </p:nvSpPr>
            <p:spPr bwMode="auto">
              <a:xfrm>
                <a:off x="1115" y="3237"/>
                <a:ext cx="0" cy="292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  <p:sp>
          <p:nvSpPr>
            <p:cNvPr id="47" name="Text Box 24"/>
            <p:cNvSpPr txBox="1">
              <a:spLocks noChangeArrowheads="1"/>
            </p:cNvSpPr>
            <p:nvPr/>
          </p:nvSpPr>
          <p:spPr bwMode="auto">
            <a:xfrm>
              <a:off x="9591992" y="5321969"/>
              <a:ext cx="522288" cy="4476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pPr algn="l"/>
              <a:r>
                <a:rPr lang="en-US" altLang="zh-CN" sz="24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∧</a:t>
              </a:r>
            </a:p>
          </p:txBody>
        </p:sp>
        <p:sp>
          <p:nvSpPr>
            <p:cNvPr id="48" name="Line 32"/>
            <p:cNvSpPr>
              <a:spLocks noChangeShapeType="1"/>
            </p:cNvSpPr>
            <p:nvPr/>
          </p:nvSpPr>
          <p:spPr bwMode="auto">
            <a:xfrm>
              <a:off x="3970655" y="5572794"/>
              <a:ext cx="576263" cy="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2972117" y="5280694"/>
              <a:ext cx="1117600" cy="485775"/>
              <a:chOff x="3414077" y="5402614"/>
              <a:chExt cx="1117600" cy="485775"/>
            </a:xfrm>
          </p:grpSpPr>
          <p:sp>
            <p:nvSpPr>
              <p:cNvPr id="50" name="Text Box 30"/>
              <p:cNvSpPr txBox="1">
                <a:spLocks noChangeArrowheads="1"/>
              </p:cNvSpPr>
              <p:nvPr/>
            </p:nvSpPr>
            <p:spPr bwMode="auto">
              <a:xfrm>
                <a:off x="3414077" y="5402614"/>
                <a:ext cx="1117600" cy="485775"/>
              </a:xfrm>
              <a:prstGeom prst="rect">
                <a:avLst/>
              </a:prstGeom>
              <a:noFill/>
              <a:ln w="28575">
                <a:solidFill>
                  <a:srgbClr val="507D7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tIns="0" rIns="0" bIns="72000"/>
              <a:lstStyle/>
              <a:p>
                <a:pPr algn="l">
                  <a:lnSpc>
                    <a:spcPct val="90000"/>
                  </a:lnSpc>
                </a:pPr>
                <a:endParaRPr lang="en-US" altLang="zh-CN" sz="2800" baseline="-25000">
                  <a:solidFill>
                    <a:srgbClr val="40404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51" name="Line 31"/>
              <p:cNvSpPr>
                <a:spLocks noChangeShapeType="1"/>
              </p:cNvSpPr>
              <p:nvPr/>
            </p:nvSpPr>
            <p:spPr bwMode="auto">
              <a:xfrm>
                <a:off x="3979227" y="5402614"/>
                <a:ext cx="0" cy="485775"/>
              </a:xfrm>
              <a:prstGeom prst="line">
                <a:avLst/>
              </a:prstGeom>
              <a:no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bIns="72000" anchor="ctr"/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2" name="Text Box 74" descr="宽上对角线"/>
              <p:cNvSpPr txBox="1">
                <a:spLocks noChangeArrowheads="1"/>
              </p:cNvSpPr>
              <p:nvPr/>
            </p:nvSpPr>
            <p:spPr bwMode="auto">
              <a:xfrm>
                <a:off x="3451858" y="5435950"/>
                <a:ext cx="504000" cy="432000"/>
              </a:xfrm>
              <a:prstGeom prst="rect">
                <a:avLst/>
              </a:prstGeom>
              <a:pattFill prst="wdUpDiag">
                <a:fgClr>
                  <a:schemeClr val="tx2"/>
                </a:fgClr>
                <a:bgClr>
                  <a:schemeClr val="bg1"/>
                </a:bgClr>
              </a:pattFill>
              <a:ln>
                <a:noFill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en-US" sz="2000"/>
              </a:p>
            </p:txBody>
          </p:sp>
        </p:grpSp>
      </p:grpSp>
      <p:sp>
        <p:nvSpPr>
          <p:cNvPr id="27" name="矩形 26"/>
          <p:cNvSpPr/>
          <p:nvPr/>
        </p:nvSpPr>
        <p:spPr>
          <a:xfrm>
            <a:off x="785418" y="952480"/>
            <a:ext cx="10362683" cy="1887696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线性表</a:t>
            </a:r>
            <a:r>
              <a:rPr lang="zh-CN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数据类型，假设为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747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" grpId="0" animBg="1"/>
      <p:bldP spid="27" grpId="0"/>
      <p:bldP spid="2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2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3126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指针的相关问题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如何向内存申请一个结点？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3" name="Text Box 4"/>
          <p:cNvSpPr txBox="1">
            <a:spLocks noChangeArrowheads="1"/>
          </p:cNvSpPr>
          <p:nvPr/>
        </p:nvSpPr>
        <p:spPr bwMode="auto">
          <a:xfrm>
            <a:off x="1261777" y="1766818"/>
            <a:ext cx="5220000" cy="1169551"/>
          </a:xfrm>
          <a:prstGeom prst="rect">
            <a:avLst/>
          </a:prstGeom>
          <a:noFill/>
          <a:ln>
            <a:solidFill>
              <a:srgbClr val="5A327D"/>
            </a:solidFill>
            <a:prstDash val="dash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Node *p = NULL;</a:t>
            </a:r>
          </a:p>
          <a:p>
            <a:pPr algn="l" eaLnBrk="0" hangingPunct="0">
              <a:spcBef>
                <a:spcPct val="50000"/>
              </a:spcBef>
            </a:pP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8915401" y="1699766"/>
            <a:ext cx="1122362" cy="2868613"/>
            <a:chOff x="8915401" y="1699766"/>
            <a:chExt cx="1122362" cy="2868613"/>
          </a:xfrm>
        </p:grpSpPr>
        <p:grpSp>
          <p:nvGrpSpPr>
            <p:cNvPr id="56" name="Group 29"/>
            <p:cNvGrpSpPr>
              <a:grpSpLocks/>
            </p:cNvGrpSpPr>
            <p:nvPr/>
          </p:nvGrpSpPr>
          <p:grpSpPr bwMode="auto">
            <a:xfrm>
              <a:off x="8915401" y="1707704"/>
              <a:ext cx="1122362" cy="2860675"/>
              <a:chOff x="3191" y="2239"/>
              <a:chExt cx="707" cy="1894"/>
            </a:xfrm>
            <a:noFill/>
          </p:grpSpPr>
          <p:sp>
            <p:nvSpPr>
              <p:cNvPr id="57" name="Line 19"/>
              <p:cNvSpPr>
                <a:spLocks noChangeShapeType="1"/>
              </p:cNvSpPr>
              <p:nvPr/>
            </p:nvSpPr>
            <p:spPr bwMode="auto">
              <a:xfrm flipH="1">
                <a:off x="3191" y="2240"/>
                <a:ext cx="0" cy="189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8" name="Line 20"/>
              <p:cNvSpPr>
                <a:spLocks noChangeShapeType="1"/>
              </p:cNvSpPr>
              <p:nvPr/>
            </p:nvSpPr>
            <p:spPr bwMode="auto">
              <a:xfrm flipH="1">
                <a:off x="3898" y="2239"/>
                <a:ext cx="0" cy="1893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xtLst/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9" name="Rectangle 25"/>
            <p:cNvSpPr>
              <a:spLocks noChangeArrowheads="1"/>
            </p:cNvSpPr>
            <p:nvPr/>
          </p:nvSpPr>
          <p:spPr bwMode="auto">
            <a:xfrm>
              <a:off x="9236076" y="1699766"/>
              <a:ext cx="509587" cy="493713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</a:rPr>
                <a:t>…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60" name="Rectangle 27"/>
            <p:cNvSpPr>
              <a:spLocks noChangeArrowheads="1"/>
            </p:cNvSpPr>
            <p:nvPr/>
          </p:nvSpPr>
          <p:spPr bwMode="auto">
            <a:xfrm>
              <a:off x="9278938" y="4022279"/>
              <a:ext cx="509588" cy="4937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l">
                <a:lnSpc>
                  <a:spcPct val="110000"/>
                </a:lnSpc>
              </a:pPr>
              <a:r>
                <a:rPr lang="en-US" altLang="zh-CN" sz="2400" b="1" i="1">
                  <a:solidFill>
                    <a:schemeClr val="tx1"/>
                  </a:solidFill>
                  <a:latin typeface="Times New Roman" pitchFamily="18" charset="0"/>
                </a:rPr>
                <a:t>…</a:t>
              </a:r>
              <a:endParaRPr lang="en-US" altLang="zh-CN" sz="2400" b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63" name="Line 36"/>
          <p:cNvSpPr>
            <a:spLocks noChangeShapeType="1"/>
          </p:cNvSpPr>
          <p:nvPr/>
        </p:nvSpPr>
        <p:spPr bwMode="auto">
          <a:xfrm flipV="1">
            <a:off x="7899402" y="2288729"/>
            <a:ext cx="987426" cy="188912"/>
          </a:xfrm>
          <a:prstGeom prst="line">
            <a:avLst/>
          </a:prstGeom>
          <a:noFill/>
          <a:ln w="28575">
            <a:solidFill>
              <a:srgbClr val="5A32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4" name="Group 42"/>
          <p:cNvGrpSpPr>
            <a:grpSpLocks/>
          </p:cNvGrpSpPr>
          <p:nvPr/>
        </p:nvGrpSpPr>
        <p:grpSpPr bwMode="auto">
          <a:xfrm>
            <a:off x="8915401" y="2288729"/>
            <a:ext cx="2330450" cy="857250"/>
            <a:chOff x="4101" y="2651"/>
            <a:chExt cx="1468" cy="540"/>
          </a:xfrm>
          <a:noFill/>
        </p:grpSpPr>
        <p:grpSp>
          <p:nvGrpSpPr>
            <p:cNvPr id="65" name="Group 34"/>
            <p:cNvGrpSpPr>
              <a:grpSpLocks/>
            </p:cNvGrpSpPr>
            <p:nvPr/>
          </p:nvGrpSpPr>
          <p:grpSpPr bwMode="auto">
            <a:xfrm>
              <a:off x="4101" y="2651"/>
              <a:ext cx="704" cy="539"/>
              <a:chOff x="3831" y="2651"/>
              <a:chExt cx="704" cy="539"/>
            </a:xfrm>
            <a:grpFill/>
          </p:grpSpPr>
          <p:sp>
            <p:nvSpPr>
              <p:cNvPr id="68" name="Line 31"/>
              <p:cNvSpPr>
                <a:spLocks noChangeShapeType="1"/>
              </p:cNvSpPr>
              <p:nvPr/>
            </p:nvSpPr>
            <p:spPr bwMode="auto">
              <a:xfrm>
                <a:off x="3831" y="2651"/>
                <a:ext cx="695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" name="Line 32"/>
              <p:cNvSpPr>
                <a:spLocks noChangeShapeType="1"/>
              </p:cNvSpPr>
              <p:nvPr/>
            </p:nvSpPr>
            <p:spPr bwMode="auto">
              <a:xfrm>
                <a:off x="3840" y="2961"/>
                <a:ext cx="695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33"/>
              <p:cNvSpPr>
                <a:spLocks noChangeShapeType="1"/>
              </p:cNvSpPr>
              <p:nvPr/>
            </p:nvSpPr>
            <p:spPr bwMode="auto">
              <a:xfrm>
                <a:off x="3840" y="3190"/>
                <a:ext cx="695" cy="0"/>
              </a:xfrm>
              <a:prstGeom prst="line">
                <a:avLst/>
              </a:prstGeom>
              <a:grpFill/>
              <a:ln w="28575">
                <a:solidFill>
                  <a:srgbClr val="507D7D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6" name="AutoShape 37"/>
            <p:cNvSpPr>
              <a:spLocks/>
            </p:cNvSpPr>
            <p:nvPr/>
          </p:nvSpPr>
          <p:spPr bwMode="auto">
            <a:xfrm>
              <a:off x="4832" y="2651"/>
              <a:ext cx="110" cy="540"/>
            </a:xfrm>
            <a:prstGeom prst="rightBrace">
              <a:avLst>
                <a:gd name="adj1" fmla="val 40909"/>
                <a:gd name="adj2" fmla="val 50000"/>
              </a:avLst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" name="Text Box 38"/>
            <p:cNvSpPr txBox="1">
              <a:spLocks noChangeArrowheads="1"/>
            </p:cNvSpPr>
            <p:nvPr/>
          </p:nvSpPr>
          <p:spPr bwMode="auto">
            <a:xfrm>
              <a:off x="4934" y="2767"/>
              <a:ext cx="635" cy="327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Node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289802" y="1858071"/>
            <a:ext cx="709613" cy="933895"/>
            <a:chOff x="7289802" y="1858071"/>
            <a:chExt cx="709613" cy="933895"/>
          </a:xfrm>
        </p:grpSpPr>
        <p:sp>
          <p:nvSpPr>
            <p:cNvPr id="62" name="Text Box 35"/>
            <p:cNvSpPr txBox="1">
              <a:spLocks noChangeArrowheads="1"/>
            </p:cNvSpPr>
            <p:nvPr/>
          </p:nvSpPr>
          <p:spPr bwMode="auto">
            <a:xfrm>
              <a:off x="7366002" y="2361754"/>
              <a:ext cx="633413" cy="430212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</a:p>
          </p:txBody>
        </p:sp>
        <p:sp>
          <p:nvSpPr>
            <p:cNvPr id="29" name="Text Box 35"/>
            <p:cNvSpPr txBox="1">
              <a:spLocks noChangeArrowheads="1"/>
            </p:cNvSpPr>
            <p:nvPr/>
          </p:nvSpPr>
          <p:spPr bwMode="auto">
            <a:xfrm>
              <a:off x="7289802" y="1858071"/>
              <a:ext cx="633413" cy="43021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5400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p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8714" y="3350104"/>
            <a:ext cx="6024046" cy="523220"/>
            <a:chOff x="1826091" y="4148024"/>
            <a:chExt cx="6024046" cy="523220"/>
          </a:xfrm>
        </p:grpSpPr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将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结点内存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释放？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33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9" name="Text Box 4"/>
          <p:cNvSpPr txBox="1">
            <a:spLocks noChangeArrowheads="1"/>
          </p:cNvSpPr>
          <p:nvPr/>
        </p:nvSpPr>
        <p:spPr bwMode="auto">
          <a:xfrm>
            <a:off x="1261779" y="4059695"/>
            <a:ext cx="5220000" cy="523220"/>
          </a:xfrm>
          <a:prstGeom prst="rect">
            <a:avLst/>
          </a:prstGeom>
          <a:noFill/>
          <a:ln>
            <a:solidFill>
              <a:srgbClr val="5A327D"/>
            </a:solidFill>
            <a:prstDash val="dash"/>
          </a:ln>
          <a:effectLst/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free(p);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44889" y="5106352"/>
            <a:ext cx="4924391" cy="547688"/>
            <a:chOff x="775369" y="3475354"/>
            <a:chExt cx="4924391" cy="547688"/>
          </a:xfrm>
        </p:grpSpPr>
        <p:sp>
          <p:nvSpPr>
            <p:cNvPr id="41" name="Text Box 11"/>
            <p:cNvSpPr txBox="1">
              <a:spLocks noChangeArrowheads="1"/>
            </p:cNvSpPr>
            <p:nvPr/>
          </p:nvSpPr>
          <p:spPr bwMode="auto">
            <a:xfrm>
              <a:off x="1380017" y="3499059"/>
              <a:ext cx="431974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指针变量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仍然存在！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2" name="Group 70"/>
            <p:cNvGrpSpPr/>
            <p:nvPr/>
          </p:nvGrpSpPr>
          <p:grpSpPr>
            <a:xfrm>
              <a:off x="775369" y="3475354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43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51" name="Text Box 4"/>
          <p:cNvSpPr txBox="1">
            <a:spLocks noChangeArrowheads="1"/>
          </p:cNvSpPr>
          <p:nvPr/>
        </p:nvSpPr>
        <p:spPr bwMode="auto">
          <a:xfrm>
            <a:off x="1260508" y="2425264"/>
            <a:ext cx="5307931" cy="523220"/>
          </a:xfrm>
          <a:prstGeom prst="rect">
            <a:avLst/>
          </a:prstGeom>
          <a:noFill/>
          <a:ln>
            <a:noFill/>
            <a:prstDash val="dash"/>
          </a:ln>
          <a:effectLst/>
        </p:spPr>
        <p:txBody>
          <a:bodyPr wrap="square"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280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p = (Node *)malloc(sizeof(Node));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5389415" y="4985077"/>
            <a:ext cx="5220000" cy="540000"/>
          </a:xfrm>
          <a:prstGeom prst="rect">
            <a:avLst/>
          </a:prstGeom>
          <a:noFill/>
          <a:ln w="28575">
            <a:solidFill>
              <a:srgbClr val="5A327D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是静态变量，是静态存储分配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5389415" y="5539137"/>
            <a:ext cx="5220000" cy="540000"/>
          </a:xfrm>
          <a:prstGeom prst="rect">
            <a:avLst/>
          </a:prstGeom>
          <a:noFill/>
          <a:ln w="28575">
            <a:solidFill>
              <a:srgbClr val="5A327D"/>
            </a:solidFill>
            <a:prstDash val="solid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P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所指存储单元是动态存储分配</a:t>
            </a:r>
            <a:endParaRPr lang="en-US" altLang="zh-CN" sz="2800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698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5" presetClass="emph" presetSubtype="0" repeatCount="2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4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3"/>
                  </p:tgtEl>
                </p:cond>
              </p:nextCondLst>
            </p:seq>
          </p:childTnLst>
        </p:cTn>
      </p:par>
    </p:tnLst>
    <p:bldLst>
      <p:bldP spid="53" grpId="0" animBg="1"/>
      <p:bldP spid="63" grpId="0" animBg="1"/>
      <p:bldP spid="63" grpId="1" animBg="1"/>
      <p:bldP spid="39" grpId="0" animBg="1"/>
      <p:bldP spid="51" grpId="0"/>
      <p:bldP spid="54" grpId="0" animBg="1"/>
      <p:bldP spid="5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2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9" y="61585"/>
            <a:ext cx="31261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指针的相关问题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796702" y="2159277"/>
            <a:ext cx="7036762" cy="523220"/>
            <a:chOff x="1826091" y="4148024"/>
            <a:chExt cx="7036762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647779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如何引用结点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的数据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域（指针域）？</a:t>
              </a: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30" name="Line 9"/>
          <p:cNvSpPr>
            <a:spLocks noChangeShapeType="1"/>
          </p:cNvSpPr>
          <p:nvPr/>
        </p:nvSpPr>
        <p:spPr bwMode="auto">
          <a:xfrm flipV="1">
            <a:off x="1412820" y="5216322"/>
            <a:ext cx="68421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1209287" y="4759122"/>
            <a:ext cx="90838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36000"/>
          <a:lstStyle/>
          <a:p>
            <a:pPr algn="l"/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head</a:t>
            </a:r>
          </a:p>
        </p:txBody>
      </p:sp>
      <p:sp>
        <p:nvSpPr>
          <p:cNvPr id="32" name="Line 11"/>
          <p:cNvSpPr>
            <a:spLocks noChangeShapeType="1"/>
          </p:cNvSpPr>
          <p:nvPr/>
        </p:nvSpPr>
        <p:spPr bwMode="auto">
          <a:xfrm>
            <a:off x="6945258" y="5257597"/>
            <a:ext cx="561975" cy="0"/>
          </a:xfrm>
          <a:prstGeom prst="line">
            <a:avLst/>
          </a:prstGeom>
          <a:noFill/>
          <a:ln w="28575">
            <a:solidFill>
              <a:srgbClr val="507D7D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3" name="Group 12"/>
          <p:cNvGrpSpPr>
            <a:grpSpLocks/>
          </p:cNvGrpSpPr>
          <p:nvPr/>
        </p:nvGrpSpPr>
        <p:grpSpPr bwMode="auto">
          <a:xfrm>
            <a:off x="3701995" y="4938510"/>
            <a:ext cx="1117600" cy="484188"/>
            <a:chOff x="759" y="3237"/>
            <a:chExt cx="704" cy="305"/>
          </a:xfrm>
          <a:noFill/>
        </p:grpSpPr>
        <p:sp>
          <p:nvSpPr>
            <p:cNvPr id="50" name="Text Box 13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51" name="Line 14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4" name="Line 15"/>
          <p:cNvSpPr>
            <a:spLocks noChangeShapeType="1"/>
          </p:cNvSpPr>
          <p:nvPr/>
        </p:nvSpPr>
        <p:spPr bwMode="auto">
          <a:xfrm>
            <a:off x="4700533" y="5230610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Group 16"/>
          <p:cNvGrpSpPr>
            <a:grpSpLocks/>
          </p:cNvGrpSpPr>
          <p:nvPr/>
        </p:nvGrpSpPr>
        <p:grpSpPr bwMode="auto">
          <a:xfrm>
            <a:off x="5283145" y="4952797"/>
            <a:ext cx="1117600" cy="484188"/>
            <a:chOff x="759" y="3237"/>
            <a:chExt cx="704" cy="305"/>
          </a:xfrm>
          <a:noFill/>
        </p:grpSpPr>
        <p:sp>
          <p:nvSpPr>
            <p:cNvPr id="48" name="Text Box 17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baseline="-25000">
                  <a:solidFill>
                    <a:srgbClr val="40404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9" name="Line 18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9" name="Line 19"/>
          <p:cNvSpPr>
            <a:spLocks noChangeShapeType="1"/>
          </p:cNvSpPr>
          <p:nvPr/>
        </p:nvSpPr>
        <p:spPr bwMode="auto">
          <a:xfrm>
            <a:off x="6253108" y="5259185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Line 20"/>
          <p:cNvSpPr>
            <a:spLocks noChangeShapeType="1"/>
          </p:cNvSpPr>
          <p:nvPr/>
        </p:nvSpPr>
        <p:spPr bwMode="auto">
          <a:xfrm>
            <a:off x="7545333" y="5259185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21"/>
          <p:cNvGrpSpPr>
            <a:grpSpLocks/>
          </p:cNvGrpSpPr>
          <p:nvPr/>
        </p:nvGrpSpPr>
        <p:grpSpPr bwMode="auto">
          <a:xfrm>
            <a:off x="8127945" y="4981372"/>
            <a:ext cx="1117600" cy="484188"/>
            <a:chOff x="759" y="3237"/>
            <a:chExt cx="704" cy="305"/>
          </a:xfrm>
          <a:noFill/>
        </p:grpSpPr>
        <p:sp>
          <p:nvSpPr>
            <p:cNvPr id="46" name="Text Box 22"/>
            <p:cNvSpPr txBox="1">
              <a:spLocks noChangeArrowheads="1"/>
            </p:cNvSpPr>
            <p:nvPr/>
          </p:nvSpPr>
          <p:spPr bwMode="auto">
            <a:xfrm>
              <a:off x="759" y="3237"/>
              <a:ext cx="704" cy="305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rIns="0" bIns="72000"/>
            <a:lstStyle/>
            <a:p>
              <a:pPr algn="l">
                <a:lnSpc>
                  <a:spcPct val="90000"/>
                </a:lnSpc>
              </a:pPr>
              <a:r>
                <a:rPr lang="en-US" altLang="zh-CN" sz="2800" i="1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zh-CN" sz="2800" i="1" baseline="-25000">
                  <a:solidFill>
                    <a:srgbClr val="404040"/>
                  </a:solidFill>
                  <a:latin typeface="Times New Roman" pitchFamily="18" charset="0"/>
                  <a:cs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47" name="Line 23"/>
            <p:cNvSpPr>
              <a:spLocks noChangeShapeType="1"/>
            </p:cNvSpPr>
            <p:nvPr/>
          </p:nvSpPr>
          <p:spPr bwMode="auto">
            <a:xfrm>
              <a:off x="1115" y="3237"/>
              <a:ext cx="0" cy="292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bIns="72000" anchor="ctr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8724845" y="4979785"/>
            <a:ext cx="522288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pPr algn="l"/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∧</a:t>
            </a:r>
          </a:p>
        </p:txBody>
      </p:sp>
      <p:sp>
        <p:nvSpPr>
          <p:cNvPr id="43" name="Text Box 30"/>
          <p:cNvSpPr txBox="1">
            <a:spLocks noChangeArrowheads="1"/>
          </p:cNvSpPr>
          <p:nvPr/>
        </p:nvSpPr>
        <p:spPr bwMode="auto">
          <a:xfrm>
            <a:off x="2104970" y="4938510"/>
            <a:ext cx="1117600" cy="48577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0" rIns="0" bIns="72000"/>
          <a:lstStyle/>
          <a:p>
            <a:pPr algn="l">
              <a:lnSpc>
                <a:spcPct val="90000"/>
              </a:lnSpc>
            </a:pPr>
            <a:endParaRPr lang="en-US" altLang="zh-CN" sz="2800" baseline="-250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Line 31"/>
          <p:cNvSpPr>
            <a:spLocks noChangeShapeType="1"/>
          </p:cNvSpPr>
          <p:nvPr/>
        </p:nvSpPr>
        <p:spPr bwMode="auto">
          <a:xfrm>
            <a:off x="2670120" y="4938510"/>
            <a:ext cx="0" cy="485775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bIns="72000" anchor="ctr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Line 32"/>
          <p:cNvSpPr>
            <a:spLocks noChangeShapeType="1"/>
          </p:cNvSpPr>
          <p:nvPr/>
        </p:nvSpPr>
        <p:spPr bwMode="auto">
          <a:xfrm>
            <a:off x="3103508" y="5230610"/>
            <a:ext cx="576263" cy="0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 type="stealth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bIns="36000"/>
          <a:lstStyle/>
          <a:p>
            <a:endParaRPr lang="zh-CN" altLang="en-US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733745" y="4336847"/>
            <a:ext cx="265113" cy="601663"/>
            <a:chOff x="3755757" y="3896676"/>
            <a:chExt cx="265113" cy="601663"/>
          </a:xfrm>
        </p:grpSpPr>
        <p:sp>
          <p:nvSpPr>
            <p:cNvPr id="71" name="Text Box 10"/>
            <p:cNvSpPr txBox="1">
              <a:spLocks noChangeArrowheads="1"/>
            </p:cNvSpPr>
            <p:nvPr/>
          </p:nvSpPr>
          <p:spPr bwMode="auto">
            <a:xfrm>
              <a:off x="3755757" y="3896676"/>
              <a:ext cx="246063" cy="463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36000"/>
            <a:lstStyle/>
            <a:p>
              <a:pPr algn="l"/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72" name="Line 9"/>
            <p:cNvSpPr>
              <a:spLocks noChangeShapeType="1"/>
            </p:cNvSpPr>
            <p:nvPr/>
          </p:nvSpPr>
          <p:spPr bwMode="auto">
            <a:xfrm>
              <a:off x="4020870" y="4160201"/>
              <a:ext cx="0" cy="338138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 type="stealth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bIns="36000"/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Text Box 74" descr="宽上对角线"/>
          <p:cNvSpPr txBox="1">
            <a:spLocks noChangeArrowheads="1"/>
          </p:cNvSpPr>
          <p:nvPr/>
        </p:nvSpPr>
        <p:spPr bwMode="auto">
          <a:xfrm>
            <a:off x="2157992" y="4987089"/>
            <a:ext cx="436563" cy="396875"/>
          </a:xfrm>
          <a:prstGeom prst="rect">
            <a:avLst/>
          </a:prstGeom>
          <a:pattFill prst="wdUpDiag">
            <a:fgClr>
              <a:schemeClr val="tx2"/>
            </a:fgClr>
            <a:bgClr>
              <a:schemeClr val="bg1"/>
            </a:bgClr>
          </a:patt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0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ectangle 11"/>
          <p:cNvSpPr/>
          <p:nvPr/>
        </p:nvSpPr>
        <p:spPr>
          <a:xfrm>
            <a:off x="1340430" y="1468970"/>
            <a:ext cx="10493430" cy="4693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>
              <a:lnSpc>
                <a:spcPts val="3500"/>
              </a:lnSpc>
            </a:pP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该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*p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表示，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结点变量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。将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指结点”简称为“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结点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zh-CN" altLang="en-US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74" name="Group 37"/>
          <p:cNvGrpSpPr>
            <a:grpSpLocks/>
          </p:cNvGrpSpPr>
          <p:nvPr/>
        </p:nvGrpSpPr>
        <p:grpSpPr bwMode="auto">
          <a:xfrm>
            <a:off x="1059919" y="2738872"/>
            <a:ext cx="1535113" cy="1501775"/>
            <a:chOff x="650" y="2082"/>
            <a:chExt cx="967" cy="946"/>
          </a:xfrm>
        </p:grpSpPr>
        <p:sp>
          <p:nvSpPr>
            <p:cNvPr id="75" name="Text Box 34"/>
            <p:cNvSpPr txBox="1">
              <a:spLocks noChangeArrowheads="1"/>
            </p:cNvSpPr>
            <p:nvPr/>
          </p:nvSpPr>
          <p:spPr bwMode="auto">
            <a:xfrm>
              <a:off x="686" y="2701"/>
              <a:ext cx="9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-&gt;data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650" y="2082"/>
              <a:ext cx="9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p.data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AutoShape 36"/>
            <p:cNvSpPr>
              <a:spLocks noChangeArrowheads="1"/>
            </p:cNvSpPr>
            <p:nvPr/>
          </p:nvSpPr>
          <p:spPr bwMode="auto">
            <a:xfrm>
              <a:off x="1012" y="2439"/>
              <a:ext cx="156" cy="289"/>
            </a:xfrm>
            <a:prstGeom prst="upDownArrow">
              <a:avLst>
                <a:gd name="adj1" fmla="val 50000"/>
                <a:gd name="adj2" fmla="val 36410"/>
              </a:avLst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7" name="Group 37"/>
          <p:cNvGrpSpPr>
            <a:grpSpLocks/>
          </p:cNvGrpSpPr>
          <p:nvPr/>
        </p:nvGrpSpPr>
        <p:grpSpPr bwMode="auto">
          <a:xfrm>
            <a:off x="3578696" y="2738872"/>
            <a:ext cx="1503363" cy="1474788"/>
            <a:chOff x="650" y="2082"/>
            <a:chExt cx="947" cy="929"/>
          </a:xfrm>
        </p:grpSpPr>
        <p:sp>
          <p:nvSpPr>
            <p:cNvPr id="88" name="Text Box 34"/>
            <p:cNvSpPr txBox="1">
              <a:spLocks noChangeArrowheads="1"/>
            </p:cNvSpPr>
            <p:nvPr/>
          </p:nvSpPr>
          <p:spPr bwMode="auto">
            <a:xfrm>
              <a:off x="656" y="2681"/>
              <a:ext cx="941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-&gt;next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Text Box 35"/>
            <p:cNvSpPr txBox="1">
              <a:spLocks noChangeArrowheads="1"/>
            </p:cNvSpPr>
            <p:nvPr/>
          </p:nvSpPr>
          <p:spPr bwMode="auto">
            <a:xfrm>
              <a:off x="650" y="2082"/>
              <a:ext cx="8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宋体" charset="-122"/>
                  <a:cs typeface="Times New Roman" panose="02020603050405020304" pitchFamily="18" charset="0"/>
                </a:rPr>
                <a:t>*</a:t>
              </a:r>
              <a:r>
                <a:rPr lang="en-US" altLang="zh-CN" sz="2800" dirty="0" err="1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p</a:t>
              </a: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  <a:cs typeface="Times New Roman" panose="02020603050405020304" pitchFamily="18" charset="0"/>
                </a:rPr>
                <a:t>.next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AutoShape 36"/>
            <p:cNvSpPr>
              <a:spLocks noChangeArrowheads="1"/>
            </p:cNvSpPr>
            <p:nvPr/>
          </p:nvSpPr>
          <p:spPr bwMode="auto">
            <a:xfrm>
              <a:off x="1022" y="2439"/>
              <a:ext cx="156" cy="289"/>
            </a:xfrm>
            <a:prstGeom prst="upDownArrow">
              <a:avLst>
                <a:gd name="adj1" fmla="val 50000"/>
                <a:gd name="adj2" fmla="val 36410"/>
              </a:avLst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702631" y="5429143"/>
            <a:ext cx="1116000" cy="685954"/>
            <a:chOff x="3724643" y="4425092"/>
            <a:chExt cx="1116000" cy="685954"/>
          </a:xfrm>
        </p:grpSpPr>
        <p:sp>
          <p:nvSpPr>
            <p:cNvPr id="3" name="左大括号 2"/>
            <p:cNvSpPr/>
            <p:nvPr/>
          </p:nvSpPr>
          <p:spPr>
            <a:xfrm rot="16200000">
              <a:off x="4156643" y="3993092"/>
              <a:ext cx="252000" cy="1116000"/>
            </a:xfrm>
            <a:prstGeom prst="leftBrace">
              <a:avLst>
                <a:gd name="adj1" fmla="val 24711"/>
                <a:gd name="adj2" fmla="val 48596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049917" y="4675029"/>
              <a:ext cx="448836" cy="436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*p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016752" y="5439253"/>
            <a:ext cx="1697316" cy="685954"/>
            <a:chOff x="5038764" y="4435202"/>
            <a:chExt cx="1697316" cy="685954"/>
          </a:xfrm>
        </p:grpSpPr>
        <p:sp>
          <p:nvSpPr>
            <p:cNvPr id="53" name="左大括号 52"/>
            <p:cNvSpPr/>
            <p:nvPr/>
          </p:nvSpPr>
          <p:spPr>
            <a:xfrm rot="16200000">
              <a:off x="5736781" y="4003202"/>
              <a:ext cx="252000" cy="1116000"/>
            </a:xfrm>
            <a:prstGeom prst="leftBrace">
              <a:avLst>
                <a:gd name="adj1" fmla="val 24711"/>
                <a:gd name="adj2" fmla="val 48596"/>
              </a:avLst>
            </a:prstGeom>
            <a:ln w="28575">
              <a:solidFill>
                <a:srgbClr val="285A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038764" y="4685139"/>
              <a:ext cx="1697316" cy="4360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3360"/>
                </a:lnSpc>
              </a:pP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*(p-&gt;next)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475382" y="3349425"/>
            <a:ext cx="5780206" cy="523220"/>
            <a:chOff x="1826091" y="4148024"/>
            <a:chExt cx="5780206" cy="523220"/>
          </a:xfrm>
        </p:grpSpPr>
        <p:sp>
          <p:nvSpPr>
            <p:cNvPr id="64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22123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如何表示结点 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 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的下一个结点？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5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6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43721" y="868680"/>
            <a:ext cx="6574101" cy="603954"/>
            <a:chOff x="743721" y="792480"/>
            <a:chExt cx="6574101" cy="603954"/>
          </a:xfrm>
        </p:grpSpPr>
        <p:sp>
          <p:nvSpPr>
            <p:cNvPr id="57" name="Rectangle 11"/>
            <p:cNvSpPr/>
            <p:nvPr/>
          </p:nvSpPr>
          <p:spPr>
            <a:xfrm>
              <a:off x="1304171" y="792480"/>
              <a:ext cx="6013651" cy="603954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>
                <a:lnSpc>
                  <a:spcPts val="3500"/>
                </a:lnSpc>
              </a:pP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设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指针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p 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指向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某个</a:t>
              </a:r>
              <a:r>
                <a:rPr lang="en-US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Node</a:t>
              </a:r>
              <a:r>
                <a:rPr lang="zh-CN" altLang="zh-CN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类型的</a:t>
              </a:r>
              <a:r>
                <a:rPr lang="zh-CN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结点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58" name="Freeform 84"/>
            <p:cNvSpPr>
              <a:spLocks/>
            </p:cNvSpPr>
            <p:nvPr/>
          </p:nvSpPr>
          <p:spPr bwMode="auto">
            <a:xfrm>
              <a:off x="743721" y="879156"/>
              <a:ext cx="432000" cy="360000"/>
            </a:xfrm>
            <a:custGeom>
              <a:avLst/>
              <a:gdLst>
                <a:gd name="T0" fmla="*/ 180 w 202"/>
                <a:gd name="T1" fmla="*/ 16 h 171"/>
                <a:gd name="T2" fmla="*/ 140 w 202"/>
                <a:gd name="T3" fmla="*/ 0 h 171"/>
                <a:gd name="T4" fmla="*/ 100 w 202"/>
                <a:gd name="T5" fmla="*/ 16 h 171"/>
                <a:gd name="T6" fmla="*/ 51 w 202"/>
                <a:gd name="T7" fmla="*/ 66 h 171"/>
                <a:gd name="T8" fmla="*/ 17 w 202"/>
                <a:gd name="T9" fmla="*/ 100 h 171"/>
                <a:gd name="T10" fmla="*/ 17 w 202"/>
                <a:gd name="T11" fmla="*/ 159 h 171"/>
                <a:gd name="T12" fmla="*/ 46 w 202"/>
                <a:gd name="T13" fmla="*/ 171 h 171"/>
                <a:gd name="T14" fmla="*/ 76 w 202"/>
                <a:gd name="T15" fmla="*/ 158 h 171"/>
                <a:gd name="T16" fmla="*/ 138 w 202"/>
                <a:gd name="T17" fmla="*/ 96 h 171"/>
                <a:gd name="T18" fmla="*/ 138 w 202"/>
                <a:gd name="T19" fmla="*/ 96 h 171"/>
                <a:gd name="T20" fmla="*/ 160 w 202"/>
                <a:gd name="T21" fmla="*/ 75 h 171"/>
                <a:gd name="T22" fmla="*/ 168 w 202"/>
                <a:gd name="T23" fmla="*/ 54 h 171"/>
                <a:gd name="T24" fmla="*/ 160 w 202"/>
                <a:gd name="T25" fmla="*/ 33 h 171"/>
                <a:gd name="T26" fmla="*/ 118 w 202"/>
                <a:gd name="T27" fmla="*/ 34 h 171"/>
                <a:gd name="T28" fmla="*/ 43 w 202"/>
                <a:gd name="T29" fmla="*/ 109 h 171"/>
                <a:gd name="T30" fmla="*/ 43 w 202"/>
                <a:gd name="T31" fmla="*/ 117 h 171"/>
                <a:gd name="T32" fmla="*/ 47 w 202"/>
                <a:gd name="T33" fmla="*/ 119 h 171"/>
                <a:gd name="T34" fmla="*/ 51 w 202"/>
                <a:gd name="T35" fmla="*/ 117 h 171"/>
                <a:gd name="T36" fmla="*/ 127 w 202"/>
                <a:gd name="T37" fmla="*/ 42 h 171"/>
                <a:gd name="T38" fmla="*/ 152 w 202"/>
                <a:gd name="T39" fmla="*/ 41 h 171"/>
                <a:gd name="T40" fmla="*/ 157 w 202"/>
                <a:gd name="T41" fmla="*/ 54 h 171"/>
                <a:gd name="T42" fmla="*/ 151 w 202"/>
                <a:gd name="T43" fmla="*/ 67 h 171"/>
                <a:gd name="T44" fmla="*/ 129 w 202"/>
                <a:gd name="T45" fmla="*/ 89 h 171"/>
                <a:gd name="T46" fmla="*/ 129 w 202"/>
                <a:gd name="T47" fmla="*/ 89 h 171"/>
                <a:gd name="T48" fmla="*/ 68 w 202"/>
                <a:gd name="T49" fmla="*/ 150 h 171"/>
                <a:gd name="T50" fmla="*/ 25 w 202"/>
                <a:gd name="T51" fmla="*/ 151 h 171"/>
                <a:gd name="T52" fmla="*/ 25 w 202"/>
                <a:gd name="T53" fmla="*/ 108 h 171"/>
                <a:gd name="T54" fmla="*/ 29 w 202"/>
                <a:gd name="T55" fmla="*/ 104 h 171"/>
                <a:gd name="T56" fmla="*/ 29 w 202"/>
                <a:gd name="T57" fmla="*/ 104 h 171"/>
                <a:gd name="T58" fmla="*/ 109 w 202"/>
                <a:gd name="T59" fmla="*/ 25 h 171"/>
                <a:gd name="T60" fmla="*/ 140 w 202"/>
                <a:gd name="T61" fmla="*/ 11 h 171"/>
                <a:gd name="T62" fmla="*/ 172 w 202"/>
                <a:gd name="T63" fmla="*/ 24 h 171"/>
                <a:gd name="T64" fmla="*/ 172 w 202"/>
                <a:gd name="T65" fmla="*/ 88 h 171"/>
                <a:gd name="T66" fmla="*/ 106 w 202"/>
                <a:gd name="T67" fmla="*/ 153 h 171"/>
                <a:gd name="T68" fmla="*/ 106 w 202"/>
                <a:gd name="T69" fmla="*/ 161 h 171"/>
                <a:gd name="T70" fmla="*/ 110 w 202"/>
                <a:gd name="T71" fmla="*/ 163 h 171"/>
                <a:gd name="T72" fmla="*/ 115 w 202"/>
                <a:gd name="T73" fmla="*/ 161 h 171"/>
                <a:gd name="T74" fmla="*/ 180 w 202"/>
                <a:gd name="T75" fmla="*/ 96 h 171"/>
                <a:gd name="T76" fmla="*/ 180 w 202"/>
                <a:gd name="T77" fmla="*/ 16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02" h="171">
                  <a:moveTo>
                    <a:pt x="180" y="16"/>
                  </a:moveTo>
                  <a:cubicBezTo>
                    <a:pt x="170" y="5"/>
                    <a:pt x="155" y="0"/>
                    <a:pt x="140" y="0"/>
                  </a:cubicBezTo>
                  <a:cubicBezTo>
                    <a:pt x="125" y="0"/>
                    <a:pt x="111" y="6"/>
                    <a:pt x="100" y="16"/>
                  </a:cubicBezTo>
                  <a:cubicBezTo>
                    <a:pt x="51" y="66"/>
                    <a:pt x="51" y="66"/>
                    <a:pt x="51" y="66"/>
                  </a:cubicBezTo>
                  <a:cubicBezTo>
                    <a:pt x="17" y="100"/>
                    <a:pt x="17" y="100"/>
                    <a:pt x="17" y="100"/>
                  </a:cubicBezTo>
                  <a:cubicBezTo>
                    <a:pt x="1" y="116"/>
                    <a:pt x="0" y="143"/>
                    <a:pt x="17" y="159"/>
                  </a:cubicBezTo>
                  <a:cubicBezTo>
                    <a:pt x="25" y="167"/>
                    <a:pt x="35" y="171"/>
                    <a:pt x="46" y="171"/>
                  </a:cubicBezTo>
                  <a:cubicBezTo>
                    <a:pt x="57" y="171"/>
                    <a:pt x="68" y="167"/>
                    <a:pt x="76" y="158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38" y="96"/>
                    <a:pt x="138" y="96"/>
                    <a:pt x="138" y="96"/>
                  </a:cubicBezTo>
                  <a:cubicBezTo>
                    <a:pt x="160" y="75"/>
                    <a:pt x="160" y="75"/>
                    <a:pt x="160" y="75"/>
                  </a:cubicBezTo>
                  <a:cubicBezTo>
                    <a:pt x="165" y="69"/>
                    <a:pt x="168" y="62"/>
                    <a:pt x="168" y="54"/>
                  </a:cubicBezTo>
                  <a:cubicBezTo>
                    <a:pt x="169" y="46"/>
                    <a:pt x="166" y="39"/>
                    <a:pt x="160" y="33"/>
                  </a:cubicBezTo>
                  <a:cubicBezTo>
                    <a:pt x="149" y="22"/>
                    <a:pt x="130" y="22"/>
                    <a:pt x="118" y="34"/>
                  </a:cubicBezTo>
                  <a:cubicBezTo>
                    <a:pt x="43" y="109"/>
                    <a:pt x="43" y="109"/>
                    <a:pt x="43" y="109"/>
                  </a:cubicBezTo>
                  <a:cubicBezTo>
                    <a:pt x="41" y="111"/>
                    <a:pt x="41" y="115"/>
                    <a:pt x="43" y="117"/>
                  </a:cubicBezTo>
                  <a:cubicBezTo>
                    <a:pt x="44" y="118"/>
                    <a:pt x="46" y="119"/>
                    <a:pt x="47" y="119"/>
                  </a:cubicBezTo>
                  <a:cubicBezTo>
                    <a:pt x="49" y="119"/>
                    <a:pt x="50" y="118"/>
                    <a:pt x="51" y="117"/>
                  </a:cubicBezTo>
                  <a:cubicBezTo>
                    <a:pt x="127" y="42"/>
                    <a:pt x="127" y="42"/>
                    <a:pt x="127" y="42"/>
                  </a:cubicBezTo>
                  <a:cubicBezTo>
                    <a:pt x="134" y="35"/>
                    <a:pt x="145" y="35"/>
                    <a:pt x="152" y="41"/>
                  </a:cubicBezTo>
                  <a:cubicBezTo>
                    <a:pt x="155" y="45"/>
                    <a:pt x="157" y="49"/>
                    <a:pt x="157" y="54"/>
                  </a:cubicBezTo>
                  <a:cubicBezTo>
                    <a:pt x="157" y="59"/>
                    <a:pt x="155" y="63"/>
                    <a:pt x="151" y="67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129" y="89"/>
                    <a:pt x="129" y="89"/>
                    <a:pt x="129" y="89"/>
                  </a:cubicBezTo>
                  <a:cubicBezTo>
                    <a:pt x="68" y="150"/>
                    <a:pt x="68" y="150"/>
                    <a:pt x="68" y="150"/>
                  </a:cubicBezTo>
                  <a:cubicBezTo>
                    <a:pt x="56" y="162"/>
                    <a:pt x="36" y="163"/>
                    <a:pt x="25" y="151"/>
                  </a:cubicBezTo>
                  <a:cubicBezTo>
                    <a:pt x="13" y="139"/>
                    <a:pt x="13" y="120"/>
                    <a:pt x="25" y="108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29" y="104"/>
                    <a:pt x="29" y="104"/>
                    <a:pt x="29" y="104"/>
                  </a:cubicBezTo>
                  <a:cubicBezTo>
                    <a:pt x="109" y="25"/>
                    <a:pt x="109" y="25"/>
                    <a:pt x="109" y="25"/>
                  </a:cubicBezTo>
                  <a:cubicBezTo>
                    <a:pt x="117" y="16"/>
                    <a:pt x="128" y="11"/>
                    <a:pt x="140" y="11"/>
                  </a:cubicBezTo>
                  <a:cubicBezTo>
                    <a:pt x="152" y="11"/>
                    <a:pt x="164" y="16"/>
                    <a:pt x="172" y="24"/>
                  </a:cubicBezTo>
                  <a:cubicBezTo>
                    <a:pt x="190" y="42"/>
                    <a:pt x="189" y="70"/>
                    <a:pt x="172" y="88"/>
                  </a:cubicBezTo>
                  <a:cubicBezTo>
                    <a:pt x="106" y="153"/>
                    <a:pt x="106" y="153"/>
                    <a:pt x="106" y="153"/>
                  </a:cubicBezTo>
                  <a:cubicBezTo>
                    <a:pt x="104" y="155"/>
                    <a:pt x="104" y="159"/>
                    <a:pt x="106" y="161"/>
                  </a:cubicBezTo>
                  <a:cubicBezTo>
                    <a:pt x="108" y="162"/>
                    <a:pt x="109" y="163"/>
                    <a:pt x="110" y="163"/>
                  </a:cubicBezTo>
                  <a:cubicBezTo>
                    <a:pt x="112" y="163"/>
                    <a:pt x="113" y="162"/>
                    <a:pt x="115" y="161"/>
                  </a:cubicBezTo>
                  <a:cubicBezTo>
                    <a:pt x="180" y="96"/>
                    <a:pt x="180" y="96"/>
                    <a:pt x="180" y="96"/>
                  </a:cubicBezTo>
                  <a:cubicBezTo>
                    <a:pt x="202" y="74"/>
                    <a:pt x="202" y="38"/>
                    <a:pt x="180" y="16"/>
                  </a:cubicBezTo>
                  <a:close/>
                </a:path>
              </a:pathLst>
            </a:custGeom>
            <a:solidFill>
              <a:srgbClr val="5A327D"/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3905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  <p:bldLst>
      <p:bldP spid="34" grpId="0" animBg="1"/>
      <p:bldP spid="7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2667</TotalTime>
  <Words>4021</Words>
  <Application>Microsoft Office PowerPoint</Application>
  <PresentationFormat>自定义</PresentationFormat>
  <Paragraphs>912</Paragraphs>
  <Slides>49</Slides>
  <Notes>1</Notes>
  <HiddenSlides>1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226</cp:revision>
  <dcterms:created xsi:type="dcterms:W3CDTF">2016-09-14T00:58:04Z</dcterms:created>
  <dcterms:modified xsi:type="dcterms:W3CDTF">2020-10-06T13:43:43Z</dcterms:modified>
</cp:coreProperties>
</file>