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72" r:id="rId5"/>
    <p:sldId id="274" r:id="rId6"/>
    <p:sldId id="273" r:id="rId7"/>
    <p:sldId id="271" r:id="rId8"/>
    <p:sldId id="275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07D7D"/>
    <a:srgbClr val="B42D2D"/>
    <a:srgbClr val="285A32"/>
    <a:srgbClr val="5C307D"/>
    <a:srgbClr val="5A327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65" autoAdjust="0"/>
  </p:normalViewPr>
  <p:slideViewPr>
    <p:cSldViewPr snapToGrid="0">
      <p:cViewPr varScale="1">
        <p:scale>
          <a:sx n="81" d="100"/>
          <a:sy n="81" d="100"/>
        </p:scale>
        <p:origin x="-72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引言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085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随处可见的队列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3" y="781050"/>
            <a:ext cx="4000500" cy="28575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17" y="781050"/>
            <a:ext cx="5267325" cy="28575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87" y="3644486"/>
            <a:ext cx="4050000" cy="270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28" y="3653790"/>
            <a:ext cx="3595909" cy="2700000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  <p:extLst>
      <p:ext uri="{BB962C8B-B14F-4D97-AF65-F5344CB8AC3E}">
        <p14:creationId xmlns:p14="http://schemas.microsoft.com/office/powerpoint/2010/main" val="967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18611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关于队列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32"/>
          <p:cNvGrpSpPr/>
          <p:nvPr/>
        </p:nvGrpSpPr>
        <p:grpSpPr>
          <a:xfrm>
            <a:off x="762054" y="123557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3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459946" y="122106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什么是队列？在逻辑上有什么特点？在操作上有什么特性？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" name="Group 132"/>
          <p:cNvGrpSpPr/>
          <p:nvPr/>
        </p:nvGrpSpPr>
        <p:grpSpPr>
          <a:xfrm>
            <a:off x="762054" y="20839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6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459946" y="207958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如何存储队列？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Group 132"/>
          <p:cNvGrpSpPr/>
          <p:nvPr/>
        </p:nvGrpSpPr>
        <p:grpSpPr>
          <a:xfrm>
            <a:off x="762054" y="293229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1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2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3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459946" y="293810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在不同的存储结构上，如何实现插入、删除、查找等基本操作？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5" name="Group 132"/>
          <p:cNvGrpSpPr/>
          <p:nvPr/>
        </p:nvGrpSpPr>
        <p:grpSpPr>
          <a:xfrm>
            <a:off x="762054" y="378065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6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7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8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459946" y="379662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在不同的存储结构上，基本操作的时空性能如何？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4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29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括号匹配问题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2520" y="534116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在实际问题的处理过程中，有些数据具有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后到先</a:t>
            </a:r>
            <a:r>
              <a:rPr lang="zh-CN" altLang="zh-CN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给定表达式中所含括号是否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正确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配对。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配对原则：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括号与其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前面最近的尚未配对的左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括号相配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扫描表达式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右括号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已经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扫描过的最后一个尚未配对的左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括号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进行配对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3792001"/>
            <a:ext cx="11170650" cy="523220"/>
            <a:chOff x="487950" y="4614961"/>
            <a:chExt cx="1097360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614961"/>
              <a:ext cx="10439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保存已经扫描过的尚未配对的左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括号，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并对其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实施配对操作？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1635354" y="2576378"/>
            <a:ext cx="3866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+ ( (3 + 2) ×8 – 7) ÷ 3 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352800" y="3093842"/>
            <a:ext cx="0" cy="432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590800" y="3093842"/>
            <a:ext cx="0" cy="432000"/>
          </a:xfrm>
          <a:prstGeom prst="straightConnector1">
            <a:avLst/>
          </a:prstGeom>
          <a:ln w="28575">
            <a:solidFill>
              <a:srgbClr val="B42D2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451193" y="2576378"/>
            <a:ext cx="4626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+ ( (3 + 2) ×8 – 7) ) ÷ 3 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9616440" y="3093842"/>
            <a:ext cx="0" cy="432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102189" y="4315221"/>
            <a:ext cx="9068731" cy="766566"/>
            <a:chOff x="2102189" y="4452381"/>
            <a:chExt cx="9068731" cy="766566"/>
          </a:xfrm>
        </p:grpSpPr>
        <p:sp>
          <p:nvSpPr>
            <p:cNvPr id="52" name="圆角右箭头 51"/>
            <p:cNvSpPr/>
            <p:nvPr/>
          </p:nvSpPr>
          <p:spPr>
            <a:xfrm flipV="1">
              <a:off x="2102189" y="4452381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967228" y="4726504"/>
              <a:ext cx="82036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用栈保存，扫描到左括号</a:t>
              </a:r>
              <a:r>
                <a:rPr lang="zh-CN" altLang="en-US" sz="26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进栈</a:t>
              </a:r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，扫描到右括号</a:t>
              </a:r>
              <a:r>
                <a:rPr lang="zh-CN" altLang="en-US" sz="26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出栈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44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29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制转换问题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2520" y="534116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在实际问题的处理过程中，有些数据具有后到先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将十进制数转换为二进制数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转换规则：除基取余，逆序排列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3746281"/>
            <a:ext cx="11170650" cy="523220"/>
            <a:chOff x="487950" y="4599721"/>
            <a:chExt cx="1097360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599721"/>
              <a:ext cx="10439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得到的余数，使之能够逆序输出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893960" y="1793706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99920" y="1796236"/>
            <a:ext cx="1330320" cy="489317"/>
            <a:chOff x="7520800" y="1796236"/>
            <a:chExt cx="1330320" cy="48931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131960" y="1796236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>
              <a:off x="8491120" y="1872436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20800" y="1854666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209039" y="1807529"/>
            <a:ext cx="3899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08483" y="2237303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14443" y="2239833"/>
            <a:ext cx="1330320" cy="489317"/>
            <a:chOff x="7635323" y="2239833"/>
            <a:chExt cx="1330320" cy="489317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8246483" y="2239833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>
              <a:off x="8605643" y="2300793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635323" y="2298263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209039" y="2680595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68281" y="2684543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74241" y="2687073"/>
            <a:ext cx="1330320" cy="489317"/>
            <a:chOff x="7795121" y="2687073"/>
            <a:chExt cx="1330320" cy="4893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8406281" y="2687073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6200000">
              <a:off x="8765441" y="2748033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795121" y="2745503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329080" y="3112900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35040" y="3115430"/>
            <a:ext cx="1330320" cy="489317"/>
            <a:chOff x="7955920" y="3115430"/>
            <a:chExt cx="1330320" cy="489317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8567080" y="3115430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6200000">
              <a:off x="8926240" y="3191630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955920" y="3173860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497440" y="3550017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03400" y="3552547"/>
            <a:ext cx="1330320" cy="489317"/>
            <a:chOff x="8124280" y="3552547"/>
            <a:chExt cx="1330320" cy="489317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8735440" y="3552547"/>
              <a:ext cx="0" cy="432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6200000">
              <a:off x="9094600" y="3613507"/>
              <a:ext cx="0" cy="72000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124280" y="3610977"/>
              <a:ext cx="5044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604721" y="3973508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209039" y="2244062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09039" y="3117128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09039" y="3553660"/>
            <a:ext cx="5044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05177" y="2537559"/>
            <a:ext cx="33680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(23)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(10111)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102189" y="4315221"/>
            <a:ext cx="9068731" cy="766566"/>
            <a:chOff x="2102189" y="4452381"/>
            <a:chExt cx="9068731" cy="766566"/>
          </a:xfrm>
        </p:grpSpPr>
        <p:sp>
          <p:nvSpPr>
            <p:cNvPr id="62" name="圆角右箭头 61"/>
            <p:cNvSpPr/>
            <p:nvPr/>
          </p:nvSpPr>
          <p:spPr>
            <a:xfrm flipV="1">
              <a:off x="2102189" y="4452381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967228" y="4726504"/>
              <a:ext cx="82036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用栈保存，从最后进栈的元素开始输出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5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2" grpId="0"/>
      <p:bldP spid="25" grpId="0"/>
      <p:bldP spid="26" grpId="0"/>
      <p:bldP spid="30" grpId="0"/>
      <p:bldP spid="31" grpId="0"/>
      <p:bldP spid="41" grpId="0"/>
      <p:bldP spid="51" grpId="0"/>
      <p:bldP spid="55" grpId="0"/>
      <p:bldP spid="56" grpId="0"/>
      <p:bldP spid="57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29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函数嵌套调用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2520" y="534116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在实际问题的处理过程中，有些数据具有后到先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嵌套调用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函数的执行过程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中调用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返回到哪里？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为保证函数嵌套调用的正确执行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返回到调用位置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3776761"/>
            <a:ext cx="11170650" cy="523220"/>
            <a:chOff x="487950" y="4584481"/>
            <a:chExt cx="1097360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584481"/>
              <a:ext cx="10439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调用位置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2102189" y="4315221"/>
            <a:ext cx="9068731" cy="766566"/>
            <a:chOff x="2102189" y="4452381"/>
            <a:chExt cx="9068731" cy="766566"/>
          </a:xfrm>
        </p:grpSpPr>
        <p:sp>
          <p:nvSpPr>
            <p:cNvPr id="62" name="圆角右箭头 61"/>
            <p:cNvSpPr/>
            <p:nvPr/>
          </p:nvSpPr>
          <p:spPr>
            <a:xfrm flipV="1">
              <a:off x="2102189" y="4452381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967228" y="4726504"/>
              <a:ext cx="82036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用栈保存，返回最后进栈的位置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7417848" y="1936126"/>
            <a:ext cx="725488" cy="2460625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5C307D"/>
            </a:solidFill>
            <a:miter lim="800000"/>
            <a:headEnd/>
            <a:tailEnd/>
          </a:ln>
        </p:spPr>
        <p:txBody>
          <a:bodyPr lIns="0" rIns="0"/>
          <a:lstStyle>
            <a:lvl1pPr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ctr" eaLnBrk="1" hangingPunct="1"/>
            <a:endParaRPr lang="zh-CN" altLang="en-US" sz="2000" b="1" u="none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1" hangingPunct="1"/>
            <a:endParaRPr lang="zh-CN" altLang="en-US" sz="2000" b="1" u="none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1" hangingPunct="1"/>
            <a:r>
              <a:rPr lang="zh-CN" altLang="en-US"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主</a:t>
            </a:r>
          </a:p>
          <a:p>
            <a:pPr algn="ctr" eaLnBrk="1" hangingPunct="1"/>
            <a:r>
              <a:rPr lang="zh-CN" altLang="en-US"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函</a:t>
            </a:r>
          </a:p>
          <a:p>
            <a:pPr algn="ctr" eaLnBrk="1" hangingPunct="1"/>
            <a:r>
              <a:rPr lang="zh-CN" altLang="en-US"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数</a:t>
            </a:r>
          </a:p>
          <a:p>
            <a:pPr algn="ctr" eaLnBrk="1" hangingPunct="1"/>
            <a:r>
              <a:rPr lang="en-US" altLang="zh-CN"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main</a:t>
            </a:r>
            <a:endParaRPr lang="en-US" altLang="zh-CN" sz="2000" b="1">
              <a:solidFill>
                <a:srgbClr val="404040"/>
              </a:solidFill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8857711" y="2037726"/>
            <a:ext cx="503238" cy="4651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ctr" eaLnBrk="1" hangingPunct="1"/>
            <a:r>
              <a:rPr lang="en-US" altLang="zh-CN"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2000" b="1">
              <a:solidFill>
                <a:srgbClr val="404040"/>
              </a:solidFill>
            </a:endParaRPr>
          </a:p>
        </p:txBody>
      </p:sp>
      <p:sp>
        <p:nvSpPr>
          <p:cNvPr id="64" name="Line 8"/>
          <p:cNvSpPr>
            <a:spLocks noChangeShapeType="1"/>
          </p:cNvSpPr>
          <p:nvPr/>
        </p:nvSpPr>
        <p:spPr bwMode="auto">
          <a:xfrm flipV="1">
            <a:off x="8022686" y="2037726"/>
            <a:ext cx="838200" cy="238125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 flipH="1" flipV="1">
            <a:off x="8008398" y="2309189"/>
            <a:ext cx="839788" cy="171450"/>
          </a:xfrm>
          <a:prstGeom prst="line">
            <a:avLst/>
          </a:prstGeom>
          <a:noFill/>
          <a:ln w="28575">
            <a:solidFill>
              <a:srgbClr val="285A32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8857711" y="2819729"/>
            <a:ext cx="503238" cy="75600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zh-CN"/>
            </a:defPPr>
            <a:lvl1pPr algn="ctr">
              <a:defRPr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V="1">
            <a:off x="8022686" y="2819728"/>
            <a:ext cx="825500" cy="375285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 flipV="1">
            <a:off x="8008398" y="3228350"/>
            <a:ext cx="839788" cy="340519"/>
          </a:xfrm>
          <a:prstGeom prst="line">
            <a:avLst/>
          </a:prstGeom>
          <a:noFill/>
          <a:ln w="28575">
            <a:solidFill>
              <a:srgbClr val="285A32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8857711" y="3863351"/>
            <a:ext cx="503238" cy="4651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>
              <a:defRPr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V="1">
            <a:off x="8022686" y="3864939"/>
            <a:ext cx="838200" cy="236538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 flipH="1" flipV="1">
            <a:off x="8008398" y="4136401"/>
            <a:ext cx="839788" cy="169863"/>
          </a:xfrm>
          <a:prstGeom prst="line">
            <a:avLst/>
          </a:prstGeom>
          <a:noFill/>
          <a:ln w="28575">
            <a:solidFill>
              <a:srgbClr val="285A32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Text Box 19"/>
          <p:cNvSpPr txBox="1">
            <a:spLocks noChangeArrowheads="1"/>
          </p:cNvSpPr>
          <p:nvPr/>
        </p:nvSpPr>
        <p:spPr bwMode="auto">
          <a:xfrm>
            <a:off x="10183273" y="3414406"/>
            <a:ext cx="504825" cy="4651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>
              <a:defRPr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r>
              <a:rPr lang="en-US" altLang="zh-CN" dirty="0"/>
              <a:t>E</a:t>
            </a:r>
          </a:p>
        </p:txBody>
      </p:sp>
      <p:sp>
        <p:nvSpPr>
          <p:cNvPr id="76" name="Freeform 20"/>
          <p:cNvSpPr>
            <a:spLocks/>
          </p:cNvSpPr>
          <p:nvPr/>
        </p:nvSpPr>
        <p:spPr bwMode="auto">
          <a:xfrm flipV="1">
            <a:off x="9311736" y="3476954"/>
            <a:ext cx="873125" cy="0"/>
          </a:xfrm>
          <a:custGeom>
            <a:avLst/>
            <a:gdLst>
              <a:gd name="T0" fmla="*/ 0 w 733"/>
              <a:gd name="T1" fmla="*/ 0 h 12"/>
              <a:gd name="T2" fmla="*/ 332 w 733"/>
              <a:gd name="T3" fmla="*/ 0 h 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3" h="12">
                <a:moveTo>
                  <a:pt x="0" y="0"/>
                </a:moveTo>
                <a:lnTo>
                  <a:pt x="733" y="12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7" name="Freeform 21"/>
          <p:cNvSpPr>
            <a:spLocks/>
          </p:cNvSpPr>
          <p:nvPr/>
        </p:nvSpPr>
        <p:spPr bwMode="auto">
          <a:xfrm>
            <a:off x="9291097" y="3502035"/>
            <a:ext cx="893763" cy="361315"/>
          </a:xfrm>
          <a:custGeom>
            <a:avLst/>
            <a:gdLst>
              <a:gd name="T0" fmla="*/ 369 w 668"/>
              <a:gd name="T1" fmla="*/ 107 h 398"/>
              <a:gd name="T2" fmla="*/ 0 w 668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8" h="398">
                <a:moveTo>
                  <a:pt x="668" y="398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285A32"/>
            </a:solidFill>
            <a:prstDash val="dash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10162634" y="2865538"/>
            <a:ext cx="504825" cy="4651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285A32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>
              <a:defRPr sz="2000" b="1" u="none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85" name="Freeform 20"/>
          <p:cNvSpPr>
            <a:spLocks/>
          </p:cNvSpPr>
          <p:nvPr/>
        </p:nvSpPr>
        <p:spPr bwMode="auto">
          <a:xfrm flipV="1">
            <a:off x="9291097" y="2928086"/>
            <a:ext cx="873125" cy="0"/>
          </a:xfrm>
          <a:custGeom>
            <a:avLst/>
            <a:gdLst>
              <a:gd name="T0" fmla="*/ 0 w 733"/>
              <a:gd name="T1" fmla="*/ 0 h 12"/>
              <a:gd name="T2" fmla="*/ 332 w 733"/>
              <a:gd name="T3" fmla="*/ 0 h 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3" h="12">
                <a:moveTo>
                  <a:pt x="0" y="0"/>
                </a:moveTo>
                <a:lnTo>
                  <a:pt x="733" y="12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6" name="Freeform 21"/>
          <p:cNvSpPr>
            <a:spLocks/>
          </p:cNvSpPr>
          <p:nvPr/>
        </p:nvSpPr>
        <p:spPr bwMode="auto">
          <a:xfrm>
            <a:off x="9270458" y="2953167"/>
            <a:ext cx="893763" cy="361315"/>
          </a:xfrm>
          <a:custGeom>
            <a:avLst/>
            <a:gdLst>
              <a:gd name="T0" fmla="*/ 369 w 668"/>
              <a:gd name="T1" fmla="*/ 107 h 398"/>
              <a:gd name="T2" fmla="*/ 0 w 668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8" h="398">
                <a:moveTo>
                  <a:pt x="668" y="398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285A32"/>
            </a:solidFill>
            <a:prstDash val="dash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50" grpId="0" animBg="1"/>
      <p:bldP spid="60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1" grpId="1" animBg="1"/>
      <p:bldP spid="75" grpId="0" animBg="1"/>
      <p:bldP spid="76" grpId="0" animBg="1"/>
      <p:bldP spid="76" grpId="1" animBg="1"/>
      <p:bldP spid="77" grpId="0" animBg="1"/>
      <p:bldP spid="77" grpId="1" animBg="1"/>
      <p:bldP spid="84" grpId="0" animBg="1"/>
      <p:bldP spid="85" grpId="0" animBg="1"/>
      <p:bldP spid="85" grpId="1" animBg="1"/>
      <p:bldP spid="86" grpId="0" animBg="1"/>
      <p:bldP spid="8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796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Office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的撤销机制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8649" y="899751"/>
            <a:ext cx="6219831" cy="523220"/>
            <a:chOff x="638169" y="899751"/>
            <a:chExt cx="6219831" cy="523220"/>
          </a:xfrm>
        </p:grpSpPr>
        <p:sp>
          <p:nvSpPr>
            <p:cNvPr id="40" name="Freeform 84"/>
            <p:cNvSpPr>
              <a:spLocks/>
            </p:cNvSpPr>
            <p:nvPr/>
          </p:nvSpPr>
          <p:spPr bwMode="auto">
            <a:xfrm>
              <a:off x="638169" y="98136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99388" y="899751"/>
              <a:ext cx="56586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人生无法后悔，所以且行且珍惜！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8649" y="1600791"/>
            <a:ext cx="7484751" cy="523220"/>
            <a:chOff x="638169" y="899751"/>
            <a:chExt cx="7484751" cy="523220"/>
          </a:xfrm>
        </p:grpSpPr>
        <p:sp>
          <p:nvSpPr>
            <p:cNvPr id="45" name="Freeform 84"/>
            <p:cNvSpPr>
              <a:spLocks/>
            </p:cNvSpPr>
            <p:nvPr/>
          </p:nvSpPr>
          <p:spPr bwMode="auto">
            <a:xfrm>
              <a:off x="638169" y="98136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199388" y="899751"/>
              <a:ext cx="69235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计算机后悔很容易，所以大胆往前走！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87" y="2393379"/>
            <a:ext cx="7124700" cy="1457325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574947" y="2847721"/>
            <a:ext cx="404563" cy="1008000"/>
          </a:xfrm>
          <a:prstGeom prst="roundRect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9" y="3413760"/>
            <a:ext cx="4448175" cy="3067050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圆角矩形 46"/>
          <p:cNvSpPr/>
          <p:nvPr/>
        </p:nvSpPr>
        <p:spPr>
          <a:xfrm>
            <a:off x="1871627" y="5226241"/>
            <a:ext cx="2016000" cy="360000"/>
          </a:xfrm>
          <a:prstGeom prst="roundRect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7" grpId="0" animBg="1"/>
      <p:bldP spid="4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7052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随处可见的栈结构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3" y="646360"/>
            <a:ext cx="3947160" cy="263144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80" y="401444"/>
            <a:ext cx="2880000" cy="288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43" y="401444"/>
            <a:ext cx="4332001" cy="288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57" y="3299373"/>
            <a:ext cx="3545100" cy="2808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04105"/>
            <a:ext cx="4361567" cy="2808000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  <p:extLst>
      <p:ext uri="{BB962C8B-B14F-4D97-AF65-F5344CB8AC3E}">
        <p14:creationId xmlns:p14="http://schemas.microsoft.com/office/powerpoint/2010/main" val="17999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关于栈结构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32"/>
          <p:cNvGrpSpPr/>
          <p:nvPr/>
        </p:nvGrpSpPr>
        <p:grpSpPr>
          <a:xfrm>
            <a:off x="762054" y="123557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3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459946" y="122106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什么是栈？在逻辑上有什么特点？在操作上有什么特性？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" name="Group 132"/>
          <p:cNvGrpSpPr/>
          <p:nvPr/>
        </p:nvGrpSpPr>
        <p:grpSpPr>
          <a:xfrm>
            <a:off x="762054" y="20839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6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459946" y="207958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如何存储栈结构？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Group 132"/>
          <p:cNvGrpSpPr/>
          <p:nvPr/>
        </p:nvGrpSpPr>
        <p:grpSpPr>
          <a:xfrm>
            <a:off x="762054" y="293229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1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2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3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459946" y="293810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在不同的存储结构上，如何实现插入、删除、查找等基本操作？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5" name="Group 132"/>
          <p:cNvGrpSpPr/>
          <p:nvPr/>
        </p:nvGrpSpPr>
        <p:grpSpPr>
          <a:xfrm>
            <a:off x="762054" y="378065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6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7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8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459946" y="379662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在不同的存储结构上，基本操作的时空性能如何？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4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729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银行排队问题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2520" y="537164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zh-CN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zh-CN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银行个人储户的储蓄业务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先来先服务原则，模拟排队，储户叫号后排在队尾，窗口顺次叫号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3792001"/>
            <a:ext cx="5973811" cy="523220"/>
            <a:chOff x="487950" y="4614961"/>
            <a:chExt cx="586843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614961"/>
              <a:ext cx="533423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正在等待的储户顺序？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2102189" y="4315221"/>
            <a:ext cx="9068731" cy="766566"/>
            <a:chOff x="2102189" y="4452381"/>
            <a:chExt cx="9068731" cy="766566"/>
          </a:xfrm>
        </p:grpSpPr>
        <p:sp>
          <p:nvSpPr>
            <p:cNvPr id="52" name="圆角右箭头 51"/>
            <p:cNvSpPr/>
            <p:nvPr/>
          </p:nvSpPr>
          <p:spPr>
            <a:xfrm flipV="1">
              <a:off x="2102189" y="4452381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967228" y="4726504"/>
              <a:ext cx="82036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用队列保存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52" y="2362201"/>
            <a:ext cx="4302828" cy="28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717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打印缓冲区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2520" y="537164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在实际问题的处理过程中，有些数据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zh-CN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zh-CN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9" y="889337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个用户共享打印机，保证打印功能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168" y="1394710"/>
            <a:ext cx="1108139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先来先服务原则，设置打印缓冲区，先送到缓冲区的先打印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4633249"/>
            <a:ext cx="5973811" cy="523220"/>
            <a:chOff x="487950" y="4614961"/>
            <a:chExt cx="5868436" cy="523220"/>
          </a:xfrm>
        </p:grpSpPr>
        <p:sp>
          <p:nvSpPr>
            <p:cNvPr id="34" name="矩形 33"/>
            <p:cNvSpPr/>
            <p:nvPr/>
          </p:nvSpPr>
          <p:spPr>
            <a:xfrm>
              <a:off x="1022156" y="4614961"/>
              <a:ext cx="533423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如何保存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等待打印的文件？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62" y="2019300"/>
            <a:ext cx="1630800" cy="112146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556025" y="4648786"/>
            <a:ext cx="2856455" cy="492443"/>
            <a:chOff x="5556025" y="4648786"/>
            <a:chExt cx="2856455" cy="492443"/>
          </a:xfrm>
        </p:grpSpPr>
        <p:sp>
          <p:nvSpPr>
            <p:cNvPr id="53" name="矩形 52"/>
            <p:cNvSpPr/>
            <p:nvPr/>
          </p:nvSpPr>
          <p:spPr>
            <a:xfrm>
              <a:off x="6263640" y="4648786"/>
              <a:ext cx="21488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用队列保存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5556025" y="473285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78" y="3411294"/>
            <a:ext cx="1629001" cy="1080000"/>
          </a:xfrm>
          <a:prstGeom prst="rect">
            <a:avLst/>
          </a:prstGeom>
        </p:spPr>
      </p:pic>
      <p:sp>
        <p:nvSpPr>
          <p:cNvPr id="8" name="流程图: 文档 7"/>
          <p:cNvSpPr/>
          <p:nvPr/>
        </p:nvSpPr>
        <p:spPr>
          <a:xfrm>
            <a:off x="5989321" y="2247900"/>
            <a:ext cx="1620000" cy="2339340"/>
          </a:xfrm>
          <a:prstGeom prst="flowChartDocument">
            <a:avLst/>
          </a:prstGeom>
          <a:noFill/>
          <a:ln w="381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4587240" y="2224129"/>
            <a:ext cx="1270629" cy="437487"/>
          </a:xfrm>
          <a:prstGeom prst="notchedRightArrow">
            <a:avLst/>
          </a:prstGeom>
          <a:noFill/>
          <a:ln w="28575">
            <a:solidFill>
              <a:srgbClr val="6E6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燕尾形箭头 27"/>
          <p:cNvSpPr/>
          <p:nvPr/>
        </p:nvSpPr>
        <p:spPr>
          <a:xfrm>
            <a:off x="4588636" y="3579239"/>
            <a:ext cx="1270629" cy="437487"/>
          </a:xfrm>
          <a:prstGeom prst="notchedRightArrow">
            <a:avLst/>
          </a:prstGeom>
          <a:noFill/>
          <a:ln w="28575">
            <a:solidFill>
              <a:srgbClr val="6E6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989321" y="2407009"/>
            <a:ext cx="1620000" cy="355903"/>
            <a:chOff x="5989321" y="2178409"/>
            <a:chExt cx="1620000" cy="35590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989321" y="2297043"/>
              <a:ext cx="1620000" cy="0"/>
            </a:xfrm>
            <a:prstGeom prst="line">
              <a:avLst/>
            </a:prstGeom>
            <a:ln>
              <a:solidFill>
                <a:srgbClr val="B42D2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989321" y="2178409"/>
              <a:ext cx="1620000" cy="0"/>
            </a:xfrm>
            <a:prstGeom prst="line">
              <a:avLst/>
            </a:prstGeom>
            <a:ln>
              <a:solidFill>
                <a:srgbClr val="B42D2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989321" y="2534312"/>
              <a:ext cx="1620000" cy="0"/>
            </a:xfrm>
            <a:prstGeom prst="line">
              <a:avLst/>
            </a:prstGeom>
            <a:ln>
              <a:solidFill>
                <a:srgbClr val="B42D2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989321" y="2415677"/>
              <a:ext cx="1620000" cy="0"/>
            </a:xfrm>
            <a:prstGeom prst="line">
              <a:avLst/>
            </a:prstGeom>
            <a:ln>
              <a:solidFill>
                <a:srgbClr val="B42D2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989321" y="2949532"/>
            <a:ext cx="1620000" cy="594296"/>
            <a:chOff x="7924801" y="2720932"/>
            <a:chExt cx="1620000" cy="594296"/>
          </a:xfrm>
        </p:grpSpPr>
        <p:grpSp>
          <p:nvGrpSpPr>
            <p:cNvPr id="40" name="组合 39"/>
            <p:cNvGrpSpPr/>
            <p:nvPr/>
          </p:nvGrpSpPr>
          <p:grpSpPr>
            <a:xfrm>
              <a:off x="7924801" y="2720932"/>
              <a:ext cx="1620000" cy="355903"/>
              <a:chOff x="5989321" y="2178409"/>
              <a:chExt cx="1620000" cy="355903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5989321" y="2297043"/>
                <a:ext cx="1620000" cy="0"/>
              </a:xfrm>
              <a:prstGeom prst="line">
                <a:avLst/>
              </a:prstGeom>
              <a:ln>
                <a:solidFill>
                  <a:srgbClr val="285A3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5989321" y="2178409"/>
                <a:ext cx="1620000" cy="0"/>
              </a:xfrm>
              <a:prstGeom prst="line">
                <a:avLst/>
              </a:prstGeom>
              <a:ln>
                <a:solidFill>
                  <a:srgbClr val="285A3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5989321" y="2534312"/>
                <a:ext cx="1620000" cy="0"/>
              </a:xfrm>
              <a:prstGeom prst="line">
                <a:avLst/>
              </a:prstGeom>
              <a:ln>
                <a:solidFill>
                  <a:srgbClr val="285A3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5989321" y="2415677"/>
                <a:ext cx="1620000" cy="0"/>
              </a:xfrm>
              <a:prstGeom prst="line">
                <a:avLst/>
              </a:prstGeom>
              <a:ln>
                <a:solidFill>
                  <a:srgbClr val="285A3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>
              <a:off x="7924801" y="3315228"/>
              <a:ext cx="1620000" cy="0"/>
            </a:xfrm>
            <a:prstGeom prst="line">
              <a:avLst/>
            </a:prstGeom>
            <a:ln>
              <a:solidFill>
                <a:srgbClr val="285A3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7924801" y="3196594"/>
              <a:ext cx="1620000" cy="0"/>
            </a:xfrm>
            <a:prstGeom prst="line">
              <a:avLst/>
            </a:prstGeom>
            <a:ln>
              <a:solidFill>
                <a:srgbClr val="285A3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" t="11011" r="5900" b="9694"/>
          <a:stretch/>
        </p:blipFill>
        <p:spPr>
          <a:xfrm>
            <a:off x="8151489" y="2435844"/>
            <a:ext cx="2257431" cy="1561049"/>
          </a:xfrm>
          <a:prstGeom prst="rect">
            <a:avLst/>
          </a:prstGeom>
        </p:spPr>
      </p:pic>
      <p:sp>
        <p:nvSpPr>
          <p:cNvPr id="25" name="手杖形箭头 24"/>
          <p:cNvSpPr/>
          <p:nvPr/>
        </p:nvSpPr>
        <p:spPr>
          <a:xfrm>
            <a:off x="6631681" y="1843911"/>
            <a:ext cx="2270760" cy="535245"/>
          </a:xfrm>
          <a:prstGeom prst="uturnArrow">
            <a:avLst>
              <a:gd name="adj1" fmla="val 23290"/>
              <a:gd name="adj2" fmla="val 22153"/>
              <a:gd name="adj3" fmla="val 25000"/>
              <a:gd name="adj4" fmla="val 3006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1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8" grpId="0" animBg="1"/>
      <p:bldP spid="15" grpId="0" animBg="1"/>
      <p:bldP spid="28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583</Words>
  <Application>Microsoft Office PowerPoint</Application>
  <PresentationFormat>自定义</PresentationFormat>
  <Paragraphs>79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152</cp:revision>
  <dcterms:created xsi:type="dcterms:W3CDTF">2016-09-14T00:58:04Z</dcterms:created>
  <dcterms:modified xsi:type="dcterms:W3CDTF">2020-08-16T08:41:04Z</dcterms:modified>
</cp:coreProperties>
</file>