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9" r:id="rId4"/>
    <p:sldId id="270" r:id="rId5"/>
    <p:sldId id="272" r:id="rId6"/>
    <p:sldId id="277" r:id="rId7"/>
    <p:sldId id="271" r:id="rId8"/>
    <p:sldId id="275" r:id="rId9"/>
    <p:sldId id="279" r:id="rId10"/>
    <p:sldId id="280" r:id="rId11"/>
    <p:sldId id="281" r:id="rId12"/>
    <p:sldId id="294" r:id="rId13"/>
    <p:sldId id="282" r:id="rId14"/>
    <p:sldId id="283" r:id="rId15"/>
    <p:sldId id="284" r:id="rId16"/>
    <p:sldId id="285" r:id="rId17"/>
    <p:sldId id="287" r:id="rId18"/>
    <p:sldId id="288" r:id="rId19"/>
    <p:sldId id="295" r:id="rId20"/>
    <p:sldId id="289" r:id="rId21"/>
    <p:sldId id="290" r:id="rId22"/>
    <p:sldId id="291" r:id="rId23"/>
    <p:sldId id="296" r:id="rId24"/>
    <p:sldId id="292" r:id="rId25"/>
    <p:sldId id="293" r:id="rId26"/>
  </p:sldIdLst>
  <p:sldSz cx="12192000" cy="6858000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D2D"/>
    <a:srgbClr val="404040"/>
    <a:srgbClr val="5C307D"/>
    <a:srgbClr val="285A32"/>
    <a:srgbClr val="5A327D"/>
    <a:srgbClr val="6E6EAA"/>
    <a:srgbClr val="4196BE"/>
    <a:srgbClr val="595959"/>
    <a:srgbClr val="7878A0"/>
    <a:srgbClr val="37B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4CFB564-F609-4D6A-B7A1-3D4272BF8A56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960" y="2868840"/>
            <a:ext cx="10469880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100                     /*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假定栈元素最多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定义栈元素的数据类型，假设为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</a:t>
            </a:r>
            <a:r>
              <a:rPr lang="en-US" altLang="zh-CN" sz="2400" b="1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存放栈元素的数组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栈顶位置，栈顶元素在数组中的下标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7094737" y="1732674"/>
            <a:ext cx="719137" cy="923925"/>
            <a:chOff x="1635" y="2812"/>
            <a:chExt cx="453" cy="582"/>
          </a:xfrm>
        </p:grpSpPr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9547860" y="1899438"/>
            <a:ext cx="1135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、游标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线形标注 2(带边框和强调线) 2"/>
          <p:cNvSpPr/>
          <p:nvPr/>
        </p:nvSpPr>
        <p:spPr>
          <a:xfrm>
            <a:off x="8255834" y="1884198"/>
            <a:ext cx="2427406" cy="495300"/>
          </a:xfrm>
          <a:prstGeom prst="accentBorderCallout2">
            <a:avLst>
              <a:gd name="adj1" fmla="val 15673"/>
              <a:gd name="adj2" fmla="val -3938"/>
              <a:gd name="adj3" fmla="val 15673"/>
              <a:gd name="adj4" fmla="val -12272"/>
              <a:gd name="adj5" fmla="val 87885"/>
              <a:gd name="adj6" fmla="val -28561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栈顶指针</a:t>
            </a:r>
            <a:endParaRPr lang="zh-CN" alt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59045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26470" y="57834"/>
            <a:ext cx="58708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栈的初始化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1211481" y="4156221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void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4784407" cy="523220"/>
            <a:chOff x="1826091" y="4148024"/>
            <a:chExt cx="5763159" cy="523220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52041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870266" y="2258248"/>
            <a:ext cx="1025969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indent="266700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功能：栈的初始化，初始化一个空栈</a:t>
            </a:r>
          </a:p>
          <a:p>
            <a:pPr indent="266700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输出：无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7"/>
          <p:cNvGrpSpPr>
            <a:grpSpLocks/>
          </p:cNvGrpSpPr>
          <p:nvPr/>
        </p:nvGrpSpPr>
        <p:grpSpPr bwMode="auto">
          <a:xfrm>
            <a:off x="7094737" y="1732674"/>
            <a:ext cx="719137" cy="923925"/>
            <a:chOff x="1635" y="2812"/>
            <a:chExt cx="453" cy="582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17411" y="4222263"/>
            <a:ext cx="6461975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-&gt;top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-1;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1211481" y="4768667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904770" y="2190858"/>
            <a:ext cx="10259695" cy="170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2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：元素值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：在栈顶插入一个元素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：如果插入成功，栈顶增加了一个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元素；否则返回失败信息</a:t>
            </a:r>
            <a:endParaRPr lang="en-US" altLang="zh-CN" sz="2400" dirty="0">
              <a:solidFill>
                <a:srgbClr val="5C30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382325" y="4172117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rgbClr val="404040"/>
                </a:solidFill>
              </a:rPr>
              <a:t>插入操作是否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7"/>
          <p:cNvGrpSpPr>
            <a:grpSpLocks/>
          </p:cNvGrpSpPr>
          <p:nvPr/>
        </p:nvGrpSpPr>
        <p:grpSpPr bwMode="auto">
          <a:xfrm>
            <a:off x="7094737" y="1732674"/>
            <a:ext cx="719137" cy="923925"/>
            <a:chOff x="1635" y="2812"/>
            <a:chExt cx="453" cy="582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39582" y="1120455"/>
            <a:ext cx="67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5873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51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7713980" y="2765819"/>
            <a:ext cx="3844172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栈满：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top=StackSize</a:t>
            </a:r>
            <a:r>
              <a:rPr lang="en-US" altLang="zh-CN" sz="2800" b="1" dirty="0" smtClean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endParaRPr kumimoji="1"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649" y="2950511"/>
            <a:ext cx="6461975" cy="304698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kumimoji="1" lang="zh-CN" altLang="en-US" sz="2400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data[++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top] = x; 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455391" y="4416586"/>
            <a:ext cx="3044533" cy="519113"/>
            <a:chOff x="1826091" y="4148024"/>
            <a:chExt cx="3044533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248556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701396" y="3712329"/>
            <a:ext cx="8154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上溢错误，插入失败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455391" y="3583226"/>
            <a:ext cx="4294649" cy="519113"/>
            <a:chOff x="1826091" y="4148024"/>
            <a:chExt cx="4294649" cy="519113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73568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什么情况下无法入栈？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7811017" y="1732674"/>
            <a:ext cx="719137" cy="923925"/>
            <a:chOff x="1635" y="2812"/>
            <a:chExt cx="453" cy="582"/>
          </a:xfrm>
        </p:grpSpPr>
        <p:sp>
          <p:nvSpPr>
            <p:cNvPr id="79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39582" y="1120455"/>
            <a:ext cx="67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1217289" y="474018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198640" y="4230438"/>
            <a:ext cx="2448000" cy="432000"/>
          </a:xfrm>
          <a:prstGeom prst="wedgeRoundRectCallout">
            <a:avLst>
              <a:gd name="adj1" fmla="val -42059"/>
              <a:gd name="adj2" fmla="val 98817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删除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出栈的函数原型是什么？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Rectangle 1034"/>
          <p:cNvSpPr>
            <a:spLocks noChangeArrowheads="1"/>
          </p:cNvSpPr>
          <p:nvPr/>
        </p:nvSpPr>
        <p:spPr bwMode="auto">
          <a:xfrm>
            <a:off x="911223" y="2084735"/>
            <a:ext cx="10259695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2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：删除栈顶元素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：如果删除成功，返回被删元素值；否则返回失败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7079497" y="1732674"/>
            <a:ext cx="719137" cy="923925"/>
            <a:chOff x="1635" y="2812"/>
            <a:chExt cx="453" cy="582"/>
          </a:xfrm>
        </p:grpSpPr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4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5507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3" grpId="0"/>
      <p:bldP spid="4" grpId="0" animBg="1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7332980" y="2704859"/>
            <a:ext cx="3844172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top=</a:t>
            </a:r>
            <a:r>
              <a:rPr lang="en-US" altLang="zh-CN" sz="2800" b="1" dirty="0" smtClean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endParaRPr kumimoji="1"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587" y="2557519"/>
            <a:ext cx="6236695" cy="304698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400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= </a:t>
            </a:r>
            <a:r>
              <a:rPr lang="pt-BR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pt-BR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&gt;data[S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pt-BR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&gt;top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pt-BR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93354" y="5344174"/>
            <a:ext cx="4027606" cy="519113"/>
            <a:chOff x="1826091" y="4148024"/>
            <a:chExt cx="4027606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86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取栈顶元素的实现？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960120" y="4385548"/>
            <a:ext cx="9319177" cy="876717"/>
            <a:chOff x="2773680" y="4797028"/>
            <a:chExt cx="9319177" cy="876717"/>
          </a:xfrm>
        </p:grpSpPr>
        <p:sp>
          <p:nvSpPr>
            <p:cNvPr id="2" name="矩形 1"/>
            <p:cNvSpPr/>
            <p:nvPr/>
          </p:nvSpPr>
          <p:spPr>
            <a:xfrm>
              <a:off x="8699749" y="4842748"/>
              <a:ext cx="339310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*ptr = S</a:t>
              </a:r>
              <a:r>
                <a:rPr lang="en-US" altLang="zh-CN" sz="2400" b="1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pt-BR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&gt;data[</a:t>
              </a:r>
              <a:r>
                <a:rPr lang="pt-BR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dirty="0">
                  <a:solidFill>
                    <a:srgbClr val="B42D2D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pt-BR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pt-BR" altLang="zh-CN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r>
                <a:rPr lang="pt-BR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];</a:t>
              </a:r>
            </a:p>
            <a:p>
              <a:r>
                <a:rPr lang="pt-BR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pt-BR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op--;</a:t>
              </a:r>
              <a:endParaRPr lang="pt-BR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773680" y="4797028"/>
              <a:ext cx="4404359" cy="523220"/>
            </a:xfrm>
            <a:prstGeom prst="rect">
              <a:avLst/>
            </a:prstGeom>
            <a:noFill/>
            <a:ln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>
              <a:off x="7841279" y="4912593"/>
              <a:ext cx="648000" cy="360000"/>
            </a:xfrm>
            <a:prstGeom prst="rightArrow">
              <a:avLst/>
            </a:prstGeom>
            <a:noFill/>
            <a:ln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665280" y="3274748"/>
            <a:ext cx="6403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== 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193354" y="3517426"/>
            <a:ext cx="4282367" cy="523220"/>
            <a:chOff x="1826091" y="4148024"/>
            <a:chExt cx="4282367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723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情况下无法出栈？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7"/>
          <p:cNvGrpSpPr>
            <a:grpSpLocks/>
          </p:cNvGrpSpPr>
          <p:nvPr/>
        </p:nvGrpSpPr>
        <p:grpSpPr bwMode="auto">
          <a:xfrm>
            <a:off x="6408937" y="1732674"/>
            <a:ext cx="719137" cy="923925"/>
            <a:chOff x="1635" y="2812"/>
            <a:chExt cx="453" cy="582"/>
          </a:xfrm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7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763531" y="3930808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SeqStack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Rectangle 1034"/>
          <p:cNvSpPr>
            <a:spLocks noChangeArrowheads="1"/>
          </p:cNvSpPr>
          <p:nvPr/>
        </p:nvSpPr>
        <p:spPr bwMode="auto">
          <a:xfrm>
            <a:off x="850264" y="1848137"/>
            <a:ext cx="10259695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2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：判断栈是否为空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：如果栈为空，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Rounded Rectangle 10"/>
          <p:cNvSpPr/>
          <p:nvPr/>
        </p:nvSpPr>
        <p:spPr>
          <a:xfrm>
            <a:off x="542924" y="100964"/>
            <a:ext cx="46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37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603122" y="628968"/>
            <a:ext cx="6268838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      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StackSize-1</a:t>
            </a:r>
            <a:endParaRPr lang="zh-CN" altLang="en-US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654040" y="1113156"/>
            <a:ext cx="6086992" cy="612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35019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0645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7948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854412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261674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10974269" y="1113156"/>
            <a:ext cx="0" cy="61200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75929" y="1123059"/>
            <a:ext cx="34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b     c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7125217" y="1732674"/>
            <a:ext cx="719137" cy="923925"/>
            <a:chOff x="1635" y="2812"/>
            <a:chExt cx="453" cy="582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1834" y="2812"/>
              <a:ext cx="0" cy="312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63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2615143" y="3983875"/>
            <a:ext cx="6486095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(S-&gt;top ==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return 1;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8544124" y="2181420"/>
            <a:ext cx="2740660" cy="523220"/>
          </a:xfrm>
          <a:prstGeom prst="rect">
            <a:avLst/>
          </a:prstGeom>
          <a:noFill/>
          <a:ln w="127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top=</a:t>
            </a:r>
            <a:r>
              <a:rPr lang="en-US" altLang="zh-CN" sz="2800" b="1" dirty="0" smtClean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endParaRPr kumimoji="1"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2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7005 2.59259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/>
      <p:bldP spid="25" grpId="0"/>
      <p:bldP spid="32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881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441716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：栈的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40731" y="1050074"/>
            <a:ext cx="5467349" cy="523220"/>
            <a:chOff x="1826092" y="4148024"/>
            <a:chExt cx="5467349" cy="523220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9083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单链表是如何存储线性表的？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2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49" y="2073274"/>
                <a:ext cx="411163" cy="414337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30738" y="1579245"/>
            <a:ext cx="8289925" cy="676275"/>
            <a:chOff x="1845138" y="1807845"/>
            <a:chExt cx="8289925" cy="676275"/>
          </a:xfrm>
        </p:grpSpPr>
        <p:grpSp>
          <p:nvGrpSpPr>
            <p:cNvPr id="63" name="Group 89"/>
            <p:cNvGrpSpPr>
              <a:grpSpLocks/>
            </p:cNvGrpSpPr>
            <p:nvPr/>
          </p:nvGrpSpPr>
          <p:grpSpPr bwMode="auto">
            <a:xfrm>
              <a:off x="1845138" y="1807845"/>
              <a:ext cx="8289925" cy="676275"/>
              <a:chOff x="279" y="1593"/>
              <a:chExt cx="5222" cy="426"/>
            </a:xfrm>
            <a:noFill/>
          </p:grpSpPr>
          <p:sp>
            <p:nvSpPr>
              <p:cNvPr id="64" name="Line 67"/>
              <p:cNvSpPr>
                <a:spLocks noChangeShapeType="1"/>
              </p:cNvSpPr>
              <p:nvPr/>
            </p:nvSpPr>
            <p:spPr bwMode="auto">
              <a:xfrm flipV="1">
                <a:off x="315" y="1881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Text Box 68"/>
              <p:cNvSpPr txBox="1">
                <a:spLocks noChangeArrowheads="1"/>
              </p:cNvSpPr>
              <p:nvPr/>
            </p:nvSpPr>
            <p:spPr bwMode="auto">
              <a:xfrm>
                <a:off x="279" y="1593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head</a:t>
                </a:r>
                <a:endPara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7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9" name="Text Box 72"/>
              <p:cNvSpPr txBox="1">
                <a:spLocks noChangeArrowheads="1"/>
              </p:cNvSpPr>
              <p:nvPr/>
            </p:nvSpPr>
            <p:spPr bwMode="auto">
              <a:xfrm>
                <a:off x="760" y="171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1" name="Text Box 74" descr="宽上对角线"/>
              <p:cNvSpPr txBox="1">
                <a:spLocks noChangeArrowheads="1"/>
              </p:cNvSpPr>
              <p:nvPr/>
            </p:nvSpPr>
            <p:spPr bwMode="auto">
              <a:xfrm>
                <a:off x="770" y="1723"/>
                <a:ext cx="275" cy="250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6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7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78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9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0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1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82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35395" y="2018982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61876" y="2336874"/>
            <a:ext cx="2732088" cy="3324225"/>
            <a:chOff x="8661876" y="2336874"/>
            <a:chExt cx="2732088" cy="3324225"/>
          </a:xfrm>
        </p:grpSpPr>
        <p:sp>
          <p:nvSpPr>
            <p:cNvPr id="87" name="Text Box 5"/>
            <p:cNvSpPr txBox="1">
              <a:spLocks noChangeArrowheads="1"/>
            </p:cNvSpPr>
            <p:nvPr/>
          </p:nvSpPr>
          <p:spPr bwMode="auto">
            <a:xfrm>
              <a:off x="10450989" y="2625164"/>
              <a:ext cx="9429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</a:t>
              </a:r>
            </a:p>
          </p:txBody>
        </p:sp>
        <p:grpSp>
          <p:nvGrpSpPr>
            <p:cNvPr id="88" name="Group 12"/>
            <p:cNvGrpSpPr>
              <a:grpSpLocks/>
            </p:cNvGrpSpPr>
            <p:nvPr/>
          </p:nvGrpSpPr>
          <p:grpSpPr bwMode="auto">
            <a:xfrm>
              <a:off x="8661876" y="2336874"/>
              <a:ext cx="1643063" cy="3324225"/>
              <a:chOff x="402" y="1892"/>
              <a:chExt cx="1035" cy="2094"/>
            </a:xfrm>
            <a:noFill/>
          </p:grpSpPr>
          <p:sp>
            <p:nvSpPr>
              <p:cNvPr id="89" name="Line 13"/>
              <p:cNvSpPr>
                <a:spLocks noChangeShapeType="1"/>
              </p:cNvSpPr>
              <p:nvPr/>
            </p:nvSpPr>
            <p:spPr bwMode="auto">
              <a:xfrm flipV="1">
                <a:off x="408" y="2210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Text Box 14"/>
              <p:cNvSpPr txBox="1">
                <a:spLocks noChangeArrowheads="1"/>
              </p:cNvSpPr>
              <p:nvPr/>
            </p:nvSpPr>
            <p:spPr bwMode="auto">
              <a:xfrm>
                <a:off x="402" y="1892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91" name="Text Box 15"/>
              <p:cNvSpPr txBox="1">
                <a:spLocks noChangeArrowheads="1"/>
              </p:cNvSpPr>
              <p:nvPr/>
            </p:nvSpPr>
            <p:spPr bwMode="auto">
              <a:xfrm>
                <a:off x="868" y="203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>
                <a:off x="1209" y="203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867" y="254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>
                <a:off x="1208" y="254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Text Box 19"/>
              <p:cNvSpPr txBox="1">
                <a:spLocks noChangeArrowheads="1"/>
              </p:cNvSpPr>
              <p:nvPr/>
            </p:nvSpPr>
            <p:spPr bwMode="auto">
              <a:xfrm>
                <a:off x="867" y="3691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1178" y="3691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7" name="Text Box 21"/>
              <p:cNvSpPr txBox="1">
                <a:spLocks noChangeArrowheads="1"/>
              </p:cNvSpPr>
              <p:nvPr/>
            </p:nvSpPr>
            <p:spPr bwMode="auto">
              <a:xfrm>
                <a:off x="1154" y="3698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 flipH="1">
                <a:off x="1339" y="225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 flipH="1">
                <a:off x="1339" y="2744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 flipH="1">
                <a:off x="1341" y="340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 flipH="1">
                <a:off x="1341" y="305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03" name="Group 89"/>
          <p:cNvGrpSpPr>
            <a:grpSpLocks/>
          </p:cNvGrpSpPr>
          <p:nvPr/>
        </p:nvGrpSpPr>
        <p:grpSpPr bwMode="auto">
          <a:xfrm>
            <a:off x="977032" y="2334016"/>
            <a:ext cx="6924675" cy="676275"/>
            <a:chOff x="1139" y="1593"/>
            <a:chExt cx="4362" cy="426"/>
          </a:xfrm>
          <a:noFill/>
        </p:grpSpPr>
        <p:sp>
          <p:nvSpPr>
            <p:cNvPr id="105" name="Line 67"/>
            <p:cNvSpPr>
              <a:spLocks noChangeShapeType="1"/>
            </p:cNvSpPr>
            <p:nvPr/>
          </p:nvSpPr>
          <p:spPr bwMode="auto">
            <a:xfrm flipV="1">
              <a:off x="1145" y="189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1139" y="1593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7" name="Line 69"/>
            <p:cNvSpPr>
              <a:spLocks noChangeShapeType="1"/>
            </p:cNvSpPr>
            <p:nvPr/>
          </p:nvSpPr>
          <p:spPr bwMode="auto">
            <a:xfrm>
              <a:off x="4405" y="1907"/>
              <a:ext cx="29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1595" y="1706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9" name="Line 71"/>
            <p:cNvSpPr>
              <a:spLocks noChangeShapeType="1"/>
            </p:cNvSpPr>
            <p:nvPr/>
          </p:nvSpPr>
          <p:spPr bwMode="auto">
            <a:xfrm>
              <a:off x="1906" y="1706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418" y="1706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5" name="Line 77"/>
            <p:cNvSpPr>
              <a:spLocks noChangeShapeType="1"/>
            </p:cNvSpPr>
            <p:nvPr/>
          </p:nvSpPr>
          <p:spPr bwMode="auto">
            <a:xfrm>
              <a:off x="2729" y="1706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Text Box 78"/>
            <p:cNvSpPr txBox="1">
              <a:spLocks noChangeArrowheads="1"/>
            </p:cNvSpPr>
            <p:nvPr/>
          </p:nvSpPr>
          <p:spPr bwMode="auto">
            <a:xfrm>
              <a:off x="4931" y="1724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17" name="Line 79"/>
            <p:cNvSpPr>
              <a:spLocks noChangeShapeType="1"/>
            </p:cNvSpPr>
            <p:nvPr/>
          </p:nvSpPr>
          <p:spPr bwMode="auto">
            <a:xfrm>
              <a:off x="5242" y="1724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8" name="Text Box 80"/>
            <p:cNvSpPr txBox="1">
              <a:spLocks noChangeArrowheads="1"/>
            </p:cNvSpPr>
            <p:nvPr/>
          </p:nvSpPr>
          <p:spPr bwMode="auto">
            <a:xfrm>
              <a:off x="5218" y="1731"/>
              <a:ext cx="283" cy="28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19" name="Line 81"/>
            <p:cNvSpPr>
              <a:spLocks noChangeShapeType="1"/>
            </p:cNvSpPr>
            <p:nvPr/>
          </p:nvSpPr>
          <p:spPr bwMode="auto">
            <a:xfrm>
              <a:off x="2077" y="1890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0" name="Line 82"/>
            <p:cNvSpPr>
              <a:spLocks noChangeShapeType="1"/>
            </p:cNvSpPr>
            <p:nvPr/>
          </p:nvSpPr>
          <p:spPr bwMode="auto">
            <a:xfrm>
              <a:off x="2918" y="1899"/>
              <a:ext cx="2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1" name="Line 83"/>
            <p:cNvSpPr>
              <a:spLocks noChangeShapeType="1"/>
            </p:cNvSpPr>
            <p:nvPr/>
          </p:nvSpPr>
          <p:spPr bwMode="auto">
            <a:xfrm flipV="1">
              <a:off x="3182" y="1907"/>
              <a:ext cx="208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2" name="Text Box 84"/>
            <p:cNvSpPr txBox="1">
              <a:spLocks noChangeArrowheads="1"/>
            </p:cNvSpPr>
            <p:nvPr/>
          </p:nvSpPr>
          <p:spPr bwMode="auto">
            <a:xfrm>
              <a:off x="3617" y="1724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" name="Line 85"/>
            <p:cNvSpPr>
              <a:spLocks noChangeShapeType="1"/>
            </p:cNvSpPr>
            <p:nvPr/>
          </p:nvSpPr>
          <p:spPr bwMode="auto">
            <a:xfrm>
              <a:off x="3928" y="1724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4" name="Line 86"/>
            <p:cNvSpPr>
              <a:spLocks noChangeShapeType="1"/>
            </p:cNvSpPr>
            <p:nvPr/>
          </p:nvSpPr>
          <p:spPr bwMode="auto">
            <a:xfrm flipV="1">
              <a:off x="3440" y="1908"/>
              <a:ext cx="18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Line 87"/>
            <p:cNvSpPr>
              <a:spLocks noChangeShapeType="1"/>
            </p:cNvSpPr>
            <p:nvPr/>
          </p:nvSpPr>
          <p:spPr bwMode="auto">
            <a:xfrm>
              <a:off x="4134" y="1908"/>
              <a:ext cx="2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6" name="Line 88"/>
            <p:cNvSpPr>
              <a:spLocks noChangeShapeType="1"/>
            </p:cNvSpPr>
            <p:nvPr/>
          </p:nvSpPr>
          <p:spPr bwMode="auto">
            <a:xfrm flipV="1">
              <a:off x="4737" y="1908"/>
              <a:ext cx="18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876" y="3383971"/>
            <a:ext cx="6444020" cy="532425"/>
            <a:chOff x="562876" y="3383971"/>
            <a:chExt cx="6444020" cy="53242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3383971"/>
              <a:ext cx="58759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用链表的哪一端作为栈顶？</a:t>
              </a:r>
              <a:endParaRPr lang="en-US" altLang="zh-CN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Group 31"/>
            <p:cNvGrpSpPr/>
            <p:nvPr/>
          </p:nvGrpSpPr>
          <p:grpSpPr>
            <a:xfrm>
              <a:off x="562876" y="348439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Rectangle 13"/>
          <p:cNvSpPr>
            <a:spLocks noChangeArrowheads="1"/>
          </p:cNvSpPr>
          <p:nvPr/>
        </p:nvSpPr>
        <p:spPr bwMode="auto">
          <a:xfrm>
            <a:off x="1113671" y="3882157"/>
            <a:ext cx="5875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方便操作，用链头作为栈顶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0035" y="4503396"/>
            <a:ext cx="6333191" cy="1040285"/>
            <a:chOff x="530035" y="4503396"/>
            <a:chExt cx="6333191" cy="1040285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5" y="4503396"/>
              <a:ext cx="5732251" cy="104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栈需要加头结点吗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kumimoji="1" lang="en-US" altLang="zh-CN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单链表为什么加头结点？</a:t>
              </a:r>
              <a:endParaRPr kumimoji="1" lang="en-US" altLang="zh-CN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530035" y="4597157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1117632" y="5551428"/>
            <a:ext cx="5732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栈无须加头结点</a:t>
            </a:r>
          </a:p>
        </p:txBody>
      </p:sp>
    </p:spTree>
    <p:extLst>
      <p:ext uri="{BB962C8B-B14F-4D97-AF65-F5344CB8AC3E}">
        <p14:creationId xmlns:p14="http://schemas.microsoft.com/office/powerpoint/2010/main" val="9005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934133" y="721406"/>
            <a:ext cx="2732088" cy="3324225"/>
            <a:chOff x="8661876" y="2336874"/>
            <a:chExt cx="2732088" cy="3324225"/>
          </a:xfrm>
        </p:grpSpPr>
        <p:sp>
          <p:nvSpPr>
            <p:cNvPr id="87" name="Text Box 5"/>
            <p:cNvSpPr txBox="1">
              <a:spLocks noChangeArrowheads="1"/>
            </p:cNvSpPr>
            <p:nvPr/>
          </p:nvSpPr>
          <p:spPr bwMode="auto">
            <a:xfrm>
              <a:off x="10450989" y="2625164"/>
              <a:ext cx="9429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栈顶</a:t>
              </a:r>
            </a:p>
          </p:txBody>
        </p:sp>
        <p:grpSp>
          <p:nvGrpSpPr>
            <p:cNvPr id="88" name="Group 12"/>
            <p:cNvGrpSpPr>
              <a:grpSpLocks/>
            </p:cNvGrpSpPr>
            <p:nvPr/>
          </p:nvGrpSpPr>
          <p:grpSpPr bwMode="auto">
            <a:xfrm>
              <a:off x="8661876" y="2336874"/>
              <a:ext cx="1643063" cy="3324225"/>
              <a:chOff x="402" y="1892"/>
              <a:chExt cx="1035" cy="2094"/>
            </a:xfrm>
            <a:noFill/>
          </p:grpSpPr>
          <p:sp>
            <p:nvSpPr>
              <p:cNvPr id="89" name="Line 13"/>
              <p:cNvSpPr>
                <a:spLocks noChangeShapeType="1"/>
              </p:cNvSpPr>
              <p:nvPr/>
            </p:nvSpPr>
            <p:spPr bwMode="auto">
              <a:xfrm flipV="1">
                <a:off x="408" y="2210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 Box 14"/>
              <p:cNvSpPr txBox="1">
                <a:spLocks noChangeArrowheads="1"/>
              </p:cNvSpPr>
              <p:nvPr/>
            </p:nvSpPr>
            <p:spPr bwMode="auto">
              <a:xfrm>
                <a:off x="402" y="1892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top</a:t>
                </a:r>
              </a:p>
            </p:txBody>
          </p:sp>
          <p:sp>
            <p:nvSpPr>
              <p:cNvPr id="91" name="Text Box 15"/>
              <p:cNvSpPr txBox="1">
                <a:spLocks noChangeArrowheads="1"/>
              </p:cNvSpPr>
              <p:nvPr/>
            </p:nvSpPr>
            <p:spPr bwMode="auto">
              <a:xfrm>
                <a:off x="868" y="203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>
                <a:off x="1209" y="203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867" y="254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>
                <a:off x="1208" y="254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19"/>
              <p:cNvSpPr txBox="1">
                <a:spLocks noChangeArrowheads="1"/>
              </p:cNvSpPr>
              <p:nvPr/>
            </p:nvSpPr>
            <p:spPr bwMode="auto">
              <a:xfrm>
                <a:off x="867" y="3691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1178" y="3691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21"/>
              <p:cNvSpPr txBox="1">
                <a:spLocks noChangeArrowheads="1"/>
              </p:cNvSpPr>
              <p:nvPr/>
            </p:nvSpPr>
            <p:spPr bwMode="auto">
              <a:xfrm>
                <a:off x="1154" y="3698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 flipH="1">
                <a:off x="1339" y="225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 flipH="1">
                <a:off x="1339" y="2744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 flipH="1">
                <a:off x="1341" y="3409"/>
                <a:ext cx="1" cy="27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 flipH="1">
                <a:off x="1341" y="305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4" name="矩形 103"/>
          <p:cNvSpPr/>
          <p:nvPr/>
        </p:nvSpPr>
        <p:spPr>
          <a:xfrm>
            <a:off x="732958" y="1642175"/>
            <a:ext cx="8820000" cy="4580741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data;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存放栈元素</a:t>
            </a:r>
            <a:r>
              <a:rPr lang="zh-CN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数据域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*next;        /*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存放下一个结点的地址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Node; 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*top;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881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9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59045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26470" y="57834"/>
            <a:ext cx="5491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栈的初始化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1211481" y="4156221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void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*stack)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4784407" cy="523220"/>
            <a:chOff x="1826091" y="4148024"/>
            <a:chExt cx="5763159" cy="523220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52041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870266" y="2258248"/>
            <a:ext cx="1025969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indent="266700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功能：栈的初始化，初始化一个空栈</a:t>
            </a:r>
          </a:p>
          <a:p>
            <a:pPr indent="266700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输出：无</a:t>
            </a:r>
          </a:p>
        </p:txBody>
      </p:sp>
      <p:sp>
        <p:nvSpPr>
          <p:cNvPr id="32" name="矩形 31"/>
          <p:cNvSpPr/>
          <p:nvPr/>
        </p:nvSpPr>
        <p:spPr>
          <a:xfrm>
            <a:off x="3017411" y="4222263"/>
            <a:ext cx="6461975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stack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-&gt;top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48204" y="123040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48204" y="196449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93320" y="1165094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定义及操作特性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93320" y="1891643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48204" y="26985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40"/>
          <p:cNvGrpSpPr/>
          <p:nvPr/>
        </p:nvGrpSpPr>
        <p:grpSpPr>
          <a:xfrm>
            <a:off x="1948204" y="34326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693320" y="262230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顺序栈的存储结构定义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93320" y="3348849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顺序栈的实现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48204" y="416673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40"/>
          <p:cNvGrpSpPr/>
          <p:nvPr/>
        </p:nvGrpSpPr>
        <p:grpSpPr>
          <a:xfrm>
            <a:off x="1948204" y="490082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2693320" y="4075398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链栈的存储结构定义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93320" y="4801947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栈的实现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6" grpId="0"/>
      <p:bldP spid="47" grpId="0"/>
      <p:bldP spid="56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558164" y="2988761"/>
            <a:ext cx="8765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8" name="Rectangle 1034"/>
          <p:cNvSpPr>
            <a:spLocks noChangeArrowheads="1"/>
          </p:cNvSpPr>
          <p:nvPr/>
        </p:nvSpPr>
        <p:spPr bwMode="auto">
          <a:xfrm>
            <a:off x="710564" y="1476724"/>
            <a:ext cx="1025969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：元素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：在栈顶插入一个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：如果插入成功，栈顶增加了一个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元素；否则返回失败信息</a:t>
            </a:r>
            <a:endParaRPr lang="en-US" altLang="zh-CN" sz="2400" dirty="0">
              <a:solidFill>
                <a:srgbClr val="5C30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9093041" y="1822767"/>
            <a:ext cx="981075" cy="463550"/>
            <a:chOff x="270" y="1878"/>
            <a:chExt cx="837" cy="292"/>
          </a:xfrm>
          <a:noFill/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120154" y="1819592"/>
            <a:ext cx="900112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0661491" y="181959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118566" y="263556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10659904" y="263556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118566" y="444849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10612279" y="4250094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0574179" y="4459605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867866" y="2175192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H="1">
            <a:off x="10867866" y="2945130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10871041" y="400081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10871041" y="3445192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10097929" y="965517"/>
            <a:ext cx="1414462" cy="508000"/>
            <a:chOff x="1122" y="1338"/>
            <a:chExt cx="891" cy="320"/>
          </a:xfrm>
          <a:noFill/>
        </p:grpSpPr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1122" y="133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itchFamily="18" charset="0"/>
                </a:rPr>
                <a:t> x</a:t>
              </a:r>
              <a:endParaRPr lang="en-US" altLang="zh-CN" sz="2800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463" y="133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H="1">
              <a:off x="1702" y="1423"/>
              <a:ext cx="299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1843" y="1375"/>
              <a:ext cx="170" cy="2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</p:grp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0863104" y="1310005"/>
            <a:ext cx="0" cy="4953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9072635" y="1009967"/>
            <a:ext cx="976081" cy="1216025"/>
            <a:chOff x="226" y="1366"/>
            <a:chExt cx="865" cy="766"/>
          </a:xfrm>
          <a:noFill/>
        </p:grpSpPr>
        <p:grpSp>
          <p:nvGrpSpPr>
            <p:cNvPr id="39" name="Group 28"/>
            <p:cNvGrpSpPr>
              <a:grpSpLocks/>
            </p:cNvGrpSpPr>
            <p:nvPr/>
          </p:nvGrpSpPr>
          <p:grpSpPr bwMode="auto">
            <a:xfrm>
              <a:off x="226" y="1366"/>
              <a:ext cx="865" cy="292"/>
              <a:chOff x="226" y="1366"/>
              <a:chExt cx="865" cy="292"/>
            </a:xfrm>
            <a:grpFill/>
          </p:grpSpPr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226" y="1366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V="1">
                <a:off x="660" y="153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810" y="1962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417967" y="3007151"/>
            <a:ext cx="7554169" cy="3010055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Node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if((s=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 *)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)))==NULL) return 0;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 = x;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 = stack-&gt;top; stack-&gt;top = 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 1;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1521" y="5966742"/>
            <a:ext cx="8076243" cy="523220"/>
            <a:chOff x="1826091" y="4148024"/>
            <a:chExt cx="8076243" cy="523220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5172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链栈的入栈操作为什么不用判断是否栈满？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29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3" grpId="0"/>
      <p:bldP spid="88" grpId="0"/>
      <p:bldP spid="37" grpId="0" animBg="1"/>
      <p:bldP spid="37" grpId="1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668649" y="5277505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*stack,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出栈的函数原型是什么？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Rectangle 1034"/>
          <p:cNvSpPr>
            <a:spLocks noChangeArrowheads="1"/>
          </p:cNvSpPr>
          <p:nvPr/>
        </p:nvSpPr>
        <p:spPr bwMode="auto">
          <a:xfrm>
            <a:off x="713104" y="2169593"/>
            <a:ext cx="1025969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：删除栈顶元素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：如果删除成功，返回被删元素值；否则返回失败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8789353" y="1034124"/>
            <a:ext cx="906462" cy="463550"/>
            <a:chOff x="270" y="1878"/>
            <a:chExt cx="837" cy="292"/>
          </a:xfrm>
          <a:noFill/>
        </p:grpSpPr>
        <p:sp>
          <p:nvSpPr>
            <p:cNvPr id="42" name="Line 5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741853" y="1030949"/>
            <a:ext cx="900112" cy="431800"/>
            <a:chOff x="9741853" y="1030949"/>
            <a:chExt cx="900112" cy="431800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9741853" y="1030949"/>
              <a:ext cx="900112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10283190" y="1030949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9740265" y="1846924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10281603" y="1846924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9740265" y="3659849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10233978" y="365984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10195878" y="3670962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 flipH="1">
            <a:off x="10489565" y="1386549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H="1">
            <a:off x="10489565" y="215648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H="1">
            <a:off x="10492740" y="3212174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 flipH="1">
            <a:off x="10492740" y="2656549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4374" y="1195801"/>
            <a:ext cx="6860866" cy="378565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stack-&gt; top-&gt;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8789353" y="1034124"/>
            <a:ext cx="906462" cy="463550"/>
            <a:chOff x="270" y="1878"/>
            <a:chExt cx="837" cy="292"/>
          </a:xfrm>
          <a:noFill/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41853" y="1030949"/>
            <a:ext cx="900112" cy="431800"/>
            <a:chOff x="9741853" y="1030949"/>
            <a:chExt cx="900112" cy="431800"/>
          </a:xfrm>
        </p:grpSpPr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9741853" y="1030949"/>
              <a:ext cx="900112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10283190" y="1030949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9740265" y="1846924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10281603" y="1846924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9740265" y="3659849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" name="Line 12"/>
          <p:cNvSpPr>
            <a:spLocks noChangeShapeType="1"/>
          </p:cNvSpPr>
          <p:nvPr/>
        </p:nvSpPr>
        <p:spPr bwMode="auto">
          <a:xfrm>
            <a:off x="10233978" y="365984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10195878" y="3670962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 flipH="1">
            <a:off x="10489565" y="1386549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10489565" y="215648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10492740" y="3212174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 flipH="1">
            <a:off x="10492740" y="2656549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4" name="Group 23"/>
          <p:cNvGrpSpPr>
            <a:grpSpLocks/>
          </p:cNvGrpSpPr>
          <p:nvPr/>
        </p:nvGrpSpPr>
        <p:grpSpPr bwMode="auto">
          <a:xfrm>
            <a:off x="8790940" y="1167474"/>
            <a:ext cx="884238" cy="1166813"/>
            <a:chOff x="427" y="1877"/>
            <a:chExt cx="823" cy="735"/>
          </a:xfrm>
          <a:noFill/>
        </p:grpSpPr>
        <p:grpSp>
          <p:nvGrpSpPr>
            <p:cNvPr id="95" name="Group 19"/>
            <p:cNvGrpSpPr>
              <a:grpSpLocks/>
            </p:cNvGrpSpPr>
            <p:nvPr/>
          </p:nvGrpSpPr>
          <p:grpSpPr bwMode="auto">
            <a:xfrm>
              <a:off x="427" y="2320"/>
              <a:ext cx="823" cy="292"/>
              <a:chOff x="268" y="1366"/>
              <a:chExt cx="823" cy="292"/>
            </a:xfrm>
            <a:grpFill/>
          </p:grpSpPr>
          <p:sp>
            <p:nvSpPr>
              <p:cNvPr id="97" name="Text Box 20"/>
              <p:cNvSpPr txBox="1">
                <a:spLocks noChangeArrowheads="1"/>
              </p:cNvSpPr>
              <p:nvPr/>
            </p:nvSpPr>
            <p:spPr bwMode="auto">
              <a:xfrm>
                <a:off x="268" y="1366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98" name="Line 21"/>
              <p:cNvSpPr>
                <a:spLocks noChangeShapeType="1"/>
              </p:cNvSpPr>
              <p:nvPr/>
            </p:nvSpPr>
            <p:spPr bwMode="auto">
              <a:xfrm flipV="1">
                <a:off x="660" y="153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>
              <a:off x="981" y="1877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9" name="Group 26"/>
          <p:cNvGrpSpPr>
            <a:grpSpLocks/>
          </p:cNvGrpSpPr>
          <p:nvPr/>
        </p:nvGrpSpPr>
        <p:grpSpPr bwMode="auto">
          <a:xfrm>
            <a:off x="10664190" y="1210019"/>
            <a:ext cx="519113" cy="457200"/>
            <a:chOff x="1873" y="1877"/>
            <a:chExt cx="327" cy="288"/>
          </a:xfrm>
          <a:noFill/>
        </p:grpSpPr>
        <p:sp>
          <p:nvSpPr>
            <p:cNvPr id="100" name="Line 24"/>
            <p:cNvSpPr>
              <a:spLocks noChangeShapeType="1"/>
            </p:cNvSpPr>
            <p:nvPr/>
          </p:nvSpPr>
          <p:spPr bwMode="auto">
            <a:xfrm flipH="1">
              <a:off x="1873" y="1933"/>
              <a:ext cx="3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25"/>
            <p:cNvSpPr txBox="1">
              <a:spLocks noChangeArrowheads="1"/>
            </p:cNvSpPr>
            <p:nvPr/>
          </p:nvSpPr>
          <p:spPr bwMode="auto">
            <a:xfrm>
              <a:off x="1973" y="1877"/>
              <a:ext cx="227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dirty="0">
                  <a:solidFill>
                    <a:srgbClr val="404040"/>
                  </a:solidFill>
                </a:rPr>
                <a:t> 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1151247" y="2314352"/>
            <a:ext cx="5996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stack-&gt;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NULL)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66228" y="5193349"/>
            <a:ext cx="4465320" cy="519113"/>
            <a:chOff x="1826091" y="4148024"/>
            <a:chExt cx="4465320" cy="519113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906351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什么情况下无法删除？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5294" y="1937828"/>
            <a:ext cx="2948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*p =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stack-&gt;top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88124" y="3760442"/>
            <a:ext cx="5153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stack-&gt; top = stack-&gt; top-&gt;next; free(p);</a:t>
            </a:r>
            <a:endParaRPr lang="zh-CN" altLang="en-US" sz="24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8189653" y="4354793"/>
            <a:ext cx="3347027" cy="559789"/>
            <a:chOff x="885508" y="4085040"/>
            <a:chExt cx="3347027" cy="559789"/>
          </a:xfrm>
        </p:grpSpPr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190375" y="4085040"/>
              <a:ext cx="20421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 = NULL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Text Box 132"/>
            <p:cNvSpPr txBox="1">
              <a:spLocks noChangeArrowheads="1"/>
            </p:cNvSpPr>
            <p:nvPr/>
          </p:nvSpPr>
          <p:spPr bwMode="auto">
            <a:xfrm>
              <a:off x="885508" y="4125717"/>
              <a:ext cx="10652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空栈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0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46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59045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26470" y="57834"/>
            <a:ext cx="5491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1211481" y="4156221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kumimoji="1"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4784407" cy="523220"/>
            <a:chOff x="1826091" y="4148024"/>
            <a:chExt cx="5763159" cy="523220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52041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870266" y="2190954"/>
            <a:ext cx="10259695" cy="170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功能：判断栈是否为空</a:t>
            </a:r>
          </a:p>
          <a:p>
            <a:pPr>
              <a:lnSpc>
                <a:spcPts val="32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输出：如果栈为空，返回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；否则，返回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3017411" y="4222263"/>
            <a:ext cx="6461975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if(stack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top=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NULL) return 1;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 0;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4498" y="1556394"/>
            <a:ext cx="6860866" cy="3046988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sz="2400" dirty="0"/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NULL) 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data;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8789353" y="1034124"/>
            <a:ext cx="906462" cy="463550"/>
            <a:chOff x="270" y="1878"/>
            <a:chExt cx="837" cy="292"/>
          </a:xfrm>
          <a:noFill/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270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41853" y="1030949"/>
            <a:ext cx="900112" cy="431800"/>
            <a:chOff x="9741853" y="1030949"/>
            <a:chExt cx="900112" cy="431800"/>
          </a:xfrm>
        </p:grpSpPr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9741853" y="1030949"/>
              <a:ext cx="900112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10283190" y="1030949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9740265" y="1846924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86" name="Line 10"/>
          <p:cNvSpPr>
            <a:spLocks noChangeShapeType="1"/>
          </p:cNvSpPr>
          <p:nvPr/>
        </p:nvSpPr>
        <p:spPr bwMode="auto">
          <a:xfrm>
            <a:off x="10281603" y="1846924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9740265" y="3659849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" name="Line 12"/>
          <p:cNvSpPr>
            <a:spLocks noChangeShapeType="1"/>
          </p:cNvSpPr>
          <p:nvPr/>
        </p:nvSpPr>
        <p:spPr bwMode="auto">
          <a:xfrm>
            <a:off x="10233978" y="365984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10195878" y="3670962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 flipH="1">
            <a:off x="10489565" y="1386549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10489565" y="2156487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10492740" y="3212174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 flipH="1">
            <a:off x="10492740" y="2656549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4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42919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取栈顶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189653" y="4354793"/>
            <a:ext cx="3347027" cy="559789"/>
            <a:chOff x="885508" y="4085040"/>
            <a:chExt cx="3347027" cy="559789"/>
          </a:xfrm>
        </p:grpSpPr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190375" y="4085040"/>
              <a:ext cx="20421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 = NULL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Text Box 132"/>
            <p:cNvSpPr txBox="1">
              <a:spLocks noChangeArrowheads="1"/>
            </p:cNvSpPr>
            <p:nvPr/>
          </p:nvSpPr>
          <p:spPr bwMode="auto">
            <a:xfrm>
              <a:off x="885508" y="4125717"/>
              <a:ext cx="10652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空栈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639564" y="3014715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DestroyStack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LinkStack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*stack)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36310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栈销毁的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Rectangle 1034"/>
          <p:cNvSpPr>
            <a:spLocks noChangeArrowheads="1"/>
          </p:cNvSpPr>
          <p:nvPr/>
        </p:nvSpPr>
        <p:spPr bwMode="auto">
          <a:xfrm>
            <a:off x="818714" y="1445055"/>
            <a:ext cx="73513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DestroyStack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：销毁栈，释放栈所占用的存储空间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ounded Rectangle 10"/>
          <p:cNvSpPr/>
          <p:nvPr/>
        </p:nvSpPr>
        <p:spPr>
          <a:xfrm>
            <a:off x="542924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3949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销毁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58438" y="3060435"/>
            <a:ext cx="6175067" cy="2977738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*p =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stack-&gt;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stack-&gt;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NULL)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stack-&gt;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free(p);  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stack-&gt;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"/>
          <p:cNvGrpSpPr>
            <a:grpSpLocks/>
          </p:cNvGrpSpPr>
          <p:nvPr/>
        </p:nvGrpSpPr>
        <p:grpSpPr bwMode="auto">
          <a:xfrm>
            <a:off x="8609247" y="1544690"/>
            <a:ext cx="951948" cy="463550"/>
            <a:chOff x="228" y="1878"/>
            <a:chExt cx="879" cy="292"/>
          </a:xfrm>
          <a:noFill/>
        </p:grpSpPr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676" y="205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228" y="1878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9605645" y="23574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10146983" y="235749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9605645" y="417041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099358" y="41704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0087136" y="4164276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9607233" y="1541515"/>
            <a:ext cx="900112" cy="784225"/>
            <a:chOff x="10153333" y="710909"/>
            <a:chExt cx="900112" cy="784225"/>
          </a:xfrm>
        </p:grpSpPr>
        <p:grpSp>
          <p:nvGrpSpPr>
            <p:cNvPr id="60" name="组合 59"/>
            <p:cNvGrpSpPr/>
            <p:nvPr/>
          </p:nvGrpSpPr>
          <p:grpSpPr>
            <a:xfrm>
              <a:off x="10153333" y="710909"/>
              <a:ext cx="900112" cy="431800"/>
              <a:chOff x="10153333" y="710909"/>
              <a:chExt cx="900112" cy="431800"/>
            </a:xfrm>
          </p:grpSpPr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10153333" y="710909"/>
                <a:ext cx="900112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>
                <a:off x="10694670" y="710909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 flipH="1">
              <a:off x="10901045" y="1066509"/>
              <a:ext cx="1588" cy="4286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64" name="Line 15"/>
          <p:cNvSpPr>
            <a:spLocks noChangeShapeType="1"/>
          </p:cNvSpPr>
          <p:nvPr/>
        </p:nvSpPr>
        <p:spPr bwMode="auto">
          <a:xfrm flipH="1">
            <a:off x="10354945" y="2667053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10358120" y="3722740"/>
            <a:ext cx="1588" cy="42862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 flipH="1">
            <a:off x="10358120" y="3167115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67" name="Group 23"/>
          <p:cNvGrpSpPr>
            <a:grpSpLocks/>
          </p:cNvGrpSpPr>
          <p:nvPr/>
        </p:nvGrpSpPr>
        <p:grpSpPr bwMode="auto">
          <a:xfrm>
            <a:off x="8596152" y="1678040"/>
            <a:ext cx="944406" cy="1166813"/>
            <a:chOff x="371" y="1877"/>
            <a:chExt cx="879" cy="735"/>
          </a:xfrm>
          <a:noFill/>
        </p:grpSpPr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371" y="2320"/>
              <a:ext cx="879" cy="292"/>
              <a:chOff x="212" y="1366"/>
              <a:chExt cx="879" cy="292"/>
            </a:xfrm>
            <a:grpFill/>
          </p:grpSpPr>
          <p:sp>
            <p:nvSpPr>
              <p:cNvPr id="70" name="Text Box 20"/>
              <p:cNvSpPr txBox="1">
                <a:spLocks noChangeArrowheads="1"/>
              </p:cNvSpPr>
              <p:nvPr/>
            </p:nvSpPr>
            <p:spPr bwMode="auto">
              <a:xfrm>
                <a:off x="212" y="1366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 flipV="1">
                <a:off x="660" y="153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981" y="1877"/>
              <a:ext cx="86" cy="17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2" name="Group 26"/>
          <p:cNvGrpSpPr>
            <a:grpSpLocks/>
          </p:cNvGrpSpPr>
          <p:nvPr/>
        </p:nvGrpSpPr>
        <p:grpSpPr bwMode="auto">
          <a:xfrm>
            <a:off x="10529570" y="1720585"/>
            <a:ext cx="519113" cy="457200"/>
            <a:chOff x="1873" y="1877"/>
            <a:chExt cx="327" cy="288"/>
          </a:xfrm>
          <a:noFill/>
        </p:grpSpPr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H="1">
              <a:off x="1873" y="1933"/>
              <a:ext cx="3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1973" y="1877"/>
              <a:ext cx="227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dirty="0">
                  <a:solidFill>
                    <a:srgbClr val="40404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1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3" grpId="0"/>
      <p:bldP spid="47" grpId="0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1871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91936" y="999808"/>
            <a:ext cx="9154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限定仅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一端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进行插入和删除操作的</a:t>
            </a:r>
            <a:r>
              <a:rPr kumimoji="1"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kumimoji="1" lang="zh-CN" altLang="en-US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9221" y="2544320"/>
            <a:ext cx="377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1936" y="4587931"/>
            <a:ext cx="10873773" cy="1040285"/>
            <a:chOff x="651936" y="4374571"/>
            <a:chExt cx="10873773" cy="104028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91936" y="4374571"/>
              <a:ext cx="10333773" cy="104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插入和删除的一端称为栈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bottom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一端称为栈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651936" y="445928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445157" y="1730955"/>
            <a:ext cx="325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~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5157" y="2287180"/>
            <a:ext cx="28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~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4080" y="2040815"/>
            <a:ext cx="12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</a:t>
            </a:r>
            <a:endParaRPr lang="zh-CN" altLang="en-US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右大括号 24"/>
          <p:cNvSpPr/>
          <p:nvPr/>
        </p:nvSpPr>
        <p:spPr>
          <a:xfrm flipH="1">
            <a:off x="7238741" y="1916365"/>
            <a:ext cx="180000" cy="648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7433981" y="2941155"/>
            <a:ext cx="325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981" y="3527860"/>
            <a:ext cx="28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8919" y="3281495"/>
            <a:ext cx="65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endParaRPr lang="zh-CN" altLang="en-US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右大括号 28"/>
          <p:cNvSpPr/>
          <p:nvPr/>
        </p:nvSpPr>
        <p:spPr>
          <a:xfrm flipH="1">
            <a:off x="7227565" y="3157045"/>
            <a:ext cx="180000" cy="648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1409221" y="3098615"/>
            <a:ext cx="983459" cy="1006435"/>
            <a:chOff x="1348261" y="2610935"/>
            <a:chExt cx="983459" cy="1006435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844040" y="2610935"/>
              <a:ext cx="0" cy="432000"/>
            </a:xfrm>
            <a:prstGeom prst="straightConnector1">
              <a:avLst/>
            </a:prstGeom>
            <a:ln w="28575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8261" y="3094150"/>
              <a:ext cx="983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栈底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39061" y="3098615"/>
            <a:ext cx="983459" cy="1006435"/>
            <a:chOff x="3878101" y="2610935"/>
            <a:chExt cx="983459" cy="1006435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4373880" y="2610935"/>
              <a:ext cx="0" cy="432000"/>
            </a:xfrm>
            <a:prstGeom prst="straightConnector1">
              <a:avLst/>
            </a:prstGeom>
            <a:ln w="28575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78101" y="3094150"/>
              <a:ext cx="983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栈顶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2" grpId="1"/>
      <p:bldP spid="23" grpId="0"/>
      <p:bldP spid="23" grpId="1"/>
      <p:bldP spid="24" grpId="0"/>
      <p:bldP spid="24" grpId="1"/>
      <p:bldP spid="25" grpId="0" animBg="1"/>
      <p:bldP spid="26" grpId="0"/>
      <p:bldP spid="26" grpId="1"/>
      <p:bldP spid="27" grpId="0"/>
      <p:bldP spid="27" grpId="1"/>
      <p:bldP spid="28" grpId="0"/>
      <p:bldP spid="28" grpId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5522754" y="1511300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入栈、进栈、压栈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出栈、弹栈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0433" y="1213485"/>
            <a:ext cx="1275714" cy="1079500"/>
            <a:chOff x="1331913" y="1213485"/>
            <a:chExt cx="1275714" cy="1079500"/>
          </a:xfrm>
        </p:grpSpPr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1331913" y="1511300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</a:t>
              </a:r>
            </a:p>
          </p:txBody>
        </p:sp>
        <p:sp>
          <p:nvSpPr>
            <p:cNvPr id="28" name="Arc 15"/>
            <p:cNvSpPr>
              <a:spLocks/>
            </p:cNvSpPr>
            <p:nvPr/>
          </p:nvSpPr>
          <p:spPr bwMode="auto">
            <a:xfrm>
              <a:off x="1658302" y="1213485"/>
              <a:ext cx="949325" cy="10795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56069" y="1226022"/>
            <a:ext cx="1302559" cy="1157288"/>
            <a:chOff x="3367549" y="1226022"/>
            <a:chExt cx="1302559" cy="1157288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831908" y="15113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  <p:sp>
          <p:nvSpPr>
            <p:cNvPr id="30" name="Arc 20"/>
            <p:cNvSpPr>
              <a:spLocks/>
            </p:cNvSpPr>
            <p:nvPr/>
          </p:nvSpPr>
          <p:spPr bwMode="auto">
            <a:xfrm rot="10886353" flipV="1">
              <a:off x="3367549" y="1226022"/>
              <a:ext cx="1012825" cy="1157288"/>
            </a:xfrm>
            <a:custGeom>
              <a:avLst/>
              <a:gdLst>
                <a:gd name="G0" fmla="+- 4571 0 0"/>
                <a:gd name="G1" fmla="+- 21600 0 0"/>
                <a:gd name="G2" fmla="+- 21600 0 0"/>
                <a:gd name="T0" fmla="*/ 0 w 26092"/>
                <a:gd name="T1" fmla="*/ 489 h 21600"/>
                <a:gd name="T2" fmla="*/ 26092 w 26092"/>
                <a:gd name="T3" fmla="*/ 19759 h 21600"/>
                <a:gd name="T4" fmla="*/ 4571 w 260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2" h="21600" fill="none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</a:path>
                <a:path w="26092" h="21600" stroke="0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  <a:lnTo>
                    <a:pt x="4571" y="21600"/>
                  </a:lnTo>
                  <a:close/>
                </a:path>
              </a:pathLst>
            </a:cu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9760" y="353060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024040" y="279654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51948" y="4303554"/>
            <a:ext cx="7399972" cy="648000"/>
            <a:chOff x="4151948" y="3251994"/>
            <a:chExt cx="7399972" cy="648000"/>
          </a:xfrm>
        </p:grpSpPr>
        <p:grpSp>
          <p:nvGrpSpPr>
            <p:cNvPr id="36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630079" y="3251994"/>
              <a:ext cx="6921841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tIns="0" anchor="ctr"/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此时执行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操作，哪个元素可以出栈呢？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Rectangle 11"/>
          <p:cNvSpPr/>
          <p:nvPr/>
        </p:nvSpPr>
        <p:spPr>
          <a:xfrm>
            <a:off x="1234439" y="538988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栈的操作特性：后进先出（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LIFO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212908" y="3030530"/>
            <a:ext cx="5605319" cy="523220"/>
            <a:chOff x="651936" y="5433036"/>
            <a:chExt cx="5605319" cy="52322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085256" y="5433036"/>
              <a:ext cx="517199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：不含任何数据元素的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651936" y="549560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056188" y="3552669"/>
            <a:ext cx="2365693" cy="675621"/>
            <a:chOff x="5056188" y="3552669"/>
            <a:chExt cx="2365693" cy="675621"/>
          </a:xfrm>
        </p:grpSpPr>
        <p:sp>
          <p:nvSpPr>
            <p:cNvPr id="43" name="圆角右箭头 42"/>
            <p:cNvSpPr/>
            <p:nvPr/>
          </p:nvSpPr>
          <p:spPr>
            <a:xfrm flipV="1">
              <a:off x="5056188" y="3552669"/>
              <a:ext cx="720000" cy="540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5889349" y="3705070"/>
              <a:ext cx="15325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条件判断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9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32" grpId="0"/>
      <p:bldP spid="32" grpId="1"/>
      <p:bldP spid="32" grpId="2"/>
      <p:bldP spid="51" grpId="0" animBg="1"/>
      <p:bldP spid="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95000" y="423896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4520" y="2128520"/>
            <a:ext cx="1418376" cy="2787240"/>
            <a:chOff x="2286000" y="2128520"/>
            <a:chExt cx="1418376" cy="278724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9760" y="353060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024040" y="2796540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3560" y="5277496"/>
            <a:ext cx="8313360" cy="1152000"/>
            <a:chOff x="2888040" y="4963160"/>
            <a:chExt cx="8313360" cy="1152000"/>
          </a:xfrm>
        </p:grpSpPr>
        <p:sp>
          <p:nvSpPr>
            <p:cNvPr id="51" name="Rectangle 11"/>
            <p:cNvSpPr/>
            <p:nvPr/>
          </p:nvSpPr>
          <p:spPr>
            <a:xfrm>
              <a:off x="3688080" y="4963160"/>
              <a:ext cx="7513320" cy="1152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对插入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和删除操作的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并没有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限定插入和删除操作进行的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70"/>
            <p:cNvGrpSpPr/>
            <p:nvPr/>
          </p:nvGrpSpPr>
          <p:grpSpPr>
            <a:xfrm>
              <a:off x="2888040" y="5237572"/>
              <a:ext cx="648000" cy="648000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34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996339" y="804595"/>
            <a:ext cx="1033215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例：有三个元素按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的次序依次进栈，且每个元素只允许进一次栈，则可能的出栈序列有多少种？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76018" y="2143760"/>
            <a:ext cx="2585697" cy="1169551"/>
            <a:chOff x="5400063" y="2630036"/>
            <a:chExt cx="2585697" cy="1169551"/>
          </a:xfrm>
        </p:grpSpPr>
        <p:sp>
          <p:nvSpPr>
            <p:cNvPr id="50" name="矩形 49"/>
            <p:cNvSpPr/>
            <p:nvPr/>
          </p:nvSpPr>
          <p:spPr>
            <a:xfrm>
              <a:off x="5751219" y="2630036"/>
              <a:ext cx="22345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404040"/>
                  </a:solidFill>
                  <a:latin typeface="+mn-ea"/>
                </a:rPr>
                <a:t>情况一</a:t>
              </a:r>
              <a:endParaRPr lang="en-US" altLang="zh-CN" sz="2800" b="1" dirty="0" smtClean="0">
                <a:solidFill>
                  <a:srgbClr val="404040"/>
                </a:solidFill>
                <a:latin typeface="+mn-ea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404040"/>
                  </a:solidFill>
                  <a:latin typeface="+mn-ea"/>
                </a:rPr>
                <a:t>出栈：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b a</a:t>
              </a:r>
              <a:endParaRPr lang="zh-CN" altLang="en-US" sz="28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4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0" name="Rounded Rectangle 10"/>
          <p:cNvSpPr/>
          <p:nvPr/>
        </p:nvSpPr>
        <p:spPr>
          <a:xfrm>
            <a:off x="542924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73403" y="59016"/>
            <a:ext cx="26857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栈的操作特性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9238795" y="4302087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118315" y="2191647"/>
            <a:ext cx="1418376" cy="2787240"/>
            <a:chOff x="2286000" y="2128520"/>
            <a:chExt cx="1418376" cy="2787240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316480" y="212852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3672840" y="2143760"/>
              <a:ext cx="0" cy="2772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9223555" y="3593727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400151" y="2143760"/>
            <a:ext cx="2585697" cy="1169551"/>
            <a:chOff x="5400063" y="2630036"/>
            <a:chExt cx="2585697" cy="1169551"/>
          </a:xfrm>
        </p:grpSpPr>
        <p:sp>
          <p:nvSpPr>
            <p:cNvPr id="62" name="矩形 61"/>
            <p:cNvSpPr/>
            <p:nvPr/>
          </p:nvSpPr>
          <p:spPr>
            <a:xfrm>
              <a:off x="5751219" y="2630036"/>
              <a:ext cx="22345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情况二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出栈：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c a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676018" y="3673817"/>
            <a:ext cx="4841217" cy="1169551"/>
            <a:chOff x="5400063" y="2630036"/>
            <a:chExt cx="4841217" cy="1169551"/>
          </a:xfrm>
        </p:grpSpPr>
        <p:sp>
          <p:nvSpPr>
            <p:cNvPr id="68" name="矩形 67"/>
            <p:cNvSpPr/>
            <p:nvPr/>
          </p:nvSpPr>
          <p:spPr>
            <a:xfrm>
              <a:off x="5751219" y="2630036"/>
              <a:ext cx="449006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能否得到如下出栈序列？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出栈：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 a b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82"/>
            <p:cNvGrpSpPr/>
            <p:nvPr/>
          </p:nvGrpSpPr>
          <p:grpSpPr>
            <a:xfrm>
              <a:off x="5400063" y="2778257"/>
              <a:ext cx="360000" cy="324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9238795" y="3596232"/>
            <a:ext cx="118800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tIns="0" anchor="ctr"/>
          <a:lstStyle/>
          <a:p>
            <a:pPr algn="ctr"/>
            <a:r>
              <a:rPr lang="en-US" altLang="zh-CN" sz="3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1" grpId="0"/>
      <p:bldP spid="21" grpId="1"/>
      <p:bldP spid="32" grpId="0"/>
      <p:bldP spid="32" grpId="1"/>
      <p:bldP spid="32" grpId="2"/>
      <p:bldP spid="2" grpId="0"/>
      <p:bldP spid="36" grpId="0"/>
      <p:bldP spid="36" grpId="1"/>
      <p:bldP spid="59" grpId="0"/>
      <p:bldP spid="59" grpId="1"/>
      <p:bldP spid="60" grpId="0"/>
      <p:bldP spid="60" grpId="1"/>
      <p:bldP spid="6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63867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1017904" y="857121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Stack</a:t>
            </a:r>
          </a:p>
          <a:p>
            <a:pPr algn="l" eaLnBrk="0" hangingPunct="0"/>
            <a:r>
              <a:rPr lang="en-US" altLang="zh-CN" sz="2400" b="1" dirty="0" err="1" smtClean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 smtClean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 smtClean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5879" y="162755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栈中元素具有相同类型及后进先出特性，相邻元素具有前驱和后继关系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1377" y="2291670"/>
            <a:ext cx="9641755" cy="274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：栈的销毁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：入栈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：取栈顶元素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4" y="5472876"/>
            <a:ext cx="9073516" cy="523220"/>
            <a:chOff x="542924" y="5442396"/>
            <a:chExt cx="9073516" cy="523220"/>
          </a:xfrm>
        </p:grpSpPr>
        <p:sp>
          <p:nvSpPr>
            <p:cNvPr id="10" name="Freeform 84"/>
            <p:cNvSpPr>
              <a:spLocks/>
            </p:cNvSpPr>
            <p:nvPr/>
          </p:nvSpPr>
          <p:spPr bwMode="auto">
            <a:xfrm>
              <a:off x="542924" y="5507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72539" y="5442396"/>
              <a:ext cx="85439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相对于其他数据结构，栈的基本操作是确定的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5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4" y="824855"/>
            <a:ext cx="1025969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algn="l" eaLnBrk="0" hangingPunct="0"/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输入：无</a:t>
            </a:r>
          </a:p>
          <a:p>
            <a:pPr indent="266700" algn="l" eaLnBrk="0" hangingPunct="0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：栈的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初始化，初始化一个空栈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DestroyStack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：销毁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释放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栈所占用的存储空间</a:t>
            </a: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Push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：元素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：在栈顶插入一个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如果插入成功，栈顶增加了一个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元素，否则返回失败信息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542924" y="100964"/>
            <a:ext cx="463867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5400000">
            <a:off x="8153844" y="-122365"/>
            <a:ext cx="1024031" cy="2823240"/>
            <a:chOff x="2286000" y="2098040"/>
            <a:chExt cx="1418376" cy="2823240"/>
          </a:xfrm>
        </p:grpSpPr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2301240" y="209804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688080" y="211328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016520" y="662323"/>
            <a:ext cx="1309738" cy="483204"/>
            <a:chOff x="5242560" y="4378356"/>
            <a:chExt cx="1309738" cy="483204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5652186" y="4378356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入栈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5242560" y="486156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10016520" y="1511287"/>
            <a:ext cx="1309738" cy="488104"/>
            <a:chOff x="5242560" y="5227320"/>
            <a:chExt cx="1309738" cy="488104"/>
          </a:xfrm>
        </p:grpSpPr>
        <p:cxnSp>
          <p:nvCxnSpPr>
            <p:cNvPr id="47" name="直接箭头连接符 46"/>
            <p:cNvCxnSpPr/>
            <p:nvPr/>
          </p:nvCxnSpPr>
          <p:spPr>
            <a:xfrm flipH="1" flipV="1">
              <a:off x="5242560" y="522732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652186" y="5258224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9725" y="5440222"/>
            <a:ext cx="7537132" cy="648000"/>
            <a:chOff x="4151948" y="3251994"/>
            <a:chExt cx="7537132" cy="648000"/>
          </a:xfrm>
        </p:grpSpPr>
        <p:grpSp>
          <p:nvGrpSpPr>
            <p:cNvPr id="22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4767239" y="3251994"/>
              <a:ext cx="6921841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tIns="0" anchor="ctr"/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Push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操作需要指明插入位置吗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3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5" y="1146679"/>
            <a:ext cx="94976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功能：删除栈顶元素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：如果删除成功，返回被删元素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值；否则返回失败信息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输入：无</a:t>
            </a: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功能：读取当前的栈顶元素</a:t>
            </a: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输出：若栈不空，返回当前的栈顶元素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值；否则返回失败信息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Empty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输入：无</a:t>
            </a: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功能：判断栈是否为空</a:t>
            </a: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输出：如果栈为空，返回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；否则，返回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Rounded Rectangle 10"/>
          <p:cNvSpPr/>
          <p:nvPr/>
        </p:nvSpPr>
        <p:spPr>
          <a:xfrm>
            <a:off x="542924" y="100964"/>
            <a:ext cx="463867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8153844" y="-122365"/>
            <a:ext cx="1024031" cy="2823240"/>
            <a:chOff x="2286000" y="2098040"/>
            <a:chExt cx="1418376" cy="2823240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01240" y="209804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286000" y="4902200"/>
              <a:ext cx="1418376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88080" y="2113280"/>
              <a:ext cx="0" cy="280800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286000" y="421640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316480" y="349377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316480" y="2771140"/>
              <a:ext cx="1368000" cy="0"/>
            </a:xfrm>
            <a:prstGeom prst="line">
              <a:avLst/>
            </a:prstGeom>
            <a:noFill/>
            <a:ln w="38100">
              <a:solidFill>
                <a:srgbClr val="5A32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016520" y="662323"/>
            <a:ext cx="1309738" cy="483204"/>
            <a:chOff x="5242560" y="4378356"/>
            <a:chExt cx="1309738" cy="483204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652186" y="4378356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入栈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5242560" y="486156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>
            <a:off x="10016520" y="1511287"/>
            <a:ext cx="1309738" cy="488104"/>
            <a:chOff x="5242560" y="5227320"/>
            <a:chExt cx="1309738" cy="488104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5242560" y="5227320"/>
              <a:ext cx="126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5652186" y="5258224"/>
              <a:ext cx="900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7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29330" y="1737996"/>
            <a:ext cx="6700838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0       1       2        3        4        5       6        7       8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15042" y="2222184"/>
            <a:ext cx="6624638" cy="612000"/>
            <a:chOff x="1915042" y="2206944"/>
            <a:chExt cx="6624638" cy="762000"/>
          </a:xfrm>
        </p:grpSpPr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915042" y="2206944"/>
              <a:ext cx="6624638" cy="762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66116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7554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41057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8550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557264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30606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7039492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7772917" y="2206944"/>
              <a:ext cx="0" cy="76200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如何表示栈顶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1981836"/>
            <a:ext cx="10741603" cy="3327435"/>
            <a:chOff x="723146" y="1981836"/>
            <a:chExt cx="10741603" cy="332743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如何表示栈底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作为栈底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1899802" y="1981836"/>
              <a:ext cx="0" cy="1152000"/>
            </a:xfrm>
            <a:prstGeom prst="line">
              <a:avLst/>
            </a:prstGeom>
            <a:ln w="5715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37371" y="4010864"/>
            <a:ext cx="6494949" cy="519113"/>
            <a:chOff x="1826091" y="4148024"/>
            <a:chExt cx="649494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24100" y="4148024"/>
              <a:ext cx="599694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如何改造数组实现栈的顺序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132617" y="2216847"/>
            <a:ext cx="3485745" cy="1528460"/>
            <a:chOff x="2132617" y="2277807"/>
            <a:chExt cx="3485745" cy="1528460"/>
          </a:xfrm>
        </p:grpSpPr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3405705" y="2898217"/>
              <a:ext cx="719137" cy="908050"/>
              <a:chOff x="1635" y="2742"/>
              <a:chExt cx="453" cy="572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 flipV="1">
                <a:off x="1834" y="2742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635" y="2987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top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132617" y="2277807"/>
              <a:ext cx="3485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b     c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75331" y="1025829"/>
            <a:ext cx="4026069" cy="519113"/>
            <a:chOff x="1826091" y="4148024"/>
            <a:chExt cx="4026069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71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什么是顺序存储？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4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1923</Words>
  <Application>Microsoft Office PowerPoint</Application>
  <PresentationFormat>自定义</PresentationFormat>
  <Paragraphs>384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161</cp:revision>
  <dcterms:created xsi:type="dcterms:W3CDTF">2016-09-14T00:58:04Z</dcterms:created>
  <dcterms:modified xsi:type="dcterms:W3CDTF">2020-10-08T13:51:37Z</dcterms:modified>
</cp:coreProperties>
</file>