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6" r:id="rId3"/>
    <p:sldId id="270" r:id="rId4"/>
    <p:sldId id="269" r:id="rId5"/>
    <p:sldId id="271" r:id="rId6"/>
    <p:sldId id="272" r:id="rId7"/>
    <p:sldId id="276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3" r:id="rId21"/>
    <p:sldId id="295" r:id="rId22"/>
    <p:sldId id="301" r:id="rId23"/>
    <p:sldId id="305" r:id="rId24"/>
    <p:sldId id="30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5A327D"/>
    <a:srgbClr val="5C307D"/>
    <a:srgbClr val="B42D2D"/>
    <a:srgbClr val="285A32"/>
    <a:srgbClr val="507D7D"/>
    <a:srgbClr val="6E6EAA"/>
    <a:srgbClr val="4196BE"/>
    <a:srgbClr val="595959"/>
    <a:srgbClr val="787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865" autoAdjust="0"/>
  </p:normalViewPr>
  <p:slideViewPr>
    <p:cSldViewPr snapToGrid="0">
      <p:cViewPr varScale="1">
        <p:scale>
          <a:sx n="87" d="100"/>
          <a:sy n="87" d="100"/>
        </p:scale>
        <p:origin x="-49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48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48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48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48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48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48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48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480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4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48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4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4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48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48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48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48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44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4-2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字符串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第四章     字符串和多维数组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012031" y="956946"/>
            <a:ext cx="81534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：主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ababcabcacbab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2597944" y="2661921"/>
            <a:ext cx="6444000" cy="560387"/>
            <a:chOff x="720" y="2333"/>
            <a:chExt cx="4182" cy="353"/>
          </a:xfrm>
          <a:noFill/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Text Box 17"/>
          <p:cNvSpPr txBox="1">
            <a:spLocks noChangeArrowheads="1"/>
          </p:cNvSpPr>
          <p:nvPr/>
        </p:nvSpPr>
        <p:spPr bwMode="auto">
          <a:xfrm>
            <a:off x="7829558" y="3626169"/>
            <a:ext cx="3661402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=2，j=2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失败；</a:t>
            </a:r>
          </a:p>
          <a:p>
            <a:pPr algn="just" eaLnBrk="0" hangingPunct="0"/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回溯到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回溯到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3" name="Group 18"/>
          <p:cNvGrpSpPr>
            <a:grpSpLocks/>
          </p:cNvGrpSpPr>
          <p:nvPr/>
        </p:nvGrpSpPr>
        <p:grpSpPr bwMode="auto">
          <a:xfrm>
            <a:off x="2582069" y="1974533"/>
            <a:ext cx="244475" cy="3068638"/>
            <a:chOff x="710" y="1900"/>
            <a:chExt cx="154" cy="1933"/>
          </a:xfrm>
          <a:noFill/>
        </p:grpSpPr>
        <p:sp>
          <p:nvSpPr>
            <p:cNvPr id="104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09" name="Group 26"/>
          <p:cNvGrpSpPr>
            <a:grpSpLocks/>
          </p:cNvGrpSpPr>
          <p:nvPr/>
        </p:nvGrpSpPr>
        <p:grpSpPr bwMode="auto">
          <a:xfrm>
            <a:off x="3118644" y="1974533"/>
            <a:ext cx="244475" cy="3068638"/>
            <a:chOff x="710" y="1900"/>
            <a:chExt cx="154" cy="1933"/>
          </a:xfrm>
          <a:noFill/>
        </p:grpSpPr>
        <p:sp>
          <p:nvSpPr>
            <p:cNvPr id="110" name="Line 27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Line 28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29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13" name="Line 30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Text Box 31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15" name="Group 32"/>
          <p:cNvGrpSpPr>
            <a:grpSpLocks/>
          </p:cNvGrpSpPr>
          <p:nvPr/>
        </p:nvGrpSpPr>
        <p:grpSpPr bwMode="auto">
          <a:xfrm>
            <a:off x="3599657" y="1974533"/>
            <a:ext cx="363537" cy="3068638"/>
            <a:chOff x="1351" y="1900"/>
            <a:chExt cx="229" cy="1933"/>
          </a:xfrm>
          <a:noFill/>
        </p:grpSpPr>
        <p:grpSp>
          <p:nvGrpSpPr>
            <p:cNvPr id="116" name="Group 33"/>
            <p:cNvGrpSpPr>
              <a:grpSpLocks/>
            </p:cNvGrpSpPr>
            <p:nvPr/>
          </p:nvGrpSpPr>
          <p:grpSpPr bwMode="auto">
            <a:xfrm>
              <a:off x="1418" y="2686"/>
              <a:ext cx="162" cy="354"/>
              <a:chOff x="1370" y="2273"/>
              <a:chExt cx="162" cy="354"/>
            </a:xfrm>
            <a:grpFill/>
          </p:grpSpPr>
          <p:sp>
            <p:nvSpPr>
              <p:cNvPr id="121" name="Line 34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Freeform 35"/>
              <p:cNvSpPr>
                <a:spLocks/>
              </p:cNvSpPr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7" name="Line 36"/>
            <p:cNvSpPr>
              <a:spLocks noChangeShapeType="1"/>
            </p:cNvSpPr>
            <p:nvPr/>
          </p:nvSpPr>
          <p:spPr bwMode="auto">
            <a:xfrm>
              <a:off x="1501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Text Box 37"/>
            <p:cNvSpPr txBox="1">
              <a:spLocks noChangeArrowheads="1"/>
            </p:cNvSpPr>
            <p:nvPr/>
          </p:nvSpPr>
          <p:spPr bwMode="auto">
            <a:xfrm>
              <a:off x="1359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19" name="Line 38"/>
            <p:cNvSpPr>
              <a:spLocks noChangeShapeType="1"/>
            </p:cNvSpPr>
            <p:nvPr/>
          </p:nvSpPr>
          <p:spPr bwMode="auto">
            <a:xfrm flipV="1">
              <a:off x="1495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Text Box 39"/>
            <p:cNvSpPr txBox="1">
              <a:spLocks noChangeArrowheads="1"/>
            </p:cNvSpPr>
            <p:nvPr/>
          </p:nvSpPr>
          <p:spPr bwMode="auto">
            <a:xfrm>
              <a:off x="1351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23" name="Text Box 40"/>
          <p:cNvSpPr txBox="1">
            <a:spLocks noChangeArrowheads="1"/>
          </p:cNvSpPr>
          <p:nvPr/>
        </p:nvSpPr>
        <p:spPr bwMode="auto">
          <a:xfrm>
            <a:off x="1789907" y="28762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</a:p>
          <a:p>
            <a:pPr algn="l">
              <a:lnSpc>
                <a:spcPct val="90000"/>
              </a:lnSpc>
            </a:pPr>
            <a:r>
              <a:rPr lang="zh-CN" altLang="en-US"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4" name="Rectangle 41"/>
          <p:cNvSpPr>
            <a:spLocks noChangeArrowheads="1"/>
          </p:cNvSpPr>
          <p:nvPr/>
        </p:nvSpPr>
        <p:spPr bwMode="auto">
          <a:xfrm>
            <a:off x="2596992" y="3777933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5" name="Line 42"/>
          <p:cNvSpPr>
            <a:spLocks noChangeShapeType="1"/>
          </p:cNvSpPr>
          <p:nvPr/>
        </p:nvSpPr>
        <p:spPr bwMode="auto">
          <a:xfrm>
            <a:off x="3075464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6" name="Line 43"/>
          <p:cNvSpPr>
            <a:spLocks noChangeShapeType="1"/>
          </p:cNvSpPr>
          <p:nvPr/>
        </p:nvSpPr>
        <p:spPr bwMode="auto">
          <a:xfrm>
            <a:off x="3577749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7" name="Line 44"/>
          <p:cNvSpPr>
            <a:spLocks noChangeShapeType="1"/>
          </p:cNvSpPr>
          <p:nvPr/>
        </p:nvSpPr>
        <p:spPr bwMode="auto">
          <a:xfrm>
            <a:off x="4085749" y="3774123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Line 45"/>
          <p:cNvSpPr>
            <a:spLocks noChangeShapeType="1"/>
          </p:cNvSpPr>
          <p:nvPr/>
        </p:nvSpPr>
        <p:spPr bwMode="auto">
          <a:xfrm>
            <a:off x="4578509" y="3787458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41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012031" y="956946"/>
            <a:ext cx="81534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：主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ababcabcacbab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2597944" y="2661921"/>
            <a:ext cx="6444000" cy="560387"/>
            <a:chOff x="720" y="2333"/>
            <a:chExt cx="4182" cy="353"/>
          </a:xfrm>
          <a:noFill/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2" name="Text Box 17"/>
          <p:cNvSpPr txBox="1">
            <a:spLocks noChangeArrowheads="1"/>
          </p:cNvSpPr>
          <p:nvPr/>
        </p:nvSpPr>
        <p:spPr bwMode="auto">
          <a:xfrm>
            <a:off x="7829558" y="3626169"/>
            <a:ext cx="3676642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just" eaLnBrk="0" hangingPunct="0"/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=2，j=2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失败；</a:t>
            </a:r>
          </a:p>
          <a:p>
            <a:pPr algn="just" eaLnBrk="0" hangingPunct="0"/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回溯到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回溯到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1" name="Line 28"/>
          <p:cNvSpPr>
            <a:spLocks noChangeShapeType="1"/>
          </p:cNvSpPr>
          <p:nvPr/>
        </p:nvSpPr>
        <p:spPr bwMode="auto">
          <a:xfrm>
            <a:off x="3344069" y="2074546"/>
            <a:ext cx="0" cy="53975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" name="Text Box 29"/>
          <p:cNvSpPr txBox="1">
            <a:spLocks noChangeArrowheads="1"/>
          </p:cNvSpPr>
          <p:nvPr/>
        </p:nvSpPr>
        <p:spPr bwMode="auto">
          <a:xfrm>
            <a:off x="3118644" y="197453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23" name="Text Box 40"/>
          <p:cNvSpPr txBox="1">
            <a:spLocks noChangeArrowheads="1"/>
          </p:cNvSpPr>
          <p:nvPr/>
        </p:nvSpPr>
        <p:spPr bwMode="auto">
          <a:xfrm>
            <a:off x="1789907" y="28762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96992" y="3773171"/>
            <a:ext cx="2461921" cy="1270000"/>
            <a:chOff x="2596992" y="3773171"/>
            <a:chExt cx="2461921" cy="1270000"/>
          </a:xfrm>
        </p:grpSpPr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2826544" y="4338321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2597944" y="458597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24" name="Rectangle 41"/>
            <p:cNvSpPr>
              <a:spLocks noChangeArrowheads="1"/>
            </p:cNvSpPr>
            <p:nvPr/>
          </p:nvSpPr>
          <p:spPr bwMode="auto">
            <a:xfrm>
              <a:off x="2596992" y="3777933"/>
              <a:ext cx="2461921" cy="5603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  c   a   c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25" name="Line 42"/>
            <p:cNvSpPr>
              <a:spLocks noChangeShapeType="1"/>
            </p:cNvSpPr>
            <p:nvPr/>
          </p:nvSpPr>
          <p:spPr bwMode="auto">
            <a:xfrm>
              <a:off x="3075464" y="377317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43"/>
            <p:cNvSpPr>
              <a:spLocks noChangeShapeType="1"/>
            </p:cNvSpPr>
            <p:nvPr/>
          </p:nvSpPr>
          <p:spPr bwMode="auto">
            <a:xfrm>
              <a:off x="3577749" y="377317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44"/>
            <p:cNvSpPr>
              <a:spLocks noChangeShapeType="1"/>
            </p:cNvSpPr>
            <p:nvPr/>
          </p:nvSpPr>
          <p:spPr bwMode="auto">
            <a:xfrm>
              <a:off x="4085749" y="3774123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45"/>
            <p:cNvSpPr>
              <a:spLocks noChangeShapeType="1"/>
            </p:cNvSpPr>
            <p:nvPr/>
          </p:nvSpPr>
          <p:spPr bwMode="auto">
            <a:xfrm>
              <a:off x="4578509" y="3787458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44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012031" y="956946"/>
            <a:ext cx="81534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：主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ababcabcacbab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2597944" y="2661921"/>
            <a:ext cx="6444000" cy="560387"/>
            <a:chOff x="720" y="2333"/>
            <a:chExt cx="4182" cy="353"/>
          </a:xfrm>
          <a:noFill/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1" name="Line 28"/>
          <p:cNvSpPr>
            <a:spLocks noChangeShapeType="1"/>
          </p:cNvSpPr>
          <p:nvPr/>
        </p:nvSpPr>
        <p:spPr bwMode="auto">
          <a:xfrm>
            <a:off x="3344069" y="2074546"/>
            <a:ext cx="0" cy="53975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2" name="Text Box 29"/>
          <p:cNvSpPr txBox="1">
            <a:spLocks noChangeArrowheads="1"/>
          </p:cNvSpPr>
          <p:nvPr/>
        </p:nvSpPr>
        <p:spPr bwMode="auto">
          <a:xfrm>
            <a:off x="3118644" y="1974533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23" name="Text Box 40"/>
          <p:cNvSpPr txBox="1">
            <a:spLocks noChangeArrowheads="1"/>
          </p:cNvSpPr>
          <p:nvPr/>
        </p:nvSpPr>
        <p:spPr bwMode="auto">
          <a:xfrm>
            <a:off x="1789907" y="28762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84672" y="3773171"/>
            <a:ext cx="2461921" cy="1270000"/>
            <a:chOff x="2596992" y="3773171"/>
            <a:chExt cx="2461921" cy="1270000"/>
          </a:xfrm>
        </p:grpSpPr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2826544" y="4338321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2597944" y="458597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24" name="Rectangle 41"/>
            <p:cNvSpPr>
              <a:spLocks noChangeArrowheads="1"/>
            </p:cNvSpPr>
            <p:nvPr/>
          </p:nvSpPr>
          <p:spPr bwMode="auto">
            <a:xfrm>
              <a:off x="2596992" y="3777933"/>
              <a:ext cx="2461921" cy="56038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</a:t>
              </a:r>
              <a:r>
                <a:rPr lang="en-US" altLang="zh-CN" sz="32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   c   a   c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25" name="Line 42"/>
            <p:cNvSpPr>
              <a:spLocks noChangeShapeType="1"/>
            </p:cNvSpPr>
            <p:nvPr/>
          </p:nvSpPr>
          <p:spPr bwMode="auto">
            <a:xfrm>
              <a:off x="3075464" y="377317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Line 43"/>
            <p:cNvSpPr>
              <a:spLocks noChangeShapeType="1"/>
            </p:cNvSpPr>
            <p:nvPr/>
          </p:nvSpPr>
          <p:spPr bwMode="auto">
            <a:xfrm>
              <a:off x="3577749" y="3773171"/>
              <a:ext cx="0" cy="5603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44"/>
            <p:cNvSpPr>
              <a:spLocks noChangeShapeType="1"/>
            </p:cNvSpPr>
            <p:nvPr/>
          </p:nvSpPr>
          <p:spPr bwMode="auto">
            <a:xfrm>
              <a:off x="4085749" y="3774123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Line 45"/>
            <p:cNvSpPr>
              <a:spLocks noChangeShapeType="1"/>
            </p:cNvSpPr>
            <p:nvPr/>
          </p:nvSpPr>
          <p:spPr bwMode="auto">
            <a:xfrm>
              <a:off x="4578509" y="3787458"/>
              <a:ext cx="0" cy="56038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04369" y="3211196"/>
            <a:ext cx="8378031" cy="1363029"/>
            <a:chOff x="3204369" y="3211196"/>
            <a:chExt cx="8378031" cy="1363029"/>
          </a:xfrm>
        </p:grpSpPr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7808456" y="3620118"/>
              <a:ext cx="3773944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/>
                <a:t>i</a:t>
              </a:r>
              <a:r>
                <a:rPr lang="en-US" altLang="zh-CN" dirty="0"/>
                <a:t>=1，j=0</a:t>
              </a:r>
              <a:r>
                <a:rPr lang="zh-CN" altLang="en-US" dirty="0"/>
                <a:t>失败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回溯到 </a:t>
              </a:r>
              <a:r>
                <a:rPr lang="en-US" altLang="zh-CN" dirty="0" smtClean="0"/>
                <a:t>2</a:t>
              </a:r>
              <a:r>
                <a:rPr lang="zh-CN" altLang="en-US" dirty="0"/>
                <a:t>，</a:t>
              </a:r>
              <a:r>
                <a:rPr lang="en-US" altLang="zh-CN" dirty="0" smtClean="0"/>
                <a:t>j </a:t>
              </a:r>
              <a:r>
                <a:rPr lang="zh-CN" altLang="en-US" dirty="0" smtClean="0"/>
                <a:t>回溯到 </a:t>
              </a:r>
              <a:r>
                <a:rPr lang="en-US" altLang="zh-CN" dirty="0" smtClean="0"/>
                <a:t>0</a:t>
              </a:r>
              <a:endParaRPr lang="en-US" altLang="zh-CN" dirty="0"/>
            </a:p>
          </p:txBody>
        </p:sp>
        <p:grpSp>
          <p:nvGrpSpPr>
            <p:cNvPr id="33" name="Group 22"/>
            <p:cNvGrpSpPr>
              <a:grpSpLocks/>
            </p:cNvGrpSpPr>
            <p:nvPr/>
          </p:nvGrpSpPr>
          <p:grpSpPr bwMode="auto">
            <a:xfrm>
              <a:off x="3204369" y="3211196"/>
              <a:ext cx="257175" cy="561975"/>
              <a:chOff x="1370" y="2273"/>
              <a:chExt cx="162" cy="354"/>
            </a:xfrm>
            <a:noFill/>
          </p:grpSpPr>
          <p:sp>
            <p:nvSpPr>
              <p:cNvPr id="40" name="Line 23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24"/>
              <p:cNvSpPr>
                <a:spLocks/>
              </p:cNvSpPr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367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012031" y="956946"/>
            <a:ext cx="81534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：主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ababcabcacbab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2597944" y="2661921"/>
            <a:ext cx="6444000" cy="560387"/>
            <a:chOff x="720" y="2333"/>
            <a:chExt cx="4182" cy="353"/>
          </a:xfrm>
          <a:noFill/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3" name="Text Box 40"/>
          <p:cNvSpPr txBox="1">
            <a:spLocks noChangeArrowheads="1"/>
          </p:cNvSpPr>
          <p:nvPr/>
        </p:nvSpPr>
        <p:spPr bwMode="auto">
          <a:xfrm>
            <a:off x="1789907" y="28762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603784" y="1974533"/>
            <a:ext cx="261620" cy="3068638"/>
            <a:chOff x="3603784" y="1974533"/>
            <a:chExt cx="261620" cy="3068638"/>
          </a:xfrm>
        </p:grpSpPr>
        <p:sp>
          <p:nvSpPr>
            <p:cNvPr id="111" name="Line 28"/>
            <p:cNvSpPr>
              <a:spLocks noChangeShapeType="1"/>
            </p:cNvSpPr>
            <p:nvPr/>
          </p:nvSpPr>
          <p:spPr bwMode="auto">
            <a:xfrm>
              <a:off x="3862229" y="2074546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29"/>
            <p:cNvSpPr txBox="1">
              <a:spLocks noChangeArrowheads="1"/>
            </p:cNvSpPr>
            <p:nvPr/>
          </p:nvSpPr>
          <p:spPr bwMode="auto">
            <a:xfrm>
              <a:off x="3636804" y="1974533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3832384" y="4338321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3603784" y="458597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24" name="Rectangle 41"/>
          <p:cNvSpPr>
            <a:spLocks noChangeArrowheads="1"/>
          </p:cNvSpPr>
          <p:nvPr/>
        </p:nvSpPr>
        <p:spPr bwMode="auto">
          <a:xfrm>
            <a:off x="3602832" y="3777933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5" name="Line 42"/>
          <p:cNvSpPr>
            <a:spLocks noChangeShapeType="1"/>
          </p:cNvSpPr>
          <p:nvPr/>
        </p:nvSpPr>
        <p:spPr bwMode="auto">
          <a:xfrm>
            <a:off x="4081304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6" name="Line 43"/>
          <p:cNvSpPr>
            <a:spLocks noChangeShapeType="1"/>
          </p:cNvSpPr>
          <p:nvPr/>
        </p:nvSpPr>
        <p:spPr bwMode="auto">
          <a:xfrm>
            <a:off x="4583589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7" name="Line 44"/>
          <p:cNvSpPr>
            <a:spLocks noChangeShapeType="1"/>
          </p:cNvSpPr>
          <p:nvPr/>
        </p:nvSpPr>
        <p:spPr bwMode="auto">
          <a:xfrm>
            <a:off x="5091589" y="3774123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Line 45"/>
          <p:cNvSpPr>
            <a:spLocks noChangeShapeType="1"/>
          </p:cNvSpPr>
          <p:nvPr/>
        </p:nvSpPr>
        <p:spPr bwMode="auto">
          <a:xfrm>
            <a:off x="5584349" y="3787458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92455" y="1989773"/>
            <a:ext cx="5837545" cy="3068638"/>
            <a:chOff x="5592455" y="1989773"/>
            <a:chExt cx="5837545" cy="3068638"/>
          </a:xfrm>
        </p:grpSpPr>
        <p:grpSp>
          <p:nvGrpSpPr>
            <p:cNvPr id="34" name="Group 50"/>
            <p:cNvGrpSpPr>
              <a:grpSpLocks/>
            </p:cNvGrpSpPr>
            <p:nvPr/>
          </p:nvGrpSpPr>
          <p:grpSpPr bwMode="auto">
            <a:xfrm>
              <a:off x="5592455" y="1989773"/>
              <a:ext cx="363538" cy="3068638"/>
              <a:chOff x="1351" y="1900"/>
              <a:chExt cx="229" cy="1933"/>
            </a:xfrm>
          </p:grpSpPr>
          <p:grpSp>
            <p:nvGrpSpPr>
              <p:cNvPr id="35" name="Group 51"/>
              <p:cNvGrpSpPr>
                <a:grpSpLocks/>
              </p:cNvGrpSpPr>
              <p:nvPr/>
            </p:nvGrpSpPr>
            <p:grpSpPr bwMode="auto">
              <a:xfrm>
                <a:off x="1418" y="2676"/>
                <a:ext cx="162" cy="354"/>
                <a:chOff x="1370" y="2263"/>
                <a:chExt cx="162" cy="354"/>
              </a:xfrm>
            </p:grpSpPr>
            <p:sp>
              <p:nvSpPr>
                <p:cNvPr id="44" name="Line 52"/>
                <p:cNvSpPr>
                  <a:spLocks noChangeShapeType="1"/>
                </p:cNvSpPr>
                <p:nvPr/>
              </p:nvSpPr>
              <p:spPr bwMode="auto">
                <a:xfrm>
                  <a:off x="1447" y="2263"/>
                  <a:ext cx="0" cy="354"/>
                </a:xfrm>
                <a:prstGeom prst="line">
                  <a:avLst/>
                </a:prstGeom>
                <a:noFill/>
                <a:ln w="38100">
                  <a:solidFill>
                    <a:srgbClr val="B42D2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Freeform 53"/>
                <p:cNvSpPr>
                  <a:spLocks/>
                </p:cNvSpPr>
                <p:nvPr/>
              </p:nvSpPr>
              <p:spPr bwMode="auto">
                <a:xfrm>
                  <a:off x="1370" y="2406"/>
                  <a:ext cx="162" cy="102"/>
                </a:xfrm>
                <a:custGeom>
                  <a:avLst/>
                  <a:gdLst>
                    <a:gd name="T0" fmla="*/ 0 w 157"/>
                    <a:gd name="T1" fmla="*/ 0 h 90"/>
                    <a:gd name="T2" fmla="*/ 157 w 157"/>
                    <a:gd name="T3" fmla="*/ 90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57" h="90">
                      <a:moveTo>
                        <a:pt x="0" y="0"/>
                      </a:moveTo>
                      <a:lnTo>
                        <a:pt x="157" y="90"/>
                      </a:lnTo>
                    </a:path>
                  </a:pathLst>
                </a:custGeom>
                <a:noFill/>
                <a:ln w="38100" cmpd="sng">
                  <a:solidFill>
                    <a:srgbClr val="B42D2D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6" name="Line 54"/>
              <p:cNvSpPr>
                <a:spLocks noChangeShapeType="1"/>
              </p:cNvSpPr>
              <p:nvPr/>
            </p:nvSpPr>
            <p:spPr bwMode="auto">
              <a:xfrm>
                <a:off x="1501" y="1963"/>
                <a:ext cx="0" cy="340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Text Box 55"/>
              <p:cNvSpPr txBox="1">
                <a:spLocks noChangeArrowheads="1"/>
              </p:cNvSpPr>
              <p:nvPr/>
            </p:nvSpPr>
            <p:spPr bwMode="auto">
              <a:xfrm>
                <a:off x="1359" y="1900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  <p:sp>
            <p:nvSpPr>
              <p:cNvPr id="42" name="Line 56"/>
              <p:cNvSpPr>
                <a:spLocks noChangeShapeType="1"/>
              </p:cNvSpPr>
              <p:nvPr/>
            </p:nvSpPr>
            <p:spPr bwMode="auto">
              <a:xfrm flipV="1">
                <a:off x="1495" y="3389"/>
                <a:ext cx="0" cy="340"/>
              </a:xfrm>
              <a:prstGeom prst="line">
                <a:avLst/>
              </a:prstGeom>
              <a:noFill/>
              <a:ln w="28575">
                <a:solidFill>
                  <a:srgbClr val="00808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3" name="Text Box 57"/>
              <p:cNvSpPr txBox="1">
                <a:spLocks noChangeArrowheads="1"/>
              </p:cNvSpPr>
              <p:nvPr/>
            </p:nvSpPr>
            <p:spPr bwMode="auto">
              <a:xfrm>
                <a:off x="1351" y="3545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7762626" y="3594577"/>
              <a:ext cx="3667374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/>
                <a:t>i</a:t>
              </a:r>
              <a:r>
                <a:rPr lang="en-US" altLang="zh-CN" dirty="0"/>
                <a:t>=6，j=4</a:t>
              </a:r>
              <a:r>
                <a:rPr lang="zh-CN" altLang="en-US" dirty="0"/>
                <a:t>失败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回溯到 </a:t>
              </a:r>
              <a:r>
                <a:rPr lang="en-US" altLang="zh-CN" dirty="0" smtClean="0"/>
                <a:t>3</a:t>
              </a:r>
              <a:r>
                <a:rPr lang="zh-CN" altLang="en-US" dirty="0"/>
                <a:t>，</a:t>
              </a:r>
              <a:r>
                <a:rPr lang="en-US" altLang="zh-CN" dirty="0" smtClean="0"/>
                <a:t>j </a:t>
              </a:r>
              <a:r>
                <a:rPr lang="zh-CN" altLang="en-US" dirty="0" smtClean="0"/>
                <a:t>回溯到 </a:t>
              </a:r>
              <a:r>
                <a:rPr lang="en-US" altLang="zh-CN" dirty="0" smtClean="0"/>
                <a:t>0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423369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012031" y="956946"/>
            <a:ext cx="81534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：主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ababcabcacbab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2597944" y="2661921"/>
            <a:ext cx="6444000" cy="560387"/>
            <a:chOff x="720" y="2333"/>
            <a:chExt cx="4182" cy="353"/>
          </a:xfrm>
          <a:noFill/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3" name="Text Box 40"/>
          <p:cNvSpPr txBox="1">
            <a:spLocks noChangeArrowheads="1"/>
          </p:cNvSpPr>
          <p:nvPr/>
        </p:nvSpPr>
        <p:spPr bwMode="auto">
          <a:xfrm>
            <a:off x="1789907" y="28762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106704" y="1974533"/>
            <a:ext cx="261620" cy="3068638"/>
            <a:chOff x="3603784" y="1974533"/>
            <a:chExt cx="261620" cy="3068638"/>
          </a:xfrm>
        </p:grpSpPr>
        <p:sp>
          <p:nvSpPr>
            <p:cNvPr id="111" name="Line 28"/>
            <p:cNvSpPr>
              <a:spLocks noChangeShapeType="1"/>
            </p:cNvSpPr>
            <p:nvPr/>
          </p:nvSpPr>
          <p:spPr bwMode="auto">
            <a:xfrm>
              <a:off x="3862229" y="2074546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29"/>
            <p:cNvSpPr txBox="1">
              <a:spLocks noChangeArrowheads="1"/>
            </p:cNvSpPr>
            <p:nvPr/>
          </p:nvSpPr>
          <p:spPr bwMode="auto">
            <a:xfrm>
              <a:off x="3636804" y="1974533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3832384" y="4338321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3603784" y="458597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24" name="Rectangle 41"/>
          <p:cNvSpPr>
            <a:spLocks noChangeArrowheads="1"/>
          </p:cNvSpPr>
          <p:nvPr/>
        </p:nvSpPr>
        <p:spPr bwMode="auto">
          <a:xfrm>
            <a:off x="4090512" y="3777933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5" name="Line 42"/>
          <p:cNvSpPr>
            <a:spLocks noChangeShapeType="1"/>
          </p:cNvSpPr>
          <p:nvPr/>
        </p:nvSpPr>
        <p:spPr bwMode="auto">
          <a:xfrm>
            <a:off x="4568984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6" name="Line 43"/>
          <p:cNvSpPr>
            <a:spLocks noChangeShapeType="1"/>
          </p:cNvSpPr>
          <p:nvPr/>
        </p:nvSpPr>
        <p:spPr bwMode="auto">
          <a:xfrm>
            <a:off x="5071269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7" name="Line 44"/>
          <p:cNvSpPr>
            <a:spLocks noChangeShapeType="1"/>
          </p:cNvSpPr>
          <p:nvPr/>
        </p:nvSpPr>
        <p:spPr bwMode="auto">
          <a:xfrm>
            <a:off x="5579269" y="3774123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Line 45"/>
          <p:cNvSpPr>
            <a:spLocks noChangeShapeType="1"/>
          </p:cNvSpPr>
          <p:nvPr/>
        </p:nvSpPr>
        <p:spPr bwMode="auto">
          <a:xfrm>
            <a:off x="6072029" y="3787458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24021" y="3211196"/>
            <a:ext cx="7358379" cy="1404957"/>
            <a:chOff x="4224021" y="3211196"/>
            <a:chExt cx="7358379" cy="1404957"/>
          </a:xfrm>
        </p:grpSpPr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7831138" y="3662046"/>
              <a:ext cx="3751262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/>
                <a:t>i</a:t>
              </a:r>
              <a:r>
                <a:rPr lang="en-US" altLang="zh-CN" dirty="0"/>
                <a:t>=3，j=0</a:t>
              </a:r>
              <a:r>
                <a:rPr lang="zh-CN" altLang="en-US" dirty="0"/>
                <a:t>失败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回溯到 </a:t>
              </a:r>
              <a:r>
                <a:rPr lang="en-US" altLang="zh-CN" dirty="0" smtClean="0"/>
                <a:t>4</a:t>
              </a:r>
              <a:r>
                <a:rPr lang="zh-CN" altLang="en-US" dirty="0"/>
                <a:t>，</a:t>
              </a:r>
              <a:r>
                <a:rPr lang="en-US" altLang="zh-CN" dirty="0" smtClean="0"/>
                <a:t>j </a:t>
              </a:r>
              <a:r>
                <a:rPr lang="zh-CN" altLang="en-US" dirty="0" smtClean="0"/>
                <a:t>回溯到 </a:t>
              </a:r>
              <a:r>
                <a:rPr lang="en-US" altLang="zh-CN" dirty="0" smtClean="0"/>
                <a:t>0</a:t>
              </a:r>
              <a:endParaRPr lang="en-US" altLang="zh-CN" dirty="0"/>
            </a:p>
          </p:txBody>
        </p:sp>
        <p:grpSp>
          <p:nvGrpSpPr>
            <p:cNvPr id="47" name="Group 33"/>
            <p:cNvGrpSpPr>
              <a:grpSpLocks/>
            </p:cNvGrpSpPr>
            <p:nvPr/>
          </p:nvGrpSpPr>
          <p:grpSpPr bwMode="auto">
            <a:xfrm>
              <a:off x="4224021" y="3211196"/>
              <a:ext cx="257175" cy="561975"/>
              <a:chOff x="1370" y="2273"/>
              <a:chExt cx="162" cy="354"/>
            </a:xfrm>
            <a:noFill/>
          </p:grpSpPr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Freeform 35"/>
              <p:cNvSpPr>
                <a:spLocks/>
              </p:cNvSpPr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78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012031" y="956946"/>
            <a:ext cx="81534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：主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ababcabcacbab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2597944" y="2661921"/>
            <a:ext cx="6444000" cy="560387"/>
            <a:chOff x="720" y="2333"/>
            <a:chExt cx="4182" cy="353"/>
          </a:xfrm>
          <a:noFill/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3" name="Text Box 40"/>
          <p:cNvSpPr txBox="1">
            <a:spLocks noChangeArrowheads="1"/>
          </p:cNvSpPr>
          <p:nvPr/>
        </p:nvSpPr>
        <p:spPr bwMode="auto">
          <a:xfrm>
            <a:off x="1789907" y="28762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79144" y="1974533"/>
            <a:ext cx="261620" cy="3068638"/>
            <a:chOff x="3603784" y="1974533"/>
            <a:chExt cx="261620" cy="3068638"/>
          </a:xfrm>
        </p:grpSpPr>
        <p:sp>
          <p:nvSpPr>
            <p:cNvPr id="111" name="Line 28"/>
            <p:cNvSpPr>
              <a:spLocks noChangeShapeType="1"/>
            </p:cNvSpPr>
            <p:nvPr/>
          </p:nvSpPr>
          <p:spPr bwMode="auto">
            <a:xfrm>
              <a:off x="3862229" y="2074546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29"/>
            <p:cNvSpPr txBox="1">
              <a:spLocks noChangeArrowheads="1"/>
            </p:cNvSpPr>
            <p:nvPr/>
          </p:nvSpPr>
          <p:spPr bwMode="auto">
            <a:xfrm>
              <a:off x="3636804" y="1974533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3832384" y="4338321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3603784" y="458597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24" name="Rectangle 41"/>
          <p:cNvSpPr>
            <a:spLocks noChangeArrowheads="1"/>
          </p:cNvSpPr>
          <p:nvPr/>
        </p:nvSpPr>
        <p:spPr bwMode="auto">
          <a:xfrm>
            <a:off x="4578192" y="3777933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5" name="Line 42"/>
          <p:cNvSpPr>
            <a:spLocks noChangeShapeType="1"/>
          </p:cNvSpPr>
          <p:nvPr/>
        </p:nvSpPr>
        <p:spPr bwMode="auto">
          <a:xfrm>
            <a:off x="5056664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6" name="Line 43"/>
          <p:cNvSpPr>
            <a:spLocks noChangeShapeType="1"/>
          </p:cNvSpPr>
          <p:nvPr/>
        </p:nvSpPr>
        <p:spPr bwMode="auto">
          <a:xfrm>
            <a:off x="5558949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7" name="Line 44"/>
          <p:cNvSpPr>
            <a:spLocks noChangeShapeType="1"/>
          </p:cNvSpPr>
          <p:nvPr/>
        </p:nvSpPr>
        <p:spPr bwMode="auto">
          <a:xfrm>
            <a:off x="6066949" y="3774123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Line 45"/>
          <p:cNvSpPr>
            <a:spLocks noChangeShapeType="1"/>
          </p:cNvSpPr>
          <p:nvPr/>
        </p:nvSpPr>
        <p:spPr bwMode="auto">
          <a:xfrm>
            <a:off x="6559709" y="3787458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93830" y="3203239"/>
            <a:ext cx="6885939" cy="1404957"/>
            <a:chOff x="4224021" y="3211196"/>
            <a:chExt cx="6885939" cy="1404957"/>
          </a:xfrm>
        </p:grpSpPr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7358698" y="3662046"/>
              <a:ext cx="3751262" cy="95410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just" eaLnBrk="0" hangingPunct="0">
                <a:defRPr sz="28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=4，j=0</a:t>
              </a:r>
              <a:r>
                <a:rPr lang="zh-CN" altLang="en-US" dirty="0"/>
                <a:t>失败</a:t>
              </a:r>
            </a:p>
            <a:p>
              <a:r>
                <a:rPr lang="en-US" altLang="zh-CN" dirty="0" err="1" smtClean="0"/>
                <a:t>i</a:t>
              </a:r>
              <a:r>
                <a:rPr lang="en-US" altLang="zh-CN" dirty="0" smtClean="0"/>
                <a:t> </a:t>
              </a:r>
              <a:r>
                <a:rPr lang="zh-CN" altLang="en-US" dirty="0" smtClean="0"/>
                <a:t>回溯到 </a:t>
              </a:r>
              <a:r>
                <a:rPr lang="en-US" altLang="zh-CN" dirty="0" smtClean="0"/>
                <a:t>5</a:t>
              </a:r>
              <a:r>
                <a:rPr lang="zh-CN" altLang="en-US" dirty="0" smtClean="0"/>
                <a:t>，</a:t>
              </a:r>
              <a:r>
                <a:rPr lang="en-US" altLang="zh-CN" dirty="0" smtClean="0"/>
                <a:t>j </a:t>
              </a:r>
              <a:r>
                <a:rPr lang="zh-CN" altLang="en-US" dirty="0" smtClean="0"/>
                <a:t>回溯到 </a:t>
              </a:r>
              <a:r>
                <a:rPr lang="en-US" altLang="zh-CN" dirty="0" smtClean="0"/>
                <a:t>0</a:t>
              </a:r>
              <a:endParaRPr lang="en-US" altLang="zh-CN" dirty="0"/>
            </a:p>
          </p:txBody>
        </p:sp>
        <p:grpSp>
          <p:nvGrpSpPr>
            <p:cNvPr id="47" name="Group 33"/>
            <p:cNvGrpSpPr>
              <a:grpSpLocks/>
            </p:cNvGrpSpPr>
            <p:nvPr/>
          </p:nvGrpSpPr>
          <p:grpSpPr bwMode="auto">
            <a:xfrm>
              <a:off x="4224021" y="3211196"/>
              <a:ext cx="257175" cy="561975"/>
              <a:chOff x="1370" y="2273"/>
              <a:chExt cx="162" cy="354"/>
            </a:xfrm>
            <a:noFill/>
          </p:grpSpPr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>
                <a:off x="1447" y="2273"/>
                <a:ext cx="0" cy="354"/>
              </a:xfrm>
              <a:prstGeom prst="line">
                <a:avLst/>
              </a:prstGeom>
              <a:grpFill/>
              <a:ln w="38100">
                <a:solidFill>
                  <a:srgbClr val="B42D2D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Freeform 35"/>
              <p:cNvSpPr>
                <a:spLocks/>
              </p:cNvSpPr>
              <p:nvPr/>
            </p:nvSpPr>
            <p:spPr bwMode="auto">
              <a:xfrm>
                <a:off x="1370" y="2416"/>
                <a:ext cx="162" cy="102"/>
              </a:xfrm>
              <a:custGeom>
                <a:avLst/>
                <a:gdLst>
                  <a:gd name="T0" fmla="*/ 0 w 157"/>
                  <a:gd name="T1" fmla="*/ 0 h 90"/>
                  <a:gd name="T2" fmla="*/ 157 w 157"/>
                  <a:gd name="T3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57" h="90">
                    <a:moveTo>
                      <a:pt x="0" y="0"/>
                    </a:moveTo>
                    <a:lnTo>
                      <a:pt x="157" y="90"/>
                    </a:lnTo>
                  </a:path>
                </a:pathLst>
              </a:custGeom>
              <a:grpFill/>
              <a:ln w="38100" cmpd="sng">
                <a:solidFill>
                  <a:srgbClr val="B42D2D"/>
                </a:solidFill>
                <a:round/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357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Text Box 2"/>
          <p:cNvSpPr txBox="1">
            <a:spLocks noChangeArrowheads="1"/>
          </p:cNvSpPr>
          <p:nvPr/>
        </p:nvSpPr>
        <p:spPr bwMode="auto">
          <a:xfrm>
            <a:off x="1012031" y="956946"/>
            <a:ext cx="815340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：主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ababcabcacbab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="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3"/>
          <p:cNvGrpSpPr>
            <a:grpSpLocks/>
          </p:cNvGrpSpPr>
          <p:nvPr/>
        </p:nvGrpSpPr>
        <p:grpSpPr bwMode="auto">
          <a:xfrm>
            <a:off x="2597944" y="2661921"/>
            <a:ext cx="6444000" cy="560387"/>
            <a:chOff x="720" y="2333"/>
            <a:chExt cx="4182" cy="353"/>
          </a:xfrm>
          <a:noFill/>
        </p:grpSpPr>
        <p:sp>
          <p:nvSpPr>
            <p:cNvPr id="64" name="Rectangle 4"/>
            <p:cNvSpPr>
              <a:spLocks noChangeArrowheads="1"/>
            </p:cNvSpPr>
            <p:nvPr/>
          </p:nvSpPr>
          <p:spPr bwMode="auto">
            <a:xfrm>
              <a:off x="720" y="2333"/>
              <a:ext cx="4182" cy="3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108000" tIns="0" rIns="18000" bIns="0"/>
            <a:lstStyle/>
            <a:p>
              <a:pPr algn="just" eaLnBrk="0" hangingPunct="0"/>
              <a:r>
                <a:rPr lang="en-US" altLang="zh-CN" sz="32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  b   a   b   c   a   b   c   a   c   b   a   b</a:t>
              </a:r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104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6"/>
            <p:cNvSpPr>
              <a:spLocks noChangeShapeType="1"/>
            </p:cNvSpPr>
            <p:nvPr/>
          </p:nvSpPr>
          <p:spPr bwMode="auto">
            <a:xfrm>
              <a:off x="1365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1682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8"/>
            <p:cNvSpPr>
              <a:spLocks noChangeShapeType="1"/>
            </p:cNvSpPr>
            <p:nvPr/>
          </p:nvSpPr>
          <p:spPr bwMode="auto">
            <a:xfrm>
              <a:off x="201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9"/>
            <p:cNvSpPr>
              <a:spLocks noChangeShapeType="1"/>
            </p:cNvSpPr>
            <p:nvPr/>
          </p:nvSpPr>
          <p:spPr bwMode="auto">
            <a:xfrm>
              <a:off x="2327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"/>
            <p:cNvSpPr>
              <a:spLocks noChangeShapeType="1"/>
            </p:cNvSpPr>
            <p:nvPr/>
          </p:nvSpPr>
          <p:spPr bwMode="auto">
            <a:xfrm>
              <a:off x="2638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1"/>
            <p:cNvSpPr>
              <a:spLocks noChangeShapeType="1"/>
            </p:cNvSpPr>
            <p:nvPr/>
          </p:nvSpPr>
          <p:spPr bwMode="auto">
            <a:xfrm>
              <a:off x="2964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2"/>
            <p:cNvSpPr>
              <a:spLocks noChangeShapeType="1"/>
            </p:cNvSpPr>
            <p:nvPr/>
          </p:nvSpPr>
          <p:spPr bwMode="auto">
            <a:xfrm>
              <a:off x="328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13"/>
            <p:cNvSpPr>
              <a:spLocks noChangeShapeType="1"/>
            </p:cNvSpPr>
            <p:nvPr/>
          </p:nvSpPr>
          <p:spPr bwMode="auto">
            <a:xfrm>
              <a:off x="3591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14"/>
            <p:cNvSpPr>
              <a:spLocks noChangeShapeType="1"/>
            </p:cNvSpPr>
            <p:nvPr/>
          </p:nvSpPr>
          <p:spPr bwMode="auto">
            <a:xfrm>
              <a:off x="391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15"/>
            <p:cNvSpPr>
              <a:spLocks noChangeShapeType="1"/>
            </p:cNvSpPr>
            <p:nvPr/>
          </p:nvSpPr>
          <p:spPr bwMode="auto">
            <a:xfrm>
              <a:off x="4230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4556" y="2333"/>
              <a:ext cx="0" cy="3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 lIns="108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3" name="Text Box 40"/>
          <p:cNvSpPr txBox="1">
            <a:spLocks noChangeArrowheads="1"/>
          </p:cNvSpPr>
          <p:nvPr/>
        </p:nvSpPr>
        <p:spPr bwMode="auto">
          <a:xfrm>
            <a:off x="1789907" y="2876233"/>
            <a:ext cx="652462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</a:p>
          <a:p>
            <a:pPr algn="l">
              <a:lnSpc>
                <a:spcPct val="9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趟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076349" y="1977395"/>
            <a:ext cx="261620" cy="3068638"/>
            <a:chOff x="3603784" y="1974533"/>
            <a:chExt cx="261620" cy="3068638"/>
          </a:xfrm>
        </p:grpSpPr>
        <p:sp>
          <p:nvSpPr>
            <p:cNvPr id="111" name="Line 28"/>
            <p:cNvSpPr>
              <a:spLocks noChangeShapeType="1"/>
            </p:cNvSpPr>
            <p:nvPr/>
          </p:nvSpPr>
          <p:spPr bwMode="auto">
            <a:xfrm>
              <a:off x="3862229" y="2074546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Text Box 29"/>
            <p:cNvSpPr txBox="1">
              <a:spLocks noChangeArrowheads="1"/>
            </p:cNvSpPr>
            <p:nvPr/>
          </p:nvSpPr>
          <p:spPr bwMode="auto">
            <a:xfrm>
              <a:off x="3636804" y="1974533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3832384" y="4338321"/>
              <a:ext cx="0" cy="53975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23"/>
            <p:cNvSpPr txBox="1">
              <a:spLocks noChangeArrowheads="1"/>
            </p:cNvSpPr>
            <p:nvPr/>
          </p:nvSpPr>
          <p:spPr bwMode="auto">
            <a:xfrm>
              <a:off x="3603784" y="4585971"/>
              <a:ext cx="228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sp>
        <p:nvSpPr>
          <p:cNvPr id="124" name="Rectangle 41"/>
          <p:cNvSpPr>
            <a:spLocks noChangeArrowheads="1"/>
          </p:cNvSpPr>
          <p:nvPr/>
        </p:nvSpPr>
        <p:spPr bwMode="auto">
          <a:xfrm>
            <a:off x="5065872" y="3777933"/>
            <a:ext cx="2461921" cy="560388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</p:spPr>
        <p:txBody>
          <a:bodyPr lIns="108000" tIns="0" rIns="18000" bIns="0"/>
          <a:lstStyle/>
          <a:p>
            <a:pPr algn="just" eaLnBrk="0" hangingPunct="0"/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 </a:t>
            </a:r>
            <a:r>
              <a:rPr lang="en-US" altLang="zh-CN" sz="3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c   a   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5" name="Line 42"/>
          <p:cNvSpPr>
            <a:spLocks noChangeShapeType="1"/>
          </p:cNvSpPr>
          <p:nvPr/>
        </p:nvSpPr>
        <p:spPr bwMode="auto">
          <a:xfrm>
            <a:off x="5544344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6" name="Line 43"/>
          <p:cNvSpPr>
            <a:spLocks noChangeShapeType="1"/>
          </p:cNvSpPr>
          <p:nvPr/>
        </p:nvSpPr>
        <p:spPr bwMode="auto">
          <a:xfrm>
            <a:off x="6046629" y="3773171"/>
            <a:ext cx="0" cy="5603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7" name="Line 44"/>
          <p:cNvSpPr>
            <a:spLocks noChangeShapeType="1"/>
          </p:cNvSpPr>
          <p:nvPr/>
        </p:nvSpPr>
        <p:spPr bwMode="auto">
          <a:xfrm>
            <a:off x="6554629" y="3774123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Line 45"/>
          <p:cNvSpPr>
            <a:spLocks noChangeShapeType="1"/>
          </p:cNvSpPr>
          <p:nvPr/>
        </p:nvSpPr>
        <p:spPr bwMode="auto">
          <a:xfrm>
            <a:off x="7047389" y="3787458"/>
            <a:ext cx="0" cy="560388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8174106" y="3451862"/>
            <a:ext cx="3381375" cy="137318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algn="just" eaLnBrk="0" hangingPunct="0">
              <a:defRPr sz="28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err="1"/>
              <a:t>i</a:t>
            </a:r>
            <a:r>
              <a:rPr lang="en-US" altLang="zh-CN" dirty="0"/>
              <a:t>=10，j=5，T</a:t>
            </a:r>
            <a:r>
              <a:rPr lang="zh-CN" altLang="en-US" dirty="0"/>
              <a:t>中全部字符都比较完毕，匹配成功</a:t>
            </a:r>
          </a:p>
        </p:txBody>
      </p:sp>
      <p:grpSp>
        <p:nvGrpSpPr>
          <p:cNvPr id="36" name="Group 18"/>
          <p:cNvGrpSpPr>
            <a:grpSpLocks/>
          </p:cNvGrpSpPr>
          <p:nvPr/>
        </p:nvGrpSpPr>
        <p:grpSpPr bwMode="auto">
          <a:xfrm>
            <a:off x="5063203" y="1974533"/>
            <a:ext cx="285750" cy="3068638"/>
            <a:chOff x="680" y="1900"/>
            <a:chExt cx="180" cy="1933"/>
          </a:xfrm>
          <a:noFill/>
        </p:grpSpPr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3" name="Line 22"/>
            <p:cNvSpPr>
              <a:spLocks noChangeShapeType="1"/>
            </p:cNvSpPr>
            <p:nvPr/>
          </p:nvSpPr>
          <p:spPr bwMode="auto">
            <a:xfrm flipV="1">
              <a:off x="82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23"/>
            <p:cNvSpPr txBox="1">
              <a:spLocks noChangeArrowheads="1"/>
            </p:cNvSpPr>
            <p:nvPr/>
          </p:nvSpPr>
          <p:spPr bwMode="auto">
            <a:xfrm>
              <a:off x="68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45" name="Group 18"/>
          <p:cNvGrpSpPr>
            <a:grpSpLocks/>
          </p:cNvGrpSpPr>
          <p:nvPr/>
        </p:nvGrpSpPr>
        <p:grpSpPr bwMode="auto">
          <a:xfrm>
            <a:off x="5575469" y="1974533"/>
            <a:ext cx="244475" cy="3068638"/>
            <a:chOff x="710" y="1900"/>
            <a:chExt cx="154" cy="1933"/>
          </a:xfrm>
          <a:noFill/>
        </p:grpSpPr>
        <p:sp>
          <p:nvSpPr>
            <p:cNvPr id="46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0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54" name="Group 18"/>
          <p:cNvGrpSpPr>
            <a:grpSpLocks/>
          </p:cNvGrpSpPr>
          <p:nvPr/>
        </p:nvGrpSpPr>
        <p:grpSpPr bwMode="auto">
          <a:xfrm>
            <a:off x="6560831" y="1974536"/>
            <a:ext cx="244475" cy="3068638"/>
            <a:chOff x="710" y="1900"/>
            <a:chExt cx="154" cy="1933"/>
          </a:xfrm>
          <a:noFill/>
        </p:grpSpPr>
        <p:sp>
          <p:nvSpPr>
            <p:cNvPr id="55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8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60" name="Group 18"/>
          <p:cNvGrpSpPr>
            <a:grpSpLocks/>
          </p:cNvGrpSpPr>
          <p:nvPr/>
        </p:nvGrpSpPr>
        <p:grpSpPr bwMode="auto">
          <a:xfrm>
            <a:off x="7047389" y="1974536"/>
            <a:ext cx="244475" cy="3068638"/>
            <a:chOff x="710" y="1900"/>
            <a:chExt cx="154" cy="1933"/>
          </a:xfrm>
          <a:noFill/>
        </p:grpSpPr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70" name="Group 18"/>
          <p:cNvGrpSpPr>
            <a:grpSpLocks/>
          </p:cNvGrpSpPr>
          <p:nvPr/>
        </p:nvGrpSpPr>
        <p:grpSpPr bwMode="auto">
          <a:xfrm>
            <a:off x="7513382" y="1964214"/>
            <a:ext cx="244475" cy="3068638"/>
            <a:chOff x="710" y="1900"/>
            <a:chExt cx="154" cy="1933"/>
          </a:xfrm>
          <a:noFill/>
        </p:grpSpPr>
        <p:sp>
          <p:nvSpPr>
            <p:cNvPr id="72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74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76" name="Group 18"/>
          <p:cNvGrpSpPr>
            <a:grpSpLocks/>
          </p:cNvGrpSpPr>
          <p:nvPr/>
        </p:nvGrpSpPr>
        <p:grpSpPr bwMode="auto">
          <a:xfrm>
            <a:off x="6046629" y="1977395"/>
            <a:ext cx="244475" cy="3068638"/>
            <a:chOff x="710" y="1900"/>
            <a:chExt cx="154" cy="1933"/>
          </a:xfrm>
          <a:noFill/>
        </p:grpSpPr>
        <p:sp>
          <p:nvSpPr>
            <p:cNvPr id="77" name="Line 19"/>
            <p:cNvSpPr>
              <a:spLocks noChangeShapeType="1"/>
            </p:cNvSpPr>
            <p:nvPr/>
          </p:nvSpPr>
          <p:spPr bwMode="auto">
            <a:xfrm>
              <a:off x="860" y="2686"/>
              <a:ext cx="0" cy="354"/>
            </a:xfrm>
            <a:prstGeom prst="line">
              <a:avLst/>
            </a:prstGeom>
            <a:grpFill/>
            <a:ln w="38100">
              <a:solidFill>
                <a:srgbClr val="40404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Line 20"/>
            <p:cNvSpPr>
              <a:spLocks noChangeShapeType="1"/>
            </p:cNvSpPr>
            <p:nvPr/>
          </p:nvSpPr>
          <p:spPr bwMode="auto">
            <a:xfrm>
              <a:off x="852" y="196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Text Box 21"/>
            <p:cNvSpPr txBox="1">
              <a:spLocks noChangeArrowheads="1"/>
            </p:cNvSpPr>
            <p:nvPr/>
          </p:nvSpPr>
          <p:spPr bwMode="auto">
            <a:xfrm>
              <a:off x="710" y="19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80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141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2216662" y="1180319"/>
            <a:ext cx="5872261" cy="4801314"/>
          </a:xfrm>
          <a:prstGeom prst="rect">
            <a:avLst/>
          </a:prstGeom>
          <a:noFill/>
          <a:ln w="9525">
            <a:solidFill>
              <a:srgbClr val="5C307D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850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BF(char S[ ], char T[ ])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{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= 0, j = 0,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start = 0</a:t>
            </a: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;   </a:t>
            </a:r>
            <a:endParaRPr lang="zh-CN" altLang="en-US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while (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S[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]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!= '\</a:t>
            </a: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0'&amp;&amp;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T[j]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!= '\</a:t>
            </a: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0')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{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   if (S[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] == T[j</a:t>
            </a: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]) {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++;   j++;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   }  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   else {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start++;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= start</a:t>
            </a:r>
            <a:r>
              <a:rPr lang="en-US" altLang="zh-CN" sz="2400" dirty="0">
                <a:solidFill>
                  <a:srgbClr val="B42D2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;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j = 0</a:t>
            </a: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    }   </a:t>
            </a:r>
            <a:endParaRPr lang="zh-CN" altLang="en-US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}</a:t>
            </a:r>
          </a:p>
          <a:p>
            <a:pPr algn="just">
              <a:lnSpc>
                <a:spcPct val="8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if (</a:t>
            </a: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cs typeface="Times New Roman" panose="02020603050405020304" pitchFamily="18" charset="0"/>
              </a:rPr>
              <a:t>T[j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  <a:cs typeface="Times New Roman" panose="02020603050405020304" pitchFamily="18" charset="0"/>
              </a:rPr>
              <a:t>] == '\</a:t>
            </a: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cs typeface="Times New Roman" panose="02020603050405020304" pitchFamily="18" charset="0"/>
              </a:rPr>
              <a:t>0'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) return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start + 1;   </a:t>
            </a:r>
            <a:endParaRPr lang="zh-CN" altLang="en-US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just">
              <a:lnSpc>
                <a:spcPct val="85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else return 0;</a:t>
            </a:r>
          </a:p>
          <a:p>
            <a:pPr algn="just">
              <a:lnSpc>
                <a:spcPct val="85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性能分析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951637" y="877888"/>
            <a:ext cx="70610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= "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… 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"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T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= "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…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m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"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17366" y="1678417"/>
            <a:ext cx="8506022" cy="523220"/>
            <a:chOff x="817366" y="1678417"/>
            <a:chExt cx="8506022" cy="52322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203325" y="1678417"/>
              <a:ext cx="812006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匹配成功的情况下，考虑两种极端情况： </a:t>
              </a:r>
            </a:p>
          </p:txBody>
        </p:sp>
        <p:grpSp>
          <p:nvGrpSpPr>
            <p:cNvPr id="15" name="Group 82"/>
            <p:cNvGrpSpPr/>
            <p:nvPr/>
          </p:nvGrpSpPr>
          <p:grpSpPr>
            <a:xfrm>
              <a:off x="817366" y="1732190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16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192689" y="4052701"/>
            <a:ext cx="9784943" cy="1784219"/>
            <a:chOff x="1040289" y="3534541"/>
            <a:chExt cx="9784943" cy="1784219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1040289" y="3534541"/>
              <a:ext cx="44481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设匹配成功发生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 </a:t>
              </a: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lang="en-US" altLang="zh-CN" sz="2800" i="1" baseline="-25000" dirty="0" err="1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800" i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处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，则： </a:t>
              </a: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8484338"/>
                </p:ext>
              </p:extLst>
            </p:nvPr>
          </p:nvGraphicFramePr>
          <p:xfrm>
            <a:off x="1071632" y="4343400"/>
            <a:ext cx="9753600" cy="975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公式" r:id="rId4" imgW="3556000" imgH="368300" progId="Equation.3">
                    <p:embed/>
                  </p:oleObj>
                </mc:Choice>
                <mc:Fallback>
                  <p:oleObj name="公式" r:id="rId4" imgW="3556000" imgH="368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632" y="4343400"/>
                          <a:ext cx="9753600" cy="97536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563733" y="2413307"/>
            <a:ext cx="7997697" cy="1514260"/>
            <a:chOff x="563733" y="2413307"/>
            <a:chExt cx="7997697" cy="1514260"/>
          </a:xfrm>
        </p:grpSpPr>
        <p:grpSp>
          <p:nvGrpSpPr>
            <p:cNvPr id="5" name="组合 4"/>
            <p:cNvGrpSpPr/>
            <p:nvPr/>
          </p:nvGrpSpPr>
          <p:grpSpPr>
            <a:xfrm>
              <a:off x="1203325" y="2413307"/>
              <a:ext cx="7358105" cy="1514260"/>
              <a:chOff x="1203325" y="2413307"/>
              <a:chExt cx="7358105" cy="1514260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203346" y="2948838"/>
                <a:ext cx="4615366" cy="9787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例如：</a:t>
                </a:r>
                <a:r>
                  <a:rPr lang="en-US" altLang="zh-CN" sz="2400" b="1" i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S </a:t>
                </a:r>
                <a:r>
                  <a:rPr lang="en-US" altLang="zh-CN" sz="2400" b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= "</a:t>
                </a:r>
                <a:r>
                  <a:rPr lang="en-US" altLang="zh-CN" sz="2400" b="1" i="1" dirty="0" err="1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aaaaaaaaaa</a:t>
                </a:r>
                <a:r>
                  <a:rPr lang="en-US" altLang="zh-CN" sz="2400" b="1" i="1" dirty="0" err="1">
                    <a:solidFill>
                      <a:srgbClr val="B42D2D"/>
                    </a:solidFill>
                    <a:latin typeface="Times New Roman" pitchFamily="18" charset="0"/>
                    <a:ea typeface="宋体" charset="-122"/>
                  </a:rPr>
                  <a:t>bcd</a:t>
                </a:r>
                <a:r>
                  <a:rPr lang="en-US" altLang="zh-CN" sz="2400" b="1" i="1" dirty="0" err="1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ccccc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"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 i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        </a:t>
                </a:r>
                <a:r>
                  <a:rPr lang="en-US" altLang="zh-CN" sz="2400" b="1" i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T </a:t>
                </a:r>
                <a:r>
                  <a:rPr lang="en-US" altLang="zh-CN" sz="2400" b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= "</a:t>
                </a:r>
                <a:r>
                  <a:rPr lang="en-US" altLang="zh-CN" sz="2400" b="1" i="1" dirty="0" err="1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bcd</a:t>
                </a:r>
                <a:r>
                  <a:rPr lang="en-US" altLang="zh-CN" sz="2400" b="1" i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"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203325" y="2413307"/>
                <a:ext cx="735810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sz="2400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最好情况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：不成功的匹配都发生在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串 </a:t>
                </a:r>
                <a:r>
                  <a:rPr lang="en-US" altLang="zh-CN" sz="240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 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个字符 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Group 109"/>
            <p:cNvGrpSpPr/>
            <p:nvPr/>
          </p:nvGrpSpPr>
          <p:grpSpPr>
            <a:xfrm>
              <a:off x="563733" y="2459027"/>
              <a:ext cx="432000" cy="360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23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603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性能分析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951637" y="877888"/>
            <a:ext cx="70610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= "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… 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"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T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= "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…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m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"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17366" y="1678417"/>
            <a:ext cx="8506022" cy="523220"/>
            <a:chOff x="817366" y="1678417"/>
            <a:chExt cx="8506022" cy="52322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203325" y="1678417"/>
              <a:ext cx="812006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匹配成功的情况下，考虑两种极端情况： </a:t>
              </a:r>
            </a:p>
          </p:txBody>
        </p:sp>
        <p:grpSp>
          <p:nvGrpSpPr>
            <p:cNvPr id="15" name="Group 82"/>
            <p:cNvGrpSpPr/>
            <p:nvPr/>
          </p:nvGrpSpPr>
          <p:grpSpPr>
            <a:xfrm>
              <a:off x="817366" y="1732190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16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192689" y="4052701"/>
            <a:ext cx="9578841" cy="1820127"/>
            <a:chOff x="1497489" y="3610741"/>
            <a:chExt cx="9578841" cy="1820127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1497489" y="3610741"/>
              <a:ext cx="44481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设匹配成功发生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 </a:t>
              </a: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lang="en-US" altLang="zh-CN" sz="2800" i="1" baseline="-25000" dirty="0" err="1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800" i="1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处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，则： 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7267030"/>
                </p:ext>
              </p:extLst>
            </p:nvPr>
          </p:nvGraphicFramePr>
          <p:xfrm>
            <a:off x="1601213" y="4301601"/>
            <a:ext cx="9475117" cy="1129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公式" r:id="rId4" imgW="3568680" imgH="393480" progId="Equation.3">
                    <p:embed/>
                  </p:oleObj>
                </mc:Choice>
                <mc:Fallback>
                  <p:oleObj name="公式" r:id="rId4" imgW="35686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1213" y="4301601"/>
                          <a:ext cx="9475117" cy="112926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640783" y="2413307"/>
            <a:ext cx="8228423" cy="1514260"/>
            <a:chOff x="640783" y="2413307"/>
            <a:chExt cx="8228423" cy="1514260"/>
          </a:xfrm>
        </p:grpSpPr>
        <p:grpSp>
          <p:nvGrpSpPr>
            <p:cNvPr id="5" name="组合 4"/>
            <p:cNvGrpSpPr/>
            <p:nvPr/>
          </p:nvGrpSpPr>
          <p:grpSpPr>
            <a:xfrm>
              <a:off x="1203325" y="2413307"/>
              <a:ext cx="7665881" cy="1514260"/>
              <a:chOff x="1203325" y="2413307"/>
              <a:chExt cx="7665881" cy="1514260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203346" y="2948838"/>
                <a:ext cx="4633000" cy="9787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例如：</a:t>
                </a:r>
                <a:r>
                  <a:rPr lang="en-US" altLang="zh-CN" sz="2400" b="1" i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S </a:t>
                </a:r>
                <a:r>
                  <a:rPr lang="en-US" altLang="zh-CN" sz="2400" b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= "</a:t>
                </a:r>
                <a:r>
                  <a:rPr lang="en-US" altLang="zh-CN" sz="2400" b="1" i="1" dirty="0" err="1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aaaaaaaaa</a:t>
                </a:r>
                <a:r>
                  <a:rPr lang="en-US" altLang="zh-CN" sz="2400" b="1" i="1" dirty="0" err="1" smtClean="0">
                    <a:solidFill>
                      <a:srgbClr val="B42D2D"/>
                    </a:solidFill>
                    <a:latin typeface="Times New Roman" pitchFamily="18" charset="0"/>
                    <a:ea typeface="宋体" charset="-122"/>
                  </a:rPr>
                  <a:t>aaab</a:t>
                </a:r>
                <a:r>
                  <a:rPr lang="en-US" altLang="zh-CN" sz="2400" b="1" i="1" dirty="0" err="1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ccccc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"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2400" b="1" i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           </a:t>
                </a:r>
                <a:r>
                  <a:rPr lang="en-US" altLang="zh-CN" sz="2400" b="1" i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T </a:t>
                </a:r>
                <a:r>
                  <a:rPr lang="en-US" altLang="zh-CN" sz="2400" b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= "</a:t>
                </a:r>
                <a:r>
                  <a:rPr lang="en-US" altLang="zh-CN" sz="2400" b="1" i="1" dirty="0" err="1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aaab</a:t>
                </a:r>
                <a:r>
                  <a:rPr lang="en-US" altLang="zh-CN" sz="2400" b="1" i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 </a:t>
                </a:r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"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203325" y="2413307"/>
                <a:ext cx="766588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sz="2400" dirty="0" smtClean="0">
                    <a:solidFill>
                      <a:srgbClr val="B42D2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最坏情况</a:t>
                </a:r>
                <a:r>
                  <a:rPr lang="zh-CN" altLang="en-US" sz="24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：不成功的匹配都发生在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串 </a:t>
                </a:r>
                <a:r>
                  <a:rPr lang="en-US" altLang="zh-CN" sz="240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的最后一个字符 </a:t>
                </a:r>
                <a:endPara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Group 109"/>
            <p:cNvGrpSpPr/>
            <p:nvPr/>
          </p:nvGrpSpPr>
          <p:grpSpPr>
            <a:xfrm>
              <a:off x="640783" y="2443379"/>
              <a:ext cx="432000" cy="360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24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229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45957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64746" y="230131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394262"/>
            <a:ext cx="679989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字符串的定义和基本概念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709862" y="2234972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字符串的抽象数据类型定义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964746" y="314304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2" name="Group 40"/>
          <p:cNvGrpSpPr/>
          <p:nvPr/>
        </p:nvGrpSpPr>
        <p:grpSpPr>
          <a:xfrm>
            <a:off x="1964746" y="398478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2709862" y="3079790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什么是模式匹配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709862" y="3920500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charset="-122"/>
                <a:ea typeface="宋体" charset="-122"/>
              </a:defRPr>
            </a:lvl1pPr>
          </a:lstStyle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BF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Group 40"/>
          <p:cNvGrpSpPr/>
          <p:nvPr/>
        </p:nvGrpSpPr>
        <p:grpSpPr>
          <a:xfrm>
            <a:off x="1964746" y="482652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709862" y="4761210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charset="-122"/>
                <a:ea typeface="宋体" charset="-122"/>
              </a:defRPr>
            </a:lvl1pPr>
          </a:lstStyle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KMP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46" grpId="0"/>
      <p:bldP spid="47" grpId="0"/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433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38584" y="1094266"/>
            <a:ext cx="7197526" cy="523220"/>
            <a:chOff x="1826091" y="4148024"/>
            <a:chExt cx="7197526" cy="523220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BF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算法的性能较低？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Group 26"/>
          <p:cNvGrpSpPr>
            <a:grpSpLocks/>
          </p:cNvGrpSpPr>
          <p:nvPr/>
        </p:nvGrpSpPr>
        <p:grpSpPr bwMode="auto">
          <a:xfrm>
            <a:off x="5474007" y="4115142"/>
            <a:ext cx="209550" cy="601662"/>
            <a:chOff x="3048" y="3679"/>
            <a:chExt cx="132" cy="379"/>
          </a:xfrm>
          <a:noFill/>
        </p:grpSpPr>
        <p:sp>
          <p:nvSpPr>
            <p:cNvPr id="15" name="Line 27"/>
            <p:cNvSpPr>
              <a:spLocks noChangeShapeType="1"/>
            </p:cNvSpPr>
            <p:nvPr/>
          </p:nvSpPr>
          <p:spPr bwMode="auto">
            <a:xfrm flipV="1">
              <a:off x="3048" y="3679"/>
              <a:ext cx="0" cy="26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3097" y="3738"/>
              <a:ext cx="83" cy="3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itchFamily="18" charset="0"/>
                  <a:ea typeface="宋体" charset="-122"/>
                </a:defRPr>
              </a:lvl1pPr>
            </a:lstStyle>
            <a:p>
              <a:r>
                <a:rPr lang="en-US" altLang="zh-CN" b="0" dirty="0">
                  <a:solidFill>
                    <a:srgbClr val="40404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5476865" y="1860892"/>
            <a:ext cx="222250" cy="704850"/>
            <a:chOff x="3051" y="1887"/>
            <a:chExt cx="140" cy="444"/>
          </a:xfrm>
          <a:noFill/>
        </p:grpSpPr>
        <p:sp>
          <p:nvSpPr>
            <p:cNvPr id="18" name="Line 30"/>
            <p:cNvSpPr>
              <a:spLocks noChangeShapeType="1"/>
            </p:cNvSpPr>
            <p:nvPr/>
          </p:nvSpPr>
          <p:spPr bwMode="auto">
            <a:xfrm flipV="1">
              <a:off x="3051" y="2037"/>
              <a:ext cx="0" cy="294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 type="stealth" w="lg" len="lg"/>
              <a:tailEnd type="none" w="sm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3107" y="1887"/>
              <a:ext cx="84" cy="31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itchFamily="18" charset="0"/>
                  <a:ea typeface="宋体" charset="-122"/>
                </a:defRPr>
              </a:lvl1pPr>
            </a:lstStyle>
            <a:p>
              <a:r>
                <a:rPr lang="en-US" altLang="zh-CN" b="0" dirty="0" err="1">
                  <a:solidFill>
                    <a:srgbClr val="40404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b="0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4673907" y="3012654"/>
            <a:ext cx="560388" cy="370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 eaLnBrk="0" hangingPunct="0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</a:t>
            </a:r>
          </a:p>
        </p:txBody>
      </p:sp>
      <p:grpSp>
        <p:nvGrpSpPr>
          <p:cNvPr id="21" name="Group 33"/>
          <p:cNvGrpSpPr>
            <a:grpSpLocks/>
          </p:cNvGrpSpPr>
          <p:nvPr/>
        </p:nvGrpSpPr>
        <p:grpSpPr bwMode="auto">
          <a:xfrm>
            <a:off x="3875712" y="3088030"/>
            <a:ext cx="90488" cy="489410"/>
            <a:chOff x="1734" y="2376"/>
            <a:chExt cx="57" cy="662"/>
          </a:xfrm>
          <a:noFill/>
        </p:grpSpPr>
        <p:sp>
          <p:nvSpPr>
            <p:cNvPr id="22" name="Line 34"/>
            <p:cNvSpPr>
              <a:spLocks noChangeShapeType="1"/>
            </p:cNvSpPr>
            <p:nvPr/>
          </p:nvSpPr>
          <p:spPr bwMode="auto">
            <a:xfrm>
              <a:off x="1734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35"/>
            <p:cNvSpPr>
              <a:spLocks noChangeShapeType="1"/>
            </p:cNvSpPr>
            <p:nvPr/>
          </p:nvSpPr>
          <p:spPr bwMode="auto">
            <a:xfrm>
              <a:off x="1791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36"/>
          <p:cNvGrpSpPr>
            <a:grpSpLocks/>
          </p:cNvGrpSpPr>
          <p:nvPr/>
        </p:nvGrpSpPr>
        <p:grpSpPr bwMode="auto">
          <a:xfrm>
            <a:off x="4282112" y="3088030"/>
            <a:ext cx="88900" cy="489410"/>
            <a:chOff x="1990" y="2376"/>
            <a:chExt cx="56" cy="662"/>
          </a:xfrm>
          <a:noFill/>
        </p:grpSpPr>
        <p:sp>
          <p:nvSpPr>
            <p:cNvPr id="25" name="Line 37"/>
            <p:cNvSpPr>
              <a:spLocks noChangeShapeType="1"/>
            </p:cNvSpPr>
            <p:nvPr/>
          </p:nvSpPr>
          <p:spPr bwMode="auto">
            <a:xfrm>
              <a:off x="2046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38"/>
            <p:cNvSpPr>
              <a:spLocks noChangeShapeType="1"/>
            </p:cNvSpPr>
            <p:nvPr/>
          </p:nvSpPr>
          <p:spPr bwMode="auto">
            <a:xfrm>
              <a:off x="1990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39"/>
          <p:cNvGrpSpPr>
            <a:grpSpLocks/>
          </p:cNvGrpSpPr>
          <p:nvPr/>
        </p:nvGrpSpPr>
        <p:grpSpPr bwMode="auto">
          <a:xfrm>
            <a:off x="5319385" y="3088030"/>
            <a:ext cx="293687" cy="489410"/>
            <a:chOff x="2893" y="2376"/>
            <a:chExt cx="185" cy="662"/>
          </a:xfrm>
          <a:noFill/>
        </p:grpSpPr>
        <p:sp>
          <p:nvSpPr>
            <p:cNvPr id="28" name="Line 40"/>
            <p:cNvSpPr>
              <a:spLocks noChangeShapeType="1"/>
            </p:cNvSpPr>
            <p:nvPr/>
          </p:nvSpPr>
          <p:spPr bwMode="auto">
            <a:xfrm>
              <a:off x="3021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41"/>
            <p:cNvSpPr>
              <a:spLocks noChangeShapeType="1"/>
            </p:cNvSpPr>
            <p:nvPr/>
          </p:nvSpPr>
          <p:spPr bwMode="auto">
            <a:xfrm>
              <a:off x="2893" y="2679"/>
              <a:ext cx="185" cy="85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>
              <a:off x="2965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Group 47"/>
          <p:cNvGrpSpPr>
            <a:grpSpLocks/>
          </p:cNvGrpSpPr>
          <p:nvPr/>
        </p:nvGrpSpPr>
        <p:grpSpPr bwMode="auto">
          <a:xfrm>
            <a:off x="4155050" y="1859306"/>
            <a:ext cx="1185930" cy="704850"/>
            <a:chOff x="1785" y="1590"/>
            <a:chExt cx="1219" cy="444"/>
          </a:xfrm>
          <a:noFill/>
        </p:grpSpPr>
        <p:sp>
          <p:nvSpPr>
            <p:cNvPr id="32" name="Freeform 48"/>
            <p:cNvSpPr>
              <a:spLocks/>
            </p:cNvSpPr>
            <p:nvPr/>
          </p:nvSpPr>
          <p:spPr bwMode="auto">
            <a:xfrm>
              <a:off x="2037" y="1887"/>
              <a:ext cx="967" cy="142"/>
            </a:xfrm>
            <a:custGeom>
              <a:avLst/>
              <a:gdLst>
                <a:gd name="T0" fmla="*/ 1066 w 1066"/>
                <a:gd name="T1" fmla="*/ 163 h 175"/>
                <a:gd name="T2" fmla="*/ 870 w 1066"/>
                <a:gd name="T3" fmla="*/ 55 h 175"/>
                <a:gd name="T4" fmla="*/ 525 w 1066"/>
                <a:gd name="T5" fmla="*/ 10 h 175"/>
                <a:gd name="T6" fmla="*/ 195 w 1066"/>
                <a:gd name="T7" fmla="*/ 40 h 175"/>
                <a:gd name="T8" fmla="*/ 0 w 1066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6" h="175">
                  <a:moveTo>
                    <a:pt x="1066" y="163"/>
                  </a:moveTo>
                  <a:cubicBezTo>
                    <a:pt x="1033" y="145"/>
                    <a:pt x="960" y="81"/>
                    <a:pt x="870" y="55"/>
                  </a:cubicBezTo>
                  <a:cubicBezTo>
                    <a:pt x="780" y="29"/>
                    <a:pt x="637" y="12"/>
                    <a:pt x="525" y="10"/>
                  </a:cubicBezTo>
                  <a:cubicBezTo>
                    <a:pt x="357" y="0"/>
                    <a:pt x="282" y="13"/>
                    <a:pt x="195" y="40"/>
                  </a:cubicBezTo>
                  <a:cubicBezTo>
                    <a:pt x="108" y="67"/>
                    <a:pt x="41" y="147"/>
                    <a:pt x="0" y="175"/>
                  </a:cubicBezTo>
                </a:path>
              </a:pathLst>
            </a:custGeom>
            <a:grpFill/>
            <a:ln w="28575" cap="flat" cmpd="sng">
              <a:solidFill>
                <a:srgbClr val="B42D2D"/>
              </a:solidFill>
              <a:prstDash val="dash"/>
              <a:round/>
              <a:headEnd type="none" w="med" len="med"/>
              <a:tailEnd type="stealth" w="lg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" name="Group 49"/>
            <p:cNvGrpSpPr>
              <a:grpSpLocks/>
            </p:cNvGrpSpPr>
            <p:nvPr/>
          </p:nvGrpSpPr>
          <p:grpSpPr bwMode="auto">
            <a:xfrm>
              <a:off x="1785" y="1590"/>
              <a:ext cx="172" cy="444"/>
              <a:chOff x="1785" y="1590"/>
              <a:chExt cx="172" cy="444"/>
            </a:xfrm>
            <a:grpFill/>
          </p:grpSpPr>
          <p:sp>
            <p:nvSpPr>
              <p:cNvPr id="34" name="Line 50"/>
              <p:cNvSpPr>
                <a:spLocks noChangeShapeType="1"/>
              </p:cNvSpPr>
              <p:nvPr/>
            </p:nvSpPr>
            <p:spPr bwMode="auto">
              <a:xfrm flipV="1">
                <a:off x="1957" y="1740"/>
                <a:ext cx="0" cy="294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 type="stealth" w="lg" len="lg"/>
                <a:tailEnd type="none" w="sm" len="med"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Text Box 51"/>
              <p:cNvSpPr txBox="1">
                <a:spLocks noChangeArrowheads="1"/>
              </p:cNvSpPr>
              <p:nvPr/>
            </p:nvSpPr>
            <p:spPr bwMode="auto">
              <a:xfrm>
                <a:off x="1785" y="1590"/>
                <a:ext cx="84" cy="3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800" dirty="0" err="1">
                    <a:solidFill>
                      <a:srgbClr val="404040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6" name="Group 54"/>
          <p:cNvGrpSpPr>
            <a:grpSpLocks/>
          </p:cNvGrpSpPr>
          <p:nvPr/>
        </p:nvGrpSpPr>
        <p:grpSpPr bwMode="auto">
          <a:xfrm>
            <a:off x="3708884" y="4073868"/>
            <a:ext cx="1724802" cy="666754"/>
            <a:chOff x="1685" y="3372"/>
            <a:chExt cx="1308" cy="403"/>
          </a:xfrm>
          <a:noFill/>
        </p:grpSpPr>
        <p:sp>
          <p:nvSpPr>
            <p:cNvPr id="39" name="Freeform 55"/>
            <p:cNvSpPr>
              <a:spLocks/>
            </p:cNvSpPr>
            <p:nvPr/>
          </p:nvSpPr>
          <p:spPr bwMode="auto">
            <a:xfrm>
              <a:off x="1880" y="3402"/>
              <a:ext cx="1113" cy="122"/>
            </a:xfrm>
            <a:custGeom>
              <a:avLst/>
              <a:gdLst>
                <a:gd name="T0" fmla="*/ 1320 w 1320"/>
                <a:gd name="T1" fmla="*/ 0 h 222"/>
                <a:gd name="T2" fmla="*/ 1125 w 1320"/>
                <a:gd name="T3" fmla="*/ 135 h 222"/>
                <a:gd name="T4" fmla="*/ 645 w 1320"/>
                <a:gd name="T5" fmla="*/ 207 h 222"/>
                <a:gd name="T6" fmla="*/ 165 w 1320"/>
                <a:gd name="T7" fmla="*/ 147 h 222"/>
                <a:gd name="T8" fmla="*/ 0 w 1320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0" h="222">
                  <a:moveTo>
                    <a:pt x="1320" y="0"/>
                  </a:moveTo>
                  <a:cubicBezTo>
                    <a:pt x="1287" y="23"/>
                    <a:pt x="1237" y="101"/>
                    <a:pt x="1125" y="135"/>
                  </a:cubicBezTo>
                  <a:cubicBezTo>
                    <a:pt x="1013" y="169"/>
                    <a:pt x="805" y="205"/>
                    <a:pt x="645" y="207"/>
                  </a:cubicBezTo>
                  <a:cubicBezTo>
                    <a:pt x="443" y="222"/>
                    <a:pt x="272" y="181"/>
                    <a:pt x="165" y="147"/>
                  </a:cubicBezTo>
                  <a:cubicBezTo>
                    <a:pt x="58" y="113"/>
                    <a:pt x="35" y="31"/>
                    <a:pt x="0" y="0"/>
                  </a:cubicBezTo>
                </a:path>
              </a:pathLst>
            </a:custGeom>
            <a:grpFill/>
            <a:ln w="28575" cap="flat" cmpd="sng">
              <a:solidFill>
                <a:srgbClr val="B42D2D"/>
              </a:solidFill>
              <a:prstDash val="dash"/>
              <a:round/>
              <a:headEnd type="none" w="med" len="med"/>
              <a:tailEnd type="stealth" w="lg" len="lg"/>
            </a:ln>
            <a:extLst/>
          </p:spPr>
          <p:txBody>
            <a:bodyPr/>
            <a:lstStyle/>
            <a:p>
              <a:endParaRPr lang="zh-CN" altLang="en-US" dirty="0"/>
            </a:p>
          </p:txBody>
        </p:sp>
        <p:grpSp>
          <p:nvGrpSpPr>
            <p:cNvPr id="40" name="Group 56"/>
            <p:cNvGrpSpPr>
              <a:grpSpLocks/>
            </p:cNvGrpSpPr>
            <p:nvPr/>
          </p:nvGrpSpPr>
          <p:grpSpPr bwMode="auto">
            <a:xfrm>
              <a:off x="1685" y="3372"/>
              <a:ext cx="149" cy="403"/>
              <a:chOff x="1685" y="3372"/>
              <a:chExt cx="149" cy="403"/>
            </a:xfrm>
            <a:grpFill/>
          </p:grpSpPr>
          <p:sp>
            <p:nvSpPr>
              <p:cNvPr id="41" name="Line 57"/>
              <p:cNvSpPr>
                <a:spLocks noChangeShapeType="1"/>
              </p:cNvSpPr>
              <p:nvPr/>
            </p:nvSpPr>
            <p:spPr bwMode="auto">
              <a:xfrm flipV="1">
                <a:off x="1834" y="3372"/>
                <a:ext cx="0" cy="265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Text Box 58"/>
              <p:cNvSpPr txBox="1">
                <a:spLocks noChangeArrowheads="1"/>
              </p:cNvSpPr>
              <p:nvPr/>
            </p:nvSpPr>
            <p:spPr bwMode="auto">
              <a:xfrm>
                <a:off x="1685" y="3455"/>
                <a:ext cx="83" cy="3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>
                <a:defPPr>
                  <a:defRPr lang="zh-CN"/>
                </a:defPPr>
                <a:lvl1pPr algn="just" eaLnBrk="0" hangingPunct="0">
                  <a:defRPr sz="2800" b="1">
                    <a:latin typeface="Times New Roman" pitchFamily="18" charset="0"/>
                    <a:ea typeface="宋体" charset="-122"/>
                  </a:defRPr>
                </a:lvl1pPr>
              </a:lstStyle>
              <a:p>
                <a:r>
                  <a:rPr lang="en-US" altLang="zh-CN" b="0" dirty="0">
                    <a:solidFill>
                      <a:srgbClr val="40404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2367351" y="2536235"/>
            <a:ext cx="7210426" cy="560113"/>
            <a:chOff x="3616246" y="1284324"/>
            <a:chExt cx="7210426" cy="560113"/>
          </a:xfrm>
        </p:grpSpPr>
        <p:sp>
          <p:nvSpPr>
            <p:cNvPr id="44" name="Text Box 2"/>
            <p:cNvSpPr txBox="1">
              <a:spLocks noChangeArrowheads="1"/>
            </p:cNvSpPr>
            <p:nvPr/>
          </p:nvSpPr>
          <p:spPr bwMode="auto">
            <a:xfrm>
              <a:off x="4936646" y="1328118"/>
              <a:ext cx="574715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10800" t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32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                    </a:t>
              </a:r>
              <a:endParaRPr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5" name="Line 3"/>
            <p:cNvSpPr>
              <a:spLocks noChangeShapeType="1"/>
            </p:cNvSpPr>
            <p:nvPr/>
          </p:nvSpPr>
          <p:spPr bwMode="auto">
            <a:xfrm>
              <a:off x="5433852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"/>
            <p:cNvSpPr>
              <a:spLocks noChangeShapeType="1"/>
            </p:cNvSpPr>
            <p:nvPr/>
          </p:nvSpPr>
          <p:spPr bwMode="auto">
            <a:xfrm>
              <a:off x="5926312" y="132970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6417417" y="132811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6899033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7372108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>
              <a:off x="7832011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8298972" y="132811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8776332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7"/>
            <p:cNvSpPr txBox="1">
              <a:spLocks noChangeArrowheads="1"/>
            </p:cNvSpPr>
            <p:nvPr/>
          </p:nvSpPr>
          <p:spPr bwMode="auto">
            <a:xfrm>
              <a:off x="3616246" y="1374156"/>
              <a:ext cx="1228326" cy="4556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itchFamily="18" charset="0"/>
                  <a:ea typeface="宋体" charset="-122"/>
                </a:defRPr>
              </a:lvl1pPr>
            </a:lstStyle>
            <a:p>
              <a:r>
                <a:rPr lang="zh-CN" altLang="en-US" b="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</a:t>
              </a:r>
              <a:r>
                <a:rPr lang="zh-CN" altLang="en-US" b="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 </a:t>
              </a:r>
              <a:r>
                <a:rPr lang="en-US" altLang="zh-CN" i="1" dirty="0" smtClean="0">
                  <a:solidFill>
                    <a:srgbClr val="404040"/>
                  </a:solidFill>
                </a:rPr>
                <a:t>S</a:t>
              </a:r>
              <a:endParaRPr lang="en-US" altLang="zh-CN" i="1" dirty="0">
                <a:solidFill>
                  <a:srgbClr val="404040"/>
                </a:solidFill>
              </a:endParaRPr>
            </a:p>
          </p:txBody>
        </p:sp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5027214" y="1284324"/>
              <a:ext cx="57994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1  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                                                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n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>
              <a:off x="9262107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>
              <a:off x="9747882" y="1332119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>
              <a:off x="10224132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391717" y="3484164"/>
            <a:ext cx="4332051" cy="591292"/>
            <a:chOff x="3640612" y="2232253"/>
            <a:chExt cx="4332051" cy="591292"/>
          </a:xfrm>
        </p:grpSpPr>
        <p:grpSp>
          <p:nvGrpSpPr>
            <p:cNvPr id="59" name="组合 58"/>
            <p:cNvGrpSpPr/>
            <p:nvPr/>
          </p:nvGrpSpPr>
          <p:grpSpPr>
            <a:xfrm>
              <a:off x="3640612" y="2313195"/>
              <a:ext cx="4191398" cy="510350"/>
              <a:chOff x="3640612" y="2313195"/>
              <a:chExt cx="4191398" cy="510350"/>
            </a:xfrm>
          </p:grpSpPr>
          <p:sp>
            <p:nvSpPr>
              <p:cNvPr id="61" name="Text Box 18"/>
              <p:cNvSpPr txBox="1">
                <a:spLocks noChangeArrowheads="1"/>
              </p:cNvSpPr>
              <p:nvPr/>
            </p:nvSpPr>
            <p:spPr bwMode="auto">
              <a:xfrm>
                <a:off x="3640612" y="2352056"/>
                <a:ext cx="1160463" cy="4556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>
                <a:defPPr>
                  <a:defRPr lang="zh-CN"/>
                </a:defPPr>
                <a:lvl1pPr algn="just" eaLnBrk="0" hangingPunct="0">
                  <a:defRPr sz="2800" b="1">
                    <a:latin typeface="Times New Roman" pitchFamily="18" charset="0"/>
                    <a:ea typeface="宋体" charset="-122"/>
                  </a:defRPr>
                </a:lvl1pPr>
              </a:lstStyle>
              <a:p>
                <a:r>
                  <a:rPr lang="zh-CN" altLang="en-US" b="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模式 </a:t>
                </a:r>
                <a:r>
                  <a:rPr lang="en-US" altLang="zh-CN" i="1" dirty="0" smtClean="0">
                    <a:solidFill>
                      <a:srgbClr val="404040"/>
                    </a:solidFill>
                  </a:rPr>
                  <a:t>T</a:t>
                </a:r>
                <a:endParaRPr lang="en-US" altLang="zh-CN" i="1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62" name="Text Box 2"/>
              <p:cNvSpPr txBox="1">
                <a:spLocks noChangeArrowheads="1"/>
              </p:cNvSpPr>
              <p:nvPr/>
            </p:nvSpPr>
            <p:spPr bwMode="auto">
              <a:xfrm>
                <a:off x="4926717" y="2317957"/>
                <a:ext cx="2905293" cy="504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10800" tIns="0" bIns="0"/>
              <a:lstStyle/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en-US" sz="32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                               </a:t>
                </a:r>
                <a:endParaRPr lang="en-US" altLang="zh-CN" sz="32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63" name="Line 3"/>
              <p:cNvSpPr>
                <a:spLocks noChangeShapeType="1"/>
              </p:cNvSpPr>
              <p:nvPr/>
            </p:nvSpPr>
            <p:spPr bwMode="auto">
              <a:xfrm>
                <a:off x="5423924" y="231319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4"/>
              <p:cNvSpPr>
                <a:spLocks noChangeShapeType="1"/>
              </p:cNvSpPr>
              <p:nvPr/>
            </p:nvSpPr>
            <p:spPr bwMode="auto">
              <a:xfrm>
                <a:off x="5916384" y="231954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5"/>
              <p:cNvSpPr>
                <a:spLocks noChangeShapeType="1"/>
              </p:cNvSpPr>
              <p:nvPr/>
            </p:nvSpPr>
            <p:spPr bwMode="auto">
              <a:xfrm>
                <a:off x="6407489" y="2317957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6"/>
              <p:cNvSpPr>
                <a:spLocks noChangeShapeType="1"/>
              </p:cNvSpPr>
              <p:nvPr/>
            </p:nvSpPr>
            <p:spPr bwMode="auto">
              <a:xfrm>
                <a:off x="6889105" y="231319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5044677" y="2232253"/>
              <a:ext cx="29279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1  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 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j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714367" y="5009833"/>
            <a:ext cx="10669913" cy="738664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在每趟匹配不成功时存在大量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回溯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，没有利用已经部分匹配的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kumimoji="1" lang="zh-CN" altLang="en-US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68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38584" y="1094266"/>
            <a:ext cx="7197526" cy="523220"/>
            <a:chOff x="1826091" y="4148024"/>
            <a:chExt cx="7197526" cy="523220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如何在匹配不成功时主串不回溯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5203416" y="2409814"/>
            <a:ext cx="222250" cy="704850"/>
            <a:chOff x="3051" y="1887"/>
            <a:chExt cx="140" cy="444"/>
          </a:xfrm>
          <a:noFill/>
        </p:grpSpPr>
        <p:sp>
          <p:nvSpPr>
            <p:cNvPr id="18" name="Line 30"/>
            <p:cNvSpPr>
              <a:spLocks noChangeShapeType="1"/>
            </p:cNvSpPr>
            <p:nvPr/>
          </p:nvSpPr>
          <p:spPr bwMode="auto">
            <a:xfrm flipV="1">
              <a:off x="3051" y="2037"/>
              <a:ext cx="0" cy="294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 type="stealth" w="lg" len="lg"/>
              <a:tailEnd type="none" w="sm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3107" y="1887"/>
              <a:ext cx="84" cy="31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itchFamily="18" charset="0"/>
                  <a:ea typeface="宋体" charset="-122"/>
                </a:defRPr>
              </a:lvl1pPr>
            </a:lstStyle>
            <a:p>
              <a:r>
                <a:rPr lang="en-US" altLang="zh-CN" b="0" dirty="0" err="1">
                  <a:solidFill>
                    <a:srgbClr val="40404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b="0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4400458" y="3561576"/>
            <a:ext cx="560388" cy="370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 eaLnBrk="0" hangingPunct="0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2093902" y="3085157"/>
            <a:ext cx="7210426" cy="560113"/>
            <a:chOff x="3616246" y="1284324"/>
            <a:chExt cx="7210426" cy="560113"/>
          </a:xfrm>
        </p:grpSpPr>
        <p:sp>
          <p:nvSpPr>
            <p:cNvPr id="44" name="Text Box 2"/>
            <p:cNvSpPr txBox="1">
              <a:spLocks noChangeArrowheads="1"/>
            </p:cNvSpPr>
            <p:nvPr/>
          </p:nvSpPr>
          <p:spPr bwMode="auto">
            <a:xfrm>
              <a:off x="4936646" y="1328118"/>
              <a:ext cx="574715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10800" t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32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                    </a:t>
              </a:r>
              <a:endParaRPr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5" name="Line 3"/>
            <p:cNvSpPr>
              <a:spLocks noChangeShapeType="1"/>
            </p:cNvSpPr>
            <p:nvPr/>
          </p:nvSpPr>
          <p:spPr bwMode="auto">
            <a:xfrm>
              <a:off x="5433852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"/>
            <p:cNvSpPr>
              <a:spLocks noChangeShapeType="1"/>
            </p:cNvSpPr>
            <p:nvPr/>
          </p:nvSpPr>
          <p:spPr bwMode="auto">
            <a:xfrm>
              <a:off x="5926312" y="132970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5"/>
            <p:cNvSpPr>
              <a:spLocks noChangeShapeType="1"/>
            </p:cNvSpPr>
            <p:nvPr/>
          </p:nvSpPr>
          <p:spPr bwMode="auto">
            <a:xfrm>
              <a:off x="6417417" y="132811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>
              <a:off x="6899033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7"/>
            <p:cNvSpPr>
              <a:spLocks noChangeShapeType="1"/>
            </p:cNvSpPr>
            <p:nvPr/>
          </p:nvSpPr>
          <p:spPr bwMode="auto">
            <a:xfrm>
              <a:off x="7372108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>
              <a:off x="7832011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8298972" y="132811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8776332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7"/>
            <p:cNvSpPr txBox="1">
              <a:spLocks noChangeArrowheads="1"/>
            </p:cNvSpPr>
            <p:nvPr/>
          </p:nvSpPr>
          <p:spPr bwMode="auto">
            <a:xfrm>
              <a:off x="3616246" y="1374156"/>
              <a:ext cx="1228326" cy="4556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itchFamily="18" charset="0"/>
                  <a:ea typeface="宋体" charset="-122"/>
                </a:defRPr>
              </a:lvl1pPr>
            </a:lstStyle>
            <a:p>
              <a:r>
                <a:rPr lang="zh-CN" altLang="en-US" b="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</a:t>
              </a:r>
              <a:r>
                <a:rPr lang="zh-CN" altLang="en-US" b="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 </a:t>
              </a:r>
              <a:r>
                <a:rPr lang="en-US" altLang="zh-CN" i="1" dirty="0" smtClean="0">
                  <a:solidFill>
                    <a:srgbClr val="404040"/>
                  </a:solidFill>
                </a:rPr>
                <a:t>S</a:t>
              </a:r>
              <a:endParaRPr lang="en-US" altLang="zh-CN" i="1" dirty="0">
                <a:solidFill>
                  <a:srgbClr val="404040"/>
                </a:solidFill>
              </a:endParaRPr>
            </a:p>
          </p:txBody>
        </p:sp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5027214" y="1284324"/>
              <a:ext cx="57994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1  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                                                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n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>
              <a:off x="9262107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>
              <a:off x="9747882" y="1332119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0"/>
            <p:cNvSpPr>
              <a:spLocks noChangeShapeType="1"/>
            </p:cNvSpPr>
            <p:nvPr/>
          </p:nvSpPr>
          <p:spPr bwMode="auto">
            <a:xfrm>
              <a:off x="10224132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2118268" y="4152889"/>
            <a:ext cx="1160463" cy="455612"/>
          </a:xfrm>
          <a:prstGeom prst="rect">
            <a:avLst/>
          </a:prstGeom>
          <a:grpFill/>
          <a:ln w="9525">
            <a:noFill/>
            <a:miter lim="800000"/>
            <a:headEnd/>
            <a:tailEnd/>
          </a:ln>
          <a:extLst/>
        </p:spPr>
        <p:txBody>
          <a:bodyPr lIns="0" tIns="0" rIns="0" bIns="0"/>
          <a:lstStyle>
            <a:defPPr>
              <a:defRPr lang="zh-CN"/>
            </a:defPPr>
            <a:lvl1pPr algn="just" eaLnBrk="0" hangingPunct="0">
              <a:defRPr sz="2800" b="1">
                <a:latin typeface="Times New Roman" pitchFamily="18" charset="0"/>
                <a:ea typeface="宋体" charset="-122"/>
              </a:defRPr>
            </a:lvl1pPr>
          </a:lstStyle>
          <a:p>
            <a:r>
              <a:rPr lang="zh-CN" altLang="en-US" b="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 </a:t>
            </a:r>
            <a:r>
              <a:rPr lang="en-US" altLang="zh-CN" i="1" dirty="0" smtClean="0">
                <a:solidFill>
                  <a:srgbClr val="404040"/>
                </a:solidFill>
              </a:rPr>
              <a:t>T</a:t>
            </a:r>
            <a:endParaRPr lang="en-US" altLang="zh-CN" i="1" dirty="0">
              <a:solidFill>
                <a:srgbClr val="40404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10213" y="4048326"/>
            <a:ext cx="3030706" cy="591292"/>
            <a:chOff x="3419613" y="3255846"/>
            <a:chExt cx="3030706" cy="591292"/>
          </a:xfrm>
        </p:grpSpPr>
        <p:sp>
          <p:nvSpPr>
            <p:cNvPr id="62" name="Text Box 2"/>
            <p:cNvSpPr txBox="1">
              <a:spLocks noChangeArrowheads="1"/>
            </p:cNvSpPr>
            <p:nvPr/>
          </p:nvSpPr>
          <p:spPr bwMode="auto">
            <a:xfrm>
              <a:off x="3419613" y="3326310"/>
              <a:ext cx="2905293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10800" t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32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                    </a:t>
              </a:r>
              <a:endParaRPr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3" name="Line 3"/>
            <p:cNvSpPr>
              <a:spLocks noChangeShapeType="1"/>
            </p:cNvSpPr>
            <p:nvPr/>
          </p:nvSpPr>
          <p:spPr bwMode="auto">
            <a:xfrm>
              <a:off x="3901580" y="333678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4"/>
            <p:cNvSpPr>
              <a:spLocks noChangeShapeType="1"/>
            </p:cNvSpPr>
            <p:nvPr/>
          </p:nvSpPr>
          <p:spPr bwMode="auto">
            <a:xfrm>
              <a:off x="4394040" y="334313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5"/>
            <p:cNvSpPr>
              <a:spLocks noChangeShapeType="1"/>
            </p:cNvSpPr>
            <p:nvPr/>
          </p:nvSpPr>
          <p:spPr bwMode="auto">
            <a:xfrm>
              <a:off x="4885145" y="3341550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6"/>
            <p:cNvSpPr>
              <a:spLocks noChangeShapeType="1"/>
            </p:cNvSpPr>
            <p:nvPr/>
          </p:nvSpPr>
          <p:spPr bwMode="auto">
            <a:xfrm>
              <a:off x="5366761" y="333678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13"/>
            <p:cNvSpPr>
              <a:spLocks noChangeArrowheads="1"/>
            </p:cNvSpPr>
            <p:nvPr/>
          </p:nvSpPr>
          <p:spPr bwMode="auto">
            <a:xfrm>
              <a:off x="3522333" y="3255846"/>
              <a:ext cx="29279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1  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 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j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88933" y="5315746"/>
            <a:ext cx="7197526" cy="523220"/>
            <a:chOff x="1826091" y="4148024"/>
            <a:chExt cx="7197526" cy="523220"/>
          </a:xfrm>
        </p:grpSpPr>
        <p:sp>
          <p:nvSpPr>
            <p:cNvPr id="7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确定模式的滑动距离？</a:t>
              </a:r>
            </a:p>
          </p:txBody>
        </p:sp>
        <p:grpSp>
          <p:nvGrpSpPr>
            <p:cNvPr id="7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9" name="Line 53"/>
          <p:cNvSpPr>
            <a:spLocks noChangeShapeType="1"/>
          </p:cNvSpPr>
          <p:nvPr/>
        </p:nvSpPr>
        <p:spPr bwMode="auto">
          <a:xfrm>
            <a:off x="3322228" y="4403238"/>
            <a:ext cx="1044575" cy="0"/>
          </a:xfrm>
          <a:prstGeom prst="line">
            <a:avLst/>
          </a:prstGeom>
          <a:noFill/>
          <a:ln w="38100">
            <a:solidFill>
              <a:srgbClr val="B42D2D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6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433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75525" y="1799260"/>
            <a:ext cx="8637788" cy="461665"/>
            <a:chOff x="1275525" y="1829740"/>
            <a:chExt cx="8637788" cy="461665"/>
          </a:xfrm>
        </p:grpSpPr>
        <p:sp>
          <p:nvSpPr>
            <p:cNvPr id="77" name="Rectangle 11"/>
            <p:cNvSpPr>
              <a:spLocks noChangeArrowheads="1"/>
            </p:cNvSpPr>
            <p:nvPr/>
          </p:nvSpPr>
          <p:spPr bwMode="auto">
            <a:xfrm>
              <a:off x="1707525" y="1829740"/>
              <a:ext cx="82057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主串不回溯，模式就需要向右滑动一段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距离</a:t>
              </a:r>
              <a:endParaRPr kumimoji="1"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8" name="Freeform 84"/>
            <p:cNvSpPr>
              <a:spLocks/>
            </p:cNvSpPr>
            <p:nvPr/>
          </p:nvSpPr>
          <p:spPr bwMode="auto">
            <a:xfrm>
              <a:off x="1275525" y="1880573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78" name="Group 39"/>
          <p:cNvGrpSpPr>
            <a:grpSpLocks/>
          </p:cNvGrpSpPr>
          <p:nvPr/>
        </p:nvGrpSpPr>
        <p:grpSpPr bwMode="auto">
          <a:xfrm>
            <a:off x="5045936" y="3636952"/>
            <a:ext cx="293687" cy="489410"/>
            <a:chOff x="2893" y="2376"/>
            <a:chExt cx="185" cy="662"/>
          </a:xfrm>
          <a:noFill/>
        </p:grpSpPr>
        <p:sp>
          <p:nvSpPr>
            <p:cNvPr id="79" name="Line 40"/>
            <p:cNvSpPr>
              <a:spLocks noChangeShapeType="1"/>
            </p:cNvSpPr>
            <p:nvPr/>
          </p:nvSpPr>
          <p:spPr bwMode="auto">
            <a:xfrm>
              <a:off x="3021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41"/>
            <p:cNvSpPr>
              <a:spLocks noChangeShapeType="1"/>
            </p:cNvSpPr>
            <p:nvPr/>
          </p:nvSpPr>
          <p:spPr bwMode="auto">
            <a:xfrm>
              <a:off x="2893" y="2679"/>
              <a:ext cx="185" cy="85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42"/>
            <p:cNvSpPr>
              <a:spLocks noChangeShapeType="1"/>
            </p:cNvSpPr>
            <p:nvPr/>
          </p:nvSpPr>
          <p:spPr bwMode="auto">
            <a:xfrm>
              <a:off x="2965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641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10"/>
          <p:cNvSpPr/>
          <p:nvPr/>
        </p:nvSpPr>
        <p:spPr>
          <a:xfrm>
            <a:off x="542923" y="100964"/>
            <a:ext cx="18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6464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81914" y="896313"/>
            <a:ext cx="9535566" cy="523220"/>
            <a:chOff x="781914" y="1079193"/>
            <a:chExt cx="9535566" cy="523220"/>
          </a:xfrm>
        </p:grpSpPr>
        <p:sp>
          <p:nvSpPr>
            <p:cNvPr id="68" name="Rectangle 3"/>
            <p:cNvSpPr>
              <a:spLocks noChangeArrowheads="1"/>
            </p:cNvSpPr>
            <p:nvPr/>
          </p:nvSpPr>
          <p:spPr bwMode="auto">
            <a:xfrm>
              <a:off x="1344295" y="1079193"/>
              <a:ext cx="897318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kumimoji="1" lang="en-US" altLang="zh-CN" sz="28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可以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不回溯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，模式向右滑动到新的比较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起点 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3" name="Group 36"/>
            <p:cNvGrpSpPr/>
            <p:nvPr/>
          </p:nvGrpSpPr>
          <p:grpSpPr>
            <a:xfrm>
              <a:off x="781914" y="110894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74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751434" y="1551466"/>
            <a:ext cx="10800486" cy="523220"/>
            <a:chOff x="1826091" y="4148024"/>
            <a:chExt cx="10800486" cy="523220"/>
          </a:xfrm>
        </p:grpSpPr>
        <p:sp>
          <p:nvSpPr>
            <p:cNvPr id="8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1024151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由当前部分匹配结果确定模式向右滑动的新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比较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起点 </a:t>
              </a:r>
              <a:r>
                <a:rPr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3190491" y="3268744"/>
            <a:ext cx="18710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hangingPunct="0"/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32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abcac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72907" y="2582785"/>
            <a:ext cx="45467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32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ababcab</a:t>
            </a:r>
            <a:r>
              <a:rPr lang="en-US" altLang="zh-CN" sz="32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66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638165" y="61585"/>
            <a:ext cx="18588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</a:p>
        </p:txBody>
      </p:sp>
      <p:grpSp>
        <p:nvGrpSpPr>
          <p:cNvPr id="29" name="Group 15"/>
          <p:cNvGrpSpPr>
            <a:grpSpLocks/>
          </p:cNvGrpSpPr>
          <p:nvPr/>
        </p:nvGrpSpPr>
        <p:grpSpPr bwMode="auto">
          <a:xfrm>
            <a:off x="1369898" y="1279204"/>
            <a:ext cx="9847263" cy="1446212"/>
            <a:chOff x="176" y="1251"/>
            <a:chExt cx="6203" cy="911"/>
          </a:xfrm>
        </p:grpSpPr>
        <p:sp>
          <p:nvSpPr>
            <p:cNvPr id="30" name="Text Box 12"/>
            <p:cNvSpPr txBox="1">
              <a:spLocks noChangeArrowheads="1"/>
            </p:cNvSpPr>
            <p:nvPr/>
          </p:nvSpPr>
          <p:spPr bwMode="auto">
            <a:xfrm>
              <a:off x="1032" y="1251"/>
              <a:ext cx="5347" cy="91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-1    j = 0</a:t>
              </a:r>
            </a:p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max{</a:t>
              </a:r>
              <a:r>
                <a:rPr lang="en-US" altLang="zh-CN" sz="2400" b="1" i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k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 | 1≤</a:t>
              </a:r>
              <a:r>
                <a:rPr lang="en-US" altLang="zh-CN" sz="2400" b="1" i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k</a:t>
              </a:r>
              <a:r>
                <a:rPr lang="zh-CN" altLang="en-US" sz="24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＜</a:t>
              </a:r>
              <a:r>
                <a:rPr lang="en-US" altLang="zh-CN" sz="2400" b="1" i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j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4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且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T[0] … 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T[k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] = T[j</a:t>
              </a:r>
              <a:r>
                <a:rPr lang="en-US" altLang="zh-CN" sz="2400" b="1" dirty="0">
                  <a:solidFill>
                    <a:srgbClr val="404040"/>
                  </a:solidFill>
                  <a:latin typeface="宋体" charset="-122"/>
                  <a:ea typeface="宋体" charset="-122"/>
                </a:rPr>
                <a:t>-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k]</a:t>
              </a:r>
              <a:r>
                <a:rPr lang="en-US" altLang="zh-CN" sz="2400" b="1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… 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T[j-1]}   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集合非空</a:t>
              </a:r>
              <a:endPara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0    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其它情况</a:t>
              </a:r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176" y="1594"/>
              <a:ext cx="710" cy="31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2400" b="1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next[j]=</a:t>
              </a:r>
              <a:endParaRPr lang="en-US" altLang="zh-CN" sz="2400" b="1">
                <a:solidFill>
                  <a:srgbClr val="404040"/>
                </a:solidFill>
              </a:endParaRPr>
            </a:p>
          </p:txBody>
        </p:sp>
        <p:sp>
          <p:nvSpPr>
            <p:cNvPr id="32" name="AutoShape 14"/>
            <p:cNvSpPr>
              <a:spLocks/>
            </p:cNvSpPr>
            <p:nvPr/>
          </p:nvSpPr>
          <p:spPr bwMode="auto">
            <a:xfrm>
              <a:off x="855" y="1428"/>
              <a:ext cx="105" cy="589"/>
            </a:xfrm>
            <a:prstGeom prst="leftBrace">
              <a:avLst>
                <a:gd name="adj1" fmla="val 46746"/>
                <a:gd name="adj2" fmla="val 50000"/>
              </a:avLst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1068590" y="774144"/>
            <a:ext cx="10649277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next[j]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表示在匹配过程中与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T[j]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比较不相等时，下标 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的回溯位置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3" name="Group 67"/>
          <p:cNvGrpSpPr/>
          <p:nvPr/>
        </p:nvGrpSpPr>
        <p:grpSpPr>
          <a:xfrm>
            <a:off x="515294" y="840818"/>
            <a:ext cx="432000" cy="432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227637" y="3512103"/>
            <a:ext cx="6897688" cy="945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lnSpc>
                <a:spcPts val="3000"/>
              </a:lnSpc>
            </a:pP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下标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 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  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     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4</a:t>
            </a:r>
          </a:p>
          <a:p>
            <a:pPr marL="342900" indent="-342900">
              <a:lnSpc>
                <a:spcPts val="30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模 式 串 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T：   a 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b     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 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</a:p>
        </p:txBody>
      </p:sp>
      <p:sp>
        <p:nvSpPr>
          <p:cNvPr id="34" name="矩形 33"/>
          <p:cNvSpPr/>
          <p:nvPr/>
        </p:nvSpPr>
        <p:spPr>
          <a:xfrm>
            <a:off x="2857500" y="4884719"/>
            <a:ext cx="31212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ababaababcb</a:t>
            </a:r>
            <a:endParaRPr lang="en-US" altLang="zh-CN" sz="2800" b="1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/>
            <a:r>
              <a:rPr kumimoji="1"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ababc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61284" y="4994654"/>
            <a:ext cx="387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T: </a:t>
            </a:r>
            <a:r>
              <a:rPr lang="en-US" altLang="zh-CN" sz="2800" dirty="0" err="1" smtClean="0"/>
              <a:t>ababaaababaa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5306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4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10"/>
          <p:cNvSpPr/>
          <p:nvPr/>
        </p:nvSpPr>
        <p:spPr>
          <a:xfrm>
            <a:off x="542923" y="100964"/>
            <a:ext cx="18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6464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KMP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Text Box 2"/>
          <p:cNvSpPr txBox="1">
            <a:spLocks noChangeArrowheads="1"/>
          </p:cNvSpPr>
          <p:nvPr/>
        </p:nvSpPr>
        <p:spPr bwMode="auto">
          <a:xfrm>
            <a:off x="1199082" y="1479233"/>
            <a:ext cx="9865158" cy="2954655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35000"/>
              </a:spcBef>
            </a:pP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和串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分别设比较的起始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下标 </a:t>
            </a:r>
            <a:r>
              <a:rPr lang="en-US" altLang="zh-CN" dirty="0" err="1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>
              <a:spcBef>
                <a:spcPct val="35000"/>
              </a:spcBef>
            </a:pP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循环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直到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所有字符均比较完</a:t>
            </a:r>
          </a:p>
          <a:p>
            <a:pPr algn="just">
              <a:spcBef>
                <a:spcPct val="35000"/>
              </a:spcBef>
            </a:pP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2.1 如果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S[</a:t>
            </a:r>
            <a:r>
              <a:rPr lang="en-US" altLang="zh-CN" dirty="0" err="1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等于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T[j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]，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继续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比较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下一个字符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solidFill>
                <a:srgbClr val="40404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ct val="35000"/>
              </a:spcBef>
            </a:pP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否则，将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滑动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next[j]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位置，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即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j=next[j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]；</a:t>
            </a:r>
          </a:p>
          <a:p>
            <a:pPr algn="just">
              <a:spcBef>
                <a:spcPct val="35000"/>
              </a:spcBef>
            </a:pP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2.2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1，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将 </a:t>
            </a:r>
            <a:r>
              <a:rPr lang="en-US" altLang="zh-CN" dirty="0" err="1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分别加 1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，准备下一趟比较；</a:t>
            </a:r>
          </a:p>
          <a:p>
            <a:pPr>
              <a:spcBef>
                <a:spcPct val="35000"/>
              </a:spcBef>
            </a:pP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3.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如果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所有字符均比较完毕，则返回匹配的起始下标；否则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返回 0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</a:p>
        </p:txBody>
      </p:sp>
    </p:spTree>
    <p:extLst>
      <p:ext uri="{BB962C8B-B14F-4D97-AF65-F5344CB8AC3E}">
        <p14:creationId xmlns:p14="http://schemas.microsoft.com/office/powerpoint/2010/main" val="103668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860871" y="1827828"/>
            <a:ext cx="4638505" cy="576000"/>
            <a:chOff x="4886160" y="2321496"/>
            <a:chExt cx="4638505" cy="576000"/>
          </a:xfrm>
        </p:grpSpPr>
        <p:sp>
          <p:nvSpPr>
            <p:cNvPr id="50" name="Text Box 19"/>
            <p:cNvSpPr txBox="1">
              <a:spLocks noChangeArrowheads="1"/>
            </p:cNvSpPr>
            <p:nvPr/>
          </p:nvSpPr>
          <p:spPr bwMode="auto">
            <a:xfrm>
              <a:off x="5605128" y="2347803"/>
              <a:ext cx="3919537" cy="523220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将元素类型限制为字符</a:t>
              </a:r>
            </a:p>
          </p:txBody>
        </p:sp>
        <p:sp>
          <p:nvSpPr>
            <p:cNvPr id="51" name="右箭头 50"/>
            <p:cNvSpPr/>
            <p:nvPr/>
          </p:nvSpPr>
          <p:spPr>
            <a:xfrm rot="5400000">
              <a:off x="4760160" y="2447496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37975" y="1136968"/>
            <a:ext cx="9250905" cy="2778606"/>
            <a:chOff x="517935" y="1716088"/>
            <a:chExt cx="9250905" cy="2778606"/>
          </a:xfrm>
        </p:grpSpPr>
        <p:grpSp>
          <p:nvGrpSpPr>
            <p:cNvPr id="5" name="组合 4"/>
            <p:cNvGrpSpPr/>
            <p:nvPr/>
          </p:nvGrpSpPr>
          <p:grpSpPr>
            <a:xfrm>
              <a:off x="1050181" y="1716088"/>
              <a:ext cx="8718659" cy="2778606"/>
              <a:chOff x="1050181" y="1716088"/>
              <a:chExt cx="8718659" cy="2778606"/>
            </a:xfrm>
          </p:grpSpPr>
          <p:sp>
            <p:nvSpPr>
              <p:cNvPr id="39" name="Rectangle 13"/>
              <p:cNvSpPr>
                <a:spLocks noChangeArrowheads="1"/>
              </p:cNvSpPr>
              <p:nvPr/>
            </p:nvSpPr>
            <p:spPr bwMode="auto">
              <a:xfrm>
                <a:off x="1050181" y="1716088"/>
                <a:ext cx="871865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tx1"/>
                  </a:buClr>
                </a:pPr>
                <a:r>
                  <a:rPr lang="zh-CN" altLang="en-US" sz="2800" dirty="0" smtClean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线性表（</a:t>
                </a:r>
                <a:r>
                  <a:rPr lang="zh-CN" altLang="en-US" sz="28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</a:t>
                </a:r>
                <a:r>
                  <a:rPr lang="zh-CN" altLang="en-US" sz="2800" dirty="0" smtClean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：具有</a:t>
                </a:r>
                <a:r>
                  <a:rPr lang="zh-CN" altLang="en-US" sz="2800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相同类型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的数据元素的</a:t>
                </a:r>
                <a:r>
                  <a:rPr lang="zh-CN" altLang="en-US" sz="2800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有限序列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528443" y="3909919"/>
                <a:ext cx="61933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3200" b="1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32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3200" b="1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</a:t>
                </a:r>
                <a:r>
                  <a:rPr lang="en-US" altLang="zh-CN" sz="3200" b="1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3200" b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altLang="zh-CN" sz="3200" b="1" dirty="0" smtClean="0">
                    <a:solidFill>
                      <a:srgbClr val="404040"/>
                    </a:solidFill>
                    <a:latin typeface="+mn-ea"/>
                    <a:cs typeface="Times New Roman" panose="02020603050405020304" pitchFamily="18" charset="0"/>
                  </a:rPr>
                  <a:t>… </a:t>
                </a:r>
                <a:r>
                  <a:rPr lang="en-US" altLang="zh-CN" sz="32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altLang="zh-CN" sz="3200" b="1" i="1" dirty="0" err="1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 i="1" baseline="-25000" dirty="0" err="1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200" b="1" i="1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</a:t>
                </a:r>
                <a:r>
                  <a:rPr lang="en-US" altLang="zh-CN" sz="3200" b="1" dirty="0" smtClean="0">
                    <a:solidFill>
                      <a:srgbClr val="404040"/>
                    </a:solidFill>
                    <a:latin typeface="+mn-ea"/>
                    <a:cs typeface="Times New Roman" panose="02020603050405020304" pitchFamily="18" charset="0"/>
                  </a:rPr>
                  <a:t>… </a:t>
                </a:r>
                <a:r>
                  <a:rPr lang="en-US" altLang="zh-CN" sz="32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altLang="zh-CN" sz="3200" b="1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 i="1" baseline="-250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3200" b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3200" b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" name="Group 67"/>
            <p:cNvGrpSpPr/>
            <p:nvPr/>
          </p:nvGrpSpPr>
          <p:grpSpPr>
            <a:xfrm>
              <a:off x="517935" y="172127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2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09799" y="4150296"/>
            <a:ext cx="6736523" cy="1171634"/>
            <a:chOff x="2209799" y="4729416"/>
            <a:chExt cx="6736523" cy="1171634"/>
          </a:xfrm>
        </p:grpSpPr>
        <p:grpSp>
          <p:nvGrpSpPr>
            <p:cNvPr id="52" name="组合 51"/>
            <p:cNvGrpSpPr/>
            <p:nvPr/>
          </p:nvGrpSpPr>
          <p:grpSpPr>
            <a:xfrm>
              <a:off x="2209799" y="5398666"/>
              <a:ext cx="2179194" cy="461665"/>
              <a:chOff x="4120206" y="3015287"/>
              <a:chExt cx="2179194" cy="461665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5867400" y="3034907"/>
                <a:ext cx="432000" cy="432000"/>
              </a:xfrm>
              <a:prstGeom prst="ellipse">
                <a:avLst/>
              </a:prstGeom>
              <a:noFill/>
              <a:ln w="25400">
                <a:solidFill>
                  <a:srgbClr val="5A3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5199814" y="3236002"/>
                <a:ext cx="648000" cy="0"/>
              </a:xfrm>
              <a:prstGeom prst="line">
                <a:avLst/>
              </a:prstGeom>
              <a:noFill/>
              <a:ln w="25400">
                <a:solidFill>
                  <a:srgbClr val="5A3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4120206" y="3015287"/>
                <a:ext cx="1067157" cy="461665"/>
              </a:xfrm>
              <a:prstGeom prst="rect">
                <a:avLst/>
              </a:prstGeom>
              <a:noFill/>
              <a:ln w="25400">
                <a:solidFill>
                  <a:srgbClr val="5A3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dirty="0" smtClean="0"/>
                  <a:t>串名</a:t>
                </a:r>
                <a:endParaRPr lang="zh-CN" altLang="en-US" dirty="0"/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6697157" y="5355093"/>
              <a:ext cx="2249165" cy="461665"/>
              <a:chOff x="2834640" y="3182927"/>
              <a:chExt cx="2249165" cy="461665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834640" y="3227424"/>
                <a:ext cx="432000" cy="360000"/>
              </a:xfrm>
              <a:prstGeom prst="ellipse">
                <a:avLst/>
              </a:prstGeom>
              <a:noFill/>
              <a:ln w="25400">
                <a:solidFill>
                  <a:srgbClr val="5A3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3266640" y="3405392"/>
                <a:ext cx="648000" cy="0"/>
              </a:xfrm>
              <a:prstGeom prst="line">
                <a:avLst/>
              </a:prstGeom>
              <a:noFill/>
              <a:ln w="25400">
                <a:solidFill>
                  <a:srgbClr val="5A3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3967805" y="3182927"/>
                <a:ext cx="1116000" cy="461665"/>
              </a:xfrm>
              <a:prstGeom prst="rect">
                <a:avLst/>
              </a:prstGeom>
              <a:noFill/>
              <a:ln w="25400">
                <a:solidFill>
                  <a:srgbClr val="5A3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dirty="0" smtClean="0"/>
                  <a:t>定界符</a:t>
                </a:r>
                <a:endParaRPr lang="zh-CN" altLang="en-US" dirty="0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985831" y="4729416"/>
              <a:ext cx="3919537" cy="1171634"/>
              <a:chOff x="3475030" y="2321496"/>
              <a:chExt cx="3919537" cy="1171634"/>
            </a:xfrm>
          </p:grpSpPr>
          <p:sp>
            <p:nvSpPr>
              <p:cNvPr id="46" name="Text Box 19"/>
              <p:cNvSpPr txBox="1">
                <a:spLocks noChangeArrowheads="1"/>
              </p:cNvSpPr>
              <p:nvPr/>
            </p:nvSpPr>
            <p:spPr bwMode="auto">
              <a:xfrm>
                <a:off x="3475030" y="2961190"/>
                <a:ext cx="3919537" cy="53194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50000"/>
                  </a:spcBef>
                  <a:spcAft>
                    <a:spcPct val="50000"/>
                  </a:spcAft>
                </a:pPr>
                <a:r>
                  <a:rPr lang="en-US" altLang="zh-CN" sz="2800" b="1" i="1" dirty="0" smtClean="0">
                    <a:solidFill>
                      <a:srgbClr val="404040"/>
                    </a:solidFill>
                    <a:latin typeface="Times New Roman" pitchFamily="18" charset="0"/>
                    <a:ea typeface="宋体" pitchFamily="2" charset="-122"/>
                  </a:rPr>
                  <a:t>S </a:t>
                </a:r>
                <a:r>
                  <a:rPr lang="en-US" altLang="zh-CN" sz="2800" b="1" dirty="0" smtClean="0">
                    <a:solidFill>
                      <a:srgbClr val="404040"/>
                    </a:solidFill>
                    <a:latin typeface="Times New Roman" pitchFamily="18" charset="0"/>
                    <a:ea typeface="宋体" pitchFamily="2" charset="-122"/>
                  </a:rPr>
                  <a:t>= "</a:t>
                </a:r>
                <a:r>
                  <a:rPr lang="en-US" altLang="zh-CN" sz="2800" dirty="0" smtClean="0">
                    <a:solidFill>
                      <a:srgbClr val="404040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itchFamily="18" charset="0"/>
                    <a:ea typeface="宋体" pitchFamily="2" charset="-122"/>
                  </a:rPr>
                  <a:t>s</a:t>
                </a:r>
                <a:r>
                  <a:rPr lang="en-US" altLang="zh-CN" sz="2800" b="1" baseline="-25000" dirty="0">
                    <a:solidFill>
                      <a:srgbClr val="404040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itchFamily="18" charset="0"/>
                    <a:ea typeface="宋体" pitchFamily="2" charset="-122"/>
                  </a:rPr>
                  <a:t> </a:t>
                </a: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itchFamily="18" charset="0"/>
                    <a:ea typeface="宋体" pitchFamily="2" charset="-122"/>
                  </a:rPr>
                  <a:t>s</a:t>
                </a:r>
                <a:r>
                  <a:rPr lang="en-US" altLang="zh-CN" sz="2800" b="1" baseline="-25000" dirty="0">
                    <a:solidFill>
                      <a:srgbClr val="404040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itchFamily="18" charset="0"/>
                    <a:ea typeface="宋体" pitchFamily="2" charset="-122"/>
                  </a:rPr>
                  <a:t> …… </a:t>
                </a:r>
                <a:r>
                  <a:rPr lang="en-US" altLang="zh-CN" sz="2800" b="1" i="1" dirty="0" err="1">
                    <a:solidFill>
                      <a:srgbClr val="404040"/>
                    </a:solidFill>
                    <a:latin typeface="Times New Roman" pitchFamily="18" charset="0"/>
                    <a:ea typeface="宋体" pitchFamily="2" charset="-122"/>
                  </a:rPr>
                  <a:t>s</a:t>
                </a:r>
                <a:r>
                  <a:rPr lang="en-US" altLang="zh-CN" sz="2800" b="1" i="1" baseline="-25000" dirty="0" err="1">
                    <a:solidFill>
                      <a:srgbClr val="404040"/>
                    </a:solidFill>
                    <a:latin typeface="Times New Roman" pitchFamily="18" charset="0"/>
                    <a:ea typeface="宋体" pitchFamily="2" charset="-122"/>
                  </a:rPr>
                  <a:t>n</a:t>
                </a: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itchFamily="18" charset="0"/>
                    <a:ea typeface="宋体" pitchFamily="2" charset="-122"/>
                  </a:rPr>
                  <a:t> "</a:t>
                </a:r>
              </a:p>
            </p:txBody>
          </p:sp>
          <p:sp>
            <p:nvSpPr>
              <p:cNvPr id="47" name="右箭头 46"/>
              <p:cNvSpPr/>
              <p:nvPr/>
            </p:nvSpPr>
            <p:spPr>
              <a:xfrm rot="5400000">
                <a:off x="4760160" y="2447496"/>
                <a:ext cx="576000" cy="324000"/>
              </a:xfrm>
              <a:prstGeom prst="rightArrow">
                <a:avLst/>
              </a:prstGeom>
              <a:noFill/>
              <a:ln w="28575">
                <a:solidFill>
                  <a:srgbClr val="B42D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811160" y="2655179"/>
            <a:ext cx="9264418" cy="523220"/>
            <a:chOff x="811160" y="3234299"/>
            <a:chExt cx="9264418" cy="523220"/>
          </a:xfrm>
        </p:grpSpPr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1356919" y="3234299"/>
              <a:ext cx="87186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字符串（串）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：零个或多个字符组成的有限序列</a:t>
              </a:r>
            </a:p>
          </p:txBody>
        </p:sp>
        <p:grpSp>
          <p:nvGrpSpPr>
            <p:cNvPr id="44" name="Group 67"/>
            <p:cNvGrpSpPr/>
            <p:nvPr/>
          </p:nvGrpSpPr>
          <p:grpSpPr>
            <a:xfrm>
              <a:off x="811160" y="3269966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5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65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14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串的基本概念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03702" y="1015048"/>
            <a:ext cx="9285178" cy="523220"/>
            <a:chOff x="803702" y="1716088"/>
            <a:chExt cx="9285178" cy="523220"/>
          </a:xfrm>
        </p:grpSpPr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1370221" y="1716088"/>
              <a:ext cx="87186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串长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：串中所包含的字符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个数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2" name="Group 67"/>
            <p:cNvGrpSpPr/>
            <p:nvPr/>
          </p:nvGrpSpPr>
          <p:grpSpPr>
            <a:xfrm>
              <a:off x="803702" y="172127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3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803702" y="1746568"/>
            <a:ext cx="9285178" cy="523220"/>
            <a:chOff x="803702" y="2447608"/>
            <a:chExt cx="9285178" cy="523220"/>
          </a:xfrm>
        </p:grpSpPr>
        <p:sp>
          <p:nvSpPr>
            <p:cNvPr id="68" name="Rectangle 13"/>
            <p:cNvSpPr>
              <a:spLocks noChangeArrowheads="1"/>
            </p:cNvSpPr>
            <p:nvPr/>
          </p:nvSpPr>
          <p:spPr bwMode="auto">
            <a:xfrm>
              <a:off x="1370221" y="2447608"/>
              <a:ext cx="87186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空串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：长度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 0 的串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67"/>
            <p:cNvGrpSpPr/>
            <p:nvPr/>
          </p:nvGrpSpPr>
          <p:grpSpPr>
            <a:xfrm>
              <a:off x="803702" y="245279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803702" y="2439353"/>
            <a:ext cx="9104094" cy="1583767"/>
            <a:chOff x="803702" y="3140393"/>
            <a:chExt cx="9104094" cy="1583767"/>
          </a:xfrm>
        </p:grpSpPr>
        <p:sp>
          <p:nvSpPr>
            <p:cNvPr id="72" name="Rectangle 7"/>
            <p:cNvSpPr>
              <a:spLocks noChangeArrowheads="1"/>
            </p:cNvSpPr>
            <p:nvPr/>
          </p:nvSpPr>
          <p:spPr bwMode="auto">
            <a:xfrm>
              <a:off x="1370221" y="3140393"/>
              <a:ext cx="8537575" cy="1583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ts val="4000"/>
                </a:lnSpc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子串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：串中任意个连续的字符组成的子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ts val="4000"/>
                </a:lnSpc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主串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：包含子串的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ts val="4000"/>
                </a:lnSpc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子串的位置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：子串的第一个字符在主串中的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序号</a:t>
              </a:r>
              <a:endPara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73" name="Group 67"/>
            <p:cNvGrpSpPr/>
            <p:nvPr/>
          </p:nvGrpSpPr>
          <p:grpSpPr>
            <a:xfrm>
              <a:off x="803702" y="3247073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4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64005" y="4358400"/>
            <a:ext cx="6937384" cy="1514261"/>
            <a:chOff x="1200777" y="4023120"/>
            <a:chExt cx="6937384" cy="1514261"/>
          </a:xfrm>
        </p:grpSpPr>
        <p:sp>
          <p:nvSpPr>
            <p:cNvPr id="76" name="Text Box 4"/>
            <p:cNvSpPr txBox="1">
              <a:spLocks noChangeArrowheads="1"/>
            </p:cNvSpPr>
            <p:nvPr/>
          </p:nvSpPr>
          <p:spPr bwMode="auto">
            <a:xfrm>
              <a:off x="1200777" y="4023120"/>
              <a:ext cx="3005464" cy="1514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 = "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ab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12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cd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"  </a:t>
              </a: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2 = "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ab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12"  </a:t>
              </a: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3 = "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ab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12  "</a:t>
              </a:r>
              <a:endPara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7" name="Text Box 4"/>
            <p:cNvSpPr txBox="1">
              <a:spLocks noChangeArrowheads="1"/>
            </p:cNvSpPr>
            <p:nvPr/>
          </p:nvSpPr>
          <p:spPr bwMode="auto">
            <a:xfrm>
              <a:off x="5132697" y="4023120"/>
              <a:ext cx="3005464" cy="1514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4 = "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ab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13"</a:t>
              </a:r>
              <a:endParaRPr lang="zh-CN" altLang="en-US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5 = "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" </a:t>
              </a:r>
              <a:endParaRPr lang="zh-CN" altLang="en-US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6 = "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　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endParaRPr lang="zh-CN" altLang="en-US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2998561" y="5283213"/>
              <a:ext cx="108000" cy="72000"/>
              <a:chOff x="9037320" y="2187353"/>
              <a:chExt cx="541925" cy="255362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9037320" y="2439353"/>
                <a:ext cx="540000" cy="0"/>
              </a:xfrm>
              <a:prstGeom prst="line">
                <a:avLst/>
              </a:prstGeom>
              <a:ln w="22225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5400000">
                <a:off x="8915995" y="2316715"/>
                <a:ext cx="252000" cy="0"/>
              </a:xfrm>
              <a:prstGeom prst="line">
                <a:avLst/>
              </a:prstGeom>
              <a:ln w="22225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rot="5400000">
                <a:off x="9453245" y="2313353"/>
                <a:ext cx="252000" cy="0"/>
              </a:xfrm>
              <a:prstGeom prst="line">
                <a:avLst/>
              </a:prstGeom>
              <a:ln w="22225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229441" y="5308545"/>
              <a:ext cx="489537" cy="76077"/>
              <a:chOff x="6229441" y="5308545"/>
              <a:chExt cx="489537" cy="76077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6229441" y="5308545"/>
                <a:ext cx="108000" cy="72000"/>
                <a:chOff x="9037320" y="2187353"/>
                <a:chExt cx="541925" cy="255362"/>
              </a:xfrm>
            </p:grpSpPr>
            <p:cxnSp>
              <p:nvCxnSpPr>
                <p:cNvPr id="85" name="直接连接符 84"/>
                <p:cNvCxnSpPr/>
                <p:nvPr/>
              </p:nvCxnSpPr>
              <p:spPr>
                <a:xfrm>
                  <a:off x="9037320" y="2439353"/>
                  <a:ext cx="540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 rot="5400000">
                  <a:off x="8915995" y="2316715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 rot="5400000">
                  <a:off x="9453245" y="2313353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组合 87"/>
              <p:cNvGrpSpPr/>
              <p:nvPr/>
            </p:nvGrpSpPr>
            <p:grpSpPr>
              <a:xfrm>
                <a:off x="6413641" y="5312622"/>
                <a:ext cx="108000" cy="72000"/>
                <a:chOff x="9037320" y="2187353"/>
                <a:chExt cx="541925" cy="255362"/>
              </a:xfrm>
            </p:grpSpPr>
            <p:cxnSp>
              <p:nvCxnSpPr>
                <p:cNvPr id="89" name="直接连接符 88"/>
                <p:cNvCxnSpPr/>
                <p:nvPr/>
              </p:nvCxnSpPr>
              <p:spPr>
                <a:xfrm>
                  <a:off x="9037320" y="2439353"/>
                  <a:ext cx="540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 rot="5400000">
                  <a:off x="8915995" y="2316715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 rot="5400000">
                  <a:off x="9453245" y="2313353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组合 91"/>
              <p:cNvGrpSpPr/>
              <p:nvPr/>
            </p:nvGrpSpPr>
            <p:grpSpPr>
              <a:xfrm>
                <a:off x="6610978" y="5310420"/>
                <a:ext cx="108000" cy="72000"/>
                <a:chOff x="9037320" y="2187353"/>
                <a:chExt cx="541925" cy="255362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>
                  <a:off x="9037320" y="2439353"/>
                  <a:ext cx="540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 rot="5400000">
                  <a:off x="8915995" y="2316715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 rot="5400000">
                  <a:off x="9453245" y="2313353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8019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8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串的比较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664005" y="4358400"/>
            <a:ext cx="6937384" cy="1514261"/>
            <a:chOff x="1200777" y="4023120"/>
            <a:chExt cx="6937384" cy="1514261"/>
          </a:xfrm>
        </p:grpSpPr>
        <p:sp>
          <p:nvSpPr>
            <p:cNvPr id="76" name="Text Box 4"/>
            <p:cNvSpPr txBox="1">
              <a:spLocks noChangeArrowheads="1"/>
            </p:cNvSpPr>
            <p:nvPr/>
          </p:nvSpPr>
          <p:spPr bwMode="auto">
            <a:xfrm>
              <a:off x="1200777" y="4023120"/>
              <a:ext cx="3005464" cy="1514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 = "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ab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12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cd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"  </a:t>
              </a: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2 = "</a:t>
              </a: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ab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12"  </a:t>
              </a: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3 = "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ab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12  "</a:t>
              </a:r>
              <a:endPara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7" name="Text Box 4"/>
            <p:cNvSpPr txBox="1">
              <a:spLocks noChangeArrowheads="1"/>
            </p:cNvSpPr>
            <p:nvPr/>
          </p:nvSpPr>
          <p:spPr bwMode="auto">
            <a:xfrm>
              <a:off x="5132697" y="4023120"/>
              <a:ext cx="3005464" cy="1514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4 = "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ab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13"</a:t>
              </a:r>
              <a:endParaRPr lang="zh-CN" altLang="en-US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5 = "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" </a:t>
              </a:r>
              <a:endParaRPr lang="zh-CN" altLang="en-US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>
                <a:lnSpc>
                  <a:spcPct val="11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S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6 = "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　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  </a:t>
              </a:r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"</a:t>
              </a:r>
              <a:endParaRPr lang="zh-CN" altLang="en-US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2998561" y="5283213"/>
              <a:ext cx="108000" cy="72000"/>
              <a:chOff x="9037320" y="2187353"/>
              <a:chExt cx="541925" cy="255362"/>
            </a:xfrm>
          </p:grpSpPr>
          <p:cxnSp>
            <p:nvCxnSpPr>
              <p:cNvPr id="81" name="直接连接符 80"/>
              <p:cNvCxnSpPr/>
              <p:nvPr/>
            </p:nvCxnSpPr>
            <p:spPr>
              <a:xfrm>
                <a:off x="9037320" y="2439353"/>
                <a:ext cx="540000" cy="0"/>
              </a:xfrm>
              <a:prstGeom prst="line">
                <a:avLst/>
              </a:prstGeom>
              <a:ln w="22225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rot="5400000">
                <a:off x="8915995" y="2316715"/>
                <a:ext cx="252000" cy="0"/>
              </a:xfrm>
              <a:prstGeom prst="line">
                <a:avLst/>
              </a:prstGeom>
              <a:ln w="22225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rot="5400000">
                <a:off x="9453245" y="2313353"/>
                <a:ext cx="252000" cy="0"/>
              </a:xfrm>
              <a:prstGeom prst="line">
                <a:avLst/>
              </a:prstGeom>
              <a:ln w="22225">
                <a:solidFill>
                  <a:srgbClr val="4040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229441" y="5308545"/>
              <a:ext cx="489537" cy="76077"/>
              <a:chOff x="6229441" y="5308545"/>
              <a:chExt cx="489537" cy="76077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6229441" y="5308545"/>
                <a:ext cx="108000" cy="72000"/>
                <a:chOff x="9037320" y="2187353"/>
                <a:chExt cx="541925" cy="255362"/>
              </a:xfrm>
            </p:grpSpPr>
            <p:cxnSp>
              <p:nvCxnSpPr>
                <p:cNvPr id="85" name="直接连接符 84"/>
                <p:cNvCxnSpPr/>
                <p:nvPr/>
              </p:nvCxnSpPr>
              <p:spPr>
                <a:xfrm>
                  <a:off x="9037320" y="2439353"/>
                  <a:ext cx="540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 rot="5400000">
                  <a:off x="8915995" y="2316715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 rot="5400000">
                  <a:off x="9453245" y="2313353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组合 87"/>
              <p:cNvGrpSpPr/>
              <p:nvPr/>
            </p:nvGrpSpPr>
            <p:grpSpPr>
              <a:xfrm>
                <a:off x="6413641" y="5312622"/>
                <a:ext cx="108000" cy="72000"/>
                <a:chOff x="9037320" y="2187353"/>
                <a:chExt cx="541925" cy="255362"/>
              </a:xfrm>
            </p:grpSpPr>
            <p:cxnSp>
              <p:nvCxnSpPr>
                <p:cNvPr id="89" name="直接连接符 88"/>
                <p:cNvCxnSpPr/>
                <p:nvPr/>
              </p:nvCxnSpPr>
              <p:spPr>
                <a:xfrm>
                  <a:off x="9037320" y="2439353"/>
                  <a:ext cx="540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/>
                <p:cNvCxnSpPr/>
                <p:nvPr/>
              </p:nvCxnSpPr>
              <p:spPr>
                <a:xfrm rot="5400000">
                  <a:off x="8915995" y="2316715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/>
                <p:cNvCxnSpPr/>
                <p:nvPr/>
              </p:nvCxnSpPr>
              <p:spPr>
                <a:xfrm rot="5400000">
                  <a:off x="9453245" y="2313353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组合 91"/>
              <p:cNvGrpSpPr/>
              <p:nvPr/>
            </p:nvGrpSpPr>
            <p:grpSpPr>
              <a:xfrm>
                <a:off x="6610978" y="5310420"/>
                <a:ext cx="108000" cy="72000"/>
                <a:chOff x="9037320" y="2187353"/>
                <a:chExt cx="541925" cy="255362"/>
              </a:xfrm>
            </p:grpSpPr>
            <p:cxnSp>
              <p:nvCxnSpPr>
                <p:cNvPr id="93" name="直接连接符 92"/>
                <p:cNvCxnSpPr/>
                <p:nvPr/>
              </p:nvCxnSpPr>
              <p:spPr>
                <a:xfrm>
                  <a:off x="9037320" y="2439353"/>
                  <a:ext cx="540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/>
                <p:cNvCxnSpPr/>
                <p:nvPr/>
              </p:nvCxnSpPr>
              <p:spPr>
                <a:xfrm rot="5400000">
                  <a:off x="8915995" y="2316715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 rot="5400000">
                  <a:off x="9453245" y="2313353"/>
                  <a:ext cx="252000" cy="0"/>
                </a:xfrm>
                <a:prstGeom prst="line">
                  <a:avLst/>
                </a:prstGeom>
                <a:ln w="22225">
                  <a:solidFill>
                    <a:srgbClr val="40404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0" name="组合 39"/>
          <p:cNvGrpSpPr/>
          <p:nvPr/>
        </p:nvGrpSpPr>
        <p:grpSpPr>
          <a:xfrm>
            <a:off x="818714" y="957106"/>
            <a:ext cx="5470095" cy="523220"/>
            <a:chOff x="1826091" y="4148024"/>
            <a:chExt cx="5470095" cy="523220"/>
          </a:xfrm>
        </p:grpSpPr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91112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字符串之间如何比较大小呢？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1084023" y="1590752"/>
            <a:ext cx="9827817" cy="259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给定两个串：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X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= "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baseline="-300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baseline="-300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i="1" baseline="-30000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"</a:t>
            </a:r>
            <a:r>
              <a:rPr lang="zh-CN" altLang="en-US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Y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= "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="1" baseline="-300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="1" baseline="-300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="1" i="1" baseline="-30000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"</a:t>
            </a:r>
            <a:r>
              <a:rPr lang="zh-CN" altLang="en-US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则：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1. 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n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m 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dirty="0">
                <a:solidFill>
                  <a:srgbClr val="404040"/>
                </a:solidFill>
                <a:latin typeface="宋体"/>
                <a:ea typeface="宋体" pitchFamily="2" charset="-122"/>
              </a:rPr>
              <a:t>…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X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Y</a:t>
            </a:r>
            <a:endParaRPr lang="en-US" altLang="zh-CN" sz="2800" b="1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  <a:p>
            <a:pPr algn="just">
              <a:spcBef>
                <a:spcPct val="20000"/>
              </a:spcBef>
            </a:pP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2. 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当下列条件之一成立时，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＜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Y</a:t>
            </a:r>
            <a:endParaRPr lang="en-US" altLang="zh-CN" sz="2800" b="1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  <a:p>
            <a:pPr algn="just"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） 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＜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（1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≤ 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≤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）；</a:t>
            </a:r>
          </a:p>
          <a:p>
            <a:pPr algn="just">
              <a:spcBef>
                <a:spcPct val="20000"/>
              </a:spcBef>
            </a:pPr>
            <a:r>
              <a:rPr lang="zh-CN" altLang="en-US" sz="2800" b="1" dirty="0" smtClean="0">
                <a:solidFill>
                  <a:srgbClr val="40404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b="1" dirty="0" smtClean="0">
                <a:solidFill>
                  <a:srgbClr val="40404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 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800" b="1" dirty="0" err="1">
                <a:solidFill>
                  <a:srgbClr val="404040"/>
                </a:solidFill>
                <a:latin typeface="宋体" pitchFamily="2" charset="-122"/>
                <a:ea typeface="宋体" pitchFamily="2" charset="-122"/>
              </a:rPr>
              <a:t>≤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min</a:t>
            </a:r>
            <a:r>
              <a:rPr lang="en-US" altLang="zh-CN" sz="2800" b="1" dirty="0">
                <a:solidFill>
                  <a:srgbClr val="40404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b="1" dirty="0" err="1">
                <a:solidFill>
                  <a:srgbClr val="40404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使得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rgbClr val="40404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≤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≤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800" b="1" dirty="0">
                <a:solidFill>
                  <a:srgbClr val="404040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="1" dirty="0">
                <a:solidFill>
                  <a:srgbClr val="40404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800" b="1" dirty="0" err="1">
                <a:solidFill>
                  <a:srgbClr val="404040"/>
                </a:solidFill>
                <a:latin typeface="宋体" pitchFamily="2" charset="-122"/>
                <a:ea typeface="宋体" pitchFamily="2" charset="-122"/>
              </a:rPr>
              <a:t>＜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y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800" b="1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6288809" y="909398"/>
            <a:ext cx="4851631" cy="696594"/>
            <a:chOff x="4221480" y="1861019"/>
            <a:chExt cx="4851631" cy="696594"/>
          </a:xfrm>
        </p:grpSpPr>
        <p:sp>
          <p:nvSpPr>
            <p:cNvPr id="49" name="右箭头 48"/>
            <p:cNvSpPr/>
            <p:nvPr/>
          </p:nvSpPr>
          <p:spPr>
            <a:xfrm>
              <a:off x="4221480" y="204296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0" name="Rectangle 2"/>
            <p:cNvSpPr txBox="1">
              <a:spLocks noChangeArrowheads="1"/>
            </p:cNvSpPr>
            <p:nvPr/>
          </p:nvSpPr>
          <p:spPr>
            <a:xfrm>
              <a:off x="5128259" y="1861019"/>
              <a:ext cx="3944852" cy="69659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组成串的字符之间的比较</a:t>
              </a:r>
              <a:endPara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57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37052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抽象数据类型定义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8646" y="906096"/>
            <a:ext cx="10502274" cy="498360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ADT  String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DataModel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中的数据元素仅由一个字符组成，相邻元素具有前驱和后继关系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Operation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StrAssign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串赋值</a:t>
            </a:r>
            <a:endParaRPr lang="en-US" altLang="zh-CN" sz="2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StrLength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求串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的长度</a:t>
            </a:r>
          </a:p>
          <a:p>
            <a:pPr>
              <a:lnSpc>
                <a:spcPts val="3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Strcat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串连接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StrSub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求子串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StrCmp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串比较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StrIndex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子串定位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StrInsert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串插入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StrDelete</a:t>
            </a:r>
            <a:r>
              <a:rPr lang="en-US" altLang="zh-CN" sz="24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串删除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endADT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344994" y="3149620"/>
            <a:ext cx="5825926" cy="523220"/>
            <a:chOff x="1826091" y="4148024"/>
            <a:chExt cx="5825926" cy="523220"/>
          </a:xfrm>
        </p:grpSpPr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2669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字符串的基本操作有什么特点？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325579" y="3903672"/>
            <a:ext cx="5070125" cy="523220"/>
            <a:chOff x="5462739" y="3156912"/>
            <a:chExt cx="5070125" cy="523220"/>
          </a:xfrm>
        </p:grpSpPr>
        <p:sp>
          <p:nvSpPr>
            <p:cNvPr id="39" name="矩形 38"/>
            <p:cNvSpPr/>
            <p:nvPr/>
          </p:nvSpPr>
          <p:spPr>
            <a:xfrm>
              <a:off x="6039326" y="3156912"/>
              <a:ext cx="44935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通常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以</a:t>
              </a:r>
              <a:r>
                <a:rPr lang="zh-CN" altLang="zh-CN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串整体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作为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操作对象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 84"/>
            <p:cNvSpPr>
              <a:spLocks/>
            </p:cNvSpPr>
            <p:nvPr/>
          </p:nvSpPr>
          <p:spPr bwMode="auto">
            <a:xfrm>
              <a:off x="5462739" y="3207744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25579" y="4511040"/>
            <a:ext cx="6147343" cy="523220"/>
            <a:chOff x="5462739" y="3764280"/>
            <a:chExt cx="6147343" cy="523220"/>
          </a:xfrm>
        </p:grpSpPr>
        <p:sp>
          <p:nvSpPr>
            <p:cNvPr id="3" name="矩形 2"/>
            <p:cNvSpPr/>
            <p:nvPr/>
          </p:nvSpPr>
          <p:spPr>
            <a:xfrm>
              <a:off x="6039326" y="3764280"/>
              <a:ext cx="55707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程序语言大都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了串的基本操作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 84"/>
            <p:cNvSpPr>
              <a:spLocks/>
            </p:cNvSpPr>
            <p:nvPr/>
          </p:nvSpPr>
          <p:spPr bwMode="auto">
            <a:xfrm>
              <a:off x="5462739" y="386594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246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838584" y="865658"/>
            <a:ext cx="7197526" cy="523220"/>
            <a:chOff x="1826091" y="4148024"/>
            <a:chExt cx="7197526" cy="523220"/>
          </a:xfrm>
        </p:grpSpPr>
        <p:sp>
          <p:nvSpPr>
            <p:cNvPr id="6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如何表示串的长度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818714" y="1485733"/>
            <a:ext cx="8249189" cy="519113"/>
            <a:chOff x="818714" y="1714341"/>
            <a:chExt cx="8249189" cy="519113"/>
          </a:xfrm>
        </p:grpSpPr>
        <p:sp>
          <p:nvSpPr>
            <p:cNvPr id="74" name="Text Box 2"/>
            <p:cNvSpPr txBox="1">
              <a:spLocks noChangeArrowheads="1"/>
            </p:cNvSpPr>
            <p:nvPr/>
          </p:nvSpPr>
          <p:spPr bwMode="auto">
            <a:xfrm>
              <a:off x="1327253" y="1714341"/>
              <a:ext cx="77406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 </a:t>
              </a:r>
              <a:r>
                <a:rPr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：用一个变量来表示串的实际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长度</a:t>
              </a:r>
              <a:r>
                <a:rPr lang="zh-CN" altLang="en-US" sz="1400" b="1" dirty="0" smtClean="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sz="1400" b="1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Freeform 84"/>
            <p:cNvSpPr>
              <a:spLocks/>
            </p:cNvSpPr>
            <p:nvPr/>
          </p:nvSpPr>
          <p:spPr bwMode="auto">
            <a:xfrm>
              <a:off x="818714" y="179389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18714" y="2105484"/>
            <a:ext cx="10657006" cy="954107"/>
            <a:chOff x="818714" y="1714341"/>
            <a:chExt cx="10657006" cy="954107"/>
          </a:xfrm>
        </p:grpSpPr>
        <p:sp>
          <p:nvSpPr>
            <p:cNvPr id="29" name="Text Box 2"/>
            <p:cNvSpPr txBox="1">
              <a:spLocks noChangeArrowheads="1"/>
            </p:cNvSpPr>
            <p:nvPr/>
          </p:nvSpPr>
          <p:spPr bwMode="auto">
            <a:xfrm>
              <a:off x="1327252" y="1714341"/>
              <a:ext cx="10148468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 </a:t>
              </a:r>
              <a:r>
                <a:rPr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串尾存储一个不会在串中出现的特殊字符作为串的终结符，表示串的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结尾</a:t>
              </a:r>
              <a:r>
                <a:rPr lang="zh-CN" altLang="en-US" sz="1400" b="1" dirty="0" smtClean="0">
                  <a:solidFill>
                    <a:schemeClr val="tx1"/>
                  </a:solidFill>
                  <a:latin typeface="Times New Roman" pitchFamily="18" charset="0"/>
                  <a:ea typeface="隶书" pitchFamily="49" charset="-122"/>
                  <a:cs typeface="Times New Roman" panose="02020603050405020304" pitchFamily="18" charset="0"/>
                </a:rPr>
                <a:t> </a:t>
              </a:r>
              <a:endParaRPr lang="zh-CN" altLang="en-US" sz="1400" b="1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84"/>
            <p:cNvSpPr>
              <a:spLocks/>
            </p:cNvSpPr>
            <p:nvPr/>
          </p:nvSpPr>
          <p:spPr bwMode="auto">
            <a:xfrm>
              <a:off x="818714" y="179389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18714" y="3145941"/>
            <a:ext cx="10485499" cy="954107"/>
            <a:chOff x="818714" y="1714341"/>
            <a:chExt cx="10485499" cy="954107"/>
          </a:xfrm>
        </p:grpSpPr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1327252" y="1714341"/>
              <a:ext cx="9976961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 </a:t>
              </a:r>
              <a:r>
                <a:rPr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：用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 0 号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单元存放串的长度，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从 1 号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单元开始存放串值</a:t>
              </a:r>
            </a:p>
          </p:txBody>
        </p:sp>
        <p:sp>
          <p:nvSpPr>
            <p:cNvPr id="47" name="Freeform 84"/>
            <p:cNvSpPr>
              <a:spLocks/>
            </p:cNvSpPr>
            <p:nvPr/>
          </p:nvSpPr>
          <p:spPr bwMode="auto">
            <a:xfrm>
              <a:off x="818714" y="179389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10"/>
          <p:cNvGrpSpPr>
            <a:grpSpLocks/>
          </p:cNvGrpSpPr>
          <p:nvPr/>
        </p:nvGrpSpPr>
        <p:grpSpPr bwMode="auto">
          <a:xfrm>
            <a:off x="1932091" y="5698512"/>
            <a:ext cx="7053262" cy="569913"/>
            <a:chOff x="601" y="3655"/>
            <a:chExt cx="4443" cy="359"/>
          </a:xfrm>
          <a:noFill/>
        </p:grpSpPr>
        <p:sp>
          <p:nvSpPr>
            <p:cNvPr id="50" name="Rectangle 12"/>
            <p:cNvSpPr>
              <a:spLocks noChangeArrowheads="1"/>
            </p:cNvSpPr>
            <p:nvPr/>
          </p:nvSpPr>
          <p:spPr bwMode="auto">
            <a:xfrm>
              <a:off x="601" y="3665"/>
              <a:ext cx="4443" cy="34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200" b="1" i="1" dirty="0">
                  <a:solidFill>
                    <a:srgbClr val="404040"/>
                  </a:solidFill>
                  <a:latin typeface="Times New Roman" pitchFamily="18" charset="0"/>
                </a:rPr>
                <a:t> </a:t>
              </a:r>
              <a:r>
                <a:rPr lang="en-US" altLang="zh-CN" sz="3200" b="1" dirty="0">
                  <a:solidFill>
                    <a:srgbClr val="B42D2D"/>
                  </a:solidFill>
                  <a:latin typeface="Times New Roman" pitchFamily="18" charset="0"/>
                </a:rPr>
                <a:t>9</a:t>
              </a:r>
              <a:r>
                <a:rPr lang="en-US" altLang="zh-CN" sz="3200" b="1" dirty="0">
                  <a:solidFill>
                    <a:srgbClr val="404040"/>
                  </a:solidFill>
                  <a:latin typeface="Times New Roman" pitchFamily="18" charset="0"/>
                </a:rPr>
                <a:t> </a:t>
              </a:r>
              <a:r>
                <a:rPr lang="en-US" altLang="zh-CN" sz="3200" b="1" i="1" dirty="0">
                  <a:solidFill>
                    <a:srgbClr val="404040"/>
                  </a:solidFill>
                  <a:latin typeface="Times New Roman" pitchFamily="18" charset="0"/>
                </a:rPr>
                <a:t>   </a:t>
              </a:r>
              <a:r>
                <a:rPr lang="en-US" altLang="zh-CN" sz="3600" b="1" i="1" dirty="0">
                  <a:solidFill>
                    <a:srgbClr val="404040"/>
                  </a:solidFill>
                  <a:latin typeface="Times New Roman" pitchFamily="18" charset="0"/>
                </a:rPr>
                <a:t>a    b    c    d    e    f    g</a:t>
              </a:r>
              <a:endParaRPr lang="en-US" altLang="zh-CN" sz="3600" b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034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470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1893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>
              <a:off x="3109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5" name="Line 17"/>
            <p:cNvSpPr>
              <a:spLocks noChangeShapeType="1"/>
            </p:cNvSpPr>
            <p:nvPr/>
          </p:nvSpPr>
          <p:spPr bwMode="auto">
            <a:xfrm>
              <a:off x="2307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>
              <a:off x="2712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>
              <a:off x="3513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8" name="Text Box 20"/>
            <p:cNvSpPr txBox="1">
              <a:spLocks noChangeArrowheads="1"/>
            </p:cNvSpPr>
            <p:nvPr/>
          </p:nvSpPr>
          <p:spPr bwMode="auto">
            <a:xfrm>
              <a:off x="4146" y="3677"/>
              <a:ext cx="728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空  闲</a:t>
              </a:r>
            </a:p>
          </p:txBody>
        </p:sp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3887" y="3655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32" name="Group 8"/>
          <p:cNvGrpSpPr>
            <a:grpSpLocks/>
          </p:cNvGrpSpPr>
          <p:nvPr/>
        </p:nvGrpSpPr>
        <p:grpSpPr bwMode="auto">
          <a:xfrm>
            <a:off x="1932091" y="5149089"/>
            <a:ext cx="7053262" cy="569913"/>
            <a:chOff x="601" y="3655"/>
            <a:chExt cx="4443" cy="359"/>
          </a:xfrm>
          <a:noFill/>
        </p:grpSpPr>
        <p:sp>
          <p:nvSpPr>
            <p:cNvPr id="34" name="Rectangle 10"/>
            <p:cNvSpPr>
              <a:spLocks noChangeArrowheads="1"/>
            </p:cNvSpPr>
            <p:nvPr/>
          </p:nvSpPr>
          <p:spPr bwMode="auto">
            <a:xfrm>
              <a:off x="601" y="3665"/>
              <a:ext cx="4443" cy="34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200" b="1" i="1" dirty="0">
                  <a:solidFill>
                    <a:srgbClr val="404040"/>
                  </a:solidFill>
                  <a:latin typeface="Times New Roman" pitchFamily="18" charset="0"/>
                </a:rPr>
                <a:t> </a:t>
              </a:r>
              <a:r>
                <a:rPr lang="en-US" altLang="zh-CN" sz="3600" b="1" i="1" dirty="0">
                  <a:solidFill>
                    <a:srgbClr val="404040"/>
                  </a:solidFill>
                  <a:latin typeface="Times New Roman" pitchFamily="18" charset="0"/>
                </a:rPr>
                <a:t>a    b    c    d    e    f    g   </a:t>
              </a:r>
              <a:r>
                <a:rPr lang="en-US" altLang="zh-CN" sz="3600" b="1" dirty="0">
                  <a:solidFill>
                    <a:srgbClr val="B42D2D"/>
                  </a:solidFill>
                  <a:latin typeface="Times New Roman" pitchFamily="18" charset="0"/>
                </a:rPr>
                <a:t>\0</a:t>
              </a:r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1034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>
              <a:off x="1470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893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3109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2307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2712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>
              <a:off x="3513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4146" y="3677"/>
              <a:ext cx="728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空  闲</a:t>
              </a:r>
            </a:p>
          </p:txBody>
        </p: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>
              <a:off x="3887" y="3655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32089" y="4622610"/>
            <a:ext cx="7061209" cy="555625"/>
            <a:chOff x="1932089" y="4631402"/>
            <a:chExt cx="7061209" cy="555625"/>
          </a:xfrm>
        </p:grpSpPr>
        <p:sp>
          <p:nvSpPr>
            <p:cNvPr id="66" name="Rectangle 11"/>
            <p:cNvSpPr>
              <a:spLocks noChangeArrowheads="1"/>
            </p:cNvSpPr>
            <p:nvPr/>
          </p:nvSpPr>
          <p:spPr bwMode="auto">
            <a:xfrm>
              <a:off x="1932089" y="4632988"/>
              <a:ext cx="6552000" cy="53976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200" b="1" i="1">
                  <a:solidFill>
                    <a:srgbClr val="404040"/>
                  </a:solidFill>
                  <a:latin typeface="Times New Roman" pitchFamily="18" charset="0"/>
                </a:rPr>
                <a:t> </a:t>
              </a:r>
              <a:r>
                <a:rPr lang="en-US" altLang="zh-CN" sz="3600" b="1" i="1">
                  <a:solidFill>
                    <a:srgbClr val="404040"/>
                  </a:solidFill>
                  <a:latin typeface="Times New Roman" pitchFamily="18" charset="0"/>
                </a:rPr>
                <a:t>a    b    c    d    e    f    g</a:t>
              </a:r>
            </a:p>
          </p:txBody>
        </p:sp>
        <p:sp>
          <p:nvSpPr>
            <p:cNvPr id="75" name="Line 12"/>
            <p:cNvSpPr>
              <a:spLocks noChangeShapeType="1"/>
            </p:cNvSpPr>
            <p:nvPr/>
          </p:nvSpPr>
          <p:spPr bwMode="auto">
            <a:xfrm>
              <a:off x="2619479" y="4636689"/>
              <a:ext cx="0" cy="5503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6" name="Line 13"/>
            <p:cNvSpPr>
              <a:spLocks noChangeShapeType="1"/>
            </p:cNvSpPr>
            <p:nvPr/>
          </p:nvSpPr>
          <p:spPr bwMode="auto">
            <a:xfrm>
              <a:off x="3311629" y="4636689"/>
              <a:ext cx="0" cy="5503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7" name="Line 14"/>
            <p:cNvSpPr>
              <a:spLocks noChangeShapeType="1"/>
            </p:cNvSpPr>
            <p:nvPr/>
          </p:nvSpPr>
          <p:spPr bwMode="auto">
            <a:xfrm>
              <a:off x="3983141" y="4636689"/>
              <a:ext cx="0" cy="5503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>
              <a:off x="5913541" y="4631402"/>
              <a:ext cx="0" cy="5503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4640366" y="4631402"/>
              <a:ext cx="0" cy="5503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5283304" y="4631402"/>
              <a:ext cx="0" cy="5503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6554891" y="4631931"/>
              <a:ext cx="0" cy="55033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4" name="Text Box 19"/>
            <p:cNvSpPr txBox="1">
              <a:spLocks noChangeArrowheads="1"/>
            </p:cNvSpPr>
            <p:nvPr/>
          </p:nvSpPr>
          <p:spPr bwMode="auto">
            <a:xfrm>
              <a:off x="8491648" y="4636165"/>
              <a:ext cx="501650" cy="53975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B42D2D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65" name="Text Box 20"/>
            <p:cNvSpPr txBox="1">
              <a:spLocks noChangeArrowheads="1"/>
            </p:cNvSpPr>
            <p:nvPr/>
          </p:nvSpPr>
          <p:spPr bwMode="auto">
            <a:xfrm>
              <a:off x="6845403" y="4652040"/>
              <a:ext cx="1155700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空  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582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模式匹配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37975" y="1624648"/>
            <a:ext cx="9936705" cy="605294"/>
            <a:chOff x="837975" y="1624648"/>
            <a:chExt cx="9936705" cy="605294"/>
          </a:xfrm>
        </p:grpSpPr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1370221" y="1624648"/>
              <a:ext cx="9404459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模式匹配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：在主串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S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中寻找子串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过程，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也称为模式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1" name="Group 67"/>
            <p:cNvGrpSpPr/>
            <p:nvPr/>
          </p:nvGrpSpPr>
          <p:grpSpPr>
            <a:xfrm>
              <a:off x="837975" y="172127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2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1637" y="877888"/>
            <a:ext cx="70610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</a:pP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= "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… </a:t>
            </a:r>
            <a:r>
              <a:rPr lang="en-US" altLang="zh-CN" sz="2800" b="1" i="1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</a:t>
            </a:r>
            <a:r>
              <a:rPr lang="en-US" altLang="zh-CN" sz="2800" b="1" i="1" baseline="-30000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"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       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T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= "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 b="1" baseline="-30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… 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t</a:t>
            </a:r>
            <a:r>
              <a:rPr lang="en-US" altLang="zh-CN" sz="2800" b="1" i="1" baseline="-30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m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"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7975" y="2354688"/>
            <a:ext cx="9227622" cy="523220"/>
            <a:chOff x="837975" y="2354688"/>
            <a:chExt cx="9227622" cy="523220"/>
          </a:xfrm>
        </p:grpSpPr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1370221" y="2354688"/>
              <a:ext cx="869537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匹配成功，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返回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位置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；否则返回 0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3" name="Group 67"/>
            <p:cNvGrpSpPr/>
            <p:nvPr/>
          </p:nvGrpSpPr>
          <p:grpSpPr>
            <a:xfrm>
              <a:off x="837975" y="240707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4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792255" y="3136426"/>
            <a:ext cx="7197526" cy="523220"/>
            <a:chOff x="1826091" y="4148024"/>
            <a:chExt cx="7197526" cy="523220"/>
          </a:xfrm>
        </p:grpSpPr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模式匹配问题有什么特点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8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1136785" y="4376738"/>
            <a:ext cx="10277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算法改进所取得的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积累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效益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模式匹配操作经常被调用，执行频率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kumimoji="1" lang="zh-CN" altLang="en-US" sz="24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1136785" y="3830956"/>
            <a:ext cx="1064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41325" indent="-441325" algn="l">
              <a:spcBef>
                <a:spcPct val="2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执行时间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问题规模通常很大，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常常在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大量信息中进行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0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208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BF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1" name="Text Box 2"/>
          <p:cNvSpPr txBox="1">
            <a:spLocks noChangeArrowheads="1"/>
          </p:cNvSpPr>
          <p:nvPr/>
        </p:nvSpPr>
        <p:spPr bwMode="auto">
          <a:xfrm>
            <a:off x="883920" y="3683635"/>
            <a:ext cx="10226040" cy="2308324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77913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14500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51088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87675" indent="-457200" algn="l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4448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9020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592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816475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1. 在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串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和串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设比较的起始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下标 </a:t>
            </a:r>
            <a:r>
              <a:rPr lang="en-US" altLang="zh-CN" dirty="0" err="1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2. 循环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直到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所有字符均比较完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2.1 如果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S[</a:t>
            </a:r>
            <a:r>
              <a:rPr lang="en-US" altLang="zh-CN" dirty="0" err="1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等于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T[j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]，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继续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比较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下一个字符；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2.2 否则，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将 </a:t>
            </a:r>
            <a:r>
              <a:rPr lang="en-US" altLang="zh-CN" dirty="0" err="1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回溯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，准备下一趟比较；</a:t>
            </a: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3. 如果</a:t>
            </a:r>
            <a:r>
              <a:rPr lang="en-US" altLang="zh-CN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中所有字符均比较完，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则返回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匹配的起始比较下标；</a:t>
            </a:r>
            <a:r>
              <a:rPr lang="zh-CN" altLang="en-US" dirty="0" smtClean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否则返回 0</a:t>
            </a:r>
            <a:r>
              <a:rPr lang="zh-CN" altLang="en-US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grpSp>
        <p:nvGrpSpPr>
          <p:cNvPr id="116" name="Group 26"/>
          <p:cNvGrpSpPr>
            <a:grpSpLocks/>
          </p:cNvGrpSpPr>
          <p:nvPr/>
        </p:nvGrpSpPr>
        <p:grpSpPr bwMode="auto">
          <a:xfrm>
            <a:off x="6722902" y="2863231"/>
            <a:ext cx="209550" cy="601662"/>
            <a:chOff x="3048" y="3679"/>
            <a:chExt cx="132" cy="379"/>
          </a:xfrm>
          <a:noFill/>
        </p:grpSpPr>
        <p:sp>
          <p:nvSpPr>
            <p:cNvPr id="117" name="Line 27"/>
            <p:cNvSpPr>
              <a:spLocks noChangeShapeType="1"/>
            </p:cNvSpPr>
            <p:nvPr/>
          </p:nvSpPr>
          <p:spPr bwMode="auto">
            <a:xfrm flipV="1">
              <a:off x="3048" y="3679"/>
              <a:ext cx="0" cy="26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Text Box 28"/>
            <p:cNvSpPr txBox="1">
              <a:spLocks noChangeArrowheads="1"/>
            </p:cNvSpPr>
            <p:nvPr/>
          </p:nvSpPr>
          <p:spPr bwMode="auto">
            <a:xfrm>
              <a:off x="3097" y="3738"/>
              <a:ext cx="83" cy="32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itchFamily="18" charset="0"/>
                  <a:ea typeface="宋体" charset="-122"/>
                </a:defRPr>
              </a:lvl1pPr>
            </a:lstStyle>
            <a:p>
              <a:r>
                <a:rPr lang="en-US" altLang="zh-CN" b="0" dirty="0">
                  <a:solidFill>
                    <a:srgbClr val="40404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  <p:grpSp>
        <p:nvGrpSpPr>
          <p:cNvPr id="119" name="Group 29"/>
          <p:cNvGrpSpPr>
            <a:grpSpLocks/>
          </p:cNvGrpSpPr>
          <p:nvPr/>
        </p:nvGrpSpPr>
        <p:grpSpPr bwMode="auto">
          <a:xfrm>
            <a:off x="6725760" y="608981"/>
            <a:ext cx="222250" cy="704850"/>
            <a:chOff x="3051" y="1887"/>
            <a:chExt cx="140" cy="444"/>
          </a:xfrm>
          <a:noFill/>
        </p:grpSpPr>
        <p:sp>
          <p:nvSpPr>
            <p:cNvPr id="120" name="Line 30"/>
            <p:cNvSpPr>
              <a:spLocks noChangeShapeType="1"/>
            </p:cNvSpPr>
            <p:nvPr/>
          </p:nvSpPr>
          <p:spPr bwMode="auto">
            <a:xfrm flipV="1">
              <a:off x="3051" y="2037"/>
              <a:ext cx="0" cy="294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 type="stealth" w="lg" len="lg"/>
              <a:tailEnd type="none" w="sm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Text Box 31"/>
            <p:cNvSpPr txBox="1">
              <a:spLocks noChangeArrowheads="1"/>
            </p:cNvSpPr>
            <p:nvPr/>
          </p:nvSpPr>
          <p:spPr bwMode="auto">
            <a:xfrm>
              <a:off x="3107" y="1887"/>
              <a:ext cx="84" cy="31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itchFamily="18" charset="0"/>
                  <a:ea typeface="宋体" charset="-122"/>
                </a:defRPr>
              </a:lvl1pPr>
            </a:lstStyle>
            <a:p>
              <a:r>
                <a:rPr lang="en-US" altLang="zh-CN" b="0" dirty="0" err="1">
                  <a:solidFill>
                    <a:srgbClr val="40404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b="0" dirty="0">
                <a:solidFill>
                  <a:srgbClr val="40404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Text Box 32"/>
          <p:cNvSpPr txBox="1">
            <a:spLocks noChangeArrowheads="1"/>
          </p:cNvSpPr>
          <p:nvPr/>
        </p:nvSpPr>
        <p:spPr bwMode="auto">
          <a:xfrm>
            <a:off x="5922802" y="1760743"/>
            <a:ext cx="560388" cy="3703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 eaLnBrk="0" hangingPunct="0"/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…</a:t>
            </a:r>
          </a:p>
        </p:txBody>
      </p:sp>
      <p:grpSp>
        <p:nvGrpSpPr>
          <p:cNvPr id="123" name="Group 33"/>
          <p:cNvGrpSpPr>
            <a:grpSpLocks/>
          </p:cNvGrpSpPr>
          <p:nvPr/>
        </p:nvGrpSpPr>
        <p:grpSpPr bwMode="auto">
          <a:xfrm>
            <a:off x="5124607" y="1836119"/>
            <a:ext cx="90488" cy="489410"/>
            <a:chOff x="1734" y="2376"/>
            <a:chExt cx="57" cy="662"/>
          </a:xfrm>
          <a:noFill/>
        </p:grpSpPr>
        <p:sp>
          <p:nvSpPr>
            <p:cNvPr id="124" name="Line 34"/>
            <p:cNvSpPr>
              <a:spLocks noChangeShapeType="1"/>
            </p:cNvSpPr>
            <p:nvPr/>
          </p:nvSpPr>
          <p:spPr bwMode="auto">
            <a:xfrm>
              <a:off x="1734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35"/>
            <p:cNvSpPr>
              <a:spLocks noChangeShapeType="1"/>
            </p:cNvSpPr>
            <p:nvPr/>
          </p:nvSpPr>
          <p:spPr bwMode="auto">
            <a:xfrm>
              <a:off x="1791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6" name="Group 36"/>
          <p:cNvGrpSpPr>
            <a:grpSpLocks/>
          </p:cNvGrpSpPr>
          <p:nvPr/>
        </p:nvGrpSpPr>
        <p:grpSpPr bwMode="auto">
          <a:xfrm>
            <a:off x="5591967" y="1836119"/>
            <a:ext cx="88900" cy="489410"/>
            <a:chOff x="1990" y="2376"/>
            <a:chExt cx="56" cy="662"/>
          </a:xfrm>
          <a:noFill/>
        </p:grpSpPr>
        <p:sp>
          <p:nvSpPr>
            <p:cNvPr id="127" name="Line 37"/>
            <p:cNvSpPr>
              <a:spLocks noChangeShapeType="1"/>
            </p:cNvSpPr>
            <p:nvPr/>
          </p:nvSpPr>
          <p:spPr bwMode="auto">
            <a:xfrm>
              <a:off x="2046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38"/>
            <p:cNvSpPr>
              <a:spLocks noChangeShapeType="1"/>
            </p:cNvSpPr>
            <p:nvPr/>
          </p:nvSpPr>
          <p:spPr bwMode="auto">
            <a:xfrm>
              <a:off x="1990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9" name="Group 39"/>
          <p:cNvGrpSpPr>
            <a:grpSpLocks/>
          </p:cNvGrpSpPr>
          <p:nvPr/>
        </p:nvGrpSpPr>
        <p:grpSpPr bwMode="auto">
          <a:xfrm>
            <a:off x="6492080" y="1836119"/>
            <a:ext cx="293687" cy="489410"/>
            <a:chOff x="2893" y="2376"/>
            <a:chExt cx="185" cy="662"/>
          </a:xfrm>
          <a:noFill/>
        </p:grpSpPr>
        <p:sp>
          <p:nvSpPr>
            <p:cNvPr id="130" name="Line 40"/>
            <p:cNvSpPr>
              <a:spLocks noChangeShapeType="1"/>
            </p:cNvSpPr>
            <p:nvPr/>
          </p:nvSpPr>
          <p:spPr bwMode="auto">
            <a:xfrm>
              <a:off x="3021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41"/>
            <p:cNvSpPr>
              <a:spLocks noChangeShapeType="1"/>
            </p:cNvSpPr>
            <p:nvPr/>
          </p:nvSpPr>
          <p:spPr bwMode="auto">
            <a:xfrm>
              <a:off x="2893" y="2679"/>
              <a:ext cx="185" cy="85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42"/>
            <p:cNvSpPr>
              <a:spLocks noChangeShapeType="1"/>
            </p:cNvSpPr>
            <p:nvPr/>
          </p:nvSpPr>
          <p:spPr bwMode="auto">
            <a:xfrm>
              <a:off x="2965" y="2376"/>
              <a:ext cx="0" cy="6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" name="Group 47"/>
          <p:cNvGrpSpPr>
            <a:grpSpLocks/>
          </p:cNvGrpSpPr>
          <p:nvPr/>
        </p:nvGrpSpPr>
        <p:grpSpPr bwMode="auto">
          <a:xfrm>
            <a:off x="5403945" y="607395"/>
            <a:ext cx="1185930" cy="704850"/>
            <a:chOff x="1785" y="1590"/>
            <a:chExt cx="1219" cy="444"/>
          </a:xfrm>
          <a:noFill/>
        </p:grpSpPr>
        <p:sp>
          <p:nvSpPr>
            <p:cNvPr id="134" name="Freeform 48"/>
            <p:cNvSpPr>
              <a:spLocks/>
            </p:cNvSpPr>
            <p:nvPr/>
          </p:nvSpPr>
          <p:spPr bwMode="auto">
            <a:xfrm>
              <a:off x="2037" y="1887"/>
              <a:ext cx="967" cy="142"/>
            </a:xfrm>
            <a:custGeom>
              <a:avLst/>
              <a:gdLst>
                <a:gd name="T0" fmla="*/ 1066 w 1066"/>
                <a:gd name="T1" fmla="*/ 163 h 175"/>
                <a:gd name="T2" fmla="*/ 870 w 1066"/>
                <a:gd name="T3" fmla="*/ 55 h 175"/>
                <a:gd name="T4" fmla="*/ 525 w 1066"/>
                <a:gd name="T5" fmla="*/ 10 h 175"/>
                <a:gd name="T6" fmla="*/ 195 w 1066"/>
                <a:gd name="T7" fmla="*/ 40 h 175"/>
                <a:gd name="T8" fmla="*/ 0 w 1066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6" h="175">
                  <a:moveTo>
                    <a:pt x="1066" y="163"/>
                  </a:moveTo>
                  <a:cubicBezTo>
                    <a:pt x="1033" y="145"/>
                    <a:pt x="960" y="81"/>
                    <a:pt x="870" y="55"/>
                  </a:cubicBezTo>
                  <a:cubicBezTo>
                    <a:pt x="780" y="29"/>
                    <a:pt x="637" y="12"/>
                    <a:pt x="525" y="10"/>
                  </a:cubicBezTo>
                  <a:cubicBezTo>
                    <a:pt x="357" y="0"/>
                    <a:pt x="282" y="13"/>
                    <a:pt x="195" y="40"/>
                  </a:cubicBezTo>
                  <a:cubicBezTo>
                    <a:pt x="108" y="67"/>
                    <a:pt x="41" y="147"/>
                    <a:pt x="0" y="175"/>
                  </a:cubicBezTo>
                </a:path>
              </a:pathLst>
            </a:custGeom>
            <a:grpFill/>
            <a:ln w="28575" cap="flat" cmpd="sng">
              <a:solidFill>
                <a:srgbClr val="B42D2D"/>
              </a:solidFill>
              <a:prstDash val="dash"/>
              <a:round/>
              <a:headEnd type="none" w="med" len="med"/>
              <a:tailEnd type="stealth" w="lg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5" name="Group 49"/>
            <p:cNvGrpSpPr>
              <a:grpSpLocks/>
            </p:cNvGrpSpPr>
            <p:nvPr/>
          </p:nvGrpSpPr>
          <p:grpSpPr bwMode="auto">
            <a:xfrm>
              <a:off x="1785" y="1590"/>
              <a:ext cx="172" cy="444"/>
              <a:chOff x="1785" y="1590"/>
              <a:chExt cx="172" cy="444"/>
            </a:xfrm>
            <a:grpFill/>
          </p:grpSpPr>
          <p:sp>
            <p:nvSpPr>
              <p:cNvPr id="136" name="Line 50"/>
              <p:cNvSpPr>
                <a:spLocks noChangeShapeType="1"/>
              </p:cNvSpPr>
              <p:nvPr/>
            </p:nvSpPr>
            <p:spPr bwMode="auto">
              <a:xfrm flipV="1">
                <a:off x="1957" y="1740"/>
                <a:ext cx="0" cy="294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 type="stealth" w="lg" len="lg"/>
                <a:tailEnd type="none" w="sm" len="med"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" name="Text Box 51"/>
              <p:cNvSpPr txBox="1">
                <a:spLocks noChangeArrowheads="1"/>
              </p:cNvSpPr>
              <p:nvPr/>
            </p:nvSpPr>
            <p:spPr bwMode="auto">
              <a:xfrm>
                <a:off x="1785" y="1590"/>
                <a:ext cx="84" cy="31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800" dirty="0" err="1">
                    <a:solidFill>
                      <a:srgbClr val="404040"/>
                    </a:solidFill>
                    <a:latin typeface="Times New Roman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endPara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8" name="Group 54"/>
          <p:cNvGrpSpPr>
            <a:grpSpLocks/>
          </p:cNvGrpSpPr>
          <p:nvPr/>
        </p:nvGrpSpPr>
        <p:grpSpPr bwMode="auto">
          <a:xfrm>
            <a:off x="4910307" y="2821957"/>
            <a:ext cx="1772274" cy="666754"/>
            <a:chOff x="1649" y="3372"/>
            <a:chExt cx="1344" cy="403"/>
          </a:xfrm>
          <a:noFill/>
        </p:grpSpPr>
        <p:sp>
          <p:nvSpPr>
            <p:cNvPr id="139" name="Freeform 55"/>
            <p:cNvSpPr>
              <a:spLocks/>
            </p:cNvSpPr>
            <p:nvPr/>
          </p:nvSpPr>
          <p:spPr bwMode="auto">
            <a:xfrm>
              <a:off x="1777" y="3402"/>
              <a:ext cx="1216" cy="122"/>
            </a:xfrm>
            <a:custGeom>
              <a:avLst/>
              <a:gdLst>
                <a:gd name="T0" fmla="*/ 1320 w 1320"/>
                <a:gd name="T1" fmla="*/ 0 h 222"/>
                <a:gd name="T2" fmla="*/ 1125 w 1320"/>
                <a:gd name="T3" fmla="*/ 135 h 222"/>
                <a:gd name="T4" fmla="*/ 645 w 1320"/>
                <a:gd name="T5" fmla="*/ 207 h 222"/>
                <a:gd name="T6" fmla="*/ 165 w 1320"/>
                <a:gd name="T7" fmla="*/ 147 h 222"/>
                <a:gd name="T8" fmla="*/ 0 w 1320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0" h="222">
                  <a:moveTo>
                    <a:pt x="1320" y="0"/>
                  </a:moveTo>
                  <a:cubicBezTo>
                    <a:pt x="1287" y="23"/>
                    <a:pt x="1237" y="101"/>
                    <a:pt x="1125" y="135"/>
                  </a:cubicBezTo>
                  <a:cubicBezTo>
                    <a:pt x="1013" y="169"/>
                    <a:pt x="805" y="205"/>
                    <a:pt x="645" y="207"/>
                  </a:cubicBezTo>
                  <a:cubicBezTo>
                    <a:pt x="443" y="222"/>
                    <a:pt x="272" y="181"/>
                    <a:pt x="165" y="147"/>
                  </a:cubicBezTo>
                  <a:cubicBezTo>
                    <a:pt x="58" y="113"/>
                    <a:pt x="35" y="31"/>
                    <a:pt x="0" y="0"/>
                  </a:cubicBezTo>
                </a:path>
              </a:pathLst>
            </a:custGeom>
            <a:grpFill/>
            <a:ln w="28575" cap="flat" cmpd="sng">
              <a:solidFill>
                <a:srgbClr val="B42D2D"/>
              </a:solidFill>
              <a:prstDash val="dash"/>
              <a:round/>
              <a:headEnd type="none" w="med" len="med"/>
              <a:tailEnd type="stealth" w="lg" len="lg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0" name="Group 56"/>
            <p:cNvGrpSpPr>
              <a:grpSpLocks/>
            </p:cNvGrpSpPr>
            <p:nvPr/>
          </p:nvGrpSpPr>
          <p:grpSpPr bwMode="auto">
            <a:xfrm>
              <a:off x="1649" y="3372"/>
              <a:ext cx="125" cy="403"/>
              <a:chOff x="1649" y="3372"/>
              <a:chExt cx="125" cy="403"/>
            </a:xfrm>
            <a:grpFill/>
          </p:grpSpPr>
          <p:sp>
            <p:nvSpPr>
              <p:cNvPr id="141" name="Line 57"/>
              <p:cNvSpPr>
                <a:spLocks noChangeShapeType="1"/>
              </p:cNvSpPr>
              <p:nvPr/>
            </p:nvSpPr>
            <p:spPr bwMode="auto">
              <a:xfrm flipV="1">
                <a:off x="1774" y="3372"/>
                <a:ext cx="0" cy="265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2" name="Text Box 58"/>
              <p:cNvSpPr txBox="1">
                <a:spLocks noChangeArrowheads="1"/>
              </p:cNvSpPr>
              <p:nvPr/>
            </p:nvSpPr>
            <p:spPr bwMode="auto">
              <a:xfrm>
                <a:off x="1649" y="3455"/>
                <a:ext cx="83" cy="32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>
                <a:defPPr>
                  <a:defRPr lang="zh-CN"/>
                </a:defPPr>
                <a:lvl1pPr algn="just" eaLnBrk="0" hangingPunct="0">
                  <a:defRPr sz="2800" b="1">
                    <a:latin typeface="Times New Roman" pitchFamily="18" charset="0"/>
                    <a:ea typeface="宋体" charset="-122"/>
                  </a:defRPr>
                </a:lvl1pPr>
              </a:lstStyle>
              <a:p>
                <a:r>
                  <a:rPr lang="en-US" altLang="zh-CN" b="0" dirty="0">
                    <a:solidFill>
                      <a:srgbClr val="40404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3616246" y="1269084"/>
            <a:ext cx="7195186" cy="575353"/>
            <a:chOff x="3616246" y="1269084"/>
            <a:chExt cx="7195186" cy="575353"/>
          </a:xfrm>
        </p:grpSpPr>
        <p:sp>
          <p:nvSpPr>
            <p:cNvPr id="92" name="Text Box 2"/>
            <p:cNvSpPr txBox="1">
              <a:spLocks noChangeArrowheads="1"/>
            </p:cNvSpPr>
            <p:nvPr/>
          </p:nvSpPr>
          <p:spPr bwMode="auto">
            <a:xfrm>
              <a:off x="4936646" y="1328118"/>
              <a:ext cx="5747150" cy="504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10800" t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32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                     </a:t>
              </a:r>
              <a:endParaRPr lang="en-US" altLang="zh-CN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3" name="Line 3"/>
            <p:cNvSpPr>
              <a:spLocks noChangeShapeType="1"/>
            </p:cNvSpPr>
            <p:nvPr/>
          </p:nvSpPr>
          <p:spPr bwMode="auto">
            <a:xfrm>
              <a:off x="5433852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4"/>
            <p:cNvSpPr>
              <a:spLocks noChangeShapeType="1"/>
            </p:cNvSpPr>
            <p:nvPr/>
          </p:nvSpPr>
          <p:spPr bwMode="auto">
            <a:xfrm>
              <a:off x="5926312" y="132970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5"/>
            <p:cNvSpPr>
              <a:spLocks noChangeShapeType="1"/>
            </p:cNvSpPr>
            <p:nvPr/>
          </p:nvSpPr>
          <p:spPr bwMode="auto">
            <a:xfrm>
              <a:off x="6417417" y="1328118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6"/>
            <p:cNvSpPr>
              <a:spLocks noChangeShapeType="1"/>
            </p:cNvSpPr>
            <p:nvPr/>
          </p:nvSpPr>
          <p:spPr bwMode="auto">
            <a:xfrm>
              <a:off x="6899033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7"/>
            <p:cNvSpPr>
              <a:spLocks noChangeShapeType="1"/>
            </p:cNvSpPr>
            <p:nvPr/>
          </p:nvSpPr>
          <p:spPr bwMode="auto">
            <a:xfrm>
              <a:off x="7372108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8"/>
            <p:cNvSpPr>
              <a:spLocks noChangeShapeType="1"/>
            </p:cNvSpPr>
            <p:nvPr/>
          </p:nvSpPr>
          <p:spPr bwMode="auto">
            <a:xfrm>
              <a:off x="7832011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9"/>
            <p:cNvSpPr>
              <a:spLocks noChangeShapeType="1"/>
            </p:cNvSpPr>
            <p:nvPr/>
          </p:nvSpPr>
          <p:spPr bwMode="auto">
            <a:xfrm>
              <a:off x="8298972" y="132811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0"/>
            <p:cNvSpPr>
              <a:spLocks noChangeShapeType="1"/>
            </p:cNvSpPr>
            <p:nvPr/>
          </p:nvSpPr>
          <p:spPr bwMode="auto">
            <a:xfrm>
              <a:off x="8776332" y="1339231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Text Box 17"/>
            <p:cNvSpPr txBox="1">
              <a:spLocks noChangeArrowheads="1"/>
            </p:cNvSpPr>
            <p:nvPr/>
          </p:nvSpPr>
          <p:spPr bwMode="auto">
            <a:xfrm>
              <a:off x="3616246" y="1374156"/>
              <a:ext cx="1228326" cy="4556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xtLst/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800" b="1">
                  <a:latin typeface="Times New Roman" pitchFamily="18" charset="0"/>
                  <a:ea typeface="宋体" charset="-122"/>
                </a:defRPr>
              </a:lvl1pPr>
            </a:lstStyle>
            <a:p>
              <a:r>
                <a:rPr lang="zh-CN" altLang="en-US" b="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</a:t>
              </a:r>
              <a:r>
                <a:rPr lang="zh-CN" altLang="en-US" b="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串 </a:t>
              </a:r>
              <a:r>
                <a:rPr lang="en-US" altLang="zh-CN" i="1" dirty="0" smtClean="0">
                  <a:solidFill>
                    <a:srgbClr val="404040"/>
                  </a:solidFill>
                </a:rPr>
                <a:t>S</a:t>
              </a:r>
              <a:endParaRPr lang="en-US" altLang="zh-CN" i="1" dirty="0">
                <a:solidFill>
                  <a:srgbClr val="404040"/>
                </a:solidFill>
              </a:endParaRPr>
            </a:p>
          </p:txBody>
        </p:sp>
        <p:sp>
          <p:nvSpPr>
            <p:cNvPr id="143" name="Rectangle 13"/>
            <p:cNvSpPr>
              <a:spLocks noChangeArrowheads="1"/>
            </p:cNvSpPr>
            <p:nvPr/>
          </p:nvSpPr>
          <p:spPr bwMode="auto">
            <a:xfrm>
              <a:off x="5011974" y="1269084"/>
              <a:ext cx="57994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1   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                                                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s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n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Line 10"/>
            <p:cNvSpPr>
              <a:spLocks noChangeShapeType="1"/>
            </p:cNvSpPr>
            <p:nvPr/>
          </p:nvSpPr>
          <p:spPr bwMode="auto">
            <a:xfrm>
              <a:off x="9262107" y="1323356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0"/>
            <p:cNvSpPr>
              <a:spLocks noChangeShapeType="1"/>
            </p:cNvSpPr>
            <p:nvPr/>
          </p:nvSpPr>
          <p:spPr bwMode="auto">
            <a:xfrm>
              <a:off x="9747882" y="1332119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0"/>
            <p:cNvSpPr>
              <a:spLocks noChangeShapeType="1"/>
            </p:cNvSpPr>
            <p:nvPr/>
          </p:nvSpPr>
          <p:spPr bwMode="auto">
            <a:xfrm>
              <a:off x="10224132" y="1340437"/>
              <a:ext cx="0" cy="504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40612" y="2247493"/>
            <a:ext cx="4301571" cy="576052"/>
            <a:chOff x="3640612" y="2247493"/>
            <a:chExt cx="4301571" cy="576052"/>
          </a:xfrm>
        </p:grpSpPr>
        <p:grpSp>
          <p:nvGrpSpPr>
            <p:cNvPr id="4" name="组合 3"/>
            <p:cNvGrpSpPr/>
            <p:nvPr/>
          </p:nvGrpSpPr>
          <p:grpSpPr>
            <a:xfrm>
              <a:off x="3640612" y="2313195"/>
              <a:ext cx="4191398" cy="510350"/>
              <a:chOff x="3640612" y="2313195"/>
              <a:chExt cx="4191398" cy="510350"/>
            </a:xfrm>
          </p:grpSpPr>
          <p:sp>
            <p:nvSpPr>
              <p:cNvPr id="108" name="Text Box 18"/>
              <p:cNvSpPr txBox="1">
                <a:spLocks noChangeArrowheads="1"/>
              </p:cNvSpPr>
              <p:nvPr/>
            </p:nvSpPr>
            <p:spPr bwMode="auto">
              <a:xfrm>
                <a:off x="3640612" y="2352056"/>
                <a:ext cx="1160463" cy="45561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>
                <a:defPPr>
                  <a:defRPr lang="zh-CN"/>
                </a:defPPr>
                <a:lvl1pPr algn="just" eaLnBrk="0" hangingPunct="0">
                  <a:defRPr sz="2800" b="1">
                    <a:latin typeface="Times New Roman" pitchFamily="18" charset="0"/>
                    <a:ea typeface="宋体" charset="-122"/>
                  </a:defRPr>
                </a:lvl1pPr>
              </a:lstStyle>
              <a:p>
                <a:r>
                  <a:rPr lang="zh-CN" altLang="en-US" b="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模式 </a:t>
                </a:r>
                <a:r>
                  <a:rPr lang="en-US" altLang="zh-CN" i="1" dirty="0" smtClean="0">
                    <a:solidFill>
                      <a:srgbClr val="404040"/>
                    </a:solidFill>
                  </a:rPr>
                  <a:t>T</a:t>
                </a:r>
                <a:endParaRPr lang="en-US" altLang="zh-CN" i="1" dirty="0">
                  <a:solidFill>
                    <a:srgbClr val="404040"/>
                  </a:solidFill>
                </a:endParaRPr>
              </a:p>
            </p:txBody>
          </p:sp>
          <p:sp>
            <p:nvSpPr>
              <p:cNvPr id="144" name="Text Box 2"/>
              <p:cNvSpPr txBox="1">
                <a:spLocks noChangeArrowheads="1"/>
              </p:cNvSpPr>
              <p:nvPr/>
            </p:nvSpPr>
            <p:spPr bwMode="auto">
              <a:xfrm>
                <a:off x="4926717" y="2317957"/>
                <a:ext cx="2905293" cy="5040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</p:spPr>
            <p:txBody>
              <a:bodyPr lIns="10800" tIns="0" bIns="0"/>
              <a:lstStyle/>
              <a:p>
                <a:pPr algn="just" eaLnBrk="0" hangingPunct="0">
                  <a:lnSpc>
                    <a:spcPct val="96000"/>
                  </a:lnSpc>
                </a:pPr>
                <a:r>
                  <a:rPr lang="zh-CN" altLang="en-US" sz="32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                               </a:t>
                </a:r>
                <a:endParaRPr lang="en-US" altLang="zh-CN" sz="32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45" name="Line 3"/>
              <p:cNvSpPr>
                <a:spLocks noChangeShapeType="1"/>
              </p:cNvSpPr>
              <p:nvPr/>
            </p:nvSpPr>
            <p:spPr bwMode="auto">
              <a:xfrm>
                <a:off x="5423924" y="231319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" name="Line 4"/>
              <p:cNvSpPr>
                <a:spLocks noChangeShapeType="1"/>
              </p:cNvSpPr>
              <p:nvPr/>
            </p:nvSpPr>
            <p:spPr bwMode="auto">
              <a:xfrm>
                <a:off x="5916384" y="231954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7" name="Line 5"/>
              <p:cNvSpPr>
                <a:spLocks noChangeShapeType="1"/>
              </p:cNvSpPr>
              <p:nvPr/>
            </p:nvSpPr>
            <p:spPr bwMode="auto">
              <a:xfrm>
                <a:off x="6407489" y="2317957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" name="Line 6"/>
              <p:cNvSpPr>
                <a:spLocks noChangeShapeType="1"/>
              </p:cNvSpPr>
              <p:nvPr/>
            </p:nvSpPr>
            <p:spPr bwMode="auto">
              <a:xfrm>
                <a:off x="6889105" y="2313195"/>
                <a:ext cx="0" cy="5040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6" name="Rectangle 13"/>
            <p:cNvSpPr>
              <a:spLocks noChangeArrowheads="1"/>
            </p:cNvSpPr>
            <p:nvPr/>
          </p:nvSpPr>
          <p:spPr bwMode="auto">
            <a:xfrm>
              <a:off x="5014197" y="2247493"/>
              <a:ext cx="29279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Clr>
                  <a:schemeClr val="tx1"/>
                </a:buClr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1    </a:t>
              </a: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800" b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        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t</a:t>
              </a:r>
              <a:r>
                <a:rPr lang="en-US" altLang="zh-CN" sz="2800" b="1" i="1" baseline="-30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j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18"/>
          <p:cNvGrpSpPr>
            <a:grpSpLocks/>
          </p:cNvGrpSpPr>
          <p:nvPr/>
        </p:nvGrpSpPr>
        <p:grpSpPr bwMode="auto">
          <a:xfrm>
            <a:off x="4902199" y="598964"/>
            <a:ext cx="228600" cy="2909888"/>
            <a:chOff x="720" y="2000"/>
            <a:chExt cx="144" cy="1833"/>
          </a:xfrm>
          <a:noFill/>
        </p:grpSpPr>
        <p:sp>
          <p:nvSpPr>
            <p:cNvPr id="59" name="Line 20"/>
            <p:cNvSpPr>
              <a:spLocks noChangeShapeType="1"/>
            </p:cNvSpPr>
            <p:nvPr/>
          </p:nvSpPr>
          <p:spPr bwMode="auto">
            <a:xfrm>
              <a:off x="862" y="2103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Text Box 21"/>
            <p:cNvSpPr txBox="1">
              <a:spLocks noChangeArrowheads="1"/>
            </p:cNvSpPr>
            <p:nvPr/>
          </p:nvSpPr>
          <p:spPr bwMode="auto">
            <a:xfrm>
              <a:off x="720" y="2000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auto">
            <a:xfrm flipV="1">
              <a:off x="864" y="3389"/>
              <a:ext cx="0" cy="340"/>
            </a:xfrm>
            <a:prstGeom prst="line">
              <a:avLst/>
            </a:prstGeom>
            <a:grpFill/>
            <a:ln w="28575">
              <a:solidFill>
                <a:srgbClr val="008080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720" y="3545"/>
              <a:ext cx="144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97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1715</Words>
  <Application>Microsoft Office PowerPoint</Application>
  <PresentationFormat>自定义</PresentationFormat>
  <Paragraphs>288</Paragraphs>
  <Slides>24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174</cp:revision>
  <dcterms:created xsi:type="dcterms:W3CDTF">2016-09-14T00:58:04Z</dcterms:created>
  <dcterms:modified xsi:type="dcterms:W3CDTF">2020-10-20T15:08:10Z</dcterms:modified>
</cp:coreProperties>
</file>