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7" r:id="rId4"/>
    <p:sldId id="279" r:id="rId5"/>
    <p:sldId id="274" r:id="rId6"/>
    <p:sldId id="275" r:id="rId7"/>
    <p:sldId id="280" r:id="rId8"/>
    <p:sldId id="27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85A32"/>
    <a:srgbClr val="B42D2D"/>
    <a:srgbClr val="507D7D"/>
    <a:srgbClr val="5C307D"/>
    <a:srgbClr val="5A327D"/>
    <a:srgbClr val="6E6EAA"/>
    <a:srgbClr val="4196BE"/>
    <a:srgbClr val="595959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65" autoAdjust="0"/>
  </p:normalViewPr>
  <p:slideViewPr>
    <p:cSldViewPr snapToGrid="0">
      <p:cViewPr varScale="1">
        <p:scale>
          <a:sx n="81" d="100"/>
          <a:sy n="81" d="100"/>
        </p:scale>
        <p:origin x="-72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2020/10/27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0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树的提出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第五章     树和二叉树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36747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随处可见的树结构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789" y="1590905"/>
            <a:ext cx="7376160" cy="4185056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7992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36747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随处可见的树结构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13" y="1444057"/>
            <a:ext cx="5844047" cy="5040000"/>
          </a:xfrm>
          <a:prstGeom prst="rect">
            <a:avLst/>
          </a:prstGeom>
          <a:noFill/>
          <a:ln w="9525">
            <a:solidFill>
              <a:srgbClr val="507D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0"/>
          <a:stretch/>
        </p:blipFill>
        <p:spPr>
          <a:xfrm>
            <a:off x="5828140" y="1687897"/>
            <a:ext cx="5870796" cy="4641642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3874160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56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367475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随处可见的树结构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23649" y="1884480"/>
            <a:ext cx="1260000" cy="432000"/>
          </a:xfrm>
          <a:prstGeom prst="rect">
            <a:avLst/>
          </a:prstGeom>
          <a:noFill/>
          <a:ln w="25400">
            <a:solidFill>
              <a:srgbClr val="507D7D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zh-CN" altLang="en-US" sz="20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吉林省</a:t>
            </a:r>
            <a:endParaRPr lang="zh-CN" altLang="en-US" sz="20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187" y="375645"/>
            <a:ext cx="2943119" cy="2217150"/>
          </a:xfrm>
          <a:prstGeom prst="rect">
            <a:avLst/>
          </a:prstGeom>
          <a:ln>
            <a:solidFill>
              <a:srgbClr val="507D7D"/>
            </a:solidFill>
          </a:ln>
        </p:spPr>
      </p:pic>
      <p:grpSp>
        <p:nvGrpSpPr>
          <p:cNvPr id="11" name="组合 10"/>
          <p:cNvGrpSpPr/>
          <p:nvPr/>
        </p:nvGrpSpPr>
        <p:grpSpPr>
          <a:xfrm>
            <a:off x="8955853" y="3022200"/>
            <a:ext cx="1825307" cy="432000"/>
            <a:chOff x="8976360" y="2778360"/>
            <a:chExt cx="1825307" cy="432000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8976360" y="2994360"/>
              <a:ext cx="1152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10081667" y="2778360"/>
              <a:ext cx="720000" cy="4320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市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55853" y="4241400"/>
            <a:ext cx="1825307" cy="432000"/>
            <a:chOff x="8976360" y="3997560"/>
            <a:chExt cx="1825307" cy="432000"/>
          </a:xfrm>
        </p:grpSpPr>
        <p:cxnSp>
          <p:nvCxnSpPr>
            <p:cNvPr id="40" name="直接连接符 39"/>
            <p:cNvCxnSpPr/>
            <p:nvPr/>
          </p:nvCxnSpPr>
          <p:spPr>
            <a:xfrm>
              <a:off x="8976360" y="4213560"/>
              <a:ext cx="1152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0081667" y="3997560"/>
              <a:ext cx="720000" cy="4320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区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8955853" y="5358600"/>
            <a:ext cx="1825307" cy="432000"/>
            <a:chOff x="8955853" y="5114760"/>
            <a:chExt cx="1825307" cy="432000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8955853" y="5330760"/>
              <a:ext cx="1152000" cy="0"/>
            </a:xfrm>
            <a:prstGeom prst="line">
              <a:avLst/>
            </a:prstGeom>
            <a:ln w="28575">
              <a:solidFill>
                <a:srgbClr val="B42D2D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0061160" y="5114760"/>
              <a:ext cx="720000" cy="43200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街道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1222109" y="3484680"/>
            <a:ext cx="7271597" cy="1188720"/>
            <a:chOff x="1222109" y="3240840"/>
            <a:chExt cx="7271597" cy="1188720"/>
          </a:xfrm>
        </p:grpSpPr>
        <p:sp>
          <p:nvSpPr>
            <p:cNvPr id="20" name="TextBox 19"/>
            <p:cNvSpPr txBox="1"/>
            <p:nvPr/>
          </p:nvSpPr>
          <p:spPr>
            <a:xfrm>
              <a:off x="4029935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朝阳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158051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南关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93993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二道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22109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高新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65877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宽城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901819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绿园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37761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双阳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773706" y="39975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九台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2" name="直接连接符 51"/>
            <p:cNvCxnSpPr/>
            <p:nvPr/>
          </p:nvCxnSpPr>
          <p:spPr>
            <a:xfrm flipV="1">
              <a:off x="1576621" y="361920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1561381" y="3619200"/>
              <a:ext cx="6588000" cy="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4856558" y="324084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2528289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V="1">
              <a:off x="3448339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4363554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 flipV="1">
              <a:off x="5341625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 flipV="1">
              <a:off x="6238964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 flipV="1">
              <a:off x="7213001" y="36223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 flipV="1">
              <a:off x="8115707" y="360708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2138405" y="4689840"/>
            <a:ext cx="5514049" cy="1143120"/>
            <a:chOff x="2138405" y="4446000"/>
            <a:chExt cx="5514049" cy="1143120"/>
          </a:xfrm>
        </p:grpSpPr>
        <p:sp>
          <p:nvSpPr>
            <p:cNvPr id="28" name="TextBox 27"/>
            <p:cNvSpPr txBox="1"/>
            <p:nvPr/>
          </p:nvSpPr>
          <p:spPr>
            <a:xfrm>
              <a:off x="4946231" y="514524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湖西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074347" y="514524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桂林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010289" y="514524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永昌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138405" y="514524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红旗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82173" y="514524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清和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直接连接符 68"/>
            <p:cNvCxnSpPr/>
            <p:nvPr/>
          </p:nvCxnSpPr>
          <p:spPr>
            <a:xfrm>
              <a:off x="2496730" y="4792680"/>
              <a:ext cx="3744000" cy="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V="1">
              <a:off x="4369693" y="4446000"/>
              <a:ext cx="0" cy="684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 flipV="1">
              <a:off x="2498405" y="477276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 flipV="1">
              <a:off x="3427159" y="477276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 flipV="1">
              <a:off x="5324544" y="477744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V="1">
              <a:off x="6228479" y="479712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6932454" y="515712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altLang="zh-CN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……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841109" y="2316480"/>
            <a:ext cx="8025078" cy="1137720"/>
            <a:chOff x="841109" y="2072640"/>
            <a:chExt cx="8025078" cy="1137720"/>
          </a:xfrm>
        </p:grpSpPr>
        <p:sp>
          <p:nvSpPr>
            <p:cNvPr id="9" name="TextBox 8"/>
            <p:cNvSpPr txBox="1"/>
            <p:nvPr/>
          </p:nvSpPr>
          <p:spPr>
            <a:xfrm>
              <a:off x="841109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吉林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3649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长春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54244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四平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67379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通化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80514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辽源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9919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松原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233054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白城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06784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白山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46187" y="2778360"/>
              <a:ext cx="720000" cy="432000"/>
            </a:xfrm>
            <a:prstGeom prst="rect">
              <a:avLst/>
            </a:prstGeom>
            <a:noFill/>
            <a:ln w="25400">
              <a:solidFill>
                <a:srgbClr val="507D7D"/>
              </a:solidFill>
            </a:ln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zh-CN" altLang="en-US" sz="20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延边</a:t>
              </a:r>
              <a:endParaRPr lang="zh-CN" altLang="en-US" sz="20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206868" y="2415240"/>
              <a:ext cx="7344000" cy="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4856558" y="2072640"/>
              <a:ext cx="0" cy="684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V="1">
              <a:off x="2129484" y="239664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3027379" y="2412795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3941366" y="241836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5760990" y="239664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 flipV="1">
              <a:off x="6678373" y="239664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 flipV="1">
              <a:off x="7588241" y="2412795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V="1">
              <a:off x="8534308" y="2418360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1222109" y="2413875"/>
              <a:ext cx="0" cy="360000"/>
            </a:xfrm>
            <a:prstGeom prst="line">
              <a:avLst/>
            </a:prstGeom>
            <a:ln w="28575">
              <a:solidFill>
                <a:srgbClr val="285A3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336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51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14344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知识树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0" y="2494621"/>
            <a:ext cx="5301414" cy="396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420" y="1375052"/>
            <a:ext cx="5280000" cy="396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620" y="384452"/>
            <a:ext cx="5280000" cy="3960000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292701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18611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思维导图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905000"/>
            <a:ext cx="4876800" cy="3048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" y="2504101"/>
            <a:ext cx="5415000" cy="3600000"/>
          </a:xfrm>
          <a:prstGeom prst="rect">
            <a:avLst/>
          </a:prstGeom>
          <a:ln>
            <a:solidFill>
              <a:srgbClr val="507D7D"/>
            </a:solidFill>
          </a:ln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950" y="370964"/>
            <a:ext cx="6810000" cy="3600000"/>
          </a:xfrm>
          <a:prstGeom prst="rect">
            <a:avLst/>
          </a:prstGeom>
          <a:ln>
            <a:solidFill>
              <a:srgbClr val="507D7D"/>
            </a:solidFill>
          </a:ln>
        </p:spPr>
      </p:pic>
    </p:spTree>
    <p:extLst>
      <p:ext uri="{BB962C8B-B14F-4D97-AF65-F5344CB8AC3E}">
        <p14:creationId xmlns:p14="http://schemas.microsoft.com/office/powerpoint/2010/main" val="989744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378" y="0"/>
            <a:ext cx="4278884" cy="6830813"/>
          </a:xfrm>
        </p:spPr>
      </p:pic>
    </p:spTree>
    <p:extLst>
      <p:ext uri="{BB962C8B-B14F-4D97-AF65-F5344CB8AC3E}">
        <p14:creationId xmlns:p14="http://schemas.microsoft.com/office/powerpoint/2010/main" val="299083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3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879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关于树结构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0" name="Group 132"/>
          <p:cNvGrpSpPr/>
          <p:nvPr/>
        </p:nvGrpSpPr>
        <p:grpSpPr>
          <a:xfrm>
            <a:off x="1325934" y="123557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2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3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4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2023826" y="1221062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什么是树？在逻辑上有什么特点？有哪些基本术语？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5" name="Group 132"/>
          <p:cNvGrpSpPr/>
          <p:nvPr/>
        </p:nvGrpSpPr>
        <p:grpSpPr>
          <a:xfrm>
            <a:off x="1325934" y="199446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26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7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28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023827" y="1986048"/>
            <a:ext cx="798885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如何存储树结构？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0" name="Group 132"/>
          <p:cNvGrpSpPr/>
          <p:nvPr/>
        </p:nvGrpSpPr>
        <p:grpSpPr>
          <a:xfrm>
            <a:off x="1325934" y="275335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31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0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1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52" name="矩形 51"/>
          <p:cNvSpPr/>
          <p:nvPr/>
        </p:nvSpPr>
        <p:spPr>
          <a:xfrm>
            <a:off x="2023826" y="2751034"/>
            <a:ext cx="933343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什么是二叉树？在逻辑上有什么特点？有哪些基本性质？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3" name="Group 132"/>
          <p:cNvGrpSpPr/>
          <p:nvPr/>
        </p:nvGrpSpPr>
        <p:grpSpPr>
          <a:xfrm>
            <a:off x="1325934" y="351224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5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56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57" name="矩形 56"/>
          <p:cNvSpPr/>
          <p:nvPr/>
        </p:nvSpPr>
        <p:spPr>
          <a:xfrm>
            <a:off x="2023827" y="3516020"/>
            <a:ext cx="472749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如何存储二叉树？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8" name="Group 132"/>
          <p:cNvGrpSpPr/>
          <p:nvPr/>
        </p:nvGrpSpPr>
        <p:grpSpPr>
          <a:xfrm>
            <a:off x="1325934" y="4271130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59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0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1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62" name="矩形 61"/>
          <p:cNvSpPr/>
          <p:nvPr/>
        </p:nvSpPr>
        <p:spPr>
          <a:xfrm>
            <a:off x="2023826" y="4281006"/>
            <a:ext cx="689157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如何实现二叉树的遍历操作？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3" name="Group 132"/>
          <p:cNvGrpSpPr/>
          <p:nvPr/>
        </p:nvGrpSpPr>
        <p:grpSpPr>
          <a:xfrm>
            <a:off x="1325934" y="5030021"/>
            <a:ext cx="460424" cy="459401"/>
            <a:chOff x="2354937" y="269523"/>
            <a:chExt cx="527947" cy="526774"/>
          </a:xfrm>
          <a:solidFill>
            <a:srgbClr val="5C307D"/>
          </a:solidFill>
        </p:grpSpPr>
        <p:sp>
          <p:nvSpPr>
            <p:cNvPr id="64" name="Freeform 220"/>
            <p:cNvSpPr>
              <a:spLocks noEditPoints="1"/>
            </p:cNvSpPr>
            <p:nvPr/>
          </p:nvSpPr>
          <p:spPr bwMode="auto">
            <a:xfrm>
              <a:off x="2354937" y="269523"/>
              <a:ext cx="272186" cy="390681"/>
            </a:xfrm>
            <a:custGeom>
              <a:avLst/>
              <a:gdLst>
                <a:gd name="T0" fmla="*/ 96 w 98"/>
                <a:gd name="T1" fmla="*/ 15 h 141"/>
                <a:gd name="T2" fmla="*/ 52 w 98"/>
                <a:gd name="T3" fmla="*/ 0 h 141"/>
                <a:gd name="T4" fmla="*/ 2 w 98"/>
                <a:gd name="T5" fmla="*/ 14 h 141"/>
                <a:gd name="T6" fmla="*/ 0 w 98"/>
                <a:gd name="T7" fmla="*/ 18 h 141"/>
                <a:gd name="T8" fmla="*/ 0 w 98"/>
                <a:gd name="T9" fmla="*/ 137 h 141"/>
                <a:gd name="T10" fmla="*/ 2 w 98"/>
                <a:gd name="T11" fmla="*/ 140 h 141"/>
                <a:gd name="T12" fmla="*/ 4 w 98"/>
                <a:gd name="T13" fmla="*/ 141 h 141"/>
                <a:gd name="T14" fmla="*/ 6 w 98"/>
                <a:gd name="T15" fmla="*/ 140 h 141"/>
                <a:gd name="T16" fmla="*/ 47 w 98"/>
                <a:gd name="T17" fmla="*/ 131 h 141"/>
                <a:gd name="T18" fmla="*/ 92 w 98"/>
                <a:gd name="T19" fmla="*/ 140 h 141"/>
                <a:gd name="T20" fmla="*/ 96 w 98"/>
                <a:gd name="T21" fmla="*/ 140 h 141"/>
                <a:gd name="T22" fmla="*/ 98 w 98"/>
                <a:gd name="T23" fmla="*/ 137 h 141"/>
                <a:gd name="T24" fmla="*/ 98 w 98"/>
                <a:gd name="T25" fmla="*/ 18 h 141"/>
                <a:gd name="T26" fmla="*/ 96 w 98"/>
                <a:gd name="T27" fmla="*/ 15 h 141"/>
                <a:gd name="T28" fmla="*/ 23 w 98"/>
                <a:gd name="T29" fmla="*/ 78 h 141"/>
                <a:gd name="T30" fmla="*/ 75 w 98"/>
                <a:gd name="T31" fmla="*/ 78 h 141"/>
                <a:gd name="T32" fmla="*/ 77 w 98"/>
                <a:gd name="T33" fmla="*/ 84 h 141"/>
                <a:gd name="T34" fmla="*/ 72 w 98"/>
                <a:gd name="T35" fmla="*/ 86 h 141"/>
                <a:gd name="T36" fmla="*/ 25 w 98"/>
                <a:gd name="T37" fmla="*/ 86 h 141"/>
                <a:gd name="T38" fmla="*/ 24 w 98"/>
                <a:gd name="T39" fmla="*/ 86 h 141"/>
                <a:gd name="T40" fmla="*/ 20 w 98"/>
                <a:gd name="T41" fmla="*/ 83 h 141"/>
                <a:gd name="T42" fmla="*/ 23 w 98"/>
                <a:gd name="T43" fmla="*/ 78 h 141"/>
                <a:gd name="T44" fmla="*/ 23 w 98"/>
                <a:gd name="T45" fmla="*/ 53 h 141"/>
                <a:gd name="T46" fmla="*/ 75 w 98"/>
                <a:gd name="T47" fmla="*/ 54 h 141"/>
                <a:gd name="T48" fmla="*/ 77 w 98"/>
                <a:gd name="T49" fmla="*/ 59 h 141"/>
                <a:gd name="T50" fmla="*/ 72 w 98"/>
                <a:gd name="T51" fmla="*/ 61 h 141"/>
                <a:gd name="T52" fmla="*/ 25 w 98"/>
                <a:gd name="T53" fmla="*/ 61 h 141"/>
                <a:gd name="T54" fmla="*/ 24 w 98"/>
                <a:gd name="T55" fmla="*/ 61 h 141"/>
                <a:gd name="T56" fmla="*/ 20 w 98"/>
                <a:gd name="T57" fmla="*/ 58 h 141"/>
                <a:gd name="T58" fmla="*/ 23 w 98"/>
                <a:gd name="T59" fmla="*/ 53 h 141"/>
                <a:gd name="T60" fmla="*/ 77 w 98"/>
                <a:gd name="T61" fmla="*/ 108 h 141"/>
                <a:gd name="T62" fmla="*/ 72 w 98"/>
                <a:gd name="T63" fmla="*/ 110 h 141"/>
                <a:gd name="T64" fmla="*/ 25 w 98"/>
                <a:gd name="T65" fmla="*/ 110 h 141"/>
                <a:gd name="T66" fmla="*/ 24 w 98"/>
                <a:gd name="T67" fmla="*/ 111 h 141"/>
                <a:gd name="T68" fmla="*/ 20 w 98"/>
                <a:gd name="T69" fmla="*/ 108 h 141"/>
                <a:gd name="T70" fmla="*/ 23 w 98"/>
                <a:gd name="T71" fmla="*/ 103 h 141"/>
                <a:gd name="T72" fmla="*/ 75 w 98"/>
                <a:gd name="T73" fmla="*/ 103 h 141"/>
                <a:gd name="T74" fmla="*/ 77 w 98"/>
                <a:gd name="T75" fmla="*/ 108 h 141"/>
                <a:gd name="T76" fmla="*/ 77 w 98"/>
                <a:gd name="T77" fmla="*/ 34 h 141"/>
                <a:gd name="T78" fmla="*/ 72 w 98"/>
                <a:gd name="T79" fmla="*/ 36 h 141"/>
                <a:gd name="T80" fmla="*/ 25 w 98"/>
                <a:gd name="T81" fmla="*/ 36 h 141"/>
                <a:gd name="T82" fmla="*/ 24 w 98"/>
                <a:gd name="T83" fmla="*/ 36 h 141"/>
                <a:gd name="T84" fmla="*/ 20 w 98"/>
                <a:gd name="T85" fmla="*/ 34 h 141"/>
                <a:gd name="T86" fmla="*/ 23 w 98"/>
                <a:gd name="T87" fmla="*/ 29 h 141"/>
                <a:gd name="T88" fmla="*/ 75 w 98"/>
                <a:gd name="T89" fmla="*/ 29 h 141"/>
                <a:gd name="T90" fmla="*/ 77 w 98"/>
                <a:gd name="T91" fmla="*/ 34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8" h="141">
                  <a:moveTo>
                    <a:pt x="96" y="15"/>
                  </a:moveTo>
                  <a:cubicBezTo>
                    <a:pt x="83" y="5"/>
                    <a:pt x="68" y="0"/>
                    <a:pt x="52" y="0"/>
                  </a:cubicBezTo>
                  <a:cubicBezTo>
                    <a:pt x="25" y="0"/>
                    <a:pt x="3" y="14"/>
                    <a:pt x="2" y="14"/>
                  </a:cubicBezTo>
                  <a:cubicBezTo>
                    <a:pt x="1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1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5" y="141"/>
                    <a:pt x="5" y="141"/>
                    <a:pt x="6" y="140"/>
                  </a:cubicBezTo>
                  <a:cubicBezTo>
                    <a:pt x="18" y="135"/>
                    <a:pt x="32" y="131"/>
                    <a:pt x="47" y="131"/>
                  </a:cubicBezTo>
                  <a:cubicBezTo>
                    <a:pt x="72" y="131"/>
                    <a:pt x="92" y="140"/>
                    <a:pt x="92" y="140"/>
                  </a:cubicBezTo>
                  <a:cubicBezTo>
                    <a:pt x="93" y="141"/>
                    <a:pt x="95" y="141"/>
                    <a:pt x="96" y="140"/>
                  </a:cubicBezTo>
                  <a:cubicBezTo>
                    <a:pt x="97" y="139"/>
                    <a:pt x="98" y="138"/>
                    <a:pt x="98" y="137"/>
                  </a:cubicBezTo>
                  <a:cubicBezTo>
                    <a:pt x="98" y="18"/>
                    <a:pt x="98" y="18"/>
                    <a:pt x="98" y="18"/>
                  </a:cubicBezTo>
                  <a:cubicBezTo>
                    <a:pt x="98" y="16"/>
                    <a:pt x="97" y="15"/>
                    <a:pt x="96" y="15"/>
                  </a:cubicBezTo>
                  <a:close/>
                  <a:moveTo>
                    <a:pt x="23" y="78"/>
                  </a:moveTo>
                  <a:cubicBezTo>
                    <a:pt x="24" y="78"/>
                    <a:pt x="53" y="68"/>
                    <a:pt x="75" y="78"/>
                  </a:cubicBezTo>
                  <a:cubicBezTo>
                    <a:pt x="77" y="79"/>
                    <a:pt x="78" y="82"/>
                    <a:pt x="77" y="84"/>
                  </a:cubicBezTo>
                  <a:cubicBezTo>
                    <a:pt x="76" y="86"/>
                    <a:pt x="74" y="86"/>
                    <a:pt x="72" y="86"/>
                  </a:cubicBezTo>
                  <a:cubicBezTo>
                    <a:pt x="52" y="77"/>
                    <a:pt x="25" y="86"/>
                    <a:pt x="25" y="86"/>
                  </a:cubicBezTo>
                  <a:cubicBezTo>
                    <a:pt x="25" y="86"/>
                    <a:pt x="24" y="86"/>
                    <a:pt x="24" y="86"/>
                  </a:cubicBezTo>
                  <a:cubicBezTo>
                    <a:pt x="22" y="86"/>
                    <a:pt x="21" y="85"/>
                    <a:pt x="20" y="83"/>
                  </a:cubicBezTo>
                  <a:cubicBezTo>
                    <a:pt x="19" y="81"/>
                    <a:pt x="20" y="79"/>
                    <a:pt x="23" y="78"/>
                  </a:cubicBezTo>
                  <a:close/>
                  <a:moveTo>
                    <a:pt x="23" y="53"/>
                  </a:moveTo>
                  <a:cubicBezTo>
                    <a:pt x="24" y="53"/>
                    <a:pt x="53" y="43"/>
                    <a:pt x="75" y="54"/>
                  </a:cubicBezTo>
                  <a:cubicBezTo>
                    <a:pt x="77" y="54"/>
                    <a:pt x="78" y="57"/>
                    <a:pt x="77" y="59"/>
                  </a:cubicBezTo>
                  <a:cubicBezTo>
                    <a:pt x="76" y="61"/>
                    <a:pt x="74" y="62"/>
                    <a:pt x="72" y="61"/>
                  </a:cubicBezTo>
                  <a:cubicBezTo>
                    <a:pt x="52" y="52"/>
                    <a:pt x="25" y="61"/>
                    <a:pt x="25" y="61"/>
                  </a:cubicBezTo>
                  <a:cubicBezTo>
                    <a:pt x="25" y="61"/>
                    <a:pt x="24" y="61"/>
                    <a:pt x="24" y="61"/>
                  </a:cubicBezTo>
                  <a:cubicBezTo>
                    <a:pt x="22" y="61"/>
                    <a:pt x="21" y="60"/>
                    <a:pt x="20" y="58"/>
                  </a:cubicBezTo>
                  <a:cubicBezTo>
                    <a:pt x="19" y="56"/>
                    <a:pt x="20" y="54"/>
                    <a:pt x="23" y="53"/>
                  </a:cubicBezTo>
                  <a:close/>
                  <a:moveTo>
                    <a:pt x="77" y="108"/>
                  </a:moveTo>
                  <a:cubicBezTo>
                    <a:pt x="76" y="110"/>
                    <a:pt x="74" y="111"/>
                    <a:pt x="72" y="110"/>
                  </a:cubicBezTo>
                  <a:cubicBezTo>
                    <a:pt x="52" y="101"/>
                    <a:pt x="25" y="110"/>
                    <a:pt x="25" y="110"/>
                  </a:cubicBezTo>
                  <a:cubicBezTo>
                    <a:pt x="25" y="111"/>
                    <a:pt x="24" y="111"/>
                    <a:pt x="24" y="111"/>
                  </a:cubicBezTo>
                  <a:cubicBezTo>
                    <a:pt x="22" y="111"/>
                    <a:pt x="21" y="110"/>
                    <a:pt x="20" y="108"/>
                  </a:cubicBezTo>
                  <a:cubicBezTo>
                    <a:pt x="19" y="106"/>
                    <a:pt x="20" y="104"/>
                    <a:pt x="23" y="103"/>
                  </a:cubicBezTo>
                  <a:cubicBezTo>
                    <a:pt x="24" y="102"/>
                    <a:pt x="53" y="93"/>
                    <a:pt x="75" y="103"/>
                  </a:cubicBezTo>
                  <a:cubicBezTo>
                    <a:pt x="77" y="104"/>
                    <a:pt x="78" y="106"/>
                    <a:pt x="77" y="108"/>
                  </a:cubicBezTo>
                  <a:close/>
                  <a:moveTo>
                    <a:pt x="77" y="34"/>
                  </a:moveTo>
                  <a:cubicBezTo>
                    <a:pt x="76" y="36"/>
                    <a:pt x="74" y="37"/>
                    <a:pt x="72" y="36"/>
                  </a:cubicBezTo>
                  <a:cubicBezTo>
                    <a:pt x="52" y="27"/>
                    <a:pt x="25" y="36"/>
                    <a:pt x="25" y="36"/>
                  </a:cubicBezTo>
                  <a:cubicBezTo>
                    <a:pt x="25" y="36"/>
                    <a:pt x="24" y="36"/>
                    <a:pt x="24" y="36"/>
                  </a:cubicBezTo>
                  <a:cubicBezTo>
                    <a:pt x="22" y="36"/>
                    <a:pt x="21" y="35"/>
                    <a:pt x="20" y="34"/>
                  </a:cubicBezTo>
                  <a:cubicBezTo>
                    <a:pt x="19" y="32"/>
                    <a:pt x="20" y="29"/>
                    <a:pt x="23" y="29"/>
                  </a:cubicBezTo>
                  <a:cubicBezTo>
                    <a:pt x="24" y="28"/>
                    <a:pt x="53" y="18"/>
                    <a:pt x="75" y="29"/>
                  </a:cubicBezTo>
                  <a:cubicBezTo>
                    <a:pt x="77" y="30"/>
                    <a:pt x="78" y="32"/>
                    <a:pt x="77" y="3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5" name="Freeform 221"/>
            <p:cNvSpPr>
              <a:spLocks noEditPoints="1"/>
            </p:cNvSpPr>
            <p:nvPr/>
          </p:nvSpPr>
          <p:spPr bwMode="auto">
            <a:xfrm>
              <a:off x="2604832" y="269523"/>
              <a:ext cx="269840" cy="390681"/>
            </a:xfrm>
            <a:custGeom>
              <a:avLst/>
              <a:gdLst>
                <a:gd name="T0" fmla="*/ 16 w 97"/>
                <a:gd name="T1" fmla="*/ 118 h 141"/>
                <a:gd name="T2" fmla="*/ 29 w 97"/>
                <a:gd name="T3" fmla="*/ 113 h 141"/>
                <a:gd name="T4" fmla="*/ 31 w 97"/>
                <a:gd name="T5" fmla="*/ 71 h 141"/>
                <a:gd name="T6" fmla="*/ 45 w 97"/>
                <a:gd name="T7" fmla="*/ 57 h 141"/>
                <a:gd name="T8" fmla="*/ 56 w 97"/>
                <a:gd name="T9" fmla="*/ 67 h 141"/>
                <a:gd name="T10" fmla="*/ 56 w 97"/>
                <a:gd name="T11" fmla="*/ 68 h 141"/>
                <a:gd name="T12" fmla="*/ 60 w 97"/>
                <a:gd name="T13" fmla="*/ 104 h 141"/>
                <a:gd name="T14" fmla="*/ 66 w 97"/>
                <a:gd name="T15" fmla="*/ 110 h 141"/>
                <a:gd name="T16" fmla="*/ 76 w 97"/>
                <a:gd name="T17" fmla="*/ 106 h 141"/>
                <a:gd name="T18" fmla="*/ 82 w 97"/>
                <a:gd name="T19" fmla="*/ 108 h 141"/>
                <a:gd name="T20" fmla="*/ 85 w 97"/>
                <a:gd name="T21" fmla="*/ 112 h 141"/>
                <a:gd name="T22" fmla="*/ 93 w 97"/>
                <a:gd name="T23" fmla="*/ 109 h 141"/>
                <a:gd name="T24" fmla="*/ 97 w 97"/>
                <a:gd name="T25" fmla="*/ 110 h 141"/>
                <a:gd name="T26" fmla="*/ 97 w 97"/>
                <a:gd name="T27" fmla="*/ 18 h 141"/>
                <a:gd name="T28" fmla="*/ 96 w 97"/>
                <a:gd name="T29" fmla="*/ 15 h 141"/>
                <a:gd name="T30" fmla="*/ 52 w 97"/>
                <a:gd name="T31" fmla="*/ 0 h 141"/>
                <a:gd name="T32" fmla="*/ 2 w 97"/>
                <a:gd name="T33" fmla="*/ 14 h 141"/>
                <a:gd name="T34" fmla="*/ 0 w 97"/>
                <a:gd name="T35" fmla="*/ 18 h 141"/>
                <a:gd name="T36" fmla="*/ 0 w 97"/>
                <a:gd name="T37" fmla="*/ 137 h 141"/>
                <a:gd name="T38" fmla="*/ 2 w 97"/>
                <a:gd name="T39" fmla="*/ 140 h 141"/>
                <a:gd name="T40" fmla="*/ 4 w 97"/>
                <a:gd name="T41" fmla="*/ 141 h 141"/>
                <a:gd name="T42" fmla="*/ 5 w 97"/>
                <a:gd name="T43" fmla="*/ 140 h 141"/>
                <a:gd name="T44" fmla="*/ 19 w 97"/>
                <a:gd name="T45" fmla="*/ 135 h 141"/>
                <a:gd name="T46" fmla="*/ 14 w 97"/>
                <a:gd name="T47" fmla="*/ 123 h 141"/>
                <a:gd name="T48" fmla="*/ 16 w 97"/>
                <a:gd name="T49" fmla="*/ 118 h 141"/>
                <a:gd name="T50" fmla="*/ 20 w 97"/>
                <a:gd name="T51" fmla="*/ 29 h 141"/>
                <a:gd name="T52" fmla="*/ 72 w 97"/>
                <a:gd name="T53" fmla="*/ 29 h 141"/>
                <a:gd name="T54" fmla="*/ 74 w 97"/>
                <a:gd name="T55" fmla="*/ 34 h 141"/>
                <a:gd name="T56" fmla="*/ 71 w 97"/>
                <a:gd name="T57" fmla="*/ 36 h 141"/>
                <a:gd name="T58" fmla="*/ 69 w 97"/>
                <a:gd name="T59" fmla="*/ 36 h 141"/>
                <a:gd name="T60" fmla="*/ 23 w 97"/>
                <a:gd name="T61" fmla="*/ 36 h 141"/>
                <a:gd name="T62" fmla="*/ 18 w 97"/>
                <a:gd name="T63" fmla="*/ 34 h 141"/>
                <a:gd name="T64" fmla="*/ 20 w 97"/>
                <a:gd name="T65" fmla="*/ 29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7" h="141">
                  <a:moveTo>
                    <a:pt x="16" y="118"/>
                  </a:moveTo>
                  <a:cubicBezTo>
                    <a:pt x="29" y="113"/>
                    <a:pt x="29" y="113"/>
                    <a:pt x="29" y="113"/>
                  </a:cubicBezTo>
                  <a:cubicBezTo>
                    <a:pt x="29" y="104"/>
                    <a:pt x="31" y="76"/>
                    <a:pt x="31" y="71"/>
                  </a:cubicBezTo>
                  <a:cubicBezTo>
                    <a:pt x="31" y="63"/>
                    <a:pt x="38" y="57"/>
                    <a:pt x="45" y="57"/>
                  </a:cubicBezTo>
                  <a:cubicBezTo>
                    <a:pt x="52" y="57"/>
                    <a:pt x="56" y="66"/>
                    <a:pt x="56" y="67"/>
                  </a:cubicBezTo>
                  <a:cubicBezTo>
                    <a:pt x="56" y="67"/>
                    <a:pt x="56" y="68"/>
                    <a:pt x="56" y="68"/>
                  </a:cubicBezTo>
                  <a:cubicBezTo>
                    <a:pt x="57" y="83"/>
                    <a:pt x="58" y="100"/>
                    <a:pt x="60" y="104"/>
                  </a:cubicBezTo>
                  <a:cubicBezTo>
                    <a:pt x="63" y="105"/>
                    <a:pt x="65" y="107"/>
                    <a:pt x="66" y="110"/>
                  </a:cubicBezTo>
                  <a:cubicBezTo>
                    <a:pt x="69" y="108"/>
                    <a:pt x="72" y="106"/>
                    <a:pt x="76" y="106"/>
                  </a:cubicBezTo>
                  <a:cubicBezTo>
                    <a:pt x="79" y="106"/>
                    <a:pt x="81" y="107"/>
                    <a:pt x="82" y="108"/>
                  </a:cubicBezTo>
                  <a:cubicBezTo>
                    <a:pt x="83" y="109"/>
                    <a:pt x="84" y="110"/>
                    <a:pt x="85" y="112"/>
                  </a:cubicBezTo>
                  <a:cubicBezTo>
                    <a:pt x="87" y="110"/>
                    <a:pt x="90" y="109"/>
                    <a:pt x="93" y="109"/>
                  </a:cubicBezTo>
                  <a:cubicBezTo>
                    <a:pt x="95" y="109"/>
                    <a:pt x="96" y="110"/>
                    <a:pt x="97" y="110"/>
                  </a:cubicBezTo>
                  <a:cubicBezTo>
                    <a:pt x="97" y="18"/>
                    <a:pt x="97" y="18"/>
                    <a:pt x="97" y="18"/>
                  </a:cubicBezTo>
                  <a:cubicBezTo>
                    <a:pt x="97" y="16"/>
                    <a:pt x="97" y="15"/>
                    <a:pt x="96" y="15"/>
                  </a:cubicBezTo>
                  <a:cubicBezTo>
                    <a:pt x="83" y="5"/>
                    <a:pt x="68" y="0"/>
                    <a:pt x="52" y="0"/>
                  </a:cubicBezTo>
                  <a:cubicBezTo>
                    <a:pt x="24" y="0"/>
                    <a:pt x="2" y="14"/>
                    <a:pt x="2" y="14"/>
                  </a:cubicBezTo>
                  <a:cubicBezTo>
                    <a:pt x="0" y="15"/>
                    <a:pt x="0" y="16"/>
                    <a:pt x="0" y="18"/>
                  </a:cubicBezTo>
                  <a:cubicBezTo>
                    <a:pt x="0" y="137"/>
                    <a:pt x="0" y="137"/>
                    <a:pt x="0" y="137"/>
                  </a:cubicBezTo>
                  <a:cubicBezTo>
                    <a:pt x="0" y="138"/>
                    <a:pt x="0" y="139"/>
                    <a:pt x="2" y="140"/>
                  </a:cubicBezTo>
                  <a:cubicBezTo>
                    <a:pt x="2" y="141"/>
                    <a:pt x="3" y="141"/>
                    <a:pt x="4" y="141"/>
                  </a:cubicBezTo>
                  <a:cubicBezTo>
                    <a:pt x="4" y="141"/>
                    <a:pt x="5" y="141"/>
                    <a:pt x="5" y="140"/>
                  </a:cubicBezTo>
                  <a:cubicBezTo>
                    <a:pt x="10" y="138"/>
                    <a:pt x="14" y="137"/>
                    <a:pt x="19" y="135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3" y="121"/>
                    <a:pt x="14" y="119"/>
                    <a:pt x="16" y="118"/>
                  </a:cubicBezTo>
                  <a:close/>
                  <a:moveTo>
                    <a:pt x="20" y="29"/>
                  </a:moveTo>
                  <a:cubicBezTo>
                    <a:pt x="21" y="28"/>
                    <a:pt x="50" y="18"/>
                    <a:pt x="72" y="29"/>
                  </a:cubicBezTo>
                  <a:cubicBezTo>
                    <a:pt x="74" y="30"/>
                    <a:pt x="75" y="32"/>
                    <a:pt x="74" y="34"/>
                  </a:cubicBezTo>
                  <a:cubicBezTo>
                    <a:pt x="74" y="36"/>
                    <a:pt x="72" y="36"/>
                    <a:pt x="71" y="36"/>
                  </a:cubicBezTo>
                  <a:cubicBezTo>
                    <a:pt x="70" y="36"/>
                    <a:pt x="70" y="36"/>
                    <a:pt x="69" y="36"/>
                  </a:cubicBezTo>
                  <a:cubicBezTo>
                    <a:pt x="50" y="27"/>
                    <a:pt x="23" y="36"/>
                    <a:pt x="23" y="36"/>
                  </a:cubicBezTo>
                  <a:cubicBezTo>
                    <a:pt x="21" y="37"/>
                    <a:pt x="18" y="36"/>
                    <a:pt x="18" y="34"/>
                  </a:cubicBezTo>
                  <a:cubicBezTo>
                    <a:pt x="17" y="32"/>
                    <a:pt x="18" y="29"/>
                    <a:pt x="20" y="29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  <p:sp>
          <p:nvSpPr>
            <p:cNvPr id="66" name="Freeform 222"/>
            <p:cNvSpPr>
              <a:spLocks/>
            </p:cNvSpPr>
            <p:nvPr/>
          </p:nvSpPr>
          <p:spPr bwMode="auto">
            <a:xfrm>
              <a:off x="2655280" y="438466"/>
              <a:ext cx="227604" cy="357831"/>
            </a:xfrm>
            <a:custGeom>
              <a:avLst/>
              <a:gdLst>
                <a:gd name="T0" fmla="*/ 20 w 82"/>
                <a:gd name="T1" fmla="*/ 129 h 129"/>
                <a:gd name="T2" fmla="*/ 19 w 82"/>
                <a:gd name="T3" fmla="*/ 110 h 129"/>
                <a:gd name="T4" fmla="*/ 0 w 82"/>
                <a:gd name="T5" fmla="*/ 61 h 129"/>
                <a:gd name="T6" fmla="*/ 15 w 82"/>
                <a:gd name="T7" fmla="*/ 55 h 129"/>
                <a:gd name="T8" fmla="*/ 15 w 82"/>
                <a:gd name="T9" fmla="*/ 52 h 129"/>
                <a:gd name="T10" fmla="*/ 17 w 82"/>
                <a:gd name="T11" fmla="*/ 10 h 129"/>
                <a:gd name="T12" fmla="*/ 27 w 82"/>
                <a:gd name="T13" fmla="*/ 0 h 129"/>
                <a:gd name="T14" fmla="*/ 34 w 82"/>
                <a:gd name="T15" fmla="*/ 7 h 129"/>
                <a:gd name="T16" fmla="*/ 38 w 82"/>
                <a:gd name="T17" fmla="*/ 45 h 129"/>
                <a:gd name="T18" fmla="*/ 39 w 82"/>
                <a:gd name="T19" fmla="*/ 46 h 129"/>
                <a:gd name="T20" fmla="*/ 40 w 82"/>
                <a:gd name="T21" fmla="*/ 47 h 129"/>
                <a:gd name="T22" fmla="*/ 45 w 82"/>
                <a:gd name="T23" fmla="*/ 51 h 129"/>
                <a:gd name="T24" fmla="*/ 48 w 82"/>
                <a:gd name="T25" fmla="*/ 54 h 129"/>
                <a:gd name="T26" fmla="*/ 51 w 82"/>
                <a:gd name="T27" fmla="*/ 52 h 129"/>
                <a:gd name="T28" fmla="*/ 58 w 82"/>
                <a:gd name="T29" fmla="*/ 49 h 129"/>
                <a:gd name="T30" fmla="*/ 62 w 82"/>
                <a:gd name="T31" fmla="*/ 50 h 129"/>
                <a:gd name="T32" fmla="*/ 63 w 82"/>
                <a:gd name="T33" fmla="*/ 52 h 129"/>
                <a:gd name="T34" fmla="*/ 65 w 82"/>
                <a:gd name="T35" fmla="*/ 56 h 129"/>
                <a:gd name="T36" fmla="*/ 68 w 82"/>
                <a:gd name="T37" fmla="*/ 54 h 129"/>
                <a:gd name="T38" fmla="*/ 75 w 82"/>
                <a:gd name="T39" fmla="*/ 52 h 129"/>
                <a:gd name="T40" fmla="*/ 82 w 82"/>
                <a:gd name="T41" fmla="*/ 63 h 129"/>
                <a:gd name="T42" fmla="*/ 68 w 82"/>
                <a:gd name="T43" fmla="*/ 108 h 129"/>
                <a:gd name="T44" fmla="*/ 68 w 82"/>
                <a:gd name="T45" fmla="*/ 129 h 129"/>
                <a:gd name="T46" fmla="*/ 20 w 82"/>
                <a:gd name="T47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82" h="129">
                  <a:moveTo>
                    <a:pt x="20" y="129"/>
                  </a:moveTo>
                  <a:cubicBezTo>
                    <a:pt x="19" y="110"/>
                    <a:pt x="19" y="110"/>
                    <a:pt x="19" y="110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15" y="49"/>
                    <a:pt x="17" y="16"/>
                    <a:pt x="17" y="10"/>
                  </a:cubicBezTo>
                  <a:cubicBezTo>
                    <a:pt x="17" y="5"/>
                    <a:pt x="22" y="0"/>
                    <a:pt x="27" y="0"/>
                  </a:cubicBezTo>
                  <a:cubicBezTo>
                    <a:pt x="32" y="0"/>
                    <a:pt x="34" y="7"/>
                    <a:pt x="34" y="7"/>
                  </a:cubicBezTo>
                  <a:cubicBezTo>
                    <a:pt x="34" y="19"/>
                    <a:pt x="36" y="39"/>
                    <a:pt x="38" y="45"/>
                  </a:cubicBezTo>
                  <a:cubicBezTo>
                    <a:pt x="39" y="46"/>
                    <a:pt x="39" y="46"/>
                    <a:pt x="39" y="46"/>
                  </a:cubicBezTo>
                  <a:cubicBezTo>
                    <a:pt x="40" y="47"/>
                    <a:pt x="40" y="47"/>
                    <a:pt x="40" y="47"/>
                  </a:cubicBezTo>
                  <a:cubicBezTo>
                    <a:pt x="42" y="48"/>
                    <a:pt x="44" y="50"/>
                    <a:pt x="45" y="51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51" y="52"/>
                    <a:pt x="51" y="52"/>
                    <a:pt x="51" y="52"/>
                  </a:cubicBezTo>
                  <a:cubicBezTo>
                    <a:pt x="53" y="50"/>
                    <a:pt x="55" y="49"/>
                    <a:pt x="58" y="49"/>
                  </a:cubicBezTo>
                  <a:cubicBezTo>
                    <a:pt x="60" y="49"/>
                    <a:pt x="61" y="49"/>
                    <a:pt x="62" y="50"/>
                  </a:cubicBezTo>
                  <a:cubicBezTo>
                    <a:pt x="62" y="50"/>
                    <a:pt x="62" y="51"/>
                    <a:pt x="63" y="52"/>
                  </a:cubicBezTo>
                  <a:cubicBezTo>
                    <a:pt x="65" y="56"/>
                    <a:pt x="65" y="56"/>
                    <a:pt x="65" y="56"/>
                  </a:cubicBezTo>
                  <a:cubicBezTo>
                    <a:pt x="68" y="54"/>
                    <a:pt x="68" y="54"/>
                    <a:pt x="68" y="54"/>
                  </a:cubicBezTo>
                  <a:cubicBezTo>
                    <a:pt x="71" y="53"/>
                    <a:pt x="73" y="52"/>
                    <a:pt x="75" y="52"/>
                  </a:cubicBezTo>
                  <a:cubicBezTo>
                    <a:pt x="81" y="52"/>
                    <a:pt x="82" y="62"/>
                    <a:pt x="82" y="63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8" y="129"/>
                    <a:pt x="68" y="129"/>
                    <a:pt x="68" y="129"/>
                  </a:cubicBezTo>
                  <a:lnTo>
                    <a:pt x="20" y="129"/>
                  </a:ln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5C307D"/>
                </a:solidFill>
              </a:endParaRPr>
            </a:p>
          </p:txBody>
        </p:sp>
      </p:grpSp>
      <p:sp>
        <p:nvSpPr>
          <p:cNvPr id="67" name="矩形 66"/>
          <p:cNvSpPr/>
          <p:nvPr/>
        </p:nvSpPr>
        <p:spPr>
          <a:xfrm>
            <a:off x="2023826" y="5045993"/>
            <a:ext cx="6586774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最优二叉树及应用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68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</p:childTnLst>
        </p:cTn>
      </p:par>
    </p:tnLst>
    <p:bldLst>
      <p:bldP spid="32" grpId="0"/>
      <p:bldP spid="29" grpId="0"/>
      <p:bldP spid="52" grpId="0"/>
      <p:bldP spid="57" grpId="0"/>
      <p:bldP spid="62" grpId="0"/>
      <p:bldP spid="6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2480</TotalTime>
  <Words>120</Words>
  <Application>Microsoft Office PowerPoint</Application>
  <PresentationFormat>自定义</PresentationFormat>
  <Paragraphs>42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169</cp:revision>
  <dcterms:created xsi:type="dcterms:W3CDTF">2016-09-14T00:58:04Z</dcterms:created>
  <dcterms:modified xsi:type="dcterms:W3CDTF">2020-10-27T13:05:23Z</dcterms:modified>
</cp:coreProperties>
</file>