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6" r:id="rId3"/>
    <p:sldId id="278" r:id="rId4"/>
    <p:sldId id="280" r:id="rId5"/>
    <p:sldId id="279" r:id="rId6"/>
    <p:sldId id="281" r:id="rId7"/>
    <p:sldId id="282" r:id="rId8"/>
    <p:sldId id="283" r:id="rId9"/>
    <p:sldId id="284" r:id="rId10"/>
    <p:sldId id="286" r:id="rId11"/>
    <p:sldId id="299" r:id="rId12"/>
    <p:sldId id="287" r:id="rId13"/>
    <p:sldId id="288" r:id="rId14"/>
    <p:sldId id="300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303" r:id="rId25"/>
    <p:sldId id="302" r:id="rId26"/>
    <p:sldId id="30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B4B4BE"/>
    <a:srgbClr val="B42D2D"/>
    <a:srgbClr val="507D7D"/>
    <a:srgbClr val="285A32"/>
    <a:srgbClr val="5C307D"/>
    <a:srgbClr val="6E6EAA"/>
    <a:srgbClr val="37B4C3"/>
    <a:srgbClr val="5A327D"/>
    <a:srgbClr val="419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865" autoAdjust="0"/>
  </p:normalViewPr>
  <p:slideViewPr>
    <p:cSldViewPr snapToGrid="0">
      <p:cViewPr varScale="1">
        <p:scale>
          <a:sx n="50" d="100"/>
          <a:sy n="50" d="100"/>
        </p:scale>
        <p:origin x="-86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1. A  2. B </a:t>
            </a:r>
            <a:r>
              <a:rPr lang="zh-CN" altLang="en-US" smtClean="0"/>
              <a:t>结点数</a:t>
            </a:r>
            <a:r>
              <a:rPr lang="en-US" altLang="zh-CN" smtClean="0"/>
              <a:t>=</a:t>
            </a:r>
            <a:r>
              <a:rPr lang="zh-CN" altLang="en-US" smtClean="0"/>
              <a:t>所有度之和</a:t>
            </a:r>
            <a:r>
              <a:rPr lang="en-US" altLang="zh-CN" smtClean="0"/>
              <a:t>+1 20*4+10*3+1</a:t>
            </a:r>
            <a:r>
              <a:rPr lang="zh-CN" altLang="en-US" smtClean="0"/>
              <a:t>*</a:t>
            </a:r>
            <a:r>
              <a:rPr lang="en-US" altLang="zh-CN" smtClean="0"/>
              <a:t>2+10</a:t>
            </a:r>
            <a:r>
              <a:rPr lang="zh-CN" altLang="en-US" smtClean="0"/>
              <a:t>*</a:t>
            </a:r>
            <a:r>
              <a:rPr lang="en-US" altLang="zh-CN" smtClean="0"/>
              <a:t>1+1=123   20+10+1+10=41 123-41=82</a:t>
            </a:r>
            <a:endParaRPr lang="zh-CN" altLang="en-US" smtClean="0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81F70E31-E23E-4B5B-859A-F49110E62271}" type="slidenum">
              <a:rPr lang="zh-CN" altLang="en-US" smtClean="0"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n-3; h+3</a:t>
            </a:r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fld id="{CAB52221-25CB-4AAD-9C0B-788767BB4814}" type="slidenum">
              <a:rPr lang="zh-CN" altLang="en-US" smtClean="0"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5-4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二叉树的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逻辑结构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第五章     树和二叉树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3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14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44848" y="848932"/>
            <a:ext cx="10807383" cy="1118255"/>
            <a:chOff x="834181" y="2739233"/>
            <a:chExt cx="10807383" cy="1118255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482566" y="2739233"/>
              <a:ext cx="10158998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性质 </a:t>
              </a: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5-1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一棵二叉树中，如果叶子结点数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0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度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2 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结点数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则有: 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0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＝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sz="2800" b="1" baseline="-30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＋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lang="zh-CN" altLang="en-US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" name="Group 67"/>
            <p:cNvGrpSpPr/>
            <p:nvPr/>
          </p:nvGrpSpPr>
          <p:grpSpPr>
            <a:xfrm>
              <a:off x="834181" y="285581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9052883" y="2382687"/>
            <a:ext cx="2029024" cy="2288582"/>
            <a:chOff x="8910791" y="1914129"/>
            <a:chExt cx="2029024" cy="2288582"/>
          </a:xfrm>
          <a:solidFill>
            <a:srgbClr val="B4B4BE"/>
          </a:solidFill>
        </p:grpSpPr>
        <p:sp>
          <p:nvSpPr>
            <p:cNvPr id="61" name="Line 25"/>
            <p:cNvSpPr>
              <a:spLocks noChangeShapeType="1"/>
            </p:cNvSpPr>
            <p:nvPr/>
          </p:nvSpPr>
          <p:spPr bwMode="auto">
            <a:xfrm flipH="1">
              <a:off x="9274645" y="2250679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2" name="Line 26"/>
            <p:cNvSpPr>
              <a:spLocks noChangeShapeType="1"/>
            </p:cNvSpPr>
            <p:nvPr/>
          </p:nvSpPr>
          <p:spPr bwMode="auto">
            <a:xfrm>
              <a:off x="10158883" y="2250678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5" name="Line 29"/>
            <p:cNvSpPr>
              <a:spLocks noChangeShapeType="1"/>
            </p:cNvSpPr>
            <p:nvPr/>
          </p:nvSpPr>
          <p:spPr bwMode="auto">
            <a:xfrm flipH="1">
              <a:off x="10322713" y="3126661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7" name="Oval 37"/>
            <p:cNvSpPr>
              <a:spLocks noChangeArrowheads="1"/>
            </p:cNvSpPr>
            <p:nvPr/>
          </p:nvSpPr>
          <p:spPr bwMode="auto">
            <a:xfrm>
              <a:off x="9766136" y="191412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10507815" y="273042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37"/>
            <p:cNvSpPr>
              <a:spLocks noChangeArrowheads="1"/>
            </p:cNvSpPr>
            <p:nvPr/>
          </p:nvSpPr>
          <p:spPr bwMode="auto">
            <a:xfrm>
              <a:off x="8910791" y="273042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10054743" y="37707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 Box 9" descr="水滴"/>
          <p:cNvSpPr txBox="1">
            <a:spLocks noChangeArrowheads="1"/>
          </p:cNvSpPr>
          <p:nvPr/>
        </p:nvSpPr>
        <p:spPr bwMode="auto">
          <a:xfrm>
            <a:off x="1390208" y="1996845"/>
            <a:ext cx="737279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lnSpc>
                <a:spcPts val="3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证明: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n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二叉树的结点总数，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400" b="1" baseline="-30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二叉树中度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结点数，则有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0" hangingPunct="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         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＝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400" b="1" baseline="-300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＋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400" b="1" baseline="-300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＋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400" b="1" baseline="-300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25" name="Text Box 9" descr="水滴"/>
          <p:cNvSpPr txBox="1">
            <a:spLocks noChangeArrowheads="1"/>
          </p:cNvSpPr>
          <p:nvPr/>
        </p:nvSpPr>
        <p:spPr bwMode="auto">
          <a:xfrm>
            <a:off x="1390208" y="3385597"/>
            <a:ext cx="705517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lnSpc>
                <a:spcPts val="3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二叉树中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，一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个度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1 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结点射出一个分枝，一个度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2 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结点射出两个分枝，所以有：</a:t>
            </a:r>
          </a:p>
          <a:p>
            <a:pPr algn="l" eaLnBrk="0" hangingPunct="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         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＝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400" b="1" baseline="-300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＋2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400" b="1" baseline="-300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＋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1</a:t>
            </a:r>
            <a:endParaRPr lang="en-US" altLang="zh-CN" sz="2400" b="1" dirty="0">
              <a:solidFill>
                <a:srgbClr val="B42D2D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6" name="Text Box 9" descr="水滴"/>
          <p:cNvSpPr txBox="1">
            <a:spLocks noChangeArrowheads="1"/>
          </p:cNvSpPr>
          <p:nvPr/>
        </p:nvSpPr>
        <p:spPr bwMode="auto">
          <a:xfrm>
            <a:off x="1390208" y="5114607"/>
            <a:ext cx="7055170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lnSpc>
                <a:spcPts val="3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可以得到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0" hangingPunct="0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</a:t>
            </a:r>
            <a:r>
              <a:rPr lang="en-US" altLang="zh-CN" sz="2400" b="1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400" b="1" baseline="-300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＝</a:t>
            </a:r>
            <a:r>
              <a:rPr lang="en-US" altLang="zh-CN" sz="2400" b="1" i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400" b="1" baseline="-300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＋1 </a:t>
            </a:r>
          </a:p>
        </p:txBody>
      </p:sp>
    </p:spTree>
    <p:extLst>
      <p:ext uri="{BB962C8B-B14F-4D97-AF65-F5344CB8AC3E}">
        <p14:creationId xmlns:p14="http://schemas.microsoft.com/office/powerpoint/2010/main" val="37442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539262" y="400294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思考题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altLang="zh-CN" sz="3200" dirty="0" smtClean="0"/>
              <a:t>1. </a:t>
            </a:r>
            <a:r>
              <a:rPr lang="zh-CN" altLang="en-US" sz="3200" dirty="0" smtClean="0"/>
              <a:t>一棵有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个结点的树，它的所有结点的度数之和为（）。</a:t>
            </a:r>
            <a:endParaRPr lang="en-US" altLang="zh-CN" sz="3200" dirty="0" smtClean="0"/>
          </a:p>
          <a:p>
            <a:pPr lvl="1" eaLnBrk="1" hangingPunct="1">
              <a:buNone/>
            </a:pPr>
            <a:r>
              <a:rPr lang="en-US" altLang="zh-CN" sz="3200" dirty="0" smtClean="0"/>
              <a:t>A. n-1    B. n    C. n+1   D. 2n</a:t>
            </a:r>
          </a:p>
          <a:p>
            <a:pPr eaLnBrk="1" hangingPunct="1">
              <a:buNone/>
            </a:pPr>
            <a:r>
              <a:rPr lang="en-US" altLang="zh-CN" sz="3200" dirty="0" smtClean="0"/>
              <a:t>2.</a:t>
            </a:r>
            <a:r>
              <a:rPr lang="zh-CN" altLang="en-US" sz="3200" dirty="0" smtClean="0"/>
              <a:t>在一棵度为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的树</a:t>
            </a:r>
            <a:r>
              <a:rPr lang="en-US" altLang="zh-CN" sz="3200" dirty="0" smtClean="0"/>
              <a:t>T</a:t>
            </a:r>
            <a:r>
              <a:rPr lang="zh-CN" altLang="en-US" sz="3200" dirty="0" smtClean="0"/>
              <a:t>中，若有</a:t>
            </a:r>
            <a:r>
              <a:rPr lang="en-US" altLang="zh-CN" sz="3200" dirty="0" smtClean="0"/>
              <a:t>20</a:t>
            </a:r>
            <a:r>
              <a:rPr lang="zh-CN" altLang="en-US" sz="3200" dirty="0" smtClean="0"/>
              <a:t>个度为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的结点，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个度为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的结点，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个度为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的结点，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个度为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的结点，则树</a:t>
            </a:r>
            <a:r>
              <a:rPr lang="en-US" altLang="zh-CN" sz="3200" dirty="0" smtClean="0"/>
              <a:t>T</a:t>
            </a:r>
            <a:r>
              <a:rPr lang="zh-CN" altLang="en-US" sz="3200" dirty="0" smtClean="0"/>
              <a:t>的叶结点个数是（）。</a:t>
            </a:r>
            <a:endParaRPr lang="en-US" altLang="zh-CN" sz="3200" dirty="0" smtClean="0"/>
          </a:p>
          <a:p>
            <a:pPr lvl="1" eaLnBrk="1" hangingPunct="1">
              <a:buNone/>
            </a:pPr>
            <a:r>
              <a:rPr lang="en-US" altLang="zh-CN" sz="3200" dirty="0" smtClean="0"/>
              <a:t>A. 41   B.82   C.113   D.122</a:t>
            </a:r>
          </a:p>
          <a:p>
            <a:pPr eaLnBrk="1" hangingPunct="1">
              <a:buNone/>
            </a:pP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891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3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14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44848" y="848932"/>
            <a:ext cx="10807383" cy="605294"/>
            <a:chOff x="834181" y="2739233"/>
            <a:chExt cx="10807383" cy="605294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482566" y="2739233"/>
              <a:ext cx="10158998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性质 </a:t>
              </a: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5-2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二叉树的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层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上最多有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i="1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个结点（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zh-CN" altLang="en-US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" name="Group 67"/>
            <p:cNvGrpSpPr/>
            <p:nvPr/>
          </p:nvGrpSpPr>
          <p:grpSpPr>
            <a:xfrm>
              <a:off x="834181" y="285581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5" name="Text Box 9" descr="水滴"/>
          <p:cNvSpPr txBox="1">
            <a:spLocks noChangeArrowheads="1"/>
          </p:cNvSpPr>
          <p:nvPr/>
        </p:nvSpPr>
        <p:spPr bwMode="auto">
          <a:xfrm>
            <a:off x="1438953" y="1509165"/>
            <a:ext cx="7674614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证明：采用归纳法证明。</a:t>
            </a:r>
          </a:p>
          <a:p>
            <a:pPr>
              <a:lnSpc>
                <a:spcPts val="3500"/>
              </a:lnSpc>
            </a:pP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时，只有一个根结点，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i="1" baseline="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2</a:t>
            </a:r>
            <a:r>
              <a:rPr lang="en-US" altLang="zh-CN" sz="2400" baseline="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结论成立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9" descr="水滴"/>
          <p:cNvSpPr txBox="1">
            <a:spLocks noChangeArrowheads="1"/>
          </p:cNvSpPr>
          <p:nvPr/>
        </p:nvSpPr>
        <p:spPr bwMode="auto">
          <a:xfrm>
            <a:off x="1438953" y="2432999"/>
            <a:ext cx="7674614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结论成立，即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上最多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i="1" baseline="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400" baseline="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 Box 9" descr="水滴"/>
          <p:cNvSpPr txBox="1">
            <a:spLocks noChangeArrowheads="1"/>
          </p:cNvSpPr>
          <p:nvPr/>
        </p:nvSpPr>
        <p:spPr bwMode="auto">
          <a:xfrm>
            <a:off x="1423713" y="2960504"/>
            <a:ext cx="10128518" cy="143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考虑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的情形。由于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上的结点是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上结点的孩子，而二叉树中每个结点最多有两个孩子，故在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层上最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baseline="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结点，则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时结论也成立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 Box 9" descr="水滴"/>
          <p:cNvSpPr txBox="1">
            <a:spLocks noChangeArrowheads="1"/>
          </p:cNvSpPr>
          <p:nvPr/>
        </p:nvSpPr>
        <p:spPr bwMode="auto">
          <a:xfrm>
            <a:off x="1438953" y="4383441"/>
            <a:ext cx="2675847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由此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，结论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8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0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3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14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44848" y="848932"/>
            <a:ext cx="10807383" cy="605294"/>
            <a:chOff x="834181" y="2739233"/>
            <a:chExt cx="10807383" cy="605294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482566" y="2739233"/>
              <a:ext cx="10158998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性质 </a:t>
              </a: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5-3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一棵深度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二叉树中，最多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 2</a:t>
              </a:r>
              <a:r>
                <a:rPr lang="en-US" altLang="zh-CN" sz="2800" i="1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</a:t>
              </a:r>
              <a:endParaRPr lang="zh-CN" altLang="en-US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" name="Group 67"/>
            <p:cNvGrpSpPr/>
            <p:nvPr/>
          </p:nvGrpSpPr>
          <p:grpSpPr>
            <a:xfrm>
              <a:off x="834181" y="285581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Text Box 10" descr="水滴"/>
          <p:cNvSpPr txBox="1">
            <a:spLocks noChangeArrowheads="1"/>
          </p:cNvSpPr>
          <p:nvPr/>
        </p:nvSpPr>
        <p:spPr bwMode="auto">
          <a:xfrm>
            <a:off x="1317033" y="1596390"/>
            <a:ext cx="8609013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深度为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二叉树中结点个数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最多为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93233" y="4525245"/>
            <a:ext cx="8893767" cy="738664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深度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且具有 2</a:t>
            </a:r>
            <a:r>
              <a:rPr lang="en-US" altLang="zh-CN" sz="2800" i="1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个结点的二叉树一定是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endParaRPr lang="zh-CN" altLang="en-US" sz="2800" b="1" dirty="0">
              <a:solidFill>
                <a:srgbClr val="B42D2D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487499"/>
              </p:ext>
            </p:extLst>
          </p:nvPr>
        </p:nvGraphicFramePr>
        <p:xfrm>
          <a:off x="1617345" y="2289492"/>
          <a:ext cx="7084695" cy="1032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4" imgW="2666880" imgH="393480" progId="Equation.3">
                  <p:embed/>
                </p:oleObj>
              </mc:Choice>
              <mc:Fallback>
                <p:oleObj name="公式" r:id="rId4" imgW="266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345" y="2289492"/>
                        <a:ext cx="7084695" cy="1032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20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思考题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 smtClean="0"/>
              <a:t>高度为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的完全二叉树，至多有多少个结点？至少有多少个节点</a:t>
            </a:r>
            <a:r>
              <a:rPr lang="zh-CN" altLang="en-US" sz="3200" dirty="0" smtClean="0"/>
              <a:t>？</a:t>
            </a:r>
            <a:endParaRPr lang="en-US" altLang="zh-CN" sz="3200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 smtClean="0"/>
              <a:t>设某棵二叉树中有</a:t>
            </a:r>
            <a:r>
              <a:rPr lang="en-US" altLang="zh-CN" sz="3200" dirty="0" smtClean="0"/>
              <a:t>2000</a:t>
            </a:r>
            <a:r>
              <a:rPr lang="zh-CN" altLang="en-US" sz="3200" dirty="0" smtClean="0"/>
              <a:t>个结点，则该二叉树的最小高度为（）</a:t>
            </a:r>
            <a:endParaRPr lang="en-US" altLang="zh-CN" sz="3200" dirty="0" smtClean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3200" smtClean="0"/>
              <a:t>        A.9      B.10      C.11      D.12</a:t>
            </a:r>
            <a:endParaRPr lang="en-US" altLang="zh-CN" sz="3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/>
              <a:t>已知一棵完全二叉树的第</a:t>
            </a:r>
            <a:r>
              <a:rPr lang="en-US" altLang="zh-CN" sz="3200" dirty="0"/>
              <a:t>6</a:t>
            </a:r>
            <a:r>
              <a:rPr lang="zh-CN" altLang="en-US" sz="3200" dirty="0"/>
              <a:t>层（设根为第</a:t>
            </a:r>
            <a:r>
              <a:rPr lang="en-US" altLang="zh-CN" sz="3200" dirty="0"/>
              <a:t>1</a:t>
            </a:r>
            <a:r>
              <a:rPr lang="zh-CN" altLang="en-US" sz="3200" dirty="0"/>
              <a:t>层）有</a:t>
            </a:r>
            <a:r>
              <a:rPr lang="en-US" altLang="zh-CN" sz="3200" dirty="0"/>
              <a:t>8</a:t>
            </a:r>
            <a:r>
              <a:rPr lang="zh-CN" altLang="en-US" sz="3200" dirty="0"/>
              <a:t>个叶结点，则完全二叉树的结点个数最多是</a:t>
            </a:r>
            <a:r>
              <a:rPr lang="en-US" altLang="zh-CN" sz="3200" dirty="0"/>
              <a:t>(   </a:t>
            </a:r>
            <a:r>
              <a:rPr lang="en-US" altLang="zh-CN" sz="32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 smtClean="0"/>
              <a:t>        A.39       B.52       C.111       D.119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27893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3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14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44848" y="848932"/>
            <a:ext cx="10807383" cy="605294"/>
            <a:chOff x="744848" y="848932"/>
            <a:chExt cx="10807383" cy="605294"/>
          </a:xfrm>
        </p:grpSpPr>
        <p:grpSp>
          <p:nvGrpSpPr>
            <p:cNvPr id="2" name="组合 1"/>
            <p:cNvGrpSpPr/>
            <p:nvPr/>
          </p:nvGrpSpPr>
          <p:grpSpPr>
            <a:xfrm>
              <a:off x="744848" y="848932"/>
              <a:ext cx="10807383" cy="605294"/>
              <a:chOff x="834181" y="2739233"/>
              <a:chExt cx="10807383" cy="605294"/>
            </a:xfrm>
          </p:grpSpPr>
          <p:sp>
            <p:nvSpPr>
              <p:cNvPr id="36" name="Text Box 10"/>
              <p:cNvSpPr txBox="1">
                <a:spLocks noChangeArrowheads="1"/>
              </p:cNvSpPr>
              <p:nvPr/>
            </p:nvSpPr>
            <p:spPr bwMode="auto">
              <a:xfrm>
                <a:off x="1482566" y="2739233"/>
                <a:ext cx="10158998" cy="605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rIns="0">
                <a:spAutoFit/>
              </a:bodyPr>
              <a:lstStyle/>
              <a:p>
                <a:pPr eaLnBrk="0" hangingPunct="0">
                  <a:lnSpc>
                    <a:spcPts val="4000"/>
                  </a:lnSpc>
                </a:pPr>
                <a:r>
                  <a:rPr lang="zh-CN" altLang="en-US" sz="2800" dirty="0" smtClean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性质 </a:t>
                </a:r>
                <a:r>
                  <a:rPr lang="en-US" altLang="zh-CN" sz="2800" dirty="0" smtClean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5-4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：具有 </a:t>
                </a:r>
                <a:r>
                  <a:rPr lang="en-US" altLang="zh-CN" sz="2800" b="1" i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n 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结点的</a:t>
                </a:r>
                <a:r>
                  <a:rPr lang="zh-CN" altLang="en-US" sz="28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完全二叉树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的深度为 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log</a:t>
                </a:r>
                <a:r>
                  <a:rPr lang="en-US" altLang="zh-CN" sz="2800" b="1" baseline="-250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2</a:t>
                </a: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n  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+</a:t>
                </a:r>
                <a:r>
                  <a:rPr lang="en-US" altLang="zh-CN" sz="2800" b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  <a:endParaRPr lang="zh-CN" altLang="en-US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4" name="Group 67"/>
              <p:cNvGrpSpPr/>
              <p:nvPr/>
            </p:nvGrpSpPr>
            <p:grpSpPr>
              <a:xfrm>
                <a:off x="834181" y="2855815"/>
                <a:ext cx="432000" cy="432000"/>
                <a:chOff x="10115551" y="5634038"/>
                <a:chExt cx="577850" cy="576263"/>
              </a:xfrm>
              <a:solidFill>
                <a:srgbClr val="5A327D"/>
              </a:solidFill>
            </p:grpSpPr>
            <p:sp>
              <p:nvSpPr>
                <p:cNvPr id="48" name="Freeform 13"/>
                <p:cNvSpPr>
                  <a:spLocks/>
                </p:cNvSpPr>
                <p:nvPr/>
              </p:nvSpPr>
              <p:spPr bwMode="auto">
                <a:xfrm>
                  <a:off x="10177463" y="5634038"/>
                  <a:ext cx="515938" cy="517525"/>
                </a:xfrm>
                <a:custGeom>
                  <a:avLst/>
                  <a:gdLst>
                    <a:gd name="T0" fmla="*/ 174 w 176"/>
                    <a:gd name="T1" fmla="*/ 61 h 176"/>
                    <a:gd name="T2" fmla="*/ 115 w 176"/>
                    <a:gd name="T3" fmla="*/ 2 h 176"/>
                    <a:gd name="T4" fmla="*/ 110 w 176"/>
                    <a:gd name="T5" fmla="*/ 2 h 176"/>
                    <a:gd name="T6" fmla="*/ 91 w 176"/>
                    <a:gd name="T7" fmla="*/ 20 h 176"/>
                    <a:gd name="T8" fmla="*/ 90 w 176"/>
                    <a:gd name="T9" fmla="*/ 23 h 176"/>
                    <a:gd name="T10" fmla="*/ 91 w 176"/>
                    <a:gd name="T11" fmla="*/ 26 h 176"/>
                    <a:gd name="T12" fmla="*/ 96 w 176"/>
                    <a:gd name="T13" fmla="*/ 31 h 176"/>
                    <a:gd name="T14" fmla="*/ 69 w 176"/>
                    <a:gd name="T15" fmla="*/ 58 h 176"/>
                    <a:gd name="T16" fmla="*/ 50 w 176"/>
                    <a:gd name="T17" fmla="*/ 56 h 176"/>
                    <a:gd name="T18" fmla="*/ 1 w 176"/>
                    <a:gd name="T19" fmla="*/ 76 h 176"/>
                    <a:gd name="T20" fmla="*/ 1 w 176"/>
                    <a:gd name="T21" fmla="*/ 82 h 176"/>
                    <a:gd name="T22" fmla="*/ 94 w 176"/>
                    <a:gd name="T23" fmla="*/ 175 h 176"/>
                    <a:gd name="T24" fmla="*/ 97 w 176"/>
                    <a:gd name="T25" fmla="*/ 176 h 176"/>
                    <a:gd name="T26" fmla="*/ 100 w 176"/>
                    <a:gd name="T27" fmla="*/ 175 h 176"/>
                    <a:gd name="T28" fmla="*/ 118 w 176"/>
                    <a:gd name="T29" fmla="*/ 107 h 176"/>
                    <a:gd name="T30" fmla="*/ 145 w 176"/>
                    <a:gd name="T31" fmla="*/ 80 h 176"/>
                    <a:gd name="T32" fmla="*/ 150 w 176"/>
                    <a:gd name="T33" fmla="*/ 85 h 176"/>
                    <a:gd name="T34" fmla="*/ 156 w 176"/>
                    <a:gd name="T35" fmla="*/ 85 h 176"/>
                    <a:gd name="T36" fmla="*/ 174 w 176"/>
                    <a:gd name="T37" fmla="*/ 66 h 176"/>
                    <a:gd name="T38" fmla="*/ 176 w 176"/>
                    <a:gd name="T39" fmla="*/ 63 h 176"/>
                    <a:gd name="T40" fmla="*/ 174 w 176"/>
                    <a:gd name="T41" fmla="*/ 61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6" h="176">
                      <a:moveTo>
                        <a:pt x="174" y="61"/>
                      </a:moveTo>
                      <a:cubicBezTo>
                        <a:pt x="115" y="2"/>
                        <a:pt x="115" y="2"/>
                        <a:pt x="115" y="2"/>
                      </a:cubicBezTo>
                      <a:cubicBezTo>
                        <a:pt x="114" y="0"/>
                        <a:pt x="111" y="0"/>
                        <a:pt x="110" y="2"/>
                      </a:cubicBezTo>
                      <a:cubicBezTo>
                        <a:pt x="91" y="20"/>
                        <a:pt x="91" y="20"/>
                        <a:pt x="91" y="20"/>
                      </a:cubicBezTo>
                      <a:cubicBezTo>
                        <a:pt x="90" y="21"/>
                        <a:pt x="90" y="22"/>
                        <a:pt x="90" y="23"/>
                      </a:cubicBezTo>
                      <a:cubicBezTo>
                        <a:pt x="90" y="24"/>
                        <a:pt x="90" y="25"/>
                        <a:pt x="91" y="26"/>
                      </a:cubicBezTo>
                      <a:cubicBezTo>
                        <a:pt x="96" y="31"/>
                        <a:pt x="96" y="31"/>
                        <a:pt x="96" y="31"/>
                      </a:cubicBezTo>
                      <a:cubicBezTo>
                        <a:pt x="69" y="58"/>
                        <a:pt x="69" y="58"/>
                        <a:pt x="69" y="58"/>
                      </a:cubicBezTo>
                      <a:cubicBezTo>
                        <a:pt x="63" y="57"/>
                        <a:pt x="57" y="56"/>
                        <a:pt x="50" y="56"/>
                      </a:cubicBezTo>
                      <a:cubicBezTo>
                        <a:pt x="32" y="56"/>
                        <a:pt x="14" y="63"/>
                        <a:pt x="1" y="76"/>
                      </a:cubicBezTo>
                      <a:cubicBezTo>
                        <a:pt x="0" y="78"/>
                        <a:pt x="0" y="80"/>
                        <a:pt x="1" y="82"/>
                      </a:cubicBezTo>
                      <a:cubicBezTo>
                        <a:pt x="94" y="175"/>
                        <a:pt x="94" y="175"/>
                        <a:pt x="94" y="175"/>
                      </a:cubicBezTo>
                      <a:cubicBezTo>
                        <a:pt x="95" y="175"/>
                        <a:pt x="96" y="176"/>
                        <a:pt x="97" y="176"/>
                      </a:cubicBezTo>
                      <a:cubicBezTo>
                        <a:pt x="98" y="176"/>
                        <a:pt x="99" y="175"/>
                        <a:pt x="100" y="175"/>
                      </a:cubicBezTo>
                      <a:cubicBezTo>
                        <a:pt x="117" y="157"/>
                        <a:pt x="124" y="131"/>
                        <a:pt x="118" y="107"/>
                      </a:cubicBezTo>
                      <a:cubicBezTo>
                        <a:pt x="145" y="80"/>
                        <a:pt x="145" y="80"/>
                        <a:pt x="145" y="80"/>
                      </a:cubicBezTo>
                      <a:cubicBezTo>
                        <a:pt x="150" y="85"/>
                        <a:pt x="150" y="85"/>
                        <a:pt x="150" y="85"/>
                      </a:cubicBezTo>
                      <a:cubicBezTo>
                        <a:pt x="152" y="86"/>
                        <a:pt x="154" y="86"/>
                        <a:pt x="156" y="85"/>
                      </a:cubicBezTo>
                      <a:cubicBezTo>
                        <a:pt x="174" y="66"/>
                        <a:pt x="174" y="66"/>
                        <a:pt x="174" y="66"/>
                      </a:cubicBezTo>
                      <a:cubicBezTo>
                        <a:pt x="175" y="65"/>
                        <a:pt x="176" y="64"/>
                        <a:pt x="176" y="63"/>
                      </a:cubicBezTo>
                      <a:cubicBezTo>
                        <a:pt x="176" y="62"/>
                        <a:pt x="175" y="61"/>
                        <a:pt x="174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4"/>
                <p:cNvSpPr>
                  <a:spLocks/>
                </p:cNvSpPr>
                <p:nvPr/>
              </p:nvSpPr>
              <p:spPr bwMode="auto">
                <a:xfrm>
                  <a:off x="10115551" y="5983288"/>
                  <a:ext cx="228600" cy="227013"/>
                </a:xfrm>
                <a:custGeom>
                  <a:avLst/>
                  <a:gdLst>
                    <a:gd name="T0" fmla="*/ 7 w 78"/>
                    <a:gd name="T1" fmla="*/ 77 h 77"/>
                    <a:gd name="T2" fmla="*/ 2 w 78"/>
                    <a:gd name="T3" fmla="*/ 76 h 77"/>
                    <a:gd name="T4" fmla="*/ 2 w 78"/>
                    <a:gd name="T5" fmla="*/ 67 h 77"/>
                    <a:gd name="T6" fmla="*/ 67 w 78"/>
                    <a:gd name="T7" fmla="*/ 2 h 77"/>
                    <a:gd name="T8" fmla="*/ 76 w 78"/>
                    <a:gd name="T9" fmla="*/ 2 h 77"/>
                    <a:gd name="T10" fmla="*/ 76 w 78"/>
                    <a:gd name="T11" fmla="*/ 11 h 77"/>
                    <a:gd name="T12" fmla="*/ 11 w 78"/>
                    <a:gd name="T13" fmla="*/ 76 h 77"/>
                    <a:gd name="T14" fmla="*/ 7 w 78"/>
                    <a:gd name="T15" fmla="*/ 77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8" h="77">
                      <a:moveTo>
                        <a:pt x="7" y="77"/>
                      </a:moveTo>
                      <a:cubicBezTo>
                        <a:pt x="5" y="77"/>
                        <a:pt x="3" y="77"/>
                        <a:pt x="2" y="76"/>
                      </a:cubicBezTo>
                      <a:cubicBezTo>
                        <a:pt x="0" y="73"/>
                        <a:pt x="0" y="70"/>
                        <a:pt x="2" y="67"/>
                      </a:cubicBezTo>
                      <a:cubicBezTo>
                        <a:pt x="67" y="2"/>
                        <a:pt x="67" y="2"/>
                        <a:pt x="67" y="2"/>
                      </a:cubicBezTo>
                      <a:cubicBezTo>
                        <a:pt x="70" y="0"/>
                        <a:pt x="73" y="0"/>
                        <a:pt x="76" y="2"/>
                      </a:cubicBezTo>
                      <a:cubicBezTo>
                        <a:pt x="78" y="5"/>
                        <a:pt x="78" y="8"/>
                        <a:pt x="76" y="11"/>
                      </a:cubicBezTo>
                      <a:cubicBezTo>
                        <a:pt x="11" y="76"/>
                        <a:pt x="11" y="76"/>
                        <a:pt x="11" y="76"/>
                      </a:cubicBezTo>
                      <a:cubicBezTo>
                        <a:pt x="10" y="77"/>
                        <a:pt x="8" y="77"/>
                        <a:pt x="7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8731065" y="995241"/>
              <a:ext cx="144000" cy="360000"/>
              <a:chOff x="764" y="1968"/>
              <a:chExt cx="96" cy="336"/>
            </a:xfrm>
          </p:grpSpPr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764" y="196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>
                <a:off x="764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9495590" y="999051"/>
              <a:ext cx="142875" cy="360000"/>
              <a:chOff x="1330" y="1776"/>
              <a:chExt cx="96" cy="336"/>
            </a:xfrm>
          </p:grpSpPr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1426" y="177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 flipH="1">
                <a:off x="1330" y="211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301232" y="1564958"/>
            <a:ext cx="8377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证明：设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结点的完全二叉树的深度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8362916" y="2596219"/>
            <a:ext cx="792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72000" rIns="0" bIns="0"/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2</a:t>
            </a:r>
            <a:r>
              <a:rPr lang="en-US" altLang="zh-CN" sz="2000" b="1" i="1" baseline="30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k</a:t>
            </a:r>
            <a:r>
              <a:rPr lang="en-US" altLang="zh-CN" sz="2000" b="1" baseline="30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-1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-1</a:t>
            </a:r>
          </a:p>
        </p:txBody>
      </p:sp>
      <p:sp>
        <p:nvSpPr>
          <p:cNvPr id="32" name="Text Box 71"/>
          <p:cNvSpPr txBox="1">
            <a:spLocks noChangeArrowheads="1"/>
          </p:cNvSpPr>
          <p:nvPr/>
        </p:nvSpPr>
        <p:spPr bwMode="auto">
          <a:xfrm>
            <a:off x="6357622" y="3718247"/>
            <a:ext cx="5207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72000" rIns="0" bIns="0"/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2</a:t>
            </a:r>
            <a:r>
              <a:rPr lang="en-US" altLang="zh-CN" sz="2000" b="1" i="1" baseline="30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k</a:t>
            </a:r>
            <a:r>
              <a:rPr lang="en-US" altLang="zh-CN" sz="2000" b="1" baseline="30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-1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Angsana New" pitchFamily="18" charset="-34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7542216" y="3034032"/>
            <a:ext cx="2072575" cy="1139825"/>
            <a:chOff x="7542216" y="3034032"/>
            <a:chExt cx="2072575" cy="1139825"/>
          </a:xfrm>
        </p:grpSpPr>
        <p:grpSp>
          <p:nvGrpSpPr>
            <p:cNvPr id="7" name="组合 6"/>
            <p:cNvGrpSpPr/>
            <p:nvPr/>
          </p:nvGrpSpPr>
          <p:grpSpPr>
            <a:xfrm>
              <a:off x="8737603" y="3034032"/>
              <a:ext cx="877188" cy="1139825"/>
              <a:chOff x="8737603" y="3034032"/>
              <a:chExt cx="877188" cy="1139825"/>
            </a:xfrm>
          </p:grpSpPr>
          <p:sp>
            <p:nvSpPr>
              <p:cNvPr id="29" name="Freeform 68"/>
              <p:cNvSpPr>
                <a:spLocks/>
              </p:cNvSpPr>
              <p:nvPr/>
            </p:nvSpPr>
            <p:spPr bwMode="auto">
              <a:xfrm>
                <a:off x="8737603" y="3034032"/>
                <a:ext cx="385763" cy="655638"/>
              </a:xfrm>
              <a:custGeom>
                <a:avLst/>
                <a:gdLst>
                  <a:gd name="T0" fmla="*/ 0 w 316"/>
                  <a:gd name="T1" fmla="*/ 0 h 456"/>
                  <a:gd name="T2" fmla="*/ 316 w 316"/>
                  <a:gd name="T3" fmla="*/ 456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6" h="456">
                    <a:moveTo>
                      <a:pt x="0" y="0"/>
                    </a:moveTo>
                    <a:lnTo>
                      <a:pt x="316" y="456"/>
                    </a:lnTo>
                  </a:path>
                </a:pathLst>
              </a:custGeom>
              <a:noFill/>
              <a:ln w="25400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72000"/>
              <a:lstStyle/>
              <a:p>
                <a:endParaRPr lang="zh-CN" altLang="en-US"/>
              </a:p>
            </p:txBody>
          </p:sp>
          <p:sp>
            <p:nvSpPr>
              <p:cNvPr id="35" name="Oval 74"/>
              <p:cNvSpPr>
                <a:spLocks noChangeArrowheads="1"/>
              </p:cNvSpPr>
              <p:nvPr/>
            </p:nvSpPr>
            <p:spPr bwMode="auto">
              <a:xfrm>
                <a:off x="8840791" y="3669032"/>
                <a:ext cx="774000" cy="504825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72000"/>
              <a:lstStyle/>
              <a:p>
                <a:endParaRPr lang="en-US" altLang="zh-CN" sz="20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  <a:p>
                <a:endPara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41" name="Text Box 77"/>
            <p:cNvSpPr txBox="1">
              <a:spLocks noChangeArrowheads="1"/>
            </p:cNvSpPr>
            <p:nvPr/>
          </p:nvSpPr>
          <p:spPr bwMode="auto">
            <a:xfrm>
              <a:off x="7542216" y="3656650"/>
              <a:ext cx="658813" cy="322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0"/>
            <a:lstStyle/>
            <a:p>
              <a:pPr algn="just"/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Angsana New" pitchFamily="18" charset="-34"/>
                </a:rPr>
                <a:t>…</a:t>
              </a: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045941"/>
              </p:ext>
            </p:extLst>
          </p:nvPr>
        </p:nvGraphicFramePr>
        <p:xfrm>
          <a:off x="2392363" y="2184090"/>
          <a:ext cx="14747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公式" r:id="rId3" imgW="482400" imgH="203040" progId="Equation.3">
                  <p:embed/>
                </p:oleObj>
              </mc:Choice>
              <mc:Fallback>
                <p:oleObj name="公式" r:id="rId3" imgW="4824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2363" y="2184090"/>
                        <a:ext cx="1474787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71"/>
          <p:cNvSpPr txBox="1">
            <a:spLocks noChangeArrowheads="1"/>
          </p:cNvSpPr>
          <p:nvPr/>
        </p:nvSpPr>
        <p:spPr bwMode="auto">
          <a:xfrm>
            <a:off x="9035850" y="3718882"/>
            <a:ext cx="5207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72000" rIns="0" bIns="0"/>
          <a:lstStyle/>
          <a:p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2</a:t>
            </a:r>
            <a:r>
              <a:rPr lang="en-US" altLang="zh-CN" sz="2000" b="1" i="1" baseline="30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k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-1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6137278" y="3053883"/>
            <a:ext cx="5490506" cy="1119661"/>
            <a:chOff x="6137278" y="3053883"/>
            <a:chExt cx="5490506" cy="1119661"/>
          </a:xfrm>
        </p:grpSpPr>
        <p:grpSp>
          <p:nvGrpSpPr>
            <p:cNvPr id="6" name="组合 5"/>
            <p:cNvGrpSpPr/>
            <p:nvPr/>
          </p:nvGrpSpPr>
          <p:grpSpPr>
            <a:xfrm>
              <a:off x="6137278" y="3053883"/>
              <a:ext cx="801687" cy="1109819"/>
              <a:chOff x="6137278" y="3053883"/>
              <a:chExt cx="801687" cy="1109819"/>
            </a:xfrm>
          </p:grpSpPr>
          <p:sp>
            <p:nvSpPr>
              <p:cNvPr id="26" name="Freeform 64"/>
              <p:cNvSpPr>
                <a:spLocks/>
              </p:cNvSpPr>
              <p:nvPr/>
            </p:nvSpPr>
            <p:spPr bwMode="auto">
              <a:xfrm>
                <a:off x="6572252" y="3053883"/>
                <a:ext cx="366713" cy="668338"/>
              </a:xfrm>
              <a:custGeom>
                <a:avLst/>
                <a:gdLst>
                  <a:gd name="T0" fmla="*/ 300 w 300"/>
                  <a:gd name="T1" fmla="*/ 0 h 465"/>
                  <a:gd name="T2" fmla="*/ 0 w 300"/>
                  <a:gd name="T3" fmla="*/ 46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465">
                    <a:moveTo>
                      <a:pt x="300" y="0"/>
                    </a:moveTo>
                    <a:lnTo>
                      <a:pt x="0" y="465"/>
                    </a:lnTo>
                  </a:path>
                </a:pathLst>
              </a:custGeom>
              <a:noFill/>
              <a:ln w="25400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72000"/>
              <a:lstStyle/>
              <a:p>
                <a:endParaRPr lang="zh-CN" altLang="en-US"/>
              </a:p>
            </p:txBody>
          </p:sp>
          <p:sp>
            <p:nvSpPr>
              <p:cNvPr id="33" name="Oval 72"/>
              <p:cNvSpPr>
                <a:spLocks noChangeArrowheads="1"/>
              </p:cNvSpPr>
              <p:nvPr/>
            </p:nvSpPr>
            <p:spPr bwMode="auto">
              <a:xfrm>
                <a:off x="6137278" y="3695702"/>
                <a:ext cx="774000" cy="468000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72000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9649505" y="3708725"/>
              <a:ext cx="1978279" cy="464819"/>
              <a:chOff x="9649505" y="3708725"/>
              <a:chExt cx="1978279" cy="464819"/>
            </a:xfrm>
          </p:grpSpPr>
          <p:sp>
            <p:nvSpPr>
              <p:cNvPr id="40" name="Text Box 76"/>
              <p:cNvSpPr txBox="1">
                <a:spLocks noChangeArrowheads="1"/>
              </p:cNvSpPr>
              <p:nvPr/>
            </p:nvSpPr>
            <p:spPr bwMode="auto">
              <a:xfrm>
                <a:off x="10543755" y="3708725"/>
                <a:ext cx="1084029" cy="464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/>
              <a:p>
                <a:pPr algn="just">
                  <a:lnSpc>
                    <a:spcPct val="80000"/>
                  </a:lnSpc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000" b="1" i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  <a:cs typeface="Angsana New" pitchFamily="18" charset="-34"/>
                  </a:rPr>
                  <a:t>k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层</a:t>
                </a: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9649505" y="3915256"/>
                <a:ext cx="792000" cy="0"/>
              </a:xfrm>
              <a:prstGeom prst="line">
                <a:avLst/>
              </a:prstGeom>
              <a:ln w="28575">
                <a:solidFill>
                  <a:srgbClr val="285A3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组合 49"/>
          <p:cNvGrpSpPr/>
          <p:nvPr/>
        </p:nvGrpSpPr>
        <p:grpSpPr>
          <a:xfrm>
            <a:off x="6583365" y="2495870"/>
            <a:ext cx="5162804" cy="563250"/>
            <a:chOff x="6583365" y="2495870"/>
            <a:chExt cx="5162804" cy="563250"/>
          </a:xfrm>
        </p:grpSpPr>
        <p:sp>
          <p:nvSpPr>
            <p:cNvPr id="28" name="Oval 67"/>
            <p:cNvSpPr>
              <a:spLocks noChangeArrowheads="1"/>
            </p:cNvSpPr>
            <p:nvPr/>
          </p:nvSpPr>
          <p:spPr bwMode="auto">
            <a:xfrm>
              <a:off x="8291516" y="2576832"/>
              <a:ext cx="772950" cy="468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72000"/>
            <a:lstStyle/>
            <a:p>
              <a:endParaRPr lang="zh-CN" altLang="en-US"/>
            </a:p>
          </p:txBody>
        </p:sp>
        <p:sp>
          <p:nvSpPr>
            <p:cNvPr id="30" name="Text Box 69"/>
            <p:cNvSpPr txBox="1">
              <a:spLocks noChangeArrowheads="1"/>
            </p:cNvSpPr>
            <p:nvPr/>
          </p:nvSpPr>
          <p:spPr bwMode="auto">
            <a:xfrm>
              <a:off x="7505703" y="2495870"/>
              <a:ext cx="658813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0"/>
            <a:lstStyle/>
            <a:p>
              <a:pPr algn="just"/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Angsana New" pitchFamily="18" charset="-34"/>
                </a:rPr>
                <a:t>…</a:t>
              </a:r>
            </a:p>
          </p:txBody>
        </p:sp>
        <p:sp>
          <p:nvSpPr>
            <p:cNvPr id="31" name="Oval 70"/>
            <p:cNvSpPr>
              <a:spLocks noChangeArrowheads="1"/>
            </p:cNvSpPr>
            <p:nvPr/>
          </p:nvSpPr>
          <p:spPr bwMode="auto">
            <a:xfrm>
              <a:off x="6583365" y="2591120"/>
              <a:ext cx="774000" cy="468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72000"/>
            <a:lstStyle/>
            <a:p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274265" y="2570484"/>
              <a:ext cx="2471904" cy="429892"/>
              <a:chOff x="9274265" y="2570484"/>
              <a:chExt cx="2471904" cy="429892"/>
            </a:xfrm>
          </p:grpSpPr>
          <p:sp>
            <p:nvSpPr>
              <p:cNvPr id="39" name="Text Box 75"/>
              <p:cNvSpPr txBox="1">
                <a:spLocks noChangeArrowheads="1"/>
              </p:cNvSpPr>
              <p:nvPr/>
            </p:nvSpPr>
            <p:spPr bwMode="auto">
              <a:xfrm>
                <a:off x="10543755" y="2570484"/>
                <a:ext cx="1202414" cy="4298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/>
              <a:p>
                <a:pPr algn="just">
                  <a:lnSpc>
                    <a:spcPct val="80000"/>
                  </a:lnSpc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000" b="1" i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  <a:cs typeface="Angsana New" pitchFamily="18" charset="-34"/>
                  </a:rPr>
                  <a:t>k</a:t>
                </a:r>
                <a:r>
                  <a:rPr lang="en-US" altLang="zh-CN" sz="20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  <a:cs typeface="Angsana New" pitchFamily="18" charset="-34"/>
                  </a:rPr>
                  <a:t>-1</a:t>
                </a:r>
                <a:r>
                  <a:rPr lang="zh-CN" altLang="en-US" sz="20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  <a:cs typeface="Angsana New" pitchFamily="18" charset="-34"/>
                  </a:rPr>
                  <a:t>层</a:t>
                </a:r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>
                <a:off x="9274265" y="2778928"/>
                <a:ext cx="1152000" cy="0"/>
              </a:xfrm>
              <a:prstGeom prst="line">
                <a:avLst/>
              </a:prstGeom>
              <a:ln w="28575">
                <a:solidFill>
                  <a:srgbClr val="285A3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33588"/>
              </p:ext>
            </p:extLst>
          </p:nvPr>
        </p:nvGraphicFramePr>
        <p:xfrm>
          <a:off x="3851275" y="2161154"/>
          <a:ext cx="8540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公式" r:id="rId5" imgW="279360" imgH="190440" progId="Equation.3">
                  <p:embed/>
                </p:oleObj>
              </mc:Choice>
              <mc:Fallback>
                <p:oleObj name="公式" r:id="rId5" imgW="2793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161154"/>
                        <a:ext cx="8540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1317978" y="2919053"/>
            <a:ext cx="4675388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对不等式取对数，有：</a:t>
            </a:r>
          </a:p>
          <a:p>
            <a:pPr algn="just" eaLnBrk="0" hangingPunct="0">
              <a:spcBef>
                <a:spcPts val="6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</a:t>
            </a:r>
            <a:r>
              <a:rPr lang="zh-CN" altLang="en-US" sz="28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800" b="1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2800" b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-1 ≤ log</a:t>
            </a:r>
            <a:r>
              <a:rPr lang="en-US" altLang="zh-CN" sz="2800" b="1" baseline="-250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800" b="1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2800" b="1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k</a:t>
            </a:r>
            <a:endParaRPr lang="en-US" altLang="zh-CN" sz="2800" b="1" i="1" dirty="0">
              <a:solidFill>
                <a:srgbClr val="B42D2D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1317978" y="3958782"/>
            <a:ext cx="8377238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algn="just" eaLnBrk="0" hangingPunct="0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log</a:t>
            </a:r>
            <a:r>
              <a:rPr lang="en-US" altLang="zh-CN" sz="2800" b="1" baseline="-250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800" b="1" i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lang="en-US" altLang="zh-CN" sz="2800" b="1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k </a:t>
            </a:r>
            <a:r>
              <a:rPr lang="en-US" altLang="zh-CN" sz="2800" b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≤ log</a:t>
            </a:r>
            <a:r>
              <a:rPr lang="en-US" altLang="zh-CN" sz="2800" b="1" baseline="-250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800" b="1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800" b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+1</a:t>
            </a:r>
            <a:endParaRPr lang="en-US" altLang="zh-CN" sz="2800" b="1" dirty="0">
              <a:solidFill>
                <a:srgbClr val="B42D2D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317978" y="4942397"/>
            <a:ext cx="8377238" cy="1107996"/>
            <a:chOff x="830298" y="5308157"/>
            <a:chExt cx="8377238" cy="1107996"/>
          </a:xfrm>
        </p:grpSpPr>
        <p:grpSp>
          <p:nvGrpSpPr>
            <p:cNvPr id="66" name="Group 43"/>
            <p:cNvGrpSpPr>
              <a:grpSpLocks/>
            </p:cNvGrpSpPr>
            <p:nvPr/>
          </p:nvGrpSpPr>
          <p:grpSpPr bwMode="auto">
            <a:xfrm>
              <a:off x="2691765" y="5971274"/>
              <a:ext cx="152400" cy="381000"/>
              <a:chOff x="624" y="1968"/>
              <a:chExt cx="96" cy="336"/>
            </a:xfrm>
          </p:grpSpPr>
          <p:sp>
            <p:nvSpPr>
              <p:cNvPr id="70" name="Line 44"/>
              <p:cNvSpPr>
                <a:spLocks noChangeShapeType="1"/>
              </p:cNvSpPr>
              <p:nvPr/>
            </p:nvSpPr>
            <p:spPr bwMode="auto">
              <a:xfrm>
                <a:off x="624" y="196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45"/>
              <p:cNvSpPr>
                <a:spLocks noChangeShapeType="1"/>
              </p:cNvSpPr>
              <p:nvPr/>
            </p:nvSpPr>
            <p:spPr bwMode="auto">
              <a:xfrm>
                <a:off x="624" y="230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" name="Group 46"/>
            <p:cNvGrpSpPr>
              <a:grpSpLocks/>
            </p:cNvGrpSpPr>
            <p:nvPr/>
          </p:nvGrpSpPr>
          <p:grpSpPr bwMode="auto">
            <a:xfrm>
              <a:off x="3444240" y="5974449"/>
              <a:ext cx="142875" cy="381000"/>
              <a:chOff x="1200" y="1776"/>
              <a:chExt cx="96" cy="336"/>
            </a:xfrm>
          </p:grpSpPr>
          <p:sp>
            <p:nvSpPr>
              <p:cNvPr id="68" name="Line 47"/>
              <p:cNvSpPr>
                <a:spLocks noChangeShapeType="1"/>
              </p:cNvSpPr>
              <p:nvPr/>
            </p:nvSpPr>
            <p:spPr bwMode="auto">
              <a:xfrm>
                <a:off x="1296" y="1776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48"/>
              <p:cNvSpPr>
                <a:spLocks noChangeShapeType="1"/>
              </p:cNvSpPr>
              <p:nvPr/>
            </p:nvSpPr>
            <p:spPr bwMode="auto">
              <a:xfrm flipH="1">
                <a:off x="1200" y="2112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" name="Text Box 14"/>
            <p:cNvSpPr txBox="1">
              <a:spLocks noChangeArrowheads="1"/>
            </p:cNvSpPr>
            <p:nvPr/>
          </p:nvSpPr>
          <p:spPr bwMode="auto">
            <a:xfrm>
              <a:off x="830298" y="5308157"/>
              <a:ext cx="8377238" cy="1107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由于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整数，故必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</a:t>
              </a:r>
              <a:endPara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 eaLnBrk="0" hangingPunct="0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</a:t>
              </a:r>
              <a:r>
                <a:rPr lang="en-US" altLang="zh-CN" sz="2800" b="1" i="1" dirty="0" smtClean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k</a:t>
              </a:r>
              <a:r>
                <a:rPr lang="zh-CN" altLang="en-US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＝ </a:t>
              </a:r>
              <a:r>
                <a:rPr lang="en-US" altLang="zh-CN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log</a:t>
              </a:r>
              <a:r>
                <a:rPr lang="en-US" altLang="zh-CN" sz="2800" b="1" baseline="-25000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2</a:t>
              </a:r>
              <a:r>
                <a:rPr lang="en-US" altLang="zh-CN" sz="2800" b="1" i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800" b="1" dirty="0" smtClean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+1</a:t>
              </a:r>
              <a:endParaRPr lang="zh-CN" altLang="en-US" sz="28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11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32" grpId="0"/>
      <p:bldP spid="46" grpId="0"/>
      <p:bldP spid="57" grpId="0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3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14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44848" y="848932"/>
            <a:ext cx="10807383" cy="1126462"/>
            <a:chOff x="744848" y="848932"/>
            <a:chExt cx="10807383" cy="1126462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393233" y="848932"/>
              <a:ext cx="10158998" cy="1126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性质 </a:t>
              </a: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5-5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对一棵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具有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完全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 1 开始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按层序编号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，对于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任意的序号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的结点（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简称结点 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有： </a:t>
              </a:r>
            </a:p>
          </p:txBody>
        </p:sp>
        <p:grpSp>
          <p:nvGrpSpPr>
            <p:cNvPr id="44" name="Group 67"/>
            <p:cNvGrpSpPr/>
            <p:nvPr/>
          </p:nvGrpSpPr>
          <p:grpSpPr>
            <a:xfrm>
              <a:off x="744848" y="96551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6" name="Text Box 10"/>
          <p:cNvSpPr txBox="1">
            <a:spLocks noChangeArrowheads="1"/>
          </p:cNvSpPr>
          <p:nvPr/>
        </p:nvSpPr>
        <p:spPr bwMode="auto">
          <a:xfrm>
            <a:off x="1285359" y="1900864"/>
            <a:ext cx="10158998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1）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＞1，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双亲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结点的序号为 </a:t>
            </a:r>
            <a:r>
              <a:rPr lang="en-US" altLang="zh-CN" sz="2400" i="1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，否则结点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双亲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2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左孩子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的序号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，否则结点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孩子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2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+1≤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右孩子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的序号为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，否则结点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孩子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538181" y="3303071"/>
            <a:ext cx="4121166" cy="2675615"/>
            <a:chOff x="7192931" y="1589829"/>
            <a:chExt cx="4121166" cy="2675615"/>
          </a:xfrm>
          <a:solidFill>
            <a:srgbClr val="B4B4BE"/>
          </a:solidFill>
        </p:grpSpPr>
        <p:sp>
          <p:nvSpPr>
            <p:cNvPr id="58" name="Freeform 65"/>
            <p:cNvSpPr>
              <a:spLocks/>
            </p:cNvSpPr>
            <p:nvPr/>
          </p:nvSpPr>
          <p:spPr bwMode="auto">
            <a:xfrm>
              <a:off x="8436100" y="3438314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59" name="Freeform 45"/>
            <p:cNvSpPr>
              <a:spLocks/>
            </p:cNvSpPr>
            <p:nvPr/>
          </p:nvSpPr>
          <p:spPr bwMode="auto">
            <a:xfrm>
              <a:off x="10768492" y="2743348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0" name="Freeform 44"/>
            <p:cNvSpPr>
              <a:spLocks/>
            </p:cNvSpPr>
            <p:nvPr/>
          </p:nvSpPr>
          <p:spPr bwMode="auto">
            <a:xfrm>
              <a:off x="10212549" y="2712868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1" name="Line 42"/>
            <p:cNvSpPr>
              <a:spLocks noChangeShapeType="1"/>
            </p:cNvSpPr>
            <p:nvPr/>
          </p:nvSpPr>
          <p:spPr bwMode="auto">
            <a:xfrm flipH="1">
              <a:off x="8292567" y="1934953"/>
              <a:ext cx="995363" cy="493713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2" name="Freeform 43"/>
            <p:cNvSpPr>
              <a:spLocks/>
            </p:cNvSpPr>
            <p:nvPr/>
          </p:nvSpPr>
          <p:spPr bwMode="auto">
            <a:xfrm>
              <a:off x="9622892" y="1888915"/>
              <a:ext cx="928688" cy="568325"/>
            </a:xfrm>
            <a:custGeom>
              <a:avLst/>
              <a:gdLst>
                <a:gd name="T0" fmla="*/ 0 w 767"/>
                <a:gd name="T1" fmla="*/ 0 h 488"/>
                <a:gd name="T2" fmla="*/ 767 w 767"/>
                <a:gd name="T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3" name="Freeform 44"/>
            <p:cNvSpPr>
              <a:spLocks/>
            </p:cNvSpPr>
            <p:nvPr/>
          </p:nvSpPr>
          <p:spPr bwMode="auto">
            <a:xfrm>
              <a:off x="7776629" y="2649328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4" name="Freeform 45"/>
            <p:cNvSpPr>
              <a:spLocks/>
            </p:cNvSpPr>
            <p:nvPr/>
          </p:nvSpPr>
          <p:spPr bwMode="auto">
            <a:xfrm>
              <a:off x="8332572" y="2679808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3" name="Freeform 65"/>
            <p:cNvSpPr>
              <a:spLocks/>
            </p:cNvSpPr>
            <p:nvPr/>
          </p:nvSpPr>
          <p:spPr bwMode="auto">
            <a:xfrm>
              <a:off x="7486116" y="3438314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5" name="Line 66"/>
            <p:cNvSpPr>
              <a:spLocks noChangeShapeType="1"/>
            </p:cNvSpPr>
            <p:nvPr/>
          </p:nvSpPr>
          <p:spPr bwMode="auto">
            <a:xfrm>
              <a:off x="7811554" y="3501815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6" name="Oval 37"/>
            <p:cNvSpPr>
              <a:spLocks noChangeArrowheads="1"/>
            </p:cNvSpPr>
            <p:nvPr/>
          </p:nvSpPr>
          <p:spPr bwMode="auto">
            <a:xfrm>
              <a:off x="9257450" y="158982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val 37"/>
            <p:cNvSpPr>
              <a:spLocks noChangeArrowheads="1"/>
            </p:cNvSpPr>
            <p:nvPr/>
          </p:nvSpPr>
          <p:spPr bwMode="auto">
            <a:xfrm>
              <a:off x="7986182" y="234246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37"/>
            <p:cNvSpPr>
              <a:spLocks noChangeArrowheads="1"/>
            </p:cNvSpPr>
            <p:nvPr/>
          </p:nvSpPr>
          <p:spPr bwMode="auto">
            <a:xfrm>
              <a:off x="10442042" y="234246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37"/>
            <p:cNvSpPr>
              <a:spLocks noChangeArrowheads="1"/>
            </p:cNvSpPr>
            <p:nvPr/>
          </p:nvSpPr>
          <p:spPr bwMode="auto">
            <a:xfrm>
              <a:off x="7521161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37"/>
            <p:cNvSpPr>
              <a:spLocks noChangeArrowheads="1"/>
            </p:cNvSpPr>
            <p:nvPr/>
          </p:nvSpPr>
          <p:spPr bwMode="auto">
            <a:xfrm>
              <a:off x="8463501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37"/>
            <p:cNvSpPr>
              <a:spLocks noChangeArrowheads="1"/>
            </p:cNvSpPr>
            <p:nvPr/>
          </p:nvSpPr>
          <p:spPr bwMode="auto">
            <a:xfrm>
              <a:off x="9958648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37"/>
            <p:cNvSpPr>
              <a:spLocks noChangeArrowheads="1"/>
            </p:cNvSpPr>
            <p:nvPr/>
          </p:nvSpPr>
          <p:spPr bwMode="auto">
            <a:xfrm>
              <a:off x="7192931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val 37"/>
            <p:cNvSpPr>
              <a:spLocks noChangeArrowheads="1"/>
            </p:cNvSpPr>
            <p:nvPr/>
          </p:nvSpPr>
          <p:spPr bwMode="auto">
            <a:xfrm>
              <a:off x="7709222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val 37"/>
            <p:cNvSpPr>
              <a:spLocks noChangeArrowheads="1"/>
            </p:cNvSpPr>
            <p:nvPr/>
          </p:nvSpPr>
          <p:spPr bwMode="auto">
            <a:xfrm>
              <a:off x="8226109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37"/>
            <p:cNvSpPr>
              <a:spLocks noChangeArrowheads="1"/>
            </p:cNvSpPr>
            <p:nvPr/>
          </p:nvSpPr>
          <p:spPr bwMode="auto">
            <a:xfrm>
              <a:off x="10882097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9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522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52597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二叉树的抽象数据类型定义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3920" y="685532"/>
            <a:ext cx="10424160" cy="5438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BiTree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DataModel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二叉树由一个根结点和两棵互不相交的左右子树构成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，结点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具有层次关系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Operation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InitBiTree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初始化一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棵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空的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CreatBiTree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建立一棵二叉树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DestroyBiTree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销毁一棵二叉树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PreOrder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前序遍历二叉树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InOrder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中序遍历二叉树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PostOrder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后序遍历二叉树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LeverOrder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层序遍历二叉树</a:t>
            </a:r>
          </a:p>
          <a:p>
            <a:pPr>
              <a:lnSpc>
                <a:spcPts val="3500"/>
              </a:lnSpc>
            </a:pP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endADT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349240" y="4079476"/>
            <a:ext cx="5318759" cy="1406924"/>
            <a:chOff x="4873075" y="4532927"/>
            <a:chExt cx="5318759" cy="1406924"/>
          </a:xfrm>
        </p:grpSpPr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5333999" y="5014623"/>
              <a:ext cx="4857835" cy="461665"/>
            </a:xfrm>
            <a:prstGeom prst="rect">
              <a:avLst/>
            </a:prstGeom>
            <a:noFill/>
            <a:ln w="1905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起见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，只讨论二叉树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>
              <a:off x="4873075" y="4532927"/>
              <a:ext cx="243840" cy="1406924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494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0041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24634" y="964653"/>
            <a:ext cx="10994926" cy="1118255"/>
            <a:chOff x="724634" y="2924810"/>
            <a:chExt cx="10994926" cy="1118255"/>
          </a:xfrm>
        </p:grpSpPr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1330187" y="2924810"/>
              <a:ext cx="10389373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 eaLnBrk="0" hangingPunct="0"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二叉树的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：从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结点出发，按照某种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访问树中所有结点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，并且每个结点仅被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一次 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2" name="Group 67"/>
            <p:cNvGrpSpPr/>
            <p:nvPr/>
          </p:nvGrpSpPr>
          <p:grpSpPr>
            <a:xfrm>
              <a:off x="724634" y="302009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854752" y="2078358"/>
            <a:ext cx="9804716" cy="1192219"/>
            <a:chOff x="-157796" y="3712541"/>
            <a:chExt cx="9804716" cy="1192219"/>
          </a:xfrm>
        </p:grpSpPr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>
              <a:off x="-157796" y="4443095"/>
              <a:ext cx="9804716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操作，可以是对结点进行的各种处理，这里简化为输出结点的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6" name="右箭头 55"/>
            <p:cNvSpPr/>
            <p:nvPr/>
          </p:nvSpPr>
          <p:spPr>
            <a:xfrm rot="5400000">
              <a:off x="3149305" y="3892541"/>
              <a:ext cx="684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929246" y="1574368"/>
            <a:ext cx="4891154" cy="1111633"/>
            <a:chOff x="1719543" y="3976007"/>
            <a:chExt cx="4891154" cy="1111633"/>
          </a:xfrm>
        </p:grpSpPr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1719543" y="4625975"/>
              <a:ext cx="4891154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限定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先左后右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：前序、中序、后序</a:t>
              </a:r>
              <a:endPara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右箭头 58"/>
            <p:cNvSpPr/>
            <p:nvPr/>
          </p:nvSpPr>
          <p:spPr>
            <a:xfrm rot="5400000">
              <a:off x="3508105" y="4102007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105957" y="4038847"/>
            <a:ext cx="2856444" cy="1348061"/>
            <a:chOff x="821047" y="1717993"/>
            <a:chExt cx="2856444" cy="1348061"/>
          </a:xfrm>
        </p:grpSpPr>
        <p:sp>
          <p:nvSpPr>
            <p:cNvPr id="63" name="AutoShape 13"/>
            <p:cNvSpPr>
              <a:spLocks/>
            </p:cNvSpPr>
            <p:nvPr/>
          </p:nvSpPr>
          <p:spPr bwMode="auto">
            <a:xfrm>
              <a:off x="1946923" y="1932306"/>
              <a:ext cx="329720" cy="936000"/>
            </a:xfrm>
            <a:prstGeom prst="leftBrace">
              <a:avLst>
                <a:gd name="adj1" fmla="val 22070"/>
                <a:gd name="adj2" fmla="val 50000"/>
              </a:avLst>
            </a:prstGeom>
            <a:noFill/>
            <a:ln w="38100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6600">
                <a:ea typeface="宋体" charset="-122"/>
              </a:endParaRPr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2310131" y="1717993"/>
              <a:ext cx="1367360" cy="13480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根结点</a:t>
              </a:r>
              <a:r>
                <a:rPr lang="en-US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  <a:p>
              <a:pPr algn="l">
                <a:spcBef>
                  <a:spcPct val="2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左子树</a:t>
              </a:r>
              <a:r>
                <a:rPr lang="en-US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</a:p>
            <a:p>
              <a:pPr algn="l">
                <a:spcBef>
                  <a:spcPct val="2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右子树</a:t>
              </a:r>
              <a:r>
                <a:rPr lang="en-US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821047" y="2160291"/>
              <a:ext cx="12171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77623" y="3375748"/>
            <a:ext cx="7197526" cy="523220"/>
            <a:chOff x="1826091" y="4148024"/>
            <a:chExt cx="7197526" cy="523220"/>
          </a:xfrm>
        </p:grpSpPr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按照什么次序对二叉树进行遍历呢？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4361053" y="4097019"/>
            <a:ext cx="6633695" cy="1015663"/>
            <a:chOff x="4202429" y="1903851"/>
            <a:chExt cx="6633695" cy="1015663"/>
          </a:xfrm>
        </p:grpSpPr>
        <p:sp>
          <p:nvSpPr>
            <p:cNvPr id="74" name="Text Box 7" descr="水滴"/>
            <p:cNvSpPr txBox="1">
              <a:spLocks noChangeArrowheads="1"/>
            </p:cNvSpPr>
            <p:nvPr/>
          </p:nvSpPr>
          <p:spPr bwMode="auto">
            <a:xfrm>
              <a:off x="5215890" y="1903851"/>
              <a:ext cx="5620234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二叉树的遍历方式：</a:t>
              </a:r>
            </a:p>
            <a:p>
              <a:pPr algn="l" eaLnBrk="0" hangingPunct="0">
                <a:spcBef>
                  <a:spcPct val="50000"/>
                </a:spcBef>
              </a:pP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DLR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宋体" charset="-122"/>
                  <a:ea typeface="宋体" charset="-122"/>
                </a:rPr>
                <a:t>、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LDR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宋体" charset="-122"/>
                  <a:ea typeface="宋体" charset="-122"/>
                </a:rPr>
                <a:t>、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LRD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宋体" charset="-122"/>
                  <a:ea typeface="宋体" charset="-122"/>
                </a:rPr>
                <a:t>、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DRL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宋体" charset="-122"/>
                  <a:ea typeface="宋体" charset="-122"/>
                </a:rPr>
                <a:t>、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RDL</a:t>
              </a:r>
              <a:r>
                <a:rPr lang="zh-CN" altLang="en-US" sz="2400" b="1" dirty="0">
                  <a:solidFill>
                    <a:srgbClr val="404040"/>
                  </a:solidFill>
                  <a:latin typeface="宋体" charset="-122"/>
                  <a:ea typeface="宋体" charset="-122"/>
                </a:rPr>
                <a:t>、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RLD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  <a:ea typeface="隶书" pitchFamily="49" charset="-122"/>
                </a:rPr>
                <a:t> </a:t>
              </a:r>
            </a:p>
          </p:txBody>
        </p:sp>
        <p:sp>
          <p:nvSpPr>
            <p:cNvPr id="75" name="AutoShape 17"/>
            <p:cNvSpPr>
              <a:spLocks noChangeArrowheads="1"/>
            </p:cNvSpPr>
            <p:nvPr/>
          </p:nvSpPr>
          <p:spPr bwMode="auto">
            <a:xfrm>
              <a:off x="4202429" y="2272031"/>
              <a:ext cx="792000" cy="457200"/>
            </a:xfrm>
            <a:prstGeom prst="rightArrow">
              <a:avLst>
                <a:gd name="adj1" fmla="val 50000"/>
                <a:gd name="adj2" fmla="val 48438"/>
              </a:avLst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6" name="Text Box 9" descr="水滴"/>
          <p:cNvSpPr txBox="1">
            <a:spLocks noChangeArrowheads="1"/>
          </p:cNvSpPr>
          <p:nvPr/>
        </p:nvSpPr>
        <p:spPr bwMode="auto">
          <a:xfrm>
            <a:off x="1009090" y="5565551"/>
            <a:ext cx="843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层序遍历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：按二叉树的层序编号的次序访问各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 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74514" y="4604850"/>
            <a:ext cx="2810117" cy="584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前序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 Box 4" descr="水滴"/>
          <p:cNvSpPr txBox="1">
            <a:spLocks noChangeArrowheads="1"/>
          </p:cNvSpPr>
          <p:nvPr/>
        </p:nvSpPr>
        <p:spPr bwMode="auto">
          <a:xfrm>
            <a:off x="638167" y="1572833"/>
            <a:ext cx="658463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二叉树为空，则空操作返回；否则：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）访问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左子树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结点的右子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200309" y="1192151"/>
            <a:ext cx="3005177" cy="3274895"/>
            <a:chOff x="8138952" y="2616992"/>
            <a:chExt cx="3005177" cy="3274895"/>
          </a:xfrm>
          <a:solidFill>
            <a:srgbClr val="B4B4BE"/>
          </a:solidFill>
        </p:grpSpPr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H="1">
              <a:off x="8995407" y="2953542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9879645" y="2953541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>
              <a:off x="8373108" y="3834286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8417876" y="4899182"/>
              <a:ext cx="396875" cy="606425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 flipH="1">
              <a:off x="10043475" y="3829524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10561325" y="3841246"/>
              <a:ext cx="288000" cy="6258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9486898" y="261699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10228577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7"/>
            <p:cNvSpPr>
              <a:spLocks noChangeArrowheads="1"/>
            </p:cNvSpPr>
            <p:nvPr/>
          </p:nvSpPr>
          <p:spPr bwMode="auto">
            <a:xfrm>
              <a:off x="8631553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8138952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9775505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10712129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37"/>
            <p:cNvSpPr>
              <a:spLocks noChangeArrowheads="1"/>
            </p:cNvSpPr>
            <p:nvPr/>
          </p:nvSpPr>
          <p:spPr bwMode="auto">
            <a:xfrm>
              <a:off x="8714420" y="54598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38"/>
          <p:cNvSpPr txBox="1">
            <a:spLocks noChangeArrowheads="1"/>
          </p:cNvSpPr>
          <p:nvPr/>
        </p:nvSpPr>
        <p:spPr bwMode="auto">
          <a:xfrm>
            <a:off x="1372227" y="4697095"/>
            <a:ext cx="5116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前序遍历序列：</a:t>
            </a:r>
            <a:r>
              <a:rPr lang="en-US" altLang="zh-CN" sz="2800" b="1" i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i="1" dirty="0">
                <a:solidFill>
                  <a:srgbClr val="5C307D"/>
                </a:solidFill>
                <a:latin typeface="Times New Roman" pitchFamily="18" charset="0"/>
                <a:ea typeface="宋体" charset="-122"/>
              </a:rPr>
              <a:t>B D G </a:t>
            </a:r>
            <a:r>
              <a:rPr lang="en-US" altLang="zh-CN" sz="2800" b="1" i="1" dirty="0">
                <a:solidFill>
                  <a:srgbClr val="507D7D"/>
                </a:solidFill>
                <a:latin typeface="Times New Roman" pitchFamily="18" charset="0"/>
                <a:ea typeface="宋体" charset="-122"/>
              </a:rPr>
              <a:t>C E F</a:t>
            </a:r>
          </a:p>
        </p:txBody>
      </p:sp>
    </p:spTree>
    <p:extLst>
      <p:ext uri="{BB962C8B-B14F-4D97-AF65-F5344CB8AC3E}">
        <p14:creationId xmlns:p14="http://schemas.microsoft.com/office/powerpoint/2010/main" val="18422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4" y="1193284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964744" y="190848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64744" y="262369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1" y="1127971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1" y="1841121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charset="-122"/>
                <a:ea typeface="宋体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二叉树的特点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1" y="2554271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几种特殊的二叉树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64744" y="333889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709861" y="3271529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二叉树的基本性质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Group 40"/>
          <p:cNvGrpSpPr/>
          <p:nvPr/>
        </p:nvGrpSpPr>
        <p:grpSpPr>
          <a:xfrm>
            <a:off x="1964744" y="405410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709861" y="3984679"/>
            <a:ext cx="64528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抽象数据类型定义</a:t>
            </a:r>
          </a:p>
        </p:txBody>
      </p:sp>
      <p:grpSp>
        <p:nvGrpSpPr>
          <p:cNvPr id="48" name="Group 40"/>
          <p:cNvGrpSpPr/>
          <p:nvPr/>
        </p:nvGrpSpPr>
        <p:grpSpPr>
          <a:xfrm>
            <a:off x="1964744" y="4769304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709861" y="4701937"/>
            <a:ext cx="64528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遍历操作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Group 40"/>
          <p:cNvGrpSpPr/>
          <p:nvPr/>
        </p:nvGrpSpPr>
        <p:grpSpPr>
          <a:xfrm>
            <a:off x="1964744" y="548450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4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2709861" y="5419195"/>
            <a:ext cx="64528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遍历与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构造二叉树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42" grpId="0"/>
      <p:bldP spid="47" grpId="0"/>
      <p:bldP spid="52" grpId="0"/>
      <p:bldP spid="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中序遍历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 Box 4" descr="水滴"/>
          <p:cNvSpPr txBox="1">
            <a:spLocks noChangeArrowheads="1"/>
          </p:cNvSpPr>
          <p:nvPr/>
        </p:nvSpPr>
        <p:spPr bwMode="auto">
          <a:xfrm>
            <a:off x="638167" y="1572833"/>
            <a:ext cx="658463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二叉树为空，则空操作返回；否则：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结点的左子树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结点的右子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200309" y="1192151"/>
            <a:ext cx="3005177" cy="3274895"/>
            <a:chOff x="8138952" y="2616992"/>
            <a:chExt cx="3005177" cy="3274895"/>
          </a:xfrm>
          <a:solidFill>
            <a:srgbClr val="B4B4BE"/>
          </a:solidFill>
        </p:grpSpPr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H="1">
              <a:off x="8995407" y="2953542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9879645" y="2953541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>
              <a:off x="8373108" y="3834286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8417876" y="4899182"/>
              <a:ext cx="396875" cy="606425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 flipH="1">
              <a:off x="10043475" y="3829524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10561325" y="3841246"/>
              <a:ext cx="288000" cy="6258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9486898" y="261699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10228577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7"/>
            <p:cNvSpPr>
              <a:spLocks noChangeArrowheads="1"/>
            </p:cNvSpPr>
            <p:nvPr/>
          </p:nvSpPr>
          <p:spPr bwMode="auto">
            <a:xfrm>
              <a:off x="8631553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8138952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9775505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10712129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37"/>
            <p:cNvSpPr>
              <a:spLocks noChangeArrowheads="1"/>
            </p:cNvSpPr>
            <p:nvPr/>
          </p:nvSpPr>
          <p:spPr bwMode="auto">
            <a:xfrm>
              <a:off x="8714420" y="54598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38"/>
          <p:cNvSpPr txBox="1">
            <a:spLocks noChangeArrowheads="1"/>
          </p:cNvSpPr>
          <p:nvPr/>
        </p:nvSpPr>
        <p:spPr bwMode="auto">
          <a:xfrm>
            <a:off x="1372227" y="4697095"/>
            <a:ext cx="5116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i="1" dirty="0">
                <a:solidFill>
                  <a:srgbClr val="5C307D"/>
                </a:solidFill>
                <a:latin typeface="Times New Roman" pitchFamily="18" charset="0"/>
                <a:ea typeface="宋体" charset="-122"/>
              </a:rPr>
              <a:t>D G B </a:t>
            </a:r>
            <a:r>
              <a:rPr lang="en-US" altLang="zh-CN" sz="2800" b="1" i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i="1" dirty="0">
                <a:solidFill>
                  <a:srgbClr val="507D7D"/>
                </a:solidFill>
                <a:latin typeface="Times New Roman" pitchFamily="18" charset="0"/>
                <a:ea typeface="宋体" charset="-122"/>
              </a:rPr>
              <a:t>E C </a:t>
            </a:r>
            <a:r>
              <a:rPr lang="en-US" altLang="zh-CN" sz="2800" b="1" i="1" dirty="0" smtClean="0">
                <a:solidFill>
                  <a:srgbClr val="507D7D"/>
                </a:solidFill>
                <a:latin typeface="Times New Roman" pitchFamily="18" charset="0"/>
                <a:ea typeface="宋体" charset="-122"/>
              </a:rPr>
              <a:t>F</a:t>
            </a:r>
            <a:endParaRPr lang="en-US" altLang="zh-CN" sz="2800" b="1" i="1" dirty="0">
              <a:solidFill>
                <a:srgbClr val="507D7D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7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后序遍历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 Box 4" descr="水滴"/>
          <p:cNvSpPr txBox="1">
            <a:spLocks noChangeArrowheads="1"/>
          </p:cNvSpPr>
          <p:nvPr/>
        </p:nvSpPr>
        <p:spPr bwMode="auto">
          <a:xfrm>
            <a:off x="638167" y="1572833"/>
            <a:ext cx="658463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二叉树为空，则空操作返回；否则：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左子树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结点的右子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8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</a:p>
          <a:p>
            <a:pPr algn="just" eaLnBrk="0" hangingPunct="0">
              <a:spcBef>
                <a:spcPct val="50000"/>
              </a:spcBef>
            </a:pP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200309" y="1192151"/>
            <a:ext cx="3005177" cy="3274895"/>
            <a:chOff x="8138952" y="2616992"/>
            <a:chExt cx="3005177" cy="3274895"/>
          </a:xfrm>
          <a:solidFill>
            <a:srgbClr val="B4B4BE"/>
          </a:solidFill>
        </p:grpSpPr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H="1">
              <a:off x="8995407" y="2953542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9879645" y="2953541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>
              <a:off x="8373108" y="3834286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8417876" y="4899182"/>
              <a:ext cx="396875" cy="606425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 flipH="1">
              <a:off x="10043475" y="3829524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10561325" y="3841246"/>
              <a:ext cx="288000" cy="6258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9486898" y="261699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10228577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7"/>
            <p:cNvSpPr>
              <a:spLocks noChangeArrowheads="1"/>
            </p:cNvSpPr>
            <p:nvPr/>
          </p:nvSpPr>
          <p:spPr bwMode="auto">
            <a:xfrm>
              <a:off x="8631553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8138952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9775505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10712129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37"/>
            <p:cNvSpPr>
              <a:spLocks noChangeArrowheads="1"/>
            </p:cNvSpPr>
            <p:nvPr/>
          </p:nvSpPr>
          <p:spPr bwMode="auto">
            <a:xfrm>
              <a:off x="8714420" y="54598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38"/>
          <p:cNvSpPr txBox="1">
            <a:spLocks noChangeArrowheads="1"/>
          </p:cNvSpPr>
          <p:nvPr/>
        </p:nvSpPr>
        <p:spPr bwMode="auto">
          <a:xfrm>
            <a:off x="1372227" y="4697095"/>
            <a:ext cx="5116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i="1" dirty="0">
                <a:solidFill>
                  <a:srgbClr val="5C307D"/>
                </a:solidFill>
                <a:latin typeface="Times New Roman" pitchFamily="18" charset="0"/>
                <a:ea typeface="宋体" charset="-122"/>
              </a:rPr>
              <a:t>G D B </a:t>
            </a:r>
            <a:r>
              <a:rPr lang="en-US" altLang="zh-CN" sz="2800" b="1" i="1" dirty="0">
                <a:solidFill>
                  <a:srgbClr val="507D7D"/>
                </a:solidFill>
                <a:latin typeface="Times New Roman" pitchFamily="18" charset="0"/>
                <a:ea typeface="宋体" charset="-122"/>
              </a:rPr>
              <a:t>E F C </a:t>
            </a:r>
            <a:r>
              <a:rPr lang="en-US" altLang="zh-CN" sz="2800" b="1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A</a:t>
            </a:r>
            <a:endParaRPr lang="en-US" altLang="zh-CN" sz="2800" b="1" i="1" dirty="0">
              <a:solidFill>
                <a:srgbClr val="B42D2D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8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序遍历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 Box 4" descr="水滴"/>
          <p:cNvSpPr txBox="1">
            <a:spLocks noChangeArrowheads="1"/>
          </p:cNvSpPr>
          <p:nvPr/>
        </p:nvSpPr>
        <p:spPr bwMode="auto">
          <a:xfrm>
            <a:off x="638167" y="1572833"/>
            <a:ext cx="5640714" cy="158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lnSpc>
                <a:spcPts val="4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的根结点开始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，从上至下逐层遍历，在同一层中，则按从左到右的顺序对结点逐个访问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8200309" y="1192151"/>
            <a:ext cx="3005177" cy="3274895"/>
            <a:chOff x="8138952" y="2616992"/>
            <a:chExt cx="3005177" cy="3274895"/>
          </a:xfrm>
          <a:solidFill>
            <a:srgbClr val="B4B4BE"/>
          </a:solidFill>
        </p:grpSpPr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H="1">
              <a:off x="8995407" y="2953542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9879645" y="2953541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>
              <a:off x="8373108" y="3834286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8417876" y="4899182"/>
              <a:ext cx="396875" cy="606425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 flipH="1">
              <a:off x="10043475" y="3829524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10561325" y="3841246"/>
              <a:ext cx="288000" cy="6258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9486898" y="261699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10228577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7"/>
            <p:cNvSpPr>
              <a:spLocks noChangeArrowheads="1"/>
            </p:cNvSpPr>
            <p:nvPr/>
          </p:nvSpPr>
          <p:spPr bwMode="auto">
            <a:xfrm>
              <a:off x="8631553" y="343328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8138952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9775505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10712129" y="44735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37"/>
            <p:cNvSpPr>
              <a:spLocks noChangeArrowheads="1"/>
            </p:cNvSpPr>
            <p:nvPr/>
          </p:nvSpPr>
          <p:spPr bwMode="auto">
            <a:xfrm>
              <a:off x="8714420" y="54598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38"/>
          <p:cNvSpPr txBox="1">
            <a:spLocks noChangeArrowheads="1"/>
          </p:cNvSpPr>
          <p:nvPr/>
        </p:nvSpPr>
        <p:spPr bwMode="auto">
          <a:xfrm>
            <a:off x="1372227" y="4697095"/>
            <a:ext cx="5116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i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i="1" dirty="0">
                <a:solidFill>
                  <a:srgbClr val="5C307D"/>
                </a:solidFill>
                <a:latin typeface="Times New Roman" pitchFamily="18" charset="0"/>
                <a:ea typeface="宋体" charset="-122"/>
              </a:rPr>
              <a:t>B C</a:t>
            </a:r>
            <a:r>
              <a:rPr lang="en-US" altLang="zh-CN" sz="2800" b="1" i="1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i="1" dirty="0">
                <a:solidFill>
                  <a:srgbClr val="507D7D"/>
                </a:solidFill>
                <a:latin typeface="Times New Roman" pitchFamily="18" charset="0"/>
                <a:ea typeface="宋体" charset="-122"/>
              </a:rPr>
              <a:t>D E F </a:t>
            </a:r>
            <a:r>
              <a:rPr lang="en-US" altLang="zh-CN" sz="2800" b="1" i="1" dirty="0">
                <a:solidFill>
                  <a:srgbClr val="285A32"/>
                </a:solidFill>
                <a:latin typeface="Times New Roman" pitchFamily="18" charset="0"/>
                <a:ea typeface="宋体" charset="-122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5016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127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850350" y="922108"/>
            <a:ext cx="10488210" cy="1075487"/>
            <a:chOff x="1826091" y="4087064"/>
            <a:chExt cx="10488210" cy="1075487"/>
          </a:xfrm>
        </p:grpSpPr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2385059" y="4087064"/>
              <a:ext cx="9929242" cy="1075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若已知一棵二叉树的前序（或中序，或后序，或层序）序列，能否唯一确定这棵二叉树呢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446298" y="3649314"/>
            <a:ext cx="1779946" cy="2288582"/>
            <a:chOff x="1446298" y="2780634"/>
            <a:chExt cx="1779946" cy="2288582"/>
          </a:xfrm>
          <a:solidFill>
            <a:srgbClr val="B4B4BE"/>
          </a:solidFill>
        </p:grpSpPr>
        <p:sp>
          <p:nvSpPr>
            <p:cNvPr id="32" name="Line 25"/>
            <p:cNvSpPr>
              <a:spLocks noChangeShapeType="1"/>
            </p:cNvSpPr>
            <p:nvPr/>
          </p:nvSpPr>
          <p:spPr bwMode="auto">
            <a:xfrm flipH="1">
              <a:off x="2302753" y="3117184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 flipH="1">
              <a:off x="1680454" y="3997928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2794244" y="27806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1938899" y="35969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7"/>
            <p:cNvSpPr>
              <a:spLocks noChangeArrowheads="1"/>
            </p:cNvSpPr>
            <p:nvPr/>
          </p:nvSpPr>
          <p:spPr bwMode="auto">
            <a:xfrm>
              <a:off x="1446298" y="463721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720699" y="3649314"/>
            <a:ext cx="1287345" cy="2288582"/>
            <a:chOff x="8720699" y="2780634"/>
            <a:chExt cx="1287345" cy="2288582"/>
          </a:xfrm>
          <a:solidFill>
            <a:srgbClr val="B4B4BE"/>
          </a:solidFill>
        </p:grpSpPr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9084553" y="3117184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 flipH="1" flipV="1">
              <a:off x="9042274" y="4013685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9576044" y="27806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37"/>
            <p:cNvSpPr>
              <a:spLocks noChangeArrowheads="1"/>
            </p:cNvSpPr>
            <p:nvPr/>
          </p:nvSpPr>
          <p:spPr bwMode="auto">
            <a:xfrm>
              <a:off x="8720699" y="35969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37"/>
            <p:cNvSpPr>
              <a:spLocks noChangeArrowheads="1"/>
            </p:cNvSpPr>
            <p:nvPr/>
          </p:nvSpPr>
          <p:spPr bwMode="auto">
            <a:xfrm>
              <a:off x="9294898" y="463721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Text Box 38"/>
          <p:cNvSpPr txBox="1">
            <a:spLocks noChangeArrowheads="1"/>
          </p:cNvSpPr>
          <p:nvPr/>
        </p:nvSpPr>
        <p:spPr bwMode="auto">
          <a:xfrm>
            <a:off x="3934831" y="4374385"/>
            <a:ext cx="38528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 B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2800" b="1" i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850350" y="2217508"/>
            <a:ext cx="10488210" cy="1118255"/>
            <a:chOff x="1826091" y="4087064"/>
            <a:chExt cx="10488210" cy="1118255"/>
          </a:xfrm>
        </p:grpSpPr>
        <p:sp>
          <p:nvSpPr>
            <p:cNvPr id="78" name="Text Box 11"/>
            <p:cNvSpPr txBox="1">
              <a:spLocks noChangeArrowheads="1"/>
            </p:cNvSpPr>
            <p:nvPr/>
          </p:nvSpPr>
          <p:spPr bwMode="auto">
            <a:xfrm>
              <a:off x="2385059" y="4087064"/>
              <a:ext cx="9929242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若已知一棵二叉树的前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序序列和后序序列，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能否唯一确定这棵二叉树呢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4" name="Text Box 38"/>
          <p:cNvSpPr txBox="1">
            <a:spLocks noChangeArrowheads="1"/>
          </p:cNvSpPr>
          <p:nvPr/>
        </p:nvSpPr>
        <p:spPr bwMode="auto">
          <a:xfrm>
            <a:off x="3934831" y="4983181"/>
            <a:ext cx="38528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C B A</a:t>
            </a:r>
            <a:endParaRPr lang="en-US" altLang="zh-CN" sz="2800" b="1" i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10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D33AF5-6014-4FBE-9CDF-48916D7E3ECC}" type="slidenum">
              <a:rPr lang="zh-CN" altLang="en-US"/>
              <a:t>24</a:t>
            </a:fld>
            <a:endParaRPr lang="en-US" altLang="zh-CN"/>
          </a:p>
        </p:txBody>
      </p:sp>
      <p:grpSp>
        <p:nvGrpSpPr>
          <p:cNvPr id="2" name="Group 81"/>
          <p:cNvGrpSpPr/>
          <p:nvPr/>
        </p:nvGrpSpPr>
        <p:grpSpPr bwMode="auto">
          <a:xfrm>
            <a:off x="435215" y="1997271"/>
            <a:ext cx="3526117" cy="2724195"/>
            <a:chOff x="430" y="1132"/>
            <a:chExt cx="1951" cy="1595"/>
          </a:xfrm>
        </p:grpSpPr>
        <p:grpSp>
          <p:nvGrpSpPr>
            <p:cNvPr id="82987" name="Group 43"/>
            <p:cNvGrpSpPr/>
            <p:nvPr/>
          </p:nvGrpSpPr>
          <p:grpSpPr bwMode="auto">
            <a:xfrm>
              <a:off x="605" y="1344"/>
              <a:ext cx="1595" cy="1094"/>
              <a:chOff x="700" y="1618"/>
              <a:chExt cx="2027" cy="1366"/>
            </a:xfrm>
          </p:grpSpPr>
          <p:sp>
            <p:nvSpPr>
              <p:cNvPr id="83010" name="Line 15"/>
              <p:cNvSpPr>
                <a:spLocks noChangeShapeType="1"/>
              </p:cNvSpPr>
              <p:nvPr/>
            </p:nvSpPr>
            <p:spPr bwMode="auto">
              <a:xfrm flipV="1">
                <a:off x="2140" y="2168"/>
                <a:ext cx="21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1" name="Line 16"/>
              <p:cNvSpPr>
                <a:spLocks noChangeShapeType="1"/>
              </p:cNvSpPr>
              <p:nvPr/>
            </p:nvSpPr>
            <p:spPr bwMode="auto">
              <a:xfrm>
                <a:off x="1060" y="2160"/>
                <a:ext cx="21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2" name="Line 17"/>
              <p:cNvSpPr>
                <a:spLocks noChangeShapeType="1"/>
              </p:cNvSpPr>
              <p:nvPr/>
            </p:nvSpPr>
            <p:spPr bwMode="auto">
              <a:xfrm flipV="1">
                <a:off x="700" y="2170"/>
                <a:ext cx="21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3" name="Line 18"/>
              <p:cNvSpPr>
                <a:spLocks noChangeShapeType="1"/>
              </p:cNvSpPr>
              <p:nvPr/>
            </p:nvSpPr>
            <p:spPr bwMode="auto">
              <a:xfrm>
                <a:off x="1887" y="1618"/>
                <a:ext cx="420" cy="3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4" name="Line 19"/>
              <p:cNvSpPr>
                <a:spLocks noChangeShapeType="1"/>
              </p:cNvSpPr>
              <p:nvPr/>
            </p:nvSpPr>
            <p:spPr bwMode="auto">
              <a:xfrm flipV="1">
                <a:off x="1097" y="1618"/>
                <a:ext cx="510" cy="2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5" name="Line 20"/>
              <p:cNvSpPr>
                <a:spLocks noChangeShapeType="1"/>
              </p:cNvSpPr>
              <p:nvPr/>
            </p:nvSpPr>
            <p:spPr bwMode="auto">
              <a:xfrm flipV="1">
                <a:off x="1058" y="2714"/>
                <a:ext cx="21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6" name="Line 21"/>
              <p:cNvSpPr>
                <a:spLocks noChangeShapeType="1"/>
              </p:cNvSpPr>
              <p:nvPr/>
            </p:nvSpPr>
            <p:spPr bwMode="auto">
              <a:xfrm>
                <a:off x="2152" y="2714"/>
                <a:ext cx="14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7" name="Line 22"/>
              <p:cNvSpPr>
                <a:spLocks noChangeShapeType="1"/>
              </p:cNvSpPr>
              <p:nvPr/>
            </p:nvSpPr>
            <p:spPr bwMode="auto">
              <a:xfrm>
                <a:off x="2517" y="2160"/>
                <a:ext cx="210" cy="2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988" name="Group 80"/>
            <p:cNvGrpSpPr/>
            <p:nvPr/>
          </p:nvGrpSpPr>
          <p:grpSpPr bwMode="auto">
            <a:xfrm>
              <a:off x="430" y="1132"/>
              <a:ext cx="1951" cy="1595"/>
              <a:chOff x="430" y="1132"/>
              <a:chExt cx="1951" cy="1595"/>
            </a:xfrm>
          </p:grpSpPr>
          <p:grpSp>
            <p:nvGrpSpPr>
              <p:cNvPr id="82989" name="Group 42"/>
              <p:cNvGrpSpPr/>
              <p:nvPr/>
            </p:nvGrpSpPr>
            <p:grpSpPr bwMode="auto">
              <a:xfrm>
                <a:off x="430" y="1167"/>
                <a:ext cx="1951" cy="1518"/>
                <a:chOff x="536" y="1423"/>
                <a:chExt cx="2380" cy="1834"/>
              </a:xfrm>
            </p:grpSpPr>
            <p:sp>
              <p:nvSpPr>
                <p:cNvPr id="83001" name="Oval 6"/>
                <p:cNvSpPr>
                  <a:spLocks noChangeArrowheads="1"/>
                </p:cNvSpPr>
                <p:nvPr/>
              </p:nvSpPr>
              <p:spPr bwMode="auto">
                <a:xfrm>
                  <a:off x="941" y="2986"/>
                  <a:ext cx="280" cy="27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002" name="Oval 7"/>
                <p:cNvSpPr>
                  <a:spLocks noChangeArrowheads="1"/>
                </p:cNvSpPr>
                <p:nvPr/>
              </p:nvSpPr>
              <p:spPr bwMode="auto">
                <a:xfrm>
                  <a:off x="2140" y="2970"/>
                  <a:ext cx="280" cy="27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003" name="Oval 8"/>
                <p:cNvSpPr>
                  <a:spLocks noChangeArrowheads="1"/>
                </p:cNvSpPr>
                <p:nvPr/>
              </p:nvSpPr>
              <p:spPr bwMode="auto">
                <a:xfrm>
                  <a:off x="2636" y="2432"/>
                  <a:ext cx="280" cy="27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004" name="Oval 9"/>
                <p:cNvSpPr>
                  <a:spLocks noChangeArrowheads="1"/>
                </p:cNvSpPr>
                <p:nvPr/>
              </p:nvSpPr>
              <p:spPr bwMode="auto">
                <a:xfrm>
                  <a:off x="1936" y="2432"/>
                  <a:ext cx="280" cy="27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005" name="Oval 10"/>
                <p:cNvSpPr>
                  <a:spLocks noChangeArrowheads="1"/>
                </p:cNvSpPr>
                <p:nvPr/>
              </p:nvSpPr>
              <p:spPr bwMode="auto">
                <a:xfrm>
                  <a:off x="1182" y="2432"/>
                  <a:ext cx="280" cy="27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006" name="Oval 11"/>
                <p:cNvSpPr>
                  <a:spLocks noChangeArrowheads="1"/>
                </p:cNvSpPr>
                <p:nvPr/>
              </p:nvSpPr>
              <p:spPr bwMode="auto">
                <a:xfrm>
                  <a:off x="536" y="2432"/>
                  <a:ext cx="280" cy="27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007" name="Oval 12"/>
                <p:cNvSpPr>
                  <a:spLocks noChangeArrowheads="1"/>
                </p:cNvSpPr>
                <p:nvPr/>
              </p:nvSpPr>
              <p:spPr bwMode="auto">
                <a:xfrm>
                  <a:off x="2244" y="1915"/>
                  <a:ext cx="280" cy="27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008" name="Oval 13"/>
                <p:cNvSpPr>
                  <a:spLocks noChangeArrowheads="1"/>
                </p:cNvSpPr>
                <p:nvPr/>
              </p:nvSpPr>
              <p:spPr bwMode="auto">
                <a:xfrm>
                  <a:off x="886" y="1891"/>
                  <a:ext cx="280" cy="27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009" name="Oval 14"/>
                <p:cNvSpPr>
                  <a:spLocks noChangeArrowheads="1"/>
                </p:cNvSpPr>
                <p:nvPr/>
              </p:nvSpPr>
              <p:spPr bwMode="auto">
                <a:xfrm>
                  <a:off x="1616" y="1423"/>
                  <a:ext cx="280" cy="27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990" name="Group 41"/>
              <p:cNvGrpSpPr/>
              <p:nvPr/>
            </p:nvGrpSpPr>
            <p:grpSpPr bwMode="auto">
              <a:xfrm>
                <a:off x="431" y="1132"/>
                <a:ext cx="1911" cy="1595"/>
                <a:chOff x="533" y="1391"/>
                <a:chExt cx="2417" cy="1920"/>
              </a:xfrm>
            </p:grpSpPr>
            <p:sp>
              <p:nvSpPr>
                <p:cNvPr id="8299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911" y="1872"/>
                  <a:ext cx="233" cy="3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grpSp>
              <p:nvGrpSpPr>
                <p:cNvPr id="82992" name="Group 32"/>
                <p:cNvGrpSpPr/>
                <p:nvPr/>
              </p:nvGrpSpPr>
              <p:grpSpPr bwMode="auto">
                <a:xfrm>
                  <a:off x="533" y="1391"/>
                  <a:ext cx="2417" cy="1920"/>
                  <a:chOff x="538" y="1391"/>
                  <a:chExt cx="2417" cy="1920"/>
                </a:xfrm>
              </p:grpSpPr>
              <p:sp>
                <p:nvSpPr>
                  <p:cNvPr id="8299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3" y="1391"/>
                    <a:ext cx="244" cy="3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400" dirty="0">
                        <a:solidFill>
                          <a:schemeClr val="hlink"/>
                        </a:solidFill>
                        <a:latin typeface="Times New Roman" panose="02020603050405020304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82994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6" y="1896"/>
                    <a:ext cx="233" cy="3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400" dirty="0">
                        <a:solidFill>
                          <a:schemeClr val="hlink"/>
                        </a:solidFill>
                        <a:latin typeface="Times New Roman" panose="02020603050405020304" pitchFamily="18" charset="0"/>
                      </a:rPr>
                      <a:t>C</a:t>
                    </a:r>
                  </a:p>
                </p:txBody>
              </p:sp>
              <p:sp>
                <p:nvSpPr>
                  <p:cNvPr id="82995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8" y="2416"/>
                    <a:ext cx="244" cy="3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400">
                        <a:solidFill>
                          <a:schemeClr val="hlink"/>
                        </a:solidFill>
                        <a:latin typeface="Times New Roman" panose="02020603050405020304" pitchFamily="18" charset="0"/>
                      </a:rPr>
                      <a:t>D</a:t>
                    </a:r>
                  </a:p>
                </p:txBody>
              </p:sp>
              <p:sp>
                <p:nvSpPr>
                  <p:cNvPr id="82996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6" y="2416"/>
                    <a:ext cx="223" cy="3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400">
                        <a:solidFill>
                          <a:schemeClr val="hlink"/>
                        </a:solidFill>
                        <a:latin typeface="Times New Roman" panose="02020603050405020304" pitchFamily="18" charset="0"/>
                      </a:rPr>
                      <a:t>E</a:t>
                    </a:r>
                  </a:p>
                </p:txBody>
              </p:sp>
              <p:sp>
                <p:nvSpPr>
                  <p:cNvPr id="82997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97" y="2416"/>
                    <a:ext cx="213" cy="3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400" dirty="0">
                        <a:solidFill>
                          <a:schemeClr val="hlink"/>
                        </a:solidFill>
                        <a:latin typeface="Times New Roman" panose="02020603050405020304" pitchFamily="18" charset="0"/>
                      </a:rPr>
                      <a:t>F</a:t>
                    </a:r>
                  </a:p>
                </p:txBody>
              </p:sp>
              <p:sp>
                <p:nvSpPr>
                  <p:cNvPr id="82998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11" y="2402"/>
                    <a:ext cx="244" cy="3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400" dirty="0">
                        <a:solidFill>
                          <a:schemeClr val="hlink"/>
                        </a:solidFill>
                        <a:latin typeface="Times New Roman" panose="02020603050405020304" pitchFamily="18" charset="0"/>
                      </a:rPr>
                      <a:t>G</a:t>
                    </a:r>
                  </a:p>
                </p:txBody>
              </p:sp>
              <p:sp>
                <p:nvSpPr>
                  <p:cNvPr id="82999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1" y="2941"/>
                    <a:ext cx="218" cy="3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zh-CN" altLang="en-US" sz="2400" dirty="0">
                        <a:solidFill>
                          <a:schemeClr val="hlink"/>
                        </a:solidFill>
                        <a:latin typeface="Times New Roman" panose="02020603050405020304" pitchFamily="18" charset="0"/>
                      </a:rPr>
                      <a:t> </a:t>
                    </a:r>
                    <a:r>
                      <a:rPr kumimoji="1" lang="en-US" altLang="zh-CN" sz="2400" dirty="0">
                        <a:solidFill>
                          <a:schemeClr val="hlink"/>
                        </a:solidFill>
                        <a:latin typeface="Times New Roman" panose="02020603050405020304" pitchFamily="18" charset="0"/>
                      </a:rPr>
                      <a:t>I</a:t>
                    </a:r>
                  </a:p>
                </p:txBody>
              </p:sp>
              <p:sp>
                <p:nvSpPr>
                  <p:cNvPr id="8300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0" y="2961"/>
                    <a:ext cx="182" cy="3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400">
                        <a:solidFill>
                          <a:schemeClr val="hlink"/>
                        </a:solidFill>
                        <a:latin typeface="Times New Roman" panose="02020603050405020304" pitchFamily="18" charset="0"/>
                      </a:rPr>
                      <a:t>J</a:t>
                    </a:r>
                  </a:p>
                </p:txBody>
              </p:sp>
            </p:grpSp>
          </p:grpSp>
        </p:grpSp>
      </p:grpSp>
      <p:sp>
        <p:nvSpPr>
          <p:cNvPr id="132130" name="Rectangle 34"/>
          <p:cNvSpPr>
            <a:spLocks noChangeArrowheads="1"/>
          </p:cNvSpPr>
          <p:nvPr/>
        </p:nvSpPr>
        <p:spPr bwMode="auto">
          <a:xfrm>
            <a:off x="6479118" y="1313333"/>
            <a:ext cx="156966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前序序列</a:t>
            </a:r>
            <a:r>
              <a:rPr kumimoji="1" lang="en-US" altLang="zh-CN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400">
              <a:solidFill>
                <a:srgbClr val="66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31" name="Rectangle 35"/>
          <p:cNvSpPr>
            <a:spLocks noChangeArrowheads="1"/>
          </p:cNvSpPr>
          <p:nvPr/>
        </p:nvSpPr>
        <p:spPr bwMode="auto">
          <a:xfrm>
            <a:off x="6479118" y="2154461"/>
            <a:ext cx="156966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中序序列</a:t>
            </a:r>
            <a:r>
              <a:rPr kumimoji="1" lang="en-US" altLang="zh-CN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400">
              <a:solidFill>
                <a:srgbClr val="66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32" name="Rectangle 36"/>
          <p:cNvSpPr>
            <a:spLocks noChangeArrowheads="1"/>
          </p:cNvSpPr>
          <p:nvPr/>
        </p:nvSpPr>
        <p:spPr bwMode="auto">
          <a:xfrm>
            <a:off x="6525685" y="2934045"/>
            <a:ext cx="156966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后序序列</a:t>
            </a:r>
            <a:r>
              <a:rPr kumimoji="1" lang="en-US" altLang="zh-CN" sz="24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400" dirty="0">
              <a:solidFill>
                <a:srgbClr val="66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48" name="Rectangle 52"/>
          <p:cNvSpPr>
            <a:spLocks noChangeArrowheads="1"/>
          </p:cNvSpPr>
          <p:nvPr/>
        </p:nvSpPr>
        <p:spPr bwMode="auto">
          <a:xfrm>
            <a:off x="7069667" y="1746720"/>
            <a:ext cx="4074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49" name="Rectangle 53"/>
          <p:cNvSpPr>
            <a:spLocks noChangeArrowheads="1"/>
          </p:cNvSpPr>
          <p:nvPr/>
        </p:nvSpPr>
        <p:spPr bwMode="auto">
          <a:xfrm>
            <a:off x="7550151" y="1746720"/>
            <a:ext cx="3898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endParaRPr kumimoji="1" lang="zh-CN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50" name="Rectangle 54"/>
          <p:cNvSpPr>
            <a:spLocks noChangeArrowheads="1"/>
          </p:cNvSpPr>
          <p:nvPr/>
        </p:nvSpPr>
        <p:spPr bwMode="auto">
          <a:xfrm>
            <a:off x="8030634" y="1746720"/>
            <a:ext cx="4074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D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51" name="Rectangle 55"/>
          <p:cNvSpPr>
            <a:spLocks noChangeArrowheads="1"/>
          </p:cNvSpPr>
          <p:nvPr/>
        </p:nvSpPr>
        <p:spPr bwMode="auto">
          <a:xfrm>
            <a:off x="8528051" y="1746720"/>
            <a:ext cx="37221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52" name="Rectangle 56"/>
          <p:cNvSpPr>
            <a:spLocks noChangeArrowheads="1"/>
          </p:cNvSpPr>
          <p:nvPr/>
        </p:nvSpPr>
        <p:spPr bwMode="auto">
          <a:xfrm>
            <a:off x="8945034" y="1746720"/>
            <a:ext cx="30489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53" name="Rectangle 57"/>
          <p:cNvSpPr>
            <a:spLocks noChangeArrowheads="1"/>
          </p:cNvSpPr>
          <p:nvPr/>
        </p:nvSpPr>
        <p:spPr bwMode="auto">
          <a:xfrm>
            <a:off x="9374718" y="1746720"/>
            <a:ext cx="3898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54" name="Rectangle 58"/>
          <p:cNvSpPr>
            <a:spLocks noChangeArrowheads="1"/>
          </p:cNvSpPr>
          <p:nvPr/>
        </p:nvSpPr>
        <p:spPr bwMode="auto">
          <a:xfrm>
            <a:off x="9889067" y="1753070"/>
            <a:ext cx="35618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55" name="Rectangle 59"/>
          <p:cNvSpPr>
            <a:spLocks noChangeArrowheads="1"/>
          </p:cNvSpPr>
          <p:nvPr/>
        </p:nvSpPr>
        <p:spPr bwMode="auto">
          <a:xfrm>
            <a:off x="10373784" y="1746720"/>
            <a:ext cx="2872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56" name="Rectangle 60"/>
          <p:cNvSpPr>
            <a:spLocks noChangeArrowheads="1"/>
          </p:cNvSpPr>
          <p:nvPr/>
        </p:nvSpPr>
        <p:spPr bwMode="auto">
          <a:xfrm>
            <a:off x="10797118" y="1753070"/>
            <a:ext cx="4074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G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57" name="Rectangle 61"/>
          <p:cNvSpPr>
            <a:spLocks noChangeArrowheads="1"/>
          </p:cNvSpPr>
          <p:nvPr/>
        </p:nvSpPr>
        <p:spPr bwMode="auto">
          <a:xfrm>
            <a:off x="7056967" y="2511648"/>
            <a:ext cx="4074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D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58" name="Rectangle 62"/>
          <p:cNvSpPr>
            <a:spLocks noChangeArrowheads="1"/>
          </p:cNvSpPr>
          <p:nvPr/>
        </p:nvSpPr>
        <p:spPr bwMode="auto">
          <a:xfrm>
            <a:off x="7537451" y="2513236"/>
            <a:ext cx="3898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60" name="Rectangle 64"/>
          <p:cNvSpPr>
            <a:spLocks noChangeArrowheads="1"/>
          </p:cNvSpPr>
          <p:nvPr/>
        </p:nvSpPr>
        <p:spPr bwMode="auto">
          <a:xfrm>
            <a:off x="8515351" y="2513236"/>
            <a:ext cx="37221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61" name="Rectangle 65"/>
          <p:cNvSpPr>
            <a:spLocks noChangeArrowheads="1"/>
          </p:cNvSpPr>
          <p:nvPr/>
        </p:nvSpPr>
        <p:spPr bwMode="auto">
          <a:xfrm>
            <a:off x="8932334" y="2513236"/>
            <a:ext cx="4074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2162" name="Rectangle 66"/>
          <p:cNvSpPr>
            <a:spLocks noChangeArrowheads="1"/>
          </p:cNvSpPr>
          <p:nvPr/>
        </p:nvSpPr>
        <p:spPr bwMode="auto">
          <a:xfrm>
            <a:off x="9362018" y="2513236"/>
            <a:ext cx="35618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63" name="Rectangle 67"/>
          <p:cNvSpPr>
            <a:spLocks noChangeArrowheads="1"/>
          </p:cNvSpPr>
          <p:nvPr/>
        </p:nvSpPr>
        <p:spPr bwMode="auto">
          <a:xfrm>
            <a:off x="9876367" y="2519586"/>
            <a:ext cx="2872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32164" name="Rectangle 68"/>
          <p:cNvSpPr>
            <a:spLocks noChangeArrowheads="1"/>
          </p:cNvSpPr>
          <p:nvPr/>
        </p:nvSpPr>
        <p:spPr bwMode="auto">
          <a:xfrm>
            <a:off x="10361084" y="2513236"/>
            <a:ext cx="3898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65" name="Rectangle 69"/>
          <p:cNvSpPr>
            <a:spLocks noChangeArrowheads="1"/>
          </p:cNvSpPr>
          <p:nvPr/>
        </p:nvSpPr>
        <p:spPr bwMode="auto">
          <a:xfrm>
            <a:off x="10784418" y="2519586"/>
            <a:ext cx="4074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G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66" name="Rectangle 70"/>
          <p:cNvSpPr>
            <a:spLocks noChangeArrowheads="1"/>
          </p:cNvSpPr>
          <p:nvPr/>
        </p:nvSpPr>
        <p:spPr bwMode="auto">
          <a:xfrm>
            <a:off x="8015818" y="2519586"/>
            <a:ext cx="30489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67" name="Rectangle 71"/>
          <p:cNvSpPr>
            <a:spLocks noChangeArrowheads="1"/>
          </p:cNvSpPr>
          <p:nvPr/>
        </p:nvSpPr>
        <p:spPr bwMode="auto">
          <a:xfrm>
            <a:off x="7056967" y="3369145"/>
            <a:ext cx="4074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D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68" name="Rectangle 72"/>
          <p:cNvSpPr>
            <a:spLocks noChangeArrowheads="1"/>
          </p:cNvSpPr>
          <p:nvPr/>
        </p:nvSpPr>
        <p:spPr bwMode="auto">
          <a:xfrm>
            <a:off x="7537451" y="3370733"/>
            <a:ext cx="30489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32169" name="Rectangle 73"/>
          <p:cNvSpPr>
            <a:spLocks noChangeArrowheads="1"/>
          </p:cNvSpPr>
          <p:nvPr/>
        </p:nvSpPr>
        <p:spPr bwMode="auto">
          <a:xfrm>
            <a:off x="8515351" y="3370733"/>
            <a:ext cx="3898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70" name="Rectangle 74"/>
          <p:cNvSpPr>
            <a:spLocks noChangeArrowheads="1"/>
          </p:cNvSpPr>
          <p:nvPr/>
        </p:nvSpPr>
        <p:spPr bwMode="auto">
          <a:xfrm>
            <a:off x="8932334" y="3370733"/>
            <a:ext cx="28725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32171" name="Rectangle 75"/>
          <p:cNvSpPr>
            <a:spLocks noChangeArrowheads="1"/>
          </p:cNvSpPr>
          <p:nvPr/>
        </p:nvSpPr>
        <p:spPr bwMode="auto">
          <a:xfrm>
            <a:off x="9362018" y="3370733"/>
            <a:ext cx="35618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72" name="Rectangle 76"/>
          <p:cNvSpPr>
            <a:spLocks noChangeArrowheads="1"/>
          </p:cNvSpPr>
          <p:nvPr/>
        </p:nvSpPr>
        <p:spPr bwMode="auto">
          <a:xfrm>
            <a:off x="9876367" y="3377083"/>
            <a:ext cx="4074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32173" name="Rectangle 77"/>
          <p:cNvSpPr>
            <a:spLocks noChangeArrowheads="1"/>
          </p:cNvSpPr>
          <p:nvPr/>
        </p:nvSpPr>
        <p:spPr bwMode="auto">
          <a:xfrm>
            <a:off x="10361084" y="3370733"/>
            <a:ext cx="3898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74" name="Rectangle 78"/>
          <p:cNvSpPr>
            <a:spLocks noChangeArrowheads="1"/>
          </p:cNvSpPr>
          <p:nvPr/>
        </p:nvSpPr>
        <p:spPr bwMode="auto">
          <a:xfrm>
            <a:off x="10784418" y="3377083"/>
            <a:ext cx="4074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75" name="Rectangle 79"/>
          <p:cNvSpPr>
            <a:spLocks noChangeArrowheads="1"/>
          </p:cNvSpPr>
          <p:nvPr/>
        </p:nvSpPr>
        <p:spPr bwMode="auto">
          <a:xfrm>
            <a:off x="8015817" y="3377083"/>
            <a:ext cx="37221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Group 37"/>
          <p:cNvGrpSpPr/>
          <p:nvPr/>
        </p:nvGrpSpPr>
        <p:grpSpPr bwMode="auto">
          <a:xfrm>
            <a:off x="6121930" y="4014766"/>
            <a:ext cx="5620805" cy="1524000"/>
            <a:chOff x="1152" y="2064"/>
            <a:chExt cx="3792" cy="960"/>
          </a:xfrm>
        </p:grpSpPr>
        <p:sp>
          <p:nvSpPr>
            <p:cNvPr id="82984" name="AutoShape 38"/>
            <p:cNvSpPr>
              <a:spLocks noChangeArrowheads="1"/>
            </p:cNvSpPr>
            <p:nvPr/>
          </p:nvSpPr>
          <p:spPr bwMode="auto">
            <a:xfrm>
              <a:off x="1248" y="2064"/>
              <a:ext cx="3648" cy="96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82985" name="Picture 3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36" y="2153"/>
              <a:ext cx="676" cy="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986" name="Text Box 40"/>
            <p:cNvSpPr txBox="1">
              <a:spLocks noChangeArrowheads="1"/>
            </p:cNvSpPr>
            <p:nvPr/>
          </p:nvSpPr>
          <p:spPr bwMode="auto">
            <a:xfrm>
              <a:off x="1152" y="2114"/>
              <a:ext cx="3792" cy="862"/>
            </a:xfrm>
            <a:prstGeom prst="rect">
              <a:avLst/>
            </a:prstGeom>
            <a:noFill/>
            <a:ln w="381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Aft>
                  <a:spcPct val="25000"/>
                </a:spcAft>
              </a:pPr>
              <a:r>
                <a:rPr kumimoji="1" lang="zh-CN" altLang="en-US" sz="2500">
                  <a:solidFill>
                    <a:srgbClr val="FF0066"/>
                  </a:solidFill>
                  <a:latin typeface="楷体_GB2312" pitchFamily="49" charset="-122"/>
                  <a:ea typeface="楷体_GB2312" pitchFamily="49" charset="-122"/>
                </a:rPr>
                <a:t>  规律</a:t>
              </a:r>
              <a:r>
                <a:rPr kumimoji="1" lang="en-US" altLang="zh-CN" sz="2500">
                  <a:solidFill>
                    <a:srgbClr val="FF0066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2500">
                  <a:solidFill>
                    <a:srgbClr val="FF0066"/>
                  </a:solidFill>
                  <a:latin typeface="楷体_GB2312" pitchFamily="49" charset="-122"/>
                  <a:ea typeface="楷体_GB2312" pitchFamily="49" charset="-122"/>
                </a:rPr>
                <a:t>前</a:t>
              </a:r>
              <a:r>
                <a:rPr kumimoji="1" lang="en-US" altLang="zh-CN" sz="2500">
                  <a:solidFill>
                    <a:srgbClr val="FF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500">
                  <a:solidFill>
                    <a:srgbClr val="FF0066"/>
                  </a:solidFill>
                  <a:latin typeface="楷体_GB2312" pitchFamily="49" charset="-122"/>
                  <a:ea typeface="楷体_GB2312" pitchFamily="49" charset="-122"/>
                </a:rPr>
                <a:t>中</a:t>
              </a:r>
              <a:r>
                <a:rPr kumimoji="1" lang="en-US" altLang="zh-CN" sz="2500">
                  <a:solidFill>
                    <a:srgbClr val="FF0066"/>
                  </a:solidFill>
                  <a:latin typeface="楷体_GB2312" pitchFamily="49" charset="-122"/>
                  <a:ea typeface="楷体_GB2312" pitchFamily="49" charset="-122"/>
                </a:rPr>
                <a:t>):</a:t>
              </a:r>
            </a:p>
            <a:p>
              <a:r>
                <a:rPr kumimoji="1" lang="en-US" altLang="zh-CN" sz="250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1" lang="zh-CN" altLang="en-US" sz="250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在前序序列中找根</a:t>
              </a:r>
              <a:r>
                <a:rPr kumimoji="1" lang="en-US" altLang="zh-CN" sz="250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; </a:t>
              </a:r>
            </a:p>
            <a:p>
              <a:r>
                <a:rPr kumimoji="1" lang="en-US" altLang="zh-CN" sz="250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1" lang="zh-CN" altLang="en-US" sz="250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到中序序列中分左右。</a:t>
              </a:r>
              <a:endParaRPr kumimoji="1" lang="zh-CN" altLang="en-US" sz="2500" b="0">
                <a:solidFill>
                  <a:srgbClr val="0033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41"/>
          <p:cNvGrpSpPr/>
          <p:nvPr/>
        </p:nvGrpSpPr>
        <p:grpSpPr bwMode="auto">
          <a:xfrm>
            <a:off x="520528" y="4995625"/>
            <a:ext cx="5924976" cy="1600200"/>
            <a:chOff x="1152" y="3168"/>
            <a:chExt cx="3792" cy="1008"/>
          </a:xfrm>
        </p:grpSpPr>
        <p:sp>
          <p:nvSpPr>
            <p:cNvPr id="82981" name="AutoShape 42"/>
            <p:cNvSpPr>
              <a:spLocks noChangeArrowheads="1"/>
            </p:cNvSpPr>
            <p:nvPr/>
          </p:nvSpPr>
          <p:spPr bwMode="auto">
            <a:xfrm>
              <a:off x="1248" y="3168"/>
              <a:ext cx="3648" cy="1008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82982" name="Picture 4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92" y="3247"/>
              <a:ext cx="712" cy="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983" name="Text Box 44"/>
            <p:cNvSpPr txBox="1">
              <a:spLocks noChangeArrowheads="1"/>
            </p:cNvSpPr>
            <p:nvPr/>
          </p:nvSpPr>
          <p:spPr bwMode="auto">
            <a:xfrm>
              <a:off x="1152" y="3216"/>
              <a:ext cx="3792" cy="891"/>
            </a:xfrm>
            <a:prstGeom prst="rect">
              <a:avLst/>
            </a:prstGeom>
            <a:noFill/>
            <a:ln w="381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Aft>
                  <a:spcPct val="25000"/>
                </a:spcAft>
              </a:pPr>
              <a:r>
                <a:rPr kumimoji="1" lang="zh-CN" altLang="en-US" sz="2500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          规律</a:t>
              </a:r>
              <a:r>
                <a:rPr kumimoji="1" lang="en-US" altLang="zh-CN" sz="2500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2500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中</a:t>
              </a:r>
              <a:r>
                <a:rPr kumimoji="1" lang="en-US" altLang="zh-CN" sz="2500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500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后</a:t>
              </a:r>
              <a:r>
                <a:rPr kumimoji="1" lang="en-US" altLang="zh-CN" sz="2500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):</a:t>
              </a:r>
            </a:p>
            <a:p>
              <a:r>
                <a:rPr kumimoji="1" lang="en-US" altLang="zh-CN" sz="2500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              </a:t>
              </a:r>
              <a:r>
                <a:rPr kumimoji="1" lang="zh-CN" altLang="en-US" sz="2500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在后序序列中找根</a:t>
              </a:r>
              <a:r>
                <a:rPr kumimoji="1" lang="en-US" altLang="zh-CN" sz="2500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;  </a:t>
              </a:r>
            </a:p>
            <a:p>
              <a:r>
                <a:rPr kumimoji="1" lang="en-US" altLang="zh-CN" sz="2500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              </a:t>
              </a:r>
              <a:r>
                <a:rPr kumimoji="1" lang="zh-CN" altLang="en-US" sz="2500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到中序序列中分左右</a:t>
              </a:r>
              <a:r>
                <a:rPr kumimoji="1" lang="zh-CN" altLang="en-US" sz="2800" dirty="0">
                  <a:solidFill>
                    <a:srgbClr val="003399"/>
                  </a:solidFill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</p:grpSp>
      <p:sp>
        <p:nvSpPr>
          <p:cNvPr id="75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127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850350" y="750652"/>
            <a:ext cx="10488210" cy="1118255"/>
            <a:chOff x="1826091" y="4087064"/>
            <a:chExt cx="10488210" cy="1118255"/>
          </a:xfrm>
        </p:grpSpPr>
        <p:sp>
          <p:nvSpPr>
            <p:cNvPr id="78" name="Text Box 11"/>
            <p:cNvSpPr txBox="1">
              <a:spLocks noChangeArrowheads="1"/>
            </p:cNvSpPr>
            <p:nvPr/>
          </p:nvSpPr>
          <p:spPr bwMode="auto">
            <a:xfrm>
              <a:off x="2385059" y="4087064"/>
              <a:ext cx="9929242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若已知一棵二叉树的前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序序列和中序序列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，能否唯一确定这棵二叉树呢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29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2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2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2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2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2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2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2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2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2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2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2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2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2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2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2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2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2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2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2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2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2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2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2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2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2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2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2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2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2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2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2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3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3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2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2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2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2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2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32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32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32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32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32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3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3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2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2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3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3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32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2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3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3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32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2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3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3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32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32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3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3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32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32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3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3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32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32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32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32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3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32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32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3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3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32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32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3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3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32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2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32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32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32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32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32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32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32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32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32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32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0" grpId="0"/>
      <p:bldP spid="132131" grpId="0"/>
      <p:bldP spid="132132" grpId="0"/>
      <p:bldP spid="132148" grpId="0"/>
      <p:bldP spid="132149" grpId="0"/>
      <p:bldP spid="132150" grpId="0"/>
      <p:bldP spid="132151" grpId="0"/>
      <p:bldP spid="132152" grpId="0"/>
      <p:bldP spid="132153" grpId="0"/>
      <p:bldP spid="132154" grpId="0"/>
      <p:bldP spid="132155" grpId="0"/>
      <p:bldP spid="132156" grpId="0"/>
      <p:bldP spid="132157" grpId="0"/>
      <p:bldP spid="132158" grpId="0"/>
      <p:bldP spid="132160" grpId="0"/>
      <p:bldP spid="132161" grpId="0"/>
      <p:bldP spid="132162" grpId="0"/>
      <p:bldP spid="132163" grpId="0"/>
      <p:bldP spid="132164" grpId="0"/>
      <p:bldP spid="132165" grpId="0"/>
      <p:bldP spid="132166" grpId="0"/>
      <p:bldP spid="132167" grpId="0"/>
      <p:bldP spid="132168" grpId="0"/>
      <p:bldP spid="132169" grpId="0"/>
      <p:bldP spid="132170" grpId="0"/>
      <p:bldP spid="132171" grpId="0"/>
      <p:bldP spid="132172" grpId="0"/>
      <p:bldP spid="132173" grpId="0"/>
      <p:bldP spid="132174" grpId="0"/>
      <p:bldP spid="1321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8"/>
          <p:cNvSpPr>
            <a:spLocks noChangeArrowheads="1"/>
          </p:cNvSpPr>
          <p:nvPr/>
        </p:nvSpPr>
        <p:spPr bwMode="auto">
          <a:xfrm>
            <a:off x="2722034" y="1700213"/>
            <a:ext cx="3647017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13500000">
              <a:srgbClr val="7F2B0E"/>
            </a:prstShdw>
          </a:effectLst>
        </p:spPr>
        <p:txBody>
          <a:bodyPr>
            <a:spAutoFit/>
          </a:bodyPr>
          <a:lstStyle/>
          <a:p>
            <a:r>
              <a:rPr lang="zh-CN" altLang="en-US" sz="2800" dirty="0"/>
              <a:t>前序序列</a:t>
            </a:r>
            <a:r>
              <a:rPr lang="en-US" altLang="zh-CN" sz="2800" dirty="0"/>
              <a:t>:       </a:t>
            </a:r>
            <a:endParaRPr lang="zh-CN" altLang="en-US" sz="2800" dirty="0"/>
          </a:p>
        </p:txBody>
      </p:sp>
      <p:sp>
        <p:nvSpPr>
          <p:cNvPr id="83971" name="Rectangle 29"/>
          <p:cNvSpPr>
            <a:spLocks noChangeArrowheads="1"/>
          </p:cNvSpPr>
          <p:nvPr/>
        </p:nvSpPr>
        <p:spPr bwMode="auto">
          <a:xfrm>
            <a:off x="2722033" y="3149600"/>
            <a:ext cx="3744384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13500000">
              <a:srgbClr val="7F2B0E"/>
            </a:prstShdw>
          </a:effectLst>
        </p:spPr>
        <p:txBody>
          <a:bodyPr>
            <a:spAutoFit/>
          </a:bodyPr>
          <a:lstStyle/>
          <a:p>
            <a:r>
              <a:rPr lang="zh-CN" altLang="en-US" sz="2800" dirty="0"/>
              <a:t>中序序列：</a:t>
            </a:r>
            <a:r>
              <a:rPr lang="en-US" altLang="zh-CN" sz="2800" dirty="0"/>
              <a:t>        </a:t>
            </a:r>
            <a:endParaRPr lang="zh-CN" altLang="en-US" sz="2800" dirty="0">
              <a:solidFill>
                <a:schemeClr val="hlink"/>
              </a:solidFill>
            </a:endParaRPr>
          </a:p>
        </p:txBody>
      </p:sp>
      <p:sp>
        <p:nvSpPr>
          <p:cNvPr id="83972" name="Rectangle 30"/>
          <p:cNvSpPr>
            <a:spLocks noChangeArrowheads="1"/>
          </p:cNvSpPr>
          <p:nvPr/>
        </p:nvSpPr>
        <p:spPr bwMode="auto">
          <a:xfrm>
            <a:off x="2722034" y="2349501"/>
            <a:ext cx="5183717" cy="523220"/>
          </a:xfrm>
          <a:prstGeom prst="rect">
            <a:avLst/>
          </a:prstGeom>
          <a:solidFill>
            <a:srgbClr val="FFFF99"/>
          </a:solidFill>
          <a:ln w="28575" cap="rnd">
            <a:solidFill>
              <a:schemeClr val="accent2"/>
            </a:solidFill>
            <a:prstDash val="sysDot"/>
            <a:miter lim="800000"/>
          </a:ln>
          <a:effectLst>
            <a:prstShdw prst="shdw17" dist="17961" dir="13500000">
              <a:srgbClr val="5D1B13"/>
            </a:prstShdw>
          </a:effectLst>
        </p:spPr>
        <p:txBody>
          <a:bodyPr>
            <a:spAutoFit/>
          </a:bodyPr>
          <a:lstStyle/>
          <a:p>
            <a:r>
              <a:rPr lang="en-US" altLang="zh-CN" sz="2800" dirty="0"/>
              <a:t>A, B, D, E, J, C, F, I, G</a:t>
            </a:r>
            <a:endParaRPr lang="zh-CN" altLang="en-US" sz="2800" dirty="0"/>
          </a:p>
        </p:txBody>
      </p:sp>
      <p:sp>
        <p:nvSpPr>
          <p:cNvPr id="83973" name="Rectangle 31"/>
          <p:cNvSpPr>
            <a:spLocks noChangeArrowheads="1"/>
          </p:cNvSpPr>
          <p:nvPr/>
        </p:nvSpPr>
        <p:spPr bwMode="auto">
          <a:xfrm>
            <a:off x="2722034" y="3725863"/>
            <a:ext cx="3088153" cy="523220"/>
          </a:xfrm>
          <a:prstGeom prst="rect">
            <a:avLst/>
          </a:prstGeom>
          <a:solidFill>
            <a:srgbClr val="FFFF99"/>
          </a:solidFill>
          <a:ln w="38100" cap="rnd">
            <a:solidFill>
              <a:schemeClr val="accent2"/>
            </a:solidFill>
            <a:prstDash val="sysDot"/>
            <a:miter lim="800000"/>
          </a:ln>
          <a:effectLst>
            <a:prstShdw prst="shdw17" dist="17961" dir="13500000">
              <a:srgbClr val="5D1B13"/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2800"/>
              <a:t>D, B, J, E, A, F, I, C, G</a:t>
            </a:r>
            <a:endParaRPr lang="zh-CN" altLang="en-US" sz="2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754" y="37465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幼圆" panose="02010509060101010101" pitchFamily="49" charset="-122"/>
              </a:rPr>
              <a:t>练习</a:t>
            </a:r>
            <a:r>
              <a:rPr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18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4"/>
          <p:cNvSpPr txBox="1">
            <a:spLocks noChangeArrowheads="1"/>
          </p:cNvSpPr>
          <p:nvPr/>
        </p:nvSpPr>
        <p:spPr bwMode="auto">
          <a:xfrm>
            <a:off x="3333751" y="1922204"/>
            <a:ext cx="34544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中序序列：</a:t>
            </a:r>
          </a:p>
        </p:txBody>
      </p:sp>
      <p:sp>
        <p:nvSpPr>
          <p:cNvPr id="84995" name="Text Box 5"/>
          <p:cNvSpPr txBox="1">
            <a:spLocks noChangeArrowheads="1"/>
          </p:cNvSpPr>
          <p:nvPr/>
        </p:nvSpPr>
        <p:spPr bwMode="auto">
          <a:xfrm>
            <a:off x="3331634" y="3336667"/>
            <a:ext cx="432011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后序序列：</a:t>
            </a:r>
          </a:p>
        </p:txBody>
      </p:sp>
      <p:sp>
        <p:nvSpPr>
          <p:cNvPr id="84996" name="Rectangle 32"/>
          <p:cNvSpPr>
            <a:spLocks noChangeArrowheads="1"/>
          </p:cNvSpPr>
          <p:nvPr/>
        </p:nvSpPr>
        <p:spPr bwMode="auto">
          <a:xfrm>
            <a:off x="3412423" y="2569905"/>
            <a:ext cx="5376333" cy="523220"/>
          </a:xfrm>
          <a:prstGeom prst="rect">
            <a:avLst/>
          </a:prstGeom>
          <a:solidFill>
            <a:srgbClr val="FFFF99"/>
          </a:solidFill>
          <a:ln w="28575" cap="rnd">
            <a:solidFill>
              <a:schemeClr val="accent2"/>
            </a:solidFill>
            <a:prstDash val="sysDot"/>
            <a:miter lim="800000"/>
          </a:ln>
          <a:effectLst>
            <a:prstShdw prst="shdw17" dist="17961" dir="13500000">
              <a:srgbClr val="5D1B13"/>
            </a:prstShdw>
          </a:effectLst>
        </p:spPr>
        <p:txBody>
          <a:bodyPr>
            <a:spAutoFit/>
          </a:bodyPr>
          <a:lstStyle/>
          <a:p>
            <a:r>
              <a:rPr lang="en-US" altLang="zh-CN" sz="2800"/>
              <a:t>B, D, C, A, E, H, G, K,F</a:t>
            </a:r>
            <a:endParaRPr lang="zh-CN" altLang="en-US" sz="2800"/>
          </a:p>
        </p:txBody>
      </p:sp>
      <p:sp>
        <p:nvSpPr>
          <p:cNvPr id="84997" name="Rectangle 33"/>
          <p:cNvSpPr>
            <a:spLocks noChangeArrowheads="1"/>
          </p:cNvSpPr>
          <p:nvPr/>
        </p:nvSpPr>
        <p:spPr bwMode="auto">
          <a:xfrm>
            <a:off x="3412423" y="4128501"/>
            <a:ext cx="3297056" cy="523220"/>
          </a:xfrm>
          <a:prstGeom prst="rect">
            <a:avLst/>
          </a:prstGeom>
          <a:solidFill>
            <a:srgbClr val="FFFF99"/>
          </a:solidFill>
          <a:ln w="38100" cap="rnd">
            <a:solidFill>
              <a:schemeClr val="accent2"/>
            </a:solidFill>
            <a:prstDash val="sysDot"/>
            <a:miter lim="800000"/>
          </a:ln>
          <a:effectLst>
            <a:prstShdw prst="shdw17" dist="17961" dir="13500000">
              <a:srgbClr val="5D1B13"/>
            </a:prstShdw>
          </a:effectLst>
        </p:spPr>
        <p:txBody>
          <a:bodyPr wrap="none">
            <a:spAutoFit/>
          </a:bodyPr>
          <a:lstStyle/>
          <a:p>
            <a:r>
              <a:rPr lang="en-US" altLang="zh-CN" sz="2800"/>
              <a:t>D, C, B, H, K, G, F, E, A</a:t>
            </a:r>
            <a:endParaRPr lang="zh-CN" altLang="en-US" sz="2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幼圆" panose="02010509060101010101" pitchFamily="49" charset="-122"/>
              </a:rPr>
              <a:t>练习</a:t>
            </a:r>
            <a:r>
              <a:rPr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4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3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14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4848" y="848932"/>
            <a:ext cx="10807383" cy="1631216"/>
            <a:chOff x="834181" y="2739233"/>
            <a:chExt cx="10807383" cy="1631216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482566" y="2739233"/>
              <a:ext cx="10158998" cy="1631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≥0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）个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结点的有限集合，该集合或者为空集（称为空二叉树），或者由一个根结点和两棵互不相交的、分别称为根结点的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左子树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右子树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的二叉树组成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。</a:t>
              </a:r>
            </a:p>
          </p:txBody>
        </p:sp>
        <p:grpSp>
          <p:nvGrpSpPr>
            <p:cNvPr id="44" name="Group 67"/>
            <p:cNvGrpSpPr/>
            <p:nvPr/>
          </p:nvGrpSpPr>
          <p:grpSpPr>
            <a:xfrm>
              <a:off x="834181" y="285581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723618" y="2673444"/>
            <a:ext cx="5353169" cy="523220"/>
            <a:chOff x="1826091" y="4148024"/>
            <a:chExt cx="5353169" cy="523220"/>
          </a:xfrm>
        </p:grpSpPr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794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二叉树是度为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的树吗？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534678" y="4535908"/>
            <a:ext cx="1272105" cy="1187331"/>
            <a:chOff x="1306078" y="4535908"/>
            <a:chExt cx="1272105" cy="1187331"/>
          </a:xfrm>
          <a:solidFill>
            <a:srgbClr val="B4B4BE"/>
          </a:solidFill>
        </p:grpSpPr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1669932" y="4857218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0" name="Oval 37"/>
            <p:cNvSpPr>
              <a:spLocks noChangeArrowheads="1"/>
            </p:cNvSpPr>
            <p:nvPr/>
          </p:nvSpPr>
          <p:spPr bwMode="auto">
            <a:xfrm>
              <a:off x="2146183" y="453590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7"/>
            <p:cNvSpPr>
              <a:spLocks noChangeArrowheads="1"/>
            </p:cNvSpPr>
            <p:nvPr/>
          </p:nvSpPr>
          <p:spPr bwMode="auto">
            <a:xfrm>
              <a:off x="1306078" y="529123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28247" y="3549156"/>
            <a:ext cx="5992593" cy="523220"/>
            <a:chOff x="1826091" y="4148024"/>
            <a:chExt cx="5992593" cy="523220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4336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二叉树是度小于等于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的树吗？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179032" y="4535908"/>
            <a:ext cx="1237815" cy="1187331"/>
            <a:chOff x="4179032" y="4562632"/>
            <a:chExt cx="1237815" cy="1187331"/>
          </a:xfrm>
          <a:solidFill>
            <a:srgbClr val="B4B4BE"/>
          </a:solidFill>
        </p:grpSpPr>
        <p:sp>
          <p:nvSpPr>
            <p:cNvPr id="58" name="Line 25"/>
            <p:cNvSpPr>
              <a:spLocks noChangeShapeType="1"/>
            </p:cNvSpPr>
            <p:nvPr/>
          </p:nvSpPr>
          <p:spPr bwMode="auto">
            <a:xfrm>
              <a:off x="4586383" y="4911406"/>
              <a:ext cx="495459" cy="470572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9" name="Oval 37"/>
            <p:cNvSpPr>
              <a:spLocks noChangeArrowheads="1"/>
            </p:cNvSpPr>
            <p:nvPr/>
          </p:nvSpPr>
          <p:spPr bwMode="auto">
            <a:xfrm>
              <a:off x="4179032" y="4562632"/>
              <a:ext cx="468312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>
              <a:off x="4984847" y="531796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Line 25"/>
          <p:cNvSpPr>
            <a:spLocks noChangeShapeType="1"/>
          </p:cNvSpPr>
          <p:nvPr/>
        </p:nvSpPr>
        <p:spPr bwMode="auto">
          <a:xfrm flipH="1">
            <a:off x="8995407" y="2953542"/>
            <a:ext cx="511175" cy="540000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9879645" y="2953541"/>
            <a:ext cx="432000" cy="540000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 flipH="1">
            <a:off x="8373108" y="3834286"/>
            <a:ext cx="360000" cy="648000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64" name="Line 28"/>
          <p:cNvSpPr>
            <a:spLocks noChangeShapeType="1"/>
          </p:cNvSpPr>
          <p:nvPr/>
        </p:nvSpPr>
        <p:spPr bwMode="auto">
          <a:xfrm>
            <a:off x="8417876" y="4899182"/>
            <a:ext cx="396875" cy="606425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 flipH="1">
            <a:off x="10043475" y="3829524"/>
            <a:ext cx="288000" cy="648000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66" name="Line 30"/>
          <p:cNvSpPr>
            <a:spLocks noChangeShapeType="1"/>
          </p:cNvSpPr>
          <p:nvPr/>
        </p:nvSpPr>
        <p:spPr bwMode="auto">
          <a:xfrm>
            <a:off x="10561325" y="3841246"/>
            <a:ext cx="288000" cy="625800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67" name="Oval 37"/>
          <p:cNvSpPr>
            <a:spLocks noChangeArrowheads="1"/>
          </p:cNvSpPr>
          <p:nvPr/>
        </p:nvSpPr>
        <p:spPr bwMode="auto">
          <a:xfrm>
            <a:off x="9486898" y="2616992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37"/>
          <p:cNvSpPr>
            <a:spLocks noChangeArrowheads="1"/>
          </p:cNvSpPr>
          <p:nvPr/>
        </p:nvSpPr>
        <p:spPr bwMode="auto">
          <a:xfrm>
            <a:off x="10228577" y="3433283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37"/>
          <p:cNvSpPr>
            <a:spLocks noChangeArrowheads="1"/>
          </p:cNvSpPr>
          <p:nvPr/>
        </p:nvSpPr>
        <p:spPr bwMode="auto">
          <a:xfrm>
            <a:off x="8631553" y="3433283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 37"/>
          <p:cNvSpPr>
            <a:spLocks noChangeArrowheads="1"/>
          </p:cNvSpPr>
          <p:nvPr/>
        </p:nvSpPr>
        <p:spPr bwMode="auto">
          <a:xfrm>
            <a:off x="8138952" y="4473574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al 37"/>
          <p:cNvSpPr>
            <a:spLocks noChangeArrowheads="1"/>
          </p:cNvSpPr>
          <p:nvPr/>
        </p:nvSpPr>
        <p:spPr bwMode="auto">
          <a:xfrm>
            <a:off x="9775505" y="4473574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val 37"/>
          <p:cNvSpPr>
            <a:spLocks noChangeArrowheads="1"/>
          </p:cNvSpPr>
          <p:nvPr/>
        </p:nvSpPr>
        <p:spPr bwMode="auto">
          <a:xfrm>
            <a:off x="10712129" y="4473574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 37"/>
          <p:cNvSpPr>
            <a:spLocks noChangeArrowheads="1"/>
          </p:cNvSpPr>
          <p:nvPr/>
        </p:nvSpPr>
        <p:spPr bwMode="auto">
          <a:xfrm>
            <a:off x="8714420" y="5459887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1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3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14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二叉树的特点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 flipH="1">
            <a:off x="8995407" y="2953542"/>
            <a:ext cx="511175" cy="540000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>
            <a:off x="9879645" y="2953541"/>
            <a:ext cx="432000" cy="540000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8373108" y="3834286"/>
            <a:ext cx="360000" cy="648000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8417876" y="4899182"/>
            <a:ext cx="396875" cy="606425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 flipH="1">
            <a:off x="10043475" y="3829524"/>
            <a:ext cx="288000" cy="648000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>
            <a:off x="10561325" y="3841246"/>
            <a:ext cx="288000" cy="625800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57" name="Oval 37"/>
          <p:cNvSpPr>
            <a:spLocks noChangeArrowheads="1"/>
          </p:cNvSpPr>
          <p:nvPr/>
        </p:nvSpPr>
        <p:spPr bwMode="auto">
          <a:xfrm>
            <a:off x="9486898" y="2616992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10228577" y="3433283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8631553" y="3433283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8138952" y="4473574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37"/>
          <p:cNvSpPr>
            <a:spLocks noChangeArrowheads="1"/>
          </p:cNvSpPr>
          <p:nvPr/>
        </p:nvSpPr>
        <p:spPr bwMode="auto">
          <a:xfrm>
            <a:off x="9775505" y="4473574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10712129" y="4473574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37"/>
          <p:cNvSpPr>
            <a:spLocks noChangeArrowheads="1"/>
          </p:cNvSpPr>
          <p:nvPr/>
        </p:nvSpPr>
        <p:spPr bwMode="auto">
          <a:xfrm>
            <a:off x="8714420" y="5459887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47313" y="1027524"/>
            <a:ext cx="5353169" cy="523220"/>
            <a:chOff x="1826091" y="4148024"/>
            <a:chExt cx="5353169" cy="523220"/>
          </a:xfrm>
        </p:grpSpPr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794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二叉树有什么特点？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1242472" y="1550744"/>
            <a:ext cx="714216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结点最多有两棵子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是有序的，其次序不能任意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颠倒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721462" y="2737335"/>
            <a:ext cx="5353169" cy="523220"/>
            <a:chOff x="1826091" y="4148024"/>
            <a:chExt cx="5353169" cy="523220"/>
          </a:xfrm>
        </p:grpSpPr>
        <p:sp>
          <p:nvSpPr>
            <p:cNvPr id="6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794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为什么要研究二叉树？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9" name="Text Box 60"/>
          <p:cNvSpPr txBox="1">
            <a:spLocks noChangeArrowheads="1"/>
          </p:cNvSpPr>
          <p:nvPr/>
        </p:nvSpPr>
        <p:spPr bwMode="auto">
          <a:xfrm>
            <a:off x="1242472" y="3402795"/>
            <a:ext cx="5981288" cy="143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二叉树是最简单的树结构</a:t>
            </a:r>
            <a:endParaRPr lang="en-US" altLang="zh-CN" sz="2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树转换为二叉树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从而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利用二叉树解决树的有关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800" b="1" dirty="0">
              <a:solidFill>
                <a:schemeClr val="tx1"/>
              </a:solidFill>
              <a:latin typeface="宋体" charset="-122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30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18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0839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斜树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75328" y="2323900"/>
            <a:ext cx="5727884" cy="605294"/>
            <a:chOff x="744848" y="2476300"/>
            <a:chExt cx="5727884" cy="605294"/>
          </a:xfrm>
        </p:grpSpPr>
        <p:sp>
          <p:nvSpPr>
            <p:cNvPr id="81" name="Text Box 10"/>
            <p:cNvSpPr txBox="1">
              <a:spLocks noChangeArrowheads="1"/>
            </p:cNvSpPr>
            <p:nvPr/>
          </p:nvSpPr>
          <p:spPr bwMode="auto">
            <a:xfrm>
              <a:off x="1393233" y="2476300"/>
              <a:ext cx="5079499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斜树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左斜树和右斜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树的统称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2" name="Group 67"/>
            <p:cNvGrpSpPr/>
            <p:nvPr/>
          </p:nvGrpSpPr>
          <p:grpSpPr>
            <a:xfrm>
              <a:off x="744848" y="259288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775328" y="848932"/>
            <a:ext cx="7225672" cy="605294"/>
            <a:chOff x="744848" y="848932"/>
            <a:chExt cx="7225672" cy="605294"/>
          </a:xfrm>
        </p:grpSpPr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1393233" y="848932"/>
              <a:ext cx="6577287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左斜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：所有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结点都只有左子树的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4" name="Group 67"/>
            <p:cNvGrpSpPr/>
            <p:nvPr/>
          </p:nvGrpSpPr>
          <p:grpSpPr>
            <a:xfrm>
              <a:off x="744848" y="96551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5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7575425" y="987791"/>
            <a:ext cx="1764706" cy="2227622"/>
            <a:chOff x="7876653" y="958176"/>
            <a:chExt cx="1764706" cy="2227622"/>
          </a:xfrm>
          <a:solidFill>
            <a:srgbClr val="B4B4BE"/>
          </a:solidFill>
        </p:grpSpPr>
        <p:sp>
          <p:nvSpPr>
            <p:cNvPr id="87" name="Oval 37"/>
            <p:cNvSpPr>
              <a:spLocks noChangeArrowheads="1"/>
            </p:cNvSpPr>
            <p:nvPr/>
          </p:nvSpPr>
          <p:spPr bwMode="auto">
            <a:xfrm>
              <a:off x="9209359" y="95817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37"/>
            <p:cNvSpPr>
              <a:spLocks noChangeArrowheads="1"/>
            </p:cNvSpPr>
            <p:nvPr/>
          </p:nvSpPr>
          <p:spPr bwMode="auto">
            <a:xfrm>
              <a:off x="8475934" y="180494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37"/>
            <p:cNvSpPr>
              <a:spLocks noChangeArrowheads="1"/>
            </p:cNvSpPr>
            <p:nvPr/>
          </p:nvSpPr>
          <p:spPr bwMode="auto">
            <a:xfrm>
              <a:off x="7876653" y="275379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Line 25"/>
            <p:cNvSpPr>
              <a:spLocks noChangeShapeType="1"/>
            </p:cNvSpPr>
            <p:nvPr/>
          </p:nvSpPr>
          <p:spPr bwMode="auto">
            <a:xfrm flipH="1">
              <a:off x="8846497" y="1349049"/>
              <a:ext cx="432000" cy="504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98" name="Line 25"/>
            <p:cNvSpPr>
              <a:spLocks noChangeShapeType="1"/>
            </p:cNvSpPr>
            <p:nvPr/>
          </p:nvSpPr>
          <p:spPr bwMode="auto">
            <a:xfrm flipH="1">
              <a:off x="8191408" y="2230234"/>
              <a:ext cx="396000" cy="55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75328" y="1586416"/>
            <a:ext cx="7225672" cy="605294"/>
            <a:chOff x="729608" y="1595692"/>
            <a:chExt cx="7225672" cy="605294"/>
          </a:xfrm>
        </p:grpSpPr>
        <p:sp>
          <p:nvSpPr>
            <p:cNvPr id="77" name="Text Box 10"/>
            <p:cNvSpPr txBox="1">
              <a:spLocks noChangeArrowheads="1"/>
            </p:cNvSpPr>
            <p:nvPr/>
          </p:nvSpPr>
          <p:spPr bwMode="auto">
            <a:xfrm>
              <a:off x="1377993" y="1595692"/>
              <a:ext cx="6577287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右斜树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：所有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结点都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只有右子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8" name="Group 67"/>
            <p:cNvGrpSpPr/>
            <p:nvPr/>
          </p:nvGrpSpPr>
          <p:grpSpPr>
            <a:xfrm>
              <a:off x="729608" y="171227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9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9672035" y="987791"/>
            <a:ext cx="1690887" cy="2242862"/>
            <a:chOff x="10125108" y="958176"/>
            <a:chExt cx="1690887" cy="2242862"/>
          </a:xfrm>
          <a:solidFill>
            <a:srgbClr val="B4B4BE"/>
          </a:solidFill>
        </p:grpSpPr>
        <p:sp>
          <p:nvSpPr>
            <p:cNvPr id="93" name="Oval 37"/>
            <p:cNvSpPr>
              <a:spLocks noChangeArrowheads="1"/>
            </p:cNvSpPr>
            <p:nvPr/>
          </p:nvSpPr>
          <p:spPr bwMode="auto">
            <a:xfrm>
              <a:off x="10125108" y="95817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37"/>
            <p:cNvSpPr>
              <a:spLocks noChangeArrowheads="1"/>
            </p:cNvSpPr>
            <p:nvPr/>
          </p:nvSpPr>
          <p:spPr bwMode="auto">
            <a:xfrm>
              <a:off x="10809003" y="18201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37"/>
            <p:cNvSpPr>
              <a:spLocks noChangeArrowheads="1"/>
            </p:cNvSpPr>
            <p:nvPr/>
          </p:nvSpPr>
          <p:spPr bwMode="auto">
            <a:xfrm>
              <a:off x="11383995" y="276903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Line 25"/>
            <p:cNvSpPr>
              <a:spLocks noChangeShapeType="1"/>
            </p:cNvSpPr>
            <p:nvPr/>
          </p:nvSpPr>
          <p:spPr bwMode="auto">
            <a:xfrm flipH="1" flipV="1">
              <a:off x="10484100" y="1334359"/>
              <a:ext cx="432000" cy="504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00" name="Line 25"/>
            <p:cNvSpPr>
              <a:spLocks noChangeShapeType="1"/>
            </p:cNvSpPr>
            <p:nvPr/>
          </p:nvSpPr>
          <p:spPr bwMode="auto">
            <a:xfrm flipH="1" flipV="1">
              <a:off x="11155515" y="2216911"/>
              <a:ext cx="396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97662" y="3277697"/>
            <a:ext cx="5353169" cy="523220"/>
            <a:chOff x="1826091" y="4148024"/>
            <a:chExt cx="5353169" cy="523220"/>
          </a:xfrm>
        </p:grpSpPr>
        <p:sp>
          <p:nvSpPr>
            <p:cNvPr id="10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794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斜树有什么特点呢？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8" name="Text Box 34"/>
          <p:cNvSpPr txBox="1">
            <a:spLocks noChangeArrowheads="1"/>
          </p:cNvSpPr>
          <p:nvPr/>
        </p:nvSpPr>
        <p:spPr bwMode="auto">
          <a:xfrm>
            <a:off x="1333465" y="3877117"/>
            <a:ext cx="4533935" cy="9900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一层只有一个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个数与其深度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9" name="Text Box 34"/>
          <p:cNvSpPr txBox="1">
            <a:spLocks noChangeArrowheads="1"/>
          </p:cNvSpPr>
          <p:nvPr/>
        </p:nvSpPr>
        <p:spPr bwMode="auto">
          <a:xfrm>
            <a:off x="1356630" y="5136381"/>
            <a:ext cx="9118564" cy="662554"/>
          </a:xfrm>
          <a:prstGeom prst="rect">
            <a:avLst/>
          </a:prstGeom>
          <a:noFill/>
          <a:ln w="38100">
            <a:solidFill>
              <a:srgbClr val="5C307D"/>
            </a:solidFill>
          </a:ln>
          <a:effectLst/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斜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树是树结构的特例，是从树结构</a:t>
            </a: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退化成了线性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171347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满二叉树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75328" y="848932"/>
            <a:ext cx="10807072" cy="1118255"/>
            <a:chOff x="744848" y="848932"/>
            <a:chExt cx="10807072" cy="1118255"/>
          </a:xfrm>
        </p:grpSpPr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1393233" y="848932"/>
              <a:ext cx="10158687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满二叉树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所有分支结点都存在左子树和右子树，并且所有叶子都在同一层上的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4" name="Group 67"/>
            <p:cNvGrpSpPr/>
            <p:nvPr/>
          </p:nvGrpSpPr>
          <p:grpSpPr>
            <a:xfrm>
              <a:off x="744848" y="96551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5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672131" y="2885597"/>
            <a:ext cx="4414277" cy="2675615"/>
            <a:chOff x="6672131" y="2885597"/>
            <a:chExt cx="4414277" cy="2675615"/>
          </a:xfrm>
          <a:solidFill>
            <a:srgbClr val="B4B4BE"/>
          </a:solidFill>
        </p:grpSpPr>
        <p:sp>
          <p:nvSpPr>
            <p:cNvPr id="138" name="Freeform 65"/>
            <p:cNvSpPr>
              <a:spLocks/>
            </p:cNvSpPr>
            <p:nvPr/>
          </p:nvSpPr>
          <p:spPr bwMode="auto">
            <a:xfrm>
              <a:off x="7915300" y="4734082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39" name="Line 66"/>
            <p:cNvSpPr>
              <a:spLocks noChangeShapeType="1"/>
            </p:cNvSpPr>
            <p:nvPr/>
          </p:nvSpPr>
          <p:spPr bwMode="auto">
            <a:xfrm>
              <a:off x="8240738" y="4782343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40" name="Freeform 65"/>
            <p:cNvSpPr>
              <a:spLocks/>
            </p:cNvSpPr>
            <p:nvPr/>
          </p:nvSpPr>
          <p:spPr bwMode="auto">
            <a:xfrm>
              <a:off x="9410761" y="4736086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41" name="Line 66"/>
            <p:cNvSpPr>
              <a:spLocks noChangeShapeType="1"/>
            </p:cNvSpPr>
            <p:nvPr/>
          </p:nvSpPr>
          <p:spPr bwMode="auto">
            <a:xfrm>
              <a:off x="9736199" y="4799587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42" name="Freeform 65"/>
            <p:cNvSpPr>
              <a:spLocks/>
            </p:cNvSpPr>
            <p:nvPr/>
          </p:nvSpPr>
          <p:spPr bwMode="auto">
            <a:xfrm>
              <a:off x="10344210" y="4726084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43" name="Line 66"/>
            <p:cNvSpPr>
              <a:spLocks noChangeShapeType="1"/>
            </p:cNvSpPr>
            <p:nvPr/>
          </p:nvSpPr>
          <p:spPr bwMode="auto">
            <a:xfrm>
              <a:off x="10669648" y="4789585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35" name="Freeform 45"/>
            <p:cNvSpPr>
              <a:spLocks/>
            </p:cNvSpPr>
            <p:nvPr/>
          </p:nvSpPr>
          <p:spPr bwMode="auto">
            <a:xfrm>
              <a:off x="10247692" y="4039116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34" name="Freeform 44"/>
            <p:cNvSpPr>
              <a:spLocks/>
            </p:cNvSpPr>
            <p:nvPr/>
          </p:nvSpPr>
          <p:spPr bwMode="auto">
            <a:xfrm>
              <a:off x="9691749" y="4008636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 flipH="1">
              <a:off x="7771767" y="3230721"/>
              <a:ext cx="995363" cy="493713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9102092" y="3184683"/>
              <a:ext cx="928688" cy="568325"/>
            </a:xfrm>
            <a:custGeom>
              <a:avLst/>
              <a:gdLst>
                <a:gd name="T0" fmla="*/ 0 w 767"/>
                <a:gd name="T1" fmla="*/ 0 h 488"/>
                <a:gd name="T2" fmla="*/ 767 w 767"/>
                <a:gd name="T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7255829" y="3945096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7" name="Freeform 45"/>
            <p:cNvSpPr>
              <a:spLocks/>
            </p:cNvSpPr>
            <p:nvPr/>
          </p:nvSpPr>
          <p:spPr bwMode="auto">
            <a:xfrm>
              <a:off x="7811772" y="3975576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auto">
            <a:xfrm>
              <a:off x="6965316" y="4734082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7290754" y="4797583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18" name="Oval 37"/>
            <p:cNvSpPr>
              <a:spLocks noChangeArrowheads="1"/>
            </p:cNvSpPr>
            <p:nvPr/>
          </p:nvSpPr>
          <p:spPr bwMode="auto">
            <a:xfrm>
              <a:off x="8736650" y="288559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Oval 37"/>
            <p:cNvSpPr>
              <a:spLocks noChangeArrowheads="1"/>
            </p:cNvSpPr>
            <p:nvPr/>
          </p:nvSpPr>
          <p:spPr bwMode="auto">
            <a:xfrm>
              <a:off x="7465382" y="363823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Oval 37"/>
            <p:cNvSpPr>
              <a:spLocks noChangeArrowheads="1"/>
            </p:cNvSpPr>
            <p:nvPr/>
          </p:nvSpPr>
          <p:spPr bwMode="auto">
            <a:xfrm>
              <a:off x="9921242" y="363823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val 37"/>
            <p:cNvSpPr>
              <a:spLocks noChangeArrowheads="1"/>
            </p:cNvSpPr>
            <p:nvPr/>
          </p:nvSpPr>
          <p:spPr bwMode="auto">
            <a:xfrm>
              <a:off x="7000361" y="43675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Oval 37"/>
            <p:cNvSpPr>
              <a:spLocks noChangeArrowheads="1"/>
            </p:cNvSpPr>
            <p:nvPr/>
          </p:nvSpPr>
          <p:spPr bwMode="auto">
            <a:xfrm>
              <a:off x="7942701" y="43675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Oval 37"/>
            <p:cNvSpPr>
              <a:spLocks noChangeArrowheads="1"/>
            </p:cNvSpPr>
            <p:nvPr/>
          </p:nvSpPr>
          <p:spPr bwMode="auto">
            <a:xfrm>
              <a:off x="9437848" y="43675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val 37"/>
            <p:cNvSpPr>
              <a:spLocks noChangeArrowheads="1"/>
            </p:cNvSpPr>
            <p:nvPr/>
          </p:nvSpPr>
          <p:spPr bwMode="auto">
            <a:xfrm>
              <a:off x="6672131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Oval 37"/>
            <p:cNvSpPr>
              <a:spLocks noChangeArrowheads="1"/>
            </p:cNvSpPr>
            <p:nvPr/>
          </p:nvSpPr>
          <p:spPr bwMode="auto">
            <a:xfrm>
              <a:off x="7188422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Oval 37"/>
            <p:cNvSpPr>
              <a:spLocks noChangeArrowheads="1"/>
            </p:cNvSpPr>
            <p:nvPr/>
          </p:nvSpPr>
          <p:spPr bwMode="auto">
            <a:xfrm>
              <a:off x="7705309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Oval 37"/>
            <p:cNvSpPr>
              <a:spLocks noChangeArrowheads="1"/>
            </p:cNvSpPr>
            <p:nvPr/>
          </p:nvSpPr>
          <p:spPr bwMode="auto">
            <a:xfrm>
              <a:off x="8219025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Oval 37"/>
            <p:cNvSpPr>
              <a:spLocks noChangeArrowheads="1"/>
            </p:cNvSpPr>
            <p:nvPr/>
          </p:nvSpPr>
          <p:spPr bwMode="auto">
            <a:xfrm>
              <a:off x="9102092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Oval 37"/>
            <p:cNvSpPr>
              <a:spLocks noChangeArrowheads="1"/>
            </p:cNvSpPr>
            <p:nvPr/>
          </p:nvSpPr>
          <p:spPr bwMode="auto">
            <a:xfrm>
              <a:off x="9627774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Oval 37"/>
            <p:cNvSpPr>
              <a:spLocks noChangeArrowheads="1"/>
            </p:cNvSpPr>
            <p:nvPr/>
          </p:nvSpPr>
          <p:spPr bwMode="auto">
            <a:xfrm>
              <a:off x="10150596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Oval 37"/>
            <p:cNvSpPr>
              <a:spLocks noChangeArrowheads="1"/>
            </p:cNvSpPr>
            <p:nvPr/>
          </p:nvSpPr>
          <p:spPr bwMode="auto">
            <a:xfrm>
              <a:off x="10654408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Oval 37"/>
            <p:cNvSpPr>
              <a:spLocks noChangeArrowheads="1"/>
            </p:cNvSpPr>
            <p:nvPr/>
          </p:nvSpPr>
          <p:spPr bwMode="auto">
            <a:xfrm>
              <a:off x="10361297" y="43675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27254" y="2839559"/>
            <a:ext cx="3792936" cy="2675615"/>
            <a:chOff x="1869214" y="2839559"/>
            <a:chExt cx="3792936" cy="2675615"/>
          </a:xfrm>
          <a:solidFill>
            <a:srgbClr val="B4B4BE"/>
          </a:solidFill>
        </p:grpSpPr>
        <p:sp>
          <p:nvSpPr>
            <p:cNvPr id="146" name="Freeform 65"/>
            <p:cNvSpPr>
              <a:spLocks/>
            </p:cNvSpPr>
            <p:nvPr/>
          </p:nvSpPr>
          <p:spPr bwMode="auto">
            <a:xfrm>
              <a:off x="4279614" y="4690048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4605052" y="4753549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0" name="Freeform 45"/>
            <p:cNvSpPr>
              <a:spLocks/>
            </p:cNvSpPr>
            <p:nvPr/>
          </p:nvSpPr>
          <p:spPr bwMode="auto">
            <a:xfrm>
              <a:off x="5116545" y="3993078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1" name="Freeform 44"/>
            <p:cNvSpPr>
              <a:spLocks/>
            </p:cNvSpPr>
            <p:nvPr/>
          </p:nvSpPr>
          <p:spPr bwMode="auto">
            <a:xfrm>
              <a:off x="4560602" y="3962598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2" name="Line 42"/>
            <p:cNvSpPr>
              <a:spLocks noChangeShapeType="1"/>
            </p:cNvSpPr>
            <p:nvPr/>
          </p:nvSpPr>
          <p:spPr bwMode="auto">
            <a:xfrm flipH="1">
              <a:off x="2640620" y="3184683"/>
              <a:ext cx="995363" cy="493713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3" name="Freeform 43"/>
            <p:cNvSpPr>
              <a:spLocks/>
            </p:cNvSpPr>
            <p:nvPr/>
          </p:nvSpPr>
          <p:spPr bwMode="auto">
            <a:xfrm>
              <a:off x="3970945" y="3138645"/>
              <a:ext cx="928688" cy="568325"/>
            </a:xfrm>
            <a:custGeom>
              <a:avLst/>
              <a:gdLst>
                <a:gd name="T0" fmla="*/ 0 w 767"/>
                <a:gd name="T1" fmla="*/ 0 h 488"/>
                <a:gd name="T2" fmla="*/ 767 w 767"/>
                <a:gd name="T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4" name="Freeform 44"/>
            <p:cNvSpPr>
              <a:spLocks/>
            </p:cNvSpPr>
            <p:nvPr/>
          </p:nvSpPr>
          <p:spPr bwMode="auto">
            <a:xfrm>
              <a:off x="2124682" y="3899058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5" name="Freeform 45"/>
            <p:cNvSpPr>
              <a:spLocks/>
            </p:cNvSpPr>
            <p:nvPr/>
          </p:nvSpPr>
          <p:spPr bwMode="auto">
            <a:xfrm>
              <a:off x="2680625" y="3929538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158" name="Oval 37"/>
            <p:cNvSpPr>
              <a:spLocks noChangeArrowheads="1"/>
            </p:cNvSpPr>
            <p:nvPr/>
          </p:nvSpPr>
          <p:spPr bwMode="auto">
            <a:xfrm>
              <a:off x="3605503" y="283955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Oval 37"/>
            <p:cNvSpPr>
              <a:spLocks noChangeArrowheads="1"/>
            </p:cNvSpPr>
            <p:nvPr/>
          </p:nvSpPr>
          <p:spPr bwMode="auto">
            <a:xfrm>
              <a:off x="2334235" y="359219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Oval 37"/>
            <p:cNvSpPr>
              <a:spLocks noChangeArrowheads="1"/>
            </p:cNvSpPr>
            <p:nvPr/>
          </p:nvSpPr>
          <p:spPr bwMode="auto">
            <a:xfrm>
              <a:off x="4790095" y="359219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Oval 37"/>
            <p:cNvSpPr>
              <a:spLocks noChangeArrowheads="1"/>
            </p:cNvSpPr>
            <p:nvPr/>
          </p:nvSpPr>
          <p:spPr bwMode="auto">
            <a:xfrm>
              <a:off x="1869214" y="432154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Oval 37"/>
            <p:cNvSpPr>
              <a:spLocks noChangeArrowheads="1"/>
            </p:cNvSpPr>
            <p:nvPr/>
          </p:nvSpPr>
          <p:spPr bwMode="auto">
            <a:xfrm>
              <a:off x="2811554" y="432154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Oval 37"/>
            <p:cNvSpPr>
              <a:spLocks noChangeArrowheads="1"/>
            </p:cNvSpPr>
            <p:nvPr/>
          </p:nvSpPr>
          <p:spPr bwMode="auto">
            <a:xfrm>
              <a:off x="4306701" y="432154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Oval 37"/>
            <p:cNvSpPr>
              <a:spLocks noChangeArrowheads="1"/>
            </p:cNvSpPr>
            <p:nvPr/>
          </p:nvSpPr>
          <p:spPr bwMode="auto">
            <a:xfrm>
              <a:off x="3970945" y="50831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Oval 37"/>
            <p:cNvSpPr>
              <a:spLocks noChangeArrowheads="1"/>
            </p:cNvSpPr>
            <p:nvPr/>
          </p:nvSpPr>
          <p:spPr bwMode="auto">
            <a:xfrm>
              <a:off x="4496627" y="508317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Oval 37"/>
            <p:cNvSpPr>
              <a:spLocks noChangeArrowheads="1"/>
            </p:cNvSpPr>
            <p:nvPr/>
          </p:nvSpPr>
          <p:spPr bwMode="auto">
            <a:xfrm>
              <a:off x="5230150" y="432154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3" name="AutoShape 133"/>
          <p:cNvSpPr>
            <a:spLocks noChangeArrowheads="1"/>
          </p:cNvSpPr>
          <p:nvPr/>
        </p:nvSpPr>
        <p:spPr bwMode="auto">
          <a:xfrm>
            <a:off x="4763294" y="2130858"/>
            <a:ext cx="2847342" cy="1099863"/>
          </a:xfrm>
          <a:prstGeom prst="wedgeRoundRectCallout">
            <a:avLst>
              <a:gd name="adj1" fmla="val -66774"/>
              <a:gd name="adj2" fmla="val 75322"/>
              <a:gd name="adj3" fmla="val 16667"/>
            </a:avLst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分支结点都有左右子树，但叶子不在同一层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36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满二叉树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75328" y="848932"/>
            <a:ext cx="10807072" cy="1118255"/>
            <a:chOff x="744848" y="848932"/>
            <a:chExt cx="10807072" cy="1118255"/>
          </a:xfrm>
        </p:grpSpPr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1393233" y="848932"/>
              <a:ext cx="10158687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满二叉树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所有分支结点都存在左子树和右子树，并且所有叶子都在同一层上的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4" name="Group 67"/>
            <p:cNvGrpSpPr/>
            <p:nvPr/>
          </p:nvGrpSpPr>
          <p:grpSpPr>
            <a:xfrm>
              <a:off x="744848" y="96551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5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1" name="组合 100"/>
          <p:cNvGrpSpPr/>
          <p:nvPr/>
        </p:nvGrpSpPr>
        <p:grpSpPr>
          <a:xfrm>
            <a:off x="824669" y="2120414"/>
            <a:ext cx="5353169" cy="523220"/>
            <a:chOff x="1826091" y="4148024"/>
            <a:chExt cx="5353169" cy="523220"/>
          </a:xfrm>
        </p:grpSpPr>
        <p:sp>
          <p:nvSpPr>
            <p:cNvPr id="10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794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满二叉树有什么特点呢？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8" name="Text Box 34"/>
          <p:cNvSpPr txBox="1">
            <a:spLocks noChangeArrowheads="1"/>
          </p:cNvSpPr>
          <p:nvPr/>
        </p:nvSpPr>
        <p:spPr bwMode="auto">
          <a:xfrm>
            <a:off x="989633" y="2719834"/>
            <a:ext cx="6935589" cy="6052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ts val="4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叶子只能出现在最下一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2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 Box 34"/>
          <p:cNvSpPr txBox="1">
            <a:spLocks noChangeArrowheads="1"/>
          </p:cNvSpPr>
          <p:nvPr/>
        </p:nvSpPr>
        <p:spPr bwMode="auto">
          <a:xfrm>
            <a:off x="1356630" y="5098326"/>
            <a:ext cx="9118564" cy="738664"/>
          </a:xfrm>
          <a:prstGeom prst="rect">
            <a:avLst/>
          </a:prstGeom>
          <a:noFill/>
          <a:ln w="38100">
            <a:solidFill>
              <a:srgbClr val="5C307D"/>
            </a:solidFill>
          </a:ln>
          <a:effectLst/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满二叉树是树结构的特例，是最</a:t>
            </a:r>
            <a:r>
              <a:rPr lang="zh-CN" altLang="en-US" sz="28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丰满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的二叉树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192931" y="1589829"/>
            <a:ext cx="4414277" cy="2675615"/>
            <a:chOff x="6672131" y="2885597"/>
            <a:chExt cx="4414277" cy="2675615"/>
          </a:xfrm>
          <a:solidFill>
            <a:srgbClr val="B4B4BE"/>
          </a:solidFill>
        </p:grpSpPr>
        <p:sp>
          <p:nvSpPr>
            <p:cNvPr id="25" name="Freeform 65"/>
            <p:cNvSpPr>
              <a:spLocks/>
            </p:cNvSpPr>
            <p:nvPr/>
          </p:nvSpPr>
          <p:spPr bwMode="auto">
            <a:xfrm>
              <a:off x="7915300" y="4734082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26" name="Line 66"/>
            <p:cNvSpPr>
              <a:spLocks noChangeShapeType="1"/>
            </p:cNvSpPr>
            <p:nvPr/>
          </p:nvSpPr>
          <p:spPr bwMode="auto">
            <a:xfrm>
              <a:off x="8240738" y="4782343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27" name="Freeform 65"/>
            <p:cNvSpPr>
              <a:spLocks/>
            </p:cNvSpPr>
            <p:nvPr/>
          </p:nvSpPr>
          <p:spPr bwMode="auto">
            <a:xfrm>
              <a:off x="9410761" y="4736086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>
              <a:off x="9736199" y="4799587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29" name="Freeform 65"/>
            <p:cNvSpPr>
              <a:spLocks/>
            </p:cNvSpPr>
            <p:nvPr/>
          </p:nvSpPr>
          <p:spPr bwMode="auto">
            <a:xfrm>
              <a:off x="10344210" y="4726084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0" name="Line 66"/>
            <p:cNvSpPr>
              <a:spLocks noChangeShapeType="1"/>
            </p:cNvSpPr>
            <p:nvPr/>
          </p:nvSpPr>
          <p:spPr bwMode="auto">
            <a:xfrm>
              <a:off x="10669648" y="4789585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1" name="Freeform 45"/>
            <p:cNvSpPr>
              <a:spLocks/>
            </p:cNvSpPr>
            <p:nvPr/>
          </p:nvSpPr>
          <p:spPr bwMode="auto">
            <a:xfrm>
              <a:off x="10247692" y="4039116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9691749" y="4008636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 flipH="1">
              <a:off x="7771767" y="3230721"/>
              <a:ext cx="995363" cy="493713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4" name="Freeform 43"/>
            <p:cNvSpPr>
              <a:spLocks/>
            </p:cNvSpPr>
            <p:nvPr/>
          </p:nvSpPr>
          <p:spPr bwMode="auto">
            <a:xfrm>
              <a:off x="9102092" y="3184683"/>
              <a:ext cx="928688" cy="568325"/>
            </a:xfrm>
            <a:custGeom>
              <a:avLst/>
              <a:gdLst>
                <a:gd name="T0" fmla="*/ 0 w 767"/>
                <a:gd name="T1" fmla="*/ 0 h 488"/>
                <a:gd name="T2" fmla="*/ 767 w 767"/>
                <a:gd name="T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5" name="Freeform 44"/>
            <p:cNvSpPr>
              <a:spLocks/>
            </p:cNvSpPr>
            <p:nvPr/>
          </p:nvSpPr>
          <p:spPr bwMode="auto">
            <a:xfrm>
              <a:off x="7255829" y="3945096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6" name="Freeform 45"/>
            <p:cNvSpPr>
              <a:spLocks/>
            </p:cNvSpPr>
            <p:nvPr/>
          </p:nvSpPr>
          <p:spPr bwMode="auto">
            <a:xfrm>
              <a:off x="7811772" y="3975576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9" name="Freeform 65"/>
            <p:cNvSpPr>
              <a:spLocks/>
            </p:cNvSpPr>
            <p:nvPr/>
          </p:nvSpPr>
          <p:spPr bwMode="auto">
            <a:xfrm>
              <a:off x="6965316" y="4734082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0" name="Line 66"/>
            <p:cNvSpPr>
              <a:spLocks noChangeShapeType="1"/>
            </p:cNvSpPr>
            <p:nvPr/>
          </p:nvSpPr>
          <p:spPr bwMode="auto">
            <a:xfrm>
              <a:off x="7290754" y="4797583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8736650" y="288559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7465382" y="363823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7"/>
            <p:cNvSpPr>
              <a:spLocks noChangeArrowheads="1"/>
            </p:cNvSpPr>
            <p:nvPr/>
          </p:nvSpPr>
          <p:spPr bwMode="auto">
            <a:xfrm>
              <a:off x="9921242" y="363823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7000361" y="43675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7942701" y="43675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9437848" y="43675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37"/>
            <p:cNvSpPr>
              <a:spLocks noChangeArrowheads="1"/>
            </p:cNvSpPr>
            <p:nvPr/>
          </p:nvSpPr>
          <p:spPr bwMode="auto">
            <a:xfrm>
              <a:off x="6672131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37"/>
            <p:cNvSpPr>
              <a:spLocks noChangeArrowheads="1"/>
            </p:cNvSpPr>
            <p:nvPr/>
          </p:nvSpPr>
          <p:spPr bwMode="auto">
            <a:xfrm>
              <a:off x="7188422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7705309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37"/>
            <p:cNvSpPr>
              <a:spLocks noChangeArrowheads="1"/>
            </p:cNvSpPr>
            <p:nvPr/>
          </p:nvSpPr>
          <p:spPr bwMode="auto">
            <a:xfrm>
              <a:off x="8219025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37"/>
            <p:cNvSpPr>
              <a:spLocks noChangeArrowheads="1"/>
            </p:cNvSpPr>
            <p:nvPr/>
          </p:nvSpPr>
          <p:spPr bwMode="auto">
            <a:xfrm>
              <a:off x="9102092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val 37"/>
            <p:cNvSpPr>
              <a:spLocks noChangeArrowheads="1"/>
            </p:cNvSpPr>
            <p:nvPr/>
          </p:nvSpPr>
          <p:spPr bwMode="auto">
            <a:xfrm>
              <a:off x="9627774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Oval 37"/>
            <p:cNvSpPr>
              <a:spLocks noChangeArrowheads="1"/>
            </p:cNvSpPr>
            <p:nvPr/>
          </p:nvSpPr>
          <p:spPr bwMode="auto">
            <a:xfrm>
              <a:off x="10150596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Oval 37"/>
            <p:cNvSpPr>
              <a:spLocks noChangeArrowheads="1"/>
            </p:cNvSpPr>
            <p:nvPr/>
          </p:nvSpPr>
          <p:spPr bwMode="auto">
            <a:xfrm>
              <a:off x="10654408" y="5129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37"/>
            <p:cNvSpPr>
              <a:spLocks noChangeArrowheads="1"/>
            </p:cNvSpPr>
            <p:nvPr/>
          </p:nvSpPr>
          <p:spPr bwMode="auto">
            <a:xfrm>
              <a:off x="10361297" y="436758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Text Box 34"/>
          <p:cNvSpPr txBox="1">
            <a:spLocks noChangeArrowheads="1"/>
          </p:cNvSpPr>
          <p:nvPr/>
        </p:nvSpPr>
        <p:spPr bwMode="auto">
          <a:xfrm>
            <a:off x="989633" y="4296137"/>
            <a:ext cx="6935589" cy="6052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同样深度的二叉树中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叶子结点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 Box 34"/>
          <p:cNvSpPr txBox="1">
            <a:spLocks noChangeArrowheads="1"/>
          </p:cNvSpPr>
          <p:nvPr/>
        </p:nvSpPr>
        <p:spPr bwMode="auto">
          <a:xfrm>
            <a:off x="989633" y="3245268"/>
            <a:ext cx="6935589" cy="6052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ts val="4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）只有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度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0 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度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2 的结点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989633" y="3770702"/>
            <a:ext cx="6935589" cy="6052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同样深度的二叉树中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64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 animBg="1"/>
      <p:bldP spid="57" grpId="0"/>
      <p:bldP spid="58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15730" y="4350755"/>
            <a:ext cx="488669" cy="825126"/>
            <a:chOff x="9146210" y="4130093"/>
            <a:chExt cx="488669" cy="825126"/>
          </a:xfrm>
          <a:solidFill>
            <a:srgbClr val="B4B4BE"/>
          </a:solidFill>
        </p:grpSpPr>
        <p:sp>
          <p:nvSpPr>
            <p:cNvPr id="27" name="Freeform 65"/>
            <p:cNvSpPr>
              <a:spLocks/>
            </p:cNvSpPr>
            <p:nvPr/>
          </p:nvSpPr>
          <p:spPr bwMode="auto">
            <a:xfrm>
              <a:off x="9454879" y="4130093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1" name="Oval 37"/>
            <p:cNvSpPr>
              <a:spLocks noChangeArrowheads="1"/>
            </p:cNvSpPr>
            <p:nvPr/>
          </p:nvSpPr>
          <p:spPr bwMode="auto">
            <a:xfrm>
              <a:off x="9146210" y="45232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75328" y="848932"/>
            <a:ext cx="10807072" cy="1118255"/>
            <a:chOff x="744848" y="848932"/>
            <a:chExt cx="10807072" cy="1118255"/>
          </a:xfrm>
        </p:grpSpPr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1393233" y="848932"/>
              <a:ext cx="10158687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完全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在满二叉树中，从最后一个结点开始，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连续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去掉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任意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结点得到的二叉树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4" name="Group 67"/>
            <p:cNvGrpSpPr/>
            <p:nvPr/>
          </p:nvGrpSpPr>
          <p:grpSpPr>
            <a:xfrm>
              <a:off x="744848" y="96551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5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5" name="Freeform 65"/>
          <p:cNvSpPr>
            <a:spLocks/>
          </p:cNvSpPr>
          <p:nvPr/>
        </p:nvSpPr>
        <p:spPr bwMode="auto">
          <a:xfrm>
            <a:off x="7928938" y="4348751"/>
            <a:ext cx="180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26" name="Line 66"/>
          <p:cNvSpPr>
            <a:spLocks noChangeShapeType="1"/>
          </p:cNvSpPr>
          <p:nvPr/>
        </p:nvSpPr>
        <p:spPr bwMode="auto">
          <a:xfrm>
            <a:off x="8254376" y="4397012"/>
            <a:ext cx="111125" cy="41275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1" name="Freeform 45"/>
          <p:cNvSpPr>
            <a:spLocks/>
          </p:cNvSpPr>
          <p:nvPr/>
        </p:nvSpPr>
        <p:spPr bwMode="auto">
          <a:xfrm>
            <a:off x="10261330" y="3653785"/>
            <a:ext cx="268288" cy="490538"/>
          </a:xfrm>
          <a:custGeom>
            <a:avLst/>
            <a:gdLst>
              <a:gd name="T0" fmla="*/ 0 w 222"/>
              <a:gd name="T1" fmla="*/ 0 h 421"/>
              <a:gd name="T2" fmla="*/ 222 w 222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421">
                <a:moveTo>
                  <a:pt x="0" y="0"/>
                </a:moveTo>
                <a:lnTo>
                  <a:pt x="222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2" name="Freeform 44"/>
          <p:cNvSpPr>
            <a:spLocks/>
          </p:cNvSpPr>
          <p:nvPr/>
        </p:nvSpPr>
        <p:spPr bwMode="auto">
          <a:xfrm>
            <a:off x="9705387" y="3623305"/>
            <a:ext cx="311150" cy="490538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 flipH="1">
            <a:off x="7785405" y="2845390"/>
            <a:ext cx="995363" cy="493713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4" name="Freeform 43"/>
          <p:cNvSpPr>
            <a:spLocks/>
          </p:cNvSpPr>
          <p:nvPr/>
        </p:nvSpPr>
        <p:spPr bwMode="auto">
          <a:xfrm>
            <a:off x="9115730" y="2799352"/>
            <a:ext cx="928688" cy="568325"/>
          </a:xfrm>
          <a:custGeom>
            <a:avLst/>
            <a:gdLst>
              <a:gd name="T0" fmla="*/ 0 w 767"/>
              <a:gd name="T1" fmla="*/ 0 h 488"/>
              <a:gd name="T2" fmla="*/ 767 w 767"/>
              <a:gd name="T3" fmla="*/ 488 h 4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7" h="488">
                <a:moveTo>
                  <a:pt x="0" y="0"/>
                </a:moveTo>
                <a:lnTo>
                  <a:pt x="767" y="488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5" name="Freeform 44"/>
          <p:cNvSpPr>
            <a:spLocks/>
          </p:cNvSpPr>
          <p:nvPr/>
        </p:nvSpPr>
        <p:spPr bwMode="auto">
          <a:xfrm>
            <a:off x="7269467" y="3559765"/>
            <a:ext cx="311150" cy="490538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6" name="Freeform 45"/>
          <p:cNvSpPr>
            <a:spLocks/>
          </p:cNvSpPr>
          <p:nvPr/>
        </p:nvSpPr>
        <p:spPr bwMode="auto">
          <a:xfrm>
            <a:off x="7825410" y="3590245"/>
            <a:ext cx="268288" cy="490538"/>
          </a:xfrm>
          <a:custGeom>
            <a:avLst/>
            <a:gdLst>
              <a:gd name="T0" fmla="*/ 0 w 222"/>
              <a:gd name="T1" fmla="*/ 0 h 421"/>
              <a:gd name="T2" fmla="*/ 222 w 222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421">
                <a:moveTo>
                  <a:pt x="0" y="0"/>
                </a:moveTo>
                <a:lnTo>
                  <a:pt x="222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9" name="Freeform 65"/>
          <p:cNvSpPr>
            <a:spLocks/>
          </p:cNvSpPr>
          <p:nvPr/>
        </p:nvSpPr>
        <p:spPr bwMode="auto">
          <a:xfrm>
            <a:off x="6978954" y="4348751"/>
            <a:ext cx="180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40" name="Line 66"/>
          <p:cNvSpPr>
            <a:spLocks noChangeShapeType="1"/>
          </p:cNvSpPr>
          <p:nvPr/>
        </p:nvSpPr>
        <p:spPr bwMode="auto">
          <a:xfrm>
            <a:off x="7304392" y="4412252"/>
            <a:ext cx="111125" cy="41275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8750288" y="2500266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37"/>
          <p:cNvSpPr>
            <a:spLocks noChangeArrowheads="1"/>
          </p:cNvSpPr>
          <p:nvPr/>
        </p:nvSpPr>
        <p:spPr bwMode="auto">
          <a:xfrm>
            <a:off x="7479020" y="3252900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9934880" y="3252900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7013999" y="3982256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7956339" y="3982256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37"/>
          <p:cNvSpPr>
            <a:spLocks noChangeArrowheads="1"/>
          </p:cNvSpPr>
          <p:nvPr/>
        </p:nvSpPr>
        <p:spPr bwMode="auto">
          <a:xfrm>
            <a:off x="9451486" y="3982256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37"/>
          <p:cNvSpPr>
            <a:spLocks noChangeArrowheads="1"/>
          </p:cNvSpPr>
          <p:nvPr/>
        </p:nvSpPr>
        <p:spPr bwMode="auto">
          <a:xfrm>
            <a:off x="6685769" y="474388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37"/>
          <p:cNvSpPr>
            <a:spLocks noChangeArrowheads="1"/>
          </p:cNvSpPr>
          <p:nvPr/>
        </p:nvSpPr>
        <p:spPr bwMode="auto">
          <a:xfrm>
            <a:off x="7202060" y="474388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37"/>
          <p:cNvSpPr>
            <a:spLocks noChangeArrowheads="1"/>
          </p:cNvSpPr>
          <p:nvPr/>
        </p:nvSpPr>
        <p:spPr bwMode="auto">
          <a:xfrm>
            <a:off x="7718947" y="474388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37"/>
          <p:cNvSpPr>
            <a:spLocks noChangeArrowheads="1"/>
          </p:cNvSpPr>
          <p:nvPr/>
        </p:nvSpPr>
        <p:spPr bwMode="auto">
          <a:xfrm>
            <a:off x="8232663" y="474388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641412" y="4414256"/>
            <a:ext cx="432000" cy="761625"/>
            <a:chOff x="9671892" y="4193594"/>
            <a:chExt cx="432000" cy="761625"/>
          </a:xfrm>
          <a:solidFill>
            <a:srgbClr val="B4B4BE"/>
          </a:solidFill>
        </p:grpSpPr>
        <p:sp>
          <p:nvSpPr>
            <p:cNvPr id="28" name="Line 66"/>
            <p:cNvSpPr>
              <a:spLocks noChangeShapeType="1"/>
            </p:cNvSpPr>
            <p:nvPr/>
          </p:nvSpPr>
          <p:spPr bwMode="auto">
            <a:xfrm>
              <a:off x="9780317" y="4193594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2" name="Oval 37"/>
            <p:cNvSpPr>
              <a:spLocks noChangeArrowheads="1"/>
            </p:cNvSpPr>
            <p:nvPr/>
          </p:nvSpPr>
          <p:spPr bwMode="auto">
            <a:xfrm>
              <a:off x="9671892" y="45232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164234" y="4340753"/>
            <a:ext cx="432000" cy="835128"/>
            <a:chOff x="10194714" y="4120091"/>
            <a:chExt cx="432000" cy="835128"/>
          </a:xfrm>
          <a:solidFill>
            <a:srgbClr val="B4B4BE"/>
          </a:solidFill>
        </p:grpSpPr>
        <p:sp>
          <p:nvSpPr>
            <p:cNvPr id="29" name="Freeform 65"/>
            <p:cNvSpPr>
              <a:spLocks/>
            </p:cNvSpPr>
            <p:nvPr/>
          </p:nvSpPr>
          <p:spPr bwMode="auto">
            <a:xfrm>
              <a:off x="10388328" y="4120091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3" name="Oval 37"/>
            <p:cNvSpPr>
              <a:spLocks noChangeArrowheads="1"/>
            </p:cNvSpPr>
            <p:nvPr/>
          </p:nvSpPr>
          <p:spPr bwMode="auto">
            <a:xfrm>
              <a:off x="10194714" y="45232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668046" y="4404254"/>
            <a:ext cx="432000" cy="771627"/>
            <a:chOff x="10698526" y="4183592"/>
            <a:chExt cx="432000" cy="771627"/>
          </a:xfrm>
          <a:solidFill>
            <a:srgbClr val="B4B4BE"/>
          </a:solidFill>
        </p:grpSpPr>
        <p:sp>
          <p:nvSpPr>
            <p:cNvPr id="30" name="Line 66"/>
            <p:cNvSpPr>
              <a:spLocks noChangeShapeType="1"/>
            </p:cNvSpPr>
            <p:nvPr/>
          </p:nvSpPr>
          <p:spPr bwMode="auto">
            <a:xfrm>
              <a:off x="10713766" y="4183592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4" name="Oval 37"/>
            <p:cNvSpPr>
              <a:spLocks noChangeArrowheads="1"/>
            </p:cNvSpPr>
            <p:nvPr/>
          </p:nvSpPr>
          <p:spPr bwMode="auto">
            <a:xfrm>
              <a:off x="10698526" y="45232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Oval 37"/>
          <p:cNvSpPr>
            <a:spLocks noChangeArrowheads="1"/>
          </p:cNvSpPr>
          <p:nvPr/>
        </p:nvSpPr>
        <p:spPr bwMode="auto">
          <a:xfrm>
            <a:off x="10374935" y="3982256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26444" y="2454228"/>
            <a:ext cx="4121166" cy="2675615"/>
            <a:chOff x="1826444" y="2454228"/>
            <a:chExt cx="4121166" cy="2675615"/>
          </a:xfrm>
          <a:solidFill>
            <a:srgbClr val="B4B4BE"/>
          </a:solidFill>
        </p:grpSpPr>
        <p:sp>
          <p:nvSpPr>
            <p:cNvPr id="56" name="Freeform 65"/>
            <p:cNvSpPr>
              <a:spLocks/>
            </p:cNvSpPr>
            <p:nvPr/>
          </p:nvSpPr>
          <p:spPr bwMode="auto">
            <a:xfrm>
              <a:off x="3069613" y="4302713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7" name="Line 66"/>
            <p:cNvSpPr>
              <a:spLocks noChangeShapeType="1"/>
            </p:cNvSpPr>
            <p:nvPr/>
          </p:nvSpPr>
          <p:spPr bwMode="auto">
            <a:xfrm>
              <a:off x="3395051" y="4350974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8" name="Freeform 45"/>
            <p:cNvSpPr>
              <a:spLocks/>
            </p:cNvSpPr>
            <p:nvPr/>
          </p:nvSpPr>
          <p:spPr bwMode="auto">
            <a:xfrm>
              <a:off x="5402005" y="3607747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9" name="Freeform 44"/>
            <p:cNvSpPr>
              <a:spLocks/>
            </p:cNvSpPr>
            <p:nvPr/>
          </p:nvSpPr>
          <p:spPr bwMode="auto">
            <a:xfrm>
              <a:off x="4846062" y="3577267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0" name="Line 42"/>
            <p:cNvSpPr>
              <a:spLocks noChangeShapeType="1"/>
            </p:cNvSpPr>
            <p:nvPr/>
          </p:nvSpPr>
          <p:spPr bwMode="auto">
            <a:xfrm flipH="1">
              <a:off x="2926080" y="2799352"/>
              <a:ext cx="995363" cy="493713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1" name="Freeform 43"/>
            <p:cNvSpPr>
              <a:spLocks/>
            </p:cNvSpPr>
            <p:nvPr/>
          </p:nvSpPr>
          <p:spPr bwMode="auto">
            <a:xfrm>
              <a:off x="4256405" y="2753314"/>
              <a:ext cx="928688" cy="568325"/>
            </a:xfrm>
            <a:custGeom>
              <a:avLst/>
              <a:gdLst>
                <a:gd name="T0" fmla="*/ 0 w 767"/>
                <a:gd name="T1" fmla="*/ 0 h 488"/>
                <a:gd name="T2" fmla="*/ 767 w 767"/>
                <a:gd name="T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2" name="Freeform 44"/>
            <p:cNvSpPr>
              <a:spLocks/>
            </p:cNvSpPr>
            <p:nvPr/>
          </p:nvSpPr>
          <p:spPr bwMode="auto">
            <a:xfrm>
              <a:off x="2410142" y="3513727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3" name="Freeform 45"/>
            <p:cNvSpPr>
              <a:spLocks/>
            </p:cNvSpPr>
            <p:nvPr/>
          </p:nvSpPr>
          <p:spPr bwMode="auto">
            <a:xfrm>
              <a:off x="2966085" y="3544207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2119629" y="4302713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2445067" y="4366214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6" name="Oval 37"/>
            <p:cNvSpPr>
              <a:spLocks noChangeArrowheads="1"/>
            </p:cNvSpPr>
            <p:nvPr/>
          </p:nvSpPr>
          <p:spPr bwMode="auto">
            <a:xfrm>
              <a:off x="3890963" y="24542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Oval 37"/>
            <p:cNvSpPr>
              <a:spLocks noChangeArrowheads="1"/>
            </p:cNvSpPr>
            <p:nvPr/>
          </p:nvSpPr>
          <p:spPr bwMode="auto">
            <a:xfrm>
              <a:off x="2619695" y="320686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5075555" y="320686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37"/>
            <p:cNvSpPr>
              <a:spLocks noChangeArrowheads="1"/>
            </p:cNvSpPr>
            <p:nvPr/>
          </p:nvSpPr>
          <p:spPr bwMode="auto">
            <a:xfrm>
              <a:off x="2154674" y="39362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3097014" y="39362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4592161" y="39362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37"/>
            <p:cNvSpPr>
              <a:spLocks noChangeArrowheads="1"/>
            </p:cNvSpPr>
            <p:nvPr/>
          </p:nvSpPr>
          <p:spPr bwMode="auto">
            <a:xfrm>
              <a:off x="1826444" y="469784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val 37"/>
            <p:cNvSpPr>
              <a:spLocks noChangeArrowheads="1"/>
            </p:cNvSpPr>
            <p:nvPr/>
          </p:nvSpPr>
          <p:spPr bwMode="auto">
            <a:xfrm>
              <a:off x="2342735" y="469784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37"/>
            <p:cNvSpPr>
              <a:spLocks noChangeArrowheads="1"/>
            </p:cNvSpPr>
            <p:nvPr/>
          </p:nvSpPr>
          <p:spPr bwMode="auto">
            <a:xfrm>
              <a:off x="2859622" y="469784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37"/>
            <p:cNvSpPr>
              <a:spLocks noChangeArrowheads="1"/>
            </p:cNvSpPr>
            <p:nvPr/>
          </p:nvSpPr>
          <p:spPr bwMode="auto">
            <a:xfrm>
              <a:off x="3373338" y="469784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4782087" y="4368218"/>
              <a:ext cx="432000" cy="761625"/>
              <a:chOff x="9671892" y="4193594"/>
              <a:chExt cx="432000" cy="761625"/>
            </a:xfrm>
            <a:grpFill/>
          </p:grpSpPr>
          <p:sp>
            <p:nvSpPr>
              <p:cNvPr id="84" name="Line 66"/>
              <p:cNvSpPr>
                <a:spLocks noChangeShapeType="1"/>
              </p:cNvSpPr>
              <p:nvPr/>
            </p:nvSpPr>
            <p:spPr bwMode="auto">
              <a:xfrm>
                <a:off x="9780317" y="4193594"/>
                <a:ext cx="111125" cy="412750"/>
              </a:xfrm>
              <a:prstGeom prst="line">
                <a:avLst/>
              </a:prstGeom>
              <a:grpFill/>
              <a:ln w="28575">
                <a:solidFill>
                  <a:srgbClr val="285A32"/>
                </a:solidFill>
                <a:round/>
                <a:headEnd/>
                <a:tailEnd/>
              </a:ln>
              <a:extLst/>
            </p:spPr>
            <p:txBody>
              <a:bodyPr tIns="18000"/>
              <a:lstStyle/>
              <a:p>
                <a:pPr>
                  <a:lnSpc>
                    <a:spcPts val="2500"/>
                  </a:lnSpc>
                </a:pPr>
                <a:endParaRPr lang="zh-CN" altLang="en-US" sz="2400"/>
              </a:p>
            </p:txBody>
          </p:sp>
          <p:sp>
            <p:nvSpPr>
              <p:cNvPr id="85" name="Oval 37"/>
              <p:cNvSpPr>
                <a:spLocks noChangeArrowheads="1"/>
              </p:cNvSpPr>
              <p:nvPr/>
            </p:nvSpPr>
            <p:spPr bwMode="auto">
              <a:xfrm>
                <a:off x="9671892" y="4523219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" name="Oval 37"/>
            <p:cNvSpPr>
              <a:spLocks noChangeArrowheads="1"/>
            </p:cNvSpPr>
            <p:nvPr/>
          </p:nvSpPr>
          <p:spPr bwMode="auto">
            <a:xfrm>
              <a:off x="5515610" y="393621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77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75328" y="848932"/>
            <a:ext cx="10807072" cy="1118255"/>
            <a:chOff x="744848" y="848932"/>
            <a:chExt cx="10807072" cy="1118255"/>
          </a:xfrm>
        </p:grpSpPr>
        <p:sp>
          <p:nvSpPr>
            <p:cNvPr id="73" name="Text Box 10"/>
            <p:cNvSpPr txBox="1">
              <a:spLocks noChangeArrowheads="1"/>
            </p:cNvSpPr>
            <p:nvPr/>
          </p:nvSpPr>
          <p:spPr bwMode="auto">
            <a:xfrm>
              <a:off x="1393233" y="848932"/>
              <a:ext cx="10158687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完全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在满二叉树中，从最后一个结点开始，连续去掉任意个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结点得到的二叉树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4" name="Group 67"/>
            <p:cNvGrpSpPr/>
            <p:nvPr/>
          </p:nvGrpSpPr>
          <p:grpSpPr>
            <a:xfrm>
              <a:off x="744848" y="96551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5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1" name="组合 100"/>
          <p:cNvGrpSpPr/>
          <p:nvPr/>
        </p:nvGrpSpPr>
        <p:grpSpPr>
          <a:xfrm>
            <a:off x="824669" y="2120414"/>
            <a:ext cx="5353169" cy="523220"/>
            <a:chOff x="1826091" y="4148024"/>
            <a:chExt cx="5353169" cy="523220"/>
          </a:xfrm>
        </p:grpSpPr>
        <p:sp>
          <p:nvSpPr>
            <p:cNvPr id="10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794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完全二叉树有什么特点呢？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8" name="Text Box 34"/>
          <p:cNvSpPr txBox="1">
            <a:spLocks noChangeArrowheads="1"/>
          </p:cNvSpPr>
          <p:nvPr/>
        </p:nvSpPr>
        <p:spPr bwMode="auto">
          <a:xfrm>
            <a:off x="970123" y="2811996"/>
            <a:ext cx="595286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）叶子结点只能出现在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最下两层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且最下层的叶子结点都集中在二叉树的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左面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43347" y="2382024"/>
            <a:ext cx="4121166" cy="2675615"/>
            <a:chOff x="7192931" y="1589829"/>
            <a:chExt cx="4121166" cy="2675615"/>
          </a:xfrm>
          <a:solidFill>
            <a:srgbClr val="B4B4BE"/>
          </a:solidFill>
        </p:grpSpPr>
        <p:sp>
          <p:nvSpPr>
            <p:cNvPr id="25" name="Freeform 65"/>
            <p:cNvSpPr>
              <a:spLocks/>
            </p:cNvSpPr>
            <p:nvPr/>
          </p:nvSpPr>
          <p:spPr bwMode="auto">
            <a:xfrm>
              <a:off x="8436100" y="3438314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1" name="Freeform 45"/>
            <p:cNvSpPr>
              <a:spLocks/>
            </p:cNvSpPr>
            <p:nvPr/>
          </p:nvSpPr>
          <p:spPr bwMode="auto">
            <a:xfrm>
              <a:off x="10768492" y="2743348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10212549" y="2712868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 flipH="1">
              <a:off x="8292567" y="1934953"/>
              <a:ext cx="995363" cy="493713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4" name="Freeform 43"/>
            <p:cNvSpPr>
              <a:spLocks/>
            </p:cNvSpPr>
            <p:nvPr/>
          </p:nvSpPr>
          <p:spPr bwMode="auto">
            <a:xfrm>
              <a:off x="9622892" y="1888915"/>
              <a:ext cx="928688" cy="568325"/>
            </a:xfrm>
            <a:custGeom>
              <a:avLst/>
              <a:gdLst>
                <a:gd name="T0" fmla="*/ 0 w 767"/>
                <a:gd name="T1" fmla="*/ 0 h 488"/>
                <a:gd name="T2" fmla="*/ 767 w 767"/>
                <a:gd name="T3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7" h="488">
                  <a:moveTo>
                    <a:pt x="0" y="0"/>
                  </a:moveTo>
                  <a:lnTo>
                    <a:pt x="767" y="488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5" name="Freeform 44"/>
            <p:cNvSpPr>
              <a:spLocks/>
            </p:cNvSpPr>
            <p:nvPr/>
          </p:nvSpPr>
          <p:spPr bwMode="auto">
            <a:xfrm>
              <a:off x="7776629" y="2649328"/>
              <a:ext cx="311150" cy="490538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6" name="Freeform 45"/>
            <p:cNvSpPr>
              <a:spLocks/>
            </p:cNvSpPr>
            <p:nvPr/>
          </p:nvSpPr>
          <p:spPr bwMode="auto">
            <a:xfrm>
              <a:off x="8332572" y="2679808"/>
              <a:ext cx="268288" cy="490538"/>
            </a:xfrm>
            <a:custGeom>
              <a:avLst/>
              <a:gdLst>
                <a:gd name="T0" fmla="*/ 0 w 222"/>
                <a:gd name="T1" fmla="*/ 0 h 421"/>
                <a:gd name="T2" fmla="*/ 222 w 222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21">
                  <a:moveTo>
                    <a:pt x="0" y="0"/>
                  </a:moveTo>
                  <a:lnTo>
                    <a:pt x="222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39" name="Freeform 65"/>
            <p:cNvSpPr>
              <a:spLocks/>
            </p:cNvSpPr>
            <p:nvPr/>
          </p:nvSpPr>
          <p:spPr bwMode="auto">
            <a:xfrm>
              <a:off x="7486116" y="3438314"/>
              <a:ext cx="180000" cy="396000"/>
            </a:xfrm>
            <a:custGeom>
              <a:avLst/>
              <a:gdLst>
                <a:gd name="T0" fmla="*/ 119 w 119"/>
                <a:gd name="T1" fmla="*/ 0 h 356"/>
                <a:gd name="T2" fmla="*/ 0 w 119"/>
                <a:gd name="T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9" h="356">
                  <a:moveTo>
                    <a:pt x="119" y="0"/>
                  </a:moveTo>
                  <a:lnTo>
                    <a:pt x="0" y="356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0" name="Line 66"/>
            <p:cNvSpPr>
              <a:spLocks noChangeShapeType="1"/>
            </p:cNvSpPr>
            <p:nvPr/>
          </p:nvSpPr>
          <p:spPr bwMode="auto">
            <a:xfrm>
              <a:off x="7811554" y="3501815"/>
              <a:ext cx="111125" cy="41275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/>
            </a:ln>
            <a:extLst/>
          </p:spPr>
          <p:txBody>
            <a:bodyPr tIns="18000"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9257450" y="158982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7986182" y="234246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7"/>
            <p:cNvSpPr>
              <a:spLocks noChangeArrowheads="1"/>
            </p:cNvSpPr>
            <p:nvPr/>
          </p:nvSpPr>
          <p:spPr bwMode="auto">
            <a:xfrm>
              <a:off x="10442042" y="234246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7521161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8463501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9958648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37"/>
            <p:cNvSpPr>
              <a:spLocks noChangeArrowheads="1"/>
            </p:cNvSpPr>
            <p:nvPr/>
          </p:nvSpPr>
          <p:spPr bwMode="auto">
            <a:xfrm>
              <a:off x="7192931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37"/>
            <p:cNvSpPr>
              <a:spLocks noChangeArrowheads="1"/>
            </p:cNvSpPr>
            <p:nvPr/>
          </p:nvSpPr>
          <p:spPr bwMode="auto">
            <a:xfrm>
              <a:off x="7709222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8226109" y="383344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37"/>
            <p:cNvSpPr>
              <a:spLocks noChangeArrowheads="1"/>
            </p:cNvSpPr>
            <p:nvPr/>
          </p:nvSpPr>
          <p:spPr bwMode="auto">
            <a:xfrm>
              <a:off x="10882097" y="30718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970123" y="4380920"/>
            <a:ext cx="595286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）深度为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完全二叉树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solidFill>
                  <a:srgbClr val="B42D2D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上一定是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970123" y="3596458"/>
            <a:ext cx="595286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）完全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二叉树中如果有度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1 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结点，只可能有一个，且该结点只有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孩子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970123" y="5165382"/>
            <a:ext cx="595286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同样结点个数的二叉树中，完全二叉树的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深度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2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50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2059</Words>
  <Application>Microsoft Office PowerPoint</Application>
  <PresentationFormat>自定义</PresentationFormat>
  <Paragraphs>364</Paragraphs>
  <Slides>26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练习1</vt:lpstr>
      <vt:lpstr>练习2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183</cp:revision>
  <dcterms:created xsi:type="dcterms:W3CDTF">2016-09-14T00:58:04Z</dcterms:created>
  <dcterms:modified xsi:type="dcterms:W3CDTF">2020-10-26T16:05:30Z</dcterms:modified>
</cp:coreProperties>
</file>