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70" r:id="rId4"/>
    <p:sldId id="277" r:id="rId5"/>
    <p:sldId id="278" r:id="rId6"/>
    <p:sldId id="274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8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7B4C3"/>
    <a:srgbClr val="5C307D"/>
    <a:srgbClr val="B42D2D"/>
    <a:srgbClr val="285A32"/>
    <a:srgbClr val="507D7D"/>
    <a:srgbClr val="9696AA"/>
    <a:srgbClr val="6E6EAA"/>
    <a:srgbClr val="5A327D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7" autoAdjust="0"/>
  </p:normalViewPr>
  <p:slideViewPr>
    <p:cSldViewPr snapToGrid="0">
      <p:cViewPr varScale="1">
        <p:scale>
          <a:sx n="80" d="100"/>
          <a:sy n="80" d="100"/>
        </p:scale>
        <p:origin x="-75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7-2-2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折半查找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1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80362" y="81000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，结点个数（查找集合的记录个数）为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的判定树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5501" y="2008240"/>
            <a:ext cx="5665810" cy="1223952"/>
            <a:chOff x="1015501" y="2008240"/>
            <a:chExt cx="5665810" cy="1223952"/>
          </a:xfrm>
        </p:grpSpPr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4749324" y="280019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15501" y="2008240"/>
              <a:ext cx="5665810" cy="918952"/>
              <a:chOff x="1015501" y="2008240"/>
              <a:chExt cx="5665810" cy="918952"/>
            </a:xfrm>
          </p:grpSpPr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1015501" y="2008240"/>
                <a:ext cx="402561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构造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的左子树，区间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[1, 5]</a:t>
                </a:r>
                <a:endPara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Freeform 35"/>
              <p:cNvSpPr>
                <a:spLocks/>
              </p:cNvSpPr>
              <p:nvPr/>
            </p:nvSpPr>
            <p:spPr bwMode="auto">
              <a:xfrm>
                <a:off x="5163661" y="2381092"/>
                <a:ext cx="1517650" cy="546100"/>
              </a:xfrm>
              <a:custGeom>
                <a:avLst/>
                <a:gdLst>
                  <a:gd name="T0" fmla="*/ 1050 w 1050"/>
                  <a:gd name="T1" fmla="*/ 0 h 375"/>
                  <a:gd name="T2" fmla="*/ 0 w 1050"/>
                  <a:gd name="T3" fmla="*/ 37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50" h="375">
                    <a:moveTo>
                      <a:pt x="1050" y="0"/>
                    </a:moveTo>
                    <a:lnTo>
                      <a:pt x="0" y="375"/>
                    </a:lnTo>
                  </a:path>
                </a:pathLst>
              </a:custGeom>
              <a:noFill/>
              <a:ln w="28575" cmpd="sng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51" name="Freeform 38"/>
          <p:cNvSpPr>
            <a:spLocks/>
          </p:cNvSpPr>
          <p:nvPr/>
        </p:nvSpPr>
        <p:spPr bwMode="auto">
          <a:xfrm>
            <a:off x="5148421" y="3101500"/>
            <a:ext cx="712153" cy="450850"/>
          </a:xfrm>
          <a:custGeom>
            <a:avLst/>
            <a:gdLst>
              <a:gd name="T0" fmla="*/ 0 w 486"/>
              <a:gd name="T1" fmla="*/ 0 h 333"/>
              <a:gd name="T2" fmla="*/ 486 w 486"/>
              <a:gd name="T3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6" h="333">
                <a:moveTo>
                  <a:pt x="0" y="0"/>
                </a:moveTo>
                <a:lnTo>
                  <a:pt x="486" y="33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66033" y="1492408"/>
            <a:ext cx="5572645" cy="1020646"/>
            <a:chOff x="4166033" y="1492408"/>
            <a:chExt cx="5572645" cy="1020646"/>
          </a:xfrm>
        </p:grpSpPr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4166033" y="1492408"/>
              <a:ext cx="55726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查找区间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[1, 11]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，中间记录的序号是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Oval 6"/>
            <p:cNvSpPr>
              <a:spLocks noChangeArrowheads="1"/>
            </p:cNvSpPr>
            <p:nvPr/>
          </p:nvSpPr>
          <p:spPr bwMode="auto">
            <a:xfrm>
              <a:off x="6653689" y="208105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85694" y="3825717"/>
            <a:ext cx="705367" cy="847925"/>
            <a:chOff x="6185694" y="3825717"/>
            <a:chExt cx="705367" cy="847925"/>
          </a:xfrm>
        </p:grpSpPr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185694" y="3825717"/>
              <a:ext cx="334963" cy="477838"/>
            </a:xfrm>
            <a:custGeom>
              <a:avLst/>
              <a:gdLst>
                <a:gd name="T0" fmla="*/ 0 w 203"/>
                <a:gd name="T1" fmla="*/ 0 h 344"/>
                <a:gd name="T2" fmla="*/ 203 w 203"/>
                <a:gd name="T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344">
                  <a:moveTo>
                    <a:pt x="0" y="0"/>
                  </a:moveTo>
                  <a:lnTo>
                    <a:pt x="203" y="344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Oval 20"/>
            <p:cNvSpPr>
              <a:spLocks noChangeArrowheads="1"/>
            </p:cNvSpPr>
            <p:nvPr/>
          </p:nvSpPr>
          <p:spPr bwMode="auto">
            <a:xfrm>
              <a:off x="6459061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7475" y="2745741"/>
            <a:ext cx="4395187" cy="1162726"/>
            <a:chOff x="387475" y="2745741"/>
            <a:chExt cx="4395187" cy="1162726"/>
          </a:xfrm>
        </p:grpSpPr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387475" y="2745741"/>
              <a:ext cx="40256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构造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的左子树，区间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[1, 2]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3971449" y="3112929"/>
              <a:ext cx="811213" cy="469900"/>
            </a:xfrm>
            <a:custGeom>
              <a:avLst/>
              <a:gdLst>
                <a:gd name="T0" fmla="*/ 0 w 561"/>
                <a:gd name="T1" fmla="*/ 322 h 322"/>
                <a:gd name="T2" fmla="*/ 561 w 561"/>
                <a:gd name="T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1" h="322">
                  <a:moveTo>
                    <a:pt x="0" y="322"/>
                  </a:moveTo>
                  <a:lnTo>
                    <a:pt x="561" y="0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22"/>
            <p:cNvSpPr>
              <a:spLocks noChangeArrowheads="1"/>
            </p:cNvSpPr>
            <p:nvPr/>
          </p:nvSpPr>
          <p:spPr bwMode="auto">
            <a:xfrm>
              <a:off x="3577749" y="34764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69861" y="3835242"/>
            <a:ext cx="851100" cy="838400"/>
            <a:chOff x="3969861" y="3835242"/>
            <a:chExt cx="851100" cy="838400"/>
          </a:xfrm>
        </p:grpSpPr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3969861" y="3835242"/>
              <a:ext cx="522288" cy="468313"/>
            </a:xfrm>
            <a:custGeom>
              <a:avLst/>
              <a:gdLst>
                <a:gd name="T0" fmla="*/ 0 w 361"/>
                <a:gd name="T1" fmla="*/ 0 h 322"/>
                <a:gd name="T2" fmla="*/ 361 w 361"/>
                <a:gd name="T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1" h="322">
                  <a:moveTo>
                    <a:pt x="0" y="0"/>
                  </a:moveTo>
                  <a:lnTo>
                    <a:pt x="361" y="322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6" name="Oval 24"/>
            <p:cNvSpPr>
              <a:spLocks noChangeArrowheads="1"/>
            </p:cNvSpPr>
            <p:nvPr/>
          </p:nvSpPr>
          <p:spPr bwMode="auto">
            <a:xfrm>
              <a:off x="4388961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9" name="Text Box 19"/>
          <p:cNvSpPr txBox="1">
            <a:spLocks noChangeArrowheads="1"/>
          </p:cNvSpPr>
          <p:nvPr/>
        </p:nvSpPr>
        <p:spPr bwMode="auto">
          <a:xfrm>
            <a:off x="5789895" y="2666950"/>
            <a:ext cx="25220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的右子树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区间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[4, 5]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4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90" grpId="0" animBg="1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1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80362" y="81000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，结点个数（查找集合的记录个数）为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的判定树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35"/>
          <p:cNvSpPr>
            <a:spLocks/>
          </p:cNvSpPr>
          <p:nvPr/>
        </p:nvSpPr>
        <p:spPr bwMode="auto">
          <a:xfrm>
            <a:off x="5163661" y="2381092"/>
            <a:ext cx="1517650" cy="546100"/>
          </a:xfrm>
          <a:custGeom>
            <a:avLst/>
            <a:gdLst>
              <a:gd name="T0" fmla="*/ 1050 w 1050"/>
              <a:gd name="T1" fmla="*/ 0 h 375"/>
              <a:gd name="T2" fmla="*/ 0 w 1050"/>
              <a:gd name="T3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50" h="375">
                <a:moveTo>
                  <a:pt x="1050" y="0"/>
                </a:moveTo>
                <a:lnTo>
                  <a:pt x="0" y="37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1" name="Freeform 38"/>
          <p:cNvSpPr>
            <a:spLocks/>
          </p:cNvSpPr>
          <p:nvPr/>
        </p:nvSpPr>
        <p:spPr bwMode="auto">
          <a:xfrm>
            <a:off x="5148421" y="3101500"/>
            <a:ext cx="712153" cy="450850"/>
          </a:xfrm>
          <a:custGeom>
            <a:avLst/>
            <a:gdLst>
              <a:gd name="T0" fmla="*/ 0 w 486"/>
              <a:gd name="T1" fmla="*/ 0 h 333"/>
              <a:gd name="T2" fmla="*/ 486 w 486"/>
              <a:gd name="T3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86" h="333">
                <a:moveTo>
                  <a:pt x="0" y="0"/>
                </a:moveTo>
                <a:lnTo>
                  <a:pt x="486" y="33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126504" y="3916839"/>
            <a:ext cx="769820" cy="801253"/>
            <a:chOff x="10126504" y="3916839"/>
            <a:chExt cx="769820" cy="801253"/>
          </a:xfrm>
        </p:grpSpPr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10126504" y="3916839"/>
              <a:ext cx="433388" cy="393700"/>
            </a:xfrm>
            <a:custGeom>
              <a:avLst/>
              <a:gdLst>
                <a:gd name="T0" fmla="*/ 0 w 300"/>
                <a:gd name="T1" fmla="*/ 0 h 270"/>
                <a:gd name="T2" fmla="*/ 300 w 300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270">
                  <a:moveTo>
                    <a:pt x="0" y="0"/>
                  </a:moveTo>
                  <a:lnTo>
                    <a:pt x="300" y="270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10464324" y="428609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034496" y="3806349"/>
            <a:ext cx="610753" cy="867293"/>
            <a:chOff x="8034496" y="3806349"/>
            <a:chExt cx="610753" cy="867293"/>
          </a:xfrm>
        </p:grpSpPr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8034496" y="3806349"/>
              <a:ext cx="322263" cy="444500"/>
            </a:xfrm>
            <a:custGeom>
              <a:avLst/>
              <a:gdLst>
                <a:gd name="T0" fmla="*/ 0 w 210"/>
                <a:gd name="T1" fmla="*/ 0 h 285"/>
                <a:gd name="T2" fmla="*/ 210 w 210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85">
                  <a:moveTo>
                    <a:pt x="0" y="0"/>
                  </a:moveTo>
                  <a:lnTo>
                    <a:pt x="210" y="28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Oval 16"/>
            <p:cNvSpPr>
              <a:spLocks noChangeArrowheads="1"/>
            </p:cNvSpPr>
            <p:nvPr/>
          </p:nvSpPr>
          <p:spPr bwMode="auto">
            <a:xfrm>
              <a:off x="8213249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85694" y="3825717"/>
            <a:ext cx="705367" cy="847925"/>
            <a:chOff x="6185694" y="3825717"/>
            <a:chExt cx="705367" cy="847925"/>
          </a:xfrm>
        </p:grpSpPr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6185694" y="3825717"/>
              <a:ext cx="334963" cy="477838"/>
            </a:xfrm>
            <a:custGeom>
              <a:avLst/>
              <a:gdLst>
                <a:gd name="T0" fmla="*/ 0 w 203"/>
                <a:gd name="T1" fmla="*/ 0 h 344"/>
                <a:gd name="T2" fmla="*/ 203 w 203"/>
                <a:gd name="T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344">
                  <a:moveTo>
                    <a:pt x="0" y="0"/>
                  </a:moveTo>
                  <a:lnTo>
                    <a:pt x="203" y="344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Oval 20"/>
            <p:cNvSpPr>
              <a:spLocks noChangeArrowheads="1"/>
            </p:cNvSpPr>
            <p:nvPr/>
          </p:nvSpPr>
          <p:spPr bwMode="auto">
            <a:xfrm>
              <a:off x="6459061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77749" y="3112929"/>
            <a:ext cx="1204913" cy="795538"/>
            <a:chOff x="3577749" y="3112929"/>
            <a:chExt cx="1204913" cy="795538"/>
          </a:xfrm>
        </p:grpSpPr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3971449" y="3112929"/>
              <a:ext cx="811213" cy="469900"/>
            </a:xfrm>
            <a:custGeom>
              <a:avLst/>
              <a:gdLst>
                <a:gd name="T0" fmla="*/ 0 w 561"/>
                <a:gd name="T1" fmla="*/ 322 h 322"/>
                <a:gd name="T2" fmla="*/ 561 w 561"/>
                <a:gd name="T3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1" h="322">
                  <a:moveTo>
                    <a:pt x="0" y="322"/>
                  </a:moveTo>
                  <a:lnTo>
                    <a:pt x="561" y="0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22"/>
            <p:cNvSpPr>
              <a:spLocks noChangeArrowheads="1"/>
            </p:cNvSpPr>
            <p:nvPr/>
          </p:nvSpPr>
          <p:spPr bwMode="auto">
            <a:xfrm>
              <a:off x="3577749" y="34764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69861" y="3835242"/>
            <a:ext cx="851100" cy="838400"/>
            <a:chOff x="3969861" y="3835242"/>
            <a:chExt cx="851100" cy="838400"/>
          </a:xfrm>
        </p:grpSpPr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3969861" y="3835242"/>
              <a:ext cx="522288" cy="468313"/>
            </a:xfrm>
            <a:custGeom>
              <a:avLst/>
              <a:gdLst>
                <a:gd name="T0" fmla="*/ 0 w 361"/>
                <a:gd name="T1" fmla="*/ 0 h 322"/>
                <a:gd name="T2" fmla="*/ 361 w 361"/>
                <a:gd name="T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1" h="322">
                  <a:moveTo>
                    <a:pt x="0" y="0"/>
                  </a:moveTo>
                  <a:lnTo>
                    <a:pt x="361" y="322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6" name="Oval 24"/>
            <p:cNvSpPr>
              <a:spLocks noChangeArrowheads="1"/>
            </p:cNvSpPr>
            <p:nvPr/>
          </p:nvSpPr>
          <p:spPr bwMode="auto">
            <a:xfrm>
              <a:off x="4388961" y="424164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81044" y="2098835"/>
            <a:ext cx="4573622" cy="1179394"/>
            <a:chOff x="7081044" y="2098835"/>
            <a:chExt cx="4573622" cy="1179394"/>
          </a:xfrm>
        </p:grpSpPr>
        <p:sp>
          <p:nvSpPr>
            <p:cNvPr id="47" name="Freeform 34"/>
            <p:cNvSpPr>
              <a:spLocks/>
            </p:cNvSpPr>
            <p:nvPr/>
          </p:nvSpPr>
          <p:spPr bwMode="auto">
            <a:xfrm>
              <a:off x="7081044" y="2369979"/>
              <a:ext cx="1498600" cy="644525"/>
            </a:xfrm>
            <a:custGeom>
              <a:avLst/>
              <a:gdLst>
                <a:gd name="T0" fmla="*/ 0 w 1037"/>
                <a:gd name="T1" fmla="*/ 0 h 427"/>
                <a:gd name="T2" fmla="*/ 1037 w 1037"/>
                <a:gd name="T3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7" h="427">
                  <a:moveTo>
                    <a:pt x="0" y="0"/>
                  </a:moveTo>
                  <a:lnTo>
                    <a:pt x="1037" y="427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8560911" y="284622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7629049" y="2098835"/>
              <a:ext cx="40256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构造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的右子树，区间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[7, 11]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89895" y="2697430"/>
            <a:ext cx="2799591" cy="1211037"/>
            <a:chOff x="5789895" y="2697430"/>
            <a:chExt cx="2799591" cy="1211037"/>
          </a:xfrm>
        </p:grpSpPr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8034495" y="3189129"/>
              <a:ext cx="554991" cy="393700"/>
            </a:xfrm>
            <a:custGeom>
              <a:avLst/>
              <a:gdLst>
                <a:gd name="T0" fmla="*/ 330 w 330"/>
                <a:gd name="T1" fmla="*/ 0 h 255"/>
                <a:gd name="T2" fmla="*/ 0 w 330"/>
                <a:gd name="T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0" h="255">
                  <a:moveTo>
                    <a:pt x="330" y="0"/>
                  </a:moveTo>
                  <a:lnTo>
                    <a:pt x="0" y="25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7629049" y="34764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5789895" y="2697430"/>
              <a:ext cx="252209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构造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的左子树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区间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[7, 8]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970169" y="2630180"/>
            <a:ext cx="2850770" cy="1413224"/>
            <a:chOff x="8970169" y="2630180"/>
            <a:chExt cx="2850770" cy="1413224"/>
          </a:xfrm>
        </p:grpSpPr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8970169" y="3189129"/>
              <a:ext cx="790575" cy="461644"/>
            </a:xfrm>
            <a:custGeom>
              <a:avLst/>
              <a:gdLst>
                <a:gd name="T0" fmla="*/ 0 w 547"/>
                <a:gd name="T1" fmla="*/ 0 h 323"/>
                <a:gd name="T2" fmla="*/ 547 w 547"/>
                <a:gd name="T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7" h="323">
                  <a:moveTo>
                    <a:pt x="0" y="0"/>
                  </a:moveTo>
                  <a:lnTo>
                    <a:pt x="547" y="32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9699149" y="361140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9298844" y="2630180"/>
              <a:ext cx="252209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构造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的右子树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区间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[10, 11]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1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880362" y="81000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，结点个数（查找集合的记录个数）为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的判定树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Freeform 29"/>
          <p:cNvSpPr>
            <a:spLocks/>
          </p:cNvSpPr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5" name="Freeform 32"/>
          <p:cNvSpPr>
            <a:spLocks/>
          </p:cNvSpPr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022" y="5018640"/>
            <a:ext cx="10694418" cy="954107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折半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任一记录的过程，即是判定树中从根结点到该记录结点的路径，和给定值的比较次数等于该记录结点在树中的层数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8487" y="1496874"/>
            <a:ext cx="5541328" cy="523220"/>
            <a:chOff x="811847" y="1603554"/>
            <a:chExt cx="5541328" cy="523220"/>
          </a:xfrm>
        </p:grpSpPr>
        <p:grpSp>
          <p:nvGrpSpPr>
            <p:cNvPr id="74" name="Group 31"/>
            <p:cNvGrpSpPr/>
            <p:nvPr/>
          </p:nvGrpSpPr>
          <p:grpSpPr>
            <a:xfrm>
              <a:off x="811847" y="1649054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1424590" y="1603554"/>
              <a:ext cx="49285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查找第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个元素比较多少次？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2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89201" y="1367530"/>
            <a:ext cx="3286655" cy="483870"/>
            <a:chOff x="678919" y="2230576"/>
            <a:chExt cx="3286655" cy="48387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6985411"/>
                </p:ext>
              </p:extLst>
            </p:nvPr>
          </p:nvGraphicFramePr>
          <p:xfrm>
            <a:off x="2612591" y="2255808"/>
            <a:ext cx="1352983" cy="45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公式" r:id="rId3" imgW="622030" imgH="190417" progId="Equation.3">
                    <p:embed/>
                  </p:oleObj>
                </mc:Choice>
                <mc:Fallback>
                  <p:oleObj name="公式" r:id="rId3" imgW="622030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591" y="2255808"/>
                          <a:ext cx="1352983" cy="4586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78919" y="2230576"/>
              <a:ext cx="2031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判定树深度为</a:t>
              </a: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90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094286" y="1367530"/>
            <a:ext cx="3643689" cy="461665"/>
            <a:chOff x="8091111" y="5096324"/>
            <a:chExt cx="3643689" cy="461665"/>
          </a:xfrm>
        </p:grpSpPr>
        <p:sp>
          <p:nvSpPr>
            <p:cNvPr id="53" name="Rectangle 4"/>
            <p:cNvSpPr>
              <a:spLocks noChangeArrowheads="1"/>
            </p:cNvSpPr>
            <p:nvPr/>
          </p:nvSpPr>
          <p:spPr bwMode="auto">
            <a:xfrm>
              <a:off x="8710813" y="5096324"/>
              <a:ext cx="30239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时间复杂度为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O(log</a:t>
              </a:r>
              <a:r>
                <a:rPr kumimoji="0" lang="en-US" altLang="zh-CN" sz="2400" b="0" i="0" u="none" strike="noStrike" cap="none" normalizeH="0" baseline="-2500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400" b="0" i="1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400" b="0" i="0" u="none" strike="noStrike" cap="none" normalizeH="0" baseline="0" dirty="0" smtClean="0">
                  <a:ln>
                    <a:noFill/>
                  </a:ln>
                  <a:solidFill>
                    <a:srgbClr val="40404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右箭头 54"/>
            <p:cNvSpPr/>
            <p:nvPr/>
          </p:nvSpPr>
          <p:spPr>
            <a:xfrm>
              <a:off x="8091111" y="516515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17739" y="1367530"/>
            <a:ext cx="4256176" cy="478520"/>
            <a:chOff x="3714564" y="5096324"/>
            <a:chExt cx="4256176" cy="478520"/>
          </a:xfrm>
        </p:grpSpPr>
        <p:grpSp>
          <p:nvGrpSpPr>
            <p:cNvPr id="11" name="组合 10"/>
            <p:cNvGrpSpPr/>
            <p:nvPr/>
          </p:nvGrpSpPr>
          <p:grpSpPr>
            <a:xfrm>
              <a:off x="4352173" y="5096324"/>
              <a:ext cx="3618567" cy="478520"/>
              <a:chOff x="419200" y="3186372"/>
              <a:chExt cx="3618567" cy="47852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419200" y="3186372"/>
                <a:ext cx="233910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400" b="0" i="0" u="none" strike="noStrike" cap="none" normalizeH="0" baseline="0" dirty="0" smtClean="0">
                    <a:ln>
                      <a:noFill/>
                    </a:ln>
                    <a:solidFill>
                      <a:srgbClr val="40404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比较次数至多为</a:t>
                </a:r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7363904"/>
                  </p:ext>
                </p:extLst>
              </p:nvPr>
            </p:nvGraphicFramePr>
            <p:xfrm>
              <a:off x="2684784" y="3206254"/>
              <a:ext cx="1352983" cy="458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name="公式" r:id="rId5" imgW="622030" imgH="190417" progId="Equation.3">
                      <p:embed/>
                    </p:oleObj>
                  </mc:Choice>
                  <mc:Fallback>
                    <p:oleObj name="公式" r:id="rId5" imgW="622030" imgH="19041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4784" y="3206254"/>
                            <a:ext cx="1352983" cy="45863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" name="右箭头 55"/>
            <p:cNvSpPr/>
            <p:nvPr/>
          </p:nvSpPr>
          <p:spPr>
            <a:xfrm>
              <a:off x="3714564" y="516515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45190" y="811074"/>
            <a:ext cx="11121073" cy="523220"/>
            <a:chOff x="811847" y="1603554"/>
            <a:chExt cx="11121073" cy="523220"/>
          </a:xfrm>
        </p:grpSpPr>
        <p:grpSp>
          <p:nvGrpSpPr>
            <p:cNvPr id="58" name="Group 31"/>
            <p:cNvGrpSpPr/>
            <p:nvPr/>
          </p:nvGrpSpPr>
          <p:grpSpPr>
            <a:xfrm>
              <a:off x="811847" y="1649054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424590" y="1603554"/>
              <a:ext cx="10508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查找成功情况下，与判定树的深度有关，判定树的深度是多少呢？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Freeform 27"/>
          <p:cNvSpPr>
            <a:spLocks/>
          </p:cNvSpPr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5" name="Freeform 29"/>
          <p:cNvSpPr>
            <a:spLocks/>
          </p:cNvSpPr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6" name="Freeform 31"/>
          <p:cNvSpPr>
            <a:spLocks/>
          </p:cNvSpPr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7" name="Freeform 32"/>
          <p:cNvSpPr>
            <a:spLocks/>
          </p:cNvSpPr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8" name="Freeform 33"/>
          <p:cNvSpPr>
            <a:spLocks/>
          </p:cNvSpPr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9" name="Freeform 34"/>
          <p:cNvSpPr>
            <a:spLocks/>
          </p:cNvSpPr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30" name="Freeform 36"/>
          <p:cNvSpPr>
            <a:spLocks/>
          </p:cNvSpPr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31" name="Freeform 37"/>
          <p:cNvSpPr>
            <a:spLocks/>
          </p:cNvSpPr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133" name="Freeform 35"/>
            <p:cNvSpPr>
              <a:spLocks/>
            </p:cNvSpPr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4" name="Freeform 38"/>
            <p:cNvSpPr>
              <a:spLocks/>
            </p:cNvSpPr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5133499" y="3813017"/>
            <a:ext cx="858838" cy="830262"/>
            <a:chOff x="5133499" y="3813017"/>
            <a:chExt cx="858838" cy="830262"/>
          </a:xfrm>
        </p:grpSpPr>
        <p:sp>
          <p:nvSpPr>
            <p:cNvPr id="136" name="Freeform 28"/>
            <p:cNvSpPr>
              <a:spLocks/>
            </p:cNvSpPr>
            <p:nvPr/>
          </p:nvSpPr>
          <p:spPr bwMode="auto">
            <a:xfrm>
              <a:off x="5468461" y="3813017"/>
              <a:ext cx="360000" cy="468313"/>
            </a:xfrm>
            <a:custGeom>
              <a:avLst/>
              <a:gdLst>
                <a:gd name="T0" fmla="*/ 257 w 257"/>
                <a:gd name="T1" fmla="*/ 0 h 337"/>
                <a:gd name="T2" fmla="*/ 0 w 257"/>
                <a:gd name="T3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337">
                  <a:moveTo>
                    <a:pt x="257" y="0"/>
                  </a:moveTo>
                  <a:lnTo>
                    <a:pt x="0" y="337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7" name="Text Box 44"/>
            <p:cNvSpPr txBox="1">
              <a:spLocks noChangeArrowheads="1"/>
            </p:cNvSpPr>
            <p:nvPr/>
          </p:nvSpPr>
          <p:spPr bwMode="auto">
            <a:xfrm>
              <a:off x="5133499" y="4271804"/>
              <a:ext cx="8588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576036" y="3835242"/>
            <a:ext cx="8991600" cy="1685925"/>
            <a:chOff x="2576036" y="3835242"/>
            <a:chExt cx="8991600" cy="1685925"/>
          </a:xfrm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9353709" y="3950494"/>
              <a:ext cx="400050" cy="346075"/>
            </a:xfrm>
            <a:custGeom>
              <a:avLst/>
              <a:gdLst>
                <a:gd name="T0" fmla="*/ 307 w 307"/>
                <a:gd name="T1" fmla="*/ 0 h 224"/>
                <a:gd name="T2" fmla="*/ 0 w 307"/>
                <a:gd name="T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" h="224">
                  <a:moveTo>
                    <a:pt x="307" y="0"/>
                  </a:moveTo>
                  <a:lnTo>
                    <a:pt x="0" y="224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0" name="Freeform 39"/>
            <p:cNvSpPr>
              <a:spLocks/>
            </p:cNvSpPr>
            <p:nvPr/>
          </p:nvSpPr>
          <p:spPr bwMode="auto">
            <a:xfrm>
              <a:off x="3098324" y="3836829"/>
              <a:ext cx="539750" cy="358775"/>
            </a:xfrm>
            <a:custGeom>
              <a:avLst/>
              <a:gdLst>
                <a:gd name="T0" fmla="*/ 366 w 366"/>
                <a:gd name="T1" fmla="*/ 0 h 302"/>
                <a:gd name="T2" fmla="*/ 0 w 366"/>
                <a:gd name="T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302">
                  <a:moveTo>
                    <a:pt x="366" y="0"/>
                  </a:moveTo>
                  <a:lnTo>
                    <a:pt x="0" y="302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1" name="Text Box 40"/>
            <p:cNvSpPr txBox="1">
              <a:spLocks noChangeArrowheads="1"/>
            </p:cNvSpPr>
            <p:nvPr/>
          </p:nvSpPr>
          <p:spPr bwMode="auto">
            <a:xfrm>
              <a:off x="2576036" y="4219417"/>
              <a:ext cx="6810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Freeform 41"/>
            <p:cNvSpPr>
              <a:spLocks/>
            </p:cNvSpPr>
            <p:nvPr/>
          </p:nvSpPr>
          <p:spPr bwMode="auto">
            <a:xfrm>
              <a:off x="4179411" y="4600417"/>
              <a:ext cx="260350" cy="525463"/>
            </a:xfrm>
            <a:custGeom>
              <a:avLst/>
              <a:gdLst>
                <a:gd name="T0" fmla="*/ 180 w 180"/>
                <a:gd name="T1" fmla="*/ 0 h 360"/>
                <a:gd name="T2" fmla="*/ 0 w 18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60">
                  <a:moveTo>
                    <a:pt x="180" y="0"/>
                  </a:moveTo>
                  <a:lnTo>
                    <a:pt x="0" y="360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3706336" y="5124292"/>
              <a:ext cx="75565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4757261" y="5135404"/>
              <a:ext cx="73818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5" name="Text Box 45"/>
            <p:cNvSpPr txBox="1">
              <a:spLocks noChangeArrowheads="1"/>
            </p:cNvSpPr>
            <p:nvPr/>
          </p:nvSpPr>
          <p:spPr bwMode="auto">
            <a:xfrm>
              <a:off x="5763736" y="5141754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6" name="Text Box 46"/>
            <p:cNvSpPr txBox="1">
              <a:spLocks noChangeArrowheads="1"/>
            </p:cNvSpPr>
            <p:nvPr/>
          </p:nvSpPr>
          <p:spPr bwMode="auto">
            <a:xfrm>
              <a:off x="9803924" y="5149692"/>
              <a:ext cx="8429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7" name="Text Box 47"/>
            <p:cNvSpPr txBox="1">
              <a:spLocks noChangeArrowheads="1"/>
            </p:cNvSpPr>
            <p:nvPr/>
          </p:nvSpPr>
          <p:spPr bwMode="auto">
            <a:xfrm>
              <a:off x="10856436" y="5149692"/>
              <a:ext cx="711200" cy="36512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8" name="Text Box 48"/>
            <p:cNvSpPr txBox="1">
              <a:spLocks noChangeArrowheads="1"/>
            </p:cNvSpPr>
            <p:nvPr/>
          </p:nvSpPr>
          <p:spPr bwMode="auto">
            <a:xfrm>
              <a:off x="9078436" y="4284504"/>
              <a:ext cx="75882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9" name="Text Box 49"/>
            <p:cNvSpPr txBox="1">
              <a:spLocks noChangeArrowheads="1"/>
            </p:cNvSpPr>
            <p:nvPr/>
          </p:nvSpPr>
          <p:spPr bwMode="auto">
            <a:xfrm>
              <a:off x="8535511" y="5133817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0" name="Text Box 50"/>
            <p:cNvSpPr txBox="1">
              <a:spLocks noChangeArrowheads="1"/>
            </p:cNvSpPr>
            <p:nvPr/>
          </p:nvSpPr>
          <p:spPr bwMode="auto">
            <a:xfrm>
              <a:off x="7648099" y="5141754"/>
              <a:ext cx="7826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1" name="Text Box 51"/>
            <p:cNvSpPr txBox="1">
              <a:spLocks noChangeArrowheads="1"/>
            </p:cNvSpPr>
            <p:nvPr/>
          </p:nvSpPr>
          <p:spPr bwMode="auto">
            <a:xfrm>
              <a:off x="6738461" y="5141754"/>
              <a:ext cx="77787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2" name="Text Box 52"/>
            <p:cNvSpPr txBox="1">
              <a:spLocks noChangeArrowheads="1"/>
            </p:cNvSpPr>
            <p:nvPr/>
          </p:nvSpPr>
          <p:spPr bwMode="auto">
            <a:xfrm>
              <a:off x="7041674" y="4271804"/>
              <a:ext cx="8556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3" name="Freeform 53"/>
            <p:cNvSpPr>
              <a:spLocks/>
            </p:cNvSpPr>
            <p:nvPr/>
          </p:nvSpPr>
          <p:spPr bwMode="auto">
            <a:xfrm>
              <a:off x="4793774" y="4630579"/>
              <a:ext cx="260350" cy="503238"/>
            </a:xfrm>
            <a:custGeom>
              <a:avLst/>
              <a:gdLst>
                <a:gd name="T0" fmla="*/ 0 w 180"/>
                <a:gd name="T1" fmla="*/ 0 h 345"/>
                <a:gd name="T2" fmla="*/ 180 w 180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45">
                  <a:moveTo>
                    <a:pt x="0" y="0"/>
                  </a:moveTo>
                  <a:lnTo>
                    <a:pt x="180" y="34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4" name="Line 54"/>
            <p:cNvSpPr>
              <a:spLocks noChangeShapeType="1"/>
            </p:cNvSpPr>
            <p:nvPr/>
          </p:nvSpPr>
          <p:spPr bwMode="auto">
            <a:xfrm>
              <a:off x="10856436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5" name="Line 55"/>
            <p:cNvSpPr>
              <a:spLocks noChangeShapeType="1"/>
            </p:cNvSpPr>
            <p:nvPr/>
          </p:nvSpPr>
          <p:spPr bwMode="auto">
            <a:xfrm flipH="1">
              <a:off x="10250011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6" name="Line 56"/>
            <p:cNvSpPr>
              <a:spLocks noChangeShapeType="1"/>
            </p:cNvSpPr>
            <p:nvPr/>
          </p:nvSpPr>
          <p:spPr bwMode="auto">
            <a:xfrm>
              <a:off x="8579961" y="4673442"/>
              <a:ext cx="234950" cy="46831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7" name="Line 57"/>
            <p:cNvSpPr>
              <a:spLocks noChangeShapeType="1"/>
            </p:cNvSpPr>
            <p:nvPr/>
          </p:nvSpPr>
          <p:spPr bwMode="auto">
            <a:xfrm flipH="1">
              <a:off x="8081486" y="4646454"/>
              <a:ext cx="238125" cy="4826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7463949" y="3835242"/>
              <a:ext cx="206375" cy="406400"/>
            </a:xfrm>
            <a:custGeom>
              <a:avLst/>
              <a:gdLst>
                <a:gd name="T0" fmla="*/ 174 w 174"/>
                <a:gd name="T1" fmla="*/ 0 h 259"/>
                <a:gd name="T2" fmla="*/ 0 w 174"/>
                <a:gd name="T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259">
                  <a:moveTo>
                    <a:pt x="174" y="0"/>
                  </a:moveTo>
                  <a:lnTo>
                    <a:pt x="0" y="259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6811486" y="4632167"/>
              <a:ext cx="292100" cy="509588"/>
            </a:xfrm>
            <a:custGeom>
              <a:avLst/>
              <a:gdLst>
                <a:gd name="T0" fmla="*/ 0 w 219"/>
                <a:gd name="T1" fmla="*/ 0 h 355"/>
                <a:gd name="T2" fmla="*/ 219 w 219"/>
                <a:gd name="T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" h="355">
                  <a:moveTo>
                    <a:pt x="0" y="0"/>
                  </a:moveTo>
                  <a:lnTo>
                    <a:pt x="219" y="35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0" name="Freeform 60"/>
            <p:cNvSpPr>
              <a:spLocks/>
            </p:cNvSpPr>
            <p:nvPr/>
          </p:nvSpPr>
          <p:spPr bwMode="auto">
            <a:xfrm>
              <a:off x="6249511" y="4646454"/>
              <a:ext cx="288925" cy="496888"/>
            </a:xfrm>
            <a:custGeom>
              <a:avLst/>
              <a:gdLst>
                <a:gd name="T0" fmla="*/ 200 w 200"/>
                <a:gd name="T1" fmla="*/ 0 h 341"/>
                <a:gd name="T2" fmla="*/ 0 w 200"/>
                <a:gd name="T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" h="341">
                  <a:moveTo>
                    <a:pt x="200" y="0"/>
                  </a:moveTo>
                  <a:lnTo>
                    <a:pt x="0" y="341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61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26721" y="1976577"/>
            <a:ext cx="2052000" cy="368306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查找不成功的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过程是从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根结点到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外部结点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的路径，和给定值进行的比较次数等于该路径上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内部结点的个数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645190" y="5850931"/>
            <a:ext cx="11121073" cy="523220"/>
            <a:chOff x="811847" y="1603554"/>
            <a:chExt cx="11121073" cy="523220"/>
          </a:xfrm>
        </p:grpSpPr>
        <p:grpSp>
          <p:nvGrpSpPr>
            <p:cNvPr id="173" name="Group 31"/>
            <p:cNvGrpSpPr/>
            <p:nvPr/>
          </p:nvGrpSpPr>
          <p:grpSpPr>
            <a:xfrm>
              <a:off x="811847" y="1649054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" name="Text Box 19"/>
            <p:cNvSpPr txBox="1">
              <a:spLocks noChangeArrowheads="1"/>
            </p:cNvSpPr>
            <p:nvPr/>
          </p:nvSpPr>
          <p:spPr bwMode="auto">
            <a:xfrm>
              <a:off x="1424590" y="1603554"/>
              <a:ext cx="10508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如何确定查找失败呢？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例如查找的元素比第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个元素大比第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个元素小？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6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</p:childTnLst>
        </p:cTn>
      </p:par>
    </p:tnLst>
    <p:bldLst>
      <p:bldP spid="1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10"/>
          <p:cNvSpPr>
            <a:spLocks noChangeArrowheads="1"/>
          </p:cNvSpPr>
          <p:nvPr/>
        </p:nvSpPr>
        <p:spPr bwMode="auto">
          <a:xfrm>
            <a:off x="4749324" y="28001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6185694" y="3825717"/>
            <a:ext cx="334963" cy="477838"/>
          </a:xfrm>
          <a:custGeom>
            <a:avLst/>
            <a:gdLst>
              <a:gd name="T0" fmla="*/ 0 w 203"/>
              <a:gd name="T1" fmla="*/ 0 h 344"/>
              <a:gd name="T2" fmla="*/ 203 w 203"/>
              <a:gd name="T3" fmla="*/ 344 h 3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3" h="344">
                <a:moveTo>
                  <a:pt x="0" y="0"/>
                </a:moveTo>
                <a:lnTo>
                  <a:pt x="203" y="344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Freeform 29"/>
          <p:cNvSpPr>
            <a:spLocks/>
          </p:cNvSpPr>
          <p:nvPr/>
        </p:nvSpPr>
        <p:spPr bwMode="auto">
          <a:xfrm>
            <a:off x="8034496" y="3806349"/>
            <a:ext cx="322263" cy="444500"/>
          </a:xfrm>
          <a:custGeom>
            <a:avLst/>
            <a:gdLst>
              <a:gd name="T0" fmla="*/ 0 w 210"/>
              <a:gd name="T1" fmla="*/ 0 h 285"/>
              <a:gd name="T2" fmla="*/ 210 w 21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85">
                <a:moveTo>
                  <a:pt x="0" y="0"/>
                </a:moveTo>
                <a:lnTo>
                  <a:pt x="210" y="28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4" name="Freeform 31"/>
          <p:cNvSpPr>
            <a:spLocks/>
          </p:cNvSpPr>
          <p:nvPr/>
        </p:nvSpPr>
        <p:spPr bwMode="auto">
          <a:xfrm>
            <a:off x="10126504" y="3916839"/>
            <a:ext cx="433388" cy="393700"/>
          </a:xfrm>
          <a:custGeom>
            <a:avLst/>
            <a:gdLst>
              <a:gd name="T0" fmla="*/ 0 w 300"/>
              <a:gd name="T1" fmla="*/ 0 h 270"/>
              <a:gd name="T2" fmla="*/ 300 w 300"/>
              <a:gd name="T3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70">
                <a:moveTo>
                  <a:pt x="0" y="0"/>
                </a:moveTo>
                <a:lnTo>
                  <a:pt x="300" y="27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5" name="Freeform 32"/>
          <p:cNvSpPr>
            <a:spLocks/>
          </p:cNvSpPr>
          <p:nvPr/>
        </p:nvSpPr>
        <p:spPr bwMode="auto">
          <a:xfrm>
            <a:off x="8970169" y="3189129"/>
            <a:ext cx="790575" cy="461644"/>
          </a:xfrm>
          <a:custGeom>
            <a:avLst/>
            <a:gdLst>
              <a:gd name="T0" fmla="*/ 0 w 547"/>
              <a:gd name="T1" fmla="*/ 0 h 323"/>
              <a:gd name="T2" fmla="*/ 547 w 547"/>
              <a:gd name="T3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7" h="323">
                <a:moveTo>
                  <a:pt x="0" y="0"/>
                </a:moveTo>
                <a:lnTo>
                  <a:pt x="547" y="323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Freeform 33"/>
          <p:cNvSpPr>
            <a:spLocks/>
          </p:cNvSpPr>
          <p:nvPr/>
        </p:nvSpPr>
        <p:spPr bwMode="auto">
          <a:xfrm>
            <a:off x="8034495" y="3189129"/>
            <a:ext cx="554991" cy="393700"/>
          </a:xfrm>
          <a:custGeom>
            <a:avLst/>
            <a:gdLst>
              <a:gd name="T0" fmla="*/ 330 w 330"/>
              <a:gd name="T1" fmla="*/ 0 h 255"/>
              <a:gd name="T2" fmla="*/ 0 w 33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255">
                <a:moveTo>
                  <a:pt x="330" y="0"/>
                </a:moveTo>
                <a:lnTo>
                  <a:pt x="0" y="255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Freeform 34"/>
          <p:cNvSpPr>
            <a:spLocks/>
          </p:cNvSpPr>
          <p:nvPr/>
        </p:nvSpPr>
        <p:spPr bwMode="auto">
          <a:xfrm>
            <a:off x="7081044" y="2369979"/>
            <a:ext cx="1498600" cy="644525"/>
          </a:xfrm>
          <a:custGeom>
            <a:avLst/>
            <a:gdLst>
              <a:gd name="T0" fmla="*/ 0 w 1037"/>
              <a:gd name="T1" fmla="*/ 0 h 427"/>
              <a:gd name="T2" fmla="*/ 1037 w 1037"/>
              <a:gd name="T3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37" h="427">
                <a:moveTo>
                  <a:pt x="0" y="0"/>
                </a:moveTo>
                <a:lnTo>
                  <a:pt x="1037" y="427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3971449" y="3112929"/>
            <a:ext cx="811213" cy="469900"/>
          </a:xfrm>
          <a:custGeom>
            <a:avLst/>
            <a:gdLst>
              <a:gd name="T0" fmla="*/ 0 w 561"/>
              <a:gd name="T1" fmla="*/ 322 h 322"/>
              <a:gd name="T2" fmla="*/ 561 w 561"/>
              <a:gd name="T3" fmla="*/ 0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61" h="322">
                <a:moveTo>
                  <a:pt x="0" y="322"/>
                </a:moveTo>
                <a:lnTo>
                  <a:pt x="561" y="0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3969861" y="3835242"/>
            <a:ext cx="522288" cy="468313"/>
          </a:xfrm>
          <a:custGeom>
            <a:avLst/>
            <a:gdLst>
              <a:gd name="T0" fmla="*/ 0 w 361"/>
              <a:gd name="T1" fmla="*/ 0 h 322"/>
              <a:gd name="T2" fmla="*/ 361 w 361"/>
              <a:gd name="T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1" h="322">
                <a:moveTo>
                  <a:pt x="0" y="0"/>
                </a:moveTo>
                <a:lnTo>
                  <a:pt x="361" y="322"/>
                </a:lnTo>
              </a:path>
            </a:pathLst>
          </a:custGeom>
          <a:noFill/>
          <a:ln w="28575" cmpd="sng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8421" y="2381092"/>
            <a:ext cx="1532890" cy="1171258"/>
            <a:chOff x="5148421" y="2381092"/>
            <a:chExt cx="1532890" cy="1171258"/>
          </a:xfrm>
        </p:grpSpPr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5163661" y="2381092"/>
              <a:ext cx="1517650" cy="546100"/>
            </a:xfrm>
            <a:custGeom>
              <a:avLst/>
              <a:gdLst>
                <a:gd name="T0" fmla="*/ 1050 w 1050"/>
                <a:gd name="T1" fmla="*/ 0 h 375"/>
                <a:gd name="T2" fmla="*/ 0 w 1050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375">
                  <a:moveTo>
                    <a:pt x="1050" y="0"/>
                  </a:moveTo>
                  <a:lnTo>
                    <a:pt x="0" y="375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5148421" y="3101500"/>
              <a:ext cx="712153" cy="450850"/>
            </a:xfrm>
            <a:custGeom>
              <a:avLst/>
              <a:gdLst>
                <a:gd name="T0" fmla="*/ 0 w 486"/>
                <a:gd name="T1" fmla="*/ 0 h 333"/>
                <a:gd name="T2" fmla="*/ 486 w 486"/>
                <a:gd name="T3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6" h="333">
                  <a:moveTo>
                    <a:pt x="0" y="0"/>
                  </a:moveTo>
                  <a:lnTo>
                    <a:pt x="486" y="333"/>
                  </a:lnTo>
                </a:path>
              </a:pathLst>
            </a:custGeom>
            <a:noFill/>
            <a:ln w="28575" cmpd="sng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33499" y="3843497"/>
            <a:ext cx="858838" cy="799782"/>
            <a:chOff x="5133499" y="3843497"/>
            <a:chExt cx="858838" cy="799782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5468461" y="3843497"/>
              <a:ext cx="392113" cy="468313"/>
            </a:xfrm>
            <a:custGeom>
              <a:avLst/>
              <a:gdLst>
                <a:gd name="T0" fmla="*/ 257 w 257"/>
                <a:gd name="T1" fmla="*/ 0 h 337"/>
                <a:gd name="T2" fmla="*/ 0 w 257"/>
                <a:gd name="T3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7" h="337">
                  <a:moveTo>
                    <a:pt x="257" y="0"/>
                  </a:moveTo>
                  <a:lnTo>
                    <a:pt x="0" y="337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5133499" y="4271804"/>
              <a:ext cx="8588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76036" y="3835242"/>
            <a:ext cx="8991600" cy="1685925"/>
            <a:chOff x="2576036" y="3835242"/>
            <a:chExt cx="8991600" cy="1685925"/>
          </a:xfrm>
        </p:grpSpPr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9353709" y="3950494"/>
              <a:ext cx="400050" cy="346075"/>
            </a:xfrm>
            <a:custGeom>
              <a:avLst/>
              <a:gdLst>
                <a:gd name="T0" fmla="*/ 307 w 307"/>
                <a:gd name="T1" fmla="*/ 0 h 224"/>
                <a:gd name="T2" fmla="*/ 0 w 307"/>
                <a:gd name="T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7" h="224">
                  <a:moveTo>
                    <a:pt x="307" y="0"/>
                  </a:moveTo>
                  <a:lnTo>
                    <a:pt x="0" y="224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Freeform 39"/>
            <p:cNvSpPr>
              <a:spLocks/>
            </p:cNvSpPr>
            <p:nvPr/>
          </p:nvSpPr>
          <p:spPr bwMode="auto">
            <a:xfrm>
              <a:off x="3098324" y="3836829"/>
              <a:ext cx="539750" cy="358775"/>
            </a:xfrm>
            <a:custGeom>
              <a:avLst/>
              <a:gdLst>
                <a:gd name="T0" fmla="*/ 366 w 366"/>
                <a:gd name="T1" fmla="*/ 0 h 302"/>
                <a:gd name="T2" fmla="*/ 0 w 366"/>
                <a:gd name="T3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302">
                  <a:moveTo>
                    <a:pt x="366" y="0"/>
                  </a:moveTo>
                  <a:lnTo>
                    <a:pt x="0" y="302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2576036" y="4219417"/>
              <a:ext cx="6810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Freeform 41"/>
            <p:cNvSpPr>
              <a:spLocks/>
            </p:cNvSpPr>
            <p:nvPr/>
          </p:nvSpPr>
          <p:spPr bwMode="auto">
            <a:xfrm>
              <a:off x="4179411" y="4600417"/>
              <a:ext cx="260350" cy="525463"/>
            </a:xfrm>
            <a:custGeom>
              <a:avLst/>
              <a:gdLst>
                <a:gd name="T0" fmla="*/ 180 w 180"/>
                <a:gd name="T1" fmla="*/ 0 h 360"/>
                <a:gd name="T2" fmla="*/ 0 w 18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60">
                  <a:moveTo>
                    <a:pt x="180" y="0"/>
                  </a:moveTo>
                  <a:lnTo>
                    <a:pt x="0" y="360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3706336" y="5124292"/>
              <a:ext cx="75565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4757261" y="5135404"/>
              <a:ext cx="73818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763736" y="5141754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9803924" y="5149692"/>
              <a:ext cx="8429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10856436" y="5149692"/>
              <a:ext cx="711200" cy="36512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48"/>
            <p:cNvSpPr txBox="1">
              <a:spLocks noChangeArrowheads="1"/>
            </p:cNvSpPr>
            <p:nvPr/>
          </p:nvSpPr>
          <p:spPr bwMode="auto">
            <a:xfrm>
              <a:off x="9078436" y="4284504"/>
              <a:ext cx="75882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49"/>
            <p:cNvSpPr txBox="1">
              <a:spLocks noChangeArrowheads="1"/>
            </p:cNvSpPr>
            <p:nvPr/>
          </p:nvSpPr>
          <p:spPr bwMode="auto">
            <a:xfrm>
              <a:off x="8535511" y="5133817"/>
              <a:ext cx="787400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50"/>
            <p:cNvSpPr txBox="1">
              <a:spLocks noChangeArrowheads="1"/>
            </p:cNvSpPr>
            <p:nvPr/>
          </p:nvSpPr>
          <p:spPr bwMode="auto">
            <a:xfrm>
              <a:off x="7648099" y="5141754"/>
              <a:ext cx="782638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6738461" y="5141754"/>
              <a:ext cx="777875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Text Box 52"/>
            <p:cNvSpPr txBox="1">
              <a:spLocks noChangeArrowheads="1"/>
            </p:cNvSpPr>
            <p:nvPr/>
          </p:nvSpPr>
          <p:spPr bwMode="auto">
            <a:xfrm>
              <a:off x="7041674" y="4271804"/>
              <a:ext cx="855663" cy="37147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~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4793774" y="4630579"/>
              <a:ext cx="260350" cy="503238"/>
            </a:xfrm>
            <a:custGeom>
              <a:avLst/>
              <a:gdLst>
                <a:gd name="T0" fmla="*/ 0 w 180"/>
                <a:gd name="T1" fmla="*/ 0 h 345"/>
                <a:gd name="T2" fmla="*/ 180 w 180"/>
                <a:gd name="T3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345">
                  <a:moveTo>
                    <a:pt x="0" y="0"/>
                  </a:moveTo>
                  <a:lnTo>
                    <a:pt x="180" y="34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Line 54"/>
            <p:cNvSpPr>
              <a:spLocks noChangeShapeType="1"/>
            </p:cNvSpPr>
            <p:nvPr/>
          </p:nvSpPr>
          <p:spPr bwMode="auto">
            <a:xfrm>
              <a:off x="10856436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Line 55"/>
            <p:cNvSpPr>
              <a:spLocks noChangeShapeType="1"/>
            </p:cNvSpPr>
            <p:nvPr/>
          </p:nvSpPr>
          <p:spPr bwMode="auto">
            <a:xfrm flipH="1">
              <a:off x="10250011" y="4695667"/>
              <a:ext cx="303213" cy="45402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Line 56"/>
            <p:cNvSpPr>
              <a:spLocks noChangeShapeType="1"/>
            </p:cNvSpPr>
            <p:nvPr/>
          </p:nvSpPr>
          <p:spPr bwMode="auto">
            <a:xfrm>
              <a:off x="8579961" y="4673442"/>
              <a:ext cx="234950" cy="46831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Line 57"/>
            <p:cNvSpPr>
              <a:spLocks noChangeShapeType="1"/>
            </p:cNvSpPr>
            <p:nvPr/>
          </p:nvSpPr>
          <p:spPr bwMode="auto">
            <a:xfrm flipH="1">
              <a:off x="8081486" y="4646454"/>
              <a:ext cx="238125" cy="4826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Freeform 58"/>
            <p:cNvSpPr>
              <a:spLocks/>
            </p:cNvSpPr>
            <p:nvPr/>
          </p:nvSpPr>
          <p:spPr bwMode="auto">
            <a:xfrm>
              <a:off x="7463949" y="3835242"/>
              <a:ext cx="206375" cy="406400"/>
            </a:xfrm>
            <a:custGeom>
              <a:avLst/>
              <a:gdLst>
                <a:gd name="T0" fmla="*/ 174 w 174"/>
                <a:gd name="T1" fmla="*/ 0 h 259"/>
                <a:gd name="T2" fmla="*/ 0 w 174"/>
                <a:gd name="T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259">
                  <a:moveTo>
                    <a:pt x="174" y="0"/>
                  </a:moveTo>
                  <a:lnTo>
                    <a:pt x="0" y="259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Freeform 59"/>
            <p:cNvSpPr>
              <a:spLocks/>
            </p:cNvSpPr>
            <p:nvPr/>
          </p:nvSpPr>
          <p:spPr bwMode="auto">
            <a:xfrm>
              <a:off x="6811486" y="4632167"/>
              <a:ext cx="292100" cy="509588"/>
            </a:xfrm>
            <a:custGeom>
              <a:avLst/>
              <a:gdLst>
                <a:gd name="T0" fmla="*/ 0 w 219"/>
                <a:gd name="T1" fmla="*/ 0 h 355"/>
                <a:gd name="T2" fmla="*/ 219 w 219"/>
                <a:gd name="T3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9" h="355">
                  <a:moveTo>
                    <a:pt x="0" y="0"/>
                  </a:moveTo>
                  <a:lnTo>
                    <a:pt x="219" y="355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Freeform 60"/>
            <p:cNvSpPr>
              <a:spLocks/>
            </p:cNvSpPr>
            <p:nvPr/>
          </p:nvSpPr>
          <p:spPr bwMode="auto">
            <a:xfrm>
              <a:off x="6249511" y="4646454"/>
              <a:ext cx="288925" cy="496888"/>
            </a:xfrm>
            <a:custGeom>
              <a:avLst/>
              <a:gdLst>
                <a:gd name="T0" fmla="*/ 200 w 200"/>
                <a:gd name="T1" fmla="*/ 0 h 341"/>
                <a:gd name="T2" fmla="*/ 0 w 200"/>
                <a:gd name="T3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" h="341">
                  <a:moveTo>
                    <a:pt x="200" y="0"/>
                  </a:moveTo>
                  <a:lnTo>
                    <a:pt x="0" y="341"/>
                  </a:lnTo>
                </a:path>
              </a:pathLst>
            </a:custGeom>
            <a:noFill/>
            <a:ln w="28575" cap="flat" cmpd="sng">
              <a:solidFill>
                <a:srgbClr val="507D7D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8" name="Oval 6"/>
          <p:cNvSpPr>
            <a:spLocks noChangeArrowheads="1"/>
          </p:cNvSpPr>
          <p:nvPr/>
        </p:nvSpPr>
        <p:spPr bwMode="auto">
          <a:xfrm>
            <a:off x="6653689" y="208105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8"/>
          <p:cNvSpPr>
            <a:spLocks noChangeArrowheads="1"/>
          </p:cNvSpPr>
          <p:nvPr/>
        </p:nvSpPr>
        <p:spPr bwMode="auto">
          <a:xfrm>
            <a:off x="8560911" y="2846229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10"/>
          <p:cNvSpPr>
            <a:spLocks noChangeArrowheads="1"/>
          </p:cNvSpPr>
          <p:nvPr/>
        </p:nvSpPr>
        <p:spPr bwMode="auto">
          <a:xfrm>
            <a:off x="9699149" y="3611404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12"/>
          <p:cNvSpPr>
            <a:spLocks noChangeArrowheads="1"/>
          </p:cNvSpPr>
          <p:nvPr/>
        </p:nvSpPr>
        <p:spPr bwMode="auto">
          <a:xfrm>
            <a:off x="10464324" y="428609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14"/>
          <p:cNvSpPr>
            <a:spLocks noChangeArrowheads="1"/>
          </p:cNvSpPr>
          <p:nvPr/>
        </p:nvSpPr>
        <p:spPr bwMode="auto">
          <a:xfrm>
            <a:off x="76290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 16"/>
          <p:cNvSpPr>
            <a:spLocks noChangeArrowheads="1"/>
          </p:cNvSpPr>
          <p:nvPr/>
        </p:nvSpPr>
        <p:spPr bwMode="auto">
          <a:xfrm>
            <a:off x="8213249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18"/>
          <p:cNvSpPr>
            <a:spLocks noChangeArrowheads="1"/>
          </p:cNvSpPr>
          <p:nvPr/>
        </p:nvSpPr>
        <p:spPr bwMode="auto">
          <a:xfrm>
            <a:off x="5784374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20"/>
          <p:cNvSpPr>
            <a:spLocks noChangeArrowheads="1"/>
          </p:cNvSpPr>
          <p:nvPr/>
        </p:nvSpPr>
        <p:spPr bwMode="auto">
          <a:xfrm>
            <a:off x="64590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22"/>
          <p:cNvSpPr>
            <a:spLocks noChangeArrowheads="1"/>
          </p:cNvSpPr>
          <p:nvPr/>
        </p:nvSpPr>
        <p:spPr bwMode="auto">
          <a:xfrm>
            <a:off x="3577749" y="3476467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24"/>
          <p:cNvSpPr>
            <a:spLocks noChangeArrowheads="1"/>
          </p:cNvSpPr>
          <p:nvPr/>
        </p:nvSpPr>
        <p:spPr bwMode="auto">
          <a:xfrm>
            <a:off x="4388961" y="4241642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7955" y="825242"/>
            <a:ext cx="10701565" cy="523220"/>
            <a:chOff x="697955" y="825242"/>
            <a:chExt cx="10701565" cy="523220"/>
          </a:xfrm>
        </p:grpSpPr>
        <p:sp>
          <p:nvSpPr>
            <p:cNvPr id="89" name="Text Box 19"/>
            <p:cNvSpPr txBox="1">
              <a:spLocks noChangeArrowheads="1"/>
            </p:cNvSpPr>
            <p:nvPr/>
          </p:nvSpPr>
          <p:spPr bwMode="auto">
            <a:xfrm>
              <a:off x="1124202" y="825242"/>
              <a:ext cx="10275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的平均比较次数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1×1+2×2+3×4+4×4)/11 = 3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" name="Group 82"/>
            <p:cNvGrpSpPr/>
            <p:nvPr/>
          </p:nvGrpSpPr>
          <p:grpSpPr>
            <a:xfrm>
              <a:off x="697955" y="905251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95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84109" y="1472664"/>
            <a:ext cx="10715411" cy="523220"/>
            <a:chOff x="684109" y="1472664"/>
            <a:chExt cx="10715411" cy="523220"/>
          </a:xfrm>
        </p:grpSpPr>
        <p:sp>
          <p:nvSpPr>
            <p:cNvPr id="91" name="Text Box 19"/>
            <p:cNvSpPr txBox="1">
              <a:spLocks noChangeArrowheads="1"/>
            </p:cNvSpPr>
            <p:nvPr/>
          </p:nvSpPr>
          <p:spPr bwMode="auto">
            <a:xfrm>
              <a:off x="1124202" y="1472664"/>
              <a:ext cx="10275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查找不成功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的平均比较次数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(3×4+4×8)/12 = 11/3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Group 82"/>
            <p:cNvGrpSpPr/>
            <p:nvPr/>
          </p:nvGrpSpPr>
          <p:grpSpPr>
            <a:xfrm>
              <a:off x="684109" y="1512808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01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9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592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折半查找性能分析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811155" y="1532433"/>
            <a:ext cx="10731430" cy="1104471"/>
            <a:chOff x="668090" y="899043"/>
            <a:chExt cx="10731430" cy="1104471"/>
          </a:xfrm>
        </p:grpSpPr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1270794" y="1467983"/>
              <a:ext cx="10128726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Ins="0" anchor="ctr"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特别是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当待查找集合中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元素较多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，推荐使用折半查找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68090" y="899043"/>
              <a:ext cx="7003504" cy="523220"/>
              <a:chOff x="668090" y="899043"/>
              <a:chExt cx="7003504" cy="523220"/>
            </a:xfrm>
          </p:grpSpPr>
          <p:sp>
            <p:nvSpPr>
              <p:cNvPr id="81" name="Freeform 84"/>
              <p:cNvSpPr>
                <a:spLocks/>
              </p:cNvSpPr>
              <p:nvPr/>
            </p:nvSpPr>
            <p:spPr bwMode="auto">
              <a:xfrm>
                <a:off x="668090" y="96612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Text Box 6"/>
              <p:cNvSpPr txBox="1">
                <a:spLocks noChangeArrowheads="1"/>
              </p:cNvSpPr>
              <p:nvPr/>
            </p:nvSpPr>
            <p:spPr bwMode="auto">
              <a:xfrm>
                <a:off x="1270794" y="899043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折半查找的优点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查找效率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较高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811713" y="2873553"/>
            <a:ext cx="10699835" cy="1624497"/>
            <a:chOff x="668648" y="2240163"/>
            <a:chExt cx="10699835" cy="1624497"/>
          </a:xfrm>
        </p:grpSpPr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1240314" y="2874645"/>
              <a:ext cx="10128169" cy="990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）表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记录必须是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顺序存储</a:t>
              </a:r>
              <a:endPara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）表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必须按</a:t>
              </a:r>
              <a:r>
                <a: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关键码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668648" y="2240163"/>
              <a:ext cx="8268976" cy="523220"/>
              <a:chOff x="668090" y="899043"/>
              <a:chExt cx="8268976" cy="523220"/>
            </a:xfrm>
          </p:grpSpPr>
          <p:sp>
            <p:nvSpPr>
              <p:cNvPr id="106" name="Freeform 84"/>
              <p:cNvSpPr>
                <a:spLocks/>
              </p:cNvSpPr>
              <p:nvPr/>
            </p:nvSpPr>
            <p:spPr bwMode="auto">
              <a:xfrm>
                <a:off x="668090" y="96612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Text Box 6"/>
              <p:cNvSpPr txBox="1">
                <a:spLocks noChangeArrowheads="1"/>
              </p:cNvSpPr>
              <p:nvPr/>
            </p:nvSpPr>
            <p:spPr bwMode="auto">
              <a:xfrm>
                <a:off x="1270793" y="899043"/>
                <a:ext cx="7666273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折半查找的缺点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4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3032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23797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01752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1952214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折半查找的运行实例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73177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666458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</a:t>
            </a:r>
            <a:r>
              <a:rPr lang="zh-CN" altLang="en-US" sz="28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查找的非递归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44601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3380702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查找的递归算法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964746" y="416025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4094946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判定树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4746" y="487450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480919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折半查找的性能分析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9" grpId="0"/>
      <p:bldP spid="35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折半查找（对半查找、二分查找）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有序</a:t>
            </a:r>
            <a:r>
              <a:rPr lang="zh-CN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（假设为递增）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，取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记录作为比较对象，若给定值与中间记录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，则查找成功；若给定值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中间记录，则在有序表的左半区继续查找；若给定值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中间记录，则在有序表的右半区继续查找。不断重复上述过程，直到查找成功，或查找区域无记录，查找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253139" y="4330636"/>
            <a:ext cx="6796087" cy="94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… …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 … …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460048" y="3687063"/>
            <a:ext cx="204787" cy="730186"/>
            <a:chOff x="5460048" y="3687063"/>
            <a:chExt cx="204787" cy="730186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5460048" y="3687063"/>
              <a:ext cx="204787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5538153" y="4026724"/>
              <a:ext cx="0" cy="39052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9049226" y="4365942"/>
            <a:ext cx="2360612" cy="4619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=(1+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34456" y="4868164"/>
            <a:ext cx="2333625" cy="1097735"/>
            <a:chOff x="2634456" y="4868164"/>
            <a:chExt cx="2333625" cy="1097735"/>
          </a:xfrm>
        </p:grpSpPr>
        <p:sp>
          <p:nvSpPr>
            <p:cNvPr id="28" name="AutoShape 7"/>
            <p:cNvSpPr>
              <a:spLocks/>
            </p:cNvSpPr>
            <p:nvPr/>
          </p:nvSpPr>
          <p:spPr bwMode="auto">
            <a:xfrm rot="16200000">
              <a:off x="3683794" y="3818826"/>
              <a:ext cx="234950" cy="2333625"/>
            </a:xfrm>
            <a:prstGeom prst="leftBrace">
              <a:avLst>
                <a:gd name="adj1" fmla="val 82770"/>
                <a:gd name="adj2" fmla="val 50000"/>
              </a:avLst>
            </a:prstGeom>
            <a:noFill/>
            <a:ln w="381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2680176" y="5170190"/>
              <a:ext cx="2157571" cy="795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ts val="3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mid</a:t>
              </a:r>
              <a:r>
                <a:rPr lang="en-US" altLang="zh-CN" sz="24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查找左半区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09177" y="4868164"/>
            <a:ext cx="2333625" cy="1112975"/>
            <a:chOff x="6109177" y="4868164"/>
            <a:chExt cx="2333625" cy="1112975"/>
          </a:xfrm>
        </p:grpSpPr>
        <p:sp>
          <p:nvSpPr>
            <p:cNvPr id="33" name="AutoShape 7"/>
            <p:cNvSpPr>
              <a:spLocks/>
            </p:cNvSpPr>
            <p:nvPr/>
          </p:nvSpPr>
          <p:spPr bwMode="auto">
            <a:xfrm rot="16200000">
              <a:off x="7158515" y="3818826"/>
              <a:ext cx="234950" cy="2333625"/>
            </a:xfrm>
            <a:prstGeom prst="leftBrace">
              <a:avLst>
                <a:gd name="adj1" fmla="val 82770"/>
                <a:gd name="adj2" fmla="val 50000"/>
              </a:avLst>
            </a:prstGeom>
            <a:noFill/>
            <a:ln w="38100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6276816" y="5185430"/>
              <a:ext cx="2157571" cy="795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lnSpc>
                  <a:spcPts val="3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mid</a:t>
              </a:r>
              <a:r>
                <a:rPr lang="en-US" altLang="zh-CN" sz="24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查找右半区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5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6141" y="1599247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90000" tIns="10800" bIns="10800"/>
          <a:lstStyle/>
          <a:p>
            <a:pPr eaLnBrk="0" hangingPunct="0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065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955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9162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64966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2672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403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6721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850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84929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063629" y="1124585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</a:t>
            </a:r>
            <a:r>
              <a:rPr lang="zh-CN" altLang="en-US" sz="2800" kern="0" spc="-2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     </a:t>
            </a:r>
            <a:r>
              <a:rPr lang="zh-CN" altLang="en-US" sz="2800" kern="0" spc="-2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2      </a:t>
            </a:r>
            <a:r>
              <a:rPr lang="zh-CN" altLang="en-US" sz="2800" kern="0" spc="-2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6708" y="2161769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85980" y="2156578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917829" y="432523"/>
            <a:ext cx="213813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95667" y="223056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97219" y="2156578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8399" y="2970990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95667" y="3080416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49816" y="2978752"/>
            <a:ext cx="590392" cy="733021"/>
            <a:chOff x="7749860" y="2034658"/>
            <a:chExt cx="590392" cy="733021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59274" y="3899129"/>
            <a:ext cx="590392" cy="733021"/>
            <a:chOff x="2064868" y="2039849"/>
            <a:chExt cx="590392" cy="733021"/>
          </a:xfrm>
        </p:grpSpPr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8495667" y="3930263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60862" y="4608700"/>
            <a:ext cx="590392" cy="733021"/>
            <a:chOff x="7749860" y="2034658"/>
            <a:chExt cx="590392" cy="733021"/>
          </a:xfrm>
        </p:grpSpPr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8495667" y="4737867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5" grpId="0"/>
      <p:bldP spid="62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6141" y="1599247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90000" tIns="10800" bIns="10800"/>
          <a:lstStyle/>
          <a:p>
            <a:pPr eaLnBrk="0" hangingPunct="0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065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955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9162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64966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2672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403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6721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850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84929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063629" y="1124585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</a:t>
            </a:r>
            <a:r>
              <a:rPr lang="zh-CN" altLang="en-US" sz="2800" kern="0" spc="-2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     </a:t>
            </a:r>
            <a:r>
              <a:rPr lang="zh-CN" altLang="en-US" sz="2800" kern="0" spc="-2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2      </a:t>
            </a:r>
            <a:r>
              <a:rPr lang="zh-CN" altLang="en-US" sz="2800" kern="0" spc="-2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6708" y="2161769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85980" y="2156578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917829" y="432523"/>
            <a:ext cx="21381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95667" y="223056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97219" y="2156578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8399" y="2970990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95667" y="3080416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49816" y="2978752"/>
            <a:ext cx="590392" cy="733021"/>
            <a:chOff x="7749860" y="2034658"/>
            <a:chExt cx="590392" cy="733021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59274" y="3899129"/>
            <a:ext cx="590392" cy="733021"/>
            <a:chOff x="2064868" y="2039849"/>
            <a:chExt cx="590392" cy="733021"/>
          </a:xfrm>
        </p:grpSpPr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8495667" y="3930263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60862" y="4608700"/>
            <a:ext cx="590392" cy="733021"/>
            <a:chOff x="7749860" y="2034658"/>
            <a:chExt cx="590392" cy="733021"/>
          </a:xfrm>
        </p:grpSpPr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8495667" y="4737867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2]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219404" y="5208795"/>
            <a:ext cx="590392" cy="733021"/>
            <a:chOff x="7704140" y="2034658"/>
            <a:chExt cx="590392" cy="733021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4"/>
          <p:cNvSpPr txBox="1">
            <a:spLocks noChangeArrowheads="1"/>
          </p:cNvSpPr>
          <p:nvPr/>
        </p:nvSpPr>
        <p:spPr bwMode="auto">
          <a:xfrm>
            <a:off x="8495667" y="5494289"/>
            <a:ext cx="322389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&gt; high</a:t>
            </a: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，查找失败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7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5" grpId="0"/>
      <p:bldP spid="62" grpId="0"/>
      <p:bldP spid="66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1021084" y="1107061"/>
            <a:ext cx="10058395" cy="461181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BinSearch1(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k)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查找集合存储在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r[1]~r[n]*/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03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14647" y="4783518"/>
            <a:ext cx="10058395" cy="45351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 smtClean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400" dirty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                </a:t>
            </a:r>
            <a:r>
              <a:rPr lang="en-US" altLang="zh-CN" sz="2400" dirty="0" smtClean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400" dirty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查找失败，返回</a:t>
            </a:r>
            <a:r>
              <a:rPr lang="en-US" altLang="zh-CN" sz="2400" dirty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37B4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altLang="zh-CN" sz="2400" dirty="0">
              <a:solidFill>
                <a:srgbClr val="37B4C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14647" y="1847724"/>
            <a:ext cx="10058395" cy="4992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mid, low = 1, high = n;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初始查找区间是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[1, n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]*/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29886" y="2255520"/>
            <a:ext cx="10058395" cy="266331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(low &lt;= high)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当区间存在时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45127" y="2986248"/>
            <a:ext cx="10058395" cy="156682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mid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(low + high) / 2;      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 &lt; r[mid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 high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mid - 1;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 if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 &gt; r[mid])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mid + 1;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mid;   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查找成功，返回元素序号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3341" y="5182235"/>
            <a:ext cx="7006431" cy="1014662"/>
            <a:chOff x="1303341" y="5182235"/>
            <a:chExt cx="7006431" cy="101466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303341" y="565689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90000" tIns="10800" bIns="10800"/>
            <a:lstStyle/>
            <a:p>
              <a:pPr eaLnBrk="0" hangingPunct="0"/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7     14    18    21    23   29    31    35   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963741" y="565689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652716" y="565689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373441" y="565689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106866" y="565689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724404" y="565689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5397504" y="565689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6129341" y="565689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7542216" y="565689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842129" y="565689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520829" y="5182235"/>
              <a:ext cx="6788943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zh-CN" altLang="en-US" sz="2800" kern="0" spc="-2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</a:t>
              </a:r>
              <a:r>
                <a:rPr lang="zh-CN" altLang="en-US" sz="2800" kern="0" spc="-2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  </a:t>
              </a:r>
              <a:r>
                <a:rPr lang="zh-CN" altLang="en-US" sz="2800" kern="0" spc="-2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2      </a:t>
              </a:r>
              <a:r>
                <a:rPr lang="zh-CN" altLang="en-US" sz="2800" kern="0" spc="-2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3      4      5      6      7      8      9   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03908" y="6219419"/>
            <a:ext cx="590392" cy="733021"/>
            <a:chOff x="2064868" y="2039849"/>
            <a:chExt cx="590392" cy="733021"/>
          </a:xfrm>
        </p:grpSpPr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43180" y="6214228"/>
            <a:ext cx="590392" cy="733021"/>
            <a:chOff x="7704140" y="2034658"/>
            <a:chExt cx="590392" cy="733021"/>
          </a:xfrm>
        </p:grpSpPr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595911" y="592301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854419" y="6214228"/>
            <a:ext cx="590392" cy="733021"/>
            <a:chOff x="7749860" y="2034658"/>
            <a:chExt cx="590392" cy="733021"/>
          </a:xfrm>
        </p:grpSpPr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62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2" grpId="0" animBg="1"/>
      <p:bldP spid="8" grpId="0"/>
      <p:bldP spid="9" grpId="0"/>
      <p:bldP spid="10" grpId="0"/>
      <p:bldP spid="11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6141" y="1599247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90000" tIns="10800" bIns="10800"/>
          <a:lstStyle/>
          <a:p>
            <a:pPr eaLnBrk="0" hangingPunct="0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065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21955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9162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64966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2672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40304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672141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85016" y="159924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84929" y="159924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063629" y="1124585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</a:t>
            </a:r>
            <a:r>
              <a:rPr lang="zh-CN" altLang="en-US" sz="2800" kern="0" spc="-2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     </a:t>
            </a:r>
            <a:r>
              <a:rPr lang="zh-CN" altLang="en-US" sz="2800" kern="0" spc="-2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2      </a:t>
            </a:r>
            <a:r>
              <a:rPr lang="zh-CN" altLang="en-US" sz="2800" kern="0" spc="-2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6708" y="2161769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low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85980" y="2156578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917829" y="432523"/>
            <a:ext cx="213813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95667" y="223056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97219" y="2156578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mid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8399" y="2970990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 smtClean="0">
                  <a:latin typeface="Times New Roman" pitchFamily="18" charset="0"/>
                  <a:ea typeface="宋体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95667" y="3080416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021084" y="3877362"/>
            <a:ext cx="10058395" cy="2179978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BinSearch2(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r[ ], </a:t>
            </a: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low, 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high, </a:t>
            </a: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{   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98523" y="4552210"/>
            <a:ext cx="91613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(k &lt; r[mid]) return BinSearch2(r, low, mid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k);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(k &gt; r[mid]) return BinSearch2(r, mid+1, high, k);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mid;                                     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查找成功，返回序号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066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8" grpId="0"/>
      <p:bldP spid="55" grpId="0"/>
      <p:bldP spid="42" grpId="0" animBg="1"/>
      <p:bldP spid="42" grpId="1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1021084" y="1107061"/>
            <a:ext cx="10058395" cy="4013579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BinSearch2(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r[ ], </a:t>
            </a: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low, </a:t>
            </a:r>
            <a:r>
              <a:rPr lang="en-US" altLang="zh-CN" sz="2400" dirty="0" err="1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high, </a:t>
            </a:r>
            <a:r>
              <a:rPr lang="en-US" altLang="zh-CN" sz="2400" dirty="0" err="1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{   </a:t>
            </a:r>
            <a:endParaRPr lang="en-US" altLang="zh-CN" sz="2400" dirty="0"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019687" y="2499361"/>
            <a:ext cx="10058395" cy="22250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mid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(low + high) / 2;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 &lt; r[mid]) return BinSearch2(r, low, mid-1, k);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(k &gt; r[mid]) return BinSearch2(r, mid+1, high, k);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else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mid;             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查找成功，返回序号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021085" y="1758697"/>
            <a:ext cx="10058395" cy="7406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(low &gt; high) return 0;    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递归的边界条件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8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62" grpId="0" animBg="1"/>
      <p:bldP spid="31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1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判定树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Group 67"/>
          <p:cNvGrpSpPr/>
          <p:nvPr/>
        </p:nvGrpSpPr>
        <p:grpSpPr>
          <a:xfrm>
            <a:off x="853030" y="1002062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444242" y="977642"/>
            <a:ext cx="10275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判定树（折半查找判定树）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：描述折半查找判定过程的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  <a:endParaRPr lang="zh-CN" altLang="en-US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381732" y="2312182"/>
            <a:ext cx="10200668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时，判定树为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high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时，判定树的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结点是有序表中序号为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low+high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的记录，根结点的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左子树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是与有序表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r[low]~r[mid-1]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相对应的判定树，根结点的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右子树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是与有序表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r[mid+1] ~ r[high]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相对应的判定树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07931" y="1780543"/>
            <a:ext cx="10911629" cy="523220"/>
            <a:chOff x="807931" y="1780543"/>
            <a:chExt cx="10911629" cy="523220"/>
          </a:xfrm>
        </p:grpSpPr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807931" y="183480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444242" y="1780543"/>
              <a:ext cx="102753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设查找区间是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[low, high]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判定树的构造方法：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4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1240</Words>
  <Application>Microsoft Office PowerPoint</Application>
  <PresentationFormat>自定义</PresentationFormat>
  <Paragraphs>236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197</cp:revision>
  <dcterms:created xsi:type="dcterms:W3CDTF">2016-09-14T00:58:04Z</dcterms:created>
  <dcterms:modified xsi:type="dcterms:W3CDTF">2020-11-30T06:38:48Z</dcterms:modified>
</cp:coreProperties>
</file>