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70" r:id="rId4"/>
    <p:sldId id="271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1" r:id="rId20"/>
    <p:sldId id="29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B4C8"/>
    <a:srgbClr val="B42D2D"/>
    <a:srgbClr val="5C307D"/>
    <a:srgbClr val="507D7D"/>
    <a:srgbClr val="A0A0AA"/>
    <a:srgbClr val="A0A0B4"/>
    <a:srgbClr val="AAAAB4"/>
    <a:srgbClr val="B4B4BE"/>
    <a:srgbClr val="96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8-5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二路归并排序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6001323" y="1887263"/>
            <a:ext cx="2540739" cy="432000"/>
            <a:chOff x="2248056" y="3039441"/>
            <a:chExt cx="2540739" cy="43200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14079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/2</a:t>
              </a:r>
              <a:endParaRPr kumimoji="1" lang="en-US" altLang="zh-CN" sz="2400" spc="-7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032243" y="307780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984055" y="1887263"/>
            <a:ext cx="2497898" cy="432000"/>
            <a:chOff x="5581308" y="3039441"/>
            <a:chExt cx="2497898" cy="432000"/>
          </a:xfrm>
        </p:grpSpPr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743120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6321226" y="309197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5581308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spc="-10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/2+1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291872" y="1384557"/>
            <a:ext cx="927100" cy="1014246"/>
            <a:chOff x="4950085" y="2536735"/>
            <a:chExt cx="927100" cy="101424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410200" y="2959900"/>
              <a:ext cx="0" cy="591081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4950085" y="2536735"/>
              <a:ext cx="927100" cy="37606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划分</a:t>
              </a:r>
              <a:endParaRPr lang="en-US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001323" y="3121703"/>
            <a:ext cx="2555979" cy="432000"/>
            <a:chOff x="2248056" y="3039441"/>
            <a:chExt cx="2555979" cy="432000"/>
          </a:xfrm>
        </p:grpSpPr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415603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/2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spc="-7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903417" y="3095411"/>
              <a:ext cx="1237378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≤ 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984055" y="3103184"/>
            <a:ext cx="2497898" cy="438700"/>
            <a:chOff x="5581308" y="3950562"/>
            <a:chExt cx="2497898" cy="438700"/>
          </a:xfrm>
        </p:grpSpPr>
        <p:grpSp>
          <p:nvGrpSpPr>
            <p:cNvPr id="62" name="组合 61"/>
            <p:cNvGrpSpPr/>
            <p:nvPr/>
          </p:nvGrpSpPr>
          <p:grpSpPr>
            <a:xfrm>
              <a:off x="5581308" y="3950562"/>
              <a:ext cx="2497898" cy="432000"/>
              <a:chOff x="5581308" y="3039441"/>
              <a:chExt cx="2497898" cy="432000"/>
            </a:xfrm>
          </p:grpSpPr>
          <p:sp>
            <p:nvSpPr>
              <p:cNvPr id="63" name="Oval 19"/>
              <p:cNvSpPr>
                <a:spLocks noChangeArrowheads="1"/>
              </p:cNvSpPr>
              <p:nvPr/>
            </p:nvSpPr>
            <p:spPr bwMode="auto">
              <a:xfrm>
                <a:off x="7431206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baseline="-25000" dirty="0" err="1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i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17"/>
              <p:cNvSpPr>
                <a:spLocks noChangeArrowheads="1"/>
              </p:cNvSpPr>
              <p:nvPr/>
            </p:nvSpPr>
            <p:spPr bwMode="auto">
              <a:xfrm>
                <a:off x="5581308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kern="0" spc="-150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kern="0" spc="-150" baseline="-25000" dirty="0" err="1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kern="0" spc="-150" baseline="-250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/2+1</a:t>
                </a:r>
                <a:r>
                  <a:rPr kumimoji="1" lang="en-US" altLang="zh-CN" sz="2400" i="1" spc="-15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kern="0" spc="-15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6234667" y="4014801"/>
              <a:ext cx="1295213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≤ 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右箭头 67"/>
          <p:cNvSpPr/>
          <p:nvPr/>
        </p:nvSpPr>
        <p:spPr>
          <a:xfrm rot="5400000">
            <a:off x="6964513" y="2516024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5400000">
            <a:off x="9960483" y="2590513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7343950" y="3553704"/>
            <a:ext cx="2933349" cy="720000"/>
            <a:chOff x="3758326" y="4568720"/>
            <a:chExt cx="3820169" cy="911086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758326" y="4568720"/>
              <a:ext cx="937673" cy="911086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6640822" y="4568720"/>
              <a:ext cx="937673" cy="911086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001323" y="4288502"/>
            <a:ext cx="5511110" cy="450519"/>
            <a:chOff x="2248056" y="5440680"/>
            <a:chExt cx="5511110" cy="450519"/>
          </a:xfrm>
        </p:grpSpPr>
        <p:grpSp>
          <p:nvGrpSpPr>
            <p:cNvPr id="71" name="组合 70"/>
            <p:cNvGrpSpPr/>
            <p:nvPr/>
          </p:nvGrpSpPr>
          <p:grpSpPr>
            <a:xfrm>
              <a:off x="2248056" y="5459199"/>
              <a:ext cx="2571219" cy="432000"/>
              <a:chOff x="2248056" y="3039441"/>
              <a:chExt cx="2571219" cy="432000"/>
            </a:xfrm>
          </p:grpSpPr>
          <p:sp>
            <p:nvSpPr>
              <p:cNvPr id="72" name="Oval 15"/>
              <p:cNvSpPr>
                <a:spLocks noChangeArrowheads="1"/>
              </p:cNvSpPr>
              <p:nvPr/>
            </p:nvSpPr>
            <p:spPr bwMode="auto">
              <a:xfrm>
                <a:off x="2248056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r>
                  <a:rPr kumimoji="1"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171275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spc="-70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spc="-70" baseline="-25000" dirty="0" err="1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spc="-70" baseline="-250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/2</a:t>
                </a:r>
                <a:r>
                  <a:rPr kumimoji="1"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21"/>
              <p:cNvSpPr txBox="1">
                <a:spLocks noChangeArrowheads="1"/>
              </p:cNvSpPr>
              <p:nvPr/>
            </p:nvSpPr>
            <p:spPr bwMode="auto">
              <a:xfrm>
                <a:off x="2903417" y="3095411"/>
                <a:ext cx="1412878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≤ 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230788" y="5440680"/>
              <a:ext cx="2528378" cy="438700"/>
              <a:chOff x="5230788" y="3950562"/>
              <a:chExt cx="2528378" cy="43870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230788" y="3950562"/>
                <a:ext cx="2528378" cy="432000"/>
                <a:chOff x="5230788" y="3039441"/>
                <a:chExt cx="2528378" cy="432000"/>
              </a:xfrm>
            </p:grpSpPr>
            <p:sp>
              <p:nvSpPr>
                <p:cNvPr id="82" name="Oval 19"/>
                <p:cNvSpPr>
                  <a:spLocks noChangeArrowheads="1"/>
                </p:cNvSpPr>
                <p:nvPr/>
              </p:nvSpPr>
              <p:spPr bwMode="auto">
                <a:xfrm>
                  <a:off x="7111166" y="3039441"/>
                  <a:ext cx="648000" cy="432000"/>
                </a:xfrm>
                <a:prstGeom prst="ellipse">
                  <a:avLst/>
                </a:prstGeom>
                <a:noFill/>
                <a:ln w="28575">
                  <a:solidFill>
                    <a:srgbClr val="B42D2D"/>
                  </a:solidFill>
                </a:ln>
                <a:effectLst/>
              </p:spPr>
              <p:txBody>
                <a:bodyPr wrap="none" t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dirty="0" err="1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baseline="-25000" dirty="0" err="1" smtClean="0">
                      <a:solidFill>
                        <a:srgbClr val="404040"/>
                      </a:solidFill>
                      <a:latin typeface="Times New Roman" pitchFamily="18" charset="0"/>
                      <a:ea typeface="宋体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i="1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'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'</a:t>
                  </a:r>
                  <a:endParaRPr kumimoji="1" lang="en-US" altLang="zh-CN" sz="2400" i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Oval 17"/>
                <p:cNvSpPr>
                  <a:spLocks noChangeArrowheads="1"/>
                </p:cNvSpPr>
                <p:nvPr/>
              </p:nvSpPr>
              <p:spPr bwMode="auto">
                <a:xfrm>
                  <a:off x="5230788" y="3039441"/>
                  <a:ext cx="648000" cy="432000"/>
                </a:xfrm>
                <a:prstGeom prst="ellipse">
                  <a:avLst/>
                </a:prstGeom>
                <a:noFill/>
                <a:ln w="28575">
                  <a:solidFill>
                    <a:srgbClr val="B42D2D"/>
                  </a:solidFill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kern="0" spc="-150" dirty="0" err="1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kern="0" spc="-150" baseline="-25000" dirty="0" err="1" smtClean="0">
                      <a:solidFill>
                        <a:srgbClr val="404040"/>
                      </a:solidFill>
                      <a:latin typeface="Times New Roman" pitchFamily="18" charset="0"/>
                      <a:ea typeface="宋体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kern="0" spc="-150" baseline="-25000" dirty="0" smtClean="0">
                      <a:solidFill>
                        <a:srgbClr val="404040"/>
                      </a:solidFill>
                      <a:latin typeface="Times New Roman" pitchFamily="18" charset="0"/>
                      <a:ea typeface="宋体" charset="-122"/>
                      <a:cs typeface="Times New Roman" panose="02020603050405020304" pitchFamily="18" charset="0"/>
                    </a:rPr>
                    <a:t>/2+1</a:t>
                  </a:r>
                  <a:r>
                    <a:rPr kumimoji="1" lang="en-US" altLang="zh-CN" sz="2400" i="1" spc="-150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'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'</a:t>
                  </a:r>
                  <a:endParaRPr kumimoji="1" lang="en-US" altLang="zh-CN" sz="2400" kern="0" spc="-150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Text Box 21"/>
              <p:cNvSpPr txBox="1">
                <a:spLocks noChangeArrowheads="1"/>
              </p:cNvSpPr>
              <p:nvPr/>
            </p:nvSpPr>
            <p:spPr bwMode="auto">
              <a:xfrm>
                <a:off x="5975587" y="4014801"/>
                <a:ext cx="1203773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≤ 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4868253" y="5515169"/>
              <a:ext cx="377775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70560" y="1295339"/>
            <a:ext cx="4896000" cy="4154984"/>
          </a:xfrm>
          <a:prstGeom prst="rect">
            <a:avLst/>
          </a:prstGeom>
          <a:ln>
            <a:solidFill>
              <a:srgbClr val="507D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MergeSort1(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(s == t) return;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(s + t)/2;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Mergesort1(r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s, m);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Mergesort1(r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m+1, t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s, m, t);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7908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递归执行过程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AutoShape 7"/>
          <p:cNvSpPr>
            <a:spLocks noChangeArrowheads="1"/>
          </p:cNvSpPr>
          <p:nvPr/>
        </p:nvSpPr>
        <p:spPr bwMode="auto">
          <a:xfrm>
            <a:off x="7589092" y="444361"/>
            <a:ext cx="291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25    20    40   15  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>
            <a:off x="7008652" y="1526857"/>
            <a:ext cx="147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25   20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AutoShape 7"/>
          <p:cNvSpPr>
            <a:spLocks noChangeArrowheads="1"/>
          </p:cNvSpPr>
          <p:nvPr/>
        </p:nvSpPr>
        <p:spPr bwMode="auto">
          <a:xfrm>
            <a:off x="6767812" y="2517457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6767812" y="3431857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" name="AutoShape 7"/>
          <p:cNvSpPr>
            <a:spLocks noChangeArrowheads="1"/>
          </p:cNvSpPr>
          <p:nvPr/>
        </p:nvSpPr>
        <p:spPr bwMode="auto">
          <a:xfrm>
            <a:off x="7929532" y="2517457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2" name="AutoShape 7"/>
          <p:cNvSpPr>
            <a:spLocks noChangeArrowheads="1"/>
          </p:cNvSpPr>
          <p:nvPr/>
        </p:nvSpPr>
        <p:spPr bwMode="auto">
          <a:xfrm>
            <a:off x="7929532" y="3431857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AutoShape 7"/>
          <p:cNvSpPr>
            <a:spLocks noChangeArrowheads="1"/>
          </p:cNvSpPr>
          <p:nvPr/>
        </p:nvSpPr>
        <p:spPr bwMode="auto">
          <a:xfrm>
            <a:off x="7008652" y="4391977"/>
            <a:ext cx="147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20   25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AutoShape 7"/>
          <p:cNvSpPr>
            <a:spLocks noChangeArrowheads="1"/>
          </p:cNvSpPr>
          <p:nvPr/>
        </p:nvSpPr>
        <p:spPr bwMode="auto">
          <a:xfrm>
            <a:off x="7589092" y="5373583"/>
            <a:ext cx="291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15    20    25   40  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AutoShape 7"/>
          <p:cNvSpPr>
            <a:spLocks noChangeArrowheads="1"/>
          </p:cNvSpPr>
          <p:nvPr/>
        </p:nvSpPr>
        <p:spPr bwMode="auto">
          <a:xfrm>
            <a:off x="9462292" y="1554358"/>
            <a:ext cx="147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40   15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" name="AutoShape 7"/>
          <p:cNvSpPr>
            <a:spLocks noChangeArrowheads="1"/>
          </p:cNvSpPr>
          <p:nvPr/>
        </p:nvSpPr>
        <p:spPr bwMode="auto">
          <a:xfrm>
            <a:off x="9221452" y="2544958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9221452" y="3459358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" name="AutoShape 7"/>
          <p:cNvSpPr>
            <a:spLocks noChangeArrowheads="1"/>
          </p:cNvSpPr>
          <p:nvPr/>
        </p:nvSpPr>
        <p:spPr bwMode="auto">
          <a:xfrm>
            <a:off x="10383172" y="2544958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AutoShape 7"/>
          <p:cNvSpPr>
            <a:spLocks noChangeArrowheads="1"/>
          </p:cNvSpPr>
          <p:nvPr/>
        </p:nvSpPr>
        <p:spPr bwMode="auto">
          <a:xfrm>
            <a:off x="10383172" y="3459358"/>
            <a:ext cx="75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8" name="AutoShape 7"/>
          <p:cNvSpPr>
            <a:spLocks noChangeArrowheads="1"/>
          </p:cNvSpPr>
          <p:nvPr/>
        </p:nvSpPr>
        <p:spPr bwMode="auto">
          <a:xfrm>
            <a:off x="9462292" y="4419478"/>
            <a:ext cx="1476000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15   40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7703018" y="1053604"/>
            <a:ext cx="576000" cy="540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69" idx="1"/>
          </p:cNvCxnSpPr>
          <p:nvPr/>
        </p:nvCxnSpPr>
        <p:spPr>
          <a:xfrm flipH="1">
            <a:off x="7102178" y="2118584"/>
            <a:ext cx="216000" cy="468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7132658" y="3126700"/>
            <a:ext cx="0" cy="360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8055916" y="2118584"/>
            <a:ext cx="216000" cy="468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>
            <a:off x="8279356" y="3126700"/>
            <a:ext cx="0" cy="360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flipH="1">
            <a:off x="7929532" y="402586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>
            <a:off x="7232790" y="402586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9658972" y="1044899"/>
            <a:ext cx="576000" cy="540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flipH="1">
            <a:off x="9591434" y="2153985"/>
            <a:ext cx="216000" cy="468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10545172" y="2153985"/>
            <a:ext cx="216000" cy="468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9578018" y="3141940"/>
            <a:ext cx="0" cy="360000"/>
          </a:xfrm>
          <a:prstGeom prst="straightConnector1">
            <a:avLst/>
          </a:prstGeom>
          <a:ln w="28575">
            <a:solidFill>
              <a:srgbClr val="5C30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H="1">
            <a:off x="10724716" y="3141940"/>
            <a:ext cx="0" cy="360000"/>
          </a:xfrm>
          <a:prstGeom prst="straightConnector1">
            <a:avLst/>
          </a:prstGeom>
          <a:ln w="28575">
            <a:solidFill>
              <a:srgbClr val="285A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H="1">
            <a:off x="10374892" y="404110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9678150" y="4041100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>
            <a:off x="7920344" y="5006141"/>
            <a:ext cx="75600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H="1">
            <a:off x="9190972" y="5028721"/>
            <a:ext cx="756000" cy="432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70560" y="1295339"/>
            <a:ext cx="4896000" cy="4154984"/>
          </a:xfrm>
          <a:prstGeom prst="rect">
            <a:avLst/>
          </a:prstGeom>
          <a:ln>
            <a:solidFill>
              <a:srgbClr val="507D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MergeSort1(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(s == t) return;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{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(s + t)/2;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Mergesort1(r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s, m);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Mergesort1(r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m+1, t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Merge(r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s, m, t);    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8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0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80" grpId="0" animBg="1"/>
      <p:bldP spid="80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4698802" y="675282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25     20     40     15     30     10     18  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98802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20   25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4698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7164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6342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5520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7986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8808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auto">
          <a:xfrm>
            <a:off x="9630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62249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92575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6351404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275096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7835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7"/>
          <p:cNvSpPr>
            <a:spLocks noChangeArrowheads="1"/>
          </p:cNvSpPr>
          <p:nvPr/>
        </p:nvSpPr>
        <p:spPr bwMode="auto">
          <a:xfrm>
            <a:off x="7993110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891680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220060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utoShape 7"/>
          <p:cNvSpPr>
            <a:spLocks noChangeArrowheads="1"/>
          </p:cNvSpPr>
          <p:nvPr/>
        </p:nvSpPr>
        <p:spPr bwMode="auto">
          <a:xfrm>
            <a:off x="9630802" y="259597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9893842" y="2188987"/>
            <a:ext cx="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3997" y="829914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63997" y="283067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63997" y="3831057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63997" y="483143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第三趟归并结果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>
            <a:off x="4626802" y="3601818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15     20     25     40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6571402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5646060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toShape 7"/>
          <p:cNvSpPr>
            <a:spLocks noChangeArrowheads="1"/>
          </p:cNvSpPr>
          <p:nvPr/>
        </p:nvSpPr>
        <p:spPr bwMode="auto">
          <a:xfrm>
            <a:off x="7956322" y="3601818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9740076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9018322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8634802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629826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7"/>
          <p:cNvSpPr>
            <a:spLocks noChangeArrowheads="1"/>
          </p:cNvSpPr>
          <p:nvPr/>
        </p:nvSpPr>
        <p:spPr bwMode="auto">
          <a:xfrm>
            <a:off x="4626854" y="4679061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10     15     18     20     25     30     40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63997" y="1830295"/>
            <a:ext cx="314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构造初始有序子序列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96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子序列长度有什么规律？在一趟归并中有几种情况？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3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6" grpId="0" animBg="1"/>
      <p:bldP spid="56" grpId="1" animBg="1"/>
      <p:bldP spid="60" grpId="0" animBg="1"/>
      <p:bldP spid="60" grpId="1" animBg="1"/>
      <p:bldP spid="77" grpId="0" animBg="1"/>
      <p:bldP spid="77" grpId="1" animBg="1"/>
      <p:bldP spid="2" grpId="0"/>
      <p:bldP spid="78" grpId="0"/>
      <p:bldP spid="80" grpId="0"/>
      <p:bldP spid="85" grpId="0"/>
      <p:bldP spid="86" grpId="0" animBg="1"/>
      <p:bldP spid="86" grpId="1" animBg="1"/>
      <p:bldP spid="89" grpId="0" animBg="1"/>
      <p:bldP spid="89" grpId="1" animBg="1"/>
      <p:bldP spid="94" grpId="0" animBg="1"/>
      <p:bldP spid="94" grpId="1" animBg="1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5597962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20   25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7250564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AutoShape 7"/>
          <p:cNvSpPr>
            <a:spLocks noChangeArrowheads="1"/>
          </p:cNvSpPr>
          <p:nvPr/>
        </p:nvSpPr>
        <p:spPr bwMode="auto">
          <a:xfrm>
            <a:off x="8892270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AutoShape 7"/>
          <p:cNvSpPr>
            <a:spLocks noChangeArrowheads="1"/>
          </p:cNvSpPr>
          <p:nvPr/>
        </p:nvSpPr>
        <p:spPr bwMode="auto">
          <a:xfrm>
            <a:off x="10529962" y="259597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>
            <a:off x="5525962" y="3601818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15     20     25     40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7470562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545220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96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子序列长度有什么规律？在一趟归并中有几种情况？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7486" y="783399"/>
            <a:ext cx="8738427" cy="523220"/>
            <a:chOff x="617486" y="783399"/>
            <a:chExt cx="8738427" cy="523220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992726" y="783399"/>
              <a:ext cx="83631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kumimoji="1"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待归并序列的第一个记录，归并的步长是2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82"/>
            <p:cNvGrpSpPr/>
            <p:nvPr/>
          </p:nvGrpSpPr>
          <p:grpSpPr>
            <a:xfrm>
              <a:off x="617486" y="821932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59748" y="1372939"/>
            <a:ext cx="8907567" cy="461665"/>
            <a:chOff x="959748" y="1372939"/>
            <a:chExt cx="8907567" cy="461665"/>
          </a:xfrm>
        </p:grpSpPr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1455285" y="1372939"/>
              <a:ext cx="84120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kumimoji="1" lang="en-US" altLang="zh-CN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则相邻两个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有序子序列的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长度均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84"/>
            <p:cNvSpPr>
              <a:spLocks/>
            </p:cNvSpPr>
            <p:nvPr/>
          </p:nvSpPr>
          <p:spPr bwMode="auto">
            <a:xfrm>
              <a:off x="959748" y="138366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Group 35"/>
          <p:cNvGrpSpPr>
            <a:grpSpLocks/>
          </p:cNvGrpSpPr>
          <p:nvPr/>
        </p:nvGrpSpPr>
        <p:grpSpPr bwMode="auto">
          <a:xfrm>
            <a:off x="7377315" y="1963836"/>
            <a:ext cx="1125538" cy="677862"/>
            <a:chOff x="502" y="2563"/>
            <a:chExt cx="709" cy="427"/>
          </a:xfrm>
        </p:grpSpPr>
        <p:sp>
          <p:nvSpPr>
            <p:cNvPr id="68" name="AutoShape 27"/>
            <p:cNvSpPr>
              <a:spLocks/>
            </p:cNvSpPr>
            <p:nvPr/>
          </p:nvSpPr>
          <p:spPr bwMode="auto">
            <a:xfrm rot="5400000">
              <a:off x="758" y="2536"/>
              <a:ext cx="198" cy="709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70" name="Group 33"/>
          <p:cNvGrpSpPr>
            <a:grpSpLocks/>
          </p:cNvGrpSpPr>
          <p:nvPr/>
        </p:nvGrpSpPr>
        <p:grpSpPr bwMode="auto">
          <a:xfrm>
            <a:off x="5548665" y="2195305"/>
            <a:ext cx="212726" cy="460376"/>
            <a:chOff x="450" y="3394"/>
            <a:chExt cx="134" cy="290"/>
          </a:xfrm>
        </p:grpSpPr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450" y="3394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err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400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548665" y="4617720"/>
            <a:ext cx="5683215" cy="360000"/>
          </a:xfrm>
          <a:prstGeom prst="rect">
            <a:avLst/>
          </a:prstGeom>
          <a:solidFill>
            <a:srgbClr val="B4B4BE"/>
          </a:solidFill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Group 35"/>
          <p:cNvGrpSpPr>
            <a:grpSpLocks/>
          </p:cNvGrpSpPr>
          <p:nvPr/>
        </p:nvGrpSpPr>
        <p:grpSpPr bwMode="auto">
          <a:xfrm>
            <a:off x="10021944" y="3942667"/>
            <a:ext cx="1125538" cy="677862"/>
            <a:chOff x="502" y="2563"/>
            <a:chExt cx="709" cy="427"/>
          </a:xfrm>
        </p:grpSpPr>
        <p:sp>
          <p:nvSpPr>
            <p:cNvPr id="75" name="AutoShape 27"/>
            <p:cNvSpPr>
              <a:spLocks/>
            </p:cNvSpPr>
            <p:nvPr/>
          </p:nvSpPr>
          <p:spPr bwMode="auto">
            <a:xfrm rot="5400000">
              <a:off x="758" y="2536"/>
              <a:ext cx="198" cy="709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81" name="Group 35"/>
          <p:cNvGrpSpPr>
            <a:grpSpLocks/>
          </p:cNvGrpSpPr>
          <p:nvPr/>
        </p:nvGrpSpPr>
        <p:grpSpPr bwMode="auto">
          <a:xfrm>
            <a:off x="8729559" y="3942667"/>
            <a:ext cx="1125538" cy="677862"/>
            <a:chOff x="502" y="2563"/>
            <a:chExt cx="709" cy="427"/>
          </a:xfrm>
        </p:grpSpPr>
        <p:sp>
          <p:nvSpPr>
            <p:cNvPr id="82" name="AutoShape 27"/>
            <p:cNvSpPr>
              <a:spLocks/>
            </p:cNvSpPr>
            <p:nvPr/>
          </p:nvSpPr>
          <p:spPr bwMode="auto">
            <a:xfrm rot="5400000">
              <a:off x="758" y="2536"/>
              <a:ext cx="198" cy="709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84" name="Group 33"/>
          <p:cNvGrpSpPr>
            <a:grpSpLocks/>
          </p:cNvGrpSpPr>
          <p:nvPr/>
        </p:nvGrpSpPr>
        <p:grpSpPr bwMode="auto">
          <a:xfrm>
            <a:off x="8678907" y="4982958"/>
            <a:ext cx="1176340" cy="484189"/>
            <a:chOff x="584" y="3412"/>
            <a:chExt cx="741" cy="305"/>
          </a:xfrm>
        </p:grpSpPr>
        <p:sp>
          <p:nvSpPr>
            <p:cNvPr id="102" name="Line 24"/>
            <p:cNvSpPr>
              <a:spLocks noChangeShapeType="1"/>
            </p:cNvSpPr>
            <p:nvPr/>
          </p:nvSpPr>
          <p:spPr bwMode="auto">
            <a:xfrm flipV="1"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Text Box 25"/>
            <p:cNvSpPr txBox="1">
              <a:spLocks noChangeArrowheads="1"/>
            </p:cNvSpPr>
            <p:nvPr/>
          </p:nvSpPr>
          <p:spPr bwMode="auto">
            <a:xfrm>
              <a:off x="650" y="3484"/>
              <a:ext cx="6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2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+1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63905" y="4665478"/>
            <a:ext cx="5683215" cy="295722"/>
            <a:chOff x="4664745" y="4665478"/>
            <a:chExt cx="5683215" cy="295722"/>
          </a:xfrm>
        </p:grpSpPr>
        <p:cxnSp>
          <p:nvCxnSpPr>
            <p:cNvPr id="8" name="直接箭头连接符 7"/>
            <p:cNvCxnSpPr>
              <a:stCxn id="6" idx="1"/>
              <a:endCxn id="6" idx="3"/>
            </p:cNvCxnSpPr>
            <p:nvPr/>
          </p:nvCxnSpPr>
          <p:spPr>
            <a:xfrm>
              <a:off x="4664745" y="4797720"/>
              <a:ext cx="5683215" cy="0"/>
            </a:xfrm>
            <a:prstGeom prst="straightConnector1">
              <a:avLst/>
            </a:prstGeom>
            <a:ln w="28575">
              <a:solidFill>
                <a:srgbClr val="5C307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11567" y="4665478"/>
              <a:ext cx="492920" cy="295722"/>
            </a:xfrm>
            <a:prstGeom prst="rect">
              <a:avLst/>
            </a:prstGeom>
            <a:solidFill>
              <a:srgbClr val="B4B4BE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465086" y="2798069"/>
            <a:ext cx="4860000" cy="1938992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while 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 &lt;= n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2*h+1)  //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</a:rPr>
              <a:t>i+2*h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+mn-ea"/>
              </a:rPr>
              <a:t>-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</a:rPr>
              <a:t>1 &lt;= n</a:t>
            </a:r>
            <a:endParaRPr kumimoji="1" lang="en-US" altLang="zh-CN" sz="2400" dirty="0">
              <a:solidFill>
                <a:srgbClr val="B42D2D"/>
              </a:solidFill>
              <a:latin typeface="Times New Roman" pitchFamily="18" charset="0"/>
            </a:endParaRP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{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     Merge (r,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, i+h</a:t>
            </a:r>
            <a:r>
              <a:rPr kumimoji="1" lang="en-US" altLang="zh-CN" sz="2400" dirty="0">
                <a:solidFill>
                  <a:schemeClr val="tx1"/>
                </a:solidFill>
                <a:latin typeface="+mn-ea"/>
              </a:rPr>
              <a:t>-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1, i+2*h</a:t>
            </a:r>
            <a:r>
              <a:rPr kumimoji="1" lang="en-US" altLang="zh-CN" sz="2400" dirty="0">
                <a:solidFill>
                  <a:schemeClr val="tx1"/>
                </a:solidFill>
                <a:latin typeface="+mn-ea"/>
              </a:rPr>
              <a:t>-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1);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 += 2*h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;</a:t>
            </a: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3747" y="2060113"/>
            <a:ext cx="3496976" cy="523220"/>
            <a:chOff x="473747" y="2273473"/>
            <a:chExt cx="3496976" cy="523220"/>
          </a:xfrm>
        </p:grpSpPr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1105603" y="2273473"/>
              <a:ext cx="28651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  <p:grpSp>
          <p:nvGrpSpPr>
            <p:cNvPr id="106" name="Group 109"/>
            <p:cNvGrpSpPr/>
            <p:nvPr/>
          </p:nvGrpSpPr>
          <p:grpSpPr>
            <a:xfrm>
              <a:off x="473747" y="2293808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7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6" name="Group 35"/>
          <p:cNvGrpSpPr>
            <a:grpSpLocks/>
          </p:cNvGrpSpPr>
          <p:nvPr/>
        </p:nvGrpSpPr>
        <p:grpSpPr bwMode="auto">
          <a:xfrm>
            <a:off x="5785673" y="1920829"/>
            <a:ext cx="1125538" cy="677862"/>
            <a:chOff x="502" y="2563"/>
            <a:chExt cx="709" cy="427"/>
          </a:xfrm>
        </p:grpSpPr>
        <p:sp>
          <p:nvSpPr>
            <p:cNvPr id="73" name="AutoShape 27"/>
            <p:cNvSpPr>
              <a:spLocks/>
            </p:cNvSpPr>
            <p:nvPr/>
          </p:nvSpPr>
          <p:spPr bwMode="auto">
            <a:xfrm rot="5400000">
              <a:off x="758" y="2536"/>
              <a:ext cx="198" cy="709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sp>
        <p:nvSpPr>
          <p:cNvPr id="80" name="矩形 79"/>
          <p:cNvSpPr/>
          <p:nvPr/>
        </p:nvSpPr>
        <p:spPr>
          <a:xfrm>
            <a:off x="454657" y="4730903"/>
            <a:ext cx="4860000" cy="461665"/>
          </a:xfrm>
          <a:prstGeom prst="rect">
            <a:avLst/>
          </a:prstGeom>
          <a:ln>
            <a:solidFill>
              <a:srgbClr val="5C307D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Merge(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37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2" grpId="0" animBg="1"/>
      <p:bldP spid="56" grpId="0" animBg="1"/>
      <p:bldP spid="60" grpId="0" animBg="1"/>
      <p:bldP spid="77" grpId="0" animBg="1"/>
      <p:bldP spid="86" grpId="0" animBg="1"/>
      <p:bldP spid="6" grpId="0" animBg="1"/>
      <p:bldP spid="104" grpId="0" animBg="1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5597962" y="23673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20   25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7250564" y="23673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AutoShape 7"/>
          <p:cNvSpPr>
            <a:spLocks noChangeArrowheads="1"/>
          </p:cNvSpPr>
          <p:nvPr/>
        </p:nvSpPr>
        <p:spPr bwMode="auto">
          <a:xfrm>
            <a:off x="8892270" y="23673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AutoShape 7"/>
          <p:cNvSpPr>
            <a:spLocks noChangeArrowheads="1"/>
          </p:cNvSpPr>
          <p:nvPr/>
        </p:nvSpPr>
        <p:spPr bwMode="auto">
          <a:xfrm>
            <a:off x="10529962" y="236737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96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子序列长度有什么规律？在一趟归并中有几种情况？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7486" y="783399"/>
            <a:ext cx="8738427" cy="523220"/>
            <a:chOff x="617486" y="783399"/>
            <a:chExt cx="8738427" cy="523220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992726" y="783399"/>
              <a:ext cx="83631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kumimoji="1"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待归并序列的第一个记录，归并的步长是2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82"/>
            <p:cNvGrpSpPr/>
            <p:nvPr/>
          </p:nvGrpSpPr>
          <p:grpSpPr>
            <a:xfrm>
              <a:off x="617486" y="821932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59748" y="1372939"/>
            <a:ext cx="10272131" cy="461665"/>
            <a:chOff x="959748" y="1372939"/>
            <a:chExt cx="10272131" cy="461665"/>
          </a:xfrm>
        </p:grpSpPr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1455284" y="1372939"/>
              <a:ext cx="97765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kumimoji="1" lang="en-US" altLang="zh-CN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＜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+1，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则相邻有序子序列一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个长度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另一个长度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小于 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84"/>
            <p:cNvSpPr>
              <a:spLocks/>
            </p:cNvSpPr>
            <p:nvPr/>
          </p:nvSpPr>
          <p:spPr bwMode="auto">
            <a:xfrm>
              <a:off x="959748" y="138366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Group 35"/>
          <p:cNvGrpSpPr>
            <a:grpSpLocks/>
          </p:cNvGrpSpPr>
          <p:nvPr/>
        </p:nvGrpSpPr>
        <p:grpSpPr bwMode="auto">
          <a:xfrm>
            <a:off x="9049501" y="1735236"/>
            <a:ext cx="1125538" cy="677862"/>
            <a:chOff x="502" y="2563"/>
            <a:chExt cx="709" cy="427"/>
          </a:xfrm>
        </p:grpSpPr>
        <p:sp>
          <p:nvSpPr>
            <p:cNvPr id="68" name="AutoShape 27"/>
            <p:cNvSpPr>
              <a:spLocks/>
            </p:cNvSpPr>
            <p:nvPr/>
          </p:nvSpPr>
          <p:spPr bwMode="auto">
            <a:xfrm rot="5400000">
              <a:off x="758" y="2536"/>
              <a:ext cx="198" cy="709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70" name="Group 33"/>
          <p:cNvGrpSpPr>
            <a:grpSpLocks/>
          </p:cNvGrpSpPr>
          <p:nvPr/>
        </p:nvGrpSpPr>
        <p:grpSpPr bwMode="auto">
          <a:xfrm>
            <a:off x="8777279" y="1903804"/>
            <a:ext cx="212726" cy="460376"/>
            <a:chOff x="450" y="3394"/>
            <a:chExt cx="134" cy="290"/>
          </a:xfrm>
        </p:grpSpPr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450" y="3394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err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400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548665" y="4617720"/>
            <a:ext cx="5683215" cy="360000"/>
          </a:xfrm>
          <a:prstGeom prst="rect">
            <a:avLst/>
          </a:prstGeom>
          <a:solidFill>
            <a:srgbClr val="B4B4BE"/>
          </a:solidFill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Group 35"/>
          <p:cNvGrpSpPr>
            <a:grpSpLocks/>
          </p:cNvGrpSpPr>
          <p:nvPr/>
        </p:nvGrpSpPr>
        <p:grpSpPr bwMode="auto">
          <a:xfrm>
            <a:off x="10021944" y="3942667"/>
            <a:ext cx="1125538" cy="677862"/>
            <a:chOff x="502" y="2563"/>
            <a:chExt cx="709" cy="427"/>
          </a:xfrm>
        </p:grpSpPr>
        <p:sp>
          <p:nvSpPr>
            <p:cNvPr id="75" name="AutoShape 27"/>
            <p:cNvSpPr>
              <a:spLocks/>
            </p:cNvSpPr>
            <p:nvPr/>
          </p:nvSpPr>
          <p:spPr bwMode="auto">
            <a:xfrm rot="5400000">
              <a:off x="758" y="2536"/>
              <a:ext cx="198" cy="709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84" name="Group 33"/>
          <p:cNvGrpSpPr>
            <a:grpSpLocks/>
          </p:cNvGrpSpPr>
          <p:nvPr/>
        </p:nvGrpSpPr>
        <p:grpSpPr bwMode="auto">
          <a:xfrm>
            <a:off x="10035267" y="4982962"/>
            <a:ext cx="933452" cy="520702"/>
            <a:chOff x="584" y="3412"/>
            <a:chExt cx="588" cy="328"/>
          </a:xfrm>
        </p:grpSpPr>
        <p:sp>
          <p:nvSpPr>
            <p:cNvPr id="102" name="Line 24"/>
            <p:cNvSpPr>
              <a:spLocks noChangeShapeType="1"/>
            </p:cNvSpPr>
            <p:nvPr/>
          </p:nvSpPr>
          <p:spPr bwMode="auto">
            <a:xfrm flipV="1"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Text Box 25"/>
            <p:cNvSpPr txBox="1">
              <a:spLocks noChangeArrowheads="1"/>
            </p:cNvSpPr>
            <p:nvPr/>
          </p:nvSpPr>
          <p:spPr bwMode="auto">
            <a:xfrm>
              <a:off x="650" y="3507"/>
              <a:ext cx="5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+1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63905" y="4665478"/>
            <a:ext cx="5683215" cy="295722"/>
            <a:chOff x="4664745" y="4665478"/>
            <a:chExt cx="5683215" cy="295722"/>
          </a:xfrm>
        </p:grpSpPr>
        <p:cxnSp>
          <p:nvCxnSpPr>
            <p:cNvPr id="8" name="直接箭头连接符 7"/>
            <p:cNvCxnSpPr>
              <a:stCxn id="6" idx="1"/>
              <a:endCxn id="6" idx="3"/>
            </p:cNvCxnSpPr>
            <p:nvPr/>
          </p:nvCxnSpPr>
          <p:spPr>
            <a:xfrm>
              <a:off x="4664745" y="4797720"/>
              <a:ext cx="5683215" cy="0"/>
            </a:xfrm>
            <a:prstGeom prst="straightConnector1">
              <a:avLst/>
            </a:prstGeom>
            <a:ln w="28575">
              <a:solidFill>
                <a:srgbClr val="5C307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111567" y="4665478"/>
              <a:ext cx="492920" cy="295722"/>
            </a:xfrm>
            <a:prstGeom prst="rect">
              <a:avLst/>
            </a:prstGeom>
            <a:solidFill>
              <a:srgbClr val="B4B4BE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465086" y="3133349"/>
            <a:ext cx="4860000" cy="156966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if (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itchFamily="18" charset="0"/>
              </a:rPr>
              <a:t>i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 &lt; n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h+1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      //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</a:rPr>
              <a:t>i+h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+mn-ea"/>
              </a:rPr>
              <a:t>-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itchFamily="18" charset="0"/>
              </a:rPr>
              <a:t>1 &lt; 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itchFamily="18" charset="0"/>
              </a:rPr>
              <a:t>n</a:t>
            </a:r>
            <a:endParaRPr kumimoji="1" lang="en-US" altLang="zh-CN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{</a:t>
            </a:r>
          </a:p>
          <a:p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dirty="0">
                <a:latin typeface="Times New Roman" pitchFamily="18" charset="0"/>
              </a:rPr>
              <a:t>Merge (r, </a:t>
            </a:r>
            <a:r>
              <a:rPr kumimoji="1" lang="en-US" altLang="zh-CN" sz="2400" dirty="0" err="1" smtClean="0">
                <a:latin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</a:rPr>
              <a:t>, i+h</a:t>
            </a:r>
            <a:r>
              <a:rPr kumimoji="1" lang="en-US" altLang="zh-CN" sz="2400" dirty="0">
                <a:latin typeface="+mn-ea"/>
              </a:rPr>
              <a:t>-</a:t>
            </a:r>
            <a:r>
              <a:rPr kumimoji="1" lang="en-US" altLang="zh-CN" sz="2400" dirty="0">
                <a:latin typeface="Times New Roman" pitchFamily="18" charset="0"/>
              </a:rPr>
              <a:t>1, n</a:t>
            </a:r>
            <a:r>
              <a:rPr kumimoji="1" lang="en-US" altLang="zh-CN" sz="2400" dirty="0" smtClean="0">
                <a:latin typeface="Times New Roman" pitchFamily="18" charset="0"/>
              </a:rPr>
              <a:t>);</a:t>
            </a:r>
            <a:endParaRPr kumimoji="1" lang="en-US" altLang="zh-CN" sz="2400" dirty="0">
              <a:solidFill>
                <a:schemeClr val="tx1"/>
              </a:solidFill>
              <a:latin typeface="Times New Roman" pitchFamily="18" charset="0"/>
            </a:endParaRPr>
          </a:p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3747" y="2486833"/>
            <a:ext cx="3496976" cy="523220"/>
            <a:chOff x="473747" y="2273473"/>
            <a:chExt cx="3496976" cy="523220"/>
          </a:xfrm>
        </p:grpSpPr>
        <p:sp>
          <p:nvSpPr>
            <p:cNvPr id="105" name="Rectangle 8"/>
            <p:cNvSpPr>
              <a:spLocks noChangeArrowheads="1"/>
            </p:cNvSpPr>
            <p:nvPr/>
          </p:nvSpPr>
          <p:spPr bwMode="auto">
            <a:xfrm>
              <a:off x="1105603" y="2273473"/>
              <a:ext cx="28651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</a:p>
          </p:txBody>
        </p:sp>
        <p:grpSp>
          <p:nvGrpSpPr>
            <p:cNvPr id="106" name="Group 109"/>
            <p:cNvGrpSpPr/>
            <p:nvPr/>
          </p:nvGrpSpPr>
          <p:grpSpPr>
            <a:xfrm>
              <a:off x="473747" y="2293808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7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6" name="Group 35"/>
          <p:cNvGrpSpPr>
            <a:grpSpLocks/>
          </p:cNvGrpSpPr>
          <p:nvPr/>
        </p:nvGrpSpPr>
        <p:grpSpPr bwMode="auto">
          <a:xfrm>
            <a:off x="10558202" y="1720337"/>
            <a:ext cx="576263" cy="677864"/>
            <a:chOff x="648" y="2563"/>
            <a:chExt cx="363" cy="427"/>
          </a:xfrm>
        </p:grpSpPr>
        <p:sp>
          <p:nvSpPr>
            <p:cNvPr id="73" name="AutoShape 27"/>
            <p:cNvSpPr>
              <a:spLocks/>
            </p:cNvSpPr>
            <p:nvPr/>
          </p:nvSpPr>
          <p:spPr bwMode="auto">
            <a:xfrm rot="5400000">
              <a:off x="731" y="2709"/>
              <a:ext cx="198" cy="363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Text Box 28"/>
            <p:cNvSpPr txBox="1">
              <a:spLocks noChangeArrowheads="1"/>
            </p:cNvSpPr>
            <p:nvPr/>
          </p:nvSpPr>
          <p:spPr bwMode="auto">
            <a:xfrm>
              <a:off x="719" y="2563"/>
              <a:ext cx="277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itchFamily="18" charset="0"/>
                </a:rPr>
                <a:t>&lt;h</a:t>
              </a:r>
              <a:endParaRPr lang="en-US" altLang="zh-CN" sz="2400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78" name="AutoShape 7"/>
          <p:cNvSpPr>
            <a:spLocks noChangeArrowheads="1"/>
          </p:cNvSpPr>
          <p:nvPr/>
        </p:nvSpPr>
        <p:spPr bwMode="auto">
          <a:xfrm>
            <a:off x="8794522" y="3373218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 flipH="1">
            <a:off x="10578276" y="2961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>
            <a:off x="9856522" y="2961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454657" y="4730903"/>
            <a:ext cx="4860000" cy="461665"/>
          </a:xfrm>
          <a:prstGeom prst="rect">
            <a:avLst/>
          </a:prstGeom>
          <a:ln>
            <a:solidFill>
              <a:srgbClr val="5C307D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Merge(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</p:childTnLst>
        </p:cTn>
      </p:par>
    </p:tnLst>
    <p:bldLst>
      <p:bldP spid="42" grpId="0" animBg="1"/>
      <p:bldP spid="56" grpId="0" animBg="1"/>
      <p:bldP spid="60" grpId="0" animBg="1"/>
      <p:bldP spid="77" grpId="0" animBg="1"/>
      <p:bldP spid="6" grpId="0" animBg="1"/>
      <p:bldP spid="104" grpId="0" animBg="1"/>
      <p:bldP spid="78" grpId="0" animBg="1"/>
      <p:bldP spid="78" grpId="1" animBg="1"/>
      <p:bldP spid="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5597962" y="23673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20   25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7250564" y="23673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AutoShape 7"/>
          <p:cNvSpPr>
            <a:spLocks noChangeArrowheads="1"/>
          </p:cNvSpPr>
          <p:nvPr/>
        </p:nvSpPr>
        <p:spPr bwMode="auto">
          <a:xfrm>
            <a:off x="8892270" y="23673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96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子序列长度有什么规律？在一趟归并中有几种情况？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7486" y="783399"/>
            <a:ext cx="8738427" cy="523220"/>
            <a:chOff x="617486" y="783399"/>
            <a:chExt cx="8738427" cy="523220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992726" y="783399"/>
              <a:ext cx="836318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 </a:t>
              </a:r>
              <a:r>
                <a:rPr kumimoji="1"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待归并序列的第一个记录，归并的步长是2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4" name="Group 82"/>
            <p:cNvGrpSpPr/>
            <p:nvPr/>
          </p:nvGrpSpPr>
          <p:grpSpPr>
            <a:xfrm>
              <a:off x="617486" y="821932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9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59748" y="1372939"/>
            <a:ext cx="10272131" cy="461665"/>
            <a:chOff x="959748" y="1372939"/>
            <a:chExt cx="10272131" cy="461665"/>
          </a:xfrm>
        </p:grpSpPr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1455284" y="1372939"/>
              <a:ext cx="977659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kumimoji="1" lang="en-US" altLang="zh-CN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</a:t>
              </a:r>
              <a:r>
                <a:rPr kumimoji="1" lang="en-US" altLang="zh-CN" sz="2400" b="1" dirty="0" smtClean="0">
                  <a:latin typeface="宋体" charset="-122"/>
                  <a:ea typeface="宋体" charset="-122"/>
                </a:rPr>
                <a:t> 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则表明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只剩下一个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84"/>
            <p:cNvSpPr>
              <a:spLocks/>
            </p:cNvSpPr>
            <p:nvPr/>
          </p:nvSpPr>
          <p:spPr bwMode="auto">
            <a:xfrm>
              <a:off x="959748" y="138366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7" name="Group 35"/>
          <p:cNvGrpSpPr>
            <a:grpSpLocks/>
          </p:cNvGrpSpPr>
          <p:nvPr/>
        </p:nvGrpSpPr>
        <p:grpSpPr bwMode="auto">
          <a:xfrm>
            <a:off x="9049501" y="1735236"/>
            <a:ext cx="1125538" cy="677862"/>
            <a:chOff x="502" y="2563"/>
            <a:chExt cx="709" cy="427"/>
          </a:xfrm>
        </p:grpSpPr>
        <p:sp>
          <p:nvSpPr>
            <p:cNvPr id="68" name="AutoShape 27"/>
            <p:cNvSpPr>
              <a:spLocks/>
            </p:cNvSpPr>
            <p:nvPr/>
          </p:nvSpPr>
          <p:spPr bwMode="auto">
            <a:xfrm rot="5400000">
              <a:off x="758" y="2536"/>
              <a:ext cx="198" cy="709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70" name="Group 33"/>
          <p:cNvGrpSpPr>
            <a:grpSpLocks/>
          </p:cNvGrpSpPr>
          <p:nvPr/>
        </p:nvGrpSpPr>
        <p:grpSpPr bwMode="auto">
          <a:xfrm>
            <a:off x="8777279" y="1903804"/>
            <a:ext cx="212726" cy="460376"/>
            <a:chOff x="450" y="3394"/>
            <a:chExt cx="134" cy="290"/>
          </a:xfrm>
        </p:grpSpPr>
        <p:sp>
          <p:nvSpPr>
            <p:cNvPr id="71" name="Line 24"/>
            <p:cNvSpPr>
              <a:spLocks noChangeShapeType="1"/>
            </p:cNvSpPr>
            <p:nvPr/>
          </p:nvSpPr>
          <p:spPr bwMode="auto">
            <a:xfrm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2" name="Text Box 25"/>
            <p:cNvSpPr txBox="1">
              <a:spLocks noChangeArrowheads="1"/>
            </p:cNvSpPr>
            <p:nvPr/>
          </p:nvSpPr>
          <p:spPr bwMode="auto">
            <a:xfrm>
              <a:off x="450" y="3394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err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400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548665" y="3947160"/>
            <a:ext cx="4752000" cy="343480"/>
          </a:xfrm>
          <a:prstGeom prst="rect">
            <a:avLst/>
          </a:prstGeom>
          <a:solidFill>
            <a:srgbClr val="B4B4BE"/>
          </a:solidFill>
          <a:ln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Group 35"/>
          <p:cNvGrpSpPr>
            <a:grpSpLocks/>
          </p:cNvGrpSpPr>
          <p:nvPr/>
        </p:nvGrpSpPr>
        <p:grpSpPr bwMode="auto">
          <a:xfrm>
            <a:off x="9138024" y="3272107"/>
            <a:ext cx="1125538" cy="677862"/>
            <a:chOff x="502" y="2563"/>
            <a:chExt cx="709" cy="427"/>
          </a:xfrm>
        </p:grpSpPr>
        <p:sp>
          <p:nvSpPr>
            <p:cNvPr id="75" name="AutoShape 27"/>
            <p:cNvSpPr>
              <a:spLocks/>
            </p:cNvSpPr>
            <p:nvPr/>
          </p:nvSpPr>
          <p:spPr bwMode="auto">
            <a:xfrm rot="5400000">
              <a:off x="758" y="2536"/>
              <a:ext cx="198" cy="709"/>
            </a:xfrm>
            <a:prstGeom prst="leftBrace">
              <a:avLst>
                <a:gd name="adj1" fmla="val 29840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816" y="2563"/>
              <a:ext cx="170" cy="233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</p:grpSp>
      <p:grpSp>
        <p:nvGrpSpPr>
          <p:cNvPr id="84" name="Group 33"/>
          <p:cNvGrpSpPr>
            <a:grpSpLocks/>
          </p:cNvGrpSpPr>
          <p:nvPr/>
        </p:nvGrpSpPr>
        <p:grpSpPr bwMode="auto">
          <a:xfrm>
            <a:off x="9120867" y="4312402"/>
            <a:ext cx="933452" cy="520702"/>
            <a:chOff x="584" y="3412"/>
            <a:chExt cx="588" cy="328"/>
          </a:xfrm>
        </p:grpSpPr>
        <p:sp>
          <p:nvSpPr>
            <p:cNvPr id="102" name="Line 24"/>
            <p:cNvSpPr>
              <a:spLocks noChangeShapeType="1"/>
            </p:cNvSpPr>
            <p:nvPr/>
          </p:nvSpPr>
          <p:spPr bwMode="auto">
            <a:xfrm flipV="1">
              <a:off x="584" y="3412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Text Box 25"/>
            <p:cNvSpPr txBox="1">
              <a:spLocks noChangeArrowheads="1"/>
            </p:cNvSpPr>
            <p:nvPr/>
          </p:nvSpPr>
          <p:spPr bwMode="auto">
            <a:xfrm>
              <a:off x="650" y="3507"/>
              <a:ext cx="5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+1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48665" y="3994918"/>
            <a:ext cx="4752000" cy="295722"/>
            <a:chOff x="4649505" y="4665478"/>
            <a:chExt cx="4752000" cy="295722"/>
          </a:xfrm>
        </p:grpSpPr>
        <p:cxnSp>
          <p:nvCxnSpPr>
            <p:cNvPr id="8" name="直接箭头连接符 7"/>
            <p:cNvCxnSpPr>
              <a:stCxn id="6" idx="1"/>
              <a:endCxn id="6" idx="3"/>
            </p:cNvCxnSpPr>
            <p:nvPr/>
          </p:nvCxnSpPr>
          <p:spPr>
            <a:xfrm>
              <a:off x="4649505" y="4789460"/>
              <a:ext cx="4752000" cy="0"/>
            </a:xfrm>
            <a:prstGeom prst="straightConnector1">
              <a:avLst/>
            </a:prstGeom>
            <a:ln w="28575">
              <a:solidFill>
                <a:srgbClr val="5C307D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30567" y="4665478"/>
              <a:ext cx="492920" cy="295722"/>
            </a:xfrm>
            <a:prstGeom prst="rect">
              <a:avLst/>
            </a:prstGeom>
            <a:solidFill>
              <a:srgbClr val="B4B4BE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15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42" grpId="0" animBg="1"/>
      <p:bldP spid="56" grpId="0" animBg="1"/>
      <p:bldP spid="60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4440" y="1100113"/>
            <a:ext cx="9662160" cy="415498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MergePass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h)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/*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待排序记录存储在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r[1]~r[n]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pt-BR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pt-BR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pt-BR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pt-BR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pt-BR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pt-BR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pt-BR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34440" y="4032657"/>
            <a:ext cx="9662160" cy="83099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pt-BR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if </a:t>
            </a:r>
            <a:r>
              <a:rPr lang="pt-BR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(i &lt; n – h + 1) </a:t>
            </a:r>
            <a:endParaRPr lang="pt-BR" altLang="zh-CN" sz="2400" dirty="0" smtClean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pt-BR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Merge(r</a:t>
            </a:r>
            <a:r>
              <a:rPr lang="pt-BR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i, i+h</a:t>
            </a:r>
            <a:r>
              <a:rPr lang="pt-BR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pt-BR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n);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34440" y="2144504"/>
            <a:ext cx="9662160" cy="193899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while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 </a:t>
            </a:r>
            <a:r>
              <a:rPr lang="en-US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* h + 1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Merge(r</a:t>
            </a:r>
            <a:r>
              <a:rPr lang="pt-BR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i, i+h</a:t>
            </a:r>
            <a:r>
              <a:rPr lang="pt-BR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pt-BR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1, i+2*h</a:t>
            </a:r>
            <a:r>
              <a:rPr lang="pt-BR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pt-BR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pt-BR" altLang="zh-CN" sz="240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+= 2 </a:t>
            </a:r>
            <a:r>
              <a:rPr lang="pt-BR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h;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pt-BR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9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4698802" y="675282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25     20     40     15     30     10     18  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4698802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20   25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4698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7164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AutoShape 7"/>
          <p:cNvSpPr>
            <a:spLocks noChangeArrowheads="1"/>
          </p:cNvSpPr>
          <p:nvPr/>
        </p:nvSpPr>
        <p:spPr bwMode="auto">
          <a:xfrm>
            <a:off x="6342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5520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AutoShape 7"/>
          <p:cNvSpPr>
            <a:spLocks noChangeArrowheads="1"/>
          </p:cNvSpPr>
          <p:nvPr/>
        </p:nvSpPr>
        <p:spPr bwMode="auto">
          <a:xfrm>
            <a:off x="7986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AutoShape 7"/>
          <p:cNvSpPr>
            <a:spLocks noChangeArrowheads="1"/>
          </p:cNvSpPr>
          <p:nvPr/>
        </p:nvSpPr>
        <p:spPr bwMode="auto">
          <a:xfrm>
            <a:off x="8808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AutoShape 7"/>
          <p:cNvSpPr>
            <a:spLocks noChangeArrowheads="1"/>
          </p:cNvSpPr>
          <p:nvPr/>
        </p:nvSpPr>
        <p:spPr bwMode="auto">
          <a:xfrm>
            <a:off x="9630802" y="159013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62249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92575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utoShape 7"/>
          <p:cNvSpPr>
            <a:spLocks noChangeArrowheads="1"/>
          </p:cNvSpPr>
          <p:nvPr/>
        </p:nvSpPr>
        <p:spPr bwMode="auto">
          <a:xfrm>
            <a:off x="6351404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H="1">
            <a:off x="7275096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578354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utoShape 7"/>
          <p:cNvSpPr>
            <a:spLocks noChangeArrowheads="1"/>
          </p:cNvSpPr>
          <p:nvPr/>
        </p:nvSpPr>
        <p:spPr bwMode="auto">
          <a:xfrm>
            <a:off x="7993110" y="2595978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H="1">
            <a:off x="8916802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8220060" y="21993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AutoShape 7"/>
          <p:cNvSpPr>
            <a:spLocks noChangeArrowheads="1"/>
          </p:cNvSpPr>
          <p:nvPr/>
        </p:nvSpPr>
        <p:spPr bwMode="auto">
          <a:xfrm>
            <a:off x="9630802" y="2595978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H="1">
            <a:off x="9893842" y="2188987"/>
            <a:ext cx="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3997" y="829914"/>
            <a:ext cx="224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263997" y="283067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263997" y="3831057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263997" y="4831436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第三趟归并结果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>
            <a:off x="4626802" y="3601818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15     20     25     40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7" name="直接箭头连接符 86"/>
          <p:cNvCxnSpPr/>
          <p:nvPr/>
        </p:nvCxnSpPr>
        <p:spPr>
          <a:xfrm flipH="1">
            <a:off x="6571402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5646060" y="318478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toShape 7"/>
          <p:cNvSpPr>
            <a:spLocks noChangeArrowheads="1"/>
          </p:cNvSpPr>
          <p:nvPr/>
        </p:nvSpPr>
        <p:spPr bwMode="auto">
          <a:xfrm>
            <a:off x="7956322" y="3601818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>
            <a:off x="9740076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9018322" y="318998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8634802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6629826" y="4211061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utoShape 7"/>
          <p:cNvSpPr>
            <a:spLocks noChangeArrowheads="1"/>
          </p:cNvSpPr>
          <p:nvPr/>
        </p:nvSpPr>
        <p:spPr bwMode="auto">
          <a:xfrm>
            <a:off x="4626854" y="4679061"/>
            <a:ext cx="558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10     15     18     20     25     30     40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263997" y="1830295"/>
            <a:ext cx="314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构造初始有序子序列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7748" y="5518403"/>
            <a:ext cx="9321648" cy="523220"/>
            <a:chOff x="527748" y="5518403"/>
            <a:chExt cx="9321648" cy="523220"/>
          </a:xfrm>
        </p:grpSpPr>
        <p:grpSp>
          <p:nvGrpSpPr>
            <p:cNvPr id="96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如何控制二路归并的结束？子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序列长度有什么规律？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0599420" y="1663926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1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599420" y="2706249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599420" y="3748572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99420" y="4790894"/>
            <a:ext cx="967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 = n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56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6" grpId="0" animBg="1"/>
      <p:bldP spid="56" grpId="1" animBg="1"/>
      <p:bldP spid="60" grpId="0" animBg="1"/>
      <p:bldP spid="60" grpId="1" animBg="1"/>
      <p:bldP spid="77" grpId="0" animBg="1"/>
      <p:bldP spid="77" grpId="1" animBg="1"/>
      <p:bldP spid="2" grpId="0"/>
      <p:bldP spid="78" grpId="0"/>
      <p:bldP spid="80" grpId="0"/>
      <p:bldP spid="85" grpId="0"/>
      <p:bldP spid="86" grpId="0" animBg="1"/>
      <p:bldP spid="86" grpId="1" animBg="1"/>
      <p:bldP spid="89" grpId="0" animBg="1"/>
      <p:bldP spid="89" grpId="1" animBg="1"/>
      <p:bldP spid="94" grpId="0" animBg="1"/>
      <p:bldP spid="94" grpId="1" animBg="1"/>
      <p:bldP spid="95" grpId="0"/>
      <p:bldP spid="46" grpId="0"/>
      <p:bldP spid="46" grpId="1"/>
      <p:bldP spid="48" grpId="0"/>
      <p:bldP spid="48" grpId="1"/>
      <p:bldP spid="54" grpId="0"/>
      <p:bldP spid="54" grpId="1"/>
      <p:bldP spid="59" grpId="0"/>
      <p:bldP spid="5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34440" y="1100113"/>
            <a:ext cx="9662160" cy="341632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MergeSort2(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)            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待排序记录存储在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r[1]~r[n]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1;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        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97581" y="2208014"/>
            <a:ext cx="819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&lt; n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0125" y="2939534"/>
            <a:ext cx="2603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MergePass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(r, n, h); </a:t>
            </a:r>
            <a:endParaRPr lang="zh-CN" altLang="en-US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0125" y="3320534"/>
            <a:ext cx="1500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2 * h; </a:t>
            </a:r>
            <a:endParaRPr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6866" y="4524377"/>
            <a:ext cx="9662160" cy="461665"/>
          </a:xfrm>
          <a:prstGeom prst="rect">
            <a:avLst/>
          </a:prstGeom>
          <a:ln>
            <a:solidFill>
              <a:srgbClr val="5C307D"/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MergePass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n,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h)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/*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待排序记录存储在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r[1]~r[n]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07943" y="1523272"/>
            <a:ext cx="4341433" cy="597664"/>
            <a:chOff x="607943" y="923176"/>
            <a:chExt cx="4341433" cy="597664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执行趟数：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25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2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07943" y="2322153"/>
            <a:ext cx="5899537" cy="652486"/>
            <a:chOff x="607943" y="923176"/>
            <a:chExt cx="5899537" cy="652486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44254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一趟：将记录扫描一遍，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07943" y="3175856"/>
            <a:ext cx="6268483" cy="652486"/>
            <a:chOff x="607943" y="923176"/>
            <a:chExt cx="6268483" cy="652486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81149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最好、最坏、平均情况：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800" baseline="-25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3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4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5223824" y="4182091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20   25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876426" y="4182091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8518132" y="4182091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10155824" y="4182091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89019" y="4355829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89019" y="5356210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5151824" y="5187931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15     20     25     40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096424" y="4770897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171082" y="4770897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8481344" y="5187931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10265098" y="477609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543344" y="4776094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599571" y="916379"/>
            <a:ext cx="9321648" cy="523220"/>
            <a:chOff x="527748" y="5518403"/>
            <a:chExt cx="9321648" cy="523220"/>
          </a:xfrm>
        </p:grpSpPr>
        <p:grpSp>
          <p:nvGrpSpPr>
            <p:cNvPr id="43" name="Group 31"/>
            <p:cNvGrpSpPr/>
            <p:nvPr/>
          </p:nvGrpSpPr>
          <p:grpSpPr>
            <a:xfrm>
              <a:off x="527748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021080" y="5518403"/>
              <a:ext cx="88283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二路归并执行多少趟？每一趟的时间性能是多少？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77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4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26646" y="232534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71762" y="2260036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二路归并排序的基本思想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" name="Group 40"/>
          <p:cNvGrpSpPr/>
          <p:nvPr/>
        </p:nvGrpSpPr>
        <p:grpSpPr>
          <a:xfrm>
            <a:off x="1953634" y="340958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698750" y="3344273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二路归并的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性能、稳定性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4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07943" y="923176"/>
            <a:ext cx="7179697" cy="597664"/>
            <a:chOff x="607943" y="923176"/>
            <a:chExt cx="7179697" cy="597664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722708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空间性能：合并不能就地进行，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2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607943" y="1791856"/>
            <a:ext cx="5899537" cy="652486"/>
            <a:chOff x="607943" y="923176"/>
            <a:chExt cx="5899537" cy="652486"/>
          </a:xfrm>
        </p:grpSpPr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44254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稳定性：稳定</a:t>
              </a:r>
              <a:endParaRPr kumimoji="1" lang="zh-CN" altLang="en-US" sz="28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5178104" y="3625979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20   25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6830706" y="3625979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8472412" y="3625979"/>
            <a:ext cx="14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10110104" y="3625979"/>
            <a:ext cx="64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18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43299" y="3799717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第一趟归并结果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43299" y="4800098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第二趟归并结果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5106104" y="4631819"/>
            <a:ext cx="3168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20    20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*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  25     40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7050704" y="4214785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6125362" y="4214785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7"/>
          <p:cNvSpPr>
            <a:spLocks noChangeArrowheads="1"/>
          </p:cNvSpPr>
          <p:nvPr/>
        </p:nvSpPr>
        <p:spPr bwMode="auto">
          <a:xfrm>
            <a:off x="8435624" y="4631819"/>
            <a:ext cx="2340000" cy="609243"/>
          </a:xfrm>
          <a:prstGeom prst="cube">
            <a:avLst>
              <a:gd name="adj" fmla="val 14324"/>
            </a:avLst>
          </a:prstGeom>
          <a:solidFill>
            <a:srgbClr val="B4B4BE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10     18     30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 flipH="1">
            <a:off x="10219378" y="4219982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497624" y="4219982"/>
            <a:ext cx="216000" cy="468000"/>
          </a:xfrm>
          <a:prstGeom prst="straightConnector1">
            <a:avLst/>
          </a:prstGeom>
          <a:ln w="28575">
            <a:solidFill>
              <a:srgbClr val="B42D2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2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4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1631216"/>
            <a:chOff x="648991" y="845232"/>
            <a:chExt cx="10918169" cy="1631216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二路归并排序的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基本思想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将待排序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序列划分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两个长度相等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的子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序列，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分别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对这两个子序列进行排序，得到两个有序子序列，再将这两个有序子序列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成一个有序序列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2248056" y="3039441"/>
            <a:ext cx="3013179" cy="432000"/>
            <a:chOff x="2248056" y="3039441"/>
            <a:chExt cx="3013179" cy="43200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461323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/2</a:t>
              </a:r>
              <a:endParaRPr kumimoji="1" lang="en-US" altLang="zh-CN" sz="2400" spc="-7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276083" y="307780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81308" y="3039441"/>
            <a:ext cx="3000818" cy="432000"/>
            <a:chOff x="5581308" y="3039441"/>
            <a:chExt cx="3000818" cy="432000"/>
          </a:xfrm>
        </p:grpSpPr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793412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6717466" y="309197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40" name="Oval 17"/>
            <p:cNvSpPr>
              <a:spLocks noChangeArrowheads="1"/>
            </p:cNvSpPr>
            <p:nvPr/>
          </p:nvSpPr>
          <p:spPr bwMode="auto">
            <a:xfrm>
              <a:off x="5581308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kern="0" spc="-10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/2+1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50085" y="2536735"/>
            <a:ext cx="927100" cy="1014246"/>
            <a:chOff x="4950085" y="2536735"/>
            <a:chExt cx="927100" cy="101424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5410200" y="2959900"/>
              <a:ext cx="0" cy="591081"/>
            </a:xfrm>
            <a:prstGeom prst="line">
              <a:avLst/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4950085" y="2536735"/>
              <a:ext cx="927100" cy="37606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划分</a:t>
              </a:r>
              <a:endParaRPr lang="en-US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248056" y="4273881"/>
            <a:ext cx="3013179" cy="432000"/>
            <a:chOff x="2248056" y="3039441"/>
            <a:chExt cx="3013179" cy="432000"/>
          </a:xfrm>
        </p:grpSpPr>
        <p:sp>
          <p:nvSpPr>
            <p:cNvPr id="54" name="Oval 15"/>
            <p:cNvSpPr>
              <a:spLocks noChangeArrowheads="1"/>
            </p:cNvSpPr>
            <p:nvPr/>
          </p:nvSpPr>
          <p:spPr bwMode="auto">
            <a:xfrm>
              <a:off x="2248056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4613235" y="3039441"/>
              <a:ext cx="648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/2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spc="-7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2903417" y="3095411"/>
              <a:ext cx="1709818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≤   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81308" y="4255362"/>
            <a:ext cx="3000818" cy="438700"/>
            <a:chOff x="5581308" y="3950562"/>
            <a:chExt cx="3000818" cy="438700"/>
          </a:xfrm>
        </p:grpSpPr>
        <p:grpSp>
          <p:nvGrpSpPr>
            <p:cNvPr id="62" name="组合 61"/>
            <p:cNvGrpSpPr/>
            <p:nvPr/>
          </p:nvGrpSpPr>
          <p:grpSpPr>
            <a:xfrm>
              <a:off x="5581308" y="3950562"/>
              <a:ext cx="3000818" cy="432000"/>
              <a:chOff x="5581308" y="3039441"/>
              <a:chExt cx="3000818" cy="432000"/>
            </a:xfrm>
          </p:grpSpPr>
          <p:sp>
            <p:nvSpPr>
              <p:cNvPr id="63" name="Oval 19"/>
              <p:cNvSpPr>
                <a:spLocks noChangeArrowheads="1"/>
              </p:cNvSpPr>
              <p:nvPr/>
            </p:nvSpPr>
            <p:spPr bwMode="auto">
              <a:xfrm>
                <a:off x="7934126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baseline="-25000" dirty="0" err="1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i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Oval 17"/>
              <p:cNvSpPr>
                <a:spLocks noChangeArrowheads="1"/>
              </p:cNvSpPr>
              <p:nvPr/>
            </p:nvSpPr>
            <p:spPr bwMode="auto">
              <a:xfrm>
                <a:off x="5581308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5C307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kern="0" spc="-150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kern="0" spc="-150" baseline="-25000" dirty="0" err="1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kern="0" spc="-150" baseline="-250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/2+1</a:t>
                </a:r>
                <a:r>
                  <a:rPr kumimoji="1" lang="en-US" altLang="zh-CN" sz="2400" i="1" spc="-15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kern="0" spc="-15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6234667" y="4014801"/>
              <a:ext cx="1709818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≤   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 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右箭头 67"/>
          <p:cNvSpPr/>
          <p:nvPr/>
        </p:nvSpPr>
        <p:spPr>
          <a:xfrm rot="5400000">
            <a:off x="3470326" y="3668202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 rot="5400000">
            <a:off x="6893016" y="3742691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3484006" y="4705881"/>
            <a:ext cx="3710594" cy="689079"/>
            <a:chOff x="3758326" y="4568721"/>
            <a:chExt cx="3710594" cy="871959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3758326" y="4568721"/>
              <a:ext cx="1502909" cy="871959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H="1">
              <a:off x="5966011" y="4568721"/>
              <a:ext cx="1502909" cy="871959"/>
            </a:xfrm>
            <a:prstGeom prst="straightConnector1">
              <a:avLst/>
            </a:prstGeom>
            <a:ln w="28575">
              <a:solidFill>
                <a:srgbClr val="B42D2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2248056" y="5440680"/>
            <a:ext cx="6334070" cy="450519"/>
            <a:chOff x="2248056" y="5440680"/>
            <a:chExt cx="6334070" cy="450519"/>
          </a:xfrm>
        </p:grpSpPr>
        <p:grpSp>
          <p:nvGrpSpPr>
            <p:cNvPr id="71" name="组合 70"/>
            <p:cNvGrpSpPr/>
            <p:nvPr/>
          </p:nvGrpSpPr>
          <p:grpSpPr>
            <a:xfrm>
              <a:off x="2248056" y="5459199"/>
              <a:ext cx="3013179" cy="432000"/>
              <a:chOff x="2248056" y="3039441"/>
              <a:chExt cx="3013179" cy="432000"/>
            </a:xfrm>
          </p:grpSpPr>
          <p:sp>
            <p:nvSpPr>
              <p:cNvPr id="72" name="Oval 15"/>
              <p:cNvSpPr>
                <a:spLocks noChangeArrowheads="1"/>
              </p:cNvSpPr>
              <p:nvPr/>
            </p:nvSpPr>
            <p:spPr bwMode="auto">
              <a:xfrm>
                <a:off x="2248056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</a:ln>
              <a:effectLst/>
            </p:spPr>
            <p:txBody>
              <a:bodyPr wrap="none" t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baseline="-250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1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r>
                  <a:rPr kumimoji="1"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17"/>
              <p:cNvSpPr>
                <a:spLocks noChangeArrowheads="1"/>
              </p:cNvSpPr>
              <p:nvPr/>
            </p:nvSpPr>
            <p:spPr bwMode="auto">
              <a:xfrm>
                <a:off x="4613235" y="3039441"/>
                <a:ext cx="648000" cy="432000"/>
              </a:xfrm>
              <a:prstGeom prst="ellipse">
                <a:avLst/>
              </a:prstGeom>
              <a:noFill/>
              <a:ln w="28575">
                <a:solidFill>
                  <a:srgbClr val="B42D2D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lnSpc>
                    <a:spcPts val="2200"/>
                  </a:lnSpc>
                </a:pPr>
                <a:r>
                  <a:rPr kumimoji="1" lang="en-US" altLang="zh-CN" sz="2400" i="1" spc="-70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</a:t>
                </a:r>
                <a:r>
                  <a:rPr kumimoji="1" lang="en-US" altLang="zh-CN" sz="2400" i="1" spc="-70" baseline="-25000" dirty="0" err="1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400" spc="-70" baseline="-250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rPr>
                  <a:t>/2</a:t>
                </a:r>
                <a:r>
                  <a:rPr kumimoji="1"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r>
                  <a:rPr kumimoji="1" lang="en-US" altLang="zh-CN" sz="2400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'</a:t>
                </a:r>
                <a:endPara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 Box 21"/>
              <p:cNvSpPr txBox="1">
                <a:spLocks noChangeArrowheads="1"/>
              </p:cNvSpPr>
              <p:nvPr/>
            </p:nvSpPr>
            <p:spPr bwMode="auto">
              <a:xfrm>
                <a:off x="2903417" y="3095411"/>
                <a:ext cx="1709818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≤   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5581308" y="5440680"/>
              <a:ext cx="3000818" cy="438700"/>
              <a:chOff x="5581308" y="3950562"/>
              <a:chExt cx="3000818" cy="438700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5581308" y="3950562"/>
                <a:ext cx="3000818" cy="432000"/>
                <a:chOff x="5581308" y="3039441"/>
                <a:chExt cx="3000818" cy="432000"/>
              </a:xfrm>
            </p:grpSpPr>
            <p:sp>
              <p:nvSpPr>
                <p:cNvPr id="82" name="Oval 19"/>
                <p:cNvSpPr>
                  <a:spLocks noChangeArrowheads="1"/>
                </p:cNvSpPr>
                <p:nvPr/>
              </p:nvSpPr>
              <p:spPr bwMode="auto">
                <a:xfrm>
                  <a:off x="7934126" y="3039441"/>
                  <a:ext cx="648000" cy="432000"/>
                </a:xfrm>
                <a:prstGeom prst="ellipse">
                  <a:avLst/>
                </a:prstGeom>
                <a:noFill/>
                <a:ln w="28575">
                  <a:solidFill>
                    <a:srgbClr val="B42D2D"/>
                  </a:solidFill>
                </a:ln>
                <a:effectLst/>
              </p:spPr>
              <p:txBody>
                <a:bodyPr wrap="none" t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dirty="0" err="1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baseline="-25000" dirty="0" err="1" smtClean="0">
                      <a:solidFill>
                        <a:srgbClr val="404040"/>
                      </a:solidFill>
                      <a:latin typeface="Times New Roman" pitchFamily="18" charset="0"/>
                      <a:ea typeface="宋体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i="1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'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'</a:t>
                  </a:r>
                  <a:endParaRPr kumimoji="1" lang="en-US" altLang="zh-CN" sz="2400" i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Oval 17"/>
                <p:cNvSpPr>
                  <a:spLocks noChangeArrowheads="1"/>
                </p:cNvSpPr>
                <p:nvPr/>
              </p:nvSpPr>
              <p:spPr bwMode="auto">
                <a:xfrm>
                  <a:off x="5581308" y="3039441"/>
                  <a:ext cx="648000" cy="432000"/>
                </a:xfrm>
                <a:prstGeom prst="ellipse">
                  <a:avLst/>
                </a:prstGeom>
                <a:noFill/>
                <a:ln w="28575">
                  <a:solidFill>
                    <a:srgbClr val="B42D2D"/>
                  </a:solidFill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lnSpc>
                      <a:spcPts val="2200"/>
                    </a:lnSpc>
                  </a:pPr>
                  <a:r>
                    <a:rPr kumimoji="1" lang="en-US" altLang="zh-CN" sz="2400" i="1" kern="0" spc="-150" dirty="0" err="1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r</a:t>
                  </a:r>
                  <a:r>
                    <a:rPr kumimoji="1" lang="en-US" altLang="zh-CN" sz="2400" i="1" kern="0" spc="-150" baseline="-25000" dirty="0" err="1" smtClean="0">
                      <a:solidFill>
                        <a:srgbClr val="404040"/>
                      </a:solidFill>
                      <a:latin typeface="Times New Roman" pitchFamily="18" charset="0"/>
                      <a:ea typeface="宋体" charset="-122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400" kern="0" spc="-150" baseline="-25000" dirty="0" smtClean="0">
                      <a:solidFill>
                        <a:srgbClr val="404040"/>
                      </a:solidFill>
                      <a:latin typeface="Times New Roman" pitchFamily="18" charset="0"/>
                      <a:ea typeface="宋体" charset="-122"/>
                      <a:cs typeface="Times New Roman" panose="02020603050405020304" pitchFamily="18" charset="0"/>
                    </a:rPr>
                    <a:t>/2+1</a:t>
                  </a:r>
                  <a:r>
                    <a:rPr kumimoji="1" lang="en-US" altLang="zh-CN" sz="2400" i="1" spc="-150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'</a:t>
                  </a:r>
                  <a:r>
                    <a:rPr kumimoji="1" lang="en-US" altLang="zh-CN" sz="2400" i="1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'</a:t>
                  </a:r>
                  <a:endParaRPr kumimoji="1" lang="en-US" altLang="zh-CN" sz="2400" kern="0" spc="-150" baseline="-250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81" name="Text Box 21"/>
              <p:cNvSpPr txBox="1">
                <a:spLocks noChangeArrowheads="1"/>
              </p:cNvSpPr>
              <p:nvPr/>
            </p:nvSpPr>
            <p:spPr bwMode="auto">
              <a:xfrm>
                <a:off x="6234667" y="4014801"/>
                <a:ext cx="1709818" cy="374461"/>
              </a:xfrm>
              <a:prstGeom prst="rect">
                <a:avLst/>
              </a:prstGeom>
              <a:noFill/>
              <a:ln w="2857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≤   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≤</a:t>
                </a:r>
                <a:endPara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5203533" y="5515169"/>
              <a:ext cx="377775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≤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274929" y="57362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399983" y="71762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337456" y="107762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462510" y="78962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212402" y="100562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9525039" y="86162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34440" y="2173704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5274929" y="180230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7399983" y="194630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6337456" y="230630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8462510" y="201830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212402" y="223430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525039" y="209030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34440" y="3371448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分别排序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212402" y="356846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274929" y="349646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6337456" y="306446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7399983" y="335246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462510" y="328046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9525039" y="320846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234440" y="4710839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4212402" y="486967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5274929" y="479767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6337456" y="465367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7399983" y="458167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8462510" y="45096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9525039" y="4365672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62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35" grpId="0" animBg="1"/>
      <p:bldP spid="35" grpId="1" animBg="1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4" grpId="0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605294"/>
            <a:chOff x="648991" y="845232"/>
            <a:chExt cx="10918169" cy="605294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合并两个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2253772" y="2079625"/>
            <a:ext cx="2924175" cy="600075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endParaRPr kumimoji="1" lang="zh-CN" altLang="en-US" sz="2800" b="1">
              <a:solidFill>
                <a:srgbClr val="FFFF97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5250971" y="2079625"/>
            <a:ext cx="2109787" cy="600075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endParaRPr kumimoji="1" lang="zh-CN" altLang="en-US" sz="2800" b="1">
              <a:solidFill>
                <a:srgbClr val="FFFF97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2388710" y="1628775"/>
            <a:ext cx="179388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s 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4858860" y="1628775"/>
            <a:ext cx="360363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 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5297010" y="1628775"/>
            <a:ext cx="765175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m+1 </a:t>
            </a: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7128667" y="1628775"/>
            <a:ext cx="225425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t 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1520030" y="2166938"/>
            <a:ext cx="539750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r[ ]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94032" y="5375845"/>
            <a:ext cx="5486728" cy="605294"/>
            <a:chOff x="594032" y="5375845"/>
            <a:chExt cx="5486728" cy="605294"/>
          </a:xfrm>
        </p:grpSpPr>
        <p:grpSp>
          <p:nvGrpSpPr>
            <p:cNvPr id="96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73162" y="5375845"/>
              <a:ext cx="490759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如何表示两个相邻的子序列？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8312" y="3017559"/>
            <a:ext cx="5559593" cy="562270"/>
            <a:chOff x="548312" y="3017559"/>
            <a:chExt cx="5559593" cy="562270"/>
          </a:xfrm>
        </p:grpSpPr>
        <p:grpSp>
          <p:nvGrpSpPr>
            <p:cNvPr id="102" name="Group 109"/>
            <p:cNvGrpSpPr/>
            <p:nvPr/>
          </p:nvGrpSpPr>
          <p:grpSpPr>
            <a:xfrm>
              <a:off x="54831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6" name="矩形 115"/>
            <p:cNvSpPr/>
            <p:nvPr/>
          </p:nvSpPr>
          <p:spPr>
            <a:xfrm>
              <a:off x="1200307" y="3017559"/>
              <a:ext cx="4907598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  <a:endPara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297778" y="3703321"/>
            <a:ext cx="8836821" cy="156966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Merge(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39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5" grpId="0" animBg="1"/>
      <p:bldP spid="55" grpId="1" animBg="1"/>
      <p:bldP spid="56" grpId="0"/>
      <p:bldP spid="57" grpId="0"/>
      <p:bldP spid="58" grpId="0"/>
      <p:bldP spid="60" grpId="0"/>
      <p:bldP spid="6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605294"/>
            <a:chOff x="648991" y="845232"/>
            <a:chExt cx="10918169" cy="605294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合并两个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2253772" y="2075041"/>
            <a:ext cx="2924175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20    25    40    50  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5250971" y="2075041"/>
            <a:ext cx="2109787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15    21    30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2388710" y="1628775"/>
            <a:ext cx="179388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s 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4858860" y="1628775"/>
            <a:ext cx="360363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 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5297010" y="1628775"/>
            <a:ext cx="765175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m+1 </a:t>
            </a: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7128667" y="1628775"/>
            <a:ext cx="225425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t 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1520030" y="2166938"/>
            <a:ext cx="539750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r[ ]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94032" y="5375845"/>
            <a:ext cx="5486728" cy="605294"/>
            <a:chOff x="594032" y="5375845"/>
            <a:chExt cx="5486728" cy="605294"/>
          </a:xfrm>
        </p:grpSpPr>
        <p:grpSp>
          <p:nvGrpSpPr>
            <p:cNvPr id="96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73162" y="5375845"/>
              <a:ext cx="490759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就地进行吗？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32"/>
          <p:cNvGrpSpPr>
            <a:grpSpLocks/>
          </p:cNvGrpSpPr>
          <p:nvPr/>
        </p:nvGrpSpPr>
        <p:grpSpPr bwMode="auto">
          <a:xfrm>
            <a:off x="2265675" y="2686689"/>
            <a:ext cx="219075" cy="458788"/>
            <a:chOff x="984" y="2529"/>
            <a:chExt cx="138" cy="289"/>
          </a:xfrm>
        </p:grpSpPr>
        <p:sp>
          <p:nvSpPr>
            <p:cNvPr id="86" name="Line 33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4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8" name="Group 35"/>
          <p:cNvGrpSpPr>
            <a:grpSpLocks/>
          </p:cNvGrpSpPr>
          <p:nvPr/>
        </p:nvGrpSpPr>
        <p:grpSpPr bwMode="auto">
          <a:xfrm>
            <a:off x="5471155" y="2686689"/>
            <a:ext cx="277813" cy="458788"/>
            <a:chOff x="2216" y="2529"/>
            <a:chExt cx="175" cy="289"/>
          </a:xfrm>
        </p:grpSpPr>
        <p:sp>
          <p:nvSpPr>
            <p:cNvPr id="89" name="Line 36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91" name="Group 39"/>
          <p:cNvGrpSpPr>
            <a:grpSpLocks/>
          </p:cNvGrpSpPr>
          <p:nvPr/>
        </p:nvGrpSpPr>
        <p:grpSpPr bwMode="auto">
          <a:xfrm>
            <a:off x="2631593" y="3960578"/>
            <a:ext cx="277813" cy="458788"/>
            <a:chOff x="2216" y="2529"/>
            <a:chExt cx="175" cy="289"/>
          </a:xfrm>
        </p:grpSpPr>
        <p:sp>
          <p:nvSpPr>
            <p:cNvPr id="92" name="Line 4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Text Box 4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04356" y="3351331"/>
            <a:ext cx="5449416" cy="609243"/>
            <a:chOff x="1304356" y="3583801"/>
            <a:chExt cx="5449416" cy="609243"/>
          </a:xfrm>
        </p:grpSpPr>
        <p:sp>
          <p:nvSpPr>
            <p:cNvPr id="84" name="AutoShape 7"/>
            <p:cNvSpPr>
              <a:spLocks noChangeArrowheads="1"/>
            </p:cNvSpPr>
            <p:nvPr/>
          </p:nvSpPr>
          <p:spPr bwMode="auto">
            <a:xfrm>
              <a:off x="2253772" y="3583801"/>
              <a:ext cx="4500000" cy="609243"/>
            </a:xfrm>
            <a:prstGeom prst="cube">
              <a:avLst>
                <a:gd name="adj" fmla="val 14324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l"/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kumimoji="1" lang="zh-CN" altLang="en-US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304356" y="3695064"/>
              <a:ext cx="912269" cy="430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kumimoji="1"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r1[ ] </a:t>
              </a:r>
              <a:endPara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446178" y="3472913"/>
            <a:ext cx="539750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en-US" altLang="zh-CN" sz="28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880132" y="4071960"/>
            <a:ext cx="5559593" cy="562270"/>
            <a:chOff x="548312" y="3017559"/>
            <a:chExt cx="5559593" cy="562270"/>
          </a:xfrm>
        </p:grpSpPr>
        <p:grpSp>
          <p:nvGrpSpPr>
            <p:cNvPr id="40" name="Group 109"/>
            <p:cNvGrpSpPr/>
            <p:nvPr/>
          </p:nvGrpSpPr>
          <p:grpSpPr>
            <a:xfrm>
              <a:off x="54831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2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200307" y="3017559"/>
              <a:ext cx="4907598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  <a:endPara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5525202" y="4771696"/>
            <a:ext cx="5432358" cy="1200329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m &amp;&amp; j &lt;= t)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&lt;= r[j])  r1[k++] = r[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else  r1[k++] = r[j++];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8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5.55112E-17 L 0.05612 5.55112E-1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05235 4.07407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35" grpId="0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8991" y="845232"/>
            <a:ext cx="10918169" cy="605294"/>
            <a:chOff x="648991" y="845232"/>
            <a:chExt cx="10918169" cy="605294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一次合并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合并两个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相邻的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有序子序列的过程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2253772" y="2075041"/>
            <a:ext cx="2924175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20    25    40    50  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5250971" y="2075041"/>
            <a:ext cx="2109787" cy="609243"/>
          </a:xfrm>
          <a:prstGeom prst="cube">
            <a:avLst>
              <a:gd name="adj" fmla="val 14324"/>
            </a:avLst>
          </a:prstGeom>
          <a:solidFill>
            <a:srgbClr val="B4B4C8"/>
          </a:solidFill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15    21    30</a:t>
            </a:r>
            <a:endParaRPr kumimoji="1" lang="zh-CN" altLang="en-US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2388710" y="1628775"/>
            <a:ext cx="179388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s 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4858860" y="1628775"/>
            <a:ext cx="360363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 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5297010" y="1628775"/>
            <a:ext cx="765175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m+1 </a:t>
            </a: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7128667" y="1628775"/>
            <a:ext cx="225425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t </a:t>
            </a:r>
          </a:p>
        </p:txBody>
      </p:sp>
      <p:sp>
        <p:nvSpPr>
          <p:cNvPr id="64" name="Rectangle 14"/>
          <p:cNvSpPr>
            <a:spLocks noChangeArrowheads="1"/>
          </p:cNvSpPr>
          <p:nvPr/>
        </p:nvSpPr>
        <p:spPr bwMode="auto">
          <a:xfrm>
            <a:off x="1520030" y="2166938"/>
            <a:ext cx="539750" cy="4270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r[ ]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94032" y="5375845"/>
            <a:ext cx="5486728" cy="605294"/>
            <a:chOff x="594032" y="5375845"/>
            <a:chExt cx="5486728" cy="605294"/>
          </a:xfrm>
        </p:grpSpPr>
        <p:grpSp>
          <p:nvGrpSpPr>
            <p:cNvPr id="96" name="Group 31"/>
            <p:cNvGrpSpPr/>
            <p:nvPr/>
          </p:nvGrpSpPr>
          <p:grpSpPr>
            <a:xfrm>
              <a:off x="594032" y="54881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1173162" y="5375845"/>
              <a:ext cx="4907598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某个子序列比较完毕，做什么？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32"/>
          <p:cNvGrpSpPr>
            <a:grpSpLocks/>
          </p:cNvGrpSpPr>
          <p:nvPr/>
        </p:nvGrpSpPr>
        <p:grpSpPr bwMode="auto">
          <a:xfrm>
            <a:off x="3850635" y="2703497"/>
            <a:ext cx="219075" cy="458788"/>
            <a:chOff x="984" y="2529"/>
            <a:chExt cx="138" cy="289"/>
          </a:xfrm>
        </p:grpSpPr>
        <p:sp>
          <p:nvSpPr>
            <p:cNvPr id="86" name="Line 33"/>
            <p:cNvSpPr>
              <a:spLocks noChangeShapeType="1"/>
            </p:cNvSpPr>
            <p:nvPr/>
          </p:nvSpPr>
          <p:spPr bwMode="auto">
            <a:xfrm flipV="1">
              <a:off x="1122" y="2529"/>
              <a:ext cx="0" cy="226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Text Box 34"/>
            <p:cNvSpPr txBox="1">
              <a:spLocks noChangeArrowheads="1"/>
            </p:cNvSpPr>
            <p:nvPr/>
          </p:nvSpPr>
          <p:spPr bwMode="auto">
            <a:xfrm>
              <a:off x="984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4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8" name="Group 35"/>
          <p:cNvGrpSpPr>
            <a:grpSpLocks/>
          </p:cNvGrpSpPr>
          <p:nvPr/>
        </p:nvGrpSpPr>
        <p:grpSpPr bwMode="auto">
          <a:xfrm>
            <a:off x="7555713" y="2641925"/>
            <a:ext cx="277813" cy="458788"/>
            <a:chOff x="2216" y="2529"/>
            <a:chExt cx="175" cy="289"/>
          </a:xfrm>
        </p:grpSpPr>
        <p:sp>
          <p:nvSpPr>
            <p:cNvPr id="89" name="Line 36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itchFamily="18" charset="0"/>
                </a:rPr>
                <a:t>j</a:t>
              </a:r>
            </a:p>
          </p:txBody>
        </p:sp>
      </p:grpSp>
      <p:grpSp>
        <p:nvGrpSpPr>
          <p:cNvPr id="91" name="Group 39"/>
          <p:cNvGrpSpPr>
            <a:grpSpLocks/>
          </p:cNvGrpSpPr>
          <p:nvPr/>
        </p:nvGrpSpPr>
        <p:grpSpPr bwMode="auto">
          <a:xfrm>
            <a:off x="5254314" y="3990944"/>
            <a:ext cx="277813" cy="458788"/>
            <a:chOff x="2216" y="2529"/>
            <a:chExt cx="175" cy="289"/>
          </a:xfrm>
        </p:grpSpPr>
        <p:sp>
          <p:nvSpPr>
            <p:cNvPr id="92" name="Line 40"/>
            <p:cNvSpPr>
              <a:spLocks noChangeShapeType="1"/>
            </p:cNvSpPr>
            <p:nvPr/>
          </p:nvSpPr>
          <p:spPr bwMode="auto">
            <a:xfrm flipV="1">
              <a:off x="2216" y="2529"/>
              <a:ext cx="0" cy="22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Text Box 41"/>
            <p:cNvSpPr txBox="1">
              <a:spLocks noChangeArrowheads="1"/>
            </p:cNvSpPr>
            <p:nvPr/>
          </p:nvSpPr>
          <p:spPr bwMode="auto">
            <a:xfrm>
              <a:off x="2278" y="2585"/>
              <a:ext cx="1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404040"/>
                  </a:solidFill>
                  <a:latin typeface="Times New Roman" pitchFamily="18" charset="0"/>
                </a:rPr>
                <a:t>k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325562" y="3351331"/>
            <a:ext cx="5428210" cy="609243"/>
            <a:chOff x="1325562" y="3583801"/>
            <a:chExt cx="5428210" cy="609243"/>
          </a:xfrm>
        </p:grpSpPr>
        <p:sp>
          <p:nvSpPr>
            <p:cNvPr id="84" name="AutoShape 7"/>
            <p:cNvSpPr>
              <a:spLocks noChangeArrowheads="1"/>
            </p:cNvSpPr>
            <p:nvPr/>
          </p:nvSpPr>
          <p:spPr bwMode="auto">
            <a:xfrm>
              <a:off x="2253772" y="3583801"/>
              <a:ext cx="4500000" cy="609243"/>
            </a:xfrm>
            <a:prstGeom prst="cube">
              <a:avLst>
                <a:gd name="adj" fmla="val 14324"/>
              </a:avLst>
            </a:prstGeom>
            <a:solidFill>
              <a:srgbClr val="B4B4C8"/>
            </a:solidFill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l"/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kumimoji="1" lang="zh-CN" altLang="en-US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325562" y="3695064"/>
              <a:ext cx="881621" cy="430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kumimoji="1"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r1[ ] </a:t>
              </a:r>
              <a:endParaRPr kumimoji="1"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2446178" y="3472913"/>
            <a:ext cx="2592863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15    20    21    30 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en-US" altLang="zh-CN" sz="28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506492" y="3684777"/>
            <a:ext cx="2861874" cy="605294"/>
            <a:chOff x="548312" y="3017559"/>
            <a:chExt cx="2861874" cy="605294"/>
          </a:xfrm>
        </p:grpSpPr>
        <p:grpSp>
          <p:nvGrpSpPr>
            <p:cNvPr id="40" name="Group 109"/>
            <p:cNvGrpSpPr/>
            <p:nvPr/>
          </p:nvGrpSpPr>
          <p:grpSpPr>
            <a:xfrm>
              <a:off x="548312" y="3115316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2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1200307" y="3017559"/>
              <a:ext cx="2209879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算法描述：</a:t>
              </a:r>
              <a:endPara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矩形 65"/>
          <p:cNvSpPr/>
          <p:nvPr/>
        </p:nvSpPr>
        <p:spPr>
          <a:xfrm>
            <a:off x="8027786" y="4426719"/>
            <a:ext cx="3224194" cy="156966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m)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r1[k++] = r[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(j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 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r1[k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++] = r[j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++];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14"/>
          <p:cNvSpPr>
            <a:spLocks noChangeArrowheads="1"/>
          </p:cNvSpPr>
          <p:nvPr/>
        </p:nvSpPr>
        <p:spPr bwMode="auto">
          <a:xfrm>
            <a:off x="5393063" y="3477833"/>
            <a:ext cx="1296431" cy="43088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40    50</a:t>
            </a:r>
            <a:r>
              <a:rPr kumimoji="1"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kumimoji="1" lang="en-US" altLang="zh-CN" sz="28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49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49" grpId="0" animBg="1"/>
      <p:bldP spid="55" grpId="0" animBg="1"/>
      <p:bldP spid="66" grpId="0" animBg="1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1560" y="667757"/>
            <a:ext cx="9784080" cy="542712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Merge(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r1[n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       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作为合并的辅助空间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s, j = m + 1, k = s;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51560" y="5009489"/>
            <a:ext cx="9784080" cy="75918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t;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将合并结果传回数组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r[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r1[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1560" y="3644418"/>
            <a:ext cx="9784080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m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r1[k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++]=r[</a:t>
            </a:r>
            <a:r>
              <a:rPr lang="en-US" altLang="zh-CN" sz="2400" dirty="0" err="1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++]; 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while 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 &lt;= t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r1[k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++]=r[j++];  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1560" y="2031112"/>
            <a:ext cx="6096000" cy="17594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m &amp;&amp; j &lt;= t)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r[j]) r1[k++]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++];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r1[k++] = r[j++];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74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1560" y="667757"/>
            <a:ext cx="9784080" cy="542712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Merge(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r1[ ],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s, j = m + 1, k = s;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51560" y="3644418"/>
            <a:ext cx="9784080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m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r1[k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++]=r[</a:t>
            </a:r>
            <a:r>
              <a:rPr lang="en-US" altLang="zh-CN" sz="2400" dirty="0" err="1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++]; 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while 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 &lt;= t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r1[k</a:t>
            </a: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++]=r[j++];  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1560" y="2031112"/>
            <a:ext cx="6096000" cy="175945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m &amp;&amp; j &lt;= t)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(r[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r[j]) r1[k++] 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++];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r1[k++] = r[j++];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50042" y="1311121"/>
            <a:ext cx="8418797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strike="dblStrike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strike="dblStrik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r1[n];                       /*</a:t>
            </a:r>
            <a:r>
              <a:rPr lang="zh-CN" altLang="zh-CN" sz="2400" strike="dblStrik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400" strike="dblStrik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zh-CN" sz="2400" strike="dblStrik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作为合并的辅助空间</a:t>
            </a:r>
            <a:r>
              <a:rPr lang="en-US" altLang="zh-CN" sz="2400" strike="dblStrike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strike="dblStrike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9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9" grpId="0"/>
      <p:bldP spid="7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7536</TotalTime>
  <Words>1576</Words>
  <Application>Microsoft Office PowerPoint</Application>
  <PresentationFormat>自定义</PresentationFormat>
  <Paragraphs>386</Paragraphs>
  <Slides>20</Slides>
  <Notes>0</Notes>
  <HiddenSlides>13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211</cp:revision>
  <dcterms:created xsi:type="dcterms:W3CDTF">2016-09-14T00:58:04Z</dcterms:created>
  <dcterms:modified xsi:type="dcterms:W3CDTF">2020-12-17T13:09:51Z</dcterms:modified>
</cp:coreProperties>
</file>