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75" r:id="rId4"/>
    <p:sldId id="276" r:id="rId5"/>
    <p:sldId id="277" r:id="rId6"/>
    <p:sldId id="278" r:id="rId7"/>
    <p:sldId id="279" r:id="rId8"/>
    <p:sldId id="280" r:id="rId9"/>
    <p:sldId id="283" r:id="rId10"/>
    <p:sldId id="28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C307D"/>
    <a:srgbClr val="B42D2D"/>
    <a:srgbClr val="285A32"/>
    <a:srgbClr val="507D7D"/>
    <a:srgbClr val="B4B4BE"/>
    <a:srgbClr val="A0A0AA"/>
    <a:srgbClr val="A0A0B4"/>
    <a:srgbClr val="AAAAB4"/>
    <a:srgbClr val="968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65" autoAdjust="0"/>
  </p:normalViewPr>
  <p:slideViewPr>
    <p:cSldViewPr snapToGrid="0">
      <p:cViewPr varScale="1">
        <p:scale>
          <a:sx n="81" d="100"/>
          <a:sy n="81" d="100"/>
        </p:scale>
        <p:origin x="-725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8-6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各种排序方法的比较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第八章     排序技术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6689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键码的分布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513326" y="857905"/>
            <a:ext cx="3743340" cy="523220"/>
            <a:chOff x="6891028" y="869585"/>
            <a:chExt cx="3743340" cy="523220"/>
          </a:xfrm>
        </p:grpSpPr>
        <p:grpSp>
          <p:nvGrpSpPr>
            <p:cNvPr id="68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70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7577121" y="869585"/>
              <a:ext cx="305724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从关键码的分布看</a:t>
              </a:r>
              <a:endPara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939095" y="1589405"/>
            <a:ext cx="10247065" cy="94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）当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待排序记录按关键码有序时，插入排序和起泡排序能达到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的时间复杂度；对于快速排序而言，这是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最坏情况，时间性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能蜕化为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1"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939095" y="2530368"/>
            <a:ext cx="10247065" cy="94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）简单选择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排序、堆排序和归并排序的时间性能不随记录序列中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关键码的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分布而改变。</a:t>
            </a:r>
          </a:p>
        </p:txBody>
      </p:sp>
      <p:sp>
        <p:nvSpPr>
          <p:cNvPr id="2" name="矩形 1"/>
          <p:cNvSpPr/>
          <p:nvPr/>
        </p:nvSpPr>
        <p:spPr>
          <a:xfrm>
            <a:off x="2477562" y="4065507"/>
            <a:ext cx="6840000" cy="1080000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none" anchor="ctr" anchorCtr="0">
            <a:noAutofit/>
          </a:bodyPr>
          <a:lstStyle/>
          <a:p>
            <a:pPr algn="ctr">
              <a:lnSpc>
                <a:spcPts val="38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各种排序算法各有</a:t>
            </a:r>
            <a:r>
              <a:rPr lang="zh-CN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优缺点，</a:t>
            </a:r>
            <a:endParaRPr lang="en-US" altLang="zh-CN" sz="28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3800"/>
              </a:lnSpc>
            </a:pPr>
            <a:r>
              <a:rPr lang="zh-CN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应该根据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zh-CN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选择合适的排序算法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47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3" grpId="0"/>
      <p:bldP spid="43" grpId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23214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16683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时间性能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Group 40"/>
          <p:cNvGrpSpPr/>
          <p:nvPr/>
        </p:nvGrpSpPr>
        <p:grpSpPr>
          <a:xfrm>
            <a:off x="1964746" y="207415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09862" y="200884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空间性能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40"/>
          <p:cNvGrpSpPr/>
          <p:nvPr/>
        </p:nvGrpSpPr>
        <p:grpSpPr>
          <a:xfrm>
            <a:off x="1964746" y="291616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709862" y="285085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稳定性及简单性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Group 40"/>
          <p:cNvGrpSpPr/>
          <p:nvPr/>
        </p:nvGrpSpPr>
        <p:grpSpPr>
          <a:xfrm>
            <a:off x="1964746" y="460018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2709862" y="453487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关键码的分布情况</a:t>
            </a:r>
          </a:p>
        </p:txBody>
      </p:sp>
      <p:grpSp>
        <p:nvGrpSpPr>
          <p:cNvPr id="30" name="Group 40"/>
          <p:cNvGrpSpPr/>
          <p:nvPr/>
        </p:nvGrpSpPr>
        <p:grpSpPr>
          <a:xfrm>
            <a:off x="1964746" y="375817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62" y="369286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记录本身的信息量</a:t>
            </a:r>
          </a:p>
        </p:txBody>
      </p: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19" grpId="0"/>
      <p:bldP spid="28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6" name="Group 16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59924"/>
              </p:ext>
            </p:extLst>
          </p:nvPr>
        </p:nvGraphicFramePr>
        <p:xfrm>
          <a:off x="1532923" y="1259523"/>
          <a:ext cx="8731250" cy="4052888"/>
        </p:xfrm>
        <a:graphic>
          <a:graphicData uri="http://schemas.openxmlformats.org/drawingml/2006/table">
            <a:tbl>
              <a:tblPr/>
              <a:tblGrid>
                <a:gridCol w="2559050"/>
                <a:gridCol w="2525712"/>
                <a:gridCol w="1846263"/>
                <a:gridCol w="180022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排序方法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平均情况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最好情况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最坏情况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直接插入排序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希尔排序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)~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起泡排序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快速排序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简单选择排序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堆排序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归并排序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87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6" name="Group 16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703516"/>
              </p:ext>
            </p:extLst>
          </p:nvPr>
        </p:nvGraphicFramePr>
        <p:xfrm>
          <a:off x="755683" y="924243"/>
          <a:ext cx="5084762" cy="4052888"/>
        </p:xfrm>
        <a:graphic>
          <a:graphicData uri="http://schemas.openxmlformats.org/drawingml/2006/table">
            <a:tbl>
              <a:tblPr/>
              <a:tblGrid>
                <a:gridCol w="2559050"/>
                <a:gridCol w="2525712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排序方法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平均情况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直接插入排序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希尔排序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)~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起泡排序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快速排序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简单选择排序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堆排序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归并排序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7"/>
          <p:cNvSpPr>
            <a:spLocks noChangeArrowheads="1"/>
          </p:cNvSpPr>
          <p:nvPr/>
        </p:nvSpPr>
        <p:spPr bwMode="auto">
          <a:xfrm>
            <a:off x="6141720" y="1389756"/>
            <a:ext cx="5577840" cy="97872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）直接插入排序、简单选择排序和起泡排序属于一类，时间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323576" y="762175"/>
            <a:ext cx="3025195" cy="523220"/>
            <a:chOff x="6891028" y="869585"/>
            <a:chExt cx="3025195" cy="523220"/>
          </a:xfrm>
        </p:grpSpPr>
        <p:grpSp>
          <p:nvGrpSpPr>
            <p:cNvPr id="7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8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7577121" y="869585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从平均情况看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2721043" y="5211506"/>
            <a:ext cx="9108000" cy="963021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快速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排序是目前最快的一种排序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lang="en-US" altLang="zh-CN" sz="28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待排序记录个数较多的情况下，归并排序比堆排序更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快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57"/>
          <p:cNvSpPr>
            <a:spLocks noChangeArrowheads="1"/>
          </p:cNvSpPr>
          <p:nvPr/>
        </p:nvSpPr>
        <p:spPr bwMode="auto">
          <a:xfrm>
            <a:off x="6141720" y="3319660"/>
            <a:ext cx="5577840" cy="94096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）希尔排序的时间性能取决于增量序列，介于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</a:t>
            </a:r>
            <a:r>
              <a:rPr lang="en-US" altLang="zh-CN" sz="2400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57"/>
          <p:cNvSpPr>
            <a:spLocks noChangeArrowheads="1"/>
          </p:cNvSpPr>
          <p:nvPr/>
        </p:nvSpPr>
        <p:spPr bwMode="auto">
          <a:xfrm>
            <a:off x="6141720" y="2345267"/>
            <a:ext cx="5577840" cy="97872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）堆排序、快速排序和归并排序属于一类，时间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</a:t>
            </a:r>
            <a:r>
              <a:rPr lang="en-US" altLang="zh-CN" sz="2400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3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4" grpId="0" animBg="1"/>
      <p:bldP spid="24" grpId="0"/>
      <p:bldP spid="24" grpId="1"/>
      <p:bldP spid="25" grpId="0"/>
      <p:bldP spid="2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6" name="Group 16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84545"/>
              </p:ext>
            </p:extLst>
          </p:nvPr>
        </p:nvGraphicFramePr>
        <p:xfrm>
          <a:off x="638167" y="1290003"/>
          <a:ext cx="4405313" cy="4052888"/>
        </p:xfrm>
        <a:graphic>
          <a:graphicData uri="http://schemas.openxmlformats.org/drawingml/2006/table">
            <a:tbl>
              <a:tblPr/>
              <a:tblGrid>
                <a:gridCol w="2559050"/>
                <a:gridCol w="1846263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排序方法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最好情况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直接插入排序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希尔排序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起泡排序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快速排序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简单选择排序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堆排序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归并排序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6037071" y="975585"/>
            <a:ext cx="3025195" cy="523220"/>
            <a:chOff x="6891028" y="869585"/>
            <a:chExt cx="3025195" cy="523220"/>
          </a:xfrm>
        </p:grpSpPr>
        <p:grpSp>
          <p:nvGrpSpPr>
            <p:cNvPr id="7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9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7577121" y="869585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从最好情况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看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5455920" y="1633140"/>
            <a:ext cx="6141720" cy="497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）直接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插入排序和起泡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排序最好，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455920" y="2166540"/>
            <a:ext cx="5964594" cy="940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）其他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排序算法的最好情况与平均情况相同。</a:t>
            </a:r>
          </a:p>
        </p:txBody>
      </p:sp>
      <p:sp>
        <p:nvSpPr>
          <p:cNvPr id="43" name="矩形 42"/>
          <p:cNvSpPr/>
          <p:nvPr/>
        </p:nvSpPr>
        <p:spPr>
          <a:xfrm>
            <a:off x="2629603" y="5577266"/>
            <a:ext cx="9196637" cy="564257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如果待排序序列接近正序，首选起泡排序和直接插入排序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24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2" grpId="0"/>
      <p:bldP spid="42" grpId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6" name="Group 16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331152"/>
              </p:ext>
            </p:extLst>
          </p:nvPr>
        </p:nvGraphicFramePr>
        <p:xfrm>
          <a:off x="638167" y="1290003"/>
          <a:ext cx="4360553" cy="4052888"/>
        </p:xfrm>
        <a:graphic>
          <a:graphicData uri="http://schemas.openxmlformats.org/drawingml/2006/table">
            <a:tbl>
              <a:tblPr/>
              <a:tblGrid>
                <a:gridCol w="2559050"/>
                <a:gridCol w="1801503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排序方法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最坏情况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直接插入排序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希尔排序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起泡排序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快速排序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简单选择排序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堆排序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归并排序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0" lang="en-US" altLang="zh-CN" sz="24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455920" y="1564306"/>
            <a:ext cx="6096000" cy="4977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）快速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排序的时间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037071" y="975585"/>
            <a:ext cx="3025195" cy="523220"/>
            <a:chOff x="6891028" y="869585"/>
            <a:chExt cx="3025195" cy="523220"/>
          </a:xfrm>
        </p:grpSpPr>
        <p:grpSp>
          <p:nvGrpSpPr>
            <p:cNvPr id="43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45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7577121" y="869585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从最坏情况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看</a:t>
              </a:r>
            </a:p>
          </p:txBody>
        </p:sp>
      </p:grpSp>
      <p:sp>
        <p:nvSpPr>
          <p:cNvPr id="59" name="矩形 58"/>
          <p:cNvSpPr/>
          <p:nvPr/>
        </p:nvSpPr>
        <p:spPr>
          <a:xfrm>
            <a:off x="5455920" y="3341026"/>
            <a:ext cx="6096000" cy="940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）最坏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情况对直接选择排序、堆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排序和归并排序影响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不大。</a:t>
            </a:r>
          </a:p>
        </p:txBody>
      </p:sp>
      <p:sp>
        <p:nvSpPr>
          <p:cNvPr id="60" name="矩形 59"/>
          <p:cNvSpPr/>
          <p:nvPr/>
        </p:nvSpPr>
        <p:spPr>
          <a:xfrm>
            <a:off x="5455920" y="2017088"/>
            <a:ext cx="6096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）直接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插入排序和起泡排序虽然与平均情况相同，但系数大约增加一倍，所以运行速度将降低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一半；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33800" y="5516306"/>
            <a:ext cx="8092440" cy="609398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如果待排序序列接近正序或逆序，不使用快速排序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60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9" grpId="0"/>
      <p:bldP spid="59" grpId="1"/>
      <p:bldP spid="60" grpId="0"/>
      <p:bldP spid="60" grpId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间性能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037071" y="975585"/>
            <a:ext cx="3025195" cy="523220"/>
            <a:chOff x="6891028" y="869585"/>
            <a:chExt cx="3025195" cy="523220"/>
          </a:xfrm>
        </p:grpSpPr>
        <p:grpSp>
          <p:nvGrpSpPr>
            <p:cNvPr id="43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45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7577121" y="869585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从空间性能看</a:t>
              </a:r>
              <a:endPara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5" name="Group 1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799302"/>
              </p:ext>
            </p:extLst>
          </p:nvPr>
        </p:nvGraphicFramePr>
        <p:xfrm>
          <a:off x="638167" y="1160155"/>
          <a:ext cx="4635500" cy="4040189"/>
        </p:xfrm>
        <a:graphic>
          <a:graphicData uri="http://schemas.openxmlformats.org/drawingml/2006/table">
            <a:tbl>
              <a:tblPr/>
              <a:tblGrid>
                <a:gridCol w="2295525"/>
                <a:gridCol w="233997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排序方法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辅助空间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直接插入排序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希尔排序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起泡排序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快速排序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(log</a:t>
                      </a:r>
                      <a:r>
                        <a:rPr kumimoji="0" lang="en-US" altLang="zh-CN" sz="2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 ~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简单选择排序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堆排序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归并排序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Rectangle 1201"/>
          <p:cNvSpPr>
            <a:spLocks noChangeArrowheads="1"/>
          </p:cNvSpPr>
          <p:nvPr/>
        </p:nvSpPr>
        <p:spPr bwMode="auto">
          <a:xfrm>
            <a:off x="5436235" y="1587681"/>
            <a:ext cx="6511925" cy="49776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归并排序的空间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1201"/>
          <p:cNvSpPr>
            <a:spLocks noChangeArrowheads="1"/>
          </p:cNvSpPr>
          <p:nvPr/>
        </p:nvSpPr>
        <p:spPr bwMode="auto">
          <a:xfrm>
            <a:off x="5436235" y="2170850"/>
            <a:ext cx="6511925" cy="49776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）快速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排序的空间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(log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)~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Rectangle 1201"/>
          <p:cNvSpPr>
            <a:spLocks noChangeArrowheads="1"/>
          </p:cNvSpPr>
          <p:nvPr/>
        </p:nvSpPr>
        <p:spPr bwMode="auto">
          <a:xfrm>
            <a:off x="5436235" y="2754020"/>
            <a:ext cx="6511925" cy="49776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）其它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方法的空间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1670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7" grpId="0"/>
      <p:bldP spid="27" grpId="1"/>
      <p:bldP spid="28" grpId="0"/>
      <p:bldP spid="2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065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稳定性与简单性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 Box 1027"/>
          <p:cNvSpPr txBox="1">
            <a:spLocks noChangeArrowheads="1"/>
          </p:cNvSpPr>
          <p:nvPr/>
        </p:nvSpPr>
        <p:spPr bwMode="auto">
          <a:xfrm>
            <a:off x="738656" y="1527562"/>
            <a:ext cx="1020000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）稳定：包括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直接插入排序、起泡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排序和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归并排序；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Text Box 1027"/>
          <p:cNvSpPr txBox="1">
            <a:spLocks noChangeArrowheads="1"/>
          </p:cNvSpPr>
          <p:nvPr/>
        </p:nvSpPr>
        <p:spPr bwMode="auto">
          <a:xfrm>
            <a:off x="738656" y="3710940"/>
            <a:ext cx="10538944" cy="4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）简单算法：包括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直接插入排序、简单选择排序和起泡排序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13326" y="3021985"/>
            <a:ext cx="3384268" cy="523220"/>
            <a:chOff x="6891028" y="869585"/>
            <a:chExt cx="3384268" cy="523220"/>
          </a:xfrm>
        </p:grpSpPr>
        <p:grpSp>
          <p:nvGrpSpPr>
            <p:cNvPr id="33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35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7577121" y="869585"/>
              <a:ext cx="26981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从算法简单性看</a:t>
              </a:r>
              <a:endPara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6" name="Text Box 1027"/>
          <p:cNvSpPr txBox="1">
            <a:spLocks noChangeArrowheads="1"/>
          </p:cNvSpPr>
          <p:nvPr/>
        </p:nvSpPr>
        <p:spPr bwMode="auto">
          <a:xfrm>
            <a:off x="738656" y="2059369"/>
            <a:ext cx="1020000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）不稳定：包括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希尔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、简单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选择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快速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排序和堆排序。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513326" y="857905"/>
            <a:ext cx="2666122" cy="523220"/>
            <a:chOff x="6891028" y="869585"/>
            <a:chExt cx="2666122" cy="523220"/>
          </a:xfrm>
        </p:grpSpPr>
        <p:grpSp>
          <p:nvGrpSpPr>
            <p:cNvPr id="68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70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7577121" y="869585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从稳定性看</a:t>
              </a:r>
              <a:endPara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Text Box 1027"/>
          <p:cNvSpPr txBox="1">
            <a:spLocks noChangeArrowheads="1"/>
          </p:cNvSpPr>
          <p:nvPr/>
        </p:nvSpPr>
        <p:spPr bwMode="auto">
          <a:xfrm>
            <a:off x="738656" y="4250531"/>
            <a:ext cx="10538944" cy="4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）改进算法，较复杂：包括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希尔排序、堆排序、快速排序和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归并排序。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98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  <p:bldP spid="66" grpId="0"/>
      <p:bldP spid="66" grpId="1"/>
      <p:bldP spid="83" grpId="0"/>
      <p:bldP spid="8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1261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记录本身信息量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513326" y="857905"/>
            <a:ext cx="6085593" cy="523220"/>
            <a:chOff x="6891028" y="869585"/>
            <a:chExt cx="6085593" cy="523220"/>
          </a:xfrm>
        </p:grpSpPr>
        <p:grpSp>
          <p:nvGrpSpPr>
            <p:cNvPr id="68" name="Group 109"/>
            <p:cNvGrpSpPr/>
            <p:nvPr/>
          </p:nvGrpSpPr>
          <p:grpSpPr>
            <a:xfrm>
              <a:off x="6891028" y="90006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70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7577120" y="869585"/>
              <a:ext cx="53995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从记录本身信息量的大</a:t>
              </a:r>
              <a:r>
                <a:rPr lang="zh-CN" altLang="zh-CN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小看</a:t>
              </a:r>
              <a:endPara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1199419" y="1470667"/>
            <a:ext cx="10062942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记录本身信息量越大</a:t>
            </a:r>
            <a:r>
              <a:rPr kumimoji="1"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，占用</a:t>
            </a:r>
            <a:r>
              <a:rPr kumimoji="1"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的存储空间就越多，移动记录所花费的时间就越多，所以对记录的移动次数较多的算法不利。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1287444" y="5396349"/>
            <a:ext cx="10548516" cy="609398"/>
          </a:xfrm>
          <a:prstGeom prst="rect">
            <a:avLst/>
          </a:prstGeom>
          <a:ln w="28575">
            <a:solidFill>
              <a:srgbClr val="5C307D"/>
            </a:solidFill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记录个数不多且</a:t>
            </a:r>
            <a:r>
              <a:rPr lang="zh-CN" altLang="zh-CN" dirty="0" smtClean="0"/>
              <a:t>记录</a:t>
            </a:r>
            <a:r>
              <a:rPr lang="zh-CN" altLang="zh-CN" dirty="0"/>
              <a:t>本身的信息量较大时</a:t>
            </a:r>
            <a:r>
              <a:rPr lang="zh-CN" altLang="zh-CN" dirty="0" smtClean="0"/>
              <a:t>，</a:t>
            </a:r>
            <a:r>
              <a:rPr lang="zh-CN" altLang="en-US" dirty="0" smtClean="0"/>
              <a:t>首选</a:t>
            </a:r>
            <a:r>
              <a:rPr lang="zh-CN" altLang="zh-CN" dirty="0" smtClean="0"/>
              <a:t>简单</a:t>
            </a:r>
            <a:r>
              <a:rPr lang="zh-CN" altLang="zh-CN" dirty="0"/>
              <a:t>选择排序</a:t>
            </a:r>
            <a:r>
              <a:rPr lang="zh-CN" altLang="zh-CN" dirty="0" smtClean="0"/>
              <a:t>算法</a:t>
            </a:r>
            <a:endParaRPr lang="en-US" altLang="zh-CN" dirty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1199419" y="4701181"/>
            <a:ext cx="10622950" cy="4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记录</a:t>
            </a:r>
            <a:r>
              <a:rPr kumimoji="1"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本身信息量的大小对改进算法的影响不大</a:t>
            </a:r>
            <a:r>
              <a:rPr kumimoji="1"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431476"/>
              </p:ext>
            </p:extLst>
          </p:nvPr>
        </p:nvGraphicFramePr>
        <p:xfrm>
          <a:off x="2423160" y="2636520"/>
          <a:ext cx="7284720" cy="1874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20244"/>
                <a:gridCol w="1821492"/>
                <a:gridCol w="1821492"/>
                <a:gridCol w="1821492"/>
              </a:tblGrid>
              <a:tr h="45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 smtClean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排序</a:t>
                      </a:r>
                      <a:r>
                        <a:rPr lang="zh-CN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方法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最好情况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最坏情况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平均情况</a:t>
                      </a:r>
                    </a:p>
                  </a:txBody>
                  <a:tcPr marL="68580" marR="68580" marT="0" marB="0" anchor="ctr"/>
                </a:tc>
              </a:tr>
              <a:tr h="4682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直接插入排序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aseline="30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aseline="30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91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起泡排序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aseline="30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aseline="30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简单选择排序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i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80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24" grpId="0" animBg="1"/>
      <p:bldP spid="24" grpId="1" animBg="1"/>
      <p:bldP spid="25" grpId="0"/>
      <p:bldP spid="25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7434</TotalTime>
  <Words>789</Words>
  <Application>Microsoft Office PowerPoint</Application>
  <PresentationFormat>自定义</PresentationFormat>
  <Paragraphs>163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240</cp:revision>
  <dcterms:created xsi:type="dcterms:W3CDTF">2016-09-14T00:58:04Z</dcterms:created>
  <dcterms:modified xsi:type="dcterms:W3CDTF">2020-12-17T14:54:58Z</dcterms:modified>
</cp:coreProperties>
</file>