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7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0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theme/theme11.xml" ContentType="application/vnd.openxmlformats-officedocument.theme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theme/theme12.xml" ContentType="application/vnd.openxmlformats-officedocument.theme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1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theme/theme14.xml" ContentType="application/vnd.openxmlformats-officedocument.theme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6" r:id="rId4"/>
    <p:sldMasterId id="2147483699" r:id="rId5"/>
    <p:sldMasterId id="2147483712" r:id="rId6"/>
    <p:sldMasterId id="2147483724" r:id="rId7"/>
    <p:sldMasterId id="2147483736" r:id="rId8"/>
    <p:sldMasterId id="2147483748" r:id="rId9"/>
    <p:sldMasterId id="2147483761" r:id="rId10"/>
    <p:sldMasterId id="2147483774" r:id="rId11"/>
    <p:sldMasterId id="2147483787" r:id="rId12"/>
    <p:sldMasterId id="2147483800" r:id="rId13"/>
    <p:sldMasterId id="2147483813" r:id="rId14"/>
    <p:sldMasterId id="2147483825" r:id="rId15"/>
  </p:sldMasterIdLst>
  <p:notesMasterIdLst>
    <p:notesMasterId r:id="rId69"/>
  </p:notesMasterIdLst>
  <p:sldIdLst>
    <p:sldId id="256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71" r:id="rId27"/>
    <p:sldId id="272" r:id="rId28"/>
    <p:sldId id="273" r:id="rId29"/>
    <p:sldId id="268" r:id="rId30"/>
    <p:sldId id="269" r:id="rId31"/>
    <p:sldId id="270" r:id="rId32"/>
    <p:sldId id="289" r:id="rId33"/>
    <p:sldId id="290" r:id="rId34"/>
    <p:sldId id="291" r:id="rId35"/>
    <p:sldId id="292" r:id="rId36"/>
    <p:sldId id="293" r:id="rId37"/>
    <p:sldId id="280" r:id="rId38"/>
    <p:sldId id="277" r:id="rId39"/>
    <p:sldId id="278" r:id="rId40"/>
    <p:sldId id="279" r:id="rId41"/>
    <p:sldId id="294" r:id="rId42"/>
    <p:sldId id="295" r:id="rId43"/>
    <p:sldId id="296" r:id="rId44"/>
    <p:sldId id="276" r:id="rId45"/>
    <p:sldId id="281" r:id="rId46"/>
    <p:sldId id="274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97" r:id="rId55"/>
    <p:sldId id="298" r:id="rId56"/>
    <p:sldId id="299" r:id="rId57"/>
    <p:sldId id="308" r:id="rId58"/>
    <p:sldId id="306" r:id="rId59"/>
    <p:sldId id="311" r:id="rId60"/>
    <p:sldId id="303" r:id="rId61"/>
    <p:sldId id="304" r:id="rId62"/>
    <p:sldId id="305" r:id="rId63"/>
    <p:sldId id="309" r:id="rId64"/>
    <p:sldId id="310" r:id="rId65"/>
    <p:sldId id="307" r:id="rId66"/>
    <p:sldId id="301" r:id="rId67"/>
    <p:sldId id="302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EFED4-5F30-4C45-84D2-1F8D81A9287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2129-0B00-4622-BB47-766FDE060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12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69BE6F-8D1B-4546-9A41-663C54602C7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4012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1514F20-4BEA-4418-99C3-842334FFDDF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5305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1418E-BC79-4EDA-8355-0FE904B18C5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394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82B78F-4A2D-4152-8F03-3E309F2E5648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68307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D777C1-3C1D-4218-8EA4-29BFBC867C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9817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E36D82-A169-4F94-937F-90D9788EE73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1625"/>
          </a:xfrm>
          <a:solidFill>
            <a:srgbClr val="FFFFFF"/>
          </a:solidFill>
          <a:ln w="12700" cap="flat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8930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83B99C-32A4-46F0-B601-A6671246BE9D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756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130B51-6359-4B56-9B44-A1D3A759775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57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1956D7-8FE4-45ED-9119-CB4BD918BDE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72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46CB60-6E3C-4E80-B4DC-8BA9C0392B9F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185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BE4E90-45EA-450D-BFDC-29D06AF0FEF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29285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FD16D8-8DFB-4334-909A-2052F0C9D21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20405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2E4A34-DC89-428E-A877-DDF86C588A7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9835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D6121-7D91-47D5-AE4D-8557ED07488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25276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632255-A4EE-4594-A464-2F637C9DA99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2223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740455-98BB-4433-9E34-042E5BF224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3222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B28580-3A3C-4F0C-A8BE-E6D2235214B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74052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34EB5E-F7FA-4294-95BD-2AB61E42887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9180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8B42A7-2D7B-4CFB-B5EB-087BBB996FD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070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D6CC988-A85D-4763-BE85-88ED4C0112A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4014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49940B-645B-409C-9BF8-036097FB91D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85455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DD9E28-55D8-49CC-934A-89B43C0765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503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837FBD-93AE-4785-93C8-7E0310BFAE74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55961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9486D-B0FB-4335-9DFA-D509FB357E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684608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C9FA6C-A7A0-4AB3-A966-D79384477E7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0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01853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D4D781-DA39-4893-9108-7C9342F8FD5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669591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612A89-09CC-4BD5-B08E-102974F52070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51304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311B2-FA22-41C2-A5AF-D50C861E2832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88980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C01A2B-AA13-41A5-931C-7E4CCB4858D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087028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4CF367-B56A-4FA0-B5C3-B4A580026889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24555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D5066F-7BEB-4DCB-B8E8-C944933B62A5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06670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EFD72B-56CD-4204-8A95-E245814134C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158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1401F2-29C1-4238-81DD-435A52F9CE47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366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ED5B27-6CC2-42AF-98E7-E71EF90F4D2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1131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3BB2D-16AF-4612-BFB5-CB8F56D8C6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644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AC2751-4CF1-45EB-9AC2-C11D8DF8C5EA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545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705D4-86EF-40F2-AB80-4DAE94EE2AE0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0835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40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799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79745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3448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49721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26298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376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213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383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8005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3721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88520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12723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8633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863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48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5774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0178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3156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70485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321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3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230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20868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24216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0779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4452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14098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5903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87567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904943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70296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790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448377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11487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31903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42273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59366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382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064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02636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10642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93737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99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077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51911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8126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850721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9852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6755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413618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664610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52646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321132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57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40148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596218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255440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0515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27013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789643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52701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2867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826903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580814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804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4760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368666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337137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28394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4457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CA00BC-44AC-4D87-8EFB-A064205B9B8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85251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59CAB2-811E-42E3-9D7E-26600E0DA86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814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DF9E4C-ECAD-4E7D-9646-A452B7EBA7A7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341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D8C7D8-5283-4A0D-8817-10ACFDD3DE0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9946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5917F5-DEFC-4DAF-91DD-D1ADF4B099F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960925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7C9551-092A-48AA-8E60-119BD0EF24C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172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865752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8B59DE9-0E3E-41AB-BDCD-87C7BF633B3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370612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B95F82F-AC51-4DFD-869E-9926EDFD76C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542694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0C2689-833E-4D72-8FFD-E46BDA0C541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15003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0DBF393-D5C5-4DE5-BD00-D6A9277892DF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14946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6B3EE9-401C-44DA-9D1F-304AE9DDBE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53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590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0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366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3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1167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567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8043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568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37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25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335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4113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44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360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359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09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056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422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43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405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7535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5980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9364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0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16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4312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15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79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435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3887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6038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3944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3025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488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77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5262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965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536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8987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194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052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1A3B08-DE3C-40B9-8B9B-E98624B5D8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7650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979540"/>
            <a:ext cx="3932767" cy="107786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F1A5D8-A549-4063-B980-94FE138E128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283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A629DAE-13E8-400D-908B-19B738B4AAD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1893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23351" y="692150"/>
            <a:ext cx="1293944" cy="5403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" y="692150"/>
            <a:ext cx="8820151" cy="540385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158531-CA9E-4818-AB13-C0DB204C194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52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692150"/>
            <a:ext cx="7814733" cy="6413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367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787900" y="62865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59900" y="62865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4CD77-B75E-4EF9-8ACF-A89EA77F1A9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11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84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2710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4183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868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296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811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51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9399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4608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1506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68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0423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814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80729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91484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611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027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63104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87043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9373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7439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3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058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63950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6227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2C2228-6750-4820-8696-7124CC5A7A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76371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2D8702-143E-4AB1-A0D3-9BE94D104EA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63638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0F69BF-A91A-4036-AB2D-80BE95D6EC2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6926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AA14F0-E55F-49F0-ADEB-2D9D30E4E82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171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E507166-653E-4D46-9E5E-28BB09E244B0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1706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67C08-03C2-4E25-9EDB-22442E5FEC4B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222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FA4A-45B8-48A5-A09D-7C9C75A03FC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6243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C6FEC3A-DC19-4E89-AE6B-1E33E191CF41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7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2921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06196D-9E03-4652-AAD5-DD2B469A0754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75983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B321C8-BACA-4501-907B-ADE419F82FF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393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E2C9251-C53F-4D42-8183-405AA696AC7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22814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0328"/>
            <a:ext cx="9144000" cy="1939635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556D839-E77A-4E2B-955A-F6220F1A41A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1468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6F286E4-969A-4BA9-8A4F-9ECF67BB664D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8272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3546171"/>
            <a:ext cx="10515600" cy="101630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685514-D498-4EEA-8794-012A2310C66A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53713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7084" y="1905000"/>
            <a:ext cx="5304367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24651" y="1905000"/>
            <a:ext cx="5306483" cy="41910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1585A0-ECCA-4958-A00C-1A828BF34D4C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31688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1043716"/>
            <a:ext cx="10515600" cy="64697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C37D12-8CA4-4121-9045-73A9E4D033C6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47635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B5789ED-E238-4BC5-B815-4BE6D585CE99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4043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C0B4D1E-0A88-45B9-B6AB-BE50911CD598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37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6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1.xml"/><Relationship Id="rId7" Type="http://schemas.openxmlformats.org/officeDocument/2006/relationships/slideLayout" Target="../slideLayouts/slideLayout135.xml"/><Relationship Id="rId12" Type="http://schemas.openxmlformats.org/officeDocument/2006/relationships/slideLayout" Target="../slideLayouts/slideLayout140.xml"/><Relationship Id="rId2" Type="http://schemas.openxmlformats.org/officeDocument/2006/relationships/slideLayout" Target="../slideLayouts/slideLayout130.xml"/><Relationship Id="rId1" Type="http://schemas.openxmlformats.org/officeDocument/2006/relationships/slideLayout" Target="../slideLayouts/slideLayout129.xml"/><Relationship Id="rId6" Type="http://schemas.openxmlformats.org/officeDocument/2006/relationships/slideLayout" Target="../slideLayouts/slideLayout134.xml"/><Relationship Id="rId11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2.xml"/><Relationship Id="rId9" Type="http://schemas.openxmlformats.org/officeDocument/2006/relationships/slideLayout" Target="../slideLayouts/slideLayout13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8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3.xml"/><Relationship Id="rId7" Type="http://schemas.openxmlformats.org/officeDocument/2006/relationships/slideLayout" Target="../slideLayouts/slideLayout147.xml"/><Relationship Id="rId12" Type="http://schemas.openxmlformats.org/officeDocument/2006/relationships/slideLayout" Target="../slideLayouts/slideLayout152.xml"/><Relationship Id="rId2" Type="http://schemas.openxmlformats.org/officeDocument/2006/relationships/slideLayout" Target="../slideLayouts/slideLayout142.xml"/><Relationship Id="rId1" Type="http://schemas.openxmlformats.org/officeDocument/2006/relationships/slideLayout" Target="../slideLayouts/slideLayout141.xml"/><Relationship Id="rId6" Type="http://schemas.openxmlformats.org/officeDocument/2006/relationships/slideLayout" Target="../slideLayouts/slideLayout146.xml"/><Relationship Id="rId11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45.xml"/><Relationship Id="rId10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4.xml"/><Relationship Id="rId9" Type="http://schemas.openxmlformats.org/officeDocument/2006/relationships/slideLayout" Target="../slideLayouts/slideLayout14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3" Type="http://schemas.openxmlformats.org/officeDocument/2006/relationships/slideLayout" Target="../slideLayouts/slideLayout155.xml"/><Relationship Id="rId7" Type="http://schemas.openxmlformats.org/officeDocument/2006/relationships/slideLayout" Target="../slideLayouts/slideLayout159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57.xml"/><Relationship Id="rId10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1.xml"/><Relationship Id="rId3" Type="http://schemas.openxmlformats.org/officeDocument/2006/relationships/slideLayout" Target="../slideLayouts/slideLayout166.xml"/><Relationship Id="rId7" Type="http://schemas.openxmlformats.org/officeDocument/2006/relationships/slideLayout" Target="../slideLayouts/slideLayout170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73.xml"/><Relationship Id="rId4" Type="http://schemas.openxmlformats.org/officeDocument/2006/relationships/slideLayout" Target="../slideLayouts/slideLayout167.xml"/><Relationship Id="rId9" Type="http://schemas.openxmlformats.org/officeDocument/2006/relationships/slideLayout" Target="../slideLayouts/slideLayout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98C8-FD60-4150-87BD-561F443DFF37}" type="datetimeFigureOut">
              <a:rPr lang="zh-CN" altLang="en-US" smtClean="0"/>
              <a:t>2022/10/27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8414A-3D0C-46EE-A5EB-D12A9116F0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8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65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4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85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13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138EE9-E8AC-4C63-8E19-32BA1D8F2F75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53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1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90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35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09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43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519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98510B-A00C-40B8-A651-47CD49EA8D73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7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692150"/>
            <a:ext cx="781473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367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87900" y="62865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2865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F06A5B-1521-4F6F-BCB8-F3D072112B82}" type="slidenum">
              <a:rPr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6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333399"/>
          </a:solidFill>
          <a:latin typeface="Verdan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9AACE6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581D9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3.xml"/><Relationship Id="rId4" Type="http://schemas.openxmlformats.org/officeDocument/2006/relationships/image" Target="../media/image9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94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0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4.xml"/><Relationship Id="rId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5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循环第二次课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20221013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54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44316"/>
            <a:ext cx="6013450" cy="770084"/>
          </a:xfrm>
          <a:noFill/>
          <a:ln/>
        </p:spPr>
        <p:txBody>
          <a:bodyPr/>
          <a:lstStyle/>
          <a:p>
            <a:r>
              <a:rPr lang="en-US" altLang="zh-CN" sz="4400" dirty="0" smtClean="0">
                <a:solidFill>
                  <a:srgbClr val="000066"/>
                </a:solidFill>
              </a:rPr>
              <a:t>6.2</a:t>
            </a:r>
            <a:r>
              <a:rPr lang="en-US" altLang="zh-CN" sz="4400" dirty="0" smtClean="0">
                <a:solidFill>
                  <a:srgbClr val="000066"/>
                </a:solidFill>
                <a:latin typeface="黑体" panose="02010609060101010101" pitchFamily="49" charset="-122"/>
              </a:rPr>
              <a:t> </a:t>
            </a:r>
            <a:r>
              <a:rPr lang="en-US" altLang="zh-CN" sz="4400" dirty="0">
                <a:solidFill>
                  <a:srgbClr val="000066"/>
                </a:solidFill>
              </a:rPr>
              <a:t>while</a:t>
            </a:r>
            <a:r>
              <a:rPr lang="zh-CN" altLang="en-US" sz="4400" dirty="0">
                <a:solidFill>
                  <a:srgbClr val="000066"/>
                </a:solidFill>
                <a:latin typeface="黑体" panose="02010609060101010101" pitchFamily="49" charset="-122"/>
              </a:rPr>
              <a:t>语句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2743200" cy="7620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一般形式：</a:t>
            </a:r>
            <a:r>
              <a:rPr lang="zh-CN" altLang="en-US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3810000" y="939801"/>
            <a:ext cx="45720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 ( </a:t>
            </a:r>
            <a:r>
              <a:rPr lang="zh-CN" altLang="en-US" sz="3600" b="1">
                <a:solidFill>
                  <a:srgbClr val="F9519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表达式</a:t>
            </a:r>
            <a:r>
              <a:rPr lang="zh-CN" altLang="en-US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solidFill>
                  <a:srgbClr val="F9519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)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3600" b="1">
                <a:solidFill>
                  <a:srgbClr val="F9519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  <p:grpSp>
        <p:nvGrpSpPr>
          <p:cNvPr id="307207" name="Group 7"/>
          <p:cNvGrpSpPr>
            <a:grpSpLocks/>
          </p:cNvGrpSpPr>
          <p:nvPr/>
        </p:nvGrpSpPr>
        <p:grpSpPr bwMode="auto">
          <a:xfrm>
            <a:off x="5842000" y="2857501"/>
            <a:ext cx="3049588" cy="1027113"/>
            <a:chOff x="2720" y="1800"/>
            <a:chExt cx="1921" cy="647"/>
          </a:xfrm>
        </p:grpSpPr>
        <p:sp>
          <p:nvSpPr>
            <p:cNvPr id="307205" name="Freeform 5"/>
            <p:cNvSpPr>
              <a:spLocks/>
            </p:cNvSpPr>
            <p:nvPr/>
          </p:nvSpPr>
          <p:spPr bwMode="auto">
            <a:xfrm>
              <a:off x="2720" y="1800"/>
              <a:ext cx="1921" cy="647"/>
            </a:xfrm>
            <a:custGeom>
              <a:avLst/>
              <a:gdLst>
                <a:gd name="T0" fmla="*/ 960 w 1921"/>
                <a:gd name="T1" fmla="*/ 0 h 647"/>
                <a:gd name="T2" fmla="*/ 0 w 1921"/>
                <a:gd name="T3" fmla="*/ 323 h 647"/>
                <a:gd name="T4" fmla="*/ 960 w 1921"/>
                <a:gd name="T5" fmla="*/ 646 h 647"/>
                <a:gd name="T6" fmla="*/ 1920 w 1921"/>
                <a:gd name="T7" fmla="*/ 323 h 647"/>
                <a:gd name="T8" fmla="*/ 960 w 192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647">
                  <a:moveTo>
                    <a:pt x="960" y="0"/>
                  </a:moveTo>
                  <a:lnTo>
                    <a:pt x="0" y="323"/>
                  </a:lnTo>
                  <a:lnTo>
                    <a:pt x="960" y="646"/>
                  </a:lnTo>
                  <a:lnTo>
                    <a:pt x="1920" y="323"/>
                  </a:lnTo>
                  <a:lnTo>
                    <a:pt x="960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06" name="Rectangle 6"/>
            <p:cNvSpPr>
              <a:spLocks noChangeArrowheads="1"/>
            </p:cNvSpPr>
            <p:nvPr/>
          </p:nvSpPr>
          <p:spPr bwMode="auto">
            <a:xfrm>
              <a:off x="3231" y="1978"/>
              <a:ext cx="89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</a:p>
          </p:txBody>
        </p:sp>
      </p:grpSp>
      <p:grpSp>
        <p:nvGrpSpPr>
          <p:cNvPr id="307210" name="Group 10"/>
          <p:cNvGrpSpPr>
            <a:grpSpLocks/>
          </p:cNvGrpSpPr>
          <p:nvPr/>
        </p:nvGrpSpPr>
        <p:grpSpPr bwMode="auto">
          <a:xfrm>
            <a:off x="6159500" y="4343400"/>
            <a:ext cx="2389188" cy="687388"/>
            <a:chOff x="2920" y="2736"/>
            <a:chExt cx="1505" cy="433"/>
          </a:xfrm>
        </p:grpSpPr>
        <p:sp>
          <p:nvSpPr>
            <p:cNvPr id="307208" name="Freeform 8"/>
            <p:cNvSpPr>
              <a:spLocks/>
            </p:cNvSpPr>
            <p:nvPr/>
          </p:nvSpPr>
          <p:spPr bwMode="auto">
            <a:xfrm>
              <a:off x="2920" y="2736"/>
              <a:ext cx="1505" cy="433"/>
            </a:xfrm>
            <a:custGeom>
              <a:avLst/>
              <a:gdLst>
                <a:gd name="T0" fmla="*/ 0 w 1505"/>
                <a:gd name="T1" fmla="*/ 0 h 433"/>
                <a:gd name="T2" fmla="*/ 0 w 1505"/>
                <a:gd name="T3" fmla="*/ 432 h 433"/>
                <a:gd name="T4" fmla="*/ 1504 w 1505"/>
                <a:gd name="T5" fmla="*/ 432 h 433"/>
                <a:gd name="T6" fmla="*/ 1504 w 1505"/>
                <a:gd name="T7" fmla="*/ 0 h 433"/>
                <a:gd name="T8" fmla="*/ 0 w 1505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433">
                  <a:moveTo>
                    <a:pt x="0" y="0"/>
                  </a:moveTo>
                  <a:lnTo>
                    <a:pt x="0" y="432"/>
                  </a:lnTo>
                  <a:lnTo>
                    <a:pt x="1504" y="432"/>
                  </a:lnTo>
                  <a:lnTo>
                    <a:pt x="1504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09" name="Rectangle 9"/>
            <p:cNvSpPr>
              <a:spLocks noChangeArrowheads="1"/>
            </p:cNvSpPr>
            <p:nvPr/>
          </p:nvSpPr>
          <p:spPr bwMode="auto">
            <a:xfrm>
              <a:off x="2981" y="2768"/>
              <a:ext cx="1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07211" name="Line 11"/>
          <p:cNvSpPr>
            <a:spLocks noChangeShapeType="1"/>
          </p:cNvSpPr>
          <p:nvPr/>
        </p:nvSpPr>
        <p:spPr bwMode="auto">
          <a:xfrm flipV="1">
            <a:off x="7378700" y="5029201"/>
            <a:ext cx="0" cy="479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2" name="Line 12"/>
          <p:cNvSpPr>
            <a:spLocks noChangeShapeType="1"/>
          </p:cNvSpPr>
          <p:nvPr/>
        </p:nvSpPr>
        <p:spPr bwMode="auto">
          <a:xfrm>
            <a:off x="8890000" y="3378200"/>
            <a:ext cx="838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3" name="Line 13"/>
          <p:cNvSpPr>
            <a:spLocks noChangeShapeType="1"/>
          </p:cNvSpPr>
          <p:nvPr/>
        </p:nvSpPr>
        <p:spPr bwMode="auto">
          <a:xfrm>
            <a:off x="7340600" y="2133601"/>
            <a:ext cx="0" cy="72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7340601" y="3746500"/>
            <a:ext cx="963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8953500" y="2819400"/>
            <a:ext cx="5778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sp>
        <p:nvSpPr>
          <p:cNvPr id="307216" name="Line 16"/>
          <p:cNvSpPr>
            <a:spLocks noChangeShapeType="1"/>
          </p:cNvSpPr>
          <p:nvPr/>
        </p:nvSpPr>
        <p:spPr bwMode="auto">
          <a:xfrm flipV="1">
            <a:off x="5434013" y="2420938"/>
            <a:ext cx="1905000" cy="301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7" name="Line 17"/>
          <p:cNvSpPr>
            <a:spLocks noChangeShapeType="1"/>
          </p:cNvSpPr>
          <p:nvPr/>
        </p:nvSpPr>
        <p:spPr bwMode="auto">
          <a:xfrm>
            <a:off x="7340600" y="3886201"/>
            <a:ext cx="0" cy="455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8" name="Line 18"/>
          <p:cNvSpPr>
            <a:spLocks noChangeShapeType="1"/>
          </p:cNvSpPr>
          <p:nvPr/>
        </p:nvSpPr>
        <p:spPr bwMode="auto">
          <a:xfrm flipH="1">
            <a:off x="5410200" y="5486400"/>
            <a:ext cx="1981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9" name="Line 19"/>
          <p:cNvSpPr>
            <a:spLocks noChangeShapeType="1"/>
          </p:cNvSpPr>
          <p:nvPr/>
        </p:nvSpPr>
        <p:spPr bwMode="auto">
          <a:xfrm flipV="1">
            <a:off x="5422900" y="2438400"/>
            <a:ext cx="0" cy="3035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0" name="Line 20"/>
          <p:cNvSpPr>
            <a:spLocks noChangeShapeType="1"/>
          </p:cNvSpPr>
          <p:nvPr/>
        </p:nvSpPr>
        <p:spPr bwMode="auto">
          <a:xfrm>
            <a:off x="9702800" y="3365500"/>
            <a:ext cx="0" cy="2349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1" name="Line 21"/>
          <p:cNvSpPr>
            <a:spLocks noChangeShapeType="1"/>
          </p:cNvSpPr>
          <p:nvPr/>
        </p:nvSpPr>
        <p:spPr bwMode="auto">
          <a:xfrm flipH="1">
            <a:off x="7340600" y="5715000"/>
            <a:ext cx="236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2" name="Line 22"/>
          <p:cNvSpPr>
            <a:spLocks noChangeShapeType="1"/>
          </p:cNvSpPr>
          <p:nvPr/>
        </p:nvSpPr>
        <p:spPr bwMode="auto">
          <a:xfrm>
            <a:off x="7340600" y="57150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3" name="Rectangle 23"/>
          <p:cNvSpPr>
            <a:spLocks noChangeArrowheads="1"/>
          </p:cNvSpPr>
          <p:nvPr/>
        </p:nvSpPr>
        <p:spPr bwMode="auto">
          <a:xfrm>
            <a:off x="1524001" y="2438400"/>
            <a:ext cx="2665413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执行过程</a:t>
            </a:r>
            <a:r>
              <a:rPr lang="en-US" altLang="zh-CN" sz="36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</a:p>
        </p:txBody>
      </p:sp>
      <p:sp>
        <p:nvSpPr>
          <p:cNvPr id="307224" name="Rectangle 24"/>
          <p:cNvSpPr>
            <a:spLocks noChangeArrowheads="1"/>
          </p:cNvSpPr>
          <p:nvPr/>
        </p:nvSpPr>
        <p:spPr bwMode="auto">
          <a:xfrm>
            <a:off x="5297489" y="6115051"/>
            <a:ext cx="4111625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07227" name="Group 27"/>
          <p:cNvGrpSpPr>
            <a:grpSpLocks/>
          </p:cNvGrpSpPr>
          <p:nvPr/>
        </p:nvGrpSpPr>
        <p:grpSpPr bwMode="auto">
          <a:xfrm>
            <a:off x="6430964" y="381001"/>
            <a:ext cx="4046537" cy="1882775"/>
            <a:chOff x="3091" y="240"/>
            <a:chExt cx="2549" cy="1186"/>
          </a:xfrm>
        </p:grpSpPr>
        <p:sp>
          <p:nvSpPr>
            <p:cNvPr id="307225" name="Freeform 25"/>
            <p:cNvSpPr>
              <a:spLocks/>
            </p:cNvSpPr>
            <p:nvPr/>
          </p:nvSpPr>
          <p:spPr bwMode="auto">
            <a:xfrm>
              <a:off x="3091" y="240"/>
              <a:ext cx="2549" cy="1186"/>
            </a:xfrm>
            <a:custGeom>
              <a:avLst/>
              <a:gdLst>
                <a:gd name="T0" fmla="*/ 1129 w 2549"/>
                <a:gd name="T1" fmla="*/ 0 h 1186"/>
                <a:gd name="T2" fmla="*/ 1101 w 2549"/>
                <a:gd name="T3" fmla="*/ 2 h 1186"/>
                <a:gd name="T4" fmla="*/ 1072 w 2549"/>
                <a:gd name="T5" fmla="*/ 4 h 1186"/>
                <a:gd name="T6" fmla="*/ 1019 w 2549"/>
                <a:gd name="T7" fmla="*/ 15 h 1186"/>
                <a:gd name="T8" fmla="*/ 970 w 2549"/>
                <a:gd name="T9" fmla="*/ 34 h 1186"/>
                <a:gd name="T10" fmla="*/ 925 w 2549"/>
                <a:gd name="T11" fmla="*/ 59 h 1186"/>
                <a:gd name="T12" fmla="*/ 893 w 2549"/>
                <a:gd name="T13" fmla="*/ 87 h 1186"/>
                <a:gd name="T14" fmla="*/ 864 w 2549"/>
                <a:gd name="T15" fmla="*/ 122 h 1186"/>
                <a:gd name="T16" fmla="*/ 848 w 2549"/>
                <a:gd name="T17" fmla="*/ 158 h 1186"/>
                <a:gd name="T18" fmla="*/ 844 w 2549"/>
                <a:gd name="T19" fmla="*/ 198 h 1186"/>
                <a:gd name="T20" fmla="*/ 844 w 2549"/>
                <a:gd name="T21" fmla="*/ 691 h 1186"/>
                <a:gd name="T22" fmla="*/ 0 w 2549"/>
                <a:gd name="T23" fmla="*/ 1016 h 1186"/>
                <a:gd name="T24" fmla="*/ 844 w 2549"/>
                <a:gd name="T25" fmla="*/ 988 h 1186"/>
                <a:gd name="T26" fmla="*/ 848 w 2549"/>
                <a:gd name="T27" fmla="*/ 1027 h 1186"/>
                <a:gd name="T28" fmla="*/ 864 w 2549"/>
                <a:gd name="T29" fmla="*/ 1065 h 1186"/>
                <a:gd name="T30" fmla="*/ 893 w 2549"/>
                <a:gd name="T31" fmla="*/ 1098 h 1186"/>
                <a:gd name="T32" fmla="*/ 925 w 2549"/>
                <a:gd name="T33" fmla="*/ 1128 h 1186"/>
                <a:gd name="T34" fmla="*/ 970 w 2549"/>
                <a:gd name="T35" fmla="*/ 1151 h 1186"/>
                <a:gd name="T36" fmla="*/ 1019 w 2549"/>
                <a:gd name="T37" fmla="*/ 1170 h 1186"/>
                <a:gd name="T38" fmla="*/ 1072 w 2549"/>
                <a:gd name="T39" fmla="*/ 1181 h 1186"/>
                <a:gd name="T40" fmla="*/ 1101 w 2549"/>
                <a:gd name="T41" fmla="*/ 1185 h 1186"/>
                <a:gd name="T42" fmla="*/ 1129 w 2549"/>
                <a:gd name="T43" fmla="*/ 1185 h 1186"/>
                <a:gd name="T44" fmla="*/ 1553 w 2549"/>
                <a:gd name="T45" fmla="*/ 1185 h 1186"/>
                <a:gd name="T46" fmla="*/ 2263 w 2549"/>
                <a:gd name="T47" fmla="*/ 1185 h 1186"/>
                <a:gd name="T48" fmla="*/ 2291 w 2549"/>
                <a:gd name="T49" fmla="*/ 1185 h 1186"/>
                <a:gd name="T50" fmla="*/ 2320 w 2549"/>
                <a:gd name="T51" fmla="*/ 1181 h 1186"/>
                <a:gd name="T52" fmla="*/ 2373 w 2549"/>
                <a:gd name="T53" fmla="*/ 1170 h 1186"/>
                <a:gd name="T54" fmla="*/ 2422 w 2549"/>
                <a:gd name="T55" fmla="*/ 1151 h 1186"/>
                <a:gd name="T56" fmla="*/ 2466 w 2549"/>
                <a:gd name="T57" fmla="*/ 1128 h 1186"/>
                <a:gd name="T58" fmla="*/ 2499 w 2549"/>
                <a:gd name="T59" fmla="*/ 1098 h 1186"/>
                <a:gd name="T60" fmla="*/ 2528 w 2549"/>
                <a:gd name="T61" fmla="*/ 1065 h 1186"/>
                <a:gd name="T62" fmla="*/ 2544 w 2549"/>
                <a:gd name="T63" fmla="*/ 1027 h 1186"/>
                <a:gd name="T64" fmla="*/ 2548 w 2549"/>
                <a:gd name="T65" fmla="*/ 988 h 1186"/>
                <a:gd name="T66" fmla="*/ 2548 w 2549"/>
                <a:gd name="T67" fmla="*/ 691 h 1186"/>
                <a:gd name="T68" fmla="*/ 2548 w 2549"/>
                <a:gd name="T69" fmla="*/ 198 h 1186"/>
                <a:gd name="T70" fmla="*/ 2544 w 2549"/>
                <a:gd name="T71" fmla="*/ 158 h 1186"/>
                <a:gd name="T72" fmla="*/ 2528 w 2549"/>
                <a:gd name="T73" fmla="*/ 122 h 1186"/>
                <a:gd name="T74" fmla="*/ 2499 w 2549"/>
                <a:gd name="T75" fmla="*/ 87 h 1186"/>
                <a:gd name="T76" fmla="*/ 2466 w 2549"/>
                <a:gd name="T77" fmla="*/ 59 h 1186"/>
                <a:gd name="T78" fmla="*/ 2422 w 2549"/>
                <a:gd name="T79" fmla="*/ 34 h 1186"/>
                <a:gd name="T80" fmla="*/ 2373 w 2549"/>
                <a:gd name="T81" fmla="*/ 15 h 1186"/>
                <a:gd name="T82" fmla="*/ 2320 w 2549"/>
                <a:gd name="T83" fmla="*/ 4 h 1186"/>
                <a:gd name="T84" fmla="*/ 2291 w 2549"/>
                <a:gd name="T85" fmla="*/ 2 h 1186"/>
                <a:gd name="T86" fmla="*/ 2263 w 2549"/>
                <a:gd name="T87" fmla="*/ 0 h 1186"/>
                <a:gd name="T88" fmla="*/ 1553 w 2549"/>
                <a:gd name="T89" fmla="*/ 0 h 1186"/>
                <a:gd name="T90" fmla="*/ 1129 w 2549"/>
                <a:gd name="T91" fmla="*/ 0 h 1186"/>
                <a:gd name="T92" fmla="*/ 1129 w 2549"/>
                <a:gd name="T93" fmla="*/ 0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549" h="1186">
                  <a:moveTo>
                    <a:pt x="1129" y="0"/>
                  </a:moveTo>
                  <a:lnTo>
                    <a:pt x="1101" y="2"/>
                  </a:lnTo>
                  <a:lnTo>
                    <a:pt x="1072" y="4"/>
                  </a:lnTo>
                  <a:lnTo>
                    <a:pt x="1019" y="15"/>
                  </a:lnTo>
                  <a:lnTo>
                    <a:pt x="970" y="34"/>
                  </a:lnTo>
                  <a:lnTo>
                    <a:pt x="925" y="59"/>
                  </a:lnTo>
                  <a:lnTo>
                    <a:pt x="893" y="87"/>
                  </a:lnTo>
                  <a:lnTo>
                    <a:pt x="864" y="122"/>
                  </a:lnTo>
                  <a:lnTo>
                    <a:pt x="848" y="158"/>
                  </a:lnTo>
                  <a:lnTo>
                    <a:pt x="844" y="198"/>
                  </a:lnTo>
                  <a:lnTo>
                    <a:pt x="844" y="691"/>
                  </a:lnTo>
                  <a:lnTo>
                    <a:pt x="0" y="1016"/>
                  </a:lnTo>
                  <a:lnTo>
                    <a:pt x="844" y="988"/>
                  </a:lnTo>
                  <a:lnTo>
                    <a:pt x="848" y="1027"/>
                  </a:lnTo>
                  <a:lnTo>
                    <a:pt x="864" y="1065"/>
                  </a:lnTo>
                  <a:lnTo>
                    <a:pt x="893" y="1098"/>
                  </a:lnTo>
                  <a:lnTo>
                    <a:pt x="925" y="1128"/>
                  </a:lnTo>
                  <a:lnTo>
                    <a:pt x="970" y="1151"/>
                  </a:lnTo>
                  <a:lnTo>
                    <a:pt x="1019" y="1170"/>
                  </a:lnTo>
                  <a:lnTo>
                    <a:pt x="1072" y="1181"/>
                  </a:lnTo>
                  <a:lnTo>
                    <a:pt x="1101" y="1185"/>
                  </a:lnTo>
                  <a:lnTo>
                    <a:pt x="1129" y="1185"/>
                  </a:lnTo>
                  <a:lnTo>
                    <a:pt x="1553" y="1185"/>
                  </a:lnTo>
                  <a:lnTo>
                    <a:pt x="2263" y="1185"/>
                  </a:lnTo>
                  <a:lnTo>
                    <a:pt x="2291" y="1185"/>
                  </a:lnTo>
                  <a:lnTo>
                    <a:pt x="2320" y="1181"/>
                  </a:lnTo>
                  <a:lnTo>
                    <a:pt x="2373" y="1170"/>
                  </a:lnTo>
                  <a:lnTo>
                    <a:pt x="2422" y="1151"/>
                  </a:lnTo>
                  <a:lnTo>
                    <a:pt x="2466" y="1128"/>
                  </a:lnTo>
                  <a:lnTo>
                    <a:pt x="2499" y="1098"/>
                  </a:lnTo>
                  <a:lnTo>
                    <a:pt x="2528" y="1065"/>
                  </a:lnTo>
                  <a:lnTo>
                    <a:pt x="2544" y="1027"/>
                  </a:lnTo>
                  <a:lnTo>
                    <a:pt x="2548" y="988"/>
                  </a:lnTo>
                  <a:lnTo>
                    <a:pt x="2548" y="691"/>
                  </a:lnTo>
                  <a:lnTo>
                    <a:pt x="2548" y="198"/>
                  </a:lnTo>
                  <a:lnTo>
                    <a:pt x="2544" y="158"/>
                  </a:lnTo>
                  <a:lnTo>
                    <a:pt x="2528" y="122"/>
                  </a:lnTo>
                  <a:lnTo>
                    <a:pt x="2499" y="87"/>
                  </a:lnTo>
                  <a:lnTo>
                    <a:pt x="2466" y="59"/>
                  </a:lnTo>
                  <a:lnTo>
                    <a:pt x="2422" y="34"/>
                  </a:lnTo>
                  <a:lnTo>
                    <a:pt x="2373" y="15"/>
                  </a:lnTo>
                  <a:lnTo>
                    <a:pt x="2320" y="4"/>
                  </a:lnTo>
                  <a:lnTo>
                    <a:pt x="2291" y="2"/>
                  </a:lnTo>
                  <a:lnTo>
                    <a:pt x="2263" y="0"/>
                  </a:lnTo>
                  <a:lnTo>
                    <a:pt x="1553" y="0"/>
                  </a:lnTo>
                  <a:lnTo>
                    <a:pt x="1129" y="0"/>
                  </a:lnTo>
                  <a:lnTo>
                    <a:pt x="1129" y="0"/>
                  </a:lnTo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rgbClr val="FFCCFF"/>
                </a:gs>
              </a:gsLst>
              <a:lin ang="5400000" scaled="1"/>
            </a:gradFill>
            <a:ln w="12700" cap="rnd" cmpd="sng">
              <a:solidFill>
                <a:srgbClr val="FFCCFF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226" name="Rectangle 26"/>
            <p:cNvSpPr>
              <a:spLocks noChangeArrowheads="1"/>
            </p:cNvSpPr>
            <p:nvPr/>
          </p:nvSpPr>
          <p:spPr bwMode="auto">
            <a:xfrm>
              <a:off x="4055" y="314"/>
              <a:ext cx="1464" cy="1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8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包含多条语句时要用大括号括起来</a:t>
              </a:r>
            </a:p>
          </p:txBody>
        </p:sp>
      </p:grpSp>
      <p:sp>
        <p:nvSpPr>
          <p:cNvPr id="307228" name="Rectangle 28"/>
          <p:cNvSpPr>
            <a:spLocks noChangeArrowheads="1"/>
          </p:cNvSpPr>
          <p:nvPr/>
        </p:nvSpPr>
        <p:spPr bwMode="auto">
          <a:xfrm>
            <a:off x="4954588" y="1733551"/>
            <a:ext cx="1575752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25799066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0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7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07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0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0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0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30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4" grpId="0" build="p" autoUpdateAnimBg="0"/>
      <p:bldP spid="307215" grpId="0" build="p" autoUpdateAnimBg="0"/>
      <p:bldP spid="307223" grpId="0" autoUpdateAnimBg="0"/>
      <p:bldP spid="307224" grpId="0" animBg="1" autoUpdateAnimBg="0"/>
      <p:bldP spid="30722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6980238" y="1905000"/>
            <a:ext cx="3236912" cy="984250"/>
            <a:chOff x="3437" y="1200"/>
            <a:chExt cx="2039" cy="620"/>
          </a:xfrm>
        </p:grpSpPr>
        <p:sp>
          <p:nvSpPr>
            <p:cNvPr id="311298" name="Freeform 2"/>
            <p:cNvSpPr>
              <a:spLocks/>
            </p:cNvSpPr>
            <p:nvPr/>
          </p:nvSpPr>
          <p:spPr bwMode="auto">
            <a:xfrm>
              <a:off x="3437" y="1200"/>
              <a:ext cx="2039" cy="620"/>
            </a:xfrm>
            <a:custGeom>
              <a:avLst/>
              <a:gdLst>
                <a:gd name="T0" fmla="*/ 1019 w 2039"/>
                <a:gd name="T1" fmla="*/ 0 h 620"/>
                <a:gd name="T2" fmla="*/ 0 w 2039"/>
                <a:gd name="T3" fmla="*/ 309 h 620"/>
                <a:gd name="T4" fmla="*/ 1019 w 2039"/>
                <a:gd name="T5" fmla="*/ 619 h 620"/>
                <a:gd name="T6" fmla="*/ 2038 w 2039"/>
                <a:gd name="T7" fmla="*/ 309 h 620"/>
                <a:gd name="T8" fmla="*/ 1019 w 2039"/>
                <a:gd name="T9" fmla="*/ 0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9" h="620">
                  <a:moveTo>
                    <a:pt x="1019" y="0"/>
                  </a:moveTo>
                  <a:lnTo>
                    <a:pt x="0" y="309"/>
                  </a:lnTo>
                  <a:lnTo>
                    <a:pt x="1019" y="619"/>
                  </a:lnTo>
                  <a:lnTo>
                    <a:pt x="2038" y="309"/>
                  </a:lnTo>
                  <a:lnTo>
                    <a:pt x="1019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299" name="Rectangle 3"/>
            <p:cNvSpPr>
              <a:spLocks noChangeArrowheads="1"/>
            </p:cNvSpPr>
            <p:nvPr/>
          </p:nvSpPr>
          <p:spPr bwMode="auto">
            <a:xfrm>
              <a:off x="3977" y="1371"/>
              <a:ext cx="958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</p:grpSp>
      <p:grpSp>
        <p:nvGrpSpPr>
          <p:cNvPr id="311303" name="Group 7"/>
          <p:cNvGrpSpPr>
            <a:grpSpLocks/>
          </p:cNvGrpSpPr>
          <p:nvPr/>
        </p:nvGrpSpPr>
        <p:grpSpPr bwMode="auto">
          <a:xfrm>
            <a:off x="7437439" y="762000"/>
            <a:ext cx="2503487" cy="738188"/>
            <a:chOff x="3725" y="480"/>
            <a:chExt cx="1577" cy="465"/>
          </a:xfrm>
        </p:grpSpPr>
        <p:sp>
          <p:nvSpPr>
            <p:cNvPr id="311301" name="Freeform 5"/>
            <p:cNvSpPr>
              <a:spLocks/>
            </p:cNvSpPr>
            <p:nvPr/>
          </p:nvSpPr>
          <p:spPr bwMode="auto">
            <a:xfrm>
              <a:off x="3725" y="480"/>
              <a:ext cx="1577" cy="465"/>
            </a:xfrm>
            <a:custGeom>
              <a:avLst/>
              <a:gdLst>
                <a:gd name="T0" fmla="*/ 0 w 1577"/>
                <a:gd name="T1" fmla="*/ 0 h 465"/>
                <a:gd name="T2" fmla="*/ 0 w 1577"/>
                <a:gd name="T3" fmla="*/ 464 h 465"/>
                <a:gd name="T4" fmla="*/ 1576 w 1577"/>
                <a:gd name="T5" fmla="*/ 464 h 465"/>
                <a:gd name="T6" fmla="*/ 1576 w 1577"/>
                <a:gd name="T7" fmla="*/ 0 h 465"/>
                <a:gd name="T8" fmla="*/ 0 w 1577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7" h="465">
                  <a:moveTo>
                    <a:pt x="0" y="0"/>
                  </a:moveTo>
                  <a:lnTo>
                    <a:pt x="0" y="464"/>
                  </a:lnTo>
                  <a:lnTo>
                    <a:pt x="1576" y="464"/>
                  </a:lnTo>
                  <a:lnTo>
                    <a:pt x="1576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3786" y="512"/>
              <a:ext cx="1454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</p:grpSp>
      <p:grpSp>
        <p:nvGrpSpPr>
          <p:cNvPr id="311306" name="Group 10"/>
          <p:cNvGrpSpPr>
            <a:grpSpLocks/>
          </p:cNvGrpSpPr>
          <p:nvPr/>
        </p:nvGrpSpPr>
        <p:grpSpPr bwMode="auto">
          <a:xfrm>
            <a:off x="7437439" y="3276600"/>
            <a:ext cx="2390775" cy="738188"/>
            <a:chOff x="3725" y="2064"/>
            <a:chExt cx="1506" cy="465"/>
          </a:xfrm>
        </p:grpSpPr>
        <p:sp>
          <p:nvSpPr>
            <p:cNvPr id="311304" name="Freeform 8"/>
            <p:cNvSpPr>
              <a:spLocks/>
            </p:cNvSpPr>
            <p:nvPr/>
          </p:nvSpPr>
          <p:spPr bwMode="auto">
            <a:xfrm>
              <a:off x="3725" y="2064"/>
              <a:ext cx="1506" cy="465"/>
            </a:xfrm>
            <a:custGeom>
              <a:avLst/>
              <a:gdLst>
                <a:gd name="T0" fmla="*/ 0 w 1506"/>
                <a:gd name="T1" fmla="*/ 0 h 465"/>
                <a:gd name="T2" fmla="*/ 0 w 1506"/>
                <a:gd name="T3" fmla="*/ 464 h 465"/>
                <a:gd name="T4" fmla="*/ 1505 w 1506"/>
                <a:gd name="T5" fmla="*/ 464 h 465"/>
                <a:gd name="T6" fmla="*/ 1505 w 1506"/>
                <a:gd name="T7" fmla="*/ 0 h 465"/>
                <a:gd name="T8" fmla="*/ 0 w 1506"/>
                <a:gd name="T9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465">
                  <a:moveTo>
                    <a:pt x="0" y="0"/>
                  </a:moveTo>
                  <a:lnTo>
                    <a:pt x="0" y="464"/>
                  </a:lnTo>
                  <a:lnTo>
                    <a:pt x="1505" y="464"/>
                  </a:lnTo>
                  <a:lnTo>
                    <a:pt x="1505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05" name="Rectangle 9"/>
            <p:cNvSpPr>
              <a:spLocks noChangeArrowheads="1"/>
            </p:cNvSpPr>
            <p:nvPr/>
          </p:nvSpPr>
          <p:spPr bwMode="auto">
            <a:xfrm>
              <a:off x="3786" y="2096"/>
              <a:ext cx="1383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11307" name="Line 11"/>
          <p:cNvSpPr>
            <a:spLocks noChangeShapeType="1"/>
          </p:cNvSpPr>
          <p:nvPr/>
        </p:nvSpPr>
        <p:spPr bwMode="auto">
          <a:xfrm flipV="1">
            <a:off x="8656638" y="50292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8" name="Line 12"/>
          <p:cNvSpPr>
            <a:spLocks noChangeShapeType="1"/>
          </p:cNvSpPr>
          <p:nvPr/>
        </p:nvSpPr>
        <p:spPr bwMode="auto">
          <a:xfrm>
            <a:off x="6827838" y="1676400"/>
            <a:ext cx="1752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9" name="Line 13"/>
          <p:cNvSpPr>
            <a:spLocks noChangeShapeType="1"/>
          </p:cNvSpPr>
          <p:nvPr/>
        </p:nvSpPr>
        <p:spPr bwMode="auto">
          <a:xfrm>
            <a:off x="8580438" y="14986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0" name="Line 14"/>
          <p:cNvSpPr>
            <a:spLocks noChangeShapeType="1"/>
          </p:cNvSpPr>
          <p:nvPr/>
        </p:nvSpPr>
        <p:spPr bwMode="auto">
          <a:xfrm>
            <a:off x="8580438" y="228600"/>
            <a:ext cx="0" cy="5270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1" name="Rectangle 15"/>
          <p:cNvSpPr>
            <a:spLocks noChangeArrowheads="1"/>
          </p:cNvSpPr>
          <p:nvPr/>
        </p:nvSpPr>
        <p:spPr bwMode="auto">
          <a:xfrm>
            <a:off x="8656639" y="2743201"/>
            <a:ext cx="9302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11312" name="Rectangle 16"/>
          <p:cNvSpPr>
            <a:spLocks noChangeArrowheads="1"/>
          </p:cNvSpPr>
          <p:nvPr/>
        </p:nvSpPr>
        <p:spPr bwMode="auto">
          <a:xfrm>
            <a:off x="10104438" y="1752600"/>
            <a:ext cx="563562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grpSp>
        <p:nvGrpSpPr>
          <p:cNvPr id="311315" name="Group 19"/>
          <p:cNvGrpSpPr>
            <a:grpSpLocks/>
          </p:cNvGrpSpPr>
          <p:nvPr/>
        </p:nvGrpSpPr>
        <p:grpSpPr bwMode="auto">
          <a:xfrm>
            <a:off x="7285038" y="4495800"/>
            <a:ext cx="2730500" cy="534988"/>
            <a:chOff x="3629" y="2832"/>
            <a:chExt cx="1720" cy="337"/>
          </a:xfrm>
        </p:grpSpPr>
        <p:sp>
          <p:nvSpPr>
            <p:cNvPr id="311313" name="Freeform 17"/>
            <p:cNvSpPr>
              <a:spLocks/>
            </p:cNvSpPr>
            <p:nvPr/>
          </p:nvSpPr>
          <p:spPr bwMode="auto">
            <a:xfrm>
              <a:off x="3629" y="2832"/>
              <a:ext cx="1720" cy="337"/>
            </a:xfrm>
            <a:custGeom>
              <a:avLst/>
              <a:gdLst>
                <a:gd name="T0" fmla="*/ 0 w 1720"/>
                <a:gd name="T1" fmla="*/ 0 h 337"/>
                <a:gd name="T2" fmla="*/ 0 w 1720"/>
                <a:gd name="T3" fmla="*/ 336 h 337"/>
                <a:gd name="T4" fmla="*/ 1719 w 1720"/>
                <a:gd name="T5" fmla="*/ 336 h 337"/>
                <a:gd name="T6" fmla="*/ 1719 w 1720"/>
                <a:gd name="T7" fmla="*/ 0 h 337"/>
                <a:gd name="T8" fmla="*/ 0 w 1720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0" h="337">
                  <a:moveTo>
                    <a:pt x="0" y="0"/>
                  </a:moveTo>
                  <a:lnTo>
                    <a:pt x="0" y="336"/>
                  </a:lnTo>
                  <a:lnTo>
                    <a:pt x="1719" y="336"/>
                  </a:lnTo>
                  <a:lnTo>
                    <a:pt x="1719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14" name="Rectangle 18"/>
            <p:cNvSpPr>
              <a:spLocks noChangeArrowheads="1"/>
            </p:cNvSpPr>
            <p:nvPr/>
          </p:nvSpPr>
          <p:spPr bwMode="auto">
            <a:xfrm>
              <a:off x="3690" y="2864"/>
              <a:ext cx="159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表达式</a:t>
              </a:r>
              <a:r>
                <a:rPr lang="en-US" altLang="zh-CN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</p:grpSp>
      <p:sp>
        <p:nvSpPr>
          <p:cNvPr id="311316" name="Line 20"/>
          <p:cNvSpPr>
            <a:spLocks noChangeShapeType="1"/>
          </p:cNvSpPr>
          <p:nvPr/>
        </p:nvSpPr>
        <p:spPr bwMode="auto">
          <a:xfrm>
            <a:off x="8580438" y="2895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7" name="Line 21"/>
          <p:cNvSpPr>
            <a:spLocks noChangeShapeType="1"/>
          </p:cNvSpPr>
          <p:nvPr/>
        </p:nvSpPr>
        <p:spPr bwMode="auto">
          <a:xfrm>
            <a:off x="8580438" y="4038600"/>
            <a:ext cx="0" cy="40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8" name="Line 22"/>
          <p:cNvSpPr>
            <a:spLocks noChangeShapeType="1"/>
          </p:cNvSpPr>
          <p:nvPr/>
        </p:nvSpPr>
        <p:spPr bwMode="auto">
          <a:xfrm>
            <a:off x="8656638" y="5638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9" name="Line 23"/>
          <p:cNvSpPr>
            <a:spLocks noChangeShapeType="1"/>
          </p:cNvSpPr>
          <p:nvPr/>
        </p:nvSpPr>
        <p:spPr bwMode="auto">
          <a:xfrm flipH="1">
            <a:off x="6827838" y="5486400"/>
            <a:ext cx="18034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0" name="Line 24"/>
          <p:cNvSpPr>
            <a:spLocks noChangeShapeType="1"/>
          </p:cNvSpPr>
          <p:nvPr/>
        </p:nvSpPr>
        <p:spPr bwMode="auto">
          <a:xfrm flipV="1">
            <a:off x="6827838" y="1676400"/>
            <a:ext cx="0" cy="3810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1" name="Line 25"/>
          <p:cNvSpPr>
            <a:spLocks noChangeShapeType="1"/>
          </p:cNvSpPr>
          <p:nvPr/>
        </p:nvSpPr>
        <p:spPr bwMode="auto">
          <a:xfrm flipH="1">
            <a:off x="10244138" y="2362200"/>
            <a:ext cx="31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2" name="Line 26"/>
          <p:cNvSpPr>
            <a:spLocks noChangeShapeType="1"/>
          </p:cNvSpPr>
          <p:nvPr/>
        </p:nvSpPr>
        <p:spPr bwMode="auto">
          <a:xfrm flipV="1">
            <a:off x="10561638" y="2362200"/>
            <a:ext cx="0" cy="3276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3" name="Line 27"/>
          <p:cNvSpPr>
            <a:spLocks noChangeShapeType="1"/>
          </p:cNvSpPr>
          <p:nvPr/>
        </p:nvSpPr>
        <p:spPr bwMode="auto">
          <a:xfrm flipH="1">
            <a:off x="8656638" y="5638800"/>
            <a:ext cx="190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24" name="Rectangle 28"/>
          <p:cNvSpPr>
            <a:spLocks noChangeArrowheads="1"/>
          </p:cNvSpPr>
          <p:nvPr/>
        </p:nvSpPr>
        <p:spPr bwMode="auto">
          <a:xfrm>
            <a:off x="7286626" y="6097588"/>
            <a:ext cx="3197225" cy="576262"/>
          </a:xfrm>
          <a:prstGeom prst="rect">
            <a:avLst/>
          </a:prstGeom>
          <a:gradFill rotWithShape="0">
            <a:gsLst>
              <a:gs pos="0">
                <a:srgbClr val="CC66FF">
                  <a:gamma/>
                  <a:tint val="10196"/>
                  <a:invGamma/>
                </a:srgbClr>
              </a:gs>
              <a:gs pos="100000">
                <a:srgbClr val="CC66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for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11327" name="Group 31"/>
          <p:cNvGrpSpPr>
            <a:grpSpLocks/>
          </p:cNvGrpSpPr>
          <p:nvPr/>
        </p:nvGrpSpPr>
        <p:grpSpPr bwMode="auto">
          <a:xfrm>
            <a:off x="1993900" y="2336801"/>
            <a:ext cx="3049588" cy="1027113"/>
            <a:chOff x="296" y="1472"/>
            <a:chExt cx="1921" cy="647"/>
          </a:xfrm>
        </p:grpSpPr>
        <p:sp>
          <p:nvSpPr>
            <p:cNvPr id="311325" name="Freeform 29"/>
            <p:cNvSpPr>
              <a:spLocks/>
            </p:cNvSpPr>
            <p:nvPr/>
          </p:nvSpPr>
          <p:spPr bwMode="auto">
            <a:xfrm>
              <a:off x="296" y="1472"/>
              <a:ext cx="1921" cy="647"/>
            </a:xfrm>
            <a:custGeom>
              <a:avLst/>
              <a:gdLst>
                <a:gd name="T0" fmla="*/ 960 w 1921"/>
                <a:gd name="T1" fmla="*/ 0 h 647"/>
                <a:gd name="T2" fmla="*/ 0 w 1921"/>
                <a:gd name="T3" fmla="*/ 323 h 647"/>
                <a:gd name="T4" fmla="*/ 960 w 1921"/>
                <a:gd name="T5" fmla="*/ 646 h 647"/>
                <a:gd name="T6" fmla="*/ 1920 w 1921"/>
                <a:gd name="T7" fmla="*/ 323 h 647"/>
                <a:gd name="T8" fmla="*/ 960 w 1921"/>
                <a:gd name="T9" fmla="*/ 0 h 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1" h="647">
                  <a:moveTo>
                    <a:pt x="960" y="0"/>
                  </a:moveTo>
                  <a:lnTo>
                    <a:pt x="0" y="323"/>
                  </a:lnTo>
                  <a:lnTo>
                    <a:pt x="960" y="646"/>
                  </a:lnTo>
                  <a:lnTo>
                    <a:pt x="1920" y="323"/>
                  </a:lnTo>
                  <a:lnTo>
                    <a:pt x="960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26" name="Rectangle 30"/>
            <p:cNvSpPr>
              <a:spLocks noChangeArrowheads="1"/>
            </p:cNvSpPr>
            <p:nvPr/>
          </p:nvSpPr>
          <p:spPr bwMode="auto">
            <a:xfrm>
              <a:off x="807" y="1650"/>
              <a:ext cx="89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表达式</a:t>
              </a:r>
            </a:p>
          </p:txBody>
        </p:sp>
      </p:grpSp>
      <p:grpSp>
        <p:nvGrpSpPr>
          <p:cNvPr id="311330" name="Group 34"/>
          <p:cNvGrpSpPr>
            <a:grpSpLocks/>
          </p:cNvGrpSpPr>
          <p:nvPr/>
        </p:nvGrpSpPr>
        <p:grpSpPr bwMode="auto">
          <a:xfrm>
            <a:off x="2311400" y="3822700"/>
            <a:ext cx="2389188" cy="687388"/>
            <a:chOff x="496" y="2408"/>
            <a:chExt cx="1505" cy="433"/>
          </a:xfrm>
        </p:grpSpPr>
        <p:sp>
          <p:nvSpPr>
            <p:cNvPr id="311328" name="Freeform 32"/>
            <p:cNvSpPr>
              <a:spLocks/>
            </p:cNvSpPr>
            <p:nvPr/>
          </p:nvSpPr>
          <p:spPr bwMode="auto">
            <a:xfrm>
              <a:off x="496" y="2408"/>
              <a:ext cx="1505" cy="433"/>
            </a:xfrm>
            <a:custGeom>
              <a:avLst/>
              <a:gdLst>
                <a:gd name="T0" fmla="*/ 0 w 1505"/>
                <a:gd name="T1" fmla="*/ 0 h 433"/>
                <a:gd name="T2" fmla="*/ 0 w 1505"/>
                <a:gd name="T3" fmla="*/ 432 h 433"/>
                <a:gd name="T4" fmla="*/ 1504 w 1505"/>
                <a:gd name="T5" fmla="*/ 432 h 433"/>
                <a:gd name="T6" fmla="*/ 1504 w 1505"/>
                <a:gd name="T7" fmla="*/ 0 h 433"/>
                <a:gd name="T8" fmla="*/ 0 w 1505"/>
                <a:gd name="T9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5" h="433">
                  <a:moveTo>
                    <a:pt x="0" y="0"/>
                  </a:moveTo>
                  <a:lnTo>
                    <a:pt x="0" y="432"/>
                  </a:lnTo>
                  <a:lnTo>
                    <a:pt x="1504" y="432"/>
                  </a:lnTo>
                  <a:lnTo>
                    <a:pt x="1504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29" name="Rectangle 33"/>
            <p:cNvSpPr>
              <a:spLocks noChangeArrowheads="1"/>
            </p:cNvSpPr>
            <p:nvPr/>
          </p:nvSpPr>
          <p:spPr bwMode="auto">
            <a:xfrm>
              <a:off x="557" y="2440"/>
              <a:ext cx="13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循环体</a:t>
              </a:r>
            </a:p>
          </p:txBody>
        </p:sp>
      </p:grpSp>
      <p:sp>
        <p:nvSpPr>
          <p:cNvPr id="311331" name="Line 35"/>
          <p:cNvSpPr>
            <a:spLocks noChangeShapeType="1"/>
          </p:cNvSpPr>
          <p:nvPr/>
        </p:nvSpPr>
        <p:spPr bwMode="auto">
          <a:xfrm flipV="1">
            <a:off x="3530600" y="4508501"/>
            <a:ext cx="0" cy="4794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2" name="Line 36"/>
          <p:cNvSpPr>
            <a:spLocks noChangeShapeType="1"/>
          </p:cNvSpPr>
          <p:nvPr/>
        </p:nvSpPr>
        <p:spPr bwMode="auto">
          <a:xfrm>
            <a:off x="5041900" y="2857500"/>
            <a:ext cx="368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3" name="Line 37"/>
          <p:cNvSpPr>
            <a:spLocks noChangeShapeType="1"/>
          </p:cNvSpPr>
          <p:nvPr/>
        </p:nvSpPr>
        <p:spPr bwMode="auto">
          <a:xfrm>
            <a:off x="3492500" y="1612901"/>
            <a:ext cx="0" cy="720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4" name="Rectangle 38"/>
          <p:cNvSpPr>
            <a:spLocks noChangeArrowheads="1"/>
          </p:cNvSpPr>
          <p:nvPr/>
        </p:nvSpPr>
        <p:spPr bwMode="auto">
          <a:xfrm>
            <a:off x="3492501" y="3263900"/>
            <a:ext cx="9636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311335" name="Rectangle 39"/>
          <p:cNvSpPr>
            <a:spLocks noChangeArrowheads="1"/>
          </p:cNvSpPr>
          <p:nvPr/>
        </p:nvSpPr>
        <p:spPr bwMode="auto">
          <a:xfrm>
            <a:off x="4953000" y="2286000"/>
            <a:ext cx="57785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sp>
        <p:nvSpPr>
          <p:cNvPr id="311336" name="Line 40"/>
          <p:cNvSpPr>
            <a:spLocks noChangeShapeType="1"/>
          </p:cNvSpPr>
          <p:nvPr/>
        </p:nvSpPr>
        <p:spPr bwMode="auto">
          <a:xfrm flipV="1">
            <a:off x="1827213" y="1900239"/>
            <a:ext cx="1662112" cy="285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7" name="Line 41"/>
          <p:cNvSpPr>
            <a:spLocks noChangeShapeType="1"/>
          </p:cNvSpPr>
          <p:nvPr/>
        </p:nvSpPr>
        <p:spPr bwMode="auto">
          <a:xfrm>
            <a:off x="3492500" y="3365501"/>
            <a:ext cx="0" cy="4556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8" name="Line 42"/>
          <p:cNvSpPr>
            <a:spLocks noChangeShapeType="1"/>
          </p:cNvSpPr>
          <p:nvPr/>
        </p:nvSpPr>
        <p:spPr bwMode="auto">
          <a:xfrm flipH="1">
            <a:off x="1828800" y="495300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39" name="Line 43"/>
          <p:cNvSpPr>
            <a:spLocks noChangeShapeType="1"/>
          </p:cNvSpPr>
          <p:nvPr/>
        </p:nvSpPr>
        <p:spPr bwMode="auto">
          <a:xfrm flipV="1">
            <a:off x="1828800" y="1905000"/>
            <a:ext cx="0" cy="30353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0" name="Line 44"/>
          <p:cNvSpPr>
            <a:spLocks noChangeShapeType="1"/>
          </p:cNvSpPr>
          <p:nvPr/>
        </p:nvSpPr>
        <p:spPr bwMode="auto">
          <a:xfrm>
            <a:off x="5410200" y="2832100"/>
            <a:ext cx="0" cy="2349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1" name="Line 45"/>
          <p:cNvSpPr>
            <a:spLocks noChangeShapeType="1"/>
          </p:cNvSpPr>
          <p:nvPr/>
        </p:nvSpPr>
        <p:spPr bwMode="auto">
          <a:xfrm flipH="1">
            <a:off x="3492500" y="5181600"/>
            <a:ext cx="1917700" cy="1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2" name="Line 46"/>
          <p:cNvSpPr>
            <a:spLocks noChangeShapeType="1"/>
          </p:cNvSpPr>
          <p:nvPr/>
        </p:nvSpPr>
        <p:spPr bwMode="auto">
          <a:xfrm>
            <a:off x="3492500" y="5194300"/>
            <a:ext cx="0" cy="381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3" name="Rectangle 47"/>
          <p:cNvSpPr>
            <a:spLocks noChangeArrowheads="1"/>
          </p:cNvSpPr>
          <p:nvPr/>
        </p:nvSpPr>
        <p:spPr bwMode="auto">
          <a:xfrm>
            <a:off x="1525589" y="5594351"/>
            <a:ext cx="3806825" cy="576263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While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的下一条语句</a:t>
            </a:r>
          </a:p>
        </p:txBody>
      </p:sp>
      <p:grpSp>
        <p:nvGrpSpPr>
          <p:cNvPr id="311346" name="Group 50"/>
          <p:cNvGrpSpPr>
            <a:grpSpLocks/>
          </p:cNvGrpSpPr>
          <p:nvPr/>
        </p:nvGrpSpPr>
        <p:grpSpPr bwMode="auto">
          <a:xfrm>
            <a:off x="4648200" y="3733800"/>
            <a:ext cx="2743200" cy="990600"/>
            <a:chOff x="1968" y="2352"/>
            <a:chExt cx="1728" cy="624"/>
          </a:xfrm>
        </p:grpSpPr>
        <p:sp>
          <p:nvSpPr>
            <p:cNvPr id="311344" name="Line 48"/>
            <p:cNvSpPr>
              <a:spLocks noChangeShapeType="1"/>
            </p:cNvSpPr>
            <p:nvPr/>
          </p:nvSpPr>
          <p:spPr bwMode="auto">
            <a:xfrm flipH="1">
              <a:off x="1968" y="2352"/>
              <a:ext cx="1728" cy="2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1345" name="Line 49"/>
            <p:cNvSpPr>
              <a:spLocks noChangeShapeType="1"/>
            </p:cNvSpPr>
            <p:nvPr/>
          </p:nvSpPr>
          <p:spPr bwMode="auto">
            <a:xfrm flipH="1" flipV="1">
              <a:off x="1968" y="2592"/>
              <a:ext cx="1632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1347" name="Line 51"/>
          <p:cNvSpPr>
            <a:spLocks noChangeShapeType="1"/>
          </p:cNvSpPr>
          <p:nvPr/>
        </p:nvSpPr>
        <p:spPr bwMode="auto">
          <a:xfrm flipH="1">
            <a:off x="4495800" y="2362200"/>
            <a:ext cx="2514600" cy="2286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8" name="Line 52"/>
          <p:cNvSpPr>
            <a:spLocks noChangeShapeType="1"/>
          </p:cNvSpPr>
          <p:nvPr/>
        </p:nvSpPr>
        <p:spPr bwMode="auto">
          <a:xfrm flipH="1">
            <a:off x="5181600" y="1066800"/>
            <a:ext cx="2209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49" name="Rectangle 53"/>
          <p:cNvSpPr>
            <a:spLocks noChangeArrowheads="1"/>
          </p:cNvSpPr>
          <p:nvPr/>
        </p:nvSpPr>
        <p:spPr bwMode="auto">
          <a:xfrm>
            <a:off x="1905000" y="762000"/>
            <a:ext cx="31803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放在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语句前</a:t>
            </a:r>
          </a:p>
        </p:txBody>
      </p:sp>
      <p:sp>
        <p:nvSpPr>
          <p:cNvPr id="311350" name="Rectangle 54"/>
          <p:cNvSpPr>
            <a:spLocks noGrp="1" noChangeArrowheads="1"/>
          </p:cNvSpPr>
          <p:nvPr>
            <p:ph type="title"/>
          </p:nvPr>
        </p:nvSpPr>
        <p:spPr>
          <a:xfrm>
            <a:off x="1752600" y="-8084"/>
            <a:ext cx="6013450" cy="770084"/>
          </a:xfrm>
          <a:noFill/>
          <a:ln/>
        </p:spPr>
        <p:txBody>
          <a:bodyPr/>
          <a:lstStyle/>
          <a:p>
            <a:r>
              <a:rPr lang="en-US" altLang="zh-CN" sz="4400">
                <a:solidFill>
                  <a:srgbClr val="000066"/>
                </a:solidFill>
              </a:rPr>
              <a:t>While</a:t>
            </a:r>
            <a:r>
              <a:rPr lang="zh-CN" altLang="en-US" sz="4400">
                <a:solidFill>
                  <a:srgbClr val="000066"/>
                </a:solidFill>
              </a:rPr>
              <a:t>和</a:t>
            </a:r>
            <a:r>
              <a:rPr lang="en-US" altLang="zh-CN" sz="4400">
                <a:solidFill>
                  <a:srgbClr val="000066"/>
                </a:solidFill>
              </a:rPr>
              <a:t>for</a:t>
            </a:r>
            <a:r>
              <a:rPr lang="zh-CN" altLang="en-US" sz="4400">
                <a:solidFill>
                  <a:srgbClr val="000066"/>
                </a:solidFill>
                <a:latin typeface="黑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1231867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1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11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1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31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31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31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31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1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1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1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1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31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31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31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31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1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11" grpId="0" build="p" autoUpdateAnimBg="0"/>
      <p:bldP spid="311312" grpId="0" build="p" autoUpdateAnimBg="0"/>
      <p:bldP spid="311324" grpId="0" animBg="1" autoUpdateAnimBg="0"/>
      <p:bldP spid="311334" grpId="0" build="p" autoUpdateAnimBg="0"/>
      <p:bldP spid="311335" grpId="0" build="p" autoUpdateAnimBg="0"/>
      <p:bldP spid="311343" grpId="0" animBg="1" autoUpdateAnimBg="0"/>
      <p:bldP spid="31134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5292726" y="274638"/>
            <a:ext cx="4918075" cy="1143000"/>
          </a:xfrm>
        </p:spPr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/>
              <a:t>do~while</a:t>
            </a:r>
            <a:r>
              <a:rPr lang="zh-CN" altLang="en-US" smtClean="0"/>
              <a:t>循环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773238" y="243514"/>
            <a:ext cx="6705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#include &lt;stdio.h&gt;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#include &lt;math.h&gt;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int main(void)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int count=0,n=1;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double sum=0,item,sign=1.0; </a:t>
            </a:r>
            <a:r>
              <a:rPr kumimoji="1" lang="zh-CN" altLang="en-US" sz="2400">
                <a:solidFill>
                  <a:srgbClr val="000000"/>
                </a:solidFill>
              </a:rPr>
              <a:t>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do{			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</a:t>
            </a: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item=sign/n;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sum=sum+term;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	count++;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sign=-sign;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</a:rPr>
              <a:t>n=n+2;			</a:t>
            </a:r>
            <a:endParaRPr kumimoji="1" lang="zh-CN" alt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</a:rPr>
              <a:t>	</a:t>
            </a:r>
            <a:r>
              <a:rPr kumimoji="1" lang="en-US" altLang="zh-CN" sz="2400">
                <a:solidFill>
                  <a:srgbClr val="000000"/>
                </a:solidFill>
              </a:rPr>
              <a:t>}while(fabs(item)&gt;=1e-4);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printf("pi=%f\n",sum*4);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printf("count=%d\n",count);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	return 0;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950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zh-CN" altLang="zh-CN" dirty="0" smtClean="0"/>
              <a:t>】输入学生人数</a:t>
            </a:r>
            <a:r>
              <a:rPr lang="en-US" altLang="zh-CN" dirty="0" smtClean="0"/>
              <a:t>n</a:t>
            </a:r>
            <a:r>
              <a:rPr lang="zh-CN" altLang="zh-CN" dirty="0" smtClean="0"/>
              <a:t>，然后输入</a:t>
            </a:r>
            <a:r>
              <a:rPr lang="en-US" altLang="zh-CN" dirty="0" smtClean="0"/>
              <a:t>n</a:t>
            </a:r>
            <a:r>
              <a:rPr lang="zh-CN" altLang="zh-CN" dirty="0" smtClean="0"/>
              <a:t>个成绩，计算并输出平均成绩和最高分。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确定数量的</a:t>
            </a:r>
            <a:r>
              <a:rPr lang="zh-CN" altLang="en-US" dirty="0" smtClean="0"/>
              <a:t>值</a:t>
            </a:r>
            <a:r>
              <a:rPr lang="zh-CN" altLang="zh-CN" dirty="0" smtClean="0"/>
              <a:t>的输入适合使用</a:t>
            </a:r>
            <a:r>
              <a:rPr lang="en-US" altLang="zh-CN" dirty="0" smtClean="0"/>
              <a:t>for</a:t>
            </a:r>
            <a:r>
              <a:rPr lang="zh-CN" altLang="zh-CN" dirty="0" smtClean="0"/>
              <a:t>循环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多个数求</a:t>
            </a:r>
            <a:r>
              <a:rPr lang="zh-CN" altLang="zh-CN" dirty="0" smtClean="0"/>
              <a:t>最大值问题</a:t>
            </a:r>
            <a:r>
              <a:rPr lang="zh-CN" altLang="en-US" dirty="0" smtClean="0"/>
              <a:t>，一般可</a:t>
            </a:r>
            <a:r>
              <a:rPr lang="zh-CN" altLang="zh-CN" dirty="0" smtClean="0"/>
              <a:t>将第一个作为基准记录在变量中，然后和后面输入的依次进行比较，将更大的存入</a:t>
            </a:r>
            <a:r>
              <a:rPr lang="zh-CN" altLang="en-US" dirty="0" smtClean="0"/>
              <a:t>该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注意除法运算的数据类型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字符类型以外的多个数据输入可以使用空格和换行区分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72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565900" y="274638"/>
            <a:ext cx="3644900" cy="1143000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24579" name="Rectangle 64"/>
          <p:cNvSpPr>
            <a:spLocks noChangeArrowheads="1"/>
          </p:cNvSpPr>
          <p:nvPr/>
        </p:nvSpPr>
        <p:spPr bwMode="auto">
          <a:xfrm>
            <a:off x="1524001" y="-101649"/>
            <a:ext cx="8169275" cy="723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#include &lt;stdio.h&gt;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int main(void)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</a:rPr>
              <a:t>{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	int i,n;     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double grade,sum,max;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printf("Enter n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");  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scanf("%d",&amp;n);       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printf("Enter grade</a:t>
            </a: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");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scanf("%lf",&amp;grade);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sum=grade;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max=grade;</a:t>
            </a:r>
            <a:endParaRPr kumimoji="1" lang="zh-CN" altLang="en-US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for(i=1;i&lt;=n-1;i++){	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scanf("%lf",&amp;grade);  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sum=sum+grade;				</a:t>
            </a:r>
            <a:endParaRPr kumimoji="1" lang="en-US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if(grade&gt;max)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	</a:t>
            </a:r>
            <a:r>
              <a:rPr kumimoji="1" lang="en-US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max=grade;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}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</a:t>
            </a:r>
            <a:r>
              <a:rPr kumimoji="1" lang="zh-CN" altLang="pt-BR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平均分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=%.2f\n",sum/n);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printf("</a:t>
            </a:r>
            <a:r>
              <a:rPr kumimoji="1" lang="zh-CN" altLang="pt-BR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最高分 </a:t>
            </a:r>
            <a:r>
              <a:rPr kumimoji="1" lang="pt-BR" altLang="zh-CN" sz="24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%.2f\n",max);  </a:t>
            </a:r>
            <a:endParaRPr kumimoji="1" lang="pt-BR" altLang="zh-CN" sz="2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pt-BR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return 0;</a:t>
            </a:r>
            <a:endParaRPr kumimoji="1" lang="en-US" altLang="zh-CN" sz="20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027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5776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3-</a:t>
            </a:r>
            <a:r>
              <a:rPr lang="zh-CN" altLang="en-US" dirty="0" smtClean="0">
                <a:solidFill>
                  <a:schemeClr val="tx2"/>
                </a:solidFill>
              </a:rPr>
              <a:t>变体</a:t>
            </a:r>
            <a:r>
              <a:rPr lang="en-US" altLang="zh-CN" dirty="0" smtClean="0">
                <a:solidFill>
                  <a:schemeClr val="tx2"/>
                </a:solidFill>
              </a:rPr>
              <a:t>1 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/>
              <a:t>从键盘输入一批学生的成绩，计算平均分</a:t>
            </a:r>
          </a:p>
        </p:txBody>
      </p:sp>
      <p:sp>
        <p:nvSpPr>
          <p:cNvPr id="315395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5398" name="Group 6"/>
          <p:cNvGrpSpPr>
            <a:grpSpLocks/>
          </p:cNvGrpSpPr>
          <p:nvPr/>
        </p:nvGrpSpPr>
        <p:grpSpPr bwMode="auto">
          <a:xfrm>
            <a:off x="1974850" y="2286000"/>
            <a:ext cx="8318500" cy="3130550"/>
            <a:chOff x="284" y="1440"/>
            <a:chExt cx="5240" cy="1972"/>
          </a:xfrm>
        </p:grpSpPr>
        <p:sp>
          <p:nvSpPr>
            <p:cNvPr id="315396" name="AutoShape 4"/>
            <p:cNvSpPr>
              <a:spLocks noChangeArrowheads="1"/>
            </p:cNvSpPr>
            <p:nvPr/>
          </p:nvSpPr>
          <p:spPr bwMode="auto">
            <a:xfrm>
              <a:off x="284" y="1622"/>
              <a:ext cx="5240" cy="1790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5397" name="Rectangle 5"/>
            <p:cNvSpPr>
              <a:spLocks noChangeArrowheads="1"/>
            </p:cNvSpPr>
            <p:nvPr/>
          </p:nvSpPr>
          <p:spPr bwMode="auto">
            <a:xfrm>
              <a:off x="514" y="1440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315399" name="Rectangle 7"/>
          <p:cNvSpPr>
            <a:spLocks noChangeArrowheads="1"/>
          </p:cNvSpPr>
          <p:nvPr/>
        </p:nvSpPr>
        <p:spPr bwMode="auto">
          <a:xfrm>
            <a:off x="2971800" y="3965576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循环条件 </a:t>
            </a:r>
          </a:p>
        </p:txBody>
      </p:sp>
      <p:sp>
        <p:nvSpPr>
          <p:cNvPr id="315400" name="Rectangle 8"/>
          <p:cNvSpPr>
            <a:spLocks noChangeArrowheads="1"/>
          </p:cNvSpPr>
          <p:nvPr/>
        </p:nvSpPr>
        <p:spPr bwMode="auto">
          <a:xfrm>
            <a:off x="5105400" y="3889375"/>
            <a:ext cx="480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当成绩为负时结束循环</a:t>
            </a:r>
          </a:p>
        </p:txBody>
      </p:sp>
      <p:sp>
        <p:nvSpPr>
          <p:cNvPr id="315401" name="Rectangle 9"/>
          <p:cNvSpPr>
            <a:spLocks noChangeArrowheads="1"/>
          </p:cNvSpPr>
          <p:nvPr/>
        </p:nvSpPr>
        <p:spPr bwMode="auto">
          <a:xfrm>
            <a:off x="3733800" y="4803776"/>
            <a:ext cx="4038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lvl="1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grade &gt;=0</a:t>
            </a:r>
          </a:p>
        </p:txBody>
      </p:sp>
      <p:sp>
        <p:nvSpPr>
          <p:cNvPr id="315402" name="Rectangle 10"/>
          <p:cNvSpPr>
            <a:spLocks noChangeArrowheads="1"/>
          </p:cNvSpPr>
          <p:nvPr/>
        </p:nvSpPr>
        <p:spPr bwMode="auto">
          <a:xfrm>
            <a:off x="2971800" y="3048001"/>
            <a:ext cx="1371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变量 </a:t>
            </a:r>
          </a:p>
        </p:txBody>
      </p:sp>
      <p:sp>
        <p:nvSpPr>
          <p:cNvPr id="315403" name="Rectangle 11"/>
          <p:cNvSpPr>
            <a:spLocks noChangeArrowheads="1"/>
          </p:cNvSpPr>
          <p:nvPr/>
        </p:nvSpPr>
        <p:spPr bwMode="auto">
          <a:xfrm>
            <a:off x="5524501" y="2963863"/>
            <a:ext cx="91531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</a:t>
            </a:r>
          </a:p>
        </p:txBody>
      </p:sp>
      <p:sp>
        <p:nvSpPr>
          <p:cNvPr id="315404" name="Rectangle 12"/>
          <p:cNvSpPr>
            <a:spLocks noChangeArrowheads="1"/>
          </p:cNvSpPr>
          <p:nvPr/>
        </p:nvSpPr>
        <p:spPr bwMode="auto">
          <a:xfrm>
            <a:off x="6553201" y="2963863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</a:p>
        </p:txBody>
      </p:sp>
      <p:sp>
        <p:nvSpPr>
          <p:cNvPr id="315405" name="Rectangle 13"/>
          <p:cNvSpPr>
            <a:spLocks noChangeArrowheads="1"/>
          </p:cNvSpPr>
          <p:nvPr/>
        </p:nvSpPr>
        <p:spPr bwMode="auto">
          <a:xfrm>
            <a:off x="4267200" y="2959100"/>
            <a:ext cx="11894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</a:p>
        </p:txBody>
      </p:sp>
    </p:spTree>
    <p:extLst>
      <p:ext uri="{BB962C8B-B14F-4D97-AF65-F5344CB8AC3E}">
        <p14:creationId xmlns:p14="http://schemas.microsoft.com/office/powerpoint/2010/main" val="137568642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5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315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9" grpId="0" build="p" autoUpdateAnimBg="0"/>
      <p:bldP spid="315400" grpId="0" autoUpdateAnimBg="0"/>
      <p:bldP spid="315401" grpId="0" build="p" autoUpdateAnimBg="0"/>
      <p:bldP spid="315402" grpId="0" build="p" autoUpdateAnimBg="0"/>
      <p:bldP spid="315403" grpId="0" autoUpdateAnimBg="0"/>
      <p:bldP spid="315404" grpId="0" autoUpdateAnimBg="0"/>
      <p:bldP spid="31540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2584450" y="2222500"/>
            <a:ext cx="4540282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grade:\n");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scanf("%d",&amp;grade);</a:t>
            </a:r>
          </a:p>
        </p:txBody>
      </p:sp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2533650" y="2484438"/>
            <a:ext cx="419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进入循环前先输入一个数 </a:t>
            </a:r>
          </a:p>
        </p:txBody>
      </p:sp>
      <p:sp>
        <p:nvSpPr>
          <p:cNvPr id="317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33600" y="207963"/>
            <a:ext cx="3817938" cy="6543972"/>
          </a:xfrm>
          <a:noFill/>
          <a:ln/>
        </p:spPr>
        <p:txBody>
          <a:bodyPr>
            <a:sp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#include &lt;stdio.h&gt;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main( )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{   int num;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double grade,sum;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 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b="1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5638800" y="3124201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grade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为非负数时执行循环体 </a:t>
            </a: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806700" y="3652839"/>
            <a:ext cx="4414670" cy="1570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{sum=sum+grade;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num=num+1;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scanf("%d",&amp;grade);}</a:t>
            </a: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2578101" y="3119438"/>
            <a:ext cx="32396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                 )</a:t>
            </a: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3765551" y="3106738"/>
            <a:ext cx="186268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grade&gt;=0</a:t>
            </a:r>
          </a:p>
        </p:txBody>
      </p:sp>
      <p:grpSp>
        <p:nvGrpSpPr>
          <p:cNvPr id="317451" name="Group 11"/>
          <p:cNvGrpSpPr>
            <a:grpSpLocks/>
          </p:cNvGrpSpPr>
          <p:nvPr/>
        </p:nvGrpSpPr>
        <p:grpSpPr bwMode="auto">
          <a:xfrm>
            <a:off x="5486400" y="3124201"/>
            <a:ext cx="3486150" cy="519113"/>
            <a:chOff x="2496" y="1968"/>
            <a:chExt cx="2196" cy="327"/>
          </a:xfrm>
        </p:grpSpPr>
        <p:sp>
          <p:nvSpPr>
            <p:cNvPr id="317449" name="Line 9"/>
            <p:cNvSpPr>
              <a:spLocks noChangeShapeType="1"/>
            </p:cNvSpPr>
            <p:nvPr/>
          </p:nvSpPr>
          <p:spPr bwMode="auto">
            <a:xfrm>
              <a:off x="2496" y="2160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50" name="Rectangle 10"/>
            <p:cNvSpPr>
              <a:spLocks noChangeArrowheads="1"/>
            </p:cNvSpPr>
            <p:nvPr/>
          </p:nvSpPr>
          <p:spPr bwMode="auto">
            <a:xfrm>
              <a:off x="2784" y="1968"/>
              <a:ext cx="19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F8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执行循环的条件</a:t>
              </a:r>
            </a:p>
          </p:txBody>
        </p:sp>
      </p:grpSp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2590801" y="1828800"/>
            <a:ext cx="149079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sum=0;</a:t>
            </a:r>
          </a:p>
        </p:txBody>
      </p:sp>
      <p:sp>
        <p:nvSpPr>
          <p:cNvPr id="317453" name="Rectangle 13"/>
          <p:cNvSpPr>
            <a:spLocks noChangeArrowheads="1"/>
          </p:cNvSpPr>
          <p:nvPr/>
        </p:nvSpPr>
        <p:spPr bwMode="auto">
          <a:xfrm>
            <a:off x="3962401" y="1828800"/>
            <a:ext cx="155811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num=0;</a:t>
            </a:r>
          </a:p>
        </p:txBody>
      </p:sp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3124200" y="18415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赋初值 </a:t>
            </a:r>
          </a:p>
        </p:txBody>
      </p:sp>
      <p:sp>
        <p:nvSpPr>
          <p:cNvPr id="317455" name="Rectangle 15"/>
          <p:cNvSpPr>
            <a:spLocks noChangeArrowheads="1"/>
          </p:cNvSpPr>
          <p:nvPr/>
        </p:nvSpPr>
        <p:spPr bwMode="auto">
          <a:xfrm>
            <a:off x="2438400" y="5181600"/>
            <a:ext cx="7162800" cy="114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!=0)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zh-CN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2800" b="1" dirty="0" smtClean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               );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    </a:t>
            </a:r>
          </a:p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</a:t>
            </a:r>
            <a:r>
              <a:rPr lang="zh-CN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2800" b="1" dirty="0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0”);</a:t>
            </a:r>
          </a:p>
        </p:txBody>
      </p:sp>
      <p:sp>
        <p:nvSpPr>
          <p:cNvPr id="317456" name="Rectangle 16"/>
          <p:cNvSpPr>
            <a:spLocks noChangeArrowheads="1"/>
          </p:cNvSpPr>
          <p:nvPr/>
        </p:nvSpPr>
        <p:spPr bwMode="auto">
          <a:xfrm>
            <a:off x="6477001" y="5305426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sum/num</a:t>
            </a: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2438400" y="5410201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输出平均分数 </a:t>
            </a: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3276600" y="40386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循环体 </a:t>
            </a:r>
          </a:p>
        </p:txBody>
      </p:sp>
      <p:sp>
        <p:nvSpPr>
          <p:cNvPr id="317459" name="Line 19"/>
          <p:cNvSpPr>
            <a:spLocks noChangeShapeType="1"/>
          </p:cNvSpPr>
          <p:nvPr/>
        </p:nvSpPr>
        <p:spPr bwMode="auto">
          <a:xfrm>
            <a:off x="3124200" y="41910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6096000" y="37084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累加成绩 </a:t>
            </a:r>
          </a:p>
        </p:txBody>
      </p:sp>
      <p:sp>
        <p:nvSpPr>
          <p:cNvPr id="317461" name="Line 21"/>
          <p:cNvSpPr>
            <a:spLocks noChangeShapeType="1"/>
          </p:cNvSpPr>
          <p:nvPr/>
        </p:nvSpPr>
        <p:spPr bwMode="auto">
          <a:xfrm>
            <a:off x="3073400" y="4648200"/>
            <a:ext cx="22860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5511800" y="4178301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记录输入数据的个数 </a:t>
            </a: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086600" y="46736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读入新的数据</a:t>
            </a: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3124200" y="5168900"/>
            <a:ext cx="3733800" cy="127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467" name="Group 27"/>
          <p:cNvGrpSpPr>
            <a:grpSpLocks/>
          </p:cNvGrpSpPr>
          <p:nvPr/>
        </p:nvGrpSpPr>
        <p:grpSpPr bwMode="auto">
          <a:xfrm>
            <a:off x="6477000" y="4038600"/>
            <a:ext cx="3810000" cy="1828800"/>
            <a:chOff x="3120" y="2544"/>
            <a:chExt cx="2400" cy="1152"/>
          </a:xfrm>
        </p:grpSpPr>
        <p:sp>
          <p:nvSpPr>
            <p:cNvPr id="317465" name="Oval 25"/>
            <p:cNvSpPr>
              <a:spLocks noChangeArrowheads="1"/>
            </p:cNvSpPr>
            <p:nvPr/>
          </p:nvSpPr>
          <p:spPr bwMode="auto">
            <a:xfrm>
              <a:off x="3120" y="3408"/>
              <a:ext cx="960" cy="28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466" name="Rectangle 26"/>
            <p:cNvSpPr>
              <a:spLocks noChangeArrowheads="1"/>
            </p:cNvSpPr>
            <p:nvPr/>
          </p:nvSpPr>
          <p:spPr bwMode="auto">
            <a:xfrm>
              <a:off x="3552" y="2544"/>
              <a:ext cx="196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输出参数为算术表达式时，输出该表达式的计算结果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001495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1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7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1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7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17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17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3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3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17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17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317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17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174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174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31744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utoUpdateAnimBg="0"/>
      <p:bldP spid="317443" grpId="0" autoUpdateAnimBg="0"/>
      <p:bldP spid="317444" grpId="0" build="p" autoUpdateAnimBg="0"/>
      <p:bldP spid="317445" grpId="0" autoUpdateAnimBg="0"/>
      <p:bldP spid="317446" grpId="0" autoUpdateAnimBg="0"/>
      <p:bldP spid="317447" grpId="0" autoUpdateAnimBg="0"/>
      <p:bldP spid="317448" grpId="0" autoUpdateAnimBg="0"/>
      <p:bldP spid="317452" grpId="0" autoUpdateAnimBg="0"/>
      <p:bldP spid="317453" grpId="0" autoUpdateAnimBg="0"/>
      <p:bldP spid="317454" grpId="0" autoUpdateAnimBg="0"/>
      <p:bldP spid="317455" grpId="0" autoUpdateAnimBg="0"/>
      <p:bldP spid="317456" grpId="0" autoUpdateAnimBg="0"/>
      <p:bldP spid="317457" grpId="0" autoUpdateAnimBg="0"/>
      <p:bldP spid="317458" grpId="0" autoUpdateAnimBg="0"/>
      <p:bldP spid="317460" grpId="0" autoUpdateAnimBg="0"/>
      <p:bldP spid="317462" grpId="0" autoUpdateAnimBg="0"/>
      <p:bldP spid="31746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457200"/>
            <a:ext cx="2362200" cy="6858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6699"/>
                </a:solidFill>
                <a:ea typeface="黑体" panose="02010609060101010101" pitchFamily="49" charset="-122"/>
              </a:rPr>
              <a:t>运行结果：</a:t>
            </a:r>
          </a:p>
        </p:txBody>
      </p:sp>
      <p:sp>
        <p:nvSpPr>
          <p:cNvPr id="319491" name="Rectangle 3"/>
          <p:cNvSpPr>
            <a:spLocks noChangeArrowheads="1"/>
          </p:cNvSpPr>
          <p:nvPr/>
        </p:nvSpPr>
        <p:spPr bwMode="auto">
          <a:xfrm>
            <a:off x="2457450" y="1447800"/>
            <a:ext cx="2590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99"/>
                </a:solidFill>
                <a:latin typeface="Tahoma" panose="020B0604030504040204" pitchFamily="34" charset="0"/>
              </a:rPr>
              <a:t>Enter grade: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4876801" y="1447801"/>
            <a:ext cx="3609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u="sng">
                <a:solidFill>
                  <a:srgbClr val="336699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67 88 73 54 82 -1</a:t>
            </a:r>
            <a:r>
              <a:rPr lang="en-US" altLang="zh-CN" sz="2800" b="1" u="sng">
                <a:solidFill>
                  <a:srgbClr val="336699"/>
                </a:solidFill>
                <a:latin typeface="Wingdings 3" panose="05040102010807070707" pitchFamily="18" charset="2"/>
                <a:ea typeface="宋体" panose="02010600030101010101" pitchFamily="2" charset="-122"/>
              </a:rPr>
              <a:t>l</a:t>
            </a:r>
          </a:p>
        </p:txBody>
      </p:sp>
      <p:sp>
        <p:nvSpPr>
          <p:cNvPr id="319493" name="Rectangle 5"/>
          <p:cNvSpPr>
            <a:spLocks noChangeArrowheads="1"/>
          </p:cNvSpPr>
          <p:nvPr/>
        </p:nvSpPr>
        <p:spPr bwMode="auto">
          <a:xfrm>
            <a:off x="2438401" y="2057400"/>
            <a:ext cx="275075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平均分是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72.80</a:t>
            </a:r>
          </a:p>
        </p:txBody>
      </p:sp>
    </p:spTree>
    <p:extLst>
      <p:ext uri="{BB962C8B-B14F-4D97-AF65-F5344CB8AC3E}">
        <p14:creationId xmlns:p14="http://schemas.microsoft.com/office/powerpoint/2010/main" val="1102295666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319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  <p:bldP spid="319492" grpId="0" build="p" autoUpdateAnimBg="0"/>
      <p:bldP spid="31949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85776"/>
            <a:ext cx="8458200" cy="1190625"/>
          </a:xfrm>
          <a:noFill/>
          <a:ln/>
        </p:spPr>
        <p:txBody>
          <a:bodyPr/>
          <a:lstStyle/>
          <a:p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</a:rPr>
              <a:t>3</a:t>
            </a:r>
            <a:r>
              <a:rPr lang="zh-CN" altLang="en-US" dirty="0" smtClean="0">
                <a:solidFill>
                  <a:schemeClr val="tx2"/>
                </a:solidFill>
              </a:rPr>
              <a:t>变体</a:t>
            </a:r>
            <a:r>
              <a:rPr lang="en-US" altLang="zh-CN" dirty="0" smtClean="0">
                <a:solidFill>
                  <a:schemeClr val="tx2"/>
                </a:solidFill>
              </a:rPr>
              <a:t>2</a:t>
            </a:r>
            <a:r>
              <a:rPr lang="en-US" altLang="zh-CN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】</a:t>
            </a:r>
            <a:r>
              <a:rPr lang="zh-CN" altLang="en-US" dirty="0"/>
              <a:t>输入一批学生的成绩，找出最高分</a:t>
            </a:r>
          </a:p>
        </p:txBody>
      </p:sp>
      <p:sp>
        <p:nvSpPr>
          <p:cNvPr id="401411" name="Rectangle 3"/>
          <p:cNvSpPr>
            <a:spLocks noChangeArrowheads="1"/>
          </p:cNvSpPr>
          <p:nvPr/>
        </p:nvSpPr>
        <p:spPr bwMode="auto">
          <a:xfrm>
            <a:off x="1524000" y="3055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1414" name="Group 6"/>
          <p:cNvGrpSpPr>
            <a:grpSpLocks/>
          </p:cNvGrpSpPr>
          <p:nvPr/>
        </p:nvGrpSpPr>
        <p:grpSpPr bwMode="auto">
          <a:xfrm>
            <a:off x="1974850" y="2438400"/>
            <a:ext cx="8318500" cy="2597150"/>
            <a:chOff x="284" y="1536"/>
            <a:chExt cx="5240" cy="1636"/>
          </a:xfrm>
        </p:grpSpPr>
        <p:sp>
          <p:nvSpPr>
            <p:cNvPr id="401412" name="AutoShape 4"/>
            <p:cNvSpPr>
              <a:spLocks noChangeArrowheads="1"/>
            </p:cNvSpPr>
            <p:nvPr/>
          </p:nvSpPr>
          <p:spPr bwMode="auto">
            <a:xfrm>
              <a:off x="284" y="1686"/>
              <a:ext cx="5240" cy="1486"/>
            </a:xfrm>
            <a:prstGeom prst="roundRect">
              <a:avLst>
                <a:gd name="adj" fmla="val 16657"/>
              </a:avLst>
            </a:prstGeom>
            <a:solidFill>
              <a:srgbClr val="FF99FF">
                <a:alpha val="50000"/>
              </a:srgbClr>
            </a:soli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514" y="1536"/>
              <a:ext cx="2912" cy="3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编程点拨：</a:t>
              </a:r>
              <a:r>
                <a:rPr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要解决的问题</a:t>
              </a:r>
            </a:p>
          </p:txBody>
        </p:sp>
      </p:grp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2971800" y="4114801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循环条件 </a:t>
            </a:r>
          </a:p>
        </p:txBody>
      </p:sp>
      <p:sp>
        <p:nvSpPr>
          <p:cNvPr id="401416" name="Rectangle 8"/>
          <p:cNvSpPr>
            <a:spLocks noChangeArrowheads="1"/>
          </p:cNvSpPr>
          <p:nvPr/>
        </p:nvSpPr>
        <p:spPr bwMode="auto">
          <a:xfrm>
            <a:off x="2971800" y="3352801"/>
            <a:ext cx="2286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找最大数 </a:t>
            </a:r>
          </a:p>
        </p:txBody>
      </p:sp>
    </p:spTree>
    <p:extLst>
      <p:ext uri="{BB962C8B-B14F-4D97-AF65-F5344CB8AC3E}">
        <p14:creationId xmlns:p14="http://schemas.microsoft.com/office/powerpoint/2010/main" val="718412480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014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1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5" grpId="0" build="p" autoUpdateAnimBg="0"/>
      <p:bldP spid="40141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28800" y="228600"/>
            <a:ext cx="2286000" cy="641350"/>
          </a:xfrm>
          <a:noFill/>
          <a:ln/>
        </p:spPr>
        <p:txBody>
          <a:bodyPr/>
          <a:lstStyle/>
          <a:p>
            <a:pPr algn="l"/>
            <a:r>
              <a:rPr lang="zh-CN" altLang="en-US" sz="3600"/>
              <a:t>找最大数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066800"/>
            <a:ext cx="8534400" cy="609600"/>
          </a:xfrm>
          <a:noFill/>
          <a:ln/>
        </p:spPr>
        <p:txBody>
          <a:bodyPr/>
          <a:lstStyle/>
          <a:p>
            <a:r>
              <a:rPr lang="zh-CN" altLang="en-US" sz="3200">
                <a:solidFill>
                  <a:srgbClr val="FF3300"/>
                </a:solidFill>
                <a:ea typeface="黑体" panose="02010609060101010101" pitchFamily="49" charset="-122"/>
              </a:rPr>
              <a:t>第一步：</a:t>
            </a:r>
            <a:r>
              <a:rPr lang="zh-CN" altLang="en-US" sz="3200">
                <a:ea typeface="黑体" panose="02010609060101010101" pitchFamily="49" charset="-122"/>
              </a:rPr>
              <a:t>先输入一个成绩，假设它为最高分</a:t>
            </a:r>
          </a:p>
        </p:txBody>
      </p:sp>
      <p:sp>
        <p:nvSpPr>
          <p:cNvPr id="403460" name="Rectangle 4"/>
          <p:cNvSpPr>
            <a:spLocks noChangeArrowheads="1"/>
          </p:cNvSpPr>
          <p:nvPr/>
        </p:nvSpPr>
        <p:spPr bwMode="auto">
          <a:xfrm>
            <a:off x="2209800" y="3124200"/>
            <a:ext cx="8305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FF33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第二步：</a:t>
            </a:r>
            <a:r>
              <a:rPr lang="zh-CN" altLang="en-US" sz="3200">
                <a:solidFill>
                  <a:srgbClr val="000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读入下一个成绩，并与最高分比较，如果大于最高分，就设它为新的最高分</a:t>
            </a:r>
          </a:p>
        </p:txBody>
      </p:sp>
      <p:sp>
        <p:nvSpPr>
          <p:cNvPr id="403461" name="Rectangle 5"/>
          <p:cNvSpPr>
            <a:spLocks noChangeArrowheads="1"/>
          </p:cNvSpPr>
          <p:nvPr/>
        </p:nvSpPr>
        <p:spPr bwMode="auto">
          <a:xfrm>
            <a:off x="4191000" y="304800"/>
            <a:ext cx="3962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max</a:t>
            </a: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存放最大数</a:t>
            </a:r>
          </a:p>
        </p:txBody>
      </p:sp>
      <p:sp>
        <p:nvSpPr>
          <p:cNvPr id="403462" name="Line 6"/>
          <p:cNvSpPr>
            <a:spLocks noChangeShapeType="1"/>
          </p:cNvSpPr>
          <p:nvPr/>
        </p:nvSpPr>
        <p:spPr bwMode="auto">
          <a:xfrm>
            <a:off x="3962400" y="16002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3048001" y="1676400"/>
            <a:ext cx="39562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</p:txBody>
      </p:sp>
      <p:sp>
        <p:nvSpPr>
          <p:cNvPr id="403464" name="Line 8"/>
          <p:cNvSpPr>
            <a:spLocks noChangeShapeType="1"/>
          </p:cNvSpPr>
          <p:nvPr/>
        </p:nvSpPr>
        <p:spPr bwMode="auto">
          <a:xfrm>
            <a:off x="7239000" y="16002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3048000" y="2209800"/>
            <a:ext cx="226504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3466" name="Rectangle 10"/>
          <p:cNvSpPr>
            <a:spLocks noChangeArrowheads="1"/>
          </p:cNvSpPr>
          <p:nvPr/>
        </p:nvSpPr>
        <p:spPr bwMode="auto">
          <a:xfrm>
            <a:off x="3352801" y="4114800"/>
            <a:ext cx="39562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</p:txBody>
      </p:sp>
      <p:sp>
        <p:nvSpPr>
          <p:cNvPr id="403467" name="Line 11"/>
          <p:cNvSpPr>
            <a:spLocks noChangeShapeType="1"/>
          </p:cNvSpPr>
          <p:nvPr/>
        </p:nvSpPr>
        <p:spPr bwMode="auto">
          <a:xfrm>
            <a:off x="3962400" y="3657600"/>
            <a:ext cx="2819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03470" name="Group 14"/>
          <p:cNvGrpSpPr>
            <a:grpSpLocks/>
          </p:cNvGrpSpPr>
          <p:nvPr/>
        </p:nvGrpSpPr>
        <p:grpSpPr bwMode="auto">
          <a:xfrm>
            <a:off x="2362200" y="3657600"/>
            <a:ext cx="7696200" cy="533400"/>
            <a:chOff x="528" y="2304"/>
            <a:chExt cx="4848" cy="336"/>
          </a:xfrm>
        </p:grpSpPr>
        <p:sp>
          <p:nvSpPr>
            <p:cNvPr id="403468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17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3469" name="Line 13"/>
            <p:cNvSpPr>
              <a:spLocks noChangeShapeType="1"/>
            </p:cNvSpPr>
            <p:nvPr/>
          </p:nvSpPr>
          <p:spPr bwMode="auto">
            <a:xfrm>
              <a:off x="528" y="2640"/>
              <a:ext cx="432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3471" name="Rectangle 15"/>
          <p:cNvSpPr>
            <a:spLocks noChangeArrowheads="1"/>
          </p:cNvSpPr>
          <p:nvPr/>
        </p:nvSpPr>
        <p:spPr bwMode="auto">
          <a:xfrm>
            <a:off x="3505200" y="4572001"/>
            <a:ext cx="73914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                     )	</a:t>
            </a:r>
          </a:p>
        </p:txBody>
      </p:sp>
      <p:sp>
        <p:nvSpPr>
          <p:cNvPr id="403472" name="Rectangle 16"/>
          <p:cNvSpPr>
            <a:spLocks noChangeArrowheads="1"/>
          </p:cNvSpPr>
          <p:nvPr/>
        </p:nvSpPr>
        <p:spPr bwMode="auto">
          <a:xfrm>
            <a:off x="3924300" y="4533900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mark&gt;max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3429000" y="5334000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</a:p>
        </p:txBody>
      </p:sp>
      <p:sp>
        <p:nvSpPr>
          <p:cNvPr id="403474" name="Rectangle 18"/>
          <p:cNvSpPr>
            <a:spLocks noChangeArrowheads="1"/>
          </p:cNvSpPr>
          <p:nvPr/>
        </p:nvSpPr>
        <p:spPr bwMode="auto">
          <a:xfrm>
            <a:off x="4114800" y="5334000"/>
            <a:ext cx="2514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403475" name="Rectangle 19"/>
          <p:cNvSpPr>
            <a:spLocks noChangeArrowheads="1"/>
          </p:cNvSpPr>
          <p:nvPr/>
        </p:nvSpPr>
        <p:spPr bwMode="auto">
          <a:xfrm>
            <a:off x="3810000" y="4953000"/>
            <a:ext cx="226504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3476" name="Freeform 20"/>
          <p:cNvSpPr>
            <a:spLocks/>
          </p:cNvSpPr>
          <p:nvPr/>
        </p:nvSpPr>
        <p:spPr bwMode="auto">
          <a:xfrm>
            <a:off x="1765301" y="3473450"/>
            <a:ext cx="1209675" cy="1169988"/>
          </a:xfrm>
          <a:custGeom>
            <a:avLst/>
            <a:gdLst>
              <a:gd name="T0" fmla="*/ 713 w 762"/>
              <a:gd name="T1" fmla="*/ 599 h 737"/>
              <a:gd name="T2" fmla="*/ 617 w 762"/>
              <a:gd name="T3" fmla="*/ 656 h 737"/>
              <a:gd name="T4" fmla="*/ 520 w 762"/>
              <a:gd name="T5" fmla="*/ 698 h 737"/>
              <a:gd name="T6" fmla="*/ 426 w 762"/>
              <a:gd name="T7" fmla="*/ 724 h 737"/>
              <a:gd name="T8" fmla="*/ 339 w 762"/>
              <a:gd name="T9" fmla="*/ 736 h 737"/>
              <a:gd name="T10" fmla="*/ 258 w 762"/>
              <a:gd name="T11" fmla="*/ 731 h 737"/>
              <a:gd name="T12" fmla="*/ 188 w 762"/>
              <a:gd name="T13" fmla="*/ 711 h 737"/>
              <a:gd name="T14" fmla="*/ 132 w 762"/>
              <a:gd name="T15" fmla="*/ 674 h 737"/>
              <a:gd name="T16" fmla="*/ 110 w 762"/>
              <a:gd name="T17" fmla="*/ 650 h 737"/>
              <a:gd name="T18" fmla="*/ 27 w 762"/>
              <a:gd name="T19" fmla="*/ 535 h 737"/>
              <a:gd name="T20" fmla="*/ 8 w 762"/>
              <a:gd name="T21" fmla="*/ 487 h 737"/>
              <a:gd name="T22" fmla="*/ 0 w 762"/>
              <a:gd name="T23" fmla="*/ 434 h 737"/>
              <a:gd name="T24" fmla="*/ 6 w 762"/>
              <a:gd name="T25" fmla="*/ 374 h 737"/>
              <a:gd name="T26" fmla="*/ 21 w 762"/>
              <a:gd name="T27" fmla="*/ 312 h 737"/>
              <a:gd name="T28" fmla="*/ 47 w 762"/>
              <a:gd name="T29" fmla="*/ 247 h 737"/>
              <a:gd name="T30" fmla="*/ 84 w 762"/>
              <a:gd name="T31" fmla="*/ 181 h 737"/>
              <a:gd name="T32" fmla="*/ 132 w 762"/>
              <a:gd name="T33" fmla="*/ 115 h 737"/>
              <a:gd name="T34" fmla="*/ 109 w 762"/>
              <a:gd name="T35" fmla="*/ 15 h 737"/>
              <a:gd name="T36" fmla="*/ 280 w 762"/>
              <a:gd name="T37" fmla="*/ 244 h 737"/>
              <a:gd name="T38" fmla="*/ 205 w 762"/>
              <a:gd name="T39" fmla="*/ 203 h 737"/>
              <a:gd name="T40" fmla="*/ 163 w 762"/>
              <a:gd name="T41" fmla="*/ 259 h 737"/>
              <a:gd name="T42" fmla="*/ 128 w 762"/>
              <a:gd name="T43" fmla="*/ 316 h 737"/>
              <a:gd name="T44" fmla="*/ 101 w 762"/>
              <a:gd name="T45" fmla="*/ 372 h 737"/>
              <a:gd name="T46" fmla="*/ 83 w 762"/>
              <a:gd name="T47" fmla="*/ 426 h 737"/>
              <a:gd name="T48" fmla="*/ 71 w 762"/>
              <a:gd name="T49" fmla="*/ 478 h 737"/>
              <a:gd name="T50" fmla="*/ 69 w 762"/>
              <a:gd name="T51" fmla="*/ 529 h 737"/>
              <a:gd name="T52" fmla="*/ 75 w 762"/>
              <a:gd name="T53" fmla="*/ 576 h 737"/>
              <a:gd name="T54" fmla="*/ 81 w 762"/>
              <a:gd name="T55" fmla="*/ 598 h 737"/>
              <a:gd name="T56" fmla="*/ 137 w 762"/>
              <a:gd name="T57" fmla="*/ 627 h 737"/>
              <a:gd name="T58" fmla="*/ 202 w 762"/>
              <a:gd name="T59" fmla="*/ 642 h 737"/>
              <a:gd name="T60" fmla="*/ 276 w 762"/>
              <a:gd name="T61" fmla="*/ 645 h 737"/>
              <a:gd name="T62" fmla="*/ 354 w 762"/>
              <a:gd name="T63" fmla="*/ 633 h 737"/>
              <a:gd name="T64" fmla="*/ 438 w 762"/>
              <a:gd name="T65" fmla="*/ 612 h 737"/>
              <a:gd name="T66" fmla="*/ 523 w 762"/>
              <a:gd name="T67" fmla="*/ 577 h 737"/>
              <a:gd name="T68" fmla="*/ 609 w 762"/>
              <a:gd name="T69" fmla="*/ 532 h 737"/>
              <a:gd name="T70" fmla="*/ 693 w 762"/>
              <a:gd name="T71" fmla="*/ 475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762" h="737">
                <a:moveTo>
                  <a:pt x="761" y="565"/>
                </a:moveTo>
                <a:lnTo>
                  <a:pt x="713" y="599"/>
                </a:lnTo>
                <a:lnTo>
                  <a:pt x="666" y="629"/>
                </a:lnTo>
                <a:lnTo>
                  <a:pt x="617" y="656"/>
                </a:lnTo>
                <a:lnTo>
                  <a:pt x="569" y="679"/>
                </a:lnTo>
                <a:lnTo>
                  <a:pt x="520" y="698"/>
                </a:lnTo>
                <a:lnTo>
                  <a:pt x="473" y="713"/>
                </a:lnTo>
                <a:lnTo>
                  <a:pt x="426" y="724"/>
                </a:lnTo>
                <a:lnTo>
                  <a:pt x="381" y="732"/>
                </a:lnTo>
                <a:lnTo>
                  <a:pt x="339" y="736"/>
                </a:lnTo>
                <a:lnTo>
                  <a:pt x="298" y="736"/>
                </a:lnTo>
                <a:lnTo>
                  <a:pt x="258" y="731"/>
                </a:lnTo>
                <a:lnTo>
                  <a:pt x="222" y="723"/>
                </a:lnTo>
                <a:lnTo>
                  <a:pt x="188" y="711"/>
                </a:lnTo>
                <a:lnTo>
                  <a:pt x="159" y="694"/>
                </a:lnTo>
                <a:lnTo>
                  <a:pt x="132" y="674"/>
                </a:lnTo>
                <a:lnTo>
                  <a:pt x="110" y="650"/>
                </a:lnTo>
                <a:lnTo>
                  <a:pt x="110" y="650"/>
                </a:lnTo>
                <a:lnTo>
                  <a:pt x="42" y="557"/>
                </a:lnTo>
                <a:lnTo>
                  <a:pt x="27" y="535"/>
                </a:lnTo>
                <a:lnTo>
                  <a:pt x="16" y="513"/>
                </a:lnTo>
                <a:lnTo>
                  <a:pt x="8" y="487"/>
                </a:lnTo>
                <a:lnTo>
                  <a:pt x="3" y="461"/>
                </a:lnTo>
                <a:lnTo>
                  <a:pt x="0" y="434"/>
                </a:lnTo>
                <a:lnTo>
                  <a:pt x="2" y="405"/>
                </a:lnTo>
                <a:lnTo>
                  <a:pt x="6" y="374"/>
                </a:lnTo>
                <a:lnTo>
                  <a:pt x="12" y="344"/>
                </a:lnTo>
                <a:lnTo>
                  <a:pt x="21" y="312"/>
                </a:lnTo>
                <a:lnTo>
                  <a:pt x="33" y="280"/>
                </a:lnTo>
                <a:lnTo>
                  <a:pt x="47" y="247"/>
                </a:lnTo>
                <a:lnTo>
                  <a:pt x="63" y="214"/>
                </a:lnTo>
                <a:lnTo>
                  <a:pt x="84" y="181"/>
                </a:lnTo>
                <a:lnTo>
                  <a:pt x="106" y="148"/>
                </a:lnTo>
                <a:lnTo>
                  <a:pt x="132" y="115"/>
                </a:lnTo>
                <a:lnTo>
                  <a:pt x="159" y="82"/>
                </a:lnTo>
                <a:lnTo>
                  <a:pt x="109" y="15"/>
                </a:lnTo>
                <a:lnTo>
                  <a:pt x="334" y="0"/>
                </a:lnTo>
                <a:lnTo>
                  <a:pt x="280" y="244"/>
                </a:lnTo>
                <a:lnTo>
                  <a:pt x="228" y="175"/>
                </a:lnTo>
                <a:lnTo>
                  <a:pt x="205" y="203"/>
                </a:lnTo>
                <a:lnTo>
                  <a:pt x="183" y="231"/>
                </a:lnTo>
                <a:lnTo>
                  <a:pt x="163" y="259"/>
                </a:lnTo>
                <a:lnTo>
                  <a:pt x="145" y="287"/>
                </a:lnTo>
                <a:lnTo>
                  <a:pt x="128" y="316"/>
                </a:lnTo>
                <a:lnTo>
                  <a:pt x="114" y="344"/>
                </a:lnTo>
                <a:lnTo>
                  <a:pt x="101" y="372"/>
                </a:lnTo>
                <a:lnTo>
                  <a:pt x="90" y="398"/>
                </a:lnTo>
                <a:lnTo>
                  <a:pt x="83" y="426"/>
                </a:lnTo>
                <a:lnTo>
                  <a:pt x="76" y="453"/>
                </a:lnTo>
                <a:lnTo>
                  <a:pt x="71" y="478"/>
                </a:lnTo>
                <a:lnTo>
                  <a:pt x="69" y="504"/>
                </a:lnTo>
                <a:lnTo>
                  <a:pt x="69" y="529"/>
                </a:lnTo>
                <a:lnTo>
                  <a:pt x="71" y="553"/>
                </a:lnTo>
                <a:lnTo>
                  <a:pt x="75" y="576"/>
                </a:lnTo>
                <a:lnTo>
                  <a:pt x="81" y="598"/>
                </a:lnTo>
                <a:lnTo>
                  <a:pt x="81" y="598"/>
                </a:lnTo>
                <a:lnTo>
                  <a:pt x="109" y="614"/>
                </a:lnTo>
                <a:lnTo>
                  <a:pt x="137" y="627"/>
                </a:lnTo>
                <a:lnTo>
                  <a:pt x="169" y="636"/>
                </a:lnTo>
                <a:lnTo>
                  <a:pt x="202" y="642"/>
                </a:lnTo>
                <a:lnTo>
                  <a:pt x="238" y="645"/>
                </a:lnTo>
                <a:lnTo>
                  <a:pt x="276" y="645"/>
                </a:lnTo>
                <a:lnTo>
                  <a:pt x="314" y="641"/>
                </a:lnTo>
                <a:lnTo>
                  <a:pt x="354" y="633"/>
                </a:lnTo>
                <a:lnTo>
                  <a:pt x="395" y="624"/>
                </a:lnTo>
                <a:lnTo>
                  <a:pt x="438" y="612"/>
                </a:lnTo>
                <a:lnTo>
                  <a:pt x="480" y="595"/>
                </a:lnTo>
                <a:lnTo>
                  <a:pt x="523" y="577"/>
                </a:lnTo>
                <a:lnTo>
                  <a:pt x="565" y="556"/>
                </a:lnTo>
                <a:lnTo>
                  <a:pt x="609" y="532"/>
                </a:lnTo>
                <a:lnTo>
                  <a:pt x="650" y="504"/>
                </a:lnTo>
                <a:lnTo>
                  <a:pt x="693" y="475"/>
                </a:lnTo>
                <a:lnTo>
                  <a:pt x="761" y="565"/>
                </a:lnTo>
              </a:path>
            </a:pathLst>
          </a:custGeom>
          <a:gradFill rotWithShape="0">
            <a:gsLst>
              <a:gs pos="0">
                <a:srgbClr val="9966FF"/>
              </a:gs>
              <a:gs pos="100000">
                <a:schemeClr val="accent1"/>
              </a:gs>
            </a:gsLst>
            <a:lin ang="5400000" scaled="1"/>
          </a:gradFill>
          <a:ln w="12700" cap="rnd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77" name="Rectangle 21"/>
          <p:cNvSpPr>
            <a:spLocks noChangeArrowheads="1"/>
          </p:cNvSpPr>
          <p:nvPr/>
        </p:nvSpPr>
        <p:spPr bwMode="auto">
          <a:xfrm>
            <a:off x="3352800" y="4191000"/>
            <a:ext cx="4038600" cy="1752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3478" name="Rectangle 22"/>
          <p:cNvSpPr>
            <a:spLocks noChangeArrowheads="1"/>
          </p:cNvSpPr>
          <p:nvPr/>
        </p:nvSpPr>
        <p:spPr bwMode="auto">
          <a:xfrm>
            <a:off x="7536923" y="4343401"/>
            <a:ext cx="678391" cy="130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57975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3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3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03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2" dur="500"/>
                                        <p:tgtEl>
                                          <p:spTgt spid="40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3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403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403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 build="p" autoUpdateAnimBg="0"/>
      <p:bldP spid="403460" grpId="0" autoUpdateAnimBg="0"/>
      <p:bldP spid="403461" grpId="0" autoUpdateAnimBg="0"/>
      <p:bldP spid="403463" grpId="0" autoUpdateAnimBg="0"/>
      <p:bldP spid="403465" grpId="0" autoUpdateAnimBg="0"/>
      <p:bldP spid="403466" grpId="0" autoUpdateAnimBg="0"/>
      <p:bldP spid="403471" grpId="0" autoUpdateAnimBg="0"/>
      <p:bldP spid="403472" grpId="0" autoUpdateAnimBg="0"/>
      <p:bldP spid="403473" grpId="0" autoUpdateAnimBg="0"/>
      <p:bldP spid="403474" grpId="0" autoUpdateAnimBg="0"/>
      <p:bldP spid="403475" grpId="0" autoUpdateAnimBg="0"/>
      <p:bldP spid="4034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209800" y="1219200"/>
            <a:ext cx="8001000" cy="3429000"/>
          </a:xfrm>
          <a:prstGeom prst="rect">
            <a:avLst/>
          </a:prstGeom>
          <a:solidFill>
            <a:srgbClr val="CCCC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1609222"/>
            <a:ext cx="7924800" cy="708528"/>
          </a:xfrm>
          <a:noFill/>
          <a:ln/>
        </p:spPr>
        <p:txBody>
          <a:bodyPr/>
          <a:lstStyle/>
          <a:p>
            <a:r>
              <a:rPr lang="en-US" altLang="zh-CN" sz="4000" dirty="0" smtClean="0">
                <a:latin typeface="Times New Roman" panose="02020603050405020304" pitchFamily="18" charset="0"/>
              </a:rPr>
              <a:t>【</a:t>
            </a:r>
            <a:r>
              <a:rPr lang="zh-CN" altLang="en-US" sz="4000" dirty="0" smtClean="0">
                <a:latin typeface="Times New Roman" panose="02020603050405020304" pitchFamily="18" charset="0"/>
              </a:rPr>
              <a:t>例</a:t>
            </a:r>
            <a:r>
              <a:rPr lang="en-US" altLang="zh-CN" sz="4000" dirty="0" smtClean="0"/>
              <a:t>1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】</a:t>
            </a:r>
            <a:r>
              <a:rPr lang="zh-CN" altLang="en-US" sz="4000" dirty="0">
                <a:latin typeface="Times New Roman" panose="02020603050405020304" pitchFamily="18" charset="0"/>
              </a:rPr>
              <a:t>输入一个正整数</a:t>
            </a:r>
            <a:r>
              <a:rPr lang="en-US" altLang="zh-CN" sz="4000" dirty="0">
                <a:latin typeface="Times New Roman" panose="02020603050405020304" pitchFamily="18" charset="0"/>
              </a:rPr>
              <a:t>n</a:t>
            </a:r>
            <a:r>
              <a:rPr lang="zh-CN" altLang="en-US" sz="4000" dirty="0">
                <a:latin typeface="Times New Roman" panose="02020603050405020304" pitchFamily="18" charset="0"/>
              </a:rPr>
              <a:t>，求</a:t>
            </a:r>
          </a:p>
        </p:txBody>
      </p:sp>
      <p:graphicFrame>
        <p:nvGraphicFramePr>
          <p:cNvPr id="176132" name="Object 4"/>
          <p:cNvGraphicFramePr>
            <a:graphicFrameLocks/>
          </p:cNvGraphicFramePr>
          <p:nvPr/>
        </p:nvGraphicFramePr>
        <p:xfrm>
          <a:off x="3089276" y="2438400"/>
          <a:ext cx="35528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4" imgW="3552480" imgH="1460160" progId="Equation.3">
                  <p:embed/>
                </p:oleObj>
              </mc:Choice>
              <mc:Fallback>
                <p:oleObj name="Equation" r:id="rId4" imgW="3552480" imgH="1460160" progId="Equation.3">
                  <p:embed/>
                  <p:pic>
                    <p:nvPicPr>
                      <p:cNvPr id="176132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9276" y="2438400"/>
                        <a:ext cx="35528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6705601" y="2743200"/>
            <a:ext cx="304410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40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项和。</a:t>
            </a:r>
          </a:p>
        </p:txBody>
      </p:sp>
    </p:spTree>
    <p:extLst>
      <p:ext uri="{BB962C8B-B14F-4D97-AF65-F5344CB8AC3E}">
        <p14:creationId xmlns:p14="http://schemas.microsoft.com/office/powerpoint/2010/main" val="192147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609600"/>
            <a:ext cx="6019800" cy="641350"/>
          </a:xfrm>
          <a:noFill/>
          <a:ln/>
        </p:spPr>
        <p:txBody>
          <a:bodyPr/>
          <a:lstStyle/>
          <a:p>
            <a:pPr algn="l"/>
            <a:r>
              <a:rPr lang="zh-CN" altLang="en-US" sz="3600"/>
              <a:t>设置循环条件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1981200" y="1447800"/>
            <a:ext cx="8382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方法一：先输入一个正整数</a:t>
            </a:r>
            <a:r>
              <a:rPr lang="en-US" altLang="zh-CN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n,</a:t>
            </a: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代表输入数据的个数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1981200" y="3048000"/>
            <a:ext cx="8382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方法一：设定一个特殊数据作为循环的结束标志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     </a:t>
            </a:r>
            <a:r>
              <a:rPr lang="zh-CN" altLang="en-US" sz="3200">
                <a:solidFill>
                  <a:srgbClr val="FF33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由于成绩都是正数，选用一个负数作为输入的结束标志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4876800" y="1981200"/>
            <a:ext cx="2743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3657600" y="3505200"/>
            <a:ext cx="381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使用</a:t>
            </a:r>
            <a:r>
              <a:rPr lang="en-US" altLang="zh-CN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while</a:t>
            </a:r>
            <a:r>
              <a:rPr lang="zh-CN" altLang="en-US" sz="3600" b="1">
                <a:solidFill>
                  <a:srgbClr val="993366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360606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5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05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5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 build="p" autoUpdateAnimBg="0"/>
      <p:bldP spid="405508" grpId="0" build="p" autoUpdateAnimBg="0"/>
      <p:bldP spid="405509" grpId="0" build="p" autoUpdateAnimBg="0"/>
      <p:bldP spid="40551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ChangeArrowheads="1"/>
          </p:cNvSpPr>
          <p:nvPr/>
        </p:nvSpPr>
        <p:spPr bwMode="auto">
          <a:xfrm>
            <a:off x="2743200" y="1905001"/>
            <a:ext cx="33972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n:");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146420"/>
            <a:ext cx="2286000" cy="58541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latin typeface="Tahoma" panose="020B0604030504040204" pitchFamily="34" charset="0"/>
              </a:rPr>
              <a:t>方法一：</a:t>
            </a:r>
          </a:p>
        </p:txBody>
      </p:sp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2971800" y="4344989"/>
            <a:ext cx="3917950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if(mark&gt;max )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max=mark; </a:t>
            </a: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3352800" y="152400"/>
            <a:ext cx="25087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输入</a:t>
            </a:r>
            <a:r>
              <a:rPr lang="en-US" altLang="zh-CN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个数据</a:t>
            </a:r>
          </a:p>
        </p:txBody>
      </p:sp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2743200" y="2590800"/>
            <a:ext cx="54636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%d marks:”,n );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3276601" y="1981200"/>
            <a:ext cx="162865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2717800" y="3733800"/>
            <a:ext cx="5257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6666FF"/>
                </a:solidFill>
                <a:latin typeface="Times New Roman" panose="02020603050405020304" pitchFamily="18" charset="0"/>
              </a:rPr>
              <a:t>for(         ;          ;         )        </a:t>
            </a:r>
          </a:p>
        </p:txBody>
      </p:sp>
      <p:sp>
        <p:nvSpPr>
          <p:cNvPr id="407561" name="Rectangle 9"/>
          <p:cNvSpPr>
            <a:spLocks noChangeArrowheads="1"/>
          </p:cNvSpPr>
          <p:nvPr/>
        </p:nvSpPr>
        <p:spPr bwMode="auto">
          <a:xfrm>
            <a:off x="3505201" y="3733800"/>
            <a:ext cx="9441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= 1</a:t>
            </a:r>
          </a:p>
        </p:txBody>
      </p:sp>
      <p:sp>
        <p:nvSpPr>
          <p:cNvPr id="407562" name="Rectangle 10"/>
          <p:cNvSpPr>
            <a:spLocks noChangeArrowheads="1"/>
          </p:cNvSpPr>
          <p:nvPr/>
        </p:nvSpPr>
        <p:spPr bwMode="auto">
          <a:xfrm>
            <a:off x="4495801" y="3733800"/>
            <a:ext cx="99546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i&lt;=n</a:t>
            </a:r>
          </a:p>
        </p:txBody>
      </p:sp>
      <p:sp>
        <p:nvSpPr>
          <p:cNvPr id="407563" name="Rectangle 11"/>
          <p:cNvSpPr>
            <a:spLocks noChangeArrowheads="1"/>
          </p:cNvSpPr>
          <p:nvPr/>
        </p:nvSpPr>
        <p:spPr bwMode="auto">
          <a:xfrm>
            <a:off x="5638800" y="3733800"/>
            <a:ext cx="108683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i=i+1</a:t>
            </a:r>
          </a:p>
        </p:txBody>
      </p:sp>
      <p:sp>
        <p:nvSpPr>
          <p:cNvPr id="407564" name="Rectangle 12"/>
          <p:cNvSpPr>
            <a:spLocks noChangeArrowheads="1"/>
          </p:cNvSpPr>
          <p:nvPr/>
        </p:nvSpPr>
        <p:spPr bwMode="auto">
          <a:xfrm>
            <a:off x="2890839" y="4338639"/>
            <a:ext cx="4048125" cy="1381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65" name="Rectangle 13"/>
          <p:cNvSpPr>
            <a:spLocks noChangeArrowheads="1"/>
          </p:cNvSpPr>
          <p:nvPr/>
        </p:nvSpPr>
        <p:spPr bwMode="auto">
          <a:xfrm>
            <a:off x="2743200" y="42672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07566" name="Rectangle 14"/>
          <p:cNvSpPr>
            <a:spLocks noChangeArrowheads="1"/>
          </p:cNvSpPr>
          <p:nvPr/>
        </p:nvSpPr>
        <p:spPr bwMode="auto">
          <a:xfrm>
            <a:off x="2819400" y="54864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7567" name="Rectangle 15"/>
          <p:cNvSpPr>
            <a:spLocks noChangeArrowheads="1"/>
          </p:cNvSpPr>
          <p:nvPr/>
        </p:nvSpPr>
        <p:spPr bwMode="auto">
          <a:xfrm>
            <a:off x="4572000" y="3733800"/>
            <a:ext cx="914400" cy="5854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i&lt;n</a:t>
            </a:r>
          </a:p>
        </p:txBody>
      </p:sp>
      <p:sp>
        <p:nvSpPr>
          <p:cNvPr id="407568" name="Rectangle 16"/>
          <p:cNvSpPr>
            <a:spLocks noChangeArrowheads="1"/>
          </p:cNvSpPr>
          <p:nvPr/>
        </p:nvSpPr>
        <p:spPr bwMode="auto">
          <a:xfrm>
            <a:off x="2819400" y="2590800"/>
            <a:ext cx="3505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提示输入</a:t>
            </a:r>
            <a:r>
              <a:rPr lang="en-US" altLang="zh-CN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个成绩</a:t>
            </a:r>
          </a:p>
        </p:txBody>
      </p:sp>
      <p:sp>
        <p:nvSpPr>
          <p:cNvPr id="407569" name="Rectangle 17"/>
          <p:cNvSpPr>
            <a:spLocks noChangeArrowheads="1"/>
          </p:cNvSpPr>
          <p:nvPr/>
        </p:nvSpPr>
        <p:spPr bwMode="auto">
          <a:xfrm>
            <a:off x="2590800" y="914400"/>
            <a:ext cx="4114800" cy="110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int i,max,mark; </a:t>
            </a:r>
          </a:p>
        </p:txBody>
      </p:sp>
      <p:sp>
        <p:nvSpPr>
          <p:cNvPr id="407570" name="Rectangle 18"/>
          <p:cNvSpPr>
            <a:spLocks noChangeArrowheads="1"/>
          </p:cNvSpPr>
          <p:nvPr/>
        </p:nvSpPr>
        <p:spPr bwMode="auto">
          <a:xfrm>
            <a:off x="2438400" y="6019800"/>
            <a:ext cx="6019800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printf(“max=%d",max);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7571" name="Line 19"/>
          <p:cNvSpPr>
            <a:spLocks noChangeShapeType="1"/>
          </p:cNvSpPr>
          <p:nvPr/>
        </p:nvSpPr>
        <p:spPr bwMode="auto">
          <a:xfrm>
            <a:off x="2819400" y="3505200"/>
            <a:ext cx="3657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7572" name="Rectangle 20"/>
          <p:cNvSpPr>
            <a:spLocks noChangeArrowheads="1"/>
          </p:cNvSpPr>
          <p:nvPr/>
        </p:nvSpPr>
        <p:spPr bwMode="auto">
          <a:xfrm>
            <a:off x="6629400" y="2997201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输入第一个成绩</a:t>
            </a:r>
          </a:p>
        </p:txBody>
      </p:sp>
      <p:sp>
        <p:nvSpPr>
          <p:cNvPr id="407573" name="Rectangle 21"/>
          <p:cNvSpPr>
            <a:spLocks noChangeArrowheads="1"/>
          </p:cNvSpPr>
          <p:nvPr/>
        </p:nvSpPr>
        <p:spPr bwMode="auto">
          <a:xfrm>
            <a:off x="2743200" y="3048001"/>
            <a:ext cx="3917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7574" name="Rectangle 22"/>
          <p:cNvSpPr>
            <a:spLocks noChangeArrowheads="1"/>
          </p:cNvSpPr>
          <p:nvPr/>
        </p:nvSpPr>
        <p:spPr bwMode="auto">
          <a:xfrm>
            <a:off x="6934200" y="3657600"/>
            <a:ext cx="3505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已经输入了一个成绩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循环执行</a:t>
            </a:r>
            <a:r>
              <a:rPr lang="en-US" altLang="zh-CN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</a:p>
        </p:txBody>
      </p:sp>
    </p:spTree>
    <p:extLst>
      <p:ext uri="{BB962C8B-B14F-4D97-AF65-F5344CB8AC3E}">
        <p14:creationId xmlns:p14="http://schemas.microsoft.com/office/powerpoint/2010/main" val="82252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4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07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07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4" grpId="0" autoUpdateAnimBg="0"/>
      <p:bldP spid="407556" grpId="0" autoUpdateAnimBg="0"/>
      <p:bldP spid="407558" grpId="0" autoUpdateAnimBg="0"/>
      <p:bldP spid="407559" grpId="0" autoUpdateAnimBg="0"/>
      <p:bldP spid="407560" grpId="0" build="p" autoUpdateAnimBg="0"/>
      <p:bldP spid="407561" grpId="0" autoUpdateAnimBg="0"/>
      <p:bldP spid="407562" grpId="0" autoUpdateAnimBg="0"/>
      <p:bldP spid="407563" grpId="0" autoUpdateAnimBg="0"/>
      <p:bldP spid="407564" grpId="0" animBg="1" autoUpdateAnimBg="0"/>
      <p:bldP spid="407565" grpId="0" autoUpdateAnimBg="0"/>
      <p:bldP spid="407566" grpId="0" autoUpdateAnimBg="0"/>
      <p:bldP spid="407567" grpId="0" animBg="1" autoUpdateAnimBg="0"/>
      <p:bldP spid="407568" grpId="0" autoUpdateAnimBg="0"/>
      <p:bldP spid="407569" grpId="0" autoUpdateAnimBg="0"/>
      <p:bldP spid="407570" grpId="0" autoUpdateAnimBg="0"/>
      <p:bldP spid="407572" grpId="0" autoUpdateAnimBg="0"/>
      <p:bldP spid="407573" grpId="0" autoUpdateAnimBg="0"/>
      <p:bldP spid="407574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ChangeArrowheads="1"/>
          </p:cNvSpPr>
          <p:nvPr/>
        </p:nvSpPr>
        <p:spPr bwMode="auto">
          <a:xfrm>
            <a:off x="2743200" y="2362201"/>
            <a:ext cx="3917950" cy="87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max=mark;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146420"/>
            <a:ext cx="2286000" cy="585418"/>
          </a:xfrm>
          <a:noFill/>
          <a:ln/>
        </p:spPr>
        <p:txBody>
          <a:bodyPr/>
          <a:lstStyle/>
          <a:p>
            <a:pPr algn="l"/>
            <a:r>
              <a:rPr lang="zh-CN" altLang="en-US" sz="3200">
                <a:latin typeface="Tahoma" panose="020B0604030504040204" pitchFamily="34" charset="0"/>
              </a:rPr>
              <a:t>方法二：</a:t>
            </a:r>
          </a:p>
        </p:txBody>
      </p:sp>
      <p:sp>
        <p:nvSpPr>
          <p:cNvPr id="409604" name="Rectangle 4"/>
          <p:cNvSpPr>
            <a:spLocks noChangeArrowheads="1"/>
          </p:cNvSpPr>
          <p:nvPr/>
        </p:nvSpPr>
        <p:spPr bwMode="auto">
          <a:xfrm>
            <a:off x="2971800" y="3659189"/>
            <a:ext cx="3917950" cy="136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scanf(“%d”,&amp;mark);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if(mark&gt;max ) </a:t>
            </a: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max=mark; 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3352800" y="136525"/>
            <a:ext cx="430566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负数作为循环结束标志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2743201" y="1905000"/>
            <a:ext cx="42902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marks:”);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890839" y="3652839"/>
            <a:ext cx="4048125" cy="13811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2743200" y="35814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409609" name="Rectangle 9"/>
          <p:cNvSpPr>
            <a:spLocks noChangeArrowheads="1"/>
          </p:cNvSpPr>
          <p:nvPr/>
        </p:nvSpPr>
        <p:spPr bwMode="auto">
          <a:xfrm>
            <a:off x="2819400" y="48006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9610" name="Rectangle 10"/>
          <p:cNvSpPr>
            <a:spLocks noChangeArrowheads="1"/>
          </p:cNvSpPr>
          <p:nvPr/>
        </p:nvSpPr>
        <p:spPr bwMode="auto">
          <a:xfrm>
            <a:off x="2819400" y="1905000"/>
            <a:ext cx="3505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提示输入成绩</a:t>
            </a:r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2590800" y="914400"/>
            <a:ext cx="4114800" cy="1102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int max,mark; </a:t>
            </a:r>
          </a:p>
        </p:txBody>
      </p:sp>
      <p:sp>
        <p:nvSpPr>
          <p:cNvPr id="409612" name="Rectangle 12"/>
          <p:cNvSpPr>
            <a:spLocks noChangeArrowheads="1"/>
          </p:cNvSpPr>
          <p:nvPr/>
        </p:nvSpPr>
        <p:spPr bwMode="auto">
          <a:xfrm>
            <a:off x="2438400" y="5334000"/>
            <a:ext cx="6019800" cy="68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printf(“max=%d",max);</a:t>
            </a:r>
          </a:p>
          <a:p>
            <a:pPr fontAlgn="base">
              <a:lnSpc>
                <a:spcPct val="3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590801" y="3048000"/>
            <a:ext cx="32396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 (                 )</a:t>
            </a:r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3810001" y="3048000"/>
            <a:ext cx="181620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mark&gt;=0</a:t>
            </a:r>
          </a:p>
        </p:txBody>
      </p:sp>
      <p:sp>
        <p:nvSpPr>
          <p:cNvPr id="409615" name="Freeform 15"/>
          <p:cNvSpPr>
            <a:spLocks/>
          </p:cNvSpPr>
          <p:nvPr/>
        </p:nvSpPr>
        <p:spPr bwMode="auto">
          <a:xfrm>
            <a:off x="2382838" y="4041775"/>
            <a:ext cx="1054100" cy="915988"/>
          </a:xfrm>
          <a:custGeom>
            <a:avLst/>
            <a:gdLst>
              <a:gd name="T0" fmla="*/ 383 w 664"/>
              <a:gd name="T1" fmla="*/ 0 h 577"/>
              <a:gd name="T2" fmla="*/ 304 w 664"/>
              <a:gd name="T3" fmla="*/ 39 h 577"/>
              <a:gd name="T4" fmla="*/ 266 w 664"/>
              <a:gd name="T5" fmla="*/ 58 h 577"/>
              <a:gd name="T6" fmla="*/ 229 w 664"/>
              <a:gd name="T7" fmla="*/ 78 h 577"/>
              <a:gd name="T8" fmla="*/ 193 w 664"/>
              <a:gd name="T9" fmla="*/ 97 h 577"/>
              <a:gd name="T10" fmla="*/ 159 w 664"/>
              <a:gd name="T11" fmla="*/ 115 h 577"/>
              <a:gd name="T12" fmla="*/ 127 w 664"/>
              <a:gd name="T13" fmla="*/ 135 h 577"/>
              <a:gd name="T14" fmla="*/ 99 w 664"/>
              <a:gd name="T15" fmla="*/ 154 h 577"/>
              <a:gd name="T16" fmla="*/ 72 w 664"/>
              <a:gd name="T17" fmla="*/ 173 h 577"/>
              <a:gd name="T18" fmla="*/ 50 w 664"/>
              <a:gd name="T19" fmla="*/ 191 h 577"/>
              <a:gd name="T20" fmla="*/ 32 w 664"/>
              <a:gd name="T21" fmla="*/ 210 h 577"/>
              <a:gd name="T22" fmla="*/ 24 w 664"/>
              <a:gd name="T23" fmla="*/ 220 h 577"/>
              <a:gd name="T24" fmla="*/ 17 w 664"/>
              <a:gd name="T25" fmla="*/ 229 h 577"/>
              <a:gd name="T26" fmla="*/ 12 w 664"/>
              <a:gd name="T27" fmla="*/ 238 h 577"/>
              <a:gd name="T28" fmla="*/ 7 w 664"/>
              <a:gd name="T29" fmla="*/ 247 h 577"/>
              <a:gd name="T30" fmla="*/ 4 w 664"/>
              <a:gd name="T31" fmla="*/ 257 h 577"/>
              <a:gd name="T32" fmla="*/ 1 w 664"/>
              <a:gd name="T33" fmla="*/ 266 h 577"/>
              <a:gd name="T34" fmla="*/ 0 w 664"/>
              <a:gd name="T35" fmla="*/ 275 h 577"/>
              <a:gd name="T36" fmla="*/ 1 w 664"/>
              <a:gd name="T37" fmla="*/ 283 h 577"/>
              <a:gd name="T38" fmla="*/ 4 w 664"/>
              <a:gd name="T39" fmla="*/ 293 h 577"/>
              <a:gd name="T40" fmla="*/ 7 w 664"/>
              <a:gd name="T41" fmla="*/ 302 h 577"/>
              <a:gd name="T42" fmla="*/ 13 w 664"/>
              <a:gd name="T43" fmla="*/ 311 h 577"/>
              <a:gd name="T44" fmla="*/ 19 w 664"/>
              <a:gd name="T45" fmla="*/ 319 h 577"/>
              <a:gd name="T46" fmla="*/ 27 w 664"/>
              <a:gd name="T47" fmla="*/ 329 h 577"/>
              <a:gd name="T48" fmla="*/ 36 w 664"/>
              <a:gd name="T49" fmla="*/ 338 h 577"/>
              <a:gd name="T50" fmla="*/ 48 w 664"/>
              <a:gd name="T51" fmla="*/ 346 h 577"/>
              <a:gd name="T52" fmla="*/ 59 w 664"/>
              <a:gd name="T53" fmla="*/ 355 h 577"/>
              <a:gd name="T54" fmla="*/ 72 w 664"/>
              <a:gd name="T55" fmla="*/ 364 h 577"/>
              <a:gd name="T56" fmla="*/ 87 w 664"/>
              <a:gd name="T57" fmla="*/ 373 h 577"/>
              <a:gd name="T58" fmla="*/ 103 w 664"/>
              <a:gd name="T59" fmla="*/ 381 h 577"/>
              <a:gd name="T60" fmla="*/ 118 w 664"/>
              <a:gd name="T61" fmla="*/ 391 h 577"/>
              <a:gd name="T62" fmla="*/ 154 w 664"/>
              <a:gd name="T63" fmla="*/ 407 h 577"/>
              <a:gd name="T64" fmla="*/ 195 w 664"/>
              <a:gd name="T65" fmla="*/ 425 h 577"/>
              <a:gd name="T66" fmla="*/ 239 w 664"/>
              <a:gd name="T67" fmla="*/ 442 h 577"/>
              <a:gd name="T68" fmla="*/ 285 w 664"/>
              <a:gd name="T69" fmla="*/ 459 h 577"/>
              <a:gd name="T70" fmla="*/ 334 w 664"/>
              <a:gd name="T71" fmla="*/ 475 h 577"/>
              <a:gd name="T72" fmla="*/ 385 w 664"/>
              <a:gd name="T73" fmla="*/ 493 h 577"/>
              <a:gd name="T74" fmla="*/ 439 w 664"/>
              <a:gd name="T75" fmla="*/ 510 h 577"/>
              <a:gd name="T76" fmla="*/ 493 w 664"/>
              <a:gd name="T77" fmla="*/ 526 h 577"/>
              <a:gd name="T78" fmla="*/ 549 w 664"/>
              <a:gd name="T79" fmla="*/ 543 h 577"/>
              <a:gd name="T80" fmla="*/ 663 w 664"/>
              <a:gd name="T81" fmla="*/ 576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64" h="577">
                <a:moveTo>
                  <a:pt x="383" y="0"/>
                </a:moveTo>
                <a:lnTo>
                  <a:pt x="304" y="39"/>
                </a:lnTo>
                <a:lnTo>
                  <a:pt x="266" y="58"/>
                </a:lnTo>
                <a:lnTo>
                  <a:pt x="229" y="78"/>
                </a:lnTo>
                <a:lnTo>
                  <a:pt x="193" y="97"/>
                </a:lnTo>
                <a:lnTo>
                  <a:pt x="159" y="115"/>
                </a:lnTo>
                <a:lnTo>
                  <a:pt x="127" y="135"/>
                </a:lnTo>
                <a:lnTo>
                  <a:pt x="99" y="154"/>
                </a:lnTo>
                <a:lnTo>
                  <a:pt x="72" y="173"/>
                </a:lnTo>
                <a:lnTo>
                  <a:pt x="50" y="191"/>
                </a:lnTo>
                <a:lnTo>
                  <a:pt x="32" y="210"/>
                </a:lnTo>
                <a:lnTo>
                  <a:pt x="24" y="220"/>
                </a:lnTo>
                <a:lnTo>
                  <a:pt x="17" y="229"/>
                </a:lnTo>
                <a:lnTo>
                  <a:pt x="12" y="238"/>
                </a:lnTo>
                <a:lnTo>
                  <a:pt x="7" y="247"/>
                </a:lnTo>
                <a:lnTo>
                  <a:pt x="4" y="257"/>
                </a:lnTo>
                <a:lnTo>
                  <a:pt x="1" y="266"/>
                </a:lnTo>
                <a:lnTo>
                  <a:pt x="0" y="275"/>
                </a:lnTo>
                <a:lnTo>
                  <a:pt x="1" y="283"/>
                </a:lnTo>
                <a:lnTo>
                  <a:pt x="4" y="293"/>
                </a:lnTo>
                <a:lnTo>
                  <a:pt x="7" y="302"/>
                </a:lnTo>
                <a:lnTo>
                  <a:pt x="13" y="311"/>
                </a:lnTo>
                <a:lnTo>
                  <a:pt x="19" y="319"/>
                </a:lnTo>
                <a:lnTo>
                  <a:pt x="27" y="329"/>
                </a:lnTo>
                <a:lnTo>
                  <a:pt x="36" y="338"/>
                </a:lnTo>
                <a:lnTo>
                  <a:pt x="48" y="346"/>
                </a:lnTo>
                <a:lnTo>
                  <a:pt x="59" y="355"/>
                </a:lnTo>
                <a:lnTo>
                  <a:pt x="72" y="364"/>
                </a:lnTo>
                <a:lnTo>
                  <a:pt x="87" y="373"/>
                </a:lnTo>
                <a:lnTo>
                  <a:pt x="103" y="381"/>
                </a:lnTo>
                <a:lnTo>
                  <a:pt x="118" y="391"/>
                </a:lnTo>
                <a:lnTo>
                  <a:pt x="154" y="407"/>
                </a:lnTo>
                <a:lnTo>
                  <a:pt x="195" y="425"/>
                </a:lnTo>
                <a:lnTo>
                  <a:pt x="239" y="442"/>
                </a:lnTo>
                <a:lnTo>
                  <a:pt x="285" y="459"/>
                </a:lnTo>
                <a:lnTo>
                  <a:pt x="334" y="475"/>
                </a:lnTo>
                <a:lnTo>
                  <a:pt x="385" y="493"/>
                </a:lnTo>
                <a:lnTo>
                  <a:pt x="439" y="510"/>
                </a:lnTo>
                <a:lnTo>
                  <a:pt x="493" y="526"/>
                </a:lnTo>
                <a:lnTo>
                  <a:pt x="549" y="543"/>
                </a:lnTo>
                <a:lnTo>
                  <a:pt x="663" y="576"/>
                </a:lnTo>
              </a:path>
            </a:pathLst>
          </a:custGeom>
          <a:noFill/>
          <a:ln w="25400" cap="rnd" cmpd="sng">
            <a:solidFill>
              <a:srgbClr val="CC0099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7239000" y="2743200"/>
            <a:ext cx="2971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当输入的成绩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mark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大于等于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时执行循环体 </a:t>
            </a:r>
          </a:p>
        </p:txBody>
      </p:sp>
      <p:sp>
        <p:nvSpPr>
          <p:cNvPr id="409617" name="Line 17"/>
          <p:cNvSpPr>
            <a:spLocks noChangeShapeType="1"/>
          </p:cNvSpPr>
          <p:nvPr/>
        </p:nvSpPr>
        <p:spPr bwMode="auto">
          <a:xfrm>
            <a:off x="3124200" y="4114800"/>
            <a:ext cx="3581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31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09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9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2" grpId="0" autoUpdateAnimBg="0"/>
      <p:bldP spid="409604" grpId="0" autoUpdateAnimBg="0"/>
      <p:bldP spid="409606" grpId="0" autoUpdateAnimBg="0"/>
      <p:bldP spid="409607" grpId="0" animBg="1" autoUpdateAnimBg="0"/>
      <p:bldP spid="409608" grpId="0" autoUpdateAnimBg="0"/>
      <p:bldP spid="409609" grpId="0" autoUpdateAnimBg="0"/>
      <p:bldP spid="409610" grpId="0" autoUpdateAnimBg="0"/>
      <p:bldP spid="409611" grpId="0" autoUpdateAnimBg="0"/>
      <p:bldP spid="409612" grpId="0" autoUpdateAnimBg="0"/>
      <p:bldP spid="409613" grpId="0" autoUpdateAnimBg="0"/>
      <p:bldP spid="409614" grpId="0" autoUpdateAnimBg="0"/>
      <p:bldP spid="4096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输入一行字符，分别统计其中英文字母、空格、数字和其他字符个数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224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【例</a:t>
            </a:r>
            <a:r>
              <a:rPr lang="en-US" altLang="zh-CN" dirty="0" smtClean="0"/>
              <a:t>4</a:t>
            </a:r>
            <a:r>
              <a:rPr lang="zh-CN" altLang="zh-CN" dirty="0" smtClean="0"/>
              <a:t>】 输入一个整数，统计该整数的位数并输出。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输入与输出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循环体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拆个位，计数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循环继续的条件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正负数的考虑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6096000" y="3357564"/>
            <a:ext cx="4141788" cy="522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latin typeface="Arial" charset="0"/>
              </a:rPr>
              <a:t>使用</a:t>
            </a:r>
            <a:r>
              <a:rPr lang="en-US" altLang="zh-CN" sz="2800" dirty="0">
                <a:latin typeface="Arial" charset="0"/>
              </a:rPr>
              <a:t>while</a:t>
            </a:r>
            <a:r>
              <a:rPr lang="zh-CN" altLang="en-US" sz="2800" dirty="0">
                <a:latin typeface="Arial" charset="0"/>
              </a:rPr>
              <a:t>和</a:t>
            </a:r>
            <a:r>
              <a:rPr lang="en-US" altLang="zh-CN" sz="2800" dirty="0">
                <a:latin typeface="Arial" charset="0"/>
              </a:rPr>
              <a:t>do-while</a:t>
            </a:r>
            <a:r>
              <a:rPr lang="zh-CN" altLang="en-US" sz="2800" dirty="0">
                <a:latin typeface="Arial" charset="0"/>
              </a:rPr>
              <a:t>语句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714500" y="196851"/>
            <a:ext cx="35956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AACE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FF0000"/>
                </a:solidFill>
              </a:rPr>
              <a:t>如何计算位数</a:t>
            </a:r>
            <a:r>
              <a:rPr lang="en-US" altLang="zh-CN" sz="40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1995488" y="2757489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输入</a:t>
            </a:r>
            <a:r>
              <a:rPr lang="en-US" altLang="zh-CN"/>
              <a:t>:12345</a:t>
            </a:r>
          </a:p>
        </p:txBody>
      </p:sp>
      <p:sp>
        <p:nvSpPr>
          <p:cNvPr id="14340" name="AutoShape 5"/>
          <p:cNvSpPr>
            <a:spLocks noChangeArrowheads="1"/>
          </p:cNvSpPr>
          <p:nvPr/>
        </p:nvSpPr>
        <p:spPr bwMode="auto">
          <a:xfrm>
            <a:off x="5119688" y="692150"/>
            <a:ext cx="5257800" cy="1905000"/>
          </a:xfrm>
          <a:prstGeom prst="star16">
            <a:avLst>
              <a:gd name="adj" fmla="val 37500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800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8000"/>
                </a:solidFill>
                <a:latin typeface="Verdana" panose="020B0604030504040204" pitchFamily="34" charset="0"/>
              </a:rPr>
              <a:t>    如何将个位数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8000"/>
                </a:solidFill>
                <a:latin typeface="Verdana" panose="020B0604030504040204" pitchFamily="34" charset="0"/>
              </a:rPr>
              <a:t>和其它几位数分离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>
              <a:solidFill>
                <a:srgbClr val="008000"/>
              </a:solidFill>
              <a:latin typeface="Verdana" panose="020B0604030504040204" pitchFamily="34" charset="0"/>
            </a:endParaRPr>
          </a:p>
        </p:txBody>
      </p:sp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9732963" y="889001"/>
            <a:ext cx="806450" cy="1433513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880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342" name="AutoShape 7"/>
          <p:cNvSpPr>
            <a:spLocks noChangeArrowheads="1"/>
          </p:cNvSpPr>
          <p:nvPr/>
        </p:nvSpPr>
        <p:spPr bwMode="auto">
          <a:xfrm>
            <a:off x="6110288" y="1225550"/>
            <a:ext cx="381000" cy="381000"/>
          </a:xfrm>
          <a:prstGeom prst="smileyFace">
            <a:avLst>
              <a:gd name="adj" fmla="val -4653"/>
            </a:avLst>
          </a:prstGeom>
          <a:solidFill>
            <a:srgbClr val="99CC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119688" y="547688"/>
            <a:ext cx="5257800" cy="2209800"/>
            <a:chOff x="0" y="0"/>
            <a:chExt cx="3312" cy="1392"/>
          </a:xfrm>
        </p:grpSpPr>
        <p:sp>
          <p:nvSpPr>
            <p:cNvPr id="14365" name="AutoShape 10"/>
            <p:cNvSpPr>
              <a:spLocks noChangeArrowheads="1"/>
            </p:cNvSpPr>
            <p:nvPr/>
          </p:nvSpPr>
          <p:spPr bwMode="auto">
            <a:xfrm>
              <a:off x="0" y="0"/>
              <a:ext cx="3312" cy="1392"/>
            </a:xfrm>
            <a:prstGeom prst="star16">
              <a:avLst>
                <a:gd name="adj" fmla="val 37500"/>
              </a:avLst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8000"/>
                </a:solidFill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       除以</a:t>
              </a:r>
              <a:r>
                <a:rPr lang="en-US" altLang="zh-CN">
                  <a:solidFill>
                    <a:srgbClr val="008000"/>
                  </a:solidFill>
                  <a:latin typeface="Verdana" panose="020B0604030504040204" pitchFamily="34" charset="0"/>
                </a:rPr>
                <a:t>10: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商为其余几位数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rgbClr val="008000"/>
                  </a:solidFill>
                  <a:latin typeface="Verdana" panose="020B0604030504040204" pitchFamily="34" charset="0"/>
                </a:rPr>
                <a:t>余数为个位数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>
                <a:solidFill>
                  <a:srgbClr val="008000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4366" name="AutoShape 12"/>
            <p:cNvSpPr>
              <a:spLocks noChangeArrowheads="1"/>
            </p:cNvSpPr>
            <p:nvPr/>
          </p:nvSpPr>
          <p:spPr bwMode="auto">
            <a:xfrm>
              <a:off x="816" y="288"/>
              <a:ext cx="288" cy="240"/>
            </a:xfrm>
            <a:prstGeom prst="smileyFace">
              <a:avLst>
                <a:gd name="adj" fmla="val 4653"/>
              </a:avLst>
            </a:prstGeom>
            <a:solidFill>
              <a:srgbClr val="FF99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3739" name="Text Box 18"/>
          <p:cNvSpPr txBox="1">
            <a:spLocks noChangeArrowheads="1"/>
          </p:cNvSpPr>
          <p:nvPr/>
        </p:nvSpPr>
        <p:spPr bwMode="auto">
          <a:xfrm>
            <a:off x="2300288" y="3397250"/>
            <a:ext cx="35988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12345/10=1234</a:t>
            </a:r>
          </a:p>
        </p:txBody>
      </p:sp>
      <p:sp>
        <p:nvSpPr>
          <p:cNvPr id="73740" name="Text Box 19"/>
          <p:cNvSpPr txBox="1">
            <a:spLocks noChangeArrowheads="1"/>
          </p:cNvSpPr>
          <p:nvPr/>
        </p:nvSpPr>
        <p:spPr bwMode="auto">
          <a:xfrm>
            <a:off x="2300288" y="40528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1234/10=123</a:t>
            </a:r>
          </a:p>
        </p:txBody>
      </p:sp>
      <p:sp>
        <p:nvSpPr>
          <p:cNvPr id="73741" name="Text Box 20"/>
          <p:cNvSpPr txBox="1">
            <a:spLocks noChangeArrowheads="1"/>
          </p:cNvSpPr>
          <p:nvPr/>
        </p:nvSpPr>
        <p:spPr bwMode="auto">
          <a:xfrm>
            <a:off x="2300288" y="47386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123/10=12</a:t>
            </a:r>
          </a:p>
        </p:txBody>
      </p:sp>
      <p:sp>
        <p:nvSpPr>
          <p:cNvPr id="73742" name="Text Box 21"/>
          <p:cNvSpPr txBox="1">
            <a:spLocks noChangeArrowheads="1"/>
          </p:cNvSpPr>
          <p:nvPr/>
        </p:nvSpPr>
        <p:spPr bwMode="auto">
          <a:xfrm>
            <a:off x="2300288" y="54244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12/10=1</a:t>
            </a:r>
          </a:p>
        </p:txBody>
      </p:sp>
      <p:sp>
        <p:nvSpPr>
          <p:cNvPr id="73743" name="Text Box 22"/>
          <p:cNvSpPr txBox="1">
            <a:spLocks noChangeArrowheads="1"/>
          </p:cNvSpPr>
          <p:nvPr/>
        </p:nvSpPr>
        <p:spPr bwMode="auto">
          <a:xfrm>
            <a:off x="2300288" y="6034089"/>
            <a:ext cx="35988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1/10=0</a:t>
            </a:r>
          </a:p>
        </p:txBody>
      </p:sp>
      <p:sp>
        <p:nvSpPr>
          <p:cNvPr id="73744" name="Text Box 23"/>
          <p:cNvSpPr txBox="1">
            <a:spLocks noChangeArrowheads="1"/>
          </p:cNvSpPr>
          <p:nvPr/>
        </p:nvSpPr>
        <p:spPr bwMode="auto">
          <a:xfrm>
            <a:off x="4510088" y="700089"/>
            <a:ext cx="4857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AACE6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333399"/>
                </a:solidFill>
              </a:rPr>
              <a:t>变量</a:t>
            </a:r>
            <a:r>
              <a:rPr lang="en-US" altLang="zh-CN">
                <a:solidFill>
                  <a:srgbClr val="333399"/>
                </a:solidFill>
              </a:rPr>
              <a:t>count</a:t>
            </a:r>
            <a:r>
              <a:rPr lang="zh-CN" altLang="en-US">
                <a:solidFill>
                  <a:srgbClr val="333399"/>
                </a:solidFill>
              </a:rPr>
              <a:t>存放该数的位数</a:t>
            </a:r>
          </a:p>
        </p:txBody>
      </p:sp>
      <p:sp>
        <p:nvSpPr>
          <p:cNvPr id="73745" name="Rectangle 24"/>
          <p:cNvSpPr>
            <a:spLocks noChangeArrowheads="1"/>
          </p:cNvSpPr>
          <p:nvPr/>
        </p:nvSpPr>
        <p:spPr bwMode="auto">
          <a:xfrm>
            <a:off x="1995488" y="1309689"/>
            <a:ext cx="2438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输入</a:t>
            </a:r>
            <a:r>
              <a:rPr lang="en-US" altLang="zh-CN"/>
              <a:t>:9</a:t>
            </a:r>
          </a:p>
        </p:txBody>
      </p:sp>
      <p:sp>
        <p:nvSpPr>
          <p:cNvPr id="73746" name="Text Box 25"/>
          <p:cNvSpPr txBox="1">
            <a:spLocks noChangeArrowheads="1"/>
          </p:cNvSpPr>
          <p:nvPr/>
        </p:nvSpPr>
        <p:spPr bwMode="auto">
          <a:xfrm>
            <a:off x="2605088" y="1919289"/>
            <a:ext cx="160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9/10=0</a:t>
            </a:r>
          </a:p>
        </p:txBody>
      </p:sp>
      <p:sp>
        <p:nvSpPr>
          <p:cNvPr id="73747" name="AutoShape 26"/>
          <p:cNvSpPr>
            <a:spLocks noChangeArrowheads="1"/>
          </p:cNvSpPr>
          <p:nvPr/>
        </p:nvSpPr>
        <p:spPr bwMode="auto">
          <a:xfrm>
            <a:off x="4238626" y="2605088"/>
            <a:ext cx="6429375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33CC"/>
              </a:gs>
              <a:gs pos="100000">
                <a:srgbClr val="000F3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商不为</a:t>
            </a:r>
            <a:r>
              <a:rPr lang="en-US" altLang="zh-CN" sz="1800">
                <a:solidFill>
                  <a:srgbClr val="FFFF00"/>
                </a:solidFill>
                <a:latin typeface="Verdana" panose="020B0604030504040204" pitchFamily="34" charset="0"/>
              </a:rPr>
              <a:t>0</a:t>
            </a: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时</a:t>
            </a:r>
            <a:r>
              <a:rPr lang="en-US" altLang="zh-CN" sz="1800">
                <a:solidFill>
                  <a:srgbClr val="FFFF00"/>
                </a:solidFill>
                <a:latin typeface="Verdana" panose="020B0604030504040204" pitchFamily="34" charset="0"/>
              </a:rPr>
              <a:t>,</a:t>
            </a:r>
            <a:r>
              <a:rPr lang="zh-CN" altLang="en-US" sz="1800">
                <a:solidFill>
                  <a:srgbClr val="FFFF00"/>
                </a:solidFill>
                <a:latin typeface="Verdana" panose="020B0604030504040204" pitchFamily="34" charset="0"/>
              </a:rPr>
              <a:t>表明被除数在其它位上有数</a:t>
            </a:r>
          </a:p>
        </p:txBody>
      </p:sp>
      <p:sp>
        <p:nvSpPr>
          <p:cNvPr id="73748" name="AutoShape 27"/>
          <p:cNvSpPr>
            <a:spLocks noChangeArrowheads="1"/>
          </p:cNvSpPr>
          <p:nvPr/>
        </p:nvSpPr>
        <p:spPr bwMode="auto">
          <a:xfrm>
            <a:off x="4281488" y="1462088"/>
            <a:ext cx="6096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0033CC"/>
              </a:gs>
              <a:gs pos="100000">
                <a:srgbClr val="000F3A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商为</a:t>
            </a:r>
            <a:r>
              <a:rPr lang="en-US" altLang="zh-CN">
                <a:solidFill>
                  <a:srgbClr val="FFFF00"/>
                </a:solidFill>
                <a:latin typeface="Verdana" panose="020B0604030504040204" pitchFamily="34" charset="0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时</a:t>
            </a:r>
            <a:r>
              <a:rPr lang="en-US" altLang="zh-CN">
                <a:solidFill>
                  <a:srgbClr val="FFFF00"/>
                </a:solidFill>
                <a:latin typeface="Verdana" panose="020B0604030504040204" pitchFamily="34" charset="0"/>
              </a:rPr>
              <a:t>,</a:t>
            </a:r>
            <a:r>
              <a:rPr lang="zh-CN" altLang="en-US">
                <a:solidFill>
                  <a:srgbClr val="FFFF00"/>
                </a:solidFill>
                <a:latin typeface="Verdana" panose="020B0604030504040204" pitchFamily="34" charset="0"/>
              </a:rPr>
              <a:t>表明被除数仅有一位数</a:t>
            </a:r>
          </a:p>
        </p:txBody>
      </p:sp>
      <p:sp>
        <p:nvSpPr>
          <p:cNvPr id="73749" name="Rectangle 29"/>
          <p:cNvSpPr>
            <a:spLocks noChangeArrowheads="1"/>
          </p:cNvSpPr>
          <p:nvPr/>
        </p:nvSpPr>
        <p:spPr bwMode="auto">
          <a:xfrm>
            <a:off x="5429250" y="3367089"/>
            <a:ext cx="3208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0" name="Rectangle 30"/>
          <p:cNvSpPr>
            <a:spLocks noChangeArrowheads="1"/>
          </p:cNvSpPr>
          <p:nvPr/>
        </p:nvSpPr>
        <p:spPr bwMode="auto">
          <a:xfrm>
            <a:off x="5424489" y="39766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1" name="Rectangle 31"/>
          <p:cNvSpPr>
            <a:spLocks noChangeArrowheads="1"/>
          </p:cNvSpPr>
          <p:nvPr/>
        </p:nvSpPr>
        <p:spPr bwMode="auto">
          <a:xfrm>
            <a:off x="5424489" y="45862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2" name="Rectangle 32"/>
          <p:cNvSpPr>
            <a:spLocks noChangeArrowheads="1"/>
          </p:cNvSpPr>
          <p:nvPr/>
        </p:nvSpPr>
        <p:spPr bwMode="auto">
          <a:xfrm>
            <a:off x="5424489" y="52720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3" name="Rectangle 33"/>
          <p:cNvSpPr>
            <a:spLocks noChangeArrowheads="1"/>
          </p:cNvSpPr>
          <p:nvPr/>
        </p:nvSpPr>
        <p:spPr bwMode="auto">
          <a:xfrm>
            <a:off x="5424489" y="5957889"/>
            <a:ext cx="32083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/>
              <a:t>count= count +1;</a:t>
            </a:r>
          </a:p>
        </p:txBody>
      </p:sp>
      <p:sp>
        <p:nvSpPr>
          <p:cNvPr id="73754" name="Text Box 34"/>
          <p:cNvSpPr txBox="1">
            <a:spLocks noChangeArrowheads="1"/>
          </p:cNvSpPr>
          <p:nvPr/>
        </p:nvSpPr>
        <p:spPr bwMode="auto">
          <a:xfrm>
            <a:off x="8853489" y="33670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5" name="Text Box 35"/>
          <p:cNvSpPr txBox="1">
            <a:spLocks noChangeArrowheads="1"/>
          </p:cNvSpPr>
          <p:nvPr/>
        </p:nvSpPr>
        <p:spPr bwMode="auto">
          <a:xfrm>
            <a:off x="8853489" y="39766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6" name="Text Box 36"/>
          <p:cNvSpPr txBox="1">
            <a:spLocks noChangeArrowheads="1"/>
          </p:cNvSpPr>
          <p:nvPr/>
        </p:nvSpPr>
        <p:spPr bwMode="auto">
          <a:xfrm>
            <a:off x="8891589" y="45862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7" name="Text Box 37"/>
          <p:cNvSpPr txBox="1">
            <a:spLocks noChangeArrowheads="1"/>
          </p:cNvSpPr>
          <p:nvPr/>
        </p:nvSpPr>
        <p:spPr bwMode="auto">
          <a:xfrm>
            <a:off x="8891589" y="52720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8" name="Text Box 38"/>
          <p:cNvSpPr txBox="1">
            <a:spLocks noChangeArrowheads="1"/>
          </p:cNvSpPr>
          <p:nvPr/>
        </p:nvSpPr>
        <p:spPr bwMode="auto">
          <a:xfrm>
            <a:off x="8916989" y="5957889"/>
            <a:ext cx="8159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5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</a:p>
        </p:txBody>
      </p:sp>
      <p:sp>
        <p:nvSpPr>
          <p:cNvPr id="73759" name="Rectangle 39"/>
          <p:cNvSpPr>
            <a:spLocks noChangeArrowheads="1"/>
          </p:cNvSpPr>
          <p:nvPr/>
        </p:nvSpPr>
        <p:spPr bwMode="auto">
          <a:xfrm>
            <a:off x="2414588" y="3443288"/>
            <a:ext cx="2895600" cy="32004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1669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3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3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3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3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73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73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61" dur="500"/>
                                        <p:tgtEl>
                                          <p:spTgt spid="7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9" grpId="0" autoUpdateAnimBg="0"/>
      <p:bldP spid="73740" grpId="0" autoUpdateAnimBg="0"/>
      <p:bldP spid="73741" grpId="0" autoUpdateAnimBg="0"/>
      <p:bldP spid="73742" grpId="0" autoUpdateAnimBg="0"/>
      <p:bldP spid="73743" grpId="0" autoUpdateAnimBg="0"/>
      <p:bldP spid="73744" grpId="0" autoUpdateAnimBg="0"/>
      <p:bldP spid="73745" grpId="0" autoUpdateAnimBg="0"/>
      <p:bldP spid="73746" grpId="0" autoUpdateAnimBg="0"/>
      <p:bldP spid="73747" grpId="0" animBg="1" autoUpdateAnimBg="0"/>
      <p:bldP spid="73748" grpId="0" animBg="1" autoUpdateAnimBg="0"/>
      <p:bldP spid="73749" grpId="0" autoUpdateAnimBg="0"/>
      <p:bldP spid="73750" grpId="0" autoUpdateAnimBg="0"/>
      <p:bldP spid="73751" grpId="0" autoUpdateAnimBg="0"/>
      <p:bldP spid="73752" grpId="0" autoUpdateAnimBg="0"/>
      <p:bldP spid="73753" grpId="0" autoUpdateAnimBg="0"/>
      <p:bldP spid="73754" grpId="0" autoUpdateAnimBg="0"/>
      <p:bldP spid="73755" grpId="0" autoUpdateAnimBg="0"/>
      <p:bldP spid="73756" grpId="0" autoUpdateAnimBg="0"/>
      <p:bldP spid="73757" grpId="0" autoUpdateAnimBg="0"/>
      <p:bldP spid="73758" grpId="0" autoUpdateAnimBg="0"/>
      <p:bldP spid="737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5818188" y="770665"/>
            <a:ext cx="4392612" cy="646973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1804988" y="1304549"/>
            <a:ext cx="696436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{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int number,count;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count=0; 	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printf("enter number:\n");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scanf("%d",&amp;number);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if(number&lt;0) number=-number;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do{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	number= number /10;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	count= count +1;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}while(number!=0);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printf("</a:t>
            </a:r>
            <a:r>
              <a:rPr kumimoji="1" lang="zh-CN" altLang="en-US" sz="1800"/>
              <a:t>位数</a:t>
            </a:r>
            <a:r>
              <a:rPr kumimoji="1" lang="en-US" altLang="zh-CN" sz="1800"/>
              <a:t>:%d\n",count);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	return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47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603977"/>
            <a:ext cx="9067800" cy="646973"/>
          </a:xfrm>
          <a:noFill/>
          <a:ln/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变体</a:t>
            </a:r>
            <a:r>
              <a:rPr lang="en-US" altLang="zh-CN" dirty="0" smtClean="0">
                <a:latin typeface="Times New Roman" panose="02020603050405020304" pitchFamily="18" charset="0"/>
              </a:rPr>
              <a:t>】</a:t>
            </a:r>
            <a:r>
              <a:rPr lang="zh-CN" altLang="en-US" dirty="0">
                <a:latin typeface="Times New Roman" panose="02020603050405020304" pitchFamily="18" charset="0"/>
              </a:rPr>
              <a:t>输入一个正整数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将其逆序输出。</a:t>
            </a:r>
          </a:p>
        </p:txBody>
      </p:sp>
      <p:grpSp>
        <p:nvGrpSpPr>
          <p:cNvPr id="411653" name="Group 5"/>
          <p:cNvGrpSpPr>
            <a:grpSpLocks/>
          </p:cNvGrpSpPr>
          <p:nvPr/>
        </p:nvGrpSpPr>
        <p:grpSpPr bwMode="auto">
          <a:xfrm>
            <a:off x="1898651" y="3048000"/>
            <a:ext cx="8582025" cy="2216150"/>
            <a:chOff x="236" y="1920"/>
            <a:chExt cx="5406" cy="1396"/>
          </a:xfrm>
        </p:grpSpPr>
        <p:sp>
          <p:nvSpPr>
            <p:cNvPr id="411651" name="AutoShape 3"/>
            <p:cNvSpPr>
              <a:spLocks noChangeArrowheads="1"/>
            </p:cNvSpPr>
            <p:nvPr/>
          </p:nvSpPr>
          <p:spPr bwMode="auto">
            <a:xfrm>
              <a:off x="236" y="2050"/>
              <a:ext cx="5406" cy="1266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1652" name="Rectangle 4"/>
            <p:cNvSpPr>
              <a:spLocks noChangeArrowheads="1"/>
            </p:cNvSpPr>
            <p:nvPr/>
          </p:nvSpPr>
          <p:spPr bwMode="auto">
            <a:xfrm>
              <a:off x="624" y="1920"/>
              <a:ext cx="1459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9519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编程点拨</a:t>
              </a:r>
            </a:p>
          </p:txBody>
        </p:sp>
      </p:grp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1905000" y="3962400"/>
            <a:ext cx="8610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从低位开始，一位一位的将数据分离，并输出</a:t>
            </a:r>
          </a:p>
        </p:txBody>
      </p:sp>
      <p:sp>
        <p:nvSpPr>
          <p:cNvPr id="411655" name="Rectangle 7"/>
          <p:cNvSpPr>
            <a:spLocks noChangeArrowheads="1"/>
          </p:cNvSpPr>
          <p:nvPr/>
        </p:nvSpPr>
        <p:spPr bwMode="auto">
          <a:xfrm>
            <a:off x="3810001" y="1447800"/>
            <a:ext cx="13319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36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</p:txBody>
      </p:sp>
      <p:sp>
        <p:nvSpPr>
          <p:cNvPr id="411656" name="Rectangle 8"/>
          <p:cNvSpPr>
            <a:spLocks noChangeArrowheads="1"/>
          </p:cNvSpPr>
          <p:nvPr/>
        </p:nvSpPr>
        <p:spPr bwMode="auto">
          <a:xfrm>
            <a:off x="4953001" y="2133600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54321</a:t>
            </a:r>
          </a:p>
        </p:txBody>
      </p:sp>
      <p:sp>
        <p:nvSpPr>
          <p:cNvPr id="411657" name="Rectangle 9"/>
          <p:cNvSpPr>
            <a:spLocks noChangeArrowheads="1"/>
          </p:cNvSpPr>
          <p:nvPr/>
        </p:nvSpPr>
        <p:spPr bwMode="auto">
          <a:xfrm>
            <a:off x="4953001" y="1476375"/>
            <a:ext cx="2244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输入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12345</a:t>
            </a:r>
          </a:p>
        </p:txBody>
      </p:sp>
    </p:spTree>
    <p:extLst>
      <p:ext uri="{BB962C8B-B14F-4D97-AF65-F5344CB8AC3E}">
        <p14:creationId xmlns:p14="http://schemas.microsoft.com/office/powerpoint/2010/main" val="393534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4" grpId="0" autoUpdateAnimBg="0"/>
      <p:bldP spid="411655" grpId="0" autoUpdateAnimBg="0"/>
      <p:bldP spid="411656" grpId="0" autoUpdateAnimBg="0"/>
      <p:bldP spid="41165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1524000" y="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如何分离数据</a:t>
            </a: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413699" name="Rectangle 3"/>
          <p:cNvSpPr>
            <a:spLocks noChangeArrowheads="1"/>
          </p:cNvSpPr>
          <p:nvPr/>
        </p:nvSpPr>
        <p:spPr bwMode="auto">
          <a:xfrm>
            <a:off x="1905000" y="533400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:12345</a:t>
            </a:r>
          </a:p>
        </p:txBody>
      </p:sp>
      <p:grpSp>
        <p:nvGrpSpPr>
          <p:cNvPr id="413703" name="Group 7"/>
          <p:cNvGrpSpPr>
            <a:grpSpLocks/>
          </p:cNvGrpSpPr>
          <p:nvPr/>
        </p:nvGrpSpPr>
        <p:grpSpPr bwMode="auto">
          <a:xfrm>
            <a:off x="4802189" y="1589"/>
            <a:ext cx="5254625" cy="1901825"/>
            <a:chOff x="2065" y="1"/>
            <a:chExt cx="3310" cy="1198"/>
          </a:xfrm>
        </p:grpSpPr>
        <p:sp>
          <p:nvSpPr>
            <p:cNvPr id="413700" name="AutoShape 4"/>
            <p:cNvSpPr>
              <a:spLocks noChangeArrowheads="1"/>
            </p:cNvSpPr>
            <p:nvPr/>
          </p:nvSpPr>
          <p:spPr bwMode="auto">
            <a:xfrm>
              <a:off x="2065" y="1"/>
              <a:ext cx="3310" cy="1198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如何将个位数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和其它几位数分离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13701" name="Rectangle 5"/>
            <p:cNvSpPr>
              <a:spLocks noChangeArrowheads="1"/>
            </p:cNvSpPr>
            <p:nvPr/>
          </p:nvSpPr>
          <p:spPr bwMode="auto">
            <a:xfrm>
              <a:off x="4704" y="240"/>
              <a:ext cx="468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pic>
          <p:nvPicPr>
            <p:cNvPr id="413702" name="Picture 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" y="333"/>
              <a:ext cx="25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13706" name="Group 10"/>
          <p:cNvGrpSpPr>
            <a:grpSpLocks/>
          </p:cNvGrpSpPr>
          <p:nvPr/>
        </p:nvGrpSpPr>
        <p:grpSpPr bwMode="auto">
          <a:xfrm>
            <a:off x="4814889" y="-36513"/>
            <a:ext cx="5254625" cy="2206626"/>
            <a:chOff x="2073" y="-23"/>
            <a:chExt cx="3310" cy="1390"/>
          </a:xfrm>
        </p:grpSpPr>
        <p:sp>
          <p:nvSpPr>
            <p:cNvPr id="413704" name="AutoShape 8"/>
            <p:cNvSpPr>
              <a:spLocks noChangeArrowheads="1"/>
            </p:cNvSpPr>
            <p:nvPr/>
          </p:nvSpPr>
          <p:spPr bwMode="auto">
            <a:xfrm>
              <a:off x="2073" y="-23"/>
              <a:ext cx="3310" cy="1390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除以</a:t>
              </a: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10: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商为其余几位数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008000"/>
                  </a:solidFill>
                  <a:latin typeface="Verdana" panose="020B0604030504040204" pitchFamily="34" charset="0"/>
                  <a:ea typeface="黑体" panose="02010609060101010101" pitchFamily="49" charset="-122"/>
                </a:rPr>
                <a:t>余数为个位数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413705" name="Picture 9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5" y="261"/>
              <a:ext cx="302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13707" name="Rectangle 11"/>
          <p:cNvSpPr>
            <a:spLocks noChangeArrowheads="1"/>
          </p:cNvSpPr>
          <p:nvPr/>
        </p:nvSpPr>
        <p:spPr bwMode="auto">
          <a:xfrm>
            <a:off x="1828801" y="1295400"/>
            <a:ext cx="35988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12345%10=5</a:t>
            </a:r>
          </a:p>
        </p:txBody>
      </p:sp>
      <p:sp>
        <p:nvSpPr>
          <p:cNvPr id="413708" name="Rectangle 12"/>
          <p:cNvSpPr>
            <a:spLocks noChangeArrowheads="1"/>
          </p:cNvSpPr>
          <p:nvPr/>
        </p:nvSpPr>
        <p:spPr bwMode="auto">
          <a:xfrm>
            <a:off x="1828800" y="2362200"/>
            <a:ext cx="2667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1234%10=4</a:t>
            </a:r>
          </a:p>
        </p:txBody>
      </p:sp>
      <p:sp>
        <p:nvSpPr>
          <p:cNvPr id="413709" name="Rectangle 13"/>
          <p:cNvSpPr>
            <a:spLocks noChangeArrowheads="1"/>
          </p:cNvSpPr>
          <p:nvPr/>
        </p:nvSpPr>
        <p:spPr bwMode="auto">
          <a:xfrm>
            <a:off x="1828800" y="3306763"/>
            <a:ext cx="2438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123%10=3</a:t>
            </a:r>
          </a:p>
        </p:txBody>
      </p:sp>
      <p:sp>
        <p:nvSpPr>
          <p:cNvPr id="413710" name="Rectangle 14"/>
          <p:cNvSpPr>
            <a:spLocks noChangeArrowheads="1"/>
          </p:cNvSpPr>
          <p:nvPr/>
        </p:nvSpPr>
        <p:spPr bwMode="auto">
          <a:xfrm>
            <a:off x="1905000" y="4191000"/>
            <a:ext cx="2209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12%10=2</a:t>
            </a:r>
          </a:p>
        </p:txBody>
      </p:sp>
      <p:sp>
        <p:nvSpPr>
          <p:cNvPr id="413711" name="Rectangle 15"/>
          <p:cNvSpPr>
            <a:spLocks noChangeArrowheads="1"/>
          </p:cNvSpPr>
          <p:nvPr/>
        </p:nvSpPr>
        <p:spPr bwMode="auto">
          <a:xfrm>
            <a:off x="1828800" y="5181600"/>
            <a:ext cx="2133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1%10=1</a:t>
            </a:r>
          </a:p>
        </p:txBody>
      </p:sp>
      <p:sp>
        <p:nvSpPr>
          <p:cNvPr id="413712" name="Rectangle 16"/>
          <p:cNvSpPr>
            <a:spLocks noChangeArrowheads="1"/>
          </p:cNvSpPr>
          <p:nvPr/>
        </p:nvSpPr>
        <p:spPr bwMode="auto">
          <a:xfrm>
            <a:off x="1828801" y="1752600"/>
            <a:ext cx="279082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12345/10=1234</a:t>
            </a:r>
          </a:p>
        </p:txBody>
      </p:sp>
      <p:sp>
        <p:nvSpPr>
          <p:cNvPr id="413713" name="Rectangle 17"/>
          <p:cNvSpPr>
            <a:spLocks noChangeArrowheads="1"/>
          </p:cNvSpPr>
          <p:nvPr/>
        </p:nvSpPr>
        <p:spPr bwMode="auto">
          <a:xfrm>
            <a:off x="1828800" y="281940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1234/10=123</a:t>
            </a:r>
          </a:p>
        </p:txBody>
      </p:sp>
      <p:sp>
        <p:nvSpPr>
          <p:cNvPr id="413714" name="Rectangle 18"/>
          <p:cNvSpPr>
            <a:spLocks noChangeArrowheads="1"/>
          </p:cNvSpPr>
          <p:nvPr/>
        </p:nvSpPr>
        <p:spPr bwMode="auto">
          <a:xfrm>
            <a:off x="1828801" y="3687763"/>
            <a:ext cx="197009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123/10=12</a:t>
            </a:r>
          </a:p>
        </p:txBody>
      </p:sp>
      <p:sp>
        <p:nvSpPr>
          <p:cNvPr id="413715" name="Rectangle 19"/>
          <p:cNvSpPr>
            <a:spLocks noChangeArrowheads="1"/>
          </p:cNvSpPr>
          <p:nvPr/>
        </p:nvSpPr>
        <p:spPr bwMode="auto">
          <a:xfrm>
            <a:off x="1905000" y="4572000"/>
            <a:ext cx="155972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12/10=1</a:t>
            </a:r>
          </a:p>
        </p:txBody>
      </p:sp>
      <p:sp>
        <p:nvSpPr>
          <p:cNvPr id="413716" name="Rectangle 20"/>
          <p:cNvSpPr>
            <a:spLocks noChangeArrowheads="1"/>
          </p:cNvSpPr>
          <p:nvPr/>
        </p:nvSpPr>
        <p:spPr bwMode="auto">
          <a:xfrm>
            <a:off x="1905000" y="5562600"/>
            <a:ext cx="135453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1/10=0</a:t>
            </a:r>
          </a:p>
        </p:txBody>
      </p:sp>
      <p:sp>
        <p:nvSpPr>
          <p:cNvPr id="413717" name="Rectangle 21"/>
          <p:cNvSpPr>
            <a:spLocks noChangeArrowheads="1"/>
          </p:cNvSpPr>
          <p:nvPr/>
        </p:nvSpPr>
        <p:spPr bwMode="auto">
          <a:xfrm>
            <a:off x="4495800" y="152400"/>
            <a:ext cx="48577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变量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存放输入的正数</a:t>
            </a:r>
          </a:p>
        </p:txBody>
      </p:sp>
      <p:sp>
        <p:nvSpPr>
          <p:cNvPr id="413718" name="Rectangle 22"/>
          <p:cNvSpPr>
            <a:spLocks noChangeArrowheads="1"/>
          </p:cNvSpPr>
          <p:nvPr/>
        </p:nvSpPr>
        <p:spPr bwMode="auto">
          <a:xfrm>
            <a:off x="5181600" y="4038600"/>
            <a:ext cx="4116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直到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x==0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结束循环</a:t>
            </a:r>
          </a:p>
        </p:txBody>
      </p:sp>
      <p:sp>
        <p:nvSpPr>
          <p:cNvPr id="413719" name="Rectangle 23"/>
          <p:cNvSpPr>
            <a:spLocks noChangeArrowheads="1"/>
          </p:cNvSpPr>
          <p:nvPr/>
        </p:nvSpPr>
        <p:spPr bwMode="auto">
          <a:xfrm>
            <a:off x="5181600" y="3352800"/>
            <a:ext cx="564257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(2)x=x/10,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为下一次分离做准备</a:t>
            </a:r>
          </a:p>
        </p:txBody>
      </p:sp>
      <p:sp>
        <p:nvSpPr>
          <p:cNvPr id="413720" name="Rectangle 24"/>
          <p:cNvSpPr>
            <a:spLocks noChangeArrowheads="1"/>
          </p:cNvSpPr>
          <p:nvPr/>
        </p:nvSpPr>
        <p:spPr bwMode="auto">
          <a:xfrm>
            <a:off x="5181600" y="2743200"/>
            <a:ext cx="354263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x%10,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分离一位</a:t>
            </a:r>
          </a:p>
        </p:txBody>
      </p:sp>
      <p:sp>
        <p:nvSpPr>
          <p:cNvPr id="413721" name="Rectangle 25"/>
          <p:cNvSpPr>
            <a:spLocks noChangeArrowheads="1"/>
          </p:cNvSpPr>
          <p:nvPr/>
        </p:nvSpPr>
        <p:spPr bwMode="auto">
          <a:xfrm>
            <a:off x="8686800" y="2692400"/>
            <a:ext cx="100989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30802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3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3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3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3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1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1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4" dur="500"/>
                                        <p:tgtEl>
                                          <p:spTgt spid="4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1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utoUpdateAnimBg="0"/>
      <p:bldP spid="413707" grpId="0" autoUpdateAnimBg="0"/>
      <p:bldP spid="413708" grpId="0" autoUpdateAnimBg="0"/>
      <p:bldP spid="413709" grpId="0" autoUpdateAnimBg="0"/>
      <p:bldP spid="413710" grpId="0" autoUpdateAnimBg="0"/>
      <p:bldP spid="413711" grpId="0" autoUpdateAnimBg="0"/>
      <p:bldP spid="413712" grpId="0" autoUpdateAnimBg="0"/>
      <p:bldP spid="413713" grpId="0" autoUpdateAnimBg="0"/>
      <p:bldP spid="413714" grpId="0" autoUpdateAnimBg="0"/>
      <p:bldP spid="413715" grpId="0" autoUpdateAnimBg="0"/>
      <p:bldP spid="413716" grpId="0" autoUpdateAnimBg="0"/>
      <p:bldP spid="413717" grpId="0" autoUpdateAnimBg="0"/>
      <p:bldP spid="413718" grpId="0" autoUpdateAnimBg="0"/>
      <p:bldP spid="413719" grpId="0" autoUpdateAnimBg="0"/>
      <p:bldP spid="413720" grpId="0" autoUpdateAnimBg="0"/>
      <p:bldP spid="41372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ChangeArrowheads="1"/>
          </p:cNvSpPr>
          <p:nvPr/>
        </p:nvSpPr>
        <p:spPr bwMode="auto">
          <a:xfrm>
            <a:off x="5410200" y="1093788"/>
            <a:ext cx="3817938" cy="112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main( )</a:t>
            </a:r>
          </a:p>
          <a:p>
            <a:pPr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x; </a:t>
            </a:r>
          </a:p>
        </p:txBody>
      </p:sp>
      <p:sp>
        <p:nvSpPr>
          <p:cNvPr id="415747" name="Rectangle 3"/>
          <p:cNvSpPr>
            <a:spLocks noChangeArrowheads="1"/>
          </p:cNvSpPr>
          <p:nvPr/>
        </p:nvSpPr>
        <p:spPr bwMode="auto">
          <a:xfrm>
            <a:off x="5943600" y="2133600"/>
            <a:ext cx="3741986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printf(“enter x:\n");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scanf("%d",&amp;x);</a:t>
            </a:r>
          </a:p>
        </p:txBody>
      </p:sp>
      <p:sp>
        <p:nvSpPr>
          <p:cNvPr id="415748" name="Rectangle 4"/>
          <p:cNvSpPr>
            <a:spLocks noChangeArrowheads="1"/>
          </p:cNvSpPr>
          <p:nvPr/>
        </p:nvSpPr>
        <p:spPr bwMode="auto">
          <a:xfrm>
            <a:off x="6400801" y="3581400"/>
            <a:ext cx="381835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printf(“%d",          );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7264401" y="3149600"/>
            <a:ext cx="96661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x!=0</a:t>
            </a:r>
          </a:p>
        </p:txBody>
      </p:sp>
      <p:sp>
        <p:nvSpPr>
          <p:cNvPr id="415750" name="Rectangle 6"/>
          <p:cNvSpPr>
            <a:spLocks noChangeArrowheads="1"/>
          </p:cNvSpPr>
          <p:nvPr/>
        </p:nvSpPr>
        <p:spPr bwMode="auto">
          <a:xfrm>
            <a:off x="6045200" y="3124200"/>
            <a:ext cx="11205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</a:p>
        </p:txBody>
      </p:sp>
      <p:grpSp>
        <p:nvGrpSpPr>
          <p:cNvPr id="415753" name="Group 9"/>
          <p:cNvGrpSpPr>
            <a:grpSpLocks/>
          </p:cNvGrpSpPr>
          <p:nvPr/>
        </p:nvGrpSpPr>
        <p:grpSpPr bwMode="auto">
          <a:xfrm>
            <a:off x="6172200" y="3581400"/>
            <a:ext cx="2235200" cy="1138238"/>
            <a:chOff x="2928" y="2256"/>
            <a:chExt cx="1408" cy="717"/>
          </a:xfrm>
        </p:grpSpPr>
        <p:sp>
          <p:nvSpPr>
            <p:cNvPr id="415751" name="Rectangle 7"/>
            <p:cNvSpPr>
              <a:spLocks noChangeArrowheads="1"/>
            </p:cNvSpPr>
            <p:nvPr/>
          </p:nvSpPr>
          <p:spPr bwMode="auto">
            <a:xfrm>
              <a:off x="2928" y="2256"/>
              <a:ext cx="21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</a:p>
          </p:txBody>
        </p:sp>
        <p:sp>
          <p:nvSpPr>
            <p:cNvPr id="415752" name="Rectangle 8"/>
            <p:cNvSpPr>
              <a:spLocks noChangeArrowheads="1"/>
            </p:cNvSpPr>
            <p:nvPr/>
          </p:nvSpPr>
          <p:spPr bwMode="auto">
            <a:xfrm>
              <a:off x="4117" y="2604"/>
              <a:ext cx="219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}</a:t>
              </a:r>
            </a:p>
          </p:txBody>
        </p:sp>
      </p:grpSp>
      <p:grpSp>
        <p:nvGrpSpPr>
          <p:cNvPr id="415756" name="Group 12"/>
          <p:cNvGrpSpPr>
            <a:grpSpLocks/>
          </p:cNvGrpSpPr>
          <p:nvPr/>
        </p:nvGrpSpPr>
        <p:grpSpPr bwMode="auto">
          <a:xfrm>
            <a:off x="7086601" y="3124200"/>
            <a:ext cx="1355725" cy="604838"/>
            <a:chOff x="3504" y="1968"/>
            <a:chExt cx="854" cy="381"/>
          </a:xfrm>
        </p:grpSpPr>
        <p:sp>
          <p:nvSpPr>
            <p:cNvPr id="415754" name="Rectangle 10"/>
            <p:cNvSpPr>
              <a:spLocks noChangeArrowheads="1"/>
            </p:cNvSpPr>
            <p:nvPr/>
          </p:nvSpPr>
          <p:spPr bwMode="auto">
            <a:xfrm>
              <a:off x="3504" y="1980"/>
              <a:ext cx="20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415755" name="Rectangle 11"/>
            <p:cNvSpPr>
              <a:spLocks noChangeArrowheads="1"/>
            </p:cNvSpPr>
            <p:nvPr/>
          </p:nvSpPr>
          <p:spPr bwMode="auto">
            <a:xfrm>
              <a:off x="4155" y="1968"/>
              <a:ext cx="20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415757" name="Rectangle 13"/>
          <p:cNvSpPr>
            <a:spLocks noChangeArrowheads="1"/>
          </p:cNvSpPr>
          <p:nvPr/>
        </p:nvSpPr>
        <p:spPr bwMode="auto">
          <a:xfrm>
            <a:off x="6477000" y="2514601"/>
            <a:ext cx="2895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</a:t>
            </a:r>
            <a:r>
              <a:rPr lang="en-US" altLang="zh-CN" sz="3200" b="1">
                <a:solidFill>
                  <a:srgbClr val="D6009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415758" name="Rectangle 14"/>
          <p:cNvSpPr>
            <a:spLocks noChangeArrowheads="1"/>
          </p:cNvSpPr>
          <p:nvPr/>
        </p:nvSpPr>
        <p:spPr bwMode="auto">
          <a:xfrm>
            <a:off x="5562600" y="4495800"/>
            <a:ext cx="3478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15759" name="Rectangle 15"/>
          <p:cNvSpPr>
            <a:spLocks noChangeArrowheads="1"/>
          </p:cNvSpPr>
          <p:nvPr/>
        </p:nvSpPr>
        <p:spPr bwMode="auto">
          <a:xfrm>
            <a:off x="1600200" y="2971800"/>
            <a:ext cx="411651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 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直到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x==0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结束循环</a:t>
            </a:r>
          </a:p>
        </p:txBody>
      </p:sp>
      <p:sp>
        <p:nvSpPr>
          <p:cNvPr id="415760" name="Rectangle 16"/>
          <p:cNvSpPr>
            <a:spLocks noChangeArrowheads="1"/>
          </p:cNvSpPr>
          <p:nvPr/>
        </p:nvSpPr>
        <p:spPr bwMode="auto">
          <a:xfrm>
            <a:off x="1651000" y="1714500"/>
            <a:ext cx="36068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(2)x=x/10,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为下一次分离做准备</a:t>
            </a:r>
          </a:p>
        </p:txBody>
      </p:sp>
      <p:sp>
        <p:nvSpPr>
          <p:cNvPr id="415761" name="Rectangle 17"/>
          <p:cNvSpPr>
            <a:spLocks noChangeArrowheads="1"/>
          </p:cNvSpPr>
          <p:nvPr/>
        </p:nvSpPr>
        <p:spPr bwMode="auto">
          <a:xfrm>
            <a:off x="1676400" y="533400"/>
            <a:ext cx="35814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x%10,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分离一位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415762" name="Rectangle 18"/>
          <p:cNvSpPr>
            <a:spLocks noChangeArrowheads="1"/>
          </p:cNvSpPr>
          <p:nvPr/>
        </p:nvSpPr>
        <p:spPr bwMode="auto">
          <a:xfrm>
            <a:off x="1751014" y="531814"/>
            <a:ext cx="3508375" cy="1146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3" name="Rectangle 19"/>
          <p:cNvSpPr>
            <a:spLocks noChangeArrowheads="1"/>
          </p:cNvSpPr>
          <p:nvPr/>
        </p:nvSpPr>
        <p:spPr bwMode="auto">
          <a:xfrm>
            <a:off x="1674814" y="1751014"/>
            <a:ext cx="3584575" cy="11461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4" name="Rectangle 20"/>
          <p:cNvSpPr>
            <a:spLocks noChangeArrowheads="1"/>
          </p:cNvSpPr>
          <p:nvPr/>
        </p:nvSpPr>
        <p:spPr bwMode="auto">
          <a:xfrm>
            <a:off x="1674814" y="3008314"/>
            <a:ext cx="4041775" cy="5365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5765" name="Rectangle 21"/>
          <p:cNvSpPr>
            <a:spLocks noChangeArrowheads="1"/>
          </p:cNvSpPr>
          <p:nvPr/>
        </p:nvSpPr>
        <p:spPr bwMode="auto">
          <a:xfrm>
            <a:off x="6477001" y="4114800"/>
            <a:ext cx="16959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x= x /10;</a:t>
            </a:r>
          </a:p>
        </p:txBody>
      </p:sp>
      <p:sp>
        <p:nvSpPr>
          <p:cNvPr id="415766" name="Rectangle 22"/>
          <p:cNvSpPr>
            <a:spLocks noChangeArrowheads="1"/>
          </p:cNvSpPr>
          <p:nvPr/>
        </p:nvSpPr>
        <p:spPr bwMode="auto">
          <a:xfrm>
            <a:off x="8826500" y="3632201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x%10</a:t>
            </a:r>
          </a:p>
        </p:txBody>
      </p:sp>
    </p:spTree>
    <p:extLst>
      <p:ext uri="{BB962C8B-B14F-4D97-AF65-F5344CB8AC3E}">
        <p14:creationId xmlns:p14="http://schemas.microsoft.com/office/powerpoint/2010/main" val="13415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5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5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15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build="p" autoUpdateAnimBg="0"/>
      <p:bldP spid="415747" grpId="0" autoUpdateAnimBg="0"/>
      <p:bldP spid="415748" grpId="0" autoUpdateAnimBg="0"/>
      <p:bldP spid="415749" grpId="0" autoUpdateAnimBg="0"/>
      <p:bldP spid="415750" grpId="0" autoUpdateAnimBg="0"/>
      <p:bldP spid="415757" grpId="0" autoUpdateAnimBg="0"/>
      <p:bldP spid="415758" grpId="0" autoUpdateAnimBg="0"/>
      <p:bldP spid="415765" grpId="0" autoUpdateAnimBg="0"/>
      <p:bldP spid="41576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752600" y="1219201"/>
            <a:ext cx="5410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i&lt;=100; i=i+1)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sum=sum+1/i; </a:t>
            </a:r>
          </a:p>
        </p:txBody>
      </p:sp>
      <p:graphicFrame>
        <p:nvGraphicFramePr>
          <p:cNvPr id="178179" name="Object 3"/>
          <p:cNvGraphicFramePr>
            <a:graphicFrameLocks/>
          </p:cNvGraphicFramePr>
          <p:nvPr/>
        </p:nvGraphicFramePr>
        <p:xfrm>
          <a:off x="4953000" y="127001"/>
          <a:ext cx="473710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4" imgW="4736880" imgH="1261800" progId="Equation.3">
                  <p:embed/>
                </p:oleObj>
              </mc:Choice>
              <mc:Fallback>
                <p:oleObj r:id="rId4" imgW="4736880" imgH="1261800" progId="Equation.3">
                  <p:embed/>
                  <p:pic>
                    <p:nvPicPr>
                      <p:cNvPr id="178179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7001"/>
                        <a:ext cx="473710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981200" y="3810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思考：如何求</a:t>
            </a:r>
          </a:p>
        </p:txBody>
      </p:sp>
      <p:grpSp>
        <p:nvGrpSpPr>
          <p:cNvPr id="178183" name="Group 7"/>
          <p:cNvGrpSpPr>
            <a:grpSpLocks/>
          </p:cNvGrpSpPr>
          <p:nvPr/>
        </p:nvGrpSpPr>
        <p:grpSpPr bwMode="auto">
          <a:xfrm>
            <a:off x="7527925" y="1524000"/>
            <a:ext cx="1144588" cy="611188"/>
            <a:chOff x="3782" y="960"/>
            <a:chExt cx="721" cy="385"/>
          </a:xfrm>
        </p:grpSpPr>
        <p:sp>
          <p:nvSpPr>
            <p:cNvPr id="178181" name="Freeform 5"/>
            <p:cNvSpPr>
              <a:spLocks/>
            </p:cNvSpPr>
            <p:nvPr/>
          </p:nvSpPr>
          <p:spPr bwMode="auto">
            <a:xfrm>
              <a:off x="3782" y="960"/>
              <a:ext cx="721" cy="385"/>
            </a:xfrm>
            <a:custGeom>
              <a:avLst/>
              <a:gdLst>
                <a:gd name="T0" fmla="*/ 0 w 721"/>
                <a:gd name="T1" fmla="*/ 0 h 385"/>
                <a:gd name="T2" fmla="*/ 0 w 721"/>
                <a:gd name="T3" fmla="*/ 384 h 385"/>
                <a:gd name="T4" fmla="*/ 720 w 721"/>
                <a:gd name="T5" fmla="*/ 384 h 385"/>
                <a:gd name="T6" fmla="*/ 720 w 721"/>
                <a:gd name="T7" fmla="*/ 0 h 385"/>
                <a:gd name="T8" fmla="*/ 0 w 721"/>
                <a:gd name="T9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1" h="385">
                  <a:moveTo>
                    <a:pt x="0" y="0"/>
                  </a:moveTo>
                  <a:lnTo>
                    <a:pt x="0" y="384"/>
                  </a:lnTo>
                  <a:lnTo>
                    <a:pt x="720" y="384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CC66FF">
                    <a:gamma/>
                    <a:tint val="10196"/>
                    <a:invGamma/>
                  </a:srgbClr>
                </a:gs>
                <a:gs pos="100000">
                  <a:srgbClr val="CC66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3843" y="992"/>
              <a:ext cx="59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i=1</a:t>
              </a:r>
            </a:p>
          </p:txBody>
        </p:sp>
      </p:grpSp>
      <p:sp>
        <p:nvSpPr>
          <p:cNvPr id="178184" name="Line 8"/>
          <p:cNvSpPr>
            <a:spLocks noChangeShapeType="1"/>
          </p:cNvSpPr>
          <p:nvPr/>
        </p:nvSpPr>
        <p:spPr bwMode="auto">
          <a:xfrm>
            <a:off x="8137525" y="2133600"/>
            <a:ext cx="0" cy="406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5" name="Line 9"/>
          <p:cNvSpPr>
            <a:spLocks noChangeShapeType="1"/>
          </p:cNvSpPr>
          <p:nvPr/>
        </p:nvSpPr>
        <p:spPr bwMode="auto">
          <a:xfrm>
            <a:off x="6027739" y="2362200"/>
            <a:ext cx="20843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86" name="Rectangle 10"/>
          <p:cNvSpPr>
            <a:spLocks noChangeArrowheads="1"/>
          </p:cNvSpPr>
          <p:nvPr/>
        </p:nvSpPr>
        <p:spPr bwMode="auto">
          <a:xfrm>
            <a:off x="9813926" y="2286000"/>
            <a:ext cx="5635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</a:t>
            </a:r>
          </a:p>
        </p:txBody>
      </p: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6400800" y="3810000"/>
            <a:ext cx="3735388" cy="534988"/>
            <a:chOff x="3072" y="2400"/>
            <a:chExt cx="2353" cy="337"/>
          </a:xfrm>
        </p:grpSpPr>
        <p:sp>
          <p:nvSpPr>
            <p:cNvPr id="178187" name="Freeform 11"/>
            <p:cNvSpPr>
              <a:spLocks/>
            </p:cNvSpPr>
            <p:nvPr/>
          </p:nvSpPr>
          <p:spPr bwMode="auto">
            <a:xfrm>
              <a:off x="3072" y="2400"/>
              <a:ext cx="2353" cy="337"/>
            </a:xfrm>
            <a:custGeom>
              <a:avLst/>
              <a:gdLst>
                <a:gd name="T0" fmla="*/ 0 w 2353"/>
                <a:gd name="T1" fmla="*/ 0 h 337"/>
                <a:gd name="T2" fmla="*/ 0 w 2353"/>
                <a:gd name="T3" fmla="*/ 336 h 337"/>
                <a:gd name="T4" fmla="*/ 2352 w 2353"/>
                <a:gd name="T5" fmla="*/ 336 h 337"/>
                <a:gd name="T6" fmla="*/ 2352 w 2353"/>
                <a:gd name="T7" fmla="*/ 0 h 337"/>
                <a:gd name="T8" fmla="*/ 0 w 2353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3" h="337">
                  <a:moveTo>
                    <a:pt x="0" y="0"/>
                  </a:moveTo>
                  <a:lnTo>
                    <a:pt x="0" y="336"/>
                  </a:lnTo>
                  <a:lnTo>
                    <a:pt x="2352" y="336"/>
                  </a:lnTo>
                  <a:lnTo>
                    <a:pt x="235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10196"/>
                    <a:invGamma/>
                  </a:srgbClr>
                </a:gs>
                <a:gs pos="100000">
                  <a:srgbClr val="FFFF66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3133" y="2432"/>
              <a:ext cx="223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sum=sum+1/i</a:t>
              </a:r>
            </a:p>
          </p:txBody>
        </p:sp>
      </p:grpSp>
      <p:grpSp>
        <p:nvGrpSpPr>
          <p:cNvPr id="178192" name="Group 16"/>
          <p:cNvGrpSpPr>
            <a:grpSpLocks/>
          </p:cNvGrpSpPr>
          <p:nvPr/>
        </p:nvGrpSpPr>
        <p:grpSpPr bwMode="auto">
          <a:xfrm>
            <a:off x="6461125" y="2514600"/>
            <a:ext cx="3354388" cy="763588"/>
            <a:chOff x="3110" y="1584"/>
            <a:chExt cx="2113" cy="481"/>
          </a:xfrm>
        </p:grpSpPr>
        <p:sp>
          <p:nvSpPr>
            <p:cNvPr id="178190" name="Freeform 14"/>
            <p:cNvSpPr>
              <a:spLocks/>
            </p:cNvSpPr>
            <p:nvPr/>
          </p:nvSpPr>
          <p:spPr bwMode="auto">
            <a:xfrm>
              <a:off x="3110" y="1584"/>
              <a:ext cx="2113" cy="481"/>
            </a:xfrm>
            <a:custGeom>
              <a:avLst/>
              <a:gdLst>
                <a:gd name="T0" fmla="*/ 1056 w 2113"/>
                <a:gd name="T1" fmla="*/ 0 h 481"/>
                <a:gd name="T2" fmla="*/ 0 w 2113"/>
                <a:gd name="T3" fmla="*/ 240 h 481"/>
                <a:gd name="T4" fmla="*/ 1056 w 2113"/>
                <a:gd name="T5" fmla="*/ 480 h 481"/>
                <a:gd name="T6" fmla="*/ 2112 w 2113"/>
                <a:gd name="T7" fmla="*/ 240 h 481"/>
                <a:gd name="T8" fmla="*/ 1056 w 2113"/>
                <a:gd name="T9" fmla="*/ 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3" h="481">
                  <a:moveTo>
                    <a:pt x="1056" y="0"/>
                  </a:moveTo>
                  <a:lnTo>
                    <a:pt x="0" y="240"/>
                  </a:lnTo>
                  <a:lnTo>
                    <a:pt x="1056" y="480"/>
                  </a:lnTo>
                  <a:lnTo>
                    <a:pt x="2112" y="240"/>
                  </a:lnTo>
                  <a:lnTo>
                    <a:pt x="1056" y="0"/>
                  </a:lnTo>
                </a:path>
              </a:pathLst>
            </a:custGeom>
            <a:gradFill rotWithShape="0">
              <a:gsLst>
                <a:gs pos="0">
                  <a:srgbClr val="CCCCFF">
                    <a:gamma/>
                    <a:tint val="10196"/>
                    <a:invGamma/>
                  </a:srgbClr>
                </a:gs>
                <a:gs pos="100000">
                  <a:srgbClr val="CCCC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91" name="Rectangle 15"/>
            <p:cNvSpPr>
              <a:spLocks noChangeArrowheads="1"/>
            </p:cNvSpPr>
            <p:nvPr/>
          </p:nvSpPr>
          <p:spPr bwMode="auto">
            <a:xfrm>
              <a:off x="3669" y="1720"/>
              <a:ext cx="994" cy="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i&lt;=100</a:t>
              </a:r>
            </a:p>
          </p:txBody>
        </p:sp>
      </p:grpSp>
      <p:sp>
        <p:nvSpPr>
          <p:cNvPr id="178193" name="Line 17"/>
          <p:cNvSpPr>
            <a:spLocks noChangeShapeType="1"/>
          </p:cNvSpPr>
          <p:nvPr/>
        </p:nvSpPr>
        <p:spPr bwMode="auto">
          <a:xfrm>
            <a:off x="8137525" y="3276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194" name="Rectangle 18"/>
          <p:cNvSpPr>
            <a:spLocks noChangeArrowheads="1"/>
          </p:cNvSpPr>
          <p:nvPr/>
        </p:nvSpPr>
        <p:spPr bwMode="auto">
          <a:xfrm>
            <a:off x="8289926" y="3200401"/>
            <a:ext cx="930275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</a:t>
            </a:r>
          </a:p>
        </p:txBody>
      </p:sp>
      <p:sp>
        <p:nvSpPr>
          <p:cNvPr id="178195" name="Line 19"/>
          <p:cNvSpPr>
            <a:spLocks noChangeShapeType="1"/>
          </p:cNvSpPr>
          <p:nvPr/>
        </p:nvSpPr>
        <p:spPr bwMode="auto">
          <a:xfrm>
            <a:off x="8137525" y="4343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8198" name="Group 22"/>
          <p:cNvGrpSpPr>
            <a:grpSpLocks/>
          </p:cNvGrpSpPr>
          <p:nvPr/>
        </p:nvGrpSpPr>
        <p:grpSpPr bwMode="auto">
          <a:xfrm>
            <a:off x="7299325" y="4724400"/>
            <a:ext cx="1677988" cy="534988"/>
            <a:chOff x="3638" y="2976"/>
            <a:chExt cx="1057" cy="337"/>
          </a:xfrm>
        </p:grpSpPr>
        <p:sp>
          <p:nvSpPr>
            <p:cNvPr id="178196" name="Freeform 20"/>
            <p:cNvSpPr>
              <a:spLocks/>
            </p:cNvSpPr>
            <p:nvPr/>
          </p:nvSpPr>
          <p:spPr bwMode="auto">
            <a:xfrm>
              <a:off x="3638" y="2976"/>
              <a:ext cx="1057" cy="337"/>
            </a:xfrm>
            <a:custGeom>
              <a:avLst/>
              <a:gdLst>
                <a:gd name="T0" fmla="*/ 0 w 1057"/>
                <a:gd name="T1" fmla="*/ 0 h 337"/>
                <a:gd name="T2" fmla="*/ 0 w 1057"/>
                <a:gd name="T3" fmla="*/ 336 h 337"/>
                <a:gd name="T4" fmla="*/ 1056 w 1057"/>
                <a:gd name="T5" fmla="*/ 336 h 337"/>
                <a:gd name="T6" fmla="*/ 1056 w 1057"/>
                <a:gd name="T7" fmla="*/ 0 h 337"/>
                <a:gd name="T8" fmla="*/ 0 w 1057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7" h="337">
                  <a:moveTo>
                    <a:pt x="0" y="0"/>
                  </a:moveTo>
                  <a:lnTo>
                    <a:pt x="0" y="336"/>
                  </a:lnTo>
                  <a:lnTo>
                    <a:pt x="1056" y="336"/>
                  </a:lnTo>
                  <a:lnTo>
                    <a:pt x="1056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197" name="Rectangle 21"/>
            <p:cNvSpPr>
              <a:spLocks noChangeArrowheads="1"/>
            </p:cNvSpPr>
            <p:nvPr/>
          </p:nvSpPr>
          <p:spPr bwMode="auto">
            <a:xfrm>
              <a:off x="3699" y="3008"/>
              <a:ext cx="9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i=i+1</a:t>
              </a:r>
            </a:p>
          </p:txBody>
        </p:sp>
      </p:grpSp>
      <p:sp>
        <p:nvSpPr>
          <p:cNvPr id="178199" name="Line 23"/>
          <p:cNvSpPr>
            <a:spLocks noChangeShapeType="1"/>
          </p:cNvSpPr>
          <p:nvPr/>
        </p:nvSpPr>
        <p:spPr bwMode="auto">
          <a:xfrm flipV="1">
            <a:off x="8188325" y="5257800"/>
            <a:ext cx="0" cy="457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0" name="Line 24"/>
          <p:cNvSpPr>
            <a:spLocks noChangeShapeType="1"/>
          </p:cNvSpPr>
          <p:nvPr/>
        </p:nvSpPr>
        <p:spPr bwMode="auto">
          <a:xfrm flipH="1">
            <a:off x="6042025" y="5715000"/>
            <a:ext cx="2159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1" name="Line 25"/>
          <p:cNvSpPr>
            <a:spLocks noChangeShapeType="1"/>
          </p:cNvSpPr>
          <p:nvPr/>
        </p:nvSpPr>
        <p:spPr bwMode="auto">
          <a:xfrm flipV="1">
            <a:off x="6029325" y="2360614"/>
            <a:ext cx="0" cy="33797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8213725" y="6172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3" name="Line 27"/>
          <p:cNvSpPr>
            <a:spLocks noChangeShapeType="1"/>
          </p:cNvSpPr>
          <p:nvPr/>
        </p:nvSpPr>
        <p:spPr bwMode="auto">
          <a:xfrm flipH="1">
            <a:off x="9813926" y="2895600"/>
            <a:ext cx="625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4" name="Line 28"/>
          <p:cNvSpPr>
            <a:spLocks noChangeShapeType="1"/>
          </p:cNvSpPr>
          <p:nvPr/>
        </p:nvSpPr>
        <p:spPr bwMode="auto">
          <a:xfrm flipV="1">
            <a:off x="10436225" y="2882900"/>
            <a:ext cx="0" cy="32639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5" name="Line 29"/>
          <p:cNvSpPr>
            <a:spLocks noChangeShapeType="1"/>
          </p:cNvSpPr>
          <p:nvPr/>
        </p:nvSpPr>
        <p:spPr bwMode="auto">
          <a:xfrm flipH="1">
            <a:off x="8199438" y="6159500"/>
            <a:ext cx="22272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6" name="Rectangle 30"/>
          <p:cNvSpPr>
            <a:spLocks noChangeArrowheads="1"/>
          </p:cNvSpPr>
          <p:nvPr/>
        </p:nvSpPr>
        <p:spPr bwMode="auto">
          <a:xfrm>
            <a:off x="2057400" y="3276600"/>
            <a:ext cx="3429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sum=sum+1/2; </a:t>
            </a: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2057400" y="2667000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sum=sum+1;</a:t>
            </a:r>
          </a:p>
        </p:txBody>
      </p:sp>
      <p:sp>
        <p:nvSpPr>
          <p:cNvPr id="178208" name="Rectangle 32"/>
          <p:cNvSpPr>
            <a:spLocks noChangeArrowheads="1"/>
          </p:cNvSpPr>
          <p:nvPr/>
        </p:nvSpPr>
        <p:spPr bwMode="auto">
          <a:xfrm>
            <a:off x="2057400" y="3810000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sum=sum+1/3; </a:t>
            </a:r>
          </a:p>
        </p:txBody>
      </p:sp>
      <p:sp>
        <p:nvSpPr>
          <p:cNvPr id="178209" name="Rectangle 33"/>
          <p:cNvSpPr>
            <a:spLocks noChangeArrowheads="1"/>
          </p:cNvSpPr>
          <p:nvPr/>
        </p:nvSpPr>
        <p:spPr bwMode="auto">
          <a:xfrm>
            <a:off x="2590800" y="4373563"/>
            <a:ext cx="1295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8210" name="Rectangle 34"/>
          <p:cNvSpPr>
            <a:spLocks noChangeArrowheads="1"/>
          </p:cNvSpPr>
          <p:nvPr/>
        </p:nvSpPr>
        <p:spPr bwMode="auto">
          <a:xfrm>
            <a:off x="2057400" y="5029200"/>
            <a:ext cx="3733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sum=sum+1/100; </a:t>
            </a:r>
          </a:p>
        </p:txBody>
      </p:sp>
      <p:grpSp>
        <p:nvGrpSpPr>
          <p:cNvPr id="178213" name="Group 37"/>
          <p:cNvGrpSpPr>
            <a:grpSpLocks/>
          </p:cNvGrpSpPr>
          <p:nvPr/>
        </p:nvGrpSpPr>
        <p:grpSpPr bwMode="auto">
          <a:xfrm>
            <a:off x="6248400" y="3810000"/>
            <a:ext cx="4116388" cy="534988"/>
            <a:chOff x="2976" y="2400"/>
            <a:chExt cx="2593" cy="337"/>
          </a:xfrm>
        </p:grpSpPr>
        <p:sp>
          <p:nvSpPr>
            <p:cNvPr id="178211" name="Freeform 35"/>
            <p:cNvSpPr>
              <a:spLocks/>
            </p:cNvSpPr>
            <p:nvPr/>
          </p:nvSpPr>
          <p:spPr bwMode="auto">
            <a:xfrm>
              <a:off x="2976" y="2400"/>
              <a:ext cx="2593" cy="337"/>
            </a:xfrm>
            <a:custGeom>
              <a:avLst/>
              <a:gdLst>
                <a:gd name="T0" fmla="*/ 0 w 2593"/>
                <a:gd name="T1" fmla="*/ 0 h 337"/>
                <a:gd name="T2" fmla="*/ 0 w 2593"/>
                <a:gd name="T3" fmla="*/ 336 h 337"/>
                <a:gd name="T4" fmla="*/ 2592 w 2593"/>
                <a:gd name="T5" fmla="*/ 336 h 337"/>
                <a:gd name="T6" fmla="*/ 2592 w 2593"/>
                <a:gd name="T7" fmla="*/ 0 h 337"/>
                <a:gd name="T8" fmla="*/ 0 w 2593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93" h="337">
                  <a:moveTo>
                    <a:pt x="0" y="0"/>
                  </a:moveTo>
                  <a:lnTo>
                    <a:pt x="0" y="336"/>
                  </a:lnTo>
                  <a:lnTo>
                    <a:pt x="2592" y="336"/>
                  </a:lnTo>
                  <a:lnTo>
                    <a:pt x="2592" y="0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rgbClr val="FFFF66">
                    <a:gamma/>
                    <a:tint val="10196"/>
                    <a:invGamma/>
                  </a:srgbClr>
                </a:gs>
                <a:gs pos="100000">
                  <a:srgbClr val="FFFF66"/>
                </a:gs>
              </a:gsLst>
              <a:lin ang="5400000" scaled="1"/>
            </a:gra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212" name="Rectangle 36"/>
            <p:cNvSpPr>
              <a:spLocks noChangeArrowheads="1"/>
            </p:cNvSpPr>
            <p:nvPr/>
          </p:nvSpPr>
          <p:spPr bwMode="auto">
            <a:xfrm>
              <a:off x="3037" y="2432"/>
              <a:ext cx="2470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0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sum=sum+1.0/i</a:t>
              </a:r>
            </a:p>
          </p:txBody>
        </p:sp>
      </p:grpSp>
      <p:sp>
        <p:nvSpPr>
          <p:cNvPr id="178214" name="Rectangle 38"/>
          <p:cNvSpPr>
            <a:spLocks noChangeArrowheads="1"/>
          </p:cNvSpPr>
          <p:nvPr/>
        </p:nvSpPr>
        <p:spPr bwMode="auto">
          <a:xfrm>
            <a:off x="1905001" y="1905000"/>
            <a:ext cx="4159793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sum=sum+1.0/i;</a:t>
            </a:r>
          </a:p>
        </p:txBody>
      </p:sp>
    </p:spTree>
    <p:extLst>
      <p:ext uri="{BB962C8B-B14F-4D97-AF65-F5344CB8AC3E}">
        <p14:creationId xmlns:p14="http://schemas.microsoft.com/office/powerpoint/2010/main" val="17597298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8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8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8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7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7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17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7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8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7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7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78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7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2" dur="5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8" grpId="0" build="p" autoUpdateAnimBg="0"/>
      <p:bldP spid="178186" grpId="0" autoUpdateAnimBg="0"/>
      <p:bldP spid="178194" grpId="0" autoUpdateAnimBg="0"/>
      <p:bldP spid="178206" grpId="0" build="p" autoUpdateAnimBg="0"/>
      <p:bldP spid="178207" grpId="0" build="p" autoUpdateAnimBg="0"/>
      <p:bldP spid="178208" grpId="0" build="p" autoUpdateAnimBg="0"/>
      <p:bldP spid="178209" grpId="0" build="p" autoUpdateAnimBg="0"/>
      <p:bldP spid="178210" grpId="0" build="p" autoUpdateAnimBg="0"/>
      <p:bldP spid="17821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1892300" y="1268413"/>
            <a:ext cx="8229600" cy="4525962"/>
          </a:xfrm>
        </p:spPr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语句跳出本层循环</a:t>
            </a:r>
            <a:endParaRPr lang="en-US" altLang="zh-CN" dirty="0" smtClean="0"/>
          </a:p>
          <a:p>
            <a:r>
              <a:rPr lang="zh-CN" altLang="zh-CN" dirty="0" smtClean="0"/>
              <a:t>【例</a:t>
            </a:r>
            <a:r>
              <a:rPr lang="en-US" altLang="zh-CN" dirty="0" smtClean="0"/>
              <a:t>5</a:t>
            </a:r>
            <a:r>
              <a:rPr lang="zh-CN" altLang="zh-CN" dirty="0" smtClean="0"/>
              <a:t>】输入</a:t>
            </a:r>
            <a:r>
              <a:rPr lang="en-US" altLang="zh-CN" dirty="0" smtClean="0"/>
              <a:t>5</a:t>
            </a:r>
            <a:r>
              <a:rPr lang="zh-CN" altLang="zh-CN" dirty="0" smtClean="0"/>
              <a:t>个负数，求和后输出结果</a:t>
            </a:r>
            <a:r>
              <a:rPr lang="zh-CN" altLang="en-US" dirty="0" smtClean="0"/>
              <a:t>，</a:t>
            </a:r>
            <a:r>
              <a:rPr lang="zh-CN" altLang="zh-CN" dirty="0" smtClean="0"/>
              <a:t>输入如果有错误则终止循环并输出提示</a:t>
            </a:r>
            <a:endParaRPr lang="en-US" altLang="zh-CN" dirty="0" smtClean="0"/>
          </a:p>
          <a:p>
            <a:pPr lvl="1"/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063751" y="2887664"/>
            <a:ext cx="8353425" cy="397033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rgbClr val="DAEDEF">
                    <a:lumMod val="50000"/>
                  </a:srgbClr>
                </a:solidFill>
                <a:latin typeface="Arial" charset="0"/>
                <a:ea typeface="宋体" panose="02010600030101010101" pitchFamily="2" charset="-122"/>
              </a:rPr>
              <a:t>//</a:t>
            </a:r>
            <a:r>
              <a:rPr lang="zh-CN" altLang="en-US" sz="2800" b="1" dirty="0">
                <a:solidFill>
                  <a:srgbClr val="DAEDEF">
                    <a:lumMod val="50000"/>
                  </a:srgbClr>
                </a:solidFill>
                <a:latin typeface="Arial" charset="0"/>
                <a:ea typeface="宋体" panose="02010600030101010101" pitchFamily="2" charset="-122"/>
              </a:rPr>
              <a:t>输入不合要求退出循环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for(i=1;i&lt;=5;i++)</a:t>
            </a:r>
            <a:endParaRPr lang="zh-CN" altLang="zh-CN" sz="280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{</a:t>
            </a:r>
            <a:endParaRPr lang="zh-CN" altLang="zh-CN" sz="2800" dirty="0">
              <a:solidFill>
                <a:srgbClr val="000000"/>
              </a:solidFill>
              <a:latin typeface="Arial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("%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d",&amp;n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if(n&gt;=0){   							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("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输入的第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%d</a:t>
            </a:r>
            <a:r>
              <a:rPr lang="zh-CN" altLang="en-US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个数不是负数；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\</a:t>
            </a:r>
            <a:r>
              <a:rPr lang="en-US" altLang="zh-CN" sz="2800" dirty="0" err="1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n",i</a:t>
            </a: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dirty="0">
                <a:solidFill>
                  <a:srgbClr val="000000"/>
                </a:solidFill>
                <a:latin typeface="Arial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04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305800" cy="4495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请注意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336600"/>
                </a:solidFill>
              </a:rPr>
              <a:t>break</a:t>
            </a:r>
            <a:r>
              <a:rPr lang="zh-CN" altLang="en-US" b="1">
                <a:solidFill>
                  <a:srgbClr val="336600"/>
                </a:solidFill>
              </a:rPr>
              <a:t>语句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</a:rPr>
              <a:t>      </a:t>
            </a: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</a:rPr>
              <a:t>只能在</a:t>
            </a:r>
            <a:r>
              <a:rPr lang="en-US" altLang="zh-CN" b="1">
                <a:solidFill>
                  <a:srgbClr val="336600"/>
                </a:solidFill>
              </a:rPr>
              <a:t>switch</a:t>
            </a:r>
            <a:r>
              <a:rPr lang="zh-CN" altLang="en-US" b="1">
                <a:solidFill>
                  <a:srgbClr val="336600"/>
                </a:solidFill>
                <a:latin typeface="Times New Roman" panose="02020603050405020304" pitchFamily="18" charset="0"/>
              </a:rPr>
              <a:t>语句体和循环体内使用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功能是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       提前退出本层的</a:t>
            </a:r>
            <a:r>
              <a:rPr lang="en-US" altLang="zh-CN" b="1">
                <a:solidFill>
                  <a:srgbClr val="003366"/>
                </a:solidFill>
              </a:rPr>
              <a:t>switch</a:t>
            </a:r>
            <a:r>
              <a:rPr lang="zh-CN" altLang="en-US" b="1">
                <a:solidFill>
                  <a:srgbClr val="003366"/>
                </a:solidFill>
                <a:latin typeface="Times New Roman" panose="02020603050405020304" pitchFamily="18" charset="0"/>
              </a:rPr>
              <a:t>语句体或循环体</a:t>
            </a:r>
            <a:r>
              <a:rPr lang="zh-CN" altLang="en-US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2224166"/>
      </p:ext>
    </p:extLst>
  </p:cSld>
  <p:clrMapOvr>
    <a:masterClrMapping/>
  </p:clrMapOvr>
  <p:transition spd="med"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break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continue</a:t>
            </a:r>
            <a:r>
              <a:rPr lang="zh-CN" altLang="en-US" dirty="0" smtClean="0"/>
              <a:t>语句</a:t>
            </a: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continue</a:t>
            </a:r>
            <a:r>
              <a:rPr lang="zh-CN" altLang="zh-CN" dirty="0" smtClean="0"/>
              <a:t>语句跳过本次循环</a:t>
            </a:r>
            <a:endParaRPr lang="en-US" altLang="zh-CN" dirty="0" smtClean="0"/>
          </a:p>
          <a:p>
            <a:r>
              <a:rPr lang="zh-CN" altLang="zh-CN" dirty="0" smtClean="0"/>
              <a:t>【例</a:t>
            </a:r>
            <a:r>
              <a:rPr lang="en-US" altLang="zh-CN" dirty="0" smtClean="0"/>
              <a:t>6</a:t>
            </a:r>
            <a:r>
              <a:rPr lang="zh-CN" altLang="zh-CN" dirty="0" smtClean="0"/>
              <a:t>】 计算</a:t>
            </a:r>
            <a:r>
              <a:rPr lang="en-US" altLang="zh-CN" dirty="0" smtClean="0"/>
              <a:t>1~100</a:t>
            </a:r>
            <a:r>
              <a:rPr lang="zh-CN" altLang="zh-CN" dirty="0" smtClean="0"/>
              <a:t>内</a:t>
            </a:r>
            <a:r>
              <a:rPr lang="en-US" altLang="zh-CN" dirty="0" smtClean="0"/>
              <a:t>7</a:t>
            </a:r>
            <a:r>
              <a:rPr lang="zh-CN" altLang="zh-CN" dirty="0" smtClean="0"/>
              <a:t>的倍数以外的其他数之和并输出。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排除</a:t>
            </a:r>
            <a:r>
              <a:rPr lang="en-US" altLang="zh-CN" dirty="0" smtClean="0"/>
              <a:t>7</a:t>
            </a:r>
            <a:r>
              <a:rPr lang="zh-CN" altLang="en-US" dirty="0" smtClean="0"/>
              <a:t>与的</a:t>
            </a:r>
            <a:r>
              <a:rPr lang="en-US" altLang="zh-CN" dirty="0" smtClean="0"/>
              <a:t>7</a:t>
            </a:r>
            <a:r>
              <a:rPr lang="zh-CN" altLang="en-US" dirty="0" smtClean="0"/>
              <a:t>的倍数使用</a:t>
            </a:r>
            <a:r>
              <a:rPr lang="en-US" altLang="zh-CN" dirty="0" smtClean="0"/>
              <a:t>continue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4" name="矩形 3"/>
          <p:cNvSpPr/>
          <p:nvPr/>
        </p:nvSpPr>
        <p:spPr>
          <a:xfrm>
            <a:off x="2782888" y="3789363"/>
            <a:ext cx="6913562" cy="2678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//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判断是否为</a:t>
            </a:r>
            <a:r>
              <a:rPr lang="en-US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7</a:t>
            </a:r>
            <a:r>
              <a:rPr lang="zh-CN" altLang="zh-CN" sz="2800" b="1" dirty="0">
                <a:solidFill>
                  <a:schemeClr val="accent5">
                    <a:lumMod val="50000"/>
                  </a:schemeClr>
                </a:solidFill>
                <a:latin typeface="Arial" charset="0"/>
              </a:rPr>
              <a:t>的倍数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for(i=1;i&lt;=100; i++) {</a:t>
            </a: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if(i%7==0)						      continue;	</a:t>
            </a:r>
            <a:endParaRPr lang="zh-CN" altLang="zh-CN" sz="280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sum=</a:t>
            </a:r>
            <a:r>
              <a:rPr lang="en-US" altLang="zh-CN" sz="2800" dirty="0" err="1">
                <a:latin typeface="Arial" charset="0"/>
              </a:rPr>
              <a:t>sum+i</a:t>
            </a:r>
            <a:r>
              <a:rPr lang="en-US" altLang="zh-CN" sz="2800" dirty="0">
                <a:latin typeface="Arial" charset="0"/>
              </a:rPr>
              <a:t>;		</a:t>
            </a:r>
            <a:endParaRPr lang="zh-CN" altLang="zh-CN" sz="280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sz="2800" dirty="0">
                <a:latin typeface="Arial" charset="0"/>
              </a:rPr>
              <a:t>	}</a:t>
            </a:r>
            <a:endParaRPr lang="zh-CN" altLang="zh-CN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8382000" cy="12954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输入一个正整数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，判断它是否为素数。</a:t>
            </a:r>
            <a:r>
              <a:rPr lang="zh-CN" altLang="en-US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348163" name="Rectangle 3"/>
          <p:cNvSpPr>
            <a:spLocks noChangeArrowheads="1"/>
          </p:cNvSpPr>
          <p:nvPr/>
        </p:nvSpPr>
        <p:spPr bwMode="auto">
          <a:xfrm>
            <a:off x="2819400" y="4038600"/>
            <a:ext cx="6781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例如：</a:t>
            </a:r>
            <a:r>
              <a:rPr lang="en-US" altLang="zh-CN" sz="3200" b="1">
                <a:solidFill>
                  <a:srgbClr val="F95191"/>
                </a:solidFill>
                <a:latin typeface="Tahoma" panose="020B0604030504040204" pitchFamily="34" charset="0"/>
              </a:rPr>
              <a:t>2  3  13  17  23 </a:t>
            </a: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等是素数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           </a:t>
            </a:r>
            <a:r>
              <a:rPr lang="en-US" altLang="zh-CN" sz="3200" b="1">
                <a:solidFill>
                  <a:srgbClr val="F95191"/>
                </a:solidFill>
                <a:latin typeface="Tahoma" panose="020B0604030504040204" pitchFamily="34" charset="0"/>
              </a:rPr>
              <a:t>4  12  20 </a:t>
            </a:r>
            <a:r>
              <a:rPr lang="zh-CN" altLang="en-US" sz="3200" b="1">
                <a:solidFill>
                  <a:srgbClr val="F95191"/>
                </a:solidFill>
                <a:latin typeface="Tahoma" panose="020B0604030504040204" pitchFamily="34" charset="0"/>
              </a:rPr>
              <a:t>等不是素数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2590800" y="2514600"/>
            <a:ext cx="693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素数（质数）</a:t>
            </a:r>
            <a:r>
              <a:rPr lang="en-US" altLang="zh-CN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只能被</a:t>
            </a:r>
            <a:r>
              <a:rPr lang="en-US" altLang="zh-CN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和它本身整除</a:t>
            </a:r>
          </a:p>
        </p:txBody>
      </p:sp>
    </p:spTree>
    <p:extLst>
      <p:ext uri="{BB962C8B-B14F-4D97-AF65-F5344CB8AC3E}">
        <p14:creationId xmlns:p14="http://schemas.microsoft.com/office/powerpoint/2010/main" val="196393443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AutoShape 2"/>
          <p:cNvSpPr>
            <a:spLocks noChangeArrowheads="1"/>
          </p:cNvSpPr>
          <p:nvPr/>
        </p:nvSpPr>
        <p:spPr bwMode="auto">
          <a:xfrm>
            <a:off x="1912939" y="1406526"/>
            <a:ext cx="8582025" cy="4621213"/>
          </a:xfrm>
          <a:prstGeom prst="roundRect">
            <a:avLst>
              <a:gd name="adj" fmla="val 16657"/>
            </a:avLst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254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77200" cy="3886200"/>
          </a:xfrm>
          <a:noFill/>
          <a:ln/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要判断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是不是素数，应该根据素数的定义，用</a:t>
            </a:r>
            <a:r>
              <a:rPr lang="en-US" altLang="zh-CN" b="1">
                <a:solidFill>
                  <a:srgbClr val="333399"/>
                </a:solidFill>
              </a:rPr>
              <a:t>2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</a:rPr>
              <a:t>3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solidFill>
                  <a:srgbClr val="333399"/>
                </a:solidFill>
              </a:rPr>
              <a:t>m-1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分别去除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如果其中有能整除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的数，则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不是素数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如果这些数都不能整除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是素数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只要找到一个能整除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的数，就能断定</a:t>
            </a:r>
            <a:r>
              <a:rPr lang="en-US" altLang="zh-CN" b="1">
                <a:solidFill>
                  <a:srgbClr val="333399"/>
                </a:solidFill>
              </a:rPr>
              <a:t>m</a:t>
            </a:r>
            <a:r>
              <a:rPr lang="zh-CN" altLang="en-US" b="1">
                <a:solidFill>
                  <a:srgbClr val="333399"/>
                </a:solidFill>
                <a:latin typeface="Times New Roman" panose="02020603050405020304" pitchFamily="18" charset="0"/>
              </a:rPr>
              <a:t>不是素数，因此这时应提前退出循环</a:t>
            </a:r>
            <a:r>
              <a:rPr lang="zh-CN" altLang="en-US" b="1">
                <a:solidFill>
                  <a:srgbClr val="333399"/>
                </a:solidFill>
              </a:rPr>
              <a:t> </a:t>
            </a:r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2555876" y="990600"/>
            <a:ext cx="2316163" cy="70852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>
                <a:solidFill>
                  <a:srgbClr val="F9519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编程点拨</a:t>
            </a:r>
          </a:p>
        </p:txBody>
      </p:sp>
    </p:spTree>
    <p:extLst>
      <p:ext uri="{BB962C8B-B14F-4D97-AF65-F5344CB8AC3E}">
        <p14:creationId xmlns:p14="http://schemas.microsoft.com/office/powerpoint/2010/main" val="13521343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0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2343150" y="5124450"/>
            <a:ext cx="123825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  else 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33450"/>
            <a:ext cx="8153400" cy="21336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0000"/>
                </a:solidFill>
              </a:rPr>
              <a:t>#include  &lt;stdio.h&gt;</a:t>
            </a:r>
            <a:endParaRPr lang="en-US" altLang="zh-CN" sz="280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{  int  i,m;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/>
              <a:t>    printf(</a:t>
            </a:r>
            <a:r>
              <a:rPr lang="en-US" altLang="zh-CN" sz="2800">
                <a:latin typeface="Courier New" panose="02070309020205020404" pitchFamily="49" charset="0"/>
              </a:rPr>
              <a:t>“</a:t>
            </a:r>
            <a:r>
              <a:rPr lang="en-US" altLang="zh-CN" sz="2800"/>
              <a:t>Enter m:"); scanf("%d",&amp;m);    </a:t>
            </a:r>
          </a:p>
        </p:txBody>
      </p:sp>
      <p:sp>
        <p:nvSpPr>
          <p:cNvPr id="352260" name="Rectangle 4"/>
          <p:cNvSpPr>
            <a:spLocks noChangeArrowheads="1"/>
          </p:cNvSpPr>
          <p:nvPr/>
        </p:nvSpPr>
        <p:spPr bwMode="auto">
          <a:xfrm>
            <a:off x="2209800" y="3086100"/>
            <a:ext cx="4800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C0066"/>
                </a:solidFill>
                <a:latin typeface="Tahoma" panose="020B0604030504040204" pitchFamily="34" charset="0"/>
              </a:rPr>
              <a:t>    for ( i=2; i&lt;=m-1; i++ )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CC0066"/>
                </a:solidFill>
                <a:latin typeface="Tahoma" panose="020B0604030504040204" pitchFamily="34" charset="0"/>
              </a:rPr>
              <a:t>        if ( m%i==0 )  break;   </a:t>
            </a:r>
          </a:p>
        </p:txBody>
      </p:sp>
      <p:sp>
        <p:nvSpPr>
          <p:cNvPr id="352261" name="Rectangle 5"/>
          <p:cNvSpPr>
            <a:spLocks noChangeArrowheads="1"/>
          </p:cNvSpPr>
          <p:nvPr/>
        </p:nvSpPr>
        <p:spPr bwMode="auto">
          <a:xfrm>
            <a:off x="2305050" y="4191000"/>
            <a:ext cx="23431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  if ( i&gt;m-1 )    </a:t>
            </a:r>
          </a:p>
        </p:txBody>
      </p:sp>
      <p:sp>
        <p:nvSpPr>
          <p:cNvPr id="352262" name="Rectangle 6"/>
          <p:cNvSpPr>
            <a:spLocks noChangeArrowheads="1"/>
          </p:cNvSpPr>
          <p:nvPr/>
        </p:nvSpPr>
        <p:spPr bwMode="auto">
          <a:xfrm>
            <a:off x="6629400" y="3124200"/>
            <a:ext cx="3657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>
                <a:solidFill>
                  <a:srgbClr val="F95191"/>
                </a:solidFill>
                <a:latin typeface="Times New Roman" panose="02020603050405020304" pitchFamily="18" charset="0"/>
              </a:rPr>
              <a:t>m-1</a:t>
            </a: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去试</a:t>
            </a:r>
            <a:r>
              <a:rPr lang="zh-CN" altLang="en-US" sz="2800" b="1">
                <a:solidFill>
                  <a:srgbClr val="F95191"/>
                </a:solidFill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6629400" y="3600450"/>
            <a:ext cx="3429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若找到因子提前退出 </a:t>
            </a:r>
          </a:p>
        </p:txBody>
      </p:sp>
      <p:sp>
        <p:nvSpPr>
          <p:cNvPr id="352264" name="Rectangle 8"/>
          <p:cNvSpPr>
            <a:spLocks noChangeArrowheads="1"/>
          </p:cNvSpPr>
          <p:nvPr/>
        </p:nvSpPr>
        <p:spPr bwMode="auto">
          <a:xfrm>
            <a:off x="4552950" y="4191000"/>
            <a:ext cx="502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若真，说明正常退出，是素数 </a:t>
            </a:r>
          </a:p>
        </p:txBody>
      </p:sp>
      <p:sp>
        <p:nvSpPr>
          <p:cNvPr id="352265" name="Rectangle 9"/>
          <p:cNvSpPr>
            <a:spLocks noChangeArrowheads="1"/>
          </p:cNvSpPr>
          <p:nvPr/>
        </p:nvSpPr>
        <p:spPr bwMode="auto">
          <a:xfrm>
            <a:off x="3600450" y="5162550"/>
            <a:ext cx="5334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imes New Roman" panose="02020603050405020304" pitchFamily="18" charset="0"/>
              </a:rPr>
              <a:t>若假，说明提前退出，不是素数 </a:t>
            </a:r>
          </a:p>
        </p:txBody>
      </p:sp>
      <p:sp>
        <p:nvSpPr>
          <p:cNvPr id="352266" name="Rectangle 10"/>
          <p:cNvSpPr>
            <a:spLocks noChangeArrowheads="1"/>
          </p:cNvSpPr>
          <p:nvPr/>
        </p:nvSpPr>
        <p:spPr bwMode="auto">
          <a:xfrm>
            <a:off x="3200400" y="46482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 printf(</a:t>
            </a:r>
            <a:r>
              <a:rPr lang="en-US" altLang="zh-CN" sz="2800">
                <a:solidFill>
                  <a:srgbClr val="006666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%d </a:t>
            </a:r>
            <a:r>
              <a:rPr lang="zh-CN" altLang="en-US" sz="2800" b="1">
                <a:solidFill>
                  <a:srgbClr val="006666"/>
                </a:solidFill>
                <a:latin typeface="Tahoma" panose="020B0604030504040204" pitchFamily="34" charset="0"/>
              </a:rPr>
              <a:t>是素数</a:t>
            </a: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.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\n",m);</a:t>
            </a:r>
          </a:p>
        </p:txBody>
      </p:sp>
      <p:sp>
        <p:nvSpPr>
          <p:cNvPr id="352267" name="Rectangle 11"/>
          <p:cNvSpPr>
            <a:spLocks noChangeArrowheads="1"/>
          </p:cNvSpPr>
          <p:nvPr/>
        </p:nvSpPr>
        <p:spPr bwMode="auto">
          <a:xfrm>
            <a:off x="2971800" y="5638800"/>
            <a:ext cx="70104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   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printf(</a:t>
            </a:r>
            <a:r>
              <a:rPr lang="en-US" altLang="zh-CN" sz="2800">
                <a:solidFill>
                  <a:srgbClr val="006666"/>
                </a:solidFill>
                <a:latin typeface="Courier New" panose="02070309020205020404" pitchFamily="49" charset="0"/>
              </a:rPr>
              <a:t>“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%d </a:t>
            </a:r>
            <a:r>
              <a:rPr lang="zh-CN" altLang="en-US" sz="2800" b="1">
                <a:solidFill>
                  <a:srgbClr val="006666"/>
                </a:solidFill>
                <a:latin typeface="Tahoma" panose="020B0604030504040204" pitchFamily="34" charset="0"/>
              </a:rPr>
              <a:t>不是素数</a:t>
            </a:r>
            <a:r>
              <a:rPr lang="en-US" altLang="zh-CN" sz="2800">
                <a:solidFill>
                  <a:srgbClr val="006666"/>
                </a:solidFill>
                <a:latin typeface="Tahoma" panose="020B0604030504040204" pitchFamily="34" charset="0"/>
              </a:rPr>
              <a:t>.\n",m);</a:t>
            </a:r>
            <a:r>
              <a:rPr lang="en-US" altLang="zh-CN" sz="2800" b="1">
                <a:solidFill>
                  <a:srgbClr val="006666"/>
                </a:solidFill>
                <a:latin typeface="Tahoma" panose="020B0604030504040204" pitchFamily="34" charset="0"/>
              </a:rPr>
              <a:t>  </a:t>
            </a:r>
          </a:p>
        </p:txBody>
      </p:sp>
      <p:sp>
        <p:nvSpPr>
          <p:cNvPr id="352268" name="Rectangle 12"/>
          <p:cNvSpPr>
            <a:spLocks noChangeArrowheads="1"/>
          </p:cNvSpPr>
          <p:nvPr/>
        </p:nvSpPr>
        <p:spPr bwMode="auto">
          <a:xfrm>
            <a:off x="2362200" y="6096000"/>
            <a:ext cx="4572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>
                <a:solidFill>
                  <a:srgbClr val="000000"/>
                </a:solidFill>
                <a:latin typeface="Tahoma" panose="020B0604030504040204" pitchFamily="34" charset="0"/>
              </a:rPr>
              <a:t>}</a:t>
            </a:r>
            <a:r>
              <a:rPr lang="en-US" altLang="zh-CN" sz="2800" b="1">
                <a:solidFill>
                  <a:srgbClr val="000000"/>
                </a:solidFill>
                <a:latin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08122306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3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 autoUpdateAnimBg="0"/>
      <p:bldP spid="352260" grpId="0" autoUpdateAnimBg="0"/>
      <p:bldP spid="352261" grpId="0" autoUpdateAnimBg="0"/>
      <p:bldP spid="352262" grpId="0" autoUpdateAnimBg="0"/>
      <p:bldP spid="352263" grpId="0" autoUpdateAnimBg="0"/>
      <p:bldP spid="352264" grpId="0" autoUpdateAnimBg="0"/>
      <p:bldP spid="352265" grpId="0" autoUpdateAnimBg="0"/>
      <p:bldP spid="352266" grpId="0" autoUpdateAnimBg="0"/>
      <p:bldP spid="35226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52800" y="1905000"/>
            <a:ext cx="5562600" cy="37338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hlink"/>
                </a:solidFill>
              </a:rPr>
              <a:t>第</a:t>
            </a:r>
            <a:r>
              <a:rPr lang="en-US" altLang="zh-CN" b="1">
                <a:solidFill>
                  <a:schemeClr val="hlink"/>
                </a:solidFill>
              </a:rPr>
              <a:t>1</a:t>
            </a:r>
            <a:r>
              <a:rPr lang="zh-CN" altLang="en-US" b="1">
                <a:solidFill>
                  <a:schemeClr val="hlink"/>
                </a:solidFill>
              </a:rPr>
              <a:t>次运行：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Enter m:</a:t>
            </a:r>
            <a:r>
              <a:rPr lang="en-US" altLang="zh-CN" b="1" u="sng">
                <a:solidFill>
                  <a:schemeClr val="hlink"/>
                </a:solidFill>
              </a:rPr>
              <a:t>11</a:t>
            </a:r>
            <a:r>
              <a:rPr lang="en-US" altLang="zh-CN" b="1" u="sng">
                <a:solidFill>
                  <a:schemeClr val="hlink"/>
                </a:solidFill>
                <a:latin typeface="Wingdings 3" panose="05040102010807070707" pitchFamily="18" charset="2"/>
              </a:rPr>
              <a:t>l</a:t>
            </a:r>
            <a:endParaRPr lang="en-US" altLang="zh-CN" b="1">
              <a:solidFill>
                <a:schemeClr val="hlink"/>
              </a:solidFill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hlink"/>
                </a:solidFill>
              </a:rPr>
              <a:t>11 </a:t>
            </a:r>
            <a:r>
              <a:rPr lang="zh-CN" altLang="en-US" b="1">
                <a:solidFill>
                  <a:schemeClr val="hlink"/>
                </a:solidFill>
              </a:rPr>
              <a:t>是素数</a:t>
            </a:r>
            <a:r>
              <a:rPr lang="en-US" altLang="zh-CN" b="1">
                <a:solidFill>
                  <a:schemeClr val="hlink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6666"/>
                </a:solidFill>
              </a:rPr>
              <a:t>第</a:t>
            </a:r>
            <a:r>
              <a:rPr lang="en-US" altLang="zh-CN" b="1">
                <a:solidFill>
                  <a:srgbClr val="006666"/>
                </a:solidFill>
              </a:rPr>
              <a:t>2</a:t>
            </a:r>
            <a:r>
              <a:rPr lang="zh-CN" altLang="en-US" b="1">
                <a:solidFill>
                  <a:srgbClr val="006666"/>
                </a:solidFill>
              </a:rPr>
              <a:t>次运行：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6666"/>
                </a:solidFill>
              </a:rPr>
              <a:t>Enter m:</a:t>
            </a:r>
            <a:r>
              <a:rPr lang="en-US" altLang="zh-CN" b="1" u="sng">
                <a:solidFill>
                  <a:srgbClr val="006666"/>
                </a:solidFill>
              </a:rPr>
              <a:t>15</a:t>
            </a:r>
            <a:r>
              <a:rPr lang="en-US" altLang="zh-CN" b="1" u="sng">
                <a:solidFill>
                  <a:srgbClr val="006666"/>
                </a:solidFill>
                <a:latin typeface="Wingdings 3" panose="05040102010807070707" pitchFamily="18" charset="2"/>
              </a:rPr>
              <a:t>l</a:t>
            </a:r>
            <a:endParaRPr lang="en-US" altLang="zh-CN" b="1">
              <a:solidFill>
                <a:srgbClr val="006666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6666"/>
                </a:solidFill>
              </a:rPr>
              <a:t>15 </a:t>
            </a:r>
            <a:r>
              <a:rPr lang="zh-CN" altLang="en-US" b="1">
                <a:solidFill>
                  <a:srgbClr val="006666"/>
                </a:solidFill>
              </a:rPr>
              <a:t>不是素数</a:t>
            </a:r>
            <a:r>
              <a:rPr lang="en-US" altLang="zh-CN" b="1">
                <a:solidFill>
                  <a:srgbClr val="006666"/>
                </a:solidFill>
              </a:rPr>
              <a:t>.</a:t>
            </a:r>
            <a:r>
              <a:rPr lang="en-US" altLang="zh-CN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3352800" y="1219200"/>
            <a:ext cx="2438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66"/>
                </a:solidFill>
                <a:latin typeface="Tahoma" panose="020B0604030504040204" pitchFamily="34" charset="0"/>
              </a:rPr>
              <a:t>运行情况</a:t>
            </a:r>
          </a:p>
        </p:txBody>
      </p:sp>
    </p:spTree>
    <p:extLst>
      <p:ext uri="{BB962C8B-B14F-4D97-AF65-F5344CB8AC3E}">
        <p14:creationId xmlns:p14="http://schemas.microsoft.com/office/powerpoint/2010/main" val="64642353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4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4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4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4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54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600200"/>
            <a:ext cx="7772400" cy="30480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6699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实际上要判断</a:t>
            </a:r>
            <a:r>
              <a:rPr lang="en-US" altLang="zh-CN" sz="3600" b="1">
                <a:solidFill>
                  <a:srgbClr val="006699"/>
                </a:solidFill>
              </a:rPr>
              <a:t>m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是不是素数，只需用</a:t>
            </a:r>
            <a:r>
              <a:rPr lang="en-US" altLang="zh-CN" sz="3600" b="1">
                <a:solidFill>
                  <a:srgbClr val="006699"/>
                </a:solidFill>
              </a:rPr>
              <a:t>2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</a:rPr>
              <a:t>3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  <a:latin typeface="Times New Roman" panose="02020603050405020304" pitchFamily="18" charset="0"/>
              </a:rPr>
              <a:t>…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3600" b="1">
                <a:solidFill>
                  <a:srgbClr val="006699"/>
                </a:solidFill>
              </a:rPr>
              <a:t>[        ]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去除</a:t>
            </a:r>
            <a:r>
              <a:rPr lang="en-US" altLang="zh-CN" sz="3600" b="1">
                <a:solidFill>
                  <a:srgbClr val="006699"/>
                </a:solidFill>
              </a:rPr>
              <a:t>m</a:t>
            </a: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即可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3600" b="1">
              <a:solidFill>
                <a:srgbClr val="006699"/>
              </a:solidFill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6699"/>
                </a:solidFill>
                <a:latin typeface="Times New Roman" panose="02020603050405020304" pitchFamily="18" charset="0"/>
              </a:rPr>
              <a:t>   程序改写如下：</a:t>
            </a:r>
            <a:r>
              <a:rPr lang="zh-CN" altLang="en-US" sz="3600" b="1">
                <a:solidFill>
                  <a:srgbClr val="006699"/>
                </a:solidFill>
              </a:rPr>
              <a:t> </a:t>
            </a:r>
          </a:p>
        </p:txBody>
      </p:sp>
      <p:sp>
        <p:nvSpPr>
          <p:cNvPr id="356355" name="Rectangle 3"/>
          <p:cNvSpPr>
            <a:spLocks noChangeArrowheads="1"/>
          </p:cNvSpPr>
          <p:nvPr/>
        </p:nvSpPr>
        <p:spPr bwMode="auto">
          <a:xfrm>
            <a:off x="5976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6356" name="Object 4"/>
          <p:cNvGraphicFramePr>
            <a:graphicFrameLocks/>
          </p:cNvGraphicFramePr>
          <p:nvPr/>
        </p:nvGraphicFramePr>
        <p:xfrm>
          <a:off x="5795963" y="2057400"/>
          <a:ext cx="1071562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1071360" imgH="890280" progId="Equation.3">
                  <p:embed/>
                </p:oleObj>
              </mc:Choice>
              <mc:Fallback>
                <p:oleObj name="Equation" r:id="rId4" imgW="1071360" imgH="890280" progId="Equation.3">
                  <p:embed/>
                  <p:pic>
                    <p:nvPicPr>
                      <p:cNvPr id="356356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57400"/>
                        <a:ext cx="1071562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8807300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33450"/>
            <a:ext cx="8362950" cy="571500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#include   &lt;stdio.h&gt;</a:t>
            </a:r>
            <a:endParaRPr lang="en-US" altLang="zh-CN" sz="2800" b="1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hlink"/>
                </a:solidFill>
              </a:rPr>
              <a:t>#include   &lt;math.h&gt;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{  int i,m,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 printf(</a:t>
            </a:r>
            <a:r>
              <a:rPr lang="en-US" altLang="zh-CN" sz="2800" b="1">
                <a:latin typeface="Courier New" panose="02070309020205020404" pitchFamily="49" charset="0"/>
              </a:rPr>
              <a:t>“</a:t>
            </a:r>
            <a:r>
              <a:rPr lang="en-US" altLang="zh-CN" sz="2800" b="1"/>
              <a:t>Enter m:"); scanf("%d",&amp;m);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=</a:t>
            </a:r>
            <a:r>
              <a:rPr lang="en-US" altLang="zh-CN" sz="2800" b="1">
                <a:solidFill>
                  <a:schemeClr val="hlink"/>
                </a:solidFill>
              </a:rPr>
              <a:t>sqrt(m)</a:t>
            </a:r>
            <a:r>
              <a:rPr lang="en-US" altLang="zh-CN" sz="2800" b="1"/>
              <a:t>;     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for ( i=2; i&lt;=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; i++ )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    if ( m%i==0 )   break;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if ( i&gt;</a:t>
            </a:r>
            <a:r>
              <a:rPr lang="en-US" altLang="zh-CN" sz="2800" b="1">
                <a:solidFill>
                  <a:srgbClr val="CC0066"/>
                </a:solidFill>
              </a:rPr>
              <a:t>end</a:t>
            </a:r>
            <a:r>
              <a:rPr lang="en-US" altLang="zh-CN" sz="2800" b="1"/>
              <a:t> )    printf("%d is 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/>
              <a:t> \n", m);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/>
              <a:t>   else    printf("%d is not </a:t>
            </a:r>
            <a:r>
              <a:rPr lang="en-US" altLang="zh-CN" sz="2800" b="1">
                <a:latin typeface="Times New Roman" panose="02020603050405020304" pitchFamily="18" charset="0"/>
              </a:rPr>
              <a:t>…</a:t>
            </a:r>
            <a:r>
              <a:rPr lang="en-US" altLang="zh-CN" sz="2800" b="1"/>
              <a:t> \n", m);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/>
              <a:t>} </a:t>
            </a:r>
          </a:p>
        </p:txBody>
      </p:sp>
      <p:grpSp>
        <p:nvGrpSpPr>
          <p:cNvPr id="358405" name="Group 5"/>
          <p:cNvGrpSpPr>
            <a:grpSpLocks/>
          </p:cNvGrpSpPr>
          <p:nvPr/>
        </p:nvGrpSpPr>
        <p:grpSpPr bwMode="auto">
          <a:xfrm>
            <a:off x="6477000" y="1143000"/>
            <a:ext cx="3505200" cy="1295400"/>
            <a:chOff x="3120" y="720"/>
            <a:chExt cx="2208" cy="816"/>
          </a:xfrm>
        </p:grpSpPr>
        <p:sp>
          <p:nvSpPr>
            <p:cNvPr id="358403" name="Rectangle 3"/>
            <p:cNvSpPr>
              <a:spLocks noChangeArrowheads="1"/>
            </p:cNvSpPr>
            <p:nvPr/>
          </p:nvSpPr>
          <p:spPr bwMode="auto">
            <a:xfrm>
              <a:off x="3120" y="720"/>
              <a:ext cx="2208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end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的值可以是</a:t>
              </a:r>
            </a:p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m-1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en-US" altLang="zh-CN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m/2</a:t>
              </a:r>
              <a:r>
                <a:rPr lang="zh-CN" altLang="en-US" sz="3200" b="1">
                  <a:solidFill>
                    <a:srgbClr val="006600"/>
                  </a:solidFill>
                  <a:latin typeface="Times New Roman" panose="02020603050405020304" pitchFamily="18" charset="0"/>
                </a:rPr>
                <a:t>、</a:t>
              </a:r>
              <a:r>
                <a:rPr lang="zh-CN" altLang="en-US" sz="3200" b="1">
                  <a:solidFill>
                    <a:srgbClr val="006600"/>
                  </a:solidFill>
                  <a:latin typeface="Tahoma" panose="020B0604030504040204" pitchFamily="34" charset="0"/>
                </a:rPr>
                <a:t> </a:t>
              </a:r>
            </a:p>
          </p:txBody>
        </p:sp>
        <p:graphicFrame>
          <p:nvGraphicFramePr>
            <p:cNvPr id="358404" name="Object 4"/>
            <p:cNvGraphicFramePr>
              <a:graphicFrameLocks/>
            </p:cNvGraphicFramePr>
            <p:nvPr/>
          </p:nvGraphicFramePr>
          <p:xfrm>
            <a:off x="4596" y="1008"/>
            <a:ext cx="667" cy="4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8" name="Equation" r:id="rId4" imgW="1058760" imgH="785520" progId="Equation.3">
                    <p:embed/>
                  </p:oleObj>
                </mc:Choice>
                <mc:Fallback>
                  <p:oleObj name="Equation" r:id="rId4" imgW="1058760" imgH="785520" progId="Equation.3">
                    <p:embed/>
                    <p:pic>
                      <p:nvPicPr>
                        <p:cNvPr id="358404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1008"/>
                          <a:ext cx="667" cy="4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976938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8409" name="Group 9"/>
          <p:cNvGrpSpPr>
            <a:grpSpLocks/>
          </p:cNvGrpSpPr>
          <p:nvPr/>
        </p:nvGrpSpPr>
        <p:grpSpPr bwMode="auto">
          <a:xfrm>
            <a:off x="7467600" y="1593850"/>
            <a:ext cx="2330450" cy="1301750"/>
            <a:chOff x="3744" y="1004"/>
            <a:chExt cx="1468" cy="820"/>
          </a:xfrm>
        </p:grpSpPr>
        <p:sp>
          <p:nvSpPr>
            <p:cNvPr id="358407" name="Oval 7"/>
            <p:cNvSpPr>
              <a:spLocks noChangeArrowheads="1"/>
            </p:cNvSpPr>
            <p:nvPr/>
          </p:nvSpPr>
          <p:spPr bwMode="auto">
            <a:xfrm>
              <a:off x="4724" y="1004"/>
              <a:ext cx="488" cy="488"/>
            </a:xfrm>
            <a:prstGeom prst="ellipse">
              <a:avLst/>
            </a:prstGeom>
            <a:noFill/>
            <a:ln w="25400">
              <a:solidFill>
                <a:srgbClr val="FB410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3744" y="1440"/>
              <a:ext cx="100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zh-CN" altLang="en-US" sz="3200" b="1">
                  <a:solidFill>
                    <a:srgbClr val="FB4107"/>
                  </a:solidFill>
                  <a:latin typeface="Tahoma" panose="020B0604030504040204" pitchFamily="34" charset="0"/>
                </a:rPr>
                <a:t>更优化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0653187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295400"/>
            <a:ext cx="7270750" cy="3200400"/>
          </a:xfrm>
          <a:noFill/>
          <a:ln/>
        </p:spPr>
        <p:txBody>
          <a:bodyPr/>
          <a:lstStyle/>
          <a:p>
            <a:r>
              <a:rPr lang="en-US" altLang="zh-CN" sz="4000" b="1">
                <a:solidFill>
                  <a:srgbClr val="CC0066"/>
                </a:solidFill>
              </a:rPr>
              <a:t> break</a:t>
            </a: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4000" b="1">
                <a:solidFill>
                  <a:srgbClr val="CC0066"/>
                </a:solidFill>
              </a:rPr>
              <a:t>continue</a:t>
            </a:r>
            <a:r>
              <a:rPr lang="zh-CN" altLang="en-US" sz="4000" b="1">
                <a:solidFill>
                  <a:srgbClr val="CC0066"/>
                </a:solidFill>
              </a:rPr>
              <a:t>的</a:t>
            </a:r>
            <a:r>
              <a:rPr lang="zh-CN" altLang="en-US" sz="4000" b="1">
                <a:solidFill>
                  <a:srgbClr val="CC0066"/>
                </a:solidFill>
                <a:latin typeface="Times New Roman" panose="02020603050405020304" pitchFamily="18" charset="0"/>
              </a:rPr>
              <a:t>区别：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 </a:t>
            </a:r>
            <a:r>
              <a:rPr lang="en-US" altLang="zh-CN" sz="3600" b="1">
                <a:solidFill>
                  <a:srgbClr val="006600"/>
                </a:solidFill>
              </a:rPr>
              <a:t>break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结束本</a:t>
            </a:r>
            <a:r>
              <a:rPr lang="zh-CN" altLang="en-US" sz="3600" b="1">
                <a:solidFill>
                  <a:srgbClr val="FB4107"/>
                </a:solidFill>
                <a:latin typeface="Times New Roman" panose="02020603050405020304" pitchFamily="18" charset="0"/>
              </a:rPr>
              <a:t>层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循环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6600"/>
                </a:solidFill>
              </a:rPr>
              <a:t>        </a:t>
            </a:r>
            <a:r>
              <a:rPr lang="en-US" altLang="zh-CN" sz="3600" b="1">
                <a:solidFill>
                  <a:srgbClr val="006600"/>
                </a:solidFill>
              </a:rPr>
              <a:t>continue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结束本</a:t>
            </a:r>
            <a:r>
              <a:rPr lang="zh-CN" altLang="en-US" sz="3600" b="1">
                <a:solidFill>
                  <a:srgbClr val="FB4107"/>
                </a:solidFill>
                <a:latin typeface="Times New Roman" panose="02020603050405020304" pitchFamily="18" charset="0"/>
              </a:rPr>
              <a:t>次</a:t>
            </a:r>
            <a:r>
              <a:rPr lang="zh-CN" altLang="en-US" sz="3600" b="1">
                <a:solidFill>
                  <a:srgbClr val="006600"/>
                </a:solidFill>
                <a:latin typeface="Times New Roman" panose="02020603050405020304" pitchFamily="18" charset="0"/>
              </a:rPr>
              <a:t>循环</a:t>
            </a:r>
            <a:r>
              <a:rPr lang="zh-CN" altLang="en-US" b="1">
                <a:solidFill>
                  <a:srgbClr val="0066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909165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26" name="Object 2"/>
          <p:cNvGraphicFramePr>
            <a:graphicFrameLocks/>
          </p:cNvGraphicFramePr>
          <p:nvPr/>
        </p:nvGraphicFramePr>
        <p:xfrm>
          <a:off x="3657600" y="-76200"/>
          <a:ext cx="33924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4" imgW="3392280" imgH="1261800" progId="Equation.3">
                  <p:embed/>
                </p:oleObj>
              </mc:Choice>
              <mc:Fallback>
                <p:oleObj name="Equation" r:id="rId4" imgW="3392280" imgH="1261800" progId="Equation.3">
                  <p:embed/>
                  <p:pic>
                    <p:nvPicPr>
                      <p:cNvPr id="18022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-76200"/>
                        <a:ext cx="33924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1828800" y="1651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思考：求</a:t>
            </a:r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7010400" y="152400"/>
            <a:ext cx="4114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50</a:t>
            </a:r>
            <a:r>
              <a:rPr lang="zh-CN" altLang="en-US" sz="3600" b="1">
                <a:solidFill>
                  <a:srgbClr val="F8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项的和。</a:t>
            </a:r>
          </a:p>
        </p:txBody>
      </p:sp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4267200" y="4144963"/>
            <a:ext cx="3429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sum=sum+1/3; </a:t>
            </a: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4267200" y="3535363"/>
            <a:ext cx="312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sum=sum+1;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4267200" y="4678363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sum=sum+1/5; 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4953000" y="5897563"/>
            <a:ext cx="1295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743200" y="35353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2743200" y="41322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743200" y="46402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343400" y="5287963"/>
            <a:ext cx="33528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sum=sum+1/7; </a:t>
            </a: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2743200" y="5287963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</a:t>
            </a:r>
            <a:r>
              <a:rPr lang="en-US" altLang="zh-CN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项：</a:t>
            </a: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2590800" y="1600200"/>
            <a:ext cx="8153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6666FF"/>
                </a:solidFill>
                <a:latin typeface="Verdana" panose="020B0604030504040204" pitchFamily="34" charset="0"/>
              </a:rPr>
              <a:t>for (         ;              ;             )        </a:t>
            </a: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3683000" y="1625600"/>
            <a:ext cx="125675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= 1</a:t>
            </a:r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5029201" y="1638300"/>
            <a:ext cx="190436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&lt;= 50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7188200" y="1625600"/>
            <a:ext cx="203581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i = i + 1</a:t>
            </a:r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3810000" y="2209800"/>
            <a:ext cx="441306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sum=sum+          ;</a:t>
            </a: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6477000" y="2209800"/>
            <a:ext cx="1343316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1.0/i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477001" y="2209800"/>
            <a:ext cx="1477969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1.0/k</a:t>
            </a:r>
          </a:p>
        </p:txBody>
      </p:sp>
      <p:sp>
        <p:nvSpPr>
          <p:cNvPr id="180245" name="Rectangle 21"/>
          <p:cNvSpPr>
            <a:spLocks noChangeArrowheads="1"/>
          </p:cNvSpPr>
          <p:nvPr/>
        </p:nvSpPr>
        <p:spPr bwMode="auto">
          <a:xfrm>
            <a:off x="3048000" y="1066800"/>
            <a:ext cx="12743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3810001" y="2692400"/>
            <a:ext cx="190597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33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k=k+2;</a:t>
            </a: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3200401" y="2057400"/>
            <a:ext cx="50641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180248" name="Rectangle 24"/>
          <p:cNvSpPr>
            <a:spLocks noChangeArrowheads="1"/>
          </p:cNvSpPr>
          <p:nvPr/>
        </p:nvSpPr>
        <p:spPr bwMode="auto">
          <a:xfrm>
            <a:off x="3276600" y="2971800"/>
            <a:ext cx="609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19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0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80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0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0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0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8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1" dur="500"/>
                                        <p:tgtEl>
                                          <p:spTgt spid="18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6" dur="500"/>
                                        <p:tgtEl>
                                          <p:spTgt spid="18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18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8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18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build="p" autoUpdateAnimBg="0"/>
      <p:bldP spid="180230" grpId="0" build="p" autoUpdateAnimBg="0"/>
      <p:bldP spid="180231" grpId="0" build="p" autoUpdateAnimBg="0"/>
      <p:bldP spid="180232" grpId="0" build="p" autoUpdateAnimBg="0"/>
      <p:bldP spid="180233" grpId="0" autoUpdateAnimBg="0"/>
      <p:bldP spid="180234" grpId="0" autoUpdateAnimBg="0"/>
      <p:bldP spid="180235" grpId="0" autoUpdateAnimBg="0"/>
      <p:bldP spid="180236" grpId="0" build="p" autoUpdateAnimBg="0"/>
      <p:bldP spid="180237" grpId="0" autoUpdateAnimBg="0"/>
      <p:bldP spid="180238" grpId="0" build="p" autoUpdateAnimBg="0"/>
      <p:bldP spid="180239" grpId="0" autoUpdateAnimBg="0"/>
      <p:bldP spid="180240" grpId="0" autoUpdateAnimBg="0"/>
      <p:bldP spid="180241" grpId="0" autoUpdateAnimBg="0"/>
      <p:bldP spid="180242" grpId="0" autoUpdateAnimBg="0"/>
      <p:bldP spid="180243" grpId="0" autoUpdateAnimBg="0"/>
      <p:bldP spid="180244" grpId="0" autoUpdateAnimBg="0"/>
      <p:bldP spid="180245" grpId="0" autoUpdateAnimBg="0"/>
      <p:bldP spid="180246" grpId="0" autoUpdateAnimBg="0"/>
      <p:bldP spid="180247" grpId="0" autoUpdateAnimBg="0"/>
      <p:bldP spid="18024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70655"/>
            <a:ext cx="8001000" cy="1200971"/>
          </a:xfrm>
          <a:noFill/>
          <a:ln/>
        </p:spPr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扩展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单层循环至嵌套循环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以内的全部素数，每行输出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个。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2514600" y="2133600"/>
            <a:ext cx="6934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素数（质数）</a:t>
            </a:r>
            <a:r>
              <a:rPr lang="en-US" altLang="zh-CN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只能被</a:t>
            </a: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和它本身整除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4076700" y="1652218"/>
            <a:ext cx="4343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不是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素数， </a:t>
            </a:r>
            <a:r>
              <a:rPr lang="en-US" altLang="zh-CN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3200" b="1" dirty="0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是</a:t>
            </a:r>
            <a:r>
              <a:rPr lang="zh-CN" altLang="en-US" sz="3200" b="1" dirty="0">
                <a:solidFill>
                  <a:srgbClr val="0033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素数</a:t>
            </a:r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2590800" y="3200400"/>
            <a:ext cx="7315200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对</a:t>
            </a:r>
            <a:r>
              <a:rPr lang="en-US" altLang="zh-CN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2~100</a:t>
            </a:r>
            <a:r>
              <a:rPr lang="zh-CN" altLang="en-US" sz="3200" b="1">
                <a:solidFill>
                  <a:srgbClr val="003366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之间的每个数进行判断，若是素数，则输出</a:t>
            </a:r>
          </a:p>
        </p:txBody>
      </p:sp>
    </p:spTree>
    <p:extLst>
      <p:ext uri="{BB962C8B-B14F-4D97-AF65-F5344CB8AC3E}">
        <p14:creationId xmlns:p14="http://schemas.microsoft.com/office/powerpoint/2010/main" val="641869429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1"/>
            <a:ext cx="8001000" cy="1190625"/>
          </a:xfrm>
          <a:noFill/>
          <a:ln/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对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2~100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之间的每个数进行判断，若是素数，则输出</a:t>
            </a:r>
          </a:p>
        </p:txBody>
      </p:sp>
      <p:sp>
        <p:nvSpPr>
          <p:cNvPr id="419843" name="Rectangle 3"/>
          <p:cNvSpPr>
            <a:spLocks noChangeArrowheads="1"/>
          </p:cNvSpPr>
          <p:nvPr/>
        </p:nvSpPr>
        <p:spPr bwMode="auto">
          <a:xfrm>
            <a:off x="2895600" y="1828800"/>
            <a:ext cx="6248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for ( m=2; m&lt;=100; m++ ) 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{ 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ahoma" panose="020B0604030504040204" pitchFamily="34" charset="0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	  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ahoma" panose="020B0604030504040204" pitchFamily="34" charset="0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}  </a:t>
            </a:r>
          </a:p>
        </p:txBody>
      </p:sp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3276600" y="2819400"/>
            <a:ext cx="6248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判断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m</a:t>
            </a: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是否有因子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;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if</a:t>
            </a: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（没有因子）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CC0066"/>
                </a:solidFill>
                <a:latin typeface="Tahoma" panose="020B0604030504040204" pitchFamily="34" charset="0"/>
              </a:rPr>
              <a:t>    输出</a:t>
            </a:r>
            <a:r>
              <a:rPr lang="en-US" altLang="zh-CN" sz="2800" b="1">
                <a:solidFill>
                  <a:srgbClr val="CC0066"/>
                </a:solidFill>
                <a:latin typeface="Tahoma" panose="020B0604030504040204" pitchFamily="34" charset="0"/>
              </a:rPr>
              <a:t>m;</a:t>
            </a: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3273425" y="2740025"/>
            <a:ext cx="3435350" cy="15303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46" name="Rectangle 6"/>
          <p:cNvSpPr>
            <a:spLocks noChangeArrowheads="1"/>
          </p:cNvSpPr>
          <p:nvPr/>
        </p:nvSpPr>
        <p:spPr bwMode="auto">
          <a:xfrm>
            <a:off x="7086601" y="2895600"/>
            <a:ext cx="253047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判断</a:t>
            </a:r>
            <a:r>
              <a:rPr lang="en-US" altLang="zh-CN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</a:t>
            </a: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是否是素数</a:t>
            </a:r>
          </a:p>
        </p:txBody>
      </p:sp>
    </p:spTree>
    <p:extLst>
      <p:ext uri="{BB962C8B-B14F-4D97-AF65-F5344CB8AC3E}">
        <p14:creationId xmlns:p14="http://schemas.microsoft.com/office/powerpoint/2010/main" val="86459394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9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9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9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19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19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19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19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3" grpId="0" build="p" autoUpdateAnimBg="0"/>
      <p:bldP spid="419844" grpId="0" build="p" autoUpdateAnimBg="0"/>
      <p:bldP spid="4198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584200"/>
            <a:ext cx="5257800" cy="5638800"/>
          </a:xfrm>
          <a:noFill/>
          <a:ln/>
        </p:spPr>
        <p:txBody>
          <a:bodyPr/>
          <a:lstStyle/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#include &lt;math.h&gt;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main( )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{  int i=0,m=0,n=0,count=0;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        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	      </a:t>
            </a: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zh-CN" sz="2800" b="1">
              <a:latin typeface="Times New Roman" panose="02020603050405020304" pitchFamily="18" charset="0"/>
            </a:endParaRPr>
          </a:p>
          <a:p>
            <a:pPr algn="just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2286000" y="1714500"/>
            <a:ext cx="5562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for ( m=2; m&lt;=100; m++ )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{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               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	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336600"/>
              </a:solidFill>
              <a:latin typeface="Times New Roman" panose="02020603050405020304" pitchFamily="18" charset="0"/>
            </a:endParaRP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imes New Roman" panose="02020603050405020304" pitchFamily="18" charset="0"/>
              </a:rPr>
              <a:t>}  </a:t>
            </a: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2590800" y="2133600"/>
            <a:ext cx="7086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n=sqrt(m);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for ( i=2; i&lt;=n; i++ )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if ( m%i==0 )  break;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if ( i&gt;n )                    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{ printf("%6d",m); 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count++;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if ( count%10==0 )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      printf("\n"); </a:t>
            </a:r>
          </a:p>
          <a:p>
            <a:pPr algn="just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    }</a:t>
            </a:r>
          </a:p>
        </p:txBody>
      </p:sp>
      <p:sp>
        <p:nvSpPr>
          <p:cNvPr id="421893" name="Rectangle 5"/>
          <p:cNvSpPr>
            <a:spLocks noChangeArrowheads="1"/>
          </p:cNvSpPr>
          <p:nvPr/>
        </p:nvSpPr>
        <p:spPr bwMode="auto">
          <a:xfrm>
            <a:off x="1981201" y="2133600"/>
            <a:ext cx="430213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</a:t>
            </a:r>
            <a:r>
              <a:rPr lang="en-US" altLang="zh-CN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1">
                <a:solidFill>
                  <a:srgbClr val="F8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是否素数</a:t>
            </a:r>
          </a:p>
        </p:txBody>
      </p:sp>
      <p:sp>
        <p:nvSpPr>
          <p:cNvPr id="421894" name="Rectangle 6"/>
          <p:cNvSpPr>
            <a:spLocks noChangeArrowheads="1"/>
          </p:cNvSpPr>
          <p:nvPr/>
        </p:nvSpPr>
        <p:spPr bwMode="auto">
          <a:xfrm>
            <a:off x="6400800" y="1600201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2~100</a:t>
            </a:r>
            <a:r>
              <a:rPr lang="zh-CN" altLang="en-US" sz="28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  <p:grpSp>
        <p:nvGrpSpPr>
          <p:cNvPr id="421897" name="Group 9"/>
          <p:cNvGrpSpPr>
            <a:grpSpLocks/>
          </p:cNvGrpSpPr>
          <p:nvPr/>
        </p:nvGrpSpPr>
        <p:grpSpPr bwMode="auto">
          <a:xfrm>
            <a:off x="5486400" y="2303464"/>
            <a:ext cx="5562600" cy="833437"/>
            <a:chOff x="2496" y="1451"/>
            <a:chExt cx="3504" cy="525"/>
          </a:xfrm>
        </p:grpSpPr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96" y="1511"/>
              <a:ext cx="350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   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在 </a:t>
              </a:r>
              <a:r>
                <a:rPr lang="en-US" altLang="zh-CN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[2</a:t>
              </a:r>
              <a:r>
                <a:rPr lang="zh-CN" altLang="en-US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，     </a:t>
              </a:r>
              <a:r>
                <a:rPr lang="en-US" altLang="zh-CN" sz="3200" b="1">
                  <a:solidFill>
                    <a:srgbClr val="006699"/>
                  </a:solidFill>
                  <a:latin typeface="Verdana" panose="020B0604030504040204" pitchFamily="34" charset="0"/>
                </a:rPr>
                <a:t>]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找</a:t>
              </a:r>
              <a:r>
                <a:rPr lang="en-US" altLang="zh-CN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3200" b="1">
                  <a:solidFill>
                    <a:srgbClr val="006699"/>
                  </a:solidFill>
                  <a:latin typeface="Times New Roman" panose="02020603050405020304" pitchFamily="18" charset="0"/>
                </a:rPr>
                <a:t>的因子</a:t>
              </a:r>
            </a:p>
          </p:txBody>
        </p:sp>
        <p:graphicFrame>
          <p:nvGraphicFramePr>
            <p:cNvPr id="421896" name="Object 8"/>
            <p:cNvGraphicFramePr>
              <a:graphicFrameLocks/>
            </p:cNvGraphicFramePr>
            <p:nvPr/>
          </p:nvGraphicFramePr>
          <p:xfrm>
            <a:off x="3504" y="1451"/>
            <a:ext cx="632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2" name="Equation" r:id="rId4" imgW="1002960" imgH="833400" progId="Equation.3">
                    <p:embed/>
                  </p:oleObj>
                </mc:Choice>
                <mc:Fallback>
                  <p:oleObj name="Equation" r:id="rId4" imgW="1002960" imgH="833400" progId="Equation.3">
                    <p:embed/>
                    <p:pic>
                      <p:nvPicPr>
                        <p:cNvPr id="421896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451"/>
                          <a:ext cx="632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900" name="Group 12"/>
          <p:cNvGrpSpPr>
            <a:grpSpLocks/>
          </p:cNvGrpSpPr>
          <p:nvPr/>
        </p:nvGrpSpPr>
        <p:grpSpPr bwMode="auto">
          <a:xfrm>
            <a:off x="3733801" y="3249613"/>
            <a:ext cx="5453063" cy="519112"/>
            <a:chOff x="1392" y="2047"/>
            <a:chExt cx="3435" cy="327"/>
          </a:xfrm>
        </p:grpSpPr>
        <p:sp>
          <p:nvSpPr>
            <p:cNvPr id="421898" name="Line 10"/>
            <p:cNvSpPr>
              <a:spLocks noChangeShapeType="1"/>
            </p:cNvSpPr>
            <p:nvPr/>
          </p:nvSpPr>
          <p:spPr bwMode="auto">
            <a:xfrm>
              <a:off x="1392" y="2208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1824" y="2047"/>
              <a:ext cx="30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表明未找到因子，该</a:t>
              </a:r>
              <a:r>
                <a:rPr lang="en-US" altLang="zh-CN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m</a:t>
              </a:r>
              <a:r>
                <a:rPr lang="zh-CN" altLang="en-US" sz="2800" b="1">
                  <a:solidFill>
                    <a:srgbClr val="006699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是素数</a:t>
              </a:r>
            </a:p>
          </p:txBody>
        </p:sp>
      </p:grpSp>
      <p:sp>
        <p:nvSpPr>
          <p:cNvPr id="421901" name="Line 13"/>
          <p:cNvSpPr>
            <a:spLocks noChangeShapeType="1"/>
          </p:cNvSpPr>
          <p:nvPr/>
        </p:nvSpPr>
        <p:spPr bwMode="auto">
          <a:xfrm>
            <a:off x="3200400" y="4419600"/>
            <a:ext cx="12954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902" name="Rectangle 14"/>
          <p:cNvSpPr>
            <a:spLocks noChangeArrowheads="1"/>
          </p:cNvSpPr>
          <p:nvPr/>
        </p:nvSpPr>
        <p:spPr bwMode="auto">
          <a:xfrm>
            <a:off x="4648200" y="393858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累加已经输出的素数个数</a:t>
            </a:r>
          </a:p>
        </p:txBody>
      </p:sp>
      <p:sp>
        <p:nvSpPr>
          <p:cNvPr id="421903" name="Line 15"/>
          <p:cNvSpPr>
            <a:spLocks noChangeShapeType="1"/>
          </p:cNvSpPr>
          <p:nvPr/>
        </p:nvSpPr>
        <p:spPr bwMode="auto">
          <a:xfrm>
            <a:off x="3200400" y="4038600"/>
            <a:ext cx="25908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1904" name="Rectangle 16"/>
          <p:cNvSpPr>
            <a:spLocks noChangeArrowheads="1"/>
          </p:cNvSpPr>
          <p:nvPr/>
        </p:nvSpPr>
        <p:spPr bwMode="auto">
          <a:xfrm>
            <a:off x="5943600" y="3581401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找到一个，就输出</a:t>
            </a:r>
          </a:p>
        </p:txBody>
      </p:sp>
      <p:sp>
        <p:nvSpPr>
          <p:cNvPr id="421905" name="Rectangle 17"/>
          <p:cNvSpPr>
            <a:spLocks noChangeArrowheads="1"/>
          </p:cNvSpPr>
          <p:nvPr/>
        </p:nvSpPr>
        <p:spPr bwMode="auto">
          <a:xfrm>
            <a:off x="6019800" y="4365626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en-US" altLang="zh-CN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count</a:t>
            </a: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b="1">
                <a:solidFill>
                  <a:srgbClr val="0066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的倍数，换行</a:t>
            </a:r>
          </a:p>
        </p:txBody>
      </p:sp>
      <p:grpSp>
        <p:nvGrpSpPr>
          <p:cNvPr id="421908" name="Group 20"/>
          <p:cNvGrpSpPr>
            <a:grpSpLocks/>
          </p:cNvGrpSpPr>
          <p:nvPr/>
        </p:nvGrpSpPr>
        <p:grpSpPr bwMode="auto">
          <a:xfrm>
            <a:off x="3200400" y="4800600"/>
            <a:ext cx="2819400" cy="457200"/>
            <a:chOff x="1056" y="3024"/>
            <a:chExt cx="1776" cy="288"/>
          </a:xfrm>
        </p:grpSpPr>
        <p:sp>
          <p:nvSpPr>
            <p:cNvPr id="421906" name="Line 18"/>
            <p:cNvSpPr>
              <a:spLocks noChangeShapeType="1"/>
            </p:cNvSpPr>
            <p:nvPr/>
          </p:nvSpPr>
          <p:spPr bwMode="auto">
            <a:xfrm>
              <a:off x="1056" y="3024"/>
              <a:ext cx="177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907" name="Line 19"/>
            <p:cNvSpPr>
              <a:spLocks noChangeShapeType="1"/>
            </p:cNvSpPr>
            <p:nvPr/>
          </p:nvSpPr>
          <p:spPr bwMode="auto">
            <a:xfrm>
              <a:off x="1296" y="3312"/>
              <a:ext cx="115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21909" name="Line 21"/>
          <p:cNvSpPr>
            <a:spLocks noChangeShapeType="1"/>
          </p:cNvSpPr>
          <p:nvPr/>
        </p:nvSpPr>
        <p:spPr bwMode="auto">
          <a:xfrm>
            <a:off x="3429000" y="2895600"/>
            <a:ext cx="2133600" cy="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638279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1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21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1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21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21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21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1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21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1" dur="500"/>
                                        <p:tgtEl>
                                          <p:spTgt spid="421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421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421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421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1" dur="500"/>
                                        <p:tgtEl>
                                          <p:spTgt spid="421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421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421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421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421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421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421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421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421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421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0" grpId="0" build="p" autoUpdateAnimBg="0"/>
      <p:bldP spid="421891" grpId="0" build="p" autoUpdateAnimBg="0"/>
      <p:bldP spid="421892" grpId="0" build="p" autoUpdateAnimBg="0"/>
      <p:bldP spid="421893" grpId="0" build="p" autoUpdateAnimBg="0" advAuto="0"/>
      <p:bldP spid="421894" grpId="0" build="p" autoUpdateAnimBg="0"/>
      <p:bldP spid="421902" grpId="0" autoUpdateAnimBg="0"/>
      <p:bldP spid="421904" grpId="0" autoUpdateAnimBg="0"/>
      <p:bldP spid="42190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xfrm>
            <a:off x="5999164" y="274638"/>
            <a:ext cx="4211637" cy="1143000"/>
          </a:xfrm>
        </p:spPr>
        <p:txBody>
          <a:bodyPr/>
          <a:lstStyle/>
          <a:p>
            <a:r>
              <a:rPr lang="zh-CN" altLang="en-US" smtClean="0"/>
              <a:t>代码实现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1524001" y="60326"/>
            <a:ext cx="8423275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#include &lt;stdio.h&gt;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#include &lt;math.h&gt;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int main(void) 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	int i,j,flag,end,count=0; 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	for(i=2;i&lt;=100;i++) {</a:t>
            </a:r>
            <a:endParaRPr kumimoji="1" lang="en-US" altLang="zh-CN" sz="20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		flag = 1;	 </a:t>
            </a:r>
            <a:r>
              <a:rPr kumimoji="1" lang="en-US" altLang="zh-CN" sz="1800" b="1">
                <a:solidFill>
                  <a:srgbClr val="008000"/>
                </a:solidFill>
              </a:rPr>
              <a:t>//</a:t>
            </a:r>
            <a:r>
              <a:rPr kumimoji="1" lang="zh-CN" altLang="en-US" sz="1800" b="1">
                <a:solidFill>
                  <a:srgbClr val="008000"/>
                </a:solidFill>
                <a:cs typeface="Times New Roman" panose="02020603050405020304" pitchFamily="18" charset="0"/>
              </a:rPr>
              <a:t>标记为</a:t>
            </a:r>
            <a:r>
              <a:rPr kumimoji="1" lang="en-US" altLang="zh-CN" sz="1800" b="1">
                <a:solidFill>
                  <a:srgbClr val="008000"/>
                </a:solidFill>
                <a:cs typeface="Times New Roman" panose="02020603050405020304" pitchFamily="18" charset="0"/>
              </a:rPr>
              <a:t>1</a:t>
            </a:r>
            <a:endParaRPr kumimoji="1" lang="en-US" altLang="zh-CN" sz="1800" b="1">
              <a:solidFill>
                <a:srgbClr val="008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1" lang="en-US" altLang="zh-CN" sz="2000">
                <a:solidFill>
                  <a:srgbClr val="0099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end = sqrt(i);</a:t>
            </a:r>
            <a:endParaRPr kumimoji="1" lang="en-US" altLang="zh-CN" sz="2000">
              <a:solidFill>
                <a:srgbClr val="009999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		for(j=2;j&lt;=end;j++)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			if(i%j==0){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			flag = 0;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			break;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}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if (flag==1){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//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当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flag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为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1,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表示没有被除开，是素数</a:t>
            </a:r>
            <a:r>
              <a:rPr kumimoji="1" lang="en-US" altLang="zh-CN" sz="1800" b="1">
                <a:solidFill>
                  <a:srgbClr val="008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1800" b="1">
                <a:solidFill>
                  <a:srgbClr val="008000"/>
                </a:solidFill>
                <a:latin typeface="宋体" panose="02010600030101010101" pitchFamily="2" charset="-122"/>
              </a:rPr>
              <a:t>输出</a:t>
            </a:r>
            <a:r>
              <a:rPr kumimoji="1" lang="en-US" altLang="zh-CN" sz="1800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1" lang="en-US" altLang="zh-CN" sz="2000" b="1">
              <a:solidFill>
                <a:srgbClr val="00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count++;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printf("%5d",i);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	if(count%5==0)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	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1" lang="pt-BR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return 0;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311319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编程找出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之内所有完数。一个数如果恰好等于它的因子之和，这个数称为完数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stdio.h</a:t>
            </a:r>
            <a:r>
              <a:rPr lang="en-US" altLang="zh-CN" sz="1600" dirty="0"/>
              <a:t>&gt;</a:t>
            </a:r>
          </a:p>
          <a:p>
            <a:r>
              <a:rPr lang="en-US" altLang="zh-CN" sz="1600" dirty="0" err="1"/>
              <a:t>int</a:t>
            </a:r>
            <a:r>
              <a:rPr lang="en-US" altLang="zh-CN" sz="1600" dirty="0"/>
              <a:t> main()</a:t>
            </a:r>
          </a:p>
          <a:p>
            <a:r>
              <a:rPr lang="en-US" altLang="zh-CN" sz="1600" dirty="0"/>
              <a:t>{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m;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i,sum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/>
              <a:t> for(m=2;m&lt;1000;m++)</a:t>
            </a:r>
          </a:p>
          <a:p>
            <a:r>
              <a:rPr lang="en-US" altLang="zh-CN" sz="1600" dirty="0"/>
              <a:t>    { sum=0;</a:t>
            </a:r>
          </a:p>
          <a:p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=1;i&lt;</a:t>
            </a:r>
            <a:r>
              <a:rPr lang="en-US" altLang="zh-CN" sz="1600" dirty="0" err="1"/>
              <a:t>m;i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/>
              <a:t>        if(</a:t>
            </a:r>
            <a:r>
              <a:rPr lang="en-US" altLang="zh-CN" sz="1600" dirty="0" err="1"/>
              <a:t>m%i</a:t>
            </a:r>
            <a:r>
              <a:rPr lang="en-US" altLang="zh-CN" sz="1600" dirty="0"/>
              <a:t>==0)</a:t>
            </a:r>
          </a:p>
          <a:p>
            <a:r>
              <a:rPr lang="en-US" altLang="zh-CN" sz="1600" dirty="0"/>
              <a:t>        {//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("%3d",i);</a:t>
            </a:r>
          </a:p>
          <a:p>
            <a:r>
              <a:rPr lang="en-US" altLang="zh-CN" sz="1600" dirty="0"/>
              <a:t>        sum=</a:t>
            </a:r>
            <a:r>
              <a:rPr lang="en-US" altLang="zh-CN" sz="1600" dirty="0" err="1"/>
              <a:t>sum+i</a:t>
            </a:r>
            <a:r>
              <a:rPr lang="en-US" altLang="zh-CN" sz="1600" dirty="0" smtClean="0"/>
              <a:t>;}</a:t>
            </a:r>
            <a:endParaRPr lang="en-US" altLang="zh-CN" sz="1600" dirty="0"/>
          </a:p>
          <a:p>
            <a:r>
              <a:rPr lang="en-US" altLang="zh-CN" sz="1600" dirty="0"/>
              <a:t>        if(m==sum)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("%d is a complete number\</a:t>
            </a:r>
            <a:r>
              <a:rPr lang="en-US" altLang="zh-CN" sz="1600" dirty="0" err="1"/>
              <a:t>n",m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}</a:t>
            </a:r>
          </a:p>
          <a:p>
            <a:pPr marL="0" indent="0">
              <a:buNone/>
            </a:pPr>
            <a:r>
              <a:rPr lang="en-US" altLang="zh-CN" sz="1600" smtClean="0"/>
              <a:t>}</a:t>
            </a:r>
            <a:endParaRPr lang="en-US" altLang="zh-CN" sz="16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0349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嵌套循环练习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使用嵌套循环的方式输出以下内容</a:t>
            </a:r>
          </a:p>
          <a:p>
            <a:pPr marL="457200" lvl="1" indent="0">
              <a:buNone/>
            </a:pPr>
            <a:r>
              <a:rPr lang="zh-CN" altLang="en-US" dirty="0" smtClean="0"/>
              <a:t>*</a:t>
            </a:r>
          </a:p>
          <a:p>
            <a:pPr marL="457200" lvl="1" indent="0">
              <a:buNone/>
            </a:pPr>
            <a:r>
              <a:rPr lang="zh-CN" altLang="en-US" dirty="0" smtClean="0"/>
              <a:t>*  *</a:t>
            </a:r>
          </a:p>
          <a:p>
            <a:pPr marL="457200" lvl="1" indent="0">
              <a:buNone/>
            </a:pPr>
            <a:r>
              <a:rPr lang="zh-CN" altLang="en-US" dirty="0" smtClean="0"/>
              <a:t>*  *  *</a:t>
            </a:r>
          </a:p>
          <a:p>
            <a:pPr marL="457200" lvl="1" indent="0">
              <a:buNone/>
            </a:pPr>
            <a:r>
              <a:rPr lang="en-US" altLang="zh-CN" dirty="0" smtClean="0"/>
              <a:t>*  *  *  *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336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1919289" y="0"/>
            <a:ext cx="8569325" cy="67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int main(){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int </a:t>
            </a:r>
            <a:r>
              <a:rPr lang="en-US" altLang="zh-CN" b="1">
                <a:solidFill>
                  <a:srgbClr val="FF0066"/>
                </a:solidFill>
              </a:rPr>
              <a:t>i,j,max;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printf("</a:t>
            </a:r>
            <a:r>
              <a:rPr lang="zh-CN" altLang="en-US">
                <a:solidFill>
                  <a:srgbClr val="000000"/>
                </a:solidFill>
              </a:rPr>
              <a:t>请输入一个整数：</a:t>
            </a:r>
            <a:r>
              <a:rPr lang="en-US" altLang="zh-CN">
                <a:solidFill>
                  <a:srgbClr val="000000"/>
                </a:solidFill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scanf("%d",&amp;max);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printf("\n");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0000CC"/>
                </a:solidFill>
              </a:rPr>
              <a:t>for(i=1;i&lt;=max;i=i+1)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>
                <a:solidFill>
                  <a:srgbClr val="000000"/>
                </a:solidFill>
              </a:rPr>
              <a:t>	for(j=1;j&lt;=max-i;j=j+1) printf(" ");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for(j=2;j&lt;i*2+1; j=j+1) printf(“* 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printf("\n"); </a:t>
            </a:r>
            <a:r>
              <a:rPr lang="zh-CN" altLang="en-US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0000CC"/>
                </a:solidFill>
              </a:rPr>
              <a:t>}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</a:t>
            </a:r>
            <a:r>
              <a:rPr lang="en-US" altLang="zh-CN" b="1">
                <a:solidFill>
                  <a:srgbClr val="FF3300"/>
                </a:solidFill>
              </a:rPr>
              <a:t>for(i=max-1;i&gt;0;i=i-1)</a:t>
            </a:r>
            <a:r>
              <a:rPr lang="zh-CN" altLang="en-US" b="1">
                <a:solidFill>
                  <a:srgbClr val="FF3300"/>
                </a:solidFill>
              </a:rPr>
              <a:t> 	</a:t>
            </a:r>
            <a:r>
              <a:rPr lang="en-US" altLang="zh-CN" b="1">
                <a:solidFill>
                  <a:srgbClr val="FF3300"/>
                </a:solidFill>
              </a:rPr>
              <a:t>{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0000"/>
                </a:solidFill>
              </a:rPr>
              <a:t>		for(j=1;j&lt;=max-i; j=j+1) printf(“ ”);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for(j=2;j&lt;i*2+1; j=j+1) printf("* 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>
                <a:solidFill>
                  <a:srgbClr val="000000"/>
                </a:solidFill>
              </a:rPr>
              <a:t>		</a:t>
            </a:r>
            <a:r>
              <a:rPr lang="en-US" altLang="zh-CN">
                <a:solidFill>
                  <a:srgbClr val="000000"/>
                </a:solidFill>
              </a:rPr>
              <a:t>printf("\n"); 	</a:t>
            </a:r>
            <a:r>
              <a:rPr lang="en-US" altLang="zh-CN" b="1">
                <a:solidFill>
                  <a:srgbClr val="FF3300"/>
                </a:solidFill>
              </a:rPr>
              <a:t>}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}</a:t>
            </a:r>
            <a:endParaRPr lang="zh-CN" altLang="en-US" sz="1800" b="1">
              <a:solidFill>
                <a:srgbClr val="000000"/>
              </a:solidFill>
            </a:endParaRP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3287713" y="2852739"/>
            <a:ext cx="655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每行输出空格</a:t>
            </a:r>
            <a:r>
              <a:rPr lang="en-US" altLang="zh-CN">
                <a:solidFill>
                  <a:srgbClr val="008080"/>
                </a:solidFill>
              </a:rPr>
              <a:t>=</a:t>
            </a:r>
            <a:r>
              <a:rPr lang="zh-CN" altLang="en-US">
                <a:solidFill>
                  <a:srgbClr val="008080"/>
                </a:solidFill>
              </a:rPr>
              <a:t>最大行数</a:t>
            </a:r>
            <a:r>
              <a:rPr lang="en-US" altLang="zh-CN">
                <a:solidFill>
                  <a:srgbClr val="008080"/>
                </a:solidFill>
              </a:rPr>
              <a:t>-</a:t>
            </a:r>
            <a:r>
              <a:rPr lang="zh-CN" altLang="en-US">
                <a:solidFill>
                  <a:srgbClr val="008080"/>
                </a:solidFill>
              </a:rPr>
              <a:t>行数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792538" y="3357564"/>
            <a:ext cx="4392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输出星号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2782888" y="2349500"/>
            <a:ext cx="4787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第一行到最宽行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566988" y="4365625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8080"/>
                </a:solidFill>
              </a:rPr>
              <a:t>//</a:t>
            </a:r>
            <a:r>
              <a:rPr lang="zh-CN" altLang="en-US" b="1">
                <a:solidFill>
                  <a:srgbClr val="008080"/>
                </a:solidFill>
              </a:rPr>
              <a:t>最宽</a:t>
            </a:r>
            <a:r>
              <a:rPr lang="en-US" altLang="zh-CN" b="1">
                <a:solidFill>
                  <a:srgbClr val="008080"/>
                </a:solidFill>
              </a:rPr>
              <a:t>-1</a:t>
            </a:r>
            <a:r>
              <a:rPr lang="zh-CN" altLang="en-US" b="1">
                <a:solidFill>
                  <a:srgbClr val="008080"/>
                </a:solidFill>
              </a:rPr>
              <a:t>行到结束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3648076" y="4797425"/>
            <a:ext cx="5795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输出空格</a:t>
            </a:r>
            <a:r>
              <a:rPr lang="en-US" altLang="zh-CN">
                <a:solidFill>
                  <a:srgbClr val="008080"/>
                </a:solidFill>
              </a:rPr>
              <a:t>=</a:t>
            </a:r>
            <a:r>
              <a:rPr lang="zh-CN" altLang="en-US">
                <a:solidFill>
                  <a:srgbClr val="008080"/>
                </a:solidFill>
              </a:rPr>
              <a:t>最大行数</a:t>
            </a:r>
            <a:r>
              <a:rPr lang="en-US" altLang="zh-CN">
                <a:solidFill>
                  <a:srgbClr val="008080"/>
                </a:solidFill>
              </a:rPr>
              <a:t>-</a:t>
            </a:r>
            <a:r>
              <a:rPr lang="zh-CN" altLang="en-US">
                <a:solidFill>
                  <a:srgbClr val="008080"/>
                </a:solidFill>
              </a:rPr>
              <a:t>行数</a:t>
            </a:r>
          </a:p>
        </p:txBody>
      </p:sp>
      <p:sp>
        <p:nvSpPr>
          <p:cNvPr id="100360" name="Rectangle 8"/>
          <p:cNvSpPr>
            <a:spLocks noChangeArrowheads="1"/>
          </p:cNvSpPr>
          <p:nvPr/>
        </p:nvSpPr>
        <p:spPr bwMode="auto">
          <a:xfrm>
            <a:off x="3648075" y="5373689"/>
            <a:ext cx="30241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>
                <a:solidFill>
                  <a:srgbClr val="008080"/>
                </a:solidFill>
              </a:rPr>
              <a:t>//</a:t>
            </a:r>
            <a:r>
              <a:rPr lang="zh-CN" altLang="en-US">
                <a:solidFill>
                  <a:srgbClr val="008080"/>
                </a:solidFill>
              </a:rPr>
              <a:t>输出星号</a:t>
            </a:r>
          </a:p>
        </p:txBody>
      </p:sp>
    </p:spTree>
    <p:extLst>
      <p:ext uri="{BB962C8B-B14F-4D97-AF65-F5344CB8AC3E}">
        <p14:creationId xmlns:p14="http://schemas.microsoft.com/office/powerpoint/2010/main" val="214182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03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03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3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03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03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03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03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03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0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0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00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00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03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autoUpdateAnimBg="0"/>
      <p:bldP spid="100355" grpId="1" autoUpdateAnimBg="0"/>
      <p:bldP spid="100356" grpId="0" autoUpdateAnimBg="0"/>
      <p:bldP spid="100356" grpId="1" autoUpdateAnimBg="0"/>
      <p:bldP spid="100357" grpId="0" autoUpdateAnimBg="0"/>
      <p:bldP spid="100357" grpId="1" autoUpdateAnimBg="0"/>
      <p:bldP spid="100358" grpId="0" autoUpdateAnimBg="0"/>
      <p:bldP spid="100358" grpId="1" autoUpdateAnimBg="0"/>
      <p:bldP spid="100359" grpId="0" autoUpdateAnimBg="0"/>
      <p:bldP spid="100359" grpId="1" autoUpdateAnimBg="0"/>
      <p:bldP spid="100360" grpId="0" autoUpdateAnimBg="0"/>
      <p:bldP spid="100360" grpId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嵌套循环练习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输出数字金字塔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数字与行数的关系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空格与行数的关系</a:t>
            </a:r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输出如图所示菱形图案</a:t>
            </a:r>
            <a:endParaRPr lang="en-US" altLang="zh-CN" sz="2800" dirty="0"/>
          </a:p>
          <a:p>
            <a:pPr>
              <a:lnSpc>
                <a:spcPct val="80000"/>
              </a:lnSpc>
              <a:defRPr/>
            </a:pPr>
            <a:r>
              <a:rPr lang="zh-CN" altLang="en-US" sz="2800" dirty="0"/>
              <a:t>  最宽行个数由输入的数决定</a:t>
            </a:r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星号，空格的个数与行数的关系</a:t>
            </a:r>
            <a:endParaRPr lang="en-US" altLang="zh-CN" sz="2400" dirty="0"/>
          </a:p>
          <a:p>
            <a:pPr lvl="1">
              <a:lnSpc>
                <a:spcPct val="80000"/>
              </a:lnSpc>
              <a:defRPr/>
            </a:pPr>
            <a:r>
              <a:rPr lang="zh-CN" altLang="en-US" sz="2400" dirty="0"/>
              <a:t>看成是两个三角形的组合</a:t>
            </a:r>
          </a:p>
          <a:p>
            <a:pPr marL="0" indent="0">
              <a:buNone/>
              <a:defRPr/>
            </a:pPr>
            <a:r>
              <a:rPr lang="en-US" altLang="zh-CN" smtClean="0"/>
              <a:t>   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5" y="3978276"/>
            <a:ext cx="2025650" cy="302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1122363"/>
            <a:ext cx="326548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096963"/>
            <a:ext cx="326548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262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1"/>
            <a:ext cx="9067800" cy="2289175"/>
          </a:xfrm>
          <a:noFill/>
          <a:ln/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【</a:t>
            </a: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4-11】(</a:t>
            </a:r>
            <a:r>
              <a:rPr lang="zh-CN" altLang="en-US">
                <a:latin typeface="Times New Roman" panose="02020603050405020304" pitchFamily="18" charset="0"/>
              </a:rPr>
              <a:t>中国古典算术问题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某工地需要搬运砖块，已知男人一人搬三块，女人一人搬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块，小孩两人搬一块。用</a:t>
            </a:r>
            <a:r>
              <a:rPr lang="en-US" altLang="zh-CN">
                <a:latin typeface="Times New Roman" panose="02020603050405020304" pitchFamily="18" charset="0"/>
              </a:rPr>
              <a:t>45</a:t>
            </a:r>
            <a:r>
              <a:rPr lang="zh-CN" altLang="en-US">
                <a:latin typeface="Times New Roman" panose="02020603050405020304" pitchFamily="18" charset="0"/>
              </a:rPr>
              <a:t>人正好搬</a:t>
            </a:r>
            <a:r>
              <a:rPr lang="en-US" altLang="zh-CN">
                <a:latin typeface="Times New Roman" panose="02020603050405020304" pitchFamily="18" charset="0"/>
              </a:rPr>
              <a:t>45</a:t>
            </a:r>
            <a:r>
              <a:rPr lang="zh-CN" altLang="en-US">
                <a:latin typeface="Times New Roman" panose="02020603050405020304" pitchFamily="18" charset="0"/>
              </a:rPr>
              <a:t>块砖，问有多少中搬法？</a:t>
            </a:r>
          </a:p>
        </p:txBody>
      </p:sp>
      <p:grpSp>
        <p:nvGrpSpPr>
          <p:cNvPr id="430085" name="Group 5"/>
          <p:cNvGrpSpPr>
            <a:grpSpLocks/>
          </p:cNvGrpSpPr>
          <p:nvPr/>
        </p:nvGrpSpPr>
        <p:grpSpPr bwMode="auto">
          <a:xfrm>
            <a:off x="1822451" y="2514600"/>
            <a:ext cx="8582025" cy="4044950"/>
            <a:chOff x="188" y="1584"/>
            <a:chExt cx="5406" cy="2548"/>
          </a:xfrm>
        </p:grpSpPr>
        <p:sp>
          <p:nvSpPr>
            <p:cNvPr id="430083" name="AutoShape 3"/>
            <p:cNvSpPr>
              <a:spLocks noChangeArrowheads="1"/>
            </p:cNvSpPr>
            <p:nvPr/>
          </p:nvSpPr>
          <p:spPr bwMode="auto">
            <a:xfrm>
              <a:off x="188" y="1825"/>
              <a:ext cx="5406" cy="2307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084" name="Rectangle 4"/>
            <p:cNvSpPr>
              <a:spLocks noChangeArrowheads="1"/>
            </p:cNvSpPr>
            <p:nvPr/>
          </p:nvSpPr>
          <p:spPr bwMode="auto">
            <a:xfrm>
              <a:off x="576" y="1584"/>
              <a:ext cx="145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>
                  <a:solidFill>
                    <a:schemeClr val="hlink"/>
                  </a:solidFill>
                  <a:latin typeface="Tahoma" panose="020B0604030504040204" pitchFamily="34" charset="0"/>
                </a:rPr>
                <a:t>编程点拨</a:t>
              </a:r>
            </a:p>
          </p:txBody>
        </p:sp>
      </p:grpSp>
      <p:sp>
        <p:nvSpPr>
          <p:cNvPr id="430086" name="Rectangle 6"/>
          <p:cNvSpPr>
            <a:spLocks noChangeArrowheads="1"/>
          </p:cNvSpPr>
          <p:nvPr/>
        </p:nvSpPr>
        <p:spPr bwMode="auto">
          <a:xfrm>
            <a:off x="2971800" y="4191001"/>
            <a:ext cx="34290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条件 </a:t>
            </a:r>
          </a:p>
        </p:txBody>
      </p:sp>
      <p:sp>
        <p:nvSpPr>
          <p:cNvPr id="430087" name="Rectangle 7"/>
          <p:cNvSpPr>
            <a:spLocks noChangeArrowheads="1"/>
          </p:cNvSpPr>
          <p:nvPr/>
        </p:nvSpPr>
        <p:spPr bwMode="auto">
          <a:xfrm>
            <a:off x="3454400" y="4686301"/>
            <a:ext cx="4800600" cy="1090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men+women+child==45</a:t>
            </a:r>
          </a:p>
        </p:txBody>
      </p:sp>
      <p:sp>
        <p:nvSpPr>
          <p:cNvPr id="430088" name="Rectangle 8"/>
          <p:cNvSpPr>
            <a:spLocks noChangeArrowheads="1"/>
          </p:cNvSpPr>
          <p:nvPr/>
        </p:nvSpPr>
        <p:spPr bwMode="auto">
          <a:xfrm>
            <a:off x="2971800" y="5334001"/>
            <a:ext cx="7239000" cy="5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altLang="zh-CN" sz="36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men*3+women*2+child*0.5==45</a:t>
            </a:r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2971800" y="3505201"/>
            <a:ext cx="1371600" cy="536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6581D9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变量 </a:t>
            </a:r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5410201" y="3421063"/>
            <a:ext cx="15068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</a:t>
            </a:r>
          </a:p>
        </p:txBody>
      </p:sp>
      <p:sp>
        <p:nvSpPr>
          <p:cNvPr id="430091" name="Rectangle 11"/>
          <p:cNvSpPr>
            <a:spLocks noChangeArrowheads="1"/>
          </p:cNvSpPr>
          <p:nvPr/>
        </p:nvSpPr>
        <p:spPr bwMode="auto">
          <a:xfrm>
            <a:off x="7010400" y="3429000"/>
            <a:ext cx="10291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child</a:t>
            </a:r>
          </a:p>
        </p:txBody>
      </p:sp>
      <p:sp>
        <p:nvSpPr>
          <p:cNvPr id="430092" name="Rectangle 12"/>
          <p:cNvSpPr>
            <a:spLocks noChangeArrowheads="1"/>
          </p:cNvSpPr>
          <p:nvPr/>
        </p:nvSpPr>
        <p:spPr bwMode="auto">
          <a:xfrm>
            <a:off x="4267201" y="3416300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</a:t>
            </a:r>
          </a:p>
        </p:txBody>
      </p:sp>
    </p:spTree>
    <p:extLst>
      <p:ext uri="{BB962C8B-B14F-4D97-AF65-F5344CB8AC3E}">
        <p14:creationId xmlns:p14="http://schemas.microsoft.com/office/powerpoint/2010/main" val="105635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0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6" grpId="0" build="p" autoUpdateAnimBg="0"/>
      <p:bldP spid="430087" grpId="0" autoUpdateAnimBg="0"/>
      <p:bldP spid="430088" grpId="0" build="p" autoUpdateAnimBg="0"/>
      <p:bldP spid="430089" grpId="0" build="p" autoUpdateAnimBg="0"/>
      <p:bldP spid="430090" grpId="0" autoUpdateAnimBg="0"/>
      <p:bldP spid="430091" grpId="0" autoUpdateAnimBg="0"/>
      <p:bldP spid="43009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2819400" y="2286000"/>
            <a:ext cx="5410200" cy="27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i&lt;=50; i=i+1)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{ sum=sum+1.0/k; 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k=k+2;</a:t>
            </a:r>
          </a:p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} 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2819401" y="1219201"/>
            <a:ext cx="3294063" cy="4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int i,k;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2667001" y="1436688"/>
            <a:ext cx="367087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double sum=0;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2438400" y="609601"/>
            <a:ext cx="1905000" cy="437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362201" y="990600"/>
            <a:ext cx="506413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{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2514600" y="5410200"/>
            <a:ext cx="609600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667000" y="5029200"/>
            <a:ext cx="5846152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32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("sum </a:t>
            </a:r>
            <a:r>
              <a:rPr lang="en-US" altLang="zh-CN" sz="3200" b="1" dirty="0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=%f\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3200" b="1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",sum</a:t>
            </a:r>
            <a:r>
              <a:rPr lang="en-US" altLang="zh-CN" sz="3200" b="1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2303464" y="76200"/>
            <a:ext cx="421429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#include &lt;stdio.h&gt;</a:t>
            </a:r>
          </a:p>
        </p:txBody>
      </p:sp>
      <p:grpSp>
        <p:nvGrpSpPr>
          <p:cNvPr id="182284" name="Group 12"/>
          <p:cNvGrpSpPr>
            <a:grpSpLocks/>
          </p:cNvGrpSpPr>
          <p:nvPr/>
        </p:nvGrpSpPr>
        <p:grpSpPr bwMode="auto">
          <a:xfrm>
            <a:off x="6859589" y="-228600"/>
            <a:ext cx="3806825" cy="1433513"/>
            <a:chOff x="3361" y="-144"/>
            <a:chExt cx="2398" cy="903"/>
          </a:xfrm>
        </p:grpSpPr>
        <p:sp>
          <p:nvSpPr>
            <p:cNvPr id="182282" name="AutoShape 10"/>
            <p:cNvSpPr>
              <a:spLocks noChangeArrowheads="1"/>
            </p:cNvSpPr>
            <p:nvPr/>
          </p:nvSpPr>
          <p:spPr bwMode="auto">
            <a:xfrm>
              <a:off x="3361" y="1"/>
              <a:ext cx="2398" cy="622"/>
            </a:xfrm>
            <a:prstGeom prst="star16">
              <a:avLst>
                <a:gd name="adj" fmla="val 37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66FF99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前</a:t>
              </a:r>
              <a:r>
                <a:rPr lang="en-US" altLang="zh-CN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zh-CN" altLang="en-US" sz="36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项和</a:t>
              </a:r>
            </a:p>
          </p:txBody>
        </p:sp>
        <p:sp>
          <p:nvSpPr>
            <p:cNvPr id="182283" name="Rectangle 11"/>
            <p:cNvSpPr>
              <a:spLocks noChangeArrowheads="1"/>
            </p:cNvSpPr>
            <p:nvPr/>
          </p:nvSpPr>
          <p:spPr bwMode="auto">
            <a:xfrm>
              <a:off x="5040" y="-144"/>
              <a:ext cx="468" cy="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800" b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5556250" y="2736850"/>
            <a:ext cx="698500" cy="622300"/>
          </a:xfrm>
          <a:prstGeom prst="ellipse">
            <a:avLst/>
          </a:prstGeom>
          <a:noFill/>
          <a:ln w="25400">
            <a:solidFill>
              <a:srgbClr val="FB410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5638800" y="2717800"/>
            <a:ext cx="533400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grpSp>
        <p:nvGrpSpPr>
          <p:cNvPr id="182289" name="Group 17"/>
          <p:cNvGrpSpPr>
            <a:grpSpLocks/>
          </p:cNvGrpSpPr>
          <p:nvPr/>
        </p:nvGrpSpPr>
        <p:grpSpPr bwMode="auto">
          <a:xfrm>
            <a:off x="3886200" y="1828800"/>
            <a:ext cx="2057400" cy="914400"/>
            <a:chOff x="1488" y="1152"/>
            <a:chExt cx="1296" cy="576"/>
          </a:xfrm>
        </p:grpSpPr>
        <p:sp>
          <p:nvSpPr>
            <p:cNvPr id="182287" name="Line 15"/>
            <p:cNvSpPr>
              <a:spLocks noChangeShapeType="1"/>
            </p:cNvSpPr>
            <p:nvPr/>
          </p:nvSpPr>
          <p:spPr bwMode="auto">
            <a:xfrm flipV="1">
              <a:off x="1488" y="1152"/>
              <a:ext cx="1296" cy="19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2288" name="Line 16"/>
            <p:cNvSpPr>
              <a:spLocks noChangeShapeType="1"/>
            </p:cNvSpPr>
            <p:nvPr/>
          </p:nvSpPr>
          <p:spPr bwMode="auto">
            <a:xfrm>
              <a:off x="1488" y="1344"/>
              <a:ext cx="816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4876800" y="1752600"/>
            <a:ext cx="6096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printf(“Enter n:\n",n);</a:t>
            </a: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4953000" y="2260600"/>
            <a:ext cx="410689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089400" y="1054100"/>
            <a:ext cx="1143000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,n;</a:t>
            </a:r>
          </a:p>
        </p:txBody>
      </p:sp>
    </p:spTree>
    <p:extLst>
      <p:ext uri="{BB962C8B-B14F-4D97-AF65-F5344CB8AC3E}">
        <p14:creationId xmlns:p14="http://schemas.microsoft.com/office/powerpoint/2010/main" val="19506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 autoUpdateAnimBg="0"/>
      <p:bldP spid="182276" grpId="0" autoUpdateAnimBg="0"/>
      <p:bldP spid="182277" grpId="0" autoUpdateAnimBg="0"/>
      <p:bldP spid="182278" grpId="0" autoUpdateAnimBg="0"/>
      <p:bldP spid="182279" grpId="0" autoUpdateAnimBg="0"/>
      <p:bldP spid="182280" grpId="0" autoUpdateAnimBg="0"/>
      <p:bldP spid="182281" grpId="0" autoUpdateAnimBg="0"/>
      <p:bldP spid="182286" grpId="0" animBg="1" autoUpdateAnimBg="0"/>
      <p:bldP spid="182290" grpId="0" build="p" autoUpdateAnimBg="0"/>
      <p:bldP spid="182291" grpId="0" autoUpdateAnimBg="0"/>
      <p:bldP spid="182292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2641601" y="449263"/>
            <a:ext cx="150682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4038600" y="461963"/>
            <a:ext cx="102912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child</a:t>
            </a:r>
          </a:p>
        </p:txBody>
      </p:sp>
      <p:sp>
        <p:nvSpPr>
          <p:cNvPr id="432132" name="Rectangle 4"/>
          <p:cNvSpPr>
            <a:spLocks noChangeArrowheads="1"/>
          </p:cNvSpPr>
          <p:nvPr/>
        </p:nvSpPr>
        <p:spPr bwMode="auto">
          <a:xfrm>
            <a:off x="1752601" y="436563"/>
            <a:ext cx="98264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</a:t>
            </a:r>
          </a:p>
        </p:txBody>
      </p:sp>
      <p:sp>
        <p:nvSpPr>
          <p:cNvPr id="432133" name="Rectangle 5"/>
          <p:cNvSpPr>
            <a:spLocks noChangeArrowheads="1"/>
          </p:cNvSpPr>
          <p:nvPr/>
        </p:nvSpPr>
        <p:spPr bwMode="auto">
          <a:xfrm>
            <a:off x="1676400" y="-26988"/>
            <a:ext cx="531555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对于每类人数都要反复取值 </a:t>
            </a:r>
          </a:p>
        </p:txBody>
      </p:sp>
      <p:sp>
        <p:nvSpPr>
          <p:cNvPr id="432134" name="Rectangle 6"/>
          <p:cNvSpPr>
            <a:spLocks noChangeArrowheads="1"/>
          </p:cNvSpPr>
          <p:nvPr/>
        </p:nvSpPr>
        <p:spPr bwMode="auto">
          <a:xfrm>
            <a:off x="1981201" y="8382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5" name="Rectangle 7"/>
          <p:cNvSpPr>
            <a:spLocks noChangeArrowheads="1"/>
          </p:cNvSpPr>
          <p:nvPr/>
        </p:nvSpPr>
        <p:spPr bwMode="auto">
          <a:xfrm>
            <a:off x="3098801" y="8382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6" name="Rectangle 8"/>
          <p:cNvSpPr>
            <a:spLocks noChangeArrowheads="1"/>
          </p:cNvSpPr>
          <p:nvPr/>
        </p:nvSpPr>
        <p:spPr bwMode="auto">
          <a:xfrm>
            <a:off x="4419601" y="8128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0</a:t>
            </a:r>
          </a:p>
        </p:txBody>
      </p:sp>
      <p:sp>
        <p:nvSpPr>
          <p:cNvPr id="432137" name="Rectangle 9"/>
          <p:cNvSpPr>
            <a:spLocks noChangeArrowheads="1"/>
          </p:cNvSpPr>
          <p:nvPr/>
        </p:nvSpPr>
        <p:spPr bwMode="auto">
          <a:xfrm>
            <a:off x="4419601" y="11176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1</a:t>
            </a:r>
          </a:p>
        </p:txBody>
      </p:sp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4390498" y="1604963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39" name="Rectangle 11"/>
          <p:cNvSpPr>
            <a:spLocks noChangeArrowheads="1"/>
          </p:cNvSpPr>
          <p:nvPr/>
        </p:nvSpPr>
        <p:spPr bwMode="auto">
          <a:xfrm>
            <a:off x="4343401" y="18796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45</a:t>
            </a:r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1981201" y="22399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32141" name="Rectangle 13"/>
          <p:cNvSpPr>
            <a:spLocks noChangeArrowheads="1"/>
          </p:cNvSpPr>
          <p:nvPr/>
        </p:nvSpPr>
        <p:spPr bwMode="auto">
          <a:xfrm>
            <a:off x="3098801" y="22399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4419601" y="22145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432143" name="Rectangle 15"/>
          <p:cNvSpPr>
            <a:spLocks noChangeArrowheads="1"/>
          </p:cNvSpPr>
          <p:nvPr/>
        </p:nvSpPr>
        <p:spPr bwMode="auto">
          <a:xfrm>
            <a:off x="4419601" y="2519363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1</a:t>
            </a:r>
          </a:p>
        </p:txBody>
      </p:sp>
      <p:sp>
        <p:nvSpPr>
          <p:cNvPr id="432144" name="Rectangle 16"/>
          <p:cNvSpPr>
            <a:spLocks noChangeArrowheads="1"/>
          </p:cNvSpPr>
          <p:nvPr/>
        </p:nvSpPr>
        <p:spPr bwMode="auto">
          <a:xfrm>
            <a:off x="4343401" y="3281363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45" name="Rectangle 17"/>
          <p:cNvSpPr>
            <a:spLocks noChangeArrowheads="1"/>
          </p:cNvSpPr>
          <p:nvPr/>
        </p:nvSpPr>
        <p:spPr bwMode="auto">
          <a:xfrm>
            <a:off x="4388910" y="2943225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…</a:t>
            </a:r>
          </a:p>
        </p:txBody>
      </p:sp>
      <p:sp>
        <p:nvSpPr>
          <p:cNvPr id="432146" name="Rectangle 18"/>
          <p:cNvSpPr>
            <a:spLocks noChangeArrowheads="1"/>
          </p:cNvSpPr>
          <p:nvPr/>
        </p:nvSpPr>
        <p:spPr bwMode="auto">
          <a:xfrm>
            <a:off x="3015723" y="3810000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47" name="Rectangle 19"/>
          <p:cNvSpPr>
            <a:spLocks noChangeArrowheads="1"/>
          </p:cNvSpPr>
          <p:nvPr/>
        </p:nvSpPr>
        <p:spPr bwMode="auto">
          <a:xfrm>
            <a:off x="3022601" y="41910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48" name="Rectangle 20"/>
          <p:cNvSpPr>
            <a:spLocks noChangeArrowheads="1"/>
          </p:cNvSpPr>
          <p:nvPr/>
        </p:nvSpPr>
        <p:spPr bwMode="auto">
          <a:xfrm>
            <a:off x="4349223" y="3784601"/>
            <a:ext cx="678391" cy="91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……</a:t>
            </a:r>
          </a:p>
        </p:txBody>
      </p:sp>
      <p:sp>
        <p:nvSpPr>
          <p:cNvPr id="432149" name="Rectangle 21"/>
          <p:cNvSpPr>
            <a:spLocks noChangeArrowheads="1"/>
          </p:cNvSpPr>
          <p:nvPr/>
        </p:nvSpPr>
        <p:spPr bwMode="auto">
          <a:xfrm>
            <a:off x="1981201" y="4572000"/>
            <a:ext cx="41357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1</a:t>
            </a:r>
          </a:p>
        </p:txBody>
      </p:sp>
      <p:sp>
        <p:nvSpPr>
          <p:cNvPr id="432150" name="Rectangle 22"/>
          <p:cNvSpPr>
            <a:spLocks noChangeArrowheads="1"/>
          </p:cNvSpPr>
          <p:nvPr/>
        </p:nvSpPr>
        <p:spPr bwMode="auto">
          <a:xfrm>
            <a:off x="1898123" y="5105400"/>
            <a:ext cx="678391" cy="50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r>
              <a:rPr lang="en-US" altLang="zh-CN" sz="3200"/>
              <a:t>…</a:t>
            </a:r>
          </a:p>
        </p:txBody>
      </p:sp>
      <p:sp>
        <p:nvSpPr>
          <p:cNvPr id="432151" name="Rectangle 23"/>
          <p:cNvSpPr>
            <a:spLocks noChangeArrowheads="1"/>
          </p:cNvSpPr>
          <p:nvPr/>
        </p:nvSpPr>
        <p:spPr bwMode="auto">
          <a:xfrm>
            <a:off x="1905001" y="5486400"/>
            <a:ext cx="6412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8000"/>
                </a:solidFill>
              </a:rPr>
              <a:t>45</a:t>
            </a:r>
          </a:p>
        </p:txBody>
      </p:sp>
      <p:sp>
        <p:nvSpPr>
          <p:cNvPr id="432152" name="Rectangle 24"/>
          <p:cNvSpPr>
            <a:spLocks noChangeArrowheads="1"/>
          </p:cNvSpPr>
          <p:nvPr/>
        </p:nvSpPr>
        <p:spPr bwMode="auto">
          <a:xfrm>
            <a:off x="5181600" y="3171825"/>
            <a:ext cx="5486400" cy="2998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if(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(men+women+child==45)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&amp;&amp;</a:t>
            </a:r>
            <a:r>
              <a:rPr lang="en-US" altLang="zh-CN" sz="32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(men*3+women*2+child*0.5==45)</a:t>
            </a:r>
            <a:r>
              <a:rPr lang="en-US" altLang="zh-CN" sz="320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                 printf(“men=%d,women=%d,child=%d”,men,women,child);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320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32153" name="Rectangle 25"/>
          <p:cNvSpPr>
            <a:spLocks noChangeArrowheads="1"/>
          </p:cNvSpPr>
          <p:nvPr/>
        </p:nvSpPr>
        <p:spPr bwMode="auto">
          <a:xfrm>
            <a:off x="5410201" y="1600200"/>
            <a:ext cx="156453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men=0;</a:t>
            </a:r>
          </a:p>
        </p:txBody>
      </p:sp>
      <p:sp>
        <p:nvSpPr>
          <p:cNvPr id="432154" name="Rectangle 26"/>
          <p:cNvSpPr>
            <a:spLocks noChangeArrowheads="1"/>
          </p:cNvSpPr>
          <p:nvPr/>
        </p:nvSpPr>
        <p:spPr bwMode="auto">
          <a:xfrm>
            <a:off x="5257801" y="2057400"/>
            <a:ext cx="208871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women=0;</a:t>
            </a:r>
          </a:p>
        </p:txBody>
      </p:sp>
      <p:sp>
        <p:nvSpPr>
          <p:cNvPr id="432155" name="Rectangle 27"/>
          <p:cNvSpPr>
            <a:spLocks noChangeArrowheads="1"/>
          </p:cNvSpPr>
          <p:nvPr/>
        </p:nvSpPr>
        <p:spPr bwMode="auto">
          <a:xfrm>
            <a:off x="5016500" y="2562225"/>
            <a:ext cx="557845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for(child=0;child&lt;=45;child++)</a:t>
            </a:r>
          </a:p>
        </p:txBody>
      </p:sp>
      <p:sp>
        <p:nvSpPr>
          <p:cNvPr id="432156" name="Rectangle 28"/>
          <p:cNvSpPr>
            <a:spLocks noChangeArrowheads="1"/>
          </p:cNvSpPr>
          <p:nvPr/>
        </p:nvSpPr>
        <p:spPr bwMode="auto">
          <a:xfrm>
            <a:off x="4991100" y="2638425"/>
            <a:ext cx="5638800" cy="2819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57" name="Rectangle 29"/>
          <p:cNvSpPr>
            <a:spLocks noChangeArrowheads="1"/>
          </p:cNvSpPr>
          <p:nvPr/>
        </p:nvSpPr>
        <p:spPr bwMode="auto">
          <a:xfrm>
            <a:off x="4826001" y="2114550"/>
            <a:ext cx="6177973" cy="52386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800">
                <a:solidFill>
                  <a:srgbClr val="0033CC"/>
                </a:solidFill>
              </a:rPr>
              <a:t>for(women=0;women&lt;=45;women++)</a:t>
            </a:r>
          </a:p>
        </p:txBody>
      </p:sp>
      <p:sp>
        <p:nvSpPr>
          <p:cNvPr id="432158" name="Rectangle 30"/>
          <p:cNvSpPr>
            <a:spLocks noChangeArrowheads="1"/>
          </p:cNvSpPr>
          <p:nvPr/>
        </p:nvSpPr>
        <p:spPr bwMode="auto">
          <a:xfrm>
            <a:off x="4876800" y="2181225"/>
            <a:ext cx="5791200" cy="32766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2159" name="Rectangle 31"/>
          <p:cNvSpPr>
            <a:spLocks noChangeArrowheads="1"/>
          </p:cNvSpPr>
          <p:nvPr/>
        </p:nvSpPr>
        <p:spPr bwMode="auto">
          <a:xfrm>
            <a:off x="4775200" y="1574800"/>
            <a:ext cx="5666616" cy="5854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>
                <a:solidFill>
                  <a:srgbClr val="0033CC"/>
                </a:solidFill>
              </a:rPr>
              <a:t>for(men=0; men&lt;=45; men++)</a:t>
            </a:r>
          </a:p>
        </p:txBody>
      </p:sp>
      <p:sp>
        <p:nvSpPr>
          <p:cNvPr id="432160" name="Rectangle 32"/>
          <p:cNvSpPr>
            <a:spLocks noChangeArrowheads="1"/>
          </p:cNvSpPr>
          <p:nvPr/>
        </p:nvSpPr>
        <p:spPr bwMode="auto">
          <a:xfrm>
            <a:off x="4876800" y="609601"/>
            <a:ext cx="4572000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#include&lt;stdio.h&gt;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main( )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/>
              <a:t>{ int men,women,child; </a:t>
            </a:r>
          </a:p>
        </p:txBody>
      </p:sp>
      <p:sp>
        <p:nvSpPr>
          <p:cNvPr id="432161" name="Rectangle 33"/>
          <p:cNvSpPr>
            <a:spLocks noChangeArrowheads="1"/>
          </p:cNvSpPr>
          <p:nvPr/>
        </p:nvSpPr>
        <p:spPr bwMode="auto">
          <a:xfrm>
            <a:off x="4965701" y="5410200"/>
            <a:ext cx="323807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32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11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2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"/>
                                        <p:tgtEl>
                                          <p:spTgt spid="432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32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43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32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2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2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43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43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2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43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32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3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2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32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4" grpId="0" autoUpdateAnimBg="0"/>
      <p:bldP spid="432135" grpId="0" autoUpdateAnimBg="0"/>
      <p:bldP spid="432136" grpId="0" autoUpdateAnimBg="0"/>
      <p:bldP spid="432137" grpId="0" autoUpdateAnimBg="0"/>
      <p:bldP spid="432138" grpId="0" autoUpdateAnimBg="0"/>
      <p:bldP spid="432139" grpId="0" autoUpdateAnimBg="0"/>
      <p:bldP spid="432140" grpId="0" autoUpdateAnimBg="0"/>
      <p:bldP spid="432141" grpId="0" autoUpdateAnimBg="0"/>
      <p:bldP spid="432142" grpId="0" autoUpdateAnimBg="0"/>
      <p:bldP spid="432143" grpId="0" autoUpdateAnimBg="0"/>
      <p:bldP spid="432144" grpId="0" autoUpdateAnimBg="0"/>
      <p:bldP spid="432145" grpId="0" autoUpdateAnimBg="0"/>
      <p:bldP spid="432146" grpId="0" autoUpdateAnimBg="0"/>
      <p:bldP spid="432147" grpId="0" autoUpdateAnimBg="0"/>
      <p:bldP spid="432148" grpId="0" autoUpdateAnimBg="0"/>
      <p:bldP spid="432149" grpId="0" autoUpdateAnimBg="0"/>
      <p:bldP spid="432150" grpId="0" autoUpdateAnimBg="0"/>
      <p:bldP spid="432151" grpId="0" autoUpdateAnimBg="0"/>
      <p:bldP spid="432152" grpId="0" build="p" autoUpdateAnimBg="0"/>
      <p:bldP spid="432153" grpId="0" autoUpdateAnimBg="0"/>
      <p:bldP spid="432154" grpId="0" autoUpdateAnimBg="0"/>
      <p:bldP spid="432155" grpId="0" build="p" autoUpdateAnimBg="0"/>
      <p:bldP spid="432157" grpId="0" animBg="1" autoUpdateAnimBg="0"/>
      <p:bldP spid="432159" grpId="0" animBg="1" autoUpdateAnimBg="0"/>
      <p:bldP spid="432160" grpId="0" autoUpdateAnimBg="0"/>
      <p:bldP spid="43216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0" y="1447800"/>
            <a:ext cx="7772400" cy="2971800"/>
          </a:xfrm>
          <a:solidFill>
            <a:srgbClr val="CCCCFF">
              <a:alpha val="50000"/>
            </a:srgbClr>
          </a:solidFill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latin typeface="Times New Roman" panose="02020603050405020304" pitchFamily="18" charset="0"/>
              </a:rPr>
              <a:t>【</a:t>
            </a:r>
            <a:r>
              <a:rPr lang="zh-CN" altLang="en-US" b="1" dirty="0">
                <a:latin typeface="Times New Roman" panose="02020603050405020304" pitchFamily="18" charset="0"/>
              </a:rPr>
              <a:t>练习</a:t>
            </a:r>
            <a:r>
              <a:rPr lang="en-US" altLang="zh-CN" b="1" dirty="0" smtClean="0"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latin typeface="Times New Roman" panose="02020603050405020304" pitchFamily="18" charset="0"/>
              </a:rPr>
              <a:t>输出斐波纳契（</a:t>
            </a:r>
            <a:r>
              <a:rPr lang="en-US" altLang="zh-CN" b="1" dirty="0"/>
              <a:t>Fibonacci</a:t>
            </a:r>
            <a:r>
              <a:rPr lang="zh-CN" altLang="en-US" b="1" dirty="0">
                <a:latin typeface="Times New Roman" panose="02020603050405020304" pitchFamily="18" charset="0"/>
              </a:rPr>
              <a:t>）序列的前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</a:rPr>
              <a:t>项</a:t>
            </a:r>
            <a:r>
              <a:rPr lang="en-US" altLang="zh-CN" b="1" dirty="0"/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5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/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21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34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55</a:t>
            </a:r>
            <a:r>
              <a:rPr lang="zh-CN" altLang="en-US" b="1" dirty="0">
                <a:latin typeface="Times New Roman" panose="02020603050405020304" pitchFamily="18" charset="0"/>
              </a:rPr>
              <a:t>。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solidFill>
                  <a:srgbClr val="D60093"/>
                </a:solidFill>
                <a:latin typeface="Times New Roman" panose="02020603050405020304" pitchFamily="18" charset="0"/>
              </a:rPr>
              <a:t>规律：</a:t>
            </a:r>
            <a:r>
              <a:rPr lang="zh-CN" altLang="en-US" b="1" dirty="0">
                <a:latin typeface="Times New Roman" panose="02020603050405020304" pitchFamily="18" charset="0"/>
              </a:rPr>
              <a:t>前两项的值各为</a:t>
            </a:r>
            <a:r>
              <a:rPr lang="en-US" altLang="zh-CN" b="1" dirty="0"/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，从第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项起，每一项都是前两项的和。   </a:t>
            </a:r>
          </a:p>
        </p:txBody>
      </p:sp>
    </p:spTree>
    <p:extLst>
      <p:ext uri="{BB962C8B-B14F-4D97-AF65-F5344CB8AC3E}">
        <p14:creationId xmlns:p14="http://schemas.microsoft.com/office/powerpoint/2010/main" val="3934339550"/>
      </p:ext>
    </p:extLst>
  </p:cSld>
  <p:clrMapOvr>
    <a:masterClrMapping/>
  </p:clrMapOvr>
  <p:transition spd="med">
    <p:cover dir="r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33600" y="457201"/>
            <a:ext cx="2362200" cy="747713"/>
          </a:xfrm>
          <a:noFill/>
          <a:ln/>
        </p:spPr>
        <p:txBody>
          <a:bodyPr/>
          <a:lstStyle/>
          <a:p>
            <a:r>
              <a:rPr lang="zh-CN" altLang="en-US" sz="36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求解过程 </a:t>
            </a:r>
          </a:p>
        </p:txBody>
      </p:sp>
      <p:sp>
        <p:nvSpPr>
          <p:cNvPr id="425987" name="Rectangle 3"/>
          <p:cNvSpPr>
            <a:spLocks noChangeArrowheads="1"/>
          </p:cNvSpPr>
          <p:nvPr/>
        </p:nvSpPr>
        <p:spPr bwMode="auto">
          <a:xfrm>
            <a:off x="3205164" y="2938464"/>
            <a:ext cx="5667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3802063" y="397351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5224463" y="397351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5990" name="AutoShape 6"/>
          <p:cNvSpPr>
            <a:spLocks noChangeArrowheads="1"/>
          </p:cNvSpPr>
          <p:nvPr/>
        </p:nvSpPr>
        <p:spPr bwMode="auto">
          <a:xfrm>
            <a:off x="5916613" y="4076700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5991" name="Rectangle 7"/>
          <p:cNvSpPr>
            <a:spLocks noChangeArrowheads="1"/>
          </p:cNvSpPr>
          <p:nvPr/>
        </p:nvSpPr>
        <p:spPr bwMode="auto">
          <a:xfrm>
            <a:off x="6646864" y="3973513"/>
            <a:ext cx="23701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5992" name="Rectangle 8"/>
          <p:cNvSpPr>
            <a:spLocks noChangeArrowheads="1"/>
          </p:cNvSpPr>
          <p:nvPr/>
        </p:nvSpPr>
        <p:spPr bwMode="auto">
          <a:xfrm>
            <a:off x="4608514" y="3973514"/>
            <a:ext cx="515937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5993" name="AutoShape 9"/>
          <p:cNvSpPr>
            <a:spLocks noChangeArrowheads="1"/>
          </p:cNvSpPr>
          <p:nvPr/>
        </p:nvSpPr>
        <p:spPr bwMode="auto">
          <a:xfrm>
            <a:off x="2566988" y="2525713"/>
            <a:ext cx="309562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5994" name="AutoShape 10"/>
          <p:cNvSpPr>
            <a:spLocks noChangeArrowheads="1"/>
          </p:cNvSpPr>
          <p:nvPr/>
        </p:nvSpPr>
        <p:spPr bwMode="auto">
          <a:xfrm>
            <a:off x="3935413" y="2525713"/>
            <a:ext cx="309562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5998" name="Group 14"/>
          <p:cNvGrpSpPr>
            <a:grpSpLocks/>
          </p:cNvGrpSpPr>
          <p:nvPr/>
        </p:nvGrpSpPr>
        <p:grpSpPr bwMode="auto">
          <a:xfrm>
            <a:off x="1828800" y="1905001"/>
            <a:ext cx="1371600" cy="620713"/>
            <a:chOff x="192" y="1200"/>
            <a:chExt cx="864" cy="391"/>
          </a:xfrm>
        </p:grpSpPr>
        <p:sp>
          <p:nvSpPr>
            <p:cNvPr id="425995" name="Rectangle 11"/>
            <p:cNvSpPr>
              <a:spLocks noChangeArrowheads="1"/>
            </p:cNvSpPr>
            <p:nvPr/>
          </p:nvSpPr>
          <p:spPr bwMode="auto">
            <a:xfrm>
              <a:off x="447" y="1200"/>
              <a:ext cx="34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425996" name="Rectangle 12"/>
            <p:cNvSpPr>
              <a:spLocks noChangeArrowheads="1"/>
            </p:cNvSpPr>
            <p:nvPr/>
          </p:nvSpPr>
          <p:spPr bwMode="auto">
            <a:xfrm>
              <a:off x="192" y="1203"/>
              <a:ext cx="36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x1</a:t>
              </a:r>
            </a:p>
          </p:txBody>
        </p:sp>
        <p:sp>
          <p:nvSpPr>
            <p:cNvPr id="425997" name="Rectangle 13"/>
            <p:cNvSpPr>
              <a:spLocks noChangeArrowheads="1"/>
            </p:cNvSpPr>
            <p:nvPr/>
          </p:nvSpPr>
          <p:spPr bwMode="auto">
            <a:xfrm>
              <a:off x="659" y="1212"/>
              <a:ext cx="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x2</a:t>
              </a:r>
            </a:p>
          </p:txBody>
        </p:sp>
      </p:grpSp>
      <p:sp>
        <p:nvSpPr>
          <p:cNvPr id="425999" name="AutoShape 15"/>
          <p:cNvSpPr>
            <a:spLocks noChangeArrowheads="1"/>
          </p:cNvSpPr>
          <p:nvPr/>
        </p:nvSpPr>
        <p:spPr bwMode="auto">
          <a:xfrm>
            <a:off x="3071813" y="2060575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0" name="Rectangle 16"/>
          <p:cNvSpPr>
            <a:spLocks noChangeArrowheads="1"/>
          </p:cNvSpPr>
          <p:nvPr/>
        </p:nvSpPr>
        <p:spPr bwMode="auto">
          <a:xfrm>
            <a:off x="3802063" y="1909763"/>
            <a:ext cx="2133600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01" name="Rectangle 17"/>
          <p:cNvSpPr>
            <a:spLocks noChangeArrowheads="1"/>
          </p:cNvSpPr>
          <p:nvPr/>
        </p:nvSpPr>
        <p:spPr bwMode="auto">
          <a:xfrm>
            <a:off x="2455864" y="2919414"/>
            <a:ext cx="592137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3802063" y="2938463"/>
            <a:ext cx="711200" cy="62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6003" name="AutoShape 19"/>
          <p:cNvSpPr>
            <a:spLocks noChangeArrowheads="1"/>
          </p:cNvSpPr>
          <p:nvPr/>
        </p:nvSpPr>
        <p:spPr bwMode="auto">
          <a:xfrm>
            <a:off x="4494213" y="3068638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4" name="Rectangle 20"/>
          <p:cNvSpPr>
            <a:spLocks noChangeArrowheads="1"/>
          </p:cNvSpPr>
          <p:nvPr/>
        </p:nvSpPr>
        <p:spPr bwMode="auto">
          <a:xfrm>
            <a:off x="5224464" y="2938463"/>
            <a:ext cx="19383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05" name="AutoShape 21"/>
          <p:cNvSpPr>
            <a:spLocks noChangeArrowheads="1"/>
          </p:cNvSpPr>
          <p:nvPr/>
        </p:nvSpPr>
        <p:spPr bwMode="auto">
          <a:xfrm>
            <a:off x="4038601" y="3559175"/>
            <a:ext cx="309563" cy="414338"/>
          </a:xfrm>
          <a:prstGeom prst="downArrow">
            <a:avLst>
              <a:gd name="adj1" fmla="val 50000"/>
              <a:gd name="adj2" fmla="val 33474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6" name="AutoShape 22"/>
          <p:cNvSpPr>
            <a:spLocks noChangeArrowheads="1"/>
          </p:cNvSpPr>
          <p:nvPr/>
        </p:nvSpPr>
        <p:spPr bwMode="auto">
          <a:xfrm>
            <a:off x="5462588" y="3559175"/>
            <a:ext cx="309562" cy="414338"/>
          </a:xfrm>
          <a:prstGeom prst="downArrow">
            <a:avLst>
              <a:gd name="adj1" fmla="val 50000"/>
              <a:gd name="adj2" fmla="val 33474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7" name="AutoShape 23"/>
          <p:cNvSpPr>
            <a:spLocks noChangeArrowheads="1"/>
          </p:cNvSpPr>
          <p:nvPr/>
        </p:nvSpPr>
        <p:spPr bwMode="auto">
          <a:xfrm>
            <a:off x="5461001" y="4594225"/>
            <a:ext cx="309563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8" name="AutoShape 24"/>
          <p:cNvSpPr>
            <a:spLocks noChangeArrowheads="1"/>
          </p:cNvSpPr>
          <p:nvPr/>
        </p:nvSpPr>
        <p:spPr bwMode="auto">
          <a:xfrm>
            <a:off x="6883401" y="4594225"/>
            <a:ext cx="309563" cy="412750"/>
          </a:xfrm>
          <a:prstGeom prst="downArrow">
            <a:avLst>
              <a:gd name="adj1" fmla="val 50000"/>
              <a:gd name="adj2" fmla="val 33346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522446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426010" name="Rectangle 26"/>
          <p:cNvSpPr>
            <a:spLocks noChangeArrowheads="1"/>
          </p:cNvSpPr>
          <p:nvPr/>
        </p:nvSpPr>
        <p:spPr bwMode="auto">
          <a:xfrm>
            <a:off x="670401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426011" name="AutoShape 27"/>
          <p:cNvSpPr>
            <a:spLocks noChangeArrowheads="1"/>
          </p:cNvSpPr>
          <p:nvPr/>
        </p:nvSpPr>
        <p:spPr bwMode="auto">
          <a:xfrm>
            <a:off x="7339013" y="5157788"/>
            <a:ext cx="711200" cy="273050"/>
          </a:xfrm>
          <a:prstGeom prst="rightArrow">
            <a:avLst>
              <a:gd name="adj1" fmla="val 50000"/>
              <a:gd name="adj2" fmla="val 65140"/>
            </a:avLst>
          </a:prstGeom>
          <a:gradFill rotWithShape="0">
            <a:gsLst>
              <a:gs pos="0">
                <a:srgbClr val="333399">
                  <a:gamma/>
                  <a:tint val="10196"/>
                  <a:invGamma/>
                </a:srgbClr>
              </a:gs>
              <a:gs pos="100000">
                <a:srgbClr val="333399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2" name="Rectangle 28"/>
          <p:cNvSpPr>
            <a:spLocks noChangeArrowheads="1"/>
          </p:cNvSpPr>
          <p:nvPr/>
        </p:nvSpPr>
        <p:spPr bwMode="auto">
          <a:xfrm>
            <a:off x="8069264" y="5006975"/>
            <a:ext cx="2370137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项</a:t>
            </a:r>
          </a:p>
        </p:txBody>
      </p:sp>
      <p:sp>
        <p:nvSpPr>
          <p:cNvPr id="426013" name="Rectangle 29"/>
          <p:cNvSpPr>
            <a:spLocks noChangeArrowheads="1"/>
          </p:cNvSpPr>
          <p:nvPr/>
        </p:nvSpPr>
        <p:spPr bwMode="auto">
          <a:xfrm>
            <a:off x="6088063" y="5006976"/>
            <a:ext cx="7112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119939" y="5632450"/>
            <a:ext cx="1660525" cy="61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426015" name="Freeform 31"/>
          <p:cNvSpPr>
            <a:spLocks/>
          </p:cNvSpPr>
          <p:nvPr/>
        </p:nvSpPr>
        <p:spPr bwMode="auto">
          <a:xfrm>
            <a:off x="6172201" y="2111376"/>
            <a:ext cx="239713" cy="828675"/>
          </a:xfrm>
          <a:custGeom>
            <a:avLst/>
            <a:gdLst>
              <a:gd name="T0" fmla="*/ 8 w 151"/>
              <a:gd name="T1" fmla="*/ 0 h 522"/>
              <a:gd name="T2" fmla="*/ 22 w 151"/>
              <a:gd name="T3" fmla="*/ 2 h 522"/>
              <a:gd name="T4" fmla="*/ 36 w 151"/>
              <a:gd name="T5" fmla="*/ 5 h 522"/>
              <a:gd name="T6" fmla="*/ 48 w 151"/>
              <a:gd name="T7" fmla="*/ 10 h 522"/>
              <a:gd name="T8" fmla="*/ 58 w 151"/>
              <a:gd name="T9" fmla="*/ 16 h 522"/>
              <a:gd name="T10" fmla="*/ 66 w 151"/>
              <a:gd name="T11" fmla="*/ 23 h 522"/>
              <a:gd name="T12" fmla="*/ 72 w 151"/>
              <a:gd name="T13" fmla="*/ 30 h 522"/>
              <a:gd name="T14" fmla="*/ 74 w 151"/>
              <a:gd name="T15" fmla="*/ 38 h 522"/>
              <a:gd name="T16" fmla="*/ 75 w 151"/>
              <a:gd name="T17" fmla="*/ 217 h 522"/>
              <a:gd name="T18" fmla="*/ 76 w 151"/>
              <a:gd name="T19" fmla="*/ 226 h 522"/>
              <a:gd name="T20" fmla="*/ 81 w 151"/>
              <a:gd name="T21" fmla="*/ 234 h 522"/>
              <a:gd name="T22" fmla="*/ 88 w 151"/>
              <a:gd name="T23" fmla="*/ 241 h 522"/>
              <a:gd name="T24" fmla="*/ 97 w 151"/>
              <a:gd name="T25" fmla="*/ 247 h 522"/>
              <a:gd name="T26" fmla="*/ 108 w 151"/>
              <a:gd name="T27" fmla="*/ 253 h 522"/>
              <a:gd name="T28" fmla="*/ 121 w 151"/>
              <a:gd name="T29" fmla="*/ 256 h 522"/>
              <a:gd name="T30" fmla="*/ 135 w 151"/>
              <a:gd name="T31" fmla="*/ 259 h 522"/>
              <a:gd name="T32" fmla="*/ 150 w 151"/>
              <a:gd name="T33" fmla="*/ 260 h 522"/>
              <a:gd name="T34" fmla="*/ 135 w 151"/>
              <a:gd name="T35" fmla="*/ 261 h 522"/>
              <a:gd name="T36" fmla="*/ 121 w 151"/>
              <a:gd name="T37" fmla="*/ 263 h 522"/>
              <a:gd name="T38" fmla="*/ 108 w 151"/>
              <a:gd name="T39" fmla="*/ 267 h 522"/>
              <a:gd name="T40" fmla="*/ 97 w 151"/>
              <a:gd name="T41" fmla="*/ 273 h 522"/>
              <a:gd name="T42" fmla="*/ 88 w 151"/>
              <a:gd name="T43" fmla="*/ 280 h 522"/>
              <a:gd name="T44" fmla="*/ 81 w 151"/>
              <a:gd name="T45" fmla="*/ 287 h 522"/>
              <a:gd name="T46" fmla="*/ 76 w 151"/>
              <a:gd name="T47" fmla="*/ 295 h 522"/>
              <a:gd name="T48" fmla="*/ 75 w 151"/>
              <a:gd name="T49" fmla="*/ 304 h 522"/>
              <a:gd name="T50" fmla="*/ 74 w 151"/>
              <a:gd name="T51" fmla="*/ 482 h 522"/>
              <a:gd name="T52" fmla="*/ 72 w 151"/>
              <a:gd name="T53" fmla="*/ 491 h 522"/>
              <a:gd name="T54" fmla="*/ 66 w 151"/>
              <a:gd name="T55" fmla="*/ 499 h 522"/>
              <a:gd name="T56" fmla="*/ 58 w 151"/>
              <a:gd name="T57" fmla="*/ 505 h 522"/>
              <a:gd name="T58" fmla="*/ 48 w 151"/>
              <a:gd name="T59" fmla="*/ 511 h 522"/>
              <a:gd name="T60" fmla="*/ 36 w 151"/>
              <a:gd name="T61" fmla="*/ 516 h 522"/>
              <a:gd name="T62" fmla="*/ 22 w 151"/>
              <a:gd name="T63" fmla="*/ 519 h 522"/>
              <a:gd name="T64" fmla="*/ 8 w 151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1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6" y="5"/>
                </a:lnTo>
                <a:lnTo>
                  <a:pt x="42" y="8"/>
                </a:lnTo>
                <a:lnTo>
                  <a:pt x="48" y="10"/>
                </a:lnTo>
                <a:lnTo>
                  <a:pt x="53" y="13"/>
                </a:lnTo>
                <a:lnTo>
                  <a:pt x="58" y="16"/>
                </a:lnTo>
                <a:lnTo>
                  <a:pt x="62" y="19"/>
                </a:lnTo>
                <a:lnTo>
                  <a:pt x="66" y="23"/>
                </a:lnTo>
                <a:lnTo>
                  <a:pt x="69" y="26"/>
                </a:lnTo>
                <a:lnTo>
                  <a:pt x="72" y="30"/>
                </a:lnTo>
                <a:lnTo>
                  <a:pt x="73" y="34"/>
                </a:lnTo>
                <a:lnTo>
                  <a:pt x="74" y="38"/>
                </a:lnTo>
                <a:lnTo>
                  <a:pt x="75" y="43"/>
                </a:lnTo>
                <a:lnTo>
                  <a:pt x="75" y="217"/>
                </a:lnTo>
                <a:lnTo>
                  <a:pt x="75" y="221"/>
                </a:lnTo>
                <a:lnTo>
                  <a:pt x="76" y="226"/>
                </a:lnTo>
                <a:lnTo>
                  <a:pt x="78" y="231"/>
                </a:lnTo>
                <a:lnTo>
                  <a:pt x="81" y="234"/>
                </a:lnTo>
                <a:lnTo>
                  <a:pt x="84" y="238"/>
                </a:lnTo>
                <a:lnTo>
                  <a:pt x="88" y="241"/>
                </a:lnTo>
                <a:lnTo>
                  <a:pt x="92" y="245"/>
                </a:lnTo>
                <a:lnTo>
                  <a:pt x="97" y="247"/>
                </a:lnTo>
                <a:lnTo>
                  <a:pt x="102" y="251"/>
                </a:lnTo>
                <a:lnTo>
                  <a:pt x="108" y="253"/>
                </a:lnTo>
                <a:lnTo>
                  <a:pt x="115" y="255"/>
                </a:lnTo>
                <a:lnTo>
                  <a:pt x="121" y="256"/>
                </a:lnTo>
                <a:lnTo>
                  <a:pt x="128" y="258"/>
                </a:lnTo>
                <a:lnTo>
                  <a:pt x="135" y="259"/>
                </a:lnTo>
                <a:lnTo>
                  <a:pt x="143" y="260"/>
                </a:lnTo>
                <a:lnTo>
                  <a:pt x="150" y="260"/>
                </a:lnTo>
                <a:lnTo>
                  <a:pt x="143" y="260"/>
                </a:lnTo>
                <a:lnTo>
                  <a:pt x="135" y="261"/>
                </a:lnTo>
                <a:lnTo>
                  <a:pt x="128" y="261"/>
                </a:lnTo>
                <a:lnTo>
                  <a:pt x="121" y="263"/>
                </a:lnTo>
                <a:lnTo>
                  <a:pt x="115" y="265"/>
                </a:lnTo>
                <a:lnTo>
                  <a:pt x="108" y="267"/>
                </a:lnTo>
                <a:lnTo>
                  <a:pt x="102" y="270"/>
                </a:lnTo>
                <a:lnTo>
                  <a:pt x="97" y="273"/>
                </a:lnTo>
                <a:lnTo>
                  <a:pt x="92" y="276"/>
                </a:lnTo>
                <a:lnTo>
                  <a:pt x="88" y="280"/>
                </a:lnTo>
                <a:lnTo>
                  <a:pt x="84" y="283"/>
                </a:lnTo>
                <a:lnTo>
                  <a:pt x="81" y="287"/>
                </a:lnTo>
                <a:lnTo>
                  <a:pt x="78" y="291"/>
                </a:lnTo>
                <a:lnTo>
                  <a:pt x="76" y="295"/>
                </a:lnTo>
                <a:lnTo>
                  <a:pt x="75" y="300"/>
                </a:lnTo>
                <a:lnTo>
                  <a:pt x="75" y="304"/>
                </a:lnTo>
                <a:lnTo>
                  <a:pt x="75" y="478"/>
                </a:lnTo>
                <a:lnTo>
                  <a:pt x="74" y="482"/>
                </a:lnTo>
                <a:lnTo>
                  <a:pt x="73" y="487"/>
                </a:lnTo>
                <a:lnTo>
                  <a:pt x="72" y="491"/>
                </a:lnTo>
                <a:lnTo>
                  <a:pt x="69" y="494"/>
                </a:lnTo>
                <a:lnTo>
                  <a:pt x="66" y="499"/>
                </a:lnTo>
                <a:lnTo>
                  <a:pt x="62" y="502"/>
                </a:lnTo>
                <a:lnTo>
                  <a:pt x="58" y="505"/>
                </a:lnTo>
                <a:lnTo>
                  <a:pt x="53" y="509"/>
                </a:lnTo>
                <a:lnTo>
                  <a:pt x="48" y="511"/>
                </a:lnTo>
                <a:lnTo>
                  <a:pt x="42" y="514"/>
                </a:lnTo>
                <a:lnTo>
                  <a:pt x="36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6" name="Freeform 32"/>
          <p:cNvSpPr>
            <a:spLocks/>
          </p:cNvSpPr>
          <p:nvPr/>
        </p:nvSpPr>
        <p:spPr bwMode="auto">
          <a:xfrm>
            <a:off x="7358064" y="3146426"/>
            <a:ext cx="238125" cy="828675"/>
          </a:xfrm>
          <a:custGeom>
            <a:avLst/>
            <a:gdLst>
              <a:gd name="T0" fmla="*/ 8 w 150"/>
              <a:gd name="T1" fmla="*/ 0 h 522"/>
              <a:gd name="T2" fmla="*/ 22 w 150"/>
              <a:gd name="T3" fmla="*/ 2 h 522"/>
              <a:gd name="T4" fmla="*/ 35 w 150"/>
              <a:gd name="T5" fmla="*/ 5 h 522"/>
              <a:gd name="T6" fmla="*/ 47 w 150"/>
              <a:gd name="T7" fmla="*/ 10 h 522"/>
              <a:gd name="T8" fmla="*/ 57 w 150"/>
              <a:gd name="T9" fmla="*/ 16 h 522"/>
              <a:gd name="T10" fmla="*/ 65 w 150"/>
              <a:gd name="T11" fmla="*/ 23 h 522"/>
              <a:gd name="T12" fmla="*/ 71 w 150"/>
              <a:gd name="T13" fmla="*/ 30 h 522"/>
              <a:gd name="T14" fmla="*/ 73 w 150"/>
              <a:gd name="T15" fmla="*/ 38 h 522"/>
              <a:gd name="T16" fmla="*/ 74 w 150"/>
              <a:gd name="T17" fmla="*/ 217 h 522"/>
              <a:gd name="T18" fmla="*/ 75 w 150"/>
              <a:gd name="T19" fmla="*/ 226 h 522"/>
              <a:gd name="T20" fmla="*/ 80 w 150"/>
              <a:gd name="T21" fmla="*/ 234 h 522"/>
              <a:gd name="T22" fmla="*/ 87 w 150"/>
              <a:gd name="T23" fmla="*/ 241 h 522"/>
              <a:gd name="T24" fmla="*/ 96 w 150"/>
              <a:gd name="T25" fmla="*/ 247 h 522"/>
              <a:gd name="T26" fmla="*/ 107 w 150"/>
              <a:gd name="T27" fmla="*/ 253 h 522"/>
              <a:gd name="T28" fmla="*/ 120 w 150"/>
              <a:gd name="T29" fmla="*/ 256 h 522"/>
              <a:gd name="T30" fmla="*/ 134 w 150"/>
              <a:gd name="T31" fmla="*/ 259 h 522"/>
              <a:gd name="T32" fmla="*/ 149 w 150"/>
              <a:gd name="T33" fmla="*/ 260 h 522"/>
              <a:gd name="T34" fmla="*/ 134 w 150"/>
              <a:gd name="T35" fmla="*/ 261 h 522"/>
              <a:gd name="T36" fmla="*/ 120 w 150"/>
              <a:gd name="T37" fmla="*/ 263 h 522"/>
              <a:gd name="T38" fmla="*/ 107 w 150"/>
              <a:gd name="T39" fmla="*/ 267 h 522"/>
              <a:gd name="T40" fmla="*/ 96 w 150"/>
              <a:gd name="T41" fmla="*/ 273 h 522"/>
              <a:gd name="T42" fmla="*/ 87 w 150"/>
              <a:gd name="T43" fmla="*/ 280 h 522"/>
              <a:gd name="T44" fmla="*/ 80 w 150"/>
              <a:gd name="T45" fmla="*/ 287 h 522"/>
              <a:gd name="T46" fmla="*/ 75 w 150"/>
              <a:gd name="T47" fmla="*/ 295 h 522"/>
              <a:gd name="T48" fmla="*/ 74 w 150"/>
              <a:gd name="T49" fmla="*/ 304 h 522"/>
              <a:gd name="T50" fmla="*/ 73 w 150"/>
              <a:gd name="T51" fmla="*/ 482 h 522"/>
              <a:gd name="T52" fmla="*/ 71 w 150"/>
              <a:gd name="T53" fmla="*/ 491 h 522"/>
              <a:gd name="T54" fmla="*/ 65 w 150"/>
              <a:gd name="T55" fmla="*/ 499 h 522"/>
              <a:gd name="T56" fmla="*/ 57 w 150"/>
              <a:gd name="T57" fmla="*/ 505 h 522"/>
              <a:gd name="T58" fmla="*/ 47 w 150"/>
              <a:gd name="T59" fmla="*/ 511 h 522"/>
              <a:gd name="T60" fmla="*/ 35 w 150"/>
              <a:gd name="T61" fmla="*/ 516 h 522"/>
              <a:gd name="T62" fmla="*/ 22 w 150"/>
              <a:gd name="T63" fmla="*/ 519 h 522"/>
              <a:gd name="T64" fmla="*/ 8 w 150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5" y="5"/>
                </a:lnTo>
                <a:lnTo>
                  <a:pt x="42" y="8"/>
                </a:lnTo>
                <a:lnTo>
                  <a:pt x="47" y="10"/>
                </a:lnTo>
                <a:lnTo>
                  <a:pt x="52" y="13"/>
                </a:lnTo>
                <a:lnTo>
                  <a:pt x="57" y="16"/>
                </a:lnTo>
                <a:lnTo>
                  <a:pt x="61" y="19"/>
                </a:lnTo>
                <a:lnTo>
                  <a:pt x="65" y="23"/>
                </a:lnTo>
                <a:lnTo>
                  <a:pt x="68" y="26"/>
                </a:lnTo>
                <a:lnTo>
                  <a:pt x="71" y="30"/>
                </a:lnTo>
                <a:lnTo>
                  <a:pt x="72" y="34"/>
                </a:lnTo>
                <a:lnTo>
                  <a:pt x="73" y="38"/>
                </a:lnTo>
                <a:lnTo>
                  <a:pt x="74" y="43"/>
                </a:lnTo>
                <a:lnTo>
                  <a:pt x="74" y="217"/>
                </a:lnTo>
                <a:lnTo>
                  <a:pt x="74" y="221"/>
                </a:lnTo>
                <a:lnTo>
                  <a:pt x="75" y="226"/>
                </a:lnTo>
                <a:lnTo>
                  <a:pt x="77" y="231"/>
                </a:lnTo>
                <a:lnTo>
                  <a:pt x="80" y="234"/>
                </a:lnTo>
                <a:lnTo>
                  <a:pt x="83" y="238"/>
                </a:lnTo>
                <a:lnTo>
                  <a:pt x="87" y="241"/>
                </a:lnTo>
                <a:lnTo>
                  <a:pt x="91" y="245"/>
                </a:lnTo>
                <a:lnTo>
                  <a:pt x="96" y="247"/>
                </a:lnTo>
                <a:lnTo>
                  <a:pt x="102" y="251"/>
                </a:lnTo>
                <a:lnTo>
                  <a:pt x="107" y="253"/>
                </a:lnTo>
                <a:lnTo>
                  <a:pt x="114" y="255"/>
                </a:lnTo>
                <a:lnTo>
                  <a:pt x="120" y="256"/>
                </a:lnTo>
                <a:lnTo>
                  <a:pt x="127" y="258"/>
                </a:lnTo>
                <a:lnTo>
                  <a:pt x="134" y="259"/>
                </a:lnTo>
                <a:lnTo>
                  <a:pt x="141" y="260"/>
                </a:lnTo>
                <a:lnTo>
                  <a:pt x="149" y="260"/>
                </a:lnTo>
                <a:lnTo>
                  <a:pt x="141" y="260"/>
                </a:lnTo>
                <a:lnTo>
                  <a:pt x="134" y="261"/>
                </a:lnTo>
                <a:lnTo>
                  <a:pt x="127" y="261"/>
                </a:lnTo>
                <a:lnTo>
                  <a:pt x="120" y="263"/>
                </a:lnTo>
                <a:lnTo>
                  <a:pt x="114" y="265"/>
                </a:lnTo>
                <a:lnTo>
                  <a:pt x="107" y="267"/>
                </a:lnTo>
                <a:lnTo>
                  <a:pt x="102" y="270"/>
                </a:lnTo>
                <a:lnTo>
                  <a:pt x="96" y="273"/>
                </a:lnTo>
                <a:lnTo>
                  <a:pt x="91" y="276"/>
                </a:lnTo>
                <a:lnTo>
                  <a:pt x="87" y="280"/>
                </a:lnTo>
                <a:lnTo>
                  <a:pt x="83" y="283"/>
                </a:lnTo>
                <a:lnTo>
                  <a:pt x="80" y="287"/>
                </a:lnTo>
                <a:lnTo>
                  <a:pt x="77" y="291"/>
                </a:lnTo>
                <a:lnTo>
                  <a:pt x="75" y="295"/>
                </a:lnTo>
                <a:lnTo>
                  <a:pt x="74" y="300"/>
                </a:lnTo>
                <a:lnTo>
                  <a:pt x="74" y="304"/>
                </a:lnTo>
                <a:lnTo>
                  <a:pt x="74" y="478"/>
                </a:lnTo>
                <a:lnTo>
                  <a:pt x="73" y="482"/>
                </a:lnTo>
                <a:lnTo>
                  <a:pt x="72" y="487"/>
                </a:lnTo>
                <a:lnTo>
                  <a:pt x="71" y="491"/>
                </a:lnTo>
                <a:lnTo>
                  <a:pt x="68" y="494"/>
                </a:lnTo>
                <a:lnTo>
                  <a:pt x="65" y="499"/>
                </a:lnTo>
                <a:lnTo>
                  <a:pt x="61" y="502"/>
                </a:lnTo>
                <a:lnTo>
                  <a:pt x="57" y="505"/>
                </a:lnTo>
                <a:lnTo>
                  <a:pt x="52" y="509"/>
                </a:lnTo>
                <a:lnTo>
                  <a:pt x="47" y="511"/>
                </a:lnTo>
                <a:lnTo>
                  <a:pt x="42" y="514"/>
                </a:lnTo>
                <a:lnTo>
                  <a:pt x="35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6017" name="Freeform 33"/>
          <p:cNvSpPr>
            <a:spLocks/>
          </p:cNvSpPr>
          <p:nvPr/>
        </p:nvSpPr>
        <p:spPr bwMode="auto">
          <a:xfrm>
            <a:off x="8780464" y="4179889"/>
            <a:ext cx="238125" cy="828675"/>
          </a:xfrm>
          <a:custGeom>
            <a:avLst/>
            <a:gdLst>
              <a:gd name="T0" fmla="*/ 8 w 150"/>
              <a:gd name="T1" fmla="*/ 0 h 522"/>
              <a:gd name="T2" fmla="*/ 22 w 150"/>
              <a:gd name="T3" fmla="*/ 2 h 522"/>
              <a:gd name="T4" fmla="*/ 35 w 150"/>
              <a:gd name="T5" fmla="*/ 5 h 522"/>
              <a:gd name="T6" fmla="*/ 47 w 150"/>
              <a:gd name="T7" fmla="*/ 10 h 522"/>
              <a:gd name="T8" fmla="*/ 57 w 150"/>
              <a:gd name="T9" fmla="*/ 16 h 522"/>
              <a:gd name="T10" fmla="*/ 65 w 150"/>
              <a:gd name="T11" fmla="*/ 23 h 522"/>
              <a:gd name="T12" fmla="*/ 71 w 150"/>
              <a:gd name="T13" fmla="*/ 30 h 522"/>
              <a:gd name="T14" fmla="*/ 73 w 150"/>
              <a:gd name="T15" fmla="*/ 38 h 522"/>
              <a:gd name="T16" fmla="*/ 74 w 150"/>
              <a:gd name="T17" fmla="*/ 217 h 522"/>
              <a:gd name="T18" fmla="*/ 75 w 150"/>
              <a:gd name="T19" fmla="*/ 226 h 522"/>
              <a:gd name="T20" fmla="*/ 80 w 150"/>
              <a:gd name="T21" fmla="*/ 234 h 522"/>
              <a:gd name="T22" fmla="*/ 87 w 150"/>
              <a:gd name="T23" fmla="*/ 241 h 522"/>
              <a:gd name="T24" fmla="*/ 96 w 150"/>
              <a:gd name="T25" fmla="*/ 247 h 522"/>
              <a:gd name="T26" fmla="*/ 107 w 150"/>
              <a:gd name="T27" fmla="*/ 253 h 522"/>
              <a:gd name="T28" fmla="*/ 120 w 150"/>
              <a:gd name="T29" fmla="*/ 256 h 522"/>
              <a:gd name="T30" fmla="*/ 134 w 150"/>
              <a:gd name="T31" fmla="*/ 259 h 522"/>
              <a:gd name="T32" fmla="*/ 149 w 150"/>
              <a:gd name="T33" fmla="*/ 260 h 522"/>
              <a:gd name="T34" fmla="*/ 134 w 150"/>
              <a:gd name="T35" fmla="*/ 261 h 522"/>
              <a:gd name="T36" fmla="*/ 120 w 150"/>
              <a:gd name="T37" fmla="*/ 263 h 522"/>
              <a:gd name="T38" fmla="*/ 107 w 150"/>
              <a:gd name="T39" fmla="*/ 267 h 522"/>
              <a:gd name="T40" fmla="*/ 96 w 150"/>
              <a:gd name="T41" fmla="*/ 273 h 522"/>
              <a:gd name="T42" fmla="*/ 87 w 150"/>
              <a:gd name="T43" fmla="*/ 280 h 522"/>
              <a:gd name="T44" fmla="*/ 80 w 150"/>
              <a:gd name="T45" fmla="*/ 287 h 522"/>
              <a:gd name="T46" fmla="*/ 75 w 150"/>
              <a:gd name="T47" fmla="*/ 295 h 522"/>
              <a:gd name="T48" fmla="*/ 74 w 150"/>
              <a:gd name="T49" fmla="*/ 304 h 522"/>
              <a:gd name="T50" fmla="*/ 73 w 150"/>
              <a:gd name="T51" fmla="*/ 482 h 522"/>
              <a:gd name="T52" fmla="*/ 71 w 150"/>
              <a:gd name="T53" fmla="*/ 491 h 522"/>
              <a:gd name="T54" fmla="*/ 65 w 150"/>
              <a:gd name="T55" fmla="*/ 499 h 522"/>
              <a:gd name="T56" fmla="*/ 57 w 150"/>
              <a:gd name="T57" fmla="*/ 505 h 522"/>
              <a:gd name="T58" fmla="*/ 47 w 150"/>
              <a:gd name="T59" fmla="*/ 511 h 522"/>
              <a:gd name="T60" fmla="*/ 35 w 150"/>
              <a:gd name="T61" fmla="*/ 516 h 522"/>
              <a:gd name="T62" fmla="*/ 22 w 150"/>
              <a:gd name="T63" fmla="*/ 519 h 522"/>
              <a:gd name="T64" fmla="*/ 8 w 150"/>
              <a:gd name="T65" fmla="*/ 521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50" h="522">
                <a:moveTo>
                  <a:pt x="0" y="0"/>
                </a:moveTo>
                <a:lnTo>
                  <a:pt x="8" y="0"/>
                </a:lnTo>
                <a:lnTo>
                  <a:pt x="15" y="1"/>
                </a:lnTo>
                <a:lnTo>
                  <a:pt x="22" y="2"/>
                </a:lnTo>
                <a:lnTo>
                  <a:pt x="29" y="3"/>
                </a:lnTo>
                <a:lnTo>
                  <a:pt x="35" y="5"/>
                </a:lnTo>
                <a:lnTo>
                  <a:pt x="42" y="8"/>
                </a:lnTo>
                <a:lnTo>
                  <a:pt x="47" y="10"/>
                </a:lnTo>
                <a:lnTo>
                  <a:pt x="52" y="13"/>
                </a:lnTo>
                <a:lnTo>
                  <a:pt x="57" y="16"/>
                </a:lnTo>
                <a:lnTo>
                  <a:pt x="61" y="19"/>
                </a:lnTo>
                <a:lnTo>
                  <a:pt x="65" y="23"/>
                </a:lnTo>
                <a:lnTo>
                  <a:pt x="68" y="26"/>
                </a:lnTo>
                <a:lnTo>
                  <a:pt x="71" y="30"/>
                </a:lnTo>
                <a:lnTo>
                  <a:pt x="72" y="34"/>
                </a:lnTo>
                <a:lnTo>
                  <a:pt x="73" y="38"/>
                </a:lnTo>
                <a:lnTo>
                  <a:pt x="74" y="43"/>
                </a:lnTo>
                <a:lnTo>
                  <a:pt x="74" y="217"/>
                </a:lnTo>
                <a:lnTo>
                  <a:pt x="74" y="221"/>
                </a:lnTo>
                <a:lnTo>
                  <a:pt x="75" y="226"/>
                </a:lnTo>
                <a:lnTo>
                  <a:pt x="77" y="231"/>
                </a:lnTo>
                <a:lnTo>
                  <a:pt x="80" y="234"/>
                </a:lnTo>
                <a:lnTo>
                  <a:pt x="83" y="238"/>
                </a:lnTo>
                <a:lnTo>
                  <a:pt x="87" y="241"/>
                </a:lnTo>
                <a:lnTo>
                  <a:pt x="91" y="245"/>
                </a:lnTo>
                <a:lnTo>
                  <a:pt x="96" y="247"/>
                </a:lnTo>
                <a:lnTo>
                  <a:pt x="102" y="251"/>
                </a:lnTo>
                <a:lnTo>
                  <a:pt x="107" y="253"/>
                </a:lnTo>
                <a:lnTo>
                  <a:pt x="114" y="255"/>
                </a:lnTo>
                <a:lnTo>
                  <a:pt x="120" y="256"/>
                </a:lnTo>
                <a:lnTo>
                  <a:pt x="127" y="258"/>
                </a:lnTo>
                <a:lnTo>
                  <a:pt x="134" y="259"/>
                </a:lnTo>
                <a:lnTo>
                  <a:pt x="141" y="260"/>
                </a:lnTo>
                <a:lnTo>
                  <a:pt x="149" y="260"/>
                </a:lnTo>
                <a:lnTo>
                  <a:pt x="141" y="260"/>
                </a:lnTo>
                <a:lnTo>
                  <a:pt x="134" y="261"/>
                </a:lnTo>
                <a:lnTo>
                  <a:pt x="127" y="261"/>
                </a:lnTo>
                <a:lnTo>
                  <a:pt x="120" y="263"/>
                </a:lnTo>
                <a:lnTo>
                  <a:pt x="114" y="265"/>
                </a:lnTo>
                <a:lnTo>
                  <a:pt x="107" y="267"/>
                </a:lnTo>
                <a:lnTo>
                  <a:pt x="102" y="270"/>
                </a:lnTo>
                <a:lnTo>
                  <a:pt x="96" y="273"/>
                </a:lnTo>
                <a:lnTo>
                  <a:pt x="91" y="276"/>
                </a:lnTo>
                <a:lnTo>
                  <a:pt x="87" y="280"/>
                </a:lnTo>
                <a:lnTo>
                  <a:pt x="83" y="283"/>
                </a:lnTo>
                <a:lnTo>
                  <a:pt x="80" y="287"/>
                </a:lnTo>
                <a:lnTo>
                  <a:pt x="77" y="291"/>
                </a:lnTo>
                <a:lnTo>
                  <a:pt x="75" y="295"/>
                </a:lnTo>
                <a:lnTo>
                  <a:pt x="74" y="300"/>
                </a:lnTo>
                <a:lnTo>
                  <a:pt x="74" y="304"/>
                </a:lnTo>
                <a:lnTo>
                  <a:pt x="74" y="478"/>
                </a:lnTo>
                <a:lnTo>
                  <a:pt x="73" y="482"/>
                </a:lnTo>
                <a:lnTo>
                  <a:pt x="72" y="487"/>
                </a:lnTo>
                <a:lnTo>
                  <a:pt x="71" y="491"/>
                </a:lnTo>
                <a:lnTo>
                  <a:pt x="68" y="494"/>
                </a:lnTo>
                <a:lnTo>
                  <a:pt x="65" y="499"/>
                </a:lnTo>
                <a:lnTo>
                  <a:pt x="61" y="502"/>
                </a:lnTo>
                <a:lnTo>
                  <a:pt x="57" y="505"/>
                </a:lnTo>
                <a:lnTo>
                  <a:pt x="52" y="509"/>
                </a:lnTo>
                <a:lnTo>
                  <a:pt x="47" y="511"/>
                </a:lnTo>
                <a:lnTo>
                  <a:pt x="42" y="514"/>
                </a:lnTo>
                <a:lnTo>
                  <a:pt x="35" y="516"/>
                </a:lnTo>
                <a:lnTo>
                  <a:pt x="29" y="518"/>
                </a:lnTo>
                <a:lnTo>
                  <a:pt x="22" y="519"/>
                </a:lnTo>
                <a:lnTo>
                  <a:pt x="15" y="520"/>
                </a:lnTo>
                <a:lnTo>
                  <a:pt x="8" y="521"/>
                </a:lnTo>
                <a:lnTo>
                  <a:pt x="0" y="521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6021" name="Group 37"/>
          <p:cNvGrpSpPr>
            <a:grpSpLocks/>
          </p:cNvGrpSpPr>
          <p:nvPr/>
        </p:nvGrpSpPr>
        <p:grpSpPr bwMode="auto">
          <a:xfrm>
            <a:off x="6410326" y="2525713"/>
            <a:ext cx="2841625" cy="2068512"/>
            <a:chOff x="3078" y="1591"/>
            <a:chExt cx="1790" cy="1303"/>
          </a:xfrm>
        </p:grpSpPr>
        <p:sp>
          <p:nvSpPr>
            <p:cNvPr id="426018" name="Line 34"/>
            <p:cNvSpPr>
              <a:spLocks noChangeShapeType="1"/>
            </p:cNvSpPr>
            <p:nvPr/>
          </p:nvSpPr>
          <p:spPr bwMode="auto">
            <a:xfrm>
              <a:off x="3078" y="1591"/>
              <a:ext cx="10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6019" name="Line 35"/>
            <p:cNvSpPr>
              <a:spLocks noChangeShapeType="1"/>
            </p:cNvSpPr>
            <p:nvPr/>
          </p:nvSpPr>
          <p:spPr bwMode="auto">
            <a:xfrm flipV="1">
              <a:off x="3823" y="2112"/>
              <a:ext cx="299" cy="1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6020" name="Line 36"/>
            <p:cNvSpPr>
              <a:spLocks noChangeShapeType="1"/>
            </p:cNvSpPr>
            <p:nvPr/>
          </p:nvSpPr>
          <p:spPr bwMode="auto">
            <a:xfrm flipV="1">
              <a:off x="4719" y="2112"/>
              <a:ext cx="149" cy="7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26024" name="Group 40"/>
          <p:cNvGrpSpPr>
            <a:grpSpLocks/>
          </p:cNvGrpSpPr>
          <p:nvPr/>
        </p:nvGrpSpPr>
        <p:grpSpPr bwMode="auto">
          <a:xfrm>
            <a:off x="1828800" y="1612900"/>
            <a:ext cx="1295400" cy="457200"/>
            <a:chOff x="192" y="1016"/>
            <a:chExt cx="816" cy="288"/>
          </a:xfrm>
        </p:grpSpPr>
        <p:sp>
          <p:nvSpPr>
            <p:cNvPr id="426022" name="Rectangle 38"/>
            <p:cNvSpPr>
              <a:spLocks noChangeArrowheads="1"/>
            </p:cNvSpPr>
            <p:nvPr/>
          </p:nvSpPr>
          <p:spPr bwMode="auto">
            <a:xfrm>
              <a:off x="192" y="101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9519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6023" name="Rectangle 39"/>
            <p:cNvSpPr>
              <a:spLocks noChangeArrowheads="1"/>
            </p:cNvSpPr>
            <p:nvPr/>
          </p:nvSpPr>
          <p:spPr bwMode="auto">
            <a:xfrm>
              <a:off x="664" y="1016"/>
              <a:ext cx="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F9519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426025" name="Rectangle 41"/>
          <p:cNvSpPr>
            <a:spLocks noChangeArrowheads="1"/>
          </p:cNvSpPr>
          <p:nvPr/>
        </p:nvSpPr>
        <p:spPr bwMode="auto">
          <a:xfrm>
            <a:off x="3733800" y="1600200"/>
            <a:ext cx="53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26" name="Rectangle 42"/>
          <p:cNvSpPr>
            <a:spLocks noChangeArrowheads="1"/>
          </p:cNvSpPr>
          <p:nvPr/>
        </p:nvSpPr>
        <p:spPr bwMode="auto">
          <a:xfrm>
            <a:off x="8001000" y="4724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6027" name="Rectangle 43"/>
          <p:cNvSpPr>
            <a:spLocks noChangeArrowheads="1"/>
          </p:cNvSpPr>
          <p:nvPr/>
        </p:nvSpPr>
        <p:spPr bwMode="auto">
          <a:xfrm>
            <a:off x="2247900" y="31051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6028" name="Rectangle 44"/>
          <p:cNvSpPr>
            <a:spLocks noChangeArrowheads="1"/>
          </p:cNvSpPr>
          <p:nvPr/>
        </p:nvSpPr>
        <p:spPr bwMode="auto">
          <a:xfrm>
            <a:off x="3606800" y="3073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29" name="Rectangle 45"/>
          <p:cNvSpPr>
            <a:spLocks noChangeArrowheads="1"/>
          </p:cNvSpPr>
          <p:nvPr/>
        </p:nvSpPr>
        <p:spPr bwMode="auto">
          <a:xfrm>
            <a:off x="5118100" y="26924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0" name="Rectangle 46"/>
          <p:cNvSpPr>
            <a:spLocks noChangeArrowheads="1"/>
          </p:cNvSpPr>
          <p:nvPr/>
        </p:nvSpPr>
        <p:spPr bwMode="auto">
          <a:xfrm>
            <a:off x="3606800" y="41148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6031" name="Rectangle 47"/>
          <p:cNvSpPr>
            <a:spLocks noChangeArrowheads="1"/>
          </p:cNvSpPr>
          <p:nvPr/>
        </p:nvSpPr>
        <p:spPr bwMode="auto">
          <a:xfrm>
            <a:off x="5048250" y="41338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2" name="Rectangle 48"/>
          <p:cNvSpPr>
            <a:spLocks noChangeArrowheads="1"/>
          </p:cNvSpPr>
          <p:nvPr/>
        </p:nvSpPr>
        <p:spPr bwMode="auto">
          <a:xfrm>
            <a:off x="6553200" y="375285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6033" name="Rectangle 49"/>
          <p:cNvSpPr>
            <a:spLocks noChangeArrowheads="1"/>
          </p:cNvSpPr>
          <p:nvPr/>
        </p:nvSpPr>
        <p:spPr bwMode="auto">
          <a:xfrm>
            <a:off x="5016500" y="51435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6034" name="Rectangle 50"/>
          <p:cNvSpPr>
            <a:spLocks noChangeArrowheads="1"/>
          </p:cNvSpPr>
          <p:nvPr/>
        </p:nvSpPr>
        <p:spPr bwMode="auto">
          <a:xfrm>
            <a:off x="6502400" y="5181600"/>
            <a:ext cx="592138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6035" name="Rectangle 51"/>
          <p:cNvSpPr>
            <a:spLocks noChangeArrowheads="1"/>
          </p:cNvSpPr>
          <p:nvPr/>
        </p:nvSpPr>
        <p:spPr bwMode="auto">
          <a:xfrm>
            <a:off x="8078789" y="1982789"/>
            <a:ext cx="1673225" cy="496887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x=x1+x2;</a:t>
            </a:r>
          </a:p>
        </p:txBody>
      </p:sp>
      <p:sp>
        <p:nvSpPr>
          <p:cNvPr id="426036" name="Rectangle 52"/>
          <p:cNvSpPr>
            <a:spLocks noChangeArrowheads="1"/>
          </p:cNvSpPr>
          <p:nvPr/>
        </p:nvSpPr>
        <p:spPr bwMode="auto">
          <a:xfrm>
            <a:off x="7772401" y="1371601"/>
            <a:ext cx="129857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规律：</a:t>
            </a:r>
            <a:r>
              <a:rPr lang="zh-CN" altLang="en-US" sz="3200" b="1">
                <a:solidFill>
                  <a:srgbClr val="F9519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26037" name="Rectangle 53"/>
          <p:cNvSpPr>
            <a:spLocks noChangeArrowheads="1"/>
          </p:cNvSpPr>
          <p:nvPr/>
        </p:nvSpPr>
        <p:spPr bwMode="auto">
          <a:xfrm>
            <a:off x="8078789" y="2482850"/>
            <a:ext cx="1673225" cy="515938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x1=x2;   </a:t>
            </a:r>
          </a:p>
        </p:txBody>
      </p:sp>
      <p:sp>
        <p:nvSpPr>
          <p:cNvPr id="426038" name="Rectangle 54"/>
          <p:cNvSpPr>
            <a:spLocks noChangeArrowheads="1"/>
          </p:cNvSpPr>
          <p:nvPr/>
        </p:nvSpPr>
        <p:spPr bwMode="auto">
          <a:xfrm>
            <a:off x="8078789" y="3016250"/>
            <a:ext cx="1673225" cy="515938"/>
          </a:xfrm>
          <a:prstGeom prst="rect">
            <a:avLst/>
          </a:prstGeom>
          <a:gradFill rotWithShape="0">
            <a:gsLst>
              <a:gs pos="0">
                <a:srgbClr val="FF99FF">
                  <a:gamma/>
                  <a:tint val="10196"/>
                  <a:invGamma/>
                </a:srgbClr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x2=x;</a:t>
            </a:r>
          </a:p>
        </p:txBody>
      </p:sp>
    </p:spTree>
    <p:extLst>
      <p:ext uri="{BB962C8B-B14F-4D97-AF65-F5344CB8AC3E}">
        <p14:creationId xmlns:p14="http://schemas.microsoft.com/office/powerpoint/2010/main" val="3273224478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26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2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426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26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4260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426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2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6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426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425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426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425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25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426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426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4260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426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426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1" dur="500"/>
                                        <p:tgtEl>
                                          <p:spTgt spid="4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4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42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3" dur="500"/>
                                        <p:tgtEl>
                                          <p:spTgt spid="4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42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4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26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2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42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 autoUpdateAnimBg="0"/>
      <p:bldP spid="425988" grpId="0" build="p" autoUpdateAnimBg="0" advAuto="0"/>
      <p:bldP spid="425989" grpId="0" build="p" autoUpdateAnimBg="0" advAuto="0"/>
      <p:bldP spid="425991" grpId="0" build="p" autoUpdateAnimBg="0" advAuto="0"/>
      <p:bldP spid="425992" grpId="0" build="p" autoUpdateAnimBg="0"/>
      <p:bldP spid="426000" grpId="0" build="p" autoUpdateAnimBg="0" advAuto="0"/>
      <p:bldP spid="426001" grpId="0" build="p" autoUpdateAnimBg="0" advAuto="0"/>
      <p:bldP spid="426002" grpId="0" build="p" autoUpdateAnimBg="0" advAuto="0"/>
      <p:bldP spid="426004" grpId="0" build="p" autoUpdateAnimBg="0" advAuto="0"/>
      <p:bldP spid="426009" grpId="0" build="p" autoUpdateAnimBg="0" advAuto="0"/>
      <p:bldP spid="426010" grpId="0" build="p" autoUpdateAnimBg="0" advAuto="0"/>
      <p:bldP spid="426012" grpId="0" build="p" autoUpdateAnimBg="0" advAuto="0"/>
      <p:bldP spid="426013" grpId="0" build="p" autoUpdateAnimBg="0"/>
      <p:bldP spid="426014" grpId="0" build="p" autoUpdateAnimBg="0"/>
      <p:bldP spid="426025" grpId="0" build="p" autoUpdateAnimBg="0" advAuto="0"/>
      <p:bldP spid="426026" grpId="0" build="p" autoUpdateAnimBg="0" advAuto="0"/>
      <p:bldP spid="426027" grpId="0" build="p" autoUpdateAnimBg="0" advAuto="0"/>
      <p:bldP spid="426028" grpId="0" build="p" autoUpdateAnimBg="0" advAuto="0"/>
      <p:bldP spid="426029" grpId="0" build="p" autoUpdateAnimBg="0" advAuto="0"/>
      <p:bldP spid="426030" grpId="0" build="p" autoUpdateAnimBg="0" advAuto="0"/>
      <p:bldP spid="426031" grpId="0" build="p" autoUpdateAnimBg="0" advAuto="0"/>
      <p:bldP spid="426032" grpId="0" build="p" autoUpdateAnimBg="0" advAuto="0"/>
      <p:bldP spid="426033" grpId="0" build="p" autoUpdateAnimBg="0" advAuto="0"/>
      <p:bldP spid="426034" grpId="0" build="p" autoUpdateAnimBg="0" advAuto="0"/>
      <p:bldP spid="426035" grpId="0" animBg="1" autoUpdateAnimBg="0"/>
      <p:bldP spid="426036" grpId="0" autoUpdateAnimBg="0"/>
      <p:bldP spid="426037" grpId="0" animBg="1" autoUpdateAnimBg="0"/>
      <p:bldP spid="426038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1" y="857250"/>
            <a:ext cx="6765925" cy="577215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main(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{ int i=0, x1=0,x2=0,x=0;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} </a:t>
            </a: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2566988" y="1916114"/>
            <a:ext cx="5129212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x1=x2=1;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printf("%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",x1,x2);  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620000" y="1981200"/>
            <a:ext cx="2438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F9519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处理前两项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2590800" y="2952750"/>
            <a:ext cx="55626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for ( i=</a:t>
            </a:r>
            <a:r>
              <a:rPr lang="en-US" altLang="zh-CN" sz="2800" b="1">
                <a:solidFill>
                  <a:srgbClr val="F95191"/>
                </a:solidFill>
                <a:latin typeface="Tahoma" panose="020B0604030504040204" pitchFamily="34" charset="0"/>
              </a:rPr>
              <a:t>3</a:t>
            </a: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; i&lt;=10; i++ )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{ x=x1+x2;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   x1=x2;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   x2=x;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</a:rPr>
              <a:t>     }</a:t>
            </a:r>
          </a:p>
        </p:txBody>
      </p:sp>
      <p:sp>
        <p:nvSpPr>
          <p:cNvPr id="428038" name="Rectangle 6"/>
          <p:cNvSpPr>
            <a:spLocks noChangeArrowheads="1"/>
          </p:cNvSpPr>
          <p:nvPr/>
        </p:nvSpPr>
        <p:spPr bwMode="auto">
          <a:xfrm>
            <a:off x="7943850" y="2933700"/>
            <a:ext cx="2286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处理后</a:t>
            </a:r>
            <a:r>
              <a:rPr lang="en-US" altLang="zh-CN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</a:t>
            </a:r>
          </a:p>
        </p:txBody>
      </p:sp>
      <p:sp>
        <p:nvSpPr>
          <p:cNvPr id="428039" name="Rectangle 7"/>
          <p:cNvSpPr>
            <a:spLocks noChangeArrowheads="1"/>
          </p:cNvSpPr>
          <p:nvPr/>
        </p:nvSpPr>
        <p:spPr bwMode="auto">
          <a:xfrm>
            <a:off x="3352800" y="3962400"/>
            <a:ext cx="548640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printf("%</a:t>
            </a:r>
            <a:r>
              <a:rPr lang="en-US" altLang="zh-CN" sz="2800" b="1">
                <a:solidFill>
                  <a:srgbClr val="FF3300"/>
                </a:solidFill>
                <a:latin typeface="Tahoma" panose="020B0604030504040204" pitchFamily="34" charset="0"/>
              </a:rPr>
              <a:t>6d</a:t>
            </a: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</a:rPr>
              <a:t>",x); </a:t>
            </a: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6781800" y="3962400"/>
            <a:ext cx="121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3366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输出</a:t>
            </a:r>
          </a:p>
        </p:txBody>
      </p:sp>
      <p:sp>
        <p:nvSpPr>
          <p:cNvPr id="2" name="矩形 1"/>
          <p:cNvSpPr/>
          <p:nvPr/>
        </p:nvSpPr>
        <p:spPr>
          <a:xfrm>
            <a:off x="1911841" y="474579"/>
            <a:ext cx="418415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3200" b="1" dirty="0">
                <a:solidFill>
                  <a:srgbClr val="000000"/>
                </a:solidFill>
              </a:rPr>
              <a:t>8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输出斐波纳契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9103511"/>
      </p:ext>
    </p:extLst>
  </p:cSld>
  <p:clrMapOvr>
    <a:masterClrMapping/>
  </p:clrMapOvr>
  <p:transition spd="med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428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8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8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8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8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8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8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4280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8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428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428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428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428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28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428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428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428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428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428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428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build="p" autoUpdateAnimBg="0"/>
      <p:bldP spid="428035" grpId="0" build="p" autoUpdateAnimBg="0"/>
      <p:bldP spid="428036" grpId="0" build="p" autoUpdateAnimBg="0" advAuto="0"/>
      <p:bldP spid="428037" grpId="0" build="p" autoUpdateAnimBg="0"/>
      <p:bldP spid="428038" grpId="0" build="p" autoUpdateAnimBg="0"/>
      <p:bldP spid="428039" grpId="0" build="p" autoUpdateAnimBg="0"/>
      <p:bldP spid="42804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2057400" y="228600"/>
            <a:ext cx="61722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再思考：如何解决正负相间的问题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66950" y="2533650"/>
            <a:ext cx="6248400" cy="3257550"/>
          </a:xfrm>
          <a:noFill/>
          <a:ln/>
        </p:spPr>
        <p:txBody>
          <a:bodyPr/>
          <a:lstStyle/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k=1;    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for ( i=1; i&lt;=n; i++ )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	sum=sum+1.0   / k;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    k=k+2;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	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3399"/>
                </a:solidFill>
              </a:rPr>
              <a:t>     </a:t>
            </a: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2590800" y="22098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sign=1;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2819400" y="3562350"/>
            <a:ext cx="4572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{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en-US" altLang="zh-CN" sz="2800" b="1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3276600" y="4572001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sign=-sign;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5562600" y="3962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</a:t>
            </a:r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5562600" y="3810000"/>
            <a:ext cx="685800" cy="76200"/>
          </a:xfrm>
          <a:prstGeom prst="line">
            <a:avLst/>
          </a:prstGeom>
          <a:noFill/>
          <a:ln w="25400">
            <a:solidFill>
              <a:srgbClr val="D6009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29" name="Rectangle 9"/>
          <p:cNvSpPr>
            <a:spLocks noChangeArrowheads="1"/>
          </p:cNvSpPr>
          <p:nvPr/>
        </p:nvSpPr>
        <p:spPr bwMode="auto">
          <a:xfrm>
            <a:off x="8382000" y="7620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</a:t>
            </a:r>
          </a:p>
        </p:txBody>
      </p:sp>
      <p:sp>
        <p:nvSpPr>
          <p:cNvPr id="184330" name="Rectangle 10"/>
          <p:cNvSpPr>
            <a:spLocks noChangeArrowheads="1"/>
          </p:cNvSpPr>
          <p:nvPr/>
        </p:nvSpPr>
        <p:spPr bwMode="auto">
          <a:xfrm>
            <a:off x="7372350" y="10668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sum=sum+1/1</a:t>
            </a:r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7391400" y="7620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i=1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8420100" y="16002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sign=-1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410450" y="1905001"/>
            <a:ext cx="2819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sum=sum-1/3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7429500" y="16002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i=2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8401050" y="2438401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sign=1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7391400" y="2743201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sum=sum+1/5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7410450" y="243840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D60093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i=3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7924800" y="3124201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3366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… … </a:t>
            </a:r>
          </a:p>
        </p:txBody>
      </p:sp>
      <p:grpSp>
        <p:nvGrpSpPr>
          <p:cNvPr id="184341" name="Group 21"/>
          <p:cNvGrpSpPr>
            <a:grpSpLocks/>
          </p:cNvGrpSpPr>
          <p:nvPr/>
        </p:nvGrpSpPr>
        <p:grpSpPr bwMode="auto">
          <a:xfrm>
            <a:off x="5495925" y="4551363"/>
            <a:ext cx="4827588" cy="971550"/>
            <a:chOff x="2502" y="2867"/>
            <a:chExt cx="3041" cy="612"/>
          </a:xfrm>
        </p:grpSpPr>
        <p:pic>
          <p:nvPicPr>
            <p:cNvPr id="184339" name="Picture 1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2" y="2867"/>
              <a:ext cx="3041" cy="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340" name="Rectangle 20"/>
            <p:cNvSpPr>
              <a:spLocks noChangeArrowheads="1"/>
            </p:cNvSpPr>
            <p:nvPr/>
          </p:nvSpPr>
          <p:spPr bwMode="auto">
            <a:xfrm>
              <a:off x="3584" y="2996"/>
              <a:ext cx="1457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36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符号翻转</a:t>
              </a:r>
            </a:p>
          </p:txBody>
        </p:sp>
      </p:grpSp>
      <p:graphicFrame>
        <p:nvGraphicFramePr>
          <p:cNvPr id="184342" name="Object 22"/>
          <p:cNvGraphicFramePr>
            <a:graphicFrameLocks/>
          </p:cNvGraphicFramePr>
          <p:nvPr/>
        </p:nvGraphicFramePr>
        <p:xfrm>
          <a:off x="1981200" y="838201"/>
          <a:ext cx="3392488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5" imgW="3392280" imgH="1261800" progId="Equation.3">
                  <p:embed/>
                </p:oleObj>
              </mc:Choice>
              <mc:Fallback>
                <p:oleObj name="Equation" r:id="rId5" imgW="3392280" imgH="1261800" progId="Equation.3">
                  <p:embed/>
                  <p:pic>
                    <p:nvPicPr>
                      <p:cNvPr id="184342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1"/>
                        <a:ext cx="3392488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2311400" y="1473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3759200" y="1473200"/>
            <a:ext cx="22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5334001" y="1143000"/>
            <a:ext cx="3014663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的前</a:t>
            </a:r>
            <a:r>
              <a:rPr lang="en-US" altLang="zh-CN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3200" b="1">
                <a:solidFill>
                  <a:srgbClr val="F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项和。</a:t>
            </a:r>
          </a:p>
        </p:txBody>
      </p:sp>
    </p:spTree>
    <p:extLst>
      <p:ext uri="{BB962C8B-B14F-4D97-AF65-F5344CB8AC3E}">
        <p14:creationId xmlns:p14="http://schemas.microsoft.com/office/powerpoint/2010/main" val="305125989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84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4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8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84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184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84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184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184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184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84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1" dur="500"/>
                                        <p:tgtEl>
                                          <p:spTgt spid="18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  <p:bldP spid="184324" grpId="0" build="p" autoUpdateAnimBg="0"/>
      <p:bldP spid="184325" grpId="0" autoUpdateAnimBg="0"/>
      <p:bldP spid="184326" grpId="0" build="p" autoUpdateAnimBg="0"/>
      <p:bldP spid="184327" grpId="0" build="p" autoUpdateAnimBg="0" advAuto="0"/>
      <p:bldP spid="184329" grpId="0" build="p" autoUpdateAnimBg="0"/>
      <p:bldP spid="184330" grpId="0" build="p" autoUpdateAnimBg="0"/>
      <p:bldP spid="184331" grpId="0" build="p" autoUpdateAnimBg="0"/>
      <p:bldP spid="184332" grpId="0" build="p" autoUpdateAnimBg="0"/>
      <p:bldP spid="184333" grpId="0" build="p" autoUpdateAnimBg="0"/>
      <p:bldP spid="184334" grpId="0" build="p" autoUpdateAnimBg="0"/>
      <p:bldP spid="184335" grpId="0" build="p" autoUpdateAnimBg="0"/>
      <p:bldP spid="184336" grpId="0" build="p" autoUpdateAnimBg="0"/>
      <p:bldP spid="184337" grpId="0" build="p" autoUpdateAnimBg="0"/>
      <p:bldP spid="18433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667000" y="2743200"/>
            <a:ext cx="5410200" cy="302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sum=0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sign=1;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for(i=1; i&lt;=n; i=i+1)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{ sum=sum+sign/k;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k=k+2;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     sign=-sign; } </a:t>
            </a:r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2362200" y="152400"/>
            <a:ext cx="4114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{ int k,i; 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438400" y="5867400"/>
            <a:ext cx="6019800" cy="7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("sum 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=%f\</a:t>
            </a:r>
            <a:r>
              <a:rPr lang="en-US" altLang="zh-CN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",sum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2590800" y="1814514"/>
            <a:ext cx="6096000" cy="77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printf(“Enter n:\n",n);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scanf("%d",&amp;n);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27432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double sum,sign;</a:t>
            </a:r>
          </a:p>
        </p:txBody>
      </p:sp>
    </p:spTree>
    <p:extLst>
      <p:ext uri="{BB962C8B-B14F-4D97-AF65-F5344CB8AC3E}">
        <p14:creationId xmlns:p14="http://schemas.microsoft.com/office/powerpoint/2010/main" val="1128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6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6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build="p" autoUpdateAnimBg="0"/>
      <p:bldP spid="18637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09600"/>
            <a:ext cx="8110538" cy="1066800"/>
          </a:xfrm>
          <a:noFill/>
          <a:ln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【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】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使用格里高利公式求∏的近似值，要求精确到最后一项的绝对值小于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-4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1898651" y="3048000"/>
            <a:ext cx="8582025" cy="3359150"/>
            <a:chOff x="236" y="1920"/>
            <a:chExt cx="5406" cy="2116"/>
          </a:xfrm>
        </p:grpSpPr>
        <p:sp>
          <p:nvSpPr>
            <p:cNvPr id="303108" name="AutoShape 4"/>
            <p:cNvSpPr>
              <a:spLocks noChangeArrowheads="1"/>
            </p:cNvSpPr>
            <p:nvPr/>
          </p:nvSpPr>
          <p:spPr bwMode="auto">
            <a:xfrm>
              <a:off x="236" y="2119"/>
              <a:ext cx="5406" cy="1917"/>
            </a:xfrm>
            <a:prstGeom prst="roundRect">
              <a:avLst>
                <a:gd name="adj" fmla="val 16657"/>
              </a:avLst>
            </a:prstGeom>
            <a:gradFill rotWithShape="0">
              <a:gsLst>
                <a:gs pos="0">
                  <a:srgbClr val="FF99FF">
                    <a:gamma/>
                    <a:tint val="10196"/>
                    <a:invGamma/>
                  </a:srgbClr>
                </a:gs>
                <a:gs pos="100000">
                  <a:srgbClr val="FF99FF"/>
                </a:gs>
              </a:gsLst>
              <a:lin ang="5400000" scaled="1"/>
            </a:gradFill>
            <a:ln w="25400">
              <a:solidFill>
                <a:schemeClr val="hlink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4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3109" name="Rectangle 5"/>
            <p:cNvSpPr>
              <a:spLocks noChangeArrowheads="1"/>
            </p:cNvSpPr>
            <p:nvPr/>
          </p:nvSpPr>
          <p:spPr bwMode="auto">
            <a:xfrm>
              <a:off x="624" y="1920"/>
              <a:ext cx="1459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46038" rIns="0" bIns="46038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4000" b="1">
                  <a:solidFill>
                    <a:srgbClr val="F95191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编程点拨</a:t>
              </a:r>
            </a:p>
          </p:txBody>
        </p:sp>
      </p:grpSp>
      <p:sp>
        <p:nvSpPr>
          <p:cNvPr id="303111" name="Rectangle 7"/>
          <p:cNvSpPr>
            <a:spLocks noChangeArrowheads="1"/>
          </p:cNvSpPr>
          <p:nvPr/>
        </p:nvSpPr>
        <p:spPr bwMode="auto">
          <a:xfrm>
            <a:off x="2286000" y="3886200"/>
            <a:ext cx="2057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先计算</a:t>
            </a:r>
          </a:p>
        </p:txBody>
      </p:sp>
      <p:graphicFrame>
        <p:nvGraphicFramePr>
          <p:cNvPr id="303112" name="Object 8"/>
          <p:cNvGraphicFramePr>
            <a:graphicFrameLocks/>
          </p:cNvGraphicFramePr>
          <p:nvPr/>
        </p:nvGraphicFramePr>
        <p:xfrm>
          <a:off x="3276600" y="1524000"/>
          <a:ext cx="5346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4" imgW="5346360" imgH="1231560" progId="Equation.3">
                  <p:embed/>
                </p:oleObj>
              </mc:Choice>
              <mc:Fallback>
                <p:oleObj name="Equation" r:id="rId4" imgW="5346360" imgH="1231560" progId="Equation.3">
                  <p:embed/>
                  <p:pic>
                    <p:nvPicPr>
                      <p:cNvPr id="30311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24000"/>
                        <a:ext cx="53467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3" name="Oval 9"/>
          <p:cNvSpPr>
            <a:spLocks noChangeArrowheads="1"/>
          </p:cNvSpPr>
          <p:nvPr/>
        </p:nvSpPr>
        <p:spPr bwMode="auto">
          <a:xfrm>
            <a:off x="4265614" y="1522414"/>
            <a:ext cx="4422775" cy="1298575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3114" name="Rectangle 10"/>
          <p:cNvSpPr>
            <a:spLocks noChangeArrowheads="1"/>
          </p:cNvSpPr>
          <p:nvPr/>
        </p:nvSpPr>
        <p:spPr bwMode="auto">
          <a:xfrm>
            <a:off x="6553200" y="4648200"/>
            <a:ext cx="331661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for</a:t>
            </a:r>
            <a:r>
              <a:rPr lang="zh-CN" altLang="en-US" sz="3200" b="1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语句不方便</a:t>
            </a:r>
          </a:p>
        </p:txBody>
      </p:sp>
      <p:sp>
        <p:nvSpPr>
          <p:cNvPr id="303115" name="Rectangle 11"/>
          <p:cNvSpPr>
            <a:spLocks noChangeArrowheads="1"/>
          </p:cNvSpPr>
          <p:nvPr/>
        </p:nvSpPr>
        <p:spPr bwMode="auto">
          <a:xfrm>
            <a:off x="5372101" y="5329238"/>
            <a:ext cx="309860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1.0/k&gt;=10</a:t>
            </a:r>
            <a:r>
              <a:rPr lang="en-US" altLang="zh-CN" sz="3200" b="1" baseline="30000">
                <a:solidFill>
                  <a:srgbClr val="008000"/>
                </a:solidFill>
                <a:latin typeface="Verdana" panose="020B0604030504040204" pitchFamily="34" charset="0"/>
                <a:ea typeface="黑体" panose="02010609060101010101" pitchFamily="49" charset="-122"/>
              </a:rPr>
              <a:t>-4</a:t>
            </a:r>
          </a:p>
        </p:txBody>
      </p:sp>
      <p:sp>
        <p:nvSpPr>
          <p:cNvPr id="303116" name="Rectangle 12"/>
          <p:cNvSpPr>
            <a:spLocks noChangeArrowheads="1"/>
          </p:cNvSpPr>
          <p:nvPr/>
        </p:nvSpPr>
        <p:spPr bwMode="auto">
          <a:xfrm>
            <a:off x="2298700" y="5351463"/>
            <a:ext cx="3200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循环条件已知</a:t>
            </a:r>
          </a:p>
        </p:txBody>
      </p:sp>
      <p:graphicFrame>
        <p:nvGraphicFramePr>
          <p:cNvPr id="303117" name="Object 13"/>
          <p:cNvGraphicFramePr>
            <a:graphicFrameLocks/>
          </p:cNvGraphicFramePr>
          <p:nvPr/>
        </p:nvGraphicFramePr>
        <p:xfrm>
          <a:off x="3886200" y="3657600"/>
          <a:ext cx="77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6" imgW="774360" imgH="1002960" progId="Equation.3">
                  <p:embed/>
                </p:oleObj>
              </mc:Choice>
              <mc:Fallback>
                <p:oleObj r:id="rId6" imgW="774360" imgH="1002960" progId="Equation.3">
                  <p:embed/>
                  <p:pic>
                    <p:nvPicPr>
                      <p:cNvPr id="303117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657600"/>
                        <a:ext cx="77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2286000" y="4614863"/>
            <a:ext cx="45720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9AACE6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不易确定到第几项结束</a:t>
            </a:r>
          </a:p>
        </p:txBody>
      </p:sp>
      <p:sp>
        <p:nvSpPr>
          <p:cNvPr id="303119" name="Rectangle 15"/>
          <p:cNvSpPr>
            <a:spLocks noChangeArrowheads="1"/>
          </p:cNvSpPr>
          <p:nvPr/>
        </p:nvSpPr>
        <p:spPr bwMode="auto">
          <a:xfrm>
            <a:off x="4533900" y="3873500"/>
            <a:ext cx="53721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的近似值，再求</a:t>
            </a:r>
            <a:r>
              <a:rPr lang="en-US" altLang="zh-CN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π</a:t>
            </a:r>
            <a:r>
              <a:rPr lang="zh-CN" altLang="en-US" sz="3200" b="1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的近似值</a:t>
            </a:r>
          </a:p>
        </p:txBody>
      </p:sp>
    </p:spTree>
    <p:extLst>
      <p:ext uri="{BB962C8B-B14F-4D97-AF65-F5344CB8AC3E}">
        <p14:creationId xmlns:p14="http://schemas.microsoft.com/office/powerpoint/2010/main" val="192965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3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0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0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1" grpId="0" autoUpdateAnimBg="0"/>
      <p:bldP spid="303114" grpId="0" autoUpdateAnimBg="0"/>
      <p:bldP spid="303115" grpId="0" autoUpdateAnimBg="0"/>
      <p:bldP spid="303116" grpId="0" autoUpdateAnimBg="0"/>
      <p:bldP spid="303118" grpId="0" autoUpdateAnimBg="0"/>
      <p:bldP spid="30311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4116389" y="3175000"/>
            <a:ext cx="4964501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9900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fabs(item)&gt;=0.0001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2362200" y="101600"/>
            <a:ext cx="41148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#include&lt;stdio.h&gt;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main()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{ int k,flag; 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2552700" y="5969000"/>
            <a:ext cx="6019800" cy="797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(“pi=%.</a:t>
            </a:r>
            <a:r>
              <a:rPr lang="en-US" altLang="zh-CN" sz="28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4f\</a:t>
            </a:r>
            <a:r>
              <a:rPr lang="en-US" altLang="zh-CN" sz="2800" b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",pi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);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2743200" y="12192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double pi,item;</a:t>
            </a:r>
          </a:p>
        </p:txBody>
      </p: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2971800" y="2057401"/>
            <a:ext cx="2971800" cy="43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4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黑体" panose="02010609060101010101" pitchFamily="49" charset="-122"/>
              </a:rPr>
              <a:t>赋初值</a:t>
            </a:r>
          </a:p>
        </p:txBody>
      </p:sp>
      <p:sp>
        <p:nvSpPr>
          <p:cNvPr id="305159" name="Rectangle 7"/>
          <p:cNvSpPr>
            <a:spLocks noChangeArrowheads="1"/>
          </p:cNvSpPr>
          <p:nvPr/>
        </p:nvSpPr>
        <p:spPr bwMode="auto">
          <a:xfrm>
            <a:off x="3200400" y="3795713"/>
            <a:ext cx="4572000" cy="122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item=1.0/k;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pi=pi+item; </a:t>
            </a:r>
          </a:p>
          <a:p>
            <a:pPr fontAlgn="base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k=k+2;</a:t>
            </a:r>
          </a:p>
        </p:txBody>
      </p:sp>
      <p:sp>
        <p:nvSpPr>
          <p:cNvPr id="305160" name="Rectangle 8"/>
          <p:cNvSpPr>
            <a:spLocks noChangeArrowheads="1"/>
          </p:cNvSpPr>
          <p:nvPr/>
        </p:nvSpPr>
        <p:spPr bwMode="auto">
          <a:xfrm>
            <a:off x="3276600" y="49641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flag=-flag;</a:t>
            </a:r>
          </a:p>
        </p:txBody>
      </p:sp>
      <p:sp>
        <p:nvSpPr>
          <p:cNvPr id="305161" name="Rectangle 9"/>
          <p:cNvSpPr>
            <a:spLocks noChangeArrowheads="1"/>
          </p:cNvSpPr>
          <p:nvPr/>
        </p:nvSpPr>
        <p:spPr bwMode="auto">
          <a:xfrm>
            <a:off x="2667000" y="3186113"/>
            <a:ext cx="14346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33CC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</a:t>
            </a:r>
          </a:p>
        </p:txBody>
      </p:sp>
      <p:grpSp>
        <p:nvGrpSpPr>
          <p:cNvPr id="305164" name="Group 12"/>
          <p:cNvGrpSpPr>
            <a:grpSpLocks/>
          </p:cNvGrpSpPr>
          <p:nvPr/>
        </p:nvGrpSpPr>
        <p:grpSpPr bwMode="auto">
          <a:xfrm>
            <a:off x="3925889" y="3124200"/>
            <a:ext cx="5297487" cy="636588"/>
            <a:chOff x="1513" y="1968"/>
            <a:chExt cx="3337" cy="401"/>
          </a:xfrm>
        </p:grpSpPr>
        <p:sp>
          <p:nvSpPr>
            <p:cNvPr id="305162" name="Rectangle 10"/>
            <p:cNvSpPr>
              <a:spLocks noChangeArrowheads="1"/>
            </p:cNvSpPr>
            <p:nvPr/>
          </p:nvSpPr>
          <p:spPr bwMode="auto">
            <a:xfrm>
              <a:off x="1513" y="2000"/>
              <a:ext cx="25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305163" name="Rectangle 11"/>
            <p:cNvSpPr>
              <a:spLocks noChangeArrowheads="1"/>
            </p:cNvSpPr>
            <p:nvPr/>
          </p:nvSpPr>
          <p:spPr bwMode="auto">
            <a:xfrm>
              <a:off x="4593" y="1968"/>
              <a:ext cx="257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200" b="1">
                  <a:solidFill>
                    <a:srgbClr val="008000"/>
                  </a:solidFill>
                  <a:latin typeface="Verdana" panose="020B0604030504040204" pitchFamily="34" charset="0"/>
                  <a:ea typeface="宋体" panose="02010600030101010101" pitchFamily="2" charset="-122"/>
                </a:rPr>
                <a:t>)</a:t>
              </a:r>
            </a:p>
          </p:txBody>
        </p:sp>
      </p:grpSp>
      <p:grpSp>
        <p:nvGrpSpPr>
          <p:cNvPr id="305167" name="Group 15"/>
          <p:cNvGrpSpPr>
            <a:grpSpLocks/>
          </p:cNvGrpSpPr>
          <p:nvPr/>
        </p:nvGrpSpPr>
        <p:grpSpPr bwMode="auto">
          <a:xfrm>
            <a:off x="2819401" y="3617913"/>
            <a:ext cx="2798763" cy="1865312"/>
            <a:chOff x="816" y="2279"/>
            <a:chExt cx="1763" cy="1175"/>
          </a:xfrm>
        </p:grpSpPr>
        <p:sp>
          <p:nvSpPr>
            <p:cNvPr id="305165" name="Rectangle 13"/>
            <p:cNvSpPr>
              <a:spLocks noChangeArrowheads="1"/>
            </p:cNvSpPr>
            <p:nvPr/>
          </p:nvSpPr>
          <p:spPr bwMode="auto">
            <a:xfrm>
              <a:off x="816" y="2279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rPr>
                <a:t>{</a:t>
              </a:r>
            </a:p>
          </p:txBody>
        </p:sp>
        <p:sp>
          <p:nvSpPr>
            <p:cNvPr id="305166" name="Rectangle 14"/>
            <p:cNvSpPr>
              <a:spLocks noChangeArrowheads="1"/>
            </p:cNvSpPr>
            <p:nvPr/>
          </p:nvSpPr>
          <p:spPr bwMode="auto">
            <a:xfrm>
              <a:off x="2304" y="3127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anose="020B0604030504040204" pitchFamily="34" charset="0"/>
                  <a:ea typeface="宋体" panose="02010600030101010101" pitchFamily="2" charset="-122"/>
                </a:rPr>
                <a:t>}</a:t>
              </a:r>
            </a:p>
          </p:txBody>
        </p:sp>
      </p:grpSp>
      <p:sp>
        <p:nvSpPr>
          <p:cNvPr id="305168" name="Line 16"/>
          <p:cNvSpPr>
            <a:spLocks noChangeShapeType="1"/>
          </p:cNvSpPr>
          <p:nvPr/>
        </p:nvSpPr>
        <p:spPr bwMode="auto">
          <a:xfrm>
            <a:off x="4495800" y="3871913"/>
            <a:ext cx="12192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69" name="Rectangle 17"/>
          <p:cNvSpPr>
            <a:spLocks noChangeArrowheads="1"/>
          </p:cNvSpPr>
          <p:nvPr/>
        </p:nvSpPr>
        <p:spPr bwMode="auto">
          <a:xfrm>
            <a:off x="5791201" y="3643313"/>
            <a:ext cx="2505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flag*1.0/k;</a:t>
            </a:r>
          </a:p>
        </p:txBody>
      </p:sp>
      <p:sp>
        <p:nvSpPr>
          <p:cNvPr id="305170" name="Rectangle 18"/>
          <p:cNvSpPr>
            <a:spLocks noChangeArrowheads="1"/>
          </p:cNvSpPr>
          <p:nvPr/>
        </p:nvSpPr>
        <p:spPr bwMode="auto">
          <a:xfrm>
            <a:off x="2819400" y="54721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8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pi=pi*4;</a:t>
            </a:r>
          </a:p>
        </p:txBody>
      </p:sp>
      <p:sp>
        <p:nvSpPr>
          <p:cNvPr id="305171" name="Rectangle 19"/>
          <p:cNvSpPr>
            <a:spLocks noChangeArrowheads="1"/>
          </p:cNvSpPr>
          <p:nvPr/>
        </p:nvSpPr>
        <p:spPr bwMode="auto">
          <a:xfrm>
            <a:off x="5715000" y="4062413"/>
            <a:ext cx="142186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累加值</a:t>
            </a:r>
          </a:p>
        </p:txBody>
      </p:sp>
      <p:sp>
        <p:nvSpPr>
          <p:cNvPr id="305172" name="Line 20"/>
          <p:cNvSpPr>
            <a:spLocks noChangeShapeType="1"/>
          </p:cNvSpPr>
          <p:nvPr/>
        </p:nvSpPr>
        <p:spPr bwMode="auto">
          <a:xfrm>
            <a:off x="3276600" y="4597400"/>
            <a:ext cx="2438400" cy="0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3" name="Rectangle 21"/>
          <p:cNvSpPr>
            <a:spLocks noChangeArrowheads="1"/>
          </p:cNvSpPr>
          <p:nvPr/>
        </p:nvSpPr>
        <p:spPr bwMode="auto">
          <a:xfrm>
            <a:off x="2641600" y="1727201"/>
            <a:ext cx="4572000" cy="159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pi=0;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item=1.0;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k=1;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rPr>
              <a:t>flag=1;</a:t>
            </a:r>
          </a:p>
        </p:txBody>
      </p:sp>
      <p:sp>
        <p:nvSpPr>
          <p:cNvPr id="305174" name="Line 22"/>
          <p:cNvSpPr>
            <a:spLocks noChangeShapeType="1"/>
          </p:cNvSpPr>
          <p:nvPr/>
        </p:nvSpPr>
        <p:spPr bwMode="auto">
          <a:xfrm>
            <a:off x="3276600" y="5029200"/>
            <a:ext cx="1371600" cy="0"/>
          </a:xfrm>
          <a:prstGeom prst="line">
            <a:avLst/>
          </a:prstGeom>
          <a:noFill/>
          <a:ln w="25400">
            <a:solidFill>
              <a:srgbClr val="9900CC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5" name="Rectangle 23"/>
          <p:cNvSpPr>
            <a:spLocks noChangeArrowheads="1"/>
          </p:cNvSpPr>
          <p:nvPr/>
        </p:nvSpPr>
        <p:spPr bwMode="auto">
          <a:xfrm>
            <a:off x="5181600" y="4495800"/>
            <a:ext cx="245259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分母递增加</a:t>
            </a:r>
            <a:r>
              <a:rPr lang="en-US" altLang="zh-CN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05176" name="Oval 24"/>
          <p:cNvSpPr>
            <a:spLocks noChangeArrowheads="1"/>
          </p:cNvSpPr>
          <p:nvPr/>
        </p:nvSpPr>
        <p:spPr bwMode="auto">
          <a:xfrm>
            <a:off x="2438400" y="1981200"/>
            <a:ext cx="2590800" cy="457200"/>
          </a:xfrm>
          <a:prstGeom prst="ellipse">
            <a:avLst/>
          </a:prstGeom>
          <a:noFill/>
          <a:ln w="25400">
            <a:solidFill>
              <a:srgbClr val="99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4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5177" name="Rectangle 25"/>
          <p:cNvSpPr>
            <a:spLocks noChangeArrowheads="1"/>
          </p:cNvSpPr>
          <p:nvPr/>
        </p:nvSpPr>
        <p:spPr bwMode="auto">
          <a:xfrm>
            <a:off x="5105400" y="1905000"/>
            <a:ext cx="471763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保证初始的循环条件为真</a:t>
            </a:r>
          </a:p>
        </p:txBody>
      </p:sp>
      <p:sp>
        <p:nvSpPr>
          <p:cNvPr id="305178" name="Rectangle 26"/>
          <p:cNvSpPr>
            <a:spLocks noChangeArrowheads="1"/>
          </p:cNvSpPr>
          <p:nvPr/>
        </p:nvSpPr>
        <p:spPr bwMode="auto">
          <a:xfrm>
            <a:off x="2667000" y="3187700"/>
            <a:ext cx="1434688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while</a:t>
            </a:r>
          </a:p>
        </p:txBody>
      </p:sp>
      <p:sp>
        <p:nvSpPr>
          <p:cNvPr id="305179" name="Rectangle 27"/>
          <p:cNvSpPr>
            <a:spLocks noChangeArrowheads="1"/>
          </p:cNvSpPr>
          <p:nvPr/>
        </p:nvSpPr>
        <p:spPr bwMode="auto">
          <a:xfrm>
            <a:off x="2050523" y="3276601"/>
            <a:ext cx="678391" cy="1304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关键字</a:t>
            </a:r>
          </a:p>
        </p:txBody>
      </p:sp>
      <p:sp>
        <p:nvSpPr>
          <p:cNvPr id="305180" name="Rectangle 28"/>
          <p:cNvSpPr>
            <a:spLocks noChangeArrowheads="1"/>
          </p:cNvSpPr>
          <p:nvPr/>
        </p:nvSpPr>
        <p:spPr bwMode="auto">
          <a:xfrm>
            <a:off x="5257801" y="4940300"/>
            <a:ext cx="1833835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符号取反</a:t>
            </a:r>
          </a:p>
        </p:txBody>
      </p:sp>
    </p:spTree>
    <p:extLst>
      <p:ext uri="{BB962C8B-B14F-4D97-AF65-F5344CB8AC3E}">
        <p14:creationId xmlns:p14="http://schemas.microsoft.com/office/powerpoint/2010/main" val="33354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05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51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30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5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30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5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5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5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0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0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0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 autoUpdateAnimBg="0"/>
      <p:bldP spid="305155" grpId="0" autoUpdateAnimBg="0"/>
      <p:bldP spid="305156" grpId="0" autoUpdateAnimBg="0"/>
      <p:bldP spid="305157" grpId="0" build="p" autoUpdateAnimBg="0"/>
      <p:bldP spid="305158" grpId="0" autoUpdateAnimBg="0"/>
      <p:bldP spid="305159" grpId="0" autoUpdateAnimBg="0"/>
      <p:bldP spid="305160" grpId="0" autoUpdateAnimBg="0"/>
      <p:bldP spid="305161" grpId="0" autoUpdateAnimBg="0"/>
      <p:bldP spid="305169" grpId="0" autoUpdateAnimBg="0"/>
      <p:bldP spid="305170" grpId="0" autoUpdateAnimBg="0"/>
      <p:bldP spid="305171" grpId="0" autoUpdateAnimBg="0"/>
      <p:bldP spid="305173" grpId="0" autoUpdateAnimBg="0"/>
      <p:bldP spid="305175" grpId="0" autoUpdateAnimBg="0"/>
      <p:bldP spid="305177" grpId="0" autoUpdateAnimBg="0"/>
      <p:bldP spid="305178" grpId="0" autoUpdateAnimBg="0"/>
      <p:bldP spid="305179" grpId="0" autoUpdateAnimBg="0"/>
      <p:bldP spid="305180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5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6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7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8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4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Pixel">
  <a:themeElements>
    <a:clrScheme name="Pixel 12">
      <a:dk1>
        <a:srgbClr val="000000"/>
      </a:dk1>
      <a:lt1>
        <a:srgbClr val="EAEAEA"/>
      </a:lt1>
      <a:dk2>
        <a:srgbClr val="000000"/>
      </a:dk2>
      <a:lt2>
        <a:srgbClr val="FFFFFF"/>
      </a:lt2>
      <a:accent1>
        <a:srgbClr val="FFFFFF"/>
      </a:accent1>
      <a:accent2>
        <a:srgbClr val="EAEAEA"/>
      </a:accent2>
      <a:accent3>
        <a:srgbClr val="F3F3F3"/>
      </a:accent3>
      <a:accent4>
        <a:srgbClr val="000000"/>
      </a:accent4>
      <a:accent5>
        <a:srgbClr val="FFFFFF"/>
      </a:accent5>
      <a:accent6>
        <a:srgbClr val="D4D4D4"/>
      </a:accent6>
      <a:hlink>
        <a:srgbClr val="F95191"/>
      </a:hlink>
      <a:folHlink>
        <a:srgbClr val="FBB14F"/>
      </a:folHlink>
    </a:clrScheme>
    <a:fontScheme name="Pixel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5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C7E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6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00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CC00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9933FF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F0066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EAEAEA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EAEAEA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D4D4D4"/>
        </a:accent6>
        <a:hlink>
          <a:srgbClr val="F95191"/>
        </a:hlink>
        <a:folHlink>
          <a:srgbClr val="FBB14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2823</Words>
  <Application>Microsoft Office PowerPoint</Application>
  <PresentationFormat>宽屏</PresentationFormat>
  <Paragraphs>778</Paragraphs>
  <Slides>53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81" baseType="lpstr">
      <vt:lpstr>等线</vt:lpstr>
      <vt:lpstr>等线 Light</vt:lpstr>
      <vt:lpstr>黑体</vt:lpstr>
      <vt:lpstr>宋体</vt:lpstr>
      <vt:lpstr>Arial</vt:lpstr>
      <vt:lpstr>Courier New</vt:lpstr>
      <vt:lpstr>Tahoma</vt:lpstr>
      <vt:lpstr>Times New Roman</vt:lpstr>
      <vt:lpstr>Verdana</vt:lpstr>
      <vt:lpstr>Wingdings</vt:lpstr>
      <vt:lpstr>Wingdings 3</vt:lpstr>
      <vt:lpstr>Office 主题​​</vt:lpstr>
      <vt:lpstr>Pixel</vt:lpstr>
      <vt:lpstr>1_Pixel</vt:lpstr>
      <vt:lpstr>2_Pixel</vt:lpstr>
      <vt:lpstr>3_Pixel</vt:lpstr>
      <vt:lpstr>默认设计模板</vt:lpstr>
      <vt:lpstr>1_默认设计模板</vt:lpstr>
      <vt:lpstr>2_默认设计模板</vt:lpstr>
      <vt:lpstr>4_Pixel</vt:lpstr>
      <vt:lpstr>5_Pixel</vt:lpstr>
      <vt:lpstr>6_Pixel</vt:lpstr>
      <vt:lpstr>7_Pixel</vt:lpstr>
      <vt:lpstr>8_Pixel</vt:lpstr>
      <vt:lpstr>3_默认设计模板</vt:lpstr>
      <vt:lpstr>4_默认设计模板</vt:lpstr>
      <vt:lpstr>Equation</vt:lpstr>
      <vt:lpstr>Microsoft 公式 3.0</vt:lpstr>
      <vt:lpstr>循环第二次课</vt:lpstr>
      <vt:lpstr>【例1】输入一个正整数n，求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 while语句</vt:lpstr>
      <vt:lpstr>While和for语句</vt:lpstr>
      <vt:lpstr>使用do~while循环</vt:lpstr>
      <vt:lpstr>PowerPoint 演示文稿</vt:lpstr>
      <vt:lpstr>代码实现</vt:lpstr>
      <vt:lpstr>【例3-变体1 】从键盘输入一批学生的成绩，计算平均分</vt:lpstr>
      <vt:lpstr>PowerPoint 演示文稿</vt:lpstr>
      <vt:lpstr>PowerPoint 演示文稿</vt:lpstr>
      <vt:lpstr>【例3变体2】输入一批学生的成绩，找出最高分</vt:lpstr>
      <vt:lpstr>找最大数</vt:lpstr>
      <vt:lpstr>设置循环条件</vt:lpstr>
      <vt:lpstr>方法一：</vt:lpstr>
      <vt:lpstr>方法二：</vt:lpstr>
      <vt:lpstr>练习</vt:lpstr>
      <vt:lpstr>PowerPoint 演示文稿</vt:lpstr>
      <vt:lpstr>PowerPoint 演示文稿</vt:lpstr>
      <vt:lpstr>代码实现</vt:lpstr>
      <vt:lpstr>【例4变体】输入一个正整数,将其逆序输出。</vt:lpstr>
      <vt:lpstr>PowerPoint 演示文稿</vt:lpstr>
      <vt:lpstr>PowerPoint 演示文稿</vt:lpstr>
      <vt:lpstr>break和continue语句</vt:lpstr>
      <vt:lpstr>PowerPoint 演示文稿</vt:lpstr>
      <vt:lpstr>break和continue语句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【例7扩展-单层循环至嵌套循环】求100以内的全部素数，每行输出10个。</vt:lpstr>
      <vt:lpstr>   对2~100之间的每个数进行判断，若是素数，则输出</vt:lpstr>
      <vt:lpstr>PowerPoint 演示文稿</vt:lpstr>
      <vt:lpstr>代码实现</vt:lpstr>
      <vt:lpstr>课堂练习</vt:lpstr>
      <vt:lpstr>PowerPoint 演示文稿</vt:lpstr>
      <vt:lpstr>嵌套循环练习</vt:lpstr>
      <vt:lpstr>PowerPoint 演示文稿</vt:lpstr>
      <vt:lpstr>嵌套循环练习</vt:lpstr>
      <vt:lpstr>【例4-11】(中国古典算术问题)某工地需要搬运砖块，已知男人一人搬三块，女人一人搬2块，小孩两人搬一块。用45人正好搬45块砖，问有多少中搬法？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循环第二次课</dc:title>
  <dc:creator>IMAU-PAN</dc:creator>
  <cp:lastModifiedBy>IMAU-PAN</cp:lastModifiedBy>
  <cp:revision>14</cp:revision>
  <dcterms:created xsi:type="dcterms:W3CDTF">2022-10-13T06:06:54Z</dcterms:created>
  <dcterms:modified xsi:type="dcterms:W3CDTF">2022-10-27T01:57:00Z</dcterms:modified>
</cp:coreProperties>
</file>