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18E4B-DF55-42A9-9E84-8376058D7B9F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D47E4-8281-4C40-8566-FA2FE8C949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44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DE63F-E289-43FF-8E8B-46C40C0FDBA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520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3476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81CE80-B2B1-4660-B080-AB9C6BFA8A1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363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9691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540443-FEF3-48CB-A9B6-C913B65F9A1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568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907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C75EED-1D4B-4AFD-8FC4-CCED3E56E4C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773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0039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D359D3-D677-4948-B5D1-F0A37763B9A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977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1625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28223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584B63-BBDB-4AEB-8100-79D4B6884DC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182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89320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79E8DC0-6BB5-4DDC-8B27-FB47A3F59D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387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0334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5AD244-526B-4124-A01D-FE2C341A26B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592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1625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1224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B44C43-BBE9-4E8B-99E8-5AA3AA4AFE3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797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863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877EAD-E7C8-4C20-B8FF-4FD81A5D4DF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001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0023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6CE1DA-084C-4DCF-BE3A-112A15F6E2D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206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390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092861-3EF1-4CEC-9FEA-A628E74CCE1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725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6397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B84E1C-F344-4DE7-B78A-E30959B274A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411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0664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DF3710-6BA0-4297-9C8F-9FBAD0F0946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616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3902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26767-094A-4633-ADFA-7C4013B0A5B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821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7307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A97AE4-9ECB-46BB-AF10-D7729159DF3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025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5343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87ED0-A7DC-4C42-97BA-F25BB90A15E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230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5861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9AF061-F328-4DB3-8766-17D24544A8A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435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2560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0316F2-BA12-468A-9250-E06A3DD2D7A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640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1429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47E3F9-097C-4272-9D00-29003A579F8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845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73989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72702-6951-426B-B47B-C1F1911E7C1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049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46113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825574-7B7E-4FB9-A6BB-255C1766052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254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268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BA71D9-56C8-4015-9A65-C0598EFFF27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929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57032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D82B2D-C4B2-4AE1-99D2-E359808F093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459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639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797335-004E-4A47-B0BA-E299B83F852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664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55902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18323-075E-4E36-9C70-1D5862941D5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869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5165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EAD8DD-19F7-4274-BC8B-AA2CCD3F38F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073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92244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114A0B-AADE-4941-9230-C3D325BD836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278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7977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11A1B1-BEA4-456F-926A-1DB68452C9D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483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2151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0D9E1E-CC87-47D8-8B08-9BCF44FA966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688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10474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846BB7-E0A6-4773-A6F8-10DF913AB77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893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78656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42BA36-2319-4885-A207-F4020FB8305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097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09156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0A6150-DD04-4FF7-99D4-835F036A101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302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430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990494-779D-4D7F-8D99-5C03982EDD8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134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1096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2D4C99-4F13-41C4-A48C-B71180DB46A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507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93061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98C0DF-C176-4EE8-A0FC-AF5AE96AF95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712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8826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BCD32A-3122-499E-ABC2-F5D461EF0A3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917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197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3EDA34-3484-4AD9-AF7C-941518A4727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3394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17126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4CD81B-975A-4145-8983-AAF3014BC39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5442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8677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A7B85A-7653-47E7-95AC-F6D519F6C95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7490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6512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034E43-4339-4279-A09D-01616D8D8E9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9538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0206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636216-1386-46F4-8C85-DA003E4E29B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1586" name="Rectangle 2"/>
          <p:cNvSpPr>
            <a:spLocks noRo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908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9DF5-CB11-40A6-8CC2-52ADCDD1CC3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DAC-1D32-4E70-B0C4-0F30F4A1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00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9DF5-CB11-40A6-8CC2-52ADCDD1CC3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DAC-1D32-4E70-B0C4-0F30F4A1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9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9DF5-CB11-40A6-8CC2-52ADCDD1CC3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DAC-1D32-4E70-B0C4-0F30F4A1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009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525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84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525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46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21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523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7647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6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9DF5-CB11-40A6-8CC2-52ADCDD1CC3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DAC-1D32-4E70-B0C4-0F30F4A1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7515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278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6661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108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8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9DF5-CB11-40A6-8CC2-52ADCDD1CC3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DAC-1D32-4E70-B0C4-0F30F4A1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3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9DF5-CB11-40A6-8CC2-52ADCDD1CC3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DAC-1D32-4E70-B0C4-0F30F4A1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32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9DF5-CB11-40A6-8CC2-52ADCDD1CC3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DAC-1D32-4E70-B0C4-0F30F4A1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9DF5-CB11-40A6-8CC2-52ADCDD1CC3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DAC-1D32-4E70-B0C4-0F30F4A1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6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9DF5-CB11-40A6-8CC2-52ADCDD1CC3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DAC-1D32-4E70-B0C4-0F30F4A1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36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9DF5-CB11-40A6-8CC2-52ADCDD1CC3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DAC-1D32-4E70-B0C4-0F30F4A1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8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B9DF5-CB11-40A6-8CC2-52ADCDD1CC3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4DAC-1D32-4E70-B0C4-0F30F4A1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8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B9DF5-CB11-40A6-8CC2-52ADCDD1CC31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4DAC-1D32-4E70-B0C4-0F30F4A18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5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6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78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04666"/>
            <a:ext cx="3048000" cy="770084"/>
          </a:xfrm>
          <a:noFill/>
          <a:ln/>
        </p:spPr>
        <p:txBody>
          <a:bodyPr/>
          <a:lstStyle/>
          <a:p>
            <a:r>
              <a:rPr lang="zh-CN" altLang="en-US" sz="4400"/>
              <a:t>调用函数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590801"/>
            <a:ext cx="8229600" cy="1190625"/>
          </a:xfrm>
          <a:noFill/>
          <a:ln/>
        </p:spPr>
        <p:txBody>
          <a:bodyPr>
            <a:spAutoFit/>
          </a:bodyPr>
          <a:lstStyle/>
          <a:p>
            <a:pPr marL="0" indent="0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zh-CN" altLang="en-US" sz="3600">
                <a:solidFill>
                  <a:srgbClr val="800080"/>
                </a:solidFill>
                <a:ea typeface="黑体" panose="02010609060101010101" pitchFamily="49" charset="-122"/>
              </a:rPr>
              <a:t>函数经过运算，得到一个明确的运算结果，并需要返回该结果</a:t>
            </a:r>
          </a:p>
        </p:txBody>
      </p:sp>
      <p:sp>
        <p:nvSpPr>
          <p:cNvPr id="450564" name="Rectangle 4"/>
          <p:cNvSpPr>
            <a:spLocks noChangeArrowheads="1"/>
          </p:cNvSpPr>
          <p:nvPr/>
        </p:nvSpPr>
        <p:spPr bwMode="auto">
          <a:xfrm>
            <a:off x="2209800" y="4038601"/>
            <a:ext cx="8458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95191"/>
              </a:buClr>
              <a:buFont typeface="Wingdings" panose="05000000000000000000" pitchFamily="2" charset="2"/>
              <a:buChar char="§"/>
            </a:pPr>
            <a:r>
              <a:rPr lang="zh-CN" altLang="en-US" sz="3600">
                <a:solidFill>
                  <a:srgbClr val="80008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函数只是完成一系列操作步骤，不需要返回任何运算结果</a:t>
            </a: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1676400" y="1143000"/>
            <a:ext cx="89916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</a:t>
            </a:r>
            <a:r>
              <a:rPr lang="zh-CN" altLang="en-US" sz="32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程序中一旦调用了某个函数，该函数就会完成一些特定的工作，然后返回到调用它的地方。</a:t>
            </a:r>
          </a:p>
        </p:txBody>
      </p:sp>
    </p:spTree>
    <p:extLst>
      <p:ext uri="{BB962C8B-B14F-4D97-AF65-F5344CB8AC3E}">
        <p14:creationId xmlns:p14="http://schemas.microsoft.com/office/powerpoint/2010/main" val="192075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 bldLvl="2" autoUpdateAnimBg="0"/>
      <p:bldP spid="45056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ChangeArrowheads="1"/>
          </p:cNvSpPr>
          <p:nvPr/>
        </p:nvSpPr>
        <p:spPr bwMode="auto">
          <a:xfrm>
            <a:off x="1752600" y="145547"/>
            <a:ext cx="71628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333399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5.1.2 </a:t>
            </a:r>
            <a:r>
              <a:rPr lang="zh-CN" altLang="en-US" sz="4000" b="1">
                <a:solidFill>
                  <a:srgbClr val="333399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函数的定义</a:t>
            </a:r>
          </a:p>
        </p:txBody>
      </p:sp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1828800" y="990600"/>
            <a:ext cx="586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函数定义的一般形式</a:t>
            </a:r>
            <a:r>
              <a:rPr lang="zh-CN" altLang="en-US" sz="3600">
                <a:solidFill>
                  <a:srgbClr val="333399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1828800" y="2057401"/>
            <a:ext cx="8458200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9900CC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类型名</a:t>
            </a: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3200" b="1">
                <a:solidFill>
                  <a:srgbClr val="CC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函数名</a:t>
            </a:r>
            <a:r>
              <a:rPr lang="en-US" altLang="zh-CN" sz="3200" b="1">
                <a:solidFill>
                  <a:srgbClr val="CC0000"/>
                </a:solidFill>
                <a:latin typeface="Verdana" panose="020B0604030504040204" pitchFamily="34" charset="0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类型名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形式参数</a:t>
            </a:r>
            <a:r>
              <a:rPr lang="en-US" altLang="zh-CN" sz="28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类型名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形式参数</a:t>
            </a:r>
            <a:r>
              <a:rPr lang="en-US" altLang="zh-CN" sz="28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3200" b="1">
                <a:solidFill>
                  <a:srgbClr val="CC0000"/>
                </a:solidFill>
                <a:latin typeface="Verdana" panose="020B0604030504040204" pitchFamily="34" charset="0"/>
              </a:rPr>
              <a:t>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</a:rPr>
              <a:t>    {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</a:rPr>
              <a:t>         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函数实现过程；</a:t>
            </a: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</a:rPr>
              <a:t>      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</a:p>
        </p:txBody>
      </p:sp>
      <p:sp>
        <p:nvSpPr>
          <p:cNvPr id="452613" name="Line 5"/>
          <p:cNvSpPr>
            <a:spLocks noChangeShapeType="1"/>
          </p:cNvSpPr>
          <p:nvPr/>
        </p:nvSpPr>
        <p:spPr bwMode="auto">
          <a:xfrm>
            <a:off x="1905000" y="25908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2616" name="Group 8"/>
          <p:cNvGrpSpPr>
            <a:grpSpLocks/>
          </p:cNvGrpSpPr>
          <p:nvPr/>
        </p:nvGrpSpPr>
        <p:grpSpPr bwMode="auto">
          <a:xfrm>
            <a:off x="4648200" y="2590800"/>
            <a:ext cx="2819400" cy="609600"/>
            <a:chOff x="1968" y="1632"/>
            <a:chExt cx="1776" cy="384"/>
          </a:xfrm>
        </p:grpSpPr>
        <p:sp>
          <p:nvSpPr>
            <p:cNvPr id="452614" name="Line 6"/>
            <p:cNvSpPr>
              <a:spLocks noChangeShapeType="1"/>
            </p:cNvSpPr>
            <p:nvPr/>
          </p:nvSpPr>
          <p:spPr bwMode="auto">
            <a:xfrm>
              <a:off x="1968" y="1632"/>
              <a:ext cx="816" cy="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2615" name="Line 7"/>
            <p:cNvSpPr>
              <a:spLocks noChangeShapeType="1"/>
            </p:cNvSpPr>
            <p:nvPr/>
          </p:nvSpPr>
          <p:spPr bwMode="auto">
            <a:xfrm>
              <a:off x="2928" y="2016"/>
              <a:ext cx="816" cy="0"/>
            </a:xfrm>
            <a:prstGeom prst="line">
              <a:avLst/>
            </a:prstGeom>
            <a:noFill/>
            <a:ln w="25400">
              <a:solidFill>
                <a:srgbClr val="0066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2619" name="Group 11"/>
          <p:cNvGrpSpPr>
            <a:grpSpLocks/>
          </p:cNvGrpSpPr>
          <p:nvPr/>
        </p:nvGrpSpPr>
        <p:grpSpPr bwMode="auto">
          <a:xfrm>
            <a:off x="7540625" y="2359025"/>
            <a:ext cx="1720850" cy="819150"/>
            <a:chOff x="3790" y="1486"/>
            <a:chExt cx="1084" cy="516"/>
          </a:xfrm>
        </p:grpSpPr>
        <p:sp>
          <p:nvSpPr>
            <p:cNvPr id="452617" name="Oval 9"/>
            <p:cNvSpPr>
              <a:spLocks noChangeArrowheads="1"/>
            </p:cNvSpPr>
            <p:nvPr/>
          </p:nvSpPr>
          <p:spPr bwMode="auto">
            <a:xfrm>
              <a:off x="3790" y="1486"/>
              <a:ext cx="148" cy="14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2618" name="Oval 10"/>
            <p:cNvSpPr>
              <a:spLocks noChangeArrowheads="1"/>
            </p:cNvSpPr>
            <p:nvPr/>
          </p:nvSpPr>
          <p:spPr bwMode="auto">
            <a:xfrm>
              <a:off x="4726" y="1854"/>
              <a:ext cx="148" cy="14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2622" name="Group 14"/>
          <p:cNvGrpSpPr>
            <a:grpSpLocks/>
          </p:cNvGrpSpPr>
          <p:nvPr/>
        </p:nvGrpSpPr>
        <p:grpSpPr bwMode="auto">
          <a:xfrm>
            <a:off x="2362201" y="1524000"/>
            <a:ext cx="4718051" cy="1066800"/>
            <a:chOff x="528" y="960"/>
            <a:chExt cx="2972" cy="672"/>
          </a:xfrm>
        </p:grpSpPr>
        <p:sp>
          <p:nvSpPr>
            <p:cNvPr id="452620" name="Rectangle 12"/>
            <p:cNvSpPr>
              <a:spLocks noChangeArrowheads="1"/>
            </p:cNvSpPr>
            <p:nvPr/>
          </p:nvSpPr>
          <p:spPr bwMode="auto">
            <a:xfrm>
              <a:off x="1104" y="1344"/>
              <a:ext cx="816" cy="288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2621" name="Rectangle 13"/>
            <p:cNvSpPr>
              <a:spLocks noChangeArrowheads="1"/>
            </p:cNvSpPr>
            <p:nvPr/>
          </p:nvSpPr>
          <p:spPr bwMode="auto">
            <a:xfrm>
              <a:off x="528" y="960"/>
              <a:ext cx="297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与变量名的命名规则相同</a:t>
              </a:r>
            </a:p>
          </p:txBody>
        </p:sp>
      </p:grpSp>
      <p:grpSp>
        <p:nvGrpSpPr>
          <p:cNvPr id="452625" name="Group 17"/>
          <p:cNvGrpSpPr>
            <a:grpSpLocks/>
          </p:cNvGrpSpPr>
          <p:nvPr/>
        </p:nvGrpSpPr>
        <p:grpSpPr bwMode="auto">
          <a:xfrm>
            <a:off x="8610600" y="1371600"/>
            <a:ext cx="1677988" cy="1570038"/>
            <a:chOff x="4464" y="864"/>
            <a:chExt cx="1057" cy="989"/>
          </a:xfrm>
        </p:grpSpPr>
        <p:sp>
          <p:nvSpPr>
            <p:cNvPr id="452623" name="Freeform 15"/>
            <p:cNvSpPr>
              <a:spLocks/>
            </p:cNvSpPr>
            <p:nvPr/>
          </p:nvSpPr>
          <p:spPr bwMode="auto">
            <a:xfrm>
              <a:off x="4464" y="864"/>
              <a:ext cx="1057" cy="989"/>
            </a:xfrm>
            <a:custGeom>
              <a:avLst/>
              <a:gdLst>
                <a:gd name="T0" fmla="*/ 0 w 1057"/>
                <a:gd name="T1" fmla="*/ 0 h 989"/>
                <a:gd name="T2" fmla="*/ 0 w 1057"/>
                <a:gd name="T3" fmla="*/ 196 h 989"/>
                <a:gd name="T4" fmla="*/ 0 w 1057"/>
                <a:gd name="T5" fmla="*/ 196 h 989"/>
                <a:gd name="T6" fmla="*/ 0 w 1057"/>
                <a:gd name="T7" fmla="*/ 280 h 989"/>
                <a:gd name="T8" fmla="*/ 0 w 1057"/>
                <a:gd name="T9" fmla="*/ 336 h 989"/>
                <a:gd name="T10" fmla="*/ 616 w 1057"/>
                <a:gd name="T11" fmla="*/ 336 h 989"/>
                <a:gd name="T12" fmla="*/ 785 w 1057"/>
                <a:gd name="T13" fmla="*/ 988 h 989"/>
                <a:gd name="T14" fmla="*/ 880 w 1057"/>
                <a:gd name="T15" fmla="*/ 336 h 989"/>
                <a:gd name="T16" fmla="*/ 1056 w 1057"/>
                <a:gd name="T17" fmla="*/ 336 h 989"/>
                <a:gd name="T18" fmla="*/ 1056 w 1057"/>
                <a:gd name="T19" fmla="*/ 280 h 989"/>
                <a:gd name="T20" fmla="*/ 1056 w 1057"/>
                <a:gd name="T21" fmla="*/ 196 h 989"/>
                <a:gd name="T22" fmla="*/ 1056 w 1057"/>
                <a:gd name="T23" fmla="*/ 196 h 989"/>
                <a:gd name="T24" fmla="*/ 1056 w 1057"/>
                <a:gd name="T25" fmla="*/ 0 h 989"/>
                <a:gd name="T26" fmla="*/ 880 w 1057"/>
                <a:gd name="T27" fmla="*/ 0 h 989"/>
                <a:gd name="T28" fmla="*/ 616 w 1057"/>
                <a:gd name="T29" fmla="*/ 0 h 989"/>
                <a:gd name="T30" fmla="*/ 616 w 1057"/>
                <a:gd name="T31" fmla="*/ 0 h 989"/>
                <a:gd name="T32" fmla="*/ 0 w 1057"/>
                <a:gd name="T33" fmla="*/ 0 h 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57" h="989">
                  <a:moveTo>
                    <a:pt x="0" y="0"/>
                  </a:moveTo>
                  <a:lnTo>
                    <a:pt x="0" y="196"/>
                  </a:lnTo>
                  <a:lnTo>
                    <a:pt x="0" y="196"/>
                  </a:lnTo>
                  <a:lnTo>
                    <a:pt x="0" y="280"/>
                  </a:lnTo>
                  <a:lnTo>
                    <a:pt x="0" y="336"/>
                  </a:lnTo>
                  <a:lnTo>
                    <a:pt x="616" y="336"/>
                  </a:lnTo>
                  <a:lnTo>
                    <a:pt x="785" y="988"/>
                  </a:lnTo>
                  <a:lnTo>
                    <a:pt x="880" y="336"/>
                  </a:lnTo>
                  <a:lnTo>
                    <a:pt x="1056" y="336"/>
                  </a:lnTo>
                  <a:lnTo>
                    <a:pt x="1056" y="280"/>
                  </a:lnTo>
                  <a:lnTo>
                    <a:pt x="1056" y="196"/>
                  </a:lnTo>
                  <a:lnTo>
                    <a:pt x="1056" y="196"/>
                  </a:lnTo>
                  <a:lnTo>
                    <a:pt x="1056" y="0"/>
                  </a:lnTo>
                  <a:lnTo>
                    <a:pt x="880" y="0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000099">
                    <a:gamma/>
                    <a:shade val="49804"/>
                    <a:invGamma/>
                  </a:srgbClr>
                </a:gs>
                <a:gs pos="100000">
                  <a:srgbClr val="000099"/>
                </a:gs>
              </a:gsLst>
              <a:lin ang="5400000" scaled="1"/>
            </a:gradFill>
            <a:ln w="12700" cap="rnd" cmpd="sng">
              <a:solidFill>
                <a:schemeClr val="accent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2624" name="Rectangle 16"/>
            <p:cNvSpPr>
              <a:spLocks noChangeArrowheads="1"/>
            </p:cNvSpPr>
            <p:nvPr/>
          </p:nvSpPr>
          <p:spPr bwMode="auto">
            <a:xfrm>
              <a:off x="4525" y="896"/>
              <a:ext cx="93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FFFF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没有分号</a:t>
              </a:r>
            </a:p>
          </p:txBody>
        </p:sp>
      </p:grpSp>
      <p:grpSp>
        <p:nvGrpSpPr>
          <p:cNvPr id="452632" name="Group 24"/>
          <p:cNvGrpSpPr>
            <a:grpSpLocks/>
          </p:cNvGrpSpPr>
          <p:nvPr/>
        </p:nvGrpSpPr>
        <p:grpSpPr bwMode="auto">
          <a:xfrm>
            <a:off x="4724401" y="2603501"/>
            <a:ext cx="5032375" cy="3114675"/>
            <a:chOff x="2016" y="1640"/>
            <a:chExt cx="3170" cy="1962"/>
          </a:xfrm>
        </p:grpSpPr>
        <p:grpSp>
          <p:nvGrpSpPr>
            <p:cNvPr id="452628" name="Group 20"/>
            <p:cNvGrpSpPr>
              <a:grpSpLocks/>
            </p:cNvGrpSpPr>
            <p:nvPr/>
          </p:nvGrpSpPr>
          <p:grpSpPr bwMode="auto">
            <a:xfrm>
              <a:off x="2016" y="1640"/>
              <a:ext cx="3170" cy="1962"/>
              <a:chOff x="2016" y="1640"/>
              <a:chExt cx="3170" cy="1962"/>
            </a:xfrm>
          </p:grpSpPr>
          <p:sp>
            <p:nvSpPr>
              <p:cNvPr id="452626" name="Freeform 18"/>
              <p:cNvSpPr>
                <a:spLocks/>
              </p:cNvSpPr>
              <p:nvPr/>
            </p:nvSpPr>
            <p:spPr bwMode="auto">
              <a:xfrm>
                <a:off x="2016" y="1640"/>
                <a:ext cx="3170" cy="1962"/>
              </a:xfrm>
              <a:custGeom>
                <a:avLst/>
                <a:gdLst>
                  <a:gd name="T0" fmla="*/ 1541 w 3170"/>
                  <a:gd name="T1" fmla="*/ 951 h 1962"/>
                  <a:gd name="T2" fmla="*/ 1744 w 3170"/>
                  <a:gd name="T3" fmla="*/ 954 h 1962"/>
                  <a:gd name="T4" fmla="*/ 2054 w 3170"/>
                  <a:gd name="T5" fmla="*/ 973 h 1962"/>
                  <a:gd name="T6" fmla="*/ 2337 w 3170"/>
                  <a:gd name="T7" fmla="*/ 1010 h 1962"/>
                  <a:gd name="T8" fmla="*/ 2591 w 3170"/>
                  <a:gd name="T9" fmla="*/ 1067 h 1962"/>
                  <a:gd name="T10" fmla="*/ 2809 w 3170"/>
                  <a:gd name="T11" fmla="*/ 1136 h 1962"/>
                  <a:gd name="T12" fmla="*/ 2976 w 3170"/>
                  <a:gd name="T13" fmla="*/ 1214 h 1962"/>
                  <a:gd name="T14" fmla="*/ 3098 w 3170"/>
                  <a:gd name="T15" fmla="*/ 1305 h 1962"/>
                  <a:gd name="T16" fmla="*/ 3159 w 3170"/>
                  <a:gd name="T17" fmla="*/ 1406 h 1962"/>
                  <a:gd name="T18" fmla="*/ 3159 w 3170"/>
                  <a:gd name="T19" fmla="*/ 1509 h 1962"/>
                  <a:gd name="T20" fmla="*/ 3098 w 3170"/>
                  <a:gd name="T21" fmla="*/ 1606 h 1962"/>
                  <a:gd name="T22" fmla="*/ 2976 w 3170"/>
                  <a:gd name="T23" fmla="*/ 1697 h 1962"/>
                  <a:gd name="T24" fmla="*/ 2809 w 3170"/>
                  <a:gd name="T25" fmla="*/ 1776 h 1962"/>
                  <a:gd name="T26" fmla="*/ 2591 w 3170"/>
                  <a:gd name="T27" fmla="*/ 1845 h 1962"/>
                  <a:gd name="T28" fmla="*/ 2337 w 3170"/>
                  <a:gd name="T29" fmla="*/ 1901 h 1962"/>
                  <a:gd name="T30" fmla="*/ 2054 w 3170"/>
                  <a:gd name="T31" fmla="*/ 1939 h 1962"/>
                  <a:gd name="T32" fmla="*/ 1744 w 3170"/>
                  <a:gd name="T33" fmla="*/ 1958 h 1962"/>
                  <a:gd name="T34" fmla="*/ 1420 w 3170"/>
                  <a:gd name="T35" fmla="*/ 1958 h 1962"/>
                  <a:gd name="T36" fmla="*/ 1110 w 3170"/>
                  <a:gd name="T37" fmla="*/ 1939 h 1962"/>
                  <a:gd name="T38" fmla="*/ 826 w 3170"/>
                  <a:gd name="T39" fmla="*/ 1901 h 1962"/>
                  <a:gd name="T40" fmla="*/ 578 w 3170"/>
                  <a:gd name="T41" fmla="*/ 1845 h 1962"/>
                  <a:gd name="T42" fmla="*/ 360 w 3170"/>
                  <a:gd name="T43" fmla="*/ 1776 h 1962"/>
                  <a:gd name="T44" fmla="*/ 193 w 3170"/>
                  <a:gd name="T45" fmla="*/ 1697 h 1962"/>
                  <a:gd name="T46" fmla="*/ 71 w 3170"/>
                  <a:gd name="T47" fmla="*/ 1606 h 1962"/>
                  <a:gd name="T48" fmla="*/ 10 w 3170"/>
                  <a:gd name="T49" fmla="*/ 1509 h 1962"/>
                  <a:gd name="T50" fmla="*/ 5 w 3170"/>
                  <a:gd name="T51" fmla="*/ 1418 h 1962"/>
                  <a:gd name="T52" fmla="*/ 35 w 3170"/>
                  <a:gd name="T53" fmla="*/ 1349 h 1962"/>
                  <a:gd name="T54" fmla="*/ 101 w 3170"/>
                  <a:gd name="T55" fmla="*/ 1280 h 1962"/>
                  <a:gd name="T56" fmla="*/ 193 w 3170"/>
                  <a:gd name="T57" fmla="*/ 1217 h 1962"/>
                  <a:gd name="T58" fmla="*/ 309 w 3170"/>
                  <a:gd name="T59" fmla="*/ 1158 h 1962"/>
                  <a:gd name="T60" fmla="*/ 451 w 3170"/>
                  <a:gd name="T61" fmla="*/ 1104 h 1962"/>
                  <a:gd name="T62" fmla="*/ 619 w 3170"/>
                  <a:gd name="T63" fmla="*/ 1057 h 1962"/>
                  <a:gd name="T64" fmla="*/ 806 w 3170"/>
                  <a:gd name="T65" fmla="*/ 1017 h 1962"/>
                  <a:gd name="T66" fmla="*/ 426 w 3170"/>
                  <a:gd name="T67" fmla="*/ 0 h 19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170" h="1962">
                    <a:moveTo>
                      <a:pt x="1496" y="954"/>
                    </a:moveTo>
                    <a:lnTo>
                      <a:pt x="1541" y="951"/>
                    </a:lnTo>
                    <a:lnTo>
                      <a:pt x="1582" y="951"/>
                    </a:lnTo>
                    <a:lnTo>
                      <a:pt x="1744" y="954"/>
                    </a:lnTo>
                    <a:lnTo>
                      <a:pt x="1901" y="960"/>
                    </a:lnTo>
                    <a:lnTo>
                      <a:pt x="2054" y="973"/>
                    </a:lnTo>
                    <a:lnTo>
                      <a:pt x="2201" y="991"/>
                    </a:lnTo>
                    <a:lnTo>
                      <a:pt x="2337" y="1010"/>
                    </a:lnTo>
                    <a:lnTo>
                      <a:pt x="2469" y="1039"/>
                    </a:lnTo>
                    <a:lnTo>
                      <a:pt x="2591" y="1067"/>
                    </a:lnTo>
                    <a:lnTo>
                      <a:pt x="2703" y="1098"/>
                    </a:lnTo>
                    <a:lnTo>
                      <a:pt x="2809" y="1136"/>
                    </a:lnTo>
                    <a:lnTo>
                      <a:pt x="2900" y="1173"/>
                    </a:lnTo>
                    <a:lnTo>
                      <a:pt x="2976" y="1214"/>
                    </a:lnTo>
                    <a:lnTo>
                      <a:pt x="3042" y="1258"/>
                    </a:lnTo>
                    <a:lnTo>
                      <a:pt x="3098" y="1305"/>
                    </a:lnTo>
                    <a:lnTo>
                      <a:pt x="3139" y="1355"/>
                    </a:lnTo>
                    <a:lnTo>
                      <a:pt x="3159" y="1406"/>
                    </a:lnTo>
                    <a:lnTo>
                      <a:pt x="3169" y="1456"/>
                    </a:lnTo>
                    <a:lnTo>
                      <a:pt x="3159" y="1509"/>
                    </a:lnTo>
                    <a:lnTo>
                      <a:pt x="3139" y="1559"/>
                    </a:lnTo>
                    <a:lnTo>
                      <a:pt x="3098" y="1606"/>
                    </a:lnTo>
                    <a:lnTo>
                      <a:pt x="3042" y="1654"/>
                    </a:lnTo>
                    <a:lnTo>
                      <a:pt x="2976" y="1697"/>
                    </a:lnTo>
                    <a:lnTo>
                      <a:pt x="2900" y="1738"/>
                    </a:lnTo>
                    <a:lnTo>
                      <a:pt x="2809" y="1776"/>
                    </a:lnTo>
                    <a:lnTo>
                      <a:pt x="2703" y="1814"/>
                    </a:lnTo>
                    <a:lnTo>
                      <a:pt x="2591" y="1845"/>
                    </a:lnTo>
                    <a:lnTo>
                      <a:pt x="2469" y="1876"/>
                    </a:lnTo>
                    <a:lnTo>
                      <a:pt x="2337" y="1901"/>
                    </a:lnTo>
                    <a:lnTo>
                      <a:pt x="2201" y="1920"/>
                    </a:lnTo>
                    <a:lnTo>
                      <a:pt x="2054" y="1939"/>
                    </a:lnTo>
                    <a:lnTo>
                      <a:pt x="1901" y="1952"/>
                    </a:lnTo>
                    <a:lnTo>
                      <a:pt x="1744" y="1958"/>
                    </a:lnTo>
                    <a:lnTo>
                      <a:pt x="1582" y="1961"/>
                    </a:lnTo>
                    <a:lnTo>
                      <a:pt x="1420" y="1958"/>
                    </a:lnTo>
                    <a:lnTo>
                      <a:pt x="1263" y="1952"/>
                    </a:lnTo>
                    <a:lnTo>
                      <a:pt x="1110" y="1939"/>
                    </a:lnTo>
                    <a:lnTo>
                      <a:pt x="968" y="1920"/>
                    </a:lnTo>
                    <a:lnTo>
                      <a:pt x="826" y="1901"/>
                    </a:lnTo>
                    <a:lnTo>
                      <a:pt x="700" y="1876"/>
                    </a:lnTo>
                    <a:lnTo>
                      <a:pt x="578" y="1845"/>
                    </a:lnTo>
                    <a:lnTo>
                      <a:pt x="466" y="1814"/>
                    </a:lnTo>
                    <a:lnTo>
                      <a:pt x="360" y="1776"/>
                    </a:lnTo>
                    <a:lnTo>
                      <a:pt x="269" y="1738"/>
                    </a:lnTo>
                    <a:lnTo>
                      <a:pt x="193" y="1697"/>
                    </a:lnTo>
                    <a:lnTo>
                      <a:pt x="127" y="1654"/>
                    </a:lnTo>
                    <a:lnTo>
                      <a:pt x="71" y="1606"/>
                    </a:lnTo>
                    <a:lnTo>
                      <a:pt x="30" y="1559"/>
                    </a:lnTo>
                    <a:lnTo>
                      <a:pt x="10" y="1509"/>
                    </a:lnTo>
                    <a:lnTo>
                      <a:pt x="0" y="1456"/>
                    </a:lnTo>
                    <a:lnTo>
                      <a:pt x="5" y="1418"/>
                    </a:lnTo>
                    <a:lnTo>
                      <a:pt x="15" y="1384"/>
                    </a:lnTo>
                    <a:lnTo>
                      <a:pt x="35" y="1349"/>
                    </a:lnTo>
                    <a:lnTo>
                      <a:pt x="66" y="1315"/>
                    </a:lnTo>
                    <a:lnTo>
                      <a:pt x="101" y="1280"/>
                    </a:lnTo>
                    <a:lnTo>
                      <a:pt x="142" y="1249"/>
                    </a:lnTo>
                    <a:lnTo>
                      <a:pt x="193" y="1217"/>
                    </a:lnTo>
                    <a:lnTo>
                      <a:pt x="248" y="1186"/>
                    </a:lnTo>
                    <a:lnTo>
                      <a:pt x="309" y="1158"/>
                    </a:lnTo>
                    <a:lnTo>
                      <a:pt x="375" y="1130"/>
                    </a:lnTo>
                    <a:lnTo>
                      <a:pt x="451" y="1104"/>
                    </a:lnTo>
                    <a:lnTo>
                      <a:pt x="532" y="1079"/>
                    </a:lnTo>
                    <a:lnTo>
                      <a:pt x="619" y="1057"/>
                    </a:lnTo>
                    <a:lnTo>
                      <a:pt x="710" y="1035"/>
                    </a:lnTo>
                    <a:lnTo>
                      <a:pt x="806" y="1017"/>
                    </a:lnTo>
                    <a:lnTo>
                      <a:pt x="908" y="1001"/>
                    </a:lnTo>
                    <a:lnTo>
                      <a:pt x="426" y="0"/>
                    </a:lnTo>
                    <a:lnTo>
                      <a:pt x="1496" y="954"/>
                    </a:lnTo>
                  </a:path>
                </a:pathLst>
              </a:cu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18900000" scaled="1"/>
              </a:gradFill>
              <a:ln w="12700" cap="rnd" cmpd="sng">
                <a:solidFill>
                  <a:srgbClr val="333399"/>
                </a:solidFill>
                <a:prstDash val="solid"/>
                <a:round/>
                <a:headEnd/>
                <a:tailEnd/>
              </a:ln>
              <a:effectLst>
                <a:outerShdw dist="107763" dir="2700000" algn="ctr" rotWithShape="0">
                  <a:srgbClr val="C9CDF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2627" name="Rectangle 19"/>
              <p:cNvSpPr>
                <a:spLocks noChangeArrowheads="1"/>
              </p:cNvSpPr>
              <p:nvPr/>
            </p:nvSpPr>
            <p:spPr bwMode="auto">
              <a:xfrm>
                <a:off x="2524" y="2763"/>
                <a:ext cx="2152" cy="6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zh-CN" altLang="en-US" sz="3200" b="1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每个参数前面的类型都必须分别写明</a:t>
                </a:r>
              </a:p>
            </p:txBody>
          </p:sp>
        </p:grpSp>
        <p:grpSp>
          <p:nvGrpSpPr>
            <p:cNvPr id="452631" name="Group 23"/>
            <p:cNvGrpSpPr>
              <a:grpSpLocks/>
            </p:cNvGrpSpPr>
            <p:nvPr/>
          </p:nvGrpSpPr>
          <p:grpSpPr bwMode="auto">
            <a:xfrm>
              <a:off x="2016" y="2028"/>
              <a:ext cx="3170" cy="1574"/>
              <a:chOff x="2016" y="2028"/>
              <a:chExt cx="3170" cy="1574"/>
            </a:xfrm>
          </p:grpSpPr>
          <p:sp>
            <p:nvSpPr>
              <p:cNvPr id="452629" name="Freeform 21"/>
              <p:cNvSpPr>
                <a:spLocks/>
              </p:cNvSpPr>
              <p:nvPr/>
            </p:nvSpPr>
            <p:spPr bwMode="auto">
              <a:xfrm>
                <a:off x="2016" y="2028"/>
                <a:ext cx="3170" cy="1574"/>
              </a:xfrm>
              <a:custGeom>
                <a:avLst/>
                <a:gdLst>
                  <a:gd name="T0" fmla="*/ 1881 w 3170"/>
                  <a:gd name="T1" fmla="*/ 574 h 1574"/>
                  <a:gd name="T2" fmla="*/ 2165 w 3170"/>
                  <a:gd name="T3" fmla="*/ 599 h 1574"/>
                  <a:gd name="T4" fmla="*/ 2424 w 3170"/>
                  <a:gd name="T5" fmla="*/ 639 h 1574"/>
                  <a:gd name="T6" fmla="*/ 2652 w 3170"/>
                  <a:gd name="T7" fmla="*/ 695 h 1574"/>
                  <a:gd name="T8" fmla="*/ 2850 w 3170"/>
                  <a:gd name="T9" fmla="*/ 763 h 1574"/>
                  <a:gd name="T10" fmla="*/ 3002 w 3170"/>
                  <a:gd name="T11" fmla="*/ 841 h 1574"/>
                  <a:gd name="T12" fmla="*/ 3108 w 3170"/>
                  <a:gd name="T13" fmla="*/ 926 h 1574"/>
                  <a:gd name="T14" fmla="*/ 3164 w 3170"/>
                  <a:gd name="T15" fmla="*/ 1019 h 1574"/>
                  <a:gd name="T16" fmla="*/ 3159 w 3170"/>
                  <a:gd name="T17" fmla="*/ 1120 h 1574"/>
                  <a:gd name="T18" fmla="*/ 3098 w 3170"/>
                  <a:gd name="T19" fmla="*/ 1218 h 1574"/>
                  <a:gd name="T20" fmla="*/ 2976 w 3170"/>
                  <a:gd name="T21" fmla="*/ 1309 h 1574"/>
                  <a:gd name="T22" fmla="*/ 2809 w 3170"/>
                  <a:gd name="T23" fmla="*/ 1389 h 1574"/>
                  <a:gd name="T24" fmla="*/ 2591 w 3170"/>
                  <a:gd name="T25" fmla="*/ 1457 h 1574"/>
                  <a:gd name="T26" fmla="*/ 2337 w 3170"/>
                  <a:gd name="T27" fmla="*/ 1513 h 1574"/>
                  <a:gd name="T28" fmla="*/ 2054 w 3170"/>
                  <a:gd name="T29" fmla="*/ 1550 h 1574"/>
                  <a:gd name="T30" fmla="*/ 1744 w 3170"/>
                  <a:gd name="T31" fmla="*/ 1570 h 1574"/>
                  <a:gd name="T32" fmla="*/ 1420 w 3170"/>
                  <a:gd name="T33" fmla="*/ 1570 h 1574"/>
                  <a:gd name="T34" fmla="*/ 1110 w 3170"/>
                  <a:gd name="T35" fmla="*/ 1550 h 1574"/>
                  <a:gd name="T36" fmla="*/ 826 w 3170"/>
                  <a:gd name="T37" fmla="*/ 1513 h 1574"/>
                  <a:gd name="T38" fmla="*/ 578 w 3170"/>
                  <a:gd name="T39" fmla="*/ 1457 h 1574"/>
                  <a:gd name="T40" fmla="*/ 360 w 3170"/>
                  <a:gd name="T41" fmla="*/ 1389 h 1574"/>
                  <a:gd name="T42" fmla="*/ 193 w 3170"/>
                  <a:gd name="T43" fmla="*/ 1309 h 1574"/>
                  <a:gd name="T44" fmla="*/ 71 w 3170"/>
                  <a:gd name="T45" fmla="*/ 1218 h 1574"/>
                  <a:gd name="T46" fmla="*/ 10 w 3170"/>
                  <a:gd name="T47" fmla="*/ 1120 h 1574"/>
                  <a:gd name="T48" fmla="*/ 5 w 3170"/>
                  <a:gd name="T49" fmla="*/ 1027 h 1574"/>
                  <a:gd name="T50" fmla="*/ 46 w 3170"/>
                  <a:gd name="T51" fmla="*/ 946 h 1574"/>
                  <a:gd name="T52" fmla="*/ 127 w 3170"/>
                  <a:gd name="T53" fmla="*/ 871 h 1574"/>
                  <a:gd name="T54" fmla="*/ 243 w 3170"/>
                  <a:gd name="T55" fmla="*/ 800 h 1574"/>
                  <a:gd name="T56" fmla="*/ 390 w 3170"/>
                  <a:gd name="T57" fmla="*/ 737 h 1574"/>
                  <a:gd name="T58" fmla="*/ 568 w 3170"/>
                  <a:gd name="T59" fmla="*/ 682 h 1574"/>
                  <a:gd name="T60" fmla="*/ 776 w 3170"/>
                  <a:gd name="T61" fmla="*/ 634 h 1574"/>
                  <a:gd name="T62" fmla="*/ 1004 w 3170"/>
                  <a:gd name="T63" fmla="*/ 599 h 1574"/>
                  <a:gd name="T64" fmla="*/ 1242 w 3170"/>
                  <a:gd name="T65" fmla="*/ 0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170" h="1574">
                    <a:moveTo>
                      <a:pt x="1729" y="566"/>
                    </a:moveTo>
                    <a:lnTo>
                      <a:pt x="1881" y="574"/>
                    </a:lnTo>
                    <a:lnTo>
                      <a:pt x="2023" y="584"/>
                    </a:lnTo>
                    <a:lnTo>
                      <a:pt x="2165" y="599"/>
                    </a:lnTo>
                    <a:lnTo>
                      <a:pt x="2297" y="617"/>
                    </a:lnTo>
                    <a:lnTo>
                      <a:pt x="2424" y="639"/>
                    </a:lnTo>
                    <a:lnTo>
                      <a:pt x="2545" y="667"/>
                    </a:lnTo>
                    <a:lnTo>
                      <a:pt x="2652" y="695"/>
                    </a:lnTo>
                    <a:lnTo>
                      <a:pt x="2753" y="727"/>
                    </a:lnTo>
                    <a:lnTo>
                      <a:pt x="2850" y="763"/>
                    </a:lnTo>
                    <a:lnTo>
                      <a:pt x="2931" y="800"/>
                    </a:lnTo>
                    <a:lnTo>
                      <a:pt x="3002" y="841"/>
                    </a:lnTo>
                    <a:lnTo>
                      <a:pt x="3057" y="883"/>
                    </a:lnTo>
                    <a:lnTo>
                      <a:pt x="3108" y="926"/>
                    </a:lnTo>
                    <a:lnTo>
                      <a:pt x="3139" y="971"/>
                    </a:lnTo>
                    <a:lnTo>
                      <a:pt x="3164" y="1019"/>
                    </a:lnTo>
                    <a:lnTo>
                      <a:pt x="3169" y="1067"/>
                    </a:lnTo>
                    <a:lnTo>
                      <a:pt x="3159" y="1120"/>
                    </a:lnTo>
                    <a:lnTo>
                      <a:pt x="3139" y="1170"/>
                    </a:lnTo>
                    <a:lnTo>
                      <a:pt x="3098" y="1218"/>
                    </a:lnTo>
                    <a:lnTo>
                      <a:pt x="3042" y="1263"/>
                    </a:lnTo>
                    <a:lnTo>
                      <a:pt x="2976" y="1309"/>
                    </a:lnTo>
                    <a:lnTo>
                      <a:pt x="2900" y="1349"/>
                    </a:lnTo>
                    <a:lnTo>
                      <a:pt x="2809" y="1389"/>
                    </a:lnTo>
                    <a:lnTo>
                      <a:pt x="2703" y="1425"/>
                    </a:lnTo>
                    <a:lnTo>
                      <a:pt x="2591" y="1457"/>
                    </a:lnTo>
                    <a:lnTo>
                      <a:pt x="2469" y="1487"/>
                    </a:lnTo>
                    <a:lnTo>
                      <a:pt x="2337" y="1513"/>
                    </a:lnTo>
                    <a:lnTo>
                      <a:pt x="2201" y="1533"/>
                    </a:lnTo>
                    <a:lnTo>
                      <a:pt x="2054" y="1550"/>
                    </a:lnTo>
                    <a:lnTo>
                      <a:pt x="1901" y="1563"/>
                    </a:lnTo>
                    <a:lnTo>
                      <a:pt x="1744" y="1570"/>
                    </a:lnTo>
                    <a:lnTo>
                      <a:pt x="1582" y="1573"/>
                    </a:lnTo>
                    <a:lnTo>
                      <a:pt x="1420" y="1570"/>
                    </a:lnTo>
                    <a:lnTo>
                      <a:pt x="1263" y="1563"/>
                    </a:lnTo>
                    <a:lnTo>
                      <a:pt x="1110" y="1550"/>
                    </a:lnTo>
                    <a:lnTo>
                      <a:pt x="968" y="1533"/>
                    </a:lnTo>
                    <a:lnTo>
                      <a:pt x="826" y="1513"/>
                    </a:lnTo>
                    <a:lnTo>
                      <a:pt x="700" y="1487"/>
                    </a:lnTo>
                    <a:lnTo>
                      <a:pt x="578" y="1457"/>
                    </a:lnTo>
                    <a:lnTo>
                      <a:pt x="466" y="1425"/>
                    </a:lnTo>
                    <a:lnTo>
                      <a:pt x="360" y="1389"/>
                    </a:lnTo>
                    <a:lnTo>
                      <a:pt x="269" y="1349"/>
                    </a:lnTo>
                    <a:lnTo>
                      <a:pt x="193" y="1309"/>
                    </a:lnTo>
                    <a:lnTo>
                      <a:pt x="127" y="1263"/>
                    </a:lnTo>
                    <a:lnTo>
                      <a:pt x="71" y="1218"/>
                    </a:lnTo>
                    <a:lnTo>
                      <a:pt x="30" y="1170"/>
                    </a:lnTo>
                    <a:lnTo>
                      <a:pt x="10" y="1120"/>
                    </a:lnTo>
                    <a:lnTo>
                      <a:pt x="0" y="1067"/>
                    </a:lnTo>
                    <a:lnTo>
                      <a:pt x="5" y="1027"/>
                    </a:lnTo>
                    <a:lnTo>
                      <a:pt x="20" y="987"/>
                    </a:lnTo>
                    <a:lnTo>
                      <a:pt x="46" y="946"/>
                    </a:lnTo>
                    <a:lnTo>
                      <a:pt x="81" y="909"/>
                    </a:lnTo>
                    <a:lnTo>
                      <a:pt x="127" y="871"/>
                    </a:lnTo>
                    <a:lnTo>
                      <a:pt x="177" y="836"/>
                    </a:lnTo>
                    <a:lnTo>
                      <a:pt x="243" y="800"/>
                    </a:lnTo>
                    <a:lnTo>
                      <a:pt x="314" y="768"/>
                    </a:lnTo>
                    <a:lnTo>
                      <a:pt x="390" y="737"/>
                    </a:lnTo>
                    <a:lnTo>
                      <a:pt x="477" y="707"/>
                    </a:lnTo>
                    <a:lnTo>
                      <a:pt x="568" y="682"/>
                    </a:lnTo>
                    <a:lnTo>
                      <a:pt x="669" y="657"/>
                    </a:lnTo>
                    <a:lnTo>
                      <a:pt x="776" y="634"/>
                    </a:lnTo>
                    <a:lnTo>
                      <a:pt x="887" y="617"/>
                    </a:lnTo>
                    <a:lnTo>
                      <a:pt x="1004" y="599"/>
                    </a:lnTo>
                    <a:lnTo>
                      <a:pt x="1126" y="586"/>
                    </a:lnTo>
                    <a:lnTo>
                      <a:pt x="1242" y="0"/>
                    </a:lnTo>
                    <a:lnTo>
                      <a:pt x="1729" y="566"/>
                    </a:lnTo>
                  </a:path>
                </a:pathLst>
              </a:cu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18900000" scaled="1"/>
              </a:gradFill>
              <a:ln w="12700" cap="rnd" cmpd="sng">
                <a:solidFill>
                  <a:srgbClr val="333399"/>
                </a:solidFill>
                <a:prstDash val="solid"/>
                <a:round/>
                <a:headEnd/>
                <a:tailEnd/>
              </a:ln>
              <a:effectLst>
                <a:outerShdw dist="107763" dir="2700000" algn="ctr" rotWithShape="0">
                  <a:srgbClr val="C9CDF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2630" name="Rectangle 22"/>
              <p:cNvSpPr>
                <a:spLocks noChangeArrowheads="1"/>
              </p:cNvSpPr>
              <p:nvPr/>
            </p:nvSpPr>
            <p:spPr bwMode="auto">
              <a:xfrm>
                <a:off x="2524" y="2763"/>
                <a:ext cx="2152" cy="6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fontAlgn="base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zh-CN" altLang="en-US" sz="3200" b="1">
                    <a:solidFill>
                      <a:srgbClr val="000099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每个参数前面的类型都必须分别写明</a:t>
                </a:r>
              </a:p>
            </p:txBody>
          </p:sp>
        </p:grpSp>
      </p:grpSp>
      <p:sp>
        <p:nvSpPr>
          <p:cNvPr id="452633" name="Rectangle 25"/>
          <p:cNvSpPr>
            <a:spLocks noChangeArrowheads="1"/>
          </p:cNvSpPr>
          <p:nvPr/>
        </p:nvSpPr>
        <p:spPr bwMode="auto">
          <a:xfrm>
            <a:off x="6811964" y="1524000"/>
            <a:ext cx="389369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参数之间用逗号分隔</a:t>
            </a:r>
          </a:p>
        </p:txBody>
      </p:sp>
      <p:grpSp>
        <p:nvGrpSpPr>
          <p:cNvPr id="452636" name="Group 28"/>
          <p:cNvGrpSpPr>
            <a:grpSpLocks/>
          </p:cNvGrpSpPr>
          <p:nvPr/>
        </p:nvGrpSpPr>
        <p:grpSpPr bwMode="auto">
          <a:xfrm>
            <a:off x="2284414" y="3198814"/>
            <a:ext cx="4757737" cy="1908175"/>
            <a:chOff x="479" y="2015"/>
            <a:chExt cx="2997" cy="1202"/>
          </a:xfrm>
        </p:grpSpPr>
        <p:sp>
          <p:nvSpPr>
            <p:cNvPr id="452634" name="Rectangle 26"/>
            <p:cNvSpPr>
              <a:spLocks noChangeArrowheads="1"/>
            </p:cNvSpPr>
            <p:nvPr/>
          </p:nvSpPr>
          <p:spPr bwMode="auto">
            <a:xfrm>
              <a:off x="479" y="2015"/>
              <a:ext cx="2450" cy="12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2635" name="Rectangle 27"/>
            <p:cNvSpPr>
              <a:spLocks noChangeArrowheads="1"/>
            </p:cNvSpPr>
            <p:nvPr/>
          </p:nvSpPr>
          <p:spPr bwMode="auto">
            <a:xfrm>
              <a:off x="2971" y="2160"/>
              <a:ext cx="505" cy="10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函数体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44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2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2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2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2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2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2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3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ChangeArrowheads="1"/>
          </p:cNvSpPr>
          <p:nvPr/>
        </p:nvSpPr>
        <p:spPr bwMode="auto">
          <a:xfrm>
            <a:off x="1676400" y="152400"/>
            <a:ext cx="716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返回运算结果的函数定义</a:t>
            </a:r>
          </a:p>
        </p:txBody>
      </p:sp>
      <p:sp>
        <p:nvSpPr>
          <p:cNvPr id="454659" name="Rectangle 3"/>
          <p:cNvSpPr>
            <a:spLocks noChangeArrowheads="1"/>
          </p:cNvSpPr>
          <p:nvPr/>
        </p:nvSpPr>
        <p:spPr bwMode="auto">
          <a:xfrm>
            <a:off x="1828800" y="1447801"/>
            <a:ext cx="8458200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9900CC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类型名</a:t>
            </a: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3200" b="1">
                <a:solidFill>
                  <a:srgbClr val="CC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函数名</a:t>
            </a:r>
            <a:r>
              <a:rPr lang="en-US" altLang="zh-CN" sz="3200" b="1">
                <a:solidFill>
                  <a:srgbClr val="CC0000"/>
                </a:solidFill>
                <a:latin typeface="Verdana" panose="020B0604030504040204" pitchFamily="34" charset="0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类型名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形式参数</a:t>
            </a:r>
            <a:r>
              <a:rPr lang="en-US" altLang="zh-CN" sz="28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类型名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形式参数</a:t>
            </a:r>
            <a:r>
              <a:rPr lang="en-US" altLang="zh-CN" sz="28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3200" b="1">
                <a:solidFill>
                  <a:srgbClr val="CC0000"/>
                </a:solidFill>
                <a:latin typeface="Verdana" panose="020B0604030504040204" pitchFamily="34" charset="0"/>
              </a:rPr>
              <a:t>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</a:rPr>
              <a:t>    {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</a:rPr>
              <a:t>         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函数实现过程；</a:t>
            </a: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</a:rPr>
              <a:t>      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</a:rPr>
              <a:t>    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3124200" y="3810000"/>
            <a:ext cx="3425618" cy="58541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CCFF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return </a:t>
            </a:r>
            <a:r>
              <a:rPr lang="zh-CN" altLang="en-US" sz="3200" b="1">
                <a:solidFill>
                  <a:srgbClr val="0066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表达式</a:t>
            </a:r>
            <a:r>
              <a:rPr lang="zh-CN" altLang="en-US" sz="3200" b="1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；</a:t>
            </a:r>
          </a:p>
        </p:txBody>
      </p:sp>
      <p:grpSp>
        <p:nvGrpSpPr>
          <p:cNvPr id="454663" name="Group 7"/>
          <p:cNvGrpSpPr>
            <a:grpSpLocks/>
          </p:cNvGrpSpPr>
          <p:nvPr/>
        </p:nvGrpSpPr>
        <p:grpSpPr bwMode="auto">
          <a:xfrm>
            <a:off x="1676401" y="838201"/>
            <a:ext cx="4718051" cy="1260475"/>
            <a:chOff x="96" y="528"/>
            <a:chExt cx="2972" cy="794"/>
          </a:xfrm>
        </p:grpSpPr>
        <p:sp>
          <p:nvSpPr>
            <p:cNvPr id="454661" name="Oval 5"/>
            <p:cNvSpPr>
              <a:spLocks noChangeArrowheads="1"/>
            </p:cNvSpPr>
            <p:nvPr/>
          </p:nvSpPr>
          <p:spPr bwMode="auto">
            <a:xfrm>
              <a:off x="174" y="886"/>
              <a:ext cx="916" cy="43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4662" name="Rectangle 6"/>
            <p:cNvSpPr>
              <a:spLocks noChangeArrowheads="1"/>
            </p:cNvSpPr>
            <p:nvPr/>
          </p:nvSpPr>
          <p:spPr bwMode="auto">
            <a:xfrm>
              <a:off x="96" y="528"/>
              <a:ext cx="297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与函数返回值的类型一致</a:t>
              </a:r>
            </a:p>
          </p:txBody>
        </p:sp>
      </p:grpSp>
      <p:grpSp>
        <p:nvGrpSpPr>
          <p:cNvPr id="454668" name="Group 12"/>
          <p:cNvGrpSpPr>
            <a:grpSpLocks/>
          </p:cNvGrpSpPr>
          <p:nvPr/>
        </p:nvGrpSpPr>
        <p:grpSpPr bwMode="auto">
          <a:xfrm>
            <a:off x="4721225" y="2400301"/>
            <a:ext cx="5238750" cy="2022475"/>
            <a:chOff x="2014" y="1512"/>
            <a:chExt cx="3300" cy="1274"/>
          </a:xfrm>
        </p:grpSpPr>
        <p:grpSp>
          <p:nvGrpSpPr>
            <p:cNvPr id="454666" name="Group 10"/>
            <p:cNvGrpSpPr>
              <a:grpSpLocks/>
            </p:cNvGrpSpPr>
            <p:nvPr/>
          </p:nvGrpSpPr>
          <p:grpSpPr bwMode="auto">
            <a:xfrm>
              <a:off x="2740" y="1512"/>
              <a:ext cx="2574" cy="1066"/>
              <a:chOff x="2740" y="1512"/>
              <a:chExt cx="2574" cy="1066"/>
            </a:xfrm>
          </p:grpSpPr>
          <p:pic>
            <p:nvPicPr>
              <p:cNvPr id="454664" name="Picture 8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0" y="1512"/>
                <a:ext cx="2574" cy="10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54665" name="Rectangle 9"/>
              <p:cNvSpPr>
                <a:spLocks noChangeArrowheads="1"/>
              </p:cNvSpPr>
              <p:nvPr/>
            </p:nvSpPr>
            <p:spPr bwMode="auto">
              <a:xfrm>
                <a:off x="3462" y="1711"/>
                <a:ext cx="1331" cy="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3200" b="1">
                    <a:solidFill>
                      <a:srgbClr val="FFFF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值即为该函数的返回值</a:t>
                </a:r>
              </a:p>
            </p:txBody>
          </p:sp>
        </p:grpSp>
        <p:sp>
          <p:nvSpPr>
            <p:cNvPr id="454667" name="Oval 11"/>
            <p:cNvSpPr>
              <a:spLocks noChangeArrowheads="1"/>
            </p:cNvSpPr>
            <p:nvPr/>
          </p:nvSpPr>
          <p:spPr bwMode="auto">
            <a:xfrm>
              <a:off x="2014" y="2398"/>
              <a:ext cx="820" cy="38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4671" name="Group 15"/>
          <p:cNvGrpSpPr>
            <a:grpSpLocks/>
          </p:cNvGrpSpPr>
          <p:nvPr/>
        </p:nvGrpSpPr>
        <p:grpSpPr bwMode="auto">
          <a:xfrm>
            <a:off x="3195639" y="5481639"/>
            <a:ext cx="5508625" cy="860425"/>
            <a:chOff x="1053" y="3453"/>
            <a:chExt cx="3470" cy="542"/>
          </a:xfrm>
        </p:grpSpPr>
        <p:pic>
          <p:nvPicPr>
            <p:cNvPr id="454669" name="Picture 13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" y="3453"/>
              <a:ext cx="3470" cy="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4670" name="Rectangle 14"/>
            <p:cNvSpPr>
              <a:spLocks noChangeArrowheads="1"/>
            </p:cNvSpPr>
            <p:nvPr/>
          </p:nvSpPr>
          <p:spPr bwMode="auto">
            <a:xfrm>
              <a:off x="1181" y="3546"/>
              <a:ext cx="3238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return</a:t>
              </a:r>
              <a:r>
                <a:rPr lang="zh-CN" altLang="en-US" sz="3200" b="1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语句只能返回一个值</a:t>
              </a:r>
            </a:p>
          </p:txBody>
        </p:sp>
      </p:grpSp>
      <p:grpSp>
        <p:nvGrpSpPr>
          <p:cNvPr id="454674" name="Group 18"/>
          <p:cNvGrpSpPr>
            <a:grpSpLocks/>
          </p:cNvGrpSpPr>
          <p:nvPr/>
        </p:nvGrpSpPr>
        <p:grpSpPr bwMode="auto">
          <a:xfrm>
            <a:off x="2439989" y="4341814"/>
            <a:ext cx="4568825" cy="1089025"/>
            <a:chOff x="577" y="2735"/>
            <a:chExt cx="2878" cy="686"/>
          </a:xfrm>
        </p:grpSpPr>
        <p:sp>
          <p:nvSpPr>
            <p:cNvPr id="454672" name="Rectangle 16"/>
            <p:cNvSpPr>
              <a:spLocks noChangeArrowheads="1"/>
            </p:cNvSpPr>
            <p:nvPr/>
          </p:nvSpPr>
          <p:spPr bwMode="auto">
            <a:xfrm>
              <a:off x="577" y="3090"/>
              <a:ext cx="2878" cy="331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lin ang="5400000" scaled="1"/>
            </a:gradFill>
            <a:ln w="12700">
              <a:solidFill>
                <a:srgbClr val="FF99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80008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把表达式的值回送给主函数</a:t>
              </a:r>
            </a:p>
          </p:txBody>
        </p:sp>
        <p:sp>
          <p:nvSpPr>
            <p:cNvPr id="454673" name="Line 17"/>
            <p:cNvSpPr>
              <a:spLocks noChangeShapeType="1"/>
            </p:cNvSpPr>
            <p:nvPr/>
          </p:nvSpPr>
          <p:spPr bwMode="auto">
            <a:xfrm flipV="1">
              <a:off x="1651" y="2735"/>
              <a:ext cx="0" cy="35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8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19400" y="609600"/>
            <a:ext cx="4465638" cy="6096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#include &lt;stdio.h&gt; </a:t>
            </a:r>
          </a:p>
        </p:txBody>
      </p:sp>
      <p:grpSp>
        <p:nvGrpSpPr>
          <p:cNvPr id="456712" name="Group 8"/>
          <p:cNvGrpSpPr>
            <a:grpSpLocks/>
          </p:cNvGrpSpPr>
          <p:nvPr/>
        </p:nvGrpSpPr>
        <p:grpSpPr bwMode="auto">
          <a:xfrm>
            <a:off x="2743200" y="1295400"/>
            <a:ext cx="7010400" cy="2840038"/>
            <a:chOff x="768" y="816"/>
            <a:chExt cx="4416" cy="1789"/>
          </a:xfrm>
        </p:grpSpPr>
        <p:sp>
          <p:nvSpPr>
            <p:cNvPr id="456707" name="Rectangle 3"/>
            <p:cNvSpPr>
              <a:spLocks noChangeArrowheads="1"/>
            </p:cNvSpPr>
            <p:nvPr/>
          </p:nvSpPr>
          <p:spPr bwMode="auto">
            <a:xfrm>
              <a:off x="816" y="2236"/>
              <a:ext cx="38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just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  <p:sp>
          <p:nvSpPr>
            <p:cNvPr id="456708" name="Rectangle 4"/>
            <p:cNvSpPr>
              <a:spLocks noChangeArrowheads="1"/>
            </p:cNvSpPr>
            <p:nvPr/>
          </p:nvSpPr>
          <p:spPr bwMode="auto">
            <a:xfrm>
              <a:off x="768" y="816"/>
              <a:ext cx="4416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double  </a:t>
              </a:r>
              <a:r>
                <a:rPr lang="en-US" altLang="zh-CN" sz="3200" b="1">
                  <a:solidFill>
                    <a:srgbClr val="E025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mypow</a:t>
              </a:r>
              <a:r>
                <a:rPr lang="en-US" altLang="zh-CN" sz="32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( double  x,  int  y )</a:t>
              </a:r>
            </a:p>
          </p:txBody>
        </p:sp>
        <p:sp>
          <p:nvSpPr>
            <p:cNvPr id="456709" name="Rectangle 5"/>
            <p:cNvSpPr>
              <a:spLocks noChangeArrowheads="1"/>
            </p:cNvSpPr>
            <p:nvPr/>
          </p:nvSpPr>
          <p:spPr bwMode="auto">
            <a:xfrm>
              <a:off x="793" y="1162"/>
              <a:ext cx="290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  int  i=0;  double  z=1.0;</a:t>
              </a:r>
            </a:p>
          </p:txBody>
        </p:sp>
        <p:sp>
          <p:nvSpPr>
            <p:cNvPr id="456710" name="Rectangle 6"/>
            <p:cNvSpPr>
              <a:spLocks noChangeArrowheads="1"/>
            </p:cNvSpPr>
            <p:nvPr/>
          </p:nvSpPr>
          <p:spPr bwMode="auto">
            <a:xfrm>
              <a:off x="1016" y="1591"/>
              <a:ext cx="398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for ( i = 1;  i &lt;= y ;  i++ )    z= z* x ;</a:t>
              </a:r>
            </a:p>
          </p:txBody>
        </p:sp>
        <p:sp>
          <p:nvSpPr>
            <p:cNvPr id="456711" name="Rectangle 7"/>
            <p:cNvSpPr>
              <a:spLocks noChangeArrowheads="1"/>
            </p:cNvSpPr>
            <p:nvPr/>
          </p:nvSpPr>
          <p:spPr bwMode="auto">
            <a:xfrm>
              <a:off x="1016" y="1940"/>
              <a:ext cx="148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algn="just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return  z ;</a:t>
              </a:r>
            </a:p>
          </p:txBody>
        </p:sp>
      </p:grpSp>
      <p:sp>
        <p:nvSpPr>
          <p:cNvPr id="456713" name="Rectangle 9"/>
          <p:cNvSpPr>
            <a:spLocks noChangeArrowheads="1"/>
          </p:cNvSpPr>
          <p:nvPr/>
        </p:nvSpPr>
        <p:spPr bwMode="auto">
          <a:xfrm>
            <a:off x="2800350" y="4057651"/>
            <a:ext cx="3276600" cy="257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main( )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 ……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z=  mypow (x,y);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……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}</a:t>
            </a:r>
          </a:p>
        </p:txBody>
      </p:sp>
      <p:grpSp>
        <p:nvGrpSpPr>
          <p:cNvPr id="456716" name="Group 12"/>
          <p:cNvGrpSpPr>
            <a:grpSpLocks/>
          </p:cNvGrpSpPr>
          <p:nvPr/>
        </p:nvGrpSpPr>
        <p:grpSpPr bwMode="auto">
          <a:xfrm>
            <a:off x="2752725" y="1355725"/>
            <a:ext cx="2051050" cy="2228850"/>
            <a:chOff x="774" y="854"/>
            <a:chExt cx="1292" cy="1404"/>
          </a:xfrm>
        </p:grpSpPr>
        <p:sp>
          <p:nvSpPr>
            <p:cNvPr id="456714" name="Oval 10"/>
            <p:cNvSpPr>
              <a:spLocks noChangeArrowheads="1"/>
            </p:cNvSpPr>
            <p:nvPr/>
          </p:nvSpPr>
          <p:spPr bwMode="auto">
            <a:xfrm>
              <a:off x="774" y="854"/>
              <a:ext cx="820" cy="34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6715" name="Oval 11"/>
            <p:cNvSpPr>
              <a:spLocks noChangeArrowheads="1"/>
            </p:cNvSpPr>
            <p:nvPr/>
          </p:nvSpPr>
          <p:spPr bwMode="auto">
            <a:xfrm>
              <a:off x="1822" y="2014"/>
              <a:ext cx="244" cy="2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6719" name="Group 15"/>
          <p:cNvGrpSpPr>
            <a:grpSpLocks/>
          </p:cNvGrpSpPr>
          <p:nvPr/>
        </p:nvGrpSpPr>
        <p:grpSpPr bwMode="auto">
          <a:xfrm>
            <a:off x="5829300" y="914400"/>
            <a:ext cx="2743200" cy="914400"/>
            <a:chOff x="2712" y="576"/>
            <a:chExt cx="1728" cy="576"/>
          </a:xfrm>
        </p:grpSpPr>
        <p:sp>
          <p:nvSpPr>
            <p:cNvPr id="456717" name="Line 13"/>
            <p:cNvSpPr>
              <a:spLocks noChangeShapeType="1"/>
            </p:cNvSpPr>
            <p:nvPr/>
          </p:nvSpPr>
          <p:spPr bwMode="auto">
            <a:xfrm>
              <a:off x="2712" y="1152"/>
              <a:ext cx="172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6718" name="Rectangle 14"/>
            <p:cNvSpPr>
              <a:spLocks noChangeArrowheads="1"/>
            </p:cNvSpPr>
            <p:nvPr/>
          </p:nvSpPr>
          <p:spPr bwMode="auto">
            <a:xfrm>
              <a:off x="3120" y="576"/>
              <a:ext cx="636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形参</a:t>
              </a:r>
            </a:p>
          </p:txBody>
        </p:sp>
      </p:grpSp>
      <p:sp>
        <p:nvSpPr>
          <p:cNvPr id="456720" name="Rectangle 16"/>
          <p:cNvSpPr>
            <a:spLocks noChangeArrowheads="1"/>
          </p:cNvSpPr>
          <p:nvPr/>
        </p:nvSpPr>
        <p:spPr bwMode="auto">
          <a:xfrm>
            <a:off x="7391400" y="304800"/>
            <a:ext cx="2971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double  x, y</a:t>
            </a:r>
          </a:p>
        </p:txBody>
      </p:sp>
      <p:grpSp>
        <p:nvGrpSpPr>
          <p:cNvPr id="456723" name="Group 19"/>
          <p:cNvGrpSpPr>
            <a:grpSpLocks/>
          </p:cNvGrpSpPr>
          <p:nvPr/>
        </p:nvGrpSpPr>
        <p:grpSpPr bwMode="auto">
          <a:xfrm>
            <a:off x="7696200" y="228600"/>
            <a:ext cx="2057400" cy="762000"/>
            <a:chOff x="3888" y="144"/>
            <a:chExt cx="1296" cy="480"/>
          </a:xfrm>
        </p:grpSpPr>
        <p:sp>
          <p:nvSpPr>
            <p:cNvPr id="456721" name="Line 17"/>
            <p:cNvSpPr>
              <a:spLocks noChangeShapeType="1"/>
            </p:cNvSpPr>
            <p:nvPr/>
          </p:nvSpPr>
          <p:spPr bwMode="auto">
            <a:xfrm flipH="1">
              <a:off x="3888" y="144"/>
              <a:ext cx="1296" cy="48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6722" name="Line 18"/>
            <p:cNvSpPr>
              <a:spLocks noChangeShapeType="1"/>
            </p:cNvSpPr>
            <p:nvPr/>
          </p:nvSpPr>
          <p:spPr bwMode="auto">
            <a:xfrm>
              <a:off x="3936" y="192"/>
              <a:ext cx="1248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6726" name="Group 22"/>
          <p:cNvGrpSpPr>
            <a:grpSpLocks/>
          </p:cNvGrpSpPr>
          <p:nvPr/>
        </p:nvGrpSpPr>
        <p:grpSpPr bwMode="auto">
          <a:xfrm>
            <a:off x="2813050" y="1949450"/>
            <a:ext cx="317500" cy="2171700"/>
            <a:chOff x="812" y="1228"/>
            <a:chExt cx="200" cy="1368"/>
          </a:xfrm>
        </p:grpSpPr>
        <p:sp>
          <p:nvSpPr>
            <p:cNvPr id="456724" name="Oval 20"/>
            <p:cNvSpPr>
              <a:spLocks noChangeArrowheads="1"/>
            </p:cNvSpPr>
            <p:nvPr/>
          </p:nvSpPr>
          <p:spPr bwMode="auto">
            <a:xfrm>
              <a:off x="812" y="1228"/>
              <a:ext cx="200" cy="2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6725" name="Oval 21"/>
            <p:cNvSpPr>
              <a:spLocks noChangeArrowheads="1"/>
            </p:cNvSpPr>
            <p:nvPr/>
          </p:nvSpPr>
          <p:spPr bwMode="auto">
            <a:xfrm>
              <a:off x="812" y="2300"/>
              <a:ext cx="200" cy="296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56727" name="Line 23"/>
          <p:cNvSpPr>
            <a:spLocks noChangeShapeType="1"/>
          </p:cNvSpPr>
          <p:nvPr/>
        </p:nvSpPr>
        <p:spPr bwMode="auto">
          <a:xfrm>
            <a:off x="5181600" y="5562600"/>
            <a:ext cx="533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6728" name="Rectangle 24"/>
          <p:cNvSpPr>
            <a:spLocks noChangeArrowheads="1"/>
          </p:cNvSpPr>
          <p:nvPr/>
        </p:nvSpPr>
        <p:spPr bwMode="auto">
          <a:xfrm>
            <a:off x="2438400" y="990601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函数类型</a:t>
            </a:r>
          </a:p>
        </p:txBody>
      </p:sp>
      <p:sp>
        <p:nvSpPr>
          <p:cNvPr id="456729" name="Rectangle 25"/>
          <p:cNvSpPr>
            <a:spLocks noChangeArrowheads="1"/>
          </p:cNvSpPr>
          <p:nvPr/>
        </p:nvSpPr>
        <p:spPr bwMode="auto">
          <a:xfrm>
            <a:off x="4211856" y="990600"/>
            <a:ext cx="1267976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函数名</a:t>
            </a:r>
          </a:p>
        </p:txBody>
      </p:sp>
      <p:grpSp>
        <p:nvGrpSpPr>
          <p:cNvPr id="456734" name="Group 30"/>
          <p:cNvGrpSpPr>
            <a:grpSpLocks/>
          </p:cNvGrpSpPr>
          <p:nvPr/>
        </p:nvGrpSpPr>
        <p:grpSpPr bwMode="auto">
          <a:xfrm>
            <a:off x="4038600" y="1752600"/>
            <a:ext cx="4186238" cy="1804988"/>
            <a:chOff x="1584" y="1104"/>
            <a:chExt cx="2637" cy="1137"/>
          </a:xfrm>
        </p:grpSpPr>
        <p:grpSp>
          <p:nvGrpSpPr>
            <p:cNvPr id="456732" name="Group 28"/>
            <p:cNvGrpSpPr>
              <a:grpSpLocks/>
            </p:cNvGrpSpPr>
            <p:nvPr/>
          </p:nvGrpSpPr>
          <p:grpSpPr bwMode="auto">
            <a:xfrm>
              <a:off x="1584" y="1104"/>
              <a:ext cx="1488" cy="1008"/>
              <a:chOff x="1584" y="1104"/>
              <a:chExt cx="1488" cy="1008"/>
            </a:xfrm>
          </p:grpSpPr>
          <p:sp>
            <p:nvSpPr>
              <p:cNvPr id="456730" name="Line 26"/>
              <p:cNvSpPr>
                <a:spLocks noChangeShapeType="1"/>
              </p:cNvSpPr>
              <p:nvPr/>
            </p:nvSpPr>
            <p:spPr bwMode="auto">
              <a:xfrm>
                <a:off x="1584" y="1104"/>
                <a:ext cx="1488" cy="1008"/>
              </a:xfrm>
              <a:prstGeom prst="line">
                <a:avLst/>
              </a:prstGeom>
              <a:noFill/>
              <a:ln w="25400">
                <a:solidFill>
                  <a:srgbClr val="80008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6731" name="Line 27"/>
              <p:cNvSpPr>
                <a:spLocks noChangeShapeType="1"/>
              </p:cNvSpPr>
              <p:nvPr/>
            </p:nvSpPr>
            <p:spPr bwMode="auto">
              <a:xfrm>
                <a:off x="2064" y="2112"/>
                <a:ext cx="1008" cy="0"/>
              </a:xfrm>
              <a:prstGeom prst="line">
                <a:avLst/>
              </a:prstGeom>
              <a:noFill/>
              <a:ln w="25400">
                <a:solidFill>
                  <a:srgbClr val="80008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4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56733" name="Rectangle 29"/>
            <p:cNvSpPr>
              <a:spLocks noChangeArrowheads="1"/>
            </p:cNvSpPr>
            <p:nvPr/>
          </p:nvSpPr>
          <p:spPr bwMode="auto">
            <a:xfrm>
              <a:off x="3066" y="1872"/>
              <a:ext cx="1155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CC00CC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类型一致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696392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6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6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6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6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6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6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6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56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56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20" grpId="0" autoUpdateAnimBg="0"/>
      <p:bldP spid="456728" grpId="0" build="p" autoUpdateAnimBg="0"/>
      <p:bldP spid="45672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85776"/>
            <a:ext cx="8458200" cy="1190625"/>
          </a:xfrm>
          <a:noFill/>
          <a:ln/>
        </p:spPr>
        <p:txBody>
          <a:bodyPr/>
          <a:lstStyle/>
          <a:p>
            <a:r>
              <a:rPr lang="en-US" altLang="zh-CN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5-1</a:t>
            </a:r>
            <a:r>
              <a:rPr lang="en-US" altLang="zh-CN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/>
              <a:t>输入圆柱的高和半径，求圆柱体积。</a:t>
            </a:r>
          </a:p>
        </p:txBody>
      </p:sp>
      <p:sp>
        <p:nvSpPr>
          <p:cNvPr id="458755" name="Rectangle 3"/>
          <p:cNvSpPr>
            <a:spLocks noChangeArrowheads="1"/>
          </p:cNvSpPr>
          <p:nvPr/>
        </p:nvSpPr>
        <p:spPr bwMode="auto">
          <a:xfrm>
            <a:off x="1524000" y="305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8758" name="Group 6"/>
          <p:cNvGrpSpPr>
            <a:grpSpLocks/>
          </p:cNvGrpSpPr>
          <p:nvPr/>
        </p:nvGrpSpPr>
        <p:grpSpPr bwMode="auto">
          <a:xfrm>
            <a:off x="1974850" y="3352800"/>
            <a:ext cx="8318500" cy="2597150"/>
            <a:chOff x="284" y="2112"/>
            <a:chExt cx="5240" cy="1636"/>
          </a:xfrm>
        </p:grpSpPr>
        <p:sp>
          <p:nvSpPr>
            <p:cNvPr id="458756" name="AutoShape 4"/>
            <p:cNvSpPr>
              <a:spLocks noChangeArrowheads="1"/>
            </p:cNvSpPr>
            <p:nvPr/>
          </p:nvSpPr>
          <p:spPr bwMode="auto">
            <a:xfrm>
              <a:off x="284" y="2262"/>
              <a:ext cx="5240" cy="1486"/>
            </a:xfrm>
            <a:prstGeom prst="roundRect">
              <a:avLst>
                <a:gd name="adj" fmla="val 16657"/>
              </a:avLst>
            </a:prstGeom>
            <a:solidFill>
              <a:srgbClr val="FF99FF">
                <a:alpha val="50000"/>
              </a:srgbClr>
            </a:solidFill>
            <a:ln w="254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8757" name="Rectangle 5"/>
            <p:cNvSpPr>
              <a:spLocks noChangeArrowheads="1"/>
            </p:cNvSpPr>
            <p:nvPr/>
          </p:nvSpPr>
          <p:spPr bwMode="auto">
            <a:xfrm>
              <a:off x="514" y="2112"/>
              <a:ext cx="2912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038" rIns="0" bIns="4603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编程点拨：</a:t>
              </a:r>
              <a:r>
                <a: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要解决的问题</a:t>
              </a:r>
            </a:p>
          </p:txBody>
        </p:sp>
      </p:grpSp>
      <p:sp>
        <p:nvSpPr>
          <p:cNvPr id="458759" name="Rectangle 7"/>
          <p:cNvSpPr>
            <a:spLocks noChangeArrowheads="1"/>
          </p:cNvSpPr>
          <p:nvPr/>
        </p:nvSpPr>
        <p:spPr bwMode="auto">
          <a:xfrm>
            <a:off x="2971800" y="5257801"/>
            <a:ext cx="34290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调用函数 </a:t>
            </a:r>
          </a:p>
        </p:txBody>
      </p:sp>
      <p:sp>
        <p:nvSpPr>
          <p:cNvPr id="458760" name="Rectangle 8"/>
          <p:cNvSpPr>
            <a:spLocks noChangeArrowheads="1"/>
          </p:cNvSpPr>
          <p:nvPr/>
        </p:nvSpPr>
        <p:spPr bwMode="auto">
          <a:xfrm>
            <a:off x="2971800" y="3962401"/>
            <a:ext cx="22860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定义函数 </a:t>
            </a:r>
          </a:p>
        </p:txBody>
      </p:sp>
      <p:sp>
        <p:nvSpPr>
          <p:cNvPr id="458761" name="Rectangle 9"/>
          <p:cNvSpPr>
            <a:spLocks noChangeArrowheads="1"/>
          </p:cNvSpPr>
          <p:nvPr/>
        </p:nvSpPr>
        <p:spPr bwMode="auto">
          <a:xfrm>
            <a:off x="2133600" y="1905000"/>
            <a:ext cx="76962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要求：</a:t>
            </a: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定义和调用函数</a:t>
            </a:r>
            <a:r>
              <a:rPr lang="en-US" altLang="zh-CN" sz="3200" b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cy(r,h)</a:t>
            </a: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计算圆柱体的体积</a:t>
            </a:r>
          </a:p>
        </p:txBody>
      </p:sp>
      <p:graphicFrame>
        <p:nvGraphicFramePr>
          <p:cNvPr id="458762" name="Object 10"/>
          <p:cNvGraphicFramePr>
            <a:graphicFrameLocks/>
          </p:cNvGraphicFramePr>
          <p:nvPr/>
        </p:nvGraphicFramePr>
        <p:xfrm>
          <a:off x="6038850" y="3321050"/>
          <a:ext cx="12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26720" imgH="228240" progId="Equation.3">
                  <p:embed/>
                </p:oleObj>
              </mc:Choice>
              <mc:Fallback>
                <p:oleObj name="Equation" r:id="rId4" imgW="126720" imgH="228240" progId="Equation.3">
                  <p:embed/>
                  <p:pic>
                    <p:nvPicPr>
                      <p:cNvPr id="458762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27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8763" name="Object 11"/>
          <p:cNvGraphicFramePr>
            <a:graphicFrameLocks/>
          </p:cNvGraphicFramePr>
          <p:nvPr/>
        </p:nvGraphicFramePr>
        <p:xfrm>
          <a:off x="4392614" y="990601"/>
          <a:ext cx="354488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3544560" imgH="860400" progId="Equation.3">
                  <p:embed/>
                </p:oleObj>
              </mc:Choice>
              <mc:Fallback>
                <p:oleObj name="Equation" r:id="rId6" imgW="3544560" imgH="860400" progId="Equation.3">
                  <p:embed/>
                  <p:pic>
                    <p:nvPicPr>
                      <p:cNvPr id="458763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4" y="990601"/>
                        <a:ext cx="354488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64" name="Rectangle 12"/>
          <p:cNvSpPr>
            <a:spLocks noChangeArrowheads="1"/>
          </p:cNvSpPr>
          <p:nvPr/>
        </p:nvSpPr>
        <p:spPr bwMode="auto">
          <a:xfrm>
            <a:off x="4800601" y="4495800"/>
            <a:ext cx="5738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cy</a:t>
            </a:r>
          </a:p>
        </p:txBody>
      </p:sp>
      <p:sp>
        <p:nvSpPr>
          <p:cNvPr id="458765" name="Rectangle 13"/>
          <p:cNvSpPr>
            <a:spLocks noChangeArrowheads="1"/>
          </p:cNvSpPr>
          <p:nvPr/>
        </p:nvSpPr>
        <p:spPr bwMode="auto">
          <a:xfrm>
            <a:off x="5257800" y="4495800"/>
            <a:ext cx="4648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                                    )</a:t>
            </a:r>
          </a:p>
        </p:txBody>
      </p:sp>
      <p:sp>
        <p:nvSpPr>
          <p:cNvPr id="458766" name="Rectangle 14"/>
          <p:cNvSpPr>
            <a:spLocks noChangeArrowheads="1"/>
          </p:cNvSpPr>
          <p:nvPr/>
        </p:nvSpPr>
        <p:spPr bwMode="auto">
          <a:xfrm>
            <a:off x="6172200" y="4419600"/>
            <a:ext cx="1215076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形参</a:t>
            </a:r>
          </a:p>
        </p:txBody>
      </p:sp>
      <p:sp>
        <p:nvSpPr>
          <p:cNvPr id="458767" name="Rectangle 15"/>
          <p:cNvSpPr>
            <a:spLocks noChangeArrowheads="1"/>
          </p:cNvSpPr>
          <p:nvPr/>
        </p:nvSpPr>
        <p:spPr bwMode="auto">
          <a:xfrm>
            <a:off x="5524500" y="4495800"/>
            <a:ext cx="354340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double  r,  double h</a:t>
            </a:r>
          </a:p>
        </p:txBody>
      </p:sp>
      <p:sp>
        <p:nvSpPr>
          <p:cNvPr id="458768" name="Rectangle 16"/>
          <p:cNvSpPr>
            <a:spLocks noChangeArrowheads="1"/>
          </p:cNvSpPr>
          <p:nvPr/>
        </p:nvSpPr>
        <p:spPr bwMode="auto">
          <a:xfrm>
            <a:off x="3657601" y="4495800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类型</a:t>
            </a:r>
          </a:p>
        </p:txBody>
      </p:sp>
      <p:sp>
        <p:nvSpPr>
          <p:cNvPr id="458769" name="Rectangle 17"/>
          <p:cNvSpPr>
            <a:spLocks noChangeArrowheads="1"/>
          </p:cNvSpPr>
          <p:nvPr/>
        </p:nvSpPr>
        <p:spPr bwMode="auto">
          <a:xfrm>
            <a:off x="3505200" y="4495800"/>
            <a:ext cx="137056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1718557543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58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58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5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5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45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9" grpId="0" build="p" autoUpdateAnimBg="0"/>
      <p:bldP spid="458760" grpId="0" build="p" autoUpdateAnimBg="0"/>
      <p:bldP spid="458764" grpId="0" autoUpdateAnimBg="0"/>
      <p:bldP spid="458765" grpId="0" autoUpdateAnimBg="0"/>
      <p:bldP spid="458766" grpId="0" autoUpdateAnimBg="0"/>
      <p:bldP spid="458767" grpId="0" autoUpdateAnimBg="0"/>
      <p:bldP spid="458768" grpId="0" autoUpdateAnimBg="0"/>
      <p:bldP spid="45876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Line 2"/>
          <p:cNvSpPr>
            <a:spLocks noChangeShapeType="1"/>
          </p:cNvSpPr>
          <p:nvPr/>
        </p:nvSpPr>
        <p:spPr bwMode="auto">
          <a:xfrm>
            <a:off x="4267200" y="4191000"/>
            <a:ext cx="2133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2514600" y="4916488"/>
            <a:ext cx="31877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返回体积的值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3600" y="0"/>
            <a:ext cx="5075238" cy="6096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#include &lt;stdio.h&gt; </a:t>
            </a: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2209800" y="5211763"/>
            <a:ext cx="609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2133600" y="3697288"/>
            <a:ext cx="7010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double  cy ( double  r, h )</a:t>
            </a:r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2489201" y="4078288"/>
            <a:ext cx="460851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double  result;</a:t>
            </a:r>
          </a:p>
        </p:txBody>
      </p:sp>
      <p:sp>
        <p:nvSpPr>
          <p:cNvPr id="460808" name="Rectangle 8"/>
          <p:cNvSpPr>
            <a:spLocks noChangeArrowheads="1"/>
          </p:cNvSpPr>
          <p:nvPr/>
        </p:nvSpPr>
        <p:spPr bwMode="auto">
          <a:xfrm>
            <a:off x="2527300" y="4524375"/>
            <a:ext cx="6324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result=3.14*r*r*h ;</a:t>
            </a:r>
          </a:p>
        </p:txBody>
      </p:sp>
      <p:sp>
        <p:nvSpPr>
          <p:cNvPr id="460809" name="Rectangle 9"/>
          <p:cNvSpPr>
            <a:spLocks noChangeArrowheads="1"/>
          </p:cNvSpPr>
          <p:nvPr/>
        </p:nvSpPr>
        <p:spPr bwMode="auto">
          <a:xfrm>
            <a:off x="2527300" y="4895850"/>
            <a:ext cx="42545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return  result ;</a:t>
            </a:r>
          </a:p>
        </p:txBody>
      </p:sp>
      <p:sp>
        <p:nvSpPr>
          <p:cNvPr id="460810" name="Rectangle 10"/>
          <p:cNvSpPr>
            <a:spLocks noChangeArrowheads="1"/>
          </p:cNvSpPr>
          <p:nvPr/>
        </p:nvSpPr>
        <p:spPr bwMode="auto">
          <a:xfrm>
            <a:off x="2133600" y="457201"/>
            <a:ext cx="8077200" cy="3432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main( )</a:t>
            </a:r>
          </a:p>
          <a:p>
            <a:pPr algn="just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double  h,r,v;  </a:t>
            </a:r>
          </a:p>
          <a:p>
            <a:pPr algn="just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printf(“enter r and h:");  </a:t>
            </a:r>
          </a:p>
          <a:p>
            <a:pPr algn="just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scanf("%lf%lf",&amp;r,&amp;h);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sz="2800" b="1">
                <a:solidFill>
                  <a:srgbClr val="80008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调用函数计算体积</a:t>
            </a:r>
          </a:p>
          <a:p>
            <a:pPr algn="just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printf(“v=%.3d\n",v);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graphicFrame>
        <p:nvGraphicFramePr>
          <p:cNvPr id="460811" name="Object 11"/>
          <p:cNvGraphicFramePr>
            <a:graphicFrameLocks/>
          </p:cNvGraphicFramePr>
          <p:nvPr/>
        </p:nvGraphicFramePr>
        <p:xfrm>
          <a:off x="6858000" y="1"/>
          <a:ext cx="35448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3544560" imgH="860400" progId="Equation.3">
                  <p:embed/>
                </p:oleObj>
              </mc:Choice>
              <mc:Fallback>
                <p:oleObj name="Equation" r:id="rId4" imgW="3544560" imgH="860400" progId="Equation.3">
                  <p:embed/>
                  <p:pic>
                    <p:nvPicPr>
                      <p:cNvPr id="460811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"/>
                        <a:ext cx="354488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2" name="Rectangle 12"/>
          <p:cNvSpPr>
            <a:spLocks noChangeArrowheads="1"/>
          </p:cNvSpPr>
          <p:nvPr/>
        </p:nvSpPr>
        <p:spPr bwMode="auto">
          <a:xfrm>
            <a:off x="2514600" y="2362200"/>
            <a:ext cx="3124200" cy="5854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v=cy(r,h);</a:t>
            </a:r>
          </a:p>
        </p:txBody>
      </p:sp>
      <p:grpSp>
        <p:nvGrpSpPr>
          <p:cNvPr id="460815" name="Group 15"/>
          <p:cNvGrpSpPr>
            <a:grpSpLocks/>
          </p:cNvGrpSpPr>
          <p:nvPr/>
        </p:nvGrpSpPr>
        <p:grpSpPr bwMode="auto">
          <a:xfrm>
            <a:off x="4876800" y="914400"/>
            <a:ext cx="2286000" cy="685800"/>
            <a:chOff x="2112" y="576"/>
            <a:chExt cx="1440" cy="432"/>
          </a:xfrm>
        </p:grpSpPr>
        <p:sp>
          <p:nvSpPr>
            <p:cNvPr id="460813" name="Line 13"/>
            <p:cNvSpPr>
              <a:spLocks noChangeShapeType="1"/>
            </p:cNvSpPr>
            <p:nvPr/>
          </p:nvSpPr>
          <p:spPr bwMode="auto">
            <a:xfrm flipH="1">
              <a:off x="2112" y="576"/>
              <a:ext cx="480" cy="336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14" name="Line 14"/>
            <p:cNvSpPr>
              <a:spLocks noChangeShapeType="1"/>
            </p:cNvSpPr>
            <p:nvPr/>
          </p:nvSpPr>
          <p:spPr bwMode="auto">
            <a:xfrm>
              <a:off x="2112" y="912"/>
              <a:ext cx="1440" cy="96"/>
            </a:xfrm>
            <a:prstGeom prst="line">
              <a:avLst/>
            </a:prstGeom>
            <a:noFill/>
            <a:ln w="25400">
              <a:solidFill>
                <a:srgbClr val="993366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0816" name="Rectangle 16"/>
          <p:cNvSpPr>
            <a:spLocks noChangeArrowheads="1"/>
          </p:cNvSpPr>
          <p:nvPr/>
        </p:nvSpPr>
        <p:spPr bwMode="auto">
          <a:xfrm>
            <a:off x="5181600" y="990600"/>
            <a:ext cx="5486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double  cy(double r,double h);</a:t>
            </a:r>
          </a:p>
        </p:txBody>
      </p:sp>
      <p:sp>
        <p:nvSpPr>
          <p:cNvPr id="460817" name="Rectangle 17"/>
          <p:cNvSpPr>
            <a:spLocks noChangeArrowheads="1"/>
          </p:cNvSpPr>
          <p:nvPr/>
        </p:nvSpPr>
        <p:spPr bwMode="auto">
          <a:xfrm>
            <a:off x="5791200" y="990600"/>
            <a:ext cx="2133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CC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函数声明</a:t>
            </a:r>
          </a:p>
        </p:txBody>
      </p:sp>
      <p:sp>
        <p:nvSpPr>
          <p:cNvPr id="460818" name="Rectangle 18"/>
          <p:cNvSpPr>
            <a:spLocks noChangeArrowheads="1"/>
          </p:cNvSpPr>
          <p:nvPr/>
        </p:nvSpPr>
        <p:spPr bwMode="auto">
          <a:xfrm>
            <a:off x="3924301" y="3733800"/>
            <a:ext cx="4021101" cy="5854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double  r,  double h )</a:t>
            </a:r>
          </a:p>
        </p:txBody>
      </p:sp>
      <p:sp>
        <p:nvSpPr>
          <p:cNvPr id="460819" name="Rectangle 19"/>
          <p:cNvSpPr>
            <a:spLocks noChangeArrowheads="1"/>
          </p:cNvSpPr>
          <p:nvPr/>
        </p:nvSpPr>
        <p:spPr bwMode="auto">
          <a:xfrm>
            <a:off x="2133600" y="4078288"/>
            <a:ext cx="34785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</p:txBody>
      </p:sp>
      <p:grpSp>
        <p:nvGrpSpPr>
          <p:cNvPr id="460822" name="Group 22"/>
          <p:cNvGrpSpPr>
            <a:grpSpLocks/>
          </p:cNvGrpSpPr>
          <p:nvPr/>
        </p:nvGrpSpPr>
        <p:grpSpPr bwMode="auto">
          <a:xfrm>
            <a:off x="3810001" y="4953000"/>
            <a:ext cx="2684463" cy="1162050"/>
            <a:chOff x="1440" y="3120"/>
            <a:chExt cx="1691" cy="732"/>
          </a:xfrm>
        </p:grpSpPr>
        <p:sp>
          <p:nvSpPr>
            <p:cNvPr id="460820" name="Oval 20"/>
            <p:cNvSpPr>
              <a:spLocks noChangeArrowheads="1"/>
            </p:cNvSpPr>
            <p:nvPr/>
          </p:nvSpPr>
          <p:spPr bwMode="auto">
            <a:xfrm>
              <a:off x="1728" y="3120"/>
              <a:ext cx="960" cy="384"/>
            </a:xfrm>
            <a:prstGeom prst="ellips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0821" name="Rectangle 21"/>
            <p:cNvSpPr>
              <a:spLocks noChangeArrowheads="1"/>
            </p:cNvSpPr>
            <p:nvPr/>
          </p:nvSpPr>
          <p:spPr bwMode="auto">
            <a:xfrm>
              <a:off x="1440" y="3552"/>
              <a:ext cx="169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80008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与函数类型一致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50476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6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6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0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60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0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0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0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0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0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08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08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08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2" dur="500"/>
                                        <p:tgtEl>
                                          <p:spTgt spid="4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autoUpdateAnimBg="0"/>
      <p:bldP spid="460804" grpId="0" build="p" autoUpdateAnimBg="0"/>
      <p:bldP spid="460805" grpId="0" autoUpdateAnimBg="0"/>
      <p:bldP spid="460806" grpId="0" autoUpdateAnimBg="0"/>
      <p:bldP spid="460807" grpId="0" autoUpdateAnimBg="0"/>
      <p:bldP spid="460808" grpId="0" autoUpdateAnimBg="0"/>
      <p:bldP spid="460809" grpId="0" autoUpdateAnimBg="0"/>
      <p:bldP spid="460810" grpId="0" build="p" autoUpdateAnimBg="0"/>
      <p:bldP spid="460812" grpId="0" animBg="1" autoUpdateAnimBg="0"/>
      <p:bldP spid="460816" grpId="0" autoUpdateAnimBg="0"/>
      <p:bldP spid="460817" grpId="0" autoUpdateAnimBg="0"/>
      <p:bldP spid="460818" grpId="0" animBg="1" autoUpdateAnimBg="0"/>
      <p:bldP spid="46081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ChangeArrowheads="1"/>
          </p:cNvSpPr>
          <p:nvPr/>
        </p:nvSpPr>
        <p:spPr bwMode="auto">
          <a:xfrm>
            <a:off x="1524000" y="152400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不返回运算结果的函数定义</a:t>
            </a:r>
          </a:p>
        </p:txBody>
      </p:sp>
      <p:sp>
        <p:nvSpPr>
          <p:cNvPr id="462851" name="Rectangle 3"/>
          <p:cNvSpPr>
            <a:spLocks noChangeArrowheads="1"/>
          </p:cNvSpPr>
          <p:nvPr/>
        </p:nvSpPr>
        <p:spPr bwMode="auto">
          <a:xfrm>
            <a:off x="1828800" y="2632076"/>
            <a:ext cx="8458200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9900CC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类型名</a:t>
            </a: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3200" b="1">
                <a:solidFill>
                  <a:srgbClr val="CC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函数名</a:t>
            </a:r>
            <a:r>
              <a:rPr lang="en-US" altLang="zh-CN" sz="3200" b="1">
                <a:solidFill>
                  <a:srgbClr val="CC0000"/>
                </a:solidFill>
                <a:latin typeface="Verdana" panose="020B0604030504040204" pitchFamily="34" charset="0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类型名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形式参数</a:t>
            </a:r>
            <a:r>
              <a:rPr lang="en-US" altLang="zh-CN" sz="28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类型名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形式参数</a:t>
            </a:r>
            <a:r>
              <a:rPr lang="en-US" altLang="zh-CN" sz="2800" b="1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</a:t>
            </a:r>
            <a:r>
              <a:rPr lang="en-US" altLang="zh-CN" sz="3200" b="1">
                <a:solidFill>
                  <a:srgbClr val="CC0000"/>
                </a:solidFill>
                <a:latin typeface="Verdana" panose="020B0604030504040204" pitchFamily="34" charset="0"/>
              </a:rPr>
              <a:t>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</a:rPr>
              <a:t>    {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</a:rPr>
              <a:t>         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函数实现过程；</a:t>
            </a: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</a:rPr>
              <a:t>      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</a:rPr>
              <a:t>       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</a:rPr>
              <a:t>} </a:t>
            </a:r>
          </a:p>
        </p:txBody>
      </p:sp>
      <p:sp>
        <p:nvSpPr>
          <p:cNvPr id="462852" name="Rectangle 4"/>
          <p:cNvSpPr>
            <a:spLocks noChangeArrowheads="1"/>
          </p:cNvSpPr>
          <p:nvPr/>
        </p:nvSpPr>
        <p:spPr bwMode="auto">
          <a:xfrm>
            <a:off x="3124200" y="4994275"/>
            <a:ext cx="3425618" cy="58541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CCFFCC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return </a:t>
            </a:r>
            <a:r>
              <a:rPr lang="zh-CN" altLang="en-US" sz="3200" b="1">
                <a:solidFill>
                  <a:srgbClr val="0066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表达式</a:t>
            </a:r>
            <a:r>
              <a:rPr lang="zh-CN" altLang="en-US" sz="3200" b="1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462853" name="Oval 5"/>
          <p:cNvSpPr>
            <a:spLocks noChangeArrowheads="1"/>
          </p:cNvSpPr>
          <p:nvPr/>
        </p:nvSpPr>
        <p:spPr bwMode="auto">
          <a:xfrm>
            <a:off x="1800225" y="2590800"/>
            <a:ext cx="1454150" cy="69215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2854" name="Line 6"/>
          <p:cNvSpPr>
            <a:spLocks noChangeShapeType="1"/>
          </p:cNvSpPr>
          <p:nvPr/>
        </p:nvSpPr>
        <p:spPr bwMode="auto">
          <a:xfrm>
            <a:off x="2971800" y="5299075"/>
            <a:ext cx="3962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2855" name="Rectangle 7"/>
          <p:cNvSpPr>
            <a:spLocks noChangeArrowheads="1"/>
          </p:cNvSpPr>
          <p:nvPr/>
        </p:nvSpPr>
        <p:spPr bwMode="auto">
          <a:xfrm>
            <a:off x="1905000" y="2555875"/>
            <a:ext cx="1270000" cy="641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void</a:t>
            </a:r>
          </a:p>
        </p:txBody>
      </p:sp>
      <p:sp>
        <p:nvSpPr>
          <p:cNvPr id="462856" name="Rectangle 8"/>
          <p:cNvSpPr>
            <a:spLocks noChangeArrowheads="1"/>
          </p:cNvSpPr>
          <p:nvPr/>
        </p:nvSpPr>
        <p:spPr bwMode="auto">
          <a:xfrm>
            <a:off x="1752600" y="1143000"/>
            <a:ext cx="85344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在不返回结果的函数定义中，</a:t>
            </a:r>
            <a:r>
              <a:rPr lang="en-US" altLang="zh-CN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</a:t>
            </a:r>
            <a:r>
              <a:rPr lang="zh-CN" altLang="en-US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不能省略</a:t>
            </a:r>
            <a:r>
              <a:rPr lang="en-US" altLang="zh-CN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如果省略</a:t>
            </a:r>
            <a:r>
              <a:rPr lang="en-US" altLang="zh-CN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void</a:t>
            </a:r>
            <a:r>
              <a:rPr lang="zh-CN" altLang="en-US" sz="32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，函数类型被默认定义为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</a:p>
        </p:txBody>
      </p:sp>
      <p:sp>
        <p:nvSpPr>
          <p:cNvPr id="462857" name="Rectangle 9"/>
          <p:cNvSpPr>
            <a:spLocks noChangeArrowheads="1"/>
          </p:cNvSpPr>
          <p:nvPr/>
        </p:nvSpPr>
        <p:spPr bwMode="auto">
          <a:xfrm>
            <a:off x="7239000" y="1"/>
            <a:ext cx="2971800" cy="11779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00"/>
              </a:gs>
            </a:gsLst>
            <a:lin ang="5400000" scaled="1"/>
          </a:gradFill>
          <a:ln w="127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这类函数通常用于屏幕输出</a:t>
            </a:r>
          </a:p>
        </p:txBody>
      </p:sp>
    </p:spTree>
    <p:extLst>
      <p:ext uri="{BB962C8B-B14F-4D97-AF65-F5344CB8AC3E}">
        <p14:creationId xmlns:p14="http://schemas.microsoft.com/office/powerpoint/2010/main" val="373558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5" grpId="0" animBg="1" autoUpdateAnimBg="0"/>
      <p:bldP spid="462856" grpId="0" autoUpdateAnimBg="0"/>
      <p:bldP spid="46285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1"/>
            <a:ext cx="8458200" cy="1190625"/>
          </a:xfrm>
          <a:noFill/>
          <a:ln/>
        </p:spPr>
        <p:txBody>
          <a:bodyPr/>
          <a:lstStyle/>
          <a:p>
            <a:r>
              <a:rPr lang="en-US" altLang="zh-CN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5-2</a:t>
            </a:r>
            <a:r>
              <a:rPr lang="en-US" altLang="zh-CN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/>
              <a:t>输出</a:t>
            </a:r>
            <a:r>
              <a:rPr lang="en-US" altLang="zh-CN"/>
              <a:t>5</a:t>
            </a:r>
            <a:r>
              <a:rPr lang="zh-CN" altLang="en-US"/>
              <a:t>之内的数字金字塔。要求调用函数。</a:t>
            </a:r>
          </a:p>
        </p:txBody>
      </p:sp>
      <p:sp>
        <p:nvSpPr>
          <p:cNvPr id="464899" name="Rectangle 3"/>
          <p:cNvSpPr>
            <a:spLocks noChangeArrowheads="1"/>
          </p:cNvSpPr>
          <p:nvPr/>
        </p:nvSpPr>
        <p:spPr bwMode="auto">
          <a:xfrm>
            <a:off x="1524000" y="305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64902" name="Group 6"/>
          <p:cNvGrpSpPr>
            <a:grpSpLocks/>
          </p:cNvGrpSpPr>
          <p:nvPr/>
        </p:nvGrpSpPr>
        <p:grpSpPr bwMode="auto">
          <a:xfrm>
            <a:off x="1974850" y="2895600"/>
            <a:ext cx="8318500" cy="3816350"/>
            <a:chOff x="284" y="1824"/>
            <a:chExt cx="5240" cy="2404"/>
          </a:xfrm>
        </p:grpSpPr>
        <p:sp>
          <p:nvSpPr>
            <p:cNvPr id="464900" name="AutoShape 4"/>
            <p:cNvSpPr>
              <a:spLocks noChangeArrowheads="1"/>
            </p:cNvSpPr>
            <p:nvPr/>
          </p:nvSpPr>
          <p:spPr bwMode="auto">
            <a:xfrm>
              <a:off x="284" y="2047"/>
              <a:ext cx="5240" cy="2181"/>
            </a:xfrm>
            <a:prstGeom prst="roundRect">
              <a:avLst>
                <a:gd name="adj" fmla="val 16657"/>
              </a:avLst>
            </a:prstGeom>
            <a:solidFill>
              <a:srgbClr val="FF99FF">
                <a:alpha val="50000"/>
              </a:srgbClr>
            </a:solidFill>
            <a:ln w="254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4901" name="Rectangle 5"/>
            <p:cNvSpPr>
              <a:spLocks noChangeArrowheads="1"/>
            </p:cNvSpPr>
            <p:nvPr/>
          </p:nvSpPr>
          <p:spPr bwMode="auto">
            <a:xfrm>
              <a:off x="514" y="1824"/>
              <a:ext cx="2912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038" rIns="0" bIns="4603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编程点拨：</a:t>
              </a:r>
              <a:r>
                <a: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要解决的问题</a:t>
              </a:r>
            </a:p>
          </p:txBody>
        </p:sp>
      </p:grpSp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2819400" y="3657601"/>
            <a:ext cx="22860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定义函数 </a:t>
            </a:r>
          </a:p>
        </p:txBody>
      </p:sp>
      <p:graphicFrame>
        <p:nvGraphicFramePr>
          <p:cNvPr id="464904" name="Object 8"/>
          <p:cNvGraphicFramePr>
            <a:graphicFrameLocks/>
          </p:cNvGraphicFramePr>
          <p:nvPr/>
        </p:nvGraphicFramePr>
        <p:xfrm>
          <a:off x="6038850" y="3321050"/>
          <a:ext cx="127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26720" imgH="228240" progId="Equation.3">
                  <p:embed/>
                </p:oleObj>
              </mc:Choice>
              <mc:Fallback>
                <p:oleObj name="Equation" r:id="rId4" imgW="126720" imgH="228240" progId="Equation.3">
                  <p:embed/>
                  <p:pic>
                    <p:nvPicPr>
                      <p:cNvPr id="46490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27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5" name="Rectangle 9"/>
          <p:cNvSpPr>
            <a:spLocks noChangeArrowheads="1"/>
          </p:cNvSpPr>
          <p:nvPr/>
        </p:nvSpPr>
        <p:spPr bwMode="auto">
          <a:xfrm>
            <a:off x="4438650" y="30432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4906" name="Rectangle 10"/>
          <p:cNvSpPr>
            <a:spLocks noChangeArrowheads="1"/>
          </p:cNvSpPr>
          <p:nvPr/>
        </p:nvSpPr>
        <p:spPr bwMode="auto">
          <a:xfrm>
            <a:off x="3352800" y="4343401"/>
            <a:ext cx="55626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之内的数字金字塔的输出 </a:t>
            </a:r>
          </a:p>
        </p:txBody>
      </p:sp>
      <p:sp>
        <p:nvSpPr>
          <p:cNvPr id="464907" name="Rectangle 11"/>
          <p:cNvSpPr>
            <a:spLocks noChangeArrowheads="1"/>
          </p:cNvSpPr>
          <p:nvPr/>
        </p:nvSpPr>
        <p:spPr bwMode="auto">
          <a:xfrm>
            <a:off x="3352800" y="5029201"/>
            <a:ext cx="60198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可输出任意数字内的金字塔 </a:t>
            </a:r>
          </a:p>
        </p:txBody>
      </p:sp>
      <p:sp>
        <p:nvSpPr>
          <p:cNvPr id="464908" name="Rectangle 12"/>
          <p:cNvSpPr>
            <a:spLocks noChangeArrowheads="1"/>
          </p:cNvSpPr>
          <p:nvPr/>
        </p:nvSpPr>
        <p:spPr bwMode="auto">
          <a:xfrm>
            <a:off x="6477000" y="990600"/>
            <a:ext cx="2057400" cy="18113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99FF"/>
              </a:gs>
            </a:gsLst>
            <a:lin ang="5400000" scaled="1"/>
          </a:gra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2  2</a:t>
            </a: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3  3  3</a:t>
            </a: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4  4  4  4</a:t>
            </a: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5  5  5  5  5 </a:t>
            </a:r>
          </a:p>
        </p:txBody>
      </p:sp>
      <p:sp>
        <p:nvSpPr>
          <p:cNvPr id="464909" name="Rectangle 13"/>
          <p:cNvSpPr>
            <a:spLocks noChangeArrowheads="1"/>
          </p:cNvSpPr>
          <p:nvPr/>
        </p:nvSpPr>
        <p:spPr bwMode="auto">
          <a:xfrm>
            <a:off x="4724400" y="1066800"/>
            <a:ext cx="142186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输出：</a:t>
            </a:r>
          </a:p>
        </p:txBody>
      </p:sp>
    </p:spTree>
    <p:extLst>
      <p:ext uri="{BB962C8B-B14F-4D97-AF65-F5344CB8AC3E}">
        <p14:creationId xmlns:p14="http://schemas.microsoft.com/office/powerpoint/2010/main" val="3435098789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64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64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64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3" grpId="0" build="p" autoUpdateAnimBg="0"/>
      <p:bldP spid="464906" grpId="0" build="p" autoUpdateAnimBg="0"/>
      <p:bldP spid="46490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ChangeArrowheads="1"/>
          </p:cNvSpPr>
          <p:nvPr/>
        </p:nvSpPr>
        <p:spPr bwMode="auto">
          <a:xfrm>
            <a:off x="1828800" y="1781175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6666FF"/>
                </a:solidFill>
              </a:rPr>
              <a:t>for(      ;        ;       )        </a:t>
            </a:r>
          </a:p>
        </p:txBody>
      </p:sp>
      <p:sp>
        <p:nvSpPr>
          <p:cNvPr id="466947" name="Rectangle 3"/>
          <p:cNvSpPr>
            <a:spLocks noChangeArrowheads="1"/>
          </p:cNvSpPr>
          <p:nvPr/>
        </p:nvSpPr>
        <p:spPr bwMode="auto">
          <a:xfrm>
            <a:off x="2133600" y="3124200"/>
            <a:ext cx="459741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99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输出</a:t>
            </a:r>
            <a:r>
              <a:rPr lang="en-US" altLang="zh-CN" sz="3200" b="1">
                <a:solidFill>
                  <a:srgbClr val="333399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5</a:t>
            </a:r>
            <a:r>
              <a:rPr lang="zh-CN" altLang="en-US" sz="3200" b="1">
                <a:solidFill>
                  <a:srgbClr val="333399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之内的数字金字塔</a:t>
            </a:r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6934200" y="1219201"/>
            <a:ext cx="3429000" cy="31527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99FF"/>
              </a:gs>
            </a:gsLst>
            <a:lin ang="5400000" scaled="1"/>
          </a:gra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1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2  2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 3  3  3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4  4  4  4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5  5  5  5  5 </a:t>
            </a:r>
          </a:p>
        </p:txBody>
      </p:sp>
      <p:sp>
        <p:nvSpPr>
          <p:cNvPr id="466949" name="Line 5"/>
          <p:cNvSpPr>
            <a:spLocks noChangeShapeType="1"/>
          </p:cNvSpPr>
          <p:nvPr/>
        </p:nvSpPr>
        <p:spPr bwMode="auto">
          <a:xfrm flipH="1">
            <a:off x="7010400" y="358140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6950" name="Line 6"/>
          <p:cNvSpPr>
            <a:spLocks noChangeShapeType="1"/>
          </p:cNvSpPr>
          <p:nvPr/>
        </p:nvSpPr>
        <p:spPr bwMode="auto">
          <a:xfrm flipH="1">
            <a:off x="7010400" y="304800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6951" name="Line 7"/>
          <p:cNvSpPr>
            <a:spLocks noChangeShapeType="1"/>
          </p:cNvSpPr>
          <p:nvPr/>
        </p:nvSpPr>
        <p:spPr bwMode="auto">
          <a:xfrm flipH="1">
            <a:off x="7467600" y="304800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6952" name="Line 8"/>
          <p:cNvSpPr>
            <a:spLocks noChangeShapeType="1"/>
          </p:cNvSpPr>
          <p:nvPr/>
        </p:nvSpPr>
        <p:spPr bwMode="auto">
          <a:xfrm flipH="1">
            <a:off x="7886700" y="236220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6953" name="Line 9"/>
          <p:cNvSpPr>
            <a:spLocks noChangeShapeType="1"/>
          </p:cNvSpPr>
          <p:nvPr/>
        </p:nvSpPr>
        <p:spPr bwMode="auto">
          <a:xfrm flipH="1">
            <a:off x="7429500" y="236220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6954" name="Line 10"/>
          <p:cNvSpPr>
            <a:spLocks noChangeShapeType="1"/>
          </p:cNvSpPr>
          <p:nvPr/>
        </p:nvSpPr>
        <p:spPr bwMode="auto">
          <a:xfrm flipH="1">
            <a:off x="6972300" y="236220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6955" name="Line 11"/>
          <p:cNvSpPr>
            <a:spLocks noChangeShapeType="1"/>
          </p:cNvSpPr>
          <p:nvPr/>
        </p:nvSpPr>
        <p:spPr bwMode="auto">
          <a:xfrm flipH="1">
            <a:off x="8280400" y="175260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6956" name="Line 12"/>
          <p:cNvSpPr>
            <a:spLocks noChangeShapeType="1"/>
          </p:cNvSpPr>
          <p:nvPr/>
        </p:nvSpPr>
        <p:spPr bwMode="auto">
          <a:xfrm flipH="1">
            <a:off x="7848600" y="175260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6957" name="Line 13"/>
          <p:cNvSpPr>
            <a:spLocks noChangeShapeType="1"/>
          </p:cNvSpPr>
          <p:nvPr/>
        </p:nvSpPr>
        <p:spPr bwMode="auto">
          <a:xfrm flipH="1">
            <a:off x="7429500" y="175260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6958" name="Line 14"/>
          <p:cNvSpPr>
            <a:spLocks noChangeShapeType="1"/>
          </p:cNvSpPr>
          <p:nvPr/>
        </p:nvSpPr>
        <p:spPr bwMode="auto">
          <a:xfrm flipH="1">
            <a:off x="6959600" y="1752600"/>
            <a:ext cx="381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6959" name="Rectangle 15"/>
          <p:cNvSpPr>
            <a:spLocks noChangeArrowheads="1"/>
          </p:cNvSpPr>
          <p:nvPr/>
        </p:nvSpPr>
        <p:spPr bwMode="auto">
          <a:xfrm>
            <a:off x="2514600" y="4616450"/>
            <a:ext cx="312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CC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换行</a:t>
            </a:r>
          </a:p>
        </p:txBody>
      </p:sp>
      <p:sp>
        <p:nvSpPr>
          <p:cNvPr id="466960" name="Rectangle 16"/>
          <p:cNvSpPr>
            <a:spLocks noChangeArrowheads="1"/>
          </p:cNvSpPr>
          <p:nvPr/>
        </p:nvSpPr>
        <p:spPr bwMode="auto">
          <a:xfrm>
            <a:off x="2667000" y="1781175"/>
            <a:ext cx="831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33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i=1</a:t>
            </a:r>
          </a:p>
        </p:txBody>
      </p:sp>
      <p:sp>
        <p:nvSpPr>
          <p:cNvPr id="466961" name="Rectangle 17"/>
          <p:cNvSpPr>
            <a:spLocks noChangeArrowheads="1"/>
          </p:cNvSpPr>
          <p:nvPr/>
        </p:nvSpPr>
        <p:spPr bwMode="auto">
          <a:xfrm>
            <a:off x="3581400" y="1781175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33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i&lt;=5</a:t>
            </a:r>
          </a:p>
        </p:txBody>
      </p:sp>
      <p:sp>
        <p:nvSpPr>
          <p:cNvPr id="466962" name="Rectangle 18"/>
          <p:cNvSpPr>
            <a:spLocks noChangeArrowheads="1"/>
          </p:cNvSpPr>
          <p:nvPr/>
        </p:nvSpPr>
        <p:spPr bwMode="auto">
          <a:xfrm>
            <a:off x="4800600" y="1781175"/>
            <a:ext cx="844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33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i++</a:t>
            </a:r>
          </a:p>
        </p:txBody>
      </p:sp>
      <p:sp>
        <p:nvSpPr>
          <p:cNvPr id="466963" name="Rectangle 19"/>
          <p:cNvSpPr>
            <a:spLocks noChangeArrowheads="1"/>
          </p:cNvSpPr>
          <p:nvPr/>
        </p:nvSpPr>
        <p:spPr bwMode="auto">
          <a:xfrm>
            <a:off x="1828801" y="2270125"/>
            <a:ext cx="38792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</p:txBody>
      </p:sp>
      <p:sp>
        <p:nvSpPr>
          <p:cNvPr id="466964" name="Rectangle 20"/>
          <p:cNvSpPr>
            <a:spLocks noChangeArrowheads="1"/>
          </p:cNvSpPr>
          <p:nvPr/>
        </p:nvSpPr>
        <p:spPr bwMode="auto">
          <a:xfrm>
            <a:off x="1981201" y="5105400"/>
            <a:ext cx="384175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66965" name="Rectangle 21"/>
          <p:cNvSpPr>
            <a:spLocks noChangeArrowheads="1"/>
          </p:cNvSpPr>
          <p:nvPr/>
        </p:nvSpPr>
        <p:spPr bwMode="auto">
          <a:xfrm>
            <a:off x="2362200" y="2616200"/>
            <a:ext cx="2222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CC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输出空格</a:t>
            </a:r>
          </a:p>
        </p:txBody>
      </p:sp>
      <p:sp>
        <p:nvSpPr>
          <p:cNvPr id="466966" name="Rectangle 22"/>
          <p:cNvSpPr>
            <a:spLocks noChangeArrowheads="1"/>
          </p:cNvSpPr>
          <p:nvPr/>
        </p:nvSpPr>
        <p:spPr bwMode="auto">
          <a:xfrm>
            <a:off x="2438400" y="3517900"/>
            <a:ext cx="2222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CC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输出数字</a:t>
            </a:r>
          </a:p>
        </p:txBody>
      </p:sp>
      <p:sp>
        <p:nvSpPr>
          <p:cNvPr id="466967" name="Rectangle 23"/>
          <p:cNvSpPr>
            <a:spLocks noChangeArrowheads="1"/>
          </p:cNvSpPr>
          <p:nvPr/>
        </p:nvSpPr>
        <p:spPr bwMode="auto">
          <a:xfrm>
            <a:off x="4495800" y="2667000"/>
            <a:ext cx="1614224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(5-i)</a:t>
            </a:r>
            <a:r>
              <a:rPr lang="zh-CN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</a:p>
        </p:txBody>
      </p:sp>
      <p:sp>
        <p:nvSpPr>
          <p:cNvPr id="466968" name="Rectangle 24"/>
          <p:cNvSpPr>
            <a:spLocks noChangeArrowheads="1"/>
          </p:cNvSpPr>
          <p:nvPr/>
        </p:nvSpPr>
        <p:spPr bwMode="auto">
          <a:xfrm>
            <a:off x="3352800" y="3517900"/>
            <a:ext cx="990600" cy="7085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466969" name="Rectangle 25"/>
          <p:cNvSpPr>
            <a:spLocks noChangeArrowheads="1"/>
          </p:cNvSpPr>
          <p:nvPr/>
        </p:nvSpPr>
        <p:spPr bwMode="auto">
          <a:xfrm>
            <a:off x="4572000" y="3517900"/>
            <a:ext cx="84318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4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</a:p>
        </p:txBody>
      </p:sp>
      <p:sp>
        <p:nvSpPr>
          <p:cNvPr id="466970" name="Line 26"/>
          <p:cNvSpPr>
            <a:spLocks noChangeShapeType="1"/>
          </p:cNvSpPr>
          <p:nvPr/>
        </p:nvSpPr>
        <p:spPr bwMode="auto">
          <a:xfrm flipV="1">
            <a:off x="2438400" y="3225801"/>
            <a:ext cx="3581400" cy="1587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6971" name="Line 27"/>
          <p:cNvSpPr>
            <a:spLocks noChangeShapeType="1"/>
          </p:cNvSpPr>
          <p:nvPr/>
        </p:nvSpPr>
        <p:spPr bwMode="auto">
          <a:xfrm>
            <a:off x="2438400" y="4121150"/>
            <a:ext cx="2895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6972" name="Line 28"/>
          <p:cNvSpPr>
            <a:spLocks noChangeShapeType="1"/>
          </p:cNvSpPr>
          <p:nvPr/>
        </p:nvSpPr>
        <p:spPr bwMode="auto">
          <a:xfrm>
            <a:off x="2438400" y="5226050"/>
            <a:ext cx="1066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6973" name="Rectangle 29"/>
          <p:cNvSpPr>
            <a:spLocks noChangeArrowheads="1"/>
          </p:cNvSpPr>
          <p:nvPr/>
        </p:nvSpPr>
        <p:spPr bwMode="auto">
          <a:xfrm>
            <a:off x="2286000" y="4648200"/>
            <a:ext cx="2673350" cy="641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printf(“\n”);</a:t>
            </a:r>
          </a:p>
        </p:txBody>
      </p:sp>
      <p:sp>
        <p:nvSpPr>
          <p:cNvPr id="466974" name="Rectangle 30"/>
          <p:cNvSpPr>
            <a:spLocks noChangeArrowheads="1"/>
          </p:cNvSpPr>
          <p:nvPr/>
        </p:nvSpPr>
        <p:spPr bwMode="auto">
          <a:xfrm>
            <a:off x="1905000" y="1203325"/>
            <a:ext cx="1403350" cy="641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i,j;</a:t>
            </a:r>
          </a:p>
        </p:txBody>
      </p:sp>
      <p:sp>
        <p:nvSpPr>
          <p:cNvPr id="466975" name="Rectangle 31"/>
          <p:cNvSpPr>
            <a:spLocks noChangeArrowheads="1"/>
          </p:cNvSpPr>
          <p:nvPr/>
        </p:nvSpPr>
        <p:spPr bwMode="auto">
          <a:xfrm>
            <a:off x="2743200" y="-76200"/>
            <a:ext cx="1199046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py( )</a:t>
            </a:r>
          </a:p>
        </p:txBody>
      </p:sp>
      <p:sp>
        <p:nvSpPr>
          <p:cNvPr id="466976" name="Rectangle 32"/>
          <p:cNvSpPr>
            <a:spLocks noChangeArrowheads="1"/>
          </p:cNvSpPr>
          <p:nvPr/>
        </p:nvSpPr>
        <p:spPr bwMode="auto">
          <a:xfrm>
            <a:off x="1676401" y="609600"/>
            <a:ext cx="38792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</p:txBody>
      </p:sp>
      <p:sp>
        <p:nvSpPr>
          <p:cNvPr id="466977" name="Rectangle 33"/>
          <p:cNvSpPr>
            <a:spLocks noChangeArrowheads="1"/>
          </p:cNvSpPr>
          <p:nvPr/>
        </p:nvSpPr>
        <p:spPr bwMode="auto">
          <a:xfrm>
            <a:off x="1752601" y="5562600"/>
            <a:ext cx="384175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66978" name="Rectangle 34"/>
          <p:cNvSpPr>
            <a:spLocks noChangeArrowheads="1"/>
          </p:cNvSpPr>
          <p:nvPr/>
        </p:nvSpPr>
        <p:spPr bwMode="auto">
          <a:xfrm>
            <a:off x="1524000" y="0"/>
            <a:ext cx="1126912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</a:p>
        </p:txBody>
      </p:sp>
      <p:sp>
        <p:nvSpPr>
          <p:cNvPr id="466979" name="Rectangle 35"/>
          <p:cNvSpPr>
            <a:spLocks noChangeArrowheads="1"/>
          </p:cNvSpPr>
          <p:nvPr/>
        </p:nvSpPr>
        <p:spPr bwMode="auto">
          <a:xfrm>
            <a:off x="2057400" y="3200401"/>
            <a:ext cx="4495800" cy="5048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printf(“ ”);</a:t>
            </a:r>
            <a:r>
              <a:rPr lang="en-US" altLang="zh-CN" sz="3600" b="1">
                <a:solidFill>
                  <a:srgbClr val="66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66980" name="Rectangle 36"/>
          <p:cNvSpPr>
            <a:spLocks noChangeArrowheads="1"/>
          </p:cNvSpPr>
          <p:nvPr/>
        </p:nvSpPr>
        <p:spPr bwMode="auto">
          <a:xfrm>
            <a:off x="2590800" y="4191001"/>
            <a:ext cx="4114800" cy="5048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printf(“ %d ”,i);   </a:t>
            </a:r>
          </a:p>
        </p:txBody>
      </p:sp>
      <p:sp>
        <p:nvSpPr>
          <p:cNvPr id="466981" name="Rectangle 37"/>
          <p:cNvSpPr>
            <a:spLocks noChangeArrowheads="1"/>
          </p:cNvSpPr>
          <p:nvPr/>
        </p:nvSpPr>
        <p:spPr bwMode="auto">
          <a:xfrm>
            <a:off x="2209800" y="2743201"/>
            <a:ext cx="4495800" cy="5048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solidFill>
                  <a:srgbClr val="66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for(</a:t>
            </a:r>
            <a:r>
              <a:rPr lang="en-US" altLang="zh-CN" sz="3600" b="1">
                <a:solidFill>
                  <a:srgbClr val="33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j=1</a:t>
            </a:r>
            <a:r>
              <a:rPr lang="en-US" altLang="zh-CN" sz="3600" b="1">
                <a:solidFill>
                  <a:srgbClr val="66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en-US" altLang="zh-CN" sz="3600" b="1">
                <a:solidFill>
                  <a:srgbClr val="33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j&lt;=5-i</a:t>
            </a:r>
            <a:r>
              <a:rPr lang="en-US" altLang="zh-CN" sz="3600" b="1">
                <a:solidFill>
                  <a:srgbClr val="66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en-US" altLang="zh-CN" sz="3600" b="1">
                <a:solidFill>
                  <a:srgbClr val="33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j++</a:t>
            </a:r>
            <a:r>
              <a:rPr lang="en-US" altLang="zh-CN" sz="3600" b="1">
                <a:solidFill>
                  <a:srgbClr val="66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66982" name="Rectangle 38"/>
          <p:cNvSpPr>
            <a:spLocks noChangeArrowheads="1"/>
          </p:cNvSpPr>
          <p:nvPr/>
        </p:nvSpPr>
        <p:spPr bwMode="auto">
          <a:xfrm>
            <a:off x="2324100" y="3657601"/>
            <a:ext cx="4114800" cy="5048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66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for(</a:t>
            </a:r>
            <a:r>
              <a:rPr lang="en-US" altLang="zh-CN" sz="3600" b="1">
                <a:solidFill>
                  <a:srgbClr val="33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j=1</a:t>
            </a:r>
            <a:r>
              <a:rPr lang="en-US" altLang="zh-CN" sz="3600" b="1">
                <a:solidFill>
                  <a:srgbClr val="66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en-US" altLang="zh-CN" sz="3600" b="1">
                <a:solidFill>
                  <a:srgbClr val="33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j&lt;=i</a:t>
            </a:r>
            <a:r>
              <a:rPr lang="en-US" altLang="zh-CN" sz="3600" b="1">
                <a:solidFill>
                  <a:srgbClr val="66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en-US" altLang="zh-CN" sz="3600" b="1">
                <a:solidFill>
                  <a:srgbClr val="33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j++</a:t>
            </a:r>
            <a:r>
              <a:rPr lang="en-US" altLang="zh-CN" sz="3600" b="1">
                <a:solidFill>
                  <a:srgbClr val="66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75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6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6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6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6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46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6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6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6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500"/>
                                        <p:tgtEl>
                                          <p:spTgt spid="46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46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6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46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66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6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6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46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466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66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0" dur="500"/>
                                        <p:tgtEl>
                                          <p:spTgt spid="46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46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66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4" dur="500"/>
                                        <p:tgtEl>
                                          <p:spTgt spid="46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9" dur="500"/>
                                        <p:tgtEl>
                                          <p:spTgt spid="46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66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6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6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6" grpId="0" build="p" autoUpdateAnimBg="0"/>
      <p:bldP spid="466947" grpId="0" autoUpdateAnimBg="0"/>
      <p:bldP spid="466959" grpId="0" build="p" autoUpdateAnimBg="0"/>
      <p:bldP spid="466960" grpId="0" autoUpdateAnimBg="0"/>
      <p:bldP spid="466961" grpId="0" autoUpdateAnimBg="0"/>
      <p:bldP spid="466962" grpId="0" autoUpdateAnimBg="0"/>
      <p:bldP spid="466963" grpId="0" autoUpdateAnimBg="0"/>
      <p:bldP spid="466964" grpId="0" autoUpdateAnimBg="0"/>
      <p:bldP spid="466965" grpId="0" autoUpdateAnimBg="0"/>
      <p:bldP spid="466966" grpId="0" autoUpdateAnimBg="0"/>
      <p:bldP spid="466967" grpId="0" autoUpdateAnimBg="0"/>
      <p:bldP spid="466968" grpId="0" animBg="1" autoUpdateAnimBg="0"/>
      <p:bldP spid="466969" grpId="0" autoUpdateAnimBg="0"/>
      <p:bldP spid="466973" grpId="0" animBg="1" autoUpdateAnimBg="0"/>
      <p:bldP spid="466974" grpId="0" animBg="1" autoUpdateAnimBg="0"/>
      <p:bldP spid="466975" grpId="0" autoUpdateAnimBg="0"/>
      <p:bldP spid="466976" grpId="0" autoUpdateAnimBg="0"/>
      <p:bldP spid="466977" grpId="0" autoUpdateAnimBg="0"/>
      <p:bldP spid="466978" grpId="0" autoUpdateAnimBg="0"/>
      <p:bldP spid="466979" grpId="0" animBg="1" autoUpdateAnimBg="0"/>
      <p:bldP spid="466980" grpId="0" animBg="1" autoUpdateAnimBg="0"/>
      <p:bldP spid="466981" grpId="0" animBg="1" autoUpdateAnimBg="0"/>
      <p:bldP spid="46698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1524000" y="2667000"/>
            <a:ext cx="92964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void py (   )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	</a:t>
            </a:r>
            <a:r>
              <a:rPr lang="en-US" altLang="zh-CN" sz="24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/* </a:t>
            </a: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函数定义 *</a:t>
            </a:r>
            <a:r>
              <a:rPr lang="en-US" altLang="zh-CN" sz="24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		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i, j;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(i = 1; i &lt;= 5; i++){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4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/* </a:t>
            </a: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需要输出的行数 *</a:t>
            </a:r>
            <a:r>
              <a:rPr lang="en-US" altLang="zh-CN" sz="24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(j = 1; j &lt;= 5-i; j++)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	</a:t>
            </a:r>
            <a:r>
              <a:rPr lang="en-US" altLang="zh-CN" sz="24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/* </a:t>
            </a: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输出每行左边的空格 *</a:t>
            </a:r>
            <a:r>
              <a:rPr lang="en-US" altLang="zh-CN" sz="24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printf(" ");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    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(j = 1; j &lt;= i; j++)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	</a:t>
            </a:r>
            <a:r>
              <a:rPr lang="en-US" altLang="zh-CN" sz="24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/* </a:t>
            </a: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输出每行的数字 *</a:t>
            </a:r>
            <a:r>
              <a:rPr lang="en-US" altLang="zh-CN" sz="24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printf(" %d ", i);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/* </a:t>
            </a:r>
            <a:r>
              <a:rPr lang="zh-CN" altLang="en-US" sz="24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每个数字的前后各有一个空格 *</a:t>
            </a:r>
            <a:r>
              <a:rPr lang="en-US" altLang="zh-CN" sz="24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 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 ('\n');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    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68995" name="Rectangle 3"/>
          <p:cNvSpPr>
            <a:spLocks noChangeArrowheads="1"/>
          </p:cNvSpPr>
          <p:nvPr/>
        </p:nvSpPr>
        <p:spPr bwMode="auto">
          <a:xfrm>
            <a:off x="2743200" y="1143000"/>
            <a:ext cx="2244204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写主函数</a:t>
            </a:r>
          </a:p>
        </p:txBody>
      </p:sp>
      <p:sp>
        <p:nvSpPr>
          <p:cNvPr id="468996" name="Rectangle 4"/>
          <p:cNvSpPr>
            <a:spLocks noChangeArrowheads="1"/>
          </p:cNvSpPr>
          <p:nvPr/>
        </p:nvSpPr>
        <p:spPr bwMode="auto">
          <a:xfrm>
            <a:off x="1676400" y="152400"/>
            <a:ext cx="8686800" cy="257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#include &lt;stdio.h&gt;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 ()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800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5724526" y="1828801"/>
            <a:ext cx="4943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调用函数，输出数字金字塔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  <a:r>
              <a:rPr lang="en-US" altLang="zh-CN" sz="28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</a:p>
        </p:txBody>
      </p:sp>
      <p:sp>
        <p:nvSpPr>
          <p:cNvPr id="468998" name="Rectangle 6"/>
          <p:cNvSpPr>
            <a:spLocks noChangeArrowheads="1"/>
          </p:cNvSpPr>
          <p:nvPr/>
        </p:nvSpPr>
        <p:spPr bwMode="auto">
          <a:xfrm>
            <a:off x="6096001" y="1295401"/>
            <a:ext cx="2282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/* </a:t>
            </a: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函数声明 *</a:t>
            </a:r>
            <a:r>
              <a:rPr lang="en-US" altLang="zh-CN" sz="2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</a:t>
            </a:r>
          </a:p>
        </p:txBody>
      </p:sp>
      <p:sp>
        <p:nvSpPr>
          <p:cNvPr id="468999" name="Rectangle 7"/>
          <p:cNvSpPr>
            <a:spLocks noChangeArrowheads="1"/>
          </p:cNvSpPr>
          <p:nvPr/>
        </p:nvSpPr>
        <p:spPr bwMode="auto">
          <a:xfrm>
            <a:off x="2590800" y="1295401"/>
            <a:ext cx="228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void py ();</a:t>
            </a:r>
          </a:p>
        </p:txBody>
      </p:sp>
      <p:sp>
        <p:nvSpPr>
          <p:cNvPr id="469000" name="Rectangle 8"/>
          <p:cNvSpPr>
            <a:spLocks noChangeArrowheads="1"/>
          </p:cNvSpPr>
          <p:nvPr/>
        </p:nvSpPr>
        <p:spPr bwMode="auto">
          <a:xfrm>
            <a:off x="2667001" y="1752601"/>
            <a:ext cx="1317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py ();</a:t>
            </a:r>
          </a:p>
        </p:txBody>
      </p:sp>
    </p:spTree>
    <p:extLst>
      <p:ext uri="{BB962C8B-B14F-4D97-AF65-F5344CB8AC3E}">
        <p14:creationId xmlns:p14="http://schemas.microsoft.com/office/powerpoint/2010/main" val="85109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autoUpdateAnimBg="0"/>
      <p:bldP spid="468996" grpId="0" autoUpdateAnimBg="0"/>
      <p:bldP spid="468997" grpId="0" autoUpdateAnimBg="0"/>
      <p:bldP spid="468998" grpId="0" autoUpdateAnimBg="0"/>
      <p:bldP spid="468999" grpId="0" autoUpdateAnimBg="0"/>
      <p:bldP spid="46900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0" y="2354116"/>
            <a:ext cx="3657600" cy="770084"/>
          </a:xfrm>
          <a:gradFill rotWithShape="0">
            <a:gsLst>
              <a:gs pos="0">
                <a:srgbClr val="99CCFF">
                  <a:gamma/>
                  <a:tint val="10196"/>
                  <a:invGamma/>
                </a:srgbClr>
              </a:gs>
              <a:gs pos="100000">
                <a:srgbClr val="99CCFF"/>
              </a:gs>
            </a:gsLst>
            <a:lin ang="5400000" scaled="1"/>
          </a:gradFill>
          <a:ln/>
        </p:spPr>
        <p:txBody>
          <a:bodyPr/>
          <a:lstStyle/>
          <a:p>
            <a:pPr algn="ctr"/>
            <a:r>
              <a:rPr lang="zh-CN" altLang="en-US" sz="4400">
                <a:solidFill>
                  <a:srgbClr val="000066"/>
                </a:solidFill>
                <a:latin typeface="黑体" panose="02010609060101010101" pitchFamily="49" charset="-122"/>
              </a:rPr>
              <a:t>第</a:t>
            </a:r>
            <a:r>
              <a:rPr lang="en-US" altLang="zh-CN" sz="4400">
                <a:solidFill>
                  <a:srgbClr val="000066"/>
                </a:solidFill>
                <a:latin typeface="黑体" panose="02010609060101010101" pitchFamily="49" charset="-122"/>
              </a:rPr>
              <a:t>7</a:t>
            </a:r>
            <a:r>
              <a:rPr lang="zh-CN" altLang="en-US" sz="4400">
                <a:solidFill>
                  <a:srgbClr val="000066"/>
                </a:solidFill>
                <a:latin typeface="黑体" panose="02010609060101010101" pitchFamily="49" charset="-122"/>
              </a:rPr>
              <a:t>章 函数</a:t>
            </a:r>
          </a:p>
        </p:txBody>
      </p:sp>
    </p:spTree>
    <p:extLst>
      <p:ext uri="{BB962C8B-B14F-4D97-AF65-F5344CB8AC3E}">
        <p14:creationId xmlns:p14="http://schemas.microsoft.com/office/powerpoint/2010/main" val="1571577987"/>
      </p:ext>
    </p:extLst>
  </p:cSld>
  <p:clrMapOvr>
    <a:masterClrMapping/>
  </p:clrMapOvr>
  <p:transition spd="med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ChangeArrowheads="1"/>
          </p:cNvSpPr>
          <p:nvPr/>
        </p:nvSpPr>
        <p:spPr bwMode="auto">
          <a:xfrm>
            <a:off x="1676400" y="152400"/>
            <a:ext cx="8686800" cy="257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#include &lt;stdio.h&gt;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 ()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800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71043" name="Rectangle 3"/>
          <p:cNvSpPr>
            <a:spLocks noChangeArrowheads="1"/>
          </p:cNvSpPr>
          <p:nvPr/>
        </p:nvSpPr>
        <p:spPr bwMode="auto">
          <a:xfrm>
            <a:off x="1524000" y="2686050"/>
            <a:ext cx="92964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void py (             )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	</a:t>
            </a:r>
            <a:endParaRPr lang="en-US" altLang="zh-CN" sz="2400" b="1">
              <a:solidFill>
                <a:srgbClr val="80008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		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i, j;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(i = 1; i &lt;= 5 ; i++){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endParaRPr lang="en-US" altLang="zh-CN" sz="2400" b="1">
              <a:solidFill>
                <a:srgbClr val="80008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(j = 1; j &lt;= 5 - i; j++)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	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printf(" ");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    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 (j = 1; j &lt;= i; j++)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	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printf(" %d ", i);</a:t>
            </a:r>
            <a:r>
              <a:rPr lang="en-US" altLang="zh-CN" sz="24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    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 ('\n');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	    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}</a:t>
            </a:r>
          </a:p>
          <a:p>
            <a:pPr fontAlgn="base">
              <a:lnSpc>
                <a:spcPct val="4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71044" name="Rectangle 4"/>
          <p:cNvSpPr>
            <a:spLocks noChangeArrowheads="1"/>
          </p:cNvSpPr>
          <p:nvPr/>
        </p:nvSpPr>
        <p:spPr bwMode="auto">
          <a:xfrm>
            <a:off x="2590801" y="1295401"/>
            <a:ext cx="350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void py (          );</a:t>
            </a:r>
          </a:p>
        </p:txBody>
      </p:sp>
      <p:sp>
        <p:nvSpPr>
          <p:cNvPr id="471045" name="Rectangle 5"/>
          <p:cNvSpPr>
            <a:spLocks noChangeArrowheads="1"/>
          </p:cNvSpPr>
          <p:nvPr/>
        </p:nvSpPr>
        <p:spPr bwMode="auto">
          <a:xfrm>
            <a:off x="2667000" y="1752601"/>
            <a:ext cx="1562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py (  );</a:t>
            </a:r>
          </a:p>
        </p:txBody>
      </p:sp>
      <p:sp>
        <p:nvSpPr>
          <p:cNvPr id="471046" name="Rectangle 6"/>
          <p:cNvSpPr>
            <a:spLocks noChangeArrowheads="1"/>
          </p:cNvSpPr>
          <p:nvPr/>
        </p:nvSpPr>
        <p:spPr bwMode="auto">
          <a:xfrm>
            <a:off x="5791200" y="1"/>
            <a:ext cx="4876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</a:t>
            </a:r>
            <a:r>
              <a:rPr lang="zh-CN" altLang="en-US" sz="36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调用函数输出任意数字内的金字塔 </a:t>
            </a:r>
            <a:r>
              <a:rPr lang="en-US" altLang="zh-CN" sz="36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471047" name="Rectangle 7"/>
          <p:cNvSpPr>
            <a:spLocks noChangeArrowheads="1"/>
          </p:cNvSpPr>
          <p:nvPr/>
        </p:nvSpPr>
        <p:spPr bwMode="auto">
          <a:xfrm>
            <a:off x="3505200" y="2514601"/>
            <a:ext cx="1220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int  n</a:t>
            </a:r>
          </a:p>
        </p:txBody>
      </p:sp>
      <p:sp>
        <p:nvSpPr>
          <p:cNvPr id="471048" name="Oval 8"/>
          <p:cNvSpPr>
            <a:spLocks noChangeArrowheads="1"/>
          </p:cNvSpPr>
          <p:nvPr/>
        </p:nvSpPr>
        <p:spPr bwMode="auto">
          <a:xfrm>
            <a:off x="4762500" y="3708400"/>
            <a:ext cx="3048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49" name="Oval 9"/>
          <p:cNvSpPr>
            <a:spLocks noChangeArrowheads="1"/>
          </p:cNvSpPr>
          <p:nvPr/>
        </p:nvSpPr>
        <p:spPr bwMode="auto">
          <a:xfrm>
            <a:off x="5105400" y="4114800"/>
            <a:ext cx="3048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1050" name="Rectangle 10"/>
          <p:cNvSpPr>
            <a:spLocks noChangeArrowheads="1"/>
          </p:cNvSpPr>
          <p:nvPr/>
        </p:nvSpPr>
        <p:spPr bwMode="auto">
          <a:xfrm>
            <a:off x="4724400" y="3581400"/>
            <a:ext cx="381000" cy="5854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71051" name="Rectangle 11"/>
          <p:cNvSpPr>
            <a:spLocks noChangeArrowheads="1"/>
          </p:cNvSpPr>
          <p:nvPr/>
        </p:nvSpPr>
        <p:spPr bwMode="auto">
          <a:xfrm>
            <a:off x="5105400" y="4038600"/>
            <a:ext cx="381000" cy="5854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71052" name="Rectangle 12"/>
          <p:cNvSpPr>
            <a:spLocks noChangeArrowheads="1"/>
          </p:cNvSpPr>
          <p:nvPr/>
        </p:nvSpPr>
        <p:spPr bwMode="auto">
          <a:xfrm>
            <a:off x="3454401" y="1778001"/>
            <a:ext cx="436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71053" name="Rectangle 13"/>
          <p:cNvSpPr>
            <a:spLocks noChangeArrowheads="1"/>
          </p:cNvSpPr>
          <p:nvPr/>
        </p:nvSpPr>
        <p:spPr bwMode="auto">
          <a:xfrm>
            <a:off x="4419600" y="1295401"/>
            <a:ext cx="1220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66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int  n</a:t>
            </a:r>
          </a:p>
        </p:txBody>
      </p:sp>
      <p:sp>
        <p:nvSpPr>
          <p:cNvPr id="471054" name="Rectangle 14"/>
          <p:cNvSpPr>
            <a:spLocks noChangeArrowheads="1"/>
          </p:cNvSpPr>
          <p:nvPr/>
        </p:nvSpPr>
        <p:spPr bwMode="auto">
          <a:xfrm>
            <a:off x="7315200" y="1981201"/>
            <a:ext cx="2057400" cy="14700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9999FF"/>
              </a:gs>
            </a:gsLst>
            <a:lin ang="5400000" scaled="1"/>
          </a:gra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2  2</a:t>
            </a: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3  3  3</a:t>
            </a: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4  4  4  4</a:t>
            </a:r>
          </a:p>
        </p:txBody>
      </p:sp>
    </p:spTree>
    <p:extLst>
      <p:ext uri="{BB962C8B-B14F-4D97-AF65-F5344CB8AC3E}">
        <p14:creationId xmlns:p14="http://schemas.microsoft.com/office/powerpoint/2010/main" val="289034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1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7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7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47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7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6" grpId="0" build="p" autoUpdateAnimBg="0"/>
      <p:bldP spid="471047" grpId="0" autoUpdateAnimBg="0"/>
      <p:bldP spid="471050" grpId="0" animBg="1" autoUpdateAnimBg="0"/>
      <p:bldP spid="471051" grpId="0" animBg="1" autoUpdateAnimBg="0"/>
      <p:bldP spid="471052" grpId="0" autoUpdateAnimBg="0"/>
      <p:bldP spid="471053" grpId="0" autoUpdateAnimBg="0"/>
      <p:bldP spid="47105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13822"/>
            <a:ext cx="5861050" cy="708528"/>
          </a:xfrm>
          <a:noFill/>
          <a:ln/>
        </p:spPr>
        <p:txBody>
          <a:bodyPr/>
          <a:lstStyle/>
          <a:p>
            <a:r>
              <a:rPr lang="en-US" altLang="zh-CN" sz="4000"/>
              <a:t>5.1.3  </a:t>
            </a:r>
            <a:r>
              <a:rPr lang="zh-CN" altLang="en-US" sz="4000"/>
              <a:t>函数的调用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1600200"/>
            <a:ext cx="8569325" cy="4032250"/>
          </a:xfrm>
          <a:noFill/>
          <a:ln/>
        </p:spPr>
        <p:txBody>
          <a:bodyPr/>
          <a:lstStyle/>
          <a:p>
            <a:r>
              <a:rPr lang="zh-CN" altLang="en-US">
                <a:ea typeface="黑体" panose="02010609060101010101" pitchFamily="49" charset="-122"/>
              </a:rPr>
              <a:t>定义一个函数后，就可以在程序中调用这个函数。</a:t>
            </a:r>
          </a:p>
          <a:p>
            <a:endParaRPr lang="zh-CN" alt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调用标准库函数时，在程序的最前面用</a:t>
            </a:r>
            <a:r>
              <a:rPr lang="en-US" altLang="zh-CN">
                <a:solidFill>
                  <a:srgbClr val="CC0066"/>
                </a:solidFill>
                <a:ea typeface="黑体" panose="02010609060101010101" pitchFamily="49" charset="-122"/>
              </a:rPr>
              <a:t>#include</a:t>
            </a:r>
            <a:r>
              <a:rPr lang="zh-CN" altLang="en-US">
                <a:ea typeface="黑体" panose="02010609060101010101" pitchFamily="49" charset="-122"/>
              </a:rPr>
              <a:t>命令包含相应的头文件。</a:t>
            </a:r>
          </a:p>
          <a:p>
            <a:r>
              <a:rPr lang="zh-CN" altLang="en-US">
                <a:ea typeface="黑体" panose="02010609060101010101" pitchFamily="49" charset="-122"/>
              </a:rPr>
              <a:t>调用自定义函数时，程序中必须有与调用函数相对应的函数定义。</a:t>
            </a:r>
          </a:p>
        </p:txBody>
      </p:sp>
    </p:spTree>
    <p:extLst>
      <p:ext uri="{BB962C8B-B14F-4D97-AF65-F5344CB8AC3E}">
        <p14:creationId xmlns:p14="http://schemas.microsoft.com/office/powerpoint/2010/main" val="211408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 build="p" bldLvl="5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1992314" y="1557338"/>
            <a:ext cx="356393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函数名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zh-CN" altLang="en-US" sz="32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实参表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1" y="526191"/>
            <a:ext cx="5699125" cy="646973"/>
          </a:xfrm>
          <a:noFill/>
          <a:ln/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．函数调用的形式和过程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28800" y="2590800"/>
            <a:ext cx="8351838" cy="685800"/>
          </a:xfrm>
          <a:noFill/>
          <a:ln/>
        </p:spPr>
        <p:txBody>
          <a:bodyPr/>
          <a:lstStyle/>
          <a:p>
            <a:pPr algn="just"/>
            <a:r>
              <a:rPr lang="zh-CN" altLang="en-US" b="1">
                <a:solidFill>
                  <a:srgbClr val="006600"/>
                </a:solidFill>
                <a:ea typeface="黑体" panose="02010609060101010101" pitchFamily="49" charset="-122"/>
              </a:rPr>
              <a:t>使用返回值：</a:t>
            </a: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auto">
          <a:xfrm>
            <a:off x="4089911" y="4343400"/>
            <a:ext cx="514724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常用于</a:t>
            </a:r>
            <a:r>
              <a:rPr lang="en-US" altLang="zh-CN" sz="32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void</a:t>
            </a:r>
            <a:r>
              <a:rPr lang="zh-CN" altLang="en-US" sz="32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类型函数的调用</a:t>
            </a:r>
          </a:p>
        </p:txBody>
      </p:sp>
      <p:sp>
        <p:nvSpPr>
          <p:cNvPr id="475142" name="Rectangle 6"/>
          <p:cNvSpPr>
            <a:spLocks noChangeArrowheads="1"/>
          </p:cNvSpPr>
          <p:nvPr/>
        </p:nvSpPr>
        <p:spPr bwMode="auto">
          <a:xfrm>
            <a:off x="4621403" y="2590800"/>
            <a:ext cx="554158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常用于返回结果的函数的调用</a:t>
            </a:r>
          </a:p>
        </p:txBody>
      </p:sp>
      <p:grpSp>
        <p:nvGrpSpPr>
          <p:cNvPr id="475145" name="Group 9"/>
          <p:cNvGrpSpPr>
            <a:grpSpLocks/>
          </p:cNvGrpSpPr>
          <p:nvPr/>
        </p:nvGrpSpPr>
        <p:grpSpPr bwMode="auto">
          <a:xfrm>
            <a:off x="4953000" y="1524000"/>
            <a:ext cx="4789488" cy="585788"/>
            <a:chOff x="2160" y="960"/>
            <a:chExt cx="3017" cy="369"/>
          </a:xfrm>
        </p:grpSpPr>
        <p:sp>
          <p:nvSpPr>
            <p:cNvPr id="475143" name="Line 7"/>
            <p:cNvSpPr>
              <a:spLocks noChangeShapeType="1"/>
            </p:cNvSpPr>
            <p:nvPr/>
          </p:nvSpPr>
          <p:spPr bwMode="auto">
            <a:xfrm>
              <a:off x="2160" y="1184"/>
              <a:ext cx="672" cy="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5144" name="Rectangle 8"/>
            <p:cNvSpPr>
              <a:spLocks noChangeArrowheads="1"/>
            </p:cNvSpPr>
            <p:nvPr/>
          </p:nvSpPr>
          <p:spPr bwMode="auto">
            <a:xfrm>
              <a:off x="2724" y="960"/>
              <a:ext cx="245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80008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常量、变量、表达式</a:t>
              </a:r>
            </a:p>
          </p:txBody>
        </p:sp>
      </p:grpSp>
      <p:sp>
        <p:nvSpPr>
          <p:cNvPr id="475146" name="Line 10"/>
          <p:cNvSpPr>
            <a:spLocks noChangeShapeType="1"/>
          </p:cNvSpPr>
          <p:nvPr/>
        </p:nvSpPr>
        <p:spPr bwMode="auto">
          <a:xfrm>
            <a:off x="3657600" y="2133600"/>
            <a:ext cx="1371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5147" name="Rectangle 11"/>
          <p:cNvSpPr>
            <a:spLocks noChangeArrowheads="1"/>
          </p:cNvSpPr>
          <p:nvPr/>
        </p:nvSpPr>
        <p:spPr bwMode="auto">
          <a:xfrm>
            <a:off x="1866900" y="4343400"/>
            <a:ext cx="25527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AACE6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3200" b="1">
                <a:solidFill>
                  <a:srgbClr val="0066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0066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完成操作：</a:t>
            </a:r>
          </a:p>
        </p:txBody>
      </p:sp>
      <p:sp>
        <p:nvSpPr>
          <p:cNvPr id="475148" name="Rectangle 12"/>
          <p:cNvSpPr>
            <a:spLocks noChangeArrowheads="1"/>
          </p:cNvSpPr>
          <p:nvPr/>
        </p:nvSpPr>
        <p:spPr bwMode="auto">
          <a:xfrm>
            <a:off x="1828800" y="5029201"/>
            <a:ext cx="191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lv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py (5);</a:t>
            </a:r>
          </a:p>
        </p:txBody>
      </p:sp>
      <p:sp>
        <p:nvSpPr>
          <p:cNvPr id="475149" name="Rectangle 13"/>
          <p:cNvSpPr>
            <a:spLocks noChangeArrowheads="1"/>
          </p:cNvSpPr>
          <p:nvPr/>
        </p:nvSpPr>
        <p:spPr bwMode="auto">
          <a:xfrm>
            <a:off x="1752600" y="3276601"/>
            <a:ext cx="8686800" cy="43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lvl="1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v = </a:t>
            </a:r>
            <a:r>
              <a:rPr lang="en-US" altLang="zh-CN" sz="2800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cy (r, h )</a:t>
            </a:r>
            <a:r>
              <a:rPr lang="en-US" altLang="zh-CN" sz="2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475150" name="Rectangle 14"/>
          <p:cNvSpPr>
            <a:spLocks noChangeArrowheads="1"/>
          </p:cNvSpPr>
          <p:nvPr/>
        </p:nvSpPr>
        <p:spPr bwMode="auto">
          <a:xfrm>
            <a:off x="2209801" y="3733801"/>
            <a:ext cx="5046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printf(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%lf \n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2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, </a:t>
            </a:r>
            <a:r>
              <a:rPr lang="en-US" altLang="zh-CN" sz="2800">
                <a:solidFill>
                  <a:srgbClr val="CC00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cy (r, h )</a:t>
            </a:r>
            <a:r>
              <a:rPr lang="en-US" altLang="zh-CN" sz="2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7439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5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7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75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0" grpId="0" build="p" autoUpdateAnimBg="0"/>
      <p:bldP spid="475141" grpId="0" build="p" autoUpdateAnimBg="0"/>
      <p:bldP spid="475142" grpId="0" build="p" autoUpdateAnimBg="0"/>
      <p:bldP spid="475147" grpId="0" autoUpdateAnimBg="0"/>
      <p:bldP spid="475148" grpId="0" autoUpdateAnimBg="0"/>
      <p:bldP spid="475149" grpId="0" autoUpdateAnimBg="0"/>
      <p:bldP spid="47515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689600" y="146420"/>
            <a:ext cx="4978400" cy="585418"/>
          </a:xfrm>
          <a:noFill/>
          <a:ln/>
        </p:spPr>
        <p:txBody>
          <a:bodyPr/>
          <a:lstStyle/>
          <a:p>
            <a:r>
              <a:rPr lang="zh-CN" altLang="en-US" sz="3200"/>
              <a:t>分析函数调用的过程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1" y="457200"/>
            <a:ext cx="7978775" cy="623728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#include &lt;stdio.h&gt;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main()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{ double h, r, v;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</a:t>
            </a:r>
            <a:r>
              <a:rPr lang="en-US" altLang="zh-CN" sz="2400" b="1">
                <a:solidFill>
                  <a:srgbClr val="CC0066"/>
                </a:solidFill>
              </a:rPr>
              <a:t>double cy (double r, double h);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printf ("Enter r and h: ");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scanf ("%lf%lf", &amp;r, &amp;h);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v=</a:t>
            </a:r>
            <a:r>
              <a:rPr lang="en-US" altLang="zh-CN" sz="2400" b="1">
                <a:solidFill>
                  <a:srgbClr val="CC0066"/>
                </a:solidFill>
              </a:rPr>
              <a:t> cy ( r , h )</a:t>
            </a:r>
            <a:r>
              <a:rPr lang="en-US" altLang="zh-CN" sz="2400" b="1"/>
              <a:t>;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printf (“v= %.3lf\n", v);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CC0066"/>
                </a:solidFill>
              </a:rPr>
              <a:t>double cy (double r, double h)</a:t>
            </a:r>
            <a:r>
              <a:rPr lang="en-US" altLang="zh-CN" sz="2400" b="1"/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CC0066"/>
                </a:solidFill>
              </a:rPr>
              <a:t>{</a:t>
            </a:r>
            <a:r>
              <a:rPr lang="en-US" altLang="zh-CN" sz="2400" b="1"/>
              <a:t>	double result;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result =3.1415926 * r * r * h;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	</a:t>
            </a:r>
            <a:r>
              <a:rPr lang="en-US" altLang="zh-CN" sz="2400" b="1">
                <a:solidFill>
                  <a:srgbClr val="800080"/>
                </a:solidFill>
              </a:rPr>
              <a:t>return result;</a:t>
            </a:r>
            <a:r>
              <a:rPr lang="en-US" altLang="zh-CN" sz="2400" b="1">
                <a:solidFill>
                  <a:schemeClr val="bg2"/>
                </a:solidFill>
              </a:rPr>
              <a:t>                                    </a:t>
            </a:r>
            <a:endParaRPr lang="en-US" altLang="zh-CN" sz="2400" b="1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CC0066"/>
                </a:solidFill>
              </a:rPr>
              <a:t>}</a:t>
            </a:r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7763534" y="2743200"/>
            <a:ext cx="18338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调用函数</a:t>
            </a:r>
          </a:p>
        </p:txBody>
      </p:sp>
      <p:sp>
        <p:nvSpPr>
          <p:cNvPr id="477189" name="Line 5"/>
          <p:cNvSpPr>
            <a:spLocks noChangeShapeType="1"/>
          </p:cNvSpPr>
          <p:nvPr/>
        </p:nvSpPr>
        <p:spPr bwMode="auto">
          <a:xfrm>
            <a:off x="3581400" y="3200400"/>
            <a:ext cx="1447800" cy="137160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7190" name="Line 6"/>
          <p:cNvSpPr>
            <a:spLocks noChangeShapeType="1"/>
          </p:cNvSpPr>
          <p:nvPr/>
        </p:nvSpPr>
        <p:spPr bwMode="auto">
          <a:xfrm>
            <a:off x="4038600" y="3200400"/>
            <a:ext cx="2590800" cy="137160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7191" name="Rectangle 7"/>
          <p:cNvSpPr>
            <a:spLocks noChangeArrowheads="1"/>
          </p:cNvSpPr>
          <p:nvPr/>
        </p:nvSpPr>
        <p:spPr bwMode="auto">
          <a:xfrm>
            <a:off x="7752062" y="3592513"/>
            <a:ext cx="223619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实参</a:t>
            </a:r>
            <a:r>
              <a:rPr lang="en-US" altLang="zh-CN" sz="3200" b="1">
                <a:solidFill>
                  <a:srgbClr val="006600"/>
                </a:solidFill>
                <a:latin typeface="Wingdings" panose="05000000000000000000" pitchFamily="2" charset="2"/>
                <a:ea typeface="黑体" panose="02010609060101010101" pitchFamily="49" charset="-122"/>
              </a:rPr>
              <a:t>à</a:t>
            </a:r>
            <a:r>
              <a:rPr lang="zh-CN" altLang="en-US" sz="3200" b="1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形参</a:t>
            </a:r>
          </a:p>
        </p:txBody>
      </p:sp>
      <p:sp>
        <p:nvSpPr>
          <p:cNvPr id="477192" name="Rectangle 8"/>
          <p:cNvSpPr>
            <a:spLocks noChangeArrowheads="1"/>
          </p:cNvSpPr>
          <p:nvPr/>
        </p:nvSpPr>
        <p:spPr bwMode="auto">
          <a:xfrm>
            <a:off x="7203114" y="4724400"/>
            <a:ext cx="34817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执行函数中的语句</a:t>
            </a:r>
          </a:p>
        </p:txBody>
      </p:sp>
      <p:sp>
        <p:nvSpPr>
          <p:cNvPr id="477193" name="Rectangle 9"/>
          <p:cNvSpPr>
            <a:spLocks noChangeArrowheads="1"/>
          </p:cNvSpPr>
          <p:nvPr/>
        </p:nvSpPr>
        <p:spPr bwMode="auto">
          <a:xfrm>
            <a:off x="7203114" y="5562600"/>
            <a:ext cx="34817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返回调用它的地方</a:t>
            </a:r>
          </a:p>
        </p:txBody>
      </p:sp>
      <p:sp>
        <p:nvSpPr>
          <p:cNvPr id="477194" name="Line 10"/>
          <p:cNvSpPr>
            <a:spLocks noChangeShapeType="1"/>
          </p:cNvSpPr>
          <p:nvPr/>
        </p:nvSpPr>
        <p:spPr bwMode="auto">
          <a:xfrm flipH="1">
            <a:off x="2590800" y="3276600"/>
            <a:ext cx="533400" cy="2514600"/>
          </a:xfrm>
          <a:prstGeom prst="line">
            <a:avLst/>
          </a:prstGeom>
          <a:noFill/>
          <a:ln w="25400">
            <a:solidFill>
              <a:srgbClr val="006600"/>
            </a:solidFill>
            <a:round/>
            <a:headEnd type="stealth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7195" name="Line 11"/>
          <p:cNvSpPr>
            <a:spLocks noChangeShapeType="1"/>
          </p:cNvSpPr>
          <p:nvPr/>
        </p:nvSpPr>
        <p:spPr bwMode="auto">
          <a:xfrm>
            <a:off x="2819400" y="3276600"/>
            <a:ext cx="1524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7196" name="Rectangle 12"/>
          <p:cNvSpPr>
            <a:spLocks noChangeArrowheads="1"/>
          </p:cNvSpPr>
          <p:nvPr/>
        </p:nvSpPr>
        <p:spPr bwMode="auto">
          <a:xfrm>
            <a:off x="5257800" y="756020"/>
            <a:ext cx="5257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33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程序总是从主函数开始执行</a:t>
            </a:r>
          </a:p>
        </p:txBody>
      </p:sp>
    </p:spTree>
    <p:extLst>
      <p:ext uri="{BB962C8B-B14F-4D97-AF65-F5344CB8AC3E}">
        <p14:creationId xmlns:p14="http://schemas.microsoft.com/office/powerpoint/2010/main" val="207146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7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7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7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77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8" grpId="0" build="p" autoUpdateAnimBg="0"/>
      <p:bldP spid="477191" grpId="0" build="p" autoUpdateAnimBg="0"/>
      <p:bldP spid="477192" grpId="0" build="p" autoUpdateAnimBg="0"/>
      <p:bldP spid="477193" grpId="0" build="p" autoUpdateAnimBg="0"/>
      <p:bldP spid="47719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1" y="313822"/>
            <a:ext cx="4386263" cy="708528"/>
          </a:xfrm>
          <a:noFill/>
          <a:ln/>
        </p:spPr>
        <p:txBody>
          <a:bodyPr/>
          <a:lstStyle/>
          <a:p>
            <a:r>
              <a:rPr lang="zh-CN" altLang="en-US" sz="4000"/>
              <a:t>函数调用的过程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534400" cy="4248150"/>
          </a:xfrm>
          <a:noFill/>
          <a:ln/>
        </p:spPr>
        <p:txBody>
          <a:bodyPr/>
          <a:lstStyle/>
          <a:p>
            <a:pPr algn="just">
              <a:buClr>
                <a:schemeClr val="hlink"/>
              </a:buClr>
            </a:pPr>
            <a:r>
              <a:rPr lang="zh-CN" altLang="en-US">
                <a:ea typeface="黑体" panose="02010609060101010101" pitchFamily="49" charset="-122"/>
              </a:rPr>
              <a:t>计算机在执行程序时，从主函数</a:t>
            </a:r>
            <a:r>
              <a:rPr lang="en-US" altLang="zh-CN">
                <a:ea typeface="黑体" panose="02010609060101010101" pitchFamily="49" charset="-122"/>
              </a:rPr>
              <a:t>main</a:t>
            </a:r>
            <a:r>
              <a:rPr lang="zh-CN" altLang="en-US">
                <a:ea typeface="黑体" panose="02010609060101010101" pitchFamily="49" charset="-122"/>
              </a:rPr>
              <a:t>开始执行，如果遇到某个函数调用，主函数被暂停执行，转而执行相应的函数，该函数执行完后，将返回主函数，然后再从原先暂停的位置继续执行。</a:t>
            </a:r>
          </a:p>
          <a:p>
            <a:pPr algn="just">
              <a:buClr>
                <a:schemeClr val="hlink"/>
              </a:buClr>
            </a:pPr>
            <a:endParaRPr lang="zh-CN" altLang="en-US">
              <a:ea typeface="黑体" panose="02010609060101010101" pitchFamily="49" charset="-122"/>
            </a:endParaRPr>
          </a:p>
          <a:p>
            <a:pPr algn="just">
              <a:buClr>
                <a:schemeClr val="hlink"/>
              </a:buClr>
            </a:pPr>
            <a:r>
              <a:rPr lang="zh-CN" altLang="en-US">
                <a:ea typeface="黑体" panose="02010609060101010101" pitchFamily="49" charset="-122"/>
              </a:rPr>
              <a:t>函数遇</a:t>
            </a:r>
            <a:r>
              <a:rPr lang="en-US" altLang="zh-CN">
                <a:ea typeface="黑体" panose="02010609060101010101" pitchFamily="49" charset="-122"/>
              </a:rPr>
              <a:t>return</a:t>
            </a:r>
            <a:r>
              <a:rPr lang="zh-CN" altLang="en-US">
                <a:ea typeface="黑体" panose="02010609060101010101" pitchFamily="49" charset="-122"/>
              </a:rPr>
              <a:t>或最后的大括号，返回主函数</a:t>
            </a:r>
          </a:p>
        </p:txBody>
      </p:sp>
    </p:spTree>
    <p:extLst>
      <p:ext uri="{BB962C8B-B14F-4D97-AF65-F5344CB8AC3E}">
        <p14:creationId xmlns:p14="http://schemas.microsoft.com/office/powerpoint/2010/main" val="2017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9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9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5" grpId="0" build="p" bldLvl="5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90022"/>
            <a:ext cx="4622800" cy="708528"/>
          </a:xfrm>
          <a:noFill/>
          <a:ln/>
        </p:spPr>
        <p:txBody>
          <a:bodyPr/>
          <a:lstStyle/>
          <a:p>
            <a:r>
              <a:rPr lang="zh-CN" altLang="en-US" sz="4000"/>
              <a:t>参数传递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4800600" cy="762000"/>
          </a:xfrm>
          <a:noFill/>
          <a:ln/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b="1">
                <a:solidFill>
                  <a:srgbClr val="CC0066"/>
                </a:solidFill>
                <a:ea typeface="黑体" panose="02010609060101010101" pitchFamily="49" charset="-122"/>
              </a:rPr>
              <a:t>形式参数</a:t>
            </a:r>
            <a:r>
              <a:rPr lang="zh-CN" altLang="en-US" b="1">
                <a:ea typeface="黑体" panose="02010609060101010101" pitchFamily="49" charset="-122"/>
              </a:rPr>
              <a:t>（简称</a:t>
            </a:r>
            <a:r>
              <a:rPr lang="zh-CN" altLang="en-US" b="1">
                <a:solidFill>
                  <a:srgbClr val="CC0066"/>
                </a:solidFill>
                <a:ea typeface="黑体" panose="02010609060101010101" pitchFamily="49" charset="-122"/>
              </a:rPr>
              <a:t>形参</a:t>
            </a:r>
            <a:r>
              <a:rPr lang="zh-CN" altLang="en-US" b="1"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1981200" y="2438400"/>
            <a:ext cx="807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lvl="1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double cy (double 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double 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1981200" y="3541714"/>
            <a:ext cx="51054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AACE6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3200" b="1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实际参数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（简称</a:t>
            </a:r>
            <a:r>
              <a:rPr lang="zh-CN" altLang="en-US" sz="3200" b="1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实参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481286" name="Rectangle 6"/>
          <p:cNvSpPr>
            <a:spLocks noChangeArrowheads="1"/>
          </p:cNvSpPr>
          <p:nvPr/>
        </p:nvSpPr>
        <p:spPr bwMode="auto">
          <a:xfrm>
            <a:off x="1981200" y="4419600"/>
            <a:ext cx="563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lvl="1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= cy (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40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481287" name="Rectangle 7"/>
          <p:cNvSpPr>
            <a:spLocks noChangeArrowheads="1"/>
          </p:cNvSpPr>
          <p:nvPr/>
        </p:nvSpPr>
        <p:spPr bwMode="auto">
          <a:xfrm>
            <a:off x="6400800" y="1547813"/>
            <a:ext cx="34817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66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函数定义时的参数</a:t>
            </a:r>
          </a:p>
        </p:txBody>
      </p:sp>
      <p:sp>
        <p:nvSpPr>
          <p:cNvPr id="481288" name="Rectangle 8"/>
          <p:cNvSpPr>
            <a:spLocks noChangeArrowheads="1"/>
          </p:cNvSpPr>
          <p:nvPr/>
        </p:nvSpPr>
        <p:spPr bwMode="auto">
          <a:xfrm>
            <a:off x="6477000" y="3505200"/>
            <a:ext cx="34817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66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函数调用时的参数</a:t>
            </a:r>
          </a:p>
        </p:txBody>
      </p:sp>
    </p:spTree>
    <p:extLst>
      <p:ext uri="{BB962C8B-B14F-4D97-AF65-F5344CB8AC3E}">
        <p14:creationId xmlns:p14="http://schemas.microsoft.com/office/powerpoint/2010/main" val="277745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4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2" grpId="0" autoUpdateAnimBg="0"/>
      <p:bldP spid="481283" grpId="0" build="p" autoUpdateAnimBg="0"/>
      <p:bldP spid="481284" grpId="0" autoUpdateAnimBg="0"/>
      <p:bldP spid="481285" grpId="0" autoUpdateAnimBg="0"/>
      <p:bldP spid="481286" grpId="0" autoUpdateAnimBg="0"/>
      <p:bldP spid="481287" grpId="0" autoUpdateAnimBg="0"/>
      <p:bldP spid="48128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ChangeArrowheads="1"/>
          </p:cNvSpPr>
          <p:nvPr/>
        </p:nvSpPr>
        <p:spPr bwMode="auto">
          <a:xfrm>
            <a:off x="1752600" y="1905000"/>
            <a:ext cx="8534400" cy="37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AACE6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3200" b="1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实参</a:t>
            </a:r>
            <a:r>
              <a:rPr lang="en-US" altLang="zh-CN" sz="3200" b="1">
                <a:solidFill>
                  <a:srgbClr val="000000"/>
                </a:solidFill>
                <a:latin typeface="Wingdings" panose="05000000000000000000" pitchFamily="2" charset="2"/>
                <a:ea typeface="黑体" panose="02010609060101010101" pitchFamily="49" charset="-122"/>
              </a:rPr>
              <a:t>à</a:t>
            </a:r>
            <a:r>
              <a:rPr lang="zh-CN" altLang="en-US" sz="3200" b="1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形参</a:t>
            </a:r>
          </a:p>
          <a:p>
            <a:pPr lvl="1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在参数传递过程中，实参把值复制给形参。</a:t>
            </a:r>
          </a:p>
          <a:p>
            <a:pPr lvl="1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形参和实参</a:t>
            </a:r>
            <a:r>
              <a:rPr lang="zh-CN" altLang="en-US" sz="3200" b="1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一一对应</a:t>
            </a:r>
            <a:r>
              <a:rPr lang="zh-CN" altLang="en-US" sz="3200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：数量一致，类型一致，顺序一致</a:t>
            </a:r>
          </a:p>
          <a:p>
            <a:pPr lvl="1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80008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形参</a:t>
            </a:r>
            <a:r>
              <a:rPr lang="zh-CN" altLang="en-US" sz="3200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：变量，用于接受实参传递过来的值</a:t>
            </a:r>
          </a:p>
          <a:p>
            <a:pPr lvl="1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80008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实参</a:t>
            </a:r>
            <a:r>
              <a:rPr lang="zh-CN" altLang="en-US" sz="3200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：常量、变量或表达式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title"/>
          </p:nvPr>
        </p:nvSpPr>
        <p:spPr>
          <a:xfrm>
            <a:off x="2133600" y="633266"/>
            <a:ext cx="4622800" cy="770084"/>
          </a:xfrm>
          <a:noFill/>
          <a:ln/>
        </p:spPr>
        <p:txBody>
          <a:bodyPr/>
          <a:lstStyle/>
          <a:p>
            <a:r>
              <a:rPr lang="zh-CN" altLang="en-US" sz="4400"/>
              <a:t>说明：</a:t>
            </a: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4800601" y="1828800"/>
            <a:ext cx="187166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单向传递</a:t>
            </a:r>
          </a:p>
        </p:txBody>
      </p:sp>
    </p:spTree>
    <p:extLst>
      <p:ext uri="{BB962C8B-B14F-4D97-AF65-F5344CB8AC3E}">
        <p14:creationId xmlns:p14="http://schemas.microsoft.com/office/powerpoint/2010/main" val="8651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3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3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3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0" grpId="0" build="p" bldLvl="2" autoUpdateAnimBg="0"/>
      <p:bldP spid="48333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4648200" cy="641350"/>
          </a:xfrm>
          <a:noFill/>
          <a:ln/>
        </p:spPr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．函数结果返回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1" y="1143000"/>
            <a:ext cx="8291513" cy="2590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>
                <a:solidFill>
                  <a:srgbClr val="CC0066"/>
                </a:solidFill>
                <a:ea typeface="黑体" panose="02010609060101010101" pitchFamily="49" charset="-122"/>
              </a:rPr>
              <a:t>函数返回的两种情况</a:t>
            </a:r>
          </a:p>
          <a:p>
            <a:pPr lvl="1" algn="just">
              <a:lnSpc>
                <a:spcPct val="9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rgbClr val="006600"/>
                </a:solidFill>
                <a:ea typeface="黑体" panose="02010609060101010101" pitchFamily="49" charset="-122"/>
              </a:rPr>
              <a:t>完成确定的运算，有一个运算结果返回给主调函数。</a:t>
            </a:r>
          </a:p>
          <a:p>
            <a:pPr lvl="1" algn="just">
              <a:lnSpc>
                <a:spcPct val="90000"/>
              </a:lnSpc>
              <a:buClr>
                <a:srgbClr val="CC00CC"/>
              </a:buClr>
              <a:buFont typeface="Wingdings" panose="05000000000000000000" pitchFamily="2" charset="2"/>
              <a:buChar char="Ø"/>
            </a:pPr>
            <a:r>
              <a:rPr lang="zh-CN" altLang="en-US" sz="3200">
                <a:solidFill>
                  <a:srgbClr val="006600"/>
                </a:solidFill>
                <a:ea typeface="黑体" panose="02010609060101010101" pitchFamily="49" charset="-122"/>
              </a:rPr>
              <a:t>完成指定工作，没有确定的运算结果需返回给主调函数。</a:t>
            </a: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1905000" y="3429000"/>
            <a:ext cx="45720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80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AACE6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3200" b="1">
                <a:solidFill>
                  <a:srgbClr val="CC0066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CC0066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函数结果返回的形式：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return  </a:t>
            </a:r>
            <a:r>
              <a:rPr lang="zh-CN" altLang="en-US" sz="2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表达式；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return  (</a:t>
            </a:r>
            <a:r>
              <a:rPr lang="zh-CN" altLang="en-US" sz="2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表达式</a:t>
            </a:r>
            <a:r>
              <a:rPr lang="en-US" altLang="zh-CN" sz="2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；</a:t>
            </a:r>
          </a:p>
        </p:txBody>
      </p:sp>
      <p:sp>
        <p:nvSpPr>
          <p:cNvPr id="485381" name="Rectangle 5"/>
          <p:cNvSpPr>
            <a:spLocks noChangeArrowheads="1"/>
          </p:cNvSpPr>
          <p:nvPr/>
        </p:nvSpPr>
        <p:spPr bwMode="auto">
          <a:xfrm>
            <a:off x="5410200" y="3048000"/>
            <a:ext cx="310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F33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函数类型</a:t>
            </a:r>
            <a:r>
              <a:rPr lang="en-US" altLang="zh-CN" sz="3600" b="1">
                <a:solidFill>
                  <a:srgbClr val="FF33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301664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5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5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5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5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5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5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 bldLvl="5" autoUpdateAnimBg="0"/>
      <p:bldP spid="485380" grpId="0" build="p" bldLvl="2" autoUpdateAnimBg="0"/>
      <p:bldP spid="48538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977900"/>
            <a:ext cx="9144000" cy="641350"/>
          </a:xfrm>
          <a:noFill/>
          <a:ln/>
        </p:spPr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5-3】</a:t>
            </a:r>
            <a:r>
              <a:rPr lang="zh-CN" altLang="en-US"/>
              <a:t>定义判断奇偶数的函数</a:t>
            </a:r>
            <a:r>
              <a:rPr lang="en-US" altLang="zh-CN"/>
              <a:t>even (n)</a:t>
            </a:r>
          </a:p>
        </p:txBody>
      </p:sp>
      <p:grpSp>
        <p:nvGrpSpPr>
          <p:cNvPr id="487429" name="Group 5"/>
          <p:cNvGrpSpPr>
            <a:grpSpLocks/>
          </p:cNvGrpSpPr>
          <p:nvPr/>
        </p:nvGrpSpPr>
        <p:grpSpPr bwMode="auto">
          <a:xfrm>
            <a:off x="1822450" y="2438400"/>
            <a:ext cx="8318500" cy="3816350"/>
            <a:chOff x="188" y="1536"/>
            <a:chExt cx="5240" cy="2404"/>
          </a:xfrm>
        </p:grpSpPr>
        <p:sp>
          <p:nvSpPr>
            <p:cNvPr id="487427" name="AutoShape 3"/>
            <p:cNvSpPr>
              <a:spLocks noChangeArrowheads="1"/>
            </p:cNvSpPr>
            <p:nvPr/>
          </p:nvSpPr>
          <p:spPr bwMode="auto">
            <a:xfrm>
              <a:off x="188" y="1759"/>
              <a:ext cx="5240" cy="2181"/>
            </a:xfrm>
            <a:prstGeom prst="roundRect">
              <a:avLst>
                <a:gd name="adj" fmla="val 16657"/>
              </a:avLst>
            </a:prstGeom>
            <a:solidFill>
              <a:srgbClr val="FF99FF">
                <a:alpha val="50000"/>
              </a:srgbClr>
            </a:solidFill>
            <a:ln w="254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7428" name="Rectangle 4"/>
            <p:cNvSpPr>
              <a:spLocks noChangeArrowheads="1"/>
            </p:cNvSpPr>
            <p:nvPr/>
          </p:nvSpPr>
          <p:spPr bwMode="auto">
            <a:xfrm>
              <a:off x="418" y="1536"/>
              <a:ext cx="2912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038" rIns="0" bIns="4603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编程点拨：</a:t>
              </a:r>
              <a:r>
                <a: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要解决的问题</a:t>
              </a:r>
            </a:p>
          </p:txBody>
        </p:sp>
      </p:grpSp>
      <p:sp>
        <p:nvSpPr>
          <p:cNvPr id="487430" name="Rectangle 6"/>
          <p:cNvSpPr>
            <a:spLocks noChangeArrowheads="1"/>
          </p:cNvSpPr>
          <p:nvPr/>
        </p:nvSpPr>
        <p:spPr bwMode="auto">
          <a:xfrm>
            <a:off x="2819400" y="3657601"/>
            <a:ext cx="22860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定义函数 </a:t>
            </a:r>
          </a:p>
        </p:txBody>
      </p:sp>
      <p:sp>
        <p:nvSpPr>
          <p:cNvPr id="487431" name="Rectangle 7"/>
          <p:cNvSpPr>
            <a:spLocks noChangeArrowheads="1"/>
          </p:cNvSpPr>
          <p:nvPr/>
        </p:nvSpPr>
        <p:spPr bwMode="auto">
          <a:xfrm>
            <a:off x="3200400" y="4572001"/>
            <a:ext cx="60960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为偶数时返回</a:t>
            </a:r>
            <a:r>
              <a:rPr lang="en-US" altLang="zh-CN" sz="32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1,</a:t>
            </a:r>
            <a:r>
              <a:rPr lang="zh-CN" altLang="en-US" sz="32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否则返回</a:t>
            </a:r>
            <a:r>
              <a:rPr lang="en-US" altLang="zh-CN" sz="3200" b="1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487432" name="Rectangle 8"/>
          <p:cNvSpPr>
            <a:spLocks noChangeArrowheads="1"/>
          </p:cNvSpPr>
          <p:nvPr/>
        </p:nvSpPr>
        <p:spPr bwMode="auto">
          <a:xfrm>
            <a:off x="5638800" y="3581400"/>
            <a:ext cx="281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even (           )</a:t>
            </a:r>
          </a:p>
        </p:txBody>
      </p:sp>
      <p:sp>
        <p:nvSpPr>
          <p:cNvPr id="487433" name="Rectangle 9"/>
          <p:cNvSpPr>
            <a:spLocks noChangeArrowheads="1"/>
          </p:cNvSpPr>
          <p:nvPr/>
        </p:nvSpPr>
        <p:spPr bwMode="auto">
          <a:xfrm>
            <a:off x="6858000" y="3581400"/>
            <a:ext cx="1354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333399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int n</a:t>
            </a:r>
          </a:p>
        </p:txBody>
      </p:sp>
      <p:sp>
        <p:nvSpPr>
          <p:cNvPr id="487434" name="Rectangle 10"/>
          <p:cNvSpPr>
            <a:spLocks noChangeArrowheads="1"/>
          </p:cNvSpPr>
          <p:nvPr/>
        </p:nvSpPr>
        <p:spPr bwMode="auto">
          <a:xfrm>
            <a:off x="4800601" y="3581400"/>
            <a:ext cx="873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333399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402857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87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7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4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87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0" grpId="0" build="p" autoUpdateAnimBg="0"/>
      <p:bldP spid="487431" grpId="0" build="p" autoUpdateAnimBg="0"/>
      <p:bldP spid="487432" grpId="0" autoUpdateAnimBg="0"/>
      <p:bldP spid="487433" grpId="0" autoUpdateAnimBg="0"/>
      <p:bldP spid="487434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ChangeArrowheads="1"/>
          </p:cNvSpPr>
          <p:nvPr/>
        </p:nvSpPr>
        <p:spPr bwMode="auto">
          <a:xfrm>
            <a:off x="3200400" y="144464"/>
            <a:ext cx="3810000" cy="351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#include &lt;stdio.h&gt;</a:t>
            </a: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 ( )</a:t>
            </a: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800" b="1">
              <a:solidFill>
                <a:srgbClr val="CC0066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endParaRPr lang="en-US" altLang="zh-CN" sz="28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3962400" y="914401"/>
            <a:ext cx="2528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even (int n);</a:t>
            </a:r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2438400" y="366236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函数类型</a:t>
            </a:r>
          </a:p>
        </p:txBody>
      </p:sp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3962401" y="3581400"/>
            <a:ext cx="298479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even (             )</a:t>
            </a:r>
          </a:p>
        </p:txBody>
      </p:sp>
      <p:sp>
        <p:nvSpPr>
          <p:cNvPr id="489478" name="Rectangle 6"/>
          <p:cNvSpPr>
            <a:spLocks noChangeArrowheads="1"/>
          </p:cNvSpPr>
          <p:nvPr/>
        </p:nvSpPr>
        <p:spPr bwMode="auto">
          <a:xfrm>
            <a:off x="3086101" y="3611563"/>
            <a:ext cx="68608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</a:p>
        </p:txBody>
      </p: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5156200" y="3611563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函数参数</a:t>
            </a:r>
          </a:p>
        </p:txBody>
      </p:sp>
      <p:sp>
        <p:nvSpPr>
          <p:cNvPr id="489480" name="Rectangle 8"/>
          <p:cNvSpPr>
            <a:spLocks noChangeArrowheads="1"/>
          </p:cNvSpPr>
          <p:nvPr/>
        </p:nvSpPr>
        <p:spPr bwMode="auto">
          <a:xfrm>
            <a:off x="5334000" y="3586163"/>
            <a:ext cx="116378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 n</a:t>
            </a:r>
          </a:p>
        </p:txBody>
      </p:sp>
      <p:sp>
        <p:nvSpPr>
          <p:cNvPr id="489481" name="Rectangle 9"/>
          <p:cNvSpPr>
            <a:spLocks noChangeArrowheads="1"/>
          </p:cNvSpPr>
          <p:nvPr/>
        </p:nvSpPr>
        <p:spPr bwMode="auto">
          <a:xfrm>
            <a:off x="3048001" y="4022725"/>
            <a:ext cx="38792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</p:txBody>
      </p:sp>
      <p:sp>
        <p:nvSpPr>
          <p:cNvPr id="489482" name="Rectangle 10"/>
          <p:cNvSpPr>
            <a:spLocks noChangeArrowheads="1"/>
          </p:cNvSpPr>
          <p:nvPr/>
        </p:nvSpPr>
        <p:spPr bwMode="auto">
          <a:xfrm>
            <a:off x="3200401" y="6003925"/>
            <a:ext cx="38792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89483" name="Rectangle 11"/>
          <p:cNvSpPr>
            <a:spLocks noChangeArrowheads="1"/>
          </p:cNvSpPr>
          <p:nvPr/>
        </p:nvSpPr>
        <p:spPr bwMode="auto">
          <a:xfrm>
            <a:off x="3505200" y="4433889"/>
            <a:ext cx="73914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if(                )	</a:t>
            </a:r>
          </a:p>
        </p:txBody>
      </p:sp>
      <p:sp>
        <p:nvSpPr>
          <p:cNvPr id="489484" name="Rectangle 12"/>
          <p:cNvSpPr>
            <a:spLocks noChangeArrowheads="1"/>
          </p:cNvSpPr>
          <p:nvPr/>
        </p:nvSpPr>
        <p:spPr bwMode="auto">
          <a:xfrm>
            <a:off x="3924300" y="4395788"/>
            <a:ext cx="2133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x%2==0</a:t>
            </a:r>
          </a:p>
        </p:txBody>
      </p:sp>
      <p:sp>
        <p:nvSpPr>
          <p:cNvPr id="489485" name="Rectangle 13"/>
          <p:cNvSpPr>
            <a:spLocks noChangeArrowheads="1"/>
          </p:cNvSpPr>
          <p:nvPr/>
        </p:nvSpPr>
        <p:spPr bwMode="auto">
          <a:xfrm>
            <a:off x="3429000" y="5195888"/>
            <a:ext cx="2438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</a:p>
        </p:txBody>
      </p:sp>
      <p:sp>
        <p:nvSpPr>
          <p:cNvPr id="489486" name="Rectangle 14"/>
          <p:cNvSpPr>
            <a:spLocks noChangeArrowheads="1"/>
          </p:cNvSpPr>
          <p:nvPr/>
        </p:nvSpPr>
        <p:spPr bwMode="auto">
          <a:xfrm>
            <a:off x="3810001" y="5622925"/>
            <a:ext cx="176227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</a:p>
        </p:txBody>
      </p:sp>
      <p:sp>
        <p:nvSpPr>
          <p:cNvPr id="489487" name="Rectangle 15"/>
          <p:cNvSpPr>
            <a:spLocks noChangeArrowheads="1"/>
          </p:cNvSpPr>
          <p:nvPr/>
        </p:nvSpPr>
        <p:spPr bwMode="auto">
          <a:xfrm>
            <a:off x="3810001" y="4814888"/>
            <a:ext cx="176227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1;</a:t>
            </a:r>
          </a:p>
        </p:txBody>
      </p:sp>
      <p:sp>
        <p:nvSpPr>
          <p:cNvPr id="489488" name="Rectangle 16"/>
          <p:cNvSpPr>
            <a:spLocks noChangeArrowheads="1"/>
          </p:cNvSpPr>
          <p:nvPr/>
        </p:nvSpPr>
        <p:spPr bwMode="auto">
          <a:xfrm>
            <a:off x="7203114" y="3581400"/>
            <a:ext cx="34817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如何调用该函数？</a:t>
            </a:r>
          </a:p>
        </p:txBody>
      </p:sp>
      <p:sp>
        <p:nvSpPr>
          <p:cNvPr id="489489" name="Rectangle 17"/>
          <p:cNvSpPr>
            <a:spLocks noChangeArrowheads="1"/>
          </p:cNvSpPr>
          <p:nvPr/>
        </p:nvSpPr>
        <p:spPr bwMode="auto">
          <a:xfrm>
            <a:off x="4648200" y="2286001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调用函数</a:t>
            </a:r>
          </a:p>
        </p:txBody>
      </p:sp>
      <p:sp>
        <p:nvSpPr>
          <p:cNvPr id="489490" name="Rectangle 18"/>
          <p:cNvSpPr>
            <a:spLocks noChangeArrowheads="1"/>
          </p:cNvSpPr>
          <p:nvPr/>
        </p:nvSpPr>
        <p:spPr bwMode="auto">
          <a:xfrm>
            <a:off x="4495800" y="93503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函数声明</a:t>
            </a:r>
          </a:p>
        </p:txBody>
      </p:sp>
      <p:sp>
        <p:nvSpPr>
          <p:cNvPr id="489491" name="Rectangle 19"/>
          <p:cNvSpPr>
            <a:spLocks noChangeArrowheads="1"/>
          </p:cNvSpPr>
          <p:nvPr/>
        </p:nvSpPr>
        <p:spPr bwMode="auto">
          <a:xfrm>
            <a:off x="3962400" y="1430339"/>
            <a:ext cx="3003964" cy="78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printf(“enter x:");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scanf("%d",&amp;x);</a:t>
            </a:r>
          </a:p>
        </p:txBody>
      </p:sp>
      <p:sp>
        <p:nvSpPr>
          <p:cNvPr id="489492" name="Rectangle 20"/>
          <p:cNvSpPr>
            <a:spLocks noChangeArrowheads="1"/>
          </p:cNvSpPr>
          <p:nvPr/>
        </p:nvSpPr>
        <p:spPr bwMode="auto">
          <a:xfrm>
            <a:off x="4495801" y="1468438"/>
            <a:ext cx="162865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</a:p>
        </p:txBody>
      </p:sp>
      <p:sp>
        <p:nvSpPr>
          <p:cNvPr id="489493" name="Rectangle 21"/>
          <p:cNvSpPr>
            <a:spLocks noChangeArrowheads="1"/>
          </p:cNvSpPr>
          <p:nvPr/>
        </p:nvSpPr>
        <p:spPr bwMode="auto">
          <a:xfrm>
            <a:off x="4038600" y="2019301"/>
            <a:ext cx="73914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if(                           )	</a:t>
            </a:r>
          </a:p>
        </p:txBody>
      </p:sp>
      <p:sp>
        <p:nvSpPr>
          <p:cNvPr id="489494" name="Rectangle 22"/>
          <p:cNvSpPr>
            <a:spLocks noChangeArrowheads="1"/>
          </p:cNvSpPr>
          <p:nvPr/>
        </p:nvSpPr>
        <p:spPr bwMode="auto">
          <a:xfrm>
            <a:off x="4457700" y="1981200"/>
            <a:ext cx="37719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even(x) ==1</a:t>
            </a:r>
          </a:p>
        </p:txBody>
      </p:sp>
      <p:sp>
        <p:nvSpPr>
          <p:cNvPr id="489495" name="Rectangle 23"/>
          <p:cNvSpPr>
            <a:spLocks noChangeArrowheads="1"/>
          </p:cNvSpPr>
          <p:nvPr/>
        </p:nvSpPr>
        <p:spPr bwMode="auto">
          <a:xfrm>
            <a:off x="3962400" y="2590800"/>
            <a:ext cx="2438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</a:p>
        </p:txBody>
      </p:sp>
      <p:sp>
        <p:nvSpPr>
          <p:cNvPr id="489496" name="Rectangle 24"/>
          <p:cNvSpPr>
            <a:spLocks noChangeArrowheads="1"/>
          </p:cNvSpPr>
          <p:nvPr/>
        </p:nvSpPr>
        <p:spPr bwMode="auto">
          <a:xfrm>
            <a:off x="4191000" y="2286000"/>
            <a:ext cx="426398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printf(“%d</a:t>
            </a:r>
            <a:r>
              <a:rPr lang="zh-CN" altLang="en-US" sz="28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是偶数</a:t>
            </a:r>
            <a:r>
              <a:rPr lang="zh-CN" altLang="en-US" sz="32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32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,x);</a:t>
            </a:r>
          </a:p>
        </p:txBody>
      </p:sp>
      <p:sp>
        <p:nvSpPr>
          <p:cNvPr id="489497" name="Rectangle 25"/>
          <p:cNvSpPr>
            <a:spLocks noChangeArrowheads="1"/>
          </p:cNvSpPr>
          <p:nvPr/>
        </p:nvSpPr>
        <p:spPr bwMode="auto">
          <a:xfrm>
            <a:off x="4191000" y="2895600"/>
            <a:ext cx="426398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printf(“%d</a:t>
            </a:r>
            <a:r>
              <a:rPr lang="zh-CN" altLang="en-US" sz="28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是奇数</a:t>
            </a:r>
            <a:r>
              <a:rPr lang="zh-CN" altLang="en-US" sz="32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en-US" altLang="zh-CN" sz="32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,x);</a:t>
            </a:r>
          </a:p>
        </p:txBody>
      </p:sp>
      <p:sp>
        <p:nvSpPr>
          <p:cNvPr id="489498" name="Rectangle 26"/>
          <p:cNvSpPr>
            <a:spLocks noChangeArrowheads="1"/>
          </p:cNvSpPr>
          <p:nvPr/>
        </p:nvSpPr>
        <p:spPr bwMode="auto">
          <a:xfrm>
            <a:off x="3962400" y="533400"/>
            <a:ext cx="127759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 x;</a:t>
            </a:r>
          </a:p>
        </p:txBody>
      </p:sp>
    </p:spTree>
    <p:extLst>
      <p:ext uri="{BB962C8B-B14F-4D97-AF65-F5344CB8AC3E}">
        <p14:creationId xmlns:p14="http://schemas.microsoft.com/office/powerpoint/2010/main" val="382773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8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48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89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8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8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8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8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9" dur="500"/>
                                        <p:tgtEl>
                                          <p:spTgt spid="48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8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9" dur="500"/>
                                        <p:tgtEl>
                                          <p:spTgt spid="48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8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89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9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4" grpId="0" autoUpdateAnimBg="0"/>
      <p:bldP spid="489475" grpId="0" autoUpdateAnimBg="0"/>
      <p:bldP spid="489476" grpId="0" autoUpdateAnimBg="0"/>
      <p:bldP spid="489478" grpId="0" autoUpdateAnimBg="0"/>
      <p:bldP spid="489479" grpId="0" autoUpdateAnimBg="0"/>
      <p:bldP spid="489480" grpId="0" autoUpdateAnimBg="0"/>
      <p:bldP spid="489481" grpId="0" autoUpdateAnimBg="0"/>
      <p:bldP spid="489482" grpId="0" autoUpdateAnimBg="0"/>
      <p:bldP spid="489483" grpId="0" autoUpdateAnimBg="0"/>
      <p:bldP spid="489484" grpId="0" autoUpdateAnimBg="0"/>
      <p:bldP spid="489485" grpId="0" autoUpdateAnimBg="0"/>
      <p:bldP spid="489486" grpId="0" autoUpdateAnimBg="0"/>
      <p:bldP spid="489487" grpId="0" autoUpdateAnimBg="0"/>
      <p:bldP spid="489488" grpId="0" build="p" autoUpdateAnimBg="0"/>
      <p:bldP spid="489489" grpId="0" autoUpdateAnimBg="0"/>
      <p:bldP spid="489490" grpId="0" autoUpdateAnimBg="0"/>
      <p:bldP spid="489491" grpId="0" autoUpdateAnimBg="0"/>
      <p:bldP spid="489492" grpId="0" autoUpdateAnimBg="0"/>
      <p:bldP spid="489493" grpId="0" autoUpdateAnimBg="0"/>
      <p:bldP spid="489494" grpId="0" autoUpdateAnimBg="0"/>
      <p:bldP spid="489495" grpId="0" autoUpdateAnimBg="0"/>
      <p:bldP spid="489496" grpId="0" autoUpdateAnimBg="0"/>
      <p:bldP spid="489497" grpId="0" autoUpdateAnimBg="0"/>
      <p:bldP spid="48949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0" y="762000"/>
            <a:ext cx="8229600" cy="1447800"/>
          </a:xfrm>
          <a:solidFill>
            <a:schemeClr val="bg1">
              <a:alpha val="50000"/>
            </a:schemeClr>
          </a:solidFill>
          <a:ln/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6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的值（假设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为整型变量）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CC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请注意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语言中没有乘方运算符 </a:t>
            </a:r>
          </a:p>
        </p:txBody>
      </p:sp>
      <p:sp>
        <p:nvSpPr>
          <p:cNvPr id="436227" name="Rectangle 3"/>
          <p:cNvSpPr>
            <a:spLocks noChangeArrowheads="1"/>
          </p:cNvSpPr>
          <p:nvPr/>
        </p:nvSpPr>
        <p:spPr bwMode="auto">
          <a:xfrm>
            <a:off x="2514600" y="2819400"/>
            <a:ext cx="7086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</a:t>
            </a:r>
            <a:r>
              <a:rPr lang="en-US" altLang="zh-CN" sz="3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：调用库函数</a:t>
            </a:r>
            <a:r>
              <a:rPr lang="en-US" altLang="zh-CN" sz="36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pow</a:t>
            </a:r>
            <a:r>
              <a:rPr lang="en-US" altLang="zh-CN" sz="3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，计算</a:t>
            </a:r>
            <a:r>
              <a:rPr lang="en-US" altLang="zh-CN" sz="3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xy </a:t>
            </a:r>
          </a:p>
        </p:txBody>
      </p:sp>
    </p:spTree>
    <p:extLst>
      <p:ext uri="{BB962C8B-B14F-4D97-AF65-F5344CB8AC3E}">
        <p14:creationId xmlns:p14="http://schemas.microsoft.com/office/powerpoint/2010/main" val="398236758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4114800" cy="641350"/>
          </a:xfrm>
          <a:noFill/>
          <a:ln/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．函数原型声明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989139"/>
            <a:ext cx="8229600" cy="423862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函数类型 函数名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参数表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)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；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ea typeface="黑体" panose="02010609060101010101" pitchFamily="49" charset="-122"/>
              </a:rPr>
              <a:t>double cy (double r, double h);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CC0066"/>
                </a:solidFill>
                <a:ea typeface="黑体" panose="02010609060101010101" pitchFamily="49" charset="-122"/>
              </a:rPr>
              <a:t>void py (int n);</a:t>
            </a:r>
            <a:endParaRPr lang="en-US" altLang="zh-CN" sz="2400">
              <a:ea typeface="黑体" panose="02010609060101010101" pitchFamily="49" charset="-122"/>
            </a:endParaRPr>
          </a:p>
          <a:p>
            <a:r>
              <a:rPr lang="zh-CN" altLang="en-US" sz="2800">
                <a:ea typeface="黑体" panose="02010609060101010101" pitchFamily="49" charset="-122"/>
              </a:rPr>
              <a:t>函数必须先定义后调用，将主调函数放在被调函数的后面，就像变量先定义后使用一样。</a:t>
            </a:r>
          </a:p>
          <a:p>
            <a:r>
              <a:rPr lang="zh-CN" altLang="en-US" sz="2800">
                <a:ea typeface="黑体" panose="02010609060101010101" pitchFamily="49" charset="-122"/>
              </a:rPr>
              <a:t>如果自定义函数在主调函数的后面，就需要在函数调用前，加上函数原型声明。</a:t>
            </a:r>
          </a:p>
          <a:p>
            <a:r>
              <a:rPr lang="zh-CN" altLang="en-US" sz="2800">
                <a:ea typeface="黑体" panose="02010609060101010101" pitchFamily="49" charset="-122"/>
              </a:rPr>
              <a:t>函数声明：说明函数的类型和参数的情况，以保证程序编译时能判断对该函数的调用是否正确。</a:t>
            </a:r>
          </a:p>
        </p:txBody>
      </p:sp>
      <p:grpSp>
        <p:nvGrpSpPr>
          <p:cNvPr id="491526" name="Group 6"/>
          <p:cNvGrpSpPr>
            <a:grpSpLocks/>
          </p:cNvGrpSpPr>
          <p:nvPr/>
        </p:nvGrpSpPr>
        <p:grpSpPr bwMode="auto">
          <a:xfrm>
            <a:off x="2052639" y="1050925"/>
            <a:ext cx="7718425" cy="776288"/>
            <a:chOff x="333" y="662"/>
            <a:chExt cx="4862" cy="489"/>
          </a:xfrm>
        </p:grpSpPr>
        <p:pic>
          <p:nvPicPr>
            <p:cNvPr id="491524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" y="662"/>
              <a:ext cx="4862" cy="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91525" name="Rectangle 5"/>
            <p:cNvSpPr>
              <a:spLocks noChangeArrowheads="1"/>
            </p:cNvSpPr>
            <p:nvPr/>
          </p:nvSpPr>
          <p:spPr bwMode="auto">
            <a:xfrm>
              <a:off x="455" y="749"/>
              <a:ext cx="463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只写函数定义中的第</a:t>
              </a:r>
              <a:r>
                <a:rPr lang="en-US" altLang="zh-CN" sz="32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3200" b="1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行，并以分号结束。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61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91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1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 bldLvl="5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1739900"/>
          </a:xfrm>
          <a:noFill/>
          <a:ln/>
        </p:spPr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5-4】</a:t>
            </a:r>
            <a:r>
              <a:rPr lang="zh-CN" altLang="en-US"/>
              <a:t>输入精度</a:t>
            </a:r>
            <a:r>
              <a:rPr lang="en-US" altLang="zh-CN"/>
              <a:t>e</a:t>
            </a:r>
            <a:r>
              <a:rPr lang="zh-CN" altLang="en-US"/>
              <a:t>，使用格里高利公式求</a:t>
            </a:r>
            <a:r>
              <a:rPr lang="en-US" altLang="zh-CN"/>
              <a:t>π</a:t>
            </a:r>
            <a:r>
              <a:rPr lang="zh-CN" altLang="en-US"/>
              <a:t>的近似值，精确到最后一项的绝对值小于</a:t>
            </a:r>
            <a:r>
              <a:rPr lang="en-US" altLang="zh-CN"/>
              <a:t>e</a:t>
            </a:r>
            <a:r>
              <a:rPr lang="zh-CN" altLang="en-US"/>
              <a:t>。</a:t>
            </a:r>
          </a:p>
        </p:txBody>
      </p:sp>
      <p:sp>
        <p:nvSpPr>
          <p:cNvPr id="493571" name="Rectangle 3"/>
          <p:cNvSpPr>
            <a:spLocks noChangeArrowheads="1"/>
          </p:cNvSpPr>
          <p:nvPr/>
        </p:nvSpPr>
        <p:spPr bwMode="auto">
          <a:xfrm>
            <a:off x="1628776" y="1892300"/>
            <a:ext cx="9121087" cy="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33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要求</a:t>
            </a:r>
            <a:r>
              <a:rPr lang="en-US" altLang="zh-CN" sz="3200" b="1">
                <a:solidFill>
                  <a:srgbClr val="FF33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:</a:t>
            </a: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定义和调用函数 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funpi(e) </a:t>
            </a: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求</a:t>
            </a:r>
            <a:r>
              <a:rPr lang="en-US" altLang="zh-CN" sz="4400" b="1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π</a:t>
            </a: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的近似值。</a:t>
            </a:r>
          </a:p>
        </p:txBody>
      </p:sp>
      <p:graphicFrame>
        <p:nvGraphicFramePr>
          <p:cNvPr id="493572" name="Object 4"/>
          <p:cNvGraphicFramePr>
            <a:graphicFrameLocks/>
          </p:cNvGraphicFramePr>
          <p:nvPr/>
        </p:nvGraphicFramePr>
        <p:xfrm>
          <a:off x="3124200" y="3048001"/>
          <a:ext cx="56515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5651280" imgH="1928520" progId="Equation.DSMT4">
                  <p:embed/>
                </p:oleObj>
              </mc:Choice>
              <mc:Fallback>
                <p:oleObj name="Equation" r:id="rId4" imgW="5651280" imgH="1928520" progId="Equation.DSMT4">
                  <p:embed/>
                  <p:pic>
                    <p:nvPicPr>
                      <p:cNvPr id="49357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048001"/>
                        <a:ext cx="5651500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875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-5980"/>
            <a:ext cx="3313113" cy="585418"/>
          </a:xfrm>
          <a:noFill/>
          <a:ln/>
        </p:spPr>
        <p:txBody>
          <a:bodyPr/>
          <a:lstStyle/>
          <a:p>
            <a:r>
              <a:rPr lang="zh-CN" altLang="en-US" sz="3200"/>
              <a:t>例</a:t>
            </a:r>
            <a:r>
              <a:rPr lang="en-US" altLang="zh-CN" sz="3200"/>
              <a:t>5-4 </a:t>
            </a:r>
            <a:r>
              <a:rPr lang="zh-CN" altLang="en-US" sz="3200"/>
              <a:t>源程序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1" y="685800"/>
            <a:ext cx="4176713" cy="5545138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#include &lt;stdio.h&gt;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#include &lt;math.h&gt;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int main (void)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{ 	double e, pi;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   	</a:t>
            </a:r>
            <a:r>
              <a:rPr lang="en-US" altLang="zh-CN" sz="2400" b="1">
                <a:solidFill>
                  <a:srgbClr val="003399"/>
                </a:solidFill>
                <a:latin typeface="Arial" panose="020B0604020202020204" pitchFamily="34" charset="0"/>
              </a:rPr>
              <a:t>double funpi (double e);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003399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	printf ("Enter e:");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   	scanf ("%lf", &amp;e);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   	pi = </a:t>
            </a:r>
            <a:r>
              <a:rPr lang="en-US" altLang="zh-CN" sz="2400" b="1">
                <a:solidFill>
                  <a:srgbClr val="CC0066"/>
                </a:solidFill>
                <a:latin typeface="Arial" panose="020B0604020202020204" pitchFamily="34" charset="0"/>
              </a:rPr>
              <a:t>funpi (e)</a:t>
            </a:r>
            <a:r>
              <a:rPr lang="en-US" altLang="zh-CN" sz="2400" b="1">
                <a:latin typeface="Arial" panose="020B0604020202020204" pitchFamily="34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  	printf ("pi = %f\n", pi);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	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5408614" y="1217614"/>
            <a:ext cx="6175375" cy="5641975"/>
          </a:xfrm>
          <a:prstGeom prst="rect">
            <a:avLst/>
          </a:prstGeom>
          <a:noFill/>
          <a:ln w="12700">
            <a:solidFill>
              <a:srgbClr val="FF00FF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CC0066"/>
                </a:solidFill>
              </a:rPr>
              <a:t>double funpi (double e) 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{	 int denominator, flag; 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   double item, sum;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	 flag = 1; 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	 denominator = 1;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	 item = 1.0; 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	 sum = 0; 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   while (fabs (item) &gt;= e){   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	     item = flag * 1.0 / denominator;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       sum = sum + item;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       flag = -flag; 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	     denominator = denominator+2; 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    }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</a:t>
            </a:r>
            <a:r>
              <a:rPr lang="en-US" altLang="zh-CN" sz="2400" b="1">
                <a:solidFill>
                  <a:srgbClr val="003399"/>
                </a:solidFill>
              </a:rPr>
              <a:t>	  return </a:t>
            </a:r>
            <a:r>
              <a:rPr lang="en-US" altLang="zh-CN" sz="2400" b="1">
                <a:solidFill>
                  <a:srgbClr val="FF3300"/>
                </a:solidFill>
              </a:rPr>
              <a:t>sum * 4</a:t>
            </a:r>
            <a:r>
              <a:rPr lang="en-US" altLang="zh-CN" sz="2400" b="1">
                <a:solidFill>
                  <a:srgbClr val="003399"/>
                </a:solidFill>
              </a:rPr>
              <a:t>;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95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9400" y="685801"/>
            <a:ext cx="9144000" cy="1190625"/>
          </a:xfrm>
          <a:noFill/>
          <a:ln/>
        </p:spPr>
        <p:txBody>
          <a:bodyPr/>
          <a:lstStyle/>
          <a:p>
            <a:r>
              <a:rPr lang="en-US" altLang="zh-CN"/>
              <a:t>【</a:t>
            </a:r>
            <a:r>
              <a:rPr lang="zh-CN" altLang="en-US"/>
              <a:t>例</a:t>
            </a:r>
            <a:r>
              <a:rPr lang="en-US" altLang="zh-CN"/>
              <a:t>5-5】</a:t>
            </a:r>
            <a:r>
              <a:rPr lang="zh-CN" altLang="en-US"/>
              <a:t>求</a:t>
            </a:r>
            <a:r>
              <a:rPr lang="en-US" altLang="zh-CN"/>
              <a:t>100</a:t>
            </a:r>
            <a:r>
              <a:rPr lang="zh-CN" altLang="en-US"/>
              <a:t>以内的全部素数，每行输出</a:t>
            </a:r>
            <a:r>
              <a:rPr lang="en-US" altLang="zh-CN"/>
              <a:t>10</a:t>
            </a:r>
            <a:r>
              <a:rPr lang="zh-CN" altLang="en-US"/>
              <a:t>个。</a:t>
            </a:r>
          </a:p>
        </p:txBody>
      </p:sp>
      <p:sp>
        <p:nvSpPr>
          <p:cNvPr id="497667" name="Rectangle 3"/>
          <p:cNvSpPr>
            <a:spLocks noChangeArrowheads="1"/>
          </p:cNvSpPr>
          <p:nvPr/>
        </p:nvSpPr>
        <p:spPr bwMode="auto">
          <a:xfrm>
            <a:off x="1905001" y="2286000"/>
            <a:ext cx="8429625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33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要求</a:t>
            </a:r>
            <a:r>
              <a:rPr lang="en-US" altLang="zh-CN" sz="3200" b="1">
                <a:solidFill>
                  <a:srgbClr val="FF33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:</a:t>
            </a: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定义和调用函数 </a:t>
            </a:r>
            <a:r>
              <a:rPr lang="en-US" altLang="zh-CN" sz="3200" b="1">
                <a:solidFill>
                  <a:srgbClr val="CC0066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prime(m)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判断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m</a:t>
            </a: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是否是素数，当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m</a:t>
            </a: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为素数时返回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，否则返回</a:t>
            </a:r>
            <a:r>
              <a:rPr lang="en-US" altLang="zh-CN" sz="3200" b="1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3200" b="1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1676400" y="3505200"/>
            <a:ext cx="8686800" cy="267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FFFFF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rgbClr val="FF33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算法描述：</a:t>
            </a: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对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之间的每个数进行判断，若是素数，则输出该数。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for(m = 2; m &lt;= 100; m++) 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if (</a:t>
            </a:r>
            <a:r>
              <a:rPr lang="en-US" altLang="zh-CN" sz="2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 sz="2400" b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是素数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</a:p>
          <a:p>
            <a:pPr lvl="1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printf("%d ", m);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5562600" y="5181601"/>
            <a:ext cx="2376488" cy="4623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CC0066"/>
                </a:solidFill>
                <a:latin typeface="Arial" panose="020B0604020202020204" pitchFamily="34" charset="0"/>
                <a:ea typeface="仿宋_GB2312" pitchFamily="49" charset="-122"/>
              </a:rPr>
              <a:t>prime(m) != 0</a:t>
            </a:r>
          </a:p>
        </p:txBody>
      </p:sp>
      <p:sp>
        <p:nvSpPr>
          <p:cNvPr id="497670" name="Line 6"/>
          <p:cNvSpPr>
            <a:spLocks noChangeShapeType="1"/>
          </p:cNvSpPr>
          <p:nvPr/>
        </p:nvSpPr>
        <p:spPr bwMode="auto">
          <a:xfrm>
            <a:off x="4114800" y="5410200"/>
            <a:ext cx="1447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7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7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7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7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7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7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autoUpdateAnimBg="0"/>
      <p:bldP spid="497668" grpId="0" build="p" bldLvl="2" autoUpdateAnimBg="0"/>
      <p:bldP spid="49766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3201" y="228600"/>
            <a:ext cx="3609975" cy="641350"/>
          </a:xfrm>
          <a:noFill/>
          <a:ln/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5-5 </a:t>
            </a:r>
            <a:r>
              <a:rPr lang="zh-CN" altLang="en-US"/>
              <a:t>源程序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620714"/>
            <a:ext cx="5387975" cy="6021387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#include &lt;stdio.h&gt;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#include &lt;math.h&gt;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int main(void)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{  	int count, m;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	</a:t>
            </a:r>
            <a:r>
              <a:rPr lang="en-US" altLang="zh-CN" sz="2000" b="1">
                <a:solidFill>
                  <a:srgbClr val="003399"/>
                </a:solidFill>
                <a:latin typeface="Arial" panose="020B0604020202020204" pitchFamily="34" charset="0"/>
              </a:rPr>
              <a:t>int prime (int m);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count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for(m = 2; m &lt;= 100; m++){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    if ( </a:t>
            </a:r>
            <a:r>
              <a:rPr lang="en-US" altLang="zh-CN" sz="2000" b="1">
                <a:solidFill>
                  <a:srgbClr val="CC0066"/>
                </a:solidFill>
                <a:latin typeface="Arial" panose="020B0604020202020204" pitchFamily="34" charset="0"/>
              </a:rPr>
              <a:t>prime(m) != 0</a:t>
            </a:r>
            <a:r>
              <a:rPr lang="en-US" altLang="zh-CN" sz="2000" b="1">
                <a:latin typeface="Arial" panose="020B0604020202020204" pitchFamily="34" charset="0"/>
              </a:rPr>
              <a:t>   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        printf("%6d", m );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         	count++;            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         	if (count %10 == 0)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	    printf ("\n");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   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	printf ("\n");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6275388" y="1905001"/>
            <a:ext cx="4392612" cy="453707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int prime (int m)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{   int i, n;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 if ( m == 1 ) </a:t>
            </a:r>
            <a:r>
              <a:rPr lang="en-US" altLang="zh-CN" sz="2400" b="1">
                <a:solidFill>
                  <a:srgbClr val="003399"/>
                </a:solidFill>
              </a:rPr>
              <a:t>return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en-US" altLang="zh-CN" sz="2400" b="1">
                <a:solidFill>
                  <a:srgbClr val="FF3300"/>
                </a:solidFill>
              </a:rPr>
              <a:t>0</a:t>
            </a:r>
            <a:r>
              <a:rPr lang="en-US" altLang="zh-CN" sz="2400" b="1">
                <a:solidFill>
                  <a:srgbClr val="000000"/>
                </a:solidFill>
              </a:rPr>
              <a:t>;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 n = sqrt (m);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 for( i = 2; i &lt;= n; i++)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     if (m % i == 0){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       	    </a:t>
            </a:r>
            <a:r>
              <a:rPr lang="en-US" altLang="zh-CN" sz="2400" b="1">
                <a:solidFill>
                  <a:srgbClr val="003399"/>
                </a:solidFill>
              </a:rPr>
              <a:t>return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en-US" altLang="zh-CN" sz="2400" b="1">
                <a:solidFill>
                  <a:srgbClr val="FF3300"/>
                </a:solidFill>
              </a:rPr>
              <a:t>0</a:t>
            </a:r>
            <a:r>
              <a:rPr lang="en-US" altLang="zh-CN" sz="2400" b="1">
                <a:solidFill>
                  <a:srgbClr val="000000"/>
                </a:solidFill>
              </a:rPr>
              <a:t>;	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    }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    </a:t>
            </a:r>
            <a:r>
              <a:rPr lang="en-US" altLang="zh-CN" sz="2400" b="1">
                <a:solidFill>
                  <a:srgbClr val="003399"/>
                </a:solidFill>
              </a:rPr>
              <a:t>return</a:t>
            </a:r>
            <a:r>
              <a:rPr lang="en-US" altLang="zh-CN" sz="2400" b="1">
                <a:solidFill>
                  <a:srgbClr val="000000"/>
                </a:solidFill>
              </a:rPr>
              <a:t> </a:t>
            </a:r>
            <a:r>
              <a:rPr lang="en-US" altLang="zh-CN" sz="2400" b="1">
                <a:solidFill>
                  <a:srgbClr val="FF3300"/>
                </a:solidFill>
              </a:rPr>
              <a:t>1</a:t>
            </a:r>
            <a:r>
              <a:rPr lang="en-US" altLang="zh-CN" sz="2400" b="1">
                <a:solidFill>
                  <a:srgbClr val="000000"/>
                </a:solidFill>
              </a:rPr>
              <a:t>;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440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1" y="1014266"/>
            <a:ext cx="4335463" cy="770084"/>
          </a:xfrm>
          <a:noFill/>
          <a:ln/>
        </p:spPr>
        <p:txBody>
          <a:bodyPr/>
          <a:lstStyle/>
          <a:p>
            <a:r>
              <a:rPr lang="en-US" altLang="zh-CN" sz="4400"/>
              <a:t>5.3 </a:t>
            </a:r>
            <a:r>
              <a:rPr lang="zh-CN" altLang="en-US" sz="4400"/>
              <a:t>变量与函数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2362200"/>
            <a:ext cx="7848600" cy="2095500"/>
          </a:xfrm>
          <a:noFill/>
          <a:ln/>
        </p:spPr>
        <p:txBody>
          <a:bodyPr/>
          <a:lstStyle/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chemeClr val="hlink"/>
                </a:solidFill>
              </a:rPr>
              <a:t>5.3.1  </a:t>
            </a:r>
            <a:r>
              <a:rPr lang="zh-CN" altLang="en-US" sz="3600" b="1">
                <a:solidFill>
                  <a:schemeClr val="hlink"/>
                </a:solidFill>
              </a:rPr>
              <a:t>局部变量和全局变量</a:t>
            </a: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chemeClr val="hlink"/>
                </a:solidFill>
              </a:rPr>
              <a:t>5.3.2  </a:t>
            </a:r>
            <a:r>
              <a:rPr lang="zh-CN" altLang="en-US" sz="3600" b="1">
                <a:solidFill>
                  <a:schemeClr val="hlink"/>
                </a:solidFill>
              </a:rPr>
              <a:t>变量生命周期和静态局部变量</a:t>
            </a:r>
          </a:p>
        </p:txBody>
      </p:sp>
    </p:spTree>
    <p:extLst>
      <p:ext uri="{BB962C8B-B14F-4D97-AF65-F5344CB8AC3E}">
        <p14:creationId xmlns:p14="http://schemas.microsoft.com/office/powerpoint/2010/main" val="2063749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1813"/>
            <a:ext cx="7239000" cy="641350"/>
          </a:xfrm>
          <a:noFill/>
          <a:ln/>
        </p:spPr>
        <p:txBody>
          <a:bodyPr/>
          <a:lstStyle/>
          <a:p>
            <a:r>
              <a:rPr lang="en-US" altLang="zh-CN"/>
              <a:t>5.3.1 </a:t>
            </a:r>
            <a:r>
              <a:rPr lang="zh-CN" altLang="en-US"/>
              <a:t>局部变量和全局变量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484313"/>
            <a:ext cx="8507413" cy="4895850"/>
          </a:xfrm>
          <a:noFill/>
          <a:ln/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局部变量</a:t>
            </a: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在函数内定义的变量（包括形参）</a:t>
            </a:r>
          </a:p>
          <a:p>
            <a:pPr lvl="2"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作用范围：</a:t>
            </a:r>
            <a:r>
              <a:rPr lang="zh-CN" altLang="en-US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本函数内部</a:t>
            </a:r>
          </a:p>
          <a:p>
            <a:pPr lvl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定义在复合语句内的变量</a:t>
            </a:r>
          </a:p>
          <a:p>
            <a:pPr lvl="2"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作用范围：</a:t>
            </a:r>
            <a:r>
              <a:rPr lang="zh-CN" altLang="en-US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复合语句内部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全局变量	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在函数以外定义的变量，不从属于任一函数。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作用范围：</a:t>
            </a:r>
            <a:r>
              <a:rPr lang="zh-CN" altLang="en-US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从定义处到源文件结束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（包括各函数）</a:t>
            </a:r>
          </a:p>
        </p:txBody>
      </p:sp>
    </p:spTree>
    <p:extLst>
      <p:ext uri="{BB962C8B-B14F-4D97-AF65-F5344CB8AC3E}">
        <p14:creationId xmlns:p14="http://schemas.microsoft.com/office/powerpoint/2010/main" val="2036265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20650"/>
            <a:ext cx="7696200" cy="641350"/>
          </a:xfrm>
          <a:noFill/>
          <a:ln/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5-6  </a:t>
            </a:r>
            <a:r>
              <a:rPr lang="zh-CN" altLang="en-US"/>
              <a:t>在复合语句中定义局部变量。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2526" y="1125538"/>
            <a:ext cx="7561263" cy="5472112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#include &lt;stdio.h&gt;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int main 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>
                <a:solidFill>
                  <a:srgbClr val="008080"/>
                </a:solidFill>
              </a:rPr>
              <a:t>int </a:t>
            </a:r>
            <a:r>
              <a:rPr lang="en-US" altLang="zh-CN" sz="2400" b="1">
                <a:solidFill>
                  <a:srgbClr val="CC0066"/>
                </a:solidFill>
              </a:rPr>
              <a:t> </a:t>
            </a:r>
            <a:r>
              <a:rPr lang="en-US" altLang="zh-CN" sz="2400" b="1">
                <a:solidFill>
                  <a:srgbClr val="008080"/>
                </a:solidFill>
              </a:rPr>
              <a:t>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a = 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</a:t>
            </a:r>
            <a:r>
              <a:rPr lang="en-US" altLang="zh-CN" sz="2400" b="1">
                <a:solidFill>
                  <a:srgbClr val="33CC33"/>
                </a:solidFill>
              </a:rPr>
              <a:t>{</a:t>
            </a:r>
            <a:r>
              <a:rPr lang="en-US" altLang="zh-CN" sz="2400" b="1"/>
              <a:t> </a:t>
            </a:r>
            <a:r>
              <a:rPr lang="en-US" altLang="zh-CN" sz="2400">
                <a:solidFill>
                  <a:srgbClr val="003399"/>
                </a:solidFill>
              </a:rPr>
              <a:t>             	</a:t>
            </a:r>
            <a:r>
              <a:rPr lang="en-US" altLang="zh-CN" sz="2400"/>
              <a:t>	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</a:t>
            </a:r>
            <a:r>
              <a:rPr lang="en-US" altLang="zh-CN" sz="2400" b="1">
                <a:solidFill>
                  <a:srgbClr val="33CC33"/>
                </a:solidFill>
              </a:rPr>
              <a:t>int b = 2;</a:t>
            </a:r>
            <a:endParaRPr lang="en-US" altLang="zh-CN" sz="2400" b="1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>
              <a:solidFill>
                <a:schemeClr val="bg2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</a:t>
            </a:r>
            <a:r>
              <a:rPr lang="en-US" altLang="zh-CN" sz="2400" b="1"/>
              <a:t>b = a + b;</a:t>
            </a:r>
            <a:r>
              <a:rPr lang="en-US" altLang="zh-CN" sz="2400"/>
              <a:t>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      </a:t>
            </a:r>
            <a:r>
              <a:rPr lang="en-US" altLang="zh-CN" sz="2400" b="1"/>
              <a:t>a = a + 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b="1">
                <a:solidFill>
                  <a:srgbClr val="33CC33"/>
                </a:solidFill>
              </a:rPr>
              <a:t>}</a:t>
            </a:r>
            <a:r>
              <a:rPr lang="en-US" altLang="zh-CN" sz="2400"/>
              <a:t>                		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	</a:t>
            </a:r>
            <a:r>
              <a:rPr lang="en-US" altLang="zh-CN" sz="2400" b="1"/>
              <a:t>printf ("%d " , a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/>
              <a:t>  	</a:t>
            </a:r>
            <a:r>
              <a:rPr lang="en-US" altLang="zh-CN" sz="2400" b="1"/>
              <a:t>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}</a:t>
            </a: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6527800" y="3429001"/>
            <a:ext cx="3454400" cy="4623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D714D"/>
                </a:solidFill>
                <a:latin typeface="仿宋_GB2312" pitchFamily="49" charset="-122"/>
                <a:ea typeface="仿宋_GB2312" pitchFamily="49" charset="-122"/>
              </a:rPr>
              <a:t>b:</a:t>
            </a:r>
            <a:r>
              <a:rPr lang="zh-CN" altLang="en-US" sz="2400" b="1">
                <a:solidFill>
                  <a:srgbClr val="0D714D"/>
                </a:solidFill>
                <a:latin typeface="仿宋_GB2312" pitchFamily="49" charset="-122"/>
                <a:ea typeface="仿宋_GB2312" pitchFamily="49" charset="-122"/>
              </a:rPr>
              <a:t>小范围内的临时变量</a:t>
            </a:r>
            <a:r>
              <a:rPr lang="zh-CN" altLang="en-US" sz="2400">
                <a:solidFill>
                  <a:srgbClr val="FFFFFF"/>
                </a:solidFill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sp>
        <p:nvSpPr>
          <p:cNvPr id="505861" name="Line 5"/>
          <p:cNvSpPr>
            <a:spLocks noChangeShapeType="1"/>
          </p:cNvSpPr>
          <p:nvPr/>
        </p:nvSpPr>
        <p:spPr bwMode="auto">
          <a:xfrm>
            <a:off x="2278063" y="2349501"/>
            <a:ext cx="0" cy="3743325"/>
          </a:xfrm>
          <a:prstGeom prst="line">
            <a:avLst/>
          </a:prstGeom>
          <a:noFill/>
          <a:ln w="25400">
            <a:solidFill>
              <a:srgbClr val="00808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5862" name="Line 6"/>
          <p:cNvSpPr>
            <a:spLocks noChangeShapeType="1"/>
          </p:cNvSpPr>
          <p:nvPr/>
        </p:nvSpPr>
        <p:spPr bwMode="auto">
          <a:xfrm>
            <a:off x="2638425" y="3429001"/>
            <a:ext cx="0" cy="1439863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5863" name="Rectangle 7"/>
          <p:cNvSpPr>
            <a:spLocks noChangeArrowheads="1"/>
          </p:cNvSpPr>
          <p:nvPr/>
        </p:nvSpPr>
        <p:spPr bwMode="auto">
          <a:xfrm>
            <a:off x="8229601" y="2286000"/>
            <a:ext cx="360363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05864" name="Rectangle 8"/>
          <p:cNvSpPr>
            <a:spLocks noChangeArrowheads="1"/>
          </p:cNvSpPr>
          <p:nvPr/>
        </p:nvSpPr>
        <p:spPr bwMode="auto">
          <a:xfrm>
            <a:off x="6477001" y="2819401"/>
            <a:ext cx="313066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 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复合语句开始 *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</p:txBody>
      </p:sp>
      <p:sp>
        <p:nvSpPr>
          <p:cNvPr id="505865" name="Rectangle 9"/>
          <p:cNvSpPr>
            <a:spLocks noChangeArrowheads="1"/>
          </p:cNvSpPr>
          <p:nvPr/>
        </p:nvSpPr>
        <p:spPr bwMode="auto">
          <a:xfrm>
            <a:off x="6553201" y="4648201"/>
            <a:ext cx="313066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 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复合语句结束 *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</p:txBody>
      </p:sp>
      <p:sp>
        <p:nvSpPr>
          <p:cNvPr id="505866" name="Oval 10"/>
          <p:cNvSpPr>
            <a:spLocks noChangeArrowheads="1"/>
          </p:cNvSpPr>
          <p:nvPr/>
        </p:nvSpPr>
        <p:spPr bwMode="auto">
          <a:xfrm>
            <a:off x="2968625" y="2892425"/>
            <a:ext cx="234950" cy="46355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5867" name="Oval 11"/>
          <p:cNvSpPr>
            <a:spLocks noChangeArrowheads="1"/>
          </p:cNvSpPr>
          <p:nvPr/>
        </p:nvSpPr>
        <p:spPr bwMode="auto">
          <a:xfrm>
            <a:off x="2816225" y="4721225"/>
            <a:ext cx="234950" cy="46355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05870" name="Group 14"/>
          <p:cNvGrpSpPr>
            <a:grpSpLocks/>
          </p:cNvGrpSpPr>
          <p:nvPr/>
        </p:nvGrpSpPr>
        <p:grpSpPr bwMode="auto">
          <a:xfrm>
            <a:off x="2819401" y="2971800"/>
            <a:ext cx="3567113" cy="2133600"/>
            <a:chOff x="816" y="1872"/>
            <a:chExt cx="2247" cy="1344"/>
          </a:xfrm>
        </p:grpSpPr>
        <p:sp>
          <p:nvSpPr>
            <p:cNvPr id="505868" name="Rectangle 12"/>
            <p:cNvSpPr>
              <a:spLocks noChangeArrowheads="1"/>
            </p:cNvSpPr>
            <p:nvPr/>
          </p:nvSpPr>
          <p:spPr bwMode="auto">
            <a:xfrm>
              <a:off x="816" y="1872"/>
              <a:ext cx="1824" cy="134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5869" name="Rectangle 13"/>
            <p:cNvSpPr>
              <a:spLocks noChangeArrowheads="1"/>
            </p:cNvSpPr>
            <p:nvPr/>
          </p:nvSpPr>
          <p:spPr bwMode="auto">
            <a:xfrm>
              <a:off x="2636" y="2016"/>
              <a:ext cx="427" cy="10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复合语句</a:t>
              </a:r>
            </a:p>
          </p:txBody>
        </p:sp>
      </p:grpSp>
      <p:sp>
        <p:nvSpPr>
          <p:cNvPr id="505871" name="Rectangle 15"/>
          <p:cNvSpPr>
            <a:spLocks noChangeArrowheads="1"/>
          </p:cNvSpPr>
          <p:nvPr/>
        </p:nvSpPr>
        <p:spPr bwMode="auto">
          <a:xfrm>
            <a:off x="6019800" y="685801"/>
            <a:ext cx="4343400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2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局部变量通常定义在函数或复合语句的开始处</a:t>
            </a:r>
          </a:p>
        </p:txBody>
      </p:sp>
    </p:spTree>
    <p:extLst>
      <p:ext uri="{BB962C8B-B14F-4D97-AF65-F5344CB8AC3E}">
        <p14:creationId xmlns:p14="http://schemas.microsoft.com/office/powerpoint/2010/main" val="143734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5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5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5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5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0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0" grpId="0" animBg="1" autoUpdateAnimBg="0"/>
      <p:bldP spid="505863" grpId="0" animBg="1" autoUpdateAnimBg="0"/>
      <p:bldP spid="505864" grpId="0" autoUpdateAnimBg="0"/>
      <p:bldP spid="505865" grpId="0" autoUpdateAnimBg="0"/>
      <p:bldP spid="50587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5181601" y="100382"/>
            <a:ext cx="4964113" cy="585418"/>
          </a:xfrm>
          <a:noFill/>
          <a:ln/>
        </p:spPr>
        <p:txBody>
          <a:bodyPr/>
          <a:lstStyle/>
          <a:p>
            <a:r>
              <a:rPr lang="zh-CN" altLang="en-US" sz="3200"/>
              <a:t>例</a:t>
            </a:r>
            <a:r>
              <a:rPr lang="en-US" altLang="zh-CN" sz="3200"/>
              <a:t>5-7  </a:t>
            </a:r>
            <a:r>
              <a:rPr lang="zh-CN" altLang="en-US" sz="3200"/>
              <a:t>全局变量定义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381000"/>
            <a:ext cx="5029200" cy="64770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#include "stdio.h"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CC0066"/>
                </a:solidFill>
              </a:rPr>
              <a:t>int x;</a:t>
            </a:r>
            <a:r>
              <a:rPr lang="en-US" altLang="zh-CN" sz="2000" b="1"/>
              <a:t>	  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int f(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</a:t>
            </a:r>
            <a:r>
              <a:rPr lang="en-US" altLang="zh-CN" sz="2000" b="1">
                <a:solidFill>
                  <a:srgbClr val="008080"/>
                </a:solidFill>
              </a:rPr>
              <a:t>int x = 4;</a:t>
            </a:r>
            <a:r>
              <a:rPr lang="en-US" altLang="zh-CN" sz="2000" b="1"/>
              <a:t>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return 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int main(void)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</a:t>
            </a:r>
            <a:r>
              <a:rPr lang="en-US" altLang="zh-CN" sz="2000" b="1">
                <a:solidFill>
                  <a:srgbClr val="008080"/>
                </a:solidFill>
              </a:rPr>
              <a:t>int a = 1;</a:t>
            </a:r>
            <a:r>
              <a:rPr lang="en-US" altLang="zh-CN" sz="2000" b="1"/>
              <a:t>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</a:t>
            </a:r>
            <a:r>
              <a:rPr lang="en-US" altLang="zh-CN" sz="2000" b="1">
                <a:solidFill>
                  <a:srgbClr val="CC0066"/>
                </a:solidFill>
              </a:rPr>
              <a:t>x</a:t>
            </a:r>
            <a:r>
              <a:rPr lang="en-US" altLang="zh-CN" sz="2000" b="1"/>
              <a:t> = </a:t>
            </a:r>
            <a:r>
              <a:rPr lang="en-US" altLang="zh-CN" sz="2000" b="1">
                <a:solidFill>
                  <a:srgbClr val="008080"/>
                </a:solidFill>
              </a:rPr>
              <a:t>a</a:t>
            </a:r>
            <a:r>
              <a:rPr lang="en-US" altLang="zh-CN" sz="2000" b="1"/>
              <a:t>;   	    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a = f( );  	  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	    </a:t>
            </a:r>
            <a:r>
              <a:rPr lang="en-US" altLang="zh-CN" sz="2000" b="1">
                <a:solidFill>
                  <a:srgbClr val="33CC33"/>
                </a:solidFill>
              </a:rPr>
              <a:t>int b = 2;</a:t>
            </a:r>
            <a:r>
              <a:rPr lang="en-US" altLang="zh-CN" sz="2000" b="1"/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    b = a + b;   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	    </a:t>
            </a:r>
            <a:r>
              <a:rPr lang="en-US" altLang="zh-CN" sz="2000" b="1">
                <a:solidFill>
                  <a:srgbClr val="CC0066"/>
                </a:solidFill>
              </a:rPr>
              <a:t>x</a:t>
            </a:r>
            <a:r>
              <a:rPr lang="en-US" altLang="zh-CN" sz="2000" b="1"/>
              <a:t> = </a:t>
            </a:r>
            <a:r>
              <a:rPr lang="en-US" altLang="zh-CN" sz="2000" b="1">
                <a:solidFill>
                  <a:srgbClr val="CC0066"/>
                </a:solidFill>
              </a:rPr>
              <a:t>x</a:t>
            </a:r>
            <a:r>
              <a:rPr lang="en-US" altLang="zh-CN" sz="2000" b="1"/>
              <a:t> + b;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printf("%d %d" , a, </a:t>
            </a:r>
            <a:r>
              <a:rPr lang="en-US" altLang="zh-CN" sz="2000" b="1">
                <a:solidFill>
                  <a:srgbClr val="CC0066"/>
                </a:solidFill>
              </a:rPr>
              <a:t>x</a:t>
            </a:r>
            <a:r>
              <a:rPr lang="en-US" altLang="zh-CN" sz="2000" b="1"/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  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/>
              <a:t>}</a:t>
            </a:r>
          </a:p>
        </p:txBody>
      </p:sp>
      <p:sp>
        <p:nvSpPr>
          <p:cNvPr id="507908" name="Rectangle 4"/>
          <p:cNvSpPr>
            <a:spLocks noChangeArrowheads="1"/>
          </p:cNvSpPr>
          <p:nvPr/>
        </p:nvSpPr>
        <p:spPr bwMode="auto">
          <a:xfrm>
            <a:off x="6400800" y="5410200"/>
            <a:ext cx="1371600" cy="6540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CC"/>
              </a:gs>
            </a:gsLst>
            <a:lin ang="5400000" scaled="1"/>
          </a:gradFill>
          <a:ln w="12700">
            <a:solidFill>
              <a:srgbClr val="FF00FF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4, 7</a:t>
            </a:r>
          </a:p>
        </p:txBody>
      </p:sp>
      <p:sp>
        <p:nvSpPr>
          <p:cNvPr id="507909" name="Rectangle 5"/>
          <p:cNvSpPr>
            <a:spLocks noChangeArrowheads="1"/>
          </p:cNvSpPr>
          <p:nvPr/>
        </p:nvSpPr>
        <p:spPr bwMode="auto">
          <a:xfrm>
            <a:off x="7315200" y="762001"/>
            <a:ext cx="30480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8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若局部变量与全局变量同名，</a:t>
            </a:r>
            <a:r>
              <a:rPr lang="zh-CN" altLang="en-US" sz="2800" b="1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局部变量优先，</a:t>
            </a:r>
            <a:r>
              <a:rPr lang="zh-CN" altLang="en-US" sz="2800" b="1">
                <a:solidFill>
                  <a:srgbClr val="008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全局变量在此局部变量作用范围内不起作用</a:t>
            </a:r>
          </a:p>
        </p:txBody>
      </p:sp>
      <p:sp>
        <p:nvSpPr>
          <p:cNvPr id="507910" name="Line 6"/>
          <p:cNvSpPr>
            <a:spLocks noChangeShapeType="1"/>
          </p:cNvSpPr>
          <p:nvPr/>
        </p:nvSpPr>
        <p:spPr bwMode="auto">
          <a:xfrm>
            <a:off x="1992313" y="908050"/>
            <a:ext cx="0" cy="5545138"/>
          </a:xfrm>
          <a:prstGeom prst="line">
            <a:avLst/>
          </a:prstGeom>
          <a:noFill/>
          <a:ln w="25400">
            <a:solidFill>
              <a:srgbClr val="CC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7911" name="Line 7"/>
          <p:cNvSpPr>
            <a:spLocks noChangeShapeType="1"/>
          </p:cNvSpPr>
          <p:nvPr/>
        </p:nvSpPr>
        <p:spPr bwMode="auto">
          <a:xfrm>
            <a:off x="2135188" y="1773238"/>
            <a:ext cx="0" cy="647700"/>
          </a:xfrm>
          <a:prstGeom prst="line">
            <a:avLst/>
          </a:prstGeom>
          <a:noFill/>
          <a:ln w="25400">
            <a:solidFill>
              <a:srgbClr val="0D714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7912" name="Line 8"/>
          <p:cNvSpPr>
            <a:spLocks noChangeShapeType="1"/>
          </p:cNvSpPr>
          <p:nvPr/>
        </p:nvSpPr>
        <p:spPr bwMode="auto">
          <a:xfrm>
            <a:off x="2495550" y="4508501"/>
            <a:ext cx="0" cy="1008063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7913" name="Line 9"/>
          <p:cNvSpPr>
            <a:spLocks noChangeShapeType="1"/>
          </p:cNvSpPr>
          <p:nvPr/>
        </p:nvSpPr>
        <p:spPr bwMode="auto">
          <a:xfrm>
            <a:off x="2135188" y="3357564"/>
            <a:ext cx="0" cy="3095625"/>
          </a:xfrm>
          <a:prstGeom prst="line">
            <a:avLst/>
          </a:prstGeom>
          <a:noFill/>
          <a:ln w="25400">
            <a:solidFill>
              <a:srgbClr val="0D714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7914" name="Rectangle 10"/>
          <p:cNvSpPr>
            <a:spLocks noChangeArrowheads="1"/>
          </p:cNvSpPr>
          <p:nvPr/>
        </p:nvSpPr>
        <p:spPr bwMode="auto">
          <a:xfrm>
            <a:off x="4419601" y="609601"/>
            <a:ext cx="313066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定义全局变量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*/</a:t>
            </a:r>
          </a:p>
        </p:txBody>
      </p:sp>
      <p:sp>
        <p:nvSpPr>
          <p:cNvPr id="507915" name="Rectangle 11"/>
          <p:cNvSpPr>
            <a:spLocks noChangeArrowheads="1"/>
          </p:cNvSpPr>
          <p:nvPr/>
        </p:nvSpPr>
        <p:spPr bwMode="auto">
          <a:xfrm>
            <a:off x="4343401" y="1524001"/>
            <a:ext cx="282128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x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为局部变量 *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</p:txBody>
      </p:sp>
      <p:sp>
        <p:nvSpPr>
          <p:cNvPr id="507916" name="Rectangle 12"/>
          <p:cNvSpPr>
            <a:spLocks noChangeArrowheads="1"/>
          </p:cNvSpPr>
          <p:nvPr/>
        </p:nvSpPr>
        <p:spPr bwMode="auto">
          <a:xfrm>
            <a:off x="4648201" y="3276601"/>
            <a:ext cx="375102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对全局变量 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赋值 *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</p:txBody>
      </p:sp>
      <p:sp>
        <p:nvSpPr>
          <p:cNvPr id="507917" name="Rectangle 13"/>
          <p:cNvSpPr>
            <a:spLocks noChangeArrowheads="1"/>
          </p:cNvSpPr>
          <p:nvPr/>
        </p:nvSpPr>
        <p:spPr bwMode="auto">
          <a:xfrm>
            <a:off x="4648200" y="3657601"/>
            <a:ext cx="235801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a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的值为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*/</a:t>
            </a:r>
          </a:p>
        </p:txBody>
      </p:sp>
      <p:sp>
        <p:nvSpPr>
          <p:cNvPr id="507918" name="Rectangle 14"/>
          <p:cNvSpPr>
            <a:spLocks noChangeArrowheads="1"/>
          </p:cNvSpPr>
          <p:nvPr/>
        </p:nvSpPr>
        <p:spPr bwMode="auto">
          <a:xfrm>
            <a:off x="4800600" y="4572001"/>
            <a:ext cx="235801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b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的值为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*/</a:t>
            </a:r>
          </a:p>
        </p:txBody>
      </p:sp>
      <p:sp>
        <p:nvSpPr>
          <p:cNvPr id="507919" name="Rectangle 15"/>
          <p:cNvSpPr>
            <a:spLocks noChangeArrowheads="1"/>
          </p:cNvSpPr>
          <p:nvPr/>
        </p:nvSpPr>
        <p:spPr bwMode="auto">
          <a:xfrm>
            <a:off x="4724401" y="4876801"/>
            <a:ext cx="297517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</a:t>
            </a:r>
            <a:r>
              <a:rPr lang="zh-CN" altLang="en-US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全局变量运算 *</a:t>
            </a:r>
            <a:r>
              <a:rPr lang="en-US" altLang="zh-CN" sz="24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</p:txBody>
      </p:sp>
      <p:sp>
        <p:nvSpPr>
          <p:cNvPr id="507920" name="Line 16"/>
          <p:cNvSpPr>
            <a:spLocks noChangeShapeType="1"/>
          </p:cNvSpPr>
          <p:nvPr/>
        </p:nvSpPr>
        <p:spPr bwMode="auto">
          <a:xfrm>
            <a:off x="2362200" y="9906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7921" name="Line 17"/>
          <p:cNvSpPr>
            <a:spLocks noChangeShapeType="1"/>
          </p:cNvSpPr>
          <p:nvPr/>
        </p:nvSpPr>
        <p:spPr bwMode="auto">
          <a:xfrm>
            <a:off x="2743200" y="1905000"/>
            <a:ext cx="1219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7922" name="Line 18"/>
          <p:cNvSpPr>
            <a:spLocks noChangeShapeType="1"/>
          </p:cNvSpPr>
          <p:nvPr/>
        </p:nvSpPr>
        <p:spPr bwMode="auto">
          <a:xfrm>
            <a:off x="2590800" y="3733800"/>
            <a:ext cx="1219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7923" name="Line 19"/>
          <p:cNvSpPr>
            <a:spLocks noChangeShapeType="1"/>
          </p:cNvSpPr>
          <p:nvPr/>
        </p:nvSpPr>
        <p:spPr bwMode="auto">
          <a:xfrm>
            <a:off x="2667000" y="4038600"/>
            <a:ext cx="1219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7924" name="Line 20"/>
          <p:cNvSpPr>
            <a:spLocks noChangeShapeType="1"/>
          </p:cNvSpPr>
          <p:nvPr/>
        </p:nvSpPr>
        <p:spPr bwMode="auto">
          <a:xfrm>
            <a:off x="3048000" y="4953000"/>
            <a:ext cx="1447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7925" name="Line 21"/>
          <p:cNvSpPr>
            <a:spLocks noChangeShapeType="1"/>
          </p:cNvSpPr>
          <p:nvPr/>
        </p:nvSpPr>
        <p:spPr bwMode="auto">
          <a:xfrm>
            <a:off x="3048000" y="5257800"/>
            <a:ext cx="1447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63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7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7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7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7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7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7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7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7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7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7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0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8" grpId="0" animBg="1" autoUpdateAnimBg="0"/>
      <p:bldP spid="507909" grpId="0" build="p" autoUpdateAnimBg="0"/>
      <p:bldP spid="507914" grpId="0" autoUpdateAnimBg="0"/>
      <p:bldP spid="507915" grpId="0" autoUpdateAnimBg="0"/>
      <p:bldP spid="507916" grpId="0" autoUpdateAnimBg="0"/>
      <p:bldP spid="507917" grpId="0" autoUpdateAnimBg="0"/>
      <p:bldP spid="507918" grpId="0" autoUpdateAnimBg="0"/>
      <p:bldP spid="50791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4002088" cy="641350"/>
          </a:xfrm>
          <a:noFill/>
          <a:ln/>
        </p:spPr>
        <p:txBody>
          <a:bodyPr/>
          <a:lstStyle/>
          <a:p>
            <a:r>
              <a:rPr lang="zh-CN" altLang="en-US"/>
              <a:t>变量作用范围示例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1451" y="1179514"/>
            <a:ext cx="6264275" cy="5489575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66"/>
                </a:solidFill>
              </a:rPr>
              <a:t>int x=1;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void main(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{   </a:t>
            </a:r>
            <a:r>
              <a:rPr lang="en-US" altLang="zh-CN" sz="2000">
                <a:solidFill>
                  <a:srgbClr val="008080"/>
                </a:solidFill>
              </a:rPr>
              <a:t>int a=2;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</a:t>
            </a:r>
            <a:r>
              <a:rPr lang="en-US" altLang="zh-CN" sz="2000">
                <a:latin typeface="Times New Roman" panose="02020603050405020304" pitchFamily="18" charset="0"/>
              </a:rPr>
              <a:t>……</a:t>
            </a:r>
            <a:r>
              <a:rPr lang="en-US" altLang="zh-CN" sz="2000"/>
              <a:t>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33CC33"/>
                </a:solidFill>
              </a:rPr>
              <a:t>         int b=3;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</a:t>
            </a:r>
            <a:r>
              <a:rPr lang="en-US" altLang="zh-CN" sz="2000">
                <a:latin typeface="Times New Roman" panose="02020603050405020304" pitchFamily="18" charset="0"/>
              </a:rPr>
              <a:t>…</a:t>
            </a:r>
            <a:r>
              <a:rPr lang="en-US" altLang="zh-CN" sz="2000"/>
              <a:t>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f(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      </a:t>
            </a:r>
            <a:r>
              <a:rPr lang="en-US" altLang="zh-CN" sz="2000">
                <a:latin typeface="Times New Roman" panose="02020603050405020304" pitchFamily="18" charset="0"/>
              </a:rPr>
              <a:t>………</a:t>
            </a:r>
            <a:r>
              <a:rPr lang="en-US" altLang="zh-CN" sz="2000"/>
              <a:t>..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66"/>
                </a:solidFill>
              </a:rPr>
              <a:t>int t=4 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void f(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{ </a:t>
            </a:r>
            <a:r>
              <a:rPr lang="en-US" altLang="zh-CN" sz="2000">
                <a:solidFill>
                  <a:srgbClr val="008080"/>
                </a:solidFill>
              </a:rPr>
              <a:t>int x=5, b=6;</a:t>
            </a:r>
          </a:p>
          <a:p>
            <a:pPr>
              <a:lnSpc>
                <a:spcPct val="4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   </a:t>
            </a:r>
            <a:r>
              <a:rPr lang="en-US" altLang="zh-CN" sz="2000">
                <a:latin typeface="Times New Roman" panose="02020603050405020304" pitchFamily="18" charset="0"/>
              </a:rPr>
              <a:t>……</a:t>
            </a:r>
            <a:r>
              <a:rPr lang="en-US" altLang="zh-CN" sz="2000"/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CC0066"/>
                </a:solidFill>
              </a:rPr>
              <a:t>int a=7;</a:t>
            </a:r>
          </a:p>
        </p:txBody>
      </p:sp>
      <p:sp>
        <p:nvSpPr>
          <p:cNvPr id="509956" name="Line 4"/>
          <p:cNvSpPr>
            <a:spLocks noChangeShapeType="1"/>
          </p:cNvSpPr>
          <p:nvPr/>
        </p:nvSpPr>
        <p:spPr bwMode="auto">
          <a:xfrm>
            <a:off x="2351088" y="1268413"/>
            <a:ext cx="0" cy="4953000"/>
          </a:xfrm>
          <a:prstGeom prst="line">
            <a:avLst/>
          </a:prstGeom>
          <a:noFill/>
          <a:ln w="25400">
            <a:solidFill>
              <a:srgbClr val="CC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9957" name="Line 5"/>
          <p:cNvSpPr>
            <a:spLocks noChangeShapeType="1"/>
          </p:cNvSpPr>
          <p:nvPr/>
        </p:nvSpPr>
        <p:spPr bwMode="auto">
          <a:xfrm>
            <a:off x="2711450" y="5949950"/>
            <a:ext cx="0" cy="304800"/>
          </a:xfrm>
          <a:prstGeom prst="line">
            <a:avLst/>
          </a:prstGeom>
          <a:noFill/>
          <a:ln w="25400">
            <a:solidFill>
              <a:srgbClr val="CC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9958" name="Line 6"/>
          <p:cNvSpPr>
            <a:spLocks noChangeShapeType="1"/>
          </p:cNvSpPr>
          <p:nvPr/>
        </p:nvSpPr>
        <p:spPr bwMode="auto">
          <a:xfrm>
            <a:off x="2927350" y="1917700"/>
            <a:ext cx="0" cy="2590800"/>
          </a:xfrm>
          <a:prstGeom prst="line">
            <a:avLst/>
          </a:prstGeom>
          <a:noFill/>
          <a:ln w="25400">
            <a:solidFill>
              <a:srgbClr val="0D714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9959" name="Line 7"/>
          <p:cNvSpPr>
            <a:spLocks noChangeShapeType="1"/>
          </p:cNvSpPr>
          <p:nvPr/>
        </p:nvSpPr>
        <p:spPr bwMode="auto">
          <a:xfrm>
            <a:off x="3287713" y="2781301"/>
            <a:ext cx="0" cy="576263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9960" name="Line 8"/>
          <p:cNvSpPr>
            <a:spLocks noChangeShapeType="1"/>
          </p:cNvSpPr>
          <p:nvPr/>
        </p:nvSpPr>
        <p:spPr bwMode="auto">
          <a:xfrm>
            <a:off x="2495550" y="4581526"/>
            <a:ext cx="0" cy="1655763"/>
          </a:xfrm>
          <a:prstGeom prst="line">
            <a:avLst/>
          </a:prstGeom>
          <a:noFill/>
          <a:ln w="25400">
            <a:solidFill>
              <a:srgbClr val="CC0066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9961" name="Line 9"/>
          <p:cNvSpPr>
            <a:spLocks noChangeShapeType="1"/>
          </p:cNvSpPr>
          <p:nvPr/>
        </p:nvSpPr>
        <p:spPr bwMode="auto">
          <a:xfrm>
            <a:off x="2927350" y="5229225"/>
            <a:ext cx="0" cy="609600"/>
          </a:xfrm>
          <a:prstGeom prst="line">
            <a:avLst/>
          </a:prstGeom>
          <a:noFill/>
          <a:ln w="25400">
            <a:solidFill>
              <a:srgbClr val="0D714D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9962" name="Rectangle 10"/>
          <p:cNvSpPr>
            <a:spLocks noChangeArrowheads="1"/>
          </p:cNvSpPr>
          <p:nvPr/>
        </p:nvSpPr>
        <p:spPr bwMode="auto">
          <a:xfrm>
            <a:off x="5410200" y="1295400"/>
            <a:ext cx="464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F33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全局变量的作用范围，从定义的位置开始到程序结束</a:t>
            </a:r>
          </a:p>
        </p:txBody>
      </p:sp>
    </p:spTree>
    <p:extLst>
      <p:ext uri="{BB962C8B-B14F-4D97-AF65-F5344CB8AC3E}">
        <p14:creationId xmlns:p14="http://schemas.microsoft.com/office/powerpoint/2010/main" val="9437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9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6500" y="838200"/>
            <a:ext cx="7467600" cy="5257800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</a:rPr>
              <a:t>#include &lt;stdio.h&gt;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</a:rPr>
              <a:t>#include &lt;math.h&gt;              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</a:rPr>
              <a:t>main( 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</a:rPr>
              <a:t>{  double  x=0,z=0;  int y=0;               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</a:rPr>
              <a:t>   printf("Input data:");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</a:rPr>
              <a:t>   scanf("%lf%d",&amp;x,&amp;y);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</a:rPr>
              <a:t>   z=pow(x,y);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</a:rPr>
              <a:t>   printf("%lf</a:t>
            </a:r>
            <a:r>
              <a:rPr lang="zh-CN" altLang="en-US" b="1">
                <a:latin typeface="Arial" panose="020B0604020202020204" pitchFamily="34" charset="0"/>
              </a:rPr>
              <a:t>的</a:t>
            </a:r>
            <a:r>
              <a:rPr lang="en-US" altLang="zh-CN" b="1">
                <a:latin typeface="Arial" panose="020B0604020202020204" pitchFamily="34" charset="0"/>
              </a:rPr>
              <a:t>%d</a:t>
            </a:r>
            <a:r>
              <a:rPr lang="zh-CN" altLang="en-US" b="1">
                <a:latin typeface="Arial" panose="020B0604020202020204" pitchFamily="34" charset="0"/>
              </a:rPr>
              <a:t>次方是</a:t>
            </a:r>
            <a:r>
              <a:rPr lang="en-US" altLang="zh-CN" b="1">
                <a:latin typeface="Arial" panose="020B0604020202020204" pitchFamily="34" charset="0"/>
              </a:rPr>
              <a:t>%lf\n",x,y,z);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</a:rPr>
              <a:t> } </a:t>
            </a:r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5334000" y="4343400"/>
            <a:ext cx="1600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</a:t>
            </a:r>
            <a:r>
              <a:rPr lang="en-US" altLang="zh-CN" sz="3200" b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3200" b="1" baseline="3000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3200" b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3346451" y="4418014"/>
            <a:ext cx="1679575" cy="536575"/>
          </a:xfrm>
          <a:prstGeom prst="rect">
            <a:avLst/>
          </a:prstGeom>
          <a:noFill/>
          <a:ln w="25400">
            <a:solidFill>
              <a:srgbClr val="CC006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6553200" y="1447800"/>
            <a:ext cx="2362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CC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必须加此行 </a:t>
            </a:r>
          </a:p>
        </p:txBody>
      </p:sp>
      <p:sp>
        <p:nvSpPr>
          <p:cNvPr id="438278" name="Rectangle 6"/>
          <p:cNvSpPr>
            <a:spLocks noChangeArrowheads="1"/>
          </p:cNvSpPr>
          <p:nvPr/>
        </p:nvSpPr>
        <p:spPr bwMode="auto">
          <a:xfrm>
            <a:off x="3162300" y="5562601"/>
            <a:ext cx="377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 data:</a:t>
            </a:r>
            <a:r>
              <a:rPr lang="en-US" altLang="zh-CN" sz="2800" b="1" u="sng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2  3</a:t>
            </a:r>
            <a:r>
              <a:rPr lang="en-US" altLang="zh-CN" sz="2800" b="1" u="sng">
                <a:solidFill>
                  <a:srgbClr val="800000"/>
                </a:solidFill>
                <a:latin typeface="Wingdings 3" panose="05040102010807070707" pitchFamily="18" charset="2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3143250" y="6019801"/>
            <a:ext cx="4897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2.000000</a:t>
            </a:r>
            <a:r>
              <a:rPr lang="zh-CN" altLang="en-US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次方是</a:t>
            </a:r>
            <a:r>
              <a:rPr lang="en-US" altLang="zh-CN" sz="28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8.000000</a:t>
            </a:r>
          </a:p>
        </p:txBody>
      </p:sp>
    </p:spTree>
    <p:extLst>
      <p:ext uri="{BB962C8B-B14F-4D97-AF65-F5344CB8AC3E}">
        <p14:creationId xmlns:p14="http://schemas.microsoft.com/office/powerpoint/2010/main" val="410507899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38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8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8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8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5" grpId="0" build="p" autoUpdateAnimBg="0"/>
      <p:bldP spid="438277" grpId="0" build="p" autoUpdateAnimBg="0"/>
      <p:bldP spid="438278" grpId="0" build="p" autoUpdateAnimBg="0"/>
      <p:bldP spid="43827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850" y="1412875"/>
            <a:ext cx="8820150" cy="4895850"/>
          </a:xfrm>
          <a:noFill/>
          <a:ln/>
        </p:spPr>
        <p:txBody>
          <a:bodyPr/>
          <a:lstStyle/>
          <a:p>
            <a:pPr marL="92075" indent="-92075"/>
            <a:r>
              <a:rPr lang="zh-CN" altLang="en-US" sz="2800">
                <a:solidFill>
                  <a:srgbClr val="006600"/>
                </a:solidFill>
                <a:ea typeface="黑体" panose="02010609060101010101" pitchFamily="49" charset="-122"/>
              </a:rPr>
              <a:t>自动变量</a:t>
            </a:r>
            <a:r>
              <a:rPr lang="zh-CN" altLang="en-US" sz="2800">
                <a:ea typeface="黑体" panose="02010609060101010101" pitchFamily="49" charset="-122"/>
              </a:rPr>
              <a:t>（</a:t>
            </a:r>
            <a:r>
              <a:rPr lang="en-US" altLang="zh-CN" sz="2800">
                <a:solidFill>
                  <a:srgbClr val="CC0066"/>
                </a:solidFill>
                <a:ea typeface="黑体" panose="02010609060101010101" pitchFamily="49" charset="-122"/>
              </a:rPr>
              <a:t>auto</a:t>
            </a:r>
            <a:r>
              <a:rPr lang="zh-CN" altLang="en-US" sz="2800">
                <a:ea typeface="黑体" panose="02010609060101010101" pitchFamily="49" charset="-122"/>
              </a:rPr>
              <a:t>）</a:t>
            </a:r>
            <a:r>
              <a:rPr lang="en-US" altLang="zh-CN" sz="2800">
                <a:ea typeface="黑体" panose="02010609060101010101" pitchFamily="49" charset="-122"/>
              </a:rPr>
              <a:t>:  </a:t>
            </a:r>
            <a:r>
              <a:rPr lang="zh-CN" altLang="en-US" sz="2800">
                <a:ea typeface="黑体" panose="02010609060101010101" pitchFamily="49" charset="-122"/>
              </a:rPr>
              <a:t>普通的局部变量</a:t>
            </a:r>
          </a:p>
          <a:p>
            <a:pPr marL="769938" lvl="1">
              <a:buNone/>
            </a:pPr>
            <a:r>
              <a:rPr lang="en-US" altLang="zh-CN" sz="2400">
                <a:ea typeface="黑体" panose="02010609060101010101" pitchFamily="49" charset="-122"/>
              </a:rPr>
              <a:t>int x, y;  </a:t>
            </a:r>
            <a:r>
              <a:rPr lang="en-US" altLang="zh-CN" sz="2400">
                <a:latin typeface="Wingdings" panose="05000000000000000000" pitchFamily="2" charset="2"/>
                <a:ea typeface="黑体" panose="02010609060101010101" pitchFamily="49" charset="-122"/>
              </a:rPr>
              <a:t>çè</a:t>
            </a:r>
            <a:r>
              <a:rPr lang="en-US" altLang="zh-CN" sz="2400"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CC0066"/>
                </a:solidFill>
                <a:ea typeface="黑体" panose="02010609060101010101" pitchFamily="49" charset="-122"/>
              </a:rPr>
              <a:t>auto</a:t>
            </a:r>
            <a:r>
              <a:rPr lang="en-US" altLang="zh-CN" sz="2400">
                <a:ea typeface="黑体" panose="02010609060101010101" pitchFamily="49" charset="-122"/>
              </a:rPr>
              <a:t> int x, y;</a:t>
            </a:r>
          </a:p>
          <a:p>
            <a:pPr marL="769938" lvl="1">
              <a:buNone/>
            </a:pPr>
            <a:r>
              <a:rPr lang="en-US" altLang="zh-CN" sz="2400">
                <a:ea typeface="黑体" panose="02010609060101010101" pitchFamily="49" charset="-122"/>
              </a:rPr>
              <a:t>char c1; </a:t>
            </a:r>
            <a:r>
              <a:rPr lang="en-US" altLang="zh-CN" sz="2400">
                <a:latin typeface="Wingdings" panose="05000000000000000000" pitchFamily="2" charset="2"/>
                <a:ea typeface="黑体" panose="02010609060101010101" pitchFamily="49" charset="-122"/>
              </a:rPr>
              <a:t>çè</a:t>
            </a:r>
            <a:r>
              <a:rPr lang="en-US" altLang="zh-CN" sz="2400">
                <a:ea typeface="黑体" panose="02010609060101010101" pitchFamily="49" charset="-122"/>
              </a:rPr>
              <a:t>  </a:t>
            </a:r>
            <a:r>
              <a:rPr lang="en-US" altLang="zh-CN" sz="2400">
                <a:solidFill>
                  <a:srgbClr val="CC0066"/>
                </a:solidFill>
                <a:ea typeface="黑体" panose="02010609060101010101" pitchFamily="49" charset="-122"/>
              </a:rPr>
              <a:t>auto</a:t>
            </a:r>
            <a:r>
              <a:rPr lang="en-US" altLang="zh-CN" sz="2400">
                <a:ea typeface="黑体" panose="02010609060101010101" pitchFamily="49" charset="-122"/>
              </a:rPr>
              <a:t> char c1;</a:t>
            </a:r>
          </a:p>
          <a:p>
            <a:pPr marL="769938" lvl="1"/>
            <a:r>
              <a:rPr lang="zh-CN" altLang="en-US">
                <a:ea typeface="黑体" panose="02010609060101010101" pitchFamily="49" charset="-122"/>
              </a:rPr>
              <a:t>函数调用时，定义变量，分配存储单元。</a:t>
            </a:r>
          </a:p>
          <a:p>
            <a:pPr marL="769938" lvl="1"/>
            <a:r>
              <a:rPr lang="zh-CN" altLang="en-US">
                <a:ea typeface="黑体" panose="02010609060101010101" pitchFamily="49" charset="-122"/>
              </a:rPr>
              <a:t>函数调用结束，收回存储单元。</a:t>
            </a:r>
          </a:p>
          <a:p>
            <a:pPr marL="92075" indent="-92075"/>
            <a:r>
              <a:rPr lang="zh-CN" altLang="en-US" sz="2800">
                <a:solidFill>
                  <a:srgbClr val="006600"/>
                </a:solidFill>
                <a:ea typeface="黑体" panose="02010609060101010101" pitchFamily="49" charset="-122"/>
              </a:rPr>
              <a:t>全局变量</a:t>
            </a:r>
            <a:r>
              <a:rPr lang="zh-CN" altLang="en-US" sz="2800">
                <a:ea typeface="黑体" panose="02010609060101010101" pitchFamily="49" charset="-122"/>
              </a:rPr>
              <a:t>：从程序执行开始，到程序的结束，存储单元始终保持。</a:t>
            </a:r>
          </a:p>
          <a:p>
            <a:pPr marL="92075" indent="-92075"/>
            <a:r>
              <a:rPr lang="zh-CN" altLang="en-US" sz="2800">
                <a:solidFill>
                  <a:srgbClr val="006600"/>
                </a:solidFill>
                <a:ea typeface="黑体" panose="02010609060101010101" pitchFamily="49" charset="-122"/>
              </a:rPr>
              <a:t>变量生命周期</a:t>
            </a:r>
          </a:p>
          <a:p>
            <a:pPr marL="769938" lvl="1">
              <a:buNone/>
            </a:pPr>
            <a:r>
              <a:rPr lang="zh-CN" altLang="en-US" sz="2400">
                <a:ea typeface="黑体" panose="02010609060101010101" pitchFamily="49" charset="-122"/>
              </a:rPr>
              <a:t>        变量从定义开始分配存储单元，到运行结束存储单元被回收的整个过程。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title"/>
          </p:nvPr>
        </p:nvSpPr>
        <p:spPr>
          <a:xfrm>
            <a:off x="1531938" y="439738"/>
            <a:ext cx="8069262" cy="641350"/>
          </a:xfrm>
          <a:noFill/>
          <a:ln/>
        </p:spPr>
        <p:txBody>
          <a:bodyPr/>
          <a:lstStyle/>
          <a:p>
            <a:r>
              <a:rPr lang="en-US" altLang="zh-CN"/>
              <a:t>5.3.2  </a:t>
            </a:r>
            <a:r>
              <a:rPr lang="zh-CN" altLang="en-US"/>
              <a:t>变量生命周期和静态局部变量</a:t>
            </a:r>
          </a:p>
        </p:txBody>
      </p:sp>
    </p:spTree>
    <p:extLst>
      <p:ext uri="{BB962C8B-B14F-4D97-AF65-F5344CB8AC3E}">
        <p14:creationId xmlns:p14="http://schemas.microsoft.com/office/powerpoint/2010/main" val="36699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0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0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120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120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20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120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120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build="p" bldLvl="5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79650" y="1484313"/>
            <a:ext cx="7772400" cy="4495800"/>
          </a:xfrm>
          <a:noFill/>
          <a:ln/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存储类型：</a:t>
            </a:r>
          </a:p>
          <a:p>
            <a:pPr lvl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动态存储：自动变量</a:t>
            </a:r>
          </a:p>
          <a:p>
            <a:pPr lvl="1">
              <a:spcBef>
                <a:spcPct val="50000"/>
              </a:spcBef>
            </a:pPr>
            <a:r>
              <a:rPr lang="zh-CN" altLang="en-US">
                <a:ea typeface="黑体" panose="02010609060101010101" pitchFamily="49" charset="-122"/>
              </a:rPr>
              <a:t>静态存储：全局变量、</a:t>
            </a:r>
            <a:r>
              <a:rPr lang="zh-CN" altLang="en-US">
                <a:solidFill>
                  <a:srgbClr val="008080"/>
                </a:solidFill>
                <a:ea typeface="黑体" panose="02010609060101010101" pitchFamily="49" charset="-122"/>
              </a:rPr>
              <a:t>静态局部变量</a:t>
            </a:r>
          </a:p>
          <a:p>
            <a:r>
              <a:rPr lang="zh-CN" altLang="en-US">
                <a:ea typeface="黑体" panose="02010609060101010101" pitchFamily="49" charset="-122"/>
              </a:rPr>
              <a:t>用户存储空间</a:t>
            </a:r>
          </a:p>
          <a:p>
            <a:endParaRPr lang="zh-CN" altLang="en-US" b="1">
              <a:ea typeface="黑体" panose="02010609060101010101" pitchFamily="49" charset="-122"/>
            </a:endParaRPr>
          </a:p>
          <a:p>
            <a:endParaRPr lang="zh-CN" altLang="en-US" b="1">
              <a:ea typeface="黑体" panose="02010609060101010101" pitchFamily="49" charset="-122"/>
            </a:endParaRPr>
          </a:p>
          <a:p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title"/>
          </p:nvPr>
        </p:nvSpPr>
        <p:spPr>
          <a:xfrm>
            <a:off x="1890713" y="471857"/>
            <a:ext cx="5384800" cy="585418"/>
          </a:xfrm>
          <a:noFill/>
          <a:ln/>
        </p:spPr>
        <p:txBody>
          <a:bodyPr/>
          <a:lstStyle/>
          <a:p>
            <a:r>
              <a:rPr lang="zh-CN" altLang="en-US" sz="3200"/>
              <a:t>存储区</a:t>
            </a:r>
          </a:p>
        </p:txBody>
      </p:sp>
      <p:grpSp>
        <p:nvGrpSpPr>
          <p:cNvPr id="514055" name="Group 7"/>
          <p:cNvGrpSpPr>
            <a:grpSpLocks/>
          </p:cNvGrpSpPr>
          <p:nvPr/>
        </p:nvGrpSpPr>
        <p:grpSpPr bwMode="auto">
          <a:xfrm>
            <a:off x="4297364" y="4222750"/>
            <a:ext cx="2968625" cy="1220788"/>
            <a:chOff x="1747" y="2660"/>
            <a:chExt cx="1870" cy="769"/>
          </a:xfrm>
        </p:grpSpPr>
        <p:sp>
          <p:nvSpPr>
            <p:cNvPr id="514052" name="Rectangle 4"/>
            <p:cNvSpPr>
              <a:spLocks noChangeArrowheads="1"/>
            </p:cNvSpPr>
            <p:nvPr/>
          </p:nvSpPr>
          <p:spPr bwMode="auto">
            <a:xfrm>
              <a:off x="1747" y="2660"/>
              <a:ext cx="526" cy="769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据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区</a:t>
              </a:r>
            </a:p>
          </p:txBody>
        </p:sp>
        <p:sp>
          <p:nvSpPr>
            <p:cNvPr id="514053" name="Rectangle 5"/>
            <p:cNvSpPr>
              <a:spLocks noChangeArrowheads="1"/>
            </p:cNvSpPr>
            <p:nvPr/>
          </p:nvSpPr>
          <p:spPr bwMode="auto">
            <a:xfrm>
              <a:off x="2275" y="2663"/>
              <a:ext cx="1342" cy="38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静态存储区</a:t>
              </a:r>
            </a:p>
          </p:txBody>
        </p:sp>
        <p:sp>
          <p:nvSpPr>
            <p:cNvPr id="514054" name="Rectangle 6"/>
            <p:cNvSpPr>
              <a:spLocks noChangeArrowheads="1"/>
            </p:cNvSpPr>
            <p:nvPr/>
          </p:nvSpPr>
          <p:spPr bwMode="auto">
            <a:xfrm>
              <a:off x="2275" y="3047"/>
              <a:ext cx="1342" cy="38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动态存储区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89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4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0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9288" y="1628776"/>
            <a:ext cx="7993062" cy="3484563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buNone/>
              <a:tabLst>
                <a:tab pos="1246188" algn="l"/>
              </a:tabLst>
            </a:pPr>
            <a:r>
              <a:rPr lang="en-US" altLang="zh-CN">
                <a:solidFill>
                  <a:srgbClr val="CC0066"/>
                </a:solidFill>
                <a:ea typeface="黑体" panose="02010609060101010101" pitchFamily="49" charset="-122"/>
              </a:rPr>
              <a:t>static </a:t>
            </a:r>
            <a:r>
              <a:rPr lang="en-US" altLang="zh-CN">
                <a:ea typeface="黑体" panose="02010609060101010101" pitchFamily="49" charset="-122"/>
              </a:rPr>
              <a:t> </a:t>
            </a:r>
            <a:r>
              <a:rPr lang="zh-CN" altLang="en-US">
                <a:ea typeface="黑体" panose="02010609060101010101" pitchFamily="49" charset="-122"/>
              </a:rPr>
              <a:t>类型名  变量表</a:t>
            </a:r>
          </a:p>
          <a:p>
            <a:pPr>
              <a:lnSpc>
                <a:spcPct val="150000"/>
              </a:lnSpc>
              <a:tabLst>
                <a:tab pos="1246188" algn="l"/>
              </a:tabLst>
            </a:pPr>
            <a:r>
              <a:rPr lang="zh-CN" altLang="en-US">
                <a:ea typeface="黑体" panose="02010609060101010101" pitchFamily="49" charset="-122"/>
              </a:rPr>
              <a:t>作用范围：局部变量</a:t>
            </a:r>
          </a:p>
          <a:p>
            <a:pPr>
              <a:lnSpc>
                <a:spcPct val="150000"/>
              </a:lnSpc>
              <a:tabLst>
                <a:tab pos="1246188" algn="l"/>
              </a:tabLst>
            </a:pPr>
            <a:r>
              <a:rPr lang="zh-CN" altLang="en-US">
                <a:ea typeface="黑体" panose="02010609060101010101" pitchFamily="49" charset="-122"/>
              </a:rPr>
              <a:t>生命周期：全局变量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531938" y="559527"/>
            <a:ext cx="3128962" cy="646973"/>
          </a:xfrm>
          <a:noFill/>
          <a:ln/>
        </p:spPr>
        <p:txBody>
          <a:bodyPr/>
          <a:lstStyle/>
          <a:p>
            <a:r>
              <a:rPr lang="zh-CN" altLang="en-US"/>
              <a:t>静态局部变量</a:t>
            </a:r>
          </a:p>
        </p:txBody>
      </p:sp>
    </p:spTree>
    <p:extLst>
      <p:ext uri="{BB962C8B-B14F-4D97-AF65-F5344CB8AC3E}">
        <p14:creationId xmlns:p14="http://schemas.microsoft.com/office/powerpoint/2010/main" val="10678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8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1" y="86095"/>
            <a:ext cx="5267325" cy="585418"/>
          </a:xfrm>
          <a:noFill/>
          <a:ln/>
        </p:spPr>
        <p:txBody>
          <a:bodyPr/>
          <a:lstStyle/>
          <a:p>
            <a:r>
              <a:rPr lang="zh-CN" altLang="en-US" sz="3200"/>
              <a:t>例</a:t>
            </a:r>
            <a:r>
              <a:rPr lang="en-US" altLang="zh-CN" sz="3200"/>
              <a:t>5-9  </a:t>
            </a:r>
            <a:r>
              <a:rPr lang="zh-CN" altLang="en-US" sz="3200"/>
              <a:t>静态局部变量示例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692150"/>
            <a:ext cx="5619750" cy="59055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#include &lt;stdio.h&gt;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void fun (int k)</a:t>
            </a:r>
            <a:r>
              <a:rPr lang="zh-CN" altLang="en-US" sz="2400" b="1"/>
              <a:t>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int main (void)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{  int 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for (k = 1; k &lt;= 3; k++)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    fun (k);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void fun(int k)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</a:t>
            </a:r>
            <a:r>
              <a:rPr lang="en-US" altLang="zh-CN" sz="2400" b="1">
                <a:solidFill>
                  <a:srgbClr val="CC0066"/>
                </a:solidFill>
              </a:rPr>
              <a:t>static int a;</a:t>
            </a:r>
            <a:endParaRPr lang="en-US" altLang="zh-CN" sz="24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>
              <a:solidFill>
                <a:srgbClr val="CC0066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printf ("%d, ", a);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    a += k ;    		</a:t>
            </a:r>
            <a:endParaRPr lang="en-US" altLang="zh-CN" sz="2400" b="1">
              <a:solidFill>
                <a:srgbClr val="CC0066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/>
              <a:t>}</a:t>
            </a:r>
          </a:p>
        </p:txBody>
      </p:sp>
      <p:sp>
        <p:nvSpPr>
          <p:cNvPr id="518148" name="Rectangle 4"/>
          <p:cNvSpPr>
            <a:spLocks noChangeArrowheads="1"/>
          </p:cNvSpPr>
          <p:nvPr/>
        </p:nvSpPr>
        <p:spPr bwMode="auto">
          <a:xfrm>
            <a:off x="7896226" y="2276475"/>
            <a:ext cx="1008063" cy="4699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0,1,3,</a:t>
            </a:r>
          </a:p>
        </p:txBody>
      </p:sp>
      <p:sp>
        <p:nvSpPr>
          <p:cNvPr id="518149" name="Rectangle 5"/>
          <p:cNvSpPr>
            <a:spLocks noChangeArrowheads="1"/>
          </p:cNvSpPr>
          <p:nvPr/>
        </p:nvSpPr>
        <p:spPr bwMode="auto">
          <a:xfrm>
            <a:off x="4079876" y="5661026"/>
            <a:ext cx="661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静态变量会记住前一次调用时留下来的值</a:t>
            </a:r>
          </a:p>
        </p:txBody>
      </p:sp>
      <p:sp>
        <p:nvSpPr>
          <p:cNvPr id="518150" name="Rectangle 6"/>
          <p:cNvSpPr>
            <a:spLocks noChangeArrowheads="1"/>
          </p:cNvSpPr>
          <p:nvPr/>
        </p:nvSpPr>
        <p:spPr bwMode="auto">
          <a:xfrm>
            <a:off x="4727575" y="4221163"/>
            <a:ext cx="3221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静态变量的初值为</a:t>
            </a:r>
            <a:r>
              <a:rPr lang="en-US" altLang="zh-CN" sz="2800" b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0647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8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8" grpId="0" animBg="1" autoUpdateAnimBg="0"/>
      <p:bldP spid="518149" grpId="0" build="p" autoUpdateAnimBg="0"/>
      <p:bldP spid="51815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62200" y="914400"/>
            <a:ext cx="7696200" cy="641350"/>
          </a:xfrm>
          <a:noFill/>
          <a:ln/>
        </p:spPr>
        <p:txBody>
          <a:bodyPr>
            <a:spAutoFit/>
          </a:bodyPr>
          <a:lstStyle/>
          <a:p>
            <a:pPr marL="0" indent="0" eaLnBrk="0" hangingPunct="0">
              <a:spcBef>
                <a:spcPct val="50000"/>
              </a:spcBef>
              <a:buNone/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解法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：调用自编函数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mypow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，计算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6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440323" name="Rectangle 3"/>
          <p:cNvSpPr>
            <a:spLocks noChangeArrowheads="1"/>
          </p:cNvSpPr>
          <p:nvPr/>
        </p:nvSpPr>
        <p:spPr bwMode="auto">
          <a:xfrm>
            <a:off x="2514600" y="2133601"/>
            <a:ext cx="70866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6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若库中未提供求</a:t>
            </a:r>
            <a:r>
              <a:rPr lang="en-US" altLang="zh-CN" sz="36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600" b="1" baseline="3000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3600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的函数，则用户先编写后再使用 </a:t>
            </a:r>
          </a:p>
        </p:txBody>
      </p:sp>
    </p:spTree>
    <p:extLst>
      <p:ext uri="{BB962C8B-B14F-4D97-AF65-F5344CB8AC3E}">
        <p14:creationId xmlns:p14="http://schemas.microsoft.com/office/powerpoint/2010/main" val="411411619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3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97164" y="76200"/>
            <a:ext cx="5075237" cy="6096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#include &lt;stdio.h&gt; </a:t>
            </a:r>
          </a:p>
        </p:txBody>
      </p:sp>
      <p:sp>
        <p:nvSpPr>
          <p:cNvPr id="442371" name="Rectangle 3"/>
          <p:cNvSpPr>
            <a:spLocks noChangeArrowheads="1"/>
          </p:cNvSpPr>
          <p:nvPr/>
        </p:nvSpPr>
        <p:spPr bwMode="auto">
          <a:xfrm>
            <a:off x="2724150" y="381000"/>
            <a:ext cx="37528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#include  &lt;math.h&gt;</a:t>
            </a:r>
          </a:p>
        </p:txBody>
      </p:sp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2819400" y="2276475"/>
            <a:ext cx="609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42373" name="Rectangle 5"/>
          <p:cNvSpPr>
            <a:spLocks noChangeArrowheads="1"/>
          </p:cNvSpPr>
          <p:nvPr/>
        </p:nvSpPr>
        <p:spPr bwMode="auto">
          <a:xfrm>
            <a:off x="2743200" y="762000"/>
            <a:ext cx="7010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double  </a:t>
            </a:r>
            <a:r>
              <a:rPr lang="en-US" altLang="zh-CN" sz="3200" b="1">
                <a:solidFill>
                  <a:srgbClr val="E025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mypow</a:t>
            </a: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 double  x,  int  y )</a:t>
            </a:r>
          </a:p>
        </p:txBody>
      </p:sp>
      <p:sp>
        <p:nvSpPr>
          <p:cNvPr id="442374" name="Rectangle 6"/>
          <p:cNvSpPr>
            <a:spLocks noChangeArrowheads="1"/>
          </p:cNvSpPr>
          <p:nvPr/>
        </p:nvSpPr>
        <p:spPr bwMode="auto">
          <a:xfrm>
            <a:off x="3200401" y="1143000"/>
            <a:ext cx="460851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 i=0;  double  z=1.0;</a:t>
            </a:r>
          </a:p>
        </p:txBody>
      </p:sp>
      <p:sp>
        <p:nvSpPr>
          <p:cNvPr id="442375" name="Rectangle 7"/>
          <p:cNvSpPr>
            <a:spLocks noChangeArrowheads="1"/>
          </p:cNvSpPr>
          <p:nvPr/>
        </p:nvSpPr>
        <p:spPr bwMode="auto">
          <a:xfrm>
            <a:off x="3136900" y="1589088"/>
            <a:ext cx="6324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( i = 1;  i &lt;= y ;  i++ )    z= z* x ;</a:t>
            </a:r>
          </a:p>
        </p:txBody>
      </p:sp>
      <p:sp>
        <p:nvSpPr>
          <p:cNvPr id="442376" name="Rectangle 8"/>
          <p:cNvSpPr>
            <a:spLocks noChangeArrowheads="1"/>
          </p:cNvSpPr>
          <p:nvPr/>
        </p:nvSpPr>
        <p:spPr bwMode="auto">
          <a:xfrm>
            <a:off x="3136900" y="1960563"/>
            <a:ext cx="2362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 z ;</a:t>
            </a:r>
          </a:p>
        </p:txBody>
      </p:sp>
      <p:sp>
        <p:nvSpPr>
          <p:cNvPr id="442377" name="Line 9"/>
          <p:cNvSpPr>
            <a:spLocks noChangeShapeType="1"/>
          </p:cNvSpPr>
          <p:nvPr/>
        </p:nvSpPr>
        <p:spPr bwMode="auto">
          <a:xfrm>
            <a:off x="2781300" y="704850"/>
            <a:ext cx="3429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2378" name="Rectangle 10"/>
          <p:cNvSpPr>
            <a:spLocks noChangeArrowheads="1"/>
          </p:cNvSpPr>
          <p:nvPr/>
        </p:nvSpPr>
        <p:spPr bwMode="auto">
          <a:xfrm>
            <a:off x="2590800" y="2743200"/>
            <a:ext cx="8077200" cy="392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main( )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  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  x=0,z=0;  int y=0;                  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printf("Input data:"); 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scanf("%lf%d",&amp;x,&amp;y);</a:t>
            </a:r>
            <a:endParaRPr lang="en-US" altLang="zh-CN" sz="28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z=       pow (x,y);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printf("%lf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%d</a:t>
            </a:r>
            <a:r>
              <a:rPr lang="zh-CN" altLang="en-US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次方是</a:t>
            </a:r>
            <a:r>
              <a:rPr lang="en-US" altLang="zh-CN" sz="32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%lf\n",x,y,z);</a:t>
            </a:r>
            <a:endParaRPr lang="en-US" altLang="zh-CN" sz="2800" b="1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442379" name="Rectangle 11"/>
          <p:cNvSpPr>
            <a:spLocks noChangeArrowheads="1"/>
          </p:cNvSpPr>
          <p:nvPr/>
        </p:nvSpPr>
        <p:spPr bwMode="auto">
          <a:xfrm>
            <a:off x="3505200" y="5016501"/>
            <a:ext cx="12954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mypow</a:t>
            </a:r>
          </a:p>
        </p:txBody>
      </p:sp>
      <p:sp>
        <p:nvSpPr>
          <p:cNvPr id="442380" name="Rectangle 12"/>
          <p:cNvSpPr>
            <a:spLocks noChangeArrowheads="1"/>
          </p:cNvSpPr>
          <p:nvPr/>
        </p:nvSpPr>
        <p:spPr bwMode="auto">
          <a:xfrm>
            <a:off x="2819400" y="1143000"/>
            <a:ext cx="34785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06982264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4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4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 autoUpdateAnimBg="0"/>
      <p:bldP spid="442373" grpId="0" autoUpdateAnimBg="0"/>
      <p:bldP spid="442374" grpId="0" autoUpdateAnimBg="0"/>
      <p:bldP spid="442375" grpId="0" autoUpdateAnimBg="0"/>
      <p:bldP spid="442376" grpId="0" autoUpdateAnimBg="0"/>
      <p:bldP spid="442379" grpId="0" animBg="1" autoUpdateAnimBg="0"/>
      <p:bldP spid="44238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"/>
            <a:ext cx="7848600" cy="7620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r>
              <a:rPr lang="zh-CN" altLang="en-US" sz="36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调用函数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，输出若干个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2438400" y="685801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#include &lt;stdio.h&gt;</a:t>
            </a: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2438401" y="1066801"/>
            <a:ext cx="4176713" cy="286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fontAlgn="base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void myprint_n(int n) </a:t>
            </a:r>
          </a:p>
          <a:p>
            <a:pPr algn="just" fontAlgn="base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{ int i=0;</a:t>
            </a:r>
          </a:p>
          <a:p>
            <a:pPr algn="just" fontAlgn="base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for(i=1;i&lt;=n;i++) </a:t>
            </a:r>
          </a:p>
          <a:p>
            <a:pPr algn="just" fontAlgn="base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printf ("*");</a:t>
            </a:r>
          </a:p>
          <a:p>
            <a:pPr algn="just" fontAlgn="base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printf ("\n");                  </a:t>
            </a:r>
          </a:p>
          <a:p>
            <a:pPr fontAlgn="base">
              <a:spcBef>
                <a:spcPct val="1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} </a:t>
            </a:r>
          </a:p>
        </p:txBody>
      </p:sp>
      <p:sp>
        <p:nvSpPr>
          <p:cNvPr id="444421" name="Rectangle 5"/>
          <p:cNvSpPr>
            <a:spLocks noChangeArrowheads="1"/>
          </p:cNvSpPr>
          <p:nvPr/>
        </p:nvSpPr>
        <p:spPr bwMode="auto">
          <a:xfrm>
            <a:off x="2438400" y="4038600"/>
            <a:ext cx="5562600" cy="2555188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EAEAE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main( 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EAEAE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EAEAE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myprint_n(5); 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EAEAE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myprint_n(10);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EAEAE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2301083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 autoUpdateAnimBg="0"/>
      <p:bldP spid="444420" grpId="0" autoUpdateAnimBg="0"/>
      <p:bldP spid="4444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45547"/>
            <a:ext cx="1676400" cy="708528"/>
          </a:xfrm>
          <a:noFill/>
          <a:ln/>
        </p:spPr>
        <p:txBody>
          <a:bodyPr/>
          <a:lstStyle/>
          <a:p>
            <a:pPr algn="l"/>
            <a:r>
              <a:rPr lang="zh-CN" altLang="en-US" sz="4000"/>
              <a:t>函数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990600"/>
            <a:ext cx="2819400" cy="609600"/>
          </a:xfrm>
          <a:noFill/>
          <a:ln/>
        </p:spPr>
        <p:txBody>
          <a:bodyPr/>
          <a:lstStyle/>
          <a:p>
            <a:pPr algn="l">
              <a:buClr>
                <a:srgbClr val="CC0099"/>
              </a:buClr>
              <a:buFont typeface="Wingdings" panose="05000000000000000000" pitchFamily="2" charset="2"/>
              <a:buChar char="v"/>
            </a:pPr>
            <a:r>
              <a:rPr lang="zh-CN" altLang="en-US" sz="4000" b="1">
                <a:solidFill>
                  <a:srgbClr val="006600"/>
                </a:solidFill>
                <a:ea typeface="黑体" panose="02010609060101010101" pitchFamily="49" charset="-122"/>
              </a:rPr>
              <a:t>库函数</a:t>
            </a: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2133600" y="3810000"/>
            <a:ext cx="5181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0099"/>
              </a:buClr>
              <a:buSzPct val="75000"/>
              <a:buFont typeface="Wingdings" panose="05000000000000000000" pitchFamily="2" charset="2"/>
              <a:buChar char="v"/>
            </a:pPr>
            <a:r>
              <a:rPr lang="zh-CN" altLang="en-US" sz="4000" b="1">
                <a:solidFill>
                  <a:srgbClr val="0066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用户自定义的函数</a:t>
            </a:r>
          </a:p>
        </p:txBody>
      </p:sp>
      <p:sp>
        <p:nvSpPr>
          <p:cNvPr id="446469" name="Rectangle 5"/>
          <p:cNvSpPr>
            <a:spLocks noChangeArrowheads="1"/>
          </p:cNvSpPr>
          <p:nvPr/>
        </p:nvSpPr>
        <p:spPr bwMode="auto">
          <a:xfrm>
            <a:off x="2667000" y="1752600"/>
            <a:ext cx="56657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95191"/>
              </a:buClr>
              <a:buFont typeface="Wingdings" panose="05000000000000000000" pitchFamily="2" charset="2"/>
              <a:buChar char="§"/>
            </a:pPr>
            <a:r>
              <a:rPr lang="en-US" altLang="zh-CN" sz="36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scanf(), printf(), pow()</a:t>
            </a:r>
          </a:p>
        </p:txBody>
      </p:sp>
      <p:sp>
        <p:nvSpPr>
          <p:cNvPr id="446470" name="Rectangle 6"/>
          <p:cNvSpPr>
            <a:spLocks noChangeArrowheads="1"/>
          </p:cNvSpPr>
          <p:nvPr/>
        </p:nvSpPr>
        <p:spPr bwMode="auto">
          <a:xfrm>
            <a:off x="2667000" y="2438401"/>
            <a:ext cx="75438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95191"/>
              </a:buClr>
              <a:buFont typeface="Wingdings" panose="05000000000000000000" pitchFamily="2" charset="2"/>
              <a:buChar char="§"/>
            </a:pPr>
            <a:r>
              <a:rPr lang="en-US" altLang="zh-CN" sz="3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3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语言提供事先编好的函数，供用户在编程时调用。</a:t>
            </a:r>
          </a:p>
        </p:txBody>
      </p:sp>
      <p:sp>
        <p:nvSpPr>
          <p:cNvPr id="446471" name="Rectangle 7"/>
          <p:cNvSpPr>
            <a:spLocks noChangeArrowheads="1"/>
          </p:cNvSpPr>
          <p:nvPr/>
        </p:nvSpPr>
        <p:spPr bwMode="auto">
          <a:xfrm>
            <a:off x="2590801" y="228600"/>
            <a:ext cx="8442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80008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是指完成一个特定工作的独立程序模块。</a:t>
            </a:r>
          </a:p>
        </p:txBody>
      </p:sp>
      <p:sp>
        <p:nvSpPr>
          <p:cNvPr id="446472" name="Rectangle 8"/>
          <p:cNvSpPr>
            <a:spLocks noChangeArrowheads="1"/>
          </p:cNvSpPr>
          <p:nvPr/>
        </p:nvSpPr>
        <p:spPr bwMode="auto">
          <a:xfrm>
            <a:off x="2514600" y="4648200"/>
            <a:ext cx="7543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95191"/>
              </a:buClr>
              <a:buFont typeface="Wingdings" panose="05000000000000000000" pitchFamily="2" charset="2"/>
              <a:buChar char="§"/>
            </a:pPr>
            <a:r>
              <a:rPr lang="zh-CN" altLang="en-US" sz="3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需要用户自己定义</a:t>
            </a:r>
          </a:p>
        </p:txBody>
      </p:sp>
    </p:spTree>
    <p:extLst>
      <p:ext uri="{BB962C8B-B14F-4D97-AF65-F5344CB8AC3E}">
        <p14:creationId xmlns:p14="http://schemas.microsoft.com/office/powerpoint/2010/main" val="59881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6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44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uild="p" autoUpdateAnimBg="0"/>
      <p:bldP spid="446468" grpId="0" autoUpdateAnimBg="0"/>
      <p:bldP spid="446469" grpId="0" autoUpdateAnimBg="0"/>
      <p:bldP spid="446470" grpId="0" autoUpdateAnimBg="0"/>
      <p:bldP spid="446471" grpId="0" autoUpdateAnimBg="0"/>
      <p:bldP spid="44647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873250"/>
            <a:ext cx="7772400" cy="641350"/>
          </a:xfrm>
          <a:noFill/>
          <a:ln/>
        </p:spPr>
        <p:txBody>
          <a:bodyPr anchor="t"/>
          <a:lstStyle/>
          <a:p>
            <a:pPr algn="l">
              <a:buClr>
                <a:schemeClr val="hlink"/>
              </a:buClr>
              <a:buFont typeface="Wingdings" panose="05000000000000000000" pitchFamily="2" charset="2"/>
              <a:buChar char="§"/>
            </a:pPr>
            <a:r>
              <a:rPr lang="en-US" altLang="zh-CN" sz="3600" b="0">
                <a:solidFill>
                  <a:srgbClr val="800080"/>
                </a:solidFill>
              </a:rPr>
              <a:t>main()</a:t>
            </a:r>
            <a:r>
              <a:rPr lang="zh-CN" altLang="en-US" sz="3600" b="0">
                <a:solidFill>
                  <a:srgbClr val="800080"/>
                </a:solidFill>
              </a:rPr>
              <a:t>也是一个函数</a:t>
            </a:r>
          </a:p>
        </p:txBody>
      </p:sp>
      <p:sp>
        <p:nvSpPr>
          <p:cNvPr id="448515" name="Rectangle 3"/>
          <p:cNvSpPr>
            <a:spLocks noChangeArrowheads="1"/>
          </p:cNvSpPr>
          <p:nvPr/>
        </p:nvSpPr>
        <p:spPr bwMode="auto">
          <a:xfrm>
            <a:off x="1981201" y="3625851"/>
            <a:ext cx="82470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95191"/>
              </a:buClr>
              <a:buFont typeface="Wingdings" panose="05000000000000000000" pitchFamily="2" charset="2"/>
              <a:buChar char="§"/>
            </a:pPr>
            <a:r>
              <a:rPr lang="en-US" altLang="zh-CN" sz="3600">
                <a:solidFill>
                  <a:srgbClr val="80008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C</a:t>
            </a:r>
            <a:r>
              <a:rPr lang="zh-CN" altLang="en-US" sz="3600">
                <a:solidFill>
                  <a:srgbClr val="80008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程序由一个</a:t>
            </a:r>
            <a:r>
              <a:rPr lang="en-US" altLang="zh-CN" sz="3600">
                <a:solidFill>
                  <a:srgbClr val="80008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main()</a:t>
            </a:r>
            <a:r>
              <a:rPr lang="zh-CN" altLang="en-US" sz="3600">
                <a:solidFill>
                  <a:srgbClr val="80008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和其他多个函数构成。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6858000" y="1873250"/>
            <a:ext cx="1752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F33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主函数</a:t>
            </a:r>
          </a:p>
        </p:txBody>
      </p:sp>
      <p:sp>
        <p:nvSpPr>
          <p:cNvPr id="448517" name="Rectangle 5"/>
          <p:cNvSpPr>
            <a:spLocks noChangeArrowheads="1"/>
          </p:cNvSpPr>
          <p:nvPr/>
        </p:nvSpPr>
        <p:spPr bwMode="auto">
          <a:xfrm>
            <a:off x="2819400" y="2711450"/>
            <a:ext cx="4038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9519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有且仅有一个主函数</a:t>
            </a:r>
          </a:p>
        </p:txBody>
      </p:sp>
      <p:sp>
        <p:nvSpPr>
          <p:cNvPr id="448518" name="Oval 6"/>
          <p:cNvSpPr>
            <a:spLocks noChangeArrowheads="1"/>
          </p:cNvSpPr>
          <p:nvPr/>
        </p:nvSpPr>
        <p:spPr bwMode="auto">
          <a:xfrm>
            <a:off x="6854825" y="3622675"/>
            <a:ext cx="1911350" cy="69215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8519" name="Rectangle 7"/>
          <p:cNvSpPr>
            <a:spLocks noChangeArrowheads="1"/>
          </p:cNvSpPr>
          <p:nvPr/>
        </p:nvSpPr>
        <p:spPr bwMode="auto">
          <a:xfrm>
            <a:off x="6705600" y="4343400"/>
            <a:ext cx="243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F33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大于等于</a:t>
            </a:r>
            <a:r>
              <a:rPr lang="en-US" altLang="zh-CN" sz="3600" b="1">
                <a:solidFill>
                  <a:srgbClr val="FF33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448520" name="Rectangle 8"/>
          <p:cNvSpPr>
            <a:spLocks noChangeArrowheads="1"/>
          </p:cNvSpPr>
          <p:nvPr/>
        </p:nvSpPr>
        <p:spPr bwMode="auto">
          <a:xfrm>
            <a:off x="1981201" y="533400"/>
            <a:ext cx="1952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000099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0155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44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8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4" grpId="0" autoUpdateAnimBg="0"/>
      <p:bldP spid="448515" grpId="0" autoUpdateAnimBg="0"/>
      <p:bldP spid="448516" grpId="0" autoUpdateAnimBg="0"/>
      <p:bldP spid="448517" grpId="0" autoUpdateAnimBg="0"/>
      <p:bldP spid="448519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2403</Words>
  <Application>Microsoft Office PowerPoint</Application>
  <PresentationFormat>宽屏</PresentationFormat>
  <Paragraphs>583</Paragraphs>
  <Slides>43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7" baseType="lpstr">
      <vt:lpstr>等线</vt:lpstr>
      <vt:lpstr>等线 Light</vt:lpstr>
      <vt:lpstr>仿宋_GB2312</vt:lpstr>
      <vt:lpstr>黑体</vt:lpstr>
      <vt:lpstr>宋体</vt:lpstr>
      <vt:lpstr>Arial</vt:lpstr>
      <vt:lpstr>Tahoma</vt:lpstr>
      <vt:lpstr>Times New Roman</vt:lpstr>
      <vt:lpstr>Verdana</vt:lpstr>
      <vt:lpstr>Wingdings</vt:lpstr>
      <vt:lpstr>Wingdings 3</vt:lpstr>
      <vt:lpstr>Office 主题​​</vt:lpstr>
      <vt:lpstr>Pixel</vt:lpstr>
      <vt:lpstr>Equation</vt:lpstr>
      <vt:lpstr>PowerPoint 演示文稿</vt:lpstr>
      <vt:lpstr>第7章 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函数</vt:lpstr>
      <vt:lpstr>main()也是一个函数</vt:lpstr>
      <vt:lpstr>调用函数</vt:lpstr>
      <vt:lpstr>PowerPoint 演示文稿</vt:lpstr>
      <vt:lpstr>PowerPoint 演示文稿</vt:lpstr>
      <vt:lpstr>PowerPoint 演示文稿</vt:lpstr>
      <vt:lpstr>【例5-1】输入圆柱的高和半径，求圆柱体积。</vt:lpstr>
      <vt:lpstr>PowerPoint 演示文稿</vt:lpstr>
      <vt:lpstr>PowerPoint 演示文稿</vt:lpstr>
      <vt:lpstr>【例5-2】输出5之内的数字金字塔。要求调用函数。</vt:lpstr>
      <vt:lpstr>PowerPoint 演示文稿</vt:lpstr>
      <vt:lpstr>PowerPoint 演示文稿</vt:lpstr>
      <vt:lpstr>PowerPoint 演示文稿</vt:lpstr>
      <vt:lpstr>5.1.3  函数的调用</vt:lpstr>
      <vt:lpstr>1．函数调用的形式和过程</vt:lpstr>
      <vt:lpstr>分析函数调用的过程</vt:lpstr>
      <vt:lpstr>函数调用的过程</vt:lpstr>
      <vt:lpstr>参数传递</vt:lpstr>
      <vt:lpstr>说明：</vt:lpstr>
      <vt:lpstr>3．函数结果返回</vt:lpstr>
      <vt:lpstr>【例5-3】定义判断奇偶数的函数even (n)</vt:lpstr>
      <vt:lpstr>PowerPoint 演示文稿</vt:lpstr>
      <vt:lpstr>4．函数原型声明</vt:lpstr>
      <vt:lpstr>【例5-4】输入精度e，使用格里高利公式求π的近似值，精确到最后一项的绝对值小于e。</vt:lpstr>
      <vt:lpstr>例5-4 源程序</vt:lpstr>
      <vt:lpstr>【例5-5】求100以内的全部素数，每行输出10个。</vt:lpstr>
      <vt:lpstr>例5-5 源程序</vt:lpstr>
      <vt:lpstr>5.3 变量与函数</vt:lpstr>
      <vt:lpstr>5.3.1 局部变量和全局变量</vt:lpstr>
      <vt:lpstr>例5-6  在复合语句中定义局部变量。</vt:lpstr>
      <vt:lpstr>例5-7  全局变量定义</vt:lpstr>
      <vt:lpstr>变量作用范围示例</vt:lpstr>
      <vt:lpstr>5.3.2  变量生命周期和静态局部变量</vt:lpstr>
      <vt:lpstr>存储区</vt:lpstr>
      <vt:lpstr>静态局部变量</vt:lpstr>
      <vt:lpstr>例5-9  静态局部变量示例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IMAU-PAN</dc:creator>
  <cp:lastModifiedBy>IMAU-PAN</cp:lastModifiedBy>
  <cp:revision>1</cp:revision>
  <dcterms:created xsi:type="dcterms:W3CDTF">2022-10-13T07:23:36Z</dcterms:created>
  <dcterms:modified xsi:type="dcterms:W3CDTF">2022-10-13T07:24:12Z</dcterms:modified>
</cp:coreProperties>
</file>