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13" r:id="rId2"/>
    <p:sldId id="256" r:id="rId3"/>
    <p:sldId id="349" r:id="rId4"/>
    <p:sldId id="400" r:id="rId5"/>
    <p:sldId id="401" r:id="rId6"/>
    <p:sldId id="402" r:id="rId7"/>
    <p:sldId id="403" r:id="rId8"/>
    <p:sldId id="404" r:id="rId9"/>
    <p:sldId id="405" r:id="rId10"/>
    <p:sldId id="406" r:id="rId11"/>
    <p:sldId id="350" r:id="rId12"/>
    <p:sldId id="407" r:id="rId13"/>
    <p:sldId id="408" r:id="rId14"/>
    <p:sldId id="409" r:id="rId15"/>
    <p:sldId id="410" r:id="rId16"/>
    <p:sldId id="411" r:id="rId17"/>
    <p:sldId id="412" r:id="rId18"/>
    <p:sldId id="397" r:id="rId19"/>
    <p:sldId id="398" r:id="rId20"/>
    <p:sldId id="399" r:id="rId21"/>
    <p:sldId id="26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22D7F-A84D-4B18-B507-031F1FC58B8F}"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BAAA1-CA91-482E-8C14-C3E786F14220}" type="slidenum">
              <a:rPr lang="zh-CN" altLang="en-US" smtClean="0"/>
              <a:t>‹#›</a:t>
            </a:fld>
            <a:endParaRPr lang="zh-CN" altLang="en-US"/>
          </a:p>
        </p:txBody>
      </p:sp>
    </p:spTree>
    <p:extLst>
      <p:ext uri="{BB962C8B-B14F-4D97-AF65-F5344CB8AC3E}">
        <p14:creationId xmlns:p14="http://schemas.microsoft.com/office/powerpoint/2010/main" val="285244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9</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10</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12</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13</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14</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15</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16</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17</a:t>
            </a:fld>
            <a:endParaRPr lang="zh-CN" altLang="en-US"/>
          </a:p>
        </p:txBody>
      </p:sp>
    </p:spTree>
    <p:extLst>
      <p:ext uri="{BB962C8B-B14F-4D97-AF65-F5344CB8AC3E}">
        <p14:creationId xmlns:p14="http://schemas.microsoft.com/office/powerpoint/2010/main" val="225174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7/Example12_7.java"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hyperlink" Target="Java&#38754;&#21521;&#23545;&#35937;&#31532;3&#29256;&#20195;&#30721;/chapter12/&#20363;&#23376;6/Example12_6.java"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8/WindowReader.java" TargetMode="External"/><Relationship Id="rId2" Type="http://schemas.openxmlformats.org/officeDocument/2006/relationships/hyperlink" Target="Java&#38754;&#21521;&#23545;&#35937;&#31532;3&#29256;&#20195;&#30721;/chapter12/&#20363;&#23376;8/Example12_8.java" TargetMode="Externa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9/Example12_9.java"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Java&#38754;&#21521;&#23545;&#35937;&#31532;3&#29256;&#20195;&#30721;/chapter12/&#20363;&#23376;10/Example12_10.jav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11/Example12_11.java"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12/Example12_12.jav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13/Example12_13.java"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14/Example12_14.java"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hyperlink" Target="Java&#38754;&#21521;&#23545;&#35937;&#31532;3&#29256;&#20195;&#30721;/chapter12/&#20363;&#23376;14/Student.jav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15/WindowClone.java" TargetMode="External"/><Relationship Id="rId2" Type="http://schemas.openxmlformats.org/officeDocument/2006/relationships/hyperlink" Target="Java&#38754;&#21521;&#23545;&#35937;&#31532;3&#29256;&#20195;&#30721;/chapter12/&#20363;&#23376;15/Example12_15.java" TargetMode="Externa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16/WindowFileLock.java" TargetMode="External"/><Relationship Id="rId2" Type="http://schemas.openxmlformats.org/officeDocument/2006/relationships/hyperlink" Target="Java&#38754;&#21521;&#23545;&#35937;&#31532;3&#29256;&#20195;&#30721;/chapter12/&#20363;&#23376;16/Example12_16.java"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17/Student.txt" TargetMode="External"/><Relationship Id="rId7" Type="http://schemas.openxmlformats.org/officeDocument/2006/relationships/image" Target="../media/image12.png"/><Relationship Id="rId2" Type="http://schemas.openxmlformats.org/officeDocument/2006/relationships/hyperlink" Target="Java&#38754;&#21521;&#23545;&#35937;&#31532;3&#29256;&#20195;&#30721;/chapter12/&#20363;&#23376;18/Example12_18.java" TargetMode="External"/><Relationship Id="rId1" Type="http://schemas.openxmlformats.org/officeDocument/2006/relationships/slideLayout" Target="../slideLayouts/slideLayout8.xml"/><Relationship Id="rId6" Type="http://schemas.openxmlformats.org/officeDocument/2006/relationships/hyperlink" Target="Java&#38754;&#21521;&#23545;&#35937;&#31532;3&#29256;&#20195;&#30721;/chapter12/&#20363;&#23376;18/goods.txt" TargetMode="External"/><Relationship Id="rId5" Type="http://schemas.openxmlformats.org/officeDocument/2006/relationships/hyperlink" Target="Java&#38754;&#21521;&#23545;&#35937;&#31532;3&#29256;&#20195;&#30721;/chapter12/&#20363;&#23376;17/Example12_17.java"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2/Example12_2.java" TargetMode="External"/><Relationship Id="rId2" Type="http://schemas.openxmlformats.org/officeDocument/2006/relationships/hyperlink" Target="Java&#38754;&#21521;&#23545;&#35937;&#31532;3&#29256;&#20195;&#30721;/chapter12/&#20363;&#23376;1/Example12_1.java" TargetMode="External"/><Relationship Id="rId1" Type="http://schemas.openxmlformats.org/officeDocument/2006/relationships/slideLayout" Target="../slideLayouts/slideLayout8.xml"/><Relationship Id="rId4" Type="http://schemas.openxmlformats.org/officeDocument/2006/relationships/hyperlink" Target="Java&#38754;&#21521;&#23545;&#35937;&#31532;3&#29256;&#20195;&#30721;/chapter12/&#20363;&#23376;2/FileAccept.java"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Java&#38754;&#21521;&#23545;&#35937;&#31532;3&#29256;&#20195;&#30721;/chapter12/&#20363;&#23376;1/Example12_1.java"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Java&#38754;&#21521;&#23545;&#35937;&#31532;3&#29256;&#20195;&#30721;/chapter12/&#20363;&#23376;4/Example12_4.java"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Java&#38754;&#21521;&#23545;&#35937;&#31532;3&#29256;&#20195;&#30721;/chapter12/&#20363;&#23376;5/Example12_5.java"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Java&#38754;&#21521;&#23545;&#35937;&#31532;3&#29256;&#20195;&#30721;/chapter12/&#20363;&#23376;6/Example12_6.java"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3170254" cy="699036"/>
          </a:xfrm>
        </p:spPr>
        <p:txBody>
          <a:bodyPr>
            <a:normAutofit/>
          </a:bodyPr>
          <a:lstStyle/>
          <a:p>
            <a:pPr lvl="1"/>
            <a:r>
              <a:rPr lang="en-US" altLang="zh-CN" sz="2400" b="1" dirty="0"/>
              <a:t>12.4 </a:t>
            </a:r>
            <a:r>
              <a:rPr lang="zh-CN" altLang="zh-CN" sz="2400" b="1" dirty="0"/>
              <a:t>缓冲流</a:t>
            </a:r>
          </a:p>
        </p:txBody>
      </p:sp>
      <p:sp>
        <p:nvSpPr>
          <p:cNvPr id="4" name="矩形 3"/>
          <p:cNvSpPr/>
          <p:nvPr/>
        </p:nvSpPr>
        <p:spPr>
          <a:xfrm>
            <a:off x="249551" y="647400"/>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a:t>
            </a:r>
            <a:r>
              <a:rPr lang="zh-CN" altLang="en-US" b="1" dirty="0" smtClean="0"/>
              <a:t>创建缓冲流</a:t>
            </a:r>
            <a:endParaRPr lang="zh-CN" altLang="en-US" b="1" dirty="0"/>
          </a:p>
        </p:txBody>
      </p:sp>
      <p:sp>
        <p:nvSpPr>
          <p:cNvPr id="6" name="矩形 5"/>
          <p:cNvSpPr/>
          <p:nvPr/>
        </p:nvSpPr>
        <p:spPr>
          <a:xfrm>
            <a:off x="224883" y="1016732"/>
            <a:ext cx="8667595" cy="923330"/>
          </a:xfrm>
          <a:prstGeom prst="rect">
            <a:avLst/>
          </a:prstGeom>
        </p:spPr>
        <p:txBody>
          <a:bodyPr wrap="square">
            <a:spAutoFit/>
          </a:bodyPr>
          <a:lstStyle/>
          <a:p>
            <a:r>
              <a:rPr lang="zh-CN" altLang="en-US" dirty="0"/>
              <a:t>构造方法：</a:t>
            </a:r>
          </a:p>
          <a:p>
            <a:r>
              <a:rPr lang="en-US" altLang="zh-CN" b="1" dirty="0" err="1">
                <a:solidFill>
                  <a:srgbClr val="C00000"/>
                </a:solidFill>
              </a:rPr>
              <a:t>BufferedReader</a:t>
            </a:r>
            <a:r>
              <a:rPr lang="en-US" altLang="zh-CN" b="1" dirty="0">
                <a:solidFill>
                  <a:srgbClr val="C00000"/>
                </a:solidFill>
              </a:rPr>
              <a:t>(Reader in); </a:t>
            </a:r>
            <a:endParaRPr lang="zh-CN" altLang="zh-CN" b="1" dirty="0">
              <a:solidFill>
                <a:srgbClr val="C00000"/>
              </a:solidFill>
            </a:endParaRPr>
          </a:p>
          <a:p>
            <a:r>
              <a:rPr lang="en-US" altLang="zh-CN" b="1" dirty="0" err="1">
                <a:solidFill>
                  <a:srgbClr val="C00000"/>
                </a:solidFill>
              </a:rPr>
              <a:t>BufferedWriter</a:t>
            </a:r>
            <a:r>
              <a:rPr lang="en-US" altLang="zh-CN" b="1" dirty="0">
                <a:solidFill>
                  <a:srgbClr val="C00000"/>
                </a:solidFill>
              </a:rPr>
              <a:t> (Writer out);</a:t>
            </a:r>
            <a:endParaRPr lang="zh-CN" altLang="zh-CN" b="1" dirty="0">
              <a:solidFill>
                <a:srgbClr val="C00000"/>
              </a:solidFill>
            </a:endParaRPr>
          </a:p>
        </p:txBody>
      </p:sp>
      <p:sp>
        <p:nvSpPr>
          <p:cNvPr id="7" name="矩形 6"/>
          <p:cNvSpPr/>
          <p:nvPr/>
        </p:nvSpPr>
        <p:spPr>
          <a:xfrm>
            <a:off x="195459" y="2060848"/>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smtClean="0"/>
              <a:t>．读，写文件</a:t>
            </a:r>
            <a:endParaRPr lang="zh-CN" altLang="en-US" b="1" dirty="0"/>
          </a:p>
        </p:txBody>
      </p:sp>
      <p:sp>
        <p:nvSpPr>
          <p:cNvPr id="10" name="矩形 9"/>
          <p:cNvSpPr/>
          <p:nvPr/>
        </p:nvSpPr>
        <p:spPr>
          <a:xfrm>
            <a:off x="467544" y="5129050"/>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3" action="ppaction://hlinkfile"/>
              </a:rPr>
              <a:t>例子</a:t>
            </a:r>
            <a:r>
              <a:rPr lang="en-US" altLang="zh-CN" dirty="0" smtClean="0">
                <a:hlinkClick r:id="rId3" action="ppaction://hlinkfile"/>
              </a:rPr>
              <a:t>7</a:t>
            </a:r>
            <a:r>
              <a:rPr lang="en-US" altLang="zh-CN" dirty="0" smtClean="0">
                <a:hlinkClick r:id="rId4" action="ppaction://hlinkfile"/>
              </a:rPr>
              <a:t> </a:t>
            </a:r>
            <a:endParaRPr lang="zh-CN" altLang="en-US" dirty="0"/>
          </a:p>
        </p:txBody>
      </p:sp>
      <p:sp>
        <p:nvSpPr>
          <p:cNvPr id="11" name="右箭头 10"/>
          <p:cNvSpPr/>
          <p:nvPr/>
        </p:nvSpPr>
        <p:spPr>
          <a:xfrm>
            <a:off x="2011371" y="5129050"/>
            <a:ext cx="27187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7723" y="2452246"/>
            <a:ext cx="5613588" cy="369332"/>
          </a:xfrm>
          <a:prstGeom prst="rect">
            <a:avLst/>
          </a:prstGeom>
        </p:spPr>
        <p:txBody>
          <a:bodyPr wrap="none">
            <a:spAutoFit/>
          </a:bodyPr>
          <a:lstStyle/>
          <a:p>
            <a:r>
              <a:rPr lang="en-US" altLang="zh-CN" dirty="0" err="1"/>
              <a:t>BufferedReader</a:t>
            </a:r>
            <a:r>
              <a:rPr lang="zh-CN" altLang="zh-CN" dirty="0"/>
              <a:t>流能够读取文本行，方法是</a:t>
            </a:r>
            <a:r>
              <a:rPr lang="en-US" altLang="zh-CN" b="1" dirty="0" err="1">
                <a:solidFill>
                  <a:srgbClr val="C00000"/>
                </a:solidFill>
              </a:rPr>
              <a:t>readLine</a:t>
            </a:r>
            <a:r>
              <a:rPr lang="en-US" altLang="zh-CN" b="1" dirty="0">
                <a:solidFill>
                  <a:srgbClr val="C00000"/>
                </a:solidFill>
              </a:rPr>
              <a:t>()</a:t>
            </a:r>
            <a:r>
              <a:rPr lang="zh-CN" altLang="zh-CN" dirty="0"/>
              <a:t>。</a:t>
            </a:r>
          </a:p>
        </p:txBody>
      </p:sp>
      <p:sp>
        <p:nvSpPr>
          <p:cNvPr id="5" name="矩形 4"/>
          <p:cNvSpPr/>
          <p:nvPr/>
        </p:nvSpPr>
        <p:spPr>
          <a:xfrm>
            <a:off x="200045" y="2814231"/>
            <a:ext cx="8469316" cy="923330"/>
          </a:xfrm>
          <a:prstGeom prst="rect">
            <a:avLst/>
          </a:prstGeom>
        </p:spPr>
        <p:txBody>
          <a:bodyPr wrap="square">
            <a:spAutoFit/>
          </a:bodyPr>
          <a:lstStyle/>
          <a:p>
            <a:r>
              <a:rPr lang="en-US" altLang="zh-CN" dirty="0" err="1" smtClean="0"/>
              <a:t>BufferedWriter</a:t>
            </a:r>
            <a:r>
              <a:rPr lang="zh-CN" altLang="en-US" dirty="0" smtClean="0"/>
              <a:t>类</a:t>
            </a:r>
            <a:r>
              <a:rPr lang="zh-CN" altLang="en-US" dirty="0"/>
              <a:t>的方法</a:t>
            </a:r>
          </a:p>
          <a:p>
            <a:r>
              <a:rPr lang="en-US" altLang="zh-CN" b="1" dirty="0">
                <a:solidFill>
                  <a:srgbClr val="C00000"/>
                </a:solidFill>
              </a:rPr>
              <a:t>write(String </a:t>
            </a:r>
            <a:r>
              <a:rPr lang="en-US" altLang="zh-CN" b="1" dirty="0" err="1">
                <a:solidFill>
                  <a:srgbClr val="C00000"/>
                </a:solidFill>
              </a:rPr>
              <a:t>s,int</a:t>
            </a:r>
            <a:r>
              <a:rPr lang="en-US" altLang="zh-CN" b="1" dirty="0">
                <a:solidFill>
                  <a:srgbClr val="C00000"/>
                </a:solidFill>
              </a:rPr>
              <a:t> </a:t>
            </a:r>
            <a:r>
              <a:rPr lang="en-US" altLang="zh-CN" b="1" dirty="0" err="1">
                <a:solidFill>
                  <a:srgbClr val="C00000"/>
                </a:solidFill>
              </a:rPr>
              <a:t>off,int</a:t>
            </a:r>
            <a:r>
              <a:rPr lang="en-US" altLang="zh-CN" b="1" dirty="0">
                <a:solidFill>
                  <a:srgbClr val="C00000"/>
                </a:solidFill>
              </a:rPr>
              <a:t> </a:t>
            </a:r>
            <a:r>
              <a:rPr lang="en-US" altLang="zh-CN" b="1" dirty="0" err="1">
                <a:solidFill>
                  <a:srgbClr val="C00000"/>
                </a:solidFill>
              </a:rPr>
              <a:t>len</a:t>
            </a:r>
            <a:r>
              <a:rPr lang="en-US" altLang="zh-CN" b="1" dirty="0">
                <a:solidFill>
                  <a:srgbClr val="C00000"/>
                </a:solidFill>
              </a:rPr>
              <a:t>)</a:t>
            </a:r>
          </a:p>
          <a:p>
            <a:r>
              <a:rPr lang="zh-CN" altLang="en-US" dirty="0"/>
              <a:t>把字符串</a:t>
            </a:r>
            <a:r>
              <a:rPr lang="en-US" altLang="zh-CN" dirty="0"/>
              <a:t>s</a:t>
            </a:r>
            <a:r>
              <a:rPr lang="zh-CN" altLang="en-US" dirty="0"/>
              <a:t>写到</a:t>
            </a:r>
            <a:r>
              <a:rPr lang="en-US" altLang="zh-CN" dirty="0"/>
              <a:t>hello.txt</a:t>
            </a:r>
            <a:r>
              <a:rPr lang="zh-CN" altLang="en-US" dirty="0"/>
              <a:t>中，参数</a:t>
            </a:r>
            <a:r>
              <a:rPr lang="en-US" altLang="zh-CN" dirty="0"/>
              <a:t>off </a:t>
            </a:r>
            <a:r>
              <a:rPr lang="zh-CN" altLang="en-US" dirty="0"/>
              <a:t>是</a:t>
            </a:r>
            <a:r>
              <a:rPr lang="en-US" altLang="zh-CN" dirty="0"/>
              <a:t>s</a:t>
            </a:r>
            <a:r>
              <a:rPr lang="zh-CN" altLang="en-US" dirty="0"/>
              <a:t>开始处的偏移量，</a:t>
            </a:r>
            <a:r>
              <a:rPr lang="en-US" altLang="zh-CN" dirty="0" err="1"/>
              <a:t>len</a:t>
            </a:r>
            <a:r>
              <a:rPr lang="zh-CN" altLang="en-US" dirty="0"/>
              <a:t>是写入的字符数量。</a:t>
            </a:r>
          </a:p>
        </p:txBody>
      </p:sp>
      <p:sp>
        <p:nvSpPr>
          <p:cNvPr id="13" name="矩形 12"/>
          <p:cNvSpPr/>
          <p:nvPr/>
        </p:nvSpPr>
        <p:spPr>
          <a:xfrm>
            <a:off x="249550" y="3914775"/>
            <a:ext cx="7274777" cy="646331"/>
          </a:xfrm>
          <a:prstGeom prst="rect">
            <a:avLst/>
          </a:prstGeom>
        </p:spPr>
        <p:txBody>
          <a:bodyPr wrap="square">
            <a:spAutoFit/>
          </a:bodyPr>
          <a:lstStyle/>
          <a:p>
            <a:r>
              <a:rPr lang="zh-CN" altLang="en-US" dirty="0"/>
              <a:t>例子</a:t>
            </a:r>
            <a:r>
              <a:rPr lang="en-US" altLang="zh-CN" dirty="0"/>
              <a:t>7</a:t>
            </a:r>
            <a:r>
              <a:rPr lang="zh-CN" altLang="en-US" dirty="0"/>
              <a:t>中使用</a:t>
            </a:r>
            <a:r>
              <a:rPr lang="en-US" altLang="zh-CN" dirty="0" err="1"/>
              <a:t>BufferedWriter</a:t>
            </a:r>
            <a:r>
              <a:rPr lang="zh-CN" altLang="en-US" dirty="0"/>
              <a:t>流把字符串按行写入文件，然后再使用</a:t>
            </a:r>
            <a:r>
              <a:rPr lang="en-US" altLang="zh-CN" dirty="0" err="1"/>
              <a:t>BufferedReader</a:t>
            </a:r>
            <a:r>
              <a:rPr lang="zh-CN" altLang="en-US" dirty="0"/>
              <a:t>流按行读取文件。</a:t>
            </a:r>
          </a:p>
        </p:txBody>
      </p:sp>
      <p:pic>
        <p:nvPicPr>
          <p:cNvPr id="399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542056"/>
            <a:ext cx="5767087" cy="183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208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35" y="-88870"/>
            <a:ext cx="2806389" cy="699036"/>
          </a:xfrm>
        </p:spPr>
        <p:txBody>
          <a:bodyPr>
            <a:noAutofit/>
          </a:bodyPr>
          <a:lstStyle/>
          <a:p>
            <a:pPr lvl="1"/>
            <a:r>
              <a:rPr lang="en-US" altLang="zh-CN" sz="2400" b="1" dirty="0"/>
              <a:t>12.5 </a:t>
            </a:r>
            <a:r>
              <a:rPr lang="zh-CN" altLang="zh-CN" sz="2400" b="1" dirty="0"/>
              <a:t>文件对话框</a:t>
            </a:r>
          </a:p>
        </p:txBody>
      </p:sp>
      <p:sp>
        <p:nvSpPr>
          <p:cNvPr id="20" name="矩形 19"/>
          <p:cNvSpPr/>
          <p:nvPr/>
        </p:nvSpPr>
        <p:spPr>
          <a:xfrm>
            <a:off x="266403" y="692696"/>
            <a:ext cx="8892480" cy="923330"/>
          </a:xfrm>
          <a:prstGeom prst="rect">
            <a:avLst/>
          </a:prstGeom>
        </p:spPr>
        <p:txBody>
          <a:bodyPr wrap="square">
            <a:spAutoFit/>
          </a:bodyPr>
          <a:lstStyle/>
          <a:p>
            <a:r>
              <a:rPr lang="zh-CN" altLang="zh-CN" dirty="0"/>
              <a:t>在第</a:t>
            </a:r>
            <a:r>
              <a:rPr lang="en-US" altLang="zh-CN" dirty="0"/>
              <a:t>11</a:t>
            </a:r>
            <a:r>
              <a:rPr lang="zh-CN" altLang="zh-CN" dirty="0"/>
              <a:t>章我们学过文件对话框（见</a:t>
            </a:r>
            <a:r>
              <a:rPr lang="en-US" altLang="zh-CN" dirty="0"/>
              <a:t>11</a:t>
            </a:r>
            <a:r>
              <a:rPr lang="zh-CN" altLang="zh-CN" dirty="0"/>
              <a:t>章的</a:t>
            </a:r>
            <a:r>
              <a:rPr lang="en-US" altLang="zh-CN" dirty="0"/>
              <a:t>11.2</a:t>
            </a:r>
            <a:r>
              <a:rPr lang="zh-CN" altLang="zh-CN" dirty="0"/>
              <a:t>），但那时没有真正实现对文件的读写操作。在学习了有关文件输入、输出流之后，就可以使用文件对话框方便地打开和保存文件，因为文件对话框可以使用户很方便的选择文件所在的目录以及文件的名字。</a:t>
            </a:r>
          </a:p>
        </p:txBody>
      </p:sp>
      <p:sp>
        <p:nvSpPr>
          <p:cNvPr id="23" name="矩形 22"/>
          <p:cNvSpPr/>
          <p:nvPr/>
        </p:nvSpPr>
        <p:spPr>
          <a:xfrm>
            <a:off x="733940" y="2276872"/>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8</a:t>
            </a:r>
            <a:endParaRPr lang="zh-CN" altLang="en-US" dirty="0"/>
          </a:p>
        </p:txBody>
      </p:sp>
      <p:sp>
        <p:nvSpPr>
          <p:cNvPr id="25" name="矩形 24"/>
          <p:cNvSpPr/>
          <p:nvPr/>
        </p:nvSpPr>
        <p:spPr>
          <a:xfrm>
            <a:off x="342250" y="2861518"/>
            <a:ext cx="2717582" cy="646331"/>
          </a:xfrm>
          <a:prstGeom prst="rect">
            <a:avLst/>
          </a:prstGeom>
        </p:spPr>
        <p:txBody>
          <a:bodyPr wrap="square">
            <a:spAutoFit/>
          </a:bodyPr>
          <a:lstStyle/>
          <a:p>
            <a:r>
              <a:rPr lang="en-US" altLang="zh-CN" dirty="0" smtClean="0">
                <a:hlinkClick r:id="rId2" action="ppaction://hlinkfile"/>
              </a:rPr>
              <a:t>Example12_8.java</a:t>
            </a:r>
            <a:endParaRPr lang="en-US" altLang="zh-CN" dirty="0"/>
          </a:p>
          <a:p>
            <a:r>
              <a:rPr lang="en-US" altLang="zh-CN" dirty="0">
                <a:hlinkClick r:id="rId3" action="ppaction://hlinkfile"/>
              </a:rPr>
              <a:t>WindowReader.java</a:t>
            </a:r>
            <a:endParaRPr lang="zh-CN" altLang="en-US" dirty="0"/>
          </a:p>
        </p:txBody>
      </p:sp>
      <p:sp>
        <p:nvSpPr>
          <p:cNvPr id="27" name="下箭头 26"/>
          <p:cNvSpPr/>
          <p:nvPr/>
        </p:nvSpPr>
        <p:spPr>
          <a:xfrm>
            <a:off x="871067" y="2646204"/>
            <a:ext cx="360040" cy="177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42250" y="1616026"/>
            <a:ext cx="3995004" cy="369332"/>
          </a:xfrm>
          <a:prstGeom prst="rect">
            <a:avLst/>
          </a:prstGeom>
        </p:spPr>
        <p:txBody>
          <a:bodyPr wrap="none">
            <a:spAutoFit/>
          </a:bodyPr>
          <a:lstStyle/>
          <a:p>
            <a:r>
              <a:rPr lang="zh-CN" altLang="zh-CN" dirty="0"/>
              <a:t>例子</a:t>
            </a:r>
            <a:r>
              <a:rPr lang="en-US" altLang="zh-CN" dirty="0"/>
              <a:t>8</a:t>
            </a:r>
            <a:r>
              <a:rPr lang="zh-CN" altLang="zh-CN" dirty="0"/>
              <a:t>使用文件对话框打开和保存文件</a:t>
            </a:r>
            <a:endParaRPr lang="zh-CN" altLang="en-US"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132856"/>
            <a:ext cx="6279138" cy="347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6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3170254" cy="699036"/>
          </a:xfrm>
        </p:spPr>
        <p:txBody>
          <a:bodyPr>
            <a:normAutofit/>
          </a:bodyPr>
          <a:lstStyle/>
          <a:p>
            <a:pPr lvl="1"/>
            <a:r>
              <a:rPr lang="en-US" altLang="zh-CN" sz="2400" b="1" dirty="0"/>
              <a:t>12.6 </a:t>
            </a:r>
            <a:r>
              <a:rPr lang="zh-CN" altLang="zh-CN" sz="2400" b="1" dirty="0"/>
              <a:t>随机流</a:t>
            </a:r>
          </a:p>
        </p:txBody>
      </p:sp>
      <p:sp>
        <p:nvSpPr>
          <p:cNvPr id="4" name="矩形 3"/>
          <p:cNvSpPr/>
          <p:nvPr/>
        </p:nvSpPr>
        <p:spPr>
          <a:xfrm>
            <a:off x="249551" y="647400"/>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a:t>
            </a:r>
            <a:r>
              <a:rPr lang="zh-CN" altLang="en-US" b="1" dirty="0" smtClean="0"/>
              <a:t>创建随机流</a:t>
            </a:r>
            <a:endParaRPr lang="zh-CN" altLang="en-US" b="1" dirty="0"/>
          </a:p>
        </p:txBody>
      </p:sp>
      <p:sp>
        <p:nvSpPr>
          <p:cNvPr id="6" name="矩形 5"/>
          <p:cNvSpPr/>
          <p:nvPr/>
        </p:nvSpPr>
        <p:spPr>
          <a:xfrm>
            <a:off x="224883" y="1016732"/>
            <a:ext cx="8667595" cy="1477328"/>
          </a:xfrm>
          <a:prstGeom prst="rect">
            <a:avLst/>
          </a:prstGeom>
        </p:spPr>
        <p:txBody>
          <a:bodyPr wrap="square">
            <a:spAutoFit/>
          </a:bodyPr>
          <a:lstStyle/>
          <a:p>
            <a:r>
              <a:rPr lang="zh-CN" altLang="en-US" dirty="0"/>
              <a:t>构造方法：</a:t>
            </a:r>
          </a:p>
          <a:p>
            <a:pPr lvl="0"/>
            <a:r>
              <a:rPr lang="en-US" altLang="zh-CN" b="1" dirty="0" err="1">
                <a:solidFill>
                  <a:srgbClr val="C00000"/>
                </a:solidFill>
              </a:rPr>
              <a:t>RandomAccessFile</a:t>
            </a:r>
            <a:r>
              <a:rPr lang="en-US" altLang="zh-CN" b="1" dirty="0">
                <a:solidFill>
                  <a:srgbClr val="C00000"/>
                </a:solidFill>
              </a:rPr>
              <a:t>(String </a:t>
            </a:r>
            <a:r>
              <a:rPr lang="en-US" altLang="zh-CN" b="1" dirty="0" err="1">
                <a:solidFill>
                  <a:srgbClr val="C00000"/>
                </a:solidFill>
              </a:rPr>
              <a:t>name,String</a:t>
            </a:r>
            <a:r>
              <a:rPr lang="en-US" altLang="zh-CN" b="1" dirty="0">
                <a:solidFill>
                  <a:srgbClr val="C00000"/>
                </a:solidFill>
              </a:rPr>
              <a:t> mode) </a:t>
            </a:r>
            <a:r>
              <a:rPr lang="zh-CN" altLang="zh-CN" dirty="0"/>
              <a:t>参数</a:t>
            </a:r>
            <a:r>
              <a:rPr lang="en-US" altLang="zh-CN" dirty="0"/>
              <a:t>name </a:t>
            </a:r>
            <a:r>
              <a:rPr lang="zh-CN" altLang="zh-CN" dirty="0"/>
              <a:t>用来确定一个文件名，给出创建的流的源，也是流目的地。参数</a:t>
            </a:r>
            <a:r>
              <a:rPr lang="en-US" altLang="zh-CN" dirty="0"/>
              <a:t>mode</a:t>
            </a:r>
            <a:r>
              <a:rPr lang="zh-CN" altLang="zh-CN" dirty="0"/>
              <a:t>取</a:t>
            </a:r>
            <a:r>
              <a:rPr lang="en-US" altLang="zh-CN" dirty="0"/>
              <a:t>r</a:t>
            </a:r>
            <a:r>
              <a:rPr lang="zh-CN" altLang="zh-CN" dirty="0"/>
              <a:t>（只读）或</a:t>
            </a:r>
            <a:r>
              <a:rPr lang="en-US" altLang="zh-CN" dirty="0" err="1"/>
              <a:t>rw</a:t>
            </a:r>
            <a:r>
              <a:rPr lang="zh-CN" altLang="zh-CN" dirty="0"/>
              <a:t>（可</a:t>
            </a:r>
            <a:r>
              <a:rPr lang="zh-CN" altLang="zh-CN" dirty="0" smtClean="0"/>
              <a:t>读写。</a:t>
            </a:r>
            <a:endParaRPr lang="zh-CN" altLang="zh-CN" dirty="0"/>
          </a:p>
          <a:p>
            <a:pPr lvl="0"/>
            <a:r>
              <a:rPr lang="en-US" altLang="zh-CN" b="1" dirty="0" err="1">
                <a:solidFill>
                  <a:srgbClr val="C00000"/>
                </a:solidFill>
              </a:rPr>
              <a:t>RandomAccessFile</a:t>
            </a:r>
            <a:r>
              <a:rPr lang="en-US" altLang="zh-CN" b="1" dirty="0">
                <a:solidFill>
                  <a:srgbClr val="C00000"/>
                </a:solidFill>
              </a:rPr>
              <a:t>(File </a:t>
            </a:r>
            <a:r>
              <a:rPr lang="en-US" altLang="zh-CN" b="1" dirty="0" err="1">
                <a:solidFill>
                  <a:srgbClr val="C00000"/>
                </a:solidFill>
              </a:rPr>
              <a:t>file,String</a:t>
            </a:r>
            <a:r>
              <a:rPr lang="en-US" altLang="zh-CN" b="1" dirty="0">
                <a:solidFill>
                  <a:srgbClr val="C00000"/>
                </a:solidFill>
              </a:rPr>
              <a:t> mode) </a:t>
            </a:r>
            <a:r>
              <a:rPr lang="zh-CN" altLang="zh-CN" dirty="0"/>
              <a:t>参数</a:t>
            </a:r>
            <a:r>
              <a:rPr lang="en-US" altLang="zh-CN" dirty="0"/>
              <a:t>file </a:t>
            </a:r>
            <a:r>
              <a:rPr lang="zh-CN" altLang="zh-CN" dirty="0"/>
              <a:t>是一个</a:t>
            </a:r>
            <a:r>
              <a:rPr lang="en-US" altLang="zh-CN" dirty="0"/>
              <a:t>File</a:t>
            </a:r>
            <a:r>
              <a:rPr lang="zh-CN" altLang="zh-CN" dirty="0"/>
              <a:t>对象，给出创建的流的源，也是流目的地。参数</a:t>
            </a:r>
            <a:r>
              <a:rPr lang="en-US" altLang="zh-CN" dirty="0"/>
              <a:t>mode</a:t>
            </a:r>
            <a:r>
              <a:rPr lang="zh-CN" altLang="zh-CN" dirty="0"/>
              <a:t>取</a:t>
            </a:r>
            <a:r>
              <a:rPr lang="en-US" altLang="zh-CN" dirty="0"/>
              <a:t>r</a:t>
            </a:r>
            <a:r>
              <a:rPr lang="zh-CN" altLang="zh-CN" dirty="0"/>
              <a:t>（只读）或</a:t>
            </a:r>
            <a:r>
              <a:rPr lang="en-US" altLang="zh-CN" dirty="0" err="1"/>
              <a:t>rw</a:t>
            </a:r>
            <a:r>
              <a:rPr lang="zh-CN" altLang="zh-CN" dirty="0"/>
              <a:t>（可</a:t>
            </a:r>
            <a:r>
              <a:rPr lang="zh-CN" altLang="zh-CN" dirty="0" smtClean="0"/>
              <a:t>读写。</a:t>
            </a:r>
            <a:endParaRPr lang="zh-CN" altLang="zh-CN" dirty="0"/>
          </a:p>
        </p:txBody>
      </p:sp>
      <p:sp>
        <p:nvSpPr>
          <p:cNvPr id="7" name="矩形 6"/>
          <p:cNvSpPr/>
          <p:nvPr/>
        </p:nvSpPr>
        <p:spPr>
          <a:xfrm>
            <a:off x="254165" y="2494060"/>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smtClean="0"/>
              <a:t>．读，写文件</a:t>
            </a:r>
            <a:endParaRPr lang="zh-CN" altLang="en-US" b="1" dirty="0"/>
          </a:p>
        </p:txBody>
      </p:sp>
      <p:sp>
        <p:nvSpPr>
          <p:cNvPr id="10" name="矩形 9"/>
          <p:cNvSpPr/>
          <p:nvPr/>
        </p:nvSpPr>
        <p:spPr>
          <a:xfrm>
            <a:off x="501153" y="5512887"/>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3" action="ppaction://hlinkfile"/>
              </a:rPr>
              <a:t>例子</a:t>
            </a:r>
            <a:r>
              <a:rPr lang="en-US" altLang="zh-CN" dirty="0" smtClean="0">
                <a:hlinkClick r:id="rId3" action="ppaction://hlinkfile"/>
              </a:rPr>
              <a:t>9 </a:t>
            </a:r>
            <a:endParaRPr lang="zh-CN" altLang="en-US" dirty="0"/>
          </a:p>
        </p:txBody>
      </p:sp>
      <p:sp>
        <p:nvSpPr>
          <p:cNvPr id="8" name="矩形 7"/>
          <p:cNvSpPr/>
          <p:nvPr/>
        </p:nvSpPr>
        <p:spPr>
          <a:xfrm>
            <a:off x="268477" y="4036422"/>
            <a:ext cx="4695516"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it-IT" altLang="zh-CN" dirty="0"/>
              <a:t>RandomAccessFile</a:t>
            </a:r>
            <a:r>
              <a:rPr lang="zh-CN" altLang="it-IT" dirty="0"/>
              <a:t>流的常用</a:t>
            </a:r>
            <a:r>
              <a:rPr lang="zh-CN" altLang="it-IT" dirty="0" smtClean="0"/>
              <a:t>方法</a:t>
            </a:r>
            <a:r>
              <a:rPr lang="zh-CN" altLang="en-US" dirty="0" smtClean="0"/>
              <a:t>见教材表</a:t>
            </a:r>
            <a:r>
              <a:rPr lang="en-US" altLang="zh-CN" dirty="0" smtClean="0"/>
              <a:t>12.1.</a:t>
            </a:r>
            <a:endParaRPr lang="zh-CN" altLang="en-US" dirty="0"/>
          </a:p>
        </p:txBody>
      </p:sp>
      <p:sp>
        <p:nvSpPr>
          <p:cNvPr id="9" name="矩形 8"/>
          <p:cNvSpPr/>
          <p:nvPr/>
        </p:nvSpPr>
        <p:spPr>
          <a:xfrm>
            <a:off x="249550" y="2863392"/>
            <a:ext cx="8894449" cy="1200329"/>
          </a:xfrm>
          <a:prstGeom prst="rect">
            <a:avLst/>
          </a:prstGeom>
        </p:spPr>
        <p:txBody>
          <a:bodyPr wrap="square">
            <a:spAutoFit/>
          </a:bodyPr>
          <a:lstStyle/>
          <a:p>
            <a:r>
              <a:rPr lang="en-US" altLang="zh-CN" dirty="0" err="1"/>
              <a:t>RandomAccessFile</a:t>
            </a:r>
            <a:r>
              <a:rPr lang="zh-CN" altLang="en-US" dirty="0"/>
              <a:t>类中有一个方法：</a:t>
            </a:r>
            <a:r>
              <a:rPr lang="en-US" altLang="zh-CN" dirty="0"/>
              <a:t>seek(long a)</a:t>
            </a:r>
            <a:r>
              <a:rPr lang="zh-CN" altLang="en-US" dirty="0"/>
              <a:t>，用来定位</a:t>
            </a:r>
            <a:r>
              <a:rPr lang="en-US" altLang="zh-CN" dirty="0" err="1"/>
              <a:t>RandomAccessFile</a:t>
            </a:r>
            <a:r>
              <a:rPr lang="zh-CN" altLang="en-US" dirty="0"/>
              <a:t>流的读写位置，其中参数</a:t>
            </a:r>
            <a:r>
              <a:rPr lang="en-US" altLang="zh-CN" dirty="0"/>
              <a:t>a</a:t>
            </a:r>
            <a:r>
              <a:rPr lang="zh-CN" altLang="en-US" dirty="0"/>
              <a:t>确定读写位置距离文件开头的字节个数。另外流还可以调用</a:t>
            </a:r>
            <a:r>
              <a:rPr lang="en-US" altLang="zh-CN" dirty="0" err="1"/>
              <a:t>getFilePointer</a:t>
            </a:r>
            <a:r>
              <a:rPr lang="en-US" altLang="zh-CN" dirty="0"/>
              <a:t>()</a:t>
            </a:r>
            <a:r>
              <a:rPr lang="zh-CN" altLang="en-US" dirty="0"/>
              <a:t>方法获取流的当前读写位置。</a:t>
            </a:r>
            <a:r>
              <a:rPr lang="en-US" altLang="zh-CN" dirty="0" err="1"/>
              <a:t>RandomAccessFile</a:t>
            </a:r>
            <a:r>
              <a:rPr lang="zh-CN" altLang="en-US" dirty="0"/>
              <a:t>流对文件的读写比顺序读写更为灵活。</a:t>
            </a:r>
          </a:p>
        </p:txBody>
      </p:sp>
      <p:sp>
        <p:nvSpPr>
          <p:cNvPr id="12" name="矩形 11"/>
          <p:cNvSpPr/>
          <p:nvPr/>
        </p:nvSpPr>
        <p:spPr>
          <a:xfrm>
            <a:off x="330235" y="4509120"/>
            <a:ext cx="45720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dirty="0"/>
              <a:t>例子</a:t>
            </a:r>
            <a:r>
              <a:rPr lang="en-US" altLang="zh-CN" dirty="0"/>
              <a:t>9</a:t>
            </a:r>
            <a:r>
              <a:rPr lang="zh-CN" altLang="en-US" dirty="0"/>
              <a:t>中把几个</a:t>
            </a:r>
            <a:r>
              <a:rPr lang="en-US" altLang="zh-CN" dirty="0" err="1"/>
              <a:t>int</a:t>
            </a:r>
            <a:r>
              <a:rPr lang="zh-CN" altLang="en-US" dirty="0"/>
              <a:t>型整数写入到一个名字为</a:t>
            </a:r>
            <a:r>
              <a:rPr lang="en-US" altLang="zh-CN" dirty="0"/>
              <a:t>tom.dat</a:t>
            </a:r>
            <a:r>
              <a:rPr lang="zh-CN" altLang="en-US" dirty="0"/>
              <a:t>文件中，然后按相反顺序读出这些数据。</a:t>
            </a:r>
          </a:p>
        </p:txBody>
      </p:sp>
      <p:sp>
        <p:nvSpPr>
          <p:cNvPr id="14" name="矩形 13"/>
          <p:cNvSpPr/>
          <p:nvPr/>
        </p:nvSpPr>
        <p:spPr>
          <a:xfrm>
            <a:off x="5292080" y="4509120"/>
            <a:ext cx="3218676"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smtClean="0"/>
              <a:t>例</a:t>
            </a:r>
            <a:r>
              <a:rPr lang="zh-CN" altLang="en-US" dirty="0"/>
              <a:t>子</a:t>
            </a:r>
            <a:r>
              <a:rPr lang="en-US" altLang="zh-CN" dirty="0" smtClean="0"/>
              <a:t>10</a:t>
            </a:r>
            <a:r>
              <a:rPr lang="zh-CN" altLang="en-US" dirty="0"/>
              <a:t>中</a:t>
            </a:r>
            <a:r>
              <a:rPr lang="en-US" altLang="zh-CN" dirty="0" err="1"/>
              <a:t>RondomAccessFile</a:t>
            </a:r>
            <a:r>
              <a:rPr lang="zh-CN" altLang="en-US" dirty="0"/>
              <a:t>流使用</a:t>
            </a:r>
            <a:r>
              <a:rPr lang="en-US" altLang="zh-CN" dirty="0" err="1"/>
              <a:t>readLine</a:t>
            </a:r>
            <a:r>
              <a:rPr lang="en-US" altLang="zh-CN" dirty="0"/>
              <a:t>()</a:t>
            </a:r>
            <a:r>
              <a:rPr lang="zh-CN" altLang="en-US" dirty="0"/>
              <a:t>读取</a:t>
            </a:r>
            <a:r>
              <a:rPr lang="zh-CN" altLang="en-US" dirty="0" smtClean="0"/>
              <a:t>文件。</a:t>
            </a:r>
            <a:endParaRPr lang="zh-CN" altLang="en-US" dirty="0"/>
          </a:p>
        </p:txBody>
      </p:sp>
      <p:sp>
        <p:nvSpPr>
          <p:cNvPr id="16" name="矩形 15"/>
          <p:cNvSpPr/>
          <p:nvPr/>
        </p:nvSpPr>
        <p:spPr>
          <a:xfrm>
            <a:off x="5292080" y="5512887"/>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4" action="ppaction://hlinkfile"/>
              </a:rPr>
              <a:t>例子</a:t>
            </a:r>
            <a:r>
              <a:rPr lang="en-US" altLang="zh-CN" dirty="0" smtClean="0">
                <a:hlinkClick r:id="rId4" action="ppaction://hlinkfile"/>
              </a:rPr>
              <a:t>10 </a:t>
            </a:r>
            <a:endParaRPr lang="zh-CN" altLang="en-US" dirty="0"/>
          </a:p>
        </p:txBody>
      </p:sp>
    </p:spTree>
    <p:extLst>
      <p:ext uri="{BB962C8B-B14F-4D97-AF65-F5344CB8AC3E}">
        <p14:creationId xmlns:p14="http://schemas.microsoft.com/office/powerpoint/2010/main" val="2775886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3170254" cy="699036"/>
          </a:xfrm>
        </p:spPr>
        <p:txBody>
          <a:bodyPr>
            <a:normAutofit/>
          </a:bodyPr>
          <a:lstStyle/>
          <a:p>
            <a:pPr lvl="1"/>
            <a:r>
              <a:rPr lang="en-US" altLang="zh-CN" sz="2400" b="1" dirty="0"/>
              <a:t>12.7 </a:t>
            </a:r>
            <a:r>
              <a:rPr lang="zh-CN" altLang="zh-CN" sz="2400" b="1" dirty="0"/>
              <a:t>数组流</a:t>
            </a:r>
          </a:p>
        </p:txBody>
      </p:sp>
      <p:sp>
        <p:nvSpPr>
          <p:cNvPr id="4" name="矩形 3"/>
          <p:cNvSpPr/>
          <p:nvPr/>
        </p:nvSpPr>
        <p:spPr>
          <a:xfrm>
            <a:off x="249551" y="647400"/>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a:t>
            </a:r>
            <a:r>
              <a:rPr lang="zh-CN" altLang="en-US" b="1" dirty="0" smtClean="0"/>
              <a:t>创建数组流</a:t>
            </a:r>
            <a:endParaRPr lang="zh-CN" altLang="en-US" b="1" dirty="0"/>
          </a:p>
        </p:txBody>
      </p:sp>
      <p:sp>
        <p:nvSpPr>
          <p:cNvPr id="6" name="矩形 5"/>
          <p:cNvSpPr/>
          <p:nvPr/>
        </p:nvSpPr>
        <p:spPr>
          <a:xfrm>
            <a:off x="224883" y="1016732"/>
            <a:ext cx="8667595" cy="2585323"/>
          </a:xfrm>
          <a:prstGeom prst="rect">
            <a:avLst/>
          </a:prstGeom>
        </p:spPr>
        <p:txBody>
          <a:bodyPr wrap="square">
            <a:spAutoFit/>
          </a:bodyPr>
          <a:lstStyle/>
          <a:p>
            <a:r>
              <a:rPr lang="zh-CN" altLang="en-US" dirty="0"/>
              <a:t>构造方法：</a:t>
            </a:r>
          </a:p>
          <a:p>
            <a:r>
              <a:rPr lang="en-US" altLang="zh-CN" b="1" dirty="0" err="1">
                <a:solidFill>
                  <a:srgbClr val="C00000"/>
                </a:solidFill>
              </a:rPr>
              <a:t>ByteArrayInputStream</a:t>
            </a:r>
            <a:r>
              <a:rPr lang="en-US" altLang="zh-CN" b="1" dirty="0">
                <a:solidFill>
                  <a:srgbClr val="C00000"/>
                </a:solidFill>
              </a:rPr>
              <a:t>(byte[] </a:t>
            </a:r>
            <a:r>
              <a:rPr lang="en-US" altLang="zh-CN" b="1" dirty="0" err="1">
                <a:solidFill>
                  <a:srgbClr val="C00000"/>
                </a:solidFill>
              </a:rPr>
              <a:t>buf</a:t>
            </a:r>
            <a:r>
              <a:rPr lang="en-US" altLang="zh-CN" b="1" dirty="0">
                <a:solidFill>
                  <a:srgbClr val="C00000"/>
                </a:solidFill>
              </a:rPr>
              <a:t>);</a:t>
            </a:r>
            <a:endParaRPr lang="zh-CN" altLang="zh-CN" b="1" dirty="0">
              <a:solidFill>
                <a:srgbClr val="C00000"/>
              </a:solidFill>
            </a:endParaRPr>
          </a:p>
          <a:p>
            <a:r>
              <a:rPr lang="en-US" altLang="zh-CN" b="1" dirty="0" err="1">
                <a:solidFill>
                  <a:srgbClr val="C00000"/>
                </a:solidFill>
              </a:rPr>
              <a:t>ByteArrayInputStream</a:t>
            </a:r>
            <a:r>
              <a:rPr lang="en-US" altLang="zh-CN" b="1" dirty="0">
                <a:solidFill>
                  <a:srgbClr val="C00000"/>
                </a:solidFill>
              </a:rPr>
              <a:t>(byte[] </a:t>
            </a:r>
            <a:r>
              <a:rPr lang="en-US" altLang="zh-CN" b="1" dirty="0" err="1">
                <a:solidFill>
                  <a:srgbClr val="C00000"/>
                </a:solidFill>
              </a:rPr>
              <a:t>buf,int</a:t>
            </a:r>
            <a:r>
              <a:rPr lang="en-US" altLang="zh-CN" b="1" dirty="0">
                <a:solidFill>
                  <a:srgbClr val="C00000"/>
                </a:solidFill>
              </a:rPr>
              <a:t> </a:t>
            </a:r>
            <a:r>
              <a:rPr lang="en-US" altLang="zh-CN" b="1" dirty="0" err="1">
                <a:solidFill>
                  <a:srgbClr val="C00000"/>
                </a:solidFill>
              </a:rPr>
              <a:t>offset,int</a:t>
            </a:r>
            <a:r>
              <a:rPr lang="en-US" altLang="zh-CN" b="1" dirty="0">
                <a:solidFill>
                  <a:srgbClr val="C00000"/>
                </a:solidFill>
              </a:rPr>
              <a:t> length</a:t>
            </a:r>
            <a:r>
              <a:rPr lang="en-US" altLang="zh-CN" b="1" dirty="0" smtClean="0">
                <a:solidFill>
                  <a:srgbClr val="C00000"/>
                </a:solidFill>
              </a:rPr>
              <a:t>);</a:t>
            </a:r>
          </a:p>
          <a:p>
            <a:r>
              <a:rPr lang="en-US" altLang="zh-CN" b="1" dirty="0" err="1">
                <a:solidFill>
                  <a:srgbClr val="C00000"/>
                </a:solidFill>
              </a:rPr>
              <a:t>ByteArrayOutputStream</a:t>
            </a:r>
            <a:r>
              <a:rPr lang="en-US" altLang="zh-CN" b="1" dirty="0">
                <a:solidFill>
                  <a:srgbClr val="C00000"/>
                </a:solidFill>
              </a:rPr>
              <a:t>();</a:t>
            </a:r>
            <a:endParaRPr lang="zh-CN" altLang="zh-CN" b="1" dirty="0">
              <a:solidFill>
                <a:srgbClr val="C00000"/>
              </a:solidFill>
            </a:endParaRPr>
          </a:p>
          <a:p>
            <a:r>
              <a:rPr lang="en-US" altLang="zh-CN" b="1" dirty="0" err="1">
                <a:solidFill>
                  <a:srgbClr val="C00000"/>
                </a:solidFill>
              </a:rPr>
              <a:t>ByteArrayOutputStream</a:t>
            </a:r>
            <a:r>
              <a:rPr lang="en-US" altLang="zh-CN" b="1" dirty="0">
                <a:solidFill>
                  <a:srgbClr val="C00000"/>
                </a:solidFill>
              </a:rPr>
              <a:t>(</a:t>
            </a:r>
            <a:r>
              <a:rPr lang="en-US" altLang="zh-CN" b="1" dirty="0" err="1">
                <a:solidFill>
                  <a:srgbClr val="C00000"/>
                </a:solidFill>
              </a:rPr>
              <a:t>int</a:t>
            </a:r>
            <a:r>
              <a:rPr lang="en-US" altLang="zh-CN" b="1" dirty="0">
                <a:solidFill>
                  <a:srgbClr val="C00000"/>
                </a:solidFill>
              </a:rPr>
              <a:t> size);</a:t>
            </a:r>
            <a:endParaRPr lang="zh-CN" altLang="zh-CN" b="1" dirty="0">
              <a:solidFill>
                <a:srgbClr val="C00000"/>
              </a:solidFill>
            </a:endParaRPr>
          </a:p>
          <a:p>
            <a:r>
              <a:rPr lang="en-US" altLang="zh-CN" b="1" dirty="0" err="1" smtClean="0">
                <a:solidFill>
                  <a:srgbClr val="002060"/>
                </a:solidFill>
              </a:rPr>
              <a:t>CharArrayReader</a:t>
            </a:r>
            <a:r>
              <a:rPr lang="en-US" altLang="zh-CN" b="1" dirty="0" smtClean="0">
                <a:solidFill>
                  <a:srgbClr val="002060"/>
                </a:solidFill>
              </a:rPr>
              <a:t>(char[] </a:t>
            </a:r>
            <a:r>
              <a:rPr lang="en-US" altLang="zh-CN" b="1" dirty="0" err="1">
                <a:solidFill>
                  <a:srgbClr val="002060"/>
                </a:solidFill>
              </a:rPr>
              <a:t>buf</a:t>
            </a:r>
            <a:r>
              <a:rPr lang="en-US" altLang="zh-CN" b="1" dirty="0">
                <a:solidFill>
                  <a:srgbClr val="002060"/>
                </a:solidFill>
              </a:rPr>
              <a:t>);</a:t>
            </a:r>
            <a:endParaRPr lang="zh-CN" altLang="zh-CN" b="1" dirty="0">
              <a:solidFill>
                <a:srgbClr val="002060"/>
              </a:solidFill>
            </a:endParaRPr>
          </a:p>
          <a:p>
            <a:r>
              <a:rPr lang="en-US" altLang="zh-CN" b="1" dirty="0" err="1" smtClean="0">
                <a:solidFill>
                  <a:srgbClr val="002060"/>
                </a:solidFill>
              </a:rPr>
              <a:t>CharArrayReader</a:t>
            </a:r>
            <a:r>
              <a:rPr lang="en-US" altLang="zh-CN" b="1" dirty="0" smtClean="0">
                <a:solidFill>
                  <a:srgbClr val="002060"/>
                </a:solidFill>
              </a:rPr>
              <a:t>(char[] </a:t>
            </a:r>
            <a:r>
              <a:rPr lang="en-US" altLang="zh-CN" b="1" dirty="0" err="1">
                <a:solidFill>
                  <a:srgbClr val="002060"/>
                </a:solidFill>
              </a:rPr>
              <a:t>buf,int</a:t>
            </a:r>
            <a:r>
              <a:rPr lang="en-US" altLang="zh-CN" b="1" dirty="0">
                <a:solidFill>
                  <a:srgbClr val="002060"/>
                </a:solidFill>
              </a:rPr>
              <a:t> </a:t>
            </a:r>
            <a:r>
              <a:rPr lang="en-US" altLang="zh-CN" b="1" dirty="0" err="1">
                <a:solidFill>
                  <a:srgbClr val="002060"/>
                </a:solidFill>
              </a:rPr>
              <a:t>offset,int</a:t>
            </a:r>
            <a:r>
              <a:rPr lang="en-US" altLang="zh-CN" b="1" dirty="0">
                <a:solidFill>
                  <a:srgbClr val="002060"/>
                </a:solidFill>
              </a:rPr>
              <a:t> length);</a:t>
            </a:r>
          </a:p>
          <a:p>
            <a:r>
              <a:rPr lang="en-US" altLang="zh-CN" b="1" dirty="0" err="1">
                <a:solidFill>
                  <a:srgbClr val="002060"/>
                </a:solidFill>
              </a:rPr>
              <a:t>CharArrayWriter</a:t>
            </a:r>
            <a:r>
              <a:rPr lang="en-US" altLang="zh-CN" b="1" dirty="0">
                <a:solidFill>
                  <a:srgbClr val="002060"/>
                </a:solidFill>
              </a:rPr>
              <a:t>();</a:t>
            </a:r>
            <a:endParaRPr lang="zh-CN" altLang="zh-CN" b="1" dirty="0">
              <a:solidFill>
                <a:srgbClr val="002060"/>
              </a:solidFill>
            </a:endParaRPr>
          </a:p>
          <a:p>
            <a:r>
              <a:rPr lang="en-US" altLang="zh-CN" b="1" dirty="0" err="1">
                <a:solidFill>
                  <a:srgbClr val="002060"/>
                </a:solidFill>
              </a:rPr>
              <a:t>CharArrayWriter</a:t>
            </a:r>
            <a:r>
              <a:rPr lang="en-US" altLang="zh-CN" b="1" dirty="0">
                <a:solidFill>
                  <a:srgbClr val="002060"/>
                </a:solidFill>
              </a:rPr>
              <a:t>(</a:t>
            </a:r>
            <a:r>
              <a:rPr lang="en-US" altLang="zh-CN" b="1" dirty="0" err="1">
                <a:solidFill>
                  <a:srgbClr val="002060"/>
                </a:solidFill>
              </a:rPr>
              <a:t>int</a:t>
            </a:r>
            <a:r>
              <a:rPr lang="en-US" altLang="zh-CN" b="1" dirty="0">
                <a:solidFill>
                  <a:srgbClr val="002060"/>
                </a:solidFill>
              </a:rPr>
              <a:t> size</a:t>
            </a:r>
            <a:r>
              <a:rPr lang="en-US" altLang="zh-CN" b="1" dirty="0" smtClean="0">
                <a:solidFill>
                  <a:srgbClr val="002060"/>
                </a:solidFill>
              </a:rPr>
              <a:t>);</a:t>
            </a:r>
            <a:endParaRPr lang="zh-CN" altLang="zh-CN" b="1" dirty="0">
              <a:solidFill>
                <a:srgbClr val="C00000"/>
              </a:solidFill>
            </a:endParaRPr>
          </a:p>
        </p:txBody>
      </p:sp>
      <p:sp>
        <p:nvSpPr>
          <p:cNvPr id="7" name="矩形 6"/>
          <p:cNvSpPr/>
          <p:nvPr/>
        </p:nvSpPr>
        <p:spPr>
          <a:xfrm>
            <a:off x="283881" y="3602055"/>
            <a:ext cx="123142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smtClean="0"/>
              <a:t>．读，写</a:t>
            </a:r>
            <a:endParaRPr lang="zh-CN" altLang="en-US" b="1" dirty="0"/>
          </a:p>
        </p:txBody>
      </p:sp>
      <p:sp>
        <p:nvSpPr>
          <p:cNvPr id="3" name="矩形 2"/>
          <p:cNvSpPr/>
          <p:nvPr/>
        </p:nvSpPr>
        <p:spPr>
          <a:xfrm>
            <a:off x="286732" y="3995678"/>
            <a:ext cx="8605745" cy="2031325"/>
          </a:xfrm>
          <a:prstGeom prst="rect">
            <a:avLst/>
          </a:prstGeom>
        </p:spPr>
        <p:txBody>
          <a:bodyPr wrap="square">
            <a:spAutoFit/>
          </a:bodyPr>
          <a:lstStyle/>
          <a:p>
            <a:r>
              <a:rPr lang="zh-CN" altLang="en-US" dirty="0"/>
              <a:t>字节数组输入流调用</a:t>
            </a:r>
          </a:p>
          <a:p>
            <a:r>
              <a:rPr lang="en-US" altLang="zh-CN" dirty="0"/>
              <a:t>public </a:t>
            </a:r>
            <a:r>
              <a:rPr lang="en-US" altLang="zh-CN" dirty="0" err="1"/>
              <a:t>int</a:t>
            </a:r>
            <a:r>
              <a:rPr lang="en-US" altLang="zh-CN" dirty="0"/>
              <a:t> read();</a:t>
            </a:r>
          </a:p>
          <a:p>
            <a:r>
              <a:rPr lang="zh-CN" altLang="en-US" dirty="0"/>
              <a:t>方法可以顺序地从源中读出一个字节，该方法返回读出的字节值；调用</a:t>
            </a:r>
          </a:p>
          <a:p>
            <a:r>
              <a:rPr lang="en-US" altLang="zh-CN" dirty="0"/>
              <a:t>public </a:t>
            </a:r>
            <a:r>
              <a:rPr lang="en-US" altLang="zh-CN" dirty="0" err="1"/>
              <a:t>int</a:t>
            </a:r>
            <a:r>
              <a:rPr lang="en-US" altLang="zh-CN" dirty="0"/>
              <a:t> read(byte[] </a:t>
            </a:r>
            <a:r>
              <a:rPr lang="en-US" altLang="zh-CN" dirty="0" err="1"/>
              <a:t>b,int</a:t>
            </a:r>
            <a:r>
              <a:rPr lang="en-US" altLang="zh-CN" dirty="0"/>
              <a:t> </a:t>
            </a:r>
            <a:r>
              <a:rPr lang="en-US" altLang="zh-CN" dirty="0" err="1"/>
              <a:t>off,int</a:t>
            </a:r>
            <a:r>
              <a:rPr lang="en-US" altLang="zh-CN" dirty="0"/>
              <a:t> </a:t>
            </a:r>
            <a:r>
              <a:rPr lang="en-US" altLang="zh-CN" dirty="0" err="1"/>
              <a:t>len</a:t>
            </a:r>
            <a:r>
              <a:rPr lang="en-US" altLang="zh-CN" dirty="0"/>
              <a:t>);</a:t>
            </a:r>
          </a:p>
          <a:p>
            <a:r>
              <a:rPr lang="zh-CN" altLang="en-US" dirty="0"/>
              <a:t>方法可以顺序地从源中读出参数</a:t>
            </a:r>
            <a:r>
              <a:rPr lang="en-US" altLang="zh-CN" dirty="0" err="1"/>
              <a:t>len</a:t>
            </a:r>
            <a:r>
              <a:rPr lang="zh-CN" altLang="en-US" dirty="0"/>
              <a:t>指定的字节数，并将读出的字节存放到参数</a:t>
            </a:r>
            <a:r>
              <a:rPr lang="en-US" altLang="zh-CN" dirty="0"/>
              <a:t>b</a:t>
            </a:r>
            <a:r>
              <a:rPr lang="zh-CN" altLang="en-US" dirty="0"/>
              <a:t>指定的数组中，参数</a:t>
            </a:r>
            <a:r>
              <a:rPr lang="en-US" altLang="zh-CN" dirty="0"/>
              <a:t>off</a:t>
            </a:r>
            <a:r>
              <a:rPr lang="zh-CN" altLang="en-US" dirty="0"/>
              <a:t>指定数组</a:t>
            </a:r>
            <a:r>
              <a:rPr lang="en-US" altLang="zh-CN" dirty="0"/>
              <a:t>b</a:t>
            </a:r>
            <a:r>
              <a:rPr lang="zh-CN" altLang="en-US" dirty="0"/>
              <a:t>存放读出字节的起始位置，该方法返回实际读出的字节个数。如果未读出字节</a:t>
            </a:r>
            <a:r>
              <a:rPr lang="en-US" altLang="zh-CN" dirty="0"/>
              <a:t>read</a:t>
            </a:r>
            <a:r>
              <a:rPr lang="zh-CN" altLang="en-US" dirty="0"/>
              <a:t>方法</a:t>
            </a:r>
            <a:r>
              <a:rPr lang="zh-CN" altLang="en-US" dirty="0" smtClean="0"/>
              <a:t>返回</a:t>
            </a:r>
            <a:r>
              <a:rPr lang="en-US" altLang="zh-CN" dirty="0" smtClean="0"/>
              <a:t>-1</a:t>
            </a:r>
            <a:r>
              <a:rPr lang="zh-CN" altLang="en-US" dirty="0"/>
              <a:t>。</a:t>
            </a:r>
          </a:p>
        </p:txBody>
      </p:sp>
    </p:spTree>
    <p:extLst>
      <p:ext uri="{BB962C8B-B14F-4D97-AF65-F5344CB8AC3E}">
        <p14:creationId xmlns:p14="http://schemas.microsoft.com/office/powerpoint/2010/main" val="2230979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3170254" cy="699036"/>
          </a:xfrm>
        </p:spPr>
        <p:txBody>
          <a:bodyPr>
            <a:normAutofit/>
          </a:bodyPr>
          <a:lstStyle/>
          <a:p>
            <a:pPr lvl="1"/>
            <a:r>
              <a:rPr lang="en-US" altLang="zh-CN" sz="2400" b="1" dirty="0"/>
              <a:t>12.7 </a:t>
            </a:r>
            <a:r>
              <a:rPr lang="zh-CN" altLang="zh-CN" sz="2400" b="1" dirty="0"/>
              <a:t>数组流</a:t>
            </a:r>
          </a:p>
        </p:txBody>
      </p:sp>
      <p:sp>
        <p:nvSpPr>
          <p:cNvPr id="7" name="矩形 6"/>
          <p:cNvSpPr/>
          <p:nvPr/>
        </p:nvSpPr>
        <p:spPr>
          <a:xfrm>
            <a:off x="286732" y="692696"/>
            <a:ext cx="123142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smtClean="0"/>
              <a:t>．读，写</a:t>
            </a:r>
            <a:endParaRPr lang="zh-CN" altLang="en-US" b="1" dirty="0"/>
          </a:p>
        </p:txBody>
      </p:sp>
      <p:sp>
        <p:nvSpPr>
          <p:cNvPr id="3" name="矩形 2"/>
          <p:cNvSpPr/>
          <p:nvPr/>
        </p:nvSpPr>
        <p:spPr>
          <a:xfrm>
            <a:off x="286731" y="1085781"/>
            <a:ext cx="8605745" cy="2308324"/>
          </a:xfrm>
          <a:prstGeom prst="rect">
            <a:avLst/>
          </a:prstGeom>
        </p:spPr>
        <p:txBody>
          <a:bodyPr wrap="square">
            <a:spAutoFit/>
          </a:bodyPr>
          <a:lstStyle/>
          <a:p>
            <a:r>
              <a:rPr lang="zh-CN" altLang="zh-CN" dirty="0"/>
              <a:t>字节数组输出流调用</a:t>
            </a:r>
          </a:p>
          <a:p>
            <a:r>
              <a:rPr lang="en-US" altLang="zh-CN" b="1" dirty="0">
                <a:solidFill>
                  <a:srgbClr val="C00000"/>
                </a:solidFill>
              </a:rPr>
              <a:t>public void write(</a:t>
            </a:r>
            <a:r>
              <a:rPr lang="en-US" altLang="zh-CN" b="1" dirty="0" err="1">
                <a:solidFill>
                  <a:srgbClr val="C00000"/>
                </a:solidFill>
              </a:rPr>
              <a:t>int</a:t>
            </a:r>
            <a:r>
              <a:rPr lang="en-US" altLang="zh-CN" b="1" dirty="0">
                <a:solidFill>
                  <a:srgbClr val="C00000"/>
                </a:solidFill>
              </a:rPr>
              <a:t> b);</a:t>
            </a:r>
            <a:endParaRPr lang="zh-CN" altLang="zh-CN" b="1" dirty="0">
              <a:solidFill>
                <a:srgbClr val="C00000"/>
              </a:solidFill>
            </a:endParaRPr>
          </a:p>
          <a:p>
            <a:r>
              <a:rPr lang="zh-CN" altLang="zh-CN" dirty="0"/>
              <a:t>方法可以顺序地向缓冲区写入一个字节；调用</a:t>
            </a:r>
          </a:p>
          <a:p>
            <a:r>
              <a:rPr lang="en-US" altLang="zh-CN" b="1" dirty="0">
                <a:solidFill>
                  <a:srgbClr val="C00000"/>
                </a:solidFill>
              </a:rPr>
              <a:t>public void write(byte[] </a:t>
            </a:r>
            <a:r>
              <a:rPr lang="en-US" altLang="zh-CN" b="1" dirty="0" err="1">
                <a:solidFill>
                  <a:srgbClr val="C00000"/>
                </a:solidFill>
              </a:rPr>
              <a:t>b,int</a:t>
            </a:r>
            <a:r>
              <a:rPr lang="en-US" altLang="zh-CN" b="1" dirty="0">
                <a:solidFill>
                  <a:srgbClr val="C00000"/>
                </a:solidFill>
              </a:rPr>
              <a:t> </a:t>
            </a:r>
            <a:r>
              <a:rPr lang="en-US" altLang="zh-CN" b="1" dirty="0" err="1">
                <a:solidFill>
                  <a:srgbClr val="C00000"/>
                </a:solidFill>
              </a:rPr>
              <a:t>off,int</a:t>
            </a:r>
            <a:r>
              <a:rPr lang="en-US" altLang="zh-CN" b="1" dirty="0">
                <a:solidFill>
                  <a:srgbClr val="C00000"/>
                </a:solidFill>
              </a:rPr>
              <a:t> </a:t>
            </a:r>
            <a:r>
              <a:rPr lang="en-US" altLang="zh-CN" b="1" dirty="0" err="1">
                <a:solidFill>
                  <a:srgbClr val="C00000"/>
                </a:solidFill>
              </a:rPr>
              <a:t>len</a:t>
            </a:r>
            <a:r>
              <a:rPr lang="en-US" altLang="zh-CN" b="1" dirty="0">
                <a:solidFill>
                  <a:srgbClr val="C00000"/>
                </a:solidFill>
              </a:rPr>
              <a:t>);</a:t>
            </a:r>
            <a:endParaRPr lang="zh-CN" altLang="zh-CN" b="1" dirty="0">
              <a:solidFill>
                <a:srgbClr val="C00000"/>
              </a:solidFill>
            </a:endParaRPr>
          </a:p>
          <a:p>
            <a:r>
              <a:rPr lang="zh-CN" altLang="zh-CN" dirty="0"/>
              <a:t>方法可以将参数</a:t>
            </a:r>
            <a:r>
              <a:rPr lang="en-US" altLang="zh-CN" dirty="0"/>
              <a:t>b</a:t>
            </a:r>
            <a:r>
              <a:rPr lang="zh-CN" altLang="zh-CN" dirty="0"/>
              <a:t>中指定的</a:t>
            </a:r>
            <a:r>
              <a:rPr lang="en-US" altLang="zh-CN" dirty="0" err="1"/>
              <a:t>len</a:t>
            </a:r>
            <a:r>
              <a:rPr lang="zh-CN" altLang="zh-CN" dirty="0"/>
              <a:t>个字节顺序地写入缓冲区，参数</a:t>
            </a:r>
            <a:r>
              <a:rPr lang="en-US" altLang="zh-CN" dirty="0"/>
              <a:t>off</a:t>
            </a:r>
            <a:r>
              <a:rPr lang="zh-CN" altLang="zh-CN" dirty="0"/>
              <a:t>指定从</a:t>
            </a:r>
            <a:r>
              <a:rPr lang="en-US" altLang="zh-CN" dirty="0"/>
              <a:t>b</a:t>
            </a:r>
            <a:r>
              <a:rPr lang="zh-CN" altLang="zh-CN" dirty="0"/>
              <a:t>中写出的字节的起始位置；调用</a:t>
            </a:r>
          </a:p>
          <a:p>
            <a:r>
              <a:rPr lang="en-US" altLang="zh-CN" b="1" dirty="0">
                <a:solidFill>
                  <a:srgbClr val="C00000"/>
                </a:solidFill>
              </a:rPr>
              <a:t>public byte[] </a:t>
            </a:r>
            <a:r>
              <a:rPr lang="en-US" altLang="zh-CN" b="1" dirty="0" err="1">
                <a:solidFill>
                  <a:srgbClr val="C00000"/>
                </a:solidFill>
              </a:rPr>
              <a:t>toByteArray</a:t>
            </a:r>
            <a:r>
              <a:rPr lang="en-US" altLang="zh-CN" b="1" dirty="0">
                <a:solidFill>
                  <a:srgbClr val="C00000"/>
                </a:solidFill>
              </a:rPr>
              <a:t>();</a:t>
            </a:r>
            <a:endParaRPr lang="zh-CN" altLang="zh-CN" b="1" dirty="0">
              <a:solidFill>
                <a:srgbClr val="C00000"/>
              </a:solidFill>
            </a:endParaRPr>
          </a:p>
          <a:p>
            <a:r>
              <a:rPr lang="zh-CN" altLang="zh-CN" dirty="0"/>
              <a:t>方法可以返回输出流写入到缓冲区的全部字节。</a:t>
            </a:r>
            <a:endParaRPr lang="zh-CN" altLang="en-US" dirty="0"/>
          </a:p>
        </p:txBody>
      </p:sp>
      <p:sp>
        <p:nvSpPr>
          <p:cNvPr id="5" name="矩形 4"/>
          <p:cNvSpPr/>
          <p:nvPr/>
        </p:nvSpPr>
        <p:spPr>
          <a:xfrm>
            <a:off x="242751" y="3410104"/>
            <a:ext cx="8256003" cy="646331"/>
          </a:xfrm>
          <a:prstGeom prst="rect">
            <a:avLst/>
          </a:prstGeom>
        </p:spPr>
        <p:txBody>
          <a:bodyPr wrap="square">
            <a:spAutoFit/>
          </a:bodyPr>
          <a:lstStyle/>
          <a:p>
            <a:r>
              <a:rPr lang="zh-CN" altLang="en-US" dirty="0" smtClean="0"/>
              <a:t>例</a:t>
            </a:r>
            <a:r>
              <a:rPr lang="zh-CN" altLang="en-US" dirty="0"/>
              <a:t>子</a:t>
            </a:r>
            <a:r>
              <a:rPr lang="en-US" altLang="zh-CN" dirty="0" smtClean="0"/>
              <a:t>11</a:t>
            </a:r>
            <a:r>
              <a:rPr lang="zh-CN" altLang="en-US" dirty="0"/>
              <a:t>使用数组流向内存（输出流的缓冲区）写入“</a:t>
            </a:r>
            <a:r>
              <a:rPr lang="en-US" altLang="zh-CN" dirty="0"/>
              <a:t>How are you”</a:t>
            </a:r>
            <a:r>
              <a:rPr lang="zh-CN" altLang="en-US" dirty="0"/>
              <a:t>和“您好”，然后再从内存读取曾写入的数据。</a:t>
            </a:r>
          </a:p>
        </p:txBody>
      </p:sp>
      <p:sp>
        <p:nvSpPr>
          <p:cNvPr id="8" name="矩形 7"/>
          <p:cNvSpPr/>
          <p:nvPr/>
        </p:nvSpPr>
        <p:spPr>
          <a:xfrm>
            <a:off x="298217" y="4270747"/>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3" action="ppaction://hlinkfile"/>
              </a:rPr>
              <a:t>例子</a:t>
            </a:r>
            <a:r>
              <a:rPr lang="en-US" altLang="zh-CN" dirty="0">
                <a:hlinkClick r:id="rId3" action="ppaction://hlinkfile"/>
              </a:rPr>
              <a:t>11</a:t>
            </a:r>
            <a:endParaRPr lang="zh-CN" altLang="en-US" dirty="0"/>
          </a:p>
        </p:txBody>
      </p:sp>
    </p:spTree>
    <p:extLst>
      <p:ext uri="{BB962C8B-B14F-4D97-AF65-F5344CB8AC3E}">
        <p14:creationId xmlns:p14="http://schemas.microsoft.com/office/powerpoint/2010/main" val="3753398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3170254" cy="699036"/>
          </a:xfrm>
        </p:spPr>
        <p:txBody>
          <a:bodyPr>
            <a:normAutofit/>
          </a:bodyPr>
          <a:lstStyle/>
          <a:p>
            <a:pPr lvl="1"/>
            <a:r>
              <a:rPr lang="en-US" altLang="zh-CN" sz="2400" b="1" dirty="0"/>
              <a:t>12.8 </a:t>
            </a:r>
            <a:r>
              <a:rPr lang="zh-CN" altLang="zh-CN" sz="2400" b="1" dirty="0"/>
              <a:t>数据流</a:t>
            </a:r>
          </a:p>
        </p:txBody>
      </p:sp>
      <p:sp>
        <p:nvSpPr>
          <p:cNvPr id="4" name="矩形 3"/>
          <p:cNvSpPr/>
          <p:nvPr/>
        </p:nvSpPr>
        <p:spPr>
          <a:xfrm>
            <a:off x="249551" y="647400"/>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a:t>
            </a:r>
            <a:r>
              <a:rPr lang="zh-CN" altLang="en-US" b="1" dirty="0" smtClean="0"/>
              <a:t>创建数据流</a:t>
            </a:r>
            <a:endParaRPr lang="zh-CN" altLang="en-US" b="1" dirty="0"/>
          </a:p>
        </p:txBody>
      </p:sp>
      <p:sp>
        <p:nvSpPr>
          <p:cNvPr id="6" name="矩形 5"/>
          <p:cNvSpPr/>
          <p:nvPr/>
        </p:nvSpPr>
        <p:spPr>
          <a:xfrm>
            <a:off x="216920" y="1016732"/>
            <a:ext cx="8667595" cy="923330"/>
          </a:xfrm>
          <a:prstGeom prst="rect">
            <a:avLst/>
          </a:prstGeom>
        </p:spPr>
        <p:txBody>
          <a:bodyPr wrap="square">
            <a:spAutoFit/>
          </a:bodyPr>
          <a:lstStyle/>
          <a:p>
            <a:r>
              <a:rPr lang="zh-CN" altLang="en-US" dirty="0"/>
              <a:t>构造方法：</a:t>
            </a:r>
          </a:p>
          <a:p>
            <a:pPr lvl="0"/>
            <a:r>
              <a:rPr lang="en-US" altLang="zh-CN" b="1" dirty="0" err="1">
                <a:solidFill>
                  <a:srgbClr val="C00000"/>
                </a:solidFill>
              </a:rPr>
              <a:t>DataInputStream</a:t>
            </a:r>
            <a:r>
              <a:rPr lang="zh-CN" altLang="zh-CN" b="1" dirty="0">
                <a:solidFill>
                  <a:srgbClr val="C00000"/>
                </a:solidFill>
              </a:rPr>
              <a:t>（</a:t>
            </a:r>
            <a:r>
              <a:rPr lang="en-US" altLang="zh-CN" b="1" dirty="0" err="1">
                <a:solidFill>
                  <a:srgbClr val="C00000"/>
                </a:solidFill>
              </a:rPr>
              <a:t>InputStream</a:t>
            </a:r>
            <a:r>
              <a:rPr lang="en-US" altLang="zh-CN" b="1" dirty="0">
                <a:solidFill>
                  <a:srgbClr val="C00000"/>
                </a:solidFill>
              </a:rPr>
              <a:t> in</a:t>
            </a:r>
            <a:r>
              <a:rPr lang="zh-CN" altLang="zh-CN" b="1" dirty="0" smtClean="0">
                <a:solidFill>
                  <a:srgbClr val="C00000"/>
                </a:solidFill>
              </a:rPr>
              <a:t>）</a:t>
            </a:r>
            <a:endParaRPr lang="zh-CN" altLang="zh-CN" dirty="0"/>
          </a:p>
          <a:p>
            <a:pPr lvl="0"/>
            <a:r>
              <a:rPr lang="en-US" altLang="zh-CN" b="1" dirty="0" err="1"/>
              <a:t>DataOutputStream</a:t>
            </a:r>
            <a:r>
              <a:rPr lang="zh-CN" altLang="zh-CN" b="1" dirty="0"/>
              <a:t>（</a:t>
            </a:r>
            <a:r>
              <a:rPr lang="en-US" altLang="zh-CN" b="1" dirty="0" err="1"/>
              <a:t>OutnputStream</a:t>
            </a:r>
            <a:r>
              <a:rPr lang="en-US" altLang="zh-CN" b="1" dirty="0"/>
              <a:t> out</a:t>
            </a:r>
            <a:r>
              <a:rPr lang="zh-CN" altLang="zh-CN" b="1" dirty="0" smtClean="0"/>
              <a:t>）</a:t>
            </a:r>
            <a:endParaRPr lang="zh-CN" altLang="zh-CN" b="1" dirty="0"/>
          </a:p>
        </p:txBody>
      </p:sp>
      <p:sp>
        <p:nvSpPr>
          <p:cNvPr id="7" name="矩形 6"/>
          <p:cNvSpPr/>
          <p:nvPr/>
        </p:nvSpPr>
        <p:spPr>
          <a:xfrm>
            <a:off x="249551" y="2060848"/>
            <a:ext cx="123142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smtClean="0"/>
              <a:t>．读，写</a:t>
            </a:r>
            <a:endParaRPr lang="zh-CN" altLang="en-US" b="1" dirty="0"/>
          </a:p>
        </p:txBody>
      </p:sp>
      <p:sp>
        <p:nvSpPr>
          <p:cNvPr id="3" name="矩形 2"/>
          <p:cNvSpPr/>
          <p:nvPr/>
        </p:nvSpPr>
        <p:spPr>
          <a:xfrm>
            <a:off x="1548487" y="3250703"/>
            <a:ext cx="6004459" cy="369332"/>
          </a:xfrm>
          <a:prstGeom prst="rect">
            <a:avLst/>
          </a:prstGeom>
        </p:spPr>
        <p:txBody>
          <a:bodyPr wrap="square">
            <a:spAutoFit/>
          </a:bodyPr>
          <a:lstStyle/>
          <a:p>
            <a:r>
              <a:rPr lang="zh-CN" altLang="zh-CN" dirty="0" smtClean="0"/>
              <a:t>写</a:t>
            </a:r>
            <a:r>
              <a:rPr lang="zh-CN" altLang="zh-CN" dirty="0"/>
              <a:t>几个</a:t>
            </a:r>
            <a:r>
              <a:rPr lang="en-US" altLang="zh-CN" dirty="0"/>
              <a:t>Java</a:t>
            </a:r>
            <a:r>
              <a:rPr lang="zh-CN" altLang="zh-CN" dirty="0"/>
              <a:t>类型的数据到一个文件，然后再读出来。</a:t>
            </a:r>
            <a:endParaRPr lang="zh-CN" altLang="en-US" dirty="0"/>
          </a:p>
        </p:txBody>
      </p:sp>
      <p:sp>
        <p:nvSpPr>
          <p:cNvPr id="5" name="矩形 4"/>
          <p:cNvSpPr/>
          <p:nvPr/>
        </p:nvSpPr>
        <p:spPr>
          <a:xfrm>
            <a:off x="249550" y="2452246"/>
            <a:ext cx="7778833" cy="369332"/>
          </a:xfrm>
          <a:prstGeom prst="rect">
            <a:avLst/>
          </a:prstGeom>
        </p:spPr>
        <p:txBody>
          <a:bodyPr wrap="square">
            <a:spAutoFit/>
          </a:bodyPr>
          <a:lstStyle/>
          <a:p>
            <a:r>
              <a:rPr lang="en-US" altLang="zh-CN" dirty="0" err="1" smtClean="0"/>
              <a:t>DataInputStream</a:t>
            </a:r>
            <a:r>
              <a:rPr lang="zh-CN" altLang="en-US" dirty="0"/>
              <a:t>和</a:t>
            </a:r>
            <a:r>
              <a:rPr lang="en-US" altLang="zh-CN" dirty="0" err="1"/>
              <a:t>DataOutputStream</a:t>
            </a:r>
            <a:r>
              <a:rPr lang="zh-CN" altLang="en-US" dirty="0"/>
              <a:t>类的常用</a:t>
            </a:r>
            <a:r>
              <a:rPr lang="zh-CN" altLang="en-US" dirty="0" smtClean="0"/>
              <a:t>方法见教材</a:t>
            </a:r>
            <a:r>
              <a:rPr lang="zh-CN" altLang="en-US" dirty="0"/>
              <a:t>表</a:t>
            </a:r>
            <a:r>
              <a:rPr lang="en-US" altLang="zh-CN" dirty="0" smtClean="0"/>
              <a:t>12.2</a:t>
            </a:r>
            <a:r>
              <a:rPr lang="zh-CN" altLang="en-US" dirty="0" smtClean="0"/>
              <a:t>。</a:t>
            </a:r>
            <a:endParaRPr lang="zh-CN" altLang="en-US" dirty="0"/>
          </a:p>
        </p:txBody>
      </p:sp>
      <p:sp>
        <p:nvSpPr>
          <p:cNvPr id="8" name="矩形 7"/>
          <p:cNvSpPr/>
          <p:nvPr/>
        </p:nvSpPr>
        <p:spPr>
          <a:xfrm>
            <a:off x="547709" y="3244334"/>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a:hlinkClick r:id="rId3" action="ppaction://hlinkfile"/>
              </a:rPr>
              <a:t>例子</a:t>
            </a:r>
            <a:r>
              <a:rPr lang="en-US" altLang="zh-CN" dirty="0">
                <a:hlinkClick r:id="rId3" action="ppaction://hlinkfile"/>
              </a:rPr>
              <a:t>12 </a:t>
            </a:r>
            <a:endParaRPr lang="zh-CN" altLang="en-US" dirty="0"/>
          </a:p>
        </p:txBody>
      </p:sp>
    </p:spTree>
    <p:extLst>
      <p:ext uri="{BB962C8B-B14F-4D97-AF65-F5344CB8AC3E}">
        <p14:creationId xmlns:p14="http://schemas.microsoft.com/office/powerpoint/2010/main" val="3847862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3170254" cy="699036"/>
          </a:xfrm>
        </p:spPr>
        <p:txBody>
          <a:bodyPr>
            <a:normAutofit fontScale="90000"/>
          </a:bodyPr>
          <a:lstStyle/>
          <a:p>
            <a:pPr lvl="1"/>
            <a:r>
              <a:rPr lang="en-US" altLang="zh-CN" sz="2400" b="1" dirty="0"/>
              <a:t>12.9 </a:t>
            </a:r>
            <a:r>
              <a:rPr lang="zh-CN" altLang="zh-CN" sz="2400" b="1" dirty="0"/>
              <a:t>带进度条的输入流</a:t>
            </a:r>
          </a:p>
        </p:txBody>
      </p:sp>
      <p:sp>
        <p:nvSpPr>
          <p:cNvPr id="8" name="矩形 7"/>
          <p:cNvSpPr/>
          <p:nvPr/>
        </p:nvSpPr>
        <p:spPr>
          <a:xfrm>
            <a:off x="424161" y="3888560"/>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zh-CN" dirty="0">
                <a:hlinkClick r:id="rId3" action="ppaction://hlinkfile"/>
              </a:rPr>
              <a:t>例子</a:t>
            </a:r>
            <a:r>
              <a:rPr lang="en-US" altLang="zh-CN" dirty="0" smtClean="0">
                <a:hlinkClick r:id="rId3" action="ppaction://hlinkfile"/>
              </a:rPr>
              <a:t>13 </a:t>
            </a:r>
            <a:endParaRPr lang="zh-CN" altLang="en-US" dirty="0"/>
          </a:p>
        </p:txBody>
      </p:sp>
      <p:sp>
        <p:nvSpPr>
          <p:cNvPr id="9" name="矩形 8"/>
          <p:cNvSpPr/>
          <p:nvPr/>
        </p:nvSpPr>
        <p:spPr>
          <a:xfrm>
            <a:off x="395536" y="908720"/>
            <a:ext cx="8748464" cy="1754326"/>
          </a:xfrm>
          <a:prstGeom prst="rect">
            <a:avLst/>
          </a:prstGeom>
        </p:spPr>
        <p:txBody>
          <a:bodyPr wrap="square">
            <a:spAutoFit/>
          </a:bodyPr>
          <a:lstStyle/>
          <a:p>
            <a:r>
              <a:rPr lang="zh-CN" altLang="en-US" dirty="0"/>
              <a:t>如果读取文件时希望让用户看见文件的读取进度，可以使用</a:t>
            </a:r>
            <a:r>
              <a:rPr lang="en-US" altLang="zh-CN" dirty="0" err="1"/>
              <a:t>javax.swing</a:t>
            </a:r>
            <a:r>
              <a:rPr lang="zh-CN" altLang="en-US" dirty="0"/>
              <a:t>包提供的输入流类：</a:t>
            </a:r>
            <a:r>
              <a:rPr lang="en-US" altLang="zh-CN" dirty="0" err="1"/>
              <a:t>ProgressMonitorInputStream</a:t>
            </a:r>
            <a:r>
              <a:rPr lang="zh-CN" altLang="en-US" dirty="0"/>
              <a:t>，它的构造方法是：</a:t>
            </a:r>
          </a:p>
          <a:p>
            <a:r>
              <a:rPr lang="en-US" altLang="zh-CN" b="1" dirty="0" err="1">
                <a:solidFill>
                  <a:srgbClr val="C00000"/>
                </a:solidFill>
              </a:rPr>
              <a:t>ProgressMonitorInputStream</a:t>
            </a:r>
            <a:r>
              <a:rPr lang="en-US" altLang="zh-CN" b="1" dirty="0">
                <a:solidFill>
                  <a:srgbClr val="C00000"/>
                </a:solidFill>
              </a:rPr>
              <a:t>(</a:t>
            </a:r>
            <a:r>
              <a:rPr lang="en-US" altLang="zh-CN" b="1" dirty="0" err="1">
                <a:solidFill>
                  <a:srgbClr val="C00000"/>
                </a:solidFill>
              </a:rPr>
              <a:t>Conmponent</a:t>
            </a:r>
            <a:r>
              <a:rPr lang="en-US" altLang="zh-CN" b="1" dirty="0">
                <a:solidFill>
                  <a:srgbClr val="C00000"/>
                </a:solidFill>
              </a:rPr>
              <a:t> </a:t>
            </a:r>
            <a:r>
              <a:rPr lang="en-US" altLang="zh-CN" b="1" dirty="0" err="1">
                <a:solidFill>
                  <a:srgbClr val="C00000"/>
                </a:solidFill>
              </a:rPr>
              <a:t>c,String</a:t>
            </a:r>
            <a:r>
              <a:rPr lang="en-US" altLang="zh-CN" b="1" dirty="0">
                <a:solidFill>
                  <a:srgbClr val="C00000"/>
                </a:solidFill>
              </a:rPr>
              <a:t> </a:t>
            </a:r>
            <a:r>
              <a:rPr lang="en-US" altLang="zh-CN" b="1" dirty="0" err="1">
                <a:solidFill>
                  <a:srgbClr val="C00000"/>
                </a:solidFill>
              </a:rPr>
              <a:t>s,InputStream</a:t>
            </a:r>
            <a:r>
              <a:rPr lang="en-US" altLang="zh-CN" b="1" dirty="0">
                <a:solidFill>
                  <a:srgbClr val="C00000"/>
                </a:solidFill>
              </a:rPr>
              <a:t>);</a:t>
            </a:r>
          </a:p>
          <a:p>
            <a:r>
              <a:rPr lang="zh-CN" altLang="en-US" dirty="0"/>
              <a:t>该类创建的输入流在读取文件时会弹出一个显示读取速度的进度条，进度条在参数</a:t>
            </a:r>
            <a:r>
              <a:rPr lang="en-US" altLang="zh-CN" dirty="0"/>
              <a:t>c</a:t>
            </a:r>
            <a:r>
              <a:rPr lang="zh-CN" altLang="en-US" dirty="0"/>
              <a:t>指定的组件的正前方显示，若该参数取</a:t>
            </a:r>
            <a:r>
              <a:rPr lang="en-US" altLang="zh-CN" dirty="0"/>
              <a:t>null</a:t>
            </a:r>
            <a:r>
              <a:rPr lang="zh-CN" altLang="en-US" dirty="0"/>
              <a:t>，则在屏幕的正前方显示。用户可以随时单击进度条上的“取消”按钮关闭流的读取操作。</a:t>
            </a:r>
          </a:p>
        </p:txBody>
      </p:sp>
      <p:sp>
        <p:nvSpPr>
          <p:cNvPr id="10" name="矩形 9"/>
          <p:cNvSpPr/>
          <p:nvPr/>
        </p:nvSpPr>
        <p:spPr>
          <a:xfrm>
            <a:off x="395536" y="2663046"/>
            <a:ext cx="5209703" cy="369332"/>
          </a:xfrm>
          <a:prstGeom prst="rect">
            <a:avLst/>
          </a:prstGeom>
        </p:spPr>
        <p:txBody>
          <a:bodyPr wrap="square">
            <a:spAutoFit/>
          </a:bodyPr>
          <a:lstStyle/>
          <a:p>
            <a:r>
              <a:rPr lang="zh-CN" altLang="en-US" dirty="0"/>
              <a:t>例子</a:t>
            </a:r>
            <a:r>
              <a:rPr lang="en-US" altLang="zh-CN" dirty="0"/>
              <a:t>13</a:t>
            </a:r>
            <a:r>
              <a:rPr lang="zh-CN" altLang="en-US" dirty="0"/>
              <a:t>使用带进度条的输入流读取文件的</a:t>
            </a:r>
            <a:r>
              <a:rPr lang="zh-CN" altLang="en-US" dirty="0" smtClean="0"/>
              <a:t>内容。</a:t>
            </a:r>
            <a:endParaRPr lang="zh-CN" altLang="en-US" dirty="0"/>
          </a:p>
        </p:txBody>
      </p:sp>
      <p:sp>
        <p:nvSpPr>
          <p:cNvPr id="11" name="右箭头 10"/>
          <p:cNvSpPr/>
          <p:nvPr/>
        </p:nvSpPr>
        <p:spPr>
          <a:xfrm>
            <a:off x="1835696" y="3888560"/>
            <a:ext cx="28803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120237"/>
            <a:ext cx="4848158" cy="22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153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3170254" cy="699036"/>
          </a:xfrm>
        </p:spPr>
        <p:txBody>
          <a:bodyPr>
            <a:normAutofit/>
          </a:bodyPr>
          <a:lstStyle/>
          <a:p>
            <a:pPr lvl="1"/>
            <a:r>
              <a:rPr lang="en-US" altLang="zh-CN" sz="2400" b="1" dirty="0"/>
              <a:t>12.10 </a:t>
            </a:r>
            <a:r>
              <a:rPr lang="zh-CN" altLang="zh-CN" sz="2400" b="1" dirty="0"/>
              <a:t>对象流</a:t>
            </a:r>
          </a:p>
        </p:txBody>
      </p:sp>
      <p:sp>
        <p:nvSpPr>
          <p:cNvPr id="4" name="矩形 3"/>
          <p:cNvSpPr/>
          <p:nvPr/>
        </p:nvSpPr>
        <p:spPr>
          <a:xfrm>
            <a:off x="249551" y="647400"/>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a:t>
            </a:r>
            <a:r>
              <a:rPr lang="zh-CN" altLang="en-US" b="1" dirty="0" smtClean="0"/>
              <a:t>创建对象流</a:t>
            </a:r>
            <a:endParaRPr lang="zh-CN" altLang="en-US" b="1" dirty="0"/>
          </a:p>
        </p:txBody>
      </p:sp>
      <p:sp>
        <p:nvSpPr>
          <p:cNvPr id="6" name="矩形 5"/>
          <p:cNvSpPr/>
          <p:nvPr/>
        </p:nvSpPr>
        <p:spPr>
          <a:xfrm>
            <a:off x="224883" y="1016732"/>
            <a:ext cx="8667595" cy="923330"/>
          </a:xfrm>
          <a:prstGeom prst="rect">
            <a:avLst/>
          </a:prstGeom>
        </p:spPr>
        <p:txBody>
          <a:bodyPr wrap="square">
            <a:spAutoFit/>
          </a:bodyPr>
          <a:lstStyle/>
          <a:p>
            <a:r>
              <a:rPr lang="zh-CN" altLang="en-US" dirty="0"/>
              <a:t>构造方法：</a:t>
            </a:r>
          </a:p>
          <a:p>
            <a:pPr lvl="0"/>
            <a:r>
              <a:rPr lang="en-US" altLang="zh-CN" b="1" dirty="0" err="1">
                <a:solidFill>
                  <a:srgbClr val="C00000"/>
                </a:solidFill>
              </a:rPr>
              <a:t>ObjectInputStream</a:t>
            </a:r>
            <a:r>
              <a:rPr lang="en-US" altLang="zh-CN" b="1" dirty="0">
                <a:solidFill>
                  <a:srgbClr val="C00000"/>
                </a:solidFill>
              </a:rPr>
              <a:t>(</a:t>
            </a:r>
            <a:r>
              <a:rPr lang="en-US" altLang="zh-CN" b="1" dirty="0" err="1">
                <a:solidFill>
                  <a:srgbClr val="C00000"/>
                </a:solidFill>
              </a:rPr>
              <a:t>InputStream</a:t>
            </a:r>
            <a:r>
              <a:rPr lang="en-US" altLang="zh-CN" b="1" dirty="0">
                <a:solidFill>
                  <a:srgbClr val="C00000"/>
                </a:solidFill>
              </a:rPr>
              <a:t> in)</a:t>
            </a:r>
            <a:endParaRPr lang="zh-CN" altLang="zh-CN" b="1" dirty="0">
              <a:solidFill>
                <a:srgbClr val="C00000"/>
              </a:solidFill>
            </a:endParaRPr>
          </a:p>
          <a:p>
            <a:pPr lvl="0"/>
            <a:r>
              <a:rPr lang="en-US" altLang="zh-CN" b="1" dirty="0" err="1">
                <a:solidFill>
                  <a:srgbClr val="C00000"/>
                </a:solidFill>
              </a:rPr>
              <a:t>ObjectOutputStream</a:t>
            </a:r>
            <a:r>
              <a:rPr lang="en-US" altLang="zh-CN" b="1" dirty="0">
                <a:solidFill>
                  <a:srgbClr val="C00000"/>
                </a:solidFill>
              </a:rPr>
              <a:t>(</a:t>
            </a:r>
            <a:r>
              <a:rPr lang="en-US" altLang="zh-CN" b="1" dirty="0" err="1">
                <a:solidFill>
                  <a:srgbClr val="C00000"/>
                </a:solidFill>
              </a:rPr>
              <a:t>OutputStream</a:t>
            </a:r>
            <a:r>
              <a:rPr lang="en-US" altLang="zh-CN" b="1" dirty="0">
                <a:solidFill>
                  <a:srgbClr val="C00000"/>
                </a:solidFill>
              </a:rPr>
              <a:t> out) </a:t>
            </a:r>
            <a:endParaRPr lang="zh-CN" altLang="zh-CN" b="1" dirty="0">
              <a:solidFill>
                <a:srgbClr val="C00000"/>
              </a:solidFill>
            </a:endParaRPr>
          </a:p>
        </p:txBody>
      </p:sp>
      <p:sp>
        <p:nvSpPr>
          <p:cNvPr id="7" name="矩形 6"/>
          <p:cNvSpPr/>
          <p:nvPr/>
        </p:nvSpPr>
        <p:spPr>
          <a:xfrm>
            <a:off x="283880" y="1940062"/>
            <a:ext cx="169629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smtClean="0"/>
              <a:t>．读，写对象</a:t>
            </a:r>
            <a:endParaRPr lang="zh-CN" altLang="en-US" b="1" dirty="0"/>
          </a:p>
        </p:txBody>
      </p:sp>
      <p:sp>
        <p:nvSpPr>
          <p:cNvPr id="3" name="矩形 2"/>
          <p:cNvSpPr/>
          <p:nvPr/>
        </p:nvSpPr>
        <p:spPr>
          <a:xfrm>
            <a:off x="224883" y="2941434"/>
            <a:ext cx="8605745"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用对象流写入或读入对象时，要保证对象是序列化的。这是为了保证能把对象写入到文件，并能再把对象正确读回到程序中的缘故。</a:t>
            </a:r>
            <a:endParaRPr lang="zh-CN" altLang="en-US" dirty="0"/>
          </a:p>
        </p:txBody>
      </p:sp>
      <p:sp>
        <p:nvSpPr>
          <p:cNvPr id="5" name="矩形 4"/>
          <p:cNvSpPr/>
          <p:nvPr/>
        </p:nvSpPr>
        <p:spPr>
          <a:xfrm>
            <a:off x="286756" y="2310286"/>
            <a:ext cx="7525603" cy="646331"/>
          </a:xfrm>
          <a:prstGeom prst="rect">
            <a:avLst/>
          </a:prstGeom>
        </p:spPr>
        <p:txBody>
          <a:bodyPr wrap="square">
            <a:spAutoFit/>
          </a:bodyPr>
          <a:lstStyle/>
          <a:p>
            <a:r>
              <a:rPr lang="zh-CN" altLang="en-US" dirty="0"/>
              <a:t>输出流使用</a:t>
            </a:r>
            <a:r>
              <a:rPr lang="en-US" altLang="zh-CN" b="1" dirty="0" err="1"/>
              <a:t>writeObject</a:t>
            </a:r>
            <a:r>
              <a:rPr lang="en-US" altLang="zh-CN" b="1" dirty="0"/>
              <a:t>(Object </a:t>
            </a:r>
            <a:r>
              <a:rPr lang="en-US" altLang="zh-CN" b="1" dirty="0" err="1"/>
              <a:t>obj</a:t>
            </a:r>
            <a:r>
              <a:rPr lang="en-US" altLang="zh-CN" b="1" dirty="0"/>
              <a:t>)</a:t>
            </a:r>
            <a:r>
              <a:rPr lang="zh-CN" altLang="en-US" dirty="0"/>
              <a:t>方法将一个对象</a:t>
            </a:r>
            <a:r>
              <a:rPr lang="en-US" altLang="zh-CN" dirty="0" err="1"/>
              <a:t>obj</a:t>
            </a:r>
            <a:r>
              <a:rPr lang="zh-CN" altLang="en-US" dirty="0"/>
              <a:t>写入到一个文件，对象输入流使用</a:t>
            </a:r>
            <a:r>
              <a:rPr lang="en-US" altLang="zh-CN" b="1" dirty="0" err="1"/>
              <a:t>readObject</a:t>
            </a:r>
            <a:r>
              <a:rPr lang="en-US" altLang="zh-CN" b="1" dirty="0"/>
              <a:t>()</a:t>
            </a:r>
            <a:r>
              <a:rPr lang="zh-CN" altLang="en-US" dirty="0"/>
              <a:t>读取一个对象到程序</a:t>
            </a:r>
            <a:r>
              <a:rPr lang="zh-CN" altLang="en-US" dirty="0" smtClean="0"/>
              <a:t>中。</a:t>
            </a:r>
            <a:endParaRPr lang="zh-CN" altLang="en-US" dirty="0"/>
          </a:p>
        </p:txBody>
      </p:sp>
      <p:sp>
        <p:nvSpPr>
          <p:cNvPr id="8" name="矩形 7"/>
          <p:cNvSpPr/>
          <p:nvPr/>
        </p:nvSpPr>
        <p:spPr>
          <a:xfrm>
            <a:off x="112894" y="3587765"/>
            <a:ext cx="8891572" cy="1477328"/>
          </a:xfrm>
          <a:prstGeom prst="rect">
            <a:avLst/>
          </a:prstGeom>
        </p:spPr>
        <p:txBody>
          <a:bodyPr wrap="square">
            <a:spAutoFit/>
          </a:bodyPr>
          <a:lstStyle/>
          <a:p>
            <a:r>
              <a:rPr lang="en-US" altLang="zh-CN" b="1" dirty="0" err="1"/>
              <a:t>Serializable</a:t>
            </a:r>
            <a:r>
              <a:rPr lang="zh-CN" altLang="en-US" b="1" dirty="0"/>
              <a:t>接口</a:t>
            </a:r>
            <a:r>
              <a:rPr lang="zh-CN" altLang="en-US" dirty="0"/>
              <a:t>中的方法对程序是不可见的，因此实现该接口的类不需要实现额外的方法，当把一个序列化的对象写入到对象输出流时，</a:t>
            </a:r>
            <a:r>
              <a:rPr lang="en-US" altLang="zh-CN" dirty="0"/>
              <a:t>JVM</a:t>
            </a:r>
            <a:r>
              <a:rPr lang="zh-CN" altLang="en-US" dirty="0"/>
              <a:t>就会实现</a:t>
            </a:r>
            <a:r>
              <a:rPr lang="en-US" altLang="zh-CN" dirty="0" err="1"/>
              <a:t>Serializable</a:t>
            </a:r>
            <a:r>
              <a:rPr lang="zh-CN" altLang="en-US" dirty="0"/>
              <a:t>接口中的方法，将一定格式的文本（对象的序列化信息）写入到目的地。当</a:t>
            </a:r>
            <a:r>
              <a:rPr lang="en-US" altLang="zh-CN" dirty="0" err="1"/>
              <a:t>ObjectInputStream</a:t>
            </a:r>
            <a:r>
              <a:rPr lang="zh-CN" altLang="en-US" dirty="0"/>
              <a:t>对象流从文件读取对象时，就会从文件中读回对象的序列化信息，并根据对象的序列化信息创建一个对象。</a:t>
            </a:r>
          </a:p>
        </p:txBody>
      </p:sp>
      <p:sp>
        <p:nvSpPr>
          <p:cNvPr id="9" name="矩形 8"/>
          <p:cNvSpPr/>
          <p:nvPr/>
        </p:nvSpPr>
        <p:spPr>
          <a:xfrm>
            <a:off x="1290064" y="5203592"/>
            <a:ext cx="2759493" cy="646331"/>
          </a:xfrm>
          <a:prstGeom prst="rect">
            <a:avLst/>
          </a:prstGeom>
        </p:spPr>
        <p:txBody>
          <a:bodyPr wrap="square">
            <a:spAutoFit/>
          </a:bodyPr>
          <a:lstStyle/>
          <a:p>
            <a:r>
              <a:rPr lang="zh-CN" altLang="en-US" dirty="0" smtClean="0"/>
              <a:t>使用</a:t>
            </a:r>
            <a:r>
              <a:rPr lang="zh-CN" altLang="en-US" dirty="0"/>
              <a:t>对象流读写</a:t>
            </a:r>
            <a:r>
              <a:rPr lang="en-US" altLang="zh-CN" dirty="0"/>
              <a:t>Student</a:t>
            </a:r>
            <a:r>
              <a:rPr lang="zh-CN" altLang="en-US" dirty="0"/>
              <a:t>类创建的对象。</a:t>
            </a:r>
          </a:p>
        </p:txBody>
      </p:sp>
      <p:sp>
        <p:nvSpPr>
          <p:cNvPr id="10" name="矩形 9"/>
          <p:cNvSpPr/>
          <p:nvPr/>
        </p:nvSpPr>
        <p:spPr>
          <a:xfrm>
            <a:off x="142605" y="5203592"/>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14 </a:t>
            </a:r>
            <a:endParaRPr lang="zh-CN" altLang="en-US" dirty="0"/>
          </a:p>
        </p:txBody>
      </p:sp>
      <p:sp>
        <p:nvSpPr>
          <p:cNvPr id="11" name="矩形 10"/>
          <p:cNvSpPr/>
          <p:nvPr/>
        </p:nvSpPr>
        <p:spPr>
          <a:xfrm>
            <a:off x="145780" y="5932915"/>
            <a:ext cx="4572000" cy="646331"/>
          </a:xfrm>
          <a:prstGeom prst="rect">
            <a:avLst/>
          </a:prstGeom>
        </p:spPr>
        <p:txBody>
          <a:bodyPr>
            <a:spAutoFit/>
          </a:bodyPr>
          <a:lstStyle/>
          <a:p>
            <a:r>
              <a:rPr lang="en-US" altLang="zh-CN" dirty="0">
                <a:hlinkClick r:id="rId3" action="ppaction://hlinkfile"/>
              </a:rPr>
              <a:t>Example12_4.java</a:t>
            </a:r>
            <a:endParaRPr lang="en-US" altLang="zh-CN" dirty="0"/>
          </a:p>
          <a:p>
            <a:r>
              <a:rPr lang="en-US" altLang="zh-CN" dirty="0">
                <a:hlinkClick r:id="rId4" action="ppaction://hlinkfile"/>
              </a:rPr>
              <a:t>Student.java</a:t>
            </a:r>
            <a:endParaRPr lang="zh-CN" altLang="en-US" dirty="0"/>
          </a:p>
        </p:txBody>
      </p:sp>
      <p:sp>
        <p:nvSpPr>
          <p:cNvPr id="12" name="下箭头 11"/>
          <p:cNvSpPr/>
          <p:nvPr/>
        </p:nvSpPr>
        <p:spPr>
          <a:xfrm>
            <a:off x="467544" y="5603414"/>
            <a:ext cx="242316" cy="323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9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557" y="5250689"/>
            <a:ext cx="4450334" cy="102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108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35" y="-88870"/>
            <a:ext cx="3382453" cy="699036"/>
          </a:xfrm>
        </p:spPr>
        <p:txBody>
          <a:bodyPr>
            <a:normAutofit fontScale="90000"/>
          </a:bodyPr>
          <a:lstStyle/>
          <a:p>
            <a:pPr lvl="1"/>
            <a:r>
              <a:rPr lang="en-US" altLang="zh-CN" sz="2400" b="1" dirty="0"/>
              <a:t>12.11 </a:t>
            </a:r>
            <a:r>
              <a:rPr lang="zh-CN" altLang="zh-CN" sz="2400" b="1" dirty="0"/>
              <a:t>序列化与对象克隆</a:t>
            </a:r>
          </a:p>
        </p:txBody>
      </p:sp>
      <p:sp>
        <p:nvSpPr>
          <p:cNvPr id="20" name="矩形 19"/>
          <p:cNvSpPr/>
          <p:nvPr/>
        </p:nvSpPr>
        <p:spPr>
          <a:xfrm>
            <a:off x="107504" y="692696"/>
            <a:ext cx="9051379" cy="646331"/>
          </a:xfrm>
          <a:prstGeom prst="rect">
            <a:avLst/>
          </a:prstGeom>
        </p:spPr>
        <p:txBody>
          <a:bodyPr wrap="square">
            <a:spAutoFit/>
          </a:bodyPr>
          <a:lstStyle/>
          <a:p>
            <a:r>
              <a:rPr lang="zh-CN" altLang="zh-CN" dirty="0"/>
              <a:t>有时想得到对象的一个“复制品”，</a:t>
            </a:r>
            <a:r>
              <a:rPr lang="zh-CN" altLang="zh-CN" b="1" dirty="0"/>
              <a:t>复制品实体的变化不会引起原对象实体发生变化</a:t>
            </a:r>
            <a:r>
              <a:rPr lang="zh-CN" altLang="zh-CN" dirty="0"/>
              <a:t>，反之亦然。这样的</a:t>
            </a:r>
            <a:r>
              <a:rPr lang="zh-CN" altLang="zh-CN" b="1" dirty="0">
                <a:solidFill>
                  <a:srgbClr val="C00000"/>
                </a:solidFill>
              </a:rPr>
              <a:t>复制品称为原对象的一个克隆对象或简称克隆</a:t>
            </a:r>
            <a:r>
              <a:rPr lang="zh-CN" altLang="zh-CN" dirty="0"/>
              <a:t>。</a:t>
            </a:r>
            <a:endParaRPr lang="zh-CN" altLang="en-US" dirty="0"/>
          </a:p>
        </p:txBody>
      </p:sp>
      <p:sp>
        <p:nvSpPr>
          <p:cNvPr id="21" name="矩形 20"/>
          <p:cNvSpPr/>
          <p:nvPr/>
        </p:nvSpPr>
        <p:spPr>
          <a:xfrm>
            <a:off x="189606" y="1339027"/>
            <a:ext cx="8486849"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zh-CN" dirty="0" smtClean="0"/>
              <a:t>将对象</a:t>
            </a:r>
            <a:r>
              <a:rPr lang="zh-CN" altLang="zh-CN" dirty="0"/>
              <a:t>写入对象输出流指向的目的地，然后将该目的地作为一个对象输入流的源，那么该对象输入流从源中读回的对象一定是原对象的一个克隆，即对象输入流通过</a:t>
            </a:r>
            <a:r>
              <a:rPr lang="zh-CN" altLang="zh-CN" b="1" dirty="0"/>
              <a:t>对象的序列化信息来得到当前对象的一个克隆</a:t>
            </a:r>
            <a:r>
              <a:rPr lang="zh-CN" altLang="zh-CN" dirty="0"/>
              <a:t>，</a:t>
            </a:r>
            <a:endParaRPr lang="zh-CN" altLang="zh-CN" b="1" dirty="0"/>
          </a:p>
        </p:txBody>
      </p:sp>
      <p:sp>
        <p:nvSpPr>
          <p:cNvPr id="22" name="矩形 21"/>
          <p:cNvSpPr/>
          <p:nvPr/>
        </p:nvSpPr>
        <p:spPr>
          <a:xfrm>
            <a:off x="169130" y="2420888"/>
            <a:ext cx="8650040" cy="646331"/>
          </a:xfrm>
          <a:prstGeom prst="rect">
            <a:avLst/>
          </a:prstGeom>
        </p:spPr>
        <p:txBody>
          <a:bodyPr wrap="square">
            <a:spAutoFit/>
          </a:bodyPr>
          <a:lstStyle/>
          <a:p>
            <a:r>
              <a:rPr lang="zh-CN" altLang="zh-CN" dirty="0"/>
              <a:t>例子</a:t>
            </a:r>
            <a:r>
              <a:rPr lang="en-US" altLang="zh-CN" dirty="0"/>
              <a:t>15</a:t>
            </a:r>
            <a:r>
              <a:rPr lang="zh-CN" altLang="zh-CN" dirty="0"/>
              <a:t>中，用户在程序中的文本区输入若干个字符后，单击“得到文本区的可隆”按扭，获得文本区的克隆，并改变克隆对象的背景颜色，然后把它添加到窗口</a:t>
            </a:r>
            <a:r>
              <a:rPr lang="zh-CN" altLang="zh-CN" dirty="0" smtClean="0"/>
              <a:t>中</a:t>
            </a:r>
            <a:r>
              <a:rPr lang="zh-CN" altLang="en-US" dirty="0" smtClean="0"/>
              <a:t>。</a:t>
            </a:r>
            <a:endParaRPr lang="zh-CN" altLang="en-US" dirty="0"/>
          </a:p>
        </p:txBody>
      </p:sp>
      <p:sp>
        <p:nvSpPr>
          <p:cNvPr id="23" name="矩形 22"/>
          <p:cNvSpPr/>
          <p:nvPr/>
        </p:nvSpPr>
        <p:spPr>
          <a:xfrm>
            <a:off x="517916" y="3501008"/>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15</a:t>
            </a:r>
            <a:endParaRPr lang="zh-CN" altLang="en-US" dirty="0"/>
          </a:p>
        </p:txBody>
      </p:sp>
      <p:sp>
        <p:nvSpPr>
          <p:cNvPr id="25" name="矩形 24"/>
          <p:cNvSpPr/>
          <p:nvPr/>
        </p:nvSpPr>
        <p:spPr>
          <a:xfrm>
            <a:off x="85092" y="4055006"/>
            <a:ext cx="2286000" cy="646331"/>
          </a:xfrm>
          <a:prstGeom prst="rect">
            <a:avLst/>
          </a:prstGeom>
        </p:spPr>
        <p:txBody>
          <a:bodyPr wrap="square">
            <a:spAutoFit/>
          </a:bodyPr>
          <a:lstStyle/>
          <a:p>
            <a:r>
              <a:rPr lang="en-US" altLang="zh-CN" dirty="0" smtClean="0">
                <a:hlinkClick r:id="rId2" action="ppaction://hlinkfile"/>
              </a:rPr>
              <a:t>Example12_15.java</a:t>
            </a:r>
            <a:endParaRPr lang="en-US" altLang="zh-CN" dirty="0"/>
          </a:p>
          <a:p>
            <a:r>
              <a:rPr lang="en-US" altLang="zh-CN" dirty="0">
                <a:hlinkClick r:id="rId3" action="ppaction://hlinkfile"/>
              </a:rPr>
              <a:t>WindowClone.java</a:t>
            </a:r>
            <a:endParaRPr lang="zh-CN" altLang="en-US" dirty="0"/>
          </a:p>
        </p:txBody>
      </p:sp>
      <p:sp>
        <p:nvSpPr>
          <p:cNvPr id="4" name="下箭头 3"/>
          <p:cNvSpPr/>
          <p:nvPr/>
        </p:nvSpPr>
        <p:spPr>
          <a:xfrm>
            <a:off x="755575" y="3870340"/>
            <a:ext cx="288032" cy="184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2060798" y="4316536"/>
            <a:ext cx="360040" cy="38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717" y="3379470"/>
            <a:ext cx="5972878" cy="2643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24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35" y="-88870"/>
            <a:ext cx="3382453" cy="699036"/>
          </a:xfrm>
        </p:spPr>
        <p:txBody>
          <a:bodyPr>
            <a:normAutofit/>
          </a:bodyPr>
          <a:lstStyle/>
          <a:p>
            <a:pPr lvl="1"/>
            <a:r>
              <a:rPr lang="en-US" altLang="zh-CN" sz="2400" b="1" dirty="0"/>
              <a:t>12.12 </a:t>
            </a:r>
            <a:r>
              <a:rPr lang="zh-CN" altLang="zh-CN" sz="2400" b="1" dirty="0"/>
              <a:t>文件锁</a:t>
            </a:r>
          </a:p>
        </p:txBody>
      </p:sp>
      <p:sp>
        <p:nvSpPr>
          <p:cNvPr id="21" name="矩形 20"/>
          <p:cNvSpPr/>
          <p:nvPr/>
        </p:nvSpPr>
        <p:spPr>
          <a:xfrm>
            <a:off x="282500" y="2345850"/>
            <a:ext cx="8636397"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Font typeface="+mj-lt"/>
              <a:buAutoNum type="arabicPeriod"/>
            </a:pPr>
            <a:r>
              <a:rPr lang="en-US" altLang="zh-CN" b="1" dirty="0" err="1" smtClean="0">
                <a:solidFill>
                  <a:srgbClr val="002060"/>
                </a:solidFill>
              </a:rPr>
              <a:t>RandomAccessFile</a:t>
            </a:r>
            <a:r>
              <a:rPr lang="en-US" altLang="zh-CN" b="1" dirty="0" smtClean="0">
                <a:solidFill>
                  <a:srgbClr val="002060"/>
                </a:solidFill>
              </a:rPr>
              <a:t> </a:t>
            </a:r>
            <a:r>
              <a:rPr lang="en-US" altLang="zh-CN" b="1" dirty="0">
                <a:solidFill>
                  <a:srgbClr val="002060"/>
                </a:solidFill>
              </a:rPr>
              <a:t>input=new </a:t>
            </a:r>
            <a:r>
              <a:rPr lang="en-US" altLang="zh-CN" b="1" dirty="0" err="1">
                <a:solidFill>
                  <a:srgbClr val="002060"/>
                </a:solidFill>
              </a:rPr>
              <a:t>RandomAccessFile</a:t>
            </a:r>
            <a:r>
              <a:rPr lang="en-US" altLang="zh-CN" b="1" dirty="0">
                <a:solidFill>
                  <a:srgbClr val="002060"/>
                </a:solidFill>
              </a:rPr>
              <a:t>("Example.java","</a:t>
            </a:r>
            <a:r>
              <a:rPr lang="en-US" altLang="zh-CN" b="1" dirty="0" err="1">
                <a:solidFill>
                  <a:srgbClr val="002060"/>
                </a:solidFill>
              </a:rPr>
              <a:t>rw</a:t>
            </a:r>
            <a:r>
              <a:rPr lang="en-US" altLang="zh-CN" b="1" dirty="0">
                <a:solidFill>
                  <a:srgbClr val="002060"/>
                </a:solidFill>
              </a:rPr>
              <a:t>");</a:t>
            </a:r>
            <a:endParaRPr lang="zh-CN" altLang="zh-CN" b="1" dirty="0">
              <a:solidFill>
                <a:srgbClr val="002060"/>
              </a:solidFill>
            </a:endParaRPr>
          </a:p>
          <a:p>
            <a:pPr marL="342900" indent="-342900">
              <a:buFont typeface="+mj-lt"/>
              <a:buAutoNum type="arabicPeriod"/>
            </a:pPr>
            <a:r>
              <a:rPr lang="en-US" altLang="zh-CN" b="1" dirty="0" err="1" smtClean="0">
                <a:solidFill>
                  <a:srgbClr val="002060"/>
                </a:solidFill>
              </a:rPr>
              <a:t>FileChannel</a:t>
            </a:r>
            <a:r>
              <a:rPr lang="en-US" altLang="zh-CN" b="1" dirty="0" smtClean="0">
                <a:solidFill>
                  <a:srgbClr val="002060"/>
                </a:solidFill>
              </a:rPr>
              <a:t> </a:t>
            </a:r>
            <a:r>
              <a:rPr lang="en-US" altLang="zh-CN" b="1" dirty="0">
                <a:solidFill>
                  <a:srgbClr val="002060"/>
                </a:solidFill>
              </a:rPr>
              <a:t>channel=</a:t>
            </a:r>
            <a:r>
              <a:rPr lang="en-US" altLang="zh-CN" b="1" dirty="0" err="1">
                <a:solidFill>
                  <a:srgbClr val="002060"/>
                </a:solidFill>
              </a:rPr>
              <a:t>input.getChannel</a:t>
            </a:r>
            <a:r>
              <a:rPr lang="en-US" altLang="zh-CN" b="1" dirty="0">
                <a:solidFill>
                  <a:srgbClr val="002060"/>
                </a:solidFill>
              </a:rPr>
              <a:t>();</a:t>
            </a:r>
            <a:endParaRPr lang="zh-CN" altLang="zh-CN" b="1" dirty="0">
              <a:solidFill>
                <a:srgbClr val="002060"/>
              </a:solidFill>
            </a:endParaRPr>
          </a:p>
          <a:p>
            <a:pPr marL="342900" indent="-342900">
              <a:buFont typeface="+mj-lt"/>
              <a:buAutoNum type="arabicPeriod"/>
            </a:pPr>
            <a:r>
              <a:rPr lang="en-US" altLang="zh-CN" b="1" dirty="0" err="1" smtClean="0">
                <a:solidFill>
                  <a:srgbClr val="002060"/>
                </a:solidFill>
              </a:rPr>
              <a:t>FileLock</a:t>
            </a:r>
            <a:r>
              <a:rPr lang="en-US" altLang="zh-CN" b="1" dirty="0" smtClean="0">
                <a:solidFill>
                  <a:srgbClr val="002060"/>
                </a:solidFill>
              </a:rPr>
              <a:t> </a:t>
            </a:r>
            <a:r>
              <a:rPr lang="en-US" altLang="zh-CN" b="1" dirty="0">
                <a:solidFill>
                  <a:srgbClr val="002060"/>
                </a:solidFill>
              </a:rPr>
              <a:t>lock=</a:t>
            </a:r>
            <a:r>
              <a:rPr lang="en-US" altLang="zh-CN" b="1" dirty="0" err="1">
                <a:solidFill>
                  <a:srgbClr val="002060"/>
                </a:solidFill>
              </a:rPr>
              <a:t>channel.tryLock</a:t>
            </a:r>
            <a:r>
              <a:rPr lang="en-US" altLang="zh-CN" b="1" dirty="0">
                <a:solidFill>
                  <a:srgbClr val="002060"/>
                </a:solidFill>
              </a:rPr>
              <a:t>();</a:t>
            </a:r>
            <a:endParaRPr lang="zh-CN" altLang="zh-CN" b="1" dirty="0">
              <a:solidFill>
                <a:srgbClr val="002060"/>
              </a:solidFill>
            </a:endParaRPr>
          </a:p>
        </p:txBody>
      </p:sp>
      <p:sp>
        <p:nvSpPr>
          <p:cNvPr id="22" name="矩形 21"/>
          <p:cNvSpPr/>
          <p:nvPr/>
        </p:nvSpPr>
        <p:spPr>
          <a:xfrm>
            <a:off x="165630" y="4219672"/>
            <a:ext cx="8650040" cy="1200329"/>
          </a:xfrm>
          <a:prstGeom prst="rect">
            <a:avLst/>
          </a:prstGeom>
        </p:spPr>
        <p:txBody>
          <a:bodyPr wrap="square">
            <a:spAutoFit/>
          </a:bodyPr>
          <a:lstStyle/>
          <a:p>
            <a:r>
              <a:rPr lang="zh-CN" altLang="zh-CN" dirty="0"/>
              <a:t>例子</a:t>
            </a:r>
            <a:r>
              <a:rPr lang="en-US" altLang="zh-CN" dirty="0"/>
              <a:t>16</a:t>
            </a:r>
            <a:r>
              <a:rPr lang="zh-CN" altLang="zh-CN" dirty="0"/>
              <a:t>中，</a:t>
            </a:r>
            <a:r>
              <a:rPr lang="en-US" altLang="zh-CN" dirty="0"/>
              <a:t>Java</a:t>
            </a:r>
            <a:r>
              <a:rPr lang="zh-CN" altLang="zh-CN" dirty="0"/>
              <a:t>程序通过每次</a:t>
            </a:r>
            <a:r>
              <a:rPr lang="zh-CN" altLang="zh-CN" b="1" dirty="0"/>
              <a:t>单击按纽释放文件锁</a:t>
            </a:r>
            <a:r>
              <a:rPr lang="zh-CN" altLang="zh-CN" dirty="0"/>
              <a:t>，并读取文件中的一行文本，然后</a:t>
            </a:r>
            <a:r>
              <a:rPr lang="zh-CN" altLang="zh-CN" b="1" dirty="0"/>
              <a:t>马上进行加锁</a:t>
            </a:r>
            <a:r>
              <a:rPr lang="zh-CN" altLang="zh-CN" dirty="0"/>
              <a:t>。</a:t>
            </a:r>
            <a:r>
              <a:rPr lang="zh-CN" altLang="zh-CN" dirty="0" smtClean="0"/>
              <a:t>当程序运行</a:t>
            </a:r>
            <a:r>
              <a:rPr lang="zh-CN" altLang="zh-CN" dirty="0"/>
              <a:t>时，用户无法用其它程序来操作被当前</a:t>
            </a:r>
            <a:r>
              <a:rPr lang="en-US" altLang="zh-CN" dirty="0"/>
              <a:t>Java</a:t>
            </a:r>
            <a:r>
              <a:rPr lang="zh-CN" altLang="zh-CN" dirty="0"/>
              <a:t>程序加锁的文件，比如用户使用</a:t>
            </a:r>
            <a:r>
              <a:rPr lang="en-US" altLang="zh-CN" dirty="0"/>
              <a:t>Windows</a:t>
            </a:r>
            <a:r>
              <a:rPr lang="zh-CN" altLang="zh-CN" dirty="0"/>
              <a:t>操作系统提供“记事本”程序（</a:t>
            </a:r>
            <a:r>
              <a:rPr lang="en-US" altLang="zh-CN" dirty="0"/>
              <a:t>Notepad.exe</a:t>
            </a:r>
            <a:r>
              <a:rPr lang="zh-CN" altLang="zh-CN" dirty="0"/>
              <a:t>）无法保存被当前</a:t>
            </a:r>
            <a:r>
              <a:rPr lang="en-US" altLang="zh-CN" dirty="0"/>
              <a:t>Java</a:t>
            </a:r>
            <a:r>
              <a:rPr lang="zh-CN" altLang="zh-CN" dirty="0"/>
              <a:t>程序加锁的</a:t>
            </a:r>
            <a:r>
              <a:rPr lang="zh-CN" altLang="zh-CN" dirty="0" smtClean="0"/>
              <a:t>文件</a:t>
            </a:r>
            <a:r>
              <a:rPr lang="en-US" altLang="zh-CN" dirty="0" smtClean="0"/>
              <a:t>.</a:t>
            </a:r>
            <a:endParaRPr lang="zh-CN" altLang="en-US" dirty="0"/>
          </a:p>
        </p:txBody>
      </p:sp>
      <p:sp>
        <p:nvSpPr>
          <p:cNvPr id="23" name="矩形 22"/>
          <p:cNvSpPr/>
          <p:nvPr/>
        </p:nvSpPr>
        <p:spPr>
          <a:xfrm>
            <a:off x="395535" y="5467290"/>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16</a:t>
            </a:r>
            <a:endParaRPr lang="zh-CN" altLang="en-US" dirty="0"/>
          </a:p>
        </p:txBody>
      </p:sp>
      <p:sp>
        <p:nvSpPr>
          <p:cNvPr id="25" name="矩形 24"/>
          <p:cNvSpPr/>
          <p:nvPr/>
        </p:nvSpPr>
        <p:spPr>
          <a:xfrm>
            <a:off x="85092" y="6021288"/>
            <a:ext cx="2286000" cy="646331"/>
          </a:xfrm>
          <a:prstGeom prst="rect">
            <a:avLst/>
          </a:prstGeom>
        </p:spPr>
        <p:txBody>
          <a:bodyPr wrap="square">
            <a:spAutoFit/>
          </a:bodyPr>
          <a:lstStyle/>
          <a:p>
            <a:r>
              <a:rPr lang="en-US" altLang="zh-CN" dirty="0" smtClean="0">
                <a:hlinkClick r:id="rId2" action="ppaction://hlinkfile"/>
              </a:rPr>
              <a:t>Example12_16.java</a:t>
            </a:r>
            <a:endParaRPr lang="en-US" altLang="zh-CN" dirty="0"/>
          </a:p>
          <a:p>
            <a:r>
              <a:rPr lang="en-US" altLang="zh-CN" dirty="0">
                <a:hlinkClick r:id="rId3" action="ppaction://hlinkfile"/>
              </a:rPr>
              <a:t>WindowFileLock.java</a:t>
            </a:r>
            <a:endParaRPr lang="zh-CN" altLang="en-US" dirty="0"/>
          </a:p>
        </p:txBody>
      </p:sp>
      <p:sp>
        <p:nvSpPr>
          <p:cNvPr id="3" name="矩形 2"/>
          <p:cNvSpPr/>
          <p:nvPr/>
        </p:nvSpPr>
        <p:spPr>
          <a:xfrm>
            <a:off x="245924" y="692696"/>
            <a:ext cx="8489453" cy="646331"/>
          </a:xfrm>
          <a:prstGeom prst="rect">
            <a:avLst/>
          </a:prstGeom>
        </p:spPr>
        <p:txBody>
          <a:bodyPr wrap="square">
            <a:spAutoFit/>
          </a:bodyPr>
          <a:lstStyle/>
          <a:p>
            <a:r>
              <a:rPr lang="zh-CN" altLang="zh-CN" dirty="0"/>
              <a:t>经常出现几个程序处理同一个文件的情景，比如同时更新或读取文件。应对这样的问题作出处理，否则可能发生</a:t>
            </a:r>
            <a:r>
              <a:rPr lang="zh-CN" altLang="zh-CN" dirty="0" smtClean="0"/>
              <a:t>混乱</a:t>
            </a:r>
            <a:r>
              <a:rPr lang="zh-CN" altLang="en-US" dirty="0" smtClean="0"/>
              <a:t>。</a:t>
            </a:r>
            <a:endParaRPr lang="zh-CN" altLang="en-US" dirty="0"/>
          </a:p>
        </p:txBody>
      </p:sp>
      <p:sp>
        <p:nvSpPr>
          <p:cNvPr id="4" name="下箭头 3"/>
          <p:cNvSpPr/>
          <p:nvPr/>
        </p:nvSpPr>
        <p:spPr>
          <a:xfrm>
            <a:off x="611560" y="5836622"/>
            <a:ext cx="288032" cy="184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79623" y="1339027"/>
            <a:ext cx="8639274" cy="646331"/>
          </a:xfrm>
          <a:prstGeom prst="rect">
            <a:avLst/>
          </a:prstGeom>
        </p:spPr>
        <p:txBody>
          <a:bodyPr wrap="square">
            <a:spAutoFit/>
          </a:bodyPr>
          <a:lstStyle/>
          <a:p>
            <a:r>
              <a:rPr lang="en-US" altLang="zh-CN" dirty="0" err="1"/>
              <a:t>FileLock</a:t>
            </a:r>
            <a:r>
              <a:rPr lang="zh-CN" altLang="en-US" dirty="0"/>
              <a:t>、</a:t>
            </a:r>
            <a:r>
              <a:rPr lang="en-US" altLang="zh-CN" dirty="0" err="1"/>
              <a:t>FileChannel</a:t>
            </a:r>
            <a:r>
              <a:rPr lang="zh-CN" altLang="en-US" dirty="0"/>
              <a:t>类分别在</a:t>
            </a:r>
            <a:r>
              <a:rPr lang="en-US" altLang="zh-CN" dirty="0" err="1"/>
              <a:t>java.nio</a:t>
            </a:r>
            <a:r>
              <a:rPr lang="zh-CN" altLang="en-US" dirty="0"/>
              <a:t>和</a:t>
            </a:r>
            <a:r>
              <a:rPr lang="en-US" altLang="zh-CN" dirty="0" err="1"/>
              <a:t>java.nio.channels</a:t>
            </a:r>
            <a:r>
              <a:rPr lang="zh-CN" altLang="en-US" dirty="0"/>
              <a:t>包中。输入、输出流读写文件时可以使用文件</a:t>
            </a:r>
            <a:r>
              <a:rPr lang="zh-CN" altLang="en-US" dirty="0" smtClean="0"/>
              <a:t>锁。</a:t>
            </a:r>
            <a:endParaRPr lang="zh-CN" altLang="en-US" dirty="0"/>
          </a:p>
        </p:txBody>
      </p:sp>
      <p:sp>
        <p:nvSpPr>
          <p:cNvPr id="9" name="矩形 8"/>
          <p:cNvSpPr/>
          <p:nvPr/>
        </p:nvSpPr>
        <p:spPr>
          <a:xfrm>
            <a:off x="395535" y="1976518"/>
            <a:ext cx="8339842" cy="369332"/>
          </a:xfrm>
          <a:prstGeom prst="rect">
            <a:avLst/>
          </a:prstGeom>
        </p:spPr>
        <p:txBody>
          <a:bodyPr wrap="square">
            <a:spAutoFit/>
          </a:bodyPr>
          <a:lstStyle/>
          <a:p>
            <a:r>
              <a:rPr lang="zh-CN" altLang="en-US" dirty="0" smtClean="0"/>
              <a:t>这里我们用</a:t>
            </a:r>
            <a:r>
              <a:rPr lang="en-US" altLang="zh-CN" dirty="0" err="1" smtClean="0"/>
              <a:t>RondomAccessFile</a:t>
            </a:r>
            <a:r>
              <a:rPr lang="zh-CN" altLang="en-US" dirty="0"/>
              <a:t>类来说明文件锁的</a:t>
            </a:r>
            <a:r>
              <a:rPr lang="zh-CN" altLang="en-US" dirty="0" smtClean="0"/>
              <a:t>使用步骤：</a:t>
            </a:r>
            <a:endParaRPr lang="zh-CN" altLang="en-US" dirty="0"/>
          </a:p>
        </p:txBody>
      </p:sp>
      <p:sp>
        <p:nvSpPr>
          <p:cNvPr id="10" name="矩形 9"/>
          <p:cNvSpPr/>
          <p:nvPr/>
        </p:nvSpPr>
        <p:spPr>
          <a:xfrm>
            <a:off x="282499" y="3283375"/>
            <a:ext cx="8636397" cy="923330"/>
          </a:xfrm>
          <a:prstGeom prst="rect">
            <a:avLst/>
          </a:prstGeom>
        </p:spPr>
        <p:txBody>
          <a:bodyPr wrap="square">
            <a:spAutoFit/>
          </a:bodyPr>
          <a:lstStyle/>
          <a:p>
            <a:r>
              <a:rPr lang="zh-CN" altLang="en-US" dirty="0"/>
              <a:t>文件</a:t>
            </a:r>
            <a:r>
              <a:rPr lang="zh-CN" altLang="en-US" dirty="0" smtClean="0"/>
              <a:t>锁</a:t>
            </a:r>
            <a:r>
              <a:rPr lang="en-US" altLang="zh-CN" dirty="0" err="1"/>
              <a:t>FileLock</a:t>
            </a:r>
            <a:r>
              <a:rPr lang="zh-CN" altLang="en-US" dirty="0" smtClean="0"/>
              <a:t>对象</a:t>
            </a:r>
            <a:r>
              <a:rPr lang="en-US" altLang="zh-CN" dirty="0" smtClean="0"/>
              <a:t>lock</a:t>
            </a:r>
            <a:r>
              <a:rPr lang="zh-CN" altLang="en-US" dirty="0" smtClean="0"/>
              <a:t>产生</a:t>
            </a:r>
            <a:r>
              <a:rPr lang="zh-CN" altLang="en-US" dirty="0"/>
              <a:t>后，将禁止任何程序对文件进行操作或再进行加锁。对一个文件加锁之后，如果想读、写文件必须让</a:t>
            </a:r>
            <a:r>
              <a:rPr lang="en-US" altLang="zh-CN" dirty="0" err="1"/>
              <a:t>FileLock</a:t>
            </a:r>
            <a:r>
              <a:rPr lang="zh-CN" altLang="en-US" dirty="0"/>
              <a:t>对象调用</a:t>
            </a:r>
            <a:r>
              <a:rPr lang="en-US" altLang="zh-CN" dirty="0"/>
              <a:t>release()</a:t>
            </a:r>
            <a:r>
              <a:rPr lang="zh-CN" altLang="en-US" dirty="0"/>
              <a:t>释放文件锁，例如</a:t>
            </a:r>
            <a:r>
              <a:rPr lang="zh-CN" altLang="en-US" dirty="0" smtClean="0"/>
              <a:t>：</a:t>
            </a:r>
            <a:r>
              <a:rPr lang="en-US" altLang="zh-CN" dirty="0" err="1" smtClean="0"/>
              <a:t>lock.release</a:t>
            </a:r>
            <a:r>
              <a:rPr lang="en-US" altLang="zh-CN" dirty="0"/>
              <a:t>();</a:t>
            </a:r>
          </a:p>
        </p:txBody>
      </p:sp>
    </p:spTree>
    <p:extLst>
      <p:ext uri="{BB962C8B-B14F-4D97-AF65-F5344CB8AC3E}">
        <p14:creationId xmlns:p14="http://schemas.microsoft.com/office/powerpoint/2010/main" val="3225713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smtClean="0">
                <a:solidFill>
                  <a:srgbClr val="C00000"/>
                </a:solidFill>
              </a:rPr>
              <a:t>第</a:t>
            </a:r>
            <a:r>
              <a:rPr lang="en-US" altLang="zh-CN" sz="4000" b="1" dirty="0" smtClean="0">
                <a:solidFill>
                  <a:srgbClr val="C00000"/>
                </a:solidFill>
              </a:rPr>
              <a:t>12</a:t>
            </a:r>
            <a:r>
              <a:rPr lang="zh-CN" altLang="en-US" sz="4000" b="1" dirty="0" smtClean="0">
                <a:solidFill>
                  <a:srgbClr val="C00000"/>
                </a:solidFill>
              </a:rPr>
              <a:t>章 </a:t>
            </a:r>
            <a:r>
              <a:rPr lang="zh-CN" altLang="zh-CN" sz="4000" dirty="0" smtClean="0">
                <a:solidFill>
                  <a:srgbClr val="C00000"/>
                </a:solidFill>
              </a:rPr>
              <a:t>输入输出</a:t>
            </a:r>
            <a:r>
              <a:rPr lang="zh-CN" altLang="zh-CN" sz="4000" dirty="0">
                <a:solidFill>
                  <a:srgbClr val="C00000"/>
                </a:solidFill>
              </a:rPr>
              <a:t>流</a:t>
            </a:r>
            <a:endParaRPr lang="zh-CN" altLang="en-US" sz="4000" b="1" dirty="0">
              <a:solidFill>
                <a:srgbClr val="C00000"/>
              </a:solidFill>
            </a:endParaRPr>
          </a:p>
        </p:txBody>
      </p:sp>
      <p:sp>
        <p:nvSpPr>
          <p:cNvPr id="4" name="矩形 3"/>
          <p:cNvSpPr/>
          <p:nvPr/>
        </p:nvSpPr>
        <p:spPr>
          <a:xfrm>
            <a:off x="428700" y="1268760"/>
            <a:ext cx="356723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Wingdings" panose="05000000000000000000" pitchFamily="2" charset="2"/>
              <a:buChar char="l"/>
            </a:pPr>
            <a:r>
              <a:rPr lang="zh-CN" altLang="en-US" dirty="0"/>
              <a:t>文件字节流与文件字符流</a:t>
            </a:r>
          </a:p>
          <a:p>
            <a:pPr marL="285750" lvl="0" indent="-285750">
              <a:buFont typeface="Wingdings" panose="05000000000000000000" pitchFamily="2" charset="2"/>
              <a:buChar char="l"/>
            </a:pPr>
            <a:r>
              <a:rPr lang="zh-CN" altLang="en-US" dirty="0"/>
              <a:t>缓冲流</a:t>
            </a:r>
          </a:p>
          <a:p>
            <a:pPr marL="285750" lvl="0" indent="-285750">
              <a:buFont typeface="Wingdings" panose="05000000000000000000" pitchFamily="2" charset="2"/>
              <a:buChar char="l"/>
            </a:pPr>
            <a:r>
              <a:rPr lang="zh-CN" altLang="en-US" dirty="0"/>
              <a:t>随机流</a:t>
            </a:r>
          </a:p>
          <a:p>
            <a:pPr marL="285750" lvl="0" indent="-285750">
              <a:buFont typeface="Wingdings" panose="05000000000000000000" pitchFamily="2" charset="2"/>
              <a:buChar char="l"/>
            </a:pPr>
            <a:r>
              <a:rPr lang="zh-CN" altLang="en-US" dirty="0"/>
              <a:t>数组流</a:t>
            </a:r>
          </a:p>
          <a:p>
            <a:pPr marL="285750" lvl="0" indent="-285750">
              <a:buFont typeface="Wingdings" panose="05000000000000000000" pitchFamily="2" charset="2"/>
              <a:buChar char="l"/>
            </a:pPr>
            <a:r>
              <a:rPr lang="zh-CN" altLang="en-US" dirty="0"/>
              <a:t>数据流</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077072"/>
            <a:ext cx="2457450" cy="2457450"/>
          </a:xfrm>
          <a:prstGeom prst="rect">
            <a:avLst/>
          </a:prstGeom>
        </p:spPr>
      </p:pic>
      <p:sp>
        <p:nvSpPr>
          <p:cNvPr id="7" name="矩形 6"/>
          <p:cNvSpPr/>
          <p:nvPr/>
        </p:nvSpPr>
        <p:spPr>
          <a:xfrm>
            <a:off x="611560" y="5449813"/>
            <a:ext cx="48120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b="1" dirty="0"/>
              <a:t>耿祥义老师</a:t>
            </a:r>
            <a:r>
              <a:rPr lang="en-US" altLang="zh-CN" b="1" dirty="0"/>
              <a:t>java</a:t>
            </a:r>
            <a:r>
              <a:rPr lang="zh-CN" altLang="en-US" b="1" dirty="0"/>
              <a:t>教学辅助公众号（</a:t>
            </a:r>
            <a:r>
              <a:rPr lang="en-US" altLang="zh-CN" b="1" dirty="0"/>
              <a:t>java-violin</a:t>
            </a:r>
            <a:r>
              <a:rPr lang="zh-CN" altLang="en-US" b="1" dirty="0"/>
              <a:t>）</a:t>
            </a:r>
          </a:p>
        </p:txBody>
      </p:sp>
      <p:sp>
        <p:nvSpPr>
          <p:cNvPr id="8" name="右箭头 7"/>
          <p:cNvSpPr/>
          <p:nvPr/>
        </p:nvSpPr>
        <p:spPr>
          <a:xfrm>
            <a:off x="5450954" y="5542146"/>
            <a:ext cx="360040" cy="1846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17265" y="3501008"/>
            <a:ext cx="5727476" cy="1200329"/>
          </a:xfrm>
          <a:prstGeom prst="rect">
            <a:avLst/>
          </a:prstGeom>
        </p:spPr>
        <p:txBody>
          <a:bodyPr wrap="square">
            <a:spAutoFit/>
          </a:bodyPr>
          <a:lstStyle/>
          <a:p>
            <a:r>
              <a:rPr lang="zh-CN" altLang="zh-CN" sz="2400" dirty="0"/>
              <a:t>输入、输出流提供一条通道程序，可以使用这条通道读取源中的数据或把数据传送到目的地</a:t>
            </a:r>
            <a:r>
              <a:rPr lang="zh-CN" altLang="zh-CN" sz="2400" dirty="0" smtClean="0"/>
              <a:t>。</a:t>
            </a:r>
            <a:endParaRPr lang="zh-CN" altLang="en-US" sz="2400" dirty="0"/>
          </a:p>
        </p:txBody>
      </p:sp>
      <p:sp>
        <p:nvSpPr>
          <p:cNvPr id="10" name="矩形 9"/>
          <p:cNvSpPr/>
          <p:nvPr/>
        </p:nvSpPr>
        <p:spPr>
          <a:xfrm>
            <a:off x="4177506" y="1268760"/>
            <a:ext cx="356723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lvl="0" indent="-285750">
              <a:buFont typeface="Wingdings" panose="05000000000000000000" pitchFamily="2" charset="2"/>
              <a:buChar char="l"/>
            </a:pPr>
            <a:r>
              <a:rPr lang="zh-CN" altLang="en-US" dirty="0"/>
              <a:t>对象流</a:t>
            </a:r>
          </a:p>
          <a:p>
            <a:pPr marL="285750" lvl="0" indent="-285750">
              <a:buFont typeface="Wingdings" panose="05000000000000000000" pitchFamily="2" charset="2"/>
              <a:buChar char="l"/>
            </a:pPr>
            <a:r>
              <a:rPr lang="zh-CN" altLang="en-US" dirty="0"/>
              <a:t>序列化与对象可隆</a:t>
            </a:r>
            <a:r>
              <a:rPr lang="en-US" altLang="zh-CN" dirty="0"/>
              <a:t>(</a:t>
            </a:r>
            <a:r>
              <a:rPr lang="zh-CN" altLang="en-US" dirty="0"/>
              <a:t>难点</a:t>
            </a:r>
            <a:r>
              <a:rPr lang="en-US" altLang="zh-CN" dirty="0"/>
              <a:t>)</a:t>
            </a:r>
          </a:p>
          <a:p>
            <a:pPr marL="285750" lvl="0" indent="-285750">
              <a:buFont typeface="Wingdings" panose="05000000000000000000" pitchFamily="2" charset="2"/>
              <a:buChar char="l"/>
            </a:pPr>
            <a:r>
              <a:rPr lang="zh-CN" altLang="en-US" dirty="0"/>
              <a:t>文件锁</a:t>
            </a:r>
          </a:p>
          <a:p>
            <a:pPr marL="285750" lvl="0" indent="-285750">
              <a:buFont typeface="Wingdings" panose="05000000000000000000" pitchFamily="2" charset="2"/>
              <a:buChar char="l"/>
            </a:pPr>
            <a:r>
              <a:rPr lang="zh-CN" altLang="en-US" dirty="0"/>
              <a:t>使用</a:t>
            </a:r>
            <a:r>
              <a:rPr lang="en-US" altLang="zh-CN" dirty="0"/>
              <a:t>Scanner</a:t>
            </a:r>
            <a:r>
              <a:rPr lang="zh-CN" altLang="en-US" dirty="0"/>
              <a:t>解析</a:t>
            </a:r>
            <a:r>
              <a:rPr lang="zh-CN" altLang="en-US" dirty="0" smtClean="0"/>
              <a:t>文件</a:t>
            </a:r>
            <a:endParaRPr lang="en-US" altLang="zh-CN" dirty="0" smtClean="0"/>
          </a:p>
          <a:p>
            <a:pPr marL="285750" lvl="0" indent="-285750">
              <a:buFont typeface="Wingdings" panose="05000000000000000000" pitchFamily="2" charset="2"/>
              <a:buChar char="l"/>
            </a:pPr>
            <a:endParaRPr lang="en-US" altLang="zh-CN" b="1" dirty="0">
              <a:solidFill>
                <a:srgbClr val="002060"/>
              </a:solidFill>
            </a:endParaRPr>
          </a:p>
          <a:p>
            <a:pPr marL="285750" lvl="0" indent="-285750">
              <a:buFont typeface="Wingdings" panose="05000000000000000000" pitchFamily="2" charset="2"/>
              <a:buChar char="l"/>
            </a:pPr>
            <a:endParaRPr lang="zh-CN" altLang="zh-CN" b="1" dirty="0">
              <a:solidFill>
                <a:srgbClr val="002060"/>
              </a:solidFill>
            </a:endParaRPr>
          </a:p>
        </p:txBody>
      </p:sp>
    </p:spTree>
    <p:extLst>
      <p:ext uri="{BB962C8B-B14F-4D97-AF65-F5344CB8AC3E}">
        <p14:creationId xmlns:p14="http://schemas.microsoft.com/office/powerpoint/2010/main" val="110607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435" y="-88870"/>
            <a:ext cx="4030525" cy="699036"/>
          </a:xfrm>
        </p:spPr>
        <p:txBody>
          <a:bodyPr>
            <a:normAutofit fontScale="90000"/>
          </a:bodyPr>
          <a:lstStyle/>
          <a:p>
            <a:pPr lvl="1"/>
            <a:r>
              <a:rPr lang="en-US" altLang="zh-CN" sz="2400" b="1" dirty="0"/>
              <a:t>12.13 </a:t>
            </a:r>
            <a:r>
              <a:rPr lang="zh-CN" altLang="zh-CN" sz="2400" b="1" dirty="0"/>
              <a:t>使用</a:t>
            </a:r>
            <a:r>
              <a:rPr lang="en-US" altLang="zh-CN" sz="2400" b="1" dirty="0"/>
              <a:t>Scanner</a:t>
            </a:r>
            <a:r>
              <a:rPr lang="zh-CN" altLang="zh-CN" sz="2400" b="1" dirty="0"/>
              <a:t>解析文件</a:t>
            </a:r>
          </a:p>
        </p:txBody>
      </p:sp>
      <p:sp>
        <p:nvSpPr>
          <p:cNvPr id="23" name="矩形 22"/>
          <p:cNvSpPr/>
          <p:nvPr/>
        </p:nvSpPr>
        <p:spPr>
          <a:xfrm>
            <a:off x="395536" y="5733256"/>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18</a:t>
            </a:r>
            <a:endParaRPr lang="zh-CN" altLang="en-US" dirty="0"/>
          </a:p>
        </p:txBody>
      </p:sp>
      <p:sp>
        <p:nvSpPr>
          <p:cNvPr id="10" name="矩形 9"/>
          <p:cNvSpPr/>
          <p:nvPr/>
        </p:nvSpPr>
        <p:spPr>
          <a:xfrm>
            <a:off x="251520" y="692696"/>
            <a:ext cx="330250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．使用默认分隔标记解析文件</a:t>
            </a:r>
          </a:p>
        </p:txBody>
      </p:sp>
      <p:sp>
        <p:nvSpPr>
          <p:cNvPr id="11" name="矩形 10"/>
          <p:cNvSpPr/>
          <p:nvPr/>
        </p:nvSpPr>
        <p:spPr>
          <a:xfrm>
            <a:off x="269776" y="1203006"/>
            <a:ext cx="8694712" cy="1200329"/>
          </a:xfrm>
          <a:prstGeom prst="rect">
            <a:avLst/>
          </a:prstGeom>
        </p:spPr>
        <p:txBody>
          <a:bodyPr wrap="square">
            <a:spAutoFit/>
          </a:bodyPr>
          <a:lstStyle/>
          <a:p>
            <a:r>
              <a:rPr lang="zh-CN" altLang="en-US" dirty="0"/>
              <a:t>创建</a:t>
            </a:r>
            <a:r>
              <a:rPr lang="en-US" altLang="zh-CN" dirty="0"/>
              <a:t>Scanner</a:t>
            </a:r>
            <a:r>
              <a:rPr lang="zh-CN" altLang="en-US" dirty="0"/>
              <a:t>对象，并指向要解析的文件，例如：</a:t>
            </a:r>
          </a:p>
          <a:p>
            <a:r>
              <a:rPr lang="en-US" altLang="zh-CN" b="1" dirty="0">
                <a:solidFill>
                  <a:srgbClr val="C00000"/>
                </a:solidFill>
              </a:rPr>
              <a:t>File </a:t>
            </a:r>
            <a:r>
              <a:rPr lang="en-US" altLang="zh-CN" b="1" dirty="0" err="1">
                <a:solidFill>
                  <a:srgbClr val="C00000"/>
                </a:solidFill>
              </a:rPr>
              <a:t>file</a:t>
            </a:r>
            <a:r>
              <a:rPr lang="en-US" altLang="zh-CN" b="1" dirty="0">
                <a:solidFill>
                  <a:srgbClr val="C00000"/>
                </a:solidFill>
              </a:rPr>
              <a:t> = new File</a:t>
            </a:r>
            <a:r>
              <a:rPr lang="en-US" altLang="zh-CN" b="1" dirty="0" smtClean="0">
                <a:solidFill>
                  <a:srgbClr val="C00000"/>
                </a:solidFill>
              </a:rPr>
              <a:t>(“student.txt");</a:t>
            </a:r>
            <a:endParaRPr lang="en-US" altLang="zh-CN" b="1" dirty="0">
              <a:solidFill>
                <a:srgbClr val="C00000"/>
              </a:solidFill>
            </a:endParaRPr>
          </a:p>
          <a:p>
            <a:r>
              <a:rPr lang="en-US" altLang="zh-CN" b="1" dirty="0">
                <a:solidFill>
                  <a:srgbClr val="C00000"/>
                </a:solidFill>
              </a:rPr>
              <a:t>Scanner </a:t>
            </a:r>
            <a:r>
              <a:rPr lang="en-US" altLang="zh-CN" b="1" dirty="0" err="1">
                <a:solidFill>
                  <a:srgbClr val="C00000"/>
                </a:solidFill>
              </a:rPr>
              <a:t>sc</a:t>
            </a:r>
            <a:r>
              <a:rPr lang="en-US" altLang="zh-CN" b="1" dirty="0">
                <a:solidFill>
                  <a:srgbClr val="C00000"/>
                </a:solidFill>
              </a:rPr>
              <a:t> = new Scanner(file);</a:t>
            </a:r>
          </a:p>
          <a:p>
            <a:r>
              <a:rPr lang="zh-CN" altLang="en-US" dirty="0"/>
              <a:t>那么</a:t>
            </a:r>
            <a:r>
              <a:rPr lang="en-US" altLang="zh-CN" dirty="0" err="1"/>
              <a:t>sc</a:t>
            </a:r>
            <a:r>
              <a:rPr lang="zh-CN" altLang="en-US" dirty="0"/>
              <a:t>将空白作为分隔</a:t>
            </a:r>
            <a:r>
              <a:rPr lang="zh-CN" altLang="en-US" dirty="0" smtClean="0"/>
              <a:t>标记</a:t>
            </a:r>
            <a:r>
              <a:rPr lang="en-US" altLang="zh-CN" dirty="0" smtClean="0"/>
              <a:t>.</a:t>
            </a:r>
            <a:endParaRPr lang="zh-CN" altLang="en-US" dirty="0"/>
          </a:p>
        </p:txBody>
      </p:sp>
      <p:sp>
        <p:nvSpPr>
          <p:cNvPr id="12" name="矩形 11"/>
          <p:cNvSpPr/>
          <p:nvPr/>
        </p:nvSpPr>
        <p:spPr>
          <a:xfrm>
            <a:off x="251520" y="2403335"/>
            <a:ext cx="445666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．使用正则表达式作为分隔标记解析文件</a:t>
            </a:r>
          </a:p>
        </p:txBody>
      </p:sp>
      <p:sp>
        <p:nvSpPr>
          <p:cNvPr id="13" name="矩形 12"/>
          <p:cNvSpPr/>
          <p:nvPr/>
        </p:nvSpPr>
        <p:spPr>
          <a:xfrm>
            <a:off x="269776" y="2782961"/>
            <a:ext cx="4438413" cy="2031325"/>
          </a:xfrm>
          <a:prstGeom prst="rect">
            <a:avLst/>
          </a:prstGeom>
        </p:spPr>
        <p:txBody>
          <a:bodyPr wrap="square">
            <a:spAutoFit/>
          </a:bodyPr>
          <a:lstStyle/>
          <a:p>
            <a:r>
              <a:rPr lang="zh-CN" altLang="en-US" dirty="0"/>
              <a:t>创建</a:t>
            </a:r>
            <a:r>
              <a:rPr lang="en-US" altLang="zh-CN" dirty="0"/>
              <a:t>Scanner</a:t>
            </a:r>
            <a:r>
              <a:rPr lang="zh-CN" altLang="en-US" dirty="0"/>
              <a:t>对象，指向要解析的文件，并使用</a:t>
            </a:r>
            <a:r>
              <a:rPr lang="en-US" altLang="zh-CN" dirty="0" err="1"/>
              <a:t>useDelimiter</a:t>
            </a:r>
            <a:r>
              <a:rPr lang="zh-CN" altLang="en-US" dirty="0"/>
              <a:t>方法指定正则表达式作为分隔标记，例如</a:t>
            </a:r>
            <a:r>
              <a:rPr lang="en-US" altLang="zh-CN" dirty="0"/>
              <a:t>:</a:t>
            </a:r>
          </a:p>
          <a:p>
            <a:r>
              <a:rPr lang="en-US" altLang="zh-CN" b="1" dirty="0">
                <a:solidFill>
                  <a:srgbClr val="C00000"/>
                </a:solidFill>
              </a:rPr>
              <a:t>File </a:t>
            </a:r>
            <a:r>
              <a:rPr lang="en-US" altLang="zh-CN" b="1" dirty="0" err="1">
                <a:solidFill>
                  <a:srgbClr val="C00000"/>
                </a:solidFill>
              </a:rPr>
              <a:t>file</a:t>
            </a:r>
            <a:r>
              <a:rPr lang="en-US" altLang="zh-CN" b="1" dirty="0">
                <a:solidFill>
                  <a:srgbClr val="C00000"/>
                </a:solidFill>
              </a:rPr>
              <a:t> = new File</a:t>
            </a:r>
            <a:r>
              <a:rPr lang="en-US" altLang="zh-CN" b="1" dirty="0" smtClean="0">
                <a:solidFill>
                  <a:srgbClr val="C00000"/>
                </a:solidFill>
              </a:rPr>
              <a:t>(“goods.txt");</a:t>
            </a:r>
            <a:endParaRPr lang="en-US" altLang="zh-CN" b="1" dirty="0">
              <a:solidFill>
                <a:srgbClr val="C00000"/>
              </a:solidFill>
            </a:endParaRPr>
          </a:p>
          <a:p>
            <a:r>
              <a:rPr lang="en-US" altLang="zh-CN" b="1" dirty="0">
                <a:solidFill>
                  <a:srgbClr val="C00000"/>
                </a:solidFill>
              </a:rPr>
              <a:t>Scanner </a:t>
            </a:r>
            <a:r>
              <a:rPr lang="en-US" altLang="zh-CN" b="1" dirty="0" err="1">
                <a:solidFill>
                  <a:srgbClr val="C00000"/>
                </a:solidFill>
              </a:rPr>
              <a:t>sc</a:t>
            </a:r>
            <a:r>
              <a:rPr lang="en-US" altLang="zh-CN" b="1" dirty="0">
                <a:solidFill>
                  <a:srgbClr val="C00000"/>
                </a:solidFill>
              </a:rPr>
              <a:t> = new Scanner(file);</a:t>
            </a:r>
          </a:p>
          <a:p>
            <a:r>
              <a:rPr lang="en-US" altLang="zh-CN" b="1" dirty="0" err="1"/>
              <a:t>sc.useDelimiter</a:t>
            </a:r>
            <a:r>
              <a:rPr lang="en-US" altLang="zh-CN" b="1" dirty="0"/>
              <a:t>(</a:t>
            </a:r>
            <a:r>
              <a:rPr lang="zh-CN" altLang="en-US" b="1" dirty="0"/>
              <a:t>正则表达式</a:t>
            </a:r>
            <a:r>
              <a:rPr lang="en-US" altLang="zh-CN" b="1" dirty="0"/>
              <a:t>);</a:t>
            </a:r>
          </a:p>
          <a:p>
            <a:r>
              <a:rPr lang="zh-CN" altLang="en-US" dirty="0" smtClean="0"/>
              <a:t>那么</a:t>
            </a:r>
            <a:r>
              <a:rPr lang="en-US" altLang="zh-CN" dirty="0" err="1" smtClean="0"/>
              <a:t>sc</a:t>
            </a:r>
            <a:r>
              <a:rPr lang="zh-CN" altLang="en-US" dirty="0" smtClean="0"/>
              <a:t>将正则表达式作为分隔标记</a:t>
            </a:r>
            <a:r>
              <a:rPr lang="en-US" altLang="zh-CN" dirty="0" smtClean="0"/>
              <a:t>.</a:t>
            </a:r>
            <a:endParaRPr lang="zh-CN" altLang="en-US" dirty="0"/>
          </a:p>
        </p:txBody>
      </p:sp>
      <p:sp>
        <p:nvSpPr>
          <p:cNvPr id="14" name="矩形 13"/>
          <p:cNvSpPr/>
          <p:nvPr/>
        </p:nvSpPr>
        <p:spPr>
          <a:xfrm>
            <a:off x="5796136" y="323364"/>
            <a:ext cx="1966308" cy="369332"/>
          </a:xfrm>
          <a:prstGeom prst="rect">
            <a:avLst/>
          </a:prstGeom>
        </p:spPr>
        <p:txBody>
          <a:bodyPr wrap="none">
            <a:spAutoFit/>
          </a:bodyPr>
          <a:lstStyle/>
          <a:p>
            <a:r>
              <a:rPr lang="en-US" altLang="zh-CN" dirty="0" smtClean="0">
                <a:hlinkClick r:id="rId3" action="ppaction://hlinkfile"/>
              </a:rPr>
              <a:t>student.txt</a:t>
            </a:r>
            <a:r>
              <a:rPr lang="zh-CN" altLang="en-US" dirty="0"/>
              <a:t>的</a:t>
            </a:r>
            <a:r>
              <a:rPr lang="zh-CN" altLang="en-US" dirty="0" smtClean="0"/>
              <a:t>内容</a:t>
            </a:r>
            <a:r>
              <a:rPr lang="en-US" altLang="zh-CN" dirty="0" smtClean="0"/>
              <a:t>:</a:t>
            </a:r>
            <a:endParaRPr lang="zh-CN" altLang="en-US" dirty="0"/>
          </a:p>
        </p:txBody>
      </p:sp>
      <p:sp>
        <p:nvSpPr>
          <p:cNvPr id="15" name="矩形 14"/>
          <p:cNvSpPr/>
          <p:nvPr/>
        </p:nvSpPr>
        <p:spPr>
          <a:xfrm>
            <a:off x="5827246" y="692696"/>
            <a:ext cx="253627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dirty="0"/>
              <a:t>张三 </a:t>
            </a:r>
            <a:r>
              <a:rPr lang="en-US" altLang="zh-CN" dirty="0"/>
              <a:t>90 </a:t>
            </a:r>
            <a:r>
              <a:rPr lang="zh-CN" altLang="en-US" dirty="0"/>
              <a:t>李四 </a:t>
            </a:r>
            <a:r>
              <a:rPr lang="en-US" altLang="zh-CN" dirty="0"/>
              <a:t>98 </a:t>
            </a:r>
            <a:r>
              <a:rPr lang="zh-CN" altLang="en-US" dirty="0"/>
              <a:t>刘五 </a:t>
            </a:r>
            <a:r>
              <a:rPr lang="en-US" altLang="zh-CN" dirty="0"/>
              <a:t>88</a:t>
            </a:r>
            <a:endParaRPr lang="zh-CN" altLang="en-US" dirty="0"/>
          </a:p>
        </p:txBody>
      </p:sp>
      <p:sp>
        <p:nvSpPr>
          <p:cNvPr id="16" name="矩形 15"/>
          <p:cNvSpPr/>
          <p:nvPr/>
        </p:nvSpPr>
        <p:spPr>
          <a:xfrm>
            <a:off x="5796136" y="1168447"/>
            <a:ext cx="2927422"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smtClean="0"/>
              <a:t>例子</a:t>
            </a:r>
            <a:r>
              <a:rPr lang="en-US" altLang="zh-CN" dirty="0" smtClean="0"/>
              <a:t>17   </a:t>
            </a:r>
            <a:r>
              <a:rPr lang="zh-CN" altLang="en-US" dirty="0" smtClean="0"/>
              <a:t>使用</a:t>
            </a:r>
            <a:r>
              <a:rPr lang="en-US" altLang="zh-CN" dirty="0"/>
              <a:t>Scanner</a:t>
            </a:r>
            <a:r>
              <a:rPr lang="zh-CN" altLang="en-US" dirty="0"/>
              <a:t>对象解析文件中的全部成绩：</a:t>
            </a:r>
            <a:r>
              <a:rPr lang="en-US" altLang="zh-CN" dirty="0"/>
              <a:t>90</a:t>
            </a:r>
            <a:r>
              <a:rPr lang="zh-CN" altLang="en-US" dirty="0"/>
              <a:t>，</a:t>
            </a:r>
            <a:r>
              <a:rPr lang="en-US" altLang="zh-CN" dirty="0"/>
              <a:t>98</a:t>
            </a:r>
            <a:r>
              <a:rPr lang="zh-CN" altLang="en-US" dirty="0"/>
              <a:t>，</a:t>
            </a:r>
            <a:r>
              <a:rPr lang="en-US" altLang="zh-CN" dirty="0"/>
              <a:t>88</a:t>
            </a:r>
            <a:r>
              <a:rPr lang="zh-CN" altLang="en-US" dirty="0"/>
              <a:t>，然后计算出平均成绩</a:t>
            </a:r>
          </a:p>
        </p:txBody>
      </p:sp>
      <p:pic>
        <p:nvPicPr>
          <p:cNvPr id="358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7790" y="3102253"/>
            <a:ext cx="3324113" cy="12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下箭头 16"/>
          <p:cNvSpPr/>
          <p:nvPr/>
        </p:nvSpPr>
        <p:spPr>
          <a:xfrm>
            <a:off x="7038748" y="2736915"/>
            <a:ext cx="442198" cy="3796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793211" y="2369847"/>
            <a:ext cx="9332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5" action="ppaction://hlinkfile"/>
              </a:rPr>
              <a:t>例子</a:t>
            </a:r>
            <a:r>
              <a:rPr lang="en-US" altLang="zh-CN" dirty="0">
                <a:hlinkClick r:id="rId5" action="ppaction://hlinkfile"/>
              </a:rPr>
              <a:t>17 </a:t>
            </a:r>
            <a:endParaRPr lang="zh-CN" altLang="en-US" dirty="0"/>
          </a:p>
        </p:txBody>
      </p:sp>
      <p:sp>
        <p:nvSpPr>
          <p:cNvPr id="24" name="矩形 23"/>
          <p:cNvSpPr/>
          <p:nvPr/>
        </p:nvSpPr>
        <p:spPr>
          <a:xfrm>
            <a:off x="283518" y="4814286"/>
            <a:ext cx="8680970" cy="646331"/>
          </a:xfrm>
          <a:prstGeom prst="rect">
            <a:avLst/>
          </a:prstGeom>
        </p:spPr>
        <p:txBody>
          <a:bodyPr wrap="square">
            <a:spAutoFit/>
          </a:bodyPr>
          <a:lstStyle/>
          <a:p>
            <a:r>
              <a:rPr lang="zh-CN" altLang="en-US" dirty="0"/>
              <a:t>下面的例子</a:t>
            </a:r>
            <a:r>
              <a:rPr lang="en-US" altLang="zh-CN" dirty="0"/>
              <a:t>18</a:t>
            </a:r>
            <a:r>
              <a:rPr lang="zh-CN" altLang="en-US" dirty="0"/>
              <a:t>使用</a:t>
            </a:r>
            <a:r>
              <a:rPr lang="zh-CN" altLang="en-US" dirty="0" smtClean="0"/>
              <a:t>正则表达式作为</a:t>
            </a:r>
            <a:r>
              <a:rPr lang="zh-CN" altLang="en-US" dirty="0"/>
              <a:t>分隔标记解析</a:t>
            </a:r>
            <a:r>
              <a:rPr lang="en-US" altLang="zh-CN" dirty="0">
                <a:hlinkClick r:id="rId6" action="ppaction://hlinkfile"/>
              </a:rPr>
              <a:t>goods.txt</a:t>
            </a:r>
            <a:r>
              <a:rPr lang="zh-CN" altLang="en-US" dirty="0"/>
              <a:t>文件中的商品价格，并计算平均价格</a:t>
            </a:r>
            <a:r>
              <a:rPr lang="zh-CN" altLang="en-US" dirty="0" smtClean="0"/>
              <a:t>。</a:t>
            </a:r>
            <a:endParaRPr lang="zh-CN" altLang="en-US" dirty="0"/>
          </a:p>
        </p:txBody>
      </p:sp>
      <p:sp>
        <p:nvSpPr>
          <p:cNvPr id="26" name="右箭头 25"/>
          <p:cNvSpPr/>
          <p:nvPr/>
        </p:nvSpPr>
        <p:spPr>
          <a:xfrm>
            <a:off x="1619672" y="5733256"/>
            <a:ext cx="28310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8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5263563"/>
            <a:ext cx="3963542" cy="130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814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12" y="116632"/>
            <a:ext cx="2962672" cy="526380"/>
          </a:xfrm>
        </p:spPr>
        <p:txBody>
          <a:bodyPr>
            <a:normAutofit/>
          </a:bodyPr>
          <a:lstStyle/>
          <a:p>
            <a:pPr lvl="1" algn="l" rtl="0">
              <a:spcBef>
                <a:spcPct val="0"/>
              </a:spcBef>
            </a:pPr>
            <a:r>
              <a:rPr lang="en-US" altLang="zh-CN" sz="2400" b="1" dirty="0" smtClean="0"/>
              <a:t>12.14 </a:t>
            </a:r>
            <a:r>
              <a:rPr lang="zh-CN" altLang="zh-CN" sz="2400" b="1" dirty="0"/>
              <a:t>小结</a:t>
            </a:r>
            <a:endParaRPr lang="zh-CN" altLang="en-US" sz="2400" dirty="0"/>
          </a:p>
        </p:txBody>
      </p:sp>
      <p:sp>
        <p:nvSpPr>
          <p:cNvPr id="7" name="矩形 6"/>
          <p:cNvSpPr/>
          <p:nvPr/>
        </p:nvSpPr>
        <p:spPr>
          <a:xfrm>
            <a:off x="499567" y="764704"/>
            <a:ext cx="8064896" cy="4770537"/>
          </a:xfrm>
          <a:prstGeom prst="rect">
            <a:avLst/>
          </a:prstGeom>
        </p:spPr>
        <p:txBody>
          <a:bodyPr wrap="square">
            <a:spAutoFit/>
          </a:bodyPr>
          <a:lstStyle/>
          <a:p>
            <a:pPr marL="285750" lvl="0" indent="-285750">
              <a:buFont typeface="Wingdings" pitchFamily="2" charset="2"/>
              <a:buChar char="u"/>
            </a:pPr>
            <a:r>
              <a:rPr lang="zh-CN" altLang="zh-CN" sz="1600" dirty="0"/>
              <a:t>输入、输出流提供一条通道程序，可以使用这条通道读取“源”中的数据，或把数据送到“目的地”。输入流的指向称做源，程序从指向源的输入流中读取源中的数据；输出流的指向称做目的地，程序通过向输出流中写入数据把信息传递到目的地。</a:t>
            </a:r>
          </a:p>
          <a:p>
            <a:pPr marL="285750" lvl="0" indent="-285750">
              <a:buFont typeface="Wingdings" pitchFamily="2" charset="2"/>
              <a:buChar char="u"/>
            </a:pPr>
            <a:r>
              <a:rPr lang="en-US" altLang="zh-CN" sz="1600" dirty="0" err="1"/>
              <a:t>InputStream</a:t>
            </a:r>
            <a:r>
              <a:rPr lang="zh-CN" altLang="zh-CN" sz="1600" dirty="0"/>
              <a:t>的子类创建的对象称为字节输入流，字节输入流按字节读取“源”中的数据，只要不关闭流，每次调用读取方法时就顺序地读取“源”中的其余的内容，直到“源”中的末尾或流被关闭。</a:t>
            </a:r>
          </a:p>
          <a:p>
            <a:pPr marL="285750" lvl="0" indent="-285750">
              <a:buFont typeface="Wingdings" pitchFamily="2" charset="2"/>
              <a:buChar char="u"/>
            </a:pPr>
            <a:r>
              <a:rPr lang="en-US" altLang="zh-CN" sz="1600" dirty="0"/>
              <a:t>Reader</a:t>
            </a:r>
            <a:r>
              <a:rPr lang="zh-CN" altLang="zh-CN" sz="1600" dirty="0"/>
              <a:t>的子类创建的对象称为字符输入流，字节输入流按字符读取“源”中的数据，只要不关闭流，每次调用读取方法时就顺序地读取“源”中的其余的内容，直到“源”中的末尾或流被关闭。</a:t>
            </a:r>
          </a:p>
          <a:p>
            <a:pPr marL="285750" lvl="0" indent="-285750">
              <a:buFont typeface="Wingdings" pitchFamily="2" charset="2"/>
              <a:buChar char="u"/>
            </a:pPr>
            <a:r>
              <a:rPr lang="en-US" altLang="zh-CN" sz="1600" dirty="0" err="1"/>
              <a:t>OutputStream</a:t>
            </a:r>
            <a:r>
              <a:rPr lang="zh-CN" altLang="zh-CN" sz="1600" dirty="0"/>
              <a:t>的子类创建的对象称为字节输出流。字节输出流按字节将数据写入输出流指向的目的地中，只要不关闭流，每次调用写入方法就顺序地向目的地写入内容，直到流被关闭。</a:t>
            </a:r>
          </a:p>
          <a:p>
            <a:pPr marL="285750" lvl="0" indent="-285750">
              <a:buFont typeface="Wingdings" pitchFamily="2" charset="2"/>
              <a:buChar char="u"/>
            </a:pPr>
            <a:r>
              <a:rPr lang="en-US" altLang="zh-CN" sz="1600" dirty="0"/>
              <a:t>Writer</a:t>
            </a:r>
            <a:r>
              <a:rPr lang="zh-CN" altLang="zh-CN" sz="1600" dirty="0"/>
              <a:t>的子类创建的对象称为字符输出流。字符输出流按字符将数据写入输出流指向的目的地中，只要不关闭流，每次调用写入方法就顺序地向目的地写入内容，直到流被关闭。</a:t>
            </a:r>
          </a:p>
          <a:p>
            <a:pPr marL="285750" indent="-285750">
              <a:buFont typeface="Wingdings" pitchFamily="2" charset="2"/>
              <a:buChar char="u"/>
            </a:pPr>
            <a:r>
              <a:rPr lang="zh-CN" altLang="zh-CN" sz="1600" dirty="0"/>
              <a:t>使用对象流写入或读入对象时，要保证对象是序列化的。这是为了保证能把对象写入到文件，并能再把对象正确读回到程序中的缘故。使用对象流很容易获取一个序列化对象的克隆。我们只需将该对象写入对象输出流指向的目的地，然后将该目的地作为一个对象输入流的源，那么该对象输入流从源中读回的对象一定是原对象的一个克隆。</a:t>
            </a:r>
          </a:p>
        </p:txBody>
      </p:sp>
    </p:spTree>
    <p:extLst>
      <p:ext uri="{BB962C8B-B14F-4D97-AF65-F5344CB8AC3E}">
        <p14:creationId xmlns:p14="http://schemas.microsoft.com/office/powerpoint/2010/main" val="2362021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2278399" cy="699036"/>
          </a:xfrm>
        </p:spPr>
        <p:txBody>
          <a:bodyPr>
            <a:normAutofit/>
          </a:bodyPr>
          <a:lstStyle/>
          <a:p>
            <a:pPr lvl="1"/>
            <a:r>
              <a:rPr lang="en-US" altLang="zh-CN" sz="2400" dirty="0" smtClean="0"/>
              <a:t>12.1 File</a:t>
            </a:r>
            <a:r>
              <a:rPr lang="zh-CN" altLang="zh-CN" sz="2400" dirty="0"/>
              <a:t>类</a:t>
            </a:r>
            <a:endParaRPr lang="zh-CN" altLang="zh-CN" sz="2400" b="1" dirty="0"/>
          </a:p>
        </p:txBody>
      </p:sp>
      <p:sp>
        <p:nvSpPr>
          <p:cNvPr id="13" name="文本占位符 3"/>
          <p:cNvSpPr>
            <a:spLocks noGrp="1"/>
          </p:cNvSpPr>
          <p:nvPr>
            <p:ph type="body" sz="half" idx="2"/>
          </p:nvPr>
        </p:nvSpPr>
        <p:spPr>
          <a:xfrm>
            <a:off x="251519" y="3102119"/>
            <a:ext cx="2448273" cy="1307039"/>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12.1.1 </a:t>
            </a:r>
            <a:r>
              <a:rPr lang="zh-CN" altLang="en-US" sz="1800" b="1" dirty="0">
                <a:solidFill>
                  <a:srgbClr val="C00000"/>
                </a:solidFill>
              </a:rPr>
              <a:t>文件的属性</a:t>
            </a:r>
          </a:p>
          <a:p>
            <a:pPr marL="285750" indent="-285750">
              <a:buFont typeface="Arial" pitchFamily="34" charset="0"/>
              <a:buChar char="•"/>
            </a:pPr>
            <a:endParaRPr lang="en-US" altLang="zh-CN" sz="1800" b="1" dirty="0" smtClean="0">
              <a:solidFill>
                <a:srgbClr val="C00000"/>
              </a:solidFill>
            </a:endParaRPr>
          </a:p>
          <a:p>
            <a:pPr marL="285750" indent="-285750">
              <a:buFont typeface="Arial" pitchFamily="34" charset="0"/>
              <a:buChar char="•"/>
            </a:pPr>
            <a:r>
              <a:rPr lang="en-US" altLang="zh-CN" sz="1800" b="1" dirty="0" smtClean="0">
                <a:solidFill>
                  <a:srgbClr val="C00000"/>
                </a:solidFill>
              </a:rPr>
              <a:t>12.1.2 </a:t>
            </a:r>
            <a:r>
              <a:rPr lang="zh-CN" altLang="en-US" sz="1800" b="1" dirty="0">
                <a:solidFill>
                  <a:srgbClr val="C00000"/>
                </a:solidFill>
              </a:rPr>
              <a:t>目录</a:t>
            </a:r>
            <a:endParaRPr lang="zh-CN" altLang="en-US" dirty="0">
              <a:solidFill>
                <a:srgbClr val="C00000"/>
              </a:solidFill>
            </a:endParaRPr>
          </a:p>
        </p:txBody>
      </p:sp>
      <p:sp>
        <p:nvSpPr>
          <p:cNvPr id="5" name="矩形 4"/>
          <p:cNvSpPr/>
          <p:nvPr/>
        </p:nvSpPr>
        <p:spPr>
          <a:xfrm>
            <a:off x="286313" y="764704"/>
            <a:ext cx="8545923"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File</a:t>
            </a:r>
            <a:r>
              <a:rPr lang="zh-CN" altLang="zh-CN" dirty="0"/>
              <a:t>对象主要用来获取文件本身的一些信息，例如文件所在的目录、文件的长度、文件读写权限等，不涉及对文件的读写操作。</a:t>
            </a:r>
          </a:p>
          <a:p>
            <a:r>
              <a:rPr lang="zh-CN" altLang="zh-CN" dirty="0"/>
              <a:t>创建一个</a:t>
            </a:r>
            <a:r>
              <a:rPr lang="en-US" altLang="zh-CN" dirty="0"/>
              <a:t>File</a:t>
            </a:r>
            <a:r>
              <a:rPr lang="zh-CN" altLang="zh-CN" dirty="0"/>
              <a:t>对象的构造方法有</a:t>
            </a:r>
            <a:r>
              <a:rPr lang="en-US" altLang="zh-CN" dirty="0"/>
              <a:t>3</a:t>
            </a:r>
            <a:r>
              <a:rPr lang="zh-CN" altLang="zh-CN" dirty="0"/>
              <a:t>个：</a:t>
            </a:r>
          </a:p>
          <a:p>
            <a:r>
              <a:rPr lang="en-US" altLang="zh-CN" b="1" dirty="0"/>
              <a:t>File(String filename);</a:t>
            </a:r>
            <a:endParaRPr lang="zh-CN" altLang="zh-CN" b="1" dirty="0"/>
          </a:p>
          <a:p>
            <a:r>
              <a:rPr lang="en-US" altLang="zh-CN" b="1" dirty="0"/>
              <a:t>File(String </a:t>
            </a:r>
            <a:r>
              <a:rPr lang="en-US" altLang="zh-CN" b="1" dirty="0" err="1"/>
              <a:t>directoryPath,String</a:t>
            </a:r>
            <a:r>
              <a:rPr lang="en-US" altLang="zh-CN" b="1" dirty="0"/>
              <a:t> filename);</a:t>
            </a:r>
            <a:endParaRPr lang="zh-CN" altLang="zh-CN" b="1" dirty="0"/>
          </a:p>
          <a:p>
            <a:r>
              <a:rPr lang="en-US" altLang="zh-CN" b="1" dirty="0"/>
              <a:t>File(File f, String filename);</a:t>
            </a:r>
            <a:endParaRPr lang="zh-CN" altLang="zh-CN" b="1" dirty="0"/>
          </a:p>
          <a:p>
            <a:r>
              <a:rPr lang="zh-CN" altLang="zh-CN" dirty="0"/>
              <a:t>其中，</a:t>
            </a:r>
            <a:r>
              <a:rPr lang="en-US" altLang="zh-CN" dirty="0"/>
              <a:t>filename</a:t>
            </a:r>
            <a:r>
              <a:rPr lang="zh-CN" altLang="zh-CN" dirty="0"/>
              <a:t>是文件名字，</a:t>
            </a:r>
            <a:r>
              <a:rPr lang="en-US" altLang="zh-CN" dirty="0" err="1"/>
              <a:t>directoryPath</a:t>
            </a:r>
            <a:r>
              <a:rPr lang="zh-CN" altLang="zh-CN" dirty="0"/>
              <a:t>是文件的路径，</a:t>
            </a:r>
            <a:r>
              <a:rPr lang="en-US" altLang="zh-CN" dirty="0"/>
              <a:t>f</a:t>
            </a:r>
            <a:r>
              <a:rPr lang="zh-CN" altLang="zh-CN" dirty="0"/>
              <a:t>是指定成一个目录的文件。</a:t>
            </a:r>
          </a:p>
          <a:p>
            <a:r>
              <a:rPr lang="zh-CN" altLang="zh-CN" dirty="0"/>
              <a:t>使用</a:t>
            </a:r>
            <a:r>
              <a:rPr lang="en-US" altLang="zh-CN" dirty="0"/>
              <a:t>File(String filename)</a:t>
            </a:r>
            <a:r>
              <a:rPr lang="zh-CN" altLang="zh-CN" dirty="0"/>
              <a:t>创建文件时，该文件被认为与当前应用程序在同一目录中</a:t>
            </a:r>
          </a:p>
        </p:txBody>
      </p:sp>
      <p:sp>
        <p:nvSpPr>
          <p:cNvPr id="30" name="左箭头 29"/>
          <p:cNvSpPr/>
          <p:nvPr/>
        </p:nvSpPr>
        <p:spPr>
          <a:xfrm>
            <a:off x="2699792" y="3284984"/>
            <a:ext cx="432048" cy="14401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943764" y="3103800"/>
            <a:ext cx="5881626"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smtClean="0"/>
              <a:t>public </a:t>
            </a:r>
            <a:r>
              <a:rPr lang="en-US" altLang="zh-CN" dirty="0"/>
              <a:t>String </a:t>
            </a:r>
            <a:r>
              <a:rPr lang="en-US" altLang="zh-CN" dirty="0" err="1"/>
              <a:t>getName</a:t>
            </a:r>
            <a:r>
              <a:rPr lang="en-US" altLang="zh-CN" dirty="0"/>
              <a:t>() </a:t>
            </a:r>
            <a:r>
              <a:rPr lang="zh-CN" altLang="en-US" dirty="0"/>
              <a:t>获取文件的名字。</a:t>
            </a:r>
          </a:p>
          <a:p>
            <a:r>
              <a:rPr lang="zh-CN" altLang="en-US" dirty="0" smtClean="0"/>
              <a:t></a:t>
            </a:r>
            <a:r>
              <a:rPr lang="en-US" altLang="zh-CN" dirty="0" smtClean="0"/>
              <a:t>public </a:t>
            </a:r>
            <a:r>
              <a:rPr lang="en-US" altLang="zh-CN" dirty="0" err="1"/>
              <a:t>boolean</a:t>
            </a:r>
            <a:r>
              <a:rPr lang="en-US" altLang="zh-CN" dirty="0"/>
              <a:t> </a:t>
            </a:r>
            <a:r>
              <a:rPr lang="en-US" altLang="zh-CN" dirty="0" err="1"/>
              <a:t>canRead</a:t>
            </a:r>
            <a:r>
              <a:rPr lang="en-US" altLang="zh-CN" dirty="0"/>
              <a:t>() </a:t>
            </a:r>
            <a:r>
              <a:rPr lang="zh-CN" altLang="en-US" dirty="0"/>
              <a:t>判断文件是否是可读的。</a:t>
            </a:r>
          </a:p>
          <a:p>
            <a:r>
              <a:rPr lang="zh-CN" altLang="en-US" dirty="0" smtClean="0"/>
              <a:t></a:t>
            </a:r>
            <a:r>
              <a:rPr lang="en-US" altLang="zh-CN" dirty="0" smtClean="0"/>
              <a:t>public </a:t>
            </a:r>
            <a:r>
              <a:rPr lang="en-US" altLang="zh-CN" dirty="0" err="1"/>
              <a:t>boolean</a:t>
            </a:r>
            <a:r>
              <a:rPr lang="en-US" altLang="zh-CN" dirty="0"/>
              <a:t> </a:t>
            </a:r>
            <a:r>
              <a:rPr lang="en-US" altLang="zh-CN" dirty="0" err="1"/>
              <a:t>canWrite</a:t>
            </a:r>
            <a:r>
              <a:rPr lang="en-US" altLang="zh-CN" dirty="0"/>
              <a:t>() </a:t>
            </a:r>
            <a:r>
              <a:rPr lang="zh-CN" altLang="en-US" dirty="0"/>
              <a:t>判断文件是否可被写入。</a:t>
            </a:r>
          </a:p>
          <a:p>
            <a:r>
              <a:rPr lang="zh-CN" altLang="en-US" dirty="0" smtClean="0"/>
              <a:t></a:t>
            </a:r>
            <a:r>
              <a:rPr lang="en-US" altLang="zh-CN" dirty="0" smtClean="0"/>
              <a:t>public </a:t>
            </a:r>
            <a:r>
              <a:rPr lang="en-US" altLang="zh-CN" dirty="0" err="1"/>
              <a:t>boolean</a:t>
            </a:r>
            <a:r>
              <a:rPr lang="en-US" altLang="zh-CN" dirty="0"/>
              <a:t> exits() </a:t>
            </a:r>
            <a:r>
              <a:rPr lang="zh-CN" altLang="en-US" dirty="0"/>
              <a:t>判断文件是否存在。</a:t>
            </a:r>
          </a:p>
          <a:p>
            <a:r>
              <a:rPr lang="zh-CN" altLang="en-US" dirty="0" smtClean="0"/>
              <a:t></a:t>
            </a:r>
            <a:r>
              <a:rPr lang="en-US" altLang="zh-CN" dirty="0" smtClean="0"/>
              <a:t>public </a:t>
            </a:r>
            <a:r>
              <a:rPr lang="en-US" altLang="zh-CN" dirty="0"/>
              <a:t>long length() </a:t>
            </a:r>
            <a:r>
              <a:rPr lang="zh-CN" altLang="en-US" dirty="0"/>
              <a:t>获取文件的长度（单位是字节）</a:t>
            </a:r>
          </a:p>
        </p:txBody>
      </p:sp>
      <p:sp>
        <p:nvSpPr>
          <p:cNvPr id="32" name="矩形 31"/>
          <p:cNvSpPr/>
          <p:nvPr/>
        </p:nvSpPr>
        <p:spPr>
          <a:xfrm>
            <a:off x="312011" y="4581663"/>
            <a:ext cx="8424937"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dirty="0"/>
              <a:t>public </a:t>
            </a:r>
            <a:r>
              <a:rPr lang="en-US" altLang="zh-CN" dirty="0" err="1"/>
              <a:t>boolean</a:t>
            </a:r>
            <a:r>
              <a:rPr lang="en-US" altLang="zh-CN" dirty="0"/>
              <a:t> </a:t>
            </a:r>
            <a:r>
              <a:rPr lang="en-US" altLang="zh-CN" dirty="0" err="1"/>
              <a:t>mkdir</a:t>
            </a:r>
            <a:r>
              <a:rPr lang="en-US" altLang="zh-CN" dirty="0"/>
              <a:t>()</a:t>
            </a:r>
            <a:r>
              <a:rPr lang="zh-CN" altLang="en-US" dirty="0"/>
              <a:t>创建一个目录</a:t>
            </a:r>
          </a:p>
          <a:p>
            <a:r>
              <a:rPr lang="en-US" altLang="zh-CN" dirty="0"/>
              <a:t>public String[] list() </a:t>
            </a:r>
            <a:r>
              <a:rPr lang="zh-CN" altLang="en-US" dirty="0"/>
              <a:t>用字符串形式返回目录下的全部文件</a:t>
            </a:r>
          </a:p>
          <a:p>
            <a:r>
              <a:rPr lang="en-US" altLang="zh-CN" dirty="0"/>
              <a:t>public File [] </a:t>
            </a:r>
            <a:r>
              <a:rPr lang="en-US" altLang="zh-CN" dirty="0" err="1"/>
              <a:t>listFiles</a:t>
            </a:r>
            <a:r>
              <a:rPr lang="en-US" altLang="zh-CN" dirty="0"/>
              <a:t>() </a:t>
            </a:r>
            <a:r>
              <a:rPr lang="zh-CN" altLang="en-US" dirty="0"/>
              <a:t>用</a:t>
            </a:r>
            <a:r>
              <a:rPr lang="en-US" altLang="zh-CN" dirty="0"/>
              <a:t>File</a:t>
            </a:r>
            <a:r>
              <a:rPr lang="zh-CN" altLang="en-US" dirty="0"/>
              <a:t>对象形式返回目录下的全部文件</a:t>
            </a:r>
          </a:p>
        </p:txBody>
      </p:sp>
      <p:sp>
        <p:nvSpPr>
          <p:cNvPr id="33" name="上箭头 32"/>
          <p:cNvSpPr/>
          <p:nvPr/>
        </p:nvSpPr>
        <p:spPr>
          <a:xfrm>
            <a:off x="1259632" y="4398822"/>
            <a:ext cx="288032" cy="182841"/>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128260" y="5689244"/>
            <a:ext cx="3449595" cy="369332"/>
          </a:xfrm>
          <a:prstGeom prst="rect">
            <a:avLst/>
          </a:prstGeom>
        </p:spPr>
        <p:txBody>
          <a:bodyPr wrap="square">
            <a:spAutoFit/>
          </a:bodyPr>
          <a:lstStyle/>
          <a:p>
            <a:r>
              <a:rPr lang="zh-CN" altLang="en-US" dirty="0" smtClean="0"/>
              <a:t>获取</a:t>
            </a:r>
            <a:r>
              <a:rPr lang="zh-CN" altLang="en-US" dirty="0"/>
              <a:t>某些文件的</a:t>
            </a:r>
            <a:r>
              <a:rPr lang="zh-CN" altLang="en-US" dirty="0" smtClean="0"/>
              <a:t>信息。</a:t>
            </a:r>
            <a:endParaRPr lang="zh-CN" altLang="en-US" dirty="0"/>
          </a:p>
        </p:txBody>
      </p:sp>
      <p:sp>
        <p:nvSpPr>
          <p:cNvPr id="35" name="矩形 34"/>
          <p:cNvSpPr/>
          <p:nvPr/>
        </p:nvSpPr>
        <p:spPr>
          <a:xfrm>
            <a:off x="312011" y="5688370"/>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hlinkClick r:id="rId2" action="ppaction://hlinkfile"/>
              </a:rPr>
              <a:t>1</a:t>
            </a:r>
            <a:r>
              <a:rPr lang="en-US" altLang="zh-CN" dirty="0"/>
              <a:t> </a:t>
            </a:r>
            <a:endParaRPr lang="zh-CN" altLang="en-US" dirty="0"/>
          </a:p>
        </p:txBody>
      </p:sp>
      <p:sp>
        <p:nvSpPr>
          <p:cNvPr id="36" name="矩形 35"/>
          <p:cNvSpPr/>
          <p:nvPr/>
        </p:nvSpPr>
        <p:spPr>
          <a:xfrm>
            <a:off x="293066" y="6237312"/>
            <a:ext cx="4572000" cy="369332"/>
          </a:xfrm>
          <a:prstGeom prst="rect">
            <a:avLst/>
          </a:prstGeom>
        </p:spPr>
        <p:txBody>
          <a:bodyPr>
            <a:spAutoFit/>
          </a:bodyPr>
          <a:lstStyle/>
          <a:p>
            <a:r>
              <a:rPr lang="zh-CN" altLang="en-US" b="1" dirty="0"/>
              <a:t>例子</a:t>
            </a:r>
            <a:r>
              <a:rPr lang="en-US" altLang="zh-CN" b="1" dirty="0" smtClean="0"/>
              <a:t>2 </a:t>
            </a:r>
            <a:r>
              <a:rPr lang="zh-CN" altLang="en-US" dirty="0" smtClean="0"/>
              <a:t>列出</a:t>
            </a:r>
            <a:r>
              <a:rPr lang="zh-CN" altLang="en-US" dirty="0"/>
              <a:t>当前</a:t>
            </a:r>
            <a:r>
              <a:rPr lang="zh-CN" altLang="en-US" dirty="0" smtClean="0"/>
              <a:t>目录下</a:t>
            </a:r>
            <a:r>
              <a:rPr lang="zh-CN" altLang="en-US" dirty="0"/>
              <a:t>全部</a:t>
            </a:r>
            <a:r>
              <a:rPr lang="en-US" altLang="zh-CN" dirty="0"/>
              <a:t>java</a:t>
            </a:r>
            <a:r>
              <a:rPr lang="zh-CN" altLang="en-US" dirty="0"/>
              <a:t>文件的</a:t>
            </a:r>
            <a:r>
              <a:rPr lang="zh-CN" altLang="en-US" dirty="0" smtClean="0"/>
              <a:t>名字。</a:t>
            </a:r>
            <a:endParaRPr lang="zh-CN" altLang="en-US" dirty="0"/>
          </a:p>
        </p:txBody>
      </p:sp>
      <p:sp>
        <p:nvSpPr>
          <p:cNvPr id="37" name="矩形 36"/>
          <p:cNvSpPr/>
          <p:nvPr/>
        </p:nvSpPr>
        <p:spPr>
          <a:xfrm>
            <a:off x="5856629" y="5507594"/>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2 </a:t>
            </a:r>
            <a:endParaRPr lang="zh-CN" altLang="en-US" dirty="0"/>
          </a:p>
        </p:txBody>
      </p:sp>
      <p:sp>
        <p:nvSpPr>
          <p:cNvPr id="38" name="矩形 37"/>
          <p:cNvSpPr/>
          <p:nvPr/>
        </p:nvSpPr>
        <p:spPr>
          <a:xfrm>
            <a:off x="5580112" y="6098812"/>
            <a:ext cx="3563888" cy="646331"/>
          </a:xfrm>
          <a:prstGeom prst="rect">
            <a:avLst/>
          </a:prstGeom>
        </p:spPr>
        <p:txBody>
          <a:bodyPr wrap="square">
            <a:spAutoFit/>
          </a:bodyPr>
          <a:lstStyle/>
          <a:p>
            <a:r>
              <a:rPr lang="en-US" altLang="zh-CN" dirty="0">
                <a:hlinkClick r:id="rId3" action="ppaction://hlinkfile"/>
              </a:rPr>
              <a:t>Example12_2.java</a:t>
            </a:r>
            <a:endParaRPr lang="en-US" altLang="zh-CN" dirty="0"/>
          </a:p>
          <a:p>
            <a:r>
              <a:rPr lang="en-US" altLang="zh-CN" dirty="0">
                <a:hlinkClick r:id="rId4" action="ppaction://hlinkfile"/>
              </a:rPr>
              <a:t>FileAccept.java</a:t>
            </a:r>
            <a:endParaRPr lang="zh-CN" altLang="en-US" dirty="0"/>
          </a:p>
        </p:txBody>
      </p:sp>
      <p:sp>
        <p:nvSpPr>
          <p:cNvPr id="39" name="下箭头 38"/>
          <p:cNvSpPr/>
          <p:nvPr/>
        </p:nvSpPr>
        <p:spPr>
          <a:xfrm>
            <a:off x="6084168" y="5970814"/>
            <a:ext cx="360040" cy="177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977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2278399" cy="699036"/>
          </a:xfrm>
        </p:spPr>
        <p:txBody>
          <a:bodyPr>
            <a:normAutofit/>
          </a:bodyPr>
          <a:lstStyle/>
          <a:p>
            <a:pPr lvl="1"/>
            <a:r>
              <a:rPr lang="en-US" altLang="zh-CN" sz="2400" dirty="0" smtClean="0"/>
              <a:t>12.1 File</a:t>
            </a:r>
            <a:r>
              <a:rPr lang="zh-CN" altLang="zh-CN" sz="2400" dirty="0"/>
              <a:t>类</a:t>
            </a:r>
            <a:endParaRPr lang="zh-CN" altLang="zh-CN" sz="2400" b="1" dirty="0"/>
          </a:p>
        </p:txBody>
      </p:sp>
      <p:sp>
        <p:nvSpPr>
          <p:cNvPr id="13" name="文本占位符 3"/>
          <p:cNvSpPr>
            <a:spLocks noGrp="1"/>
          </p:cNvSpPr>
          <p:nvPr>
            <p:ph type="body" sz="half" idx="2"/>
          </p:nvPr>
        </p:nvSpPr>
        <p:spPr>
          <a:xfrm>
            <a:off x="240704" y="764704"/>
            <a:ext cx="2448273" cy="1307039"/>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12.1.3 </a:t>
            </a:r>
            <a:r>
              <a:rPr lang="zh-CN" altLang="en-US" sz="1800" b="1" dirty="0">
                <a:solidFill>
                  <a:srgbClr val="C00000"/>
                </a:solidFill>
              </a:rPr>
              <a:t>文件的创建与删除</a:t>
            </a:r>
          </a:p>
          <a:p>
            <a:pPr marL="285750" indent="-285750">
              <a:buFont typeface="Arial" pitchFamily="34" charset="0"/>
              <a:buChar char="•"/>
            </a:pPr>
            <a:r>
              <a:rPr lang="en-US" altLang="zh-CN" sz="1800" b="1" dirty="0">
                <a:solidFill>
                  <a:srgbClr val="C00000"/>
                </a:solidFill>
              </a:rPr>
              <a:t>12.1.4 </a:t>
            </a:r>
            <a:r>
              <a:rPr lang="zh-CN" altLang="en-US" sz="1800" b="1" dirty="0">
                <a:solidFill>
                  <a:srgbClr val="C00000"/>
                </a:solidFill>
              </a:rPr>
              <a:t>运行可执行文件</a:t>
            </a:r>
            <a:endParaRPr lang="zh-CN" altLang="en-US" dirty="0">
              <a:solidFill>
                <a:srgbClr val="C00000"/>
              </a:solidFill>
            </a:endParaRPr>
          </a:p>
        </p:txBody>
      </p:sp>
      <p:sp>
        <p:nvSpPr>
          <p:cNvPr id="35" name="矩形 34"/>
          <p:cNvSpPr/>
          <p:nvPr/>
        </p:nvSpPr>
        <p:spPr>
          <a:xfrm>
            <a:off x="389135" y="4180620"/>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3</a:t>
            </a:r>
            <a:r>
              <a:rPr lang="en-US" altLang="zh-CN" dirty="0" smtClean="0"/>
              <a:t> </a:t>
            </a:r>
            <a:endParaRPr lang="zh-CN" altLang="en-US" dirty="0"/>
          </a:p>
        </p:txBody>
      </p:sp>
      <p:sp>
        <p:nvSpPr>
          <p:cNvPr id="3" name="左箭头 2"/>
          <p:cNvSpPr/>
          <p:nvPr/>
        </p:nvSpPr>
        <p:spPr>
          <a:xfrm>
            <a:off x="2699792" y="908720"/>
            <a:ext cx="288032"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022698" y="764704"/>
            <a:ext cx="5869781" cy="923330"/>
          </a:xfrm>
          <a:prstGeom prst="rect">
            <a:avLst/>
          </a:prstGeom>
        </p:spPr>
        <p:txBody>
          <a:bodyPr wrap="square">
            <a:spAutoFit/>
          </a:bodyPr>
          <a:lstStyle/>
          <a:p>
            <a:r>
              <a:rPr lang="zh-CN" altLang="en-US" dirty="0"/>
              <a:t>文件对象调用方法</a:t>
            </a:r>
          </a:p>
          <a:p>
            <a:r>
              <a:rPr lang="en-US" altLang="zh-CN" b="1" dirty="0">
                <a:solidFill>
                  <a:srgbClr val="C00000"/>
                </a:solidFill>
              </a:rPr>
              <a:t>public </a:t>
            </a:r>
            <a:r>
              <a:rPr lang="en-US" altLang="zh-CN" b="1" dirty="0" err="1">
                <a:solidFill>
                  <a:srgbClr val="C00000"/>
                </a:solidFill>
              </a:rPr>
              <a:t>boolean</a:t>
            </a:r>
            <a:r>
              <a:rPr lang="en-US" altLang="zh-CN" b="1" dirty="0">
                <a:solidFill>
                  <a:srgbClr val="C00000"/>
                </a:solidFill>
              </a:rPr>
              <a:t> delete()</a:t>
            </a:r>
          </a:p>
          <a:p>
            <a:r>
              <a:rPr lang="zh-CN" altLang="en-US" dirty="0"/>
              <a:t>可以删除当前文件</a:t>
            </a:r>
          </a:p>
        </p:txBody>
      </p:sp>
      <p:sp>
        <p:nvSpPr>
          <p:cNvPr id="6" name="矩形 5"/>
          <p:cNvSpPr/>
          <p:nvPr/>
        </p:nvSpPr>
        <p:spPr>
          <a:xfrm>
            <a:off x="303360" y="2276872"/>
            <a:ext cx="8599413" cy="1754326"/>
          </a:xfrm>
          <a:prstGeom prst="rect">
            <a:avLst/>
          </a:prstGeom>
        </p:spPr>
        <p:txBody>
          <a:bodyPr wrap="square">
            <a:spAutoFit/>
          </a:bodyPr>
          <a:lstStyle/>
          <a:p>
            <a:r>
              <a:rPr lang="zh-CN" altLang="en-US" dirty="0"/>
              <a:t>当要执行一个本地机上的可执行文件时，可以使用</a:t>
            </a:r>
            <a:r>
              <a:rPr lang="en-US" altLang="zh-CN" dirty="0" err="1"/>
              <a:t>java.lang</a:t>
            </a:r>
            <a:r>
              <a:rPr lang="zh-CN" altLang="en-US" dirty="0"/>
              <a:t>包中的</a:t>
            </a:r>
            <a:r>
              <a:rPr lang="en-US" altLang="zh-CN" dirty="0"/>
              <a:t>Runtime</a:t>
            </a:r>
            <a:r>
              <a:rPr lang="zh-CN" altLang="en-US" dirty="0"/>
              <a:t>类。首先使用</a:t>
            </a:r>
            <a:r>
              <a:rPr lang="en-US" altLang="zh-CN" dirty="0"/>
              <a:t>Runtime </a:t>
            </a:r>
            <a:r>
              <a:rPr lang="zh-CN" altLang="en-US" dirty="0"/>
              <a:t>类声明一个对象，如：</a:t>
            </a:r>
          </a:p>
          <a:p>
            <a:r>
              <a:rPr lang="en-US" altLang="zh-CN" dirty="0"/>
              <a:t>Runtime </a:t>
            </a:r>
            <a:r>
              <a:rPr lang="en-US" altLang="zh-CN" dirty="0" err="1"/>
              <a:t>ec</a:t>
            </a:r>
            <a:r>
              <a:rPr lang="en-US" altLang="zh-CN" dirty="0"/>
              <a:t>;</a:t>
            </a:r>
          </a:p>
          <a:p>
            <a:r>
              <a:rPr lang="zh-CN" altLang="en-US" dirty="0"/>
              <a:t>然后使用该类的</a:t>
            </a:r>
            <a:r>
              <a:rPr lang="en-US" altLang="zh-CN" dirty="0" err="1"/>
              <a:t>getRuntime</a:t>
            </a:r>
            <a:r>
              <a:rPr lang="en-US" altLang="zh-CN" dirty="0"/>
              <a:t>()</a:t>
            </a:r>
            <a:r>
              <a:rPr lang="zh-CN" altLang="en-US" dirty="0"/>
              <a:t>静态方法创建这个对象：</a:t>
            </a:r>
          </a:p>
          <a:p>
            <a:r>
              <a:rPr lang="en-US" altLang="zh-CN" b="1" dirty="0" err="1">
                <a:solidFill>
                  <a:srgbClr val="C00000"/>
                </a:solidFill>
              </a:rPr>
              <a:t>e</a:t>
            </a:r>
            <a:r>
              <a:rPr lang="en-US" altLang="zh-CN" b="1" dirty="0" err="1" smtClean="0">
                <a:solidFill>
                  <a:srgbClr val="C00000"/>
                </a:solidFill>
              </a:rPr>
              <a:t>c</a:t>
            </a:r>
            <a:r>
              <a:rPr lang="en-US" altLang="zh-CN" b="1" dirty="0" smtClean="0">
                <a:solidFill>
                  <a:srgbClr val="C00000"/>
                </a:solidFill>
              </a:rPr>
              <a:t> = </a:t>
            </a:r>
            <a:r>
              <a:rPr lang="en-US" altLang="zh-CN" b="1" dirty="0" err="1" smtClean="0">
                <a:solidFill>
                  <a:srgbClr val="C00000"/>
                </a:solidFill>
              </a:rPr>
              <a:t>Runtime.getRuntime</a:t>
            </a:r>
            <a:r>
              <a:rPr lang="en-US" altLang="zh-CN" b="1" dirty="0">
                <a:solidFill>
                  <a:srgbClr val="C00000"/>
                </a:solidFill>
              </a:rPr>
              <a:t>();</a:t>
            </a:r>
          </a:p>
          <a:p>
            <a:r>
              <a:rPr lang="en-US" altLang="zh-CN" dirty="0" err="1"/>
              <a:t>ec</a:t>
            </a:r>
            <a:r>
              <a:rPr lang="zh-CN" altLang="en-US" dirty="0"/>
              <a:t>可以调用</a:t>
            </a:r>
            <a:r>
              <a:rPr lang="en-US" altLang="zh-CN" b="1" dirty="0">
                <a:solidFill>
                  <a:srgbClr val="C00000"/>
                </a:solidFill>
              </a:rPr>
              <a:t>exec(String command)</a:t>
            </a:r>
            <a:r>
              <a:rPr lang="zh-CN" altLang="en-US" dirty="0"/>
              <a:t>方法打开本地机的可执行文件或执行一个</a:t>
            </a:r>
            <a:r>
              <a:rPr lang="zh-CN" altLang="en-US" dirty="0" smtClean="0"/>
              <a:t>操作</a:t>
            </a:r>
            <a:r>
              <a:rPr lang="en-US" altLang="zh-CN" dirty="0" smtClean="0"/>
              <a:t>.</a:t>
            </a:r>
            <a:endParaRPr lang="zh-CN" altLang="en-US" dirty="0"/>
          </a:p>
        </p:txBody>
      </p:sp>
      <p:sp>
        <p:nvSpPr>
          <p:cNvPr id="7" name="上箭头 6"/>
          <p:cNvSpPr/>
          <p:nvPr/>
        </p:nvSpPr>
        <p:spPr>
          <a:xfrm>
            <a:off x="971600" y="2060848"/>
            <a:ext cx="576064" cy="216024"/>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80815" y="4180620"/>
            <a:ext cx="8574261" cy="369332"/>
          </a:xfrm>
          <a:prstGeom prst="rect">
            <a:avLst/>
          </a:prstGeom>
        </p:spPr>
        <p:txBody>
          <a:bodyPr wrap="square">
            <a:spAutoFit/>
          </a:bodyPr>
          <a:lstStyle/>
          <a:p>
            <a:r>
              <a:rPr lang="en-US" altLang="zh-CN" dirty="0" smtClean="0"/>
              <a:t>Runtime</a:t>
            </a:r>
            <a:r>
              <a:rPr lang="zh-CN" altLang="en-US" dirty="0"/>
              <a:t>对象打开</a:t>
            </a:r>
            <a:r>
              <a:rPr lang="en-US" altLang="zh-CN" dirty="0"/>
              <a:t>windows</a:t>
            </a:r>
            <a:r>
              <a:rPr lang="zh-CN" altLang="en-US" dirty="0"/>
              <a:t>平台上的记事本程序并运行了例子</a:t>
            </a:r>
            <a:r>
              <a:rPr lang="en-US" altLang="zh-CN" dirty="0"/>
              <a:t>11.6</a:t>
            </a:r>
            <a:r>
              <a:rPr lang="zh-CN" altLang="en-US" dirty="0"/>
              <a:t>的</a:t>
            </a:r>
            <a:r>
              <a:rPr lang="en-US" altLang="zh-CN" dirty="0"/>
              <a:t>java</a:t>
            </a:r>
            <a:r>
              <a:rPr lang="zh-CN" altLang="en-US" dirty="0"/>
              <a:t>程序。</a:t>
            </a:r>
          </a:p>
        </p:txBody>
      </p:sp>
    </p:spTree>
    <p:extLst>
      <p:ext uri="{BB962C8B-B14F-4D97-AF65-F5344CB8AC3E}">
        <p14:creationId xmlns:p14="http://schemas.microsoft.com/office/powerpoint/2010/main" val="2018175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2278399" cy="699036"/>
          </a:xfrm>
        </p:spPr>
        <p:txBody>
          <a:bodyPr>
            <a:normAutofit fontScale="90000"/>
          </a:bodyPr>
          <a:lstStyle/>
          <a:p>
            <a:pPr lvl="1"/>
            <a:r>
              <a:rPr lang="en-US" altLang="zh-CN" sz="2400" b="1" dirty="0"/>
              <a:t>12.2 </a:t>
            </a:r>
            <a:r>
              <a:rPr lang="zh-CN" altLang="zh-CN" sz="2400" b="1" dirty="0"/>
              <a:t>文件字节流</a:t>
            </a:r>
          </a:p>
        </p:txBody>
      </p:sp>
      <p:sp>
        <p:nvSpPr>
          <p:cNvPr id="5" name="矩形 4"/>
          <p:cNvSpPr/>
          <p:nvPr/>
        </p:nvSpPr>
        <p:spPr>
          <a:xfrm>
            <a:off x="179512" y="692696"/>
            <a:ext cx="8856984" cy="1200329"/>
          </a:xfrm>
          <a:prstGeom prst="rect">
            <a:avLst/>
          </a:prstGeom>
        </p:spPr>
        <p:txBody>
          <a:bodyPr wrap="square">
            <a:spAutoFit/>
          </a:bodyPr>
          <a:lstStyle/>
          <a:p>
            <a:r>
              <a:rPr lang="en-US" altLang="zh-CN" dirty="0"/>
              <a:t>Java</a:t>
            </a:r>
            <a:r>
              <a:rPr lang="zh-CN" altLang="en-US" dirty="0"/>
              <a:t>的</a:t>
            </a:r>
            <a:r>
              <a:rPr lang="en-US" altLang="zh-CN" dirty="0"/>
              <a:t>java.io</a:t>
            </a:r>
            <a:r>
              <a:rPr lang="zh-CN" altLang="en-US" dirty="0"/>
              <a:t>包提供了大量的流类，</a:t>
            </a:r>
            <a:r>
              <a:rPr lang="en-US" altLang="zh-CN" dirty="0"/>
              <a:t>Java</a:t>
            </a:r>
            <a:r>
              <a:rPr lang="zh-CN" altLang="en-US" dirty="0"/>
              <a:t>把</a:t>
            </a:r>
            <a:r>
              <a:rPr lang="en-US" altLang="zh-CN" b="1" dirty="0" err="1"/>
              <a:t>InputStream</a:t>
            </a:r>
            <a:r>
              <a:rPr lang="zh-CN" altLang="en-US" dirty="0"/>
              <a:t>抽象类的子类创建的流对象称作字节输入流、</a:t>
            </a:r>
            <a:r>
              <a:rPr lang="en-US" altLang="zh-CN" b="1" dirty="0" err="1"/>
              <a:t>OutputStream</a:t>
            </a:r>
            <a:r>
              <a:rPr lang="zh-CN" altLang="en-US" dirty="0"/>
              <a:t>抽象类的子类创建的流对象称作字节输出流，</a:t>
            </a:r>
            <a:r>
              <a:rPr lang="en-US" altLang="zh-CN" dirty="0"/>
              <a:t>Java</a:t>
            </a:r>
            <a:r>
              <a:rPr lang="zh-CN" altLang="en-US" dirty="0"/>
              <a:t>把</a:t>
            </a:r>
            <a:r>
              <a:rPr lang="en-US" altLang="zh-CN" b="1" dirty="0"/>
              <a:t>Reader</a:t>
            </a:r>
            <a:r>
              <a:rPr lang="zh-CN" altLang="en-US" dirty="0"/>
              <a:t>抽象类的子类创建的流对象称作字符输入流、</a:t>
            </a:r>
            <a:r>
              <a:rPr lang="en-US" altLang="zh-CN" b="1" dirty="0"/>
              <a:t>Writer</a:t>
            </a:r>
            <a:r>
              <a:rPr lang="zh-CN" altLang="en-US" dirty="0"/>
              <a:t>抽象类的子类创建的流对象称作字符输出流。</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60848"/>
            <a:ext cx="9103728" cy="333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31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2278399" cy="699036"/>
          </a:xfrm>
        </p:spPr>
        <p:txBody>
          <a:bodyPr>
            <a:normAutofit fontScale="90000"/>
          </a:bodyPr>
          <a:lstStyle/>
          <a:p>
            <a:pPr lvl="1"/>
            <a:r>
              <a:rPr lang="en-US" altLang="zh-CN" sz="2400" b="1" dirty="0"/>
              <a:t>12.2 </a:t>
            </a:r>
            <a:r>
              <a:rPr lang="zh-CN" altLang="zh-CN" sz="2400" b="1" dirty="0"/>
              <a:t>文件字节流</a:t>
            </a:r>
          </a:p>
        </p:txBody>
      </p:sp>
      <p:sp>
        <p:nvSpPr>
          <p:cNvPr id="13" name="文本占位符 3"/>
          <p:cNvSpPr>
            <a:spLocks noGrp="1"/>
          </p:cNvSpPr>
          <p:nvPr>
            <p:ph type="body" sz="half" idx="2"/>
          </p:nvPr>
        </p:nvSpPr>
        <p:spPr>
          <a:xfrm>
            <a:off x="30907" y="836713"/>
            <a:ext cx="3028925" cy="864096"/>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12.2.1 </a:t>
            </a:r>
            <a:r>
              <a:rPr lang="zh-CN" altLang="en-US" sz="1800" b="1" dirty="0">
                <a:solidFill>
                  <a:srgbClr val="C00000"/>
                </a:solidFill>
              </a:rPr>
              <a:t>文件字节输入流</a:t>
            </a:r>
          </a:p>
          <a:p>
            <a:pPr marL="285750" indent="-285750">
              <a:buFont typeface="Arial" pitchFamily="34" charset="0"/>
              <a:buChar char="•"/>
            </a:pPr>
            <a:r>
              <a:rPr lang="en-US" altLang="zh-CN" sz="1800" b="1" dirty="0">
                <a:solidFill>
                  <a:srgbClr val="002060"/>
                </a:solidFill>
              </a:rPr>
              <a:t>12.2.2 </a:t>
            </a:r>
            <a:r>
              <a:rPr lang="zh-CN" altLang="en-US" sz="1800" b="1" dirty="0">
                <a:solidFill>
                  <a:srgbClr val="002060"/>
                </a:solidFill>
              </a:rPr>
              <a:t>文件字节输出流</a:t>
            </a:r>
            <a:endParaRPr lang="zh-CN" altLang="en-US" dirty="0">
              <a:solidFill>
                <a:srgbClr val="002060"/>
              </a:solidFill>
            </a:endParaRPr>
          </a:p>
        </p:txBody>
      </p:sp>
      <p:sp>
        <p:nvSpPr>
          <p:cNvPr id="3" name="左箭头 2"/>
          <p:cNvSpPr/>
          <p:nvPr/>
        </p:nvSpPr>
        <p:spPr>
          <a:xfrm>
            <a:off x="3059832" y="908720"/>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91880" y="832066"/>
            <a:ext cx="262604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．创建文件字节</a:t>
            </a:r>
            <a:r>
              <a:rPr lang="zh-CN" altLang="en-US" b="1" dirty="0" smtClean="0"/>
              <a:t>输入流</a:t>
            </a:r>
            <a:endParaRPr lang="zh-CN" altLang="en-US" b="1" dirty="0"/>
          </a:p>
        </p:txBody>
      </p:sp>
      <p:sp>
        <p:nvSpPr>
          <p:cNvPr id="6" name="矩形 5"/>
          <p:cNvSpPr/>
          <p:nvPr/>
        </p:nvSpPr>
        <p:spPr>
          <a:xfrm>
            <a:off x="224884" y="1772816"/>
            <a:ext cx="8667595" cy="1754326"/>
          </a:xfrm>
          <a:prstGeom prst="rect">
            <a:avLst/>
          </a:prstGeom>
        </p:spPr>
        <p:txBody>
          <a:bodyPr wrap="square">
            <a:spAutoFit/>
          </a:bodyPr>
          <a:lstStyle/>
          <a:p>
            <a:r>
              <a:rPr lang="zh-CN" altLang="en-US" dirty="0"/>
              <a:t>构造方法：</a:t>
            </a:r>
          </a:p>
          <a:p>
            <a:r>
              <a:rPr lang="en-US" altLang="zh-CN" b="1" dirty="0" err="1">
                <a:solidFill>
                  <a:srgbClr val="C00000"/>
                </a:solidFill>
              </a:rPr>
              <a:t>FileInputStream</a:t>
            </a:r>
            <a:r>
              <a:rPr lang="en-US" altLang="zh-CN" b="1" dirty="0">
                <a:solidFill>
                  <a:srgbClr val="C00000"/>
                </a:solidFill>
              </a:rPr>
              <a:t>(String name);</a:t>
            </a:r>
          </a:p>
          <a:p>
            <a:r>
              <a:rPr lang="en-US" altLang="zh-CN" b="1" dirty="0" err="1">
                <a:solidFill>
                  <a:srgbClr val="C00000"/>
                </a:solidFill>
              </a:rPr>
              <a:t>FileInputStream</a:t>
            </a:r>
            <a:r>
              <a:rPr lang="en-US" altLang="zh-CN" b="1" dirty="0">
                <a:solidFill>
                  <a:srgbClr val="C00000"/>
                </a:solidFill>
              </a:rPr>
              <a:t>(File file);</a:t>
            </a:r>
          </a:p>
          <a:p>
            <a:r>
              <a:rPr lang="zh-CN" altLang="en-US" dirty="0"/>
              <a:t>第一个构造方法使用给定的文件名</a:t>
            </a:r>
            <a:r>
              <a:rPr lang="en-US" altLang="zh-CN" dirty="0"/>
              <a:t>name</a:t>
            </a:r>
            <a:r>
              <a:rPr lang="zh-CN" altLang="en-US" dirty="0"/>
              <a:t>创建一个</a:t>
            </a:r>
            <a:r>
              <a:rPr lang="en-US" altLang="zh-CN" dirty="0" err="1"/>
              <a:t>FileInputStream</a:t>
            </a:r>
            <a:r>
              <a:rPr lang="zh-CN" altLang="en-US" dirty="0"/>
              <a:t>对象，第二个构造方法使用</a:t>
            </a:r>
            <a:r>
              <a:rPr lang="en-US" altLang="zh-CN" dirty="0"/>
              <a:t>File</a:t>
            </a:r>
            <a:r>
              <a:rPr lang="zh-CN" altLang="en-US" dirty="0"/>
              <a:t>对象创建</a:t>
            </a:r>
            <a:r>
              <a:rPr lang="en-US" altLang="zh-CN" dirty="0" err="1"/>
              <a:t>FileInputStream</a:t>
            </a:r>
            <a:r>
              <a:rPr lang="zh-CN" altLang="en-US" dirty="0"/>
              <a:t>对象。参数</a:t>
            </a:r>
            <a:r>
              <a:rPr lang="en-US" altLang="zh-CN" dirty="0"/>
              <a:t>name</a:t>
            </a:r>
            <a:r>
              <a:rPr lang="zh-CN" altLang="en-US" dirty="0"/>
              <a:t>和</a:t>
            </a:r>
            <a:r>
              <a:rPr lang="en-US" altLang="zh-CN" dirty="0"/>
              <a:t>file</a:t>
            </a:r>
            <a:r>
              <a:rPr lang="zh-CN" altLang="en-US" dirty="0"/>
              <a:t>指定的文件称做</a:t>
            </a:r>
            <a:r>
              <a:rPr lang="zh-CN" altLang="en-US" b="1" dirty="0"/>
              <a:t>输入流的源</a:t>
            </a:r>
            <a:r>
              <a:rPr lang="zh-CN" altLang="en-US" dirty="0"/>
              <a:t>，输入流通过调用</a:t>
            </a:r>
            <a:r>
              <a:rPr lang="en-US" altLang="zh-CN" dirty="0"/>
              <a:t>read</a:t>
            </a:r>
            <a:r>
              <a:rPr lang="zh-CN" altLang="en-US" dirty="0"/>
              <a:t>方法读出源中的数据。</a:t>
            </a:r>
          </a:p>
        </p:txBody>
      </p:sp>
      <p:sp>
        <p:nvSpPr>
          <p:cNvPr id="7" name="矩形 6"/>
          <p:cNvSpPr/>
          <p:nvPr/>
        </p:nvSpPr>
        <p:spPr>
          <a:xfrm>
            <a:off x="224884" y="3613666"/>
            <a:ext cx="261001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．以字节为单位读文件</a:t>
            </a:r>
          </a:p>
        </p:txBody>
      </p:sp>
      <p:sp>
        <p:nvSpPr>
          <p:cNvPr id="8" name="矩形 7"/>
          <p:cNvSpPr/>
          <p:nvPr/>
        </p:nvSpPr>
        <p:spPr>
          <a:xfrm>
            <a:off x="224884" y="3982998"/>
            <a:ext cx="8919115" cy="1754326"/>
          </a:xfrm>
          <a:prstGeom prst="rect">
            <a:avLst/>
          </a:prstGeom>
        </p:spPr>
        <p:txBody>
          <a:bodyPr wrap="square">
            <a:spAutoFit/>
          </a:bodyPr>
          <a:lstStyle/>
          <a:p>
            <a:r>
              <a:rPr lang="en-US" altLang="zh-CN" b="1" dirty="0" err="1">
                <a:solidFill>
                  <a:srgbClr val="C00000"/>
                </a:solidFill>
              </a:rPr>
              <a:t>int</a:t>
            </a:r>
            <a:r>
              <a:rPr lang="en-US" altLang="zh-CN" b="1" dirty="0">
                <a:solidFill>
                  <a:srgbClr val="C00000"/>
                </a:solidFill>
              </a:rPr>
              <a:t> read(byte b[]);</a:t>
            </a:r>
          </a:p>
          <a:p>
            <a:r>
              <a:rPr lang="en-US" altLang="zh-CN" b="1" dirty="0" err="1">
                <a:solidFill>
                  <a:srgbClr val="C00000"/>
                </a:solidFill>
              </a:rPr>
              <a:t>int</a:t>
            </a:r>
            <a:r>
              <a:rPr lang="en-US" altLang="zh-CN" b="1" dirty="0">
                <a:solidFill>
                  <a:srgbClr val="C00000"/>
                </a:solidFill>
              </a:rPr>
              <a:t> read(byte b[],</a:t>
            </a:r>
            <a:r>
              <a:rPr lang="en-US" altLang="zh-CN" b="1" dirty="0" err="1">
                <a:solidFill>
                  <a:srgbClr val="C00000"/>
                </a:solidFill>
              </a:rPr>
              <a:t>int</a:t>
            </a:r>
            <a:r>
              <a:rPr lang="en-US" altLang="zh-CN" b="1" dirty="0">
                <a:solidFill>
                  <a:srgbClr val="C00000"/>
                </a:solidFill>
              </a:rPr>
              <a:t> </a:t>
            </a:r>
            <a:r>
              <a:rPr lang="en-US" altLang="zh-CN" b="1" dirty="0" err="1">
                <a:solidFill>
                  <a:srgbClr val="C00000"/>
                </a:solidFill>
              </a:rPr>
              <a:t>off,int</a:t>
            </a:r>
            <a:r>
              <a:rPr lang="en-US" altLang="zh-CN" b="1" dirty="0">
                <a:solidFill>
                  <a:srgbClr val="C00000"/>
                </a:solidFill>
              </a:rPr>
              <a:t> </a:t>
            </a:r>
            <a:r>
              <a:rPr lang="en-US" altLang="zh-CN" b="1" dirty="0" err="1">
                <a:solidFill>
                  <a:srgbClr val="C00000"/>
                </a:solidFill>
              </a:rPr>
              <a:t>len</a:t>
            </a:r>
            <a:r>
              <a:rPr lang="en-US" altLang="zh-CN" b="1" dirty="0">
                <a:solidFill>
                  <a:srgbClr val="C00000"/>
                </a:solidFill>
              </a:rPr>
              <a:t>);</a:t>
            </a:r>
          </a:p>
          <a:p>
            <a:r>
              <a:rPr lang="zh-CN" altLang="en-US" dirty="0"/>
              <a:t>其中，第一个方法将试图从文件读取</a:t>
            </a:r>
            <a:r>
              <a:rPr lang="en-US" altLang="zh-CN" dirty="0" err="1"/>
              <a:t>b.length</a:t>
            </a:r>
            <a:r>
              <a:rPr lang="zh-CN" altLang="en-US" dirty="0"/>
              <a:t>个字节，并将读取的字节存放在数组</a:t>
            </a:r>
            <a:r>
              <a:rPr lang="en-US" altLang="zh-CN" dirty="0"/>
              <a:t>b</a:t>
            </a:r>
            <a:r>
              <a:rPr lang="zh-CN" altLang="en-US" dirty="0"/>
              <a:t>中；第</a:t>
            </a:r>
            <a:r>
              <a:rPr lang="en-US" altLang="zh-CN" dirty="0"/>
              <a:t>2</a:t>
            </a:r>
            <a:r>
              <a:rPr lang="zh-CN" altLang="en-US" dirty="0"/>
              <a:t>个方法试图读取</a:t>
            </a:r>
            <a:r>
              <a:rPr lang="en-US" altLang="zh-CN" dirty="0" err="1"/>
              <a:t>len</a:t>
            </a:r>
            <a:r>
              <a:rPr lang="zh-CN" altLang="en-US" dirty="0"/>
              <a:t>个字节，并将读取的字节存放在数组</a:t>
            </a:r>
            <a:r>
              <a:rPr lang="en-US" altLang="zh-CN" dirty="0"/>
              <a:t>b</a:t>
            </a:r>
            <a:r>
              <a:rPr lang="zh-CN" altLang="en-US" dirty="0"/>
              <a:t>中，</a:t>
            </a:r>
            <a:r>
              <a:rPr lang="en-US" altLang="zh-CN" dirty="0"/>
              <a:t>off</a:t>
            </a:r>
            <a:r>
              <a:rPr lang="zh-CN" altLang="en-US" dirty="0"/>
              <a:t>是首字节在数组中的存放位置。这两个</a:t>
            </a:r>
            <a:r>
              <a:rPr lang="en-US" altLang="zh-CN" dirty="0"/>
              <a:t>read</a:t>
            </a:r>
            <a:r>
              <a:rPr lang="zh-CN" altLang="en-US" dirty="0"/>
              <a:t>方法都返回实际读取的字节个数，如果到达文件的末尾，方法返回</a:t>
            </a:r>
            <a:r>
              <a:rPr lang="en-US" altLang="zh-CN" dirty="0"/>
              <a:t>-</a:t>
            </a:r>
            <a:r>
              <a:rPr lang="en-US" altLang="zh-CN" dirty="0" smtClean="0"/>
              <a:t>1.</a:t>
            </a:r>
            <a:endParaRPr lang="en-US" altLang="zh-CN" dirty="0"/>
          </a:p>
        </p:txBody>
      </p:sp>
      <p:sp>
        <p:nvSpPr>
          <p:cNvPr id="9" name="矩形 8"/>
          <p:cNvSpPr/>
          <p:nvPr/>
        </p:nvSpPr>
        <p:spPr>
          <a:xfrm>
            <a:off x="1043608" y="5896669"/>
            <a:ext cx="3243196" cy="369332"/>
          </a:xfrm>
          <a:prstGeom prst="rect">
            <a:avLst/>
          </a:prstGeom>
        </p:spPr>
        <p:txBody>
          <a:bodyPr wrap="none">
            <a:spAutoFit/>
          </a:bodyPr>
          <a:lstStyle/>
          <a:p>
            <a:r>
              <a:rPr lang="zh-CN" altLang="en-US" dirty="0" smtClean="0"/>
              <a:t>使用</a:t>
            </a:r>
            <a:r>
              <a:rPr lang="zh-CN" altLang="en-US" dirty="0"/>
              <a:t>文件字节输入流读取</a:t>
            </a:r>
            <a:r>
              <a:rPr lang="zh-CN" altLang="en-US" dirty="0" smtClean="0"/>
              <a:t>文件</a:t>
            </a:r>
            <a:r>
              <a:rPr lang="en-US" altLang="zh-CN" dirty="0" smtClean="0"/>
              <a:t>.</a:t>
            </a:r>
            <a:endParaRPr lang="zh-CN" altLang="en-US" dirty="0"/>
          </a:p>
        </p:txBody>
      </p:sp>
      <p:sp>
        <p:nvSpPr>
          <p:cNvPr id="10" name="矩形 9"/>
          <p:cNvSpPr/>
          <p:nvPr/>
        </p:nvSpPr>
        <p:spPr>
          <a:xfrm>
            <a:off x="227359" y="5897740"/>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hlinkClick r:id="rId2" action="ppaction://hlinkfile"/>
              </a:rPr>
              <a:t>4 </a:t>
            </a:r>
            <a:endParaRPr lang="zh-CN" altLang="en-US"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5614103"/>
            <a:ext cx="3091807" cy="934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右箭头 10"/>
          <p:cNvSpPr/>
          <p:nvPr/>
        </p:nvSpPr>
        <p:spPr>
          <a:xfrm>
            <a:off x="4286804" y="5896669"/>
            <a:ext cx="27187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379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2278399" cy="699036"/>
          </a:xfrm>
        </p:spPr>
        <p:txBody>
          <a:bodyPr>
            <a:normAutofit fontScale="90000"/>
          </a:bodyPr>
          <a:lstStyle/>
          <a:p>
            <a:pPr lvl="1"/>
            <a:r>
              <a:rPr lang="en-US" altLang="zh-CN" sz="2400" b="1" dirty="0"/>
              <a:t>12.2 </a:t>
            </a:r>
            <a:r>
              <a:rPr lang="zh-CN" altLang="zh-CN" sz="2400" b="1" dirty="0"/>
              <a:t>文件字节流</a:t>
            </a:r>
          </a:p>
        </p:txBody>
      </p:sp>
      <p:sp>
        <p:nvSpPr>
          <p:cNvPr id="13" name="文本占位符 3"/>
          <p:cNvSpPr>
            <a:spLocks noGrp="1"/>
          </p:cNvSpPr>
          <p:nvPr>
            <p:ph type="body" sz="half" idx="2"/>
          </p:nvPr>
        </p:nvSpPr>
        <p:spPr>
          <a:xfrm>
            <a:off x="30907" y="584684"/>
            <a:ext cx="3028925" cy="864096"/>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12.2.1 </a:t>
            </a:r>
            <a:r>
              <a:rPr lang="zh-CN" altLang="en-US" sz="1800" b="1" dirty="0">
                <a:solidFill>
                  <a:srgbClr val="0070C0"/>
                </a:solidFill>
              </a:rPr>
              <a:t>文件字节输入流</a:t>
            </a:r>
          </a:p>
          <a:p>
            <a:pPr marL="285750" indent="-285750">
              <a:buFont typeface="Arial" pitchFamily="34" charset="0"/>
              <a:buChar char="•"/>
            </a:pPr>
            <a:r>
              <a:rPr lang="en-US" altLang="zh-CN" sz="1800" b="1" dirty="0">
                <a:solidFill>
                  <a:srgbClr val="C00000"/>
                </a:solidFill>
              </a:rPr>
              <a:t>12.2.2 </a:t>
            </a:r>
            <a:r>
              <a:rPr lang="zh-CN" altLang="en-US" sz="1800" b="1" dirty="0">
                <a:solidFill>
                  <a:srgbClr val="C00000"/>
                </a:solidFill>
              </a:rPr>
              <a:t>文件字节输出流</a:t>
            </a:r>
            <a:endParaRPr lang="zh-CN" altLang="en-US" dirty="0">
              <a:solidFill>
                <a:srgbClr val="C00000"/>
              </a:solidFill>
            </a:endParaRPr>
          </a:p>
        </p:txBody>
      </p:sp>
      <p:sp>
        <p:nvSpPr>
          <p:cNvPr id="3" name="左箭头 2"/>
          <p:cNvSpPr/>
          <p:nvPr/>
        </p:nvSpPr>
        <p:spPr>
          <a:xfrm>
            <a:off x="3059832" y="985374"/>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91881" y="332656"/>
            <a:ext cx="261161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创建文件字节输出流</a:t>
            </a:r>
            <a:endParaRPr lang="zh-CN" altLang="en-US" b="1" dirty="0"/>
          </a:p>
        </p:txBody>
      </p:sp>
      <p:sp>
        <p:nvSpPr>
          <p:cNvPr id="6" name="矩形 5"/>
          <p:cNvSpPr/>
          <p:nvPr/>
        </p:nvSpPr>
        <p:spPr>
          <a:xfrm>
            <a:off x="3491881" y="701988"/>
            <a:ext cx="4968552" cy="923330"/>
          </a:xfrm>
          <a:prstGeom prst="rect">
            <a:avLst/>
          </a:prstGeom>
        </p:spPr>
        <p:txBody>
          <a:bodyPr wrap="square">
            <a:spAutoFit/>
          </a:bodyPr>
          <a:lstStyle/>
          <a:p>
            <a:r>
              <a:rPr lang="zh-CN" altLang="en-US" dirty="0"/>
              <a:t>构造方法：</a:t>
            </a:r>
          </a:p>
          <a:p>
            <a:r>
              <a:rPr lang="en-US" altLang="zh-CN" dirty="0" err="1"/>
              <a:t>FileOutputStream</a:t>
            </a:r>
            <a:r>
              <a:rPr lang="zh-CN" altLang="zh-CN" dirty="0"/>
              <a:t>（</a:t>
            </a:r>
            <a:r>
              <a:rPr lang="en-US" altLang="zh-CN" dirty="0"/>
              <a:t>String name</a:t>
            </a:r>
            <a:r>
              <a:rPr lang="zh-CN" altLang="zh-CN" dirty="0"/>
              <a:t>）</a:t>
            </a:r>
          </a:p>
          <a:p>
            <a:r>
              <a:rPr lang="en-US" altLang="zh-CN" dirty="0" err="1"/>
              <a:t>FileOutputStream</a:t>
            </a:r>
            <a:r>
              <a:rPr lang="en-US" altLang="zh-CN" dirty="0"/>
              <a:t>(File file</a:t>
            </a:r>
            <a:r>
              <a:rPr lang="en-US" altLang="zh-CN" dirty="0" smtClean="0"/>
              <a:t>)</a:t>
            </a:r>
            <a:endParaRPr lang="zh-CN" altLang="zh-CN" dirty="0"/>
          </a:p>
        </p:txBody>
      </p:sp>
      <p:sp>
        <p:nvSpPr>
          <p:cNvPr id="7" name="矩形 6"/>
          <p:cNvSpPr/>
          <p:nvPr/>
        </p:nvSpPr>
        <p:spPr>
          <a:xfrm>
            <a:off x="112440" y="4233167"/>
            <a:ext cx="261001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zh-CN" b="1" dirty="0"/>
              <a:t>．以字节为单位写文件</a:t>
            </a:r>
          </a:p>
        </p:txBody>
      </p:sp>
      <p:sp>
        <p:nvSpPr>
          <p:cNvPr id="8" name="矩形 7"/>
          <p:cNvSpPr/>
          <p:nvPr/>
        </p:nvSpPr>
        <p:spPr>
          <a:xfrm>
            <a:off x="99123" y="4608868"/>
            <a:ext cx="8919115" cy="1477328"/>
          </a:xfrm>
          <a:prstGeom prst="rect">
            <a:avLst/>
          </a:prstGeom>
        </p:spPr>
        <p:txBody>
          <a:bodyPr wrap="square">
            <a:spAutoFit/>
          </a:bodyPr>
          <a:lstStyle/>
          <a:p>
            <a:r>
              <a:rPr lang="en-US" altLang="zh-CN" b="1" dirty="0">
                <a:solidFill>
                  <a:srgbClr val="C00000"/>
                </a:solidFill>
              </a:rPr>
              <a:t>public void write(byte b[]);</a:t>
            </a:r>
            <a:endParaRPr lang="zh-CN" altLang="zh-CN" b="1" dirty="0">
              <a:solidFill>
                <a:srgbClr val="C00000"/>
              </a:solidFill>
            </a:endParaRPr>
          </a:p>
          <a:p>
            <a:r>
              <a:rPr lang="zh-CN" altLang="zh-CN" dirty="0"/>
              <a:t>的功能是写</a:t>
            </a:r>
            <a:r>
              <a:rPr lang="en-US" altLang="zh-CN" dirty="0" err="1"/>
              <a:t>b.length</a:t>
            </a:r>
            <a:r>
              <a:rPr lang="zh-CN" altLang="zh-CN" dirty="0"/>
              <a:t>个字节到文件。方法：</a:t>
            </a:r>
          </a:p>
          <a:p>
            <a:r>
              <a:rPr lang="en-US" altLang="zh-CN" b="1" dirty="0">
                <a:solidFill>
                  <a:srgbClr val="C00000"/>
                </a:solidFill>
              </a:rPr>
              <a:t>public void write(byte b[],</a:t>
            </a:r>
            <a:r>
              <a:rPr lang="en-US" altLang="zh-CN" b="1" dirty="0" err="1">
                <a:solidFill>
                  <a:srgbClr val="C00000"/>
                </a:solidFill>
              </a:rPr>
              <a:t>int</a:t>
            </a:r>
            <a:r>
              <a:rPr lang="en-US" altLang="zh-CN" b="1" dirty="0">
                <a:solidFill>
                  <a:srgbClr val="C00000"/>
                </a:solidFill>
              </a:rPr>
              <a:t> </a:t>
            </a:r>
            <a:r>
              <a:rPr lang="en-US" altLang="zh-CN" b="1" dirty="0" err="1">
                <a:solidFill>
                  <a:srgbClr val="C00000"/>
                </a:solidFill>
              </a:rPr>
              <a:t>off,int</a:t>
            </a:r>
            <a:r>
              <a:rPr lang="en-US" altLang="zh-CN" b="1" dirty="0">
                <a:solidFill>
                  <a:srgbClr val="C00000"/>
                </a:solidFill>
              </a:rPr>
              <a:t> </a:t>
            </a:r>
            <a:r>
              <a:rPr lang="en-US" altLang="zh-CN" b="1" dirty="0" err="1">
                <a:solidFill>
                  <a:srgbClr val="C00000"/>
                </a:solidFill>
              </a:rPr>
              <a:t>len</a:t>
            </a:r>
            <a:r>
              <a:rPr lang="en-US" altLang="zh-CN" b="1" dirty="0">
                <a:solidFill>
                  <a:srgbClr val="C00000"/>
                </a:solidFill>
              </a:rPr>
              <a:t>);</a:t>
            </a:r>
            <a:endParaRPr lang="zh-CN" altLang="zh-CN" b="1" dirty="0">
              <a:solidFill>
                <a:srgbClr val="C00000"/>
              </a:solidFill>
            </a:endParaRPr>
          </a:p>
          <a:p>
            <a:r>
              <a:rPr lang="zh-CN" altLang="zh-CN" dirty="0"/>
              <a:t>的功能是从给定字节数组中起始于偏移量</a:t>
            </a:r>
            <a:r>
              <a:rPr lang="en-US" altLang="zh-CN" dirty="0"/>
              <a:t>off</a:t>
            </a:r>
            <a:r>
              <a:rPr lang="zh-CN" altLang="zh-CN" dirty="0"/>
              <a:t>处写</a:t>
            </a:r>
            <a:r>
              <a:rPr lang="en-US" altLang="zh-CN" dirty="0" err="1"/>
              <a:t>len</a:t>
            </a:r>
            <a:r>
              <a:rPr lang="zh-CN" altLang="zh-CN" dirty="0"/>
              <a:t>个字节到文件，参数</a:t>
            </a:r>
            <a:r>
              <a:rPr lang="en-US" altLang="zh-CN" dirty="0"/>
              <a:t>b</a:t>
            </a:r>
            <a:r>
              <a:rPr lang="zh-CN" altLang="zh-CN" dirty="0"/>
              <a:t>是存放了数据的字节数组、</a:t>
            </a:r>
            <a:r>
              <a:rPr lang="en-US" altLang="zh-CN" dirty="0"/>
              <a:t>off</a:t>
            </a:r>
            <a:r>
              <a:rPr lang="zh-CN" altLang="zh-CN" dirty="0"/>
              <a:t>是数据的起始偏移量、</a:t>
            </a:r>
            <a:r>
              <a:rPr lang="en-US" altLang="zh-CN" dirty="0" err="1"/>
              <a:t>len</a:t>
            </a:r>
            <a:r>
              <a:rPr lang="zh-CN" altLang="zh-CN" dirty="0"/>
              <a:t>是要写出的字节</a:t>
            </a:r>
            <a:r>
              <a:rPr lang="zh-CN" altLang="zh-CN" dirty="0" smtClean="0"/>
              <a:t>数</a:t>
            </a:r>
            <a:r>
              <a:rPr lang="zh-CN" altLang="en-US" dirty="0" smtClean="0"/>
              <a:t>。</a:t>
            </a:r>
            <a:endParaRPr lang="en-US" altLang="zh-CN" dirty="0"/>
          </a:p>
        </p:txBody>
      </p:sp>
      <p:sp>
        <p:nvSpPr>
          <p:cNvPr id="9" name="矩形 8"/>
          <p:cNvSpPr/>
          <p:nvPr/>
        </p:nvSpPr>
        <p:spPr>
          <a:xfrm>
            <a:off x="1008683" y="6274077"/>
            <a:ext cx="2550698" cy="369332"/>
          </a:xfrm>
          <a:prstGeom prst="rect">
            <a:avLst/>
          </a:prstGeom>
        </p:spPr>
        <p:txBody>
          <a:bodyPr wrap="none">
            <a:spAutoFit/>
          </a:bodyPr>
          <a:lstStyle/>
          <a:p>
            <a:r>
              <a:rPr lang="zh-CN" altLang="en-US" dirty="0" smtClean="0"/>
              <a:t>向文件写入和尾加数据</a:t>
            </a:r>
            <a:r>
              <a:rPr lang="en-US" altLang="zh-CN" dirty="0" smtClean="0"/>
              <a:t>.</a:t>
            </a:r>
            <a:endParaRPr lang="zh-CN" altLang="en-US" dirty="0"/>
          </a:p>
        </p:txBody>
      </p:sp>
      <p:sp>
        <p:nvSpPr>
          <p:cNvPr id="10" name="矩形 9"/>
          <p:cNvSpPr/>
          <p:nvPr/>
        </p:nvSpPr>
        <p:spPr>
          <a:xfrm>
            <a:off x="147265" y="6266001"/>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5 </a:t>
            </a:r>
            <a:endParaRPr lang="zh-CN" altLang="en-US" dirty="0"/>
          </a:p>
        </p:txBody>
      </p:sp>
      <p:sp>
        <p:nvSpPr>
          <p:cNvPr id="5" name="矩形 4"/>
          <p:cNvSpPr/>
          <p:nvPr/>
        </p:nvSpPr>
        <p:spPr>
          <a:xfrm>
            <a:off x="112440" y="2201842"/>
            <a:ext cx="8127431" cy="2031325"/>
          </a:xfrm>
          <a:prstGeom prst="rect">
            <a:avLst/>
          </a:prstGeom>
        </p:spPr>
        <p:txBody>
          <a:bodyPr wrap="square">
            <a:spAutoFit/>
          </a:bodyPr>
          <a:lstStyle/>
          <a:p>
            <a:r>
              <a:rPr lang="zh-CN" altLang="en-US" dirty="0" smtClean="0"/>
              <a:t>选择</a:t>
            </a:r>
            <a:r>
              <a:rPr lang="zh-CN" altLang="en-US" dirty="0"/>
              <a:t>是否刷新文件：</a:t>
            </a:r>
          </a:p>
          <a:p>
            <a:r>
              <a:rPr lang="en-US" altLang="zh-CN" b="1" dirty="0" err="1">
                <a:solidFill>
                  <a:srgbClr val="C00000"/>
                </a:solidFill>
              </a:rPr>
              <a:t>FileOutputStream</a:t>
            </a:r>
            <a:r>
              <a:rPr lang="en-US" altLang="zh-CN" b="1" dirty="0">
                <a:solidFill>
                  <a:srgbClr val="C00000"/>
                </a:solidFill>
              </a:rPr>
              <a:t>(String name, </a:t>
            </a:r>
            <a:r>
              <a:rPr lang="en-US" altLang="zh-CN" b="1" dirty="0" err="1">
                <a:solidFill>
                  <a:srgbClr val="C00000"/>
                </a:solidFill>
              </a:rPr>
              <a:t>boolean</a:t>
            </a:r>
            <a:r>
              <a:rPr lang="en-US" altLang="zh-CN" b="1" dirty="0">
                <a:solidFill>
                  <a:srgbClr val="C00000"/>
                </a:solidFill>
              </a:rPr>
              <a:t> append);</a:t>
            </a:r>
          </a:p>
          <a:p>
            <a:r>
              <a:rPr lang="en-US" altLang="zh-CN" b="1" dirty="0" err="1">
                <a:solidFill>
                  <a:srgbClr val="C00000"/>
                </a:solidFill>
              </a:rPr>
              <a:t>FileOutputStream</a:t>
            </a:r>
            <a:r>
              <a:rPr lang="en-US" altLang="zh-CN" b="1" dirty="0">
                <a:solidFill>
                  <a:srgbClr val="C00000"/>
                </a:solidFill>
              </a:rPr>
              <a:t>(File </a:t>
            </a:r>
            <a:r>
              <a:rPr lang="en-US" altLang="zh-CN" b="1" dirty="0" err="1">
                <a:solidFill>
                  <a:srgbClr val="C00000"/>
                </a:solidFill>
              </a:rPr>
              <a:t>file</a:t>
            </a:r>
            <a:r>
              <a:rPr lang="en-US" altLang="zh-CN" b="1" dirty="0">
                <a:solidFill>
                  <a:srgbClr val="C00000"/>
                </a:solidFill>
              </a:rPr>
              <a:t>, </a:t>
            </a:r>
            <a:r>
              <a:rPr lang="en-US" altLang="zh-CN" b="1" dirty="0" err="1">
                <a:solidFill>
                  <a:srgbClr val="C00000"/>
                </a:solidFill>
              </a:rPr>
              <a:t>boolean</a:t>
            </a:r>
            <a:r>
              <a:rPr lang="en-US" altLang="zh-CN" b="1" dirty="0">
                <a:solidFill>
                  <a:srgbClr val="C00000"/>
                </a:solidFill>
              </a:rPr>
              <a:t> append);</a:t>
            </a:r>
          </a:p>
          <a:p>
            <a:r>
              <a:rPr lang="zh-CN" altLang="en-US" dirty="0"/>
              <a:t>当用构造方法创建指向一个文件的输出流时，如果参数</a:t>
            </a:r>
            <a:r>
              <a:rPr lang="en-US" altLang="zh-CN" dirty="0"/>
              <a:t>append</a:t>
            </a:r>
            <a:r>
              <a:rPr lang="zh-CN" altLang="en-US" dirty="0"/>
              <a:t>取值</a:t>
            </a:r>
            <a:r>
              <a:rPr lang="en-US" altLang="zh-CN" dirty="0"/>
              <a:t>true</a:t>
            </a:r>
            <a:r>
              <a:rPr lang="zh-CN" altLang="en-US" dirty="0"/>
              <a:t>，输出流不会刷新所指向的文件（假如文件已存在），输出流的</a:t>
            </a:r>
            <a:r>
              <a:rPr lang="en-US" altLang="zh-CN" dirty="0"/>
              <a:t>write</a:t>
            </a:r>
            <a:r>
              <a:rPr lang="zh-CN" altLang="en-US" dirty="0"/>
              <a:t>的方法将从文件的末尾开始向文件写入数据，参数</a:t>
            </a:r>
            <a:r>
              <a:rPr lang="en-US" altLang="zh-CN" dirty="0"/>
              <a:t>append</a:t>
            </a:r>
            <a:r>
              <a:rPr lang="zh-CN" altLang="en-US" dirty="0"/>
              <a:t>取值</a:t>
            </a:r>
            <a:r>
              <a:rPr lang="en-US" altLang="zh-CN" dirty="0"/>
              <a:t>false</a:t>
            </a:r>
            <a:r>
              <a:rPr lang="zh-CN" altLang="en-US" dirty="0"/>
              <a:t>，输出流将刷新所指向的文件（假如文件已存在</a:t>
            </a:r>
            <a:r>
              <a:rPr lang="zh-CN" altLang="en-US" dirty="0" smtClean="0"/>
              <a:t>）。</a:t>
            </a:r>
            <a:endParaRPr lang="zh-CN" altLang="en-US" dirty="0"/>
          </a:p>
        </p:txBody>
      </p:sp>
      <p:sp>
        <p:nvSpPr>
          <p:cNvPr id="12" name="矩形 11"/>
          <p:cNvSpPr/>
          <p:nvPr/>
        </p:nvSpPr>
        <p:spPr>
          <a:xfrm>
            <a:off x="112440" y="1563434"/>
            <a:ext cx="8636023" cy="646331"/>
          </a:xfrm>
          <a:prstGeom prst="rect">
            <a:avLst/>
          </a:prstGeom>
        </p:spPr>
        <p:txBody>
          <a:bodyPr wrap="square">
            <a:spAutoFit/>
          </a:bodyPr>
          <a:lstStyle/>
          <a:p>
            <a:r>
              <a:rPr lang="zh-CN" altLang="en-US" dirty="0"/>
              <a:t>第一个构造方法使用给定的文件名</a:t>
            </a:r>
            <a:r>
              <a:rPr lang="en-US" altLang="zh-CN" dirty="0"/>
              <a:t>name</a:t>
            </a:r>
            <a:r>
              <a:rPr lang="zh-CN" altLang="en-US" dirty="0"/>
              <a:t>作为目的地创建一个</a:t>
            </a:r>
            <a:r>
              <a:rPr lang="en-US" altLang="zh-CN" dirty="0" err="1"/>
              <a:t>FileOutputStream</a:t>
            </a:r>
            <a:r>
              <a:rPr lang="zh-CN" altLang="en-US" dirty="0"/>
              <a:t>对象。第二个构造方法使用</a:t>
            </a:r>
            <a:r>
              <a:rPr lang="en-US" altLang="zh-CN" dirty="0"/>
              <a:t>File</a:t>
            </a:r>
            <a:r>
              <a:rPr lang="zh-CN" altLang="en-US" dirty="0"/>
              <a:t>对象作为目的地创建</a:t>
            </a:r>
            <a:r>
              <a:rPr lang="en-US" altLang="zh-CN" dirty="0" err="1"/>
              <a:t>FileOutputStream</a:t>
            </a:r>
            <a:r>
              <a:rPr lang="zh-CN" altLang="en-US" dirty="0"/>
              <a:t>对象。</a:t>
            </a:r>
          </a:p>
        </p:txBody>
      </p:sp>
    </p:spTree>
    <p:extLst>
      <p:ext uri="{BB962C8B-B14F-4D97-AF65-F5344CB8AC3E}">
        <p14:creationId xmlns:p14="http://schemas.microsoft.com/office/powerpoint/2010/main" val="957662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2278399" cy="699036"/>
          </a:xfrm>
        </p:spPr>
        <p:txBody>
          <a:bodyPr>
            <a:normAutofit fontScale="90000"/>
          </a:bodyPr>
          <a:lstStyle/>
          <a:p>
            <a:pPr lvl="1"/>
            <a:r>
              <a:rPr lang="en-US" altLang="zh-CN" sz="2400" b="1" dirty="0"/>
              <a:t>12.2 </a:t>
            </a:r>
            <a:r>
              <a:rPr lang="zh-CN" altLang="zh-CN" sz="2400" b="1" dirty="0"/>
              <a:t>文件字节流</a:t>
            </a:r>
          </a:p>
        </p:txBody>
      </p:sp>
      <p:sp>
        <p:nvSpPr>
          <p:cNvPr id="13" name="文本占位符 3"/>
          <p:cNvSpPr>
            <a:spLocks noGrp="1"/>
          </p:cNvSpPr>
          <p:nvPr>
            <p:ph type="body" sz="half" idx="2"/>
          </p:nvPr>
        </p:nvSpPr>
        <p:spPr>
          <a:xfrm>
            <a:off x="30907" y="584684"/>
            <a:ext cx="3028925" cy="40069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12.2.3 </a:t>
            </a:r>
            <a:r>
              <a:rPr lang="zh-CN" altLang="en-US" sz="1800" b="1" dirty="0">
                <a:solidFill>
                  <a:srgbClr val="C00000"/>
                </a:solidFill>
              </a:rPr>
              <a:t>关闭流</a:t>
            </a:r>
            <a:endParaRPr lang="zh-CN" altLang="en-US" dirty="0">
              <a:solidFill>
                <a:srgbClr val="C00000"/>
              </a:solidFill>
            </a:endParaRPr>
          </a:p>
        </p:txBody>
      </p:sp>
      <p:sp>
        <p:nvSpPr>
          <p:cNvPr id="3" name="左箭头 2"/>
          <p:cNvSpPr/>
          <p:nvPr/>
        </p:nvSpPr>
        <p:spPr>
          <a:xfrm>
            <a:off x="3059832" y="701988"/>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5536" y="1340768"/>
            <a:ext cx="8568952" cy="2031325"/>
          </a:xfrm>
          <a:prstGeom prst="rect">
            <a:avLst/>
          </a:prstGeom>
        </p:spPr>
        <p:txBody>
          <a:bodyPr wrap="square">
            <a:spAutoFit/>
          </a:bodyPr>
          <a:lstStyle/>
          <a:p>
            <a:r>
              <a:rPr lang="zh-CN" altLang="en-US" dirty="0"/>
              <a:t>虽然</a:t>
            </a:r>
            <a:r>
              <a:rPr lang="en-US" altLang="zh-CN" dirty="0"/>
              <a:t>Java</a:t>
            </a:r>
            <a:r>
              <a:rPr lang="zh-CN" altLang="en-US" dirty="0"/>
              <a:t>在程序结束时自动关闭所有打开的流，但是当程序使用完流后，显式地关闭任何打开的流仍是一个良好的习惯。一个被打开的流可能会用尽系统资源，这取决于平台和实现。如果没有关闭那些被打开的流，那么就可能不允许另一个程序操作这些流所用的资源。关闭输出流的另一个原因是把该流缓冲区的内容冲洗掉（通常冲洗到磁盘文件上）。正如我们将要学到的，在操作系统把程序所写到输出流上的那些字节保存到磁盘上之前，有时被存放在内存缓冲区中，通过</a:t>
            </a:r>
            <a:r>
              <a:rPr lang="zh-CN" altLang="en-US" b="1" dirty="0"/>
              <a:t>调用</a:t>
            </a:r>
            <a:r>
              <a:rPr lang="en-US" altLang="zh-CN" b="1" dirty="0"/>
              <a:t>close</a:t>
            </a:r>
            <a:r>
              <a:rPr lang="zh-CN" altLang="en-US" b="1" dirty="0"/>
              <a:t>（）</a:t>
            </a:r>
            <a:r>
              <a:rPr lang="zh-CN" altLang="en-US" dirty="0"/>
              <a:t>方法，可以保证操作系统把流缓冲区的内容写到它的目的地。</a:t>
            </a:r>
          </a:p>
        </p:txBody>
      </p:sp>
    </p:spTree>
    <p:extLst>
      <p:ext uri="{BB962C8B-B14F-4D97-AF65-F5344CB8AC3E}">
        <p14:creationId xmlns:p14="http://schemas.microsoft.com/office/powerpoint/2010/main" val="3352755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679" y="-99392"/>
            <a:ext cx="2278399" cy="699036"/>
          </a:xfrm>
        </p:spPr>
        <p:txBody>
          <a:bodyPr>
            <a:normAutofit/>
          </a:bodyPr>
          <a:lstStyle/>
          <a:p>
            <a:pPr lvl="1"/>
            <a:r>
              <a:rPr lang="en-US" altLang="zh-CN" sz="2000" b="1" dirty="0"/>
              <a:t>12.3 </a:t>
            </a:r>
            <a:r>
              <a:rPr lang="zh-CN" altLang="zh-CN" sz="2000" b="1" dirty="0"/>
              <a:t>文件字符流</a:t>
            </a:r>
          </a:p>
        </p:txBody>
      </p:sp>
      <p:sp>
        <p:nvSpPr>
          <p:cNvPr id="4" name="矩形 3"/>
          <p:cNvSpPr/>
          <p:nvPr/>
        </p:nvSpPr>
        <p:spPr>
          <a:xfrm>
            <a:off x="249551" y="647400"/>
            <a:ext cx="332334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．创建文件字节</a:t>
            </a:r>
            <a:r>
              <a:rPr lang="zh-CN" altLang="en-US" b="1" dirty="0" smtClean="0"/>
              <a:t>输入、输出流</a:t>
            </a:r>
            <a:endParaRPr lang="zh-CN" altLang="en-US" b="1" dirty="0"/>
          </a:p>
        </p:txBody>
      </p:sp>
      <p:sp>
        <p:nvSpPr>
          <p:cNvPr id="6" name="矩形 5"/>
          <p:cNvSpPr/>
          <p:nvPr/>
        </p:nvSpPr>
        <p:spPr>
          <a:xfrm>
            <a:off x="224883" y="1016732"/>
            <a:ext cx="8667595" cy="923330"/>
          </a:xfrm>
          <a:prstGeom prst="rect">
            <a:avLst/>
          </a:prstGeom>
        </p:spPr>
        <p:txBody>
          <a:bodyPr wrap="square">
            <a:spAutoFit/>
          </a:bodyPr>
          <a:lstStyle/>
          <a:p>
            <a:r>
              <a:rPr lang="zh-CN" altLang="en-US" dirty="0"/>
              <a:t>构造方法：</a:t>
            </a:r>
          </a:p>
          <a:p>
            <a:r>
              <a:rPr lang="en-US" altLang="zh-CN" b="1" dirty="0" err="1">
                <a:solidFill>
                  <a:srgbClr val="C00000"/>
                </a:solidFill>
              </a:rPr>
              <a:t>FileReader</a:t>
            </a:r>
            <a:r>
              <a:rPr lang="en-US" altLang="zh-CN" b="1" dirty="0">
                <a:solidFill>
                  <a:srgbClr val="C00000"/>
                </a:solidFill>
              </a:rPr>
              <a:t>(String filename); </a:t>
            </a:r>
            <a:r>
              <a:rPr lang="en-US" altLang="zh-CN" b="1" dirty="0" smtClean="0">
                <a:solidFill>
                  <a:srgbClr val="C00000"/>
                </a:solidFill>
              </a:rPr>
              <a:t>  </a:t>
            </a:r>
            <a:r>
              <a:rPr lang="en-US" altLang="zh-CN" b="1" dirty="0" err="1" smtClean="0">
                <a:solidFill>
                  <a:srgbClr val="C00000"/>
                </a:solidFill>
              </a:rPr>
              <a:t>FileReader</a:t>
            </a:r>
            <a:r>
              <a:rPr lang="en-US" altLang="zh-CN" b="1" dirty="0" smtClean="0">
                <a:solidFill>
                  <a:srgbClr val="C00000"/>
                </a:solidFill>
              </a:rPr>
              <a:t>(File </a:t>
            </a:r>
            <a:r>
              <a:rPr lang="en-US" altLang="zh-CN" b="1" dirty="0">
                <a:solidFill>
                  <a:srgbClr val="C00000"/>
                </a:solidFill>
              </a:rPr>
              <a:t>filename);</a:t>
            </a:r>
            <a:endParaRPr lang="zh-CN" altLang="zh-CN" b="1" dirty="0">
              <a:solidFill>
                <a:srgbClr val="C00000"/>
              </a:solidFill>
            </a:endParaRPr>
          </a:p>
          <a:p>
            <a:r>
              <a:rPr lang="en-US" altLang="zh-CN" b="1" dirty="0" err="1">
                <a:solidFill>
                  <a:srgbClr val="7030A0"/>
                </a:solidFill>
              </a:rPr>
              <a:t>FileWriter</a:t>
            </a:r>
            <a:r>
              <a:rPr lang="en-US" altLang="zh-CN" b="1" dirty="0">
                <a:solidFill>
                  <a:srgbClr val="7030A0"/>
                </a:solidFill>
              </a:rPr>
              <a:t> (String filename); </a:t>
            </a:r>
            <a:r>
              <a:rPr lang="en-US" altLang="zh-CN" b="1" dirty="0" smtClean="0">
                <a:solidFill>
                  <a:srgbClr val="7030A0"/>
                </a:solidFill>
              </a:rPr>
              <a:t>  </a:t>
            </a:r>
            <a:r>
              <a:rPr lang="en-US" altLang="zh-CN" b="1" dirty="0" err="1" smtClean="0">
                <a:solidFill>
                  <a:srgbClr val="7030A0"/>
                </a:solidFill>
              </a:rPr>
              <a:t>FileWriter</a:t>
            </a:r>
            <a:r>
              <a:rPr lang="en-US" altLang="zh-CN" b="1" dirty="0" smtClean="0">
                <a:solidFill>
                  <a:srgbClr val="7030A0"/>
                </a:solidFill>
              </a:rPr>
              <a:t> </a:t>
            </a:r>
            <a:r>
              <a:rPr lang="en-US" altLang="zh-CN" b="1" dirty="0">
                <a:solidFill>
                  <a:srgbClr val="7030A0"/>
                </a:solidFill>
              </a:rPr>
              <a:t>(File filename);</a:t>
            </a:r>
            <a:endParaRPr lang="zh-CN" altLang="zh-CN" b="1" dirty="0">
              <a:solidFill>
                <a:srgbClr val="7030A0"/>
              </a:solidFill>
            </a:endParaRPr>
          </a:p>
        </p:txBody>
      </p:sp>
      <p:sp>
        <p:nvSpPr>
          <p:cNvPr id="7" name="矩形 6"/>
          <p:cNvSpPr/>
          <p:nvPr/>
        </p:nvSpPr>
        <p:spPr>
          <a:xfrm>
            <a:off x="285022" y="1957797"/>
            <a:ext cx="309091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．以</a:t>
            </a:r>
            <a:r>
              <a:rPr lang="zh-CN" altLang="en-US" b="1" dirty="0" smtClean="0"/>
              <a:t>字符为</a:t>
            </a:r>
            <a:r>
              <a:rPr lang="zh-CN" altLang="en-US" b="1" dirty="0"/>
              <a:t>单位</a:t>
            </a:r>
            <a:r>
              <a:rPr lang="zh-CN" altLang="en-US" b="1" dirty="0" smtClean="0"/>
              <a:t>读，写文件</a:t>
            </a:r>
            <a:endParaRPr lang="zh-CN" altLang="en-US" b="1" dirty="0"/>
          </a:p>
        </p:txBody>
      </p:sp>
      <p:sp>
        <p:nvSpPr>
          <p:cNvPr id="8" name="矩形 7"/>
          <p:cNvSpPr/>
          <p:nvPr/>
        </p:nvSpPr>
        <p:spPr>
          <a:xfrm>
            <a:off x="258158" y="2437621"/>
            <a:ext cx="8919115" cy="2308324"/>
          </a:xfrm>
          <a:prstGeom prst="rect">
            <a:avLst/>
          </a:prstGeom>
        </p:spPr>
        <p:txBody>
          <a:bodyPr wrap="square">
            <a:spAutoFit/>
          </a:bodyPr>
          <a:lstStyle/>
          <a:p>
            <a:pPr lvl="0"/>
            <a:r>
              <a:rPr lang="en-US" altLang="zh-CN" b="1" dirty="0" err="1"/>
              <a:t>int</a:t>
            </a:r>
            <a:r>
              <a:rPr lang="en-US" altLang="zh-CN" b="1" dirty="0"/>
              <a:t> read(char b[]) </a:t>
            </a:r>
            <a:r>
              <a:rPr lang="en-US" altLang="zh-CN" b="1" dirty="0" smtClean="0"/>
              <a:t> </a:t>
            </a:r>
            <a:r>
              <a:rPr lang="zh-CN" altLang="zh-CN" dirty="0" smtClean="0"/>
              <a:t>试图</a:t>
            </a:r>
            <a:r>
              <a:rPr lang="zh-CN" altLang="zh-CN" dirty="0"/>
              <a:t>读取</a:t>
            </a:r>
            <a:r>
              <a:rPr lang="en-US" altLang="zh-CN" dirty="0" err="1"/>
              <a:t>b.length</a:t>
            </a:r>
            <a:r>
              <a:rPr lang="zh-CN" altLang="zh-CN" dirty="0"/>
              <a:t>个字符到字符数组</a:t>
            </a:r>
            <a:r>
              <a:rPr lang="en-US" altLang="zh-CN" dirty="0"/>
              <a:t>b</a:t>
            </a:r>
            <a:r>
              <a:rPr lang="zh-CN" altLang="zh-CN" dirty="0"/>
              <a:t>中，返回实际读取的字符数目。如果到达源的末尾，则返回</a:t>
            </a:r>
            <a:r>
              <a:rPr lang="en-US" altLang="zh-CN" dirty="0"/>
              <a:t>-1</a:t>
            </a:r>
            <a:r>
              <a:rPr lang="zh-CN" altLang="zh-CN" dirty="0"/>
              <a:t>。</a:t>
            </a:r>
          </a:p>
          <a:p>
            <a:pPr lvl="0"/>
            <a:r>
              <a:rPr lang="en-US" altLang="zh-CN" b="1" dirty="0" err="1"/>
              <a:t>int</a:t>
            </a:r>
            <a:r>
              <a:rPr lang="en-US" altLang="zh-CN" b="1" dirty="0"/>
              <a:t> read(char b[], </a:t>
            </a:r>
            <a:r>
              <a:rPr lang="en-US" altLang="zh-CN" b="1" dirty="0" err="1"/>
              <a:t>int</a:t>
            </a:r>
            <a:r>
              <a:rPr lang="en-US" altLang="zh-CN" b="1" dirty="0"/>
              <a:t> off, </a:t>
            </a:r>
            <a:r>
              <a:rPr lang="en-US" altLang="zh-CN" b="1" dirty="0" err="1"/>
              <a:t>int</a:t>
            </a:r>
            <a:r>
              <a:rPr lang="en-US" altLang="zh-CN" b="1" dirty="0"/>
              <a:t> </a:t>
            </a:r>
            <a:r>
              <a:rPr lang="en-US" altLang="zh-CN" b="1" dirty="0" err="1"/>
              <a:t>len</a:t>
            </a:r>
            <a:r>
              <a:rPr lang="en-US" altLang="zh-CN" b="1" dirty="0"/>
              <a:t>) </a:t>
            </a:r>
            <a:r>
              <a:rPr lang="en-US" altLang="zh-CN" b="1" dirty="0" smtClean="0"/>
              <a:t> </a:t>
            </a:r>
            <a:r>
              <a:rPr lang="zh-CN" altLang="zh-CN" dirty="0" smtClean="0"/>
              <a:t>试图</a:t>
            </a:r>
            <a:r>
              <a:rPr lang="zh-CN" altLang="zh-CN" dirty="0"/>
              <a:t>读取</a:t>
            </a:r>
            <a:r>
              <a:rPr lang="en-US" altLang="zh-CN" dirty="0" err="1"/>
              <a:t>len</a:t>
            </a:r>
            <a:r>
              <a:rPr lang="zh-CN" altLang="zh-CN" dirty="0"/>
              <a:t>个字符并存放到字符数组</a:t>
            </a:r>
            <a:r>
              <a:rPr lang="en-US" altLang="zh-CN" dirty="0"/>
              <a:t>b</a:t>
            </a:r>
            <a:r>
              <a:rPr lang="zh-CN" altLang="zh-CN" dirty="0"/>
              <a:t>中，</a:t>
            </a:r>
            <a:r>
              <a:rPr lang="en-US" altLang="zh-CN" dirty="0"/>
              <a:t>off</a:t>
            </a:r>
            <a:r>
              <a:rPr lang="zh-CN" altLang="zh-CN" dirty="0"/>
              <a:t>是首字符在数组中的存放位置，返回实际读取的字符数目。如果到达文件的末尾，则返回</a:t>
            </a:r>
            <a:r>
              <a:rPr lang="en-US" altLang="zh-CN" dirty="0"/>
              <a:t>-1</a:t>
            </a:r>
            <a:r>
              <a:rPr lang="zh-CN" altLang="zh-CN" dirty="0"/>
              <a:t>。</a:t>
            </a:r>
          </a:p>
          <a:p>
            <a:pPr lvl="0"/>
            <a:r>
              <a:rPr lang="en-US" altLang="zh-CN" b="1" dirty="0"/>
              <a:t>void write(</a:t>
            </a:r>
            <a:r>
              <a:rPr lang="en-US" altLang="zh-CN" b="1" dirty="0" err="1"/>
              <a:t>int</a:t>
            </a:r>
            <a:r>
              <a:rPr lang="en-US" altLang="zh-CN" b="1" dirty="0"/>
              <a:t> n) </a:t>
            </a:r>
            <a:r>
              <a:rPr lang="en-US" altLang="zh-CN" b="1" dirty="0" smtClean="0"/>
              <a:t> </a:t>
            </a:r>
            <a:r>
              <a:rPr lang="zh-CN" altLang="zh-CN" dirty="0" smtClean="0"/>
              <a:t>向</a:t>
            </a:r>
            <a:r>
              <a:rPr lang="zh-CN" altLang="zh-CN" dirty="0"/>
              <a:t>文件写入一个字符。</a:t>
            </a:r>
          </a:p>
          <a:p>
            <a:pPr lvl="0"/>
            <a:r>
              <a:rPr lang="en-US" altLang="zh-CN" b="1" dirty="0"/>
              <a:t>void write(char b[]) </a:t>
            </a:r>
            <a:r>
              <a:rPr lang="en-US" altLang="zh-CN" b="1" dirty="0" smtClean="0"/>
              <a:t> </a:t>
            </a:r>
            <a:r>
              <a:rPr lang="zh-CN" altLang="zh-CN" dirty="0" smtClean="0"/>
              <a:t>向</a:t>
            </a:r>
            <a:r>
              <a:rPr lang="zh-CN" altLang="zh-CN" dirty="0"/>
              <a:t>文件写入一个字符数组。</a:t>
            </a:r>
          </a:p>
          <a:p>
            <a:r>
              <a:rPr lang="en-US" altLang="zh-CN" b="1" dirty="0"/>
              <a:t>void write(char b[],</a:t>
            </a:r>
            <a:r>
              <a:rPr lang="en-US" altLang="zh-CN" b="1" dirty="0" err="1"/>
              <a:t>int</a:t>
            </a:r>
            <a:r>
              <a:rPr lang="en-US" altLang="zh-CN" b="1" dirty="0"/>
              <a:t> </a:t>
            </a:r>
            <a:r>
              <a:rPr lang="en-US" altLang="zh-CN" b="1" dirty="0" err="1"/>
              <a:t>off,int</a:t>
            </a:r>
            <a:r>
              <a:rPr lang="en-US" altLang="zh-CN" b="1" dirty="0"/>
              <a:t> length) </a:t>
            </a:r>
            <a:r>
              <a:rPr lang="en-US" altLang="zh-CN" b="1" dirty="0" smtClean="0"/>
              <a:t> </a:t>
            </a:r>
            <a:r>
              <a:rPr lang="zh-CN" altLang="zh-CN" dirty="0" smtClean="0"/>
              <a:t>从</a:t>
            </a:r>
            <a:r>
              <a:rPr lang="zh-CN" altLang="zh-CN" dirty="0"/>
              <a:t>字符数组中起始于偏移量</a:t>
            </a:r>
            <a:r>
              <a:rPr lang="en-US" altLang="zh-CN" dirty="0"/>
              <a:t>off</a:t>
            </a:r>
            <a:r>
              <a:rPr lang="zh-CN" altLang="zh-CN" dirty="0"/>
              <a:t>处取出的</a:t>
            </a:r>
            <a:r>
              <a:rPr lang="en-US" altLang="zh-CN" dirty="0" err="1"/>
              <a:t>len</a:t>
            </a:r>
            <a:r>
              <a:rPr lang="zh-CN" altLang="zh-CN" dirty="0"/>
              <a:t>个字符写到文件。</a:t>
            </a:r>
            <a:endParaRPr lang="en-US" altLang="zh-CN" dirty="0"/>
          </a:p>
        </p:txBody>
      </p:sp>
      <p:sp>
        <p:nvSpPr>
          <p:cNvPr id="10" name="矩形 9"/>
          <p:cNvSpPr/>
          <p:nvPr/>
        </p:nvSpPr>
        <p:spPr>
          <a:xfrm>
            <a:off x="227359" y="5389278"/>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3" action="ppaction://hlinkfile"/>
              </a:rPr>
              <a:t>例子</a:t>
            </a:r>
            <a:r>
              <a:rPr lang="en-US" altLang="zh-CN" dirty="0" smtClean="0">
                <a:hlinkClick r:id="rId3" action="ppaction://hlinkfile"/>
              </a:rPr>
              <a:t>6 </a:t>
            </a:r>
            <a:endParaRPr lang="zh-CN" altLang="en-US" dirty="0"/>
          </a:p>
        </p:txBody>
      </p:sp>
      <p:sp>
        <p:nvSpPr>
          <p:cNvPr id="11" name="右箭头 10"/>
          <p:cNvSpPr/>
          <p:nvPr/>
        </p:nvSpPr>
        <p:spPr>
          <a:xfrm>
            <a:off x="3572897" y="5729150"/>
            <a:ext cx="27187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27723" y="4745945"/>
            <a:ext cx="4572000" cy="646331"/>
          </a:xfrm>
          <a:prstGeom prst="rect">
            <a:avLst/>
          </a:prstGeom>
        </p:spPr>
        <p:txBody>
          <a:bodyPr>
            <a:spAutoFit/>
          </a:bodyPr>
          <a:lstStyle/>
          <a:p>
            <a:r>
              <a:rPr lang="zh-CN" altLang="zh-CN" dirty="0"/>
              <a:t>例子</a:t>
            </a:r>
            <a:r>
              <a:rPr lang="en-US" altLang="zh-CN" dirty="0"/>
              <a:t>6</a:t>
            </a:r>
            <a:r>
              <a:rPr lang="zh-CN" altLang="zh-CN" dirty="0"/>
              <a:t>使用字符输入、输出流读写文件。将一段文字加密后存入文件，然后再读取。</a:t>
            </a:r>
            <a:endParaRPr lang="zh-CN" altLang="en-US" dirty="0"/>
          </a:p>
        </p:txBody>
      </p:sp>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5069110"/>
            <a:ext cx="4310483" cy="1466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725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12209</TotalTime>
  <Words>3219</Words>
  <Application>Microsoft Office PowerPoint</Application>
  <PresentationFormat>全屏显示(4:3)</PresentationFormat>
  <Paragraphs>240</Paragraphs>
  <Slides>21</Slides>
  <Notes>8</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第12章 输入输出流</vt:lpstr>
      <vt:lpstr>12.1 File类</vt:lpstr>
      <vt:lpstr>12.1 File类</vt:lpstr>
      <vt:lpstr>12.2 文件字节流</vt:lpstr>
      <vt:lpstr>12.2 文件字节流</vt:lpstr>
      <vt:lpstr>12.2 文件字节流</vt:lpstr>
      <vt:lpstr>12.2 文件字节流</vt:lpstr>
      <vt:lpstr>12.3 文件字符流</vt:lpstr>
      <vt:lpstr>12.4 缓冲流</vt:lpstr>
      <vt:lpstr>12.5 文件对话框</vt:lpstr>
      <vt:lpstr>12.6 随机流</vt:lpstr>
      <vt:lpstr>12.7 数组流</vt:lpstr>
      <vt:lpstr>12.7 数组流</vt:lpstr>
      <vt:lpstr>12.8 数据流</vt:lpstr>
      <vt:lpstr>12.9 带进度条的输入流</vt:lpstr>
      <vt:lpstr>12.10 对象流</vt:lpstr>
      <vt:lpstr>12.11 序列化与对象克隆</vt:lpstr>
      <vt:lpstr>12.12 文件锁</vt:lpstr>
      <vt:lpstr>12.13 使用Scanner解析文件</vt:lpstr>
      <vt:lpstr>12.14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322</cp:revision>
  <dcterms:created xsi:type="dcterms:W3CDTF">2019-09-15T12:42:56Z</dcterms:created>
  <dcterms:modified xsi:type="dcterms:W3CDTF">2019-11-15T23:35:41Z</dcterms:modified>
</cp:coreProperties>
</file>