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451" r:id="rId2"/>
    <p:sldId id="256" r:id="rId3"/>
    <p:sldId id="349" r:id="rId4"/>
    <p:sldId id="423" r:id="rId5"/>
    <p:sldId id="424" r:id="rId6"/>
    <p:sldId id="425" r:id="rId7"/>
    <p:sldId id="426" r:id="rId8"/>
    <p:sldId id="427" r:id="rId9"/>
    <p:sldId id="428" r:id="rId10"/>
    <p:sldId id="429" r:id="rId11"/>
    <p:sldId id="430" r:id="rId12"/>
    <p:sldId id="431" r:id="rId13"/>
    <p:sldId id="432" r:id="rId14"/>
    <p:sldId id="433" r:id="rId15"/>
    <p:sldId id="434" r:id="rId16"/>
    <p:sldId id="435" r:id="rId17"/>
    <p:sldId id="436" r:id="rId18"/>
    <p:sldId id="437" r:id="rId19"/>
    <p:sldId id="413" r:id="rId20"/>
    <p:sldId id="438" r:id="rId21"/>
    <p:sldId id="439" r:id="rId22"/>
    <p:sldId id="414" r:id="rId23"/>
    <p:sldId id="415" r:id="rId24"/>
    <p:sldId id="400" r:id="rId25"/>
    <p:sldId id="440" r:id="rId26"/>
    <p:sldId id="441" r:id="rId27"/>
    <p:sldId id="442" r:id="rId28"/>
    <p:sldId id="443" r:id="rId29"/>
    <p:sldId id="444" r:id="rId30"/>
    <p:sldId id="416" r:id="rId31"/>
    <p:sldId id="445" r:id="rId32"/>
    <p:sldId id="446" r:id="rId33"/>
    <p:sldId id="447" r:id="rId34"/>
    <p:sldId id="448" r:id="rId35"/>
    <p:sldId id="449" r:id="rId36"/>
    <p:sldId id="450" r:id="rId37"/>
    <p:sldId id="267"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59" autoAdjust="0"/>
  </p:normalViewPr>
  <p:slideViewPr>
    <p:cSldViewPr>
      <p:cViewPr varScale="1">
        <p:scale>
          <a:sx n="67" d="100"/>
          <a:sy n="67" d="100"/>
        </p:scale>
        <p:origin x="-1476" y="-102"/>
      </p:cViewPr>
      <p:guideLst>
        <p:guide orient="horz" pos="2160"/>
        <p:guide pos="2880"/>
      </p:guideLst>
    </p:cSldViewPr>
  </p:slideViewPr>
  <p:outlineViewPr>
    <p:cViewPr>
      <p:scale>
        <a:sx n="33" d="100"/>
        <a:sy n="33" d="100"/>
      </p:scale>
      <p:origin x="0" y="935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322D7F-A84D-4B18-B507-031F1FC58B8F}" type="datetimeFigureOut">
              <a:rPr lang="zh-CN" altLang="en-US" smtClean="0"/>
              <a:t>2019/11/16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FBAAA1-CA91-482E-8C14-C3E786F14220}" type="slidenum">
              <a:rPr lang="zh-CN" altLang="en-US" smtClean="0"/>
              <a:t>‹#›</a:t>
            </a:fld>
            <a:endParaRPr lang="zh-CN" altLang="en-US"/>
          </a:p>
        </p:txBody>
      </p:sp>
    </p:spTree>
    <p:extLst>
      <p:ext uri="{BB962C8B-B14F-4D97-AF65-F5344CB8AC3E}">
        <p14:creationId xmlns:p14="http://schemas.microsoft.com/office/powerpoint/2010/main" val="2852443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639683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92777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643793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64356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2648055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1941700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895885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2817612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3036975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1585890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C72E221-E4D1-41C9-A7DB-89AEE59B1D1D}" type="datetimeFigureOut">
              <a:rPr lang="zh-CN" altLang="en-US" smtClean="0"/>
              <a:t>2019/11/16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2573542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2E221-E4D1-41C9-A7DB-89AEE59B1D1D}" type="datetimeFigureOut">
              <a:rPr lang="zh-CN" altLang="en-US" smtClean="0"/>
              <a:t>2019/11/16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FC71F-E609-480C-AF0B-387829A4B62A}" type="slidenum">
              <a:rPr lang="zh-CN" altLang="en-US" smtClean="0"/>
              <a:t>‹#›</a:t>
            </a:fld>
            <a:endParaRPr lang="zh-CN" altLang="en-US"/>
          </a:p>
        </p:txBody>
      </p:sp>
    </p:spTree>
    <p:extLst>
      <p:ext uri="{BB962C8B-B14F-4D97-AF65-F5344CB8AC3E}">
        <p14:creationId xmlns:p14="http://schemas.microsoft.com/office/powerpoint/2010/main" val="1219975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Java&#38754;&#21521;&#23545;&#35937;&#31532;3&#29256;&#20195;&#30721;/chapter14/&#20363;&#23376;1/Example14_1.java" TargetMode="External"/><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Java&#38754;&#21521;&#23545;&#35937;&#31532;3&#29256;&#20195;&#30721;/chapter14/&#20363;&#23376;3/Example14_3.java" TargetMode="Externa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hyperlink" Target="Java&#38754;&#21521;&#23545;&#35937;&#31532;3&#29256;&#20195;&#30721;/chapter14/&#20363;&#23376;4/Example14_4.java"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hyperlink" Target="Java&#38754;&#21521;&#23545;&#35937;&#31532;3&#29256;&#20195;&#30721;/chapter14/&#20363;&#23376;5/Example14_5.java" TargetMode="Externa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Java&#38754;&#21521;&#23545;&#35937;&#31532;3&#29256;&#20195;&#30721;/chapter14/&#20363;&#23376;6/Query.java" TargetMode="External"/><Relationship Id="rId2" Type="http://schemas.openxmlformats.org/officeDocument/2006/relationships/hyperlink" Target="Java&#38754;&#21521;&#23545;&#35937;&#31532;3&#29256;&#20195;&#30721;/chapter14/&#20363;&#23376;6/Example14_6.java" TargetMode="Externa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hyperlink" Target="Java&#38754;&#21521;&#23545;&#35937;&#31532;3&#29256;&#20195;&#30721;/chapter14/&#20363;&#23376;7/Example14_7.java" TargetMode="Externa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Java&#38754;&#21521;&#23545;&#35937;&#31532;3&#29256;&#20195;&#30721;/chapter14/&#20363;&#23376;8/Example14_8.java" TargetMode="Externa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Java&#38754;&#21521;&#23545;&#35937;&#31532;3&#29256;&#20195;&#30721;/chapter14/&#20363;&#23376;8/Example14_8.java"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Java&#38754;&#21521;&#23545;&#35937;&#31532;3&#29256;&#20195;&#30721;/chapter14/&#27880;&#20876;&#19982;&#30331;&#24405;/register.sql" TargetMode="Externa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hyperlink" Target="Java&#38754;&#21521;&#23545;&#35937;&#31532;3&#29256;&#20195;&#30721;/chapter14/&#27880;&#20876;&#19982;&#30331;&#24405;/geng/model/Login.java" TargetMode="External"/><Relationship Id="rId2" Type="http://schemas.openxmlformats.org/officeDocument/2006/relationships/hyperlink" Target="Java&#38754;&#21521;&#23545;&#35937;&#31532;3&#29256;&#20195;&#30721;/chapter14/&#27880;&#20876;&#19982;&#30331;&#24405;/geng/model/Register.java" TargetMode="Externa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hyperlink" Target="Java&#38754;&#21521;&#23545;&#35937;&#31532;3&#29256;&#20195;&#30721;/chapter14/&#27880;&#20876;&#19982;&#30331;&#24405;/geng/handle/HandleLogin.java" TargetMode="External"/><Relationship Id="rId2" Type="http://schemas.openxmlformats.org/officeDocument/2006/relationships/hyperlink" Target="Java&#38754;&#21521;&#23545;&#35937;&#31532;3&#29256;&#20195;&#30721;/chapter14/&#27880;&#20876;&#19982;&#30331;&#24405;/geng/handle/HandleRegister.java" TargetMode="External"/><Relationship Id="rId1" Type="http://schemas.openxmlformats.org/officeDocument/2006/relationships/slideLayout" Target="../slideLayouts/slideLayout8.xml"/><Relationship Id="rId4" Type="http://schemas.openxmlformats.org/officeDocument/2006/relationships/hyperlink" Target="Java&#38754;&#21521;&#23545;&#35937;&#31532;3&#29256;&#20195;&#30721;/chapter14/&#27880;&#20876;&#19982;&#30331;&#24405;/geng/cheshi/Cheshi.java" TargetMode="External"/></Relationships>
</file>

<file path=ppt/slides/_rels/slide34.xml.rels><?xml version="1.0" encoding="UTF-8" standalone="yes"?>
<Relationships xmlns="http://schemas.openxmlformats.org/package/2006/relationships"><Relationship Id="rId2" Type="http://schemas.openxmlformats.org/officeDocument/2006/relationships/hyperlink" Target="Java&#38754;&#21521;&#23545;&#35937;&#31532;3&#29256;&#20195;&#30721;/chapter14/&#27880;&#20876;&#19982;&#30331;&#24405;/geng/cheshi/Cheshi.java" TargetMode="Externa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hyperlink" Target="Java&#38754;&#21521;&#23545;&#35937;&#31532;3&#29256;&#20195;&#30721;/chapter14/&#27880;&#20876;&#19982;&#30331;&#24405;/geng/view/LoginView.java" TargetMode="External"/><Relationship Id="rId2" Type="http://schemas.openxmlformats.org/officeDocument/2006/relationships/hyperlink" Target="Java&#38754;&#21521;&#23545;&#35937;&#31532;3&#29256;&#20195;&#30721;/chapter14/&#27880;&#20876;&#19982;&#30331;&#24405;/geng/view/RegisterAndLoginView.java" TargetMode="External"/><Relationship Id="rId1" Type="http://schemas.openxmlformats.org/officeDocument/2006/relationships/slideLayout" Target="../slideLayouts/slideLayout8.xml"/><Relationship Id="rId4" Type="http://schemas.openxmlformats.org/officeDocument/2006/relationships/hyperlink" Target="Java&#38754;&#21521;&#23545;&#35937;&#31532;3&#29256;&#20195;&#30721;/chapter14/&#27880;&#20876;&#19982;&#30331;&#24405;/geng/view/RegisterView.java"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Java&#38754;&#21521;&#23545;&#35937;&#31532;3&#29256;&#20195;&#30721;/chapter14/&#27880;&#20876;&#19982;&#30331;&#24405;/MainWindow.java" TargetMode="Externa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0"/>
            <a:ext cx="6858000" cy="6858000"/>
          </a:xfrm>
          <a:prstGeom prst="rect">
            <a:avLst/>
          </a:prstGeom>
        </p:spPr>
      </p:pic>
    </p:spTree>
    <p:extLst>
      <p:ext uri="{BB962C8B-B14F-4D97-AF65-F5344CB8AC3E}">
        <p14:creationId xmlns:p14="http://schemas.microsoft.com/office/powerpoint/2010/main" val="1071906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6966" y="-57150"/>
            <a:ext cx="4588495" cy="699036"/>
          </a:xfrm>
        </p:spPr>
        <p:txBody>
          <a:bodyPr>
            <a:noAutofit/>
          </a:bodyPr>
          <a:lstStyle/>
          <a:p>
            <a:r>
              <a:rPr lang="en-US" altLang="zh-CN" sz="2400" dirty="0"/>
              <a:t>14.3  MySQL</a:t>
            </a:r>
            <a:r>
              <a:rPr lang="zh-CN" altLang="zh-CN" sz="2400" dirty="0"/>
              <a:t>客户端管理工具</a:t>
            </a:r>
          </a:p>
        </p:txBody>
      </p:sp>
      <p:sp>
        <p:nvSpPr>
          <p:cNvPr id="43" name="矩形 42"/>
          <p:cNvSpPr/>
          <p:nvPr/>
        </p:nvSpPr>
        <p:spPr>
          <a:xfrm>
            <a:off x="335063" y="620688"/>
            <a:ext cx="1928733"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1</a:t>
            </a:r>
            <a:r>
              <a:rPr lang="zh-CN" altLang="en-US" b="1" dirty="0" smtClean="0"/>
              <a:t>．</a:t>
            </a:r>
            <a:r>
              <a:rPr lang="zh-CN" altLang="zh-CN" b="1" dirty="0"/>
              <a:t>命令行客户端</a:t>
            </a:r>
            <a:endParaRPr lang="zh-CN" altLang="en-US" b="1" dirty="0"/>
          </a:p>
        </p:txBody>
      </p:sp>
      <p:sp>
        <p:nvSpPr>
          <p:cNvPr id="5" name="矩形 4"/>
          <p:cNvSpPr/>
          <p:nvPr/>
        </p:nvSpPr>
        <p:spPr>
          <a:xfrm>
            <a:off x="350579" y="990020"/>
            <a:ext cx="1566454"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2. </a:t>
            </a:r>
            <a:r>
              <a:rPr lang="zh-CN" altLang="en-US" b="1" dirty="0"/>
              <a:t>创建数据库</a:t>
            </a:r>
          </a:p>
        </p:txBody>
      </p:sp>
      <p:sp>
        <p:nvSpPr>
          <p:cNvPr id="3" name="矩形 2"/>
          <p:cNvSpPr/>
          <p:nvPr/>
        </p:nvSpPr>
        <p:spPr>
          <a:xfrm>
            <a:off x="365349" y="1360423"/>
            <a:ext cx="821059"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3.</a:t>
            </a:r>
            <a:r>
              <a:rPr lang="zh-CN" altLang="en-US" b="1" dirty="0"/>
              <a:t>建表</a:t>
            </a:r>
          </a:p>
        </p:txBody>
      </p:sp>
      <p:sp>
        <p:nvSpPr>
          <p:cNvPr id="4" name="矩形 3"/>
          <p:cNvSpPr/>
          <p:nvPr/>
        </p:nvSpPr>
        <p:spPr>
          <a:xfrm>
            <a:off x="362496" y="1730826"/>
            <a:ext cx="2916183"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4.</a:t>
            </a:r>
            <a:r>
              <a:rPr lang="zh-CN" altLang="en-US" b="1" dirty="0"/>
              <a:t>导入</a:t>
            </a:r>
            <a:r>
              <a:rPr lang="en-US" altLang="zh-CN" b="1" dirty="0"/>
              <a:t>.</a:t>
            </a:r>
            <a:r>
              <a:rPr lang="en-US" altLang="zh-CN" b="1" dirty="0" err="1"/>
              <a:t>sql</a:t>
            </a:r>
            <a:r>
              <a:rPr lang="zh-CN" altLang="en-US" b="1" dirty="0"/>
              <a:t>文件中的</a:t>
            </a:r>
            <a:r>
              <a:rPr lang="en-US" altLang="zh-CN" b="1" dirty="0"/>
              <a:t>SQL</a:t>
            </a:r>
            <a:r>
              <a:rPr lang="zh-CN" altLang="en-US" b="1" dirty="0"/>
              <a:t>语句</a:t>
            </a:r>
          </a:p>
        </p:txBody>
      </p:sp>
      <p:sp>
        <p:nvSpPr>
          <p:cNvPr id="8" name="矩形 7"/>
          <p:cNvSpPr/>
          <p:nvPr/>
        </p:nvSpPr>
        <p:spPr>
          <a:xfrm>
            <a:off x="331069" y="2128644"/>
            <a:ext cx="8551143" cy="923330"/>
          </a:xfrm>
          <a:prstGeom prst="rect">
            <a:avLst/>
          </a:prstGeom>
        </p:spPr>
        <p:txBody>
          <a:bodyPr wrap="square">
            <a:spAutoFit/>
          </a:bodyPr>
          <a:lstStyle/>
          <a:p>
            <a:r>
              <a:rPr lang="zh-CN" altLang="en-US" dirty="0"/>
              <a:t>可以事先将需要的</a:t>
            </a:r>
            <a:r>
              <a:rPr lang="en-US" altLang="zh-CN" dirty="0"/>
              <a:t>SQL</a:t>
            </a:r>
            <a:r>
              <a:rPr lang="zh-CN" altLang="en-US" dirty="0"/>
              <a:t>语句保存在一个扩展名是</a:t>
            </a:r>
            <a:r>
              <a:rPr lang="en-US" altLang="zh-CN" b="1" dirty="0"/>
              <a:t>.</a:t>
            </a:r>
            <a:r>
              <a:rPr lang="en-US" altLang="zh-CN" b="1" dirty="0" err="1"/>
              <a:t>sql</a:t>
            </a:r>
            <a:r>
              <a:rPr lang="zh-CN" altLang="en-US" dirty="0"/>
              <a:t>的文本文件</a:t>
            </a:r>
            <a:r>
              <a:rPr lang="zh-CN" altLang="en-US" dirty="0" smtClean="0"/>
              <a:t>中（文本编辑器编辑保存），</a:t>
            </a:r>
            <a:r>
              <a:rPr lang="zh-CN" altLang="en-US" dirty="0"/>
              <a:t>然后在命令行客户端占用的命令行窗口使用</a:t>
            </a:r>
            <a:r>
              <a:rPr lang="en-US" altLang="zh-CN" dirty="0"/>
              <a:t>source</a:t>
            </a:r>
            <a:r>
              <a:rPr lang="zh-CN" altLang="en-US" dirty="0"/>
              <a:t>命令导入</a:t>
            </a:r>
            <a:r>
              <a:rPr lang="en-US" altLang="zh-CN" b="1" dirty="0"/>
              <a:t>.</a:t>
            </a:r>
            <a:r>
              <a:rPr lang="en-US" altLang="zh-CN" b="1" dirty="0" err="1"/>
              <a:t>sql</a:t>
            </a:r>
            <a:r>
              <a:rPr lang="zh-CN" altLang="en-US" dirty="0"/>
              <a:t>文件中的</a:t>
            </a:r>
            <a:r>
              <a:rPr lang="en-US" altLang="zh-CN" dirty="0"/>
              <a:t>SQL</a:t>
            </a:r>
            <a:r>
              <a:rPr lang="zh-CN" altLang="en-US" dirty="0"/>
              <a:t>语句。</a:t>
            </a:r>
          </a:p>
        </p:txBody>
      </p:sp>
      <p:sp>
        <p:nvSpPr>
          <p:cNvPr id="9" name="矩形 8"/>
          <p:cNvSpPr/>
          <p:nvPr/>
        </p:nvSpPr>
        <p:spPr>
          <a:xfrm>
            <a:off x="398312" y="3051974"/>
            <a:ext cx="2242073" cy="646331"/>
          </a:xfrm>
          <a:prstGeom prst="rect">
            <a:avLst/>
          </a:prstGeom>
        </p:spPr>
        <p:txBody>
          <a:bodyPr wrap="square">
            <a:spAutoFit/>
          </a:bodyPr>
          <a:lstStyle/>
          <a:p>
            <a:r>
              <a:rPr lang="zh-CN" altLang="en-US" dirty="0"/>
              <a:t>例如</a:t>
            </a:r>
            <a:r>
              <a:rPr lang="zh-CN" altLang="en-US" dirty="0" smtClean="0"/>
              <a:t>，</a:t>
            </a:r>
            <a:r>
              <a:rPr lang="en-US" altLang="zh-CN" dirty="0" err="1" smtClean="0"/>
              <a:t>a.sql</a:t>
            </a:r>
            <a:r>
              <a:rPr lang="zh-CN" altLang="en-US" dirty="0"/>
              <a:t>保存在</a:t>
            </a:r>
            <a:r>
              <a:rPr lang="en-US" altLang="zh-CN" dirty="0"/>
              <a:t>C:\ch14</a:t>
            </a:r>
            <a:r>
              <a:rPr lang="zh-CN" altLang="en-US" dirty="0" smtClean="0"/>
              <a:t>中。</a:t>
            </a:r>
            <a:endParaRPr lang="en-US" altLang="zh-CN" dirty="0" smtClean="0"/>
          </a:p>
        </p:txBody>
      </p:sp>
      <p:sp>
        <p:nvSpPr>
          <p:cNvPr id="10" name="矩形 9"/>
          <p:cNvSpPr/>
          <p:nvPr/>
        </p:nvSpPr>
        <p:spPr>
          <a:xfrm>
            <a:off x="3571664" y="2903682"/>
            <a:ext cx="4749753" cy="1200329"/>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altLang="zh-CN" dirty="0"/>
              <a:t>insert into </a:t>
            </a:r>
            <a:r>
              <a:rPr lang="en-US" altLang="zh-CN" dirty="0" err="1"/>
              <a:t>bookList</a:t>
            </a:r>
            <a:r>
              <a:rPr lang="en-US" altLang="zh-CN" dirty="0"/>
              <a:t> </a:t>
            </a:r>
            <a:r>
              <a:rPr lang="en-US" altLang="zh-CN" dirty="0" smtClean="0"/>
              <a:t>values</a:t>
            </a:r>
          </a:p>
          <a:p>
            <a:r>
              <a:rPr lang="en-US" altLang="zh-CN" dirty="0" smtClean="0"/>
              <a:t>(</a:t>
            </a:r>
            <a:r>
              <a:rPr lang="en-US" altLang="zh-CN" dirty="0"/>
              <a:t>'8-302-08465-8','</a:t>
            </a:r>
            <a:r>
              <a:rPr lang="zh-CN" altLang="en-US" dirty="0"/>
              <a:t>月亮湾</a:t>
            </a:r>
            <a:r>
              <a:rPr lang="en-US" altLang="zh-CN" dirty="0"/>
              <a:t>',38.67,'2021-12-10') </a:t>
            </a:r>
            <a:r>
              <a:rPr lang="en-US" altLang="zh-CN" dirty="0" smtClean="0"/>
              <a:t>,  </a:t>
            </a:r>
            <a:r>
              <a:rPr lang="en-US" altLang="zh-CN" dirty="0"/>
              <a:t>('9-352-91465-7','</a:t>
            </a:r>
            <a:r>
              <a:rPr lang="zh-CN" altLang="en-US" dirty="0"/>
              <a:t>雨后</a:t>
            </a:r>
            <a:r>
              <a:rPr lang="en-US" altLang="zh-CN" dirty="0"/>
              <a:t>',78,'1998/5/19');</a:t>
            </a:r>
          </a:p>
          <a:p>
            <a:r>
              <a:rPr lang="en-US" altLang="zh-CN" dirty="0"/>
              <a:t>select * from </a:t>
            </a:r>
            <a:r>
              <a:rPr lang="en-US" altLang="zh-CN" dirty="0" err="1"/>
              <a:t>bookList</a:t>
            </a:r>
            <a:r>
              <a:rPr lang="en-US" altLang="zh-CN" dirty="0"/>
              <a:t>;</a:t>
            </a:r>
          </a:p>
        </p:txBody>
      </p:sp>
      <p:sp>
        <p:nvSpPr>
          <p:cNvPr id="13" name="矩形 12"/>
          <p:cNvSpPr/>
          <p:nvPr/>
        </p:nvSpPr>
        <p:spPr>
          <a:xfrm>
            <a:off x="248960" y="4193797"/>
            <a:ext cx="4029672" cy="646331"/>
          </a:xfrm>
          <a:prstGeom prst="rect">
            <a:avLst/>
          </a:prstGeom>
        </p:spPr>
        <p:txBody>
          <a:bodyPr wrap="square">
            <a:spAutoFit/>
          </a:bodyPr>
          <a:lstStyle/>
          <a:p>
            <a:r>
              <a:rPr lang="zh-CN" altLang="en-US" dirty="0"/>
              <a:t>在当前命令行客户端占用的命令行窗口键入如下</a:t>
            </a:r>
            <a:r>
              <a:rPr lang="zh-CN" altLang="en-US" dirty="0" smtClean="0"/>
              <a:t>命令：</a:t>
            </a:r>
            <a:endParaRPr lang="zh-CN" altLang="en-US" dirty="0"/>
          </a:p>
        </p:txBody>
      </p:sp>
      <p:sp>
        <p:nvSpPr>
          <p:cNvPr id="15" name="矩形 14"/>
          <p:cNvSpPr/>
          <p:nvPr/>
        </p:nvSpPr>
        <p:spPr>
          <a:xfrm>
            <a:off x="302773" y="4840128"/>
            <a:ext cx="2868734" cy="369332"/>
          </a:xfrm>
          <a:prstGeom prst="rect">
            <a:avLst/>
          </a:prstGeom>
        </p:spPr>
        <p:txBody>
          <a:bodyPr wrap="none">
            <a:spAutoFit/>
          </a:bodyPr>
          <a:lstStyle/>
          <a:p>
            <a:r>
              <a:rPr lang="en-US" altLang="zh-CN" b="1" dirty="0" err="1"/>
              <a:t>mysql</a:t>
            </a:r>
            <a:r>
              <a:rPr lang="en-US" altLang="zh-CN" b="1" dirty="0"/>
              <a:t>&gt; source C:/ch14/a.sql</a:t>
            </a:r>
            <a:endParaRPr lang="zh-CN" altLang="en-US" b="1" dirty="0"/>
          </a:p>
        </p:txBody>
      </p:sp>
      <p:sp>
        <p:nvSpPr>
          <p:cNvPr id="16" name="矩形 15"/>
          <p:cNvSpPr/>
          <p:nvPr/>
        </p:nvSpPr>
        <p:spPr>
          <a:xfrm>
            <a:off x="398312" y="5385130"/>
            <a:ext cx="1338828" cy="369332"/>
          </a:xfrm>
          <a:prstGeom prst="rect">
            <a:avLst/>
          </a:prstGeom>
        </p:spPr>
        <p:txBody>
          <a:bodyPr wrap="none">
            <a:spAutoFit/>
          </a:bodyPr>
          <a:lstStyle/>
          <a:p>
            <a:r>
              <a:rPr lang="zh-CN" altLang="en-US" dirty="0"/>
              <a:t>回车</a:t>
            </a:r>
            <a:r>
              <a:rPr lang="zh-CN" altLang="en-US" dirty="0" smtClean="0"/>
              <a:t>确认。</a:t>
            </a:r>
            <a:endParaRPr lang="zh-CN" altLang="en-US" dirty="0"/>
          </a:p>
        </p:txBody>
      </p:sp>
      <p:pic>
        <p:nvPicPr>
          <p:cNvPr id="5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5469" y="4156626"/>
            <a:ext cx="4026509" cy="2440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右箭头 16"/>
          <p:cNvSpPr/>
          <p:nvPr/>
        </p:nvSpPr>
        <p:spPr>
          <a:xfrm>
            <a:off x="2696651" y="3210137"/>
            <a:ext cx="506879" cy="2937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3203530" y="5376989"/>
            <a:ext cx="368134" cy="3774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93620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6966" y="-57150"/>
            <a:ext cx="4588495" cy="699036"/>
          </a:xfrm>
        </p:spPr>
        <p:txBody>
          <a:bodyPr>
            <a:noAutofit/>
          </a:bodyPr>
          <a:lstStyle/>
          <a:p>
            <a:r>
              <a:rPr lang="en-US" altLang="zh-CN" sz="2400" dirty="0"/>
              <a:t>14.3  MySQL</a:t>
            </a:r>
            <a:r>
              <a:rPr lang="zh-CN" altLang="zh-CN" sz="2400" dirty="0"/>
              <a:t>客户端管理工具</a:t>
            </a:r>
          </a:p>
        </p:txBody>
      </p:sp>
      <p:sp>
        <p:nvSpPr>
          <p:cNvPr id="43" name="矩形 42"/>
          <p:cNvSpPr/>
          <p:nvPr/>
        </p:nvSpPr>
        <p:spPr>
          <a:xfrm>
            <a:off x="335063" y="620688"/>
            <a:ext cx="1928733"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1</a:t>
            </a:r>
            <a:r>
              <a:rPr lang="zh-CN" altLang="en-US" b="1" dirty="0" smtClean="0"/>
              <a:t>．</a:t>
            </a:r>
            <a:r>
              <a:rPr lang="zh-CN" altLang="zh-CN" b="1" dirty="0"/>
              <a:t>命令行客户端</a:t>
            </a:r>
            <a:endParaRPr lang="zh-CN" altLang="en-US" b="1" dirty="0"/>
          </a:p>
        </p:txBody>
      </p:sp>
      <p:sp>
        <p:nvSpPr>
          <p:cNvPr id="5" name="矩形 4"/>
          <p:cNvSpPr/>
          <p:nvPr/>
        </p:nvSpPr>
        <p:spPr>
          <a:xfrm>
            <a:off x="350579" y="990020"/>
            <a:ext cx="1566454"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2. </a:t>
            </a:r>
            <a:r>
              <a:rPr lang="zh-CN" altLang="en-US" b="1" dirty="0"/>
              <a:t>创建数据库</a:t>
            </a:r>
          </a:p>
        </p:txBody>
      </p:sp>
      <p:sp>
        <p:nvSpPr>
          <p:cNvPr id="3" name="矩形 2"/>
          <p:cNvSpPr/>
          <p:nvPr/>
        </p:nvSpPr>
        <p:spPr>
          <a:xfrm>
            <a:off x="365349" y="1360423"/>
            <a:ext cx="821059"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3.</a:t>
            </a:r>
            <a:r>
              <a:rPr lang="zh-CN" altLang="en-US" b="1" dirty="0"/>
              <a:t>建表</a:t>
            </a:r>
          </a:p>
        </p:txBody>
      </p:sp>
      <p:sp>
        <p:nvSpPr>
          <p:cNvPr id="4" name="矩形 3"/>
          <p:cNvSpPr/>
          <p:nvPr/>
        </p:nvSpPr>
        <p:spPr>
          <a:xfrm>
            <a:off x="362496" y="1730826"/>
            <a:ext cx="2916183"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4.</a:t>
            </a:r>
            <a:r>
              <a:rPr lang="zh-CN" altLang="en-US" b="1" dirty="0"/>
              <a:t>导入</a:t>
            </a:r>
            <a:r>
              <a:rPr lang="en-US" altLang="zh-CN" b="1" dirty="0"/>
              <a:t>.</a:t>
            </a:r>
            <a:r>
              <a:rPr lang="en-US" altLang="zh-CN" b="1" dirty="0" err="1"/>
              <a:t>sql</a:t>
            </a:r>
            <a:r>
              <a:rPr lang="zh-CN" altLang="en-US" b="1" dirty="0"/>
              <a:t>文件中的</a:t>
            </a:r>
            <a:r>
              <a:rPr lang="en-US" altLang="zh-CN" b="1" dirty="0"/>
              <a:t>SQL</a:t>
            </a:r>
            <a:r>
              <a:rPr lang="zh-CN" altLang="en-US" b="1" dirty="0"/>
              <a:t>语句</a:t>
            </a:r>
          </a:p>
        </p:txBody>
      </p:sp>
      <p:sp>
        <p:nvSpPr>
          <p:cNvPr id="6" name="矩形 5"/>
          <p:cNvSpPr/>
          <p:nvPr/>
        </p:nvSpPr>
        <p:spPr>
          <a:xfrm>
            <a:off x="335062" y="2652013"/>
            <a:ext cx="2652714"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nb-NO" altLang="zh-CN" b="1" dirty="0"/>
              <a:t>6.</a:t>
            </a:r>
            <a:r>
              <a:rPr lang="zh-CN" altLang="nb-NO" b="1" dirty="0"/>
              <a:t>使用 </a:t>
            </a:r>
            <a:r>
              <a:rPr lang="nb-NO" altLang="zh-CN" b="1" dirty="0"/>
              <a:t>Navicat for MySQL</a:t>
            </a:r>
            <a:endParaRPr lang="zh-CN" altLang="en-US" b="1" dirty="0"/>
          </a:p>
        </p:txBody>
      </p:sp>
      <p:sp>
        <p:nvSpPr>
          <p:cNvPr id="7" name="矩形 6"/>
          <p:cNvSpPr/>
          <p:nvPr/>
        </p:nvSpPr>
        <p:spPr>
          <a:xfrm>
            <a:off x="3707904" y="607367"/>
            <a:ext cx="2028119"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5. </a:t>
            </a:r>
            <a:r>
              <a:rPr lang="zh-CN" altLang="en-US" b="1" dirty="0"/>
              <a:t>删除数据库或表</a:t>
            </a:r>
          </a:p>
        </p:txBody>
      </p:sp>
      <p:sp>
        <p:nvSpPr>
          <p:cNvPr id="11" name="矩形 10"/>
          <p:cNvSpPr/>
          <p:nvPr/>
        </p:nvSpPr>
        <p:spPr>
          <a:xfrm>
            <a:off x="3707904" y="990020"/>
            <a:ext cx="5112568" cy="2031325"/>
          </a:xfrm>
          <a:prstGeom prst="rect">
            <a:avLst/>
          </a:prstGeom>
        </p:spPr>
        <p:txBody>
          <a:bodyPr wrap="square">
            <a:spAutoFit/>
          </a:bodyPr>
          <a:lstStyle/>
          <a:p>
            <a:r>
              <a:rPr lang="zh-CN" altLang="en-US" dirty="0"/>
              <a:t>删除数据库的命令：</a:t>
            </a:r>
            <a:r>
              <a:rPr lang="en-US" altLang="zh-CN" dirty="0"/>
              <a:t>drop database &lt;</a:t>
            </a:r>
            <a:r>
              <a:rPr lang="zh-CN" altLang="en-US" dirty="0"/>
              <a:t>数据库名</a:t>
            </a:r>
            <a:r>
              <a:rPr lang="en-US" altLang="zh-CN" dirty="0"/>
              <a:t>&gt;</a:t>
            </a:r>
            <a:r>
              <a:rPr lang="zh-CN" altLang="en-US" dirty="0"/>
              <a:t>，例如：删除名为</a:t>
            </a:r>
            <a:r>
              <a:rPr lang="en-US" altLang="zh-CN" dirty="0"/>
              <a:t>tiger</a:t>
            </a:r>
            <a:r>
              <a:rPr lang="zh-CN" altLang="en-US" dirty="0"/>
              <a:t>的数据库：</a:t>
            </a:r>
          </a:p>
          <a:p>
            <a:r>
              <a:rPr lang="en-US" altLang="zh-CN" b="1" dirty="0"/>
              <a:t>drop database tiger;</a:t>
            </a:r>
          </a:p>
          <a:p>
            <a:r>
              <a:rPr lang="zh-CN" altLang="en-US" dirty="0"/>
              <a:t>删除表的命令：</a:t>
            </a:r>
            <a:r>
              <a:rPr lang="en-US" altLang="zh-CN" dirty="0"/>
              <a:t>drop table &lt;</a:t>
            </a:r>
            <a:r>
              <a:rPr lang="zh-CN" altLang="en-US" dirty="0"/>
              <a:t>表名</a:t>
            </a:r>
            <a:r>
              <a:rPr lang="en-US" altLang="zh-CN" dirty="0"/>
              <a:t>&gt;</a:t>
            </a:r>
            <a:r>
              <a:rPr lang="zh-CN" altLang="en-US" dirty="0"/>
              <a:t>，例如，使用</a:t>
            </a:r>
            <a:r>
              <a:rPr lang="en-US" altLang="zh-CN" dirty="0"/>
              <a:t>book</a:t>
            </a:r>
            <a:r>
              <a:rPr lang="zh-CN" altLang="en-US" dirty="0"/>
              <a:t>数据库后，执行：</a:t>
            </a:r>
          </a:p>
          <a:p>
            <a:r>
              <a:rPr lang="en-US" altLang="zh-CN" b="1" dirty="0"/>
              <a:t>drop table booklist;</a:t>
            </a:r>
          </a:p>
          <a:p>
            <a:r>
              <a:rPr lang="zh-CN" altLang="en-US" dirty="0"/>
              <a:t>将删除</a:t>
            </a:r>
            <a:r>
              <a:rPr lang="en-US" altLang="zh-CN" dirty="0"/>
              <a:t>book</a:t>
            </a:r>
            <a:r>
              <a:rPr lang="zh-CN" altLang="en-US" dirty="0"/>
              <a:t>数据库中的</a:t>
            </a:r>
            <a:r>
              <a:rPr lang="en-US" altLang="zh-CN" dirty="0" err="1"/>
              <a:t>bookList</a:t>
            </a:r>
            <a:r>
              <a:rPr lang="zh-CN" altLang="en-US" dirty="0"/>
              <a:t>表。</a:t>
            </a:r>
          </a:p>
        </p:txBody>
      </p:sp>
      <p:sp>
        <p:nvSpPr>
          <p:cNvPr id="12" name="矩形 11"/>
          <p:cNvSpPr/>
          <p:nvPr/>
        </p:nvSpPr>
        <p:spPr>
          <a:xfrm>
            <a:off x="335062" y="3400425"/>
            <a:ext cx="8682557" cy="2031325"/>
          </a:xfrm>
          <a:prstGeom prst="rect">
            <a:avLst/>
          </a:prstGeom>
        </p:spPr>
        <p:txBody>
          <a:bodyPr wrap="square">
            <a:spAutoFit/>
          </a:bodyPr>
          <a:lstStyle/>
          <a:p>
            <a:r>
              <a:rPr lang="zh-CN" altLang="en-US" dirty="0"/>
              <a:t>使用图形用户界面（</a:t>
            </a:r>
            <a:r>
              <a:rPr lang="en-US" altLang="zh-CN" dirty="0"/>
              <a:t>GUI</a:t>
            </a:r>
            <a:r>
              <a:rPr lang="zh-CN" altLang="en-US" dirty="0"/>
              <a:t>）的</a:t>
            </a:r>
            <a:r>
              <a:rPr lang="en-US" altLang="zh-CN" dirty="0"/>
              <a:t>MySQL</a:t>
            </a:r>
            <a:r>
              <a:rPr lang="zh-CN" altLang="en-US" dirty="0"/>
              <a:t>客户端管理工具，可以更加方便地建数据库、在数据库中创建表等操作。登录：</a:t>
            </a:r>
            <a:r>
              <a:rPr lang="en-US" altLang="zh-CN" b="1" dirty="0"/>
              <a:t>http://www.navicat.com.cn/download</a:t>
            </a:r>
            <a:r>
              <a:rPr lang="zh-CN" altLang="en-US" dirty="0"/>
              <a:t>下载试用版或购买商业版，例如下载</a:t>
            </a:r>
            <a:r>
              <a:rPr lang="en-US" altLang="zh-CN" dirty="0"/>
              <a:t>navicat121_premium_cs_x64.tar.gz</a:t>
            </a:r>
            <a:r>
              <a:rPr lang="zh-CN" altLang="en-US" dirty="0"/>
              <a:t>试用版，解压后运行</a:t>
            </a:r>
            <a:r>
              <a:rPr lang="en-US" altLang="zh-CN" dirty="0"/>
              <a:t>Navicat.exe</a:t>
            </a:r>
            <a:r>
              <a:rPr lang="zh-CN" altLang="en-US" dirty="0"/>
              <a:t>启动</a:t>
            </a:r>
            <a:r>
              <a:rPr lang="en-US" altLang="zh-CN" dirty="0" err="1"/>
              <a:t>Navicat</a:t>
            </a:r>
            <a:r>
              <a:rPr lang="zh-CN" altLang="en-US" dirty="0"/>
              <a:t>，然后单击连接，建立一个连接，比如名字是</a:t>
            </a:r>
            <a:r>
              <a:rPr lang="en-US" altLang="zh-CN" dirty="0" err="1"/>
              <a:t>gengxinagyi</a:t>
            </a:r>
            <a:r>
              <a:rPr lang="zh-CN" altLang="en-US" dirty="0"/>
              <a:t>的连接。成功建立连接后，在连接名字上单击右键打开连接就可以在数据库服务器上建立数据库了。在连接名字上单击右键选择建立数据库，或查看数据库，在数据库下的“表”上单击右键建</a:t>
            </a:r>
            <a:r>
              <a:rPr lang="zh-CN" altLang="en-US" dirty="0" smtClean="0"/>
              <a:t>表。</a:t>
            </a:r>
            <a:endParaRPr lang="zh-CN" altLang="en-US" dirty="0"/>
          </a:p>
        </p:txBody>
      </p:sp>
      <p:sp>
        <p:nvSpPr>
          <p:cNvPr id="14" name="矩形 13"/>
          <p:cNvSpPr/>
          <p:nvPr/>
        </p:nvSpPr>
        <p:spPr>
          <a:xfrm>
            <a:off x="309910" y="5511938"/>
            <a:ext cx="8455123"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en-US" dirty="0" smtClean="0"/>
              <a:t>建议读者熟悉了                                        后，在找一款自己喜欢的图形</a:t>
            </a:r>
            <a:r>
              <a:rPr lang="zh-CN" altLang="en-US" dirty="0"/>
              <a:t>用户界面（</a:t>
            </a:r>
            <a:r>
              <a:rPr lang="en-US" altLang="zh-CN" dirty="0"/>
              <a:t>GUI</a:t>
            </a:r>
            <a:r>
              <a:rPr lang="zh-CN" altLang="en-US" dirty="0"/>
              <a:t>）的</a:t>
            </a:r>
            <a:r>
              <a:rPr lang="en-US" altLang="zh-CN" dirty="0"/>
              <a:t>MySQL</a:t>
            </a:r>
            <a:r>
              <a:rPr lang="zh-CN" altLang="en-US" dirty="0"/>
              <a:t>客户端管理</a:t>
            </a:r>
            <a:r>
              <a:rPr lang="zh-CN" altLang="en-US" dirty="0" smtClean="0"/>
              <a:t>工具。</a:t>
            </a:r>
            <a:endParaRPr lang="zh-CN" altLang="en-US" dirty="0"/>
          </a:p>
        </p:txBody>
      </p:sp>
      <p:sp>
        <p:nvSpPr>
          <p:cNvPr id="21" name="矩形 20"/>
          <p:cNvSpPr/>
          <p:nvPr/>
        </p:nvSpPr>
        <p:spPr>
          <a:xfrm>
            <a:off x="2029709" y="5465772"/>
            <a:ext cx="1928733"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1</a:t>
            </a:r>
            <a:r>
              <a:rPr lang="zh-CN" altLang="en-US" b="1" dirty="0" smtClean="0"/>
              <a:t>．</a:t>
            </a:r>
            <a:r>
              <a:rPr lang="zh-CN" altLang="zh-CN" b="1" dirty="0"/>
              <a:t>命令行客户端</a:t>
            </a:r>
            <a:endParaRPr lang="zh-CN" altLang="en-US" b="1" dirty="0"/>
          </a:p>
        </p:txBody>
      </p:sp>
    </p:spTree>
    <p:extLst>
      <p:ext uri="{BB962C8B-B14F-4D97-AF65-F5344CB8AC3E}">
        <p14:creationId xmlns:p14="http://schemas.microsoft.com/office/powerpoint/2010/main" val="22035456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6966" y="-57150"/>
            <a:ext cx="4588495" cy="699036"/>
          </a:xfrm>
        </p:spPr>
        <p:txBody>
          <a:bodyPr>
            <a:noAutofit/>
          </a:bodyPr>
          <a:lstStyle/>
          <a:p>
            <a:r>
              <a:rPr lang="en-US" altLang="zh-CN" sz="2400" dirty="0"/>
              <a:t>14.4  JDBC</a:t>
            </a:r>
            <a:endParaRPr lang="zh-CN" altLang="zh-CN" sz="2400" dirty="0"/>
          </a:p>
        </p:txBody>
      </p:sp>
      <p:sp>
        <p:nvSpPr>
          <p:cNvPr id="8" name="矩形 7"/>
          <p:cNvSpPr/>
          <p:nvPr/>
        </p:nvSpPr>
        <p:spPr>
          <a:xfrm>
            <a:off x="107504" y="620688"/>
            <a:ext cx="8856984" cy="923330"/>
          </a:xfrm>
          <a:prstGeom prst="rect">
            <a:avLst/>
          </a:prstGeom>
        </p:spPr>
        <p:txBody>
          <a:bodyPr wrap="square">
            <a:spAutoFit/>
          </a:bodyPr>
          <a:lstStyle/>
          <a:p>
            <a:r>
              <a:rPr lang="en-US" altLang="zh-CN" dirty="0"/>
              <a:t>Java</a:t>
            </a:r>
            <a:r>
              <a:rPr lang="zh-CN" altLang="en-US" dirty="0"/>
              <a:t>编写的程序不依赖于具体的数据库，</a:t>
            </a:r>
            <a:r>
              <a:rPr lang="en-US" altLang="zh-CN" dirty="0"/>
              <a:t>Java</a:t>
            </a:r>
            <a:r>
              <a:rPr lang="zh-CN" altLang="en-US" dirty="0"/>
              <a:t>提供了专门用于操作数据库的</a:t>
            </a:r>
            <a:r>
              <a:rPr lang="en-US" altLang="zh-CN" dirty="0"/>
              <a:t>API</a:t>
            </a:r>
            <a:r>
              <a:rPr lang="zh-CN" altLang="en-US" dirty="0"/>
              <a:t>，即</a:t>
            </a:r>
            <a:r>
              <a:rPr lang="en-US" altLang="zh-CN" dirty="0"/>
              <a:t>JDBC</a:t>
            </a:r>
            <a:r>
              <a:rPr lang="zh-CN" altLang="en-US" dirty="0"/>
              <a:t>（</a:t>
            </a:r>
            <a:r>
              <a:rPr lang="en-US" altLang="zh-CN" b="1" dirty="0"/>
              <a:t>Java Data Base Connectivity</a:t>
            </a:r>
            <a:r>
              <a:rPr lang="zh-CN" altLang="en-US" dirty="0"/>
              <a:t>）。</a:t>
            </a:r>
            <a:r>
              <a:rPr lang="en-US" altLang="zh-CN" dirty="0"/>
              <a:t>JDBC</a:t>
            </a:r>
            <a:r>
              <a:rPr lang="zh-CN" altLang="en-US" dirty="0"/>
              <a:t>操作不同的数据库仅仅是连接方式上的差异而已，使用</a:t>
            </a:r>
            <a:r>
              <a:rPr lang="en-US" altLang="zh-CN" dirty="0"/>
              <a:t>JDBC</a:t>
            </a:r>
            <a:r>
              <a:rPr lang="zh-CN" altLang="en-US" dirty="0"/>
              <a:t>的应用程序一旦和数据库建立连接，就可以使用</a:t>
            </a:r>
            <a:r>
              <a:rPr lang="en-US" altLang="zh-CN" dirty="0"/>
              <a:t>JDBC</a:t>
            </a:r>
            <a:r>
              <a:rPr lang="zh-CN" altLang="en-US" dirty="0"/>
              <a:t>提供的</a:t>
            </a:r>
            <a:r>
              <a:rPr lang="en-US" altLang="zh-CN" dirty="0"/>
              <a:t>API</a:t>
            </a:r>
            <a:r>
              <a:rPr lang="zh-CN" altLang="en-US" dirty="0"/>
              <a:t>操作</a:t>
            </a:r>
            <a:r>
              <a:rPr lang="zh-CN" altLang="en-US" dirty="0" smtClean="0"/>
              <a:t>数据库。</a:t>
            </a:r>
            <a:endParaRPr lang="zh-CN" altLang="en-US" dirty="0"/>
          </a:p>
        </p:txBody>
      </p:sp>
      <p:pic>
        <p:nvPicPr>
          <p:cNvPr id="57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81" y="1629966"/>
            <a:ext cx="8572829"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611560" y="4293096"/>
            <a:ext cx="6912768" cy="1200329"/>
          </a:xfrm>
          <a:prstGeom prst="rect">
            <a:avLst/>
          </a:prstGeom>
        </p:spPr>
        <p:txBody>
          <a:bodyPr wrap="square">
            <a:spAutoFit/>
          </a:bodyPr>
          <a:lstStyle/>
          <a:p>
            <a:r>
              <a:rPr lang="zh-CN" altLang="en-US" dirty="0"/>
              <a:t>程序经常进行如下的</a:t>
            </a:r>
            <a:r>
              <a:rPr lang="zh-CN" altLang="en-US" dirty="0" smtClean="0"/>
              <a:t>操作：</a:t>
            </a:r>
            <a:endParaRPr lang="zh-CN" altLang="en-US" dirty="0"/>
          </a:p>
          <a:p>
            <a:r>
              <a:rPr lang="en-US" altLang="zh-CN" dirty="0"/>
              <a:t>•	</a:t>
            </a:r>
            <a:r>
              <a:rPr lang="zh-CN" altLang="en-US" dirty="0"/>
              <a:t>与一个数据库建立连接</a:t>
            </a:r>
          </a:p>
          <a:p>
            <a:r>
              <a:rPr lang="en-US" altLang="zh-CN" dirty="0"/>
              <a:t>•	</a:t>
            </a:r>
            <a:r>
              <a:rPr lang="zh-CN" altLang="en-US" dirty="0"/>
              <a:t>向已连接的数据库发送</a:t>
            </a:r>
            <a:r>
              <a:rPr lang="en-US" altLang="zh-CN" dirty="0"/>
              <a:t>SQL</a:t>
            </a:r>
            <a:r>
              <a:rPr lang="zh-CN" altLang="en-US" dirty="0"/>
              <a:t>语句</a:t>
            </a:r>
          </a:p>
          <a:p>
            <a:r>
              <a:rPr lang="en-US" altLang="zh-CN" dirty="0"/>
              <a:t>•	</a:t>
            </a:r>
            <a:r>
              <a:rPr lang="zh-CN" altLang="en-US" dirty="0"/>
              <a:t>处理</a:t>
            </a:r>
            <a:r>
              <a:rPr lang="en-US" altLang="zh-CN" dirty="0"/>
              <a:t>SQL</a:t>
            </a:r>
            <a:r>
              <a:rPr lang="zh-CN" altLang="en-US" dirty="0"/>
              <a:t>语句返回的结果</a:t>
            </a:r>
          </a:p>
        </p:txBody>
      </p:sp>
    </p:spTree>
    <p:extLst>
      <p:ext uri="{BB962C8B-B14F-4D97-AF65-F5344CB8AC3E}">
        <p14:creationId xmlns:p14="http://schemas.microsoft.com/office/powerpoint/2010/main" val="17139184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6966" y="-57150"/>
            <a:ext cx="4588495" cy="699036"/>
          </a:xfrm>
        </p:spPr>
        <p:txBody>
          <a:bodyPr>
            <a:noAutofit/>
          </a:bodyPr>
          <a:lstStyle/>
          <a:p>
            <a:r>
              <a:rPr lang="en-US" altLang="zh-CN" sz="2400" dirty="0"/>
              <a:t>14.5  </a:t>
            </a:r>
            <a:r>
              <a:rPr lang="zh-CN" altLang="zh-CN" sz="2400" dirty="0"/>
              <a:t>连接</a:t>
            </a:r>
            <a:r>
              <a:rPr lang="en-US" altLang="zh-CN" sz="2400" dirty="0"/>
              <a:t>MySQL</a:t>
            </a:r>
            <a:r>
              <a:rPr lang="zh-CN" altLang="zh-CN" sz="2400" dirty="0"/>
              <a:t>数据库</a:t>
            </a:r>
          </a:p>
        </p:txBody>
      </p:sp>
      <p:sp>
        <p:nvSpPr>
          <p:cNvPr id="6" name="矩形 5"/>
          <p:cNvSpPr/>
          <p:nvPr/>
        </p:nvSpPr>
        <p:spPr>
          <a:xfrm>
            <a:off x="407196" y="621759"/>
            <a:ext cx="8269259"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b="1" dirty="0"/>
              <a:t>MySQL</a:t>
            </a:r>
            <a:r>
              <a:rPr lang="zh-CN" altLang="zh-CN" b="1" dirty="0"/>
              <a:t>数据库服务器启动后</a:t>
            </a:r>
            <a:r>
              <a:rPr lang="zh-CN" altLang="zh-CN" dirty="0"/>
              <a:t>（见</a:t>
            </a:r>
            <a:r>
              <a:rPr lang="en-US" altLang="zh-CN" dirty="0"/>
              <a:t>14.2</a:t>
            </a:r>
            <a:r>
              <a:rPr lang="zh-CN" altLang="zh-CN" dirty="0"/>
              <a:t>），应用程序为了能和数据库交互信息，</a:t>
            </a:r>
            <a:r>
              <a:rPr lang="zh-CN" altLang="zh-CN" b="1" dirty="0">
                <a:solidFill>
                  <a:srgbClr val="C00000"/>
                </a:solidFill>
              </a:rPr>
              <a:t>必须首先和</a:t>
            </a:r>
            <a:r>
              <a:rPr lang="en-US" altLang="zh-CN" b="1" dirty="0">
                <a:solidFill>
                  <a:srgbClr val="C00000"/>
                </a:solidFill>
              </a:rPr>
              <a:t>MySQL</a:t>
            </a:r>
            <a:r>
              <a:rPr lang="zh-CN" altLang="zh-CN" b="1" dirty="0">
                <a:solidFill>
                  <a:srgbClr val="C00000"/>
                </a:solidFill>
              </a:rPr>
              <a:t>数据库服务器上的数据库建立连接</a:t>
            </a:r>
            <a:endParaRPr lang="zh-CN" altLang="en-US" b="1" dirty="0">
              <a:solidFill>
                <a:srgbClr val="C00000"/>
              </a:solidFill>
            </a:endParaRPr>
          </a:p>
        </p:txBody>
      </p:sp>
      <p:sp>
        <p:nvSpPr>
          <p:cNvPr id="4" name="矩形 3"/>
          <p:cNvSpPr/>
          <p:nvPr/>
        </p:nvSpPr>
        <p:spPr>
          <a:xfrm>
            <a:off x="407196" y="1283449"/>
            <a:ext cx="3615092"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1</a:t>
            </a:r>
            <a:r>
              <a:rPr lang="zh-CN" altLang="en-US" b="1" dirty="0"/>
              <a:t>．下载</a:t>
            </a:r>
            <a:r>
              <a:rPr lang="en-US" altLang="zh-CN" b="1" dirty="0"/>
              <a:t>JDBC-MySQL</a:t>
            </a:r>
            <a:r>
              <a:rPr lang="zh-CN" altLang="en-US" b="1" dirty="0"/>
              <a:t>数据库连接器</a:t>
            </a:r>
          </a:p>
        </p:txBody>
      </p:sp>
      <p:sp>
        <p:nvSpPr>
          <p:cNvPr id="8" name="矩形 7"/>
          <p:cNvSpPr/>
          <p:nvPr/>
        </p:nvSpPr>
        <p:spPr>
          <a:xfrm>
            <a:off x="426072" y="1658228"/>
            <a:ext cx="5802112" cy="369332"/>
          </a:xfrm>
          <a:prstGeom prst="rect">
            <a:avLst/>
          </a:prstGeom>
        </p:spPr>
        <p:txBody>
          <a:bodyPr wrap="square">
            <a:spAutoFit/>
          </a:bodyPr>
          <a:lstStyle/>
          <a:p>
            <a:r>
              <a:rPr lang="en-US" altLang="zh-CN" b="1" dirty="0">
                <a:solidFill>
                  <a:srgbClr val="C00000"/>
                </a:solidFill>
              </a:rPr>
              <a:t>https://dev.mysql.com/downloads/connector/j/</a:t>
            </a:r>
            <a:endParaRPr lang="zh-CN" altLang="en-US" b="1" dirty="0">
              <a:solidFill>
                <a:srgbClr val="C00000"/>
              </a:solidFill>
            </a:endParaRPr>
          </a:p>
        </p:txBody>
      </p:sp>
      <p:sp>
        <p:nvSpPr>
          <p:cNvPr id="9" name="矩形 8"/>
          <p:cNvSpPr/>
          <p:nvPr/>
        </p:nvSpPr>
        <p:spPr>
          <a:xfrm>
            <a:off x="442666" y="2027560"/>
            <a:ext cx="8377806" cy="646331"/>
          </a:xfrm>
          <a:prstGeom prst="rect">
            <a:avLst/>
          </a:prstGeom>
        </p:spPr>
        <p:txBody>
          <a:bodyPr wrap="square">
            <a:spAutoFit/>
          </a:bodyPr>
          <a:lstStyle/>
          <a:p>
            <a:r>
              <a:rPr lang="zh-CN" altLang="en-US" dirty="0"/>
              <a:t>选择</a:t>
            </a:r>
            <a:r>
              <a:rPr lang="en-US" altLang="zh-CN" dirty="0"/>
              <a:t>Platform Independent (Architecture Independent), ZIP</a:t>
            </a:r>
            <a:r>
              <a:rPr lang="zh-CN" altLang="en-US" dirty="0"/>
              <a:t>格式，单击</a:t>
            </a:r>
            <a:r>
              <a:rPr lang="en-US" altLang="zh-CN" dirty="0"/>
              <a:t>download</a:t>
            </a:r>
            <a:r>
              <a:rPr lang="zh-CN" altLang="en-US" dirty="0"/>
              <a:t>下载按钮即</a:t>
            </a:r>
            <a:r>
              <a:rPr lang="zh-CN" altLang="en-US" dirty="0" smtClean="0"/>
              <a:t>可。</a:t>
            </a:r>
            <a:r>
              <a:rPr lang="zh-CN" altLang="zh-CN" dirty="0"/>
              <a:t>本教材下载的是</a:t>
            </a:r>
            <a:r>
              <a:rPr lang="en-US" altLang="zh-CN" dirty="0" smtClean="0"/>
              <a:t>mysql-connector-java-8.0.15.zip</a:t>
            </a:r>
            <a:r>
              <a:rPr lang="zh-CN" altLang="en-US" dirty="0" smtClean="0"/>
              <a:t>。</a:t>
            </a:r>
            <a:endParaRPr lang="zh-CN" altLang="en-US" dirty="0"/>
          </a:p>
        </p:txBody>
      </p:sp>
      <p:sp>
        <p:nvSpPr>
          <p:cNvPr id="10" name="矩形 9"/>
          <p:cNvSpPr/>
          <p:nvPr/>
        </p:nvSpPr>
        <p:spPr>
          <a:xfrm>
            <a:off x="407196" y="2673891"/>
            <a:ext cx="8736804" cy="646331"/>
          </a:xfrm>
          <a:prstGeom prst="rect">
            <a:avLst/>
          </a:prstGeom>
        </p:spPr>
        <p:txBody>
          <a:bodyPr wrap="square">
            <a:spAutoFit/>
          </a:bodyPr>
          <a:lstStyle/>
          <a:p>
            <a:r>
              <a:rPr lang="zh-CN" altLang="en-US" dirty="0"/>
              <a:t>解压目录下的</a:t>
            </a:r>
            <a:r>
              <a:rPr lang="en-US" altLang="zh-CN" b="1" dirty="0">
                <a:solidFill>
                  <a:srgbClr val="C00000"/>
                </a:solidFill>
              </a:rPr>
              <a:t>mysql-connector-java-8.0.15.jar</a:t>
            </a:r>
            <a:r>
              <a:rPr lang="zh-CN" altLang="en-US" dirty="0"/>
              <a:t>文件就是连接</a:t>
            </a:r>
            <a:r>
              <a:rPr lang="en-US" altLang="zh-CN" dirty="0"/>
              <a:t>MySQL</a:t>
            </a:r>
            <a:r>
              <a:rPr lang="zh-CN" altLang="en-US" dirty="0"/>
              <a:t>数据库的</a:t>
            </a:r>
            <a:r>
              <a:rPr lang="en-US" altLang="zh-CN" dirty="0"/>
              <a:t>JDBC-MySQL</a:t>
            </a:r>
            <a:r>
              <a:rPr lang="zh-CN" altLang="en-US" b="1" dirty="0"/>
              <a:t>数据库</a:t>
            </a:r>
            <a:r>
              <a:rPr lang="zh-CN" altLang="en-US" b="1" dirty="0" smtClean="0"/>
              <a:t>连接器</a:t>
            </a:r>
            <a:r>
              <a:rPr lang="zh-CN" altLang="en-US" dirty="0" smtClean="0"/>
              <a:t>。</a:t>
            </a:r>
            <a:endParaRPr lang="zh-CN" altLang="en-US" dirty="0"/>
          </a:p>
        </p:txBody>
      </p:sp>
      <p:sp>
        <p:nvSpPr>
          <p:cNvPr id="13" name="矩形 12"/>
          <p:cNvSpPr/>
          <p:nvPr/>
        </p:nvSpPr>
        <p:spPr>
          <a:xfrm>
            <a:off x="462682" y="3424535"/>
            <a:ext cx="8501805" cy="646331"/>
          </a:xfrm>
          <a:prstGeom prst="rect">
            <a:avLst/>
          </a:prstGeom>
        </p:spPr>
        <p:txBody>
          <a:bodyPr wrap="square">
            <a:spAutoFit/>
          </a:bodyPr>
          <a:lstStyle/>
          <a:p>
            <a:r>
              <a:rPr lang="zh-CN" altLang="en-US" dirty="0"/>
              <a:t>为了调试程序方便，将数据库连接器</a:t>
            </a:r>
            <a:r>
              <a:rPr lang="en-US" altLang="zh-CN" dirty="0"/>
              <a:t>mysql-connector-java-8.0.15.jar</a:t>
            </a:r>
            <a:r>
              <a:rPr lang="zh-CN" altLang="en-US" dirty="0"/>
              <a:t>保存到</a:t>
            </a:r>
            <a:r>
              <a:rPr lang="en-US" altLang="zh-CN" dirty="0"/>
              <a:t>C:\ch14</a:t>
            </a:r>
            <a:r>
              <a:rPr lang="zh-CN" altLang="en-US" dirty="0"/>
              <a:t>目录中，并重新命名为</a:t>
            </a:r>
            <a:r>
              <a:rPr lang="en-US" altLang="zh-CN" b="1" dirty="0"/>
              <a:t>mysqlcon.jar</a:t>
            </a:r>
            <a:r>
              <a:rPr lang="zh-CN" altLang="en-US" dirty="0"/>
              <a:t>。</a:t>
            </a:r>
          </a:p>
        </p:txBody>
      </p:sp>
      <p:sp>
        <p:nvSpPr>
          <p:cNvPr id="15" name="矩形 14"/>
          <p:cNvSpPr/>
          <p:nvPr/>
        </p:nvSpPr>
        <p:spPr>
          <a:xfrm>
            <a:off x="472971" y="4169792"/>
            <a:ext cx="8203484"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dirty="0" smtClean="0"/>
              <a:t>注： 我们将</a:t>
            </a:r>
            <a:r>
              <a:rPr lang="en-US" altLang="zh-CN" b="1" dirty="0"/>
              <a:t>mysql-connector-java-8.0.15.jar</a:t>
            </a:r>
            <a:r>
              <a:rPr lang="en-US" altLang="zh-CN" dirty="0"/>
              <a:t>(</a:t>
            </a:r>
            <a:r>
              <a:rPr lang="zh-CN" altLang="en-US" dirty="0"/>
              <a:t>以及后面要用的</a:t>
            </a:r>
            <a:r>
              <a:rPr lang="en-US" altLang="zh-CN" dirty="0"/>
              <a:t>Derby</a:t>
            </a:r>
            <a:r>
              <a:rPr lang="zh-CN" altLang="en-US" dirty="0"/>
              <a:t>数据库，</a:t>
            </a:r>
            <a:r>
              <a:rPr lang="en-US" altLang="zh-CN" dirty="0"/>
              <a:t>Access</a:t>
            </a:r>
            <a:r>
              <a:rPr lang="zh-CN" altLang="en-US" dirty="0"/>
              <a:t>数据库的连接器</a:t>
            </a:r>
            <a:r>
              <a:rPr lang="en-US" altLang="zh-CN" dirty="0"/>
              <a:t>)</a:t>
            </a:r>
            <a:r>
              <a:rPr lang="zh-CN" altLang="en-US" dirty="0"/>
              <a:t>上传到了自己的网盘，下载地址是</a:t>
            </a:r>
          </a:p>
          <a:p>
            <a:r>
              <a:rPr lang="en-US" altLang="zh-CN" b="1" spc="300" dirty="0"/>
              <a:t>https://pan.baidu.com/s/1Lt6tQ8Cqsz3-5MhbPGvefQ</a:t>
            </a:r>
          </a:p>
        </p:txBody>
      </p:sp>
      <p:sp>
        <p:nvSpPr>
          <p:cNvPr id="16" name="矩形 15"/>
          <p:cNvSpPr/>
          <p:nvPr/>
        </p:nvSpPr>
        <p:spPr>
          <a:xfrm>
            <a:off x="462681" y="5097408"/>
            <a:ext cx="8213773" cy="923330"/>
          </a:xfrm>
          <a:prstGeom prst="rect">
            <a:avLst/>
          </a:prstGeom>
        </p:spPr>
        <p:txBody>
          <a:bodyPr wrap="square">
            <a:spAutoFit/>
          </a:bodyPr>
          <a:lstStyle/>
          <a:p>
            <a:r>
              <a:rPr lang="zh-CN" altLang="en-US" dirty="0"/>
              <a:t>后续</a:t>
            </a:r>
            <a:r>
              <a:rPr lang="zh-CN" altLang="en-US" dirty="0" smtClean="0"/>
              <a:t>的</a:t>
            </a:r>
            <a:r>
              <a:rPr lang="en-US" altLang="zh-CN" dirty="0" smtClean="0"/>
              <a:t>Java</a:t>
            </a:r>
            <a:r>
              <a:rPr lang="zh-CN" altLang="en-US" dirty="0" smtClean="0"/>
              <a:t>应用程序</a:t>
            </a:r>
            <a:r>
              <a:rPr lang="en-US" altLang="zh-CN" dirty="0" smtClean="0"/>
              <a:t>,</a:t>
            </a:r>
            <a:r>
              <a:rPr lang="zh-CN" altLang="en-US" dirty="0" smtClean="0"/>
              <a:t>使用</a:t>
            </a:r>
            <a:r>
              <a:rPr lang="en-US" altLang="zh-CN" dirty="0"/>
              <a:t>-</a:t>
            </a:r>
            <a:r>
              <a:rPr lang="en-US" altLang="zh-CN" dirty="0" err="1"/>
              <a:t>cp</a:t>
            </a:r>
            <a:r>
              <a:rPr lang="zh-CN" altLang="en-US" dirty="0"/>
              <a:t>参数（加载程序需要的</a:t>
            </a:r>
            <a:r>
              <a:rPr lang="en-US" altLang="zh-CN" dirty="0"/>
              <a:t>jar</a:t>
            </a:r>
            <a:r>
              <a:rPr lang="zh-CN" altLang="en-US" dirty="0"/>
              <a:t>文件中的类</a:t>
            </a:r>
            <a:r>
              <a:rPr lang="zh-CN" altLang="en-US" dirty="0" smtClean="0"/>
              <a:t>），例如，运行</a:t>
            </a:r>
            <a:r>
              <a:rPr lang="zh-CN" altLang="en-US" dirty="0"/>
              <a:t>应用程序：</a:t>
            </a:r>
          </a:p>
          <a:p>
            <a:r>
              <a:rPr lang="zh-CN" altLang="en-US" dirty="0"/>
              <a:t> </a:t>
            </a:r>
            <a:r>
              <a:rPr lang="en-US" altLang="zh-CN" dirty="0"/>
              <a:t>C:\</a:t>
            </a:r>
            <a:r>
              <a:rPr lang="en-US" altLang="zh-CN" b="1" dirty="0"/>
              <a:t>ch14&gt;java -</a:t>
            </a:r>
            <a:r>
              <a:rPr lang="en-US" altLang="zh-CN" b="1" dirty="0" err="1"/>
              <a:t>cp</a:t>
            </a:r>
            <a:r>
              <a:rPr lang="en-US" altLang="zh-CN" b="1" dirty="0"/>
              <a:t> </a:t>
            </a:r>
            <a:r>
              <a:rPr lang="en-US" altLang="zh-CN" b="1" dirty="0" smtClean="0"/>
              <a:t>mysqlcon.jar</a:t>
            </a:r>
            <a:r>
              <a:rPr lang="en-US" altLang="zh-CN" b="1" dirty="0"/>
              <a:t>; </a:t>
            </a:r>
            <a:r>
              <a:rPr lang="en-US" altLang="zh-CN" b="1" dirty="0" smtClean="0"/>
              <a:t> </a:t>
            </a:r>
            <a:r>
              <a:rPr lang="zh-CN" altLang="en-US" b="1" dirty="0" smtClean="0"/>
              <a:t>主</a:t>
            </a:r>
            <a:r>
              <a:rPr lang="zh-CN" altLang="en-US" b="1" dirty="0"/>
              <a:t>类</a:t>
            </a:r>
          </a:p>
        </p:txBody>
      </p:sp>
      <p:sp>
        <p:nvSpPr>
          <p:cNvPr id="17" name="矩形 16"/>
          <p:cNvSpPr/>
          <p:nvPr/>
        </p:nvSpPr>
        <p:spPr>
          <a:xfrm>
            <a:off x="361333" y="6050548"/>
            <a:ext cx="8459139"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t>jar</a:t>
            </a:r>
            <a:r>
              <a:rPr lang="zh-CN" altLang="en-US" dirty="0"/>
              <a:t>文件和主类名之间用分号分隔，而且</a:t>
            </a:r>
            <a:r>
              <a:rPr lang="zh-CN" altLang="en-US" b="1" dirty="0"/>
              <a:t>分号和主类名之间</a:t>
            </a:r>
            <a:r>
              <a:rPr lang="zh-CN" altLang="en-US" dirty="0"/>
              <a:t>必须留有至少一个</a:t>
            </a:r>
            <a:r>
              <a:rPr lang="zh-CN" altLang="en-US" dirty="0" smtClean="0"/>
              <a:t>空格</a:t>
            </a:r>
            <a:r>
              <a:rPr lang="en-US" altLang="zh-CN" dirty="0" smtClean="0"/>
              <a:t>(</a:t>
            </a:r>
            <a:r>
              <a:rPr lang="zh-CN" altLang="zh-CN" dirty="0"/>
              <a:t>有关</a:t>
            </a:r>
            <a:r>
              <a:rPr lang="en-US" altLang="zh-CN" dirty="0"/>
              <a:t>jar</a:t>
            </a:r>
            <a:r>
              <a:rPr lang="zh-CN" altLang="zh-CN" dirty="0"/>
              <a:t>文件的知识见</a:t>
            </a:r>
            <a:r>
              <a:rPr lang="en-US" altLang="zh-CN" dirty="0"/>
              <a:t>4.13</a:t>
            </a:r>
            <a:r>
              <a:rPr lang="en-US" altLang="zh-CN" dirty="0" smtClean="0"/>
              <a:t>).</a:t>
            </a:r>
            <a:endParaRPr lang="zh-CN" altLang="en-US" dirty="0"/>
          </a:p>
        </p:txBody>
      </p:sp>
    </p:spTree>
    <p:extLst>
      <p:ext uri="{BB962C8B-B14F-4D97-AF65-F5344CB8AC3E}">
        <p14:creationId xmlns:p14="http://schemas.microsoft.com/office/powerpoint/2010/main" val="1723542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6967" y="-57150"/>
            <a:ext cx="3492946" cy="699036"/>
          </a:xfrm>
        </p:spPr>
        <p:txBody>
          <a:bodyPr>
            <a:noAutofit/>
          </a:bodyPr>
          <a:lstStyle/>
          <a:p>
            <a:r>
              <a:rPr lang="en-US" altLang="zh-CN" sz="2400" dirty="0"/>
              <a:t>14.5  </a:t>
            </a:r>
            <a:r>
              <a:rPr lang="zh-CN" altLang="zh-CN" sz="2400" dirty="0"/>
              <a:t>连接</a:t>
            </a:r>
            <a:r>
              <a:rPr lang="en-US" altLang="zh-CN" sz="2400" dirty="0"/>
              <a:t>MySQL</a:t>
            </a:r>
            <a:r>
              <a:rPr lang="zh-CN" altLang="zh-CN" sz="2400" dirty="0"/>
              <a:t>数据库</a:t>
            </a:r>
          </a:p>
        </p:txBody>
      </p:sp>
      <p:sp>
        <p:nvSpPr>
          <p:cNvPr id="4" name="矩形 3"/>
          <p:cNvSpPr/>
          <p:nvPr/>
        </p:nvSpPr>
        <p:spPr>
          <a:xfrm>
            <a:off x="361333" y="620688"/>
            <a:ext cx="3615092"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1</a:t>
            </a:r>
            <a:r>
              <a:rPr lang="zh-CN" altLang="en-US" dirty="0"/>
              <a:t>．下载</a:t>
            </a:r>
            <a:r>
              <a:rPr lang="en-US" altLang="zh-CN" dirty="0"/>
              <a:t>JDBC-MySQL</a:t>
            </a:r>
            <a:r>
              <a:rPr lang="zh-CN" altLang="en-US" dirty="0"/>
              <a:t>数据库连接器</a:t>
            </a:r>
          </a:p>
        </p:txBody>
      </p:sp>
      <p:sp>
        <p:nvSpPr>
          <p:cNvPr id="5" name="矩形 4"/>
          <p:cNvSpPr/>
          <p:nvPr/>
        </p:nvSpPr>
        <p:spPr>
          <a:xfrm>
            <a:off x="361333" y="1005379"/>
            <a:ext cx="3443571"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2.</a:t>
            </a:r>
            <a:r>
              <a:rPr lang="zh-CN" altLang="zh-CN" b="1" dirty="0"/>
              <a:t>加载</a:t>
            </a:r>
            <a:r>
              <a:rPr lang="en-US" altLang="zh-CN" b="1" dirty="0"/>
              <a:t>JDBC-MySQL</a:t>
            </a:r>
            <a:r>
              <a:rPr lang="zh-CN" altLang="zh-CN" b="1" dirty="0"/>
              <a:t>数据库连接器</a:t>
            </a:r>
          </a:p>
        </p:txBody>
      </p:sp>
      <p:sp>
        <p:nvSpPr>
          <p:cNvPr id="7" name="矩形 6"/>
          <p:cNvSpPr/>
          <p:nvPr/>
        </p:nvSpPr>
        <p:spPr>
          <a:xfrm>
            <a:off x="4067944" y="543714"/>
            <a:ext cx="4896544" cy="923330"/>
          </a:xfrm>
          <a:prstGeom prst="rect">
            <a:avLst/>
          </a:prstGeom>
        </p:spPr>
        <p:txBody>
          <a:bodyPr wrap="square">
            <a:spAutoFit/>
          </a:bodyPr>
          <a:lstStyle/>
          <a:p>
            <a:r>
              <a:rPr lang="zh-CN" altLang="en-US" dirty="0"/>
              <a:t>应用程序负责加载的</a:t>
            </a:r>
            <a:r>
              <a:rPr lang="en-US" altLang="zh-CN" dirty="0"/>
              <a:t>JDBC-MySQL</a:t>
            </a:r>
            <a:r>
              <a:rPr lang="zh-CN" altLang="en-US" dirty="0"/>
              <a:t>连接器，代码如下（注意字符序列和</a:t>
            </a:r>
            <a:r>
              <a:rPr lang="en-US" altLang="zh-CN" dirty="0"/>
              <a:t>8.0</a:t>
            </a:r>
            <a:r>
              <a:rPr lang="zh-CN" altLang="en-US" dirty="0"/>
              <a:t>版本之前的</a:t>
            </a:r>
            <a:r>
              <a:rPr lang="en-US" altLang="zh-CN" dirty="0" err="1"/>
              <a:t>com.mysql.jdbc.Driver</a:t>
            </a:r>
            <a:r>
              <a:rPr lang="zh-CN" altLang="en-US" dirty="0"/>
              <a:t>不同）</a:t>
            </a:r>
          </a:p>
        </p:txBody>
      </p:sp>
      <p:sp>
        <p:nvSpPr>
          <p:cNvPr id="11" name="矩形 10"/>
          <p:cNvSpPr/>
          <p:nvPr/>
        </p:nvSpPr>
        <p:spPr>
          <a:xfrm>
            <a:off x="755576" y="1628507"/>
            <a:ext cx="7416824" cy="1200329"/>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sz="2400" dirty="0"/>
              <a:t>try{  </a:t>
            </a:r>
            <a:r>
              <a:rPr lang="en-US" altLang="zh-CN" sz="2400" dirty="0" err="1"/>
              <a:t>Class.forName</a:t>
            </a:r>
            <a:r>
              <a:rPr lang="en-US" altLang="zh-CN" sz="2400" dirty="0"/>
              <a:t>("</a:t>
            </a:r>
            <a:r>
              <a:rPr lang="en-US" altLang="zh-CN" sz="2400" b="1" dirty="0" err="1"/>
              <a:t>com.mysql.cj.jdbc.Driver</a:t>
            </a:r>
            <a:r>
              <a:rPr lang="en-US" altLang="zh-CN" sz="2400" dirty="0"/>
              <a:t> ");</a:t>
            </a:r>
          </a:p>
          <a:p>
            <a:r>
              <a:rPr lang="en-US" altLang="zh-CN" sz="2400" dirty="0"/>
              <a:t>}</a:t>
            </a:r>
          </a:p>
          <a:p>
            <a:r>
              <a:rPr lang="en-US" altLang="zh-CN" sz="2400" dirty="0"/>
              <a:t>catch(Exception e){}</a:t>
            </a:r>
          </a:p>
        </p:txBody>
      </p:sp>
      <p:sp>
        <p:nvSpPr>
          <p:cNvPr id="12" name="矩形 11"/>
          <p:cNvSpPr/>
          <p:nvPr/>
        </p:nvSpPr>
        <p:spPr>
          <a:xfrm>
            <a:off x="107504" y="2948582"/>
            <a:ext cx="8712968" cy="646331"/>
          </a:xfrm>
          <a:prstGeom prst="rect">
            <a:avLst/>
          </a:prstGeom>
        </p:spPr>
        <p:txBody>
          <a:bodyPr wrap="square">
            <a:spAutoFit/>
          </a:bodyPr>
          <a:lstStyle/>
          <a:p>
            <a:r>
              <a:rPr lang="zh-CN" altLang="en-US" dirty="0"/>
              <a:t>数据库驱动是</a:t>
            </a:r>
            <a:r>
              <a:rPr lang="en-US" altLang="zh-CN" dirty="0"/>
              <a:t>mysql-connector-java-8.0.15.jar</a:t>
            </a:r>
            <a:r>
              <a:rPr lang="zh-CN" altLang="en-US" dirty="0"/>
              <a:t>文件中的</a:t>
            </a:r>
            <a:r>
              <a:rPr lang="en-US" altLang="zh-CN" dirty="0"/>
              <a:t>Driver</a:t>
            </a:r>
            <a:r>
              <a:rPr lang="zh-CN" altLang="en-US" dirty="0"/>
              <a:t>类，该类</a:t>
            </a:r>
            <a:r>
              <a:rPr lang="zh-CN" altLang="en-US" dirty="0" smtClean="0"/>
              <a:t>的包名是</a:t>
            </a:r>
            <a:r>
              <a:rPr lang="en-US" altLang="zh-CN" b="1" dirty="0" err="1" smtClean="0"/>
              <a:t>com.mysql.cj.jdbc</a:t>
            </a:r>
            <a:endParaRPr lang="zh-CN" altLang="en-US" b="1" dirty="0"/>
          </a:p>
        </p:txBody>
      </p:sp>
      <p:sp>
        <p:nvSpPr>
          <p:cNvPr id="14" name="矩形 13"/>
          <p:cNvSpPr/>
          <p:nvPr/>
        </p:nvSpPr>
        <p:spPr>
          <a:xfrm>
            <a:off x="107504" y="3613666"/>
            <a:ext cx="1513556"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3.</a:t>
            </a:r>
            <a:r>
              <a:rPr lang="zh-CN" altLang="en-US" b="1" dirty="0"/>
              <a:t>连接数据库</a:t>
            </a:r>
          </a:p>
        </p:txBody>
      </p:sp>
      <p:sp>
        <p:nvSpPr>
          <p:cNvPr id="18" name="矩形 17"/>
          <p:cNvSpPr/>
          <p:nvPr/>
        </p:nvSpPr>
        <p:spPr>
          <a:xfrm>
            <a:off x="455416" y="4293096"/>
            <a:ext cx="877163" cy="369332"/>
          </a:xfrm>
          <a:prstGeom prst="rect">
            <a:avLst/>
          </a:prstGeom>
        </p:spPr>
        <p:txBody>
          <a:bodyPr wrap="none">
            <a:spAutoFit/>
          </a:bodyPr>
          <a:lstStyle/>
          <a:p>
            <a:r>
              <a:rPr lang="zh-CN" altLang="en-US" dirty="0" smtClean="0"/>
              <a:t>代码：</a:t>
            </a:r>
            <a:endParaRPr lang="zh-CN" altLang="en-US" dirty="0"/>
          </a:p>
        </p:txBody>
      </p:sp>
      <p:sp>
        <p:nvSpPr>
          <p:cNvPr id="19" name="矩形 18"/>
          <p:cNvSpPr/>
          <p:nvPr/>
        </p:nvSpPr>
        <p:spPr>
          <a:xfrm>
            <a:off x="1851916" y="3560801"/>
            <a:ext cx="6985696" cy="286232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a:t>Connection con;</a:t>
            </a:r>
          </a:p>
          <a:p>
            <a:r>
              <a:rPr lang="en-US" altLang="zh-CN" dirty="0"/>
              <a:t>String </a:t>
            </a:r>
            <a:r>
              <a:rPr lang="en-US" altLang="zh-CN" dirty="0" err="1"/>
              <a:t>uri</a:t>
            </a:r>
            <a:r>
              <a:rPr lang="en-US" altLang="zh-CN" dirty="0"/>
              <a:t> = </a:t>
            </a:r>
          </a:p>
          <a:p>
            <a:r>
              <a:rPr lang="en-US" altLang="zh-CN" dirty="0"/>
              <a:t>"</a:t>
            </a:r>
            <a:r>
              <a:rPr lang="en-US" altLang="zh-CN" dirty="0" err="1"/>
              <a:t>jdbc:mysql</a:t>
            </a:r>
            <a:r>
              <a:rPr lang="en-US" altLang="zh-CN" dirty="0"/>
              <a:t>://192.168.100.1:3306/</a:t>
            </a:r>
            <a:r>
              <a:rPr lang="en-US" altLang="zh-CN" dirty="0" err="1"/>
              <a:t>Book?user</a:t>
            </a:r>
            <a:r>
              <a:rPr lang="en-US" altLang="zh-CN" dirty="0"/>
              <a:t>=</a:t>
            </a:r>
            <a:r>
              <a:rPr lang="en-US" altLang="zh-CN" dirty="0" err="1"/>
              <a:t>root&amp;password</a:t>
            </a:r>
            <a:r>
              <a:rPr lang="en-US" altLang="zh-CN" dirty="0"/>
              <a:t>=&amp;</a:t>
            </a:r>
            <a:r>
              <a:rPr lang="en-US" altLang="zh-CN" dirty="0" err="1"/>
              <a:t>useSSL</a:t>
            </a:r>
            <a:r>
              <a:rPr lang="en-US" altLang="zh-CN" dirty="0"/>
              <a:t>=false</a:t>
            </a:r>
            <a:r>
              <a:rPr lang="en-US" altLang="zh-CN" dirty="0" smtClean="0"/>
              <a:t>"+"&amp;</a:t>
            </a:r>
            <a:r>
              <a:rPr lang="en-US" altLang="zh-CN" dirty="0" err="1"/>
              <a:t>serverTimezone</a:t>
            </a:r>
            <a:r>
              <a:rPr lang="en-US" altLang="zh-CN" dirty="0"/>
              <a:t>=GMT";</a:t>
            </a:r>
          </a:p>
          <a:p>
            <a:r>
              <a:rPr lang="en-US" altLang="zh-CN" dirty="0"/>
              <a:t>try{</a:t>
            </a:r>
          </a:p>
          <a:p>
            <a:r>
              <a:rPr lang="en-US" altLang="zh-CN" dirty="0"/>
              <a:t>     con = </a:t>
            </a:r>
            <a:r>
              <a:rPr lang="en-US" altLang="zh-CN" dirty="0" err="1"/>
              <a:t>DriverManager.getConnection</a:t>
            </a:r>
            <a:r>
              <a:rPr lang="en-US" altLang="zh-CN" dirty="0"/>
              <a:t>(</a:t>
            </a:r>
            <a:r>
              <a:rPr lang="en-US" altLang="zh-CN" dirty="0" err="1"/>
              <a:t>uri</a:t>
            </a:r>
            <a:r>
              <a:rPr lang="en-US" altLang="zh-CN" dirty="0"/>
              <a:t>); //</a:t>
            </a:r>
            <a:r>
              <a:rPr lang="zh-CN" altLang="en-US" dirty="0"/>
              <a:t>连接代码</a:t>
            </a:r>
          </a:p>
          <a:p>
            <a:r>
              <a:rPr lang="zh-CN" altLang="en-US" dirty="0"/>
              <a:t>   </a:t>
            </a:r>
            <a:r>
              <a:rPr lang="en-US" altLang="zh-CN" dirty="0"/>
              <a:t>}</a:t>
            </a:r>
          </a:p>
          <a:p>
            <a:r>
              <a:rPr lang="en-US" altLang="zh-CN" dirty="0"/>
              <a:t>catch(</a:t>
            </a:r>
            <a:r>
              <a:rPr lang="en-US" altLang="zh-CN" dirty="0" err="1"/>
              <a:t>SQLException</a:t>
            </a:r>
            <a:r>
              <a:rPr lang="en-US" altLang="zh-CN" dirty="0"/>
              <a:t> e){</a:t>
            </a:r>
          </a:p>
          <a:p>
            <a:r>
              <a:rPr lang="en-US" altLang="zh-CN" dirty="0"/>
              <a:t>      </a:t>
            </a:r>
            <a:r>
              <a:rPr lang="en-US" altLang="zh-CN" dirty="0" err="1"/>
              <a:t>System.out.println</a:t>
            </a:r>
            <a:r>
              <a:rPr lang="en-US" altLang="zh-CN" dirty="0"/>
              <a:t>(e);</a:t>
            </a:r>
          </a:p>
          <a:p>
            <a:r>
              <a:rPr lang="en-US" altLang="zh-CN" dirty="0"/>
              <a:t>}</a:t>
            </a:r>
          </a:p>
        </p:txBody>
      </p:sp>
      <p:sp>
        <p:nvSpPr>
          <p:cNvPr id="20" name="右箭头 19"/>
          <p:cNvSpPr/>
          <p:nvPr/>
        </p:nvSpPr>
        <p:spPr>
          <a:xfrm>
            <a:off x="1115616" y="4293096"/>
            <a:ext cx="216963"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804978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6967" y="-57150"/>
            <a:ext cx="3492946" cy="699036"/>
          </a:xfrm>
        </p:spPr>
        <p:txBody>
          <a:bodyPr>
            <a:noAutofit/>
          </a:bodyPr>
          <a:lstStyle/>
          <a:p>
            <a:r>
              <a:rPr lang="en-US" altLang="zh-CN" sz="2400" dirty="0"/>
              <a:t>14.5  </a:t>
            </a:r>
            <a:r>
              <a:rPr lang="zh-CN" altLang="zh-CN" sz="2400" dirty="0"/>
              <a:t>连接</a:t>
            </a:r>
            <a:r>
              <a:rPr lang="en-US" altLang="zh-CN" sz="2400" dirty="0"/>
              <a:t>MySQL</a:t>
            </a:r>
            <a:r>
              <a:rPr lang="zh-CN" altLang="zh-CN" sz="2400" dirty="0"/>
              <a:t>数据库</a:t>
            </a:r>
          </a:p>
        </p:txBody>
      </p:sp>
      <p:sp>
        <p:nvSpPr>
          <p:cNvPr id="4" name="矩形 3"/>
          <p:cNvSpPr/>
          <p:nvPr/>
        </p:nvSpPr>
        <p:spPr>
          <a:xfrm>
            <a:off x="361333" y="620688"/>
            <a:ext cx="3615092"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1</a:t>
            </a:r>
            <a:r>
              <a:rPr lang="zh-CN" altLang="en-US" dirty="0"/>
              <a:t>．下载</a:t>
            </a:r>
            <a:r>
              <a:rPr lang="en-US" altLang="zh-CN" dirty="0"/>
              <a:t>JDBC-MySQL</a:t>
            </a:r>
            <a:r>
              <a:rPr lang="zh-CN" altLang="en-US" dirty="0"/>
              <a:t>数据库连接器</a:t>
            </a:r>
          </a:p>
        </p:txBody>
      </p:sp>
      <p:sp>
        <p:nvSpPr>
          <p:cNvPr id="5" name="矩形 4"/>
          <p:cNvSpPr/>
          <p:nvPr/>
        </p:nvSpPr>
        <p:spPr>
          <a:xfrm>
            <a:off x="361333" y="1005379"/>
            <a:ext cx="3443571"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2.</a:t>
            </a:r>
            <a:r>
              <a:rPr lang="zh-CN" altLang="zh-CN" b="1" dirty="0"/>
              <a:t>加载</a:t>
            </a:r>
            <a:r>
              <a:rPr lang="en-US" altLang="zh-CN" b="1" dirty="0"/>
              <a:t>JDBC-MySQL</a:t>
            </a:r>
            <a:r>
              <a:rPr lang="zh-CN" altLang="zh-CN" b="1" dirty="0"/>
              <a:t>数据库连接器</a:t>
            </a:r>
          </a:p>
        </p:txBody>
      </p:sp>
      <p:sp>
        <p:nvSpPr>
          <p:cNvPr id="14" name="矩形 13"/>
          <p:cNvSpPr/>
          <p:nvPr/>
        </p:nvSpPr>
        <p:spPr>
          <a:xfrm>
            <a:off x="361333" y="1374711"/>
            <a:ext cx="1513556"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3.</a:t>
            </a:r>
            <a:r>
              <a:rPr lang="zh-CN" altLang="en-US" b="1" dirty="0"/>
              <a:t>连接数据库</a:t>
            </a:r>
          </a:p>
        </p:txBody>
      </p:sp>
      <p:sp>
        <p:nvSpPr>
          <p:cNvPr id="3" name="矩形 2"/>
          <p:cNvSpPr/>
          <p:nvPr/>
        </p:nvSpPr>
        <p:spPr>
          <a:xfrm>
            <a:off x="357517" y="1745114"/>
            <a:ext cx="1744388"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4.</a:t>
            </a:r>
            <a:r>
              <a:rPr lang="zh-CN" altLang="en-US" b="1" dirty="0"/>
              <a:t>注意汉字问题</a:t>
            </a:r>
          </a:p>
        </p:txBody>
      </p:sp>
      <p:sp>
        <p:nvSpPr>
          <p:cNvPr id="6" name="矩形 5"/>
          <p:cNvSpPr/>
          <p:nvPr/>
        </p:nvSpPr>
        <p:spPr>
          <a:xfrm>
            <a:off x="377356" y="2114446"/>
            <a:ext cx="8443115" cy="646331"/>
          </a:xfrm>
          <a:prstGeom prst="rect">
            <a:avLst/>
          </a:prstGeom>
        </p:spPr>
        <p:txBody>
          <a:bodyPr wrap="square">
            <a:spAutoFit/>
          </a:bodyPr>
          <a:lstStyle/>
          <a:p>
            <a:r>
              <a:rPr lang="zh-CN" altLang="en-US" dirty="0"/>
              <a:t>如果数据库的表中的记录有汉字，那么在建立连接时需要额外多传递一个参数</a:t>
            </a:r>
            <a:r>
              <a:rPr lang="en-US" altLang="zh-CN" dirty="0" err="1"/>
              <a:t>characterEncoding</a:t>
            </a:r>
            <a:r>
              <a:rPr lang="zh-CN" altLang="en-US" dirty="0"/>
              <a:t>，并取值</a:t>
            </a:r>
            <a:r>
              <a:rPr lang="en-US" altLang="zh-CN" dirty="0"/>
              <a:t>gb2312</a:t>
            </a:r>
            <a:r>
              <a:rPr lang="zh-CN" altLang="en-US" dirty="0"/>
              <a:t>或</a:t>
            </a:r>
            <a:r>
              <a:rPr lang="en-US" altLang="zh-CN" dirty="0" smtClean="0"/>
              <a:t>utf-8</a:t>
            </a:r>
            <a:r>
              <a:rPr lang="zh-CN" altLang="en-US" dirty="0" smtClean="0"/>
              <a:t>。</a:t>
            </a:r>
            <a:endParaRPr lang="zh-CN" altLang="en-US" dirty="0"/>
          </a:p>
        </p:txBody>
      </p:sp>
      <p:sp>
        <p:nvSpPr>
          <p:cNvPr id="8" name="矩形 7"/>
          <p:cNvSpPr/>
          <p:nvPr/>
        </p:nvSpPr>
        <p:spPr>
          <a:xfrm>
            <a:off x="0" y="2802404"/>
            <a:ext cx="9143999" cy="369332"/>
          </a:xfrm>
          <a:prstGeom prst="rect">
            <a:avLst/>
          </a:prstGeom>
        </p:spPr>
        <p:txBody>
          <a:bodyPr wrap="square">
            <a:spAutoFit/>
          </a:bodyPr>
          <a:lstStyle/>
          <a:p>
            <a:r>
              <a:rPr lang="en-US" altLang="zh-CN" b="1" dirty="0"/>
              <a:t>"</a:t>
            </a:r>
            <a:r>
              <a:rPr lang="en-US" altLang="zh-CN" b="1" dirty="0" err="1"/>
              <a:t>jdbc:mysql</a:t>
            </a:r>
            <a:r>
              <a:rPr lang="en-US" altLang="zh-CN" b="1" dirty="0"/>
              <a:t>://</a:t>
            </a:r>
            <a:r>
              <a:rPr lang="en-US" altLang="zh-CN" b="1" dirty="0" err="1" smtClean="0"/>
              <a:t>localhost</a:t>
            </a:r>
            <a:r>
              <a:rPr lang="en-US" altLang="zh-CN" b="1" dirty="0" smtClean="0"/>
              <a:t>/</a:t>
            </a:r>
            <a:r>
              <a:rPr lang="en-US" altLang="zh-CN" b="1" dirty="0" err="1" smtClean="0"/>
              <a:t>Book?useSSL</a:t>
            </a:r>
            <a:r>
              <a:rPr lang="en-US" altLang="zh-CN" b="1" dirty="0" smtClean="0"/>
              <a:t>=</a:t>
            </a:r>
            <a:r>
              <a:rPr lang="en-US" altLang="zh-CN" b="1" dirty="0" err="1" smtClean="0"/>
              <a:t>false&amp;serverTimezone</a:t>
            </a:r>
            <a:r>
              <a:rPr lang="en-US" altLang="zh-CN" b="1" dirty="0" smtClean="0"/>
              <a:t>=</a:t>
            </a:r>
            <a:r>
              <a:rPr lang="en-US" altLang="zh-CN" b="1" dirty="0" err="1" smtClean="0"/>
              <a:t>GMT&amp;characterEncoding</a:t>
            </a:r>
            <a:r>
              <a:rPr lang="en-US" altLang="zh-CN" b="1" dirty="0" smtClean="0"/>
              <a:t>=utf-8</a:t>
            </a:r>
            <a:r>
              <a:rPr lang="en-US" altLang="zh-CN" b="1" dirty="0"/>
              <a:t>"</a:t>
            </a:r>
            <a:endParaRPr lang="zh-CN" altLang="en-US" b="1" dirty="0"/>
          </a:p>
        </p:txBody>
      </p:sp>
      <p:sp>
        <p:nvSpPr>
          <p:cNvPr id="9" name="矩形 8"/>
          <p:cNvSpPr/>
          <p:nvPr/>
        </p:nvSpPr>
        <p:spPr>
          <a:xfrm>
            <a:off x="179512" y="3541068"/>
            <a:ext cx="8352928" cy="923330"/>
          </a:xfrm>
          <a:prstGeom prst="rect">
            <a:avLst/>
          </a:prstGeom>
        </p:spPr>
        <p:txBody>
          <a:bodyPr wrap="square">
            <a:spAutoFit/>
          </a:bodyPr>
          <a:lstStyle/>
          <a:p>
            <a:r>
              <a:rPr lang="en-US" altLang="zh-CN" b="1" dirty="0" smtClean="0"/>
              <a:t>“</a:t>
            </a:r>
            <a:r>
              <a:rPr lang="en-US" altLang="zh-CN" b="1" dirty="0" err="1" smtClean="0"/>
              <a:t>jdbc:mysql</a:t>
            </a:r>
            <a:r>
              <a:rPr lang="en-US" altLang="zh-CN" b="1" dirty="0"/>
              <a:t>://</a:t>
            </a:r>
            <a:r>
              <a:rPr lang="en-US" altLang="zh-CN" b="1" dirty="0" err="1" smtClean="0"/>
              <a:t>localhost</a:t>
            </a:r>
            <a:r>
              <a:rPr lang="en-US" altLang="zh-CN" b="1" dirty="0" smtClean="0"/>
              <a:t>/</a:t>
            </a:r>
            <a:r>
              <a:rPr lang="en-US" altLang="zh-CN" b="1" dirty="0" err="1" smtClean="0"/>
              <a:t>Book?useSSL</a:t>
            </a:r>
            <a:r>
              <a:rPr lang="en-US" altLang="zh-CN" b="1" dirty="0" smtClean="0"/>
              <a:t>=false”+</a:t>
            </a:r>
          </a:p>
          <a:p>
            <a:r>
              <a:rPr lang="en-US" altLang="zh-CN" b="1" dirty="0"/>
              <a:t> </a:t>
            </a:r>
            <a:r>
              <a:rPr lang="en-US" altLang="zh-CN" b="1" dirty="0" smtClean="0"/>
              <a:t>                                                  ”&amp;</a:t>
            </a:r>
            <a:r>
              <a:rPr lang="en-US" altLang="zh-CN" b="1" dirty="0" err="1" smtClean="0"/>
              <a:t>serverTimezone</a:t>
            </a:r>
            <a:r>
              <a:rPr lang="en-US" altLang="zh-CN" b="1" dirty="0" smtClean="0"/>
              <a:t>=GMT”+</a:t>
            </a:r>
          </a:p>
          <a:p>
            <a:r>
              <a:rPr lang="en-US" altLang="zh-CN" b="1" dirty="0"/>
              <a:t> </a:t>
            </a:r>
            <a:r>
              <a:rPr lang="en-US" altLang="zh-CN" b="1" dirty="0" smtClean="0"/>
              <a:t>                                                   ”&amp;</a:t>
            </a:r>
            <a:r>
              <a:rPr lang="en-US" altLang="zh-CN" b="1" dirty="0" err="1" smtClean="0"/>
              <a:t>characterEncoding</a:t>
            </a:r>
            <a:r>
              <a:rPr lang="en-US" altLang="zh-CN" b="1" dirty="0" smtClean="0"/>
              <a:t>=utf-8</a:t>
            </a:r>
            <a:r>
              <a:rPr lang="en-US" altLang="zh-CN" b="1" dirty="0"/>
              <a:t>"</a:t>
            </a:r>
            <a:endParaRPr lang="zh-CN" altLang="en-US" b="1" dirty="0"/>
          </a:p>
        </p:txBody>
      </p:sp>
      <p:sp>
        <p:nvSpPr>
          <p:cNvPr id="10" name="矩形 9"/>
          <p:cNvSpPr/>
          <p:nvPr/>
        </p:nvSpPr>
        <p:spPr>
          <a:xfrm>
            <a:off x="357517" y="3171736"/>
            <a:ext cx="5977919" cy="369332"/>
          </a:xfrm>
          <a:prstGeom prst="rect">
            <a:avLst/>
          </a:prstGeom>
        </p:spPr>
        <p:txBody>
          <a:bodyPr wrap="none">
            <a:spAutoFit/>
          </a:bodyPr>
          <a:lstStyle/>
          <a:p>
            <a:r>
              <a:rPr lang="zh-CN" altLang="en-US" dirty="0" smtClean="0"/>
              <a:t>注意 ：</a:t>
            </a:r>
            <a:r>
              <a:rPr lang="en-US" altLang="zh-CN" dirty="0" smtClean="0"/>
              <a:t>String</a:t>
            </a:r>
            <a:r>
              <a:rPr lang="zh-CN" altLang="en-US" dirty="0" smtClean="0"/>
              <a:t>的字符序列里不能出现回行，否则用</a:t>
            </a:r>
            <a:r>
              <a:rPr lang="en-US" altLang="zh-CN" dirty="0" smtClean="0"/>
              <a:t>+</a:t>
            </a:r>
            <a:r>
              <a:rPr lang="zh-CN" altLang="en-US" dirty="0" smtClean="0"/>
              <a:t>并置：</a:t>
            </a:r>
            <a:endParaRPr lang="zh-CN" altLang="en-US" dirty="0"/>
          </a:p>
        </p:txBody>
      </p:sp>
      <p:sp>
        <p:nvSpPr>
          <p:cNvPr id="13" name="矩形 12"/>
          <p:cNvSpPr/>
          <p:nvPr/>
        </p:nvSpPr>
        <p:spPr>
          <a:xfrm>
            <a:off x="491037" y="4386442"/>
            <a:ext cx="1282723"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5.</a:t>
            </a:r>
            <a:r>
              <a:rPr lang="zh-CN" altLang="en-US" b="1" dirty="0"/>
              <a:t>程序调试</a:t>
            </a:r>
          </a:p>
        </p:txBody>
      </p:sp>
      <p:sp>
        <p:nvSpPr>
          <p:cNvPr id="15" name="矩形 14"/>
          <p:cNvSpPr/>
          <p:nvPr/>
        </p:nvSpPr>
        <p:spPr>
          <a:xfrm>
            <a:off x="407642" y="4833730"/>
            <a:ext cx="8736358" cy="1200329"/>
          </a:xfrm>
          <a:prstGeom prst="rect">
            <a:avLst/>
          </a:prstGeom>
        </p:spPr>
        <p:txBody>
          <a:bodyPr wrap="square">
            <a:spAutoFit/>
          </a:bodyPr>
          <a:lstStyle/>
          <a:p>
            <a:r>
              <a:rPr lang="zh-CN" altLang="en-US" dirty="0"/>
              <a:t>除非特别声明，后续的</a:t>
            </a:r>
            <a:r>
              <a:rPr lang="zh-CN" altLang="en-US" dirty="0" smtClean="0"/>
              <a:t>例子都</a:t>
            </a:r>
            <a:r>
              <a:rPr lang="zh-CN" altLang="en-US" dirty="0"/>
              <a:t>保存到</a:t>
            </a:r>
            <a:r>
              <a:rPr lang="en-US" altLang="zh-CN" dirty="0"/>
              <a:t>C:\ch14</a:t>
            </a:r>
            <a:r>
              <a:rPr lang="zh-CN" altLang="en-US" dirty="0"/>
              <a:t>中，编译通过后，如下运行主类：</a:t>
            </a:r>
          </a:p>
          <a:p>
            <a:r>
              <a:rPr lang="en-US" altLang="zh-CN" dirty="0"/>
              <a:t>C:\ch14&gt;</a:t>
            </a:r>
            <a:r>
              <a:rPr lang="en-US" altLang="zh-CN" b="1" dirty="0">
                <a:solidFill>
                  <a:srgbClr val="C00000"/>
                </a:solidFill>
              </a:rPr>
              <a:t>java -</a:t>
            </a:r>
            <a:r>
              <a:rPr lang="en-US" altLang="zh-CN" b="1" dirty="0" err="1">
                <a:solidFill>
                  <a:srgbClr val="C00000"/>
                </a:solidFill>
              </a:rPr>
              <a:t>cp</a:t>
            </a:r>
            <a:r>
              <a:rPr lang="en-US" altLang="zh-CN" b="1" dirty="0">
                <a:solidFill>
                  <a:srgbClr val="C00000"/>
                </a:solidFill>
              </a:rPr>
              <a:t> mysqlcon.jar</a:t>
            </a:r>
            <a:r>
              <a:rPr lang="en-US" altLang="zh-CN" b="1" dirty="0" smtClean="0">
                <a:solidFill>
                  <a:srgbClr val="C00000"/>
                </a:solidFill>
              </a:rPr>
              <a:t>;   </a:t>
            </a:r>
            <a:r>
              <a:rPr lang="zh-CN" altLang="en-US" b="1" dirty="0">
                <a:solidFill>
                  <a:srgbClr val="C00000"/>
                </a:solidFill>
              </a:rPr>
              <a:t>主类</a:t>
            </a:r>
          </a:p>
          <a:p>
            <a:r>
              <a:rPr lang="zh-CN" altLang="en-US" dirty="0"/>
              <a:t>当使用</a:t>
            </a:r>
            <a:r>
              <a:rPr lang="en-US" altLang="zh-CN" dirty="0"/>
              <a:t>-</a:t>
            </a:r>
            <a:r>
              <a:rPr lang="en-US" altLang="zh-CN" dirty="0" err="1"/>
              <a:t>cp</a:t>
            </a:r>
            <a:r>
              <a:rPr lang="zh-CN" altLang="en-US" dirty="0"/>
              <a:t>参数加载</a:t>
            </a:r>
            <a:r>
              <a:rPr lang="en-US" altLang="zh-CN" dirty="0"/>
              <a:t>jar</a:t>
            </a:r>
            <a:r>
              <a:rPr lang="zh-CN" altLang="en-US" dirty="0"/>
              <a:t>文件中的类时，特别注意在</a:t>
            </a:r>
            <a:r>
              <a:rPr lang="en-US" altLang="zh-CN" dirty="0"/>
              <a:t>jar</a:t>
            </a:r>
            <a:r>
              <a:rPr lang="zh-CN" altLang="en-US" dirty="0"/>
              <a:t>文件和主类名之间用</a:t>
            </a:r>
            <a:r>
              <a:rPr lang="zh-CN" altLang="en-US" b="1" dirty="0"/>
              <a:t>分号分隔</a:t>
            </a:r>
            <a:r>
              <a:rPr lang="zh-CN" altLang="en-US" dirty="0"/>
              <a:t>，而且分号和主类名之间必须留有</a:t>
            </a:r>
            <a:r>
              <a:rPr lang="zh-CN" altLang="en-US" b="1" dirty="0"/>
              <a:t>至少一个</a:t>
            </a:r>
            <a:r>
              <a:rPr lang="zh-CN" altLang="en-US" b="1" dirty="0" smtClean="0"/>
              <a:t>空格。</a:t>
            </a:r>
            <a:endParaRPr lang="zh-CN" altLang="en-US" b="1" dirty="0"/>
          </a:p>
        </p:txBody>
      </p:sp>
      <p:sp>
        <p:nvSpPr>
          <p:cNvPr id="16" name="矩形 15"/>
          <p:cNvSpPr/>
          <p:nvPr/>
        </p:nvSpPr>
        <p:spPr>
          <a:xfrm>
            <a:off x="407642" y="6063705"/>
            <a:ext cx="2916183" cy="369332"/>
          </a:xfrm>
          <a:prstGeom prst="rect">
            <a:avLst/>
          </a:prstGeom>
        </p:spPr>
        <p:style>
          <a:lnRef idx="0">
            <a:schemeClr val="dk1"/>
          </a:lnRef>
          <a:fillRef idx="3">
            <a:schemeClr val="dk1"/>
          </a:fillRef>
          <a:effectRef idx="3">
            <a:schemeClr val="dk1"/>
          </a:effectRef>
          <a:fontRef idx="minor">
            <a:schemeClr val="lt1"/>
          </a:fontRef>
        </p:style>
        <p:txBody>
          <a:bodyPr wrap="none">
            <a:spAutoFit/>
          </a:bodyPr>
          <a:lstStyle/>
          <a:p>
            <a:r>
              <a:rPr lang="zh-CN" altLang="en-US" dirty="0" smtClean="0"/>
              <a:t>有关</a:t>
            </a:r>
            <a:r>
              <a:rPr lang="en-US" altLang="zh-CN" dirty="0"/>
              <a:t>jar</a:t>
            </a:r>
            <a:r>
              <a:rPr lang="zh-CN" altLang="en-US" dirty="0"/>
              <a:t>文件的知识见</a:t>
            </a:r>
            <a:r>
              <a:rPr lang="en-US" altLang="zh-CN" dirty="0" smtClean="0"/>
              <a:t>4.13</a:t>
            </a:r>
            <a:r>
              <a:rPr lang="zh-CN" altLang="en-US" dirty="0" smtClean="0"/>
              <a:t>。</a:t>
            </a:r>
            <a:endParaRPr lang="zh-CN" altLang="en-US" dirty="0"/>
          </a:p>
        </p:txBody>
      </p:sp>
    </p:spTree>
    <p:extLst>
      <p:ext uri="{BB962C8B-B14F-4D97-AF65-F5344CB8AC3E}">
        <p14:creationId xmlns:p14="http://schemas.microsoft.com/office/powerpoint/2010/main" val="19185229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6967" y="-57150"/>
            <a:ext cx="3492946" cy="699036"/>
          </a:xfrm>
        </p:spPr>
        <p:txBody>
          <a:bodyPr>
            <a:noAutofit/>
          </a:bodyPr>
          <a:lstStyle/>
          <a:p>
            <a:r>
              <a:rPr lang="en-US" altLang="zh-CN" sz="2400" dirty="0"/>
              <a:t>14.6  </a:t>
            </a:r>
            <a:r>
              <a:rPr lang="zh-CN" altLang="zh-CN" sz="2400" dirty="0"/>
              <a:t>查 询 操 作</a:t>
            </a:r>
          </a:p>
        </p:txBody>
      </p:sp>
      <p:sp>
        <p:nvSpPr>
          <p:cNvPr id="6" name="矩形 5"/>
          <p:cNvSpPr/>
          <p:nvPr/>
        </p:nvSpPr>
        <p:spPr>
          <a:xfrm>
            <a:off x="407642" y="1076211"/>
            <a:ext cx="8443115" cy="369332"/>
          </a:xfrm>
          <a:prstGeom prst="rect">
            <a:avLst/>
          </a:prstGeom>
        </p:spPr>
        <p:txBody>
          <a:bodyPr wrap="square">
            <a:spAutoFit/>
          </a:bodyPr>
          <a:lstStyle/>
          <a:p>
            <a:r>
              <a:rPr lang="zh-CN" altLang="zh-CN" dirty="0"/>
              <a:t>让已创建的连接对象</a:t>
            </a:r>
            <a:r>
              <a:rPr lang="en-US" altLang="zh-CN" dirty="0"/>
              <a:t>con</a:t>
            </a:r>
            <a:r>
              <a:rPr lang="zh-CN" altLang="zh-CN" dirty="0"/>
              <a:t>调用方法</a:t>
            </a:r>
            <a:r>
              <a:rPr lang="en-US" altLang="zh-CN" dirty="0" err="1"/>
              <a:t>createStatment</a:t>
            </a:r>
            <a:r>
              <a:rPr lang="en-US" altLang="zh-CN" dirty="0"/>
              <a:t>()</a:t>
            </a:r>
            <a:r>
              <a:rPr lang="zh-CN" altLang="zh-CN" dirty="0"/>
              <a:t>创建这个</a:t>
            </a:r>
            <a:r>
              <a:rPr lang="en-US" altLang="zh-CN" dirty="0"/>
              <a:t>SQL</a:t>
            </a:r>
            <a:r>
              <a:rPr lang="zh-CN" altLang="zh-CN" dirty="0"/>
              <a:t>语句</a:t>
            </a:r>
            <a:r>
              <a:rPr lang="zh-CN" altLang="zh-CN" dirty="0" smtClean="0"/>
              <a:t>对象</a:t>
            </a:r>
            <a:r>
              <a:rPr lang="zh-CN" altLang="en-US" dirty="0" smtClean="0"/>
              <a:t>。</a:t>
            </a:r>
            <a:endParaRPr lang="zh-CN" altLang="en-US" dirty="0"/>
          </a:p>
        </p:txBody>
      </p:sp>
      <p:sp>
        <p:nvSpPr>
          <p:cNvPr id="7" name="矩形 6"/>
          <p:cNvSpPr/>
          <p:nvPr/>
        </p:nvSpPr>
        <p:spPr>
          <a:xfrm>
            <a:off x="407642" y="692696"/>
            <a:ext cx="2276585"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1</a:t>
            </a:r>
            <a:r>
              <a:rPr lang="zh-CN" altLang="en-US" dirty="0"/>
              <a:t>．得到</a:t>
            </a:r>
            <a:r>
              <a:rPr lang="en-US" altLang="zh-CN" dirty="0"/>
              <a:t>SQL</a:t>
            </a:r>
            <a:r>
              <a:rPr lang="zh-CN" altLang="en-US" dirty="0"/>
              <a:t>查询语句</a:t>
            </a:r>
          </a:p>
        </p:txBody>
      </p:sp>
      <p:sp>
        <p:nvSpPr>
          <p:cNvPr id="11" name="矩形 10"/>
          <p:cNvSpPr/>
          <p:nvPr/>
        </p:nvSpPr>
        <p:spPr>
          <a:xfrm>
            <a:off x="491037" y="1445543"/>
            <a:ext cx="4572000" cy="923330"/>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r>
              <a:rPr lang="en-US" altLang="zh-CN" b="1" dirty="0"/>
              <a:t>try{  Statement </a:t>
            </a:r>
            <a:r>
              <a:rPr lang="en-US" altLang="zh-CN" b="1" dirty="0" err="1"/>
              <a:t>sql</a:t>
            </a:r>
            <a:r>
              <a:rPr lang="en-US" altLang="zh-CN" b="1" dirty="0"/>
              <a:t>=</a:t>
            </a:r>
            <a:r>
              <a:rPr lang="en-US" altLang="zh-CN" b="1" dirty="0" err="1"/>
              <a:t>con.createStatement</a:t>
            </a:r>
            <a:r>
              <a:rPr lang="en-US" altLang="zh-CN" b="1" dirty="0"/>
              <a:t>();</a:t>
            </a:r>
          </a:p>
          <a:p>
            <a:r>
              <a:rPr lang="en-US" altLang="zh-CN" b="1" dirty="0"/>
              <a:t>}</a:t>
            </a:r>
          </a:p>
          <a:p>
            <a:r>
              <a:rPr lang="en-US" altLang="zh-CN" b="1" dirty="0"/>
              <a:t>catch(</a:t>
            </a:r>
            <a:r>
              <a:rPr lang="en-US" altLang="zh-CN" b="1" dirty="0" err="1"/>
              <a:t>SQLException</a:t>
            </a:r>
            <a:r>
              <a:rPr lang="en-US" altLang="zh-CN" b="1" dirty="0"/>
              <a:t> e ){}</a:t>
            </a:r>
          </a:p>
        </p:txBody>
      </p:sp>
      <p:sp>
        <p:nvSpPr>
          <p:cNvPr id="12" name="矩形 11"/>
          <p:cNvSpPr/>
          <p:nvPr/>
        </p:nvSpPr>
        <p:spPr>
          <a:xfrm>
            <a:off x="407642" y="2492896"/>
            <a:ext cx="1917513"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2</a:t>
            </a:r>
            <a:r>
              <a:rPr lang="zh-CN" altLang="en-US" b="1" dirty="0"/>
              <a:t>．处理查询结果</a:t>
            </a:r>
          </a:p>
        </p:txBody>
      </p:sp>
      <p:sp>
        <p:nvSpPr>
          <p:cNvPr id="17" name="矩形 16"/>
          <p:cNvSpPr/>
          <p:nvPr/>
        </p:nvSpPr>
        <p:spPr>
          <a:xfrm>
            <a:off x="427659" y="2870890"/>
            <a:ext cx="8423098" cy="923330"/>
          </a:xfrm>
          <a:prstGeom prst="rect">
            <a:avLst/>
          </a:prstGeom>
        </p:spPr>
        <p:txBody>
          <a:bodyPr wrap="square">
            <a:spAutoFit/>
          </a:bodyPr>
          <a:lstStyle/>
          <a:p>
            <a:r>
              <a:rPr lang="en-US" altLang="zh-CN" dirty="0" err="1"/>
              <a:t>Statment</a:t>
            </a:r>
            <a:r>
              <a:rPr lang="zh-CN" altLang="en-US" dirty="0" smtClean="0"/>
              <a:t>对象</a:t>
            </a:r>
            <a:r>
              <a:rPr lang="en-US" altLang="zh-CN" dirty="0" err="1" smtClean="0"/>
              <a:t>sql</a:t>
            </a:r>
            <a:r>
              <a:rPr lang="zh-CN" altLang="en-US" dirty="0" smtClean="0"/>
              <a:t>可以</a:t>
            </a:r>
            <a:r>
              <a:rPr lang="zh-CN" altLang="en-US" dirty="0"/>
              <a:t>调用相应的方法实现对数据库中表的查询和修改，并将查询结果存放在一个</a:t>
            </a:r>
            <a:r>
              <a:rPr lang="en-US" altLang="zh-CN" b="1" dirty="0" err="1"/>
              <a:t>ResultSet</a:t>
            </a:r>
            <a:r>
              <a:rPr lang="zh-CN" altLang="en-US" dirty="0"/>
              <a:t>类声明的对象中</a:t>
            </a:r>
            <a:r>
              <a:rPr lang="zh-CN" altLang="en-US" dirty="0" smtClean="0"/>
              <a:t>。</a:t>
            </a:r>
            <a:r>
              <a:rPr lang="en-US" altLang="zh-CN" dirty="0" err="1" smtClean="0"/>
              <a:t>ResultSet</a:t>
            </a:r>
            <a:r>
              <a:rPr lang="zh-CN" altLang="en-US" dirty="0"/>
              <a:t>对象是按“列”（字段）组织的数据行构成。</a:t>
            </a:r>
          </a:p>
        </p:txBody>
      </p:sp>
      <p:sp>
        <p:nvSpPr>
          <p:cNvPr id="18" name="矩形 17"/>
          <p:cNvSpPr/>
          <p:nvPr/>
        </p:nvSpPr>
        <p:spPr>
          <a:xfrm>
            <a:off x="398227" y="3794220"/>
            <a:ext cx="8452530" cy="369332"/>
          </a:xfrm>
          <a:prstGeom prst="rect">
            <a:avLst/>
          </a:prstGeom>
        </p:spPr>
        <p:txBody>
          <a:bodyPr wrap="square">
            <a:spAutoFit/>
          </a:bodyPr>
          <a:lstStyle/>
          <a:p>
            <a:r>
              <a:rPr lang="zh-CN" altLang="en-US" dirty="0" smtClean="0"/>
              <a:t>对于   </a:t>
            </a:r>
            <a:r>
              <a:rPr lang="en-US" altLang="zh-CN" b="1" dirty="0" err="1" smtClean="0">
                <a:solidFill>
                  <a:srgbClr val="C00000"/>
                </a:solidFill>
              </a:rPr>
              <a:t>ResultSet</a:t>
            </a:r>
            <a:r>
              <a:rPr lang="en-US" altLang="zh-CN" b="1" dirty="0" smtClean="0">
                <a:solidFill>
                  <a:srgbClr val="C00000"/>
                </a:solidFill>
              </a:rPr>
              <a:t> </a:t>
            </a:r>
            <a:r>
              <a:rPr lang="en-US" altLang="zh-CN" b="1" dirty="0" err="1">
                <a:solidFill>
                  <a:srgbClr val="C00000"/>
                </a:solidFill>
              </a:rPr>
              <a:t>rs</a:t>
            </a:r>
            <a:r>
              <a:rPr lang="en-US" altLang="zh-CN" b="1" dirty="0">
                <a:solidFill>
                  <a:srgbClr val="C00000"/>
                </a:solidFill>
              </a:rPr>
              <a:t> = </a:t>
            </a:r>
            <a:r>
              <a:rPr lang="en-US" altLang="zh-CN" b="1" dirty="0" err="1">
                <a:solidFill>
                  <a:srgbClr val="C00000"/>
                </a:solidFill>
              </a:rPr>
              <a:t>sql.executeQuery</a:t>
            </a:r>
            <a:r>
              <a:rPr lang="en-US" altLang="zh-CN" b="1" dirty="0">
                <a:solidFill>
                  <a:srgbClr val="C00000"/>
                </a:solidFill>
              </a:rPr>
              <a:t>("SELECT * FROM </a:t>
            </a:r>
            <a:r>
              <a:rPr lang="en-US" altLang="zh-CN" b="1" dirty="0" err="1">
                <a:solidFill>
                  <a:srgbClr val="C00000"/>
                </a:solidFill>
              </a:rPr>
              <a:t>bookList</a:t>
            </a:r>
            <a:r>
              <a:rPr lang="en-US" altLang="zh-CN" b="1" dirty="0">
                <a:solidFill>
                  <a:srgbClr val="C00000"/>
                </a:solidFill>
              </a:rPr>
              <a:t>");</a:t>
            </a:r>
          </a:p>
        </p:txBody>
      </p:sp>
      <p:sp>
        <p:nvSpPr>
          <p:cNvPr id="19" name="矩形 18"/>
          <p:cNvSpPr/>
          <p:nvPr/>
        </p:nvSpPr>
        <p:spPr>
          <a:xfrm>
            <a:off x="398227" y="4163552"/>
            <a:ext cx="8452530" cy="646331"/>
          </a:xfrm>
          <a:prstGeom prst="rect">
            <a:avLst/>
          </a:prstGeom>
        </p:spPr>
        <p:txBody>
          <a:bodyPr wrap="square">
            <a:spAutoFit/>
          </a:bodyPr>
          <a:lstStyle/>
          <a:p>
            <a:r>
              <a:rPr lang="zh-CN" altLang="en-US" dirty="0"/>
              <a:t>结果集</a:t>
            </a:r>
            <a:r>
              <a:rPr lang="en-US" altLang="zh-CN" dirty="0" err="1"/>
              <a:t>rs</a:t>
            </a:r>
            <a:r>
              <a:rPr lang="zh-CN" altLang="en-US" dirty="0"/>
              <a:t>的</a:t>
            </a:r>
            <a:r>
              <a:rPr lang="zh-CN" altLang="en-US" b="1" dirty="0"/>
              <a:t>列数是</a:t>
            </a:r>
            <a:r>
              <a:rPr lang="en-US" altLang="zh-CN" b="1" dirty="0"/>
              <a:t>4</a:t>
            </a:r>
            <a:r>
              <a:rPr lang="zh-CN" altLang="en-US" b="1" dirty="0"/>
              <a:t>列</a:t>
            </a:r>
            <a:r>
              <a:rPr lang="zh-CN" altLang="en-US" dirty="0"/>
              <a:t>，刚好和数据库的表</a:t>
            </a:r>
            <a:r>
              <a:rPr lang="en-US" altLang="zh-CN" dirty="0" err="1"/>
              <a:t>bookList</a:t>
            </a:r>
            <a:r>
              <a:rPr lang="zh-CN" altLang="en-US" dirty="0"/>
              <a:t>的列数相同，第</a:t>
            </a:r>
            <a:r>
              <a:rPr lang="en-US" altLang="zh-CN" dirty="0"/>
              <a:t>1</a:t>
            </a:r>
            <a:r>
              <a:rPr lang="zh-CN" altLang="en-US" dirty="0"/>
              <a:t>～</a:t>
            </a:r>
            <a:r>
              <a:rPr lang="en-US" altLang="zh-CN" dirty="0"/>
              <a:t>4</a:t>
            </a:r>
            <a:r>
              <a:rPr lang="zh-CN" altLang="en-US" dirty="0"/>
              <a:t>列分别是</a:t>
            </a:r>
            <a:r>
              <a:rPr lang="en-US" altLang="zh-CN" dirty="0"/>
              <a:t>ISBN</a:t>
            </a:r>
            <a:r>
              <a:rPr lang="zh-CN" altLang="en-US" dirty="0"/>
              <a:t>、</a:t>
            </a:r>
            <a:r>
              <a:rPr lang="en-US" altLang="zh-CN" dirty="0"/>
              <a:t>name</a:t>
            </a:r>
            <a:r>
              <a:rPr lang="zh-CN" altLang="en-US" dirty="0"/>
              <a:t>、</a:t>
            </a:r>
            <a:r>
              <a:rPr lang="en-US" altLang="zh-CN" dirty="0"/>
              <a:t>price</a:t>
            </a:r>
            <a:r>
              <a:rPr lang="zh-CN" altLang="en-US" dirty="0"/>
              <a:t>和</a:t>
            </a:r>
            <a:r>
              <a:rPr lang="en-US" altLang="zh-CN" dirty="0" err="1"/>
              <a:t>chubanDate</a:t>
            </a:r>
            <a:r>
              <a:rPr lang="zh-CN" altLang="en-US" dirty="0" smtClean="0"/>
              <a:t>列</a:t>
            </a:r>
            <a:r>
              <a:rPr lang="en-US" altLang="zh-CN" dirty="0" smtClean="0"/>
              <a:t>.</a:t>
            </a:r>
            <a:endParaRPr lang="zh-CN" altLang="en-US" dirty="0"/>
          </a:p>
        </p:txBody>
      </p:sp>
      <p:sp>
        <p:nvSpPr>
          <p:cNvPr id="20" name="矩形 19"/>
          <p:cNvSpPr/>
          <p:nvPr/>
        </p:nvSpPr>
        <p:spPr>
          <a:xfrm>
            <a:off x="469903" y="4826675"/>
            <a:ext cx="8380854" cy="646331"/>
          </a:xfrm>
          <a:prstGeom prst="rect">
            <a:avLst/>
          </a:prstGeom>
        </p:spPr>
        <p:txBody>
          <a:bodyPr wrap="square">
            <a:spAutoFit/>
          </a:bodyPr>
          <a:lstStyle/>
          <a:p>
            <a:r>
              <a:rPr lang="zh-CN" altLang="en-US" dirty="0" smtClean="0"/>
              <a:t>对于  </a:t>
            </a:r>
            <a:r>
              <a:rPr lang="en-US" altLang="zh-CN" b="1" dirty="0" err="1" smtClean="0">
                <a:solidFill>
                  <a:srgbClr val="C00000"/>
                </a:solidFill>
              </a:rPr>
              <a:t>ResultSet</a:t>
            </a:r>
            <a:r>
              <a:rPr lang="en-US" altLang="zh-CN" b="1" dirty="0" smtClean="0">
                <a:solidFill>
                  <a:srgbClr val="C00000"/>
                </a:solidFill>
              </a:rPr>
              <a:t> </a:t>
            </a:r>
            <a:r>
              <a:rPr lang="en-US" altLang="zh-CN" b="1" dirty="0" err="1">
                <a:solidFill>
                  <a:srgbClr val="C00000"/>
                </a:solidFill>
              </a:rPr>
              <a:t>rs</a:t>
            </a:r>
            <a:r>
              <a:rPr lang="en-US" altLang="zh-CN" b="1" dirty="0">
                <a:solidFill>
                  <a:srgbClr val="C00000"/>
                </a:solidFill>
              </a:rPr>
              <a:t> = </a:t>
            </a:r>
            <a:r>
              <a:rPr lang="en-US" altLang="zh-CN" b="1" dirty="0" err="1">
                <a:solidFill>
                  <a:srgbClr val="C00000"/>
                </a:solidFill>
              </a:rPr>
              <a:t>sql.executeQuery</a:t>
            </a:r>
            <a:r>
              <a:rPr lang="en-US" altLang="zh-CN" b="1" dirty="0">
                <a:solidFill>
                  <a:srgbClr val="C00000"/>
                </a:solidFill>
              </a:rPr>
              <a:t>("SELECT </a:t>
            </a:r>
            <a:r>
              <a:rPr lang="en-US" altLang="zh-CN" b="1" dirty="0" err="1">
                <a:solidFill>
                  <a:srgbClr val="C00000"/>
                </a:solidFill>
              </a:rPr>
              <a:t>name,price</a:t>
            </a:r>
            <a:r>
              <a:rPr lang="en-US" altLang="zh-CN" b="1" dirty="0">
                <a:solidFill>
                  <a:srgbClr val="C00000"/>
                </a:solidFill>
              </a:rPr>
              <a:t> FROM </a:t>
            </a:r>
            <a:r>
              <a:rPr lang="en-US" altLang="zh-CN" b="1" dirty="0" err="1">
                <a:solidFill>
                  <a:srgbClr val="C00000"/>
                </a:solidFill>
              </a:rPr>
              <a:t>bookList</a:t>
            </a:r>
            <a:r>
              <a:rPr lang="en-US" altLang="zh-CN" b="1" dirty="0" smtClean="0">
                <a:solidFill>
                  <a:srgbClr val="C00000"/>
                </a:solidFill>
              </a:rPr>
              <a:t>");</a:t>
            </a:r>
            <a:endParaRPr lang="zh-CN" altLang="en-US" b="1" dirty="0">
              <a:solidFill>
                <a:srgbClr val="C00000"/>
              </a:solidFill>
            </a:endParaRPr>
          </a:p>
          <a:p>
            <a:r>
              <a:rPr lang="zh-CN" altLang="en-US" dirty="0" smtClean="0"/>
              <a:t>内存</a:t>
            </a:r>
            <a:r>
              <a:rPr lang="zh-CN" altLang="en-US" dirty="0"/>
              <a:t>的结果集对象</a:t>
            </a:r>
            <a:r>
              <a:rPr lang="en-US" altLang="zh-CN" dirty="0" err="1"/>
              <a:t>rs</a:t>
            </a:r>
            <a:r>
              <a:rPr lang="zh-CN" altLang="en-US" dirty="0"/>
              <a:t>列数</a:t>
            </a:r>
            <a:r>
              <a:rPr lang="zh-CN" altLang="en-US" b="1" dirty="0"/>
              <a:t>只有两列</a:t>
            </a:r>
            <a:r>
              <a:rPr lang="zh-CN" altLang="en-US" dirty="0"/>
              <a:t>，第</a:t>
            </a:r>
            <a:r>
              <a:rPr lang="en-US" altLang="zh-CN" dirty="0"/>
              <a:t>1</a:t>
            </a:r>
            <a:r>
              <a:rPr lang="zh-CN" altLang="en-US" dirty="0"/>
              <a:t>列是</a:t>
            </a:r>
            <a:r>
              <a:rPr lang="en-US" altLang="zh-CN" dirty="0"/>
              <a:t>name</a:t>
            </a:r>
            <a:r>
              <a:rPr lang="zh-CN" altLang="en-US" dirty="0"/>
              <a:t>列，第</a:t>
            </a:r>
            <a:r>
              <a:rPr lang="en-US" altLang="zh-CN" dirty="0"/>
              <a:t>2</a:t>
            </a:r>
            <a:r>
              <a:rPr lang="zh-CN" altLang="en-US" dirty="0"/>
              <a:t>列是</a:t>
            </a:r>
            <a:r>
              <a:rPr lang="en-US" altLang="zh-CN" dirty="0" err="1"/>
              <a:t>pricet</a:t>
            </a:r>
            <a:r>
              <a:rPr lang="zh-CN" altLang="en-US" dirty="0"/>
              <a:t>列</a:t>
            </a:r>
          </a:p>
        </p:txBody>
      </p:sp>
    </p:spTree>
    <p:extLst>
      <p:ext uri="{BB962C8B-B14F-4D97-AF65-F5344CB8AC3E}">
        <p14:creationId xmlns:p14="http://schemas.microsoft.com/office/powerpoint/2010/main" val="2127654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6967" y="-57150"/>
            <a:ext cx="3492946" cy="699036"/>
          </a:xfrm>
        </p:spPr>
        <p:txBody>
          <a:bodyPr>
            <a:noAutofit/>
          </a:bodyPr>
          <a:lstStyle/>
          <a:p>
            <a:r>
              <a:rPr lang="en-US" altLang="zh-CN" sz="2400" dirty="0"/>
              <a:t>14.6  </a:t>
            </a:r>
            <a:r>
              <a:rPr lang="zh-CN" altLang="zh-CN" sz="2400" dirty="0"/>
              <a:t>查 询 操 作</a:t>
            </a:r>
          </a:p>
        </p:txBody>
      </p:sp>
      <p:sp>
        <p:nvSpPr>
          <p:cNvPr id="3" name="矩形 2"/>
          <p:cNvSpPr/>
          <p:nvPr/>
        </p:nvSpPr>
        <p:spPr>
          <a:xfrm>
            <a:off x="144116" y="692696"/>
            <a:ext cx="2051620"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solidFill>
                  <a:srgbClr val="C00000"/>
                </a:solidFill>
              </a:rPr>
              <a:t>14.6.1  </a:t>
            </a:r>
            <a:r>
              <a:rPr lang="zh-CN" altLang="en-US" b="1" dirty="0">
                <a:solidFill>
                  <a:srgbClr val="C00000"/>
                </a:solidFill>
              </a:rPr>
              <a:t>顺序查询</a:t>
            </a:r>
          </a:p>
          <a:p>
            <a:r>
              <a:rPr lang="en-US" altLang="zh-CN" b="1" dirty="0">
                <a:solidFill>
                  <a:srgbClr val="0070C0"/>
                </a:solidFill>
              </a:rPr>
              <a:t>14.6.2  </a:t>
            </a:r>
            <a:r>
              <a:rPr lang="zh-CN" altLang="en-US" b="1" dirty="0">
                <a:solidFill>
                  <a:srgbClr val="0070C0"/>
                </a:solidFill>
              </a:rPr>
              <a:t>控制游标</a:t>
            </a:r>
          </a:p>
          <a:p>
            <a:r>
              <a:rPr lang="en-US" altLang="zh-CN" b="1" dirty="0">
                <a:solidFill>
                  <a:srgbClr val="0070C0"/>
                </a:solidFill>
              </a:rPr>
              <a:t>14.6.3  </a:t>
            </a:r>
            <a:r>
              <a:rPr lang="zh-CN" altLang="en-US" b="1" dirty="0">
                <a:solidFill>
                  <a:srgbClr val="0070C0"/>
                </a:solidFill>
              </a:rPr>
              <a:t>条件与排序查询</a:t>
            </a:r>
          </a:p>
        </p:txBody>
      </p:sp>
      <p:sp>
        <p:nvSpPr>
          <p:cNvPr id="4" name="左箭头 3"/>
          <p:cNvSpPr/>
          <p:nvPr/>
        </p:nvSpPr>
        <p:spPr>
          <a:xfrm>
            <a:off x="2195736" y="764704"/>
            <a:ext cx="216024"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11760" y="672783"/>
            <a:ext cx="6480720" cy="1200329"/>
          </a:xfrm>
          <a:prstGeom prst="rect">
            <a:avLst/>
          </a:prstGeom>
        </p:spPr>
        <p:txBody>
          <a:bodyPr wrap="square">
            <a:spAutoFit/>
          </a:bodyPr>
          <a:lstStyle/>
          <a:p>
            <a:r>
              <a:rPr lang="zh-CN" altLang="en-US" dirty="0"/>
              <a:t>顺序查询，是指</a:t>
            </a:r>
            <a:r>
              <a:rPr lang="en-US" altLang="zh-CN" dirty="0" err="1"/>
              <a:t>ResultSet</a:t>
            </a:r>
            <a:r>
              <a:rPr lang="zh-CN" altLang="en-US" dirty="0"/>
              <a:t>对象一次只能看到一个数据行，使用</a:t>
            </a:r>
            <a:r>
              <a:rPr lang="en-US" altLang="zh-CN" dirty="0"/>
              <a:t>next()</a:t>
            </a:r>
            <a:r>
              <a:rPr lang="zh-CN" altLang="en-US" dirty="0"/>
              <a:t>方法移到下一个数据</a:t>
            </a:r>
            <a:r>
              <a:rPr lang="zh-CN" altLang="en-US" dirty="0" smtClean="0"/>
              <a:t>行</a:t>
            </a:r>
            <a:r>
              <a:rPr lang="zh-CN" altLang="en-US" dirty="0"/>
              <a:t>。</a:t>
            </a:r>
            <a:r>
              <a:rPr lang="en-US" altLang="zh-CN" dirty="0" smtClean="0"/>
              <a:t>next</a:t>
            </a:r>
            <a:r>
              <a:rPr lang="en-US" altLang="zh-CN" dirty="0"/>
              <a:t>()</a:t>
            </a:r>
            <a:r>
              <a:rPr lang="zh-CN" altLang="en-US" dirty="0"/>
              <a:t>方法最初的查询位置，即游标位置，位于第一行的前面。</a:t>
            </a:r>
            <a:r>
              <a:rPr lang="en-US" altLang="zh-CN" dirty="0"/>
              <a:t>next()</a:t>
            </a:r>
            <a:r>
              <a:rPr lang="zh-CN" altLang="en-US" dirty="0"/>
              <a:t>方法向下（向后、数据行号大的方向）移动游标，移动成功返回</a:t>
            </a:r>
            <a:r>
              <a:rPr lang="en-US" altLang="zh-CN" dirty="0"/>
              <a:t>true</a:t>
            </a:r>
            <a:r>
              <a:rPr lang="zh-CN" altLang="en-US" dirty="0"/>
              <a:t>，否则返回</a:t>
            </a:r>
            <a:r>
              <a:rPr lang="en-US" altLang="zh-CN" dirty="0" smtClean="0"/>
              <a:t>false</a:t>
            </a:r>
            <a:r>
              <a:rPr lang="zh-CN" altLang="en-US" dirty="0" smtClean="0"/>
              <a:t>。</a:t>
            </a:r>
            <a:endParaRPr lang="zh-CN" altLang="en-US" dirty="0"/>
          </a:p>
        </p:txBody>
      </p:sp>
      <p:sp>
        <p:nvSpPr>
          <p:cNvPr id="8" name="矩形 7"/>
          <p:cNvSpPr/>
          <p:nvPr/>
        </p:nvSpPr>
        <p:spPr>
          <a:xfrm>
            <a:off x="144116" y="2060848"/>
            <a:ext cx="8748364" cy="369332"/>
          </a:xfrm>
          <a:prstGeom prst="rect">
            <a:avLst/>
          </a:prstGeom>
        </p:spPr>
        <p:txBody>
          <a:bodyPr wrap="square">
            <a:spAutoFit/>
          </a:bodyPr>
          <a:lstStyle/>
          <a:p>
            <a:r>
              <a:rPr lang="zh-CN" altLang="en-US" dirty="0" smtClean="0"/>
              <a:t>                      查询</a:t>
            </a:r>
            <a:r>
              <a:rPr lang="en-US" altLang="zh-CN" dirty="0"/>
              <a:t>Book</a:t>
            </a:r>
            <a:r>
              <a:rPr lang="zh-CN" altLang="en-US" dirty="0"/>
              <a:t>数据库中</a:t>
            </a:r>
            <a:r>
              <a:rPr lang="en-US" altLang="zh-CN" dirty="0" err="1"/>
              <a:t>bokList</a:t>
            </a:r>
            <a:r>
              <a:rPr lang="zh-CN" altLang="en-US" dirty="0"/>
              <a:t>表的全部记录（见</a:t>
            </a:r>
            <a:r>
              <a:rPr lang="en-US" altLang="zh-CN" dirty="0"/>
              <a:t>14.3</a:t>
            </a:r>
            <a:r>
              <a:rPr lang="zh-CN" altLang="en-US" dirty="0"/>
              <a:t>节建立的数据库</a:t>
            </a:r>
            <a:r>
              <a:rPr lang="zh-CN" altLang="en-US" dirty="0" smtClean="0"/>
              <a:t>）。</a:t>
            </a:r>
            <a:endParaRPr lang="zh-CN" altLang="en-US" dirty="0"/>
          </a:p>
        </p:txBody>
      </p:sp>
      <p:pic>
        <p:nvPicPr>
          <p:cNvPr id="58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440474"/>
            <a:ext cx="5703582" cy="2516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467544" y="2060848"/>
            <a:ext cx="81624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hlinkClick r:id="rId3" action="ppaction://hlinkfile"/>
              </a:rPr>
              <a:t>例子</a:t>
            </a:r>
            <a:r>
              <a:rPr lang="en-US" altLang="zh-CN" dirty="0">
                <a:hlinkClick r:id="rId3" action="ppaction://hlinkfile"/>
              </a:rPr>
              <a:t>1 </a:t>
            </a:r>
            <a:endParaRPr lang="zh-CN" altLang="en-US" dirty="0"/>
          </a:p>
        </p:txBody>
      </p:sp>
      <p:sp>
        <p:nvSpPr>
          <p:cNvPr id="10" name="矩形 9"/>
          <p:cNvSpPr/>
          <p:nvPr/>
        </p:nvSpPr>
        <p:spPr>
          <a:xfrm>
            <a:off x="260710" y="4967028"/>
            <a:ext cx="8568952" cy="1200329"/>
          </a:xfrm>
          <a:prstGeom prst="rect">
            <a:avLst/>
          </a:prstGeom>
        </p:spPr>
        <p:txBody>
          <a:bodyPr wrap="square">
            <a:spAutoFit/>
          </a:bodyPr>
          <a:lstStyle/>
          <a:p>
            <a:r>
              <a:rPr lang="zh-CN" altLang="en-US" dirty="0"/>
              <a:t>源文件保存到</a:t>
            </a:r>
            <a:r>
              <a:rPr lang="en-US" altLang="zh-CN" dirty="0"/>
              <a:t>C:\ch14</a:t>
            </a:r>
            <a:r>
              <a:rPr lang="zh-CN" altLang="en-US" dirty="0"/>
              <a:t>中，编译通过后，如下运行主类（如</a:t>
            </a:r>
            <a:r>
              <a:rPr lang="zh-CN" altLang="en-US" dirty="0" smtClean="0"/>
              <a:t>图）</a:t>
            </a:r>
            <a:r>
              <a:rPr lang="zh-CN" altLang="en-US" dirty="0"/>
              <a:t>。</a:t>
            </a:r>
          </a:p>
          <a:p>
            <a:r>
              <a:rPr lang="en-US" altLang="zh-CN" dirty="0"/>
              <a:t>C:\ch14</a:t>
            </a:r>
            <a:r>
              <a:rPr lang="en-US" altLang="zh-CN" dirty="0" smtClean="0"/>
              <a:t>&gt; </a:t>
            </a:r>
            <a:r>
              <a:rPr lang="en-US" altLang="zh-CN" b="1" dirty="0" smtClean="0">
                <a:solidFill>
                  <a:srgbClr val="C00000"/>
                </a:solidFill>
              </a:rPr>
              <a:t>java </a:t>
            </a:r>
            <a:r>
              <a:rPr lang="en-US" altLang="zh-CN" b="1" dirty="0">
                <a:solidFill>
                  <a:srgbClr val="C00000"/>
                </a:solidFill>
              </a:rPr>
              <a:t>-</a:t>
            </a:r>
            <a:r>
              <a:rPr lang="en-US" altLang="zh-CN" b="1" dirty="0" err="1">
                <a:solidFill>
                  <a:srgbClr val="C00000"/>
                </a:solidFill>
              </a:rPr>
              <a:t>cp</a:t>
            </a:r>
            <a:r>
              <a:rPr lang="en-US" altLang="zh-CN" b="1" dirty="0">
                <a:solidFill>
                  <a:srgbClr val="C00000"/>
                </a:solidFill>
              </a:rPr>
              <a:t> mysqlcon.jar; </a:t>
            </a:r>
            <a:r>
              <a:rPr lang="en-US" altLang="zh-CN" b="1" dirty="0" smtClean="0">
                <a:solidFill>
                  <a:srgbClr val="C00000"/>
                </a:solidFill>
              </a:rPr>
              <a:t> Example14_1</a:t>
            </a:r>
            <a:endParaRPr lang="en-US" altLang="zh-CN" b="1" dirty="0">
              <a:solidFill>
                <a:srgbClr val="C00000"/>
              </a:solidFill>
            </a:endParaRPr>
          </a:p>
          <a:p>
            <a:r>
              <a:rPr lang="zh-CN" altLang="en-US" dirty="0" smtClean="0"/>
              <a:t> </a:t>
            </a:r>
            <a:r>
              <a:rPr lang="zh-CN" altLang="en-US" dirty="0"/>
              <a:t>使用</a:t>
            </a:r>
            <a:r>
              <a:rPr lang="en-US" altLang="zh-CN" dirty="0"/>
              <a:t>-</a:t>
            </a:r>
            <a:r>
              <a:rPr lang="en-US" altLang="zh-CN" dirty="0" err="1"/>
              <a:t>cp</a:t>
            </a:r>
            <a:r>
              <a:rPr lang="zh-CN" altLang="en-US" dirty="0"/>
              <a:t>参数加载</a:t>
            </a:r>
            <a:r>
              <a:rPr lang="en-US" altLang="zh-CN" dirty="0"/>
              <a:t>jar</a:t>
            </a:r>
            <a:r>
              <a:rPr lang="zh-CN" altLang="en-US" dirty="0"/>
              <a:t>文件中的类，要特别注意</a:t>
            </a:r>
            <a:r>
              <a:rPr lang="zh-CN" altLang="en-US" b="1" dirty="0"/>
              <a:t>在</a:t>
            </a:r>
            <a:r>
              <a:rPr lang="en-US" altLang="zh-CN" b="1" dirty="0"/>
              <a:t>jar</a:t>
            </a:r>
            <a:r>
              <a:rPr lang="zh-CN" altLang="en-US" b="1" dirty="0"/>
              <a:t>文件和主类名之间用分号分隔</a:t>
            </a:r>
            <a:r>
              <a:rPr lang="zh-CN" altLang="en-US" dirty="0"/>
              <a:t>，而且</a:t>
            </a:r>
            <a:r>
              <a:rPr lang="zh-CN" altLang="en-US" b="1" dirty="0"/>
              <a:t>分号和主类名之间必须留有至少一个空格</a:t>
            </a:r>
            <a:r>
              <a:rPr lang="zh-CN" altLang="en-US" dirty="0"/>
              <a:t>。有关</a:t>
            </a:r>
            <a:r>
              <a:rPr lang="zh-CN" altLang="en-US" b="1" dirty="0">
                <a:solidFill>
                  <a:srgbClr val="C00000"/>
                </a:solidFill>
              </a:rPr>
              <a:t>程序调试的约定见</a:t>
            </a:r>
            <a:r>
              <a:rPr lang="en-US" altLang="zh-CN" b="1" dirty="0">
                <a:solidFill>
                  <a:srgbClr val="C00000"/>
                </a:solidFill>
              </a:rPr>
              <a:t>14.5</a:t>
            </a:r>
            <a:r>
              <a:rPr lang="zh-CN" altLang="en-US" b="1" dirty="0">
                <a:solidFill>
                  <a:srgbClr val="C00000"/>
                </a:solidFill>
              </a:rPr>
              <a:t>（</a:t>
            </a:r>
            <a:r>
              <a:rPr lang="en-US" altLang="zh-CN" b="1" dirty="0">
                <a:solidFill>
                  <a:srgbClr val="C00000"/>
                </a:solidFill>
              </a:rPr>
              <a:t>5</a:t>
            </a:r>
            <a:r>
              <a:rPr lang="zh-CN" altLang="en-US" b="1" dirty="0">
                <a:solidFill>
                  <a:srgbClr val="C00000"/>
                </a:solidFill>
              </a:rPr>
              <a:t>）</a:t>
            </a:r>
          </a:p>
        </p:txBody>
      </p:sp>
    </p:spTree>
    <p:extLst>
      <p:ext uri="{BB962C8B-B14F-4D97-AF65-F5344CB8AC3E}">
        <p14:creationId xmlns:p14="http://schemas.microsoft.com/office/powerpoint/2010/main" val="12781203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6967" y="-57150"/>
            <a:ext cx="3492946" cy="699036"/>
          </a:xfrm>
        </p:spPr>
        <p:txBody>
          <a:bodyPr>
            <a:noAutofit/>
          </a:bodyPr>
          <a:lstStyle/>
          <a:p>
            <a:r>
              <a:rPr lang="en-US" altLang="zh-CN" sz="2400" dirty="0"/>
              <a:t>14.6  </a:t>
            </a:r>
            <a:r>
              <a:rPr lang="zh-CN" altLang="zh-CN" sz="2400" dirty="0"/>
              <a:t>查 询 操 作</a:t>
            </a:r>
          </a:p>
        </p:txBody>
      </p:sp>
      <p:sp>
        <p:nvSpPr>
          <p:cNvPr id="3" name="矩形 2"/>
          <p:cNvSpPr/>
          <p:nvPr/>
        </p:nvSpPr>
        <p:spPr>
          <a:xfrm>
            <a:off x="154496" y="692695"/>
            <a:ext cx="2051620"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solidFill>
                  <a:srgbClr val="0070C0"/>
                </a:solidFill>
              </a:rPr>
              <a:t>14.6.1  </a:t>
            </a:r>
            <a:r>
              <a:rPr lang="zh-CN" altLang="en-US" b="1" dirty="0">
                <a:solidFill>
                  <a:srgbClr val="0070C0"/>
                </a:solidFill>
              </a:rPr>
              <a:t>顺序查询</a:t>
            </a:r>
          </a:p>
          <a:p>
            <a:r>
              <a:rPr lang="en-US" altLang="zh-CN" b="1" dirty="0">
                <a:solidFill>
                  <a:srgbClr val="0070C0"/>
                </a:solidFill>
              </a:rPr>
              <a:t>14.6.2  </a:t>
            </a:r>
            <a:r>
              <a:rPr lang="zh-CN" altLang="en-US" b="1" dirty="0">
                <a:solidFill>
                  <a:srgbClr val="0070C0"/>
                </a:solidFill>
              </a:rPr>
              <a:t>控制游标</a:t>
            </a:r>
          </a:p>
          <a:p>
            <a:r>
              <a:rPr lang="en-US" altLang="zh-CN" b="1" dirty="0">
                <a:solidFill>
                  <a:srgbClr val="C00000"/>
                </a:solidFill>
              </a:rPr>
              <a:t>14.6.3  </a:t>
            </a:r>
            <a:r>
              <a:rPr lang="zh-CN" altLang="en-US" b="1" dirty="0">
                <a:solidFill>
                  <a:srgbClr val="C00000"/>
                </a:solidFill>
              </a:rPr>
              <a:t>条件与排序查询</a:t>
            </a:r>
          </a:p>
        </p:txBody>
      </p:sp>
      <p:sp>
        <p:nvSpPr>
          <p:cNvPr id="4" name="左箭头 3"/>
          <p:cNvSpPr/>
          <p:nvPr/>
        </p:nvSpPr>
        <p:spPr>
          <a:xfrm>
            <a:off x="2195736" y="1292859"/>
            <a:ext cx="216024"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411760" y="672783"/>
            <a:ext cx="1944216"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a:t>1. where</a:t>
            </a:r>
            <a:r>
              <a:rPr lang="zh-CN" altLang="zh-CN" dirty="0"/>
              <a:t>子语句</a:t>
            </a:r>
          </a:p>
        </p:txBody>
      </p:sp>
      <p:sp>
        <p:nvSpPr>
          <p:cNvPr id="9" name="矩形 8"/>
          <p:cNvSpPr/>
          <p:nvPr/>
        </p:nvSpPr>
        <p:spPr>
          <a:xfrm>
            <a:off x="255687" y="4744619"/>
            <a:ext cx="81624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hlinkClick r:id="rId2" action="ppaction://hlinkfile"/>
              </a:rPr>
              <a:t>例子</a:t>
            </a:r>
            <a:r>
              <a:rPr lang="en-US" altLang="zh-CN" dirty="0" smtClean="0">
                <a:hlinkClick r:id="rId2" action="ppaction://hlinkfile"/>
              </a:rPr>
              <a:t>3 </a:t>
            </a:r>
            <a:endParaRPr lang="zh-CN" altLang="en-US" dirty="0"/>
          </a:p>
        </p:txBody>
      </p:sp>
      <p:sp>
        <p:nvSpPr>
          <p:cNvPr id="13" name="矩形 12"/>
          <p:cNvSpPr/>
          <p:nvPr/>
        </p:nvSpPr>
        <p:spPr>
          <a:xfrm>
            <a:off x="2640763" y="1139551"/>
            <a:ext cx="3430426" cy="369332"/>
          </a:xfrm>
          <a:prstGeom prst="rect">
            <a:avLst/>
          </a:prstGeom>
        </p:spPr>
        <p:txBody>
          <a:bodyPr wrap="none">
            <a:spAutoFit/>
          </a:bodyPr>
          <a:lstStyle/>
          <a:p>
            <a:r>
              <a:rPr lang="en-US" altLang="zh-CN" dirty="0"/>
              <a:t>select </a:t>
            </a:r>
            <a:r>
              <a:rPr lang="zh-CN" altLang="en-US" dirty="0"/>
              <a:t>字段 </a:t>
            </a:r>
            <a:r>
              <a:rPr lang="en-US" altLang="zh-CN" dirty="0"/>
              <a:t>from </a:t>
            </a:r>
            <a:r>
              <a:rPr lang="zh-CN" altLang="en-US" dirty="0"/>
              <a:t>表名 </a:t>
            </a:r>
            <a:r>
              <a:rPr lang="en-US" altLang="zh-CN" dirty="0"/>
              <a:t>where </a:t>
            </a:r>
            <a:r>
              <a:rPr lang="zh-CN" altLang="en-US" dirty="0"/>
              <a:t>条件</a:t>
            </a:r>
          </a:p>
        </p:txBody>
      </p:sp>
      <p:sp>
        <p:nvSpPr>
          <p:cNvPr id="14" name="矩形 13"/>
          <p:cNvSpPr/>
          <p:nvPr/>
        </p:nvSpPr>
        <p:spPr>
          <a:xfrm>
            <a:off x="2605912" y="1503291"/>
            <a:ext cx="6260673" cy="369332"/>
          </a:xfrm>
          <a:prstGeom prst="rect">
            <a:avLst/>
          </a:prstGeom>
        </p:spPr>
        <p:txBody>
          <a:bodyPr wrap="square">
            <a:spAutoFit/>
          </a:bodyPr>
          <a:lstStyle/>
          <a:p>
            <a:r>
              <a:rPr lang="en-US" altLang="zh-CN" b="1" dirty="0">
                <a:solidFill>
                  <a:srgbClr val="002060"/>
                </a:solidFill>
              </a:rPr>
              <a:t>select * from </a:t>
            </a:r>
            <a:r>
              <a:rPr lang="en-US" altLang="zh-CN" b="1" dirty="0" err="1">
                <a:solidFill>
                  <a:srgbClr val="002060"/>
                </a:solidFill>
              </a:rPr>
              <a:t>bookList</a:t>
            </a:r>
            <a:r>
              <a:rPr lang="en-US" altLang="zh-CN" b="1" dirty="0">
                <a:solidFill>
                  <a:srgbClr val="002060"/>
                </a:solidFill>
              </a:rPr>
              <a:t> where price&gt;56 and name != '</a:t>
            </a:r>
            <a:r>
              <a:rPr lang="zh-CN" altLang="en-US" b="1" dirty="0">
                <a:solidFill>
                  <a:srgbClr val="002060"/>
                </a:solidFill>
              </a:rPr>
              <a:t>月亮湾</a:t>
            </a:r>
            <a:r>
              <a:rPr lang="en-US" altLang="zh-CN" b="1" dirty="0">
                <a:solidFill>
                  <a:srgbClr val="002060"/>
                </a:solidFill>
              </a:rPr>
              <a:t>'</a:t>
            </a:r>
            <a:endParaRPr lang="zh-CN" altLang="en-US" b="1" dirty="0">
              <a:solidFill>
                <a:srgbClr val="002060"/>
              </a:solidFill>
            </a:endParaRPr>
          </a:p>
        </p:txBody>
      </p:sp>
      <p:sp>
        <p:nvSpPr>
          <p:cNvPr id="15" name="矩形 14"/>
          <p:cNvSpPr/>
          <p:nvPr/>
        </p:nvSpPr>
        <p:spPr>
          <a:xfrm>
            <a:off x="184212" y="1988840"/>
            <a:ext cx="873957"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dirty="0"/>
              <a:t>2. </a:t>
            </a:r>
            <a:r>
              <a:rPr lang="zh-CN" altLang="en-US" dirty="0"/>
              <a:t>排序</a:t>
            </a:r>
          </a:p>
        </p:txBody>
      </p:sp>
      <p:sp>
        <p:nvSpPr>
          <p:cNvPr id="16" name="矩形 15"/>
          <p:cNvSpPr/>
          <p:nvPr/>
        </p:nvSpPr>
        <p:spPr>
          <a:xfrm>
            <a:off x="184212" y="2492896"/>
            <a:ext cx="8060196" cy="923330"/>
          </a:xfrm>
          <a:prstGeom prst="rect">
            <a:avLst/>
          </a:prstGeom>
        </p:spPr>
        <p:txBody>
          <a:bodyPr wrap="square">
            <a:spAutoFit/>
          </a:bodyPr>
          <a:lstStyle/>
          <a:p>
            <a:r>
              <a:rPr lang="zh-CN" altLang="en-US" dirty="0"/>
              <a:t>用</a:t>
            </a:r>
            <a:r>
              <a:rPr lang="en-US" altLang="zh-CN" dirty="0"/>
              <a:t>order by</a:t>
            </a:r>
            <a:r>
              <a:rPr lang="zh-CN" altLang="en-US" dirty="0"/>
              <a:t>子语句对记录</a:t>
            </a:r>
            <a:r>
              <a:rPr lang="zh-CN" altLang="en-US" dirty="0" smtClean="0"/>
              <a:t>排序：</a:t>
            </a:r>
            <a:endParaRPr lang="zh-CN" altLang="en-US" dirty="0"/>
          </a:p>
          <a:p>
            <a:r>
              <a:rPr lang="en-US" altLang="zh-CN" b="1" dirty="0"/>
              <a:t>select * from </a:t>
            </a:r>
            <a:r>
              <a:rPr lang="zh-CN" altLang="en-US" b="1" dirty="0"/>
              <a:t>表名 </a:t>
            </a:r>
            <a:r>
              <a:rPr lang="en-US" altLang="zh-CN" b="1" dirty="0"/>
              <a:t>order by </a:t>
            </a:r>
            <a:r>
              <a:rPr lang="en-US" altLang="zh-CN" b="1" dirty="0" smtClean="0"/>
              <a:t>  </a:t>
            </a:r>
            <a:r>
              <a:rPr lang="zh-CN" altLang="en-US" b="1" dirty="0" smtClean="0"/>
              <a:t>字段名</a:t>
            </a:r>
            <a:endParaRPr lang="zh-CN" altLang="en-US" b="1" dirty="0"/>
          </a:p>
          <a:p>
            <a:r>
              <a:rPr lang="en-US" altLang="zh-CN" b="1" dirty="0"/>
              <a:t>select * from </a:t>
            </a:r>
            <a:r>
              <a:rPr lang="zh-CN" altLang="en-US" b="1" dirty="0"/>
              <a:t>表名 </a:t>
            </a:r>
            <a:r>
              <a:rPr lang="en-US" altLang="zh-CN" b="1" dirty="0"/>
              <a:t>where </a:t>
            </a:r>
            <a:r>
              <a:rPr lang="zh-CN" altLang="en-US" b="1" dirty="0"/>
              <a:t>条件 </a:t>
            </a:r>
            <a:r>
              <a:rPr lang="en-US" altLang="zh-CN" b="1" dirty="0"/>
              <a:t>order by </a:t>
            </a:r>
            <a:r>
              <a:rPr lang="zh-CN" altLang="en-US" b="1" dirty="0" smtClean="0"/>
              <a:t>字段名</a:t>
            </a:r>
            <a:endParaRPr lang="zh-CN" altLang="en-US" dirty="0"/>
          </a:p>
        </p:txBody>
      </p:sp>
      <p:sp>
        <p:nvSpPr>
          <p:cNvPr id="17" name="矩形 16"/>
          <p:cNvSpPr/>
          <p:nvPr/>
        </p:nvSpPr>
        <p:spPr>
          <a:xfrm>
            <a:off x="189942" y="3416226"/>
            <a:ext cx="8558522" cy="923330"/>
          </a:xfrm>
          <a:prstGeom prst="rect">
            <a:avLst/>
          </a:prstGeom>
        </p:spPr>
        <p:txBody>
          <a:bodyPr wrap="square">
            <a:spAutoFit/>
          </a:bodyPr>
          <a:lstStyle/>
          <a:p>
            <a:r>
              <a:rPr lang="zh-CN" altLang="en-US" dirty="0"/>
              <a:t>例如：</a:t>
            </a:r>
          </a:p>
          <a:p>
            <a:r>
              <a:rPr lang="en-US" altLang="zh-CN" b="1" dirty="0">
                <a:solidFill>
                  <a:srgbClr val="002060"/>
                </a:solidFill>
              </a:rPr>
              <a:t>select * from </a:t>
            </a:r>
            <a:r>
              <a:rPr lang="en-US" altLang="zh-CN" b="1" dirty="0" err="1">
                <a:solidFill>
                  <a:srgbClr val="002060"/>
                </a:solidFill>
              </a:rPr>
              <a:t>bookList</a:t>
            </a:r>
            <a:r>
              <a:rPr lang="en-US" altLang="zh-CN" b="1" dirty="0">
                <a:solidFill>
                  <a:srgbClr val="002060"/>
                </a:solidFill>
              </a:rPr>
              <a:t> order by price</a:t>
            </a:r>
          </a:p>
          <a:p>
            <a:r>
              <a:rPr lang="en-US" altLang="zh-CN" b="1" dirty="0">
                <a:solidFill>
                  <a:srgbClr val="002060"/>
                </a:solidFill>
              </a:rPr>
              <a:t>select * from </a:t>
            </a:r>
            <a:r>
              <a:rPr lang="en-US" altLang="zh-CN" b="1" dirty="0" err="1">
                <a:solidFill>
                  <a:srgbClr val="002060"/>
                </a:solidFill>
              </a:rPr>
              <a:t>bookList</a:t>
            </a:r>
            <a:r>
              <a:rPr lang="en-US" altLang="zh-CN" b="1" dirty="0">
                <a:solidFill>
                  <a:srgbClr val="002060"/>
                </a:solidFill>
              </a:rPr>
              <a:t> where name like '%</a:t>
            </a:r>
            <a:r>
              <a:rPr lang="zh-CN" altLang="en-US" b="1" dirty="0">
                <a:solidFill>
                  <a:srgbClr val="002060"/>
                </a:solidFill>
              </a:rPr>
              <a:t>编程</a:t>
            </a:r>
            <a:r>
              <a:rPr lang="en-US" altLang="zh-CN" b="1" dirty="0">
                <a:solidFill>
                  <a:srgbClr val="002060"/>
                </a:solidFill>
              </a:rPr>
              <a:t>%' order by name</a:t>
            </a:r>
          </a:p>
        </p:txBody>
      </p:sp>
      <p:sp>
        <p:nvSpPr>
          <p:cNvPr id="18" name="矩形 17"/>
          <p:cNvSpPr/>
          <p:nvPr/>
        </p:nvSpPr>
        <p:spPr>
          <a:xfrm>
            <a:off x="255687" y="5301208"/>
            <a:ext cx="3007702" cy="923330"/>
          </a:xfrm>
          <a:prstGeom prst="rect">
            <a:avLst/>
          </a:prstGeom>
        </p:spPr>
        <p:txBody>
          <a:bodyPr wrap="square">
            <a:spAutoFit/>
          </a:bodyPr>
          <a:lstStyle/>
          <a:p>
            <a:r>
              <a:rPr lang="zh-CN" altLang="en-US" dirty="0"/>
              <a:t>查询</a:t>
            </a:r>
            <a:r>
              <a:rPr lang="en-US" altLang="zh-CN" dirty="0" err="1"/>
              <a:t>bookList</a:t>
            </a:r>
            <a:r>
              <a:rPr lang="zh-CN" altLang="en-US" dirty="0"/>
              <a:t>表中</a:t>
            </a:r>
            <a:r>
              <a:rPr lang="zh-CN" altLang="en-US" b="1" dirty="0"/>
              <a:t>价格大于</a:t>
            </a:r>
            <a:r>
              <a:rPr lang="en-US" altLang="zh-CN" b="1" dirty="0"/>
              <a:t>30</a:t>
            </a:r>
            <a:r>
              <a:rPr lang="zh-CN" altLang="en-US" b="1" dirty="0"/>
              <a:t>，</a:t>
            </a:r>
            <a:r>
              <a:rPr lang="zh-CN" altLang="en-US" dirty="0"/>
              <a:t>出版日期在</a:t>
            </a:r>
            <a:r>
              <a:rPr lang="en-US" altLang="zh-CN" dirty="0"/>
              <a:t>1999</a:t>
            </a:r>
            <a:r>
              <a:rPr lang="zh-CN" altLang="en-US" dirty="0"/>
              <a:t>至</a:t>
            </a:r>
            <a:r>
              <a:rPr lang="en-US" altLang="zh-CN" dirty="0"/>
              <a:t>2021</a:t>
            </a:r>
            <a:r>
              <a:rPr lang="zh-CN" altLang="en-US" dirty="0"/>
              <a:t>的图书，</a:t>
            </a:r>
            <a:r>
              <a:rPr lang="zh-CN" altLang="en-US" b="1" dirty="0"/>
              <a:t>按价格</a:t>
            </a:r>
            <a:r>
              <a:rPr lang="en-US" altLang="zh-CN" b="1" dirty="0"/>
              <a:t>price</a:t>
            </a:r>
            <a:r>
              <a:rPr lang="zh-CN" altLang="en-US" b="1" dirty="0" smtClean="0"/>
              <a:t>排序。</a:t>
            </a:r>
            <a:endParaRPr lang="zh-CN" altLang="en-US" b="1" dirty="0"/>
          </a:p>
        </p:txBody>
      </p:sp>
      <p:pic>
        <p:nvPicPr>
          <p:cNvPr id="593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461" y="4689941"/>
            <a:ext cx="5053455" cy="1620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95318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4975" y="0"/>
            <a:ext cx="3335946" cy="699036"/>
          </a:xfrm>
        </p:spPr>
        <p:txBody>
          <a:bodyPr>
            <a:normAutofit/>
          </a:bodyPr>
          <a:lstStyle/>
          <a:p>
            <a:r>
              <a:rPr lang="en-US" altLang="zh-CN" dirty="0"/>
              <a:t>14.7  </a:t>
            </a:r>
            <a:r>
              <a:rPr lang="zh-CN" altLang="zh-CN" dirty="0"/>
              <a:t>更新、添加与删除操作</a:t>
            </a:r>
          </a:p>
        </p:txBody>
      </p:sp>
      <p:sp>
        <p:nvSpPr>
          <p:cNvPr id="4" name="矩形 3"/>
          <p:cNvSpPr/>
          <p:nvPr/>
        </p:nvSpPr>
        <p:spPr>
          <a:xfrm>
            <a:off x="344131" y="2675623"/>
            <a:ext cx="987509"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b="1" dirty="0"/>
              <a:t>2.</a:t>
            </a:r>
            <a:r>
              <a:rPr lang="zh-CN" altLang="zh-CN" b="1" dirty="0"/>
              <a:t>添加</a:t>
            </a:r>
          </a:p>
        </p:txBody>
      </p:sp>
      <p:sp>
        <p:nvSpPr>
          <p:cNvPr id="11" name="矩形 10"/>
          <p:cNvSpPr/>
          <p:nvPr/>
        </p:nvSpPr>
        <p:spPr>
          <a:xfrm>
            <a:off x="251520" y="692696"/>
            <a:ext cx="8892480" cy="923330"/>
          </a:xfrm>
          <a:prstGeom prst="rect">
            <a:avLst/>
          </a:prstGeom>
        </p:spPr>
        <p:txBody>
          <a:bodyPr wrap="square">
            <a:spAutoFit/>
          </a:bodyPr>
          <a:lstStyle/>
          <a:p>
            <a:r>
              <a:rPr lang="en-US" altLang="zh-CN" dirty="0"/>
              <a:t>Statement</a:t>
            </a:r>
            <a:r>
              <a:rPr lang="zh-CN" altLang="en-US" dirty="0"/>
              <a:t>对象调用方法</a:t>
            </a:r>
            <a:r>
              <a:rPr lang="zh-CN" altLang="en-US" dirty="0" smtClean="0"/>
              <a:t>：</a:t>
            </a:r>
            <a:r>
              <a:rPr lang="en-US" altLang="zh-CN" b="1" dirty="0" smtClean="0"/>
              <a:t>public </a:t>
            </a:r>
            <a:r>
              <a:rPr lang="en-US" altLang="zh-CN" b="1" dirty="0" err="1"/>
              <a:t>int</a:t>
            </a:r>
            <a:r>
              <a:rPr lang="en-US" altLang="zh-CN" b="1" dirty="0"/>
              <a:t> </a:t>
            </a:r>
            <a:r>
              <a:rPr lang="en-US" altLang="zh-CN" b="1" dirty="0" err="1"/>
              <a:t>executeUpdate</a:t>
            </a:r>
            <a:r>
              <a:rPr lang="en-US" altLang="zh-CN" b="1" dirty="0"/>
              <a:t>(String </a:t>
            </a:r>
            <a:r>
              <a:rPr lang="en-US" altLang="zh-CN" b="1" dirty="0" err="1"/>
              <a:t>sqlStatement</a:t>
            </a:r>
            <a:r>
              <a:rPr lang="en-US" altLang="zh-CN" b="1" dirty="0"/>
              <a:t>);</a:t>
            </a:r>
          </a:p>
          <a:p>
            <a:r>
              <a:rPr lang="zh-CN" altLang="en-US" dirty="0" smtClean="0"/>
              <a:t>通过</a:t>
            </a:r>
            <a:r>
              <a:rPr lang="zh-CN" altLang="en-US" dirty="0"/>
              <a:t>参数</a:t>
            </a:r>
            <a:r>
              <a:rPr lang="en-US" altLang="zh-CN" dirty="0" err="1"/>
              <a:t>sqlStatement</a:t>
            </a:r>
            <a:r>
              <a:rPr lang="zh-CN" altLang="en-US" dirty="0"/>
              <a:t>指定的方式实现对数据库表中记录的更新、添加和删除操作，方法执行成功（成功更新，添加或删除），将返回一个正整数，否则返回</a:t>
            </a:r>
            <a:r>
              <a:rPr lang="en-US" altLang="zh-CN" dirty="0"/>
              <a:t>0</a:t>
            </a:r>
            <a:r>
              <a:rPr lang="zh-CN" altLang="en-US" dirty="0"/>
              <a:t>。</a:t>
            </a:r>
          </a:p>
        </p:txBody>
      </p:sp>
      <p:sp>
        <p:nvSpPr>
          <p:cNvPr id="12" name="矩形 11"/>
          <p:cNvSpPr/>
          <p:nvPr/>
        </p:nvSpPr>
        <p:spPr>
          <a:xfrm>
            <a:off x="344131" y="2029292"/>
            <a:ext cx="8407574" cy="646331"/>
          </a:xfrm>
          <a:prstGeom prst="rect">
            <a:avLst/>
          </a:prstGeom>
        </p:spPr>
        <p:txBody>
          <a:bodyPr wrap="square">
            <a:spAutoFit/>
          </a:bodyPr>
          <a:lstStyle/>
          <a:p>
            <a:r>
              <a:rPr lang="en-US" altLang="zh-CN" b="1" dirty="0">
                <a:solidFill>
                  <a:srgbClr val="C00000"/>
                </a:solidFill>
              </a:rPr>
              <a:t>update  </a:t>
            </a:r>
            <a:r>
              <a:rPr lang="zh-CN" altLang="en-US" b="1" dirty="0">
                <a:solidFill>
                  <a:srgbClr val="C00000"/>
                </a:solidFill>
              </a:rPr>
              <a:t>表 </a:t>
            </a:r>
            <a:r>
              <a:rPr lang="en-US" altLang="zh-CN" b="1" dirty="0">
                <a:solidFill>
                  <a:srgbClr val="C00000"/>
                </a:solidFill>
              </a:rPr>
              <a:t>set </a:t>
            </a:r>
            <a:r>
              <a:rPr lang="zh-CN" altLang="en-US" b="1" dirty="0">
                <a:solidFill>
                  <a:srgbClr val="C00000"/>
                </a:solidFill>
              </a:rPr>
              <a:t>字段 </a:t>
            </a:r>
            <a:r>
              <a:rPr lang="en-US" altLang="zh-CN" b="1" dirty="0">
                <a:solidFill>
                  <a:srgbClr val="C00000"/>
                </a:solidFill>
              </a:rPr>
              <a:t>= </a:t>
            </a:r>
            <a:r>
              <a:rPr lang="zh-CN" altLang="en-US" b="1" dirty="0">
                <a:solidFill>
                  <a:srgbClr val="C00000"/>
                </a:solidFill>
              </a:rPr>
              <a:t>新值 </a:t>
            </a:r>
            <a:r>
              <a:rPr lang="en-US" altLang="zh-CN" b="1" dirty="0">
                <a:solidFill>
                  <a:srgbClr val="C00000"/>
                </a:solidFill>
              </a:rPr>
              <a:t>where &lt;</a:t>
            </a:r>
            <a:r>
              <a:rPr lang="zh-CN" altLang="en-US" b="1" dirty="0">
                <a:solidFill>
                  <a:srgbClr val="C00000"/>
                </a:solidFill>
              </a:rPr>
              <a:t>条件子句</a:t>
            </a:r>
            <a:r>
              <a:rPr lang="en-US" altLang="zh-CN" b="1" dirty="0">
                <a:solidFill>
                  <a:srgbClr val="C00000"/>
                </a:solidFill>
              </a:rPr>
              <a:t>&gt;</a:t>
            </a:r>
          </a:p>
          <a:p>
            <a:r>
              <a:rPr lang="zh-CN" altLang="en-US" dirty="0" smtClean="0"/>
              <a:t>例如：</a:t>
            </a:r>
            <a:r>
              <a:rPr lang="en-US" altLang="zh-CN" b="1" dirty="0" smtClean="0">
                <a:solidFill>
                  <a:srgbClr val="C00000"/>
                </a:solidFill>
              </a:rPr>
              <a:t>update </a:t>
            </a:r>
            <a:r>
              <a:rPr lang="en-US" altLang="zh-CN" b="1" dirty="0" err="1">
                <a:solidFill>
                  <a:srgbClr val="C00000"/>
                </a:solidFill>
              </a:rPr>
              <a:t>bookList</a:t>
            </a:r>
            <a:r>
              <a:rPr lang="en-US" altLang="zh-CN" b="1" dirty="0">
                <a:solidFill>
                  <a:srgbClr val="C00000"/>
                </a:solidFill>
              </a:rPr>
              <a:t> set </a:t>
            </a:r>
            <a:r>
              <a:rPr lang="en-US" altLang="zh-CN" b="1" dirty="0" err="1">
                <a:solidFill>
                  <a:srgbClr val="C00000"/>
                </a:solidFill>
              </a:rPr>
              <a:t>chubanDate</a:t>
            </a:r>
            <a:r>
              <a:rPr lang="en-US" altLang="zh-CN" b="1" dirty="0">
                <a:solidFill>
                  <a:srgbClr val="C00000"/>
                </a:solidFill>
              </a:rPr>
              <a:t> = '2019-12-26' where name='</a:t>
            </a:r>
            <a:r>
              <a:rPr lang="zh-CN" altLang="en-US" b="1" dirty="0">
                <a:solidFill>
                  <a:srgbClr val="C00000"/>
                </a:solidFill>
              </a:rPr>
              <a:t>大学英语</a:t>
            </a:r>
            <a:r>
              <a:rPr lang="en-US" altLang="zh-CN" b="1" dirty="0">
                <a:solidFill>
                  <a:srgbClr val="C00000"/>
                </a:solidFill>
              </a:rPr>
              <a:t>'</a:t>
            </a:r>
          </a:p>
        </p:txBody>
      </p:sp>
      <p:sp>
        <p:nvSpPr>
          <p:cNvPr id="14" name="矩形 13"/>
          <p:cNvSpPr/>
          <p:nvPr/>
        </p:nvSpPr>
        <p:spPr>
          <a:xfrm>
            <a:off x="340890" y="1659960"/>
            <a:ext cx="821059"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smtClean="0"/>
              <a:t>1.</a:t>
            </a:r>
            <a:r>
              <a:rPr lang="zh-CN" altLang="en-US" b="1" dirty="0" smtClean="0"/>
              <a:t>更新</a:t>
            </a:r>
            <a:endParaRPr lang="zh-CN" altLang="en-US" b="1" dirty="0"/>
          </a:p>
        </p:txBody>
      </p:sp>
      <p:sp>
        <p:nvSpPr>
          <p:cNvPr id="15" name="矩形 14"/>
          <p:cNvSpPr/>
          <p:nvPr/>
        </p:nvSpPr>
        <p:spPr>
          <a:xfrm>
            <a:off x="269254" y="3059153"/>
            <a:ext cx="8047161" cy="923330"/>
          </a:xfrm>
          <a:prstGeom prst="rect">
            <a:avLst/>
          </a:prstGeom>
        </p:spPr>
        <p:txBody>
          <a:bodyPr wrap="square">
            <a:spAutoFit/>
          </a:bodyPr>
          <a:lstStyle/>
          <a:p>
            <a:r>
              <a:rPr lang="en-US" altLang="zh-CN" b="1" dirty="0"/>
              <a:t>insert into </a:t>
            </a:r>
            <a:r>
              <a:rPr lang="zh-CN" altLang="en-US" b="1" dirty="0"/>
              <a:t>表</a:t>
            </a:r>
            <a:r>
              <a:rPr lang="en-US" altLang="zh-CN" b="1" dirty="0"/>
              <a:t>(</a:t>
            </a:r>
            <a:r>
              <a:rPr lang="zh-CN" altLang="en-US" b="1" dirty="0"/>
              <a:t>字段列表</a:t>
            </a:r>
            <a:r>
              <a:rPr lang="en-US" altLang="zh-CN" b="1" dirty="0"/>
              <a:t>) values (</a:t>
            </a:r>
            <a:r>
              <a:rPr lang="zh-CN" altLang="en-US" b="1" dirty="0"/>
              <a:t>对应的具体的记录</a:t>
            </a:r>
            <a:r>
              <a:rPr lang="en-US" altLang="zh-CN" b="1" dirty="0"/>
              <a:t>)</a:t>
            </a:r>
          </a:p>
          <a:p>
            <a:r>
              <a:rPr lang="zh-CN" altLang="en-US" dirty="0"/>
              <a:t>或</a:t>
            </a:r>
          </a:p>
          <a:p>
            <a:r>
              <a:rPr lang="en-US" altLang="zh-CN" b="1" dirty="0"/>
              <a:t>insert into </a:t>
            </a:r>
            <a:r>
              <a:rPr lang="zh-CN" altLang="en-US" b="1" dirty="0"/>
              <a:t>表 </a:t>
            </a:r>
            <a:r>
              <a:rPr lang="en-US" altLang="zh-CN" b="1" dirty="0"/>
              <a:t>values (</a:t>
            </a:r>
            <a:r>
              <a:rPr lang="zh-CN" altLang="en-US" b="1" dirty="0"/>
              <a:t>对应的具体的记录</a:t>
            </a:r>
            <a:r>
              <a:rPr lang="en-US" altLang="zh-CN" b="1" dirty="0"/>
              <a:t>)</a:t>
            </a:r>
          </a:p>
        </p:txBody>
      </p:sp>
      <p:sp>
        <p:nvSpPr>
          <p:cNvPr id="16" name="矩形 15"/>
          <p:cNvSpPr/>
          <p:nvPr/>
        </p:nvSpPr>
        <p:spPr>
          <a:xfrm>
            <a:off x="147983" y="3982483"/>
            <a:ext cx="8799870" cy="923330"/>
          </a:xfrm>
          <a:prstGeom prst="rect">
            <a:avLst/>
          </a:prstGeom>
        </p:spPr>
        <p:txBody>
          <a:bodyPr wrap="square">
            <a:spAutoFit/>
          </a:bodyPr>
          <a:lstStyle/>
          <a:p>
            <a:r>
              <a:rPr lang="zh-CN" altLang="en-US" dirty="0" smtClean="0"/>
              <a:t>例如：</a:t>
            </a:r>
            <a:endParaRPr lang="en-US" altLang="zh-CN" dirty="0" smtClean="0"/>
          </a:p>
          <a:p>
            <a:r>
              <a:rPr lang="en-US" altLang="zh-CN" b="1" dirty="0" smtClean="0">
                <a:solidFill>
                  <a:srgbClr val="C00000"/>
                </a:solidFill>
              </a:rPr>
              <a:t>insert </a:t>
            </a:r>
            <a:r>
              <a:rPr lang="en-US" altLang="zh-CN" b="1" dirty="0">
                <a:solidFill>
                  <a:srgbClr val="C00000"/>
                </a:solidFill>
              </a:rPr>
              <a:t>into mess values</a:t>
            </a:r>
          </a:p>
          <a:p>
            <a:r>
              <a:rPr lang="en-US" altLang="zh-CN" b="1" dirty="0">
                <a:solidFill>
                  <a:srgbClr val="C00000"/>
                </a:solidFill>
              </a:rPr>
              <a:t> ('2-306-08465-7','</a:t>
            </a:r>
            <a:r>
              <a:rPr lang="zh-CN" altLang="en-US" b="1" dirty="0">
                <a:solidFill>
                  <a:srgbClr val="C00000"/>
                </a:solidFill>
              </a:rPr>
              <a:t>春天</a:t>
            </a:r>
            <a:r>
              <a:rPr lang="en-US" altLang="zh-CN" b="1" dirty="0">
                <a:solidFill>
                  <a:srgbClr val="C00000"/>
                </a:solidFill>
              </a:rPr>
              <a:t>', 35.8,'2020-3-20</a:t>
            </a:r>
            <a:r>
              <a:rPr lang="en-US" altLang="zh-CN" b="1" dirty="0" smtClean="0">
                <a:solidFill>
                  <a:srgbClr val="C00000"/>
                </a:solidFill>
              </a:rPr>
              <a:t>'),(</a:t>
            </a:r>
            <a:r>
              <a:rPr lang="en-US" altLang="zh-CN" b="1" dirty="0">
                <a:solidFill>
                  <a:srgbClr val="C00000"/>
                </a:solidFill>
              </a:rPr>
              <a:t>'5-777-56462-9','</a:t>
            </a:r>
            <a:r>
              <a:rPr lang="zh-CN" altLang="en-US" b="1" dirty="0">
                <a:solidFill>
                  <a:srgbClr val="C00000"/>
                </a:solidFill>
              </a:rPr>
              <a:t>冬日</a:t>
            </a:r>
            <a:r>
              <a:rPr lang="en-US" altLang="zh-CN" b="1" dirty="0">
                <a:solidFill>
                  <a:srgbClr val="C00000"/>
                </a:solidFill>
              </a:rPr>
              <a:t>', 29.9,'2019-12-23')</a:t>
            </a:r>
          </a:p>
        </p:txBody>
      </p:sp>
      <p:sp>
        <p:nvSpPr>
          <p:cNvPr id="17" name="矩形 16"/>
          <p:cNvSpPr/>
          <p:nvPr/>
        </p:nvSpPr>
        <p:spPr>
          <a:xfrm>
            <a:off x="147983" y="5013176"/>
            <a:ext cx="821059"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3.</a:t>
            </a:r>
            <a:r>
              <a:rPr lang="zh-CN" altLang="en-US" b="1" dirty="0"/>
              <a:t>删除</a:t>
            </a:r>
          </a:p>
        </p:txBody>
      </p:sp>
      <p:sp>
        <p:nvSpPr>
          <p:cNvPr id="18" name="矩形 17"/>
          <p:cNvSpPr/>
          <p:nvPr/>
        </p:nvSpPr>
        <p:spPr>
          <a:xfrm>
            <a:off x="1169415" y="5024655"/>
            <a:ext cx="3707233" cy="369332"/>
          </a:xfrm>
          <a:prstGeom prst="rect">
            <a:avLst/>
          </a:prstGeom>
        </p:spPr>
        <p:txBody>
          <a:bodyPr wrap="none">
            <a:spAutoFit/>
          </a:bodyPr>
          <a:lstStyle/>
          <a:p>
            <a:r>
              <a:rPr lang="en-US" altLang="zh-CN" dirty="0"/>
              <a:t>delete from  </a:t>
            </a:r>
            <a:r>
              <a:rPr lang="zh-CN" altLang="en-US" dirty="0"/>
              <a:t>表名 </a:t>
            </a:r>
            <a:r>
              <a:rPr lang="en-US" altLang="zh-CN" dirty="0"/>
              <a:t>where &lt;</a:t>
            </a:r>
            <a:r>
              <a:rPr lang="zh-CN" altLang="en-US" dirty="0"/>
              <a:t>条件子句</a:t>
            </a:r>
            <a:r>
              <a:rPr lang="en-US" altLang="zh-CN" dirty="0"/>
              <a:t>&gt;</a:t>
            </a:r>
            <a:endParaRPr lang="zh-CN" altLang="en-US" dirty="0"/>
          </a:p>
        </p:txBody>
      </p:sp>
      <p:sp>
        <p:nvSpPr>
          <p:cNvPr id="19" name="矩形 18"/>
          <p:cNvSpPr/>
          <p:nvPr/>
        </p:nvSpPr>
        <p:spPr>
          <a:xfrm>
            <a:off x="206497" y="5435688"/>
            <a:ext cx="7560840" cy="369332"/>
          </a:xfrm>
          <a:prstGeom prst="rect">
            <a:avLst/>
          </a:prstGeom>
        </p:spPr>
        <p:txBody>
          <a:bodyPr wrap="square">
            <a:spAutoFit/>
          </a:bodyPr>
          <a:lstStyle/>
          <a:p>
            <a:r>
              <a:rPr lang="zh-CN" altLang="en-US" dirty="0" smtClean="0"/>
              <a:t>例如：</a:t>
            </a:r>
            <a:r>
              <a:rPr lang="en-US" altLang="zh-CN" b="1" dirty="0" smtClean="0">
                <a:solidFill>
                  <a:srgbClr val="C00000"/>
                </a:solidFill>
              </a:rPr>
              <a:t>delete  </a:t>
            </a:r>
            <a:r>
              <a:rPr lang="en-US" altLang="zh-CN" b="1" dirty="0">
                <a:solidFill>
                  <a:srgbClr val="C00000"/>
                </a:solidFill>
              </a:rPr>
              <a:t>from </a:t>
            </a:r>
            <a:r>
              <a:rPr lang="en-US" altLang="zh-CN" b="1" dirty="0" err="1">
                <a:solidFill>
                  <a:srgbClr val="C00000"/>
                </a:solidFill>
              </a:rPr>
              <a:t>bookList</a:t>
            </a:r>
            <a:r>
              <a:rPr lang="en-US" altLang="zh-CN" b="1" dirty="0">
                <a:solidFill>
                  <a:srgbClr val="C00000"/>
                </a:solidFill>
              </a:rPr>
              <a:t> where ISBN = '5-777-56462-9'</a:t>
            </a:r>
            <a:endParaRPr lang="zh-CN" altLang="en-US" b="1" dirty="0">
              <a:solidFill>
                <a:srgbClr val="C00000"/>
              </a:solidFill>
            </a:endParaRPr>
          </a:p>
        </p:txBody>
      </p:sp>
      <p:sp>
        <p:nvSpPr>
          <p:cNvPr id="20" name="矩形 19"/>
          <p:cNvSpPr/>
          <p:nvPr/>
        </p:nvSpPr>
        <p:spPr>
          <a:xfrm>
            <a:off x="217240" y="5805020"/>
            <a:ext cx="8315200" cy="369332"/>
          </a:xfrm>
          <a:prstGeom prst="rect">
            <a:avLst/>
          </a:prstGeom>
        </p:spPr>
        <p:txBody>
          <a:bodyPr wrap="square">
            <a:spAutoFit/>
          </a:bodyPr>
          <a:lstStyle/>
          <a:p>
            <a:r>
              <a:rPr lang="zh-CN" altLang="en-US" dirty="0" smtClean="0"/>
              <a:t>                   更</a:t>
            </a:r>
            <a:r>
              <a:rPr lang="zh-CN" altLang="en-US" dirty="0"/>
              <a:t>行了</a:t>
            </a:r>
            <a:r>
              <a:rPr lang="en-US" altLang="zh-CN" dirty="0" err="1"/>
              <a:t>bookList</a:t>
            </a:r>
            <a:r>
              <a:rPr lang="zh-CN" altLang="en-US" dirty="0"/>
              <a:t>表中一条记录，并向</a:t>
            </a:r>
            <a:r>
              <a:rPr lang="en-US" altLang="zh-CN" dirty="0" err="1"/>
              <a:t>bookList</a:t>
            </a:r>
            <a:r>
              <a:rPr lang="zh-CN" altLang="en-US" dirty="0"/>
              <a:t>插入</a:t>
            </a:r>
            <a:r>
              <a:rPr lang="en-US" altLang="zh-CN" dirty="0"/>
              <a:t>2</a:t>
            </a:r>
            <a:r>
              <a:rPr lang="zh-CN" altLang="en-US" dirty="0"/>
              <a:t>条</a:t>
            </a:r>
            <a:r>
              <a:rPr lang="zh-CN" altLang="en-US" dirty="0" smtClean="0"/>
              <a:t>记录。</a:t>
            </a:r>
            <a:endParaRPr lang="zh-CN" altLang="en-US" dirty="0"/>
          </a:p>
        </p:txBody>
      </p:sp>
      <p:sp>
        <p:nvSpPr>
          <p:cNvPr id="21" name="矩形 20"/>
          <p:cNvSpPr/>
          <p:nvPr/>
        </p:nvSpPr>
        <p:spPr>
          <a:xfrm>
            <a:off x="269254" y="6309320"/>
            <a:ext cx="3945696"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a:spAutoFit/>
          </a:bodyPr>
          <a:lstStyle/>
          <a:p>
            <a:r>
              <a:rPr lang="zh-CN" altLang="en-US" dirty="0" smtClean="0"/>
              <a:t>使用</a:t>
            </a:r>
            <a:r>
              <a:rPr lang="zh-CN" altLang="en-US" dirty="0"/>
              <a:t>了</a:t>
            </a:r>
            <a:r>
              <a:rPr lang="zh-CN" altLang="en-US" dirty="0" smtClean="0"/>
              <a:t>例子</a:t>
            </a:r>
            <a:r>
              <a:rPr lang="en-US" altLang="zh-CN" dirty="0" smtClean="0"/>
              <a:t>2</a:t>
            </a:r>
            <a:r>
              <a:rPr lang="zh-CN" altLang="en-US" dirty="0" smtClean="0"/>
              <a:t>中 </a:t>
            </a:r>
            <a:r>
              <a:rPr lang="en-US" altLang="zh-CN" b="1" dirty="0" err="1" smtClean="0"/>
              <a:t>GetDBConnection</a:t>
            </a:r>
            <a:r>
              <a:rPr lang="en-US" altLang="zh-CN" b="1" dirty="0" smtClean="0"/>
              <a:t> </a:t>
            </a:r>
            <a:r>
              <a:rPr lang="zh-CN" altLang="en-US" dirty="0" smtClean="0"/>
              <a:t>类。</a:t>
            </a:r>
            <a:endParaRPr lang="zh-CN" altLang="en-US" dirty="0"/>
          </a:p>
        </p:txBody>
      </p:sp>
      <p:sp>
        <p:nvSpPr>
          <p:cNvPr id="22" name="矩形 21"/>
          <p:cNvSpPr/>
          <p:nvPr/>
        </p:nvSpPr>
        <p:spPr>
          <a:xfrm>
            <a:off x="251520" y="5795027"/>
            <a:ext cx="952175" cy="369332"/>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zh-CN" altLang="en-US" dirty="0">
                <a:hlinkClick r:id="rId2" action="ppaction://hlinkfile"/>
              </a:rPr>
              <a:t>例子</a:t>
            </a:r>
            <a:r>
              <a:rPr lang="en-US" altLang="zh-CN" dirty="0">
                <a:hlinkClick r:id="rId2" action="ppaction://hlinkfile"/>
              </a:rPr>
              <a:t>4 </a:t>
            </a:r>
            <a:endParaRPr lang="zh-CN" altLang="en-US" dirty="0"/>
          </a:p>
        </p:txBody>
      </p:sp>
    </p:spTree>
    <p:extLst>
      <p:ext uri="{BB962C8B-B14F-4D97-AF65-F5344CB8AC3E}">
        <p14:creationId xmlns:p14="http://schemas.microsoft.com/office/powerpoint/2010/main" val="4163234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16632"/>
            <a:ext cx="8136904" cy="1470025"/>
          </a:xfrm>
        </p:spPr>
        <p:txBody>
          <a:bodyPr>
            <a:normAutofit/>
          </a:bodyPr>
          <a:lstStyle/>
          <a:p>
            <a:r>
              <a:rPr lang="zh-CN" altLang="en-US" sz="4000" b="1" dirty="0" smtClean="0">
                <a:solidFill>
                  <a:srgbClr val="C00000"/>
                </a:solidFill>
              </a:rPr>
              <a:t>第</a:t>
            </a:r>
            <a:r>
              <a:rPr lang="en-US" altLang="zh-CN" sz="4000" b="1" dirty="0" smtClean="0">
                <a:solidFill>
                  <a:srgbClr val="C00000"/>
                </a:solidFill>
              </a:rPr>
              <a:t>14</a:t>
            </a:r>
            <a:r>
              <a:rPr lang="zh-CN" altLang="en-US" sz="4000" b="1" dirty="0" smtClean="0">
                <a:solidFill>
                  <a:srgbClr val="C00000"/>
                </a:solidFill>
              </a:rPr>
              <a:t>章 </a:t>
            </a:r>
            <a:r>
              <a:rPr lang="en-US" altLang="zh-CN" sz="4000" b="1" dirty="0">
                <a:solidFill>
                  <a:srgbClr val="C00000"/>
                </a:solidFill>
              </a:rPr>
              <a:t>JDBC</a:t>
            </a:r>
            <a:r>
              <a:rPr lang="zh-CN" altLang="zh-CN" sz="4000" b="1" dirty="0">
                <a:solidFill>
                  <a:srgbClr val="C00000"/>
                </a:solidFill>
              </a:rPr>
              <a:t>与</a:t>
            </a:r>
            <a:r>
              <a:rPr lang="en-US" altLang="zh-CN" sz="4000" b="1" dirty="0">
                <a:solidFill>
                  <a:srgbClr val="C00000"/>
                </a:solidFill>
              </a:rPr>
              <a:t>MySQL</a:t>
            </a:r>
            <a:r>
              <a:rPr lang="zh-CN" altLang="zh-CN" sz="4000" b="1" dirty="0">
                <a:solidFill>
                  <a:srgbClr val="C00000"/>
                </a:solidFill>
              </a:rPr>
              <a:t>数据库</a:t>
            </a:r>
            <a:endParaRPr lang="zh-CN" altLang="en-US" sz="4000" b="1" dirty="0">
              <a:solidFill>
                <a:srgbClr val="C00000"/>
              </a:solidFill>
            </a:endParaRPr>
          </a:p>
        </p:txBody>
      </p:sp>
      <p:sp>
        <p:nvSpPr>
          <p:cNvPr id="4" name="矩形 3"/>
          <p:cNvSpPr/>
          <p:nvPr/>
        </p:nvSpPr>
        <p:spPr>
          <a:xfrm>
            <a:off x="428700" y="1268760"/>
            <a:ext cx="3567236"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zh-CN" b="1" dirty="0"/>
              <a:t>主要内容</a:t>
            </a:r>
          </a:p>
          <a:p>
            <a:pPr marL="285750" lvl="0" indent="-285750">
              <a:buFont typeface="Wingdings" panose="05000000000000000000" pitchFamily="2" charset="2"/>
              <a:buChar char="l"/>
            </a:pPr>
            <a:r>
              <a:rPr lang="en-US" altLang="zh-CN" dirty="0"/>
              <a:t>MySQL</a:t>
            </a:r>
            <a:r>
              <a:rPr lang="zh-CN" altLang="en-US" dirty="0"/>
              <a:t>数据库管理系统</a:t>
            </a:r>
          </a:p>
          <a:p>
            <a:pPr marL="285750" lvl="0" indent="-285750">
              <a:buFont typeface="Wingdings" panose="05000000000000000000" pitchFamily="2" charset="2"/>
              <a:buChar char="l"/>
            </a:pPr>
            <a:r>
              <a:rPr lang="zh-CN" altLang="en-US" dirty="0"/>
              <a:t>连接</a:t>
            </a:r>
            <a:r>
              <a:rPr lang="en-US" altLang="zh-CN" dirty="0"/>
              <a:t>MySQL</a:t>
            </a:r>
            <a:r>
              <a:rPr lang="zh-CN" altLang="en-US" dirty="0"/>
              <a:t>数据库</a:t>
            </a:r>
          </a:p>
          <a:p>
            <a:pPr marL="285750" lvl="0" indent="-285750">
              <a:buFont typeface="Wingdings" panose="05000000000000000000" pitchFamily="2" charset="2"/>
              <a:buChar char="l"/>
            </a:pPr>
            <a:r>
              <a:rPr lang="zh-CN" altLang="en-US" dirty="0"/>
              <a:t>查询操作</a:t>
            </a:r>
          </a:p>
          <a:p>
            <a:pPr marL="285750" lvl="0" indent="-285750">
              <a:buFont typeface="Wingdings" panose="05000000000000000000" pitchFamily="2" charset="2"/>
              <a:buChar char="l"/>
            </a:pPr>
            <a:r>
              <a:rPr lang="zh-CN" altLang="en-US" dirty="0"/>
              <a:t>更新、添加与删除操作</a:t>
            </a:r>
          </a:p>
          <a:p>
            <a:pPr marL="285750" lvl="0" indent="-285750">
              <a:buFont typeface="Wingdings" panose="05000000000000000000" pitchFamily="2" charset="2"/>
              <a:buChar char="l"/>
            </a:pPr>
            <a:r>
              <a:rPr lang="zh-CN" altLang="en-US" dirty="0"/>
              <a:t>使用预处理语句（难点）</a:t>
            </a:r>
            <a:endParaRPr lang="zh-CN" altLang="zh-CN" b="1" dirty="0">
              <a:solidFill>
                <a:srgbClr val="002060"/>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76" y="4077072"/>
            <a:ext cx="2457450" cy="2457450"/>
          </a:xfrm>
          <a:prstGeom prst="rect">
            <a:avLst/>
          </a:prstGeom>
        </p:spPr>
      </p:pic>
      <p:sp>
        <p:nvSpPr>
          <p:cNvPr id="7" name="矩形 6"/>
          <p:cNvSpPr/>
          <p:nvPr/>
        </p:nvSpPr>
        <p:spPr>
          <a:xfrm>
            <a:off x="611560" y="5449813"/>
            <a:ext cx="4812023"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a:spAutoFit/>
          </a:bodyPr>
          <a:lstStyle/>
          <a:p>
            <a:r>
              <a:rPr lang="zh-CN" altLang="en-US" b="1" dirty="0"/>
              <a:t>耿祥义老师</a:t>
            </a:r>
            <a:r>
              <a:rPr lang="en-US" altLang="zh-CN" b="1" dirty="0"/>
              <a:t>java</a:t>
            </a:r>
            <a:r>
              <a:rPr lang="zh-CN" altLang="en-US" b="1" dirty="0"/>
              <a:t>教学辅助公众号（</a:t>
            </a:r>
            <a:r>
              <a:rPr lang="en-US" altLang="zh-CN" b="1" dirty="0"/>
              <a:t>java-violin</a:t>
            </a:r>
            <a:r>
              <a:rPr lang="zh-CN" altLang="en-US" b="1" dirty="0"/>
              <a:t>）</a:t>
            </a:r>
          </a:p>
        </p:txBody>
      </p:sp>
      <p:sp>
        <p:nvSpPr>
          <p:cNvPr id="8" name="右箭头 7"/>
          <p:cNvSpPr/>
          <p:nvPr/>
        </p:nvSpPr>
        <p:spPr>
          <a:xfrm>
            <a:off x="5450954" y="5542146"/>
            <a:ext cx="360040" cy="184666"/>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55030" y="3115548"/>
            <a:ext cx="5727476" cy="1938992"/>
          </a:xfrm>
          <a:prstGeom prst="rect">
            <a:avLst/>
          </a:prstGeom>
        </p:spPr>
        <p:txBody>
          <a:bodyPr wrap="square">
            <a:spAutoFit/>
          </a:bodyPr>
          <a:lstStyle/>
          <a:p>
            <a:r>
              <a:rPr lang="zh-CN" altLang="zh-CN" sz="2400" dirty="0"/>
              <a:t>讲解如何在</a:t>
            </a:r>
            <a:r>
              <a:rPr lang="en-US" altLang="zh-CN" sz="2400" dirty="0"/>
              <a:t>Java</a:t>
            </a:r>
            <a:r>
              <a:rPr lang="zh-CN" altLang="zh-CN" sz="2400" dirty="0"/>
              <a:t>程序中使用</a:t>
            </a:r>
            <a:r>
              <a:rPr lang="en-US" altLang="zh-CN" sz="2400" dirty="0"/>
              <a:t>JDBC</a:t>
            </a:r>
            <a:r>
              <a:rPr lang="zh-CN" altLang="zh-CN" sz="2400" dirty="0"/>
              <a:t>提供的</a:t>
            </a:r>
            <a:r>
              <a:rPr lang="en-US" altLang="zh-CN" sz="2400" dirty="0"/>
              <a:t>API</a:t>
            </a:r>
            <a:r>
              <a:rPr lang="zh-CN" altLang="zh-CN" sz="2400" dirty="0"/>
              <a:t>和数据库进行交互信息，特点是，只要掌握与某种数据库管理系统所管理的数据库交互信息，就会很容易地掌握和其它数据库管理系统所管理的数据库交互信息。</a:t>
            </a:r>
            <a:endParaRPr lang="zh-CN" altLang="en-US" sz="2400" dirty="0"/>
          </a:p>
        </p:txBody>
      </p:sp>
      <p:sp>
        <p:nvSpPr>
          <p:cNvPr id="10" name="矩形 9"/>
          <p:cNvSpPr/>
          <p:nvPr/>
        </p:nvSpPr>
        <p:spPr>
          <a:xfrm>
            <a:off x="4177506" y="1268760"/>
            <a:ext cx="3567236"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285750" lvl="0" indent="-285750">
              <a:buFont typeface="Wingdings" panose="05000000000000000000" pitchFamily="2" charset="2"/>
              <a:buChar char="l"/>
            </a:pPr>
            <a:r>
              <a:rPr lang="zh-CN" altLang="en-US" dirty="0"/>
              <a:t>通用查询</a:t>
            </a:r>
          </a:p>
          <a:p>
            <a:pPr marL="285750" lvl="0" indent="-285750">
              <a:buFont typeface="Wingdings" panose="05000000000000000000" pitchFamily="2" charset="2"/>
              <a:buChar char="l"/>
            </a:pPr>
            <a:r>
              <a:rPr lang="zh-CN" altLang="en-US" dirty="0"/>
              <a:t>事务</a:t>
            </a:r>
          </a:p>
          <a:p>
            <a:pPr marL="285750" lvl="0" indent="-285750">
              <a:buFont typeface="Wingdings" panose="05000000000000000000" pitchFamily="2" charset="2"/>
              <a:buChar char="l"/>
            </a:pPr>
            <a:r>
              <a:rPr lang="zh-CN" altLang="en-US" dirty="0"/>
              <a:t>连接</a:t>
            </a:r>
            <a:r>
              <a:rPr lang="en-US" altLang="zh-CN" dirty="0"/>
              <a:t>SQL Server</a:t>
            </a:r>
            <a:r>
              <a:rPr lang="zh-CN" altLang="en-US" dirty="0"/>
              <a:t>数据库</a:t>
            </a:r>
          </a:p>
          <a:p>
            <a:pPr marL="285750" lvl="0" indent="-285750">
              <a:buFont typeface="Wingdings" panose="05000000000000000000" pitchFamily="2" charset="2"/>
              <a:buChar char="l"/>
            </a:pPr>
            <a:r>
              <a:rPr lang="zh-CN" altLang="en-US" dirty="0"/>
              <a:t>连接内置</a:t>
            </a:r>
            <a:r>
              <a:rPr lang="en-US" altLang="zh-CN" dirty="0"/>
              <a:t>Derby </a:t>
            </a:r>
            <a:r>
              <a:rPr lang="zh-CN" altLang="en-US" dirty="0"/>
              <a:t>数据库</a:t>
            </a:r>
          </a:p>
          <a:p>
            <a:pPr marL="285750" lvl="0" indent="-285750">
              <a:buFont typeface="Wingdings" panose="05000000000000000000" pitchFamily="2" charset="2"/>
              <a:buChar char="l"/>
            </a:pPr>
            <a:r>
              <a:rPr lang="zh-CN" altLang="en-US" dirty="0"/>
              <a:t>连接</a:t>
            </a:r>
            <a:r>
              <a:rPr lang="en-US" altLang="zh-CN" dirty="0"/>
              <a:t>Access </a:t>
            </a:r>
            <a:r>
              <a:rPr lang="zh-CN" altLang="en-US" dirty="0"/>
              <a:t>数据库</a:t>
            </a:r>
          </a:p>
          <a:p>
            <a:pPr marL="285750" lvl="0" indent="-285750">
              <a:buFont typeface="Wingdings" panose="05000000000000000000" pitchFamily="2" charset="2"/>
              <a:buChar char="l"/>
            </a:pPr>
            <a:r>
              <a:rPr lang="zh-CN" altLang="en-US" dirty="0"/>
              <a:t>注册与</a:t>
            </a:r>
            <a:r>
              <a:rPr lang="zh-CN" altLang="en-US" dirty="0" smtClean="0"/>
              <a:t>登录</a:t>
            </a:r>
            <a:endParaRPr lang="zh-CN" altLang="zh-CN" b="1" dirty="0">
              <a:solidFill>
                <a:srgbClr val="002060"/>
              </a:solidFill>
            </a:endParaRPr>
          </a:p>
        </p:txBody>
      </p:sp>
    </p:spTree>
    <p:extLst>
      <p:ext uri="{BB962C8B-B14F-4D97-AF65-F5344CB8AC3E}">
        <p14:creationId xmlns:p14="http://schemas.microsoft.com/office/powerpoint/2010/main" val="1106076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4975" y="0"/>
            <a:ext cx="3335946" cy="699036"/>
          </a:xfrm>
        </p:spPr>
        <p:txBody>
          <a:bodyPr>
            <a:normAutofit/>
          </a:bodyPr>
          <a:lstStyle/>
          <a:p>
            <a:r>
              <a:rPr lang="en-US" altLang="zh-CN" sz="2400" dirty="0"/>
              <a:t>14.8  </a:t>
            </a:r>
            <a:r>
              <a:rPr lang="zh-CN" altLang="zh-CN" sz="2400" dirty="0"/>
              <a:t>使用预处理语句</a:t>
            </a:r>
          </a:p>
        </p:txBody>
      </p:sp>
      <p:sp>
        <p:nvSpPr>
          <p:cNvPr id="11" name="矩形 10"/>
          <p:cNvSpPr/>
          <p:nvPr/>
        </p:nvSpPr>
        <p:spPr>
          <a:xfrm>
            <a:off x="251520" y="692696"/>
            <a:ext cx="8892480" cy="646331"/>
          </a:xfrm>
          <a:prstGeom prst="rect">
            <a:avLst/>
          </a:prstGeom>
        </p:spPr>
        <p:txBody>
          <a:bodyPr wrap="square">
            <a:spAutoFit/>
          </a:bodyPr>
          <a:lstStyle/>
          <a:p>
            <a:r>
              <a:rPr lang="en-US" altLang="zh-CN" dirty="0"/>
              <a:t>Java</a:t>
            </a:r>
            <a:r>
              <a:rPr lang="zh-CN" altLang="zh-CN" dirty="0"/>
              <a:t>提供了更高效率的数据库操作机制，就是</a:t>
            </a:r>
            <a:r>
              <a:rPr lang="en-US" altLang="zh-CN" dirty="0" err="1"/>
              <a:t>PreparedStatement</a:t>
            </a:r>
            <a:r>
              <a:rPr lang="zh-CN" altLang="zh-CN" dirty="0"/>
              <a:t>对象，该对象被习惯地称做预处理语句对象。</a:t>
            </a:r>
            <a:endParaRPr lang="zh-CN" altLang="en-US" dirty="0"/>
          </a:p>
        </p:txBody>
      </p:sp>
      <p:sp>
        <p:nvSpPr>
          <p:cNvPr id="3" name="矩形 2"/>
          <p:cNvSpPr/>
          <p:nvPr/>
        </p:nvSpPr>
        <p:spPr>
          <a:xfrm>
            <a:off x="283543" y="1484784"/>
            <a:ext cx="2632273" cy="64633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solidFill>
                  <a:srgbClr val="C00000"/>
                </a:solidFill>
              </a:rPr>
              <a:t>14.8.1 </a:t>
            </a:r>
            <a:r>
              <a:rPr lang="zh-CN" altLang="en-US" b="1" dirty="0">
                <a:solidFill>
                  <a:srgbClr val="C00000"/>
                </a:solidFill>
              </a:rPr>
              <a:t>预处理语句优点</a:t>
            </a:r>
          </a:p>
          <a:p>
            <a:r>
              <a:rPr lang="en-US" altLang="zh-CN" b="1" dirty="0">
                <a:solidFill>
                  <a:srgbClr val="0070C0"/>
                </a:solidFill>
              </a:rPr>
              <a:t>14.8.2 </a:t>
            </a:r>
            <a:r>
              <a:rPr lang="zh-CN" altLang="en-US" b="1" dirty="0">
                <a:solidFill>
                  <a:srgbClr val="0070C0"/>
                </a:solidFill>
              </a:rPr>
              <a:t>使用通配符</a:t>
            </a:r>
          </a:p>
        </p:txBody>
      </p:sp>
      <p:sp>
        <p:nvSpPr>
          <p:cNvPr id="5" name="左箭头 4"/>
          <p:cNvSpPr/>
          <p:nvPr/>
        </p:nvSpPr>
        <p:spPr>
          <a:xfrm>
            <a:off x="2915816" y="1556792"/>
            <a:ext cx="216024" cy="251157"/>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275856" y="1120676"/>
            <a:ext cx="5688632" cy="1200329"/>
          </a:xfrm>
          <a:prstGeom prst="rect">
            <a:avLst/>
          </a:prstGeom>
        </p:spPr>
        <p:txBody>
          <a:bodyPr wrap="square">
            <a:spAutoFit/>
          </a:bodyPr>
          <a:lstStyle/>
          <a:p>
            <a:r>
              <a:rPr lang="zh-CN" altLang="zh-CN" dirty="0"/>
              <a:t>使用</a:t>
            </a:r>
            <a:r>
              <a:rPr lang="en-US" altLang="zh-CN" dirty="0"/>
              <a:t>Connection</a:t>
            </a:r>
            <a:r>
              <a:rPr lang="zh-CN" altLang="zh-CN" dirty="0"/>
              <a:t>和某个数据库建立了连接对象</a:t>
            </a:r>
            <a:r>
              <a:rPr lang="en-US" altLang="zh-CN" dirty="0"/>
              <a:t>con</a:t>
            </a:r>
            <a:r>
              <a:rPr lang="zh-CN" altLang="zh-CN" dirty="0"/>
              <a:t>，那么</a:t>
            </a:r>
            <a:r>
              <a:rPr lang="en-US" altLang="zh-CN" dirty="0"/>
              <a:t>con</a:t>
            </a:r>
            <a:r>
              <a:rPr lang="zh-CN" altLang="zh-CN" dirty="0"/>
              <a:t>就可以调用</a:t>
            </a:r>
            <a:r>
              <a:rPr lang="en-US" altLang="zh-CN" dirty="0" err="1"/>
              <a:t>prepareStatement</a:t>
            </a:r>
            <a:r>
              <a:rPr lang="en-US" altLang="zh-CN" dirty="0"/>
              <a:t>(String </a:t>
            </a:r>
            <a:r>
              <a:rPr lang="en-US" altLang="zh-CN" dirty="0" err="1"/>
              <a:t>sql</a:t>
            </a:r>
            <a:r>
              <a:rPr lang="en-US" altLang="zh-CN" dirty="0"/>
              <a:t>)</a:t>
            </a:r>
            <a:r>
              <a:rPr lang="zh-CN" altLang="zh-CN" dirty="0"/>
              <a:t>方法对参数</a:t>
            </a:r>
            <a:r>
              <a:rPr lang="en-US" altLang="zh-CN" dirty="0" err="1"/>
              <a:t>sql</a:t>
            </a:r>
            <a:r>
              <a:rPr lang="zh-CN" altLang="zh-CN" dirty="0"/>
              <a:t>指定的</a:t>
            </a:r>
            <a:r>
              <a:rPr lang="en-US" altLang="zh-CN" dirty="0"/>
              <a:t>SQL</a:t>
            </a:r>
            <a:r>
              <a:rPr lang="zh-CN" altLang="zh-CN" dirty="0"/>
              <a:t>语句进行预编译处理，生成该数据库底层的内部</a:t>
            </a:r>
            <a:r>
              <a:rPr lang="zh-CN" altLang="zh-CN" dirty="0" smtClean="0"/>
              <a:t>命令</a:t>
            </a:r>
            <a:r>
              <a:rPr lang="zh-CN" altLang="en-US" dirty="0" smtClean="0"/>
              <a:t>，</a:t>
            </a:r>
            <a:r>
              <a:rPr lang="zh-CN" altLang="zh-CN" dirty="0"/>
              <a:t>封装在</a:t>
            </a:r>
            <a:r>
              <a:rPr lang="en-US" altLang="zh-CN" dirty="0" err="1"/>
              <a:t>PreparedStatement</a:t>
            </a:r>
            <a:r>
              <a:rPr lang="zh-CN" altLang="zh-CN" dirty="0"/>
              <a:t>对象中</a:t>
            </a:r>
            <a:r>
              <a:rPr lang="zh-CN" altLang="en-US" dirty="0" smtClean="0"/>
              <a:t>。</a:t>
            </a:r>
            <a:endParaRPr lang="zh-CN" altLang="en-US" dirty="0"/>
          </a:p>
        </p:txBody>
      </p:sp>
      <p:sp>
        <p:nvSpPr>
          <p:cNvPr id="7" name="矩形 6"/>
          <p:cNvSpPr/>
          <p:nvPr/>
        </p:nvSpPr>
        <p:spPr>
          <a:xfrm>
            <a:off x="251520" y="2359402"/>
            <a:ext cx="8712968" cy="369332"/>
          </a:xfrm>
          <a:prstGeom prst="rect">
            <a:avLst/>
          </a:prstGeom>
        </p:spPr>
        <p:txBody>
          <a:bodyPr wrap="square">
            <a:spAutoFit/>
          </a:bodyPr>
          <a:lstStyle/>
          <a:p>
            <a:r>
              <a:rPr lang="zh-CN" altLang="en-US" dirty="0" smtClean="0"/>
              <a:t>那么该</a:t>
            </a:r>
            <a:r>
              <a:rPr lang="en-US" altLang="zh-CN" dirty="0" err="1"/>
              <a:t>PreparedStatement</a:t>
            </a:r>
            <a:r>
              <a:rPr lang="zh-CN" altLang="zh-CN" dirty="0" smtClean="0"/>
              <a:t>对象</a:t>
            </a:r>
            <a:r>
              <a:rPr lang="zh-CN" altLang="en-US" dirty="0" smtClean="0"/>
              <a:t>调用</a:t>
            </a:r>
            <a:r>
              <a:rPr lang="zh-CN" altLang="en-US" dirty="0"/>
              <a:t>下列方法都可以使得该底层内部命令被数据库</a:t>
            </a:r>
            <a:r>
              <a:rPr lang="zh-CN" altLang="en-US" dirty="0" smtClean="0"/>
              <a:t>执行：</a:t>
            </a:r>
            <a:endParaRPr lang="zh-CN" altLang="en-US" dirty="0"/>
          </a:p>
        </p:txBody>
      </p:sp>
      <p:sp>
        <p:nvSpPr>
          <p:cNvPr id="8" name="矩形 7"/>
          <p:cNvSpPr/>
          <p:nvPr/>
        </p:nvSpPr>
        <p:spPr>
          <a:xfrm>
            <a:off x="307603" y="2852936"/>
            <a:ext cx="4572000" cy="923330"/>
          </a:xfrm>
          <a:prstGeom prst="rect">
            <a:avLst/>
          </a:prstGeom>
        </p:spPr>
        <p:txBody>
          <a:bodyPr>
            <a:spAutoFit/>
          </a:bodyPr>
          <a:lstStyle/>
          <a:p>
            <a:r>
              <a:rPr lang="en-US" altLang="zh-CN" b="1" dirty="0" err="1">
                <a:solidFill>
                  <a:srgbClr val="C00000"/>
                </a:solidFill>
              </a:rPr>
              <a:t>ResultSet</a:t>
            </a:r>
            <a:r>
              <a:rPr lang="en-US" altLang="zh-CN" b="1" dirty="0">
                <a:solidFill>
                  <a:srgbClr val="C00000"/>
                </a:solidFill>
              </a:rPr>
              <a:t> </a:t>
            </a:r>
            <a:r>
              <a:rPr lang="en-US" altLang="zh-CN" b="1" dirty="0" err="1">
                <a:solidFill>
                  <a:srgbClr val="C00000"/>
                </a:solidFill>
              </a:rPr>
              <a:t>executeQuery</a:t>
            </a:r>
            <a:r>
              <a:rPr lang="en-US" altLang="zh-CN" b="1" dirty="0">
                <a:solidFill>
                  <a:srgbClr val="C00000"/>
                </a:solidFill>
              </a:rPr>
              <a:t>()</a:t>
            </a:r>
          </a:p>
          <a:p>
            <a:r>
              <a:rPr lang="en-US" altLang="zh-CN" b="1" dirty="0" err="1">
                <a:solidFill>
                  <a:srgbClr val="C00000"/>
                </a:solidFill>
              </a:rPr>
              <a:t>boolean</a:t>
            </a:r>
            <a:r>
              <a:rPr lang="en-US" altLang="zh-CN" b="1" dirty="0">
                <a:solidFill>
                  <a:srgbClr val="C00000"/>
                </a:solidFill>
              </a:rPr>
              <a:t> execute()</a:t>
            </a:r>
          </a:p>
          <a:p>
            <a:r>
              <a:rPr lang="en-US" altLang="zh-CN" b="1" dirty="0" err="1">
                <a:solidFill>
                  <a:srgbClr val="C00000"/>
                </a:solidFill>
              </a:rPr>
              <a:t>int</a:t>
            </a:r>
            <a:r>
              <a:rPr lang="en-US" altLang="zh-CN" b="1" dirty="0">
                <a:solidFill>
                  <a:srgbClr val="C00000"/>
                </a:solidFill>
              </a:rPr>
              <a:t> </a:t>
            </a:r>
            <a:r>
              <a:rPr lang="en-US" altLang="zh-CN" b="1" dirty="0" err="1">
                <a:solidFill>
                  <a:srgbClr val="C00000"/>
                </a:solidFill>
              </a:rPr>
              <a:t>executeUpdate</a:t>
            </a:r>
            <a:r>
              <a:rPr lang="en-US" altLang="zh-CN" b="1" dirty="0">
                <a:solidFill>
                  <a:srgbClr val="C00000"/>
                </a:solidFill>
              </a:rPr>
              <a:t>()</a:t>
            </a:r>
          </a:p>
        </p:txBody>
      </p:sp>
      <p:sp>
        <p:nvSpPr>
          <p:cNvPr id="9" name="矩形 8"/>
          <p:cNvSpPr/>
          <p:nvPr/>
        </p:nvSpPr>
        <p:spPr>
          <a:xfrm>
            <a:off x="274973" y="3975229"/>
            <a:ext cx="8648352" cy="646331"/>
          </a:xfrm>
          <a:prstGeom prst="rect">
            <a:avLst/>
          </a:prstGeom>
        </p:spPr>
        <p:txBody>
          <a:bodyPr wrap="square">
            <a:spAutoFit/>
          </a:bodyPr>
          <a:lstStyle/>
          <a:p>
            <a:r>
              <a:rPr lang="zh-CN" altLang="en-US" dirty="0"/>
              <a:t>只要编译好了</a:t>
            </a:r>
            <a:r>
              <a:rPr lang="en-US" altLang="zh-CN" dirty="0" err="1"/>
              <a:t>PreparedStatement</a:t>
            </a:r>
            <a:r>
              <a:rPr lang="zh-CN" altLang="en-US" dirty="0"/>
              <a:t>对象，那么该对象可以随时执行上述方法，显然提高了访问数据库的速度。</a:t>
            </a:r>
          </a:p>
        </p:txBody>
      </p:sp>
    </p:spTree>
    <p:extLst>
      <p:ext uri="{BB962C8B-B14F-4D97-AF65-F5344CB8AC3E}">
        <p14:creationId xmlns:p14="http://schemas.microsoft.com/office/powerpoint/2010/main" val="34413176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4975" y="0"/>
            <a:ext cx="3335946" cy="699036"/>
          </a:xfrm>
        </p:spPr>
        <p:txBody>
          <a:bodyPr>
            <a:normAutofit/>
          </a:bodyPr>
          <a:lstStyle/>
          <a:p>
            <a:r>
              <a:rPr lang="en-US" altLang="zh-CN" sz="2400" dirty="0"/>
              <a:t>14.8  </a:t>
            </a:r>
            <a:r>
              <a:rPr lang="zh-CN" altLang="zh-CN" sz="2400" dirty="0"/>
              <a:t>使用预处理语句</a:t>
            </a:r>
          </a:p>
        </p:txBody>
      </p:sp>
      <p:sp>
        <p:nvSpPr>
          <p:cNvPr id="3" name="矩形 2"/>
          <p:cNvSpPr/>
          <p:nvPr/>
        </p:nvSpPr>
        <p:spPr>
          <a:xfrm>
            <a:off x="283543" y="808762"/>
            <a:ext cx="2632273" cy="64633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altLang="zh-CN" b="1" dirty="0">
                <a:solidFill>
                  <a:srgbClr val="0070C0"/>
                </a:solidFill>
              </a:rPr>
              <a:t>14.8.1 </a:t>
            </a:r>
            <a:r>
              <a:rPr lang="zh-CN" altLang="en-US" b="1" dirty="0">
                <a:solidFill>
                  <a:srgbClr val="0070C0"/>
                </a:solidFill>
              </a:rPr>
              <a:t>预处理语句优点</a:t>
            </a:r>
          </a:p>
          <a:p>
            <a:r>
              <a:rPr lang="en-US" altLang="zh-CN" b="1" dirty="0">
                <a:solidFill>
                  <a:srgbClr val="C00000"/>
                </a:solidFill>
              </a:rPr>
              <a:t>14.8.2 </a:t>
            </a:r>
            <a:r>
              <a:rPr lang="zh-CN" altLang="en-US" b="1" dirty="0">
                <a:solidFill>
                  <a:srgbClr val="C00000"/>
                </a:solidFill>
              </a:rPr>
              <a:t>使用通配符</a:t>
            </a:r>
          </a:p>
        </p:txBody>
      </p:sp>
      <p:sp>
        <p:nvSpPr>
          <p:cNvPr id="5" name="左箭头 4"/>
          <p:cNvSpPr/>
          <p:nvPr/>
        </p:nvSpPr>
        <p:spPr>
          <a:xfrm>
            <a:off x="2915816" y="1168797"/>
            <a:ext cx="216024" cy="251157"/>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247839" y="670262"/>
            <a:ext cx="5688632" cy="923330"/>
          </a:xfrm>
          <a:prstGeom prst="rect">
            <a:avLst/>
          </a:prstGeom>
        </p:spPr>
        <p:txBody>
          <a:bodyPr wrap="square">
            <a:spAutoFit/>
          </a:bodyPr>
          <a:lstStyle/>
          <a:p>
            <a:r>
              <a:rPr lang="zh-CN" altLang="zh-CN" dirty="0"/>
              <a:t>在对</a:t>
            </a:r>
            <a:r>
              <a:rPr lang="en-US" altLang="zh-CN" dirty="0"/>
              <a:t>SQL</a:t>
            </a:r>
            <a:r>
              <a:rPr lang="zh-CN" altLang="zh-CN" dirty="0"/>
              <a:t>进行预处理时可以使用</a:t>
            </a:r>
            <a:r>
              <a:rPr lang="zh-CN" altLang="zh-CN" b="1" dirty="0"/>
              <a:t>通配符</a:t>
            </a:r>
            <a:r>
              <a:rPr lang="en-US" altLang="zh-CN" b="1" dirty="0"/>
              <a:t>?</a:t>
            </a:r>
            <a:r>
              <a:rPr lang="zh-CN" altLang="zh-CN" dirty="0"/>
              <a:t>（英文问号）来代替字段的值，只要在预处理语句</a:t>
            </a:r>
            <a:r>
              <a:rPr lang="zh-CN" altLang="zh-CN" b="1" dirty="0"/>
              <a:t>执行之前再设置通配符所代表的具体值即可</a:t>
            </a:r>
            <a:r>
              <a:rPr lang="zh-CN" altLang="zh-CN" dirty="0" smtClean="0"/>
              <a:t>。</a:t>
            </a:r>
            <a:endParaRPr lang="zh-CN" altLang="en-US" dirty="0"/>
          </a:p>
        </p:txBody>
      </p:sp>
      <p:sp>
        <p:nvSpPr>
          <p:cNvPr id="4" name="矩形 3"/>
          <p:cNvSpPr/>
          <p:nvPr/>
        </p:nvSpPr>
        <p:spPr>
          <a:xfrm>
            <a:off x="283543" y="1697623"/>
            <a:ext cx="8652928" cy="923330"/>
          </a:xfrm>
          <a:prstGeom prst="rect">
            <a:avLst/>
          </a:prstGeom>
        </p:spPr>
        <p:txBody>
          <a:bodyPr wrap="square">
            <a:spAutoFit/>
          </a:bodyPr>
          <a:lstStyle/>
          <a:p>
            <a:r>
              <a:rPr lang="zh-CN" altLang="en-US" dirty="0"/>
              <a:t>例如</a:t>
            </a:r>
            <a:r>
              <a:rPr lang="zh-CN" altLang="en-US" dirty="0" smtClean="0"/>
              <a:t>：</a:t>
            </a:r>
            <a:endParaRPr lang="zh-CN" altLang="en-US" dirty="0"/>
          </a:p>
          <a:p>
            <a:r>
              <a:rPr lang="en-US" altLang="zh-CN" b="1" dirty="0"/>
              <a:t>String </a:t>
            </a:r>
            <a:r>
              <a:rPr lang="en-US" altLang="zh-CN" b="1" dirty="0" err="1"/>
              <a:t>str</a:t>
            </a:r>
            <a:r>
              <a:rPr lang="en-US" altLang="zh-CN" b="1" dirty="0"/>
              <a:t> = "select * from mess where height &lt; </a:t>
            </a:r>
            <a:r>
              <a:rPr lang="en-US" altLang="zh-CN" b="1" dirty="0">
                <a:solidFill>
                  <a:srgbClr val="C00000"/>
                </a:solidFill>
              </a:rPr>
              <a:t>?</a:t>
            </a:r>
            <a:r>
              <a:rPr lang="en-US" altLang="zh-CN" b="1" dirty="0"/>
              <a:t> and name= </a:t>
            </a:r>
            <a:r>
              <a:rPr lang="en-US" altLang="zh-CN" b="1" dirty="0">
                <a:solidFill>
                  <a:srgbClr val="C00000"/>
                </a:solidFill>
              </a:rPr>
              <a:t>?</a:t>
            </a:r>
            <a:r>
              <a:rPr lang="en-US" altLang="zh-CN" b="1" dirty="0"/>
              <a:t> "</a:t>
            </a:r>
          </a:p>
          <a:p>
            <a:r>
              <a:rPr lang="en-US" altLang="zh-CN" b="1" dirty="0" err="1"/>
              <a:t>PreparedStatement</a:t>
            </a:r>
            <a:r>
              <a:rPr lang="en-US" altLang="zh-CN" b="1" dirty="0"/>
              <a:t> </a:t>
            </a:r>
            <a:r>
              <a:rPr lang="en-US" altLang="zh-CN" b="1" dirty="0" err="1"/>
              <a:t>preSql</a:t>
            </a:r>
            <a:r>
              <a:rPr lang="en-US" altLang="zh-CN" b="1" dirty="0"/>
              <a:t> = </a:t>
            </a:r>
            <a:r>
              <a:rPr lang="en-US" altLang="zh-CN" b="1" dirty="0" err="1"/>
              <a:t>con.prepareStatement</a:t>
            </a:r>
            <a:r>
              <a:rPr lang="en-US" altLang="zh-CN" b="1" dirty="0"/>
              <a:t>(</a:t>
            </a:r>
            <a:r>
              <a:rPr lang="en-US" altLang="zh-CN" b="1" dirty="0" err="1"/>
              <a:t>str</a:t>
            </a:r>
            <a:r>
              <a:rPr lang="en-US" altLang="zh-CN" b="1" dirty="0"/>
              <a:t>);</a:t>
            </a:r>
          </a:p>
        </p:txBody>
      </p:sp>
      <p:sp>
        <p:nvSpPr>
          <p:cNvPr id="10" name="矩形 9"/>
          <p:cNvSpPr/>
          <p:nvPr/>
        </p:nvSpPr>
        <p:spPr>
          <a:xfrm>
            <a:off x="286420" y="2690336"/>
            <a:ext cx="8246020" cy="923330"/>
          </a:xfrm>
          <a:prstGeom prst="rect">
            <a:avLst/>
          </a:prstGeom>
        </p:spPr>
        <p:txBody>
          <a:bodyPr wrap="square">
            <a:spAutoFit/>
          </a:bodyPr>
          <a:lstStyle/>
          <a:p>
            <a:r>
              <a:rPr lang="zh-CN" altLang="en-US" dirty="0"/>
              <a:t>调用相应的方法设置通配符</a:t>
            </a:r>
            <a:r>
              <a:rPr lang="en-US" altLang="zh-CN" dirty="0"/>
              <a:t>?</a:t>
            </a:r>
            <a:r>
              <a:rPr lang="zh-CN" altLang="en-US" dirty="0"/>
              <a:t>代表的具体值，如：</a:t>
            </a:r>
          </a:p>
          <a:p>
            <a:r>
              <a:rPr lang="en-US" altLang="zh-CN" b="1" dirty="0" err="1" smtClean="0"/>
              <a:t>preSql.setFloat</a:t>
            </a:r>
            <a:r>
              <a:rPr lang="en-US" altLang="zh-CN" b="1" dirty="0" smtClean="0"/>
              <a:t>(1,1.76f</a:t>
            </a:r>
            <a:r>
              <a:rPr lang="en-US" altLang="zh-CN" b="1" dirty="0"/>
              <a:t>);</a:t>
            </a:r>
          </a:p>
          <a:p>
            <a:r>
              <a:rPr lang="en-US" altLang="zh-CN" b="1" dirty="0" err="1"/>
              <a:t>preSql.setString</a:t>
            </a:r>
            <a:r>
              <a:rPr lang="en-US" altLang="zh-CN" b="1" dirty="0"/>
              <a:t>(2, "</a:t>
            </a:r>
            <a:r>
              <a:rPr lang="zh-CN" altLang="en-US" b="1" dirty="0"/>
              <a:t>武泽</a:t>
            </a:r>
            <a:r>
              <a:rPr lang="en-US" altLang="zh-CN" b="1" dirty="0"/>
              <a:t>");</a:t>
            </a:r>
          </a:p>
        </p:txBody>
      </p:sp>
      <p:sp>
        <p:nvSpPr>
          <p:cNvPr id="12" name="矩形 11"/>
          <p:cNvSpPr/>
          <p:nvPr/>
        </p:nvSpPr>
        <p:spPr>
          <a:xfrm>
            <a:off x="286419" y="3613666"/>
            <a:ext cx="8650051" cy="923330"/>
          </a:xfrm>
          <a:prstGeom prst="rect">
            <a:avLst/>
          </a:prstGeom>
        </p:spPr>
        <p:txBody>
          <a:bodyPr wrap="square">
            <a:spAutoFit/>
          </a:bodyPr>
          <a:lstStyle/>
          <a:p>
            <a:r>
              <a:rPr lang="zh-CN" altLang="en-US" dirty="0"/>
              <a:t>上述预处理</a:t>
            </a:r>
            <a:r>
              <a:rPr lang="en-US" altLang="zh-CN" dirty="0"/>
              <a:t>SQL</a:t>
            </a:r>
            <a:r>
              <a:rPr lang="zh-CN" altLang="en-US" dirty="0"/>
              <a:t>语句</a:t>
            </a:r>
            <a:r>
              <a:rPr lang="en-US" altLang="zh-CN" dirty="0" err="1"/>
              <a:t>sql</a:t>
            </a:r>
            <a:r>
              <a:rPr lang="zh-CN" altLang="en-US" dirty="0"/>
              <a:t>中</a:t>
            </a:r>
            <a:r>
              <a:rPr lang="zh-CN" altLang="en-US" b="1" dirty="0"/>
              <a:t>第</a:t>
            </a:r>
            <a:r>
              <a:rPr lang="en-US" altLang="zh-CN" b="1" dirty="0"/>
              <a:t>1</a:t>
            </a:r>
            <a:r>
              <a:rPr lang="zh-CN" altLang="en-US" b="1" dirty="0"/>
              <a:t>个通配符</a:t>
            </a:r>
            <a:r>
              <a:rPr lang="en-US" altLang="zh-CN" b="1" dirty="0"/>
              <a:t>?</a:t>
            </a:r>
            <a:r>
              <a:rPr lang="zh-CN" altLang="en-US" dirty="0"/>
              <a:t>代表的值是</a:t>
            </a:r>
            <a:r>
              <a:rPr lang="en-US" altLang="zh-CN" dirty="0"/>
              <a:t>1.76</a:t>
            </a:r>
            <a:r>
              <a:rPr lang="zh-CN" altLang="en-US" dirty="0"/>
              <a:t>，</a:t>
            </a:r>
            <a:r>
              <a:rPr lang="zh-CN" altLang="en-US" b="1" dirty="0"/>
              <a:t>第</a:t>
            </a:r>
            <a:r>
              <a:rPr lang="en-US" altLang="zh-CN" b="1" dirty="0"/>
              <a:t>2</a:t>
            </a:r>
            <a:r>
              <a:rPr lang="zh-CN" altLang="en-US" b="1" dirty="0"/>
              <a:t>个通配符</a:t>
            </a:r>
            <a:r>
              <a:rPr lang="en-US" altLang="zh-CN" b="1" dirty="0"/>
              <a:t>?</a:t>
            </a:r>
            <a:r>
              <a:rPr lang="zh-CN" altLang="en-US" dirty="0"/>
              <a:t>代表的值是</a:t>
            </a:r>
            <a:r>
              <a:rPr lang="en-US" altLang="zh-CN" dirty="0"/>
              <a:t>'</a:t>
            </a:r>
            <a:r>
              <a:rPr lang="zh-CN" altLang="en-US" dirty="0"/>
              <a:t>武泽</a:t>
            </a:r>
            <a:r>
              <a:rPr lang="en-US" altLang="zh-CN" dirty="0"/>
              <a:t>'</a:t>
            </a:r>
            <a:r>
              <a:rPr lang="zh-CN" altLang="en-US" dirty="0"/>
              <a:t>。通配符按着它们在预处理</a:t>
            </a:r>
            <a:r>
              <a:rPr lang="en-US" altLang="zh-CN" dirty="0"/>
              <a:t>SQL</a:t>
            </a:r>
            <a:r>
              <a:rPr lang="zh-CN" altLang="en-US" dirty="0"/>
              <a:t>语句中从</a:t>
            </a:r>
            <a:r>
              <a:rPr lang="zh-CN" altLang="en-US" b="1" dirty="0">
                <a:solidFill>
                  <a:srgbClr val="C00000"/>
                </a:solidFill>
              </a:rPr>
              <a:t>左到右</a:t>
            </a:r>
            <a:r>
              <a:rPr lang="zh-CN" altLang="en-US" dirty="0"/>
              <a:t>依次出现的顺序</a:t>
            </a:r>
            <a:r>
              <a:rPr lang="zh-CN" altLang="en-US" b="1" dirty="0"/>
              <a:t>分别被称为第</a:t>
            </a:r>
            <a:r>
              <a:rPr lang="en-US" altLang="zh-CN" b="1" dirty="0"/>
              <a:t>1</a:t>
            </a:r>
            <a:r>
              <a:rPr lang="zh-CN" altLang="en-US" b="1" dirty="0"/>
              <a:t>个、第</a:t>
            </a:r>
            <a:r>
              <a:rPr lang="en-US" altLang="zh-CN" b="1" dirty="0"/>
              <a:t>2</a:t>
            </a:r>
            <a:r>
              <a:rPr lang="zh-CN" altLang="en-US" b="1" dirty="0"/>
              <a:t>个、</a:t>
            </a:r>
            <a:r>
              <a:rPr lang="en-US" altLang="zh-CN" b="1" dirty="0"/>
              <a:t>……</a:t>
            </a:r>
            <a:r>
              <a:rPr lang="zh-CN" altLang="en-US" b="1" dirty="0"/>
              <a:t>、第</a:t>
            </a:r>
            <a:r>
              <a:rPr lang="en-US" altLang="zh-CN" b="1" dirty="0"/>
              <a:t>m</a:t>
            </a:r>
            <a:r>
              <a:rPr lang="zh-CN" altLang="en-US" b="1" dirty="0"/>
              <a:t>个</a:t>
            </a:r>
            <a:r>
              <a:rPr lang="zh-CN" altLang="en-US" dirty="0"/>
              <a:t>通配符。</a:t>
            </a:r>
          </a:p>
        </p:txBody>
      </p:sp>
      <p:sp>
        <p:nvSpPr>
          <p:cNvPr id="13" name="矩形 12"/>
          <p:cNvSpPr/>
          <p:nvPr/>
        </p:nvSpPr>
        <p:spPr>
          <a:xfrm>
            <a:off x="265857" y="4575571"/>
            <a:ext cx="4648580" cy="369332"/>
          </a:xfrm>
          <a:prstGeom prst="rect">
            <a:avLst/>
          </a:prstGeom>
        </p:spPr>
        <p:txBody>
          <a:bodyPr wrap="none">
            <a:spAutoFit/>
          </a:bodyPr>
          <a:lstStyle/>
          <a:p>
            <a:r>
              <a:rPr lang="zh-CN" altLang="en-US" dirty="0" smtClean="0"/>
              <a:t>然后，</a:t>
            </a:r>
            <a:r>
              <a:rPr lang="en-US" altLang="zh-CN" dirty="0" err="1" smtClean="0"/>
              <a:t>preSql</a:t>
            </a:r>
            <a:r>
              <a:rPr lang="zh-CN" altLang="en-US" dirty="0"/>
              <a:t>对象调用</a:t>
            </a:r>
            <a:r>
              <a:rPr lang="en-US" altLang="zh-CN" b="1" dirty="0" err="1"/>
              <a:t>executeUpdate</a:t>
            </a:r>
            <a:r>
              <a:rPr lang="en-US" altLang="zh-CN" b="1" dirty="0"/>
              <a:t>()</a:t>
            </a:r>
            <a:r>
              <a:rPr lang="zh-CN" altLang="en-US" dirty="0" smtClean="0"/>
              <a:t>方法。</a:t>
            </a:r>
            <a:endParaRPr lang="zh-CN" altLang="en-US" dirty="0"/>
          </a:p>
        </p:txBody>
      </p:sp>
      <p:sp>
        <p:nvSpPr>
          <p:cNvPr id="14" name="矩形 13"/>
          <p:cNvSpPr/>
          <p:nvPr/>
        </p:nvSpPr>
        <p:spPr>
          <a:xfrm>
            <a:off x="342436" y="5085184"/>
            <a:ext cx="8406027" cy="646331"/>
          </a:xfrm>
          <a:prstGeom prst="rect">
            <a:avLst/>
          </a:prstGeom>
        </p:spPr>
        <p:txBody>
          <a:bodyPr wrap="square">
            <a:spAutoFit/>
          </a:bodyPr>
          <a:lstStyle/>
          <a:p>
            <a:r>
              <a:rPr lang="zh-CN" altLang="en-US" dirty="0" smtClean="0"/>
              <a:t>                 使用</a:t>
            </a:r>
            <a:r>
              <a:rPr lang="zh-CN" altLang="en-US" dirty="0"/>
              <a:t>预处理语句</a:t>
            </a:r>
            <a:r>
              <a:rPr lang="zh-CN" altLang="en-US" dirty="0" smtClean="0"/>
              <a:t>向</a:t>
            </a:r>
            <a:r>
              <a:rPr lang="en-US" altLang="zh-CN" dirty="0" err="1"/>
              <a:t>bookList</a:t>
            </a:r>
            <a:r>
              <a:rPr lang="zh-CN" altLang="en-US" dirty="0" smtClean="0"/>
              <a:t>表</a:t>
            </a:r>
            <a:r>
              <a:rPr lang="zh-CN" altLang="en-US" dirty="0"/>
              <a:t>添加记录并</a:t>
            </a:r>
            <a:r>
              <a:rPr lang="zh-CN" altLang="en-US" dirty="0" smtClean="0"/>
              <a:t>查询了记录</a:t>
            </a:r>
            <a:r>
              <a:rPr lang="zh-CN" altLang="en-US" dirty="0"/>
              <a:t>（使用了例子</a:t>
            </a:r>
            <a:r>
              <a:rPr lang="en-US" altLang="zh-CN" dirty="0"/>
              <a:t>2</a:t>
            </a:r>
            <a:r>
              <a:rPr lang="zh-CN" altLang="en-US" dirty="0"/>
              <a:t>中</a:t>
            </a:r>
            <a:r>
              <a:rPr lang="en-US" altLang="zh-CN" dirty="0" err="1"/>
              <a:t>GetDBConnection</a:t>
            </a:r>
            <a:r>
              <a:rPr lang="zh-CN" altLang="en-US" dirty="0"/>
              <a:t>类</a:t>
            </a:r>
            <a:r>
              <a:rPr lang="zh-CN" altLang="en-US" dirty="0" smtClean="0"/>
              <a:t>）。</a:t>
            </a:r>
            <a:endParaRPr lang="zh-CN" altLang="en-US" dirty="0"/>
          </a:p>
        </p:txBody>
      </p:sp>
      <p:sp>
        <p:nvSpPr>
          <p:cNvPr id="15" name="矩形 14"/>
          <p:cNvSpPr/>
          <p:nvPr/>
        </p:nvSpPr>
        <p:spPr>
          <a:xfrm>
            <a:off x="467544" y="5039017"/>
            <a:ext cx="81624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hlinkClick r:id="rId2" action="ppaction://hlinkfile"/>
              </a:rPr>
              <a:t>例子</a:t>
            </a:r>
            <a:r>
              <a:rPr lang="en-US" altLang="zh-CN" dirty="0">
                <a:hlinkClick r:id="rId2" action="ppaction://hlinkfile"/>
              </a:rPr>
              <a:t>5</a:t>
            </a:r>
            <a:r>
              <a:rPr lang="en-US" altLang="zh-CN" dirty="0"/>
              <a:t> </a:t>
            </a:r>
            <a:endParaRPr lang="zh-CN" altLang="en-US" dirty="0"/>
          </a:p>
        </p:txBody>
      </p:sp>
    </p:spTree>
    <p:extLst>
      <p:ext uri="{BB962C8B-B14F-4D97-AF65-F5344CB8AC3E}">
        <p14:creationId xmlns:p14="http://schemas.microsoft.com/office/powerpoint/2010/main" val="12164040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934" y="74765"/>
            <a:ext cx="2772260" cy="699036"/>
          </a:xfrm>
        </p:spPr>
        <p:txBody>
          <a:bodyPr>
            <a:normAutofit/>
          </a:bodyPr>
          <a:lstStyle/>
          <a:p>
            <a:r>
              <a:rPr lang="en-US" altLang="zh-CN" sz="2400" dirty="0"/>
              <a:t>14.9  </a:t>
            </a:r>
            <a:r>
              <a:rPr lang="zh-CN" altLang="zh-CN" sz="2400" dirty="0"/>
              <a:t>通用查询</a:t>
            </a:r>
          </a:p>
        </p:txBody>
      </p:sp>
      <p:sp>
        <p:nvSpPr>
          <p:cNvPr id="15" name="矩形 14"/>
          <p:cNvSpPr/>
          <p:nvPr/>
        </p:nvSpPr>
        <p:spPr>
          <a:xfrm>
            <a:off x="300640" y="4376013"/>
            <a:ext cx="8447697" cy="369332"/>
          </a:xfrm>
          <a:prstGeom prst="rect">
            <a:avLst/>
          </a:prstGeom>
        </p:spPr>
        <p:txBody>
          <a:bodyPr wrap="none">
            <a:spAutoFit/>
          </a:bodyPr>
          <a:lstStyle/>
          <a:p>
            <a:r>
              <a:rPr lang="zh-CN" altLang="en-US" dirty="0" smtClean="0"/>
              <a:t>例子</a:t>
            </a:r>
            <a:r>
              <a:rPr lang="en-US" altLang="zh-CN" dirty="0" smtClean="0"/>
              <a:t>6 </a:t>
            </a:r>
            <a:r>
              <a:rPr lang="zh-CN" altLang="zh-CN" dirty="0" smtClean="0"/>
              <a:t>将</a:t>
            </a:r>
            <a:r>
              <a:rPr lang="zh-CN" altLang="zh-CN" dirty="0"/>
              <a:t>数据库名以及</a:t>
            </a:r>
            <a:r>
              <a:rPr lang="en-US" altLang="zh-CN" dirty="0"/>
              <a:t>SQL</a:t>
            </a:r>
            <a:r>
              <a:rPr lang="zh-CN" altLang="zh-CN" dirty="0"/>
              <a:t>语句传递给</a:t>
            </a:r>
            <a:r>
              <a:rPr lang="en-US" altLang="zh-CN" dirty="0"/>
              <a:t>Query</a:t>
            </a:r>
            <a:r>
              <a:rPr lang="zh-CN" altLang="zh-CN" dirty="0"/>
              <a:t>类的对象，用</a:t>
            </a:r>
            <a:r>
              <a:rPr lang="zh-CN" altLang="zh-CN" dirty="0" smtClean="0"/>
              <a:t>表格显示</a:t>
            </a:r>
            <a:r>
              <a:rPr lang="zh-CN" altLang="zh-CN" dirty="0"/>
              <a:t>查询到的</a:t>
            </a:r>
            <a:r>
              <a:rPr lang="zh-CN" altLang="zh-CN" dirty="0" smtClean="0"/>
              <a:t>记录</a:t>
            </a:r>
            <a:r>
              <a:rPr lang="zh-CN" altLang="en-US" dirty="0" smtClean="0"/>
              <a:t>。</a:t>
            </a:r>
            <a:endParaRPr lang="zh-CN" altLang="en-US" dirty="0"/>
          </a:p>
        </p:txBody>
      </p:sp>
      <p:sp>
        <p:nvSpPr>
          <p:cNvPr id="16" name="矩形 15"/>
          <p:cNvSpPr/>
          <p:nvPr/>
        </p:nvSpPr>
        <p:spPr>
          <a:xfrm>
            <a:off x="467544" y="4756675"/>
            <a:ext cx="76335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t>例子</a:t>
            </a:r>
            <a:r>
              <a:rPr lang="en-US" altLang="zh-CN" dirty="0" smtClean="0"/>
              <a:t>6</a:t>
            </a:r>
            <a:endParaRPr lang="zh-CN" altLang="en-US" dirty="0"/>
          </a:p>
        </p:txBody>
      </p:sp>
      <p:sp>
        <p:nvSpPr>
          <p:cNvPr id="20" name="矩形 19"/>
          <p:cNvSpPr/>
          <p:nvPr/>
        </p:nvSpPr>
        <p:spPr>
          <a:xfrm>
            <a:off x="203028" y="764704"/>
            <a:ext cx="8761459" cy="646331"/>
          </a:xfrm>
          <a:prstGeom prst="rect">
            <a:avLst/>
          </a:prstGeom>
        </p:spPr>
        <p:txBody>
          <a:bodyPr wrap="square">
            <a:spAutoFit/>
          </a:bodyPr>
          <a:lstStyle/>
          <a:p>
            <a:r>
              <a:rPr lang="zh-CN" altLang="en-US" dirty="0"/>
              <a:t>为了编写通用查询，需要知道数据库表的</a:t>
            </a:r>
            <a:r>
              <a:rPr lang="zh-CN" altLang="en-US" b="1" dirty="0"/>
              <a:t>列（字段）的名字</a:t>
            </a:r>
            <a:r>
              <a:rPr lang="zh-CN" altLang="en-US" dirty="0"/>
              <a:t>，特别是</a:t>
            </a:r>
            <a:r>
              <a:rPr lang="zh-CN" altLang="en-US" b="1" dirty="0"/>
              <a:t>表的列数</a:t>
            </a:r>
            <a:r>
              <a:rPr lang="zh-CN" altLang="en-US" dirty="0"/>
              <a:t>（字段的个数），那么一个简单常用的办法是使用返回到程序中的结果集来获取相关的信息。</a:t>
            </a:r>
          </a:p>
        </p:txBody>
      </p:sp>
      <p:sp>
        <p:nvSpPr>
          <p:cNvPr id="21" name="矩形 20"/>
          <p:cNvSpPr/>
          <p:nvPr/>
        </p:nvSpPr>
        <p:spPr>
          <a:xfrm>
            <a:off x="316326" y="1556792"/>
            <a:ext cx="8432137"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dirty="0"/>
              <a:t>结果集</a:t>
            </a:r>
            <a:r>
              <a:rPr lang="en-US" altLang="zh-CN" dirty="0" err="1"/>
              <a:t>ResultSet</a:t>
            </a:r>
            <a:r>
              <a:rPr lang="zh-CN" altLang="en-US" dirty="0"/>
              <a:t>对象</a:t>
            </a:r>
            <a:r>
              <a:rPr lang="en-US" altLang="zh-CN" dirty="0" err="1"/>
              <a:t>rs</a:t>
            </a:r>
            <a:r>
              <a:rPr lang="zh-CN" altLang="en-US" dirty="0"/>
              <a:t>调用</a:t>
            </a:r>
            <a:r>
              <a:rPr lang="en-US" altLang="zh-CN" dirty="0" err="1"/>
              <a:t>getMetaData</a:t>
            </a:r>
            <a:r>
              <a:rPr lang="en-US" altLang="zh-CN" dirty="0"/>
              <a:t>()</a:t>
            </a:r>
            <a:r>
              <a:rPr lang="zh-CN" altLang="en-US" dirty="0"/>
              <a:t>方法返回一个</a:t>
            </a:r>
            <a:r>
              <a:rPr lang="en-US" altLang="zh-CN" b="1" dirty="0" err="1"/>
              <a:t>ResultSetMetaData</a:t>
            </a:r>
            <a:r>
              <a:rPr lang="zh-CN" altLang="en-US" b="1" dirty="0"/>
              <a:t>对象</a:t>
            </a:r>
            <a:r>
              <a:rPr lang="zh-CN" altLang="en-US" dirty="0"/>
              <a:t>（结果集的元数据对象）</a:t>
            </a:r>
            <a:r>
              <a:rPr lang="zh-CN" altLang="en-US" dirty="0" smtClean="0"/>
              <a:t>：</a:t>
            </a:r>
            <a:endParaRPr lang="en-US" altLang="zh-CN" dirty="0" smtClean="0"/>
          </a:p>
          <a:p>
            <a:r>
              <a:rPr lang="en-US" altLang="zh-CN" b="1" dirty="0" err="1">
                <a:solidFill>
                  <a:srgbClr val="C00000"/>
                </a:solidFill>
              </a:rPr>
              <a:t>ResultSetMetaData</a:t>
            </a:r>
            <a:r>
              <a:rPr lang="en-US" altLang="zh-CN" b="1" dirty="0">
                <a:solidFill>
                  <a:srgbClr val="C00000"/>
                </a:solidFill>
              </a:rPr>
              <a:t> </a:t>
            </a:r>
            <a:r>
              <a:rPr lang="en-US" altLang="zh-CN" b="1" dirty="0" smtClean="0">
                <a:solidFill>
                  <a:srgbClr val="C00000"/>
                </a:solidFill>
              </a:rPr>
              <a:t> </a:t>
            </a:r>
            <a:r>
              <a:rPr lang="en-US" altLang="zh-CN" b="1" dirty="0" err="1" smtClean="0">
                <a:solidFill>
                  <a:srgbClr val="C00000"/>
                </a:solidFill>
              </a:rPr>
              <a:t>metaData</a:t>
            </a:r>
            <a:r>
              <a:rPr lang="en-US" altLang="zh-CN" b="1" dirty="0" smtClean="0">
                <a:solidFill>
                  <a:srgbClr val="C00000"/>
                </a:solidFill>
              </a:rPr>
              <a:t> </a:t>
            </a:r>
            <a:r>
              <a:rPr lang="en-US" altLang="zh-CN" b="1" dirty="0">
                <a:solidFill>
                  <a:srgbClr val="C00000"/>
                </a:solidFill>
              </a:rPr>
              <a:t>= </a:t>
            </a:r>
            <a:r>
              <a:rPr lang="en-US" altLang="zh-CN" b="1" dirty="0" err="1">
                <a:solidFill>
                  <a:srgbClr val="C00000"/>
                </a:solidFill>
              </a:rPr>
              <a:t>rs.getMetaData</a:t>
            </a:r>
            <a:r>
              <a:rPr lang="en-US" altLang="zh-CN" b="1" dirty="0" smtClean="0">
                <a:solidFill>
                  <a:srgbClr val="C00000"/>
                </a:solidFill>
              </a:rPr>
              <a:t>();</a:t>
            </a:r>
            <a:endParaRPr lang="zh-CN" altLang="en-US" dirty="0"/>
          </a:p>
        </p:txBody>
      </p:sp>
      <p:sp>
        <p:nvSpPr>
          <p:cNvPr id="22" name="矩形 21"/>
          <p:cNvSpPr/>
          <p:nvPr/>
        </p:nvSpPr>
        <p:spPr>
          <a:xfrm>
            <a:off x="316325" y="2480122"/>
            <a:ext cx="8432137" cy="9233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ltLang="zh-CN" dirty="0" err="1"/>
              <a:t>ResultSetMetaData</a:t>
            </a:r>
            <a:r>
              <a:rPr lang="zh-CN" altLang="en-US" dirty="0"/>
              <a:t>对象，比如</a:t>
            </a:r>
            <a:r>
              <a:rPr lang="en-US" altLang="zh-CN" dirty="0" err="1"/>
              <a:t>metaData</a:t>
            </a:r>
            <a:r>
              <a:rPr lang="en-US" altLang="zh-CN" dirty="0"/>
              <a:t>,</a:t>
            </a:r>
            <a:r>
              <a:rPr lang="zh-CN" altLang="en-US" dirty="0"/>
              <a:t>调用</a:t>
            </a:r>
            <a:r>
              <a:rPr lang="en-US" altLang="zh-CN" b="1" dirty="0" err="1"/>
              <a:t>getColumnCount</a:t>
            </a:r>
            <a:r>
              <a:rPr lang="en-US" altLang="zh-CN" b="1" dirty="0"/>
              <a:t>()</a:t>
            </a:r>
            <a:r>
              <a:rPr lang="zh-CN" altLang="en-US" dirty="0"/>
              <a:t>方法就可以返回结果集</a:t>
            </a:r>
            <a:r>
              <a:rPr lang="en-US" altLang="zh-CN" dirty="0" err="1"/>
              <a:t>rs</a:t>
            </a:r>
            <a:r>
              <a:rPr lang="zh-CN" altLang="en-US" dirty="0"/>
              <a:t>中的列的数目：</a:t>
            </a:r>
          </a:p>
          <a:p>
            <a:r>
              <a:rPr lang="en-US" altLang="zh-CN" b="1" dirty="0" err="1">
                <a:solidFill>
                  <a:srgbClr val="C00000"/>
                </a:solidFill>
              </a:rPr>
              <a:t>int</a:t>
            </a:r>
            <a:r>
              <a:rPr lang="en-US" altLang="zh-CN" b="1" dirty="0">
                <a:solidFill>
                  <a:srgbClr val="C00000"/>
                </a:solidFill>
              </a:rPr>
              <a:t> </a:t>
            </a:r>
            <a:r>
              <a:rPr lang="en-US" altLang="zh-CN" b="1" dirty="0" err="1">
                <a:solidFill>
                  <a:srgbClr val="C00000"/>
                </a:solidFill>
              </a:rPr>
              <a:t>columnCount</a:t>
            </a:r>
            <a:r>
              <a:rPr lang="en-US" altLang="zh-CN" b="1" dirty="0">
                <a:solidFill>
                  <a:srgbClr val="C00000"/>
                </a:solidFill>
              </a:rPr>
              <a:t> = </a:t>
            </a:r>
            <a:r>
              <a:rPr lang="en-US" altLang="zh-CN" b="1" dirty="0" err="1">
                <a:solidFill>
                  <a:srgbClr val="C00000"/>
                </a:solidFill>
              </a:rPr>
              <a:t>metaData.getColumnCount</a:t>
            </a:r>
            <a:r>
              <a:rPr lang="en-US" altLang="zh-CN" b="1" dirty="0">
                <a:solidFill>
                  <a:srgbClr val="C00000"/>
                </a:solidFill>
              </a:rPr>
              <a:t>();</a:t>
            </a:r>
          </a:p>
        </p:txBody>
      </p:sp>
      <p:sp>
        <p:nvSpPr>
          <p:cNvPr id="23" name="矩形 22"/>
          <p:cNvSpPr/>
          <p:nvPr/>
        </p:nvSpPr>
        <p:spPr>
          <a:xfrm>
            <a:off x="304038" y="3433286"/>
            <a:ext cx="8444423" cy="92333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dirty="0" err="1"/>
              <a:t>ResultSetMetaData</a:t>
            </a:r>
            <a:r>
              <a:rPr lang="zh-CN" altLang="en-US" dirty="0"/>
              <a:t>对象，比如</a:t>
            </a:r>
            <a:r>
              <a:rPr lang="en-US" altLang="zh-CN" dirty="0" err="1"/>
              <a:t>metaData</a:t>
            </a:r>
            <a:r>
              <a:rPr lang="zh-CN" altLang="en-US" dirty="0"/>
              <a:t>调用</a:t>
            </a:r>
            <a:r>
              <a:rPr lang="en-US" altLang="zh-CN" dirty="0" err="1"/>
              <a:t>getColumnName</a:t>
            </a:r>
            <a:r>
              <a:rPr lang="en-US" altLang="zh-CN" dirty="0"/>
              <a:t>(</a:t>
            </a:r>
            <a:r>
              <a:rPr lang="en-US" altLang="zh-CN" dirty="0" err="1"/>
              <a:t>int</a:t>
            </a:r>
            <a:r>
              <a:rPr lang="en-US" altLang="zh-CN" dirty="0"/>
              <a:t> i)</a:t>
            </a:r>
            <a:r>
              <a:rPr lang="zh-CN" altLang="en-US" dirty="0"/>
              <a:t>方法就可以返回结果集</a:t>
            </a:r>
            <a:r>
              <a:rPr lang="en-US" altLang="zh-CN" dirty="0" err="1"/>
              <a:t>rs</a:t>
            </a:r>
            <a:r>
              <a:rPr lang="zh-CN" altLang="en-US" dirty="0"/>
              <a:t>中的第</a:t>
            </a:r>
            <a:r>
              <a:rPr lang="en-US" altLang="zh-CN" dirty="0"/>
              <a:t>i</a:t>
            </a:r>
            <a:r>
              <a:rPr lang="zh-CN" altLang="en-US" dirty="0"/>
              <a:t>列的名字：</a:t>
            </a:r>
          </a:p>
          <a:p>
            <a:r>
              <a:rPr lang="en-US" altLang="zh-CN" b="1" dirty="0">
                <a:solidFill>
                  <a:srgbClr val="C00000"/>
                </a:solidFill>
              </a:rPr>
              <a:t>String </a:t>
            </a:r>
            <a:r>
              <a:rPr lang="en-US" altLang="zh-CN" b="1" dirty="0" err="1">
                <a:solidFill>
                  <a:srgbClr val="C00000"/>
                </a:solidFill>
              </a:rPr>
              <a:t>columnName</a:t>
            </a:r>
            <a:r>
              <a:rPr lang="en-US" altLang="zh-CN" b="1" dirty="0">
                <a:solidFill>
                  <a:srgbClr val="C00000"/>
                </a:solidFill>
              </a:rPr>
              <a:t> = </a:t>
            </a:r>
            <a:r>
              <a:rPr lang="en-US" altLang="zh-CN" b="1" dirty="0" err="1">
                <a:solidFill>
                  <a:srgbClr val="C00000"/>
                </a:solidFill>
              </a:rPr>
              <a:t>metaData.getColumnName</a:t>
            </a:r>
            <a:r>
              <a:rPr lang="en-US" altLang="zh-CN" b="1" dirty="0">
                <a:solidFill>
                  <a:srgbClr val="C00000"/>
                </a:solidFill>
              </a:rPr>
              <a:t>(i);</a:t>
            </a:r>
          </a:p>
        </p:txBody>
      </p:sp>
      <p:sp>
        <p:nvSpPr>
          <p:cNvPr id="24" name="矩形 23"/>
          <p:cNvSpPr/>
          <p:nvPr/>
        </p:nvSpPr>
        <p:spPr>
          <a:xfrm>
            <a:off x="75829" y="5281443"/>
            <a:ext cx="1903883" cy="646331"/>
          </a:xfrm>
          <a:prstGeom prst="rect">
            <a:avLst/>
          </a:prstGeom>
        </p:spPr>
        <p:txBody>
          <a:bodyPr wrap="square">
            <a:spAutoFit/>
          </a:bodyPr>
          <a:lstStyle/>
          <a:p>
            <a:r>
              <a:rPr lang="en-US" altLang="zh-CN" dirty="0">
                <a:hlinkClick r:id="rId2" action="ppaction://hlinkfile"/>
              </a:rPr>
              <a:t>Example14_6.java</a:t>
            </a:r>
            <a:endParaRPr lang="en-US" altLang="zh-CN" dirty="0"/>
          </a:p>
          <a:p>
            <a:r>
              <a:rPr lang="en-US" altLang="zh-CN" dirty="0">
                <a:hlinkClick r:id="rId3" action="ppaction://hlinkfile"/>
              </a:rPr>
              <a:t>Query.java</a:t>
            </a:r>
            <a:endParaRPr lang="zh-CN" altLang="en-US" dirty="0"/>
          </a:p>
        </p:txBody>
      </p:sp>
      <p:sp>
        <p:nvSpPr>
          <p:cNvPr id="25" name="下箭头 24"/>
          <p:cNvSpPr/>
          <p:nvPr/>
        </p:nvSpPr>
        <p:spPr>
          <a:xfrm>
            <a:off x="611560" y="5126007"/>
            <a:ext cx="416210" cy="1554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04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4772207"/>
            <a:ext cx="5417110" cy="1849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右箭头 25"/>
          <p:cNvSpPr/>
          <p:nvPr/>
        </p:nvSpPr>
        <p:spPr>
          <a:xfrm>
            <a:off x="2123728" y="5604608"/>
            <a:ext cx="216024" cy="323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682518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934" y="74765"/>
            <a:ext cx="2278399" cy="699036"/>
          </a:xfrm>
        </p:spPr>
        <p:txBody>
          <a:bodyPr>
            <a:normAutofit/>
          </a:bodyPr>
          <a:lstStyle/>
          <a:p>
            <a:r>
              <a:rPr lang="en-US" altLang="zh-CN" sz="2400" dirty="0"/>
              <a:t>14.10  </a:t>
            </a:r>
            <a:r>
              <a:rPr lang="zh-CN" altLang="zh-CN" sz="2400" dirty="0"/>
              <a:t>事</a:t>
            </a:r>
            <a:r>
              <a:rPr lang="en-US" altLang="zh-CN" sz="2400" dirty="0"/>
              <a:t>    </a:t>
            </a:r>
            <a:r>
              <a:rPr lang="zh-CN" altLang="zh-CN" sz="2400" dirty="0"/>
              <a:t>务</a:t>
            </a:r>
          </a:p>
        </p:txBody>
      </p:sp>
      <p:sp>
        <p:nvSpPr>
          <p:cNvPr id="13" name="文本占位符 3"/>
          <p:cNvSpPr>
            <a:spLocks noGrp="1"/>
          </p:cNvSpPr>
          <p:nvPr>
            <p:ph type="body" sz="half" idx="2"/>
          </p:nvPr>
        </p:nvSpPr>
        <p:spPr>
          <a:xfrm>
            <a:off x="179511" y="764705"/>
            <a:ext cx="2448273" cy="1080120"/>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C00000"/>
                </a:solidFill>
              </a:rPr>
              <a:t>11.10.1 </a:t>
            </a:r>
            <a:r>
              <a:rPr lang="zh-CN" altLang="en-US" sz="1800" b="1" dirty="0">
                <a:solidFill>
                  <a:srgbClr val="C00000"/>
                </a:solidFill>
              </a:rPr>
              <a:t>事务及处理</a:t>
            </a:r>
          </a:p>
          <a:p>
            <a:pPr marL="285750" indent="-285750">
              <a:buFont typeface="Arial" pitchFamily="34" charset="0"/>
              <a:buChar char="•"/>
            </a:pPr>
            <a:r>
              <a:rPr lang="en-US" altLang="zh-CN" sz="1800" b="1" dirty="0">
                <a:solidFill>
                  <a:srgbClr val="C00000"/>
                </a:solidFill>
              </a:rPr>
              <a:t>11.10.2 JDBC</a:t>
            </a:r>
            <a:r>
              <a:rPr lang="zh-CN" altLang="en-US" sz="1800" b="1" dirty="0">
                <a:solidFill>
                  <a:srgbClr val="C00000"/>
                </a:solidFill>
              </a:rPr>
              <a:t>事务处理步骤</a:t>
            </a:r>
            <a:endParaRPr lang="zh-CN" altLang="en-US" dirty="0">
              <a:solidFill>
                <a:srgbClr val="C00000"/>
              </a:solidFill>
            </a:endParaRPr>
          </a:p>
        </p:txBody>
      </p:sp>
      <p:sp>
        <p:nvSpPr>
          <p:cNvPr id="30" name="左箭头 29"/>
          <p:cNvSpPr/>
          <p:nvPr/>
        </p:nvSpPr>
        <p:spPr>
          <a:xfrm>
            <a:off x="2581653" y="836712"/>
            <a:ext cx="306731" cy="216024"/>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913561" y="621558"/>
            <a:ext cx="6148112" cy="646331"/>
          </a:xfrm>
          <a:prstGeom prst="rect">
            <a:avLst/>
          </a:prstGeom>
        </p:spPr>
        <p:txBody>
          <a:bodyPr wrap="square">
            <a:spAutoFit/>
          </a:bodyPr>
          <a:lstStyle/>
          <a:p>
            <a:r>
              <a:rPr lang="zh-CN" altLang="zh-CN" dirty="0"/>
              <a:t>事务由一组</a:t>
            </a:r>
            <a:r>
              <a:rPr lang="en-US" altLang="zh-CN" dirty="0"/>
              <a:t>SQL</a:t>
            </a:r>
            <a:r>
              <a:rPr lang="zh-CN" altLang="zh-CN" dirty="0"/>
              <a:t>语句组成，所谓</a:t>
            </a:r>
            <a:r>
              <a:rPr lang="zh-CN" altLang="zh-CN" b="1" dirty="0"/>
              <a:t>事务处理是指</a:t>
            </a:r>
            <a:r>
              <a:rPr lang="zh-CN" altLang="zh-CN" dirty="0"/>
              <a:t>：应用程序保证事务中的</a:t>
            </a:r>
            <a:r>
              <a:rPr lang="en-US" altLang="zh-CN" dirty="0"/>
              <a:t>SQL</a:t>
            </a:r>
            <a:r>
              <a:rPr lang="zh-CN" altLang="zh-CN" dirty="0"/>
              <a:t>语句要么</a:t>
            </a:r>
            <a:r>
              <a:rPr lang="zh-CN" altLang="zh-CN" b="1" dirty="0">
                <a:solidFill>
                  <a:srgbClr val="C00000"/>
                </a:solidFill>
              </a:rPr>
              <a:t>全部都执行</a:t>
            </a:r>
            <a:r>
              <a:rPr lang="zh-CN" altLang="zh-CN" dirty="0"/>
              <a:t>，要么</a:t>
            </a:r>
            <a:r>
              <a:rPr lang="zh-CN" altLang="zh-CN" b="1" dirty="0">
                <a:solidFill>
                  <a:srgbClr val="0070C0"/>
                </a:solidFill>
              </a:rPr>
              <a:t>一个都不执行</a:t>
            </a:r>
            <a:r>
              <a:rPr lang="zh-CN" altLang="zh-CN" dirty="0"/>
              <a:t>。</a:t>
            </a:r>
            <a:endParaRPr lang="en-US" altLang="zh-CN" dirty="0"/>
          </a:p>
        </p:txBody>
      </p:sp>
      <p:sp>
        <p:nvSpPr>
          <p:cNvPr id="9" name="矩形 8"/>
          <p:cNvSpPr/>
          <p:nvPr/>
        </p:nvSpPr>
        <p:spPr>
          <a:xfrm>
            <a:off x="2946723" y="1394158"/>
            <a:ext cx="6120680"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b="1" dirty="0"/>
              <a:t>1</a:t>
            </a:r>
            <a:r>
              <a:rPr lang="zh-CN" altLang="en-US" b="1" dirty="0"/>
              <a:t>．用</a:t>
            </a:r>
            <a:r>
              <a:rPr lang="en-US" altLang="zh-CN" b="1" dirty="0" err="1"/>
              <a:t>setAutoCommit</a:t>
            </a:r>
            <a:r>
              <a:rPr lang="en-US" altLang="zh-CN" b="1" dirty="0"/>
              <a:t>(</a:t>
            </a:r>
            <a:r>
              <a:rPr lang="en-US" altLang="zh-CN" b="1" dirty="0" err="1"/>
              <a:t>booean</a:t>
            </a:r>
            <a:r>
              <a:rPr lang="en-US" altLang="zh-CN" b="1" dirty="0"/>
              <a:t> b)</a:t>
            </a:r>
            <a:r>
              <a:rPr lang="zh-CN" altLang="en-US" b="1" dirty="0"/>
              <a:t>方法关闭自动提交模式</a:t>
            </a:r>
          </a:p>
        </p:txBody>
      </p:sp>
      <p:sp>
        <p:nvSpPr>
          <p:cNvPr id="19" name="矩形 18"/>
          <p:cNvSpPr/>
          <p:nvPr/>
        </p:nvSpPr>
        <p:spPr>
          <a:xfrm>
            <a:off x="177371" y="1964697"/>
            <a:ext cx="7193929" cy="369332"/>
          </a:xfrm>
          <a:prstGeom prst="rect">
            <a:avLst/>
          </a:prstGeom>
        </p:spPr>
        <p:txBody>
          <a:bodyPr wrap="square">
            <a:spAutoFit/>
          </a:bodyPr>
          <a:lstStyle/>
          <a:p>
            <a:r>
              <a:rPr lang="zh-CN" altLang="en-US" dirty="0"/>
              <a:t>所谓关闭自动提交模式，就是关闭</a:t>
            </a:r>
            <a:r>
              <a:rPr lang="en-US" altLang="zh-CN" dirty="0"/>
              <a:t>SQL</a:t>
            </a:r>
            <a:r>
              <a:rPr lang="zh-CN" altLang="en-US" dirty="0"/>
              <a:t>语句的即刻生效性。</a:t>
            </a:r>
          </a:p>
        </p:txBody>
      </p:sp>
      <p:sp>
        <p:nvSpPr>
          <p:cNvPr id="20" name="矩形 19"/>
          <p:cNvSpPr/>
          <p:nvPr/>
        </p:nvSpPr>
        <p:spPr>
          <a:xfrm>
            <a:off x="257699" y="2286164"/>
            <a:ext cx="2748766" cy="369332"/>
          </a:xfrm>
          <a:prstGeom prst="rect">
            <a:avLst/>
          </a:prstGeom>
        </p:spPr>
        <p:txBody>
          <a:bodyPr wrap="none">
            <a:spAutoFit/>
          </a:bodyPr>
          <a:lstStyle/>
          <a:p>
            <a:r>
              <a:rPr lang="en-US" altLang="zh-CN" b="1" dirty="0" err="1"/>
              <a:t>con.setAutoCommit</a:t>
            </a:r>
            <a:r>
              <a:rPr lang="en-US" altLang="zh-CN" b="1" dirty="0"/>
              <a:t>(false);</a:t>
            </a:r>
            <a:endParaRPr lang="zh-CN" altLang="en-US" b="1" dirty="0"/>
          </a:p>
        </p:txBody>
      </p:sp>
      <p:sp>
        <p:nvSpPr>
          <p:cNvPr id="21" name="矩形 20"/>
          <p:cNvSpPr/>
          <p:nvPr/>
        </p:nvSpPr>
        <p:spPr>
          <a:xfrm>
            <a:off x="242703" y="2717902"/>
            <a:ext cx="3443020" cy="646331"/>
          </a:xfrm>
          <a:prstGeom prst="rect">
            <a:avLst/>
          </a:prstGeom>
        </p:spPr>
        <p:txBody>
          <a:bodyPr wrap="square">
            <a:spAutoFit/>
          </a:bodyPr>
          <a:lstStyle/>
          <a:p>
            <a:r>
              <a:rPr lang="zh-CN" altLang="en-US" dirty="0" smtClean="0"/>
              <a:t>然后，再</a:t>
            </a:r>
            <a:r>
              <a:rPr lang="zh-CN" altLang="en-US" dirty="0"/>
              <a:t>获取</a:t>
            </a:r>
            <a:r>
              <a:rPr lang="en-US" altLang="zh-CN" dirty="0"/>
              <a:t>Statement</a:t>
            </a:r>
            <a:r>
              <a:rPr lang="zh-CN" altLang="en-US" dirty="0"/>
              <a:t>对象</a:t>
            </a:r>
            <a:r>
              <a:rPr lang="en-US" altLang="zh-CN" dirty="0" err="1"/>
              <a:t>sql</a:t>
            </a:r>
            <a:r>
              <a:rPr lang="zh-CN" altLang="en-US" dirty="0"/>
              <a:t>：</a:t>
            </a:r>
          </a:p>
          <a:p>
            <a:r>
              <a:rPr lang="en-US" altLang="zh-CN" b="1" dirty="0" err="1"/>
              <a:t>sql</a:t>
            </a:r>
            <a:r>
              <a:rPr lang="en-US" altLang="zh-CN" b="1" dirty="0"/>
              <a:t> = </a:t>
            </a:r>
            <a:r>
              <a:rPr lang="en-US" altLang="zh-CN" b="1" dirty="0" err="1"/>
              <a:t>con.createStatement</a:t>
            </a:r>
            <a:r>
              <a:rPr lang="en-US" altLang="zh-CN" b="1" dirty="0"/>
              <a:t>();</a:t>
            </a:r>
          </a:p>
        </p:txBody>
      </p:sp>
      <p:sp>
        <p:nvSpPr>
          <p:cNvPr id="22" name="矩形 21"/>
          <p:cNvSpPr/>
          <p:nvPr/>
        </p:nvSpPr>
        <p:spPr>
          <a:xfrm>
            <a:off x="257699" y="3514636"/>
            <a:ext cx="3035254"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2</a:t>
            </a:r>
            <a:r>
              <a:rPr lang="zh-CN" altLang="en-US" b="1" dirty="0"/>
              <a:t>．用</a:t>
            </a:r>
            <a:r>
              <a:rPr lang="en-US" altLang="zh-CN" b="1" dirty="0"/>
              <a:t>commit()</a:t>
            </a:r>
            <a:r>
              <a:rPr lang="zh-CN" altLang="en-US" b="1" dirty="0"/>
              <a:t>方法处理事务</a:t>
            </a:r>
          </a:p>
        </p:txBody>
      </p:sp>
      <p:sp>
        <p:nvSpPr>
          <p:cNvPr id="23" name="矩形 22"/>
          <p:cNvSpPr/>
          <p:nvPr/>
        </p:nvSpPr>
        <p:spPr>
          <a:xfrm>
            <a:off x="205775" y="3960767"/>
            <a:ext cx="8727686" cy="646331"/>
          </a:xfrm>
          <a:prstGeom prst="rect">
            <a:avLst/>
          </a:prstGeom>
        </p:spPr>
        <p:txBody>
          <a:bodyPr wrap="square">
            <a:spAutoFit/>
          </a:bodyPr>
          <a:lstStyle/>
          <a:p>
            <a:r>
              <a:rPr lang="en-US" altLang="zh-CN" dirty="0"/>
              <a:t>Statement</a:t>
            </a:r>
            <a:r>
              <a:rPr lang="zh-CN" altLang="en-US" dirty="0"/>
              <a:t>对象对数据库提交任何一条</a:t>
            </a:r>
            <a:r>
              <a:rPr lang="en-US" altLang="zh-CN" dirty="0"/>
              <a:t>SQL</a:t>
            </a:r>
            <a:r>
              <a:rPr lang="zh-CN" altLang="en-US" dirty="0"/>
              <a:t>语句都不会立刻生效，这样一来，就有机会让</a:t>
            </a:r>
            <a:r>
              <a:rPr lang="en-US" altLang="zh-CN" dirty="0"/>
              <a:t>Statement</a:t>
            </a:r>
            <a:r>
              <a:rPr lang="zh-CN" altLang="en-US" dirty="0" smtClean="0"/>
              <a:t>对象提交</a:t>
            </a:r>
            <a:r>
              <a:rPr lang="zh-CN" altLang="en-US" dirty="0"/>
              <a:t>多条</a:t>
            </a:r>
            <a:r>
              <a:rPr lang="en-US" altLang="zh-CN" dirty="0"/>
              <a:t>SQL</a:t>
            </a:r>
            <a:r>
              <a:rPr lang="zh-CN" altLang="en-US" dirty="0"/>
              <a:t>语句，这些</a:t>
            </a:r>
            <a:r>
              <a:rPr lang="en-US" altLang="zh-CN" dirty="0"/>
              <a:t>SQL</a:t>
            </a:r>
            <a:r>
              <a:rPr lang="zh-CN" altLang="en-US" dirty="0"/>
              <a:t>语句就是一个事务。</a:t>
            </a:r>
          </a:p>
        </p:txBody>
      </p:sp>
      <p:sp>
        <p:nvSpPr>
          <p:cNvPr id="24" name="矩形 23"/>
          <p:cNvSpPr/>
          <p:nvPr/>
        </p:nvSpPr>
        <p:spPr>
          <a:xfrm>
            <a:off x="195080" y="4607098"/>
            <a:ext cx="8583669" cy="369332"/>
          </a:xfrm>
          <a:prstGeom prst="rect">
            <a:avLst/>
          </a:prstGeom>
        </p:spPr>
        <p:txBody>
          <a:bodyPr wrap="square">
            <a:spAutoFit/>
          </a:bodyPr>
          <a:lstStyle/>
          <a:p>
            <a:r>
              <a:rPr lang="en-US" altLang="zh-CN" dirty="0"/>
              <a:t>con</a:t>
            </a:r>
            <a:r>
              <a:rPr lang="zh-CN" altLang="en-US" dirty="0"/>
              <a:t>调用</a:t>
            </a:r>
            <a:r>
              <a:rPr lang="en-US" altLang="zh-CN" b="1" dirty="0"/>
              <a:t>commit()</a:t>
            </a:r>
            <a:r>
              <a:rPr lang="zh-CN" altLang="en-US" dirty="0"/>
              <a:t>方法就是试图让事务中的</a:t>
            </a:r>
            <a:r>
              <a:rPr lang="en-US" altLang="zh-CN" dirty="0"/>
              <a:t>SQL</a:t>
            </a:r>
            <a:r>
              <a:rPr lang="zh-CN" altLang="en-US" dirty="0"/>
              <a:t>语句</a:t>
            </a:r>
            <a:r>
              <a:rPr lang="zh-CN" altLang="en-US" b="1" dirty="0"/>
              <a:t>全部生效</a:t>
            </a:r>
            <a:r>
              <a:rPr lang="zh-CN" altLang="en-US" dirty="0"/>
              <a:t>。</a:t>
            </a:r>
          </a:p>
        </p:txBody>
      </p:sp>
      <p:sp>
        <p:nvSpPr>
          <p:cNvPr id="25" name="矩形 24"/>
          <p:cNvSpPr/>
          <p:nvPr/>
        </p:nvSpPr>
        <p:spPr>
          <a:xfrm>
            <a:off x="253314" y="4976430"/>
            <a:ext cx="3528915"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3</a:t>
            </a:r>
            <a:r>
              <a:rPr lang="zh-CN" altLang="en-US" b="1" dirty="0"/>
              <a:t>．用</a:t>
            </a:r>
            <a:r>
              <a:rPr lang="en-US" altLang="zh-CN" b="1" dirty="0"/>
              <a:t>rollback()</a:t>
            </a:r>
            <a:r>
              <a:rPr lang="zh-CN" altLang="en-US" b="1" dirty="0"/>
              <a:t>方法处理事务失败</a:t>
            </a:r>
          </a:p>
        </p:txBody>
      </p:sp>
      <p:sp>
        <p:nvSpPr>
          <p:cNvPr id="26" name="矩形 25"/>
          <p:cNvSpPr/>
          <p:nvPr/>
        </p:nvSpPr>
        <p:spPr>
          <a:xfrm>
            <a:off x="195080" y="5445224"/>
            <a:ext cx="8948919" cy="1200329"/>
          </a:xfrm>
          <a:prstGeom prst="rect">
            <a:avLst/>
          </a:prstGeom>
        </p:spPr>
        <p:txBody>
          <a:bodyPr wrap="square">
            <a:spAutoFit/>
          </a:bodyPr>
          <a:lstStyle/>
          <a:p>
            <a:r>
              <a:rPr lang="en-US" altLang="zh-CN" dirty="0"/>
              <a:t>con</a:t>
            </a:r>
            <a:r>
              <a:rPr lang="zh-CN" altLang="en-US" dirty="0"/>
              <a:t>调用</a:t>
            </a:r>
            <a:r>
              <a:rPr lang="en-US" altLang="zh-CN" dirty="0"/>
              <a:t>commit()</a:t>
            </a:r>
            <a:r>
              <a:rPr lang="zh-CN" altLang="en-US" dirty="0"/>
              <a:t>方法进行事务处理时，只要事务中任何一个</a:t>
            </a:r>
            <a:r>
              <a:rPr lang="en-US" altLang="zh-CN" dirty="0"/>
              <a:t>SQL</a:t>
            </a:r>
            <a:r>
              <a:rPr lang="zh-CN" altLang="en-US" dirty="0"/>
              <a:t>语句未能生效成功，就抛出</a:t>
            </a:r>
            <a:r>
              <a:rPr lang="en-US" altLang="zh-CN" dirty="0" err="1"/>
              <a:t>SQLException</a:t>
            </a:r>
            <a:r>
              <a:rPr lang="zh-CN" altLang="en-US" dirty="0"/>
              <a:t>异常</a:t>
            </a:r>
            <a:r>
              <a:rPr lang="zh-CN" altLang="en-US" dirty="0" smtClean="0"/>
              <a:t>。这时，程序必须</a:t>
            </a:r>
            <a:r>
              <a:rPr lang="zh-CN" altLang="en-US" dirty="0"/>
              <a:t>让</a:t>
            </a:r>
            <a:r>
              <a:rPr lang="en-US" altLang="zh-CN" dirty="0"/>
              <a:t>con</a:t>
            </a:r>
            <a:r>
              <a:rPr lang="zh-CN" altLang="en-US" dirty="0"/>
              <a:t>调用</a:t>
            </a:r>
            <a:r>
              <a:rPr lang="en-US" altLang="zh-CN" dirty="0"/>
              <a:t>rollback()</a:t>
            </a:r>
            <a:r>
              <a:rPr lang="zh-CN" altLang="en-US" dirty="0" smtClean="0"/>
              <a:t>方法：其作用是</a:t>
            </a:r>
            <a:r>
              <a:rPr lang="zh-CN" altLang="en-US" b="1" dirty="0" smtClean="0"/>
              <a:t>撤销</a:t>
            </a:r>
            <a:r>
              <a:rPr lang="zh-CN" altLang="en-US" b="1" dirty="0"/>
              <a:t>引起数据发生变化的</a:t>
            </a:r>
            <a:r>
              <a:rPr lang="en-US" altLang="zh-CN" b="1" dirty="0"/>
              <a:t>SQL</a:t>
            </a:r>
            <a:r>
              <a:rPr lang="zh-CN" altLang="en-US" b="1" dirty="0"/>
              <a:t>语句所产生的操作</a:t>
            </a:r>
            <a:r>
              <a:rPr lang="zh-CN" altLang="en-US" dirty="0"/>
              <a:t>，将数据库中的数据恢复到</a:t>
            </a:r>
            <a:r>
              <a:rPr lang="en-US" altLang="zh-CN" dirty="0" err="1"/>
              <a:t>commi</a:t>
            </a:r>
            <a:r>
              <a:rPr lang="en-US" altLang="zh-CN" dirty="0"/>
              <a:t>()</a:t>
            </a:r>
            <a:r>
              <a:rPr lang="zh-CN" altLang="en-US" dirty="0"/>
              <a:t>方法执行之前的状态。</a:t>
            </a:r>
          </a:p>
        </p:txBody>
      </p:sp>
      <p:sp>
        <p:nvSpPr>
          <p:cNvPr id="28" name="矩形 27"/>
          <p:cNvSpPr/>
          <p:nvPr/>
        </p:nvSpPr>
        <p:spPr>
          <a:xfrm>
            <a:off x="3667812" y="2579402"/>
            <a:ext cx="5181142" cy="923330"/>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zh-CN" altLang="en-US" dirty="0"/>
              <a:t> </a:t>
            </a:r>
            <a:r>
              <a:rPr lang="zh-CN" altLang="en-US" dirty="0" smtClean="0"/>
              <a:t>                 使用</a:t>
            </a:r>
            <a:r>
              <a:rPr lang="zh-CN" altLang="en-US" dirty="0"/>
              <a:t>了事务处理，将</a:t>
            </a:r>
            <a:r>
              <a:rPr lang="en-US" altLang="zh-CN" dirty="0" err="1"/>
              <a:t>bookList</a:t>
            </a:r>
            <a:r>
              <a:rPr lang="zh-CN" altLang="en-US" dirty="0"/>
              <a:t>表中</a:t>
            </a:r>
            <a:r>
              <a:rPr lang="en-US" altLang="zh-CN" dirty="0"/>
              <a:t>ISBN</a:t>
            </a:r>
            <a:r>
              <a:rPr lang="zh-CN" altLang="en-US" dirty="0"/>
              <a:t>字段</a:t>
            </a:r>
            <a:r>
              <a:rPr lang="zh-CN" altLang="en-US" dirty="0" smtClean="0"/>
              <a:t>是</a:t>
            </a:r>
            <a:r>
              <a:rPr lang="en-US" altLang="zh-CN" dirty="0" smtClean="0"/>
              <a:t>‘8-302-08465-8 ’</a:t>
            </a:r>
            <a:r>
              <a:rPr lang="zh-CN" altLang="en-US" dirty="0" smtClean="0"/>
              <a:t>的</a:t>
            </a:r>
            <a:r>
              <a:rPr lang="en-US" altLang="zh-CN" dirty="0"/>
              <a:t>price</a:t>
            </a:r>
            <a:r>
              <a:rPr lang="zh-CN" altLang="en-US" dirty="0"/>
              <a:t>的值减少</a:t>
            </a:r>
            <a:r>
              <a:rPr lang="en-US" altLang="zh-CN" dirty="0"/>
              <a:t>5</a:t>
            </a:r>
            <a:r>
              <a:rPr lang="zh-CN" altLang="en-US" dirty="0"/>
              <a:t>，并将减少的</a:t>
            </a:r>
            <a:r>
              <a:rPr lang="en-US" altLang="zh-CN" dirty="0"/>
              <a:t>5</a:t>
            </a:r>
            <a:r>
              <a:rPr lang="zh-CN" altLang="en-US" dirty="0"/>
              <a:t>增加到</a:t>
            </a:r>
            <a:r>
              <a:rPr lang="en-US" altLang="zh-CN" dirty="0"/>
              <a:t>ISBN</a:t>
            </a:r>
            <a:r>
              <a:rPr lang="zh-CN" altLang="en-US" dirty="0"/>
              <a:t>字段</a:t>
            </a:r>
            <a:r>
              <a:rPr lang="zh-CN" altLang="en-US" dirty="0" smtClean="0"/>
              <a:t>是</a:t>
            </a:r>
            <a:r>
              <a:rPr lang="en-US" altLang="zh-CN" dirty="0" smtClean="0"/>
              <a:t>‘7-302-01465-5 ’</a:t>
            </a:r>
            <a:r>
              <a:rPr lang="zh-CN" altLang="en-US" dirty="0" smtClean="0"/>
              <a:t>的</a:t>
            </a:r>
            <a:r>
              <a:rPr lang="en-US" altLang="zh-CN" dirty="0"/>
              <a:t>price</a:t>
            </a:r>
            <a:r>
              <a:rPr lang="zh-CN" altLang="en-US" dirty="0" smtClean="0"/>
              <a:t>上。</a:t>
            </a:r>
            <a:endParaRPr lang="en-US" altLang="zh-CN" dirty="0" smtClean="0"/>
          </a:p>
        </p:txBody>
      </p:sp>
      <p:sp>
        <p:nvSpPr>
          <p:cNvPr id="29" name="矩形 28"/>
          <p:cNvSpPr/>
          <p:nvPr/>
        </p:nvSpPr>
        <p:spPr>
          <a:xfrm>
            <a:off x="3670665" y="2471485"/>
            <a:ext cx="81624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hlinkClick r:id="rId2" action="ppaction://hlinkfile"/>
              </a:rPr>
              <a:t>例子</a:t>
            </a:r>
            <a:r>
              <a:rPr lang="en-US" altLang="zh-CN" dirty="0">
                <a:hlinkClick r:id="rId2" action="ppaction://hlinkfile"/>
              </a:rPr>
              <a:t>7 </a:t>
            </a:r>
            <a:endParaRPr lang="zh-CN" altLang="en-US" dirty="0"/>
          </a:p>
        </p:txBody>
      </p:sp>
      <p:sp>
        <p:nvSpPr>
          <p:cNvPr id="27" name="左箭头 26"/>
          <p:cNvSpPr/>
          <p:nvPr/>
        </p:nvSpPr>
        <p:spPr>
          <a:xfrm>
            <a:off x="2581653" y="1394158"/>
            <a:ext cx="306731" cy="184666"/>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16680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85725"/>
            <a:ext cx="4200042" cy="699036"/>
          </a:xfrm>
        </p:spPr>
        <p:txBody>
          <a:bodyPr>
            <a:noAutofit/>
          </a:bodyPr>
          <a:lstStyle/>
          <a:p>
            <a:r>
              <a:rPr lang="en-US" altLang="zh-CN" sz="2400" dirty="0"/>
              <a:t>14.11  </a:t>
            </a:r>
            <a:r>
              <a:rPr lang="zh-CN" altLang="zh-CN" sz="2400" dirty="0"/>
              <a:t>连接</a:t>
            </a:r>
            <a:r>
              <a:rPr lang="en-US" altLang="zh-CN" sz="2400" dirty="0"/>
              <a:t>SQL Server</a:t>
            </a:r>
            <a:r>
              <a:rPr lang="zh-CN" altLang="zh-CN" sz="2400" dirty="0"/>
              <a:t>数据库</a:t>
            </a:r>
          </a:p>
        </p:txBody>
      </p:sp>
      <p:sp>
        <p:nvSpPr>
          <p:cNvPr id="16" name="矩形 15"/>
          <p:cNvSpPr/>
          <p:nvPr/>
        </p:nvSpPr>
        <p:spPr>
          <a:xfrm>
            <a:off x="323528" y="620688"/>
            <a:ext cx="8352928" cy="92333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CN" altLang="en-US" dirty="0"/>
              <a:t>许多常见的数据库都有相应的</a:t>
            </a:r>
            <a:r>
              <a:rPr lang="en-US" altLang="zh-CN" dirty="0"/>
              <a:t>JDBC-</a:t>
            </a:r>
            <a:r>
              <a:rPr lang="zh-CN" altLang="en-US" dirty="0"/>
              <a:t>数据库连接器以及客户端管理工具，只要将本章例子中加载</a:t>
            </a:r>
            <a:r>
              <a:rPr lang="en-US" altLang="zh-CN" dirty="0"/>
              <a:t>JDBC-MySQL</a:t>
            </a:r>
            <a:r>
              <a:rPr lang="zh-CN" altLang="en-US" dirty="0"/>
              <a:t>数据库连接器代码以及连接</a:t>
            </a:r>
            <a:r>
              <a:rPr lang="en-US" altLang="zh-CN" dirty="0"/>
              <a:t>MySQL</a:t>
            </a:r>
            <a:r>
              <a:rPr lang="zh-CN" altLang="en-US" dirty="0"/>
              <a:t>数据库的代码更换成相应的其他数据库的即</a:t>
            </a:r>
            <a:r>
              <a:rPr lang="zh-CN" altLang="en-US" dirty="0" smtClean="0"/>
              <a:t>可。</a:t>
            </a:r>
            <a:endParaRPr lang="zh-CN" altLang="en-US" dirty="0"/>
          </a:p>
        </p:txBody>
      </p:sp>
      <p:sp>
        <p:nvSpPr>
          <p:cNvPr id="17" name="矩形 16"/>
          <p:cNvSpPr/>
          <p:nvPr/>
        </p:nvSpPr>
        <p:spPr>
          <a:xfrm>
            <a:off x="323528" y="1544018"/>
            <a:ext cx="3063980"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1</a:t>
            </a:r>
            <a:r>
              <a:rPr lang="zh-CN" altLang="en-US" b="1" dirty="0"/>
              <a:t>．</a:t>
            </a:r>
            <a:r>
              <a:rPr lang="en-US" altLang="zh-CN" b="1" dirty="0"/>
              <a:t>Microsoft SQL Server 2012</a:t>
            </a:r>
            <a:endParaRPr lang="zh-CN" altLang="en-US" b="1" dirty="0"/>
          </a:p>
        </p:txBody>
      </p:sp>
      <p:sp>
        <p:nvSpPr>
          <p:cNvPr id="18" name="矩形 17"/>
          <p:cNvSpPr/>
          <p:nvPr/>
        </p:nvSpPr>
        <p:spPr>
          <a:xfrm>
            <a:off x="323528" y="1988840"/>
            <a:ext cx="7992888" cy="369332"/>
          </a:xfrm>
          <a:prstGeom prst="rect">
            <a:avLst/>
          </a:prstGeom>
        </p:spPr>
        <p:txBody>
          <a:bodyPr wrap="square">
            <a:spAutoFit/>
          </a:bodyPr>
          <a:lstStyle/>
          <a:p>
            <a:r>
              <a:rPr lang="en-US" altLang="zh-CN" b="1" dirty="0"/>
              <a:t>http://www.microsoft.com/zh-cn/download/default.aspx</a:t>
            </a:r>
            <a:endParaRPr lang="zh-CN" altLang="en-US" b="1" dirty="0"/>
          </a:p>
        </p:txBody>
      </p:sp>
      <p:sp>
        <p:nvSpPr>
          <p:cNvPr id="19" name="矩形 18"/>
          <p:cNvSpPr/>
          <p:nvPr/>
        </p:nvSpPr>
        <p:spPr>
          <a:xfrm>
            <a:off x="346398" y="2342635"/>
            <a:ext cx="8546082" cy="1200329"/>
          </a:xfrm>
          <a:prstGeom prst="rect">
            <a:avLst/>
          </a:prstGeom>
        </p:spPr>
        <p:txBody>
          <a:bodyPr wrap="square">
            <a:spAutoFit/>
          </a:bodyPr>
          <a:lstStyle/>
          <a:p>
            <a:r>
              <a:rPr lang="zh-CN" altLang="en-US" dirty="0"/>
              <a:t>在热门下载里选择选项：服务器，然后选择</a:t>
            </a:r>
            <a:r>
              <a:rPr lang="en-US" altLang="zh-CN" b="1" dirty="0"/>
              <a:t>Microsoft SQL Server 2012 Express</a:t>
            </a:r>
            <a:r>
              <a:rPr lang="zh-CN" altLang="en-US" dirty="0"/>
              <a:t>以及相应的客户端管理工具：</a:t>
            </a:r>
            <a:r>
              <a:rPr lang="en-US" altLang="zh-CN" b="1" dirty="0"/>
              <a:t>Microsoft SQL Server 2008 Management Studio Express</a:t>
            </a:r>
            <a:r>
              <a:rPr lang="zh-CN" altLang="en-US" dirty="0"/>
              <a:t>或 </a:t>
            </a:r>
            <a:r>
              <a:rPr lang="en-US" altLang="zh-CN" dirty="0"/>
              <a:t>Microsoft SQL Server Management Studio Express</a:t>
            </a:r>
            <a:r>
              <a:rPr lang="zh-CN" altLang="en-US" dirty="0"/>
              <a:t>。 </a:t>
            </a:r>
            <a:r>
              <a:rPr lang="en-US" altLang="zh-CN" dirty="0"/>
              <a:t>64</a:t>
            </a:r>
            <a:r>
              <a:rPr lang="zh-CN" altLang="en-US" dirty="0"/>
              <a:t>位系统可下载：</a:t>
            </a:r>
            <a:r>
              <a:rPr lang="en-US" altLang="zh-CN" dirty="0"/>
              <a:t>SQLEXPR_x64_CHS.exe</a:t>
            </a:r>
            <a:r>
              <a:rPr lang="zh-CN" altLang="en-US" dirty="0"/>
              <a:t>，</a:t>
            </a:r>
            <a:r>
              <a:rPr lang="en-US" altLang="zh-CN" dirty="0"/>
              <a:t>32</a:t>
            </a:r>
            <a:r>
              <a:rPr lang="zh-CN" altLang="en-US" dirty="0"/>
              <a:t>位系统可下载</a:t>
            </a:r>
            <a:r>
              <a:rPr lang="en-US" altLang="zh-CN" dirty="0"/>
              <a:t>SQLEXPR32_x86_CHS.exe</a:t>
            </a:r>
            <a:r>
              <a:rPr lang="zh-CN" altLang="en-US" dirty="0"/>
              <a:t>。</a:t>
            </a:r>
          </a:p>
        </p:txBody>
      </p:sp>
      <p:sp>
        <p:nvSpPr>
          <p:cNvPr id="20" name="矩形 19"/>
          <p:cNvSpPr/>
          <p:nvPr/>
        </p:nvSpPr>
        <p:spPr>
          <a:xfrm>
            <a:off x="364704" y="3528340"/>
            <a:ext cx="8546082"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dirty="0"/>
              <a:t>安装好</a:t>
            </a:r>
            <a:r>
              <a:rPr lang="en-US" altLang="zh-CN" dirty="0"/>
              <a:t>SQL Server 2012</a:t>
            </a:r>
            <a:r>
              <a:rPr lang="zh-CN" altLang="en-US" dirty="0"/>
              <a:t>后，需启动</a:t>
            </a:r>
            <a:r>
              <a:rPr lang="en-US" altLang="zh-CN" dirty="0"/>
              <a:t>SQL Server 2012</a:t>
            </a:r>
            <a:r>
              <a:rPr lang="zh-CN" altLang="en-US" dirty="0"/>
              <a:t>提供的数据库服务器（数据库引擎），以便使远程的计算机访问它所管理的数据库。</a:t>
            </a:r>
          </a:p>
        </p:txBody>
      </p:sp>
      <p:sp>
        <p:nvSpPr>
          <p:cNvPr id="21" name="矩形 20"/>
          <p:cNvSpPr/>
          <p:nvPr/>
        </p:nvSpPr>
        <p:spPr>
          <a:xfrm>
            <a:off x="377255" y="4218605"/>
            <a:ext cx="1566454"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2. </a:t>
            </a:r>
            <a:r>
              <a:rPr lang="zh-CN" altLang="en-US" b="1" dirty="0"/>
              <a:t>建立数据库</a:t>
            </a:r>
          </a:p>
        </p:txBody>
      </p:sp>
      <p:sp>
        <p:nvSpPr>
          <p:cNvPr id="22" name="矩形 21"/>
          <p:cNvSpPr/>
          <p:nvPr/>
        </p:nvSpPr>
        <p:spPr>
          <a:xfrm>
            <a:off x="358974" y="4587937"/>
            <a:ext cx="8551812" cy="646331"/>
          </a:xfrm>
          <a:prstGeom prst="rect">
            <a:avLst/>
          </a:prstGeom>
        </p:spPr>
        <p:txBody>
          <a:bodyPr wrap="square">
            <a:spAutoFit/>
          </a:bodyPr>
          <a:lstStyle/>
          <a:p>
            <a:r>
              <a:rPr lang="zh-CN" altLang="en-US" dirty="0"/>
              <a:t>启动</a:t>
            </a:r>
            <a:r>
              <a:rPr lang="en-US" altLang="zh-CN" dirty="0"/>
              <a:t>SQL Server 2012</a:t>
            </a:r>
            <a:r>
              <a:rPr lang="zh-CN" altLang="en-US" dirty="0"/>
              <a:t>提供的数据库服务器，打开</a:t>
            </a:r>
            <a:r>
              <a:rPr lang="en-US" altLang="zh-CN" dirty="0"/>
              <a:t>SSMS</a:t>
            </a:r>
            <a:r>
              <a:rPr lang="zh-CN" altLang="en-US" dirty="0"/>
              <a:t>提供的“对象资源管理器”，将出现相应</a:t>
            </a:r>
            <a:r>
              <a:rPr lang="zh-CN" altLang="en-US" dirty="0" smtClean="0"/>
              <a:t>的数据库操作界面。然后建立数据库，在数据库中建立表、插入纪录。</a:t>
            </a:r>
            <a:endParaRPr lang="zh-CN" altLang="en-US" dirty="0"/>
          </a:p>
        </p:txBody>
      </p:sp>
      <p:sp>
        <p:nvSpPr>
          <p:cNvPr id="23" name="矩形 22"/>
          <p:cNvSpPr/>
          <p:nvPr/>
        </p:nvSpPr>
        <p:spPr>
          <a:xfrm>
            <a:off x="377255" y="5292489"/>
            <a:ext cx="7776864" cy="369332"/>
          </a:xfrm>
          <a:prstGeom prst="rect">
            <a:avLst/>
          </a:prstGeom>
        </p:spPr>
        <p:txBody>
          <a:bodyPr wrap="square">
            <a:spAutoFit/>
          </a:bodyPr>
          <a:lstStyle/>
          <a:p>
            <a:r>
              <a:rPr lang="zh-CN" altLang="en-US" dirty="0" smtClean="0"/>
              <a:t>比如，创建</a:t>
            </a:r>
            <a:r>
              <a:rPr lang="en-US" altLang="zh-CN" dirty="0" smtClean="0"/>
              <a:t>warehouse</a:t>
            </a:r>
            <a:r>
              <a:rPr lang="zh-CN" altLang="en-US" dirty="0" smtClean="0"/>
              <a:t>数据库，在该数据库中</a:t>
            </a:r>
            <a:r>
              <a:rPr lang="zh-CN" altLang="en-US" dirty="0"/>
              <a:t>创建名字为</a:t>
            </a:r>
            <a:r>
              <a:rPr lang="en-US" altLang="zh-CN" dirty="0"/>
              <a:t>product</a:t>
            </a:r>
            <a:r>
              <a:rPr lang="zh-CN" altLang="en-US" dirty="0"/>
              <a:t>的</a:t>
            </a:r>
            <a:r>
              <a:rPr lang="zh-CN" altLang="en-US" dirty="0" smtClean="0"/>
              <a:t>表。</a:t>
            </a:r>
            <a:endParaRPr lang="zh-CN" altLang="en-US" dirty="0"/>
          </a:p>
        </p:txBody>
      </p:sp>
    </p:spTree>
    <p:extLst>
      <p:ext uri="{BB962C8B-B14F-4D97-AF65-F5344CB8AC3E}">
        <p14:creationId xmlns:p14="http://schemas.microsoft.com/office/powerpoint/2010/main" val="20181758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85725"/>
            <a:ext cx="4200042" cy="699036"/>
          </a:xfrm>
        </p:spPr>
        <p:txBody>
          <a:bodyPr>
            <a:noAutofit/>
          </a:bodyPr>
          <a:lstStyle/>
          <a:p>
            <a:r>
              <a:rPr lang="en-US" altLang="zh-CN" sz="2400" dirty="0"/>
              <a:t>14.11  </a:t>
            </a:r>
            <a:r>
              <a:rPr lang="zh-CN" altLang="zh-CN" sz="2400" dirty="0"/>
              <a:t>连接</a:t>
            </a:r>
            <a:r>
              <a:rPr lang="en-US" altLang="zh-CN" sz="2400" dirty="0"/>
              <a:t>SQL Server</a:t>
            </a:r>
            <a:r>
              <a:rPr lang="zh-CN" altLang="zh-CN" sz="2400" dirty="0"/>
              <a:t>数据库</a:t>
            </a:r>
          </a:p>
        </p:txBody>
      </p:sp>
      <p:sp>
        <p:nvSpPr>
          <p:cNvPr id="17" name="矩形 16"/>
          <p:cNvSpPr/>
          <p:nvPr/>
        </p:nvSpPr>
        <p:spPr>
          <a:xfrm>
            <a:off x="346398" y="692696"/>
            <a:ext cx="3063980"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1</a:t>
            </a:r>
            <a:r>
              <a:rPr lang="zh-CN" altLang="en-US" b="1" dirty="0"/>
              <a:t>．</a:t>
            </a:r>
            <a:r>
              <a:rPr lang="en-US" altLang="zh-CN" b="1" dirty="0"/>
              <a:t>Microsoft SQL Server 2012</a:t>
            </a:r>
            <a:endParaRPr lang="zh-CN" altLang="en-US" b="1" dirty="0"/>
          </a:p>
        </p:txBody>
      </p:sp>
      <p:sp>
        <p:nvSpPr>
          <p:cNvPr id="21" name="矩形 20"/>
          <p:cNvSpPr/>
          <p:nvPr/>
        </p:nvSpPr>
        <p:spPr>
          <a:xfrm>
            <a:off x="364704" y="1062028"/>
            <a:ext cx="1566454"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2. </a:t>
            </a:r>
            <a:r>
              <a:rPr lang="zh-CN" altLang="en-US" b="1" dirty="0"/>
              <a:t>建立数据库</a:t>
            </a:r>
          </a:p>
        </p:txBody>
      </p:sp>
      <p:sp>
        <p:nvSpPr>
          <p:cNvPr id="3" name="矩形 2"/>
          <p:cNvSpPr/>
          <p:nvPr/>
        </p:nvSpPr>
        <p:spPr>
          <a:xfrm>
            <a:off x="364704" y="1475294"/>
            <a:ext cx="3336876"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smtClean="0"/>
              <a:t>3</a:t>
            </a:r>
            <a:r>
              <a:rPr lang="en-US" altLang="zh-CN" b="1" dirty="0"/>
              <a:t>.</a:t>
            </a:r>
            <a:r>
              <a:rPr lang="en-US" altLang="zh-CN" b="1" dirty="0" smtClean="0"/>
              <a:t>JDBC-SQL </a:t>
            </a:r>
            <a:r>
              <a:rPr lang="en-US" altLang="zh-CN" b="1" dirty="0"/>
              <a:t>Server</a:t>
            </a:r>
            <a:r>
              <a:rPr lang="zh-CN" altLang="en-US" b="1" dirty="0"/>
              <a:t>数据库连接器</a:t>
            </a:r>
          </a:p>
        </p:txBody>
      </p:sp>
      <p:sp>
        <p:nvSpPr>
          <p:cNvPr id="4" name="矩形 3"/>
          <p:cNvSpPr/>
          <p:nvPr/>
        </p:nvSpPr>
        <p:spPr>
          <a:xfrm>
            <a:off x="364704" y="1844626"/>
            <a:ext cx="8527776" cy="923330"/>
          </a:xfrm>
          <a:prstGeom prst="rect">
            <a:avLst/>
          </a:prstGeom>
        </p:spPr>
        <p:txBody>
          <a:bodyPr wrap="square">
            <a:spAutoFit/>
          </a:bodyPr>
          <a:lstStyle/>
          <a:p>
            <a:r>
              <a:rPr lang="zh-CN" altLang="en-US" dirty="0"/>
              <a:t>登录</a:t>
            </a:r>
            <a:r>
              <a:rPr lang="en-US" altLang="zh-CN" dirty="0"/>
              <a:t>www.micsosoft.com</a:t>
            </a:r>
            <a:r>
              <a:rPr lang="zh-CN" altLang="en-US" dirty="0"/>
              <a:t>下载</a:t>
            </a:r>
            <a:r>
              <a:rPr lang="en-US" altLang="zh-CN" dirty="0"/>
              <a:t>Microsoft JDBC Driver 6.0 for SQL Server</a:t>
            </a:r>
            <a:r>
              <a:rPr lang="zh-CN" altLang="en-US" dirty="0"/>
              <a:t>，即下载</a:t>
            </a:r>
            <a:r>
              <a:rPr lang="en-US" altLang="zh-CN" b="1" dirty="0"/>
              <a:t>sqljdbc_6.0.8112.200_chs.tar.gz</a:t>
            </a:r>
            <a:r>
              <a:rPr lang="zh-CN" altLang="en-US" dirty="0"/>
              <a:t>。在解压目录的</a:t>
            </a:r>
            <a:r>
              <a:rPr lang="en-US" altLang="zh-CN" dirty="0"/>
              <a:t>sqljdbc_6.0\</a:t>
            </a:r>
            <a:r>
              <a:rPr lang="en-US" altLang="zh-CN" dirty="0" err="1"/>
              <a:t>chs</a:t>
            </a:r>
            <a:r>
              <a:rPr lang="en-US" altLang="zh-CN" dirty="0"/>
              <a:t>\jre8</a:t>
            </a:r>
            <a:r>
              <a:rPr lang="zh-CN" altLang="en-US" dirty="0"/>
              <a:t>子目录中可以找到</a:t>
            </a:r>
            <a:r>
              <a:rPr lang="en-US" altLang="zh-CN" dirty="0"/>
              <a:t>JDBC-</a:t>
            </a:r>
            <a:r>
              <a:rPr lang="en-US" altLang="zh-CN" dirty="0" err="1"/>
              <a:t>SQLServer</a:t>
            </a:r>
            <a:r>
              <a:rPr lang="zh-CN" altLang="en-US" dirty="0"/>
              <a:t>连接器：</a:t>
            </a:r>
            <a:r>
              <a:rPr lang="en-US" altLang="zh-CN" dirty="0"/>
              <a:t>sqljdbc42.jar</a:t>
            </a:r>
            <a:r>
              <a:rPr lang="zh-CN" altLang="en-US" dirty="0"/>
              <a:t>。作者也提供了网盘下载</a:t>
            </a:r>
            <a:r>
              <a:rPr lang="zh-CN" altLang="en-US" dirty="0" smtClean="0"/>
              <a:t>地址</a:t>
            </a:r>
            <a:r>
              <a:rPr lang="en-US" altLang="zh-CN" dirty="0" smtClean="0"/>
              <a:t>:</a:t>
            </a:r>
            <a:endParaRPr lang="zh-CN" altLang="en-US" dirty="0"/>
          </a:p>
        </p:txBody>
      </p:sp>
      <p:sp>
        <p:nvSpPr>
          <p:cNvPr id="5" name="矩形 4"/>
          <p:cNvSpPr/>
          <p:nvPr/>
        </p:nvSpPr>
        <p:spPr>
          <a:xfrm>
            <a:off x="440086" y="2748132"/>
            <a:ext cx="8064896" cy="369332"/>
          </a:xfrm>
          <a:prstGeom prst="rect">
            <a:avLst/>
          </a:prstGeom>
        </p:spPr>
        <p:txBody>
          <a:bodyPr wrap="square">
            <a:spAutoFit/>
          </a:bodyPr>
          <a:lstStyle/>
          <a:p>
            <a:r>
              <a:rPr lang="en-US" altLang="zh-CN" b="1" spc="300" dirty="0"/>
              <a:t>https://pan.baidu.com/s/1cchXfT-W5ve8p4pL-U5nwA</a:t>
            </a:r>
            <a:endParaRPr lang="zh-CN" altLang="en-US" b="1" spc="300" dirty="0"/>
          </a:p>
        </p:txBody>
      </p:sp>
      <p:sp>
        <p:nvSpPr>
          <p:cNvPr id="6" name="矩形 5"/>
          <p:cNvSpPr/>
          <p:nvPr/>
        </p:nvSpPr>
        <p:spPr>
          <a:xfrm>
            <a:off x="440086" y="3117464"/>
            <a:ext cx="4660122" cy="369332"/>
          </a:xfrm>
          <a:prstGeom prst="rect">
            <a:avLst/>
          </a:prstGeom>
        </p:spPr>
        <p:txBody>
          <a:bodyPr wrap="none">
            <a:spAutoFit/>
          </a:bodyPr>
          <a:lstStyle/>
          <a:p>
            <a:r>
              <a:rPr lang="zh-CN" altLang="en-US" dirty="0"/>
              <a:t>应用程序加载</a:t>
            </a:r>
            <a:r>
              <a:rPr lang="en-US" altLang="zh-CN" dirty="0"/>
              <a:t>SQL Server</a:t>
            </a:r>
            <a:r>
              <a:rPr lang="zh-CN" altLang="en-US" dirty="0"/>
              <a:t>驱动程序代码如下：</a:t>
            </a:r>
          </a:p>
        </p:txBody>
      </p:sp>
      <p:sp>
        <p:nvSpPr>
          <p:cNvPr id="7" name="矩形 6"/>
          <p:cNvSpPr/>
          <p:nvPr/>
        </p:nvSpPr>
        <p:spPr>
          <a:xfrm>
            <a:off x="528208" y="3486796"/>
            <a:ext cx="8364272" cy="1200329"/>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altLang="zh-CN" dirty="0"/>
              <a:t>try {  </a:t>
            </a:r>
            <a:r>
              <a:rPr lang="en-US" altLang="zh-CN" dirty="0" err="1"/>
              <a:t>Class.forName</a:t>
            </a:r>
            <a:r>
              <a:rPr lang="en-US" altLang="zh-CN" dirty="0"/>
              <a:t>("</a:t>
            </a:r>
            <a:r>
              <a:rPr lang="en-US" altLang="zh-CN" dirty="0" err="1"/>
              <a:t>com.microsoft.sqlserver.jdbc.SQLServerDriver</a:t>
            </a:r>
            <a:r>
              <a:rPr lang="en-US" altLang="zh-CN" dirty="0"/>
              <a:t>");</a:t>
            </a:r>
          </a:p>
          <a:p>
            <a:r>
              <a:rPr lang="en-US" altLang="zh-CN" dirty="0"/>
              <a:t>}</a:t>
            </a:r>
          </a:p>
          <a:p>
            <a:r>
              <a:rPr lang="en-US" altLang="zh-CN" dirty="0"/>
              <a:t>catch(Exception e){</a:t>
            </a:r>
          </a:p>
          <a:p>
            <a:r>
              <a:rPr lang="en-US" altLang="zh-CN" dirty="0"/>
              <a:t>}</a:t>
            </a:r>
          </a:p>
        </p:txBody>
      </p:sp>
      <p:sp>
        <p:nvSpPr>
          <p:cNvPr id="8" name="矩形 7"/>
          <p:cNvSpPr/>
          <p:nvPr/>
        </p:nvSpPr>
        <p:spPr>
          <a:xfrm>
            <a:off x="486745" y="4731059"/>
            <a:ext cx="1455848"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4</a:t>
            </a:r>
            <a:r>
              <a:rPr lang="zh-CN" altLang="en-US" b="1" dirty="0"/>
              <a:t>．建立连接</a:t>
            </a:r>
          </a:p>
        </p:txBody>
      </p:sp>
      <p:sp>
        <p:nvSpPr>
          <p:cNvPr id="9" name="矩形 8"/>
          <p:cNvSpPr/>
          <p:nvPr/>
        </p:nvSpPr>
        <p:spPr>
          <a:xfrm>
            <a:off x="383278" y="5286325"/>
            <a:ext cx="8178512" cy="1200329"/>
          </a:xfrm>
          <a:prstGeom prst="rect">
            <a:avLst/>
          </a:prstGeom>
        </p:spPr>
        <p:txBody>
          <a:bodyPr wrap="square">
            <a:spAutoFit/>
          </a:bodyPr>
          <a:lstStyle/>
          <a:p>
            <a:r>
              <a:rPr lang="en-US" altLang="zh-CN" dirty="0" smtClean="0"/>
              <a:t>     String </a:t>
            </a:r>
            <a:r>
              <a:rPr lang="en-US" altLang="zh-CN" dirty="0" err="1"/>
              <a:t>uri</a:t>
            </a:r>
            <a:r>
              <a:rPr lang="en-US" altLang="zh-CN" dirty="0"/>
              <a:t>= </a:t>
            </a:r>
            <a:r>
              <a:rPr lang="en-US" altLang="zh-CN" dirty="0" smtClean="0"/>
              <a:t>"</a:t>
            </a:r>
            <a:r>
              <a:rPr lang="en-US" altLang="zh-CN" dirty="0" err="1"/>
              <a:t>jdbc:sqlserver</a:t>
            </a:r>
            <a:r>
              <a:rPr lang="en-US" altLang="zh-CN" dirty="0"/>
              <a:t>://192.168.100.1:1433;DatabaseName=warehouse";</a:t>
            </a:r>
          </a:p>
          <a:p>
            <a:r>
              <a:rPr lang="en-US" altLang="zh-CN" dirty="0"/>
              <a:t>      String user="</a:t>
            </a:r>
            <a:r>
              <a:rPr lang="en-US" altLang="zh-CN" dirty="0" err="1"/>
              <a:t>sa</a:t>
            </a:r>
            <a:r>
              <a:rPr lang="en-US" altLang="zh-CN" dirty="0"/>
              <a:t>";</a:t>
            </a:r>
          </a:p>
          <a:p>
            <a:r>
              <a:rPr lang="en-US" altLang="zh-CN" dirty="0"/>
              <a:t>      String password="dog123456";</a:t>
            </a:r>
          </a:p>
          <a:p>
            <a:r>
              <a:rPr lang="en-US" altLang="zh-CN" dirty="0"/>
              <a:t>      con=</a:t>
            </a:r>
            <a:r>
              <a:rPr lang="en-US" altLang="zh-CN" dirty="0" err="1"/>
              <a:t>DriverManager.getConnection</a:t>
            </a:r>
            <a:r>
              <a:rPr lang="en-US" altLang="zh-CN" dirty="0"/>
              <a:t>(</a:t>
            </a:r>
            <a:r>
              <a:rPr lang="en-US" altLang="zh-CN" dirty="0" err="1"/>
              <a:t>uri,user,password</a:t>
            </a:r>
            <a:r>
              <a:rPr lang="en-US" altLang="zh-CN" dirty="0"/>
              <a:t>);</a:t>
            </a:r>
          </a:p>
        </p:txBody>
      </p:sp>
      <p:sp>
        <p:nvSpPr>
          <p:cNvPr id="10" name="矩形 9"/>
          <p:cNvSpPr/>
          <p:nvPr/>
        </p:nvSpPr>
        <p:spPr>
          <a:xfrm>
            <a:off x="2027412" y="4777225"/>
            <a:ext cx="6859338" cy="369332"/>
          </a:xfrm>
          <a:prstGeom prst="rect">
            <a:avLst/>
          </a:prstGeom>
        </p:spPr>
        <p:txBody>
          <a:bodyPr wrap="square">
            <a:spAutoFit/>
          </a:bodyPr>
          <a:lstStyle/>
          <a:p>
            <a:r>
              <a:rPr lang="zh-CN" altLang="en-US" dirty="0" smtClean="0"/>
              <a:t>假设数据库</a:t>
            </a:r>
            <a:r>
              <a:rPr lang="zh-CN" altLang="en-US" dirty="0"/>
              <a:t>服务器所驻留的计算机的</a:t>
            </a:r>
            <a:r>
              <a:rPr lang="en-US" altLang="zh-CN" dirty="0"/>
              <a:t>IP</a:t>
            </a:r>
            <a:r>
              <a:rPr lang="zh-CN" altLang="en-US" dirty="0"/>
              <a:t>地址是</a:t>
            </a:r>
            <a:r>
              <a:rPr lang="en-US" altLang="zh-CN" dirty="0"/>
              <a:t>192.168.100.1</a:t>
            </a:r>
            <a:endParaRPr lang="zh-CN" altLang="en-US" dirty="0"/>
          </a:p>
        </p:txBody>
      </p:sp>
    </p:spTree>
    <p:extLst>
      <p:ext uri="{BB962C8B-B14F-4D97-AF65-F5344CB8AC3E}">
        <p14:creationId xmlns:p14="http://schemas.microsoft.com/office/powerpoint/2010/main" val="7503616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85725"/>
            <a:ext cx="4200042" cy="699036"/>
          </a:xfrm>
        </p:spPr>
        <p:txBody>
          <a:bodyPr>
            <a:noAutofit/>
          </a:bodyPr>
          <a:lstStyle/>
          <a:p>
            <a:r>
              <a:rPr lang="en-US" altLang="zh-CN" sz="2400" dirty="0"/>
              <a:t>14.12  </a:t>
            </a:r>
            <a:r>
              <a:rPr lang="zh-CN" altLang="zh-CN" sz="2400" dirty="0"/>
              <a:t>连接内置</a:t>
            </a:r>
            <a:r>
              <a:rPr lang="en-US" altLang="zh-CN" sz="2400" dirty="0"/>
              <a:t>Derby </a:t>
            </a:r>
            <a:r>
              <a:rPr lang="zh-CN" altLang="zh-CN" sz="2400" dirty="0"/>
              <a:t>数据库</a:t>
            </a:r>
          </a:p>
        </p:txBody>
      </p:sp>
      <p:sp>
        <p:nvSpPr>
          <p:cNvPr id="16" name="矩形 15"/>
          <p:cNvSpPr/>
          <p:nvPr/>
        </p:nvSpPr>
        <p:spPr>
          <a:xfrm>
            <a:off x="179512" y="620688"/>
            <a:ext cx="8784976" cy="147732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ltLang="zh-CN" dirty="0"/>
              <a:t>Derby</a:t>
            </a:r>
            <a:r>
              <a:rPr lang="zh-CN" altLang="zh-CN" dirty="0"/>
              <a:t>数据库管理系统使得应用程序内嵌数据库成为现实，可以让应用程序能更好、更方便地处理相关的数据，比如，对于</a:t>
            </a:r>
            <a:r>
              <a:rPr lang="en-US" altLang="zh-CN" dirty="0"/>
              <a:t>Java</a:t>
            </a:r>
            <a:r>
              <a:rPr lang="zh-CN" altLang="zh-CN" dirty="0"/>
              <a:t>应用程序，有时候需要动态地创建一个数据库，并向其添加数据，那么</a:t>
            </a:r>
            <a:r>
              <a:rPr lang="en-US" altLang="zh-CN" dirty="0"/>
              <a:t>Derby</a:t>
            </a:r>
            <a:r>
              <a:rPr lang="zh-CN" altLang="zh-CN" dirty="0"/>
              <a:t>可以就帮助应用程序动态地创建数据库完成程序的目的。内置</a:t>
            </a:r>
            <a:r>
              <a:rPr lang="en-US" altLang="zh-CN" dirty="0"/>
              <a:t>Derby</a:t>
            </a:r>
            <a:r>
              <a:rPr lang="zh-CN" altLang="zh-CN" dirty="0"/>
              <a:t>数据库的特点是应用程序必须和该</a:t>
            </a:r>
            <a:r>
              <a:rPr lang="en-US" altLang="zh-CN" dirty="0"/>
              <a:t>Derby</a:t>
            </a:r>
            <a:r>
              <a:rPr lang="zh-CN" altLang="zh-CN" dirty="0"/>
              <a:t>数据库驻留在相同计算机上，并且在当前</a:t>
            </a:r>
            <a:r>
              <a:rPr lang="en-US" altLang="zh-CN" dirty="0"/>
              <a:t>Java</a:t>
            </a:r>
            <a:r>
              <a:rPr lang="zh-CN" altLang="zh-CN" dirty="0"/>
              <a:t>虚拟机中，同一时刻不能有两个程序访问同一个内置</a:t>
            </a:r>
            <a:r>
              <a:rPr lang="en-US" altLang="zh-CN" dirty="0"/>
              <a:t>Derby</a:t>
            </a:r>
            <a:r>
              <a:rPr lang="zh-CN" altLang="zh-CN" dirty="0" smtClean="0"/>
              <a:t>数据库</a:t>
            </a:r>
            <a:r>
              <a:rPr lang="zh-CN" altLang="en-US" dirty="0"/>
              <a:t>。</a:t>
            </a:r>
          </a:p>
        </p:txBody>
      </p:sp>
      <p:sp>
        <p:nvSpPr>
          <p:cNvPr id="3" name="矩形 2"/>
          <p:cNvSpPr/>
          <p:nvPr/>
        </p:nvSpPr>
        <p:spPr>
          <a:xfrm>
            <a:off x="179512" y="2136339"/>
            <a:ext cx="8784976" cy="1477328"/>
          </a:xfrm>
          <a:prstGeom prst="rect">
            <a:avLst/>
          </a:prstGeom>
        </p:spPr>
        <p:txBody>
          <a:bodyPr wrap="square">
            <a:spAutoFit/>
          </a:bodyPr>
          <a:lstStyle/>
          <a:p>
            <a:r>
              <a:rPr lang="zh-CN" altLang="en-US" dirty="0"/>
              <a:t>登录：</a:t>
            </a:r>
          </a:p>
          <a:p>
            <a:r>
              <a:rPr lang="en-US" altLang="zh-CN" b="1" dirty="0"/>
              <a:t>http://db.apache.org/derby/derby_downloads.html</a:t>
            </a:r>
          </a:p>
          <a:p>
            <a:r>
              <a:rPr lang="zh-CN" altLang="en-US" dirty="0"/>
              <a:t>下载适合相应</a:t>
            </a:r>
            <a:r>
              <a:rPr lang="en-US" altLang="zh-CN" dirty="0"/>
              <a:t>Java</a:t>
            </a:r>
            <a:r>
              <a:rPr lang="zh-CN" altLang="en-US" dirty="0"/>
              <a:t>平台的</a:t>
            </a:r>
            <a:r>
              <a:rPr lang="en-US" altLang="zh-CN" dirty="0"/>
              <a:t>Derby</a:t>
            </a:r>
            <a:r>
              <a:rPr lang="zh-CN" altLang="en-US" dirty="0"/>
              <a:t>数据库，例如</a:t>
            </a:r>
            <a:r>
              <a:rPr lang="en-US" altLang="zh-CN" dirty="0"/>
              <a:t>For Java 8 and Higher</a:t>
            </a:r>
            <a:r>
              <a:rPr lang="zh-CN" altLang="en-US" dirty="0"/>
              <a:t>的</a:t>
            </a:r>
            <a:r>
              <a:rPr lang="en-US" altLang="zh-CN" dirty="0"/>
              <a:t>db-derby-10.14.2.0-bin.zip</a:t>
            </a:r>
            <a:r>
              <a:rPr lang="zh-CN" altLang="en-US" dirty="0"/>
              <a:t>，然后解压该文件。因为</a:t>
            </a:r>
            <a:r>
              <a:rPr lang="en-US" altLang="zh-CN" dirty="0"/>
              <a:t>Java</a:t>
            </a:r>
            <a:r>
              <a:rPr lang="zh-CN" altLang="en-US" dirty="0"/>
              <a:t>程序仅仅需要建立内置</a:t>
            </a:r>
            <a:r>
              <a:rPr lang="en-US" altLang="zh-CN" dirty="0"/>
              <a:t>Derby</a:t>
            </a:r>
            <a:r>
              <a:rPr lang="zh-CN" altLang="en-US" dirty="0"/>
              <a:t>数据库，在解压目录下找到</a:t>
            </a:r>
            <a:r>
              <a:rPr lang="en-US" altLang="zh-CN" b="1" dirty="0"/>
              <a:t>derby.jar</a:t>
            </a:r>
            <a:r>
              <a:rPr lang="zh-CN" altLang="en-US" dirty="0"/>
              <a:t>文件（</a:t>
            </a:r>
            <a:r>
              <a:rPr lang="en-US" altLang="zh-CN" b="1" dirty="0"/>
              <a:t>JDBC-Derby</a:t>
            </a:r>
            <a:r>
              <a:rPr lang="zh-CN" altLang="en-US" b="1" dirty="0"/>
              <a:t>连接器</a:t>
            </a:r>
            <a:r>
              <a:rPr lang="zh-CN" altLang="en-US" dirty="0"/>
              <a:t>），将该文件复制到</a:t>
            </a:r>
            <a:r>
              <a:rPr lang="en-US" altLang="zh-CN" dirty="0"/>
              <a:t>C:/ch14</a:t>
            </a:r>
            <a:r>
              <a:rPr lang="zh-CN" altLang="en-US" dirty="0"/>
              <a:t>中。</a:t>
            </a:r>
          </a:p>
        </p:txBody>
      </p:sp>
      <p:sp>
        <p:nvSpPr>
          <p:cNvPr id="4" name="矩形 3"/>
          <p:cNvSpPr/>
          <p:nvPr/>
        </p:nvSpPr>
        <p:spPr>
          <a:xfrm>
            <a:off x="323528" y="3890665"/>
            <a:ext cx="8208912" cy="646331"/>
          </a:xfrm>
          <a:prstGeom prst="rect">
            <a:avLst/>
          </a:prstGeom>
        </p:spPr>
        <p:txBody>
          <a:bodyPr wrap="square">
            <a:spAutoFit/>
          </a:bodyPr>
          <a:lstStyle/>
          <a:p>
            <a:r>
              <a:rPr lang="zh-CN" altLang="en-US" dirty="0"/>
              <a:t>网盘下载：</a:t>
            </a:r>
          </a:p>
          <a:p>
            <a:r>
              <a:rPr lang="en-US" altLang="zh-CN" b="1" spc="300" dirty="0"/>
              <a:t>https://pan.baidu.com/s/1Lt6tQ8Cqsz3-5MhbPGvefQ</a:t>
            </a:r>
          </a:p>
        </p:txBody>
      </p:sp>
    </p:spTree>
    <p:extLst>
      <p:ext uri="{BB962C8B-B14F-4D97-AF65-F5344CB8AC3E}">
        <p14:creationId xmlns:p14="http://schemas.microsoft.com/office/powerpoint/2010/main" val="20708102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85725"/>
            <a:ext cx="4200042" cy="699036"/>
          </a:xfrm>
        </p:spPr>
        <p:txBody>
          <a:bodyPr>
            <a:noAutofit/>
          </a:bodyPr>
          <a:lstStyle/>
          <a:p>
            <a:r>
              <a:rPr lang="en-US" altLang="zh-CN" sz="2400" dirty="0"/>
              <a:t>14.12  </a:t>
            </a:r>
            <a:r>
              <a:rPr lang="zh-CN" altLang="zh-CN" sz="2400" dirty="0"/>
              <a:t>连接内置</a:t>
            </a:r>
            <a:r>
              <a:rPr lang="en-US" altLang="zh-CN" sz="2400" dirty="0"/>
              <a:t>Derby </a:t>
            </a:r>
            <a:r>
              <a:rPr lang="zh-CN" altLang="zh-CN" sz="2400" dirty="0"/>
              <a:t>数据库</a:t>
            </a:r>
          </a:p>
        </p:txBody>
      </p:sp>
      <p:sp>
        <p:nvSpPr>
          <p:cNvPr id="5" name="矩形 4"/>
          <p:cNvSpPr/>
          <p:nvPr/>
        </p:nvSpPr>
        <p:spPr>
          <a:xfrm>
            <a:off x="179512" y="620688"/>
            <a:ext cx="3403945"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1</a:t>
            </a:r>
            <a:r>
              <a:rPr lang="zh-CN" altLang="en-US" b="1" dirty="0"/>
              <a:t>．加载</a:t>
            </a:r>
            <a:r>
              <a:rPr lang="en-US" altLang="zh-CN" b="1" dirty="0"/>
              <a:t>Derby</a:t>
            </a:r>
            <a:r>
              <a:rPr lang="zh-CN" altLang="en-US" b="1" dirty="0"/>
              <a:t>数据库连接器程序</a:t>
            </a:r>
          </a:p>
        </p:txBody>
      </p:sp>
      <p:sp>
        <p:nvSpPr>
          <p:cNvPr id="6" name="矩形 5"/>
          <p:cNvSpPr/>
          <p:nvPr/>
        </p:nvSpPr>
        <p:spPr>
          <a:xfrm>
            <a:off x="230957" y="1198603"/>
            <a:ext cx="8136904" cy="369332"/>
          </a:xfrm>
          <a:prstGeom prst="rect">
            <a:avLst/>
          </a:prstGeom>
        </p:spPr>
        <p:txBody>
          <a:bodyPr wrap="square">
            <a:spAutoFit/>
          </a:bodyPr>
          <a:lstStyle/>
          <a:p>
            <a:r>
              <a:rPr lang="en-US" altLang="zh-CN" b="1" dirty="0" err="1"/>
              <a:t>Class.forName</a:t>
            </a:r>
            <a:r>
              <a:rPr lang="en-US" altLang="zh-CN" b="1" dirty="0"/>
              <a:t>("</a:t>
            </a:r>
            <a:r>
              <a:rPr lang="en-US" altLang="zh-CN" b="1" dirty="0" err="1"/>
              <a:t>org.apache.derby.jdbc.EmbeddedDriver</a:t>
            </a:r>
            <a:r>
              <a:rPr lang="en-US" altLang="zh-CN" b="1" dirty="0"/>
              <a:t>");</a:t>
            </a:r>
            <a:endParaRPr lang="zh-CN" altLang="en-US" b="1" dirty="0"/>
          </a:p>
        </p:txBody>
      </p:sp>
      <p:sp>
        <p:nvSpPr>
          <p:cNvPr id="7" name="矩形 6"/>
          <p:cNvSpPr/>
          <p:nvPr/>
        </p:nvSpPr>
        <p:spPr>
          <a:xfrm>
            <a:off x="179512" y="1772816"/>
            <a:ext cx="4456669"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2</a:t>
            </a:r>
            <a:r>
              <a:rPr lang="zh-CN" altLang="en-US" b="1" dirty="0"/>
              <a:t>．创建并连接数据库或连接已有的数据库</a:t>
            </a:r>
          </a:p>
        </p:txBody>
      </p:sp>
      <p:sp>
        <p:nvSpPr>
          <p:cNvPr id="8" name="矩形 7"/>
          <p:cNvSpPr/>
          <p:nvPr/>
        </p:nvSpPr>
        <p:spPr>
          <a:xfrm>
            <a:off x="179512" y="2177063"/>
            <a:ext cx="8964488" cy="1200329"/>
          </a:xfrm>
          <a:prstGeom prst="rect">
            <a:avLst/>
          </a:prstGeom>
        </p:spPr>
        <p:txBody>
          <a:bodyPr wrap="square">
            <a:spAutoFit/>
          </a:bodyPr>
          <a:lstStyle/>
          <a:p>
            <a:r>
              <a:rPr lang="zh-CN" altLang="en-US" dirty="0"/>
              <a:t>创建名字是</a:t>
            </a:r>
            <a:r>
              <a:rPr lang="en-US" altLang="zh-CN" dirty="0"/>
              <a:t>students</a:t>
            </a:r>
            <a:r>
              <a:rPr lang="zh-CN" altLang="en-US" dirty="0"/>
              <a:t>的数据库，并与其建立连接（</a:t>
            </a:r>
            <a:r>
              <a:rPr lang="en-US" altLang="zh-CN" dirty="0"/>
              <a:t>create</a:t>
            </a:r>
            <a:r>
              <a:rPr lang="zh-CN" altLang="en-US" dirty="0"/>
              <a:t>取值是</a:t>
            </a:r>
            <a:r>
              <a:rPr lang="en-US" altLang="zh-CN" dirty="0"/>
              <a:t>true</a:t>
            </a:r>
            <a:r>
              <a:rPr lang="zh-CN" altLang="en-US" dirty="0"/>
              <a:t>）的代码是：</a:t>
            </a:r>
          </a:p>
          <a:p>
            <a:r>
              <a:rPr lang="en-US" altLang="zh-CN" b="1" dirty="0"/>
              <a:t>Connection con = </a:t>
            </a:r>
            <a:r>
              <a:rPr lang="en-US" altLang="zh-CN" b="1" dirty="0" err="1" smtClean="0"/>
              <a:t>DriverManager.getConnection</a:t>
            </a:r>
            <a:r>
              <a:rPr lang="en-US" altLang="zh-CN" b="1" dirty="0"/>
              <a:t>("</a:t>
            </a:r>
            <a:r>
              <a:rPr lang="en-US" altLang="zh-CN" b="1" dirty="0" err="1"/>
              <a:t>jdbc:derby:students;create</a:t>
            </a:r>
            <a:r>
              <a:rPr lang="en-US" altLang="zh-CN" b="1" dirty="0"/>
              <a:t>=true");</a:t>
            </a:r>
          </a:p>
          <a:p>
            <a:r>
              <a:rPr lang="zh-CN" altLang="en-US" dirty="0" smtClean="0"/>
              <a:t>连接</a:t>
            </a:r>
            <a:r>
              <a:rPr lang="zh-CN" altLang="en-US" dirty="0"/>
              <a:t>已有的</a:t>
            </a:r>
            <a:r>
              <a:rPr lang="en-US" altLang="zh-CN" dirty="0"/>
              <a:t>students</a:t>
            </a:r>
            <a:r>
              <a:rPr lang="zh-CN" altLang="en-US" dirty="0"/>
              <a:t>数据库（</a:t>
            </a:r>
            <a:r>
              <a:rPr lang="en-US" altLang="zh-CN" dirty="0"/>
              <a:t>create</a:t>
            </a:r>
            <a:r>
              <a:rPr lang="zh-CN" altLang="en-US" dirty="0"/>
              <a:t>取值是</a:t>
            </a:r>
            <a:r>
              <a:rPr lang="en-US" altLang="zh-CN" dirty="0"/>
              <a:t>false</a:t>
            </a:r>
            <a:r>
              <a:rPr lang="zh-CN" altLang="en-US" dirty="0"/>
              <a:t>）的代码是：</a:t>
            </a:r>
          </a:p>
          <a:p>
            <a:r>
              <a:rPr lang="en-US" altLang="zh-CN" b="1" dirty="0"/>
              <a:t>Connection con </a:t>
            </a:r>
            <a:r>
              <a:rPr lang="en-US" altLang="zh-CN" b="1" dirty="0" smtClean="0"/>
              <a:t>= </a:t>
            </a:r>
            <a:r>
              <a:rPr lang="en-US" altLang="zh-CN" b="1" dirty="0" err="1" smtClean="0"/>
              <a:t>DriverManager.getConnection</a:t>
            </a:r>
            <a:r>
              <a:rPr lang="en-US" altLang="zh-CN" b="1" dirty="0"/>
              <a:t>("</a:t>
            </a:r>
            <a:r>
              <a:rPr lang="en-US" altLang="zh-CN" b="1" dirty="0" err="1"/>
              <a:t>jdbc:derby:students;create</a:t>
            </a:r>
            <a:r>
              <a:rPr lang="en-US" altLang="zh-CN" b="1" dirty="0"/>
              <a:t>=false");</a:t>
            </a:r>
          </a:p>
        </p:txBody>
      </p:sp>
      <p:sp>
        <p:nvSpPr>
          <p:cNvPr id="9" name="矩形 8"/>
          <p:cNvSpPr/>
          <p:nvPr/>
        </p:nvSpPr>
        <p:spPr>
          <a:xfrm>
            <a:off x="146471" y="3451859"/>
            <a:ext cx="8891339" cy="923330"/>
          </a:xfrm>
          <a:prstGeom prst="rect">
            <a:avLst/>
          </a:prstGeom>
        </p:spPr>
        <p:txBody>
          <a:bodyPr wrap="square">
            <a:spAutoFit/>
          </a:bodyPr>
          <a:lstStyle/>
          <a:p>
            <a:r>
              <a:rPr lang="zh-CN" altLang="en-US" dirty="0"/>
              <a:t>应用程序创建数据库库之后，如</a:t>
            </a:r>
            <a:r>
              <a:rPr lang="en-US" altLang="zh-CN" dirty="0"/>
              <a:t>students</a:t>
            </a:r>
            <a:r>
              <a:rPr lang="zh-CN" altLang="en-US" dirty="0"/>
              <a:t>的数据库，运行环境会在当前应用程序所在目录下（比如</a:t>
            </a:r>
            <a:r>
              <a:rPr lang="en-US" altLang="zh-CN" dirty="0"/>
              <a:t>C:\ch14</a:t>
            </a:r>
            <a:r>
              <a:rPr lang="zh-CN" altLang="en-US" dirty="0"/>
              <a:t>）建立名字是</a:t>
            </a:r>
            <a:r>
              <a:rPr lang="en-US" altLang="zh-CN" b="1" dirty="0"/>
              <a:t>student</a:t>
            </a:r>
            <a:r>
              <a:rPr lang="zh-CN" altLang="en-US" b="1" dirty="0"/>
              <a:t>的子目录</a:t>
            </a:r>
            <a:r>
              <a:rPr lang="zh-CN" altLang="en-US" dirty="0"/>
              <a:t>，该子目录下存放着和该数据库相关的配置文件。</a:t>
            </a:r>
          </a:p>
        </p:txBody>
      </p:sp>
      <p:sp>
        <p:nvSpPr>
          <p:cNvPr id="10" name="矩形 9"/>
          <p:cNvSpPr/>
          <p:nvPr/>
        </p:nvSpPr>
        <p:spPr>
          <a:xfrm>
            <a:off x="230957" y="4581128"/>
            <a:ext cx="3352500" cy="923330"/>
          </a:xfrm>
          <a:prstGeom prst="rect">
            <a:avLst/>
          </a:prstGeom>
        </p:spPr>
        <p:txBody>
          <a:bodyPr wrap="square">
            <a:spAutoFit/>
          </a:bodyPr>
          <a:lstStyle/>
          <a:p>
            <a:r>
              <a:rPr lang="zh-CN" altLang="en-US" dirty="0" smtClean="0"/>
              <a:t>             使用</a:t>
            </a:r>
            <a:r>
              <a:rPr lang="zh-CN" altLang="en-US" dirty="0"/>
              <a:t>了名字是</a:t>
            </a:r>
            <a:r>
              <a:rPr lang="en-US" altLang="zh-CN" dirty="0"/>
              <a:t>students</a:t>
            </a:r>
            <a:r>
              <a:rPr lang="zh-CN" altLang="en-US" dirty="0"/>
              <a:t>的</a:t>
            </a:r>
            <a:r>
              <a:rPr lang="en-US" altLang="zh-CN" dirty="0"/>
              <a:t>Derby</a:t>
            </a:r>
            <a:r>
              <a:rPr lang="zh-CN" altLang="en-US" dirty="0"/>
              <a:t>数据库，并在数据库中建立了</a:t>
            </a:r>
            <a:r>
              <a:rPr lang="en-US" altLang="zh-CN" dirty="0" err="1"/>
              <a:t>chengji</a:t>
            </a:r>
            <a:r>
              <a:rPr lang="zh-CN" altLang="en-US" dirty="0" smtClean="0"/>
              <a:t>表。</a:t>
            </a:r>
            <a:endParaRPr lang="zh-CN" altLang="en-US" dirty="0"/>
          </a:p>
        </p:txBody>
      </p:sp>
      <p:sp>
        <p:nvSpPr>
          <p:cNvPr id="11" name="矩形 10"/>
          <p:cNvSpPr/>
          <p:nvPr/>
        </p:nvSpPr>
        <p:spPr>
          <a:xfrm>
            <a:off x="60746" y="4519889"/>
            <a:ext cx="81624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a:hlinkClick r:id="rId2" action="ppaction://hlinkfile"/>
              </a:rPr>
              <a:t>例子</a:t>
            </a:r>
            <a:r>
              <a:rPr lang="en-US" altLang="zh-CN" dirty="0">
                <a:hlinkClick r:id="rId2" action="ppaction://hlinkfile"/>
              </a:rPr>
              <a:t>8</a:t>
            </a:r>
            <a:r>
              <a:rPr lang="en-US" altLang="zh-CN" dirty="0"/>
              <a:t> </a:t>
            </a:r>
            <a:endParaRPr lang="zh-CN" altLang="en-US" dirty="0"/>
          </a:p>
        </p:txBody>
      </p:sp>
      <p:pic>
        <p:nvPicPr>
          <p:cNvPr id="614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2311" y="4218399"/>
            <a:ext cx="4715550" cy="1286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146470" y="5551091"/>
            <a:ext cx="8674001" cy="1200329"/>
          </a:xfrm>
          <a:prstGeom prst="rect">
            <a:avLst/>
          </a:prstGeom>
        </p:spPr>
        <p:txBody>
          <a:bodyPr wrap="square">
            <a:spAutoFit/>
          </a:bodyPr>
          <a:lstStyle/>
          <a:p>
            <a:r>
              <a:rPr lang="zh-CN" altLang="en-US" dirty="0"/>
              <a:t>编译通过后，如下运行主类（如</a:t>
            </a:r>
            <a:r>
              <a:rPr lang="zh-CN" altLang="en-US" dirty="0" smtClean="0"/>
              <a:t>图）。</a:t>
            </a:r>
            <a:endParaRPr lang="zh-CN" altLang="en-US" dirty="0"/>
          </a:p>
          <a:p>
            <a:r>
              <a:rPr lang="en-US" altLang="zh-CN" b="1" dirty="0"/>
              <a:t>C:\ch14&gt;java -</a:t>
            </a:r>
            <a:r>
              <a:rPr lang="en-US" altLang="zh-CN" b="1" dirty="0" err="1"/>
              <a:t>cp</a:t>
            </a:r>
            <a:r>
              <a:rPr lang="en-US" altLang="zh-CN" b="1" dirty="0"/>
              <a:t> derby.jar; </a:t>
            </a:r>
            <a:r>
              <a:rPr lang="en-US" altLang="zh-CN" b="1" dirty="0" smtClean="0"/>
              <a:t> Example14_8</a:t>
            </a:r>
            <a:endParaRPr lang="en-US" altLang="zh-CN" b="1" dirty="0"/>
          </a:p>
          <a:p>
            <a:r>
              <a:rPr lang="zh-CN" altLang="en-US" dirty="0" smtClean="0"/>
              <a:t>注： 使用 </a:t>
            </a:r>
            <a:r>
              <a:rPr lang="en-US" altLang="zh-CN" dirty="0" smtClean="0"/>
              <a:t>-</a:t>
            </a:r>
            <a:r>
              <a:rPr lang="en-US" altLang="zh-CN" dirty="0" err="1" smtClean="0"/>
              <a:t>cp</a:t>
            </a:r>
            <a:r>
              <a:rPr lang="en-US" altLang="zh-CN" dirty="0" smtClean="0"/>
              <a:t> </a:t>
            </a:r>
            <a:r>
              <a:rPr lang="zh-CN" altLang="en-US" dirty="0" smtClean="0"/>
              <a:t>参数</a:t>
            </a:r>
            <a:r>
              <a:rPr lang="zh-CN" altLang="en-US" dirty="0"/>
              <a:t>加载</a:t>
            </a:r>
            <a:r>
              <a:rPr lang="en-US" altLang="zh-CN" dirty="0"/>
              <a:t>jar</a:t>
            </a:r>
            <a:r>
              <a:rPr lang="zh-CN" altLang="en-US" dirty="0"/>
              <a:t>文件中的类，</a:t>
            </a:r>
            <a:r>
              <a:rPr lang="zh-CN" altLang="en-US" dirty="0" smtClean="0"/>
              <a:t>要注意</a:t>
            </a:r>
            <a:r>
              <a:rPr lang="zh-CN" altLang="en-US" dirty="0"/>
              <a:t>在</a:t>
            </a:r>
            <a:r>
              <a:rPr lang="en-US" altLang="zh-CN" dirty="0"/>
              <a:t>jar</a:t>
            </a:r>
            <a:r>
              <a:rPr lang="zh-CN" altLang="en-US" dirty="0"/>
              <a:t>文件和主类名之间用分号分隔，而且</a:t>
            </a:r>
            <a:r>
              <a:rPr lang="zh-CN" altLang="en-US" b="1" dirty="0"/>
              <a:t>分号和主类名之间必须留有至少一个</a:t>
            </a:r>
            <a:r>
              <a:rPr lang="zh-CN" altLang="en-US" b="1" dirty="0" smtClean="0"/>
              <a:t>空格。</a:t>
            </a:r>
            <a:endParaRPr lang="zh-CN" altLang="en-US" b="1" dirty="0"/>
          </a:p>
        </p:txBody>
      </p:sp>
    </p:spTree>
    <p:extLst>
      <p:ext uri="{BB962C8B-B14F-4D97-AF65-F5344CB8AC3E}">
        <p14:creationId xmlns:p14="http://schemas.microsoft.com/office/powerpoint/2010/main" val="20823015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85725"/>
            <a:ext cx="4200042" cy="699036"/>
          </a:xfrm>
        </p:spPr>
        <p:txBody>
          <a:bodyPr>
            <a:noAutofit/>
          </a:bodyPr>
          <a:lstStyle/>
          <a:p>
            <a:r>
              <a:rPr lang="en-US" altLang="zh-CN" sz="2400" dirty="0"/>
              <a:t>14.13  </a:t>
            </a:r>
            <a:r>
              <a:rPr lang="zh-CN" altLang="zh-CN" sz="2400" dirty="0"/>
              <a:t>连接</a:t>
            </a:r>
            <a:r>
              <a:rPr lang="en-US" altLang="zh-CN" sz="2400" dirty="0"/>
              <a:t>Access </a:t>
            </a:r>
            <a:r>
              <a:rPr lang="zh-CN" altLang="zh-CN" sz="2400" dirty="0"/>
              <a:t>数据库</a:t>
            </a:r>
          </a:p>
        </p:txBody>
      </p:sp>
      <p:sp>
        <p:nvSpPr>
          <p:cNvPr id="16" name="矩形 15"/>
          <p:cNvSpPr/>
          <p:nvPr/>
        </p:nvSpPr>
        <p:spPr>
          <a:xfrm>
            <a:off x="179512" y="620688"/>
            <a:ext cx="8784976"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zh-CN" dirty="0"/>
              <a:t>许多院校的实验环境都是</a:t>
            </a:r>
            <a:r>
              <a:rPr lang="en-US" altLang="zh-CN" dirty="0" err="1"/>
              <a:t>Mirosoft</a:t>
            </a:r>
            <a:r>
              <a:rPr lang="zh-CN" altLang="zh-CN" dirty="0"/>
              <a:t>的操作系统，在安装</a:t>
            </a:r>
            <a:r>
              <a:rPr lang="en-US" altLang="zh-CN" dirty="0"/>
              <a:t>Office</a:t>
            </a:r>
            <a:r>
              <a:rPr lang="zh-CN" altLang="zh-CN" dirty="0"/>
              <a:t>办公系统软件的同时就安装好了</a:t>
            </a:r>
            <a:r>
              <a:rPr lang="en-US" altLang="zh-CN" dirty="0"/>
              <a:t>Microsoft Access</a:t>
            </a:r>
            <a:r>
              <a:rPr lang="zh-CN" altLang="zh-CN" dirty="0"/>
              <a:t>数据库管理系统，比如，</a:t>
            </a:r>
            <a:r>
              <a:rPr lang="pt-BR" altLang="zh-CN" dirty="0"/>
              <a:t>Microsoft Access 2010</a:t>
            </a:r>
            <a:r>
              <a:rPr lang="zh-CN" altLang="zh-CN" dirty="0"/>
              <a:t>。这里不再介绍</a:t>
            </a:r>
            <a:r>
              <a:rPr lang="en-US" altLang="zh-CN" dirty="0"/>
              <a:t>Access</a:t>
            </a:r>
            <a:r>
              <a:rPr lang="zh-CN" altLang="zh-CN" dirty="0"/>
              <a:t>数据库本身的使用。如果喜欢用</a:t>
            </a:r>
            <a:r>
              <a:rPr lang="en-US" altLang="zh-CN" dirty="0" err="1"/>
              <a:t>Accesss</a:t>
            </a:r>
            <a:r>
              <a:rPr lang="zh-CN" altLang="zh-CN" dirty="0"/>
              <a:t>数据库，那么学习本节后，可以把前面的例子全部换成</a:t>
            </a:r>
            <a:r>
              <a:rPr lang="en-US" altLang="zh-CN" dirty="0"/>
              <a:t>Access</a:t>
            </a:r>
            <a:r>
              <a:rPr lang="zh-CN" altLang="zh-CN" dirty="0"/>
              <a:t>数据库，仅仅需要改变的就是数据库的连接方式而已</a:t>
            </a:r>
            <a:r>
              <a:rPr lang="zh-CN" altLang="zh-CN" dirty="0" smtClean="0"/>
              <a:t>。</a:t>
            </a:r>
            <a:endParaRPr lang="zh-CN" altLang="en-US" dirty="0"/>
          </a:p>
        </p:txBody>
      </p:sp>
      <p:sp>
        <p:nvSpPr>
          <p:cNvPr id="3" name="矩形 2"/>
          <p:cNvSpPr/>
          <p:nvPr/>
        </p:nvSpPr>
        <p:spPr>
          <a:xfrm>
            <a:off x="179512" y="1836019"/>
            <a:ext cx="8784976" cy="923330"/>
          </a:xfrm>
          <a:prstGeom prst="rect">
            <a:avLst/>
          </a:prstGeom>
        </p:spPr>
        <p:txBody>
          <a:bodyPr wrap="square">
            <a:spAutoFit/>
          </a:bodyPr>
          <a:lstStyle/>
          <a:p>
            <a:r>
              <a:rPr lang="zh-CN" altLang="zh-CN" dirty="0"/>
              <a:t>用</a:t>
            </a:r>
            <a:r>
              <a:rPr lang="en-US" altLang="zh-CN" dirty="0"/>
              <a:t>Access</a:t>
            </a:r>
            <a:r>
              <a:rPr lang="zh-CN" altLang="zh-CN" dirty="0"/>
              <a:t>数据库管理系统建立一个名字是</a:t>
            </a:r>
            <a:r>
              <a:rPr lang="en-US" altLang="zh-CN" dirty="0"/>
              <a:t>Book.accdb</a:t>
            </a:r>
            <a:r>
              <a:rPr lang="zh-CN" altLang="zh-CN" dirty="0"/>
              <a:t>的数据库，并在数据库中建立了名字是</a:t>
            </a:r>
            <a:r>
              <a:rPr lang="en-US" altLang="zh-CN" dirty="0" err="1"/>
              <a:t>bookList</a:t>
            </a:r>
            <a:r>
              <a:rPr lang="zh-CN" altLang="zh-CN" dirty="0"/>
              <a:t>的表（与</a:t>
            </a:r>
            <a:r>
              <a:rPr lang="en-US" altLang="zh-CN" dirty="0"/>
              <a:t>14.3</a:t>
            </a:r>
            <a:r>
              <a:rPr lang="zh-CN" altLang="zh-CN" dirty="0"/>
              <a:t>的</a:t>
            </a:r>
            <a:r>
              <a:rPr lang="en-US" altLang="zh-CN" dirty="0"/>
              <a:t>MySQL</a:t>
            </a:r>
            <a:r>
              <a:rPr lang="zh-CN" altLang="zh-CN" dirty="0"/>
              <a:t>数据库结构相同，仅仅是数据库不同而已）。数据库保存在</a:t>
            </a:r>
            <a:r>
              <a:rPr lang="en-US" altLang="zh-CN" dirty="0"/>
              <a:t>C:\ch14</a:t>
            </a:r>
            <a:r>
              <a:rPr lang="zh-CN" altLang="zh-CN" dirty="0"/>
              <a:t>目录中。</a:t>
            </a:r>
          </a:p>
        </p:txBody>
      </p:sp>
      <p:sp>
        <p:nvSpPr>
          <p:cNvPr id="5" name="矩形 4"/>
          <p:cNvSpPr/>
          <p:nvPr/>
        </p:nvSpPr>
        <p:spPr>
          <a:xfrm>
            <a:off x="203522" y="2924944"/>
            <a:ext cx="8760965" cy="1754326"/>
          </a:xfrm>
          <a:prstGeom prst="rect">
            <a:avLst/>
          </a:prstGeom>
        </p:spPr>
        <p:txBody>
          <a:bodyPr wrap="square">
            <a:spAutoFit/>
          </a:bodyPr>
          <a:lstStyle/>
          <a:p>
            <a:r>
              <a:rPr lang="zh-CN" altLang="en-US" dirty="0"/>
              <a:t>登录：</a:t>
            </a:r>
          </a:p>
          <a:p>
            <a:r>
              <a:rPr lang="en-US" altLang="zh-CN" b="1" dirty="0"/>
              <a:t>http://www.hxtt.com/access.zip</a:t>
            </a:r>
          </a:p>
          <a:p>
            <a:r>
              <a:rPr lang="zh-CN" altLang="en-US" dirty="0"/>
              <a:t>下载</a:t>
            </a:r>
            <a:r>
              <a:rPr lang="en-US" altLang="zh-CN" dirty="0"/>
              <a:t>JDBC-Access</a:t>
            </a:r>
            <a:r>
              <a:rPr lang="zh-CN" altLang="en-US" dirty="0"/>
              <a:t>连接器。解压下载得</a:t>
            </a:r>
            <a:r>
              <a:rPr lang="en-US" altLang="zh-CN" b="1" dirty="0"/>
              <a:t>access.zip</a:t>
            </a:r>
            <a:r>
              <a:rPr lang="zh-CN" altLang="en-US" dirty="0"/>
              <a:t>，在解压目录下</a:t>
            </a:r>
            <a:r>
              <a:rPr lang="en-US" altLang="zh-CN" dirty="0"/>
              <a:t>\lib</a:t>
            </a:r>
            <a:r>
              <a:rPr lang="zh-CN" altLang="en-US" dirty="0"/>
              <a:t>子目录中的</a:t>
            </a:r>
            <a:r>
              <a:rPr lang="en-US" altLang="zh-CN" b="1" dirty="0"/>
              <a:t>Access_JDBC30.jar</a:t>
            </a:r>
            <a:r>
              <a:rPr lang="zh-CN" altLang="en-US" dirty="0"/>
              <a:t>就是</a:t>
            </a:r>
            <a:r>
              <a:rPr lang="en-US" altLang="zh-CN" b="1" dirty="0"/>
              <a:t>JDBC-Access</a:t>
            </a:r>
            <a:r>
              <a:rPr lang="zh-CN" altLang="en-US" b="1" dirty="0"/>
              <a:t>连接器</a:t>
            </a:r>
            <a:r>
              <a:rPr lang="zh-CN" altLang="en-US" dirty="0"/>
              <a:t>，将该文件复制到</a:t>
            </a:r>
            <a:r>
              <a:rPr lang="en-US" altLang="zh-CN" dirty="0"/>
              <a:t>C:/ch14</a:t>
            </a:r>
            <a:r>
              <a:rPr lang="zh-CN" altLang="en-US" dirty="0"/>
              <a:t>中。作者也将</a:t>
            </a:r>
            <a:r>
              <a:rPr lang="en-US" altLang="zh-CN" dirty="0"/>
              <a:t>Access_JDBC30.jar</a:t>
            </a:r>
            <a:r>
              <a:rPr lang="zh-CN" altLang="en-US" dirty="0"/>
              <a:t>文件放在了教学资源的源代码文件夹中，也可以到作者的网盘下载：</a:t>
            </a:r>
          </a:p>
          <a:p>
            <a:r>
              <a:rPr lang="en-US" altLang="zh-CN" b="1" spc="300" dirty="0"/>
              <a:t>https://pan.baidu.com/s/1Lt6tQ8Cqsz3-5MhbPGvefQ</a:t>
            </a:r>
          </a:p>
        </p:txBody>
      </p:sp>
    </p:spTree>
    <p:extLst>
      <p:ext uri="{BB962C8B-B14F-4D97-AF65-F5344CB8AC3E}">
        <p14:creationId xmlns:p14="http://schemas.microsoft.com/office/powerpoint/2010/main" val="11052179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85725"/>
            <a:ext cx="4200042" cy="699036"/>
          </a:xfrm>
        </p:spPr>
        <p:txBody>
          <a:bodyPr>
            <a:noAutofit/>
          </a:bodyPr>
          <a:lstStyle/>
          <a:p>
            <a:r>
              <a:rPr lang="en-US" altLang="zh-CN" sz="2400" dirty="0"/>
              <a:t>14.13  </a:t>
            </a:r>
            <a:r>
              <a:rPr lang="zh-CN" altLang="zh-CN" sz="2400" dirty="0"/>
              <a:t>连接</a:t>
            </a:r>
            <a:r>
              <a:rPr lang="en-US" altLang="zh-CN" sz="2400" dirty="0"/>
              <a:t>Access </a:t>
            </a:r>
            <a:r>
              <a:rPr lang="zh-CN" altLang="zh-CN" sz="2400" dirty="0"/>
              <a:t>数据库</a:t>
            </a:r>
          </a:p>
        </p:txBody>
      </p:sp>
      <p:sp>
        <p:nvSpPr>
          <p:cNvPr id="5" name="矩形 4"/>
          <p:cNvSpPr/>
          <p:nvPr/>
        </p:nvSpPr>
        <p:spPr>
          <a:xfrm>
            <a:off x="179512" y="620688"/>
            <a:ext cx="3488455"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1</a:t>
            </a:r>
            <a:r>
              <a:rPr lang="zh-CN" altLang="zh-CN" b="1" dirty="0"/>
              <a:t>．加载</a:t>
            </a:r>
            <a:r>
              <a:rPr lang="en-US" altLang="zh-CN" b="1" dirty="0"/>
              <a:t>Access</a:t>
            </a:r>
            <a:r>
              <a:rPr lang="zh-CN" altLang="zh-CN" b="1" dirty="0"/>
              <a:t>数据库连接器程序</a:t>
            </a:r>
            <a:endParaRPr lang="zh-CN" altLang="zh-CN" dirty="0"/>
          </a:p>
        </p:txBody>
      </p:sp>
      <p:sp>
        <p:nvSpPr>
          <p:cNvPr id="6" name="矩形 5"/>
          <p:cNvSpPr/>
          <p:nvPr/>
        </p:nvSpPr>
        <p:spPr>
          <a:xfrm>
            <a:off x="230957" y="1198603"/>
            <a:ext cx="8136904" cy="369332"/>
          </a:xfrm>
          <a:prstGeom prst="rect">
            <a:avLst/>
          </a:prstGeom>
        </p:spPr>
        <p:txBody>
          <a:bodyPr wrap="square">
            <a:spAutoFit/>
          </a:bodyPr>
          <a:lstStyle/>
          <a:p>
            <a:r>
              <a:rPr lang="en-US" altLang="zh-CN" b="1" dirty="0" err="1"/>
              <a:t>Class.forName</a:t>
            </a:r>
            <a:r>
              <a:rPr lang="en-US" altLang="zh-CN" b="1" dirty="0"/>
              <a:t>("</a:t>
            </a:r>
            <a:r>
              <a:rPr lang="en-US" altLang="zh-CN" b="1" dirty="0" err="1"/>
              <a:t>com.hxtt.sql.access.AccessDriver</a:t>
            </a:r>
            <a:r>
              <a:rPr lang="en-US" altLang="zh-CN" b="1" dirty="0"/>
              <a:t>");</a:t>
            </a:r>
            <a:endParaRPr lang="zh-CN" altLang="zh-CN" b="1" dirty="0"/>
          </a:p>
        </p:txBody>
      </p:sp>
      <p:sp>
        <p:nvSpPr>
          <p:cNvPr id="7" name="矩形 6"/>
          <p:cNvSpPr/>
          <p:nvPr/>
        </p:nvSpPr>
        <p:spPr>
          <a:xfrm>
            <a:off x="179512" y="1772816"/>
            <a:ext cx="2393604"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2</a:t>
            </a:r>
            <a:r>
              <a:rPr lang="zh-CN" altLang="zh-CN" b="1" dirty="0"/>
              <a:t>．连接已有的数据库</a:t>
            </a:r>
            <a:endParaRPr lang="zh-CN" altLang="zh-CN" dirty="0"/>
          </a:p>
        </p:txBody>
      </p:sp>
      <p:sp>
        <p:nvSpPr>
          <p:cNvPr id="8" name="矩形 7"/>
          <p:cNvSpPr/>
          <p:nvPr/>
        </p:nvSpPr>
        <p:spPr>
          <a:xfrm>
            <a:off x="179512" y="2177063"/>
            <a:ext cx="8964488" cy="1200329"/>
          </a:xfrm>
          <a:prstGeom prst="rect">
            <a:avLst/>
          </a:prstGeom>
        </p:spPr>
        <p:txBody>
          <a:bodyPr wrap="square">
            <a:spAutoFit/>
          </a:bodyPr>
          <a:lstStyle/>
          <a:p>
            <a:r>
              <a:rPr lang="en-US" altLang="zh-CN" dirty="0" smtClean="0"/>
              <a:t> String </a:t>
            </a:r>
            <a:r>
              <a:rPr lang="en-US" altLang="zh-CN" dirty="0" err="1"/>
              <a:t>databasePath</a:t>
            </a:r>
            <a:r>
              <a:rPr lang="en-US" altLang="zh-CN" dirty="0"/>
              <a:t> = "./Book.accdb";</a:t>
            </a:r>
            <a:endParaRPr lang="zh-CN" altLang="zh-CN" dirty="0"/>
          </a:p>
          <a:p>
            <a:r>
              <a:rPr lang="en-US" altLang="zh-CN" dirty="0"/>
              <a:t> String </a:t>
            </a:r>
            <a:r>
              <a:rPr lang="en-US" altLang="zh-CN" dirty="0" err="1"/>
              <a:t>loginName</a:t>
            </a:r>
            <a:r>
              <a:rPr lang="en-US" altLang="zh-CN" dirty="0"/>
              <a:t> ="";</a:t>
            </a:r>
            <a:endParaRPr lang="zh-CN" altLang="zh-CN" dirty="0"/>
          </a:p>
          <a:p>
            <a:r>
              <a:rPr lang="en-US" altLang="zh-CN" dirty="0" smtClean="0"/>
              <a:t> String </a:t>
            </a:r>
            <a:r>
              <a:rPr lang="en-US" altLang="zh-CN" dirty="0"/>
              <a:t>password ="";</a:t>
            </a:r>
            <a:endParaRPr lang="zh-CN" altLang="zh-CN" dirty="0"/>
          </a:p>
          <a:p>
            <a:r>
              <a:rPr lang="en-US" altLang="zh-CN" dirty="0" smtClean="0"/>
              <a:t> con </a:t>
            </a:r>
            <a:r>
              <a:rPr lang="en-US" altLang="zh-CN" dirty="0"/>
              <a:t>= </a:t>
            </a:r>
            <a:r>
              <a:rPr lang="en-US" altLang="zh-CN" dirty="0" err="1" smtClean="0"/>
              <a:t>DriverManager.getConnection</a:t>
            </a:r>
            <a:r>
              <a:rPr lang="en-US" altLang="zh-CN" dirty="0"/>
              <a:t>("</a:t>
            </a:r>
            <a:r>
              <a:rPr lang="en-US" altLang="zh-CN" dirty="0" err="1"/>
              <a:t>jdbc:Access</a:t>
            </a:r>
            <a:r>
              <a:rPr lang="en-US" altLang="zh-CN" dirty="0"/>
              <a:t>://"+</a:t>
            </a:r>
            <a:r>
              <a:rPr lang="en-US" altLang="zh-CN" dirty="0" err="1"/>
              <a:t>databasePath</a:t>
            </a:r>
            <a:r>
              <a:rPr lang="en-US" altLang="zh-CN" dirty="0" smtClean="0"/>
              <a:t>, </a:t>
            </a:r>
            <a:r>
              <a:rPr lang="en-US" altLang="zh-CN" dirty="0" err="1"/>
              <a:t>loginName</a:t>
            </a:r>
            <a:r>
              <a:rPr lang="en-US" altLang="zh-CN" dirty="0"/>
              <a:t>, password);</a:t>
            </a:r>
            <a:endParaRPr lang="en-US" altLang="zh-CN" b="1" dirty="0"/>
          </a:p>
        </p:txBody>
      </p:sp>
      <p:sp>
        <p:nvSpPr>
          <p:cNvPr id="10" name="矩形 9"/>
          <p:cNvSpPr/>
          <p:nvPr/>
        </p:nvSpPr>
        <p:spPr>
          <a:xfrm>
            <a:off x="329752" y="3619370"/>
            <a:ext cx="2658072" cy="923330"/>
          </a:xfrm>
          <a:prstGeom prst="rect">
            <a:avLst/>
          </a:prstGeom>
        </p:spPr>
        <p:txBody>
          <a:bodyPr wrap="square">
            <a:spAutoFit/>
          </a:bodyPr>
          <a:lstStyle/>
          <a:p>
            <a:r>
              <a:rPr lang="en-US" altLang="zh-CN" dirty="0"/>
              <a:t> </a:t>
            </a:r>
            <a:r>
              <a:rPr lang="en-US" altLang="zh-CN" dirty="0" smtClean="0"/>
              <a:t>            </a:t>
            </a:r>
            <a:r>
              <a:rPr lang="zh-CN" altLang="zh-CN" dirty="0" smtClean="0"/>
              <a:t>和例子</a:t>
            </a:r>
            <a:r>
              <a:rPr lang="en-US" altLang="zh-CN" dirty="0" smtClean="0"/>
              <a:t>1</a:t>
            </a:r>
            <a:r>
              <a:rPr lang="zh-CN" altLang="zh-CN" dirty="0"/>
              <a:t>类似，仅仅是把</a:t>
            </a:r>
            <a:r>
              <a:rPr lang="en-US" altLang="zh-CN" dirty="0"/>
              <a:t>MySQL</a:t>
            </a:r>
            <a:r>
              <a:rPr lang="zh-CN" altLang="zh-CN" dirty="0"/>
              <a:t>数据库更换了成</a:t>
            </a:r>
            <a:r>
              <a:rPr lang="en-US" altLang="zh-CN" dirty="0"/>
              <a:t>Access</a:t>
            </a:r>
            <a:r>
              <a:rPr lang="zh-CN" altLang="zh-CN" dirty="0"/>
              <a:t>数据库</a:t>
            </a:r>
            <a:endParaRPr lang="zh-CN" altLang="en-US" dirty="0"/>
          </a:p>
        </p:txBody>
      </p:sp>
      <p:sp>
        <p:nvSpPr>
          <p:cNvPr id="11" name="矩形 10"/>
          <p:cNvSpPr/>
          <p:nvPr/>
        </p:nvSpPr>
        <p:spPr>
          <a:xfrm>
            <a:off x="230957" y="3573016"/>
            <a:ext cx="816249"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zh-CN" altLang="en-US" dirty="0" smtClean="0">
                <a:hlinkClick r:id="rId2" action="ppaction://hlinkfile"/>
              </a:rPr>
              <a:t>例子</a:t>
            </a:r>
            <a:r>
              <a:rPr lang="en-US" altLang="zh-CN" dirty="0" smtClean="0">
                <a:hlinkClick r:id="rId2" action="ppaction://hlinkfile"/>
              </a:rPr>
              <a:t>9</a:t>
            </a:r>
            <a:r>
              <a:rPr lang="en-US" altLang="zh-CN" dirty="0" smtClean="0"/>
              <a:t> </a:t>
            </a:r>
            <a:endParaRPr lang="zh-CN" altLang="en-US" dirty="0"/>
          </a:p>
        </p:txBody>
      </p:sp>
      <p:sp>
        <p:nvSpPr>
          <p:cNvPr id="12" name="矩形 11"/>
          <p:cNvSpPr/>
          <p:nvPr/>
        </p:nvSpPr>
        <p:spPr>
          <a:xfrm>
            <a:off x="157359" y="5013176"/>
            <a:ext cx="8674001" cy="1200329"/>
          </a:xfrm>
          <a:prstGeom prst="rect">
            <a:avLst/>
          </a:prstGeom>
        </p:spPr>
        <p:txBody>
          <a:bodyPr wrap="square">
            <a:spAutoFit/>
          </a:bodyPr>
          <a:lstStyle/>
          <a:p>
            <a:r>
              <a:rPr lang="zh-CN" altLang="zh-CN" dirty="0"/>
              <a:t>编译通过后，如下运行主类（如</a:t>
            </a:r>
            <a:r>
              <a:rPr lang="zh-CN" altLang="zh-CN" dirty="0" smtClean="0"/>
              <a:t>图）</a:t>
            </a:r>
            <a:r>
              <a:rPr lang="zh-CN" altLang="zh-CN" dirty="0"/>
              <a:t>。</a:t>
            </a:r>
          </a:p>
          <a:p>
            <a:r>
              <a:rPr lang="en-US" altLang="zh-CN" dirty="0"/>
              <a:t>C:\ch14</a:t>
            </a:r>
            <a:r>
              <a:rPr lang="en-US" altLang="zh-CN" b="1" dirty="0" smtClean="0"/>
              <a:t>&gt; java </a:t>
            </a:r>
            <a:r>
              <a:rPr lang="en-US" altLang="zh-CN" b="1" dirty="0"/>
              <a:t>-</a:t>
            </a:r>
            <a:r>
              <a:rPr lang="en-US" altLang="zh-CN" b="1" dirty="0" err="1"/>
              <a:t>cp</a:t>
            </a:r>
            <a:r>
              <a:rPr lang="en-US" altLang="zh-CN" b="1" dirty="0"/>
              <a:t> Access_JDBC30.jar; </a:t>
            </a:r>
            <a:r>
              <a:rPr lang="en-US" altLang="zh-CN" b="1" dirty="0" smtClean="0"/>
              <a:t> Example14_9</a:t>
            </a:r>
            <a:endParaRPr lang="zh-CN" altLang="zh-CN" b="1" dirty="0"/>
          </a:p>
          <a:p>
            <a:r>
              <a:rPr lang="zh-CN" altLang="en-US" dirty="0" smtClean="0"/>
              <a:t>注： 使用 </a:t>
            </a:r>
            <a:r>
              <a:rPr lang="en-US" altLang="zh-CN" dirty="0" smtClean="0"/>
              <a:t>-</a:t>
            </a:r>
            <a:r>
              <a:rPr lang="en-US" altLang="zh-CN" dirty="0" err="1" smtClean="0"/>
              <a:t>cp</a:t>
            </a:r>
            <a:r>
              <a:rPr lang="en-US" altLang="zh-CN" dirty="0" smtClean="0"/>
              <a:t> </a:t>
            </a:r>
            <a:r>
              <a:rPr lang="zh-CN" altLang="en-US" dirty="0" smtClean="0"/>
              <a:t>参数</a:t>
            </a:r>
            <a:r>
              <a:rPr lang="zh-CN" altLang="en-US" dirty="0"/>
              <a:t>加载</a:t>
            </a:r>
            <a:r>
              <a:rPr lang="en-US" altLang="zh-CN" dirty="0"/>
              <a:t>jar</a:t>
            </a:r>
            <a:r>
              <a:rPr lang="zh-CN" altLang="en-US" dirty="0"/>
              <a:t>文件中的类，</a:t>
            </a:r>
            <a:r>
              <a:rPr lang="zh-CN" altLang="en-US" dirty="0" smtClean="0"/>
              <a:t>要注意</a:t>
            </a:r>
            <a:r>
              <a:rPr lang="zh-CN" altLang="en-US" dirty="0"/>
              <a:t>在</a:t>
            </a:r>
            <a:r>
              <a:rPr lang="en-US" altLang="zh-CN" dirty="0"/>
              <a:t>jar</a:t>
            </a:r>
            <a:r>
              <a:rPr lang="zh-CN" altLang="en-US" dirty="0"/>
              <a:t>文件和主类名之间用分号分隔，而且</a:t>
            </a:r>
            <a:r>
              <a:rPr lang="zh-CN" altLang="en-US" b="1" dirty="0"/>
              <a:t>分号和主类名之间必须留有至少一个</a:t>
            </a:r>
            <a:r>
              <a:rPr lang="zh-CN" altLang="en-US" b="1" dirty="0" smtClean="0"/>
              <a:t>空格。</a:t>
            </a:r>
            <a:endParaRPr lang="zh-CN" altLang="en-US" b="1" dirty="0"/>
          </a:p>
        </p:txBody>
      </p:sp>
      <p:pic>
        <p:nvPicPr>
          <p:cNvPr id="624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3639199"/>
            <a:ext cx="5811538" cy="10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8836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934" y="74765"/>
            <a:ext cx="3965762" cy="699036"/>
          </a:xfrm>
        </p:spPr>
        <p:txBody>
          <a:bodyPr>
            <a:noAutofit/>
          </a:bodyPr>
          <a:lstStyle/>
          <a:p>
            <a:r>
              <a:rPr lang="en-US" altLang="zh-CN" sz="2400" dirty="0"/>
              <a:t>14.1  MySQL</a:t>
            </a:r>
            <a:r>
              <a:rPr lang="zh-CN" altLang="zh-CN" sz="2400" dirty="0"/>
              <a:t>数据库管理系统</a:t>
            </a:r>
          </a:p>
        </p:txBody>
      </p:sp>
      <p:sp>
        <p:nvSpPr>
          <p:cNvPr id="43" name="矩形 42"/>
          <p:cNvSpPr/>
          <p:nvPr/>
        </p:nvSpPr>
        <p:spPr>
          <a:xfrm>
            <a:off x="251520" y="764704"/>
            <a:ext cx="994183"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1</a:t>
            </a:r>
            <a:r>
              <a:rPr lang="zh-CN" altLang="en-US" b="1" dirty="0"/>
              <a:t>．下载</a:t>
            </a:r>
          </a:p>
        </p:txBody>
      </p:sp>
      <p:sp>
        <p:nvSpPr>
          <p:cNvPr id="44" name="矩形 43"/>
          <p:cNvSpPr/>
          <p:nvPr/>
        </p:nvSpPr>
        <p:spPr>
          <a:xfrm>
            <a:off x="241820" y="1134036"/>
            <a:ext cx="8722667" cy="1200329"/>
          </a:xfrm>
          <a:prstGeom prst="rect">
            <a:avLst/>
          </a:prstGeom>
        </p:spPr>
        <p:txBody>
          <a:bodyPr wrap="square">
            <a:spAutoFit/>
          </a:bodyPr>
          <a:lstStyle/>
          <a:p>
            <a:r>
              <a:rPr lang="zh-CN" altLang="en-US" dirty="0"/>
              <a:t>输入网址：</a:t>
            </a:r>
          </a:p>
          <a:p>
            <a:r>
              <a:rPr lang="en-US" altLang="zh-CN" dirty="0"/>
              <a:t>https://dev.mysql.com/downloads/mysql/</a:t>
            </a:r>
          </a:p>
          <a:p>
            <a:r>
              <a:rPr lang="zh-CN" altLang="en-US" dirty="0"/>
              <a:t>请求下载页，然后在出现的页面</a:t>
            </a:r>
            <a:r>
              <a:rPr lang="zh-CN" altLang="en-US" dirty="0" smtClean="0"/>
              <a:t>中选择</a:t>
            </a:r>
            <a:r>
              <a:rPr lang="en-US" altLang="zh-CN" dirty="0"/>
              <a:t>Windows (x86, 64-bit), ZIP Archive 8.0.15</a:t>
            </a:r>
            <a:r>
              <a:rPr lang="zh-CN" altLang="en-US" dirty="0"/>
              <a:t>（</a:t>
            </a:r>
            <a:r>
              <a:rPr lang="en-US" altLang="zh-CN" dirty="0"/>
              <a:t>184.1M</a:t>
            </a:r>
            <a:r>
              <a:rPr lang="zh-CN" altLang="en-US" dirty="0"/>
              <a:t>），然后单击</a:t>
            </a:r>
            <a:r>
              <a:rPr lang="en-US" altLang="zh-CN" dirty="0"/>
              <a:t>Download</a:t>
            </a:r>
            <a:r>
              <a:rPr lang="zh-CN" altLang="en-US" dirty="0"/>
              <a:t>（下载）</a:t>
            </a:r>
            <a:r>
              <a:rPr lang="zh-CN" altLang="en-US" dirty="0" smtClean="0"/>
              <a:t>按钮。</a:t>
            </a:r>
            <a:endParaRPr lang="zh-CN" altLang="en-US" dirty="0"/>
          </a:p>
        </p:txBody>
      </p:sp>
      <p:sp>
        <p:nvSpPr>
          <p:cNvPr id="45" name="矩形 44"/>
          <p:cNvSpPr/>
          <p:nvPr/>
        </p:nvSpPr>
        <p:spPr>
          <a:xfrm>
            <a:off x="272678" y="2334365"/>
            <a:ext cx="8547794" cy="646331"/>
          </a:xfrm>
          <a:prstGeom prst="rect">
            <a:avLst/>
          </a:prstGeom>
        </p:spPr>
        <p:txBody>
          <a:bodyPr wrap="square">
            <a:spAutoFit/>
          </a:bodyPr>
          <a:lstStyle/>
          <a:p>
            <a:r>
              <a:rPr lang="zh-CN" altLang="en-US" dirty="0"/>
              <a:t>网</a:t>
            </a:r>
            <a:r>
              <a:rPr lang="zh-CN" altLang="en-US" dirty="0" smtClean="0"/>
              <a:t>盘下载地址是：</a:t>
            </a:r>
            <a:endParaRPr lang="zh-CN" altLang="en-US" dirty="0"/>
          </a:p>
          <a:p>
            <a:r>
              <a:rPr lang="en-US" altLang="zh-CN" b="1" spc="300" dirty="0"/>
              <a:t>https://pan.baidu.com/s/1cURNmiVrPyJiGHnCWyx7zQ </a:t>
            </a:r>
          </a:p>
        </p:txBody>
      </p:sp>
      <p:sp>
        <p:nvSpPr>
          <p:cNvPr id="46" name="矩形 45"/>
          <p:cNvSpPr/>
          <p:nvPr/>
        </p:nvSpPr>
        <p:spPr>
          <a:xfrm>
            <a:off x="228673" y="3059668"/>
            <a:ext cx="994183"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2</a:t>
            </a:r>
            <a:r>
              <a:rPr lang="zh-CN" altLang="en-US" b="1" dirty="0"/>
              <a:t>．安装</a:t>
            </a:r>
          </a:p>
        </p:txBody>
      </p:sp>
      <p:sp>
        <p:nvSpPr>
          <p:cNvPr id="47" name="矩形 46"/>
          <p:cNvSpPr/>
          <p:nvPr/>
        </p:nvSpPr>
        <p:spPr>
          <a:xfrm>
            <a:off x="251521" y="3486061"/>
            <a:ext cx="3528392" cy="1477328"/>
          </a:xfrm>
          <a:prstGeom prst="rect">
            <a:avLst/>
          </a:prstGeom>
        </p:spPr>
        <p:txBody>
          <a:bodyPr wrap="square">
            <a:spAutoFit/>
          </a:bodyPr>
          <a:lstStyle/>
          <a:p>
            <a:r>
              <a:rPr lang="zh-CN" altLang="en-US" dirty="0"/>
              <a:t>将下载的</a:t>
            </a:r>
            <a:r>
              <a:rPr lang="en-US" altLang="zh-CN" b="1" dirty="0"/>
              <a:t>mysql-8.0.15-winx64.zip</a:t>
            </a:r>
            <a:r>
              <a:rPr lang="zh-CN" altLang="en-US" dirty="0"/>
              <a:t>解压缩到本地计算机即可，比如解压缩到</a:t>
            </a:r>
            <a:r>
              <a:rPr lang="en-US" altLang="zh-CN" dirty="0"/>
              <a:t>D:\</a:t>
            </a:r>
            <a:r>
              <a:rPr lang="zh-CN" altLang="en-US" dirty="0"/>
              <a:t>。</a:t>
            </a:r>
            <a:r>
              <a:rPr lang="zh-CN" altLang="en-US" dirty="0" smtClean="0"/>
              <a:t>这里将</a:t>
            </a:r>
            <a:r>
              <a:rPr lang="zh-CN" altLang="en-US" dirty="0"/>
              <a:t>下载的</a:t>
            </a:r>
            <a:r>
              <a:rPr lang="en-US" altLang="zh-CN" dirty="0"/>
              <a:t>mysql-8.0.15-winx64.zip</a:t>
            </a:r>
            <a:r>
              <a:rPr lang="zh-CN" altLang="en-US" dirty="0"/>
              <a:t>解压缩到</a:t>
            </a:r>
            <a:r>
              <a:rPr lang="en-US" altLang="zh-CN" dirty="0"/>
              <a:t>D:\</a:t>
            </a:r>
            <a:r>
              <a:rPr lang="zh-CN" altLang="en-US" dirty="0"/>
              <a:t>，形成的目录结构如</a:t>
            </a:r>
            <a:r>
              <a:rPr lang="zh-CN" altLang="en-US" dirty="0" smtClean="0"/>
              <a:t>图。</a:t>
            </a:r>
            <a:endParaRPr lang="zh-CN" altLang="en-US" dirty="0"/>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3089314"/>
            <a:ext cx="3888432" cy="3381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97712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121" y="-71438"/>
            <a:ext cx="2803910" cy="699036"/>
          </a:xfrm>
        </p:spPr>
        <p:txBody>
          <a:bodyPr>
            <a:normAutofit/>
          </a:bodyPr>
          <a:lstStyle/>
          <a:p>
            <a:r>
              <a:rPr lang="en-US" altLang="zh-CN" sz="2400" dirty="0"/>
              <a:t>14.14  </a:t>
            </a:r>
            <a:r>
              <a:rPr lang="zh-CN" altLang="zh-CN" sz="2400" dirty="0"/>
              <a:t>注册与登录</a:t>
            </a:r>
          </a:p>
        </p:txBody>
      </p:sp>
      <p:sp>
        <p:nvSpPr>
          <p:cNvPr id="13" name="文本占位符 3"/>
          <p:cNvSpPr>
            <a:spLocks noGrp="1"/>
          </p:cNvSpPr>
          <p:nvPr>
            <p:ph type="body" sz="half" idx="2"/>
          </p:nvPr>
        </p:nvSpPr>
        <p:spPr>
          <a:xfrm>
            <a:off x="323528" y="710665"/>
            <a:ext cx="2448273" cy="1278175"/>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C00000"/>
                </a:solidFill>
              </a:rPr>
              <a:t>14.14.1 </a:t>
            </a:r>
            <a:r>
              <a:rPr lang="zh-CN" altLang="en-US" sz="1800" b="1" dirty="0">
                <a:solidFill>
                  <a:srgbClr val="C00000"/>
                </a:solidFill>
              </a:rPr>
              <a:t>设计思路</a:t>
            </a:r>
          </a:p>
          <a:p>
            <a:pPr marL="285750" indent="-285750">
              <a:buFont typeface="Arial" pitchFamily="34" charset="0"/>
              <a:buChar char="•"/>
            </a:pPr>
            <a:r>
              <a:rPr lang="en-US" altLang="zh-CN" sz="1800" b="1" dirty="0">
                <a:solidFill>
                  <a:srgbClr val="0070C0"/>
                </a:solidFill>
              </a:rPr>
              <a:t>14.14.2 </a:t>
            </a:r>
            <a:r>
              <a:rPr lang="zh-CN" altLang="en-US" sz="1800" b="1" dirty="0">
                <a:solidFill>
                  <a:srgbClr val="0070C0"/>
                </a:solidFill>
              </a:rPr>
              <a:t>具体设计</a:t>
            </a:r>
          </a:p>
          <a:p>
            <a:pPr marL="285750" indent="-285750">
              <a:buFont typeface="Arial" pitchFamily="34" charset="0"/>
              <a:buChar char="•"/>
            </a:pPr>
            <a:r>
              <a:rPr lang="en-US" altLang="zh-CN" sz="1800" b="1" dirty="0">
                <a:solidFill>
                  <a:srgbClr val="0070C0"/>
                </a:solidFill>
              </a:rPr>
              <a:t>14.14.3 </a:t>
            </a:r>
            <a:r>
              <a:rPr lang="zh-CN" altLang="en-US" sz="1800" b="1" dirty="0">
                <a:solidFill>
                  <a:srgbClr val="0070C0"/>
                </a:solidFill>
              </a:rPr>
              <a:t>用户程序</a:t>
            </a:r>
            <a:endParaRPr lang="zh-CN" altLang="en-US" dirty="0">
              <a:solidFill>
                <a:srgbClr val="C00000"/>
              </a:solidFill>
            </a:endParaRPr>
          </a:p>
        </p:txBody>
      </p:sp>
      <p:sp>
        <p:nvSpPr>
          <p:cNvPr id="17" name="矩形 16"/>
          <p:cNvSpPr/>
          <p:nvPr/>
        </p:nvSpPr>
        <p:spPr>
          <a:xfrm>
            <a:off x="2987824" y="48310"/>
            <a:ext cx="5688632"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登录与注册是软件中经常遇到的模块</a:t>
            </a:r>
            <a:r>
              <a:rPr lang="zh-CN" altLang="en-US" dirty="0" smtClean="0"/>
              <a:t>，结合</a:t>
            </a:r>
            <a:r>
              <a:rPr lang="zh-CN" altLang="en-US" dirty="0"/>
              <a:t>数据库，讲解怎样实现注册与登录。</a:t>
            </a:r>
          </a:p>
        </p:txBody>
      </p:sp>
      <p:sp>
        <p:nvSpPr>
          <p:cNvPr id="18" name="左箭头 17"/>
          <p:cNvSpPr/>
          <p:nvPr/>
        </p:nvSpPr>
        <p:spPr>
          <a:xfrm>
            <a:off x="2771800" y="694641"/>
            <a:ext cx="216024" cy="358095"/>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203848" y="696791"/>
            <a:ext cx="1686680"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1</a:t>
            </a:r>
            <a:r>
              <a:rPr lang="zh-CN" altLang="en-US" b="1" dirty="0"/>
              <a:t>．数据库设计</a:t>
            </a:r>
          </a:p>
        </p:txBody>
      </p:sp>
      <p:sp>
        <p:nvSpPr>
          <p:cNvPr id="20" name="矩形 19"/>
          <p:cNvSpPr/>
          <p:nvPr/>
        </p:nvSpPr>
        <p:spPr>
          <a:xfrm>
            <a:off x="3193554" y="1066123"/>
            <a:ext cx="5688632" cy="923330"/>
          </a:xfrm>
          <a:prstGeom prst="rect">
            <a:avLst/>
          </a:prstGeom>
        </p:spPr>
        <p:txBody>
          <a:bodyPr wrap="square">
            <a:spAutoFit/>
          </a:bodyPr>
          <a:lstStyle/>
          <a:p>
            <a:r>
              <a:rPr lang="zh-CN" altLang="en-US" dirty="0"/>
              <a:t>数据库设计好之后才能进入软件的设计阶段，因此当一个应用问题的需求比较复杂时，数据库的设计（主要是数据库中各个表的设计） 就显得尤为</a:t>
            </a:r>
            <a:r>
              <a:rPr lang="zh-CN" altLang="en-US" dirty="0" smtClean="0"/>
              <a:t>重要。</a:t>
            </a:r>
            <a:endParaRPr lang="zh-CN" altLang="en-US" dirty="0"/>
          </a:p>
        </p:txBody>
      </p:sp>
      <p:sp>
        <p:nvSpPr>
          <p:cNvPr id="21" name="矩形 20"/>
          <p:cNvSpPr/>
          <p:nvPr/>
        </p:nvSpPr>
        <p:spPr>
          <a:xfrm>
            <a:off x="323528" y="1990524"/>
            <a:ext cx="1455848"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2</a:t>
            </a:r>
            <a:r>
              <a:rPr lang="zh-CN" altLang="en-US" b="1" dirty="0"/>
              <a:t>．数据模型</a:t>
            </a:r>
          </a:p>
        </p:txBody>
      </p:sp>
      <p:sp>
        <p:nvSpPr>
          <p:cNvPr id="22" name="矩形 21"/>
          <p:cNvSpPr/>
          <p:nvPr/>
        </p:nvSpPr>
        <p:spPr>
          <a:xfrm>
            <a:off x="318528" y="2374054"/>
            <a:ext cx="8825472" cy="646331"/>
          </a:xfrm>
          <a:prstGeom prst="rect">
            <a:avLst/>
          </a:prstGeom>
        </p:spPr>
        <p:txBody>
          <a:bodyPr wrap="square">
            <a:spAutoFit/>
          </a:bodyPr>
          <a:lstStyle/>
          <a:p>
            <a:r>
              <a:rPr lang="zh-CN" altLang="en-US" dirty="0"/>
              <a:t>程序应当将某些密切相关的数据封装到一个类中，例如，把数据库的表的结构封装到一个类中，即为表建立数据模型。其</a:t>
            </a:r>
            <a:r>
              <a:rPr lang="zh-CN" altLang="en-US" b="1" dirty="0"/>
              <a:t>目的是用面向对象的方法来处理数据</a:t>
            </a:r>
            <a:r>
              <a:rPr lang="zh-CN" altLang="en-US" dirty="0"/>
              <a:t>。</a:t>
            </a:r>
          </a:p>
        </p:txBody>
      </p:sp>
      <p:sp>
        <p:nvSpPr>
          <p:cNvPr id="23" name="矩形 22"/>
          <p:cNvSpPr/>
          <p:nvPr/>
        </p:nvSpPr>
        <p:spPr>
          <a:xfrm>
            <a:off x="318528" y="3020385"/>
            <a:ext cx="1686680"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3</a:t>
            </a:r>
            <a:r>
              <a:rPr lang="zh-CN" altLang="en-US" b="1" dirty="0"/>
              <a:t>．数据处理者</a:t>
            </a:r>
          </a:p>
        </p:txBody>
      </p:sp>
      <p:sp>
        <p:nvSpPr>
          <p:cNvPr id="24" name="矩形 23"/>
          <p:cNvSpPr/>
          <p:nvPr/>
        </p:nvSpPr>
        <p:spPr>
          <a:xfrm>
            <a:off x="318528" y="3389717"/>
            <a:ext cx="8717968" cy="923330"/>
          </a:xfrm>
          <a:prstGeom prst="rect">
            <a:avLst/>
          </a:prstGeom>
        </p:spPr>
        <p:txBody>
          <a:bodyPr wrap="square">
            <a:spAutoFit/>
          </a:bodyPr>
          <a:lstStyle/>
          <a:p>
            <a:r>
              <a:rPr lang="zh-CN" altLang="en-US" dirty="0"/>
              <a:t>程序应尽可能能将数据的存储与处理分开，数据模型仅仅存储数据，数据处理者根据数据模型和需求处理数据，比如当用户需要注册时，</a:t>
            </a:r>
            <a:r>
              <a:rPr lang="zh-CN" altLang="en-US" b="1" dirty="0"/>
              <a:t>数据处理者将数据模型中的数据写入到数据库的表中</a:t>
            </a:r>
            <a:r>
              <a:rPr lang="zh-CN" altLang="en-US" dirty="0"/>
              <a:t>。</a:t>
            </a:r>
          </a:p>
        </p:txBody>
      </p:sp>
      <p:sp>
        <p:nvSpPr>
          <p:cNvPr id="25" name="矩形 24"/>
          <p:cNvSpPr/>
          <p:nvPr/>
        </p:nvSpPr>
        <p:spPr>
          <a:xfrm>
            <a:off x="306342" y="4314118"/>
            <a:ext cx="994183"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4</a:t>
            </a:r>
            <a:r>
              <a:rPr lang="zh-CN" altLang="en-US" b="1" dirty="0"/>
              <a:t>．视图</a:t>
            </a:r>
          </a:p>
        </p:txBody>
      </p:sp>
      <p:sp>
        <p:nvSpPr>
          <p:cNvPr id="26" name="矩形 25"/>
          <p:cNvSpPr/>
          <p:nvPr/>
        </p:nvSpPr>
        <p:spPr>
          <a:xfrm>
            <a:off x="306342" y="4730598"/>
            <a:ext cx="8730154" cy="923330"/>
          </a:xfrm>
          <a:prstGeom prst="rect">
            <a:avLst/>
          </a:prstGeom>
        </p:spPr>
        <p:txBody>
          <a:bodyPr wrap="square">
            <a:spAutoFit/>
          </a:bodyPr>
          <a:lstStyle/>
          <a:p>
            <a:r>
              <a:rPr lang="zh-CN" altLang="en-US" dirty="0"/>
              <a:t>程序尽可能提供给用户交互方便的视图，用户可以使用该视图修改模型中的数据。并利用视图提供的交互事件（例如</a:t>
            </a:r>
            <a:r>
              <a:rPr lang="en-US" altLang="zh-CN" dirty="0" err="1"/>
              <a:t>ActionEvent</a:t>
            </a:r>
            <a:r>
              <a:rPr lang="zh-CN" altLang="en-US" dirty="0"/>
              <a:t>事件），将模型交给数据处理者（即</a:t>
            </a:r>
            <a:r>
              <a:rPr lang="zh-CN" altLang="en-US" b="1" dirty="0"/>
              <a:t>所谓的</a:t>
            </a:r>
            <a:r>
              <a:rPr lang="en-US" altLang="zh-CN" b="1" dirty="0"/>
              <a:t>MVC</a:t>
            </a:r>
            <a:r>
              <a:rPr lang="zh-CN" altLang="en-US" b="1" dirty="0"/>
              <a:t>设计理念</a:t>
            </a:r>
            <a:r>
              <a:rPr lang="zh-CN" altLang="en-US" dirty="0"/>
              <a:t>）。</a:t>
            </a:r>
          </a:p>
        </p:txBody>
      </p:sp>
    </p:spTree>
    <p:extLst>
      <p:ext uri="{BB962C8B-B14F-4D97-AF65-F5344CB8AC3E}">
        <p14:creationId xmlns:p14="http://schemas.microsoft.com/office/powerpoint/2010/main" val="39988482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121" y="-71438"/>
            <a:ext cx="2803910" cy="699036"/>
          </a:xfrm>
        </p:spPr>
        <p:txBody>
          <a:bodyPr>
            <a:normAutofit/>
          </a:bodyPr>
          <a:lstStyle/>
          <a:p>
            <a:r>
              <a:rPr lang="en-US" altLang="zh-CN" sz="2400" dirty="0"/>
              <a:t>14.14  </a:t>
            </a:r>
            <a:r>
              <a:rPr lang="zh-CN" altLang="zh-CN" sz="2400" dirty="0"/>
              <a:t>注册与登录</a:t>
            </a:r>
          </a:p>
        </p:txBody>
      </p:sp>
      <p:sp>
        <p:nvSpPr>
          <p:cNvPr id="13" name="文本占位符 3"/>
          <p:cNvSpPr>
            <a:spLocks noGrp="1"/>
          </p:cNvSpPr>
          <p:nvPr>
            <p:ph type="body" sz="half" idx="2"/>
          </p:nvPr>
        </p:nvSpPr>
        <p:spPr>
          <a:xfrm>
            <a:off x="323528" y="710665"/>
            <a:ext cx="2448273" cy="1278175"/>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0070C0"/>
                </a:solidFill>
              </a:rPr>
              <a:t>14.14.1 </a:t>
            </a:r>
            <a:r>
              <a:rPr lang="zh-CN" altLang="en-US" sz="1800" b="1" dirty="0">
                <a:solidFill>
                  <a:srgbClr val="0070C0"/>
                </a:solidFill>
              </a:rPr>
              <a:t>设计思路</a:t>
            </a:r>
          </a:p>
          <a:p>
            <a:pPr marL="285750" indent="-285750">
              <a:buFont typeface="Arial" pitchFamily="34" charset="0"/>
              <a:buChar char="•"/>
            </a:pPr>
            <a:r>
              <a:rPr lang="en-US" altLang="zh-CN" sz="1800" b="1" dirty="0">
                <a:solidFill>
                  <a:srgbClr val="C00000"/>
                </a:solidFill>
              </a:rPr>
              <a:t>14.14.2 </a:t>
            </a:r>
            <a:r>
              <a:rPr lang="zh-CN" altLang="en-US" sz="1800" b="1" dirty="0">
                <a:solidFill>
                  <a:srgbClr val="C00000"/>
                </a:solidFill>
              </a:rPr>
              <a:t>具体设计</a:t>
            </a:r>
          </a:p>
          <a:p>
            <a:pPr marL="285750" indent="-285750">
              <a:buFont typeface="Arial" pitchFamily="34" charset="0"/>
              <a:buChar char="•"/>
            </a:pPr>
            <a:r>
              <a:rPr lang="en-US" altLang="zh-CN" sz="1800" b="1" dirty="0">
                <a:solidFill>
                  <a:srgbClr val="0070C0"/>
                </a:solidFill>
              </a:rPr>
              <a:t>14.14.3 </a:t>
            </a:r>
            <a:r>
              <a:rPr lang="zh-CN" altLang="en-US" sz="1800" b="1" dirty="0">
                <a:solidFill>
                  <a:srgbClr val="0070C0"/>
                </a:solidFill>
              </a:rPr>
              <a:t>用户程序</a:t>
            </a:r>
            <a:endParaRPr lang="zh-CN" altLang="en-US" dirty="0">
              <a:solidFill>
                <a:srgbClr val="C00000"/>
              </a:solidFill>
            </a:endParaRPr>
          </a:p>
        </p:txBody>
      </p:sp>
      <p:sp>
        <p:nvSpPr>
          <p:cNvPr id="18" name="左箭头 17"/>
          <p:cNvSpPr/>
          <p:nvPr/>
        </p:nvSpPr>
        <p:spPr>
          <a:xfrm>
            <a:off x="2765537" y="1066123"/>
            <a:ext cx="216024" cy="358095"/>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203848" y="696791"/>
            <a:ext cx="2807115"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1</a:t>
            </a:r>
            <a:r>
              <a:rPr lang="zh-CN" altLang="en-US" b="1" dirty="0" smtClean="0"/>
              <a:t>．</a:t>
            </a:r>
            <a:r>
              <a:rPr lang="en-US" altLang="zh-CN" b="1" dirty="0"/>
              <a:t>user</a:t>
            </a:r>
            <a:r>
              <a:rPr lang="zh-CN" altLang="zh-CN" b="1" dirty="0"/>
              <a:t>数据库和</a:t>
            </a:r>
            <a:r>
              <a:rPr lang="en-US" altLang="zh-CN" b="1" dirty="0"/>
              <a:t>register</a:t>
            </a:r>
            <a:r>
              <a:rPr lang="zh-CN" altLang="zh-CN" b="1" dirty="0"/>
              <a:t>表</a:t>
            </a:r>
            <a:endParaRPr lang="zh-CN" altLang="en-US" b="1" dirty="0"/>
          </a:p>
        </p:txBody>
      </p:sp>
      <p:sp>
        <p:nvSpPr>
          <p:cNvPr id="20" name="矩形 19"/>
          <p:cNvSpPr/>
          <p:nvPr/>
        </p:nvSpPr>
        <p:spPr>
          <a:xfrm>
            <a:off x="3193554" y="1066123"/>
            <a:ext cx="5842942" cy="923330"/>
          </a:xfrm>
          <a:prstGeom prst="rect">
            <a:avLst/>
          </a:prstGeom>
        </p:spPr>
        <p:txBody>
          <a:bodyPr wrap="square">
            <a:spAutoFit/>
          </a:bodyPr>
          <a:lstStyle/>
          <a:p>
            <a:r>
              <a:rPr lang="zh-CN" altLang="zh-CN" dirty="0"/>
              <a:t>创建名字是</a:t>
            </a:r>
            <a:r>
              <a:rPr lang="en-US" altLang="zh-CN" dirty="0"/>
              <a:t>user</a:t>
            </a:r>
            <a:r>
              <a:rPr lang="zh-CN" altLang="zh-CN" dirty="0"/>
              <a:t>的数据库，在该库中新建名字是</a:t>
            </a:r>
            <a:r>
              <a:rPr lang="en-US" altLang="zh-CN" dirty="0"/>
              <a:t>register</a:t>
            </a:r>
            <a:r>
              <a:rPr lang="zh-CN" altLang="zh-CN" dirty="0"/>
              <a:t>的表，表的设计结构为：</a:t>
            </a:r>
          </a:p>
          <a:p>
            <a:r>
              <a:rPr lang="en-US" altLang="zh-CN" dirty="0"/>
              <a:t>(id char(20) primary </a:t>
            </a:r>
            <a:r>
              <a:rPr lang="en-US" altLang="zh-CN" dirty="0" err="1"/>
              <a:t>key,password</a:t>
            </a:r>
            <a:r>
              <a:rPr lang="en-US" altLang="zh-CN" dirty="0"/>
              <a:t> </a:t>
            </a:r>
            <a:r>
              <a:rPr lang="en-US" altLang="zh-CN" dirty="0" err="1"/>
              <a:t>varchar</a:t>
            </a:r>
            <a:r>
              <a:rPr lang="en-US" altLang="zh-CN" dirty="0"/>
              <a:t>(30),birth date</a:t>
            </a:r>
            <a:r>
              <a:rPr lang="en-US" altLang="zh-CN" dirty="0" smtClean="0"/>
              <a:t>)</a:t>
            </a:r>
            <a:endParaRPr lang="zh-CN" altLang="en-US" dirty="0"/>
          </a:p>
        </p:txBody>
      </p:sp>
      <p:sp>
        <p:nvSpPr>
          <p:cNvPr id="3" name="矩形 2"/>
          <p:cNvSpPr/>
          <p:nvPr/>
        </p:nvSpPr>
        <p:spPr>
          <a:xfrm>
            <a:off x="323528" y="2132856"/>
            <a:ext cx="8496944" cy="369332"/>
          </a:xfrm>
          <a:prstGeom prst="rect">
            <a:avLst/>
          </a:prstGeom>
        </p:spPr>
        <p:txBody>
          <a:bodyPr wrap="square">
            <a:spAutoFit/>
          </a:bodyPr>
          <a:lstStyle/>
          <a:p>
            <a:r>
              <a:rPr lang="zh-CN" altLang="en-US" dirty="0"/>
              <a:t>将</a:t>
            </a:r>
            <a:r>
              <a:rPr lang="en-US" altLang="zh-CN" dirty="0">
                <a:hlinkClick r:id="rId2" action="ppaction://hlinkfile"/>
              </a:rPr>
              <a:t>register.sql</a:t>
            </a:r>
            <a:r>
              <a:rPr lang="zh-CN" altLang="en-US" dirty="0"/>
              <a:t>文件（知识点见</a:t>
            </a:r>
            <a:r>
              <a:rPr lang="en-US" altLang="zh-CN" dirty="0"/>
              <a:t>14.3</a:t>
            </a:r>
            <a:r>
              <a:rPr lang="zh-CN" altLang="en-US" dirty="0"/>
              <a:t>（</a:t>
            </a:r>
            <a:r>
              <a:rPr lang="en-US" altLang="zh-CN" dirty="0"/>
              <a:t>4</a:t>
            </a:r>
            <a:r>
              <a:rPr lang="zh-CN" altLang="en-US" dirty="0"/>
              <a:t>））</a:t>
            </a:r>
            <a:r>
              <a:rPr lang="zh-CN" altLang="en-US" dirty="0" smtClean="0"/>
              <a:t>：</a:t>
            </a:r>
            <a:endParaRPr lang="zh-CN" altLang="en-US" dirty="0"/>
          </a:p>
        </p:txBody>
      </p:sp>
      <p:sp>
        <p:nvSpPr>
          <p:cNvPr id="4" name="矩形 3"/>
          <p:cNvSpPr/>
          <p:nvPr/>
        </p:nvSpPr>
        <p:spPr>
          <a:xfrm>
            <a:off x="479537" y="2636912"/>
            <a:ext cx="4572000" cy="2308324"/>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r>
              <a:rPr lang="en-US" altLang="zh-CN" dirty="0"/>
              <a:t>create database user;</a:t>
            </a:r>
          </a:p>
          <a:p>
            <a:r>
              <a:rPr lang="en-US" altLang="zh-CN" dirty="0"/>
              <a:t>use user</a:t>
            </a:r>
          </a:p>
          <a:p>
            <a:r>
              <a:rPr lang="en-US" altLang="zh-CN" dirty="0"/>
              <a:t>CREATE TABLE register (</a:t>
            </a:r>
          </a:p>
          <a:p>
            <a:r>
              <a:rPr lang="en-US" altLang="zh-CN" dirty="0"/>
              <a:t>id char(20) not null ,</a:t>
            </a:r>
          </a:p>
          <a:p>
            <a:r>
              <a:rPr lang="en-US" altLang="zh-CN" dirty="0"/>
              <a:t>password </a:t>
            </a:r>
            <a:r>
              <a:rPr lang="en-US" altLang="zh-CN" dirty="0" err="1"/>
              <a:t>varchar</a:t>
            </a:r>
            <a:r>
              <a:rPr lang="en-US" altLang="zh-CN" dirty="0"/>
              <a:t>(30),</a:t>
            </a:r>
          </a:p>
          <a:p>
            <a:r>
              <a:rPr lang="en-US" altLang="zh-CN" dirty="0"/>
              <a:t>birth date ,</a:t>
            </a:r>
          </a:p>
          <a:p>
            <a:r>
              <a:rPr lang="en-US" altLang="zh-CN" dirty="0"/>
              <a:t>PRIMARY KEY (id)</a:t>
            </a:r>
          </a:p>
          <a:p>
            <a:r>
              <a:rPr lang="en-US" altLang="zh-CN" dirty="0"/>
              <a:t>);</a:t>
            </a:r>
          </a:p>
        </p:txBody>
      </p:sp>
      <p:sp>
        <p:nvSpPr>
          <p:cNvPr id="5" name="矩形 4"/>
          <p:cNvSpPr/>
          <p:nvPr/>
        </p:nvSpPr>
        <p:spPr>
          <a:xfrm>
            <a:off x="333226" y="5147875"/>
            <a:ext cx="7764871" cy="646331"/>
          </a:xfrm>
          <a:prstGeom prst="rect">
            <a:avLst/>
          </a:prstGeom>
        </p:spPr>
        <p:txBody>
          <a:bodyPr wrap="square">
            <a:spAutoFit/>
          </a:bodyPr>
          <a:lstStyle/>
          <a:p>
            <a:r>
              <a:rPr lang="zh-CN" altLang="en-US" dirty="0"/>
              <a:t>保存到</a:t>
            </a:r>
            <a:r>
              <a:rPr lang="en-US" altLang="zh-CN" dirty="0"/>
              <a:t>C:\ch14</a:t>
            </a:r>
            <a:r>
              <a:rPr lang="zh-CN" altLang="en-US" dirty="0"/>
              <a:t>中，然后启动</a:t>
            </a:r>
            <a:r>
              <a:rPr lang="en-US" altLang="zh-CN" dirty="0" err="1"/>
              <a:t>mysql</a:t>
            </a:r>
            <a:r>
              <a:rPr lang="zh-CN" altLang="en-US" dirty="0"/>
              <a:t>命令行客户端，导入</a:t>
            </a:r>
            <a:r>
              <a:rPr lang="en-US" altLang="zh-CN" dirty="0" err="1"/>
              <a:t>register.sql</a:t>
            </a:r>
            <a:r>
              <a:rPr lang="zh-CN" altLang="en-US" dirty="0"/>
              <a:t>文件（</a:t>
            </a:r>
            <a:r>
              <a:rPr lang="en-US" altLang="zh-CN" dirty="0"/>
              <a:t>source c:\cha14\register.sql</a:t>
            </a:r>
            <a:r>
              <a:rPr lang="zh-CN" altLang="en-US" dirty="0"/>
              <a:t>），建立</a:t>
            </a:r>
            <a:r>
              <a:rPr lang="en-US" altLang="zh-CN" dirty="0"/>
              <a:t>user</a:t>
            </a:r>
            <a:r>
              <a:rPr lang="zh-CN" altLang="en-US" dirty="0"/>
              <a:t>数据库以及</a:t>
            </a:r>
            <a:r>
              <a:rPr lang="en-US" altLang="zh-CN" dirty="0"/>
              <a:t>register</a:t>
            </a:r>
            <a:r>
              <a:rPr lang="zh-CN" altLang="en-US" dirty="0"/>
              <a:t>表，如</a:t>
            </a:r>
            <a:r>
              <a:rPr lang="zh-CN" altLang="en-US" dirty="0" smtClean="0"/>
              <a:t>图。</a:t>
            </a:r>
            <a:endParaRPr lang="zh-CN" altLang="en-US" dirty="0"/>
          </a:p>
        </p:txBody>
      </p:sp>
      <p:pic>
        <p:nvPicPr>
          <p:cNvPr id="634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2828429"/>
            <a:ext cx="3440689" cy="2116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16325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121" y="-71438"/>
            <a:ext cx="2803910" cy="699036"/>
          </a:xfrm>
        </p:spPr>
        <p:txBody>
          <a:bodyPr>
            <a:normAutofit/>
          </a:bodyPr>
          <a:lstStyle/>
          <a:p>
            <a:r>
              <a:rPr lang="en-US" altLang="zh-CN" sz="2400" dirty="0"/>
              <a:t>14.14  </a:t>
            </a:r>
            <a:r>
              <a:rPr lang="zh-CN" altLang="zh-CN" sz="2400" dirty="0"/>
              <a:t>注册与登录</a:t>
            </a:r>
          </a:p>
        </p:txBody>
      </p:sp>
      <p:sp>
        <p:nvSpPr>
          <p:cNvPr id="13" name="文本占位符 3"/>
          <p:cNvSpPr>
            <a:spLocks noGrp="1"/>
          </p:cNvSpPr>
          <p:nvPr>
            <p:ph type="body" sz="half" idx="2"/>
          </p:nvPr>
        </p:nvSpPr>
        <p:spPr>
          <a:xfrm>
            <a:off x="323528" y="710665"/>
            <a:ext cx="2448273" cy="1278175"/>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0070C0"/>
                </a:solidFill>
              </a:rPr>
              <a:t>14.14.1 </a:t>
            </a:r>
            <a:r>
              <a:rPr lang="zh-CN" altLang="en-US" sz="1800" b="1" dirty="0">
                <a:solidFill>
                  <a:srgbClr val="0070C0"/>
                </a:solidFill>
              </a:rPr>
              <a:t>设计思路</a:t>
            </a:r>
          </a:p>
          <a:p>
            <a:pPr marL="285750" indent="-285750">
              <a:buFont typeface="Arial" pitchFamily="34" charset="0"/>
              <a:buChar char="•"/>
            </a:pPr>
            <a:r>
              <a:rPr lang="en-US" altLang="zh-CN" sz="1800" b="1" dirty="0">
                <a:solidFill>
                  <a:srgbClr val="C00000"/>
                </a:solidFill>
              </a:rPr>
              <a:t>14.14.2 </a:t>
            </a:r>
            <a:r>
              <a:rPr lang="zh-CN" altLang="en-US" sz="1800" b="1" dirty="0">
                <a:solidFill>
                  <a:srgbClr val="C00000"/>
                </a:solidFill>
              </a:rPr>
              <a:t>具体设计</a:t>
            </a:r>
          </a:p>
          <a:p>
            <a:pPr marL="285750" indent="-285750">
              <a:buFont typeface="Arial" pitchFamily="34" charset="0"/>
              <a:buChar char="•"/>
            </a:pPr>
            <a:r>
              <a:rPr lang="en-US" altLang="zh-CN" sz="1800" b="1" dirty="0">
                <a:solidFill>
                  <a:srgbClr val="0070C0"/>
                </a:solidFill>
              </a:rPr>
              <a:t>14.14.3 </a:t>
            </a:r>
            <a:r>
              <a:rPr lang="zh-CN" altLang="en-US" sz="1800" b="1" dirty="0">
                <a:solidFill>
                  <a:srgbClr val="0070C0"/>
                </a:solidFill>
              </a:rPr>
              <a:t>用户程序</a:t>
            </a:r>
            <a:endParaRPr lang="zh-CN" altLang="en-US" dirty="0">
              <a:solidFill>
                <a:srgbClr val="C00000"/>
              </a:solidFill>
            </a:endParaRPr>
          </a:p>
        </p:txBody>
      </p:sp>
      <p:sp>
        <p:nvSpPr>
          <p:cNvPr id="18" name="左箭头 17"/>
          <p:cNvSpPr/>
          <p:nvPr/>
        </p:nvSpPr>
        <p:spPr>
          <a:xfrm>
            <a:off x="2765537" y="1066123"/>
            <a:ext cx="216024" cy="358095"/>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239294" y="327459"/>
            <a:ext cx="995785"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smtClean="0"/>
              <a:t>2</a:t>
            </a:r>
            <a:r>
              <a:rPr lang="zh-CN" altLang="en-US" b="1" dirty="0" smtClean="0"/>
              <a:t>．</a:t>
            </a:r>
            <a:r>
              <a:rPr lang="zh-CN" altLang="zh-CN" b="1" dirty="0" smtClean="0"/>
              <a:t>模型</a:t>
            </a:r>
            <a:endParaRPr lang="zh-CN" altLang="zh-CN" b="1" dirty="0"/>
          </a:p>
        </p:txBody>
      </p:sp>
      <p:sp>
        <p:nvSpPr>
          <p:cNvPr id="6" name="矩形 5"/>
          <p:cNvSpPr/>
          <p:nvPr/>
        </p:nvSpPr>
        <p:spPr>
          <a:xfrm>
            <a:off x="3203848" y="824053"/>
            <a:ext cx="5760640" cy="1200329"/>
          </a:xfrm>
          <a:prstGeom prst="rect">
            <a:avLst/>
          </a:prstGeom>
        </p:spPr>
        <p:txBody>
          <a:bodyPr wrap="square">
            <a:spAutoFit/>
          </a:bodyPr>
          <a:lstStyle/>
          <a:p>
            <a:r>
              <a:rPr lang="zh-CN" altLang="en-US" b="1" dirty="0"/>
              <a:t>（</a:t>
            </a:r>
            <a:r>
              <a:rPr lang="en-US" altLang="zh-CN" b="1" dirty="0"/>
              <a:t>1</a:t>
            </a:r>
            <a:r>
              <a:rPr lang="zh-CN" altLang="en-US" b="1" dirty="0"/>
              <a:t>）注册模型</a:t>
            </a:r>
          </a:p>
          <a:p>
            <a:r>
              <a:rPr lang="zh-CN" altLang="en-US" dirty="0"/>
              <a:t>数据模型的作用是存放数据，一般不参与数据的操作，大部分情况下，数据模型只需提供设置数据和获取数据的方法。</a:t>
            </a:r>
          </a:p>
        </p:txBody>
      </p:sp>
      <p:sp>
        <p:nvSpPr>
          <p:cNvPr id="7" name="矩形 6"/>
          <p:cNvSpPr/>
          <p:nvPr/>
        </p:nvSpPr>
        <p:spPr>
          <a:xfrm>
            <a:off x="323528" y="2082402"/>
            <a:ext cx="8424936" cy="646331"/>
          </a:xfrm>
          <a:prstGeom prst="rect">
            <a:avLst/>
          </a:prstGeom>
        </p:spPr>
        <p:txBody>
          <a:bodyPr wrap="square">
            <a:spAutoFit/>
          </a:bodyPr>
          <a:lstStyle/>
          <a:p>
            <a:r>
              <a:rPr lang="zh-CN" altLang="en-US" b="1" dirty="0"/>
              <a:t>（</a:t>
            </a:r>
            <a:r>
              <a:rPr lang="en-US" altLang="zh-CN" b="1" dirty="0"/>
              <a:t>2</a:t>
            </a:r>
            <a:r>
              <a:rPr lang="zh-CN" altLang="en-US" b="1" dirty="0"/>
              <a:t>）登录模型</a:t>
            </a:r>
          </a:p>
          <a:p>
            <a:r>
              <a:rPr lang="zh-CN" altLang="en-US" dirty="0"/>
              <a:t>登录模型只存放用户名，密码和登录是否成功的数据。</a:t>
            </a:r>
          </a:p>
        </p:txBody>
      </p:sp>
      <p:sp>
        <p:nvSpPr>
          <p:cNvPr id="8" name="矩形 7"/>
          <p:cNvSpPr/>
          <p:nvPr/>
        </p:nvSpPr>
        <p:spPr>
          <a:xfrm>
            <a:off x="327571" y="2728733"/>
            <a:ext cx="1225015" cy="369332"/>
          </a:xfrm>
          <a:prstGeom prst="rect">
            <a:avLst/>
          </a:prstGeom>
        </p:spPr>
        <p:txBody>
          <a:bodyPr wrap="none">
            <a:spAutoFit/>
          </a:bodyPr>
          <a:lstStyle/>
          <a:p>
            <a:r>
              <a:rPr lang="zh-CN" altLang="en-US" b="1" dirty="0"/>
              <a:t>（</a:t>
            </a:r>
            <a:r>
              <a:rPr lang="en-US" altLang="zh-CN" b="1" dirty="0"/>
              <a:t>3</a:t>
            </a:r>
            <a:r>
              <a:rPr lang="zh-CN" altLang="en-US" b="1" dirty="0"/>
              <a:t>）代码</a:t>
            </a:r>
          </a:p>
        </p:txBody>
      </p:sp>
      <p:sp>
        <p:nvSpPr>
          <p:cNvPr id="9" name="矩形 8"/>
          <p:cNvSpPr/>
          <p:nvPr/>
        </p:nvSpPr>
        <p:spPr>
          <a:xfrm>
            <a:off x="323528" y="3106727"/>
            <a:ext cx="8820472" cy="923330"/>
          </a:xfrm>
          <a:prstGeom prst="rect">
            <a:avLst/>
          </a:prstGeom>
        </p:spPr>
        <p:txBody>
          <a:bodyPr wrap="square">
            <a:spAutoFit/>
          </a:bodyPr>
          <a:lstStyle/>
          <a:p>
            <a:r>
              <a:rPr lang="zh-CN" altLang="en-US" dirty="0"/>
              <a:t>模型的包名都是</a:t>
            </a:r>
            <a:r>
              <a:rPr lang="en-US" altLang="zh-CN" dirty="0" err="1"/>
              <a:t>geng.model</a:t>
            </a:r>
            <a:r>
              <a:rPr lang="zh-CN" altLang="en-US" dirty="0"/>
              <a:t>，需按着包名形成的目录结构存放（见</a:t>
            </a:r>
            <a:r>
              <a:rPr lang="en-US" altLang="zh-CN" dirty="0"/>
              <a:t>4.8.2</a:t>
            </a:r>
            <a:r>
              <a:rPr lang="zh-CN" altLang="en-US" dirty="0"/>
              <a:t>），例如将下述注册模型</a:t>
            </a:r>
            <a:r>
              <a:rPr lang="en-US" altLang="zh-CN" dirty="0"/>
              <a:t>Register.java</a:t>
            </a:r>
            <a:r>
              <a:rPr lang="zh-CN" altLang="en-US" dirty="0"/>
              <a:t>保存到</a:t>
            </a:r>
            <a:r>
              <a:rPr lang="en-US" altLang="zh-CN" dirty="0"/>
              <a:t>c:\ch14\geng\model</a:t>
            </a:r>
            <a:r>
              <a:rPr lang="zh-CN" altLang="en-US" dirty="0"/>
              <a:t>中，如下编译</a:t>
            </a:r>
            <a:r>
              <a:rPr lang="en-US" altLang="zh-CN" dirty="0"/>
              <a:t>Register.java</a:t>
            </a:r>
            <a:r>
              <a:rPr lang="zh-CN" altLang="en-US" dirty="0"/>
              <a:t>：</a:t>
            </a:r>
          </a:p>
          <a:p>
            <a:r>
              <a:rPr lang="en-US" altLang="zh-CN" b="1" dirty="0"/>
              <a:t>C:\ch14&gt;javac </a:t>
            </a:r>
            <a:r>
              <a:rPr lang="en-US" altLang="zh-CN" b="1" dirty="0" err="1"/>
              <a:t>geng</a:t>
            </a:r>
            <a:r>
              <a:rPr lang="en-US" altLang="zh-CN" b="1" dirty="0"/>
              <a:t>\model\Register.java</a:t>
            </a:r>
          </a:p>
        </p:txBody>
      </p:sp>
      <p:sp>
        <p:nvSpPr>
          <p:cNvPr id="10" name="矩形 9"/>
          <p:cNvSpPr/>
          <p:nvPr/>
        </p:nvSpPr>
        <p:spPr>
          <a:xfrm>
            <a:off x="351394" y="4760267"/>
            <a:ext cx="2089033" cy="369332"/>
          </a:xfrm>
          <a:prstGeom prst="rect">
            <a:avLst/>
          </a:prstGeom>
        </p:spPr>
        <p:txBody>
          <a:bodyPr wrap="none">
            <a:spAutoFit/>
          </a:bodyPr>
          <a:lstStyle/>
          <a:p>
            <a:pPr marL="285750" indent="-285750">
              <a:buFont typeface="Wingdings" pitchFamily="2" charset="2"/>
              <a:buChar char="u"/>
            </a:pPr>
            <a:r>
              <a:rPr lang="zh-CN" altLang="en-US" dirty="0" smtClean="0"/>
              <a:t>注册</a:t>
            </a:r>
            <a:r>
              <a:rPr lang="zh-CN" altLang="en-US" dirty="0"/>
              <a:t>模型的代码</a:t>
            </a:r>
          </a:p>
        </p:txBody>
      </p:sp>
      <p:sp>
        <p:nvSpPr>
          <p:cNvPr id="11" name="矩形 10"/>
          <p:cNvSpPr/>
          <p:nvPr/>
        </p:nvSpPr>
        <p:spPr>
          <a:xfrm>
            <a:off x="694365" y="5157192"/>
            <a:ext cx="1347357"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altLang="zh-CN" dirty="0">
                <a:hlinkClick r:id="rId2" action="ppaction://hlinkfile"/>
              </a:rPr>
              <a:t>Register.java</a:t>
            </a:r>
            <a:endParaRPr lang="zh-CN" altLang="en-US" dirty="0"/>
          </a:p>
        </p:txBody>
      </p:sp>
      <p:sp>
        <p:nvSpPr>
          <p:cNvPr id="12" name="矩形 11"/>
          <p:cNvSpPr/>
          <p:nvPr/>
        </p:nvSpPr>
        <p:spPr>
          <a:xfrm>
            <a:off x="2893815" y="4749104"/>
            <a:ext cx="2089033" cy="369332"/>
          </a:xfrm>
          <a:prstGeom prst="rect">
            <a:avLst/>
          </a:prstGeom>
        </p:spPr>
        <p:txBody>
          <a:bodyPr wrap="none">
            <a:spAutoFit/>
          </a:bodyPr>
          <a:lstStyle/>
          <a:p>
            <a:pPr marL="285750" indent="-285750">
              <a:buFont typeface="Wingdings" pitchFamily="2" charset="2"/>
              <a:buChar char="u"/>
            </a:pPr>
            <a:r>
              <a:rPr lang="zh-CN" altLang="en-US" dirty="0" smtClean="0"/>
              <a:t>登录</a:t>
            </a:r>
            <a:r>
              <a:rPr lang="zh-CN" altLang="en-US" dirty="0"/>
              <a:t>模型的代码</a:t>
            </a:r>
          </a:p>
        </p:txBody>
      </p:sp>
      <p:sp>
        <p:nvSpPr>
          <p:cNvPr id="14" name="矩形 13"/>
          <p:cNvSpPr/>
          <p:nvPr/>
        </p:nvSpPr>
        <p:spPr>
          <a:xfrm>
            <a:off x="3239294" y="5129599"/>
            <a:ext cx="1118383"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altLang="zh-CN" dirty="0">
                <a:hlinkClick r:id="rId3" action="ppaction://hlinkfile"/>
              </a:rPr>
              <a:t>Login.java</a:t>
            </a:r>
            <a:endParaRPr lang="zh-CN" altLang="en-US" dirty="0"/>
          </a:p>
        </p:txBody>
      </p:sp>
    </p:spTree>
    <p:extLst>
      <p:ext uri="{BB962C8B-B14F-4D97-AF65-F5344CB8AC3E}">
        <p14:creationId xmlns:p14="http://schemas.microsoft.com/office/powerpoint/2010/main" val="34850421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121" y="-71438"/>
            <a:ext cx="2803910" cy="699036"/>
          </a:xfrm>
        </p:spPr>
        <p:txBody>
          <a:bodyPr>
            <a:normAutofit/>
          </a:bodyPr>
          <a:lstStyle/>
          <a:p>
            <a:r>
              <a:rPr lang="en-US" altLang="zh-CN" sz="2400" dirty="0"/>
              <a:t>14.14  </a:t>
            </a:r>
            <a:r>
              <a:rPr lang="zh-CN" altLang="zh-CN" sz="2400" dirty="0"/>
              <a:t>注册与登录</a:t>
            </a:r>
          </a:p>
        </p:txBody>
      </p:sp>
      <p:sp>
        <p:nvSpPr>
          <p:cNvPr id="13" name="文本占位符 3"/>
          <p:cNvSpPr>
            <a:spLocks noGrp="1"/>
          </p:cNvSpPr>
          <p:nvPr>
            <p:ph type="body" sz="half" idx="2"/>
          </p:nvPr>
        </p:nvSpPr>
        <p:spPr>
          <a:xfrm>
            <a:off x="323528" y="710665"/>
            <a:ext cx="2448273" cy="1278175"/>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0070C0"/>
                </a:solidFill>
              </a:rPr>
              <a:t>14.14.1 </a:t>
            </a:r>
            <a:r>
              <a:rPr lang="zh-CN" altLang="en-US" sz="1800" b="1" dirty="0">
                <a:solidFill>
                  <a:srgbClr val="0070C0"/>
                </a:solidFill>
              </a:rPr>
              <a:t>设计思路</a:t>
            </a:r>
          </a:p>
          <a:p>
            <a:pPr marL="285750" indent="-285750">
              <a:buFont typeface="Arial" pitchFamily="34" charset="0"/>
              <a:buChar char="•"/>
            </a:pPr>
            <a:r>
              <a:rPr lang="en-US" altLang="zh-CN" sz="1800" b="1" dirty="0">
                <a:solidFill>
                  <a:srgbClr val="C00000"/>
                </a:solidFill>
              </a:rPr>
              <a:t>14.14.2 </a:t>
            </a:r>
            <a:r>
              <a:rPr lang="zh-CN" altLang="en-US" sz="1800" b="1" dirty="0">
                <a:solidFill>
                  <a:srgbClr val="C00000"/>
                </a:solidFill>
              </a:rPr>
              <a:t>具体设计</a:t>
            </a:r>
          </a:p>
          <a:p>
            <a:pPr marL="285750" indent="-285750">
              <a:buFont typeface="Arial" pitchFamily="34" charset="0"/>
              <a:buChar char="•"/>
            </a:pPr>
            <a:r>
              <a:rPr lang="en-US" altLang="zh-CN" sz="1800" b="1" dirty="0">
                <a:solidFill>
                  <a:srgbClr val="0070C0"/>
                </a:solidFill>
              </a:rPr>
              <a:t>14.14.3 </a:t>
            </a:r>
            <a:r>
              <a:rPr lang="zh-CN" altLang="en-US" sz="1800" b="1" dirty="0">
                <a:solidFill>
                  <a:srgbClr val="0070C0"/>
                </a:solidFill>
              </a:rPr>
              <a:t>用户程序</a:t>
            </a:r>
            <a:endParaRPr lang="zh-CN" altLang="en-US" dirty="0">
              <a:solidFill>
                <a:srgbClr val="C00000"/>
              </a:solidFill>
            </a:endParaRPr>
          </a:p>
        </p:txBody>
      </p:sp>
      <p:sp>
        <p:nvSpPr>
          <p:cNvPr id="18" name="左箭头 17"/>
          <p:cNvSpPr/>
          <p:nvPr/>
        </p:nvSpPr>
        <p:spPr>
          <a:xfrm>
            <a:off x="2765537" y="1066123"/>
            <a:ext cx="216024" cy="358095"/>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239294" y="327459"/>
            <a:ext cx="1455848"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3</a:t>
            </a:r>
            <a:r>
              <a:rPr lang="zh-CN" altLang="zh-CN" b="1" dirty="0"/>
              <a:t>．数据处理</a:t>
            </a:r>
          </a:p>
        </p:txBody>
      </p:sp>
      <p:sp>
        <p:nvSpPr>
          <p:cNvPr id="6" name="矩形 5"/>
          <p:cNvSpPr/>
          <p:nvPr/>
        </p:nvSpPr>
        <p:spPr>
          <a:xfrm>
            <a:off x="3203848" y="824053"/>
            <a:ext cx="5760640" cy="1200329"/>
          </a:xfrm>
          <a:prstGeom prst="rect">
            <a:avLst/>
          </a:prstGeom>
        </p:spPr>
        <p:txBody>
          <a:bodyPr wrap="square">
            <a:spAutoFit/>
          </a:bodyPr>
          <a:lstStyle/>
          <a:p>
            <a:r>
              <a:rPr lang="zh-CN" altLang="zh-CN" b="1" dirty="0"/>
              <a:t>（</a:t>
            </a:r>
            <a:r>
              <a:rPr lang="en-US" altLang="zh-CN" b="1" dirty="0"/>
              <a:t>1</a:t>
            </a:r>
            <a:r>
              <a:rPr lang="zh-CN" altLang="zh-CN" b="1" dirty="0"/>
              <a:t>）注册处理者</a:t>
            </a:r>
          </a:p>
          <a:p>
            <a:r>
              <a:rPr lang="en-US" altLang="zh-CN" b="1" dirty="0" err="1"/>
              <a:t>HandleInsertData</a:t>
            </a:r>
            <a:r>
              <a:rPr lang="zh-CN" altLang="zh-CN" dirty="0"/>
              <a:t>类去完成，该类要负责将模型中的数据写入到</a:t>
            </a:r>
            <a:r>
              <a:rPr lang="en-US" altLang="zh-CN" dirty="0"/>
              <a:t>user</a:t>
            </a:r>
            <a:r>
              <a:rPr lang="zh-CN" altLang="zh-CN" dirty="0"/>
              <a:t>数据库的</a:t>
            </a:r>
            <a:r>
              <a:rPr lang="en-US" altLang="zh-CN" dirty="0"/>
              <a:t>register</a:t>
            </a:r>
            <a:r>
              <a:rPr lang="zh-CN" altLang="zh-CN" dirty="0"/>
              <a:t>表中，即负责向</a:t>
            </a:r>
            <a:r>
              <a:rPr lang="en-US" altLang="zh-CN" dirty="0" err="1"/>
              <a:t>rigister</a:t>
            </a:r>
            <a:r>
              <a:rPr lang="zh-CN" altLang="zh-CN" dirty="0"/>
              <a:t>表插入</a:t>
            </a:r>
            <a:r>
              <a:rPr lang="zh-CN" altLang="zh-CN" dirty="0" smtClean="0"/>
              <a:t>记录</a:t>
            </a:r>
            <a:r>
              <a:rPr lang="zh-CN" altLang="en-US" dirty="0" smtClean="0"/>
              <a:t>。</a:t>
            </a:r>
            <a:endParaRPr lang="zh-CN" altLang="en-US" dirty="0"/>
          </a:p>
        </p:txBody>
      </p:sp>
      <p:sp>
        <p:nvSpPr>
          <p:cNvPr id="7" name="矩形 6"/>
          <p:cNvSpPr/>
          <p:nvPr/>
        </p:nvSpPr>
        <p:spPr>
          <a:xfrm>
            <a:off x="323528" y="2082402"/>
            <a:ext cx="8424936" cy="923330"/>
          </a:xfrm>
          <a:prstGeom prst="rect">
            <a:avLst/>
          </a:prstGeom>
        </p:spPr>
        <p:txBody>
          <a:bodyPr wrap="square">
            <a:spAutoFit/>
          </a:bodyPr>
          <a:lstStyle/>
          <a:p>
            <a:r>
              <a:rPr lang="zh-CN" altLang="zh-CN" b="1" dirty="0"/>
              <a:t>（</a:t>
            </a:r>
            <a:r>
              <a:rPr lang="en-US" altLang="zh-CN" b="1" dirty="0"/>
              <a:t>2</a:t>
            </a:r>
            <a:r>
              <a:rPr lang="zh-CN" altLang="zh-CN" b="1" dirty="0"/>
              <a:t>）登录处理者</a:t>
            </a:r>
          </a:p>
          <a:p>
            <a:r>
              <a:rPr lang="en-US" altLang="zh-CN" b="1" dirty="0" err="1" smtClean="0"/>
              <a:t>HandleLogin</a:t>
            </a:r>
            <a:r>
              <a:rPr lang="zh-CN" altLang="zh-CN" dirty="0"/>
              <a:t>类去完成，该类要负责去查询</a:t>
            </a:r>
            <a:r>
              <a:rPr lang="en-US" altLang="zh-CN" dirty="0"/>
              <a:t>user</a:t>
            </a:r>
            <a:r>
              <a:rPr lang="zh-CN" altLang="zh-CN" dirty="0"/>
              <a:t>数据库的</a:t>
            </a:r>
            <a:r>
              <a:rPr lang="en-US" altLang="zh-CN" dirty="0"/>
              <a:t>register</a:t>
            </a:r>
            <a:r>
              <a:rPr lang="zh-CN" altLang="zh-CN" dirty="0"/>
              <a:t>表，检查用户是否是已经注册的用户</a:t>
            </a:r>
            <a:r>
              <a:rPr lang="zh-CN" altLang="en-US" dirty="0" smtClean="0"/>
              <a:t>。</a:t>
            </a:r>
            <a:endParaRPr lang="zh-CN" altLang="en-US" dirty="0"/>
          </a:p>
        </p:txBody>
      </p:sp>
      <p:sp>
        <p:nvSpPr>
          <p:cNvPr id="3" name="矩形 2"/>
          <p:cNvSpPr/>
          <p:nvPr/>
        </p:nvSpPr>
        <p:spPr>
          <a:xfrm>
            <a:off x="360152" y="3005732"/>
            <a:ext cx="8604336" cy="1200329"/>
          </a:xfrm>
          <a:prstGeom prst="rect">
            <a:avLst/>
          </a:prstGeom>
        </p:spPr>
        <p:txBody>
          <a:bodyPr wrap="square">
            <a:spAutoFit/>
          </a:bodyPr>
          <a:lstStyle/>
          <a:p>
            <a:r>
              <a:rPr lang="zh-CN" altLang="en-US" b="1" dirty="0"/>
              <a:t>（</a:t>
            </a:r>
            <a:r>
              <a:rPr lang="en-US" altLang="zh-CN" b="1" dirty="0"/>
              <a:t>3</a:t>
            </a:r>
            <a:r>
              <a:rPr lang="zh-CN" altLang="en-US" b="1" dirty="0"/>
              <a:t>）代码</a:t>
            </a:r>
          </a:p>
          <a:p>
            <a:r>
              <a:rPr lang="zh-CN" altLang="en-US" dirty="0"/>
              <a:t>数据处理者的包名都是</a:t>
            </a:r>
            <a:r>
              <a:rPr lang="en-US" altLang="zh-CN" dirty="0" err="1"/>
              <a:t>geng.handle</a:t>
            </a:r>
            <a:r>
              <a:rPr lang="zh-CN" altLang="en-US" dirty="0"/>
              <a:t>，需按着包名形成的目录结构存放，例如将下述注册处理者</a:t>
            </a:r>
            <a:r>
              <a:rPr lang="en-US" altLang="zh-CN" dirty="0"/>
              <a:t>HandleRegister.java</a:t>
            </a:r>
            <a:r>
              <a:rPr lang="zh-CN" altLang="en-US" dirty="0"/>
              <a:t>保存到</a:t>
            </a:r>
            <a:r>
              <a:rPr lang="en-US" altLang="zh-CN" dirty="0"/>
              <a:t>c:\ch14\geng\handle</a:t>
            </a:r>
            <a:r>
              <a:rPr lang="zh-CN" altLang="en-US" dirty="0"/>
              <a:t>中，如下编译：</a:t>
            </a:r>
          </a:p>
          <a:p>
            <a:r>
              <a:rPr lang="en-US" altLang="zh-CN" dirty="0"/>
              <a:t>C:\ch14</a:t>
            </a:r>
            <a:r>
              <a:rPr lang="en-US" altLang="zh-CN" dirty="0" smtClean="0"/>
              <a:t>&gt; </a:t>
            </a:r>
            <a:r>
              <a:rPr lang="en-US" altLang="zh-CN" b="1" dirty="0" err="1" smtClean="0"/>
              <a:t>javac</a:t>
            </a:r>
            <a:r>
              <a:rPr lang="en-US" altLang="zh-CN" b="1" dirty="0" smtClean="0"/>
              <a:t> </a:t>
            </a:r>
            <a:r>
              <a:rPr lang="en-US" altLang="zh-CN" b="1" dirty="0" err="1"/>
              <a:t>geng</a:t>
            </a:r>
            <a:r>
              <a:rPr lang="en-US" altLang="zh-CN" b="1" dirty="0"/>
              <a:t>\model\HandleRegister.java</a:t>
            </a:r>
          </a:p>
        </p:txBody>
      </p:sp>
      <p:sp>
        <p:nvSpPr>
          <p:cNvPr id="5" name="矩形 4"/>
          <p:cNvSpPr/>
          <p:nvPr/>
        </p:nvSpPr>
        <p:spPr>
          <a:xfrm>
            <a:off x="2730141" y="4230617"/>
            <a:ext cx="2014206"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altLang="zh-CN" dirty="0">
                <a:hlinkClick r:id="rId2" action="ppaction://hlinkfile"/>
              </a:rPr>
              <a:t>HandleRegister.java</a:t>
            </a:r>
            <a:endParaRPr lang="zh-CN" altLang="en-US" dirty="0"/>
          </a:p>
        </p:txBody>
      </p:sp>
      <p:sp>
        <p:nvSpPr>
          <p:cNvPr id="15" name="矩形 14"/>
          <p:cNvSpPr/>
          <p:nvPr/>
        </p:nvSpPr>
        <p:spPr>
          <a:xfrm>
            <a:off x="445671" y="4230617"/>
            <a:ext cx="2319866" cy="369332"/>
          </a:xfrm>
          <a:prstGeom prst="rect">
            <a:avLst/>
          </a:prstGeom>
        </p:spPr>
        <p:txBody>
          <a:bodyPr wrap="none">
            <a:spAutoFit/>
          </a:bodyPr>
          <a:lstStyle/>
          <a:p>
            <a:pPr marL="285750" indent="-285750">
              <a:buFont typeface="Wingdings" pitchFamily="2" charset="2"/>
              <a:buChar char="u"/>
            </a:pPr>
            <a:r>
              <a:rPr lang="zh-CN" altLang="en-US" dirty="0"/>
              <a:t>注册处理者的代码</a:t>
            </a:r>
          </a:p>
        </p:txBody>
      </p:sp>
      <p:sp>
        <p:nvSpPr>
          <p:cNvPr id="16" name="矩形 15"/>
          <p:cNvSpPr/>
          <p:nvPr/>
        </p:nvSpPr>
        <p:spPr>
          <a:xfrm>
            <a:off x="4744347" y="4211597"/>
            <a:ext cx="2319866" cy="369332"/>
          </a:xfrm>
          <a:prstGeom prst="rect">
            <a:avLst/>
          </a:prstGeom>
        </p:spPr>
        <p:txBody>
          <a:bodyPr wrap="none">
            <a:spAutoFit/>
          </a:bodyPr>
          <a:lstStyle/>
          <a:p>
            <a:pPr marL="285750" indent="-285750">
              <a:buFont typeface="Wingdings" pitchFamily="2" charset="2"/>
              <a:buChar char="u"/>
            </a:pPr>
            <a:r>
              <a:rPr lang="zh-CN" altLang="en-US" dirty="0" smtClean="0"/>
              <a:t>登录</a:t>
            </a:r>
            <a:r>
              <a:rPr lang="zh-CN" altLang="en-US" dirty="0"/>
              <a:t>处理者的代码</a:t>
            </a:r>
          </a:p>
        </p:txBody>
      </p:sp>
      <p:sp>
        <p:nvSpPr>
          <p:cNvPr id="17" name="矩形 16"/>
          <p:cNvSpPr/>
          <p:nvPr/>
        </p:nvSpPr>
        <p:spPr>
          <a:xfrm>
            <a:off x="7064213" y="4206061"/>
            <a:ext cx="1785232"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altLang="zh-CN" dirty="0">
                <a:hlinkClick r:id="rId3" action="ppaction://hlinkfile"/>
              </a:rPr>
              <a:t>HandleLogin.java</a:t>
            </a:r>
            <a:endParaRPr lang="zh-CN" altLang="en-US" dirty="0"/>
          </a:p>
        </p:txBody>
      </p:sp>
      <p:sp>
        <p:nvSpPr>
          <p:cNvPr id="20" name="矩形 19"/>
          <p:cNvSpPr/>
          <p:nvPr/>
        </p:nvSpPr>
        <p:spPr>
          <a:xfrm>
            <a:off x="295850" y="4629595"/>
            <a:ext cx="1917513" cy="369332"/>
          </a:xfrm>
          <a:prstGeom prst="rect">
            <a:avLst/>
          </a:prstGeom>
        </p:spPr>
        <p:txBody>
          <a:bodyPr wrap="none">
            <a:spAutoFit/>
          </a:bodyPr>
          <a:lstStyle/>
          <a:p>
            <a:r>
              <a:rPr lang="zh-CN" altLang="en-US" b="1" dirty="0"/>
              <a:t>（</a:t>
            </a:r>
            <a:r>
              <a:rPr lang="en-US" altLang="zh-CN" b="1" dirty="0"/>
              <a:t>4</a:t>
            </a:r>
            <a:r>
              <a:rPr lang="zh-CN" altLang="en-US" b="1" dirty="0"/>
              <a:t>）简单的测试</a:t>
            </a:r>
          </a:p>
        </p:txBody>
      </p:sp>
      <p:sp>
        <p:nvSpPr>
          <p:cNvPr id="21" name="矩形 20"/>
          <p:cNvSpPr/>
          <p:nvPr/>
        </p:nvSpPr>
        <p:spPr>
          <a:xfrm>
            <a:off x="445670" y="5018662"/>
            <a:ext cx="8518817" cy="369332"/>
          </a:xfrm>
          <a:prstGeom prst="rect">
            <a:avLst/>
          </a:prstGeom>
        </p:spPr>
        <p:txBody>
          <a:bodyPr wrap="square">
            <a:spAutoFit/>
          </a:bodyPr>
          <a:lstStyle/>
          <a:p>
            <a:r>
              <a:rPr lang="zh-CN" altLang="en-US" dirty="0"/>
              <a:t>有了模型和数据处理者，现在就可以用</a:t>
            </a:r>
            <a:r>
              <a:rPr lang="zh-CN" altLang="en-US" dirty="0" smtClean="0"/>
              <a:t>命令行实现</a:t>
            </a:r>
            <a:r>
              <a:rPr lang="zh-CN" altLang="en-US" dirty="0"/>
              <a:t>注册和登录。</a:t>
            </a:r>
          </a:p>
        </p:txBody>
      </p:sp>
      <p:sp>
        <p:nvSpPr>
          <p:cNvPr id="22" name="矩形 21"/>
          <p:cNvSpPr/>
          <p:nvPr/>
        </p:nvSpPr>
        <p:spPr>
          <a:xfrm>
            <a:off x="374617" y="5397816"/>
            <a:ext cx="8322757" cy="646331"/>
          </a:xfrm>
          <a:prstGeom prst="rect">
            <a:avLst/>
          </a:prstGeom>
        </p:spPr>
        <p:txBody>
          <a:bodyPr wrap="square">
            <a:spAutoFit/>
          </a:bodyPr>
          <a:lstStyle/>
          <a:p>
            <a:r>
              <a:rPr lang="zh-CN" altLang="en-US" dirty="0"/>
              <a:t>主类</a:t>
            </a:r>
            <a:r>
              <a:rPr lang="en-US" altLang="zh-CN" dirty="0" err="1"/>
              <a:t>Cheshi</a:t>
            </a:r>
            <a:r>
              <a:rPr lang="zh-CN" altLang="en-US" dirty="0"/>
              <a:t>的包名是</a:t>
            </a:r>
            <a:r>
              <a:rPr lang="en-US" altLang="zh-CN" dirty="0" err="1"/>
              <a:t>geng.cheshi</a:t>
            </a:r>
            <a:r>
              <a:rPr lang="zh-CN" altLang="en-US" dirty="0"/>
              <a:t>，实现了一个注册并登录，如果登录成功，就输出一句欢迎语言：“登录成功了！”</a:t>
            </a:r>
          </a:p>
        </p:txBody>
      </p:sp>
      <p:sp>
        <p:nvSpPr>
          <p:cNvPr id="23" name="矩形 22"/>
          <p:cNvSpPr/>
          <p:nvPr/>
        </p:nvSpPr>
        <p:spPr>
          <a:xfrm>
            <a:off x="450161" y="6059506"/>
            <a:ext cx="124021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altLang="zh-CN" dirty="0">
                <a:hlinkClick r:id="rId4" action="ppaction://hlinkfile"/>
              </a:rPr>
              <a:t>Cheshi.java</a:t>
            </a:r>
            <a:endParaRPr lang="zh-CN" altLang="en-US" dirty="0"/>
          </a:p>
        </p:txBody>
      </p:sp>
    </p:spTree>
    <p:extLst>
      <p:ext uri="{BB962C8B-B14F-4D97-AF65-F5344CB8AC3E}">
        <p14:creationId xmlns:p14="http://schemas.microsoft.com/office/powerpoint/2010/main" val="4661793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121" y="-71438"/>
            <a:ext cx="2803910" cy="699036"/>
          </a:xfrm>
        </p:spPr>
        <p:txBody>
          <a:bodyPr>
            <a:normAutofit/>
          </a:bodyPr>
          <a:lstStyle/>
          <a:p>
            <a:r>
              <a:rPr lang="en-US" altLang="zh-CN" sz="2400" dirty="0"/>
              <a:t>14.14  </a:t>
            </a:r>
            <a:r>
              <a:rPr lang="zh-CN" altLang="zh-CN" sz="2400" dirty="0"/>
              <a:t>注册与登录</a:t>
            </a:r>
          </a:p>
        </p:txBody>
      </p:sp>
      <p:sp>
        <p:nvSpPr>
          <p:cNvPr id="13" name="文本占位符 3"/>
          <p:cNvSpPr>
            <a:spLocks noGrp="1"/>
          </p:cNvSpPr>
          <p:nvPr>
            <p:ph type="body" sz="half" idx="2"/>
          </p:nvPr>
        </p:nvSpPr>
        <p:spPr>
          <a:xfrm>
            <a:off x="323528" y="710665"/>
            <a:ext cx="2448273" cy="1278175"/>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0070C0"/>
                </a:solidFill>
              </a:rPr>
              <a:t>14.14.1 </a:t>
            </a:r>
            <a:r>
              <a:rPr lang="zh-CN" altLang="en-US" sz="1800" b="1" dirty="0">
                <a:solidFill>
                  <a:srgbClr val="0070C0"/>
                </a:solidFill>
              </a:rPr>
              <a:t>设计思路</a:t>
            </a:r>
          </a:p>
          <a:p>
            <a:pPr marL="285750" indent="-285750">
              <a:buFont typeface="Arial" pitchFamily="34" charset="0"/>
              <a:buChar char="•"/>
            </a:pPr>
            <a:r>
              <a:rPr lang="en-US" altLang="zh-CN" sz="1800" b="1" dirty="0">
                <a:solidFill>
                  <a:srgbClr val="C00000"/>
                </a:solidFill>
              </a:rPr>
              <a:t>14.14.2 </a:t>
            </a:r>
            <a:r>
              <a:rPr lang="zh-CN" altLang="en-US" sz="1800" b="1" dirty="0">
                <a:solidFill>
                  <a:srgbClr val="C00000"/>
                </a:solidFill>
              </a:rPr>
              <a:t>具体设计</a:t>
            </a:r>
          </a:p>
          <a:p>
            <a:pPr marL="285750" indent="-285750">
              <a:buFont typeface="Arial" pitchFamily="34" charset="0"/>
              <a:buChar char="•"/>
            </a:pPr>
            <a:r>
              <a:rPr lang="en-US" altLang="zh-CN" sz="1800" b="1" dirty="0">
                <a:solidFill>
                  <a:srgbClr val="0070C0"/>
                </a:solidFill>
              </a:rPr>
              <a:t>14.14.3 </a:t>
            </a:r>
            <a:r>
              <a:rPr lang="zh-CN" altLang="en-US" sz="1800" b="1" dirty="0">
                <a:solidFill>
                  <a:srgbClr val="0070C0"/>
                </a:solidFill>
              </a:rPr>
              <a:t>用户程序</a:t>
            </a:r>
            <a:endParaRPr lang="zh-CN" altLang="en-US" dirty="0">
              <a:solidFill>
                <a:srgbClr val="C00000"/>
              </a:solidFill>
            </a:endParaRPr>
          </a:p>
        </p:txBody>
      </p:sp>
      <p:sp>
        <p:nvSpPr>
          <p:cNvPr id="18" name="左箭头 17"/>
          <p:cNvSpPr/>
          <p:nvPr/>
        </p:nvSpPr>
        <p:spPr>
          <a:xfrm>
            <a:off x="2765537" y="1066123"/>
            <a:ext cx="216024" cy="358095"/>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239294" y="327459"/>
            <a:ext cx="1455848"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3</a:t>
            </a:r>
            <a:r>
              <a:rPr lang="zh-CN" altLang="zh-CN" b="1" dirty="0"/>
              <a:t>．数据处理</a:t>
            </a:r>
          </a:p>
        </p:txBody>
      </p:sp>
      <p:sp>
        <p:nvSpPr>
          <p:cNvPr id="6" name="矩形 5"/>
          <p:cNvSpPr/>
          <p:nvPr/>
        </p:nvSpPr>
        <p:spPr>
          <a:xfrm>
            <a:off x="3203848" y="824053"/>
            <a:ext cx="5760640" cy="369332"/>
          </a:xfrm>
          <a:prstGeom prst="rect">
            <a:avLst/>
          </a:prstGeom>
        </p:spPr>
        <p:txBody>
          <a:bodyPr wrap="square">
            <a:spAutoFit/>
          </a:bodyPr>
          <a:lstStyle/>
          <a:p>
            <a:r>
              <a:rPr lang="zh-CN" altLang="zh-CN" b="1" dirty="0"/>
              <a:t>（</a:t>
            </a:r>
            <a:r>
              <a:rPr lang="en-US" altLang="zh-CN" b="1" dirty="0"/>
              <a:t>1</a:t>
            </a:r>
            <a:r>
              <a:rPr lang="zh-CN" altLang="zh-CN" b="1" dirty="0"/>
              <a:t>）注册</a:t>
            </a:r>
            <a:r>
              <a:rPr lang="zh-CN" altLang="zh-CN" b="1" dirty="0" smtClean="0"/>
              <a:t>处理者</a:t>
            </a:r>
            <a:endParaRPr lang="zh-CN" altLang="zh-CN" b="1" dirty="0"/>
          </a:p>
        </p:txBody>
      </p:sp>
      <p:sp>
        <p:nvSpPr>
          <p:cNvPr id="7" name="矩形 6"/>
          <p:cNvSpPr/>
          <p:nvPr/>
        </p:nvSpPr>
        <p:spPr>
          <a:xfrm>
            <a:off x="3203848" y="1200907"/>
            <a:ext cx="2550021" cy="646331"/>
          </a:xfrm>
          <a:prstGeom prst="rect">
            <a:avLst/>
          </a:prstGeom>
        </p:spPr>
        <p:txBody>
          <a:bodyPr wrap="square">
            <a:spAutoFit/>
          </a:bodyPr>
          <a:lstStyle/>
          <a:p>
            <a:r>
              <a:rPr lang="zh-CN" altLang="zh-CN" b="1" dirty="0"/>
              <a:t>（</a:t>
            </a:r>
            <a:r>
              <a:rPr lang="en-US" altLang="zh-CN" b="1" dirty="0"/>
              <a:t>2</a:t>
            </a:r>
            <a:r>
              <a:rPr lang="zh-CN" altLang="zh-CN" b="1" dirty="0"/>
              <a:t>）登录处理者</a:t>
            </a:r>
          </a:p>
          <a:p>
            <a:endParaRPr lang="zh-CN" altLang="en-US" dirty="0"/>
          </a:p>
        </p:txBody>
      </p:sp>
      <p:sp>
        <p:nvSpPr>
          <p:cNvPr id="3" name="矩形 2"/>
          <p:cNvSpPr/>
          <p:nvPr/>
        </p:nvSpPr>
        <p:spPr>
          <a:xfrm>
            <a:off x="3225903" y="1490806"/>
            <a:ext cx="1827878" cy="369332"/>
          </a:xfrm>
          <a:prstGeom prst="rect">
            <a:avLst/>
          </a:prstGeom>
        </p:spPr>
        <p:txBody>
          <a:bodyPr wrap="square">
            <a:spAutoFit/>
          </a:bodyPr>
          <a:lstStyle/>
          <a:p>
            <a:r>
              <a:rPr lang="zh-CN" altLang="en-US" b="1" dirty="0"/>
              <a:t>（</a:t>
            </a:r>
            <a:r>
              <a:rPr lang="en-US" altLang="zh-CN" b="1" dirty="0"/>
              <a:t>3</a:t>
            </a:r>
            <a:r>
              <a:rPr lang="zh-CN" altLang="en-US" b="1" dirty="0"/>
              <a:t>）</a:t>
            </a:r>
            <a:r>
              <a:rPr lang="zh-CN" altLang="en-US" b="1" dirty="0" smtClean="0"/>
              <a:t>代码</a:t>
            </a:r>
            <a:endParaRPr lang="zh-CN" altLang="en-US" b="1" dirty="0"/>
          </a:p>
        </p:txBody>
      </p:sp>
      <p:sp>
        <p:nvSpPr>
          <p:cNvPr id="20" name="矩形 19"/>
          <p:cNvSpPr/>
          <p:nvPr/>
        </p:nvSpPr>
        <p:spPr>
          <a:xfrm>
            <a:off x="286009" y="2060848"/>
            <a:ext cx="1917513" cy="369332"/>
          </a:xfrm>
          <a:prstGeom prst="rect">
            <a:avLst/>
          </a:prstGeom>
        </p:spPr>
        <p:txBody>
          <a:bodyPr wrap="none">
            <a:spAutoFit/>
          </a:bodyPr>
          <a:lstStyle/>
          <a:p>
            <a:r>
              <a:rPr lang="zh-CN" altLang="en-US" b="1" dirty="0"/>
              <a:t>（</a:t>
            </a:r>
            <a:r>
              <a:rPr lang="en-US" altLang="zh-CN" b="1" dirty="0"/>
              <a:t>4</a:t>
            </a:r>
            <a:r>
              <a:rPr lang="zh-CN" altLang="en-US" b="1" dirty="0"/>
              <a:t>）简单的测试</a:t>
            </a:r>
          </a:p>
        </p:txBody>
      </p:sp>
      <p:sp>
        <p:nvSpPr>
          <p:cNvPr id="21" name="矩形 20"/>
          <p:cNvSpPr/>
          <p:nvPr/>
        </p:nvSpPr>
        <p:spPr>
          <a:xfrm>
            <a:off x="303744" y="2430180"/>
            <a:ext cx="8518817" cy="369332"/>
          </a:xfrm>
          <a:prstGeom prst="rect">
            <a:avLst/>
          </a:prstGeom>
        </p:spPr>
        <p:txBody>
          <a:bodyPr wrap="square">
            <a:spAutoFit/>
          </a:bodyPr>
          <a:lstStyle/>
          <a:p>
            <a:r>
              <a:rPr lang="zh-CN" altLang="en-US" dirty="0"/>
              <a:t>有了模型和数据处理者，现在就可以用</a:t>
            </a:r>
            <a:r>
              <a:rPr lang="zh-CN" altLang="en-US" dirty="0" smtClean="0"/>
              <a:t>命令行实现</a:t>
            </a:r>
            <a:r>
              <a:rPr lang="zh-CN" altLang="en-US" dirty="0"/>
              <a:t>注册和登录。</a:t>
            </a:r>
          </a:p>
        </p:txBody>
      </p:sp>
      <p:sp>
        <p:nvSpPr>
          <p:cNvPr id="22" name="矩形 21"/>
          <p:cNvSpPr/>
          <p:nvPr/>
        </p:nvSpPr>
        <p:spPr>
          <a:xfrm>
            <a:off x="303744" y="2799512"/>
            <a:ext cx="8322757" cy="646331"/>
          </a:xfrm>
          <a:prstGeom prst="rect">
            <a:avLst/>
          </a:prstGeom>
        </p:spPr>
        <p:txBody>
          <a:bodyPr wrap="square">
            <a:spAutoFit/>
          </a:bodyPr>
          <a:lstStyle/>
          <a:p>
            <a:r>
              <a:rPr lang="zh-CN" altLang="en-US" dirty="0"/>
              <a:t>主类</a:t>
            </a:r>
            <a:r>
              <a:rPr lang="en-US" altLang="zh-CN" dirty="0" err="1"/>
              <a:t>Cheshi</a:t>
            </a:r>
            <a:r>
              <a:rPr lang="zh-CN" altLang="en-US" dirty="0"/>
              <a:t>的包名是</a:t>
            </a:r>
            <a:r>
              <a:rPr lang="en-US" altLang="zh-CN" dirty="0" err="1"/>
              <a:t>geng.cheshi</a:t>
            </a:r>
            <a:r>
              <a:rPr lang="zh-CN" altLang="en-US" dirty="0"/>
              <a:t>，实现了一个注册并登录，如果登录成功，就输出一句欢迎语言：“登录成功了！”</a:t>
            </a:r>
          </a:p>
        </p:txBody>
      </p:sp>
      <p:sp>
        <p:nvSpPr>
          <p:cNvPr id="23" name="矩形 22"/>
          <p:cNvSpPr/>
          <p:nvPr/>
        </p:nvSpPr>
        <p:spPr>
          <a:xfrm>
            <a:off x="307217" y="3445843"/>
            <a:ext cx="1240211"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altLang="zh-CN" dirty="0">
                <a:hlinkClick r:id="rId2" action="ppaction://hlinkfile"/>
              </a:rPr>
              <a:t>Cheshi.java</a:t>
            </a:r>
            <a:endParaRPr lang="zh-CN" altLang="en-US" dirty="0"/>
          </a:p>
        </p:txBody>
      </p:sp>
      <p:sp>
        <p:nvSpPr>
          <p:cNvPr id="4" name="矩形 3"/>
          <p:cNvSpPr/>
          <p:nvPr/>
        </p:nvSpPr>
        <p:spPr>
          <a:xfrm>
            <a:off x="252727" y="4005064"/>
            <a:ext cx="8569834" cy="923330"/>
          </a:xfrm>
          <a:prstGeom prst="rect">
            <a:avLst/>
          </a:prstGeom>
        </p:spPr>
        <p:txBody>
          <a:bodyPr wrap="square">
            <a:spAutoFit/>
          </a:bodyPr>
          <a:lstStyle/>
          <a:p>
            <a:r>
              <a:rPr lang="en-US" altLang="zh-CN" dirty="0"/>
              <a:t>Cheshi.java</a:t>
            </a:r>
            <a:r>
              <a:rPr lang="zh-CN" altLang="en-US" dirty="0"/>
              <a:t>保存到</a:t>
            </a:r>
            <a:r>
              <a:rPr lang="en-US" altLang="zh-CN" dirty="0"/>
              <a:t>c:\ch11\geng\cheshi</a:t>
            </a:r>
            <a:r>
              <a:rPr lang="zh-CN" altLang="en-US" dirty="0"/>
              <a:t>中，如下编译和运行：</a:t>
            </a:r>
          </a:p>
          <a:p>
            <a:r>
              <a:rPr lang="en-US" altLang="zh-CN" dirty="0"/>
              <a:t>C:\ch14</a:t>
            </a:r>
            <a:r>
              <a:rPr lang="en-US" altLang="zh-CN" dirty="0" smtClean="0"/>
              <a:t>&gt; </a:t>
            </a:r>
            <a:r>
              <a:rPr lang="en-US" altLang="zh-CN" b="1" dirty="0" err="1" smtClean="0"/>
              <a:t>javac</a:t>
            </a:r>
            <a:r>
              <a:rPr lang="en-US" altLang="zh-CN" b="1" dirty="0" smtClean="0"/>
              <a:t>  </a:t>
            </a:r>
            <a:r>
              <a:rPr lang="en-US" altLang="zh-CN" b="1" dirty="0" err="1"/>
              <a:t>geng</a:t>
            </a:r>
            <a:r>
              <a:rPr lang="en-US" altLang="zh-CN" b="1" dirty="0"/>
              <a:t>\</a:t>
            </a:r>
            <a:r>
              <a:rPr lang="en-US" altLang="zh-CN" b="1" dirty="0" err="1"/>
              <a:t>cheshi</a:t>
            </a:r>
            <a:r>
              <a:rPr lang="en-US" altLang="zh-CN" b="1" dirty="0"/>
              <a:t>\Cheshi.java</a:t>
            </a:r>
          </a:p>
          <a:p>
            <a:r>
              <a:rPr lang="en-US" altLang="zh-CN" dirty="0"/>
              <a:t>C:\ch14</a:t>
            </a:r>
            <a:r>
              <a:rPr lang="en-US" altLang="zh-CN" dirty="0" smtClean="0"/>
              <a:t>&gt; </a:t>
            </a:r>
            <a:r>
              <a:rPr lang="en-US" altLang="zh-CN" b="1" dirty="0" smtClean="0">
                <a:solidFill>
                  <a:srgbClr val="C00000"/>
                </a:solidFill>
              </a:rPr>
              <a:t>java  -</a:t>
            </a:r>
            <a:r>
              <a:rPr lang="en-US" altLang="zh-CN" b="1" dirty="0" err="1">
                <a:solidFill>
                  <a:srgbClr val="C00000"/>
                </a:solidFill>
              </a:rPr>
              <a:t>cp</a:t>
            </a:r>
            <a:r>
              <a:rPr lang="en-US" altLang="zh-CN" b="1" dirty="0">
                <a:solidFill>
                  <a:srgbClr val="C00000"/>
                </a:solidFill>
              </a:rPr>
              <a:t> </a:t>
            </a:r>
            <a:r>
              <a:rPr lang="en-US" altLang="zh-CN" b="1" dirty="0" smtClean="0">
                <a:solidFill>
                  <a:srgbClr val="C00000"/>
                </a:solidFill>
              </a:rPr>
              <a:t> mysqlcon.jar</a:t>
            </a:r>
            <a:r>
              <a:rPr lang="en-US" altLang="zh-CN" b="1" dirty="0">
                <a:solidFill>
                  <a:srgbClr val="C00000"/>
                </a:solidFill>
              </a:rPr>
              <a:t>; </a:t>
            </a:r>
            <a:r>
              <a:rPr lang="en-US" altLang="zh-CN" b="1" dirty="0" smtClean="0">
                <a:solidFill>
                  <a:srgbClr val="C00000"/>
                </a:solidFill>
              </a:rPr>
              <a:t>  </a:t>
            </a:r>
            <a:r>
              <a:rPr lang="en-US" altLang="zh-CN" b="1" dirty="0" err="1" smtClean="0">
                <a:solidFill>
                  <a:srgbClr val="C00000"/>
                </a:solidFill>
              </a:rPr>
              <a:t>geng.cheshi.Cheshi</a:t>
            </a:r>
            <a:endParaRPr lang="en-US" altLang="zh-CN" b="1" dirty="0">
              <a:solidFill>
                <a:srgbClr val="C00000"/>
              </a:solidFill>
            </a:endParaRPr>
          </a:p>
        </p:txBody>
      </p:sp>
      <p:sp>
        <p:nvSpPr>
          <p:cNvPr id="8" name="矩形 7"/>
          <p:cNvSpPr/>
          <p:nvPr/>
        </p:nvSpPr>
        <p:spPr>
          <a:xfrm>
            <a:off x="367026" y="5301208"/>
            <a:ext cx="8776973" cy="646331"/>
          </a:xfrm>
          <a:prstGeom prst="rect">
            <a:avLst/>
          </a:prstGeom>
        </p:spPr>
        <p:txBody>
          <a:bodyPr wrap="square">
            <a:spAutoFit/>
          </a:bodyPr>
          <a:lstStyle/>
          <a:p>
            <a:r>
              <a:rPr lang="zh-CN" altLang="en-US" dirty="0"/>
              <a:t>用</a:t>
            </a:r>
            <a:r>
              <a:rPr lang="en-US" altLang="zh-CN" dirty="0"/>
              <a:t>MySQL</a:t>
            </a:r>
            <a:r>
              <a:rPr lang="zh-CN" altLang="en-US" dirty="0"/>
              <a:t>客户端管理工具就可以看到</a:t>
            </a:r>
            <a:r>
              <a:rPr lang="en-US" altLang="zh-CN" dirty="0"/>
              <a:t>register</a:t>
            </a:r>
            <a:r>
              <a:rPr lang="zh-CN" altLang="en-US" dirty="0"/>
              <a:t>表里有了一条记录：</a:t>
            </a:r>
          </a:p>
          <a:p>
            <a:r>
              <a:rPr lang="en-US" altLang="zh-CN" b="1" dirty="0"/>
              <a:t>(moonjava,123456,'1999-12-10')</a:t>
            </a:r>
          </a:p>
        </p:txBody>
      </p:sp>
    </p:spTree>
    <p:extLst>
      <p:ext uri="{BB962C8B-B14F-4D97-AF65-F5344CB8AC3E}">
        <p14:creationId xmlns:p14="http://schemas.microsoft.com/office/powerpoint/2010/main" val="40386049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121" y="-71438"/>
            <a:ext cx="2803910" cy="699036"/>
          </a:xfrm>
        </p:spPr>
        <p:txBody>
          <a:bodyPr>
            <a:normAutofit/>
          </a:bodyPr>
          <a:lstStyle/>
          <a:p>
            <a:r>
              <a:rPr lang="en-US" altLang="zh-CN" sz="2400" dirty="0"/>
              <a:t>14.14  </a:t>
            </a:r>
            <a:r>
              <a:rPr lang="zh-CN" altLang="zh-CN" sz="2400" dirty="0"/>
              <a:t>注册与登录</a:t>
            </a:r>
          </a:p>
        </p:txBody>
      </p:sp>
      <p:sp>
        <p:nvSpPr>
          <p:cNvPr id="13" name="文本占位符 3"/>
          <p:cNvSpPr>
            <a:spLocks noGrp="1"/>
          </p:cNvSpPr>
          <p:nvPr>
            <p:ph type="body" sz="half" idx="2"/>
          </p:nvPr>
        </p:nvSpPr>
        <p:spPr>
          <a:xfrm>
            <a:off x="323528" y="710665"/>
            <a:ext cx="2448273" cy="1278175"/>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0070C0"/>
                </a:solidFill>
              </a:rPr>
              <a:t>14.14.1 </a:t>
            </a:r>
            <a:r>
              <a:rPr lang="zh-CN" altLang="en-US" sz="1800" b="1" dirty="0">
                <a:solidFill>
                  <a:srgbClr val="0070C0"/>
                </a:solidFill>
              </a:rPr>
              <a:t>设计思路</a:t>
            </a:r>
          </a:p>
          <a:p>
            <a:pPr marL="285750" indent="-285750">
              <a:buFont typeface="Arial" pitchFamily="34" charset="0"/>
              <a:buChar char="•"/>
            </a:pPr>
            <a:r>
              <a:rPr lang="en-US" altLang="zh-CN" sz="1800" b="1" dirty="0">
                <a:solidFill>
                  <a:srgbClr val="C00000"/>
                </a:solidFill>
              </a:rPr>
              <a:t>14.14.2 </a:t>
            </a:r>
            <a:r>
              <a:rPr lang="zh-CN" altLang="en-US" sz="1800" b="1" dirty="0">
                <a:solidFill>
                  <a:srgbClr val="C00000"/>
                </a:solidFill>
              </a:rPr>
              <a:t>具体设计</a:t>
            </a:r>
          </a:p>
          <a:p>
            <a:pPr marL="285750" indent="-285750">
              <a:buFont typeface="Arial" pitchFamily="34" charset="0"/>
              <a:buChar char="•"/>
            </a:pPr>
            <a:r>
              <a:rPr lang="en-US" altLang="zh-CN" sz="1800" b="1" dirty="0">
                <a:solidFill>
                  <a:srgbClr val="0070C0"/>
                </a:solidFill>
              </a:rPr>
              <a:t>14.14.3 </a:t>
            </a:r>
            <a:r>
              <a:rPr lang="zh-CN" altLang="en-US" sz="1800" b="1" dirty="0">
                <a:solidFill>
                  <a:srgbClr val="0070C0"/>
                </a:solidFill>
              </a:rPr>
              <a:t>用户程序</a:t>
            </a:r>
            <a:endParaRPr lang="zh-CN" altLang="en-US" dirty="0">
              <a:solidFill>
                <a:srgbClr val="C00000"/>
              </a:solidFill>
            </a:endParaRPr>
          </a:p>
        </p:txBody>
      </p:sp>
      <p:sp>
        <p:nvSpPr>
          <p:cNvPr id="18" name="左箭头 17"/>
          <p:cNvSpPr/>
          <p:nvPr/>
        </p:nvSpPr>
        <p:spPr>
          <a:xfrm>
            <a:off x="2765537" y="1066123"/>
            <a:ext cx="216024" cy="358095"/>
          </a:xfrm>
          <a:prstGeom prst="lef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239294" y="327459"/>
            <a:ext cx="994183"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4</a:t>
            </a:r>
            <a:r>
              <a:rPr lang="zh-CN" altLang="zh-CN" b="1" dirty="0"/>
              <a:t>．视图</a:t>
            </a:r>
          </a:p>
        </p:txBody>
      </p:sp>
      <p:sp>
        <p:nvSpPr>
          <p:cNvPr id="6" name="矩形 5"/>
          <p:cNvSpPr/>
          <p:nvPr/>
        </p:nvSpPr>
        <p:spPr>
          <a:xfrm>
            <a:off x="3203848" y="824053"/>
            <a:ext cx="5760640" cy="369332"/>
          </a:xfrm>
          <a:prstGeom prst="rect">
            <a:avLst/>
          </a:prstGeom>
        </p:spPr>
        <p:txBody>
          <a:bodyPr wrap="square">
            <a:spAutoFit/>
          </a:bodyPr>
          <a:lstStyle/>
          <a:p>
            <a:r>
              <a:rPr lang="zh-CN" altLang="zh-CN" b="1" dirty="0"/>
              <a:t>（</a:t>
            </a:r>
            <a:r>
              <a:rPr lang="en-US" altLang="zh-CN" b="1" dirty="0"/>
              <a:t>1</a:t>
            </a:r>
            <a:r>
              <a:rPr lang="zh-CN" altLang="zh-CN" b="1" dirty="0"/>
              <a:t>）注册视图</a:t>
            </a:r>
          </a:p>
        </p:txBody>
      </p:sp>
      <p:sp>
        <p:nvSpPr>
          <p:cNvPr id="5" name="矩形 4"/>
          <p:cNvSpPr/>
          <p:nvPr/>
        </p:nvSpPr>
        <p:spPr>
          <a:xfrm>
            <a:off x="3203848" y="1264905"/>
            <a:ext cx="5544616" cy="369332"/>
          </a:xfrm>
          <a:prstGeom prst="rect">
            <a:avLst/>
          </a:prstGeom>
        </p:spPr>
        <p:txBody>
          <a:bodyPr wrap="square">
            <a:spAutoFit/>
          </a:bodyPr>
          <a:lstStyle/>
          <a:p>
            <a:r>
              <a:rPr lang="zh-CN" altLang="en-US" dirty="0"/>
              <a:t>注册视图提供显示模型和修改模型中数据的功能。</a:t>
            </a:r>
          </a:p>
        </p:txBody>
      </p:sp>
      <p:sp>
        <p:nvSpPr>
          <p:cNvPr id="9" name="矩形 8"/>
          <p:cNvSpPr/>
          <p:nvPr/>
        </p:nvSpPr>
        <p:spPr>
          <a:xfrm>
            <a:off x="323528" y="2132856"/>
            <a:ext cx="1686680" cy="369332"/>
          </a:xfrm>
          <a:prstGeom prst="rect">
            <a:avLst/>
          </a:prstGeom>
        </p:spPr>
        <p:txBody>
          <a:bodyPr wrap="none">
            <a:spAutoFit/>
          </a:bodyPr>
          <a:lstStyle/>
          <a:p>
            <a:r>
              <a:rPr lang="zh-CN" altLang="en-US" b="1" dirty="0"/>
              <a:t>（</a:t>
            </a:r>
            <a:r>
              <a:rPr lang="en-US" altLang="zh-CN" b="1" dirty="0"/>
              <a:t>2</a:t>
            </a:r>
            <a:r>
              <a:rPr lang="zh-CN" altLang="en-US" b="1" dirty="0"/>
              <a:t>）登录视图</a:t>
            </a:r>
          </a:p>
        </p:txBody>
      </p:sp>
      <p:sp>
        <p:nvSpPr>
          <p:cNvPr id="10" name="矩形 9"/>
          <p:cNvSpPr/>
          <p:nvPr/>
        </p:nvSpPr>
        <p:spPr>
          <a:xfrm>
            <a:off x="323528" y="2505670"/>
            <a:ext cx="8208912" cy="646331"/>
          </a:xfrm>
          <a:prstGeom prst="rect">
            <a:avLst/>
          </a:prstGeom>
        </p:spPr>
        <p:txBody>
          <a:bodyPr wrap="square">
            <a:spAutoFit/>
          </a:bodyPr>
          <a:lstStyle/>
          <a:p>
            <a:r>
              <a:rPr lang="zh-CN" altLang="en-US" dirty="0"/>
              <a:t>视图中用户可以输入注册的</a:t>
            </a:r>
            <a:r>
              <a:rPr lang="en-US" altLang="zh-CN" dirty="0"/>
              <a:t>id</a:t>
            </a:r>
            <a:r>
              <a:rPr lang="zh-CN" altLang="en-US" dirty="0"/>
              <a:t>和密码。单击登录按钮、将有关数据，比如</a:t>
            </a:r>
            <a:r>
              <a:rPr lang="en-US" altLang="zh-CN" dirty="0"/>
              <a:t>id</a:t>
            </a:r>
            <a:r>
              <a:rPr lang="zh-CN" altLang="en-US" dirty="0"/>
              <a:t>和密码，交给登录数据处理者。</a:t>
            </a:r>
          </a:p>
        </p:txBody>
      </p:sp>
      <p:sp>
        <p:nvSpPr>
          <p:cNvPr id="11" name="矩形 10"/>
          <p:cNvSpPr/>
          <p:nvPr/>
        </p:nvSpPr>
        <p:spPr>
          <a:xfrm>
            <a:off x="323528" y="3141999"/>
            <a:ext cx="8424936" cy="646331"/>
          </a:xfrm>
          <a:prstGeom prst="rect">
            <a:avLst/>
          </a:prstGeom>
        </p:spPr>
        <p:txBody>
          <a:bodyPr wrap="square">
            <a:spAutoFit/>
          </a:bodyPr>
          <a:lstStyle/>
          <a:p>
            <a:r>
              <a:rPr lang="zh-CN" altLang="en-US" b="1" dirty="0"/>
              <a:t>（</a:t>
            </a:r>
            <a:r>
              <a:rPr lang="en-US" altLang="zh-CN" b="1" dirty="0"/>
              <a:t>3</a:t>
            </a:r>
            <a:r>
              <a:rPr lang="zh-CN" altLang="en-US" b="1" dirty="0"/>
              <a:t>）集成视图</a:t>
            </a:r>
          </a:p>
          <a:p>
            <a:r>
              <a:rPr lang="zh-CN" altLang="en-US" dirty="0"/>
              <a:t> </a:t>
            </a:r>
            <a:r>
              <a:rPr lang="zh-CN" altLang="en-US" dirty="0" smtClean="0"/>
              <a:t> 将</a:t>
            </a:r>
            <a:r>
              <a:rPr lang="zh-CN" altLang="en-US" dirty="0"/>
              <a:t>注册视图和登录视图集成到</a:t>
            </a:r>
            <a:r>
              <a:rPr lang="en-US" altLang="zh-CN" dirty="0" err="1"/>
              <a:t>JTabbedPane</a:t>
            </a:r>
            <a:r>
              <a:rPr lang="zh-CN" altLang="en-US" dirty="0" smtClean="0"/>
              <a:t>容器。</a:t>
            </a:r>
            <a:endParaRPr lang="zh-CN" altLang="en-US" dirty="0"/>
          </a:p>
        </p:txBody>
      </p:sp>
      <p:sp>
        <p:nvSpPr>
          <p:cNvPr id="12" name="矩形 11"/>
          <p:cNvSpPr/>
          <p:nvPr/>
        </p:nvSpPr>
        <p:spPr>
          <a:xfrm>
            <a:off x="348134" y="3833245"/>
            <a:ext cx="8640960" cy="1200329"/>
          </a:xfrm>
          <a:prstGeom prst="rect">
            <a:avLst/>
          </a:prstGeom>
        </p:spPr>
        <p:txBody>
          <a:bodyPr wrap="square">
            <a:spAutoFit/>
          </a:bodyPr>
          <a:lstStyle/>
          <a:p>
            <a:r>
              <a:rPr lang="zh-CN" altLang="en-US" b="1" dirty="0"/>
              <a:t>（</a:t>
            </a:r>
            <a:r>
              <a:rPr lang="en-US" altLang="zh-CN" b="1" dirty="0"/>
              <a:t>4</a:t>
            </a:r>
            <a:r>
              <a:rPr lang="zh-CN" altLang="en-US" b="1" dirty="0"/>
              <a:t>）代码</a:t>
            </a:r>
          </a:p>
          <a:p>
            <a:r>
              <a:rPr lang="zh-CN" altLang="en-US" dirty="0"/>
              <a:t>视图的包名都是</a:t>
            </a:r>
            <a:r>
              <a:rPr lang="en-US" altLang="zh-CN" dirty="0" err="1"/>
              <a:t>geng.view</a:t>
            </a:r>
            <a:r>
              <a:rPr lang="zh-CN" altLang="en-US" dirty="0"/>
              <a:t>，需按着包名形成的目录结构存放，例如将下述注册视图</a:t>
            </a:r>
            <a:r>
              <a:rPr lang="en-US" altLang="zh-CN" dirty="0"/>
              <a:t>RegisterView.java</a:t>
            </a:r>
            <a:r>
              <a:rPr lang="zh-CN" altLang="en-US" dirty="0"/>
              <a:t>保存到</a:t>
            </a:r>
            <a:r>
              <a:rPr lang="en-US" altLang="zh-CN" dirty="0"/>
              <a:t>c:\ch14\geng\view</a:t>
            </a:r>
            <a:r>
              <a:rPr lang="zh-CN" altLang="en-US" dirty="0"/>
              <a:t>中，如下编译：</a:t>
            </a:r>
          </a:p>
          <a:p>
            <a:r>
              <a:rPr lang="en-US" altLang="zh-CN" b="1" dirty="0"/>
              <a:t>C:\ch14&gt;javac </a:t>
            </a:r>
            <a:r>
              <a:rPr lang="en-US" altLang="zh-CN" b="1" dirty="0" smtClean="0"/>
              <a:t> </a:t>
            </a:r>
            <a:r>
              <a:rPr lang="en-US" altLang="zh-CN" b="1" dirty="0" err="1" smtClean="0"/>
              <a:t>geng</a:t>
            </a:r>
            <a:r>
              <a:rPr lang="en-US" altLang="zh-CN" b="1" dirty="0" smtClean="0"/>
              <a:t>\view\RegisterView.java </a:t>
            </a:r>
            <a:endParaRPr lang="en-US" altLang="zh-CN" b="1" dirty="0"/>
          </a:p>
        </p:txBody>
      </p:sp>
      <p:sp>
        <p:nvSpPr>
          <p:cNvPr id="14" name="矩形 13"/>
          <p:cNvSpPr/>
          <p:nvPr/>
        </p:nvSpPr>
        <p:spPr>
          <a:xfrm>
            <a:off x="348134" y="5229200"/>
            <a:ext cx="1402948" cy="369332"/>
          </a:xfrm>
          <a:prstGeom prst="rect">
            <a:avLst/>
          </a:prstGeom>
        </p:spPr>
        <p:txBody>
          <a:bodyPr wrap="none">
            <a:spAutoFit/>
          </a:bodyPr>
          <a:lstStyle/>
          <a:p>
            <a:pPr marL="285750" indent="-285750">
              <a:buFont typeface="Wingdings" pitchFamily="2" charset="2"/>
              <a:buChar char="u"/>
            </a:pPr>
            <a:r>
              <a:rPr lang="zh-CN" altLang="en-US" b="1" dirty="0" smtClean="0"/>
              <a:t>注册</a:t>
            </a:r>
            <a:r>
              <a:rPr lang="zh-CN" altLang="en-US" b="1" dirty="0"/>
              <a:t>视图</a:t>
            </a:r>
          </a:p>
        </p:txBody>
      </p:sp>
      <p:sp>
        <p:nvSpPr>
          <p:cNvPr id="15" name="矩形 14"/>
          <p:cNvSpPr/>
          <p:nvPr/>
        </p:nvSpPr>
        <p:spPr>
          <a:xfrm>
            <a:off x="2541026" y="5230246"/>
            <a:ext cx="1396536" cy="369332"/>
          </a:xfrm>
          <a:prstGeom prst="rect">
            <a:avLst/>
          </a:prstGeom>
        </p:spPr>
        <p:txBody>
          <a:bodyPr wrap="none">
            <a:spAutoFit/>
          </a:bodyPr>
          <a:lstStyle/>
          <a:p>
            <a:pPr marL="285750" lvl="0" indent="-285750">
              <a:buFont typeface="Wingdings" pitchFamily="2" charset="2"/>
              <a:buChar char="u"/>
            </a:pPr>
            <a:r>
              <a:rPr lang="zh-CN" altLang="zh-CN" b="1" dirty="0"/>
              <a:t>登录视图</a:t>
            </a:r>
          </a:p>
        </p:txBody>
      </p:sp>
      <p:sp>
        <p:nvSpPr>
          <p:cNvPr id="16" name="矩形 15"/>
          <p:cNvSpPr/>
          <p:nvPr/>
        </p:nvSpPr>
        <p:spPr>
          <a:xfrm>
            <a:off x="4593778" y="5231317"/>
            <a:ext cx="1402948" cy="369332"/>
          </a:xfrm>
          <a:prstGeom prst="rect">
            <a:avLst/>
          </a:prstGeom>
        </p:spPr>
        <p:txBody>
          <a:bodyPr wrap="none">
            <a:spAutoFit/>
          </a:bodyPr>
          <a:lstStyle/>
          <a:p>
            <a:pPr marL="285750" lvl="0" indent="-285750">
              <a:buFont typeface="Wingdings" pitchFamily="2" charset="2"/>
              <a:buChar char="u"/>
            </a:pPr>
            <a:r>
              <a:rPr lang="zh-CN" altLang="zh-CN" b="1" dirty="0"/>
              <a:t>集成视图</a:t>
            </a:r>
          </a:p>
        </p:txBody>
      </p:sp>
      <p:sp>
        <p:nvSpPr>
          <p:cNvPr id="17" name="矩形 16"/>
          <p:cNvSpPr/>
          <p:nvPr/>
        </p:nvSpPr>
        <p:spPr>
          <a:xfrm>
            <a:off x="4932040" y="5600649"/>
            <a:ext cx="2699585"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altLang="zh-CN" dirty="0">
                <a:hlinkClick r:id="rId2" action="ppaction://hlinkfile"/>
              </a:rPr>
              <a:t>RegisterAndLoginView.java</a:t>
            </a:r>
            <a:endParaRPr lang="zh-CN" altLang="en-US" dirty="0"/>
          </a:p>
        </p:txBody>
      </p:sp>
      <p:sp>
        <p:nvSpPr>
          <p:cNvPr id="24" name="矩形 23"/>
          <p:cNvSpPr/>
          <p:nvPr/>
        </p:nvSpPr>
        <p:spPr>
          <a:xfrm>
            <a:off x="2807732" y="5644583"/>
            <a:ext cx="1620252"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altLang="zh-CN" dirty="0">
                <a:hlinkClick r:id="rId3" action="ppaction://hlinkfile"/>
              </a:rPr>
              <a:t>LoginView.java</a:t>
            </a:r>
            <a:r>
              <a:rPr lang="en-US" altLang="zh-CN" b="1" dirty="0">
                <a:hlinkClick r:id="rId3" action="ppaction://hlinkfile"/>
              </a:rPr>
              <a:t> </a:t>
            </a:r>
            <a:endParaRPr lang="zh-CN" altLang="en-US" dirty="0"/>
          </a:p>
        </p:txBody>
      </p:sp>
      <p:sp>
        <p:nvSpPr>
          <p:cNvPr id="25" name="矩形 24"/>
          <p:cNvSpPr/>
          <p:nvPr/>
        </p:nvSpPr>
        <p:spPr>
          <a:xfrm>
            <a:off x="611560" y="5645654"/>
            <a:ext cx="1819537" cy="369332"/>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n-US" altLang="zh-CN" dirty="0">
                <a:hlinkClick r:id="rId4" action="ppaction://hlinkfile"/>
              </a:rPr>
              <a:t>RegisterView.java</a:t>
            </a:r>
            <a:endParaRPr lang="zh-CN" altLang="en-US" dirty="0"/>
          </a:p>
        </p:txBody>
      </p:sp>
    </p:spTree>
    <p:extLst>
      <p:ext uri="{BB962C8B-B14F-4D97-AF65-F5344CB8AC3E}">
        <p14:creationId xmlns:p14="http://schemas.microsoft.com/office/powerpoint/2010/main" val="16424505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121" y="-71438"/>
            <a:ext cx="2803910" cy="699036"/>
          </a:xfrm>
        </p:spPr>
        <p:txBody>
          <a:bodyPr>
            <a:normAutofit/>
          </a:bodyPr>
          <a:lstStyle/>
          <a:p>
            <a:r>
              <a:rPr lang="en-US" altLang="zh-CN" sz="2400" dirty="0"/>
              <a:t>14.14  </a:t>
            </a:r>
            <a:r>
              <a:rPr lang="zh-CN" altLang="zh-CN" sz="2400" dirty="0"/>
              <a:t>注册与登录</a:t>
            </a:r>
          </a:p>
        </p:txBody>
      </p:sp>
      <p:sp>
        <p:nvSpPr>
          <p:cNvPr id="13" name="文本占位符 3"/>
          <p:cNvSpPr>
            <a:spLocks noGrp="1"/>
          </p:cNvSpPr>
          <p:nvPr>
            <p:ph type="body" sz="half" idx="2"/>
          </p:nvPr>
        </p:nvSpPr>
        <p:spPr>
          <a:xfrm>
            <a:off x="323528" y="710665"/>
            <a:ext cx="2448273" cy="1278175"/>
          </a:xfrm>
        </p:spPr>
        <p:style>
          <a:lnRef idx="1">
            <a:schemeClr val="accent5"/>
          </a:lnRef>
          <a:fillRef idx="2">
            <a:schemeClr val="accent5"/>
          </a:fillRef>
          <a:effectRef idx="1">
            <a:schemeClr val="accent5"/>
          </a:effectRef>
          <a:fontRef idx="minor">
            <a:schemeClr val="dk1"/>
          </a:fontRef>
        </p:style>
        <p:txBody>
          <a:bodyPr>
            <a:normAutofit/>
          </a:bodyPr>
          <a:lstStyle/>
          <a:p>
            <a:pPr marL="285750" indent="-285750">
              <a:buFont typeface="Arial" pitchFamily="34" charset="0"/>
              <a:buChar char="•"/>
            </a:pPr>
            <a:r>
              <a:rPr lang="en-US" altLang="zh-CN" sz="1800" b="1" dirty="0">
                <a:solidFill>
                  <a:srgbClr val="0070C0"/>
                </a:solidFill>
              </a:rPr>
              <a:t>14.14.1 </a:t>
            </a:r>
            <a:r>
              <a:rPr lang="zh-CN" altLang="en-US" sz="1800" b="1" dirty="0">
                <a:solidFill>
                  <a:srgbClr val="0070C0"/>
                </a:solidFill>
              </a:rPr>
              <a:t>设计思路</a:t>
            </a:r>
          </a:p>
          <a:p>
            <a:pPr marL="285750" indent="-285750">
              <a:buFont typeface="Arial" pitchFamily="34" charset="0"/>
              <a:buChar char="•"/>
            </a:pPr>
            <a:r>
              <a:rPr lang="en-US" altLang="zh-CN" sz="1800" b="1" dirty="0">
                <a:solidFill>
                  <a:srgbClr val="0070C0"/>
                </a:solidFill>
              </a:rPr>
              <a:t>14.14.2 </a:t>
            </a:r>
            <a:r>
              <a:rPr lang="zh-CN" altLang="en-US" sz="1800" b="1" dirty="0">
                <a:solidFill>
                  <a:srgbClr val="0070C0"/>
                </a:solidFill>
              </a:rPr>
              <a:t>具体设计</a:t>
            </a:r>
          </a:p>
          <a:p>
            <a:pPr marL="285750" indent="-285750">
              <a:buFont typeface="Arial" pitchFamily="34" charset="0"/>
              <a:buChar char="•"/>
            </a:pPr>
            <a:r>
              <a:rPr lang="en-US" altLang="zh-CN" sz="1800" b="1" dirty="0">
                <a:solidFill>
                  <a:srgbClr val="C00000"/>
                </a:solidFill>
              </a:rPr>
              <a:t>14.14.3 </a:t>
            </a:r>
            <a:r>
              <a:rPr lang="zh-CN" altLang="en-US" sz="1800" b="1" dirty="0">
                <a:solidFill>
                  <a:srgbClr val="C00000"/>
                </a:solidFill>
              </a:rPr>
              <a:t>用户程序</a:t>
            </a:r>
            <a:endParaRPr lang="zh-CN" altLang="en-US" dirty="0">
              <a:solidFill>
                <a:srgbClr val="C00000"/>
              </a:solidFill>
            </a:endParaRPr>
          </a:p>
        </p:txBody>
      </p:sp>
      <p:sp>
        <p:nvSpPr>
          <p:cNvPr id="3" name="左箭头 2"/>
          <p:cNvSpPr/>
          <p:nvPr/>
        </p:nvSpPr>
        <p:spPr>
          <a:xfrm>
            <a:off x="2699792" y="1484784"/>
            <a:ext cx="288032" cy="288032"/>
          </a:xfrm>
          <a:prstGeom prst="leftArrow">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987824" y="404664"/>
            <a:ext cx="5832648" cy="1477328"/>
          </a:xfrm>
          <a:prstGeom prst="rect">
            <a:avLst/>
          </a:prstGeom>
        </p:spPr>
        <p:txBody>
          <a:bodyPr wrap="square">
            <a:spAutoFit/>
          </a:bodyPr>
          <a:lstStyle/>
          <a:p>
            <a:r>
              <a:rPr lang="zh-CN" altLang="en-US" dirty="0" smtClean="0"/>
              <a:t>程序</a:t>
            </a:r>
            <a:r>
              <a:rPr lang="zh-CN" altLang="en-US" dirty="0"/>
              <a:t>提供一个猜数字游戏（见第</a:t>
            </a:r>
            <a:r>
              <a:rPr lang="en-US" altLang="zh-CN" dirty="0"/>
              <a:t>10</a:t>
            </a:r>
            <a:r>
              <a:rPr lang="zh-CN" altLang="en-US" dirty="0"/>
              <a:t>章例子</a:t>
            </a:r>
            <a:r>
              <a:rPr lang="en-US" altLang="zh-CN" dirty="0"/>
              <a:t>14</a:t>
            </a:r>
            <a:r>
              <a:rPr lang="zh-CN" altLang="en-US" dirty="0"/>
              <a:t>），但希望用户登录后才可以玩游戏。因此，程序决定引入</a:t>
            </a:r>
            <a:r>
              <a:rPr lang="en-US" altLang="zh-CN" dirty="0" err="1"/>
              <a:t>geng.view</a:t>
            </a:r>
            <a:r>
              <a:rPr lang="zh-CN" altLang="en-US" dirty="0"/>
              <a:t>包中的</a:t>
            </a:r>
            <a:r>
              <a:rPr lang="en-US" altLang="zh-CN" b="1" dirty="0" err="1"/>
              <a:t>RegisterAndLoginView</a:t>
            </a:r>
            <a:r>
              <a:rPr lang="zh-CN" altLang="en-US" dirty="0"/>
              <a:t>类，以便提示用户登录或注册（</a:t>
            </a:r>
            <a:r>
              <a:rPr lang="en-US" altLang="zh-CN" dirty="0" err="1"/>
              <a:t>RegisterAndLoginView</a:t>
            </a:r>
            <a:r>
              <a:rPr lang="zh-CN" altLang="en-US" dirty="0"/>
              <a:t>就可以满足用户的这个需求）。</a:t>
            </a:r>
          </a:p>
        </p:txBody>
      </p:sp>
      <p:sp>
        <p:nvSpPr>
          <p:cNvPr id="7" name="矩形 6"/>
          <p:cNvSpPr/>
          <p:nvPr/>
        </p:nvSpPr>
        <p:spPr>
          <a:xfrm>
            <a:off x="323528" y="1951672"/>
            <a:ext cx="8640960" cy="646331"/>
          </a:xfrm>
          <a:prstGeom prst="rect">
            <a:avLst/>
          </a:prstGeom>
        </p:spPr>
        <p:txBody>
          <a:bodyPr wrap="square">
            <a:spAutoFit/>
          </a:bodyPr>
          <a:lstStyle/>
          <a:p>
            <a:r>
              <a:rPr lang="zh-CN" altLang="en-US" dirty="0"/>
              <a:t>应用程序的主类没有包名，将主类</a:t>
            </a:r>
            <a:r>
              <a:rPr lang="en-US" altLang="zh-CN" b="1" dirty="0">
                <a:hlinkClick r:id="rId2" action="ppaction://hlinkfile"/>
              </a:rPr>
              <a:t>MainWindow.java</a:t>
            </a:r>
            <a:r>
              <a:rPr lang="zh-CN" altLang="en-US" dirty="0"/>
              <a:t>保存到</a:t>
            </a:r>
            <a:r>
              <a:rPr lang="en-US" altLang="zh-CN" dirty="0"/>
              <a:t>c:\ch14</a:t>
            </a:r>
            <a:r>
              <a:rPr lang="zh-CN" altLang="en-US" dirty="0"/>
              <a:t>中即可（但需要把第</a:t>
            </a:r>
            <a:r>
              <a:rPr lang="en-US" altLang="zh-CN" dirty="0"/>
              <a:t>10</a:t>
            </a:r>
            <a:r>
              <a:rPr lang="zh-CN" altLang="en-US" dirty="0"/>
              <a:t>章例子</a:t>
            </a:r>
            <a:r>
              <a:rPr lang="en-US" altLang="zh-CN" dirty="0"/>
              <a:t>14</a:t>
            </a:r>
            <a:r>
              <a:rPr lang="zh-CN" altLang="en-US" dirty="0"/>
              <a:t>中的</a:t>
            </a:r>
            <a:r>
              <a:rPr lang="en-US" altLang="zh-CN" dirty="0" err="1"/>
              <a:t>WindowGuessNumber.class</a:t>
            </a:r>
            <a:r>
              <a:rPr lang="zh-CN" altLang="en-US" dirty="0"/>
              <a:t>与主类保存到同一目录中）</a:t>
            </a:r>
          </a:p>
        </p:txBody>
      </p:sp>
      <p:sp>
        <p:nvSpPr>
          <p:cNvPr id="8" name="矩形 7"/>
          <p:cNvSpPr/>
          <p:nvPr/>
        </p:nvSpPr>
        <p:spPr>
          <a:xfrm>
            <a:off x="413792" y="2603450"/>
            <a:ext cx="8550696" cy="646331"/>
          </a:xfrm>
          <a:prstGeom prst="rect">
            <a:avLst/>
          </a:prstGeom>
        </p:spPr>
        <p:txBody>
          <a:bodyPr wrap="square">
            <a:spAutoFit/>
          </a:bodyPr>
          <a:lstStyle/>
          <a:p>
            <a:r>
              <a:rPr lang="zh-CN" altLang="en-US" dirty="0"/>
              <a:t>需如下运行主类，即别忘记</a:t>
            </a:r>
            <a:r>
              <a:rPr lang="en-US" altLang="zh-CN" dirty="0"/>
              <a:t>.jar</a:t>
            </a:r>
            <a:r>
              <a:rPr lang="zh-CN" altLang="en-US" dirty="0"/>
              <a:t>文件：</a:t>
            </a:r>
          </a:p>
          <a:p>
            <a:r>
              <a:rPr lang="en-US" altLang="zh-CN" b="1" dirty="0"/>
              <a:t>C:\ch14&gt;java </a:t>
            </a:r>
            <a:r>
              <a:rPr lang="en-US" altLang="zh-CN" b="1" dirty="0" smtClean="0"/>
              <a:t> -</a:t>
            </a:r>
            <a:r>
              <a:rPr lang="en-US" altLang="zh-CN" b="1" dirty="0" err="1"/>
              <a:t>cp</a:t>
            </a:r>
            <a:r>
              <a:rPr lang="en-US" altLang="zh-CN" b="1" dirty="0"/>
              <a:t> </a:t>
            </a:r>
            <a:r>
              <a:rPr lang="en-US" altLang="zh-CN" b="1" dirty="0" smtClean="0"/>
              <a:t> mysqlcon.jar</a:t>
            </a:r>
            <a:r>
              <a:rPr lang="en-US" altLang="zh-CN" b="1" dirty="0"/>
              <a:t>;  </a:t>
            </a:r>
            <a:r>
              <a:rPr lang="en-US" altLang="zh-CN" b="1" dirty="0" smtClean="0"/>
              <a:t> </a:t>
            </a:r>
            <a:r>
              <a:rPr lang="en-US" altLang="zh-CN" b="1" dirty="0" err="1" smtClean="0"/>
              <a:t>MainWindow</a:t>
            </a:r>
            <a:endParaRPr lang="en-US" altLang="zh-CN" b="1" dirty="0"/>
          </a:p>
        </p:txBody>
      </p:sp>
      <p:pic>
        <p:nvPicPr>
          <p:cNvPr id="645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785" y="3429000"/>
            <a:ext cx="8370229"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13830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5312" y="116632"/>
            <a:ext cx="2962672" cy="526380"/>
          </a:xfrm>
        </p:spPr>
        <p:txBody>
          <a:bodyPr>
            <a:normAutofit/>
          </a:bodyPr>
          <a:lstStyle/>
          <a:p>
            <a:pPr lvl="1" algn="l" rtl="0">
              <a:spcBef>
                <a:spcPct val="0"/>
              </a:spcBef>
            </a:pPr>
            <a:r>
              <a:rPr lang="en-US" altLang="zh-CN" sz="2400" b="1" dirty="0" smtClean="0"/>
              <a:t>14.15 </a:t>
            </a:r>
            <a:r>
              <a:rPr lang="zh-CN" altLang="zh-CN" sz="2400" b="1" dirty="0"/>
              <a:t>小结</a:t>
            </a:r>
            <a:endParaRPr lang="zh-CN" altLang="en-US" sz="2400" dirty="0"/>
          </a:p>
        </p:txBody>
      </p:sp>
      <p:sp>
        <p:nvSpPr>
          <p:cNvPr id="7" name="矩形 6"/>
          <p:cNvSpPr/>
          <p:nvPr/>
        </p:nvSpPr>
        <p:spPr>
          <a:xfrm>
            <a:off x="499567" y="980728"/>
            <a:ext cx="8064896" cy="1877437"/>
          </a:xfrm>
          <a:prstGeom prst="rect">
            <a:avLst/>
          </a:prstGeom>
        </p:spPr>
        <p:txBody>
          <a:bodyPr wrap="square">
            <a:spAutoFit/>
          </a:bodyPr>
          <a:lstStyle/>
          <a:p>
            <a:pPr marL="342900" indent="-342900">
              <a:buFont typeface="Wingdings" pitchFamily="2" charset="2"/>
              <a:buChar char="u"/>
            </a:pPr>
            <a:r>
              <a:rPr lang="en-US" altLang="zh-CN" sz="2000" dirty="0"/>
              <a:t>JDBC</a:t>
            </a:r>
            <a:r>
              <a:rPr lang="zh-CN" altLang="zh-CN" sz="2000" dirty="0"/>
              <a:t>技术在数据库开发中占有很重要的地位，</a:t>
            </a:r>
            <a:r>
              <a:rPr lang="en-US" altLang="zh-CN" sz="2000" dirty="0"/>
              <a:t>JDBC</a:t>
            </a:r>
            <a:r>
              <a:rPr lang="zh-CN" altLang="zh-CN" sz="2000" dirty="0"/>
              <a:t>操作不同的数据库仅仅是连接方式上的差异而已，使用</a:t>
            </a:r>
            <a:r>
              <a:rPr lang="en-US" altLang="zh-CN" sz="2000" dirty="0"/>
              <a:t>JDBC</a:t>
            </a:r>
            <a:r>
              <a:rPr lang="zh-CN" altLang="zh-CN" sz="2000" dirty="0"/>
              <a:t>的应用程序一旦和数据库建立连接，就可以使用</a:t>
            </a:r>
            <a:r>
              <a:rPr lang="en-US" altLang="zh-CN" sz="2000" dirty="0"/>
              <a:t>JDBC</a:t>
            </a:r>
            <a:r>
              <a:rPr lang="zh-CN" altLang="zh-CN" sz="2000" dirty="0"/>
              <a:t>提供的</a:t>
            </a:r>
            <a:r>
              <a:rPr lang="en-US" altLang="zh-CN" sz="2000" dirty="0"/>
              <a:t>API</a:t>
            </a:r>
            <a:r>
              <a:rPr lang="zh-CN" altLang="zh-CN" sz="2000" dirty="0"/>
              <a:t>操作数据库</a:t>
            </a:r>
            <a:r>
              <a:rPr lang="zh-CN" altLang="zh-CN" sz="2000" dirty="0" smtClean="0"/>
              <a:t>。</a:t>
            </a:r>
            <a:endParaRPr lang="en-US" altLang="zh-CN" sz="2000" dirty="0" smtClean="0"/>
          </a:p>
          <a:p>
            <a:pPr marL="342900" indent="-342900">
              <a:buFont typeface="Wingdings" pitchFamily="2" charset="2"/>
              <a:buChar char="u"/>
            </a:pPr>
            <a:r>
              <a:rPr lang="zh-CN" altLang="zh-CN" sz="2000" dirty="0" smtClean="0"/>
              <a:t>当</a:t>
            </a:r>
            <a:r>
              <a:rPr lang="zh-CN" altLang="zh-CN" sz="2000" dirty="0"/>
              <a:t>查询</a:t>
            </a:r>
            <a:r>
              <a:rPr lang="en-US" altLang="zh-CN" sz="2000" dirty="0" err="1"/>
              <a:t>ResultSet</a:t>
            </a:r>
            <a:r>
              <a:rPr lang="zh-CN" altLang="zh-CN" sz="2000" dirty="0"/>
              <a:t>对象中的数据时，不可以关闭和数据库的连接。</a:t>
            </a:r>
          </a:p>
          <a:p>
            <a:pPr marL="342900" indent="-342900">
              <a:buFont typeface="Wingdings" pitchFamily="2" charset="2"/>
              <a:buChar char="u"/>
            </a:pPr>
            <a:r>
              <a:rPr lang="zh-CN" altLang="zh-CN" sz="2000" dirty="0" smtClean="0"/>
              <a:t>使用</a:t>
            </a:r>
            <a:r>
              <a:rPr lang="en-US" altLang="zh-CN" sz="2000" dirty="0" err="1"/>
              <a:t>PreparedStatement</a:t>
            </a:r>
            <a:r>
              <a:rPr lang="zh-CN" altLang="zh-CN" sz="2000" dirty="0"/>
              <a:t>对象可以提高操作数据库的效率。</a:t>
            </a:r>
          </a:p>
          <a:p>
            <a:endParaRPr lang="zh-CN" altLang="zh-CN" sz="1600" dirty="0"/>
          </a:p>
        </p:txBody>
      </p:sp>
    </p:spTree>
    <p:extLst>
      <p:ext uri="{BB962C8B-B14F-4D97-AF65-F5344CB8AC3E}">
        <p14:creationId xmlns:p14="http://schemas.microsoft.com/office/powerpoint/2010/main" val="2362021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1536" y="55994"/>
            <a:ext cx="4588495" cy="699036"/>
          </a:xfrm>
        </p:spPr>
        <p:txBody>
          <a:bodyPr>
            <a:noAutofit/>
          </a:bodyPr>
          <a:lstStyle/>
          <a:p>
            <a:r>
              <a:rPr lang="en-US" altLang="zh-CN" sz="2400" dirty="0"/>
              <a:t>14.2  </a:t>
            </a:r>
            <a:r>
              <a:rPr lang="zh-CN" altLang="zh-CN" sz="2400" dirty="0"/>
              <a:t>启动</a:t>
            </a:r>
            <a:r>
              <a:rPr lang="en-US" altLang="zh-CN" sz="2400" dirty="0"/>
              <a:t>MySQL</a:t>
            </a:r>
            <a:r>
              <a:rPr lang="zh-CN" altLang="zh-CN" sz="2400" dirty="0"/>
              <a:t>数据库服务器</a:t>
            </a:r>
          </a:p>
        </p:txBody>
      </p:sp>
      <p:sp>
        <p:nvSpPr>
          <p:cNvPr id="43" name="矩形 42"/>
          <p:cNvSpPr/>
          <p:nvPr/>
        </p:nvSpPr>
        <p:spPr>
          <a:xfrm>
            <a:off x="251520" y="764704"/>
            <a:ext cx="998991"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1</a:t>
            </a:r>
            <a:r>
              <a:rPr lang="zh-CN" altLang="en-US" b="1" dirty="0" smtClean="0"/>
              <a:t>．启动</a:t>
            </a:r>
            <a:endParaRPr lang="zh-CN" altLang="en-US" b="1" dirty="0"/>
          </a:p>
        </p:txBody>
      </p:sp>
      <p:sp>
        <p:nvSpPr>
          <p:cNvPr id="44" name="矩形 43"/>
          <p:cNvSpPr/>
          <p:nvPr/>
        </p:nvSpPr>
        <p:spPr>
          <a:xfrm>
            <a:off x="241820" y="1134036"/>
            <a:ext cx="8722667" cy="1477328"/>
          </a:xfrm>
          <a:prstGeom prst="rect">
            <a:avLst/>
          </a:prstGeom>
        </p:spPr>
        <p:txBody>
          <a:bodyPr wrap="square">
            <a:spAutoFit/>
          </a:bodyPr>
          <a:lstStyle/>
          <a:p>
            <a:r>
              <a:rPr lang="zh-CN" altLang="en-US" dirty="0" smtClean="0"/>
              <a:t>首次</a:t>
            </a:r>
            <a:r>
              <a:rPr lang="zh-CN" altLang="zh-CN" dirty="0" smtClean="0"/>
              <a:t>启动</a:t>
            </a:r>
            <a:r>
              <a:rPr lang="zh-CN" altLang="zh-CN" dirty="0"/>
              <a:t>之前必须进行安全初始化</a:t>
            </a:r>
            <a:r>
              <a:rPr lang="zh-CN" altLang="zh-CN" dirty="0" smtClean="0"/>
              <a:t>。必须</a:t>
            </a:r>
            <a:r>
              <a:rPr lang="zh-CN" altLang="zh-CN" dirty="0"/>
              <a:t>用管理员身份启动命令行窗口（在</a:t>
            </a:r>
            <a:r>
              <a:rPr lang="en-US" altLang="zh-CN" dirty="0"/>
              <a:t>C:\Windows\System32</a:t>
            </a:r>
            <a:r>
              <a:rPr lang="zh-CN" altLang="zh-CN" dirty="0"/>
              <a:t>下找到</a:t>
            </a:r>
            <a:r>
              <a:rPr lang="en-US" altLang="zh-CN" dirty="0"/>
              <a:t>cmd.exe</a:t>
            </a:r>
            <a:r>
              <a:rPr lang="zh-CN" altLang="zh-CN" dirty="0"/>
              <a:t>，在</a:t>
            </a:r>
            <a:r>
              <a:rPr lang="en-US" altLang="zh-CN" dirty="0"/>
              <a:t>cmd.exe</a:t>
            </a:r>
            <a:r>
              <a:rPr lang="zh-CN" altLang="zh-CN" dirty="0"/>
              <a:t>上单击鼠标右键，选择以管理员身份运行），然后在命令行进入</a:t>
            </a:r>
            <a:r>
              <a:rPr lang="en-US" altLang="zh-CN" dirty="0"/>
              <a:t>MySQL</a:t>
            </a:r>
            <a:r>
              <a:rPr lang="zh-CN" altLang="zh-CN" dirty="0"/>
              <a:t>安装目录的</a:t>
            </a:r>
            <a:r>
              <a:rPr lang="en-US" altLang="zh-CN" dirty="0"/>
              <a:t>bin</a:t>
            </a:r>
            <a:r>
              <a:rPr lang="zh-CN" altLang="zh-CN" dirty="0"/>
              <a:t>子目录，</a:t>
            </a:r>
            <a:r>
              <a:rPr lang="zh-CN" altLang="zh-CN" dirty="0" smtClean="0"/>
              <a:t>键入</a:t>
            </a:r>
            <a:endParaRPr lang="en-US" altLang="zh-CN" dirty="0" smtClean="0"/>
          </a:p>
          <a:p>
            <a:r>
              <a:rPr lang="en-US" altLang="zh-CN" b="1" spc="300" dirty="0" err="1" smtClean="0">
                <a:solidFill>
                  <a:srgbClr val="C00000"/>
                </a:solidFill>
              </a:rPr>
              <a:t>mysqld</a:t>
            </a:r>
            <a:r>
              <a:rPr lang="en-US" altLang="zh-CN" b="1" spc="300" dirty="0" smtClean="0">
                <a:solidFill>
                  <a:srgbClr val="C00000"/>
                </a:solidFill>
              </a:rPr>
              <a:t> </a:t>
            </a:r>
            <a:r>
              <a:rPr lang="en-US" altLang="zh-CN" b="1" spc="300" dirty="0">
                <a:solidFill>
                  <a:srgbClr val="C00000"/>
                </a:solidFill>
              </a:rPr>
              <a:t>--</a:t>
            </a:r>
            <a:r>
              <a:rPr lang="en-US" altLang="zh-CN" b="1" spc="300" dirty="0" smtClean="0">
                <a:solidFill>
                  <a:srgbClr val="C00000"/>
                </a:solidFill>
              </a:rPr>
              <a:t>initialize-insecure</a:t>
            </a:r>
          </a:p>
          <a:p>
            <a:r>
              <a:rPr lang="zh-CN" altLang="zh-CN" dirty="0" smtClean="0"/>
              <a:t>命令</a:t>
            </a:r>
            <a:r>
              <a:rPr lang="zh-CN" altLang="zh-CN" dirty="0"/>
              <a:t>，回车确认（如</a:t>
            </a:r>
            <a:r>
              <a:rPr lang="zh-CN" altLang="zh-CN" dirty="0" smtClean="0"/>
              <a:t>图）</a:t>
            </a:r>
            <a:r>
              <a:rPr lang="zh-CN" altLang="zh-CN" dirty="0"/>
              <a:t>：</a:t>
            </a:r>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228" y="2611364"/>
            <a:ext cx="7437850" cy="817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251520" y="3429000"/>
            <a:ext cx="8496944" cy="369332"/>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zh-CN" altLang="en-US" dirty="0"/>
              <a:t>初始化的作用是初始化</a:t>
            </a:r>
            <a:r>
              <a:rPr lang="en-US" altLang="zh-CN" dirty="0"/>
              <a:t>data</a:t>
            </a:r>
            <a:r>
              <a:rPr lang="zh-CN" altLang="en-US" dirty="0"/>
              <a:t>目录，并授权一个无密码的</a:t>
            </a:r>
            <a:r>
              <a:rPr lang="en-US" altLang="zh-CN" dirty="0"/>
              <a:t>root</a:t>
            </a:r>
            <a:r>
              <a:rPr lang="zh-CN" altLang="en-US" dirty="0" smtClean="0"/>
              <a:t>用户。</a:t>
            </a:r>
            <a:endParaRPr lang="zh-CN" altLang="en-US" dirty="0"/>
          </a:p>
        </p:txBody>
      </p:sp>
      <p:sp>
        <p:nvSpPr>
          <p:cNvPr id="4" name="矩形 3"/>
          <p:cNvSpPr/>
          <p:nvPr/>
        </p:nvSpPr>
        <p:spPr>
          <a:xfrm>
            <a:off x="251520" y="3798332"/>
            <a:ext cx="8496944" cy="1200329"/>
          </a:xfrm>
          <a:prstGeom prst="rect">
            <a:avLst/>
          </a:prstGeom>
        </p:spPr>
        <p:txBody>
          <a:bodyPr wrap="square">
            <a:spAutoFit/>
          </a:bodyPr>
          <a:lstStyle/>
          <a:p>
            <a:r>
              <a:rPr lang="zh-CN" altLang="en-US" dirty="0"/>
              <a:t>初始化后，必须用管理员身份启动命令行窗口，然后进入</a:t>
            </a:r>
            <a:r>
              <a:rPr lang="en-US" altLang="zh-CN" dirty="0"/>
              <a:t>MySQL</a:t>
            </a:r>
            <a:r>
              <a:rPr lang="zh-CN" altLang="en-US" dirty="0"/>
              <a:t>安装目录的</a:t>
            </a:r>
            <a:r>
              <a:rPr lang="en-US" altLang="zh-CN" dirty="0"/>
              <a:t>bin</a:t>
            </a:r>
            <a:r>
              <a:rPr lang="zh-CN" altLang="en-US" dirty="0"/>
              <a:t>子目录下</a:t>
            </a:r>
            <a:r>
              <a:rPr lang="zh-CN" altLang="en-US" dirty="0" smtClean="0"/>
              <a:t>键入：</a:t>
            </a:r>
            <a:endParaRPr lang="en-US" altLang="zh-CN" dirty="0" smtClean="0"/>
          </a:p>
          <a:p>
            <a:r>
              <a:rPr lang="en-US" altLang="zh-CN" b="1" spc="300" dirty="0" err="1" smtClean="0">
                <a:solidFill>
                  <a:srgbClr val="C00000"/>
                </a:solidFill>
              </a:rPr>
              <a:t>mysqld</a:t>
            </a:r>
            <a:r>
              <a:rPr lang="en-US" altLang="zh-CN" b="1" spc="300" dirty="0" smtClean="0">
                <a:solidFill>
                  <a:srgbClr val="C00000"/>
                </a:solidFill>
              </a:rPr>
              <a:t>  </a:t>
            </a:r>
            <a:r>
              <a:rPr lang="zh-CN" altLang="en-US" b="1" spc="300" dirty="0" smtClean="0">
                <a:solidFill>
                  <a:srgbClr val="C00000"/>
                </a:solidFill>
              </a:rPr>
              <a:t>或  </a:t>
            </a:r>
            <a:r>
              <a:rPr lang="en-US" altLang="zh-CN" b="1" spc="300" dirty="0" err="1" smtClean="0">
                <a:solidFill>
                  <a:srgbClr val="C00000"/>
                </a:solidFill>
              </a:rPr>
              <a:t>mysqld</a:t>
            </a:r>
            <a:r>
              <a:rPr lang="en-US" altLang="zh-CN" b="1" spc="300" dirty="0" smtClean="0">
                <a:solidFill>
                  <a:srgbClr val="C00000"/>
                </a:solidFill>
              </a:rPr>
              <a:t> </a:t>
            </a:r>
            <a:r>
              <a:rPr lang="en-US" altLang="zh-CN" b="1" spc="300" dirty="0">
                <a:solidFill>
                  <a:srgbClr val="C00000"/>
                </a:solidFill>
              </a:rPr>
              <a:t>-</a:t>
            </a:r>
            <a:r>
              <a:rPr lang="en-US" altLang="zh-CN" b="1" spc="300" dirty="0" err="1">
                <a:solidFill>
                  <a:srgbClr val="C00000"/>
                </a:solidFill>
              </a:rPr>
              <a:t>nt</a:t>
            </a:r>
            <a:r>
              <a:rPr lang="en-US" altLang="zh-CN" b="1" spc="300" dirty="0">
                <a:solidFill>
                  <a:srgbClr val="C00000"/>
                </a:solidFill>
              </a:rPr>
              <a:t> </a:t>
            </a:r>
            <a:endParaRPr lang="en-US" altLang="zh-CN" b="1" spc="300" dirty="0" smtClean="0">
              <a:solidFill>
                <a:srgbClr val="C00000"/>
              </a:solidFill>
            </a:endParaRPr>
          </a:p>
          <a:p>
            <a:r>
              <a:rPr lang="zh-CN" altLang="en-US" dirty="0" smtClean="0"/>
              <a:t>回车确认</a:t>
            </a:r>
            <a:r>
              <a:rPr lang="zh-CN" altLang="en-US" dirty="0"/>
              <a:t>，</a:t>
            </a:r>
            <a:r>
              <a:rPr lang="zh-CN" altLang="en-US" dirty="0" smtClean="0"/>
              <a:t>启动</a:t>
            </a:r>
            <a:r>
              <a:rPr lang="en-US" altLang="zh-CN" dirty="0"/>
              <a:t>MySQL</a:t>
            </a:r>
            <a:r>
              <a:rPr lang="zh-CN" altLang="en-US" dirty="0"/>
              <a:t>数据库服务器（以后再启动</a:t>
            </a:r>
            <a:r>
              <a:rPr lang="en-US" altLang="zh-CN" dirty="0"/>
              <a:t>MySQL</a:t>
            </a:r>
            <a:r>
              <a:rPr lang="zh-CN" altLang="en-US" dirty="0"/>
              <a:t>就不需要初始化了</a:t>
            </a:r>
            <a:r>
              <a:rPr lang="zh-CN" altLang="en-US" dirty="0" smtClean="0"/>
              <a:t>）。</a:t>
            </a:r>
            <a:endParaRPr lang="zh-CN" altLang="en-US" dirty="0"/>
          </a:p>
        </p:txBody>
      </p:sp>
      <p:pic>
        <p:nvPicPr>
          <p:cNvPr id="501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4998661"/>
            <a:ext cx="5834685" cy="145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42559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6966" y="-57150"/>
            <a:ext cx="4588495" cy="699036"/>
          </a:xfrm>
        </p:spPr>
        <p:txBody>
          <a:bodyPr>
            <a:noAutofit/>
          </a:bodyPr>
          <a:lstStyle/>
          <a:p>
            <a:r>
              <a:rPr lang="en-US" altLang="zh-CN" sz="2400" dirty="0"/>
              <a:t>14.2  </a:t>
            </a:r>
            <a:r>
              <a:rPr lang="zh-CN" altLang="zh-CN" sz="2400" dirty="0"/>
              <a:t>启动</a:t>
            </a:r>
            <a:r>
              <a:rPr lang="en-US" altLang="zh-CN" sz="2400" dirty="0"/>
              <a:t>MySQL</a:t>
            </a:r>
            <a:r>
              <a:rPr lang="zh-CN" altLang="zh-CN" sz="2400" dirty="0"/>
              <a:t>数据库服务器</a:t>
            </a:r>
          </a:p>
        </p:txBody>
      </p:sp>
      <p:sp>
        <p:nvSpPr>
          <p:cNvPr id="43" name="矩形 42"/>
          <p:cNvSpPr/>
          <p:nvPr/>
        </p:nvSpPr>
        <p:spPr>
          <a:xfrm>
            <a:off x="273397" y="601792"/>
            <a:ext cx="998991"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1</a:t>
            </a:r>
            <a:r>
              <a:rPr lang="zh-CN" altLang="en-US" b="1" dirty="0" smtClean="0"/>
              <a:t>．启动</a:t>
            </a:r>
            <a:endParaRPr lang="zh-CN" altLang="en-US" b="1" dirty="0"/>
          </a:p>
        </p:txBody>
      </p:sp>
      <p:sp>
        <p:nvSpPr>
          <p:cNvPr id="5" name="矩形 4"/>
          <p:cNvSpPr/>
          <p:nvPr/>
        </p:nvSpPr>
        <p:spPr>
          <a:xfrm>
            <a:off x="273397" y="971124"/>
            <a:ext cx="1404936"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2</a:t>
            </a:r>
            <a:r>
              <a:rPr lang="zh-CN" altLang="en-US" b="1" dirty="0"/>
              <a:t>．</a:t>
            </a:r>
            <a:r>
              <a:rPr lang="en-US" altLang="zh-CN" b="1" dirty="0"/>
              <a:t>root</a:t>
            </a:r>
            <a:r>
              <a:rPr lang="zh-CN" altLang="en-US" b="1" dirty="0"/>
              <a:t>用户</a:t>
            </a:r>
          </a:p>
        </p:txBody>
      </p:sp>
      <p:sp>
        <p:nvSpPr>
          <p:cNvPr id="6" name="矩形 5"/>
          <p:cNvSpPr/>
          <p:nvPr/>
        </p:nvSpPr>
        <p:spPr>
          <a:xfrm>
            <a:off x="254481" y="1355909"/>
            <a:ext cx="8533506" cy="923330"/>
          </a:xfrm>
          <a:prstGeom prst="rect">
            <a:avLst/>
          </a:prstGeom>
        </p:spPr>
        <p:txBody>
          <a:bodyPr wrap="square">
            <a:spAutoFit/>
          </a:bodyPr>
          <a:lstStyle/>
          <a:p>
            <a:r>
              <a:rPr lang="en-US" altLang="zh-CN" dirty="0"/>
              <a:t>MySQL</a:t>
            </a:r>
            <a:r>
              <a:rPr lang="zh-CN" altLang="en-US" dirty="0"/>
              <a:t>数据库服务器启动后，</a:t>
            </a:r>
            <a:r>
              <a:rPr lang="en-US" altLang="zh-CN" dirty="0"/>
              <a:t>MySQL</a:t>
            </a:r>
            <a:r>
              <a:rPr lang="zh-CN" altLang="en-US" dirty="0"/>
              <a:t>授权可以访问该服务器的用户只有一个，名字是</a:t>
            </a:r>
            <a:r>
              <a:rPr lang="en-US" altLang="zh-CN" b="1" dirty="0"/>
              <a:t>root</a:t>
            </a:r>
            <a:r>
              <a:rPr lang="zh-CN" altLang="en-US" dirty="0"/>
              <a:t>，</a:t>
            </a:r>
            <a:r>
              <a:rPr lang="zh-CN" altLang="en-US" b="1" dirty="0">
                <a:solidFill>
                  <a:srgbClr val="C00000"/>
                </a:solidFill>
              </a:rPr>
              <a:t>密码为空</a:t>
            </a:r>
            <a:r>
              <a:rPr lang="zh-CN" altLang="en-US" dirty="0" smtClean="0"/>
              <a:t>。</a:t>
            </a:r>
            <a:r>
              <a:rPr lang="en-US" altLang="zh-CN" b="1" dirty="0"/>
              <a:t> </a:t>
            </a:r>
            <a:r>
              <a:rPr lang="en-US" altLang="zh-CN" b="1" dirty="0" smtClean="0"/>
              <a:t>Root</a:t>
            </a:r>
            <a:r>
              <a:rPr lang="zh-CN" altLang="en-US" b="1" dirty="0" smtClean="0"/>
              <a:t>用户</a:t>
            </a:r>
            <a:r>
              <a:rPr lang="zh-CN" altLang="zh-CN" dirty="0" smtClean="0"/>
              <a:t>可以</a:t>
            </a:r>
            <a:r>
              <a:rPr lang="zh-CN" altLang="zh-CN" dirty="0"/>
              <a:t>再授权能访问数据库服务器的新用户（只有</a:t>
            </a:r>
            <a:r>
              <a:rPr lang="en-US" altLang="zh-CN" dirty="0"/>
              <a:t>root</a:t>
            </a:r>
            <a:r>
              <a:rPr lang="zh-CN" altLang="zh-CN" dirty="0"/>
              <a:t>用户有权利建立新的用户</a:t>
            </a:r>
            <a:r>
              <a:rPr lang="zh-CN" altLang="zh-CN" dirty="0" smtClean="0"/>
              <a:t>）</a:t>
            </a:r>
            <a:r>
              <a:rPr lang="zh-CN" altLang="en-US" dirty="0" smtClean="0"/>
              <a:t>。</a:t>
            </a:r>
            <a:endParaRPr lang="zh-CN" altLang="en-US" dirty="0"/>
          </a:p>
        </p:txBody>
      </p:sp>
      <p:sp>
        <p:nvSpPr>
          <p:cNvPr id="7" name="矩形 6"/>
          <p:cNvSpPr/>
          <p:nvPr/>
        </p:nvSpPr>
        <p:spPr>
          <a:xfrm>
            <a:off x="286966" y="2204864"/>
            <a:ext cx="8857034" cy="2308324"/>
          </a:xfrm>
          <a:prstGeom prst="rect">
            <a:avLst/>
          </a:prstGeom>
        </p:spPr>
        <p:txBody>
          <a:bodyPr wrap="square">
            <a:spAutoFit/>
          </a:bodyPr>
          <a:lstStyle/>
          <a:p>
            <a:r>
              <a:rPr lang="zh-CN" altLang="en-US" b="1" dirty="0" smtClean="0"/>
              <a:t>首次</a:t>
            </a:r>
            <a:r>
              <a:rPr lang="zh-CN" altLang="en-US" dirty="0" smtClean="0"/>
              <a:t>启动</a:t>
            </a:r>
            <a:r>
              <a:rPr lang="en-US" altLang="zh-CN" dirty="0" smtClean="0"/>
              <a:t>MySQL</a:t>
            </a:r>
            <a:r>
              <a:rPr lang="zh-CN" altLang="en-US" dirty="0" smtClean="0"/>
              <a:t>服务器后，</a:t>
            </a:r>
            <a:r>
              <a:rPr lang="zh-CN" altLang="en-US" b="1" dirty="0" smtClean="0"/>
              <a:t>必须</a:t>
            </a:r>
            <a:r>
              <a:rPr lang="zh-CN" altLang="en-US" b="1" dirty="0"/>
              <a:t>对</a:t>
            </a:r>
            <a:r>
              <a:rPr lang="en-US" altLang="zh-CN" b="1" dirty="0"/>
              <a:t>root</a:t>
            </a:r>
            <a:r>
              <a:rPr lang="zh-CN" altLang="en-US" b="1" dirty="0"/>
              <a:t>用户进行身份</a:t>
            </a:r>
            <a:r>
              <a:rPr lang="zh-CN" altLang="en-US" b="1" dirty="0" smtClean="0"/>
              <a:t>确认</a:t>
            </a:r>
            <a:r>
              <a:rPr lang="zh-CN" altLang="en-US" dirty="0"/>
              <a:t>。</a:t>
            </a:r>
            <a:r>
              <a:rPr lang="zh-CN" altLang="en-US" dirty="0" smtClean="0"/>
              <a:t>因此</a:t>
            </a:r>
            <a:r>
              <a:rPr lang="zh-CN" altLang="en-US" dirty="0"/>
              <a:t>，</a:t>
            </a:r>
            <a:r>
              <a:rPr lang="en-US" altLang="zh-CN" dirty="0"/>
              <a:t>MySQL</a:t>
            </a:r>
            <a:r>
              <a:rPr lang="zh-CN" altLang="en-US" dirty="0"/>
              <a:t>数据库服务器启动后，再用管理员身份打开另一个命令行窗口，使用</a:t>
            </a:r>
            <a:r>
              <a:rPr lang="en-US" altLang="zh-CN" b="1" dirty="0" err="1"/>
              <a:t>mysqladmin</a:t>
            </a:r>
            <a:r>
              <a:rPr lang="zh-CN" altLang="en-US" dirty="0"/>
              <a:t>命令确认</a:t>
            </a:r>
            <a:r>
              <a:rPr lang="en-US" altLang="zh-CN" dirty="0"/>
              <a:t>root</a:t>
            </a:r>
            <a:r>
              <a:rPr lang="zh-CN" altLang="en-US" dirty="0"/>
              <a:t>用户和</a:t>
            </a:r>
            <a:r>
              <a:rPr lang="en-US" altLang="zh-CN" dirty="0"/>
              <a:t>root</a:t>
            </a:r>
            <a:r>
              <a:rPr lang="zh-CN" altLang="en-US" dirty="0"/>
              <a:t>用户的密码，或确认</a:t>
            </a:r>
            <a:r>
              <a:rPr lang="en-US" altLang="zh-CN" dirty="0"/>
              <a:t>root</a:t>
            </a:r>
            <a:r>
              <a:rPr lang="zh-CN" altLang="en-US" dirty="0"/>
              <a:t>用户，并修改</a:t>
            </a:r>
            <a:r>
              <a:rPr lang="en-US" altLang="zh-CN" dirty="0"/>
              <a:t>root</a:t>
            </a:r>
            <a:r>
              <a:rPr lang="zh-CN" altLang="en-US" dirty="0"/>
              <a:t>用户的密码。在新的命令行窗口进入</a:t>
            </a:r>
            <a:r>
              <a:rPr lang="en-US" altLang="zh-CN" dirty="0"/>
              <a:t>MySQL </a:t>
            </a:r>
            <a:r>
              <a:rPr lang="zh-CN" altLang="en-US" dirty="0"/>
              <a:t>的安装目录：</a:t>
            </a:r>
            <a:r>
              <a:rPr lang="en-US" altLang="zh-CN" b="1" dirty="0"/>
              <a:t>D:\mysql-8.0.15-winx64\bin</a:t>
            </a:r>
            <a:r>
              <a:rPr lang="zh-CN" altLang="en-US" dirty="0"/>
              <a:t>，使用</a:t>
            </a:r>
            <a:r>
              <a:rPr lang="en-US" altLang="zh-CN" dirty="0" err="1"/>
              <a:t>mysqladmin</a:t>
            </a:r>
            <a:r>
              <a:rPr lang="zh-CN" altLang="en-US" dirty="0"/>
              <a:t>命令：</a:t>
            </a:r>
          </a:p>
          <a:p>
            <a:r>
              <a:rPr lang="en-US" altLang="zh-CN" b="1" spc="300" dirty="0">
                <a:solidFill>
                  <a:srgbClr val="C00000"/>
                </a:solidFill>
              </a:rPr>
              <a:t>D:\mysql-8.0.15-winx64\bin&gt; </a:t>
            </a:r>
            <a:r>
              <a:rPr lang="en-US" altLang="zh-CN" b="1" spc="300" dirty="0" err="1">
                <a:solidFill>
                  <a:srgbClr val="C00000"/>
                </a:solidFill>
              </a:rPr>
              <a:t>mysqladmin</a:t>
            </a:r>
            <a:r>
              <a:rPr lang="en-US" altLang="zh-CN" b="1" spc="300" dirty="0">
                <a:solidFill>
                  <a:srgbClr val="C00000"/>
                </a:solidFill>
              </a:rPr>
              <a:t>  -u root -p  password</a:t>
            </a:r>
          </a:p>
          <a:p>
            <a:r>
              <a:rPr lang="zh-CN" altLang="en-US" dirty="0"/>
              <a:t>回车确认后，将提示输入</a:t>
            </a:r>
            <a:r>
              <a:rPr lang="en-US" altLang="zh-CN" dirty="0"/>
              <a:t>root</a:t>
            </a:r>
            <a:r>
              <a:rPr lang="zh-CN" altLang="en-US" dirty="0"/>
              <a:t>的当前密码（无密码就直接回车确认，初始是无密码），如果输入正确，将继续提示输入</a:t>
            </a:r>
            <a:r>
              <a:rPr lang="en-US" altLang="zh-CN" dirty="0"/>
              <a:t>root</a:t>
            </a:r>
            <a:r>
              <a:rPr lang="zh-CN" altLang="en-US" dirty="0"/>
              <a:t>的新密码（如果新密码仍然保持是无密码，就直接回车确认），以及确认新密码。本教材始终让</a:t>
            </a:r>
            <a:r>
              <a:rPr lang="en-US" altLang="zh-CN" dirty="0"/>
              <a:t>root</a:t>
            </a:r>
            <a:r>
              <a:rPr lang="zh-CN" altLang="en-US" dirty="0"/>
              <a:t>用户的密码是无密码</a:t>
            </a:r>
            <a:r>
              <a:rPr lang="en-US" altLang="zh-CN" dirty="0"/>
              <a:t>(</a:t>
            </a:r>
            <a:r>
              <a:rPr lang="zh-CN" altLang="en-US" dirty="0"/>
              <a:t>默认是无密码</a:t>
            </a:r>
            <a:r>
              <a:rPr lang="en-US" altLang="zh-CN" dirty="0" smtClean="0"/>
              <a:t>)</a:t>
            </a:r>
            <a:r>
              <a:rPr lang="zh-CN" altLang="en-US" dirty="0" smtClean="0"/>
              <a:t>。</a:t>
            </a:r>
            <a:endParaRPr lang="zh-CN" altLang="en-US" dirty="0"/>
          </a:p>
        </p:txBody>
      </p:sp>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758" y="4725144"/>
            <a:ext cx="7942951" cy="1933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3832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6966" y="-57150"/>
            <a:ext cx="4588495" cy="699036"/>
          </a:xfrm>
        </p:spPr>
        <p:txBody>
          <a:bodyPr>
            <a:noAutofit/>
          </a:bodyPr>
          <a:lstStyle/>
          <a:p>
            <a:r>
              <a:rPr lang="en-US" altLang="zh-CN" sz="2400" dirty="0"/>
              <a:t>14.3  MySQL</a:t>
            </a:r>
            <a:r>
              <a:rPr lang="zh-CN" altLang="zh-CN" sz="2400" dirty="0"/>
              <a:t>客户端管理工具</a:t>
            </a:r>
          </a:p>
        </p:txBody>
      </p:sp>
      <p:sp>
        <p:nvSpPr>
          <p:cNvPr id="43" name="矩形 42"/>
          <p:cNvSpPr/>
          <p:nvPr/>
        </p:nvSpPr>
        <p:spPr>
          <a:xfrm>
            <a:off x="301874" y="1359352"/>
            <a:ext cx="1928733"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1</a:t>
            </a:r>
            <a:r>
              <a:rPr lang="zh-CN" altLang="en-US" b="1" dirty="0" smtClean="0"/>
              <a:t>．</a:t>
            </a:r>
            <a:r>
              <a:rPr lang="zh-CN" altLang="zh-CN" b="1" dirty="0"/>
              <a:t>命令行客户端</a:t>
            </a:r>
            <a:endParaRPr lang="zh-CN" altLang="en-US" b="1" dirty="0"/>
          </a:p>
        </p:txBody>
      </p:sp>
      <p:sp>
        <p:nvSpPr>
          <p:cNvPr id="6" name="矩形 5"/>
          <p:cNvSpPr/>
          <p:nvPr/>
        </p:nvSpPr>
        <p:spPr>
          <a:xfrm>
            <a:off x="335063" y="2212122"/>
            <a:ext cx="8533506" cy="923330"/>
          </a:xfrm>
          <a:prstGeom prst="rect">
            <a:avLst/>
          </a:prstGeom>
        </p:spPr>
        <p:txBody>
          <a:bodyPr wrap="square">
            <a:spAutoFit/>
          </a:bodyPr>
          <a:lstStyle/>
          <a:p>
            <a:r>
              <a:rPr lang="zh-CN" altLang="zh-CN" dirty="0"/>
              <a:t>对于本机调试（即客户端和数据库服务器同机），执行格式为：</a:t>
            </a:r>
          </a:p>
          <a:p>
            <a:r>
              <a:rPr lang="en-US" altLang="zh-CN" b="1" dirty="0" err="1"/>
              <a:t>mysql</a:t>
            </a:r>
            <a:r>
              <a:rPr lang="en-US" altLang="zh-CN" b="1" dirty="0"/>
              <a:t>  -u root -p</a:t>
            </a:r>
            <a:endParaRPr lang="zh-CN" altLang="zh-CN" b="1" dirty="0"/>
          </a:p>
          <a:p>
            <a:r>
              <a:rPr lang="zh-CN" altLang="zh-CN" dirty="0"/>
              <a:t>然后按要求输入密码即可</a:t>
            </a:r>
            <a:r>
              <a:rPr lang="en-US" altLang="zh-CN" dirty="0"/>
              <a:t>(</a:t>
            </a:r>
            <a:r>
              <a:rPr lang="zh-CN" altLang="zh-CN" dirty="0"/>
              <a:t>如果密码是空，可以不输入密码</a:t>
            </a:r>
            <a:r>
              <a:rPr lang="en-US" altLang="zh-CN" dirty="0"/>
              <a:t>)</a:t>
            </a:r>
            <a:r>
              <a:rPr lang="zh-CN" altLang="en-US" dirty="0" smtClean="0"/>
              <a:t>。</a:t>
            </a:r>
            <a:endParaRPr lang="zh-CN" altLang="en-US" dirty="0"/>
          </a:p>
        </p:txBody>
      </p:sp>
      <p:sp>
        <p:nvSpPr>
          <p:cNvPr id="7" name="矩形 6"/>
          <p:cNvSpPr/>
          <p:nvPr/>
        </p:nvSpPr>
        <p:spPr>
          <a:xfrm>
            <a:off x="301874" y="1842790"/>
            <a:ext cx="8857034" cy="369332"/>
          </a:xfrm>
          <a:prstGeom prst="rect">
            <a:avLst/>
          </a:prstGeom>
        </p:spPr>
        <p:txBody>
          <a:bodyPr wrap="square">
            <a:spAutoFit/>
          </a:bodyPr>
          <a:lstStyle/>
          <a:p>
            <a:r>
              <a:rPr lang="zh-CN" altLang="zh-CN" dirty="0"/>
              <a:t>打开一个新的命令行窗口（不必管理员身份），进入</a:t>
            </a:r>
            <a:r>
              <a:rPr lang="en-US" altLang="zh-CN" dirty="0"/>
              <a:t>MySQL</a:t>
            </a:r>
            <a:r>
              <a:rPr lang="zh-CN" altLang="zh-CN" dirty="0"/>
              <a:t>安装目录下的</a:t>
            </a:r>
            <a:r>
              <a:rPr lang="en-US" altLang="zh-CN" dirty="0"/>
              <a:t>bin</a:t>
            </a:r>
            <a:r>
              <a:rPr lang="zh-CN" altLang="zh-CN" dirty="0"/>
              <a:t>子目录</a:t>
            </a:r>
            <a:r>
              <a:rPr lang="zh-CN" altLang="zh-CN" dirty="0" smtClean="0"/>
              <a:t>。</a:t>
            </a:r>
            <a:endParaRPr lang="zh-CN" altLang="en-US" dirty="0"/>
          </a:p>
        </p:txBody>
      </p:sp>
      <p:sp>
        <p:nvSpPr>
          <p:cNvPr id="3" name="矩形 2"/>
          <p:cNvSpPr/>
          <p:nvPr/>
        </p:nvSpPr>
        <p:spPr>
          <a:xfrm>
            <a:off x="286966" y="620688"/>
            <a:ext cx="8677522"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所谓</a:t>
            </a:r>
            <a:r>
              <a:rPr lang="en-US" altLang="zh-CN" dirty="0"/>
              <a:t>MySQL</a:t>
            </a:r>
            <a:r>
              <a:rPr lang="zh-CN" altLang="en-US" dirty="0"/>
              <a:t>客户端管理工具，就是专门让客户端在</a:t>
            </a:r>
            <a:r>
              <a:rPr lang="en-US" altLang="zh-CN" dirty="0"/>
              <a:t>MySQL</a:t>
            </a:r>
            <a:r>
              <a:rPr lang="zh-CN" altLang="en-US" dirty="0"/>
              <a:t>服务器上建立数据库的软件。</a:t>
            </a:r>
          </a:p>
        </p:txBody>
      </p:sp>
      <p:sp>
        <p:nvSpPr>
          <p:cNvPr id="4" name="矩形 3"/>
          <p:cNvSpPr/>
          <p:nvPr/>
        </p:nvSpPr>
        <p:spPr>
          <a:xfrm>
            <a:off x="286964" y="990020"/>
            <a:ext cx="7165355" cy="36933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zh-CN" altLang="en-US" dirty="0"/>
              <a:t>在使用客户端管理工具之前需启动</a:t>
            </a:r>
            <a:r>
              <a:rPr lang="en-US" altLang="zh-CN" dirty="0"/>
              <a:t>MySQL</a:t>
            </a:r>
            <a:r>
              <a:rPr lang="zh-CN" altLang="en-US" dirty="0"/>
              <a:t>数据库</a:t>
            </a:r>
            <a:r>
              <a:rPr lang="zh-CN" altLang="en-US" dirty="0" smtClean="0"/>
              <a:t>服务器。</a:t>
            </a:r>
            <a:endParaRPr lang="zh-CN" altLang="en-US" dirty="0"/>
          </a:p>
        </p:txBody>
      </p:sp>
      <p:sp>
        <p:nvSpPr>
          <p:cNvPr id="8" name="矩形 7"/>
          <p:cNvSpPr/>
          <p:nvPr/>
        </p:nvSpPr>
        <p:spPr>
          <a:xfrm>
            <a:off x="320750" y="3151764"/>
            <a:ext cx="8643738" cy="923330"/>
          </a:xfrm>
          <a:prstGeom prst="rect">
            <a:avLst/>
          </a:prstGeom>
        </p:spPr>
        <p:txBody>
          <a:bodyPr wrap="square">
            <a:spAutoFit/>
          </a:bodyPr>
          <a:lstStyle/>
          <a:p>
            <a:r>
              <a:rPr lang="zh-CN" altLang="en-US" dirty="0" smtClean="0"/>
              <a:t>如果是远程</a:t>
            </a:r>
            <a:r>
              <a:rPr lang="zh-CN" altLang="en-US" dirty="0"/>
              <a:t>的数据库</a:t>
            </a:r>
            <a:r>
              <a:rPr lang="zh-CN" altLang="en-US" dirty="0" smtClean="0"/>
              <a:t>服务器，假设</a:t>
            </a:r>
            <a:r>
              <a:rPr lang="en-US" altLang="zh-CN" dirty="0" err="1"/>
              <a:t>ip</a:t>
            </a:r>
            <a:r>
              <a:rPr lang="zh-CN" altLang="en-US" dirty="0"/>
              <a:t>是</a:t>
            </a:r>
            <a:r>
              <a:rPr lang="en-US" altLang="zh-CN" dirty="0" smtClean="0"/>
              <a:t>192.168.0.1</a:t>
            </a:r>
            <a:r>
              <a:rPr lang="zh-CN" altLang="en-US" dirty="0" smtClean="0"/>
              <a:t>，执行</a:t>
            </a:r>
            <a:r>
              <a:rPr lang="zh-CN" altLang="en-US" dirty="0"/>
              <a:t>格式为：</a:t>
            </a:r>
          </a:p>
          <a:p>
            <a:r>
              <a:rPr lang="en-US" altLang="zh-CN" b="1" dirty="0" err="1"/>
              <a:t>mysql</a:t>
            </a:r>
            <a:r>
              <a:rPr lang="en-US" altLang="zh-CN" b="1" dirty="0"/>
              <a:t>  -h 192.168.0.1 -u root -p</a:t>
            </a:r>
          </a:p>
          <a:p>
            <a:r>
              <a:rPr lang="zh-CN" altLang="en-US" dirty="0"/>
              <a:t>然后按要求输入密码即可。</a:t>
            </a:r>
          </a:p>
        </p:txBody>
      </p:sp>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3789040"/>
            <a:ext cx="5496414" cy="2792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179512" y="4581128"/>
            <a:ext cx="252028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dirty="0"/>
              <a:t>启动命令行客户端后，</a:t>
            </a:r>
            <a:r>
              <a:rPr lang="en-US" altLang="zh-CN" dirty="0"/>
              <a:t>MS-DOS</a:t>
            </a:r>
            <a:r>
              <a:rPr lang="zh-CN" altLang="en-US" dirty="0"/>
              <a:t>窗口</a:t>
            </a:r>
            <a:r>
              <a:rPr lang="zh-CN" altLang="en-US" dirty="0" smtClean="0"/>
              <a:t>出现</a:t>
            </a:r>
            <a:endParaRPr lang="en-US" altLang="zh-CN" dirty="0" smtClean="0"/>
          </a:p>
          <a:p>
            <a:r>
              <a:rPr lang="en-US" altLang="zh-CN" b="1" dirty="0" err="1" smtClean="0">
                <a:solidFill>
                  <a:srgbClr val="C00000"/>
                </a:solidFill>
              </a:rPr>
              <a:t>mysql</a:t>
            </a:r>
            <a:r>
              <a:rPr lang="en-US" altLang="zh-CN" b="1" dirty="0" smtClean="0">
                <a:solidFill>
                  <a:srgbClr val="C00000"/>
                </a:solidFill>
              </a:rPr>
              <a:t>&gt;</a:t>
            </a:r>
          </a:p>
          <a:p>
            <a:r>
              <a:rPr lang="zh-CN" altLang="en-US" dirty="0" smtClean="0"/>
              <a:t>字样效果。</a:t>
            </a:r>
            <a:endParaRPr lang="zh-CN" altLang="en-US" dirty="0"/>
          </a:p>
        </p:txBody>
      </p:sp>
      <p:sp>
        <p:nvSpPr>
          <p:cNvPr id="10" name="右箭头 9"/>
          <p:cNvSpPr/>
          <p:nvPr/>
        </p:nvSpPr>
        <p:spPr>
          <a:xfrm>
            <a:off x="2699792" y="4869160"/>
            <a:ext cx="360040" cy="316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45592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6966" y="-57150"/>
            <a:ext cx="4588495" cy="699036"/>
          </a:xfrm>
        </p:spPr>
        <p:txBody>
          <a:bodyPr>
            <a:noAutofit/>
          </a:bodyPr>
          <a:lstStyle/>
          <a:p>
            <a:r>
              <a:rPr lang="en-US" altLang="zh-CN" sz="2400" dirty="0"/>
              <a:t>14.3  MySQL</a:t>
            </a:r>
            <a:r>
              <a:rPr lang="zh-CN" altLang="zh-CN" sz="2400" dirty="0"/>
              <a:t>客户端管理工具</a:t>
            </a:r>
          </a:p>
        </p:txBody>
      </p:sp>
      <p:sp>
        <p:nvSpPr>
          <p:cNvPr id="43" name="矩形 42"/>
          <p:cNvSpPr/>
          <p:nvPr/>
        </p:nvSpPr>
        <p:spPr>
          <a:xfrm>
            <a:off x="335063" y="620688"/>
            <a:ext cx="1928733"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1</a:t>
            </a:r>
            <a:r>
              <a:rPr lang="zh-CN" altLang="en-US" b="1" dirty="0" smtClean="0"/>
              <a:t>．</a:t>
            </a:r>
            <a:r>
              <a:rPr lang="zh-CN" altLang="zh-CN" b="1" dirty="0"/>
              <a:t>命令行客户端</a:t>
            </a:r>
            <a:endParaRPr lang="zh-CN" altLang="en-US" b="1" dirty="0"/>
          </a:p>
        </p:txBody>
      </p:sp>
      <p:sp>
        <p:nvSpPr>
          <p:cNvPr id="6" name="矩形 5"/>
          <p:cNvSpPr/>
          <p:nvPr/>
        </p:nvSpPr>
        <p:spPr>
          <a:xfrm>
            <a:off x="335063" y="2212122"/>
            <a:ext cx="8533506" cy="1200329"/>
          </a:xfrm>
          <a:prstGeom prst="rect">
            <a:avLst/>
          </a:prstGeom>
        </p:spPr>
        <p:txBody>
          <a:bodyPr wrap="square">
            <a:spAutoFit/>
          </a:bodyPr>
          <a:lstStyle/>
          <a:p>
            <a:r>
              <a:rPr lang="zh-CN" altLang="zh-CN" dirty="0"/>
              <a:t>在当前命令行客户端占用的命令行窗口输入创建</a:t>
            </a:r>
            <a:r>
              <a:rPr lang="zh-CN" altLang="zh-CN" dirty="0" smtClean="0"/>
              <a:t>数据库</a:t>
            </a:r>
            <a:r>
              <a:rPr lang="en-US" altLang="zh-CN" dirty="0" smtClean="0"/>
              <a:t>Book</a:t>
            </a:r>
            <a:r>
              <a:rPr lang="zh-CN" altLang="zh-CN" dirty="0" smtClean="0"/>
              <a:t>的</a:t>
            </a:r>
            <a:r>
              <a:rPr lang="en-US" altLang="zh-CN" dirty="0"/>
              <a:t>SQL</a:t>
            </a:r>
            <a:r>
              <a:rPr lang="zh-CN" altLang="zh-CN" dirty="0"/>
              <a:t>语句：</a:t>
            </a:r>
          </a:p>
          <a:p>
            <a:r>
              <a:rPr lang="en-US" altLang="zh-CN" b="1" dirty="0" smtClean="0">
                <a:solidFill>
                  <a:srgbClr val="C00000"/>
                </a:solidFill>
              </a:rPr>
              <a:t>              create </a:t>
            </a:r>
            <a:r>
              <a:rPr lang="en-US" altLang="zh-CN" b="1" dirty="0">
                <a:solidFill>
                  <a:srgbClr val="C00000"/>
                </a:solidFill>
              </a:rPr>
              <a:t>database Book;</a:t>
            </a:r>
            <a:endParaRPr lang="zh-CN" altLang="zh-CN" b="1" dirty="0">
              <a:solidFill>
                <a:srgbClr val="C00000"/>
              </a:solidFill>
            </a:endParaRPr>
          </a:p>
          <a:p>
            <a:r>
              <a:rPr lang="zh-CN" altLang="zh-CN" dirty="0"/>
              <a:t>如果</a:t>
            </a:r>
            <a:r>
              <a:rPr lang="zh-CN" altLang="zh-CN" dirty="0" smtClean="0"/>
              <a:t>数据库</a:t>
            </a:r>
            <a:r>
              <a:rPr lang="en-US" altLang="zh-CN" dirty="0" smtClean="0"/>
              <a:t>Book</a:t>
            </a:r>
            <a:r>
              <a:rPr lang="zh-CN" altLang="zh-CN" dirty="0" smtClean="0"/>
              <a:t>已经</a:t>
            </a:r>
            <a:r>
              <a:rPr lang="zh-CN" altLang="zh-CN" dirty="0"/>
              <a:t>存在，将提示数据库已经存在，不再创建数据库，否则将创建</a:t>
            </a:r>
            <a:r>
              <a:rPr lang="zh-CN" altLang="zh-CN" dirty="0" smtClean="0"/>
              <a:t>数据库</a:t>
            </a:r>
            <a:r>
              <a:rPr lang="en-US" altLang="zh-CN" dirty="0" smtClean="0"/>
              <a:t>Book</a:t>
            </a:r>
            <a:r>
              <a:rPr lang="zh-CN" altLang="en-US" dirty="0" smtClean="0"/>
              <a:t>。</a:t>
            </a:r>
            <a:endParaRPr lang="zh-CN" altLang="en-US" dirty="0"/>
          </a:p>
        </p:txBody>
      </p:sp>
      <p:sp>
        <p:nvSpPr>
          <p:cNvPr id="7" name="矩形 6"/>
          <p:cNvSpPr/>
          <p:nvPr/>
        </p:nvSpPr>
        <p:spPr>
          <a:xfrm>
            <a:off x="301874" y="1401917"/>
            <a:ext cx="8857034" cy="64633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zh-CN" altLang="zh-CN" dirty="0"/>
              <a:t>启动命令行客户端后就可以使用</a:t>
            </a:r>
            <a:r>
              <a:rPr lang="en-US" altLang="zh-CN" dirty="0"/>
              <a:t>SQL</a:t>
            </a:r>
            <a:r>
              <a:rPr lang="zh-CN" altLang="zh-CN" dirty="0"/>
              <a:t>语句进行创建数据库、建表等操作</a:t>
            </a:r>
            <a:r>
              <a:rPr lang="zh-CN" altLang="zh-CN" dirty="0" smtClean="0"/>
              <a:t>。</a:t>
            </a:r>
            <a:r>
              <a:rPr lang="zh-CN" altLang="zh-CN" dirty="0"/>
              <a:t>建议用记事本编辑相关的</a:t>
            </a:r>
            <a:r>
              <a:rPr lang="en-US" altLang="zh-CN" dirty="0"/>
              <a:t>SQL</a:t>
            </a:r>
            <a:r>
              <a:rPr lang="zh-CN" altLang="zh-CN" dirty="0"/>
              <a:t>语句，然后复制、粘贴到命令行</a:t>
            </a:r>
            <a:r>
              <a:rPr lang="zh-CN" altLang="zh-CN" dirty="0" smtClean="0"/>
              <a:t>窗口</a:t>
            </a:r>
            <a:r>
              <a:rPr lang="zh-CN" altLang="en-US" dirty="0" smtClean="0"/>
              <a:t>。</a:t>
            </a:r>
            <a:endParaRPr lang="zh-CN" altLang="en-US" dirty="0"/>
          </a:p>
        </p:txBody>
      </p:sp>
      <p:sp>
        <p:nvSpPr>
          <p:cNvPr id="5" name="矩形 4"/>
          <p:cNvSpPr/>
          <p:nvPr/>
        </p:nvSpPr>
        <p:spPr>
          <a:xfrm>
            <a:off x="350579" y="990020"/>
            <a:ext cx="1566454"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2. </a:t>
            </a:r>
            <a:r>
              <a:rPr lang="zh-CN" altLang="en-US" b="1" dirty="0"/>
              <a:t>创建数据库</a:t>
            </a:r>
          </a:p>
        </p:txBody>
      </p:sp>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878758"/>
            <a:ext cx="6352844"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93313" y="4167660"/>
            <a:ext cx="1338828" cy="646331"/>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zh-CN" altLang="en-US" dirty="0"/>
              <a:t>创建</a:t>
            </a:r>
            <a:r>
              <a:rPr lang="zh-CN" altLang="en-US" dirty="0" smtClean="0"/>
              <a:t>数据库</a:t>
            </a:r>
            <a:endParaRPr lang="en-US" altLang="zh-CN" dirty="0" smtClean="0"/>
          </a:p>
          <a:p>
            <a:r>
              <a:rPr lang="en-US" altLang="zh-CN" dirty="0" smtClean="0"/>
              <a:t>Book</a:t>
            </a:r>
            <a:endParaRPr lang="zh-CN" altLang="en-US" dirty="0"/>
          </a:p>
        </p:txBody>
      </p:sp>
      <p:sp>
        <p:nvSpPr>
          <p:cNvPr id="12" name="右箭头 11"/>
          <p:cNvSpPr/>
          <p:nvPr/>
        </p:nvSpPr>
        <p:spPr>
          <a:xfrm>
            <a:off x="1432141" y="4365104"/>
            <a:ext cx="48489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73398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6966" y="-57150"/>
            <a:ext cx="4588495" cy="699036"/>
          </a:xfrm>
        </p:spPr>
        <p:txBody>
          <a:bodyPr>
            <a:noAutofit/>
          </a:bodyPr>
          <a:lstStyle/>
          <a:p>
            <a:r>
              <a:rPr lang="en-US" altLang="zh-CN" sz="2400" dirty="0"/>
              <a:t>14.3  MySQL</a:t>
            </a:r>
            <a:r>
              <a:rPr lang="zh-CN" altLang="zh-CN" sz="2400" dirty="0"/>
              <a:t>客户端管理工具</a:t>
            </a:r>
          </a:p>
        </p:txBody>
      </p:sp>
      <p:sp>
        <p:nvSpPr>
          <p:cNvPr id="43" name="矩形 42"/>
          <p:cNvSpPr/>
          <p:nvPr/>
        </p:nvSpPr>
        <p:spPr>
          <a:xfrm>
            <a:off x="335063" y="620688"/>
            <a:ext cx="1928733"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1</a:t>
            </a:r>
            <a:r>
              <a:rPr lang="zh-CN" altLang="en-US" b="1" dirty="0" smtClean="0"/>
              <a:t>．</a:t>
            </a:r>
            <a:r>
              <a:rPr lang="zh-CN" altLang="zh-CN" b="1" dirty="0"/>
              <a:t>命令行客户端</a:t>
            </a:r>
            <a:endParaRPr lang="zh-CN" altLang="en-US" b="1" dirty="0"/>
          </a:p>
        </p:txBody>
      </p:sp>
      <p:sp>
        <p:nvSpPr>
          <p:cNvPr id="5" name="矩形 4"/>
          <p:cNvSpPr/>
          <p:nvPr/>
        </p:nvSpPr>
        <p:spPr>
          <a:xfrm>
            <a:off x="350579" y="990020"/>
            <a:ext cx="1566454"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2. </a:t>
            </a:r>
            <a:r>
              <a:rPr lang="zh-CN" altLang="en-US" b="1" dirty="0"/>
              <a:t>创建数据库</a:t>
            </a:r>
          </a:p>
        </p:txBody>
      </p:sp>
      <p:sp>
        <p:nvSpPr>
          <p:cNvPr id="3" name="矩形 2"/>
          <p:cNvSpPr/>
          <p:nvPr/>
        </p:nvSpPr>
        <p:spPr>
          <a:xfrm>
            <a:off x="365349" y="1360423"/>
            <a:ext cx="821059"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3.</a:t>
            </a:r>
            <a:r>
              <a:rPr lang="zh-CN" altLang="en-US" b="1" dirty="0"/>
              <a:t>建表</a:t>
            </a:r>
          </a:p>
        </p:txBody>
      </p:sp>
      <p:sp>
        <p:nvSpPr>
          <p:cNvPr id="4" name="矩形 3"/>
          <p:cNvSpPr/>
          <p:nvPr/>
        </p:nvSpPr>
        <p:spPr>
          <a:xfrm>
            <a:off x="365349" y="1730722"/>
            <a:ext cx="8497390" cy="369332"/>
          </a:xfrm>
          <a:prstGeom prst="rect">
            <a:avLst/>
          </a:prstGeom>
        </p:spPr>
        <p:txBody>
          <a:bodyPr wrap="square">
            <a:spAutoFit/>
          </a:bodyPr>
          <a:lstStyle/>
          <a:p>
            <a:r>
              <a:rPr lang="zh-CN" altLang="en-US" dirty="0"/>
              <a:t>创建数据库后就可以使用</a:t>
            </a:r>
            <a:r>
              <a:rPr lang="en-US" altLang="zh-CN" dirty="0"/>
              <a:t>SQL</a:t>
            </a:r>
            <a:r>
              <a:rPr lang="zh-CN" altLang="en-US" dirty="0"/>
              <a:t>语句在该库中创建表。</a:t>
            </a:r>
          </a:p>
        </p:txBody>
      </p:sp>
      <p:sp>
        <p:nvSpPr>
          <p:cNvPr id="8" name="矩形 7"/>
          <p:cNvSpPr/>
          <p:nvPr/>
        </p:nvSpPr>
        <p:spPr>
          <a:xfrm>
            <a:off x="382514" y="2100054"/>
            <a:ext cx="8761486" cy="923330"/>
          </a:xfrm>
          <a:prstGeom prst="rect">
            <a:avLst/>
          </a:prstGeom>
        </p:spPr>
        <p:txBody>
          <a:bodyPr wrap="square">
            <a:spAutoFit/>
          </a:bodyPr>
          <a:lstStyle/>
          <a:p>
            <a:r>
              <a:rPr lang="zh-CN" altLang="en-US" dirty="0"/>
              <a:t>在当前命令行客户端管理工具占用的命令行窗口输入：</a:t>
            </a:r>
          </a:p>
          <a:p>
            <a:r>
              <a:rPr lang="en-US" altLang="zh-CN" b="1" dirty="0"/>
              <a:t>use  Book</a:t>
            </a:r>
          </a:p>
          <a:p>
            <a:r>
              <a:rPr lang="zh-CN" altLang="en-US" dirty="0"/>
              <a:t>回车确认（进入数据库也可以没有分号）进入数据库</a:t>
            </a:r>
            <a:r>
              <a:rPr lang="en-US" altLang="zh-CN" dirty="0" smtClean="0"/>
              <a:t>Book</a:t>
            </a:r>
            <a:r>
              <a:rPr lang="zh-CN" altLang="en-US" dirty="0" smtClean="0"/>
              <a:t>。</a:t>
            </a:r>
            <a:endParaRPr lang="en-US" altLang="zh-CN" dirty="0"/>
          </a:p>
        </p:txBody>
      </p:sp>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7554" y="1545089"/>
            <a:ext cx="2895185" cy="1016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335062" y="3023384"/>
            <a:ext cx="8413401"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dirty="0"/>
              <a:t>准备在数据库</a:t>
            </a:r>
            <a:r>
              <a:rPr lang="en-US" altLang="zh-CN" dirty="0"/>
              <a:t>Book</a:t>
            </a:r>
            <a:r>
              <a:rPr lang="zh-CN" altLang="en-US" dirty="0"/>
              <a:t>建立一个名字为</a:t>
            </a:r>
            <a:r>
              <a:rPr lang="en-US" altLang="zh-CN" b="1" dirty="0" err="1"/>
              <a:t>bookList</a:t>
            </a:r>
            <a:r>
              <a:rPr lang="zh-CN" altLang="en-US" dirty="0"/>
              <a:t>表，该表的字段为：</a:t>
            </a:r>
          </a:p>
          <a:p>
            <a:r>
              <a:rPr lang="en-US" altLang="zh-CN" b="1" dirty="0">
                <a:solidFill>
                  <a:srgbClr val="7030A0"/>
                </a:solidFill>
              </a:rPr>
              <a:t>ISBN</a:t>
            </a:r>
            <a:r>
              <a:rPr lang="zh-CN" altLang="en-US" b="1" dirty="0">
                <a:solidFill>
                  <a:srgbClr val="7030A0"/>
                </a:solidFill>
              </a:rPr>
              <a:t>（</a:t>
            </a:r>
            <a:r>
              <a:rPr lang="en-US" altLang="zh-CN" b="1" dirty="0" err="1">
                <a:solidFill>
                  <a:srgbClr val="7030A0"/>
                </a:solidFill>
              </a:rPr>
              <a:t>varchar</a:t>
            </a:r>
            <a:r>
              <a:rPr lang="zh-CN" altLang="en-US" b="1" dirty="0">
                <a:solidFill>
                  <a:srgbClr val="7030A0"/>
                </a:solidFill>
              </a:rPr>
              <a:t>） </a:t>
            </a:r>
            <a:r>
              <a:rPr lang="en-US" altLang="zh-CN" b="1" dirty="0">
                <a:solidFill>
                  <a:srgbClr val="7030A0"/>
                </a:solidFill>
              </a:rPr>
              <a:t>name</a:t>
            </a:r>
            <a:r>
              <a:rPr lang="zh-CN" altLang="en-US" b="1" dirty="0">
                <a:solidFill>
                  <a:srgbClr val="7030A0"/>
                </a:solidFill>
              </a:rPr>
              <a:t>（</a:t>
            </a:r>
            <a:r>
              <a:rPr lang="en-US" altLang="zh-CN" b="1" dirty="0" err="1">
                <a:solidFill>
                  <a:srgbClr val="7030A0"/>
                </a:solidFill>
              </a:rPr>
              <a:t>varchar</a:t>
            </a:r>
            <a:r>
              <a:rPr lang="zh-CN" altLang="en-US" b="1" dirty="0">
                <a:solidFill>
                  <a:srgbClr val="7030A0"/>
                </a:solidFill>
              </a:rPr>
              <a:t>） </a:t>
            </a:r>
            <a:r>
              <a:rPr lang="en-US" altLang="zh-CN" b="1" dirty="0">
                <a:solidFill>
                  <a:srgbClr val="7030A0"/>
                </a:solidFill>
              </a:rPr>
              <a:t>price</a:t>
            </a:r>
            <a:r>
              <a:rPr lang="zh-CN" altLang="en-US" b="1" dirty="0">
                <a:solidFill>
                  <a:srgbClr val="7030A0"/>
                </a:solidFill>
              </a:rPr>
              <a:t>（</a:t>
            </a:r>
            <a:r>
              <a:rPr lang="en-US" altLang="zh-CN" b="1" dirty="0">
                <a:solidFill>
                  <a:srgbClr val="7030A0"/>
                </a:solidFill>
              </a:rPr>
              <a:t>float</a:t>
            </a:r>
            <a:r>
              <a:rPr lang="zh-CN" altLang="en-US" b="1" dirty="0">
                <a:solidFill>
                  <a:srgbClr val="7030A0"/>
                </a:solidFill>
              </a:rPr>
              <a:t>） </a:t>
            </a:r>
            <a:r>
              <a:rPr lang="en-US" altLang="zh-CN" b="1" dirty="0" err="1">
                <a:solidFill>
                  <a:srgbClr val="7030A0"/>
                </a:solidFill>
              </a:rPr>
              <a:t>chubanDate</a:t>
            </a:r>
            <a:r>
              <a:rPr lang="en-US" altLang="zh-CN" b="1" dirty="0">
                <a:solidFill>
                  <a:srgbClr val="7030A0"/>
                </a:solidFill>
              </a:rPr>
              <a:t>(date)</a:t>
            </a:r>
          </a:p>
        </p:txBody>
      </p:sp>
      <p:sp>
        <p:nvSpPr>
          <p:cNvPr id="10" name="矩形 9"/>
          <p:cNvSpPr/>
          <p:nvPr/>
        </p:nvSpPr>
        <p:spPr>
          <a:xfrm>
            <a:off x="335062" y="3679805"/>
            <a:ext cx="8383114" cy="369332"/>
          </a:xfrm>
          <a:prstGeom prst="rect">
            <a:avLst/>
          </a:prstGeom>
        </p:spPr>
        <p:txBody>
          <a:bodyPr wrap="square">
            <a:spAutoFit/>
          </a:bodyPr>
          <a:lstStyle/>
          <a:p>
            <a:r>
              <a:rPr lang="zh-CN" altLang="en-US" dirty="0" smtClean="0"/>
              <a:t>进入数据库</a:t>
            </a:r>
            <a:r>
              <a:rPr lang="en-US" altLang="zh-CN" dirty="0" smtClean="0"/>
              <a:t>Book</a:t>
            </a:r>
            <a:r>
              <a:rPr lang="zh-CN" altLang="en-US" dirty="0" smtClean="0"/>
              <a:t>后，键入</a:t>
            </a:r>
            <a:r>
              <a:rPr lang="zh-CN" altLang="en-US" dirty="0"/>
              <a:t>创建</a:t>
            </a:r>
            <a:r>
              <a:rPr lang="en-US" altLang="zh-CN" b="1" dirty="0" err="1"/>
              <a:t>bookList</a:t>
            </a:r>
            <a:r>
              <a:rPr lang="zh-CN" altLang="en-US" dirty="0"/>
              <a:t>表的</a:t>
            </a:r>
            <a:r>
              <a:rPr lang="en-US" altLang="zh-CN" dirty="0"/>
              <a:t>SQL</a:t>
            </a:r>
            <a:r>
              <a:rPr lang="zh-CN" altLang="en-US" dirty="0" smtClean="0"/>
              <a:t>语句：</a:t>
            </a:r>
            <a:endParaRPr lang="zh-CN" altLang="en-US" dirty="0"/>
          </a:p>
        </p:txBody>
      </p:sp>
      <p:sp>
        <p:nvSpPr>
          <p:cNvPr id="13" name="矩形 12"/>
          <p:cNvSpPr/>
          <p:nvPr/>
        </p:nvSpPr>
        <p:spPr>
          <a:xfrm>
            <a:off x="335062" y="4076462"/>
            <a:ext cx="4267373" cy="2031325"/>
          </a:xfrm>
          <a:prstGeom prst="rect">
            <a:avLst/>
          </a:prstGeom>
        </p:spPr>
        <p:txBody>
          <a:bodyPr wrap="square">
            <a:spAutoFit/>
          </a:bodyPr>
          <a:lstStyle/>
          <a:p>
            <a:r>
              <a:rPr lang="en-US" altLang="zh-CN" dirty="0"/>
              <a:t>CREATE TABLE </a:t>
            </a:r>
            <a:r>
              <a:rPr lang="en-US" altLang="zh-CN" dirty="0" err="1"/>
              <a:t>bookList</a:t>
            </a:r>
            <a:r>
              <a:rPr lang="en-US" altLang="zh-CN" dirty="0"/>
              <a:t> (</a:t>
            </a:r>
          </a:p>
          <a:p>
            <a:r>
              <a:rPr lang="en-US" altLang="zh-CN" dirty="0"/>
              <a:t>ISBN </a:t>
            </a:r>
            <a:r>
              <a:rPr lang="en-US" altLang="zh-CN" dirty="0" err="1"/>
              <a:t>varchar</a:t>
            </a:r>
            <a:r>
              <a:rPr lang="en-US" altLang="zh-CN" dirty="0"/>
              <a:t>(100) not null ,</a:t>
            </a:r>
          </a:p>
          <a:p>
            <a:r>
              <a:rPr lang="en-US" altLang="zh-CN" dirty="0"/>
              <a:t>name </a:t>
            </a:r>
            <a:r>
              <a:rPr lang="en-US" altLang="zh-CN" dirty="0" err="1"/>
              <a:t>varchar</a:t>
            </a:r>
            <a:r>
              <a:rPr lang="en-US" altLang="zh-CN" dirty="0"/>
              <a:t>(100) CHARACTER SET gb2312,</a:t>
            </a:r>
          </a:p>
          <a:p>
            <a:r>
              <a:rPr lang="en-US" altLang="zh-CN" dirty="0"/>
              <a:t>price float ,</a:t>
            </a:r>
          </a:p>
          <a:p>
            <a:r>
              <a:rPr lang="en-US" altLang="zh-CN" dirty="0" err="1"/>
              <a:t>chubanDate</a:t>
            </a:r>
            <a:r>
              <a:rPr lang="en-US" altLang="zh-CN" dirty="0"/>
              <a:t> date,</a:t>
            </a:r>
          </a:p>
          <a:p>
            <a:r>
              <a:rPr lang="en-US" altLang="zh-CN" dirty="0"/>
              <a:t>PRIMARY KEY (ISBN)</a:t>
            </a:r>
          </a:p>
          <a:p>
            <a:r>
              <a:rPr lang="en-US" altLang="zh-CN" dirty="0"/>
              <a:t>);</a:t>
            </a:r>
            <a:endParaRPr lang="zh-CN" altLang="en-US" dirty="0"/>
          </a:p>
        </p:txBody>
      </p:sp>
      <p:pic>
        <p:nvPicPr>
          <p:cNvPr id="542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4044" y="4155715"/>
            <a:ext cx="4260304" cy="1872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04623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6966" y="-57150"/>
            <a:ext cx="4588495" cy="699036"/>
          </a:xfrm>
        </p:spPr>
        <p:txBody>
          <a:bodyPr>
            <a:noAutofit/>
          </a:bodyPr>
          <a:lstStyle/>
          <a:p>
            <a:r>
              <a:rPr lang="en-US" altLang="zh-CN" sz="2400" dirty="0"/>
              <a:t>14.3  MySQL</a:t>
            </a:r>
            <a:r>
              <a:rPr lang="zh-CN" altLang="zh-CN" sz="2400" dirty="0"/>
              <a:t>客户端管理工具</a:t>
            </a:r>
          </a:p>
        </p:txBody>
      </p:sp>
      <p:sp>
        <p:nvSpPr>
          <p:cNvPr id="43" name="矩形 42"/>
          <p:cNvSpPr/>
          <p:nvPr/>
        </p:nvSpPr>
        <p:spPr>
          <a:xfrm>
            <a:off x="335063" y="620688"/>
            <a:ext cx="1928733"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1</a:t>
            </a:r>
            <a:r>
              <a:rPr lang="zh-CN" altLang="en-US" b="1" dirty="0" smtClean="0"/>
              <a:t>．</a:t>
            </a:r>
            <a:r>
              <a:rPr lang="zh-CN" altLang="zh-CN" b="1" dirty="0"/>
              <a:t>命令行客户端</a:t>
            </a:r>
            <a:endParaRPr lang="zh-CN" altLang="en-US" b="1" dirty="0"/>
          </a:p>
        </p:txBody>
      </p:sp>
      <p:sp>
        <p:nvSpPr>
          <p:cNvPr id="5" name="矩形 4"/>
          <p:cNvSpPr/>
          <p:nvPr/>
        </p:nvSpPr>
        <p:spPr>
          <a:xfrm>
            <a:off x="350579" y="990020"/>
            <a:ext cx="1566454"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2. </a:t>
            </a:r>
            <a:r>
              <a:rPr lang="zh-CN" altLang="en-US" b="1" dirty="0"/>
              <a:t>创建数据库</a:t>
            </a:r>
          </a:p>
        </p:txBody>
      </p:sp>
      <p:sp>
        <p:nvSpPr>
          <p:cNvPr id="3" name="矩形 2"/>
          <p:cNvSpPr/>
          <p:nvPr/>
        </p:nvSpPr>
        <p:spPr>
          <a:xfrm>
            <a:off x="365349" y="1360423"/>
            <a:ext cx="821059"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CN" b="1" dirty="0"/>
              <a:t>3.</a:t>
            </a:r>
            <a:r>
              <a:rPr lang="zh-CN" altLang="en-US" b="1" dirty="0"/>
              <a:t>建表</a:t>
            </a:r>
          </a:p>
        </p:txBody>
      </p:sp>
      <p:sp>
        <p:nvSpPr>
          <p:cNvPr id="6" name="矩形 5"/>
          <p:cNvSpPr/>
          <p:nvPr/>
        </p:nvSpPr>
        <p:spPr>
          <a:xfrm>
            <a:off x="2483769" y="621759"/>
            <a:ext cx="6408712" cy="1200329"/>
          </a:xfrm>
          <a:prstGeom prst="rect">
            <a:avLst/>
          </a:prstGeom>
        </p:spPr>
        <p:txBody>
          <a:bodyPr wrap="square">
            <a:spAutoFit/>
          </a:bodyPr>
          <a:lstStyle/>
          <a:p>
            <a:r>
              <a:rPr lang="zh-CN" altLang="en-US" dirty="0"/>
              <a:t>创建</a:t>
            </a:r>
            <a:r>
              <a:rPr lang="en-US" altLang="zh-CN" b="1" dirty="0" err="1"/>
              <a:t>bookList</a:t>
            </a:r>
            <a:r>
              <a:rPr lang="zh-CN" altLang="en-US" dirty="0"/>
              <a:t>表之后就可以使用</a:t>
            </a:r>
            <a:r>
              <a:rPr lang="en-US" altLang="zh-CN" dirty="0"/>
              <a:t>SQL</a:t>
            </a:r>
            <a:r>
              <a:rPr lang="zh-CN" altLang="en-US" dirty="0"/>
              <a:t>语句对</a:t>
            </a:r>
            <a:r>
              <a:rPr lang="en-US" altLang="zh-CN" b="1" dirty="0" err="1"/>
              <a:t>bookList</a:t>
            </a:r>
            <a:r>
              <a:rPr lang="zh-CN" altLang="en-US" dirty="0"/>
              <a:t>表进行添加、更新和查询等操作（如果已经退出数据库，需要再次进入数据库）。在当前命令行客户端占用的命令行窗口键入</a:t>
            </a:r>
            <a:r>
              <a:rPr lang="zh-CN" altLang="en-US" b="1" dirty="0"/>
              <a:t>插入</a:t>
            </a:r>
            <a:r>
              <a:rPr lang="zh-CN" altLang="en-US" b="1" dirty="0" smtClean="0"/>
              <a:t>记录（行）</a:t>
            </a:r>
            <a:r>
              <a:rPr lang="zh-CN" altLang="en-US" dirty="0" smtClean="0"/>
              <a:t>的</a:t>
            </a:r>
            <a:r>
              <a:rPr lang="en-US" altLang="zh-CN" dirty="0"/>
              <a:t>SQL</a:t>
            </a:r>
            <a:r>
              <a:rPr lang="zh-CN" altLang="en-US" dirty="0" smtClean="0"/>
              <a:t>语句，记录</a:t>
            </a:r>
            <a:r>
              <a:rPr lang="zh-CN" altLang="en-US" dirty="0"/>
              <a:t>之间用逗号分隔：</a:t>
            </a:r>
          </a:p>
        </p:txBody>
      </p:sp>
      <p:sp>
        <p:nvSpPr>
          <p:cNvPr id="7" name="矩形 6"/>
          <p:cNvSpPr/>
          <p:nvPr/>
        </p:nvSpPr>
        <p:spPr>
          <a:xfrm>
            <a:off x="327163" y="2025252"/>
            <a:ext cx="8565318" cy="646331"/>
          </a:xfrm>
          <a:prstGeom prst="rect">
            <a:avLst/>
          </a:prstGeom>
        </p:spPr>
        <p:txBody>
          <a:bodyPr wrap="square">
            <a:spAutoFit/>
          </a:bodyPr>
          <a:lstStyle/>
          <a:p>
            <a:r>
              <a:rPr lang="en-US" altLang="zh-CN" b="1" dirty="0"/>
              <a:t>insert into </a:t>
            </a:r>
            <a:r>
              <a:rPr lang="en-US" altLang="zh-CN" b="1" dirty="0" err="1"/>
              <a:t>bookList</a:t>
            </a:r>
            <a:r>
              <a:rPr lang="en-US" altLang="zh-CN" b="1" dirty="0"/>
              <a:t> values</a:t>
            </a:r>
            <a:r>
              <a:rPr lang="en-US" altLang="zh-CN" dirty="0"/>
              <a:t>('7-302-01465-5','</a:t>
            </a:r>
            <a:r>
              <a:rPr lang="zh-CN" altLang="en-US" dirty="0"/>
              <a:t>高等数学</a:t>
            </a:r>
            <a:r>
              <a:rPr lang="en-US" altLang="zh-CN" dirty="0"/>
              <a:t>',28.67,'2020-12-10'),</a:t>
            </a:r>
          </a:p>
          <a:p>
            <a:r>
              <a:rPr lang="en-US" altLang="zh-CN" dirty="0"/>
              <a:t>('7-352-01465-8','</a:t>
            </a:r>
            <a:r>
              <a:rPr lang="zh-CN" altLang="en-US" dirty="0"/>
              <a:t>大学英语</a:t>
            </a:r>
            <a:r>
              <a:rPr lang="en-US" altLang="zh-CN" dirty="0"/>
              <a:t>',58.5,'1999/9/10');</a:t>
            </a:r>
          </a:p>
        </p:txBody>
      </p:sp>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197" y="2780928"/>
            <a:ext cx="8405249" cy="1261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59508" y="4076423"/>
            <a:ext cx="8856984"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dirty="0"/>
              <a:t>在当前命令行客户端占用的命令行窗口键入查询记录的</a:t>
            </a:r>
            <a:r>
              <a:rPr lang="en-US" altLang="zh-CN" dirty="0"/>
              <a:t>SQL</a:t>
            </a:r>
            <a:r>
              <a:rPr lang="zh-CN" altLang="en-US" dirty="0" smtClean="0"/>
              <a:t>语句，可以查询表中的纪录。</a:t>
            </a:r>
            <a:endParaRPr lang="zh-CN" altLang="en-US" dirty="0"/>
          </a:p>
        </p:txBody>
      </p:sp>
      <p:sp>
        <p:nvSpPr>
          <p:cNvPr id="12" name="矩形 11"/>
          <p:cNvSpPr/>
          <p:nvPr/>
        </p:nvSpPr>
        <p:spPr>
          <a:xfrm>
            <a:off x="59508" y="5393752"/>
            <a:ext cx="2344937" cy="369332"/>
          </a:xfrm>
          <a:prstGeom prst="rect">
            <a:avLst/>
          </a:prstGeom>
        </p:spPr>
        <p:txBody>
          <a:bodyPr wrap="none">
            <a:spAutoFit/>
          </a:bodyPr>
          <a:lstStyle/>
          <a:p>
            <a:r>
              <a:rPr lang="en-US" altLang="zh-CN" b="1" dirty="0"/>
              <a:t>select * from </a:t>
            </a:r>
            <a:r>
              <a:rPr lang="en-US" altLang="zh-CN" b="1" dirty="0" err="1"/>
              <a:t>bookList</a:t>
            </a:r>
            <a:r>
              <a:rPr lang="en-US" altLang="zh-CN" b="1" dirty="0"/>
              <a:t>;</a:t>
            </a:r>
            <a:endParaRPr lang="zh-CN" altLang="en-US" b="1" dirty="0"/>
          </a:p>
        </p:txBody>
      </p:sp>
      <p:pic>
        <p:nvPicPr>
          <p:cNvPr id="552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4631492"/>
            <a:ext cx="4804257" cy="1893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右箭头 13"/>
          <p:cNvSpPr/>
          <p:nvPr/>
        </p:nvSpPr>
        <p:spPr>
          <a:xfrm>
            <a:off x="2771800" y="5393752"/>
            <a:ext cx="216024"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559812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13649</TotalTime>
  <Words>5582</Words>
  <Application>Microsoft Office PowerPoint</Application>
  <PresentationFormat>全屏显示(4:3)</PresentationFormat>
  <Paragraphs>462</Paragraphs>
  <Slides>37</Slides>
  <Notes>0</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Office 主题​​</vt:lpstr>
      <vt:lpstr>PowerPoint 演示文稿</vt:lpstr>
      <vt:lpstr>第14章 JDBC与MySQL数据库</vt:lpstr>
      <vt:lpstr>14.1  MySQL数据库管理系统</vt:lpstr>
      <vt:lpstr>14.2  启动MySQL数据库服务器</vt:lpstr>
      <vt:lpstr>14.2  启动MySQL数据库服务器</vt:lpstr>
      <vt:lpstr>14.3  MySQL客户端管理工具</vt:lpstr>
      <vt:lpstr>14.3  MySQL客户端管理工具</vt:lpstr>
      <vt:lpstr>14.3  MySQL客户端管理工具</vt:lpstr>
      <vt:lpstr>14.3  MySQL客户端管理工具</vt:lpstr>
      <vt:lpstr>14.3  MySQL客户端管理工具</vt:lpstr>
      <vt:lpstr>14.3  MySQL客户端管理工具</vt:lpstr>
      <vt:lpstr>14.4  JDBC</vt:lpstr>
      <vt:lpstr>14.5  连接MySQL数据库</vt:lpstr>
      <vt:lpstr>14.5  连接MySQL数据库</vt:lpstr>
      <vt:lpstr>14.5  连接MySQL数据库</vt:lpstr>
      <vt:lpstr>14.6  查 询 操 作</vt:lpstr>
      <vt:lpstr>14.6  查 询 操 作</vt:lpstr>
      <vt:lpstr>14.6  查 询 操 作</vt:lpstr>
      <vt:lpstr>14.7  更新、添加与删除操作</vt:lpstr>
      <vt:lpstr>14.8  使用预处理语句</vt:lpstr>
      <vt:lpstr>14.8  使用预处理语句</vt:lpstr>
      <vt:lpstr>14.9  通用查询</vt:lpstr>
      <vt:lpstr>14.10  事    务</vt:lpstr>
      <vt:lpstr>14.11  连接SQL Server数据库</vt:lpstr>
      <vt:lpstr>14.11  连接SQL Server数据库</vt:lpstr>
      <vt:lpstr>14.12  连接内置Derby 数据库</vt:lpstr>
      <vt:lpstr>14.12  连接内置Derby 数据库</vt:lpstr>
      <vt:lpstr>14.13  连接Access 数据库</vt:lpstr>
      <vt:lpstr>14.13  连接Access 数据库</vt:lpstr>
      <vt:lpstr>14.14  注册与登录</vt:lpstr>
      <vt:lpstr>14.14  注册与登录</vt:lpstr>
      <vt:lpstr>14.14  注册与登录</vt:lpstr>
      <vt:lpstr>14.14  注册与登录</vt:lpstr>
      <vt:lpstr>14.14  注册与登录</vt:lpstr>
      <vt:lpstr>14.14  注册与登录</vt:lpstr>
      <vt:lpstr>14.14  注册与登录</vt:lpstr>
      <vt:lpstr>14.15 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376</cp:revision>
  <dcterms:created xsi:type="dcterms:W3CDTF">2019-09-15T12:42:56Z</dcterms:created>
  <dcterms:modified xsi:type="dcterms:W3CDTF">2019-11-15T23:36:25Z</dcterms:modified>
</cp:coreProperties>
</file>