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3"/>
    <p:sldId id="306" r:id="rId4"/>
    <p:sldId id="304" r:id="rId5"/>
    <p:sldId id="305" r:id="rId6"/>
    <p:sldId id="307" r:id="rId7"/>
    <p:sldId id="257" r:id="rId8"/>
    <p:sldId id="264" r:id="rId9"/>
    <p:sldId id="258" r:id="rId10"/>
    <p:sldId id="261" r:id="rId11"/>
    <p:sldId id="262" r:id="rId12"/>
    <p:sldId id="263" r:id="rId13"/>
    <p:sldId id="270" r:id="rId14"/>
    <p:sldId id="259" r:id="rId15"/>
    <p:sldId id="273" r:id="rId16"/>
    <p:sldId id="274" r:id="rId17"/>
    <p:sldId id="275" r:id="rId18"/>
    <p:sldId id="362" r:id="rId19"/>
    <p:sldId id="282" r:id="rId20"/>
    <p:sldId id="389" r:id="rId21"/>
    <p:sldId id="426" r:id="rId22"/>
    <p:sldId id="284" r:id="rId23"/>
    <p:sldId id="285" r:id="rId24"/>
    <p:sldId id="459" r:id="rId25"/>
    <p:sldId id="286" r:id="rId26"/>
    <p:sldId id="287" r:id="rId27"/>
    <p:sldId id="288" r:id="rId28"/>
    <p:sldId id="290" r:id="rId29"/>
    <p:sldId id="291" r:id="rId30"/>
    <p:sldId id="292" r:id="rId31"/>
    <p:sldId id="293" r:id="rId32"/>
    <p:sldId id="301" r:id="rId33"/>
    <p:sldId id="294" r:id="rId34"/>
    <p:sldId id="295" r:id="rId35"/>
    <p:sldId id="296" r:id="rId36"/>
    <p:sldId id="297" r:id="rId37"/>
    <p:sldId id="298" r:id="rId38"/>
    <p:sldId id="299" r:id="rId39"/>
    <p:sldId id="423" r:id="rId40"/>
    <p:sldId id="421" r:id="rId41"/>
    <p:sldId id="422" r:id="rId43"/>
    <p:sldId id="354" r:id="rId44"/>
    <p:sldId id="424" r:id="rId45"/>
    <p:sldId id="347" r:id="rId46"/>
    <p:sldId id="425" r:id="rId47"/>
    <p:sldId id="345" r:id="rId48"/>
    <p:sldId id="350" r:id="rId49"/>
    <p:sldId id="353" r:id="rId50"/>
    <p:sldId id="417" r:id="rId51"/>
    <p:sldId id="303" r:id="rId52"/>
    <p:sldId id="458" r:id="rId53"/>
    <p:sldId id="496" r:id="rId54"/>
    <p:sldId id="497" r:id="rId55"/>
    <p:sldId id="461" r:id="rId56"/>
    <p:sldId id="499" r:id="rId57"/>
    <p:sldId id="465" r:id="rId58"/>
    <p:sldId id="466" r:id="rId59"/>
    <p:sldId id="462" r:id="rId60"/>
    <p:sldId id="505" r:id="rId61"/>
    <p:sldId id="506" r:id="rId62"/>
    <p:sldId id="463" r:id="rId63"/>
    <p:sldId id="464" r:id="rId64"/>
    <p:sldId id="509" r:id="rId65"/>
    <p:sldId id="510" r:id="rId66"/>
    <p:sldId id="511" r:id="rId67"/>
  </p:sldIdLst>
  <p:sldSz cx="12192000" cy="6858000"/>
  <p:notesSz cx="6858000" cy="9144000"/>
  <p:custDataLst>
    <p:tags r:id="rId7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0" userDrawn="1">
          <p15:clr>
            <a:srgbClr val="A4A3A4"/>
          </p15:clr>
        </p15:guide>
        <p15:guide id="2" pos="3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80"/>
        <p:guide pos="391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1" Type="http://schemas.openxmlformats.org/officeDocument/2006/relationships/tags" Target="tags/tag103.xml"/><Relationship Id="rId70" Type="http://schemas.openxmlformats.org/officeDocument/2006/relationships/tableStyles" Target="tableStyles.xml"/><Relationship Id="rId7" Type="http://schemas.openxmlformats.org/officeDocument/2006/relationships/slide" Target="slides/slide5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>
                <a:ea typeface="宋体" panose="02010600030101010101" pitchFamily="2" charset="-122"/>
              </a:rPr>
              <a:t>开发一个显示当前</a:t>
            </a:r>
            <a:r>
              <a:rPr lang="en-US" altLang="zh-CN" dirty="0">
                <a:ea typeface="宋体" panose="02010600030101010101" pitchFamily="2" charset="-122"/>
              </a:rPr>
              <a:t>GMT</a:t>
            </a:r>
            <a:r>
              <a:rPr lang="zh-CN" altLang="en-US" dirty="0">
                <a:ea typeface="宋体" panose="02010600030101010101" pitchFamily="2" charset="-122"/>
              </a:rPr>
              <a:t>的程序，格林威治事件的格式为小时：分钟：秒，如 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45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19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System</a:t>
            </a:r>
            <a:r>
              <a:rPr lang="zh-CN" altLang="en-US" dirty="0">
                <a:ea typeface="宋体" panose="02010600030101010101" pitchFamily="2" charset="-122"/>
              </a:rPr>
              <a:t>类中的方法</a:t>
            </a:r>
            <a:r>
              <a:rPr lang="en-US" altLang="zh-CN" dirty="0">
                <a:ea typeface="宋体" panose="02010600030101010101" pitchFamily="2" charset="-122"/>
              </a:rPr>
              <a:t>currentTimeMillis</a:t>
            </a:r>
            <a:r>
              <a:rPr lang="zh-CN" altLang="en-US" dirty="0">
                <a:ea typeface="宋体" panose="02010600030101010101" pitchFamily="2" charset="-122"/>
              </a:rPr>
              <a:t>返回从</a:t>
            </a:r>
            <a:r>
              <a:rPr lang="en-US" altLang="zh-CN" dirty="0">
                <a:ea typeface="宋体" panose="02010600030101010101" pitchFamily="2" charset="-122"/>
              </a:rPr>
              <a:t>GMT 1970</a:t>
            </a:r>
            <a:r>
              <a:rPr lang="zh-CN" altLang="en-US" dirty="0">
                <a:ea typeface="宋体" panose="02010600030101010101" pitchFamily="2" charset="-122"/>
              </a:rPr>
              <a:t>年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月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日</a:t>
            </a:r>
            <a:r>
              <a:rPr lang="en-US" altLang="zh-CN" dirty="0">
                <a:ea typeface="宋体" panose="02010600030101010101" pitchFamily="2" charset="-122"/>
              </a:rPr>
              <a:t>00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00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00</a:t>
            </a:r>
            <a:r>
              <a:rPr lang="zh-CN" altLang="en-US" dirty="0">
                <a:ea typeface="宋体" panose="02010600030101010101" pitchFamily="2" charset="-122"/>
              </a:rPr>
              <a:t>开始到当前时刻的毫秒数，因为</a:t>
            </a:r>
            <a:r>
              <a:rPr lang="en-US" altLang="zh-CN" dirty="0">
                <a:ea typeface="宋体" panose="02010600030101010101" pitchFamily="2" charset="-122"/>
              </a:rPr>
              <a:t>1970</a:t>
            </a:r>
            <a:r>
              <a:rPr lang="zh-CN" altLang="en-US" dirty="0">
                <a:ea typeface="宋体" panose="02010600030101010101" pitchFamily="2" charset="-122"/>
              </a:rPr>
              <a:t>年是</a:t>
            </a:r>
            <a:r>
              <a:rPr lang="en-US" altLang="zh-CN" dirty="0">
                <a:ea typeface="宋体" panose="02010600030101010101" pitchFamily="2" charset="-122"/>
              </a:rPr>
              <a:t>unix</a:t>
            </a:r>
            <a:r>
              <a:rPr lang="zh-CN" altLang="en-US" dirty="0">
                <a:ea typeface="宋体" panose="02010600030101010101" pitchFamily="2" charset="-122"/>
              </a:rPr>
              <a:t>操作系统正式发布的时间，所以这一时间也称为</a:t>
            </a:r>
            <a:r>
              <a:rPr lang="en-US" altLang="zh-CN" dirty="0">
                <a:ea typeface="宋体" panose="02010600030101010101" pitchFamily="2" charset="-122"/>
              </a:rPr>
              <a:t>unix</a:t>
            </a:r>
            <a:r>
              <a:rPr lang="zh-CN" altLang="en-US" dirty="0">
                <a:ea typeface="宋体" panose="02010600030101010101" pitchFamily="2" charset="-122"/>
              </a:rPr>
              <a:t>时间戳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可以使用这个方法获取当前时间，然后按照如下步骤计算出当前的秒数、分钟数、小时数；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1.</a:t>
            </a:r>
            <a:r>
              <a:rPr lang="zh-CN" altLang="en-US" dirty="0">
                <a:ea typeface="宋体" panose="02010600030101010101" pitchFamily="2" charset="-122"/>
              </a:rPr>
              <a:t>调用</a:t>
            </a:r>
            <a:r>
              <a:rPr lang="en-US" altLang="zh-CN" dirty="0">
                <a:ea typeface="宋体" panose="02010600030101010101" pitchFamily="2" charset="-122"/>
              </a:rPr>
              <a:t>system.currentTimeMillis()</a:t>
            </a:r>
            <a:r>
              <a:rPr lang="zh-CN" altLang="en-US" dirty="0">
                <a:ea typeface="宋体" panose="02010600030101010101" pitchFamily="2" charset="-122"/>
              </a:rPr>
              <a:t>方法获取存放在变量</a:t>
            </a:r>
            <a:r>
              <a:rPr lang="en-US" altLang="zh-CN" dirty="0">
                <a:ea typeface="宋体" panose="02010600030101010101" pitchFamily="2" charset="-122"/>
              </a:rPr>
              <a:t>totalMilliseconds</a:t>
            </a:r>
            <a:r>
              <a:rPr lang="zh-CN" altLang="en-US" dirty="0">
                <a:ea typeface="宋体" panose="02010600030101010101" pitchFamily="2" charset="-122"/>
              </a:rPr>
              <a:t>中从</a:t>
            </a:r>
            <a:r>
              <a:rPr lang="en-US" altLang="zh-CN" dirty="0">
                <a:ea typeface="宋体" panose="02010600030101010101" pitchFamily="2" charset="-122"/>
              </a:rPr>
              <a:t>1970</a:t>
            </a:r>
            <a:r>
              <a:rPr lang="zh-CN" altLang="en-US" dirty="0">
                <a:ea typeface="宋体" panose="02010600030101010101" pitchFamily="2" charset="-122"/>
              </a:rPr>
              <a:t>年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月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日午夜到现在的毫秒数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2.</a:t>
            </a:r>
            <a:r>
              <a:rPr lang="zh-CN" altLang="en-US" dirty="0">
                <a:ea typeface="宋体" panose="02010600030101010101" pitchFamily="2" charset="-122"/>
              </a:rPr>
              <a:t>通过将总毫秒数</a:t>
            </a:r>
            <a:r>
              <a:rPr lang="en-US" altLang="zh-CN" dirty="0">
                <a:ea typeface="宋体" panose="02010600030101010101" pitchFamily="2" charset="-122"/>
              </a:rPr>
              <a:t>totalMilliseconds</a:t>
            </a:r>
            <a:r>
              <a:rPr lang="zh-CN" altLang="en-US" dirty="0">
                <a:ea typeface="宋体" panose="02010600030101010101" pitchFamily="2" charset="-122"/>
              </a:rPr>
              <a:t>除以</a:t>
            </a:r>
            <a:r>
              <a:rPr lang="en-US" altLang="zh-CN" dirty="0">
                <a:ea typeface="宋体" panose="02010600030101010101" pitchFamily="2" charset="-122"/>
              </a:rPr>
              <a:t>1000</a:t>
            </a:r>
            <a:r>
              <a:rPr lang="zh-CN" altLang="en-US" dirty="0">
                <a:ea typeface="宋体" panose="02010600030101010101" pitchFamily="2" charset="-122"/>
              </a:rPr>
              <a:t>得到总秒数</a:t>
            </a:r>
            <a:r>
              <a:rPr lang="en-US" altLang="zh-CN" dirty="0">
                <a:ea typeface="宋体" panose="02010600030101010101" pitchFamily="2" charset="-122"/>
              </a:rPr>
              <a:t>totalSeconds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3.</a:t>
            </a:r>
            <a:r>
              <a:rPr lang="zh-CN" altLang="en-US" dirty="0">
                <a:ea typeface="宋体" panose="02010600030101010101" pitchFamily="2" charset="-122"/>
              </a:rPr>
              <a:t>通过</a:t>
            </a:r>
            <a:r>
              <a:rPr lang="en-US" altLang="zh-CN" dirty="0">
                <a:ea typeface="宋体" panose="02010600030101010101" pitchFamily="2" charset="-122"/>
              </a:rPr>
              <a:t>totalSeconds%60</a:t>
            </a:r>
            <a:r>
              <a:rPr lang="zh-CN" altLang="en-US" dirty="0">
                <a:ea typeface="宋体" panose="02010600030101010101" pitchFamily="2" charset="-122"/>
              </a:rPr>
              <a:t>得到当前的秒数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4.</a:t>
            </a:r>
            <a:r>
              <a:rPr lang="zh-CN" altLang="en-US" dirty="0">
                <a:ea typeface="宋体" panose="02010600030101010101" pitchFamily="2" charset="-122"/>
              </a:rPr>
              <a:t>通过</a:t>
            </a:r>
            <a:r>
              <a:rPr lang="en-US" altLang="zh-CN" dirty="0">
                <a:ea typeface="宋体" panose="02010600030101010101" pitchFamily="2" charset="-122"/>
              </a:rPr>
              <a:t>totalSeconds</a:t>
            </a:r>
            <a:r>
              <a:rPr lang="zh-CN" altLang="en-US" dirty="0">
                <a:ea typeface="宋体" panose="02010600030101010101" pitchFamily="2" charset="-122"/>
              </a:rPr>
              <a:t>除以</a:t>
            </a:r>
            <a:r>
              <a:rPr lang="en-US" altLang="zh-CN" dirty="0">
                <a:ea typeface="宋体" panose="02010600030101010101" pitchFamily="2" charset="-122"/>
              </a:rPr>
              <a:t>60</a:t>
            </a:r>
            <a:r>
              <a:rPr lang="zh-CN" altLang="en-US" dirty="0">
                <a:ea typeface="宋体" panose="02010600030101010101" pitchFamily="2" charset="-122"/>
              </a:rPr>
              <a:t>得到总的分钟数</a:t>
            </a:r>
            <a:r>
              <a:rPr lang="en-US" altLang="zh-CN" dirty="0">
                <a:ea typeface="宋体" panose="02010600030101010101" pitchFamily="2" charset="-122"/>
              </a:rPr>
              <a:t>totalMinutes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5.</a:t>
            </a:r>
            <a:r>
              <a:rPr lang="zh-CN" altLang="en-US" dirty="0">
                <a:ea typeface="宋体" panose="02010600030101010101" pitchFamily="2" charset="-122"/>
              </a:rPr>
              <a:t>通过</a:t>
            </a:r>
            <a:r>
              <a:rPr lang="en-US" altLang="zh-CN" dirty="0">
                <a:ea typeface="宋体" panose="02010600030101010101" pitchFamily="2" charset="-122"/>
              </a:rPr>
              <a:t>totalMinutes%60</a:t>
            </a:r>
            <a:r>
              <a:rPr lang="zh-CN" altLang="en-US" dirty="0">
                <a:ea typeface="宋体" panose="02010600030101010101" pitchFamily="2" charset="-122"/>
              </a:rPr>
              <a:t>得到当前分钟数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6.</a:t>
            </a:r>
            <a:r>
              <a:rPr lang="zh-CN" altLang="en-US" dirty="0">
                <a:ea typeface="宋体" panose="02010600030101010101" pitchFamily="2" charset="-122"/>
              </a:rPr>
              <a:t>通过将总分钟数</a:t>
            </a:r>
            <a:r>
              <a:rPr lang="en-US" altLang="zh-CN" dirty="0">
                <a:ea typeface="宋体" panose="02010600030101010101" pitchFamily="2" charset="-122"/>
              </a:rPr>
              <a:t>totalMinutes</a:t>
            </a:r>
            <a:r>
              <a:rPr lang="zh-CN" altLang="en-US" dirty="0">
                <a:ea typeface="宋体" panose="02010600030101010101" pitchFamily="2" charset="-122"/>
              </a:rPr>
              <a:t>除以</a:t>
            </a:r>
            <a:r>
              <a:rPr lang="en-US" altLang="zh-CN" dirty="0">
                <a:ea typeface="宋体" panose="02010600030101010101" pitchFamily="2" charset="-122"/>
              </a:rPr>
              <a:t>60</a:t>
            </a:r>
            <a:r>
              <a:rPr lang="zh-CN" altLang="en-US" dirty="0">
                <a:ea typeface="宋体" panose="02010600030101010101" pitchFamily="2" charset="-122"/>
              </a:rPr>
              <a:t>获得总的小时数</a:t>
            </a:r>
            <a:r>
              <a:rPr lang="en-US" altLang="zh-CN" dirty="0">
                <a:ea typeface="宋体" panose="02010600030101010101" pitchFamily="2" charset="-122"/>
              </a:rPr>
              <a:t>totalHours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7.</a:t>
            </a:r>
            <a:r>
              <a:rPr lang="zh-CN" altLang="en-US" dirty="0">
                <a:ea typeface="宋体" panose="02010600030101010101" pitchFamily="2" charset="-122"/>
              </a:rPr>
              <a:t>通过</a:t>
            </a:r>
            <a:r>
              <a:rPr lang="en-US" altLang="zh-CN" dirty="0">
                <a:ea typeface="宋体" panose="02010600030101010101" pitchFamily="2" charset="-122"/>
              </a:rPr>
              <a:t>totalHours%24</a:t>
            </a:r>
            <a:r>
              <a:rPr lang="zh-CN" altLang="en-US" dirty="0">
                <a:ea typeface="宋体" panose="02010600030101010101" pitchFamily="2" charset="-122"/>
              </a:rPr>
              <a:t>得到当前的小时数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>
                <a:ea typeface="宋体" panose="02010600030101010101" pitchFamily="2" charset="-122"/>
              </a:rPr>
              <a:t>开发一个显示当前</a:t>
            </a:r>
            <a:r>
              <a:rPr lang="en-US" altLang="zh-CN" dirty="0">
                <a:ea typeface="宋体" panose="02010600030101010101" pitchFamily="2" charset="-122"/>
              </a:rPr>
              <a:t>GMT</a:t>
            </a:r>
            <a:r>
              <a:rPr lang="zh-CN" altLang="en-US" dirty="0">
                <a:ea typeface="宋体" panose="02010600030101010101" pitchFamily="2" charset="-122"/>
              </a:rPr>
              <a:t>的程序，格林威治事件的格式为小时：分钟：秒，如 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45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19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System</a:t>
            </a:r>
            <a:r>
              <a:rPr lang="zh-CN" altLang="en-US" dirty="0">
                <a:ea typeface="宋体" panose="02010600030101010101" pitchFamily="2" charset="-122"/>
              </a:rPr>
              <a:t>类中的方法</a:t>
            </a:r>
            <a:r>
              <a:rPr lang="en-US" altLang="zh-CN" dirty="0">
                <a:ea typeface="宋体" panose="02010600030101010101" pitchFamily="2" charset="-122"/>
              </a:rPr>
              <a:t>currentTimeMillis</a:t>
            </a:r>
            <a:r>
              <a:rPr lang="zh-CN" altLang="en-US" dirty="0">
                <a:ea typeface="宋体" panose="02010600030101010101" pitchFamily="2" charset="-122"/>
              </a:rPr>
              <a:t>返回从</a:t>
            </a:r>
            <a:r>
              <a:rPr lang="en-US" altLang="zh-CN" dirty="0">
                <a:ea typeface="宋体" panose="02010600030101010101" pitchFamily="2" charset="-122"/>
              </a:rPr>
              <a:t>GMT 1970</a:t>
            </a:r>
            <a:r>
              <a:rPr lang="zh-CN" altLang="en-US" dirty="0">
                <a:ea typeface="宋体" panose="02010600030101010101" pitchFamily="2" charset="-122"/>
              </a:rPr>
              <a:t>年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月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日</a:t>
            </a:r>
            <a:r>
              <a:rPr lang="en-US" altLang="zh-CN" dirty="0">
                <a:ea typeface="宋体" panose="02010600030101010101" pitchFamily="2" charset="-122"/>
              </a:rPr>
              <a:t>00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00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00</a:t>
            </a:r>
            <a:r>
              <a:rPr lang="zh-CN" altLang="en-US" dirty="0">
                <a:ea typeface="宋体" panose="02010600030101010101" pitchFamily="2" charset="-122"/>
              </a:rPr>
              <a:t>开始到当前时刻的毫秒数，因为</a:t>
            </a:r>
            <a:r>
              <a:rPr lang="en-US" altLang="zh-CN" dirty="0">
                <a:ea typeface="宋体" panose="02010600030101010101" pitchFamily="2" charset="-122"/>
              </a:rPr>
              <a:t>1970</a:t>
            </a:r>
            <a:r>
              <a:rPr lang="zh-CN" altLang="en-US" dirty="0">
                <a:ea typeface="宋体" panose="02010600030101010101" pitchFamily="2" charset="-122"/>
              </a:rPr>
              <a:t>年是</a:t>
            </a:r>
            <a:r>
              <a:rPr lang="en-US" altLang="zh-CN" dirty="0">
                <a:ea typeface="宋体" panose="02010600030101010101" pitchFamily="2" charset="-122"/>
              </a:rPr>
              <a:t>unix</a:t>
            </a:r>
            <a:r>
              <a:rPr lang="zh-CN" altLang="en-US" dirty="0">
                <a:ea typeface="宋体" panose="02010600030101010101" pitchFamily="2" charset="-122"/>
              </a:rPr>
              <a:t>操作系统正式发布的时间，所以这一时间也称为</a:t>
            </a:r>
            <a:r>
              <a:rPr lang="en-US" altLang="zh-CN" dirty="0">
                <a:ea typeface="宋体" panose="02010600030101010101" pitchFamily="2" charset="-122"/>
              </a:rPr>
              <a:t>unix</a:t>
            </a:r>
            <a:r>
              <a:rPr lang="zh-CN" altLang="en-US" dirty="0">
                <a:ea typeface="宋体" panose="02010600030101010101" pitchFamily="2" charset="-122"/>
              </a:rPr>
              <a:t>时间戳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可以使用这个方法获取当前时间，然后按照如下步骤计算出当前的秒数、分钟数、小时数；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1.</a:t>
            </a:r>
            <a:r>
              <a:rPr lang="zh-CN" altLang="en-US" dirty="0">
                <a:ea typeface="宋体" panose="02010600030101010101" pitchFamily="2" charset="-122"/>
              </a:rPr>
              <a:t>调用</a:t>
            </a:r>
            <a:r>
              <a:rPr lang="en-US" altLang="zh-CN" dirty="0">
                <a:ea typeface="宋体" panose="02010600030101010101" pitchFamily="2" charset="-122"/>
              </a:rPr>
              <a:t>system.currentTimeMillis()</a:t>
            </a:r>
            <a:r>
              <a:rPr lang="zh-CN" altLang="en-US" dirty="0">
                <a:ea typeface="宋体" panose="02010600030101010101" pitchFamily="2" charset="-122"/>
              </a:rPr>
              <a:t>方法获取存放在变量</a:t>
            </a:r>
            <a:r>
              <a:rPr lang="en-US" altLang="zh-CN" dirty="0">
                <a:ea typeface="宋体" panose="02010600030101010101" pitchFamily="2" charset="-122"/>
              </a:rPr>
              <a:t>totalMilliseconds</a:t>
            </a:r>
            <a:r>
              <a:rPr lang="zh-CN" altLang="en-US" dirty="0">
                <a:ea typeface="宋体" panose="02010600030101010101" pitchFamily="2" charset="-122"/>
              </a:rPr>
              <a:t>中从</a:t>
            </a:r>
            <a:r>
              <a:rPr lang="en-US" altLang="zh-CN" dirty="0">
                <a:ea typeface="宋体" panose="02010600030101010101" pitchFamily="2" charset="-122"/>
              </a:rPr>
              <a:t>1970</a:t>
            </a:r>
            <a:r>
              <a:rPr lang="zh-CN" altLang="en-US" dirty="0">
                <a:ea typeface="宋体" panose="02010600030101010101" pitchFamily="2" charset="-122"/>
              </a:rPr>
              <a:t>年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月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日午夜到现在的毫秒数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2.</a:t>
            </a:r>
            <a:r>
              <a:rPr lang="zh-CN" altLang="en-US" dirty="0">
                <a:ea typeface="宋体" panose="02010600030101010101" pitchFamily="2" charset="-122"/>
              </a:rPr>
              <a:t>通过将总毫秒数</a:t>
            </a:r>
            <a:r>
              <a:rPr lang="en-US" altLang="zh-CN" dirty="0">
                <a:ea typeface="宋体" panose="02010600030101010101" pitchFamily="2" charset="-122"/>
              </a:rPr>
              <a:t>totalMilliseconds</a:t>
            </a:r>
            <a:r>
              <a:rPr lang="zh-CN" altLang="en-US" dirty="0">
                <a:ea typeface="宋体" panose="02010600030101010101" pitchFamily="2" charset="-122"/>
              </a:rPr>
              <a:t>除以</a:t>
            </a:r>
            <a:r>
              <a:rPr lang="en-US" altLang="zh-CN" dirty="0">
                <a:ea typeface="宋体" panose="02010600030101010101" pitchFamily="2" charset="-122"/>
              </a:rPr>
              <a:t>1000</a:t>
            </a:r>
            <a:r>
              <a:rPr lang="zh-CN" altLang="en-US" dirty="0">
                <a:ea typeface="宋体" panose="02010600030101010101" pitchFamily="2" charset="-122"/>
              </a:rPr>
              <a:t>得到总秒数</a:t>
            </a:r>
            <a:r>
              <a:rPr lang="en-US" altLang="zh-CN" dirty="0">
                <a:ea typeface="宋体" panose="02010600030101010101" pitchFamily="2" charset="-122"/>
              </a:rPr>
              <a:t>totalSeconds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3.</a:t>
            </a:r>
            <a:r>
              <a:rPr lang="zh-CN" altLang="en-US" dirty="0">
                <a:ea typeface="宋体" panose="02010600030101010101" pitchFamily="2" charset="-122"/>
              </a:rPr>
              <a:t>通过</a:t>
            </a:r>
            <a:r>
              <a:rPr lang="en-US" altLang="zh-CN" dirty="0">
                <a:ea typeface="宋体" panose="02010600030101010101" pitchFamily="2" charset="-122"/>
              </a:rPr>
              <a:t>totalSeconds%60</a:t>
            </a:r>
            <a:r>
              <a:rPr lang="zh-CN" altLang="en-US" dirty="0">
                <a:ea typeface="宋体" panose="02010600030101010101" pitchFamily="2" charset="-122"/>
              </a:rPr>
              <a:t>得到当前的秒数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4.</a:t>
            </a:r>
            <a:r>
              <a:rPr lang="zh-CN" altLang="en-US" dirty="0">
                <a:ea typeface="宋体" panose="02010600030101010101" pitchFamily="2" charset="-122"/>
              </a:rPr>
              <a:t>通过</a:t>
            </a:r>
            <a:r>
              <a:rPr lang="en-US" altLang="zh-CN" dirty="0">
                <a:ea typeface="宋体" panose="02010600030101010101" pitchFamily="2" charset="-122"/>
              </a:rPr>
              <a:t>totalSeconds</a:t>
            </a:r>
            <a:r>
              <a:rPr lang="zh-CN" altLang="en-US" dirty="0">
                <a:ea typeface="宋体" panose="02010600030101010101" pitchFamily="2" charset="-122"/>
              </a:rPr>
              <a:t>除以</a:t>
            </a:r>
            <a:r>
              <a:rPr lang="en-US" altLang="zh-CN" dirty="0">
                <a:ea typeface="宋体" panose="02010600030101010101" pitchFamily="2" charset="-122"/>
              </a:rPr>
              <a:t>60</a:t>
            </a:r>
            <a:r>
              <a:rPr lang="zh-CN" altLang="en-US" dirty="0">
                <a:ea typeface="宋体" panose="02010600030101010101" pitchFamily="2" charset="-122"/>
              </a:rPr>
              <a:t>得到总的分钟数</a:t>
            </a:r>
            <a:r>
              <a:rPr lang="en-US" altLang="zh-CN" dirty="0">
                <a:ea typeface="宋体" panose="02010600030101010101" pitchFamily="2" charset="-122"/>
              </a:rPr>
              <a:t>totalMinutes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5.</a:t>
            </a:r>
            <a:r>
              <a:rPr lang="zh-CN" altLang="en-US" dirty="0">
                <a:ea typeface="宋体" panose="02010600030101010101" pitchFamily="2" charset="-122"/>
              </a:rPr>
              <a:t>通过</a:t>
            </a:r>
            <a:r>
              <a:rPr lang="en-US" altLang="zh-CN" dirty="0">
                <a:ea typeface="宋体" panose="02010600030101010101" pitchFamily="2" charset="-122"/>
              </a:rPr>
              <a:t>totalMinutes%60</a:t>
            </a:r>
            <a:r>
              <a:rPr lang="zh-CN" altLang="en-US" dirty="0">
                <a:ea typeface="宋体" panose="02010600030101010101" pitchFamily="2" charset="-122"/>
              </a:rPr>
              <a:t>得到当前分钟数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6.</a:t>
            </a:r>
            <a:r>
              <a:rPr lang="zh-CN" altLang="en-US" dirty="0">
                <a:ea typeface="宋体" panose="02010600030101010101" pitchFamily="2" charset="-122"/>
              </a:rPr>
              <a:t>通过将总分钟数</a:t>
            </a:r>
            <a:r>
              <a:rPr lang="en-US" altLang="zh-CN" dirty="0">
                <a:ea typeface="宋体" panose="02010600030101010101" pitchFamily="2" charset="-122"/>
              </a:rPr>
              <a:t>totalMinutes</a:t>
            </a:r>
            <a:r>
              <a:rPr lang="zh-CN" altLang="en-US" dirty="0">
                <a:ea typeface="宋体" panose="02010600030101010101" pitchFamily="2" charset="-122"/>
              </a:rPr>
              <a:t>除以</a:t>
            </a:r>
            <a:r>
              <a:rPr lang="en-US" altLang="zh-CN" dirty="0">
                <a:ea typeface="宋体" panose="02010600030101010101" pitchFamily="2" charset="-122"/>
              </a:rPr>
              <a:t>60</a:t>
            </a:r>
            <a:r>
              <a:rPr lang="zh-CN" altLang="en-US" dirty="0">
                <a:ea typeface="宋体" panose="02010600030101010101" pitchFamily="2" charset="-122"/>
              </a:rPr>
              <a:t>获得总的小时数</a:t>
            </a:r>
            <a:r>
              <a:rPr lang="en-US" altLang="zh-CN" dirty="0">
                <a:ea typeface="宋体" panose="02010600030101010101" pitchFamily="2" charset="-122"/>
              </a:rPr>
              <a:t>totalHours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7.</a:t>
            </a:r>
            <a:r>
              <a:rPr lang="zh-CN" altLang="en-US" dirty="0">
                <a:ea typeface="宋体" panose="02010600030101010101" pitchFamily="2" charset="-122"/>
              </a:rPr>
              <a:t>通过</a:t>
            </a:r>
            <a:r>
              <a:rPr lang="en-US" altLang="zh-CN" dirty="0">
                <a:ea typeface="宋体" panose="02010600030101010101" pitchFamily="2" charset="-122"/>
              </a:rPr>
              <a:t>totalHours%24</a:t>
            </a:r>
            <a:r>
              <a:rPr lang="zh-CN" altLang="en-US" dirty="0">
                <a:ea typeface="宋体" panose="02010600030101010101" pitchFamily="2" charset="-122"/>
              </a:rPr>
              <a:t>得到当前的小时数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8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8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3.bin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4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5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类和对象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7" name="文本框 2"/>
          <p:cNvSpPr txBox="1">
            <a:spLocks noChangeArrowheads="1"/>
          </p:cNvSpPr>
          <p:nvPr/>
        </p:nvSpPr>
        <p:spPr bwMode="auto">
          <a:xfrm>
            <a:off x="688023" y="1565910"/>
            <a:ext cx="3367405" cy="925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玩具狗的模板--类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9" name="文本框 2"/>
          <p:cNvSpPr txBox="1">
            <a:spLocks noChangeArrowheads="1"/>
          </p:cNvSpPr>
          <p:nvPr/>
        </p:nvSpPr>
        <p:spPr bwMode="auto">
          <a:xfrm>
            <a:off x="5267643" y="1432560"/>
            <a:ext cx="5028565" cy="925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玩具狗：dog1---h,w,sound()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5267643" y="2570480"/>
            <a:ext cx="5028565" cy="925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玩具狗：dog2---h,w,sound()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055745" y="1776730"/>
            <a:ext cx="1200150" cy="23812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046855" y="2127250"/>
            <a:ext cx="1215390" cy="91440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2"/>
          <p:cNvSpPr txBox="1">
            <a:spLocks noChangeArrowheads="1"/>
          </p:cNvSpPr>
          <p:nvPr/>
        </p:nvSpPr>
        <p:spPr bwMode="auto">
          <a:xfrm>
            <a:off x="121285" y="2219325"/>
            <a:ext cx="4576445" cy="3117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/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class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Dog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//属性---变量---定义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h;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w;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//行为--做什么--方法	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public void sound(){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System.out.println(“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sound”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构造方法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	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创建实体对象</a:t>
            </a:r>
            <a:endParaRPr lang="zh-CN" altLang="en-US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Dog(){  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>
              <a:lnSpc>
                <a:spcPts val="2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4" name="文本框 2"/>
          <p:cNvSpPr txBox="1">
            <a:spLocks noChangeArrowheads="1"/>
          </p:cNvSpPr>
          <p:nvPr/>
        </p:nvSpPr>
        <p:spPr bwMode="auto">
          <a:xfrm>
            <a:off x="5398770" y="206375"/>
            <a:ext cx="4013835" cy="1107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 dog1;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dog1=new Dog();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dog1.h=100;  dog1.w=200;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dog1.sound();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318" name="Rectangle 8"/>
          <p:cNvSpPr/>
          <p:nvPr/>
        </p:nvSpPr>
        <p:spPr>
          <a:xfrm>
            <a:off x="6035993" y="3820478"/>
            <a:ext cx="1524000" cy="306387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9" name="Text Box 9"/>
          <p:cNvSpPr txBox="1"/>
          <p:nvPr/>
        </p:nvSpPr>
        <p:spPr>
          <a:xfrm>
            <a:off x="5363845" y="3789363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dog1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5223510" y="4632325"/>
            <a:ext cx="3026410" cy="1577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h</a:t>
            </a:r>
            <a:r>
              <a:rPr lang="zh-CN" altLang="en-US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w</a:t>
            </a:r>
            <a:r>
              <a:rPr lang="zh-CN" altLang="en-US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sound()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243830" y="4116070"/>
            <a:ext cx="782955" cy="51244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003925" y="4968875"/>
            <a:ext cx="451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03925" y="5311775"/>
            <a:ext cx="451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2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487045" y="4703445"/>
            <a:ext cx="2302510" cy="1153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l" fontAlgn="auto">
              <a:lnSpc>
                <a:spcPts val="2000"/>
              </a:lnSpc>
            </a:pPr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Dog(){</a:t>
            </a:r>
            <a:endParaRPr lang="en-US" altLang="zh-CN" sz="20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516890" algn="l" fontAlgn="auto">
              <a:lnSpc>
                <a:spcPts val="2000"/>
              </a:lnSpc>
            </a:pPr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h=1;</a:t>
            </a:r>
            <a:endParaRPr lang="en-US" altLang="zh-CN" sz="20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516890" algn="l" fontAlgn="auto">
              <a:lnSpc>
                <a:spcPts val="2000"/>
              </a:lnSpc>
            </a:pPr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w=2;</a:t>
            </a:r>
            <a:endParaRPr lang="en-US" altLang="zh-CN" sz="20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2000"/>
              </a:lnSpc>
            </a:pPr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sz="20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2000"/>
              </a:lnSpc>
            </a:pPr>
            <a:endParaRPr lang="en-US" altLang="zh-CN" sz="20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36310" y="4943475"/>
            <a:ext cx="692785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100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36310" y="5311775"/>
            <a:ext cx="692785" cy="3683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200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0" name="文本框 2"/>
          <p:cNvSpPr txBox="1">
            <a:spLocks noChangeArrowheads="1"/>
          </p:cNvSpPr>
          <p:nvPr/>
        </p:nvSpPr>
        <p:spPr bwMode="auto">
          <a:xfrm>
            <a:off x="8865235" y="3245485"/>
            <a:ext cx="3188335" cy="738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 dog2;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dog2=new Dog(30,40);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Rectangle 8"/>
          <p:cNvSpPr/>
          <p:nvPr/>
        </p:nvSpPr>
        <p:spPr>
          <a:xfrm>
            <a:off x="9527858" y="4059238"/>
            <a:ext cx="1524000" cy="306387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 Box 9"/>
          <p:cNvSpPr txBox="1"/>
          <p:nvPr/>
        </p:nvSpPr>
        <p:spPr>
          <a:xfrm>
            <a:off x="8865235" y="4028123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dog2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文本框 2"/>
          <p:cNvSpPr txBox="1">
            <a:spLocks noChangeArrowheads="1"/>
          </p:cNvSpPr>
          <p:nvPr/>
        </p:nvSpPr>
        <p:spPr bwMode="auto">
          <a:xfrm>
            <a:off x="8724900" y="4871085"/>
            <a:ext cx="3026410" cy="1577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h</a:t>
            </a:r>
            <a:r>
              <a:rPr lang="zh-CN" altLang="en-US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w</a:t>
            </a:r>
            <a:r>
              <a:rPr lang="zh-CN" altLang="en-US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sound()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8745220" y="4354830"/>
            <a:ext cx="782955" cy="51244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412605" y="5095875"/>
            <a:ext cx="692785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30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412605" y="5464175"/>
            <a:ext cx="692785" cy="3683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40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7" name="Rectangle 8"/>
          <p:cNvSpPr/>
          <p:nvPr/>
        </p:nvSpPr>
        <p:spPr>
          <a:xfrm>
            <a:off x="9527858" y="4059238"/>
            <a:ext cx="1524000" cy="306387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79195" y="5541645"/>
            <a:ext cx="3549015" cy="1153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l" fontAlgn="auto">
              <a:lnSpc>
                <a:spcPts val="2000"/>
              </a:lnSpc>
            </a:pPr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Dog(</a:t>
            </a:r>
            <a:r>
              <a:rPr lang="en-US" altLang="zh-CN" sz="20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int a,ing b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){</a:t>
            </a:r>
            <a:endParaRPr lang="en-US" altLang="zh-CN" sz="20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516890" algn="l" fontAlgn="auto">
              <a:lnSpc>
                <a:spcPts val="2000"/>
              </a:lnSpc>
            </a:pPr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h=a;</a:t>
            </a:r>
            <a:endParaRPr lang="en-US" altLang="zh-CN" sz="20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516890" algn="l" fontAlgn="auto">
              <a:lnSpc>
                <a:spcPts val="2000"/>
              </a:lnSpc>
            </a:pPr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w=b;</a:t>
            </a:r>
            <a:endParaRPr lang="en-US" altLang="zh-CN" sz="20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2000"/>
              </a:lnSpc>
            </a:pPr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sz="20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2000"/>
              </a:lnSpc>
            </a:pPr>
            <a:endParaRPr lang="en-US" altLang="zh-CN" sz="20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46395" y="491490"/>
            <a:ext cx="3498850" cy="548005"/>
          </a:xfrm>
          <a:prstGeom prst="rect">
            <a:avLst/>
          </a:prstGeom>
          <a:noFill/>
          <a:ln w="381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8283575" y="1108075"/>
            <a:ext cx="3467735" cy="41846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dog1=new Dog(100,200);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文本框 2"/>
          <p:cNvSpPr txBox="1">
            <a:spLocks noChangeArrowheads="1"/>
          </p:cNvSpPr>
          <p:nvPr/>
        </p:nvSpPr>
        <p:spPr bwMode="auto">
          <a:xfrm>
            <a:off x="355600" y="206375"/>
            <a:ext cx="3896995" cy="1198880"/>
          </a:xfrm>
          <a:prstGeom prst="rect">
            <a:avLst/>
          </a:prstGeom>
          <a:gradFill>
            <a:gsLst>
              <a:gs pos="19000">
                <a:srgbClr val="FFB9B9"/>
              </a:gs>
              <a:gs pos="64000">
                <a:srgbClr val="FF8F8E"/>
              </a:gs>
              <a:gs pos="44000">
                <a:srgbClr val="FE9E9F"/>
              </a:gs>
              <a:gs pos="84000">
                <a:srgbClr val="FF7373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sz="2400" b="1" kern="100">
                <a:solidFill>
                  <a:srgbClr val="7030A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构造方法的作用：</a:t>
            </a:r>
            <a:endParaRPr lang="zh-CN" altLang="en-US" sz="2400" b="1" kern="100">
              <a:solidFill>
                <a:srgbClr val="7030A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1</a:t>
            </a:r>
            <a:r>
              <a:rPr lang="zh-CN" altLang="en-US" sz="2400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、创建对象</a:t>
            </a:r>
            <a:endParaRPr lang="zh-CN" altLang="en-US" sz="2400" b="1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2</a:t>
            </a:r>
            <a:r>
              <a:rPr lang="zh-CN" altLang="en-US" sz="2400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、初始化对象属性</a:t>
            </a:r>
            <a:endParaRPr lang="zh-CN" altLang="en-US" sz="2400" b="1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</p:txBody>
      </p: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2326005" y="5011420"/>
            <a:ext cx="2112010" cy="452755"/>
          </a:xfrm>
          <a:prstGeom prst="rect">
            <a:avLst/>
          </a:prstGeom>
          <a:gradFill>
            <a:gsLst>
              <a:gs pos="19000">
                <a:srgbClr val="FFB9B9"/>
              </a:gs>
              <a:gs pos="64000">
                <a:srgbClr val="FF8F8E"/>
              </a:gs>
              <a:gs pos="44000">
                <a:srgbClr val="FE9E9F"/>
              </a:gs>
              <a:gs pos="84000">
                <a:srgbClr val="FF7373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sz="2400" b="1" kern="100">
                <a:solidFill>
                  <a:srgbClr val="7030A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无参构造方法</a:t>
            </a:r>
            <a:endParaRPr lang="zh-CN" sz="2400" b="1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/>
        </p:nvSpPr>
        <p:spPr bwMode="auto">
          <a:xfrm>
            <a:off x="2789555" y="5996305"/>
            <a:ext cx="2112010" cy="452755"/>
          </a:xfrm>
          <a:prstGeom prst="rect">
            <a:avLst/>
          </a:prstGeom>
          <a:gradFill>
            <a:gsLst>
              <a:gs pos="19000">
                <a:srgbClr val="FFB9B9"/>
              </a:gs>
              <a:gs pos="64000">
                <a:srgbClr val="FF8F8E"/>
              </a:gs>
              <a:gs pos="44000">
                <a:srgbClr val="FE9E9F"/>
              </a:gs>
              <a:gs pos="84000">
                <a:srgbClr val="FF7373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sz="2400" b="1" kern="100">
                <a:solidFill>
                  <a:srgbClr val="7030A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带参构造方法</a:t>
            </a:r>
            <a:endParaRPr lang="zh-CN" sz="2400" b="1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animBg="1"/>
      <p:bldP spid="19" grpId="0" bldLvl="0" animBg="1"/>
      <p:bldP spid="19" grpId="1" animBg="1"/>
      <p:bldP spid="3" grpId="1" animBg="1"/>
      <p:bldP spid="25" grpId="0" bldLvl="0" animBg="1"/>
      <p:bldP spid="25" grpId="1" animBg="1"/>
      <p:bldP spid="26" grpId="0" bldLvl="0" animBg="1"/>
      <p:bldP spid="26" grpId="1" animBg="1"/>
      <p:bldP spid="20" grpId="0" bldLvl="0" animBg="1"/>
      <p:bldP spid="20" grpId="1" animBg="1"/>
      <p:bldP spid="22" grpId="0"/>
      <p:bldP spid="22" grpId="1"/>
      <p:bldP spid="21" grpId="0" bldLvl="0" animBg="1"/>
      <p:bldP spid="21" grpId="1" animBg="1"/>
      <p:bldP spid="23" grpId="0" bldLvl="0" animBg="1"/>
      <p:bldP spid="23" grpId="1" animBg="1"/>
      <p:bldP spid="27" grpId="0" bldLvl="0" animBg="1"/>
      <p:bldP spid="27" grpId="1" animBg="1"/>
      <p:bldP spid="9" grpId="0" bldLvl="0" animBg="1"/>
      <p:bldP spid="9" grpId="1" animBg="1"/>
      <p:bldP spid="16" grpId="0" bldLvl="0" animBg="1"/>
      <p:bldP spid="16" grpId="1" animBg="1"/>
      <p:bldP spid="12" grpId="0" animBg="1"/>
      <p:bldP spid="12" grpId="1" animBg="1"/>
      <p:bldP spid="17" grpId="0" animBg="1"/>
      <p:bldP spid="17" grpId="1" animBg="1"/>
      <p:bldP spid="18" grpId="0" bldLvl="0" animBg="1"/>
      <p:bldP spid="18" grpId="1" animBg="1"/>
      <p:bldP spid="28" grpId="0" bldLvl="0" animBg="1"/>
      <p:bldP spid="2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401638" y="129858"/>
            <a:ext cx="7772400" cy="838200"/>
          </a:xfrm>
        </p:spPr>
        <p:txBody>
          <a:bodyPr vert="horz" wrap="square" lIns="92075" tIns="46038" rIns="92075" bIns="46038" anchor="ctr" anchorCtr="0"/>
          <a:p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</a:rPr>
              <a:t>使用</a:t>
            </a:r>
            <a:r>
              <a:rPr lang="zh-CN" altLang="en-US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构造方法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</a:rPr>
              <a:t>构造对象</a:t>
            </a:r>
            <a:endParaRPr lang="zh-CN" altLang="en-US" b="1" dirty="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267" name="Text Box 3"/>
          <p:cNvSpPr txBox="1"/>
          <p:nvPr/>
        </p:nvSpPr>
        <p:spPr>
          <a:xfrm>
            <a:off x="401955" y="1090295"/>
            <a:ext cx="10266045" cy="54775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  <a:buClr>
                <a:schemeClr val="tx2"/>
              </a:buClr>
              <a:buFont typeface="Monotype Sorts" pitchFamily="2" charset="2"/>
              <a:buChar char="F"/>
            </a:pPr>
            <a:r>
              <a:rPr lang="zh-CN" altLang="en-US" sz="28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构造方法必须具备和</a:t>
            </a:r>
            <a:r>
              <a:rPr lang="zh-CN" altLang="en-US" sz="2800" dirty="0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所在类相同的名字</a:t>
            </a:r>
            <a:r>
              <a:rPr lang="zh-CN" altLang="en-US" sz="28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。</a:t>
            </a:r>
            <a:endParaRPr lang="en-US" altLang="zh-CN" sz="28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Font typeface="Monotype Sorts" pitchFamily="2" charset="2"/>
              <a:buChar char="F"/>
            </a:pPr>
            <a:r>
              <a:rPr lang="zh-CN" altLang="en-US" sz="28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构造方法</a:t>
            </a:r>
            <a:r>
              <a:rPr lang="zh-CN" altLang="en-US" sz="2800" dirty="0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没有返回值类型</a:t>
            </a:r>
            <a:r>
              <a:rPr lang="zh-CN" altLang="en-US" sz="28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，甚至连</a:t>
            </a:r>
            <a:r>
              <a:rPr lang="en-US" altLang="zh-CN" sz="28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void</a:t>
            </a:r>
            <a:r>
              <a:rPr lang="zh-CN" altLang="en-US" sz="28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也没有。</a:t>
            </a:r>
            <a:endParaRPr lang="en-US" altLang="zh-CN" sz="28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Font typeface="Monotype Sorts" pitchFamily="2" charset="2"/>
              <a:buChar char="F"/>
            </a:pPr>
            <a:r>
              <a:rPr lang="zh-CN" altLang="en-US" sz="28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构造方法是</a:t>
            </a:r>
            <a:r>
              <a:rPr lang="zh-CN" altLang="en-US" sz="2800" dirty="0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在创建一个对象</a:t>
            </a:r>
            <a:r>
              <a:rPr lang="zh-CN" altLang="en-US" sz="2800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使用</a:t>
            </a:r>
            <a:r>
              <a:rPr lang="en-US" altLang="zh-CN" sz="28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new</a:t>
            </a:r>
            <a:r>
              <a:rPr lang="zh-CN" altLang="en-US" sz="2800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操作符时</a:t>
            </a:r>
            <a:r>
              <a:rPr lang="zh-CN" altLang="en-US" sz="2800" dirty="0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调用的</a:t>
            </a:r>
            <a:r>
              <a:rPr lang="zh-CN" altLang="en-US" sz="28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。</a:t>
            </a:r>
            <a:endParaRPr lang="en-US" altLang="zh-CN" sz="28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Font typeface="Monotype Sorts" pitchFamily="2" charset="2"/>
              <a:buChar char="F"/>
            </a:pPr>
            <a:r>
              <a:rPr lang="zh-CN" altLang="en-US" sz="28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构造方法的作用是</a:t>
            </a:r>
            <a:r>
              <a:rPr lang="zh-CN" altLang="en-US" sz="2800" dirty="0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初始化对象</a:t>
            </a:r>
            <a:r>
              <a:rPr lang="zh-CN" altLang="en-US" sz="28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。</a:t>
            </a:r>
            <a:endParaRPr lang="en-US" altLang="zh-CN" sz="28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Font typeface="Monotype Sorts" pitchFamily="2" charset="2"/>
              <a:buChar char="F"/>
            </a:pPr>
            <a:r>
              <a:rPr lang="zh-CN" altLang="en-US" sz="28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构造方法</a:t>
            </a:r>
            <a:r>
              <a:rPr lang="zh-CN" altLang="en-US" sz="2800" dirty="0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可以重载</a:t>
            </a:r>
            <a:r>
              <a:rPr lang="zh-CN" altLang="en-US" sz="28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（同名，不同的签名）。</a:t>
            </a:r>
            <a:endParaRPr lang="en-US" altLang="zh-CN" sz="28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Font typeface="Monotype Sorts" pitchFamily="2" charset="2"/>
              <a:buChar char="F"/>
            </a:pPr>
            <a:r>
              <a:rPr lang="zh-CN" altLang="en-US" sz="28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无参构造方法：没有参数的构造方法。</a:t>
            </a:r>
            <a:endParaRPr lang="en-US" altLang="zh-CN" sz="28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Font typeface="Monotype Sorts" pitchFamily="2" charset="2"/>
              <a:buChar char="F"/>
            </a:pPr>
            <a:r>
              <a:rPr lang="zh-CN" altLang="en-US" sz="28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默认构造方法：类中隐含定义一个方法体为空的无参构造方法</a:t>
            </a:r>
            <a:r>
              <a:rPr lang="zh-CN" altLang="en-US" sz="2800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当且仅当类中没有明确定义任何构造方法时</a:t>
            </a:r>
            <a:r>
              <a:rPr lang="zh-CN" altLang="en-US" sz="28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才会自动提供它。</a:t>
            </a:r>
            <a:endParaRPr lang="zh-CN" altLang="en-US" sz="2800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Font typeface="Monotype Sorts" pitchFamily="2" charset="2"/>
              <a:buChar char="F"/>
            </a:pPr>
            <a:endParaRPr lang="en-US" altLang="zh-CN" sz="28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598545" y="5772150"/>
            <a:ext cx="3093720" cy="8591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l" fontAlgn="auto">
              <a:lnSpc>
                <a:spcPts val="2000"/>
              </a:lnSpc>
            </a:pPr>
            <a:r>
              <a:rPr lang="en-US" altLang="zh-CN" sz="2000" b="1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Dog(){</a:t>
            </a:r>
            <a:endParaRPr lang="en-US" altLang="zh-CN" sz="2000" b="1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516890" algn="l" fontAlgn="auto">
              <a:lnSpc>
                <a:spcPts val="2000"/>
              </a:lnSpc>
            </a:pPr>
            <a:endParaRPr lang="en-US" altLang="zh-CN" sz="2000" b="1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2000"/>
              </a:lnSpc>
            </a:pPr>
            <a:r>
              <a:rPr lang="en-US" altLang="zh-CN" sz="2000" b="1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sz="2000" b="1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2000"/>
              </a:lnSpc>
            </a:pPr>
            <a:endParaRPr lang="en-US" altLang="zh-CN" sz="20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485" y="334645"/>
            <a:ext cx="11729085" cy="705485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【例】矩形类 Rectangle 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4972050"/>
          </a:xfrm>
        </p:spPr>
        <p:txBody>
          <a:bodyPr>
            <a:normAutofit lnSpcReduction="10000"/>
          </a:bodyPr>
          <a:p>
            <a:r>
              <a:rPr lang="zh-CN" altLang="en-US">
                <a:solidFill>
                  <a:schemeClr val="tx1"/>
                </a:solidFill>
                <a:sym typeface="+mn-ea"/>
              </a:rPr>
              <a:t>设计一个名为 Rectangle 的类表示矩形。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这个类包括：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两 个 名 为 width 和 height 的 double 型数据域，它们分别表示矩形的宽和高。width 和height 的默认值都为1。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创建默认矩形的无参构造方法。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— 个 创 建 width 和 height 为指定值的矩形的构造方法。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一个名为 getA的方法返回这个矩形的面积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一个名为 getP()的方法返回周长。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编写一个测试程序. 创建</a:t>
            </a:r>
            <a:r>
              <a:rPr lang="zh-CN" altLang="en-US">
                <a:solidFill>
                  <a:schemeClr val="tx1"/>
                </a:solidFill>
                <a:highlight>
                  <a:srgbClr val="FFFF00"/>
                </a:highlight>
              </a:rPr>
              <a:t>两个 Rectangle 对 象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zh-CN" altLang="en-US">
                <a:solidFill>
                  <a:srgbClr val="FF0000"/>
                </a:solidFill>
              </a:rPr>
              <a:t> 一个矩形</a:t>
            </a:r>
            <a:r>
              <a:rPr lang="zh-CN" altLang="en-US">
                <a:solidFill>
                  <a:schemeClr val="tx1"/>
                </a:solidFill>
              </a:rPr>
              <a:t>的宽为 4 、高为 40, </a:t>
            </a:r>
            <a:r>
              <a:rPr lang="zh-CN" altLang="en-US">
                <a:solidFill>
                  <a:srgbClr val="FF0000"/>
                </a:solidFill>
              </a:rPr>
              <a:t>另一个矩形</a:t>
            </a:r>
            <a:r>
              <a:rPr lang="zh-CN" altLang="en-US">
                <a:solidFill>
                  <a:schemeClr val="tx1"/>
                </a:solidFill>
              </a:rPr>
              <a:t>的宽为 3.</a:t>
            </a:r>
            <a:r>
              <a:rPr lang="en-US" altLang="zh-CN">
                <a:solidFill>
                  <a:schemeClr val="tx1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 、高为 3</a:t>
            </a:r>
            <a:r>
              <a:rPr lang="en-US" altLang="zh-CN">
                <a:solidFill>
                  <a:schemeClr val="tx1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 .9。按照这个顺序</a:t>
            </a:r>
            <a:r>
              <a:rPr lang="zh-CN" altLang="en-US">
                <a:solidFill>
                  <a:srgbClr val="FF0000"/>
                </a:solidFill>
              </a:rPr>
              <a:t>显示每个矩形的宽、高、面积和周长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35" y="206375"/>
            <a:ext cx="5179060" cy="705485"/>
          </a:xfrm>
        </p:spPr>
        <p:txBody>
          <a:bodyPr/>
          <a:p>
            <a:r>
              <a:rPr lang="zh-CN" altLang="en-US"/>
              <a:t>类的成员和对象的成员</a:t>
            </a:r>
            <a:endParaRPr lang="zh-CN" altLang="en-US"/>
          </a:p>
        </p:txBody>
      </p:sp>
      <p:sp>
        <p:nvSpPr>
          <p:cNvPr id="77" name="文本框 2"/>
          <p:cNvSpPr txBox="1">
            <a:spLocks noChangeArrowheads="1"/>
          </p:cNvSpPr>
          <p:nvPr/>
        </p:nvSpPr>
        <p:spPr bwMode="auto">
          <a:xfrm>
            <a:off x="688023" y="1565910"/>
            <a:ext cx="3367405" cy="925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玩具狗的模板--类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9" name="文本框 2"/>
          <p:cNvSpPr txBox="1">
            <a:spLocks noChangeArrowheads="1"/>
          </p:cNvSpPr>
          <p:nvPr/>
        </p:nvSpPr>
        <p:spPr bwMode="auto">
          <a:xfrm>
            <a:off x="5255895" y="1565910"/>
            <a:ext cx="4288155" cy="409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玩具狗：dog1---h,w,sound()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055745" y="1776730"/>
            <a:ext cx="1200150" cy="23812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2"/>
          <p:cNvSpPr txBox="1">
            <a:spLocks noChangeArrowheads="1"/>
          </p:cNvSpPr>
          <p:nvPr/>
        </p:nvSpPr>
        <p:spPr bwMode="auto">
          <a:xfrm>
            <a:off x="76835" y="2358390"/>
            <a:ext cx="4443095" cy="3117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/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class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Dog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//属性---变量---定义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h;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w;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//行为--做什么--方法	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public void sound(){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System.out.println(“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sound”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构造方法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	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创建实体对象</a:t>
            </a:r>
            <a:endParaRPr lang="zh-CN" altLang="en-US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Dog(){  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>
              <a:lnSpc>
                <a:spcPts val="2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4" name="文本框 2"/>
          <p:cNvSpPr txBox="1">
            <a:spLocks noChangeArrowheads="1"/>
          </p:cNvSpPr>
          <p:nvPr/>
        </p:nvSpPr>
        <p:spPr bwMode="auto">
          <a:xfrm>
            <a:off x="5398770" y="206375"/>
            <a:ext cx="4013835" cy="1107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 dog1;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dog1=new Dog();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dog1.h=100;  dog1.w=200;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dog1.sound();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858645" y="2974975"/>
            <a:ext cx="1385570" cy="454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数据域</a:t>
            </a:r>
            <a:endParaRPr lang="zh-CN" altLang="en-US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375" y="2657475"/>
            <a:ext cx="4124325" cy="1925955"/>
          </a:xfrm>
          <a:prstGeom prst="rect">
            <a:avLst/>
          </a:prstGeom>
          <a:noFill/>
          <a:ln w="28575" cmpd="sng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286250" y="2974975"/>
            <a:ext cx="736600" cy="1015365"/>
          </a:xfrm>
          <a:prstGeom prst="rect">
            <a:avLst/>
          </a:prstGeom>
          <a:solidFill>
            <a:schemeClr val="accent4"/>
          </a:solidFill>
        </p:spPr>
        <p:txBody>
          <a:bodyPr vert="eaVert" wrap="square" rtlCol="0">
            <a:spAutoFit/>
          </a:bodyPr>
          <a:p>
            <a:r>
              <a:rPr lang="zh-CN" altLang="en-US" sz="3600">
                <a:latin typeface="方正粗黑宋简体" panose="02000000000000000000" charset="-122"/>
                <a:ea typeface="方正粗黑宋简体" panose="02000000000000000000" charset="-122"/>
              </a:rPr>
              <a:t>成员</a:t>
            </a:r>
            <a:endParaRPr lang="zh-CN" altLang="en-US" sz="36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999740" y="2621280"/>
            <a:ext cx="1202690" cy="353695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成员变量</a:t>
            </a:r>
            <a:endParaRPr lang="zh-CN" altLang="en-US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2999740" y="3429635"/>
            <a:ext cx="1202690" cy="353695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成员方法</a:t>
            </a:r>
            <a:endParaRPr lang="zh-CN" altLang="en-US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" name="Text Box 9"/>
          <p:cNvSpPr txBox="1"/>
          <p:nvPr/>
        </p:nvSpPr>
        <p:spPr>
          <a:xfrm>
            <a:off x="6687820" y="3789363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dog1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5508625" y="2860675"/>
            <a:ext cx="1717675" cy="1577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h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0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w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0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sound()</a:t>
            </a:r>
            <a:endParaRPr lang="en-US" altLang="zh-CN" sz="2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5528945" y="2344420"/>
            <a:ext cx="782955" cy="51244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8"/>
          <p:cNvSpPr/>
          <p:nvPr/>
        </p:nvSpPr>
        <p:spPr>
          <a:xfrm>
            <a:off x="6259830" y="2049145"/>
            <a:ext cx="966470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Text Box 9"/>
          <p:cNvSpPr txBox="1"/>
          <p:nvPr/>
        </p:nvSpPr>
        <p:spPr>
          <a:xfrm>
            <a:off x="5629275" y="2017713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dog1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6967220" y="3035935"/>
            <a:ext cx="1518285" cy="4965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对象成员</a:t>
            </a:r>
            <a:endParaRPr lang="zh-CN" altLang="en-US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/>
        </p:nvSpPr>
        <p:spPr bwMode="auto">
          <a:xfrm>
            <a:off x="6967220" y="3642995"/>
            <a:ext cx="5111750" cy="3835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对象成员可以直接引用该对象的数据域和方法</a:t>
            </a:r>
            <a:endParaRPr lang="zh-CN" altLang="en-US" kern="100"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6" name="文本框 2"/>
          <p:cNvSpPr txBox="1">
            <a:spLocks noChangeArrowheads="1"/>
          </p:cNvSpPr>
          <p:nvPr/>
        </p:nvSpPr>
        <p:spPr bwMode="auto">
          <a:xfrm>
            <a:off x="8184515" y="212725"/>
            <a:ext cx="3392805" cy="39687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000" kern="1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dog1</a:t>
            </a:r>
            <a:r>
              <a:rPr lang="zh-CN" altLang="en-US" sz="2000" kern="1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：</a:t>
            </a:r>
            <a:r>
              <a:rPr lang="zh-CN" altLang="en-US" sz="2000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对象，</a:t>
            </a:r>
            <a:r>
              <a:rPr lang="en-US" altLang="zh-CN" sz="2000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Dog</a:t>
            </a:r>
            <a:r>
              <a:rPr lang="zh-CN" altLang="en-US" sz="2000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类的实例</a:t>
            </a:r>
            <a:endParaRPr lang="zh-CN" altLang="en-US" sz="2000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ts val="2000"/>
              </a:lnSpc>
            </a:pPr>
            <a:endParaRPr lang="en-US" altLang="zh-CN" sz="2000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8679815" y="1975485"/>
            <a:ext cx="2780665" cy="159893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sz="2400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访问</a:t>
            </a:r>
            <a:r>
              <a:rPr lang="en-US" altLang="zh-CN" sz="2400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dog1</a:t>
            </a:r>
            <a:r>
              <a:rPr lang="zh-CN" altLang="en-US" sz="2400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的成员：</a:t>
            </a:r>
            <a:endParaRPr lang="zh-CN" altLang="en-US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 . h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 . w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 . sound();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9412605" y="2560955"/>
            <a:ext cx="202565" cy="182245"/>
          </a:xfrm>
          <a:prstGeom prst="ellipse">
            <a:avLst/>
          </a:prstGeom>
          <a:noFill/>
          <a:ln w="412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9412605" y="2931795"/>
            <a:ext cx="202565" cy="182245"/>
          </a:xfrm>
          <a:prstGeom prst="ellipse">
            <a:avLst/>
          </a:prstGeom>
          <a:noFill/>
          <a:ln w="412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9412605" y="3266440"/>
            <a:ext cx="202565" cy="182245"/>
          </a:xfrm>
          <a:prstGeom prst="ellipse">
            <a:avLst/>
          </a:prstGeom>
          <a:noFill/>
          <a:ln w="412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2"/>
          <p:cNvSpPr txBox="1">
            <a:spLocks noChangeArrowheads="1"/>
          </p:cNvSpPr>
          <p:nvPr/>
        </p:nvSpPr>
        <p:spPr bwMode="auto">
          <a:xfrm>
            <a:off x="4055745" y="5476240"/>
            <a:ext cx="3942715" cy="130556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sz="2400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类</a:t>
            </a:r>
            <a:r>
              <a:rPr lang="zh-CN" altLang="en-US" sz="2400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的成员：</a:t>
            </a:r>
            <a:endParaRPr lang="zh-CN" altLang="en-US" sz="2400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  <a:p>
            <a:pPr marL="342900" indent="-342900" algn="just" rtl="0"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 sz="2400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实例成员</a:t>
            </a:r>
            <a:endParaRPr lang="zh-CN" altLang="en-US" sz="2400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  <a:p>
            <a:pPr marL="342900" indent="-342900" algn="just" rtl="0" fontAlgn="auto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US" sz="2400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非实例成员：静态成员</a:t>
            </a:r>
            <a:endParaRPr lang="zh-CN" altLang="en-US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marL="342900" indent="-342900" algn="just" rtl="0" fontAlgn="auto">
              <a:lnSpc>
                <a:spcPct val="100000"/>
              </a:lnSpc>
            </a:pP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8770" y="191770"/>
            <a:ext cx="2422525" cy="569595"/>
          </a:xfrm>
          <a:prstGeom prst="rect">
            <a:avLst/>
          </a:prstGeom>
          <a:noFill/>
          <a:ln w="381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9615170" y="1737360"/>
            <a:ext cx="1334770" cy="311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342900" indent="-342900" algn="just" rtl="0" fontAlgn="auto">
              <a:lnSpc>
                <a:spcPct val="100000"/>
              </a:lnSpc>
            </a:pPr>
            <a:r>
              <a:rPr lang="zh-CN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外部访问</a:t>
            </a:r>
            <a:endParaRPr lang="zh-CN" altLang="zh-CN" b="1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8764905" y="3971925"/>
            <a:ext cx="1334770" cy="311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342900" indent="-342900" algn="just" rtl="0" fontAlgn="auto">
              <a:lnSpc>
                <a:spcPct val="100000"/>
              </a:lnSpc>
            </a:pPr>
            <a:r>
              <a:rPr lang="zh-CN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内部访问</a:t>
            </a:r>
            <a:endParaRPr lang="zh-CN" altLang="zh-CN" b="1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8071485" y="4312285"/>
            <a:ext cx="4084955" cy="25457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algn="l"/>
            <a:r>
              <a:rPr lang="en-US" altLang="zh-CN" sz="16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class </a:t>
            </a:r>
            <a:r>
              <a:rPr lang="en-US" altLang="zh-CN" sz="1600" b="1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{</a:t>
            </a:r>
            <a:endParaRPr lang="en-US" altLang="zh-CN" sz="16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</a:t>
            </a:r>
            <a:r>
              <a:rPr lang="en-US" altLang="zh-CN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变量---定义</a:t>
            </a:r>
            <a:endParaRPr lang="en-US" altLang="zh-CN" sz="1600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1860"/>
              </a:lnSpc>
            </a:pP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r=1;  </a:t>
            </a:r>
            <a:endParaRPr lang="en-US" altLang="zh-CN" sz="1600" b="1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//行为----</a:t>
            </a:r>
            <a:r>
              <a:rPr lang="zh-CN" altLang="en-US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</a:t>
            </a:r>
            <a:r>
              <a:rPr lang="en-US" altLang="zh-CN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方法--</a:t>
            </a:r>
            <a:r>
              <a:rPr lang="zh-CN" altLang="en-US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依赖于某个对象</a:t>
            </a:r>
            <a:endParaRPr lang="en-US" altLang="zh-CN" sz="1600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public double getA(){</a:t>
            </a:r>
            <a:endParaRPr lang="en-US" altLang="zh-CN" sz="16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return 3.14*r*r;</a:t>
            </a:r>
            <a:endParaRPr lang="en-US" altLang="zh-CN" sz="16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sz="16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构造方法</a:t>
            </a:r>
            <a:r>
              <a:rPr lang="en-US" altLang="zh-CN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</a:t>
            </a:r>
            <a:r>
              <a:rPr lang="zh-CN" altLang="en-US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创建实例对象</a:t>
            </a:r>
            <a:endParaRPr lang="zh-CN" altLang="en-US" sz="1600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Circle(){ }</a:t>
            </a:r>
            <a:endParaRPr lang="en-US" altLang="zh-CN" sz="16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sz="16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" grpId="0" animBg="1"/>
      <p:bldP spid="3" grpId="1" animBg="1"/>
      <p:bldP spid="10" grpId="0" animBg="1"/>
      <p:bldP spid="10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28" grpId="0" bldLvl="0" animBg="1"/>
      <p:bldP spid="28" grpId="1" animBg="1"/>
      <p:bldP spid="41" grpId="0" bldLvl="0" animBg="1"/>
      <p:bldP spid="41" grpId="1" animBg="1"/>
      <p:bldP spid="12" grpId="0" bldLvl="0" animBg="1"/>
      <p:bldP spid="12" grpId="1" animBg="1"/>
      <p:bldP spid="4" grpId="0" bldLvl="0" animBg="1"/>
      <p:bldP spid="4" grpId="1" animBg="1"/>
      <p:bldP spid="6" grpId="0" bldLvl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7" name="文本框 2"/>
          <p:cNvSpPr txBox="1">
            <a:spLocks noChangeArrowheads="1"/>
          </p:cNvSpPr>
          <p:nvPr/>
        </p:nvSpPr>
        <p:spPr bwMode="auto">
          <a:xfrm>
            <a:off x="688023" y="1565910"/>
            <a:ext cx="3367405" cy="925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玩具狗的模板--类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3" name="文本框 2"/>
          <p:cNvSpPr txBox="1">
            <a:spLocks noChangeArrowheads="1"/>
          </p:cNvSpPr>
          <p:nvPr/>
        </p:nvSpPr>
        <p:spPr bwMode="auto">
          <a:xfrm>
            <a:off x="76835" y="2358390"/>
            <a:ext cx="4443095" cy="3117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/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class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Dog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//属性---变量---定义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h;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w;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//行为--做什么--方法	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public void sound(){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System.out.println(“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sound”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构造方法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	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创建实体对象</a:t>
            </a:r>
            <a:endParaRPr lang="zh-CN" altLang="en-US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Dog(){  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>
              <a:lnSpc>
                <a:spcPts val="2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4" name="文本框 2"/>
          <p:cNvSpPr txBox="1">
            <a:spLocks noChangeArrowheads="1"/>
          </p:cNvSpPr>
          <p:nvPr/>
        </p:nvSpPr>
        <p:spPr bwMode="auto">
          <a:xfrm>
            <a:off x="4681220" y="124460"/>
            <a:ext cx="3111500" cy="9353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 dog1=new Dog();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 dog2=new Dog();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375" y="2657475"/>
            <a:ext cx="4124325" cy="1925955"/>
          </a:xfrm>
          <a:prstGeom prst="rect">
            <a:avLst/>
          </a:prstGeom>
          <a:noFill/>
          <a:ln w="28575" cmpd="sng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326255" y="2740660"/>
            <a:ext cx="736600" cy="1015365"/>
          </a:xfrm>
          <a:prstGeom prst="rect">
            <a:avLst/>
          </a:prstGeom>
          <a:solidFill>
            <a:schemeClr val="accent4"/>
          </a:solidFill>
        </p:spPr>
        <p:txBody>
          <a:bodyPr vert="eaVert" wrap="square" rtlCol="0">
            <a:spAutoFit/>
          </a:bodyPr>
          <a:p>
            <a:r>
              <a:rPr lang="zh-CN" altLang="en-US" sz="3600">
                <a:latin typeface="方正粗黑宋简体" panose="02000000000000000000" charset="-122"/>
                <a:ea typeface="方正粗黑宋简体" panose="02000000000000000000" charset="-122"/>
              </a:rPr>
              <a:t>成员</a:t>
            </a:r>
            <a:endParaRPr lang="zh-CN" altLang="en-US" sz="36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999740" y="2621280"/>
            <a:ext cx="1202690" cy="353695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成员变量</a:t>
            </a:r>
            <a:endParaRPr lang="zh-CN" altLang="en-US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2999740" y="3429635"/>
            <a:ext cx="1202690" cy="353695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成员方法</a:t>
            </a:r>
            <a:endParaRPr lang="zh-CN" altLang="en-US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7672070" y="2198370"/>
            <a:ext cx="1717675" cy="1450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h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0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w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0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sound()</a:t>
            </a:r>
            <a:endParaRPr lang="en-US" altLang="zh-CN" sz="2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7692390" y="1682115"/>
            <a:ext cx="782955" cy="51244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8"/>
          <p:cNvSpPr/>
          <p:nvPr/>
        </p:nvSpPr>
        <p:spPr>
          <a:xfrm>
            <a:off x="8423275" y="1386840"/>
            <a:ext cx="966470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Text Box 9"/>
          <p:cNvSpPr txBox="1"/>
          <p:nvPr/>
        </p:nvSpPr>
        <p:spPr>
          <a:xfrm>
            <a:off x="7792720" y="1355408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dog2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文本框 2"/>
          <p:cNvSpPr txBox="1">
            <a:spLocks noChangeArrowheads="1"/>
          </p:cNvSpPr>
          <p:nvPr/>
        </p:nvSpPr>
        <p:spPr bwMode="auto">
          <a:xfrm>
            <a:off x="4611370" y="3780155"/>
            <a:ext cx="7580630" cy="157226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sz="2400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类</a:t>
            </a:r>
            <a:r>
              <a:rPr lang="zh-CN" altLang="en-US" sz="2400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的成员：</a:t>
            </a:r>
            <a:endParaRPr lang="zh-CN" altLang="en-US" sz="2400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zh-CN" altLang="en-US" sz="2400" kern="1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实例成员：</a:t>
            </a:r>
            <a:r>
              <a:rPr lang="zh-CN" altLang="en-US" sz="2400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依赖于某个具体实例，不能和其他实例共享</a:t>
            </a:r>
            <a:endParaRPr lang="zh-CN" altLang="en-US" sz="2400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zh-CN" altLang="en-US" sz="2400" kern="1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非实例成员：</a:t>
            </a:r>
            <a:r>
              <a:rPr lang="zh-CN" altLang="en-US" sz="2400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被所有实例共享，不依赖于某个具体实例。</a:t>
            </a:r>
            <a:endParaRPr lang="zh-CN" altLang="en-US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zh-CN" altLang="en-US" sz="2400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非实例成员</a:t>
            </a:r>
            <a:r>
              <a:rPr lang="en-US" altLang="zh-CN" sz="2400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-----&gt;</a:t>
            </a:r>
            <a:r>
              <a:rPr lang="zh-CN" altLang="en-US" sz="2400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静态的变量或静态的方法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5508625" y="2203450"/>
            <a:ext cx="1717675" cy="14458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h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0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w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0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sound()</a:t>
            </a:r>
            <a:endParaRPr lang="en-US" altLang="zh-CN" sz="2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528945" y="1687195"/>
            <a:ext cx="782955" cy="51244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/>
        </p:nvSpPr>
        <p:spPr>
          <a:xfrm>
            <a:off x="6259830" y="1391920"/>
            <a:ext cx="966470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9"/>
          <p:cNvSpPr txBox="1"/>
          <p:nvPr/>
        </p:nvSpPr>
        <p:spPr>
          <a:xfrm>
            <a:off x="5629275" y="1360488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dog1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5300980" y="5499100"/>
            <a:ext cx="3902710" cy="3975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//</a:t>
            </a:r>
            <a:r>
              <a:rPr lang="zh-CN" altLang="en-US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行为</a:t>
            </a:r>
            <a:r>
              <a:rPr lang="en-US" altLang="zh-CN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---</a:t>
            </a:r>
            <a:r>
              <a:rPr lang="zh-CN" altLang="en-US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玩具狗能判断数的奇偶性</a:t>
            </a:r>
            <a:endParaRPr lang="zh-CN" altLang="en-US" b="1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9116695" y="5499100"/>
            <a:ext cx="1436370" cy="39751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非实例方法</a:t>
            </a:r>
            <a:endParaRPr lang="zh-CN" altLang="en-US" b="1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6534150" y="5819140"/>
            <a:ext cx="1436370" cy="39751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静态方法</a:t>
            </a:r>
            <a:endParaRPr lang="zh-CN" altLang="en-US" b="1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333375" y="5182870"/>
            <a:ext cx="4808855" cy="1427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b="1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static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boolean isEven(int x){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if(x%2==0)return true;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else 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    return false;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18415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文本框 2"/>
          <p:cNvSpPr txBox="1">
            <a:spLocks noChangeArrowheads="1"/>
          </p:cNvSpPr>
          <p:nvPr/>
        </p:nvSpPr>
        <p:spPr bwMode="auto">
          <a:xfrm>
            <a:off x="7906385" y="82550"/>
            <a:ext cx="1999615" cy="123126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访问</a:t>
            </a:r>
            <a:r>
              <a:rPr lang="en-US" altLang="zh-CN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dog1</a:t>
            </a:r>
            <a:r>
              <a:rPr lang="zh-CN" altLang="en-US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的成员：</a:t>
            </a:r>
            <a:endParaRPr lang="zh-CN" altLang="en-US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 . h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 . w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 . sound();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10019665" y="82550"/>
            <a:ext cx="1999615" cy="123126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访问</a:t>
            </a:r>
            <a:r>
              <a:rPr lang="en-US" altLang="zh-CN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dog2</a:t>
            </a:r>
            <a:r>
              <a:rPr lang="zh-CN" altLang="en-US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的成员：</a:t>
            </a:r>
            <a:endParaRPr lang="zh-CN" altLang="en-US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dog2 . h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dog2 . w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dog2. sound();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文本框 2"/>
          <p:cNvSpPr txBox="1">
            <a:spLocks noChangeArrowheads="1"/>
          </p:cNvSpPr>
          <p:nvPr/>
        </p:nvSpPr>
        <p:spPr bwMode="auto">
          <a:xfrm>
            <a:off x="9693275" y="2691130"/>
            <a:ext cx="1758950" cy="46545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en-US" altLang="zh-CN" sz="12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en-US" altLang="zh-CN" sz="2400" b="1" kern="1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isEven(x)</a:t>
            </a:r>
            <a:endParaRPr lang="en-US" altLang="zh-CN" sz="2400" b="1" kern="1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文本框 2"/>
          <p:cNvSpPr txBox="1">
            <a:spLocks noChangeArrowheads="1"/>
          </p:cNvSpPr>
          <p:nvPr/>
        </p:nvSpPr>
        <p:spPr bwMode="auto">
          <a:xfrm>
            <a:off x="9270365" y="1341120"/>
            <a:ext cx="2888615" cy="35179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boolean a=</a:t>
            </a:r>
            <a:r>
              <a:rPr lang="en-US" altLang="zh-CN" b="1" kern="100">
                <a:highlight>
                  <a:srgbClr val="FF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 . 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isEven(10);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文本框 2"/>
          <p:cNvSpPr txBox="1">
            <a:spLocks noChangeArrowheads="1"/>
          </p:cNvSpPr>
          <p:nvPr/>
        </p:nvSpPr>
        <p:spPr bwMode="auto">
          <a:xfrm>
            <a:off x="9270365" y="1769745"/>
            <a:ext cx="2888615" cy="35179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boolean a=</a:t>
            </a:r>
            <a:r>
              <a:rPr lang="en-US" altLang="zh-CN" b="1" kern="100">
                <a:highlight>
                  <a:srgbClr val="FF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dog2. 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isEven(10);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文本框 2"/>
          <p:cNvSpPr txBox="1">
            <a:spLocks noChangeArrowheads="1"/>
          </p:cNvSpPr>
          <p:nvPr/>
        </p:nvSpPr>
        <p:spPr bwMode="auto">
          <a:xfrm>
            <a:off x="9303385" y="2194560"/>
            <a:ext cx="2888615" cy="35179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boolean a=</a:t>
            </a:r>
            <a:r>
              <a:rPr lang="en-US" altLang="zh-CN" b="1" kern="100">
                <a:highlight>
                  <a:srgbClr val="FF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</a:t>
            </a:r>
            <a:r>
              <a:rPr lang="en-US" altLang="zh-CN" b="1" kern="100">
                <a:highlight>
                  <a:srgbClr val="FF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. 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isEven(10);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" name="文本框 2"/>
          <p:cNvSpPr txBox="1">
            <a:spLocks noChangeArrowheads="1"/>
          </p:cNvSpPr>
          <p:nvPr/>
        </p:nvSpPr>
        <p:spPr bwMode="auto">
          <a:xfrm>
            <a:off x="6406515" y="6258560"/>
            <a:ext cx="1691640" cy="35179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highlight>
                  <a:srgbClr val="FF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</a:t>
            </a:r>
            <a:r>
              <a:rPr lang="en-US" altLang="zh-CN" b="1" kern="100">
                <a:highlight>
                  <a:srgbClr val="FF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. 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isEven(10)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0" name="文本框 2"/>
          <p:cNvSpPr txBox="1">
            <a:spLocks noChangeArrowheads="1"/>
          </p:cNvSpPr>
          <p:nvPr/>
        </p:nvSpPr>
        <p:spPr bwMode="auto">
          <a:xfrm>
            <a:off x="8475345" y="6043295"/>
            <a:ext cx="3234055" cy="4826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sz="2400" b="1" kern="1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类名</a:t>
            </a:r>
            <a:r>
              <a:rPr lang="en-US" altLang="zh-CN" sz="2400" b="1" kern="1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. </a:t>
            </a:r>
            <a:r>
              <a:rPr lang="zh-CN" altLang="en-US" sz="2400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静态变量或方法</a:t>
            </a:r>
            <a:endParaRPr lang="zh-CN" altLang="en-US" sz="2400" b="1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bldLvl="0" animBg="1"/>
      <p:bldP spid="16" grpId="1" animBg="1"/>
      <p:bldP spid="23" grpId="0" animBg="1"/>
      <p:bldP spid="23" grpId="1" animBg="1"/>
      <p:bldP spid="17" grpId="0" animBg="1"/>
      <p:bldP spid="17" grpId="1" animBg="1"/>
      <p:bldP spid="18" grpId="0" animBg="1"/>
      <p:bldP spid="18" grpId="1" animBg="1"/>
      <p:bldP spid="24" grpId="0" animBg="1"/>
      <p:bldP spid="24" grpId="1" animBg="1"/>
      <p:bldP spid="25" grpId="0" animBg="1"/>
      <p:bldP spid="25" grpId="1" animBg="1"/>
      <p:bldP spid="27" grpId="0" animBg="1"/>
      <p:bldP spid="27" grpId="1" animBg="1"/>
      <p:bldP spid="29" grpId="0" bldLvl="0" animBg="1"/>
      <p:bldP spid="29" grpId="1" animBg="1"/>
      <p:bldP spid="30" grpId="0" animBg="1"/>
      <p:bldP spid="30" grpId="1" animBg="1"/>
      <p:bldP spid="41" grpId="0" animBg="1" build="p"/>
      <p:bldP spid="4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905" y="184855"/>
            <a:ext cx="10969200" cy="705600"/>
          </a:xfrm>
        </p:spPr>
        <p:txBody>
          <a:bodyPr/>
          <a:p>
            <a:endParaRPr lang="zh-CN" altLang="en-US"/>
          </a:p>
        </p:txBody>
      </p:sp>
      <p:sp>
        <p:nvSpPr>
          <p:cNvPr id="77" name="文本框 2"/>
          <p:cNvSpPr txBox="1">
            <a:spLocks noChangeArrowheads="1"/>
          </p:cNvSpPr>
          <p:nvPr/>
        </p:nvSpPr>
        <p:spPr bwMode="auto">
          <a:xfrm>
            <a:off x="688023" y="1565910"/>
            <a:ext cx="3367405" cy="925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玩具狗的模板--类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3" name="文本框 2"/>
          <p:cNvSpPr txBox="1">
            <a:spLocks noChangeArrowheads="1"/>
          </p:cNvSpPr>
          <p:nvPr/>
        </p:nvSpPr>
        <p:spPr bwMode="auto">
          <a:xfrm>
            <a:off x="76835" y="2358390"/>
            <a:ext cx="4443095" cy="3117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/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class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Dog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//属性---变量---定义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h;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w;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//行为--做什么--方法	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public void sound(){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System.out.println(“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sound”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构造方法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	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创建实体对象</a:t>
            </a:r>
            <a:endParaRPr lang="zh-CN" altLang="en-US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Dog(){            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>
              <a:lnSpc>
                <a:spcPts val="2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4" name="文本框 2"/>
          <p:cNvSpPr txBox="1">
            <a:spLocks noChangeArrowheads="1"/>
          </p:cNvSpPr>
          <p:nvPr/>
        </p:nvSpPr>
        <p:spPr bwMode="auto">
          <a:xfrm>
            <a:off x="4681220" y="124460"/>
            <a:ext cx="3111500" cy="9353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 dog1=new Dog();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 dog2=new Dog();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717040" y="2974975"/>
            <a:ext cx="2485390" cy="454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static int count=0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375" y="2657475"/>
            <a:ext cx="4124325" cy="1925955"/>
          </a:xfrm>
          <a:prstGeom prst="rect">
            <a:avLst/>
          </a:prstGeom>
          <a:noFill/>
          <a:ln w="28575" cmpd="sng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326255" y="2740660"/>
            <a:ext cx="736600" cy="1015365"/>
          </a:xfrm>
          <a:prstGeom prst="rect">
            <a:avLst/>
          </a:prstGeom>
          <a:solidFill>
            <a:schemeClr val="accent4"/>
          </a:solidFill>
        </p:spPr>
        <p:txBody>
          <a:bodyPr vert="eaVert" wrap="square" rtlCol="0">
            <a:spAutoFit/>
          </a:bodyPr>
          <a:p>
            <a:r>
              <a:rPr lang="zh-CN" altLang="en-US" sz="3600">
                <a:latin typeface="方正粗黑宋简体" panose="02000000000000000000" charset="-122"/>
                <a:ea typeface="方正粗黑宋简体" panose="02000000000000000000" charset="-122"/>
              </a:rPr>
              <a:t>成员</a:t>
            </a:r>
            <a:endParaRPr lang="zh-CN" altLang="en-US" sz="36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2999740" y="2621280"/>
            <a:ext cx="1202690" cy="353695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成员变量</a:t>
            </a:r>
            <a:endParaRPr lang="zh-CN" altLang="en-US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2999740" y="3429635"/>
            <a:ext cx="1202690" cy="353695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成员方法</a:t>
            </a:r>
            <a:endParaRPr lang="zh-CN" altLang="en-US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7672070" y="2198370"/>
            <a:ext cx="1717675" cy="1450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h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0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w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0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sound()</a:t>
            </a:r>
            <a:endParaRPr lang="en-US" altLang="zh-CN" sz="2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7692390" y="1682115"/>
            <a:ext cx="782955" cy="51244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8"/>
          <p:cNvSpPr/>
          <p:nvPr/>
        </p:nvSpPr>
        <p:spPr>
          <a:xfrm>
            <a:off x="8423275" y="1386840"/>
            <a:ext cx="966470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Text Box 9"/>
          <p:cNvSpPr txBox="1"/>
          <p:nvPr/>
        </p:nvSpPr>
        <p:spPr>
          <a:xfrm>
            <a:off x="7792720" y="1355408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dog2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文本框 2"/>
          <p:cNvSpPr txBox="1">
            <a:spLocks noChangeArrowheads="1"/>
          </p:cNvSpPr>
          <p:nvPr/>
        </p:nvSpPr>
        <p:spPr bwMode="auto">
          <a:xfrm>
            <a:off x="4611370" y="3780155"/>
            <a:ext cx="7580630" cy="157226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sz="2400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类</a:t>
            </a:r>
            <a:r>
              <a:rPr lang="zh-CN" altLang="en-US" sz="2400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的成员：</a:t>
            </a:r>
            <a:endParaRPr lang="zh-CN" altLang="en-US" sz="2400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zh-CN" altLang="en-US" sz="2400" kern="1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实例成员：</a:t>
            </a:r>
            <a:r>
              <a:rPr lang="zh-CN" altLang="en-US" sz="2400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依赖于某个具体实例，不能和其他实例共享</a:t>
            </a:r>
            <a:endParaRPr lang="zh-CN" altLang="en-US" sz="2400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zh-CN" altLang="en-US" sz="2400" kern="1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非实例成员：</a:t>
            </a:r>
            <a:r>
              <a:rPr lang="zh-CN" altLang="en-US" sz="2400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被所有实例共享，不依赖于某个具体实例。</a:t>
            </a:r>
            <a:endParaRPr lang="zh-CN" altLang="en-US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zh-CN" altLang="en-US" sz="2400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非实例成员</a:t>
            </a:r>
            <a:r>
              <a:rPr lang="en-US" altLang="zh-CN" sz="2400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-----&gt;</a:t>
            </a:r>
            <a:r>
              <a:rPr lang="zh-CN" altLang="en-US" sz="2400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静态的变量或静态的方法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5508625" y="2203450"/>
            <a:ext cx="1717675" cy="14458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h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0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w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0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sound()</a:t>
            </a:r>
            <a:endParaRPr lang="en-US" altLang="zh-CN" sz="2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528945" y="1687195"/>
            <a:ext cx="782955" cy="51244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/>
        </p:nvSpPr>
        <p:spPr>
          <a:xfrm>
            <a:off x="6259830" y="1391920"/>
            <a:ext cx="966470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9"/>
          <p:cNvSpPr txBox="1"/>
          <p:nvPr/>
        </p:nvSpPr>
        <p:spPr>
          <a:xfrm>
            <a:off x="5629275" y="1360488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dog1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5300980" y="5499100"/>
            <a:ext cx="3902710" cy="3975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//</a:t>
            </a:r>
            <a:r>
              <a:rPr lang="zh-CN" altLang="en-US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行为</a:t>
            </a:r>
            <a:r>
              <a:rPr lang="en-US" altLang="zh-CN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---</a:t>
            </a:r>
            <a:r>
              <a:rPr lang="zh-CN" altLang="en-US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玩具狗能判断数的奇偶性</a:t>
            </a:r>
            <a:endParaRPr lang="zh-CN" altLang="en-US" b="1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9116695" y="5499100"/>
            <a:ext cx="1436370" cy="39751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非实例方法</a:t>
            </a:r>
            <a:endParaRPr lang="zh-CN" altLang="en-US" b="1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254000" y="5354955"/>
            <a:ext cx="4808855" cy="1427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static boolean isEven(int x){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if(x%2==0)return true;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else 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    return false;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18415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文本框 2"/>
          <p:cNvSpPr txBox="1">
            <a:spLocks noChangeArrowheads="1"/>
          </p:cNvSpPr>
          <p:nvPr/>
        </p:nvSpPr>
        <p:spPr bwMode="auto">
          <a:xfrm>
            <a:off x="9946640" y="2094865"/>
            <a:ext cx="1758950" cy="46545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en-US" altLang="zh-CN" sz="12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en-US" altLang="zh-CN" sz="2400" b="1" kern="1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isEven(x)</a:t>
            </a:r>
            <a:endParaRPr lang="en-US" altLang="zh-CN" sz="2400" b="1" kern="1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0" name="文本框 2"/>
          <p:cNvSpPr txBox="1">
            <a:spLocks noChangeArrowheads="1"/>
          </p:cNvSpPr>
          <p:nvPr/>
        </p:nvSpPr>
        <p:spPr bwMode="auto">
          <a:xfrm>
            <a:off x="9492615" y="1342390"/>
            <a:ext cx="2631440" cy="38163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sz="2000" b="1" kern="1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类名</a:t>
            </a:r>
            <a:r>
              <a:rPr lang="en-US" altLang="zh-CN" sz="2000" b="1" kern="1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. </a:t>
            </a:r>
            <a:r>
              <a:rPr lang="zh-CN" altLang="en-US" sz="2000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静态变量或方法</a:t>
            </a:r>
            <a:endParaRPr lang="zh-CN" altLang="en-US" sz="2000" b="1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10676255" y="2839720"/>
            <a:ext cx="1029335" cy="66103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en-US" altLang="zh-CN" sz="12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2400" b="1" kern="1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9902825" y="2944813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count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286000" y="4830445"/>
            <a:ext cx="1348105" cy="454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count++;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965575" y="346075"/>
            <a:ext cx="790575" cy="1016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1723390" y="461010"/>
            <a:ext cx="5193665" cy="4463415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0902315" y="2898775"/>
            <a:ext cx="577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方正粗黑宋简体" panose="02000000000000000000" charset="-122"/>
                <a:ea typeface="方正粗黑宋简体" panose="02000000000000000000" charset="-122"/>
              </a:rPr>
              <a:t>1</a:t>
            </a:r>
            <a:endParaRPr lang="en-US" altLang="zh-CN" sz="2400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3965575" y="686435"/>
            <a:ext cx="790575" cy="1016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1845310" y="785495"/>
            <a:ext cx="5112385" cy="417957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0902315" y="2910840"/>
            <a:ext cx="577850" cy="4603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 sz="2400" b="1">
                <a:latin typeface="方正粗黑宋简体" panose="02000000000000000000" charset="-122"/>
                <a:ea typeface="方正粗黑宋简体" panose="02000000000000000000" charset="-122"/>
              </a:rPr>
              <a:t>2</a:t>
            </a:r>
            <a:endParaRPr lang="en-US" altLang="zh-CN" sz="2400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9116695" y="109220"/>
            <a:ext cx="2888615" cy="35179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int a=</a:t>
            </a:r>
            <a:r>
              <a:rPr lang="en-US" altLang="zh-CN" b="1" kern="100">
                <a:highlight>
                  <a:srgbClr val="FF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 . 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count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8" name="文本框 2"/>
          <p:cNvSpPr txBox="1">
            <a:spLocks noChangeArrowheads="1"/>
          </p:cNvSpPr>
          <p:nvPr/>
        </p:nvSpPr>
        <p:spPr bwMode="auto">
          <a:xfrm>
            <a:off x="9116695" y="537845"/>
            <a:ext cx="2888615" cy="35179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int a=</a:t>
            </a:r>
            <a:r>
              <a:rPr lang="en-US" altLang="zh-CN" b="1" kern="100">
                <a:highlight>
                  <a:srgbClr val="FF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dog2. 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count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9" name="文本框 2"/>
          <p:cNvSpPr txBox="1">
            <a:spLocks noChangeArrowheads="1"/>
          </p:cNvSpPr>
          <p:nvPr/>
        </p:nvSpPr>
        <p:spPr bwMode="auto">
          <a:xfrm>
            <a:off x="9149715" y="962660"/>
            <a:ext cx="2888615" cy="35179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int a=</a:t>
            </a:r>
            <a:r>
              <a:rPr lang="en-US" altLang="zh-CN" b="1" kern="100">
                <a:highlight>
                  <a:srgbClr val="FF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</a:t>
            </a:r>
            <a:r>
              <a:rPr lang="en-US" altLang="zh-CN" b="1" kern="100">
                <a:highlight>
                  <a:srgbClr val="FF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. 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count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0" name="文本框 2"/>
          <p:cNvSpPr txBox="1">
            <a:spLocks noChangeArrowheads="1"/>
          </p:cNvSpPr>
          <p:nvPr/>
        </p:nvSpPr>
        <p:spPr bwMode="auto">
          <a:xfrm>
            <a:off x="5300980" y="6043295"/>
            <a:ext cx="3902710" cy="3975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//</a:t>
            </a:r>
            <a:r>
              <a:rPr lang="zh-CN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统计创建</a:t>
            </a:r>
            <a:r>
              <a:rPr lang="en-US" altLang="zh-CN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Dog</a:t>
            </a:r>
            <a:r>
              <a:rPr lang="zh-CN" altLang="en-US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对象的个数</a:t>
            </a:r>
            <a:endParaRPr lang="zh-CN" altLang="en-US" b="1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</p:txBody>
      </p:sp>
      <p:sp>
        <p:nvSpPr>
          <p:cNvPr id="43" name="文本框 2"/>
          <p:cNvSpPr txBox="1">
            <a:spLocks noChangeArrowheads="1"/>
          </p:cNvSpPr>
          <p:nvPr/>
        </p:nvSpPr>
        <p:spPr bwMode="auto">
          <a:xfrm>
            <a:off x="5207635" y="6400165"/>
            <a:ext cx="4088765" cy="39751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思路：创建一个共享变量</a:t>
            </a:r>
            <a:r>
              <a:rPr lang="en-US" altLang="zh-CN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---</a:t>
            </a:r>
            <a:r>
              <a:rPr lang="zh-CN" altLang="en-US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静态变量</a:t>
            </a:r>
            <a:endParaRPr lang="zh-CN" altLang="en-US" b="1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3" grpId="0" animBg="1"/>
      <p:bldP spid="43" grpId="1" animBg="1"/>
      <p:bldP spid="5" grpId="0" animBg="1"/>
      <p:bldP spid="5" grpId="1" animBg="1"/>
      <p:bldP spid="9" grpId="0"/>
      <p:bldP spid="9" grpId="1"/>
      <p:bldP spid="3" grpId="0" animBg="1"/>
      <p:bldP spid="3" grpId="1" animBg="1"/>
      <p:bldP spid="11" grpId="0" animBg="1"/>
      <p:bldP spid="11" grpId="1" animBg="1"/>
      <p:bldP spid="26" grpId="0"/>
      <p:bldP spid="26" grpId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30" grpId="0" bldLvl="0" animBg="1"/>
      <p:bldP spid="3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1925" y="104775"/>
            <a:ext cx="7813675" cy="97853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p>
            <a:r>
              <a:rPr lang="zh-CN" altLang="en-US" sz="222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访问实例成员：</a:t>
            </a:r>
            <a:r>
              <a:rPr lang="zh-CN" altLang="en-US" sz="222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需先创建实例对象，才可访问</a:t>
            </a:r>
            <a:br>
              <a:rPr lang="zh-CN" altLang="en-US" sz="222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</a:br>
            <a:r>
              <a:rPr lang="zh-CN" altLang="en-US" sz="222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访问静态成员：</a:t>
            </a:r>
            <a:r>
              <a:rPr lang="zh-CN" altLang="en-US" sz="222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无需创建该类的实例，通过类名就可访问</a:t>
            </a:r>
            <a:endParaRPr lang="zh-CN" altLang="en-US" sz="222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77" name="文本框 2"/>
          <p:cNvSpPr txBox="1">
            <a:spLocks noChangeArrowheads="1"/>
          </p:cNvSpPr>
          <p:nvPr/>
        </p:nvSpPr>
        <p:spPr bwMode="auto">
          <a:xfrm>
            <a:off x="688023" y="1565910"/>
            <a:ext cx="3367405" cy="925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玩具狗的模板--类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3" name="文本框 2"/>
          <p:cNvSpPr txBox="1">
            <a:spLocks noChangeArrowheads="1"/>
          </p:cNvSpPr>
          <p:nvPr/>
        </p:nvSpPr>
        <p:spPr bwMode="auto">
          <a:xfrm>
            <a:off x="76835" y="2358390"/>
            <a:ext cx="4443095" cy="3117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/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class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Dog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//属性---变量---定义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h;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w;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//行为--做什么--方法	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public void sound(){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System.out.println(“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sound”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构造方法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	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创建实体对象</a:t>
            </a:r>
            <a:endParaRPr lang="zh-CN" altLang="en-US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Dog(){            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>
              <a:lnSpc>
                <a:spcPts val="2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4" name="文本框 2"/>
          <p:cNvSpPr txBox="1">
            <a:spLocks noChangeArrowheads="1"/>
          </p:cNvSpPr>
          <p:nvPr/>
        </p:nvSpPr>
        <p:spPr bwMode="auto">
          <a:xfrm>
            <a:off x="8913495" y="215900"/>
            <a:ext cx="3111500" cy="9353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 dog1=new Dog();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 dog2=new Dog();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717040" y="2974975"/>
            <a:ext cx="2485390" cy="454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static int count=0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3375" y="2657475"/>
            <a:ext cx="4124325" cy="1925955"/>
          </a:xfrm>
          <a:prstGeom prst="rect">
            <a:avLst/>
          </a:prstGeom>
          <a:noFill/>
          <a:ln w="28575" cmpd="sng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326255" y="2740660"/>
            <a:ext cx="736600" cy="1015365"/>
          </a:xfrm>
          <a:prstGeom prst="rect">
            <a:avLst/>
          </a:prstGeom>
          <a:solidFill>
            <a:schemeClr val="accent4"/>
          </a:solidFill>
        </p:spPr>
        <p:txBody>
          <a:bodyPr vert="eaVert" wrap="square" rtlCol="0">
            <a:spAutoFit/>
          </a:bodyPr>
          <a:p>
            <a:r>
              <a:rPr lang="zh-CN" altLang="en-US" sz="3600">
                <a:latin typeface="方正粗黑宋简体" panose="02000000000000000000" charset="-122"/>
                <a:ea typeface="方正粗黑宋简体" panose="02000000000000000000" charset="-122"/>
              </a:rPr>
              <a:t>成员</a:t>
            </a:r>
            <a:endParaRPr lang="zh-CN" altLang="en-US" sz="36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7672070" y="2198370"/>
            <a:ext cx="1717675" cy="1450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h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0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w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0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sound()</a:t>
            </a:r>
            <a:endParaRPr lang="en-US" altLang="zh-CN" sz="2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7692390" y="1682115"/>
            <a:ext cx="782955" cy="51244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8"/>
          <p:cNvSpPr/>
          <p:nvPr/>
        </p:nvSpPr>
        <p:spPr>
          <a:xfrm>
            <a:off x="8423275" y="1386840"/>
            <a:ext cx="966470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Text Box 9"/>
          <p:cNvSpPr txBox="1"/>
          <p:nvPr/>
        </p:nvSpPr>
        <p:spPr>
          <a:xfrm>
            <a:off x="7792720" y="1355408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dog2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文本框 2"/>
          <p:cNvSpPr txBox="1">
            <a:spLocks noChangeArrowheads="1"/>
          </p:cNvSpPr>
          <p:nvPr/>
        </p:nvSpPr>
        <p:spPr bwMode="auto">
          <a:xfrm>
            <a:off x="4601210" y="3780155"/>
            <a:ext cx="6965315" cy="138938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sz="2400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访问实例成员</a:t>
            </a:r>
            <a:endParaRPr 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5508625" y="2203450"/>
            <a:ext cx="1717675" cy="14458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h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0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w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0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sound()</a:t>
            </a:r>
            <a:endParaRPr lang="en-US" altLang="zh-CN" sz="2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528945" y="1687195"/>
            <a:ext cx="782955" cy="51244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/>
        </p:nvSpPr>
        <p:spPr>
          <a:xfrm>
            <a:off x="6259830" y="1391920"/>
            <a:ext cx="966470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9"/>
          <p:cNvSpPr txBox="1"/>
          <p:nvPr/>
        </p:nvSpPr>
        <p:spPr>
          <a:xfrm>
            <a:off x="5629275" y="1360488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dog1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273050" y="5321300"/>
            <a:ext cx="4712970" cy="1427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static boolean isEven(int x){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if(x%2==0)return true;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else 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    return false;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18415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文本框 2"/>
          <p:cNvSpPr txBox="1">
            <a:spLocks noChangeArrowheads="1"/>
          </p:cNvSpPr>
          <p:nvPr/>
        </p:nvSpPr>
        <p:spPr bwMode="auto">
          <a:xfrm>
            <a:off x="9946640" y="2094865"/>
            <a:ext cx="1758950" cy="46545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en-US" altLang="zh-CN" sz="12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en-US" altLang="zh-CN" sz="2400" b="1" kern="1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isEven(x)</a:t>
            </a:r>
            <a:endParaRPr lang="en-US" altLang="zh-CN" sz="2400" b="1" kern="1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10676255" y="2839720"/>
            <a:ext cx="1029335" cy="66103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en-US" altLang="zh-CN" sz="12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2400" b="1" kern="1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9902825" y="2944813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count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286000" y="4830445"/>
            <a:ext cx="1348105" cy="454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count++;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902315" y="2898775"/>
            <a:ext cx="577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方正粗黑宋简体" panose="02000000000000000000" charset="-122"/>
                <a:ea typeface="方正粗黑宋简体" panose="02000000000000000000" charset="-122"/>
              </a:rPr>
              <a:t>1</a:t>
            </a:r>
            <a:endParaRPr lang="en-US" altLang="zh-CN" sz="2400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902315" y="2910840"/>
            <a:ext cx="577850" cy="4603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 sz="2400" b="1">
                <a:latin typeface="方正粗黑宋简体" panose="02000000000000000000" charset="-122"/>
                <a:ea typeface="方正粗黑宋简体" panose="02000000000000000000" charset="-122"/>
              </a:rPr>
              <a:t>2</a:t>
            </a:r>
            <a:endParaRPr lang="en-US" altLang="zh-CN" sz="2400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7" name="文本框 2"/>
          <p:cNvSpPr txBox="1">
            <a:spLocks noChangeArrowheads="1"/>
          </p:cNvSpPr>
          <p:nvPr/>
        </p:nvSpPr>
        <p:spPr bwMode="auto">
          <a:xfrm>
            <a:off x="7480935" y="3858895"/>
            <a:ext cx="1999615" cy="123126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访问</a:t>
            </a:r>
            <a:r>
              <a:rPr lang="en-US" altLang="zh-CN" kern="1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dog1</a:t>
            </a:r>
            <a:r>
              <a:rPr lang="zh-CN" altLang="en-US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的成员：</a:t>
            </a:r>
            <a:endParaRPr lang="zh-CN" altLang="en-US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 . h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 . w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 . sound();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9480550" y="3858895"/>
            <a:ext cx="1999615" cy="123126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访问</a:t>
            </a:r>
            <a:r>
              <a:rPr lang="en-US" altLang="zh-CN" kern="1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dog2</a:t>
            </a:r>
            <a:r>
              <a:rPr lang="zh-CN" altLang="en-US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的成员：</a:t>
            </a:r>
            <a:endParaRPr lang="zh-CN" altLang="en-US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dog2 . h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dog2 . w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dog2. sound();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5076190" y="5347970"/>
            <a:ext cx="6503670" cy="138938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sz="2400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访问静态成员</a:t>
            </a:r>
            <a:endParaRPr 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文本框 2"/>
          <p:cNvSpPr txBox="1">
            <a:spLocks noChangeArrowheads="1"/>
          </p:cNvSpPr>
          <p:nvPr/>
        </p:nvSpPr>
        <p:spPr bwMode="auto">
          <a:xfrm>
            <a:off x="8312150" y="5448300"/>
            <a:ext cx="2888615" cy="35179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int a=</a:t>
            </a:r>
            <a:r>
              <a:rPr lang="en-US" altLang="zh-CN" b="1" kern="100">
                <a:highlight>
                  <a:srgbClr val="FF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</a:t>
            </a:r>
            <a:r>
              <a:rPr lang="en-US" altLang="zh-CN" b="1" kern="100">
                <a:highlight>
                  <a:srgbClr val="FF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. 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count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文本框 2"/>
          <p:cNvSpPr txBox="1">
            <a:spLocks noChangeArrowheads="1"/>
          </p:cNvSpPr>
          <p:nvPr/>
        </p:nvSpPr>
        <p:spPr bwMode="auto">
          <a:xfrm>
            <a:off x="8312150" y="5866765"/>
            <a:ext cx="2888615" cy="35179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boolean a=</a:t>
            </a:r>
            <a:r>
              <a:rPr lang="en-US" altLang="zh-CN" b="1" kern="100">
                <a:highlight>
                  <a:srgbClr val="FF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</a:t>
            </a:r>
            <a:r>
              <a:rPr lang="en-US" altLang="zh-CN" b="1" kern="100">
                <a:highlight>
                  <a:srgbClr val="FF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. 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isEven(10);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0" name="文本框 2"/>
          <p:cNvSpPr txBox="1">
            <a:spLocks noChangeArrowheads="1"/>
          </p:cNvSpPr>
          <p:nvPr/>
        </p:nvSpPr>
        <p:spPr bwMode="auto">
          <a:xfrm>
            <a:off x="5076190" y="5727700"/>
            <a:ext cx="2899410" cy="38163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sz="2000" b="1" kern="1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类名</a:t>
            </a:r>
            <a:r>
              <a:rPr lang="en-US" altLang="zh-CN" sz="2000" b="1" kern="1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. </a:t>
            </a:r>
            <a:r>
              <a:rPr lang="zh-CN" altLang="en-US" sz="2000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静态变量或方法</a:t>
            </a:r>
            <a:endParaRPr lang="zh-CN" altLang="en-US" sz="2000" b="1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</p:txBody>
      </p:sp>
      <p:sp>
        <p:nvSpPr>
          <p:cNvPr id="25" name="文本框 2"/>
          <p:cNvSpPr txBox="1">
            <a:spLocks noChangeArrowheads="1"/>
          </p:cNvSpPr>
          <p:nvPr/>
        </p:nvSpPr>
        <p:spPr bwMode="auto">
          <a:xfrm>
            <a:off x="4601210" y="4192905"/>
            <a:ext cx="2899410" cy="38163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sz="2000" b="1" kern="1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对象名</a:t>
            </a:r>
            <a:r>
              <a:rPr lang="en-US" altLang="zh-CN" sz="2000" b="1" kern="1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. </a:t>
            </a:r>
            <a:r>
              <a:rPr lang="zh-CN" altLang="en-US" sz="2000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实例</a:t>
            </a:r>
            <a:r>
              <a:rPr lang="zh-CN" altLang="en-US" sz="2000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变量或方法</a:t>
            </a:r>
            <a:endParaRPr lang="zh-CN" altLang="en-US" sz="2000" b="1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1302385" y="935990"/>
            <a:ext cx="3154680" cy="46418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342900" indent="-342900" algn="just" rtl="0" fontAlgn="auto">
              <a:lnSpc>
                <a:spcPct val="100000"/>
              </a:lnSpc>
            </a:pPr>
            <a:r>
              <a:rPr lang="zh-CN" sz="2800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类或对象外部访问</a:t>
            </a:r>
            <a:endParaRPr lang="zh-CN" altLang="zh-CN" sz="2800" b="1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9" grpId="1"/>
      <p:bldP spid="3" grpId="1" animBg="1"/>
      <p:bldP spid="11" grpId="1" animBg="1"/>
      <p:bldP spid="26" grpId="1"/>
      <p:bldP spid="36" grpId="1" animBg="1"/>
      <p:bldP spid="41" grpId="0" animBg="1"/>
      <p:bldP spid="41" grpId="1" animBg="1"/>
      <p:bldP spid="17" grpId="0" bldLvl="0" animBg="1"/>
      <p:bldP spid="17" grpId="1" animBg="1"/>
      <p:bldP spid="18" grpId="0" bldLvl="0" animBg="1"/>
      <p:bldP spid="18" grpId="1" animBg="1"/>
      <p:bldP spid="15" grpId="0" bldLvl="0" animBg="1"/>
      <p:bldP spid="15" grpId="1" animBg="1"/>
      <p:bldP spid="24" grpId="0" bldLvl="0" animBg="1"/>
      <p:bldP spid="24" grpId="1" animBg="1"/>
      <p:bldP spid="27" grpId="0" bldLvl="0" animBg="1"/>
      <p:bldP spid="27" grpId="1" animBg="1"/>
      <p:bldP spid="25" grpId="0" animBg="1"/>
      <p:bldP spid="25" grpId="1" animBg="1"/>
      <p:bldP spid="30" grpId="0" bldLvl="0" animBg="1"/>
      <p:bldP spid="30" grpId="1" animBg="1"/>
      <p:bldP spid="2" grpId="0" bldLvl="0" animBg="1"/>
      <p:bldP spid="2" grpId="1" animBg="1"/>
      <p:bldP spid="12" grpId="0" bldLvl="0" animBg="1"/>
      <p:bldP spid="1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60" y="80645"/>
            <a:ext cx="11729085" cy="705485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【例】矩形类 Rectangle 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908050"/>
            <a:ext cx="10050780" cy="4806315"/>
          </a:xfrm>
        </p:spPr>
        <p:txBody>
          <a:bodyPr>
            <a:normAutofit lnSpcReduction="20000"/>
          </a:bodyPr>
          <a:p>
            <a:r>
              <a:rPr lang="zh-CN" altLang="en-US">
                <a:solidFill>
                  <a:schemeClr val="tx1"/>
                </a:solidFill>
                <a:sym typeface="+mn-ea"/>
              </a:rPr>
              <a:t>设计一个名为 Rectangle 的类表示矩形。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这个类包括：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两 个 名 为 width 和 height 的 double 型数据域，它们分别表示矩形的宽和高。width 和height 的默认值都为1。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创建默认矩形的无参构造方法。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— 个 创 建 width 和 height 为指定值的矩形的构造方法。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一个名为 getA的方法返回这个矩形的面积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一个名为 getP()的方法返回周长。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一个名为</a:t>
            </a:r>
            <a:r>
              <a:rPr lang="en-US" altLang="zh-CN" b="1">
                <a:solidFill>
                  <a:srgbClr val="FF0000"/>
                </a:solidFill>
              </a:rPr>
              <a:t>getS()</a:t>
            </a:r>
            <a:r>
              <a:rPr lang="zh-CN" altLang="en-US" b="1">
                <a:solidFill>
                  <a:srgbClr val="FF0000"/>
                </a:solidFill>
              </a:rPr>
              <a:t>的方法，返回指定长和宽的矩形面积</a:t>
            </a:r>
            <a:r>
              <a:rPr lang="zh-CN" altLang="en-US" b="1">
                <a:solidFill>
                  <a:srgbClr val="7030A0"/>
                </a:solidFill>
              </a:rPr>
              <a:t>。</a:t>
            </a:r>
            <a:endParaRPr lang="zh-CN" altLang="en-US" b="1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编写一个测试程序. 创建</a:t>
            </a:r>
            <a:r>
              <a:rPr lang="zh-CN" altLang="en-US">
                <a:solidFill>
                  <a:schemeClr val="tx1"/>
                </a:solidFill>
                <a:highlight>
                  <a:srgbClr val="FFFF00"/>
                </a:highlight>
              </a:rPr>
              <a:t>两个 Rectangle 对 象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zh-CN" altLang="en-US">
                <a:solidFill>
                  <a:srgbClr val="FF0000"/>
                </a:solidFill>
              </a:rPr>
              <a:t> 一个矩形</a:t>
            </a:r>
            <a:r>
              <a:rPr lang="zh-CN" altLang="en-US">
                <a:solidFill>
                  <a:schemeClr val="tx1"/>
                </a:solidFill>
              </a:rPr>
              <a:t>的宽为 4 、高为 40, </a:t>
            </a:r>
            <a:r>
              <a:rPr lang="zh-CN" altLang="en-US">
                <a:solidFill>
                  <a:srgbClr val="FF0000"/>
                </a:solidFill>
              </a:rPr>
              <a:t>另一个矩形</a:t>
            </a:r>
            <a:r>
              <a:rPr lang="zh-CN" altLang="en-US">
                <a:solidFill>
                  <a:schemeClr val="tx1"/>
                </a:solidFill>
              </a:rPr>
              <a:t>的宽为 3.</a:t>
            </a:r>
            <a:r>
              <a:rPr lang="en-US" altLang="zh-CN">
                <a:solidFill>
                  <a:schemeClr val="tx1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 、高为 3</a:t>
            </a:r>
            <a:r>
              <a:rPr lang="en-US" altLang="zh-CN">
                <a:solidFill>
                  <a:schemeClr val="tx1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 .9。按照这个顺序</a:t>
            </a:r>
            <a:r>
              <a:rPr lang="zh-CN" altLang="en-US">
                <a:solidFill>
                  <a:srgbClr val="FF0000"/>
                </a:solidFill>
              </a:rPr>
              <a:t>显示每个矩形的宽、高、面积和周长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"/>
          <p:cNvSpPr txBox="1">
            <a:spLocks noChangeArrowheads="1"/>
          </p:cNvSpPr>
          <p:nvPr/>
        </p:nvSpPr>
        <p:spPr bwMode="auto">
          <a:xfrm>
            <a:off x="6969760" y="4282440"/>
            <a:ext cx="1396365" cy="3276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sz="2000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静态方法</a:t>
            </a:r>
            <a:endParaRPr lang="en-US" altLang="zh-CN" sz="2000" b="1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79780" y="4282440"/>
            <a:ext cx="6015355" cy="32766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0" grpId="1" animBg="1"/>
      <p:bldP spid="24" grpId="0" bldLvl="0" animBg="1"/>
      <p:bldP spid="2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7" name="文本框 2"/>
          <p:cNvSpPr txBox="1">
            <a:spLocks noChangeArrowheads="1"/>
          </p:cNvSpPr>
          <p:nvPr/>
        </p:nvSpPr>
        <p:spPr bwMode="auto">
          <a:xfrm>
            <a:off x="0" y="12700"/>
            <a:ext cx="3367405" cy="45847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 algn="l" fontAlgn="auto">
              <a:lnSpc>
                <a:spcPct val="100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玩具狗的模板--类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3" name="文本框 2"/>
          <p:cNvSpPr txBox="1">
            <a:spLocks noChangeArrowheads="1"/>
          </p:cNvSpPr>
          <p:nvPr/>
        </p:nvSpPr>
        <p:spPr bwMode="auto">
          <a:xfrm>
            <a:off x="0" y="415925"/>
            <a:ext cx="5144770" cy="65855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/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class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Dog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//属性---变量---定义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h=1;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w=2;   </a:t>
            </a:r>
            <a:endParaRPr lang="en-US" altLang="zh-CN" b="1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//行为----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方法--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依赖于某个对象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public void sound(){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System.out.println(“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sound”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//属性--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静态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变量--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所有对象共享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b="1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static int count=0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//行为--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静态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方法--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不依赖于某个具体对象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b="1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static boolean isEven(int x){</a:t>
            </a:r>
            <a:endParaRPr lang="en-US" altLang="zh-CN" b="1" kern="0">
              <a:solidFill>
                <a:srgbClr val="7030A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b="1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if(x%2==0)return true;</a:t>
            </a:r>
            <a:endParaRPr lang="en-US" altLang="zh-CN" b="1" kern="0">
              <a:solidFill>
                <a:srgbClr val="7030A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b="1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else </a:t>
            </a:r>
            <a:endParaRPr lang="en-US" altLang="zh-CN" b="1" kern="0">
              <a:solidFill>
                <a:srgbClr val="7030A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b="1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    return false;</a:t>
            </a:r>
            <a:endParaRPr lang="en-US" altLang="zh-CN" b="1" kern="0">
              <a:solidFill>
                <a:srgbClr val="7030A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b="1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构造方法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	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创建实体对象</a:t>
            </a:r>
            <a:endParaRPr lang="zh-CN" altLang="en-US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Dog(){ 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count++;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Dog(int a,ing b){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866140"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h=a;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866140"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w=b;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65455" algn="l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4" name="文本框 2"/>
          <p:cNvSpPr txBox="1">
            <a:spLocks noChangeArrowheads="1"/>
          </p:cNvSpPr>
          <p:nvPr/>
        </p:nvSpPr>
        <p:spPr bwMode="auto">
          <a:xfrm>
            <a:off x="9389745" y="835660"/>
            <a:ext cx="2787650" cy="662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 dog1=new Dog();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 dog2=new Dog(30,40);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5580" y="716915"/>
            <a:ext cx="4812665" cy="2122805"/>
          </a:xfrm>
          <a:prstGeom prst="rect">
            <a:avLst/>
          </a:prstGeom>
          <a:noFill/>
          <a:ln w="28575" cmpd="sng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0" y="1047750"/>
            <a:ext cx="428625" cy="1015365"/>
          </a:xfrm>
          <a:prstGeom prst="rect">
            <a:avLst/>
          </a:prstGeom>
          <a:solidFill>
            <a:schemeClr val="accent4"/>
          </a:solidFill>
        </p:spPr>
        <p:txBody>
          <a:bodyPr vert="eaVert" wrap="square" rtlCol="0">
            <a:spAutoFit/>
          </a:bodyPr>
          <a:p>
            <a:r>
              <a:rPr lang="zh-CN" altLang="en-US" sz="1600">
                <a:latin typeface="方正粗黑宋简体" panose="02000000000000000000" charset="-122"/>
                <a:ea typeface="方正粗黑宋简体" panose="02000000000000000000" charset="-122"/>
              </a:rPr>
              <a:t>实例成员</a:t>
            </a:r>
            <a:endParaRPr lang="zh-CN" altLang="en-US" sz="16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7672070" y="2198370"/>
            <a:ext cx="1717675" cy="1450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h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30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6195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w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40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6195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sound()</a:t>
            </a:r>
            <a:endParaRPr lang="en-US" altLang="zh-CN" sz="2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7692390" y="1682115"/>
            <a:ext cx="782955" cy="51244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8"/>
          <p:cNvSpPr/>
          <p:nvPr/>
        </p:nvSpPr>
        <p:spPr>
          <a:xfrm>
            <a:off x="8423275" y="1386840"/>
            <a:ext cx="966470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Text Box 9"/>
          <p:cNvSpPr txBox="1"/>
          <p:nvPr/>
        </p:nvSpPr>
        <p:spPr>
          <a:xfrm>
            <a:off x="7792720" y="1355408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dog2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文本框 2"/>
          <p:cNvSpPr txBox="1">
            <a:spLocks noChangeArrowheads="1"/>
          </p:cNvSpPr>
          <p:nvPr/>
        </p:nvSpPr>
        <p:spPr bwMode="auto">
          <a:xfrm>
            <a:off x="5699760" y="4349750"/>
            <a:ext cx="6480175" cy="138938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sz="2400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访问实例成员</a:t>
            </a:r>
            <a:endParaRPr 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5508625" y="2203450"/>
            <a:ext cx="1717675" cy="14458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h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1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marL="0" indent="0" algn="l">
              <a:lnSpc>
                <a:spcPts val="2000"/>
              </a:lnSpc>
            </a:pPr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w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2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0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sound()</a:t>
            </a:r>
            <a:endParaRPr lang="en-US" altLang="zh-CN" sz="2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528945" y="1687195"/>
            <a:ext cx="782955" cy="51244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/>
        </p:nvSpPr>
        <p:spPr>
          <a:xfrm>
            <a:off x="6259830" y="1391920"/>
            <a:ext cx="966470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9"/>
          <p:cNvSpPr txBox="1"/>
          <p:nvPr/>
        </p:nvSpPr>
        <p:spPr>
          <a:xfrm>
            <a:off x="5629275" y="1360488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dog1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文本框 2"/>
          <p:cNvSpPr txBox="1">
            <a:spLocks noChangeArrowheads="1"/>
          </p:cNvSpPr>
          <p:nvPr/>
        </p:nvSpPr>
        <p:spPr bwMode="auto">
          <a:xfrm>
            <a:off x="9946640" y="2094865"/>
            <a:ext cx="1758950" cy="46545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en-US" altLang="zh-CN" sz="12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en-US" altLang="zh-CN" sz="2400" b="1" kern="1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isEven(x)</a:t>
            </a:r>
            <a:endParaRPr lang="en-US" altLang="zh-CN" sz="2400" b="1" kern="1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10676255" y="2839720"/>
            <a:ext cx="1029335" cy="66103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en-US" altLang="zh-CN" sz="12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2400" b="1" kern="1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9902825" y="2944813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count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902315" y="2898775"/>
            <a:ext cx="577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方正粗黑宋简体" panose="02000000000000000000" charset="-122"/>
                <a:ea typeface="方正粗黑宋简体" panose="02000000000000000000" charset="-122"/>
              </a:rPr>
              <a:t>1</a:t>
            </a:r>
            <a:endParaRPr lang="en-US" altLang="zh-CN" sz="2400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902315" y="2910840"/>
            <a:ext cx="577850" cy="4603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 sz="2400" b="1">
                <a:latin typeface="方正粗黑宋简体" panose="02000000000000000000" charset="-122"/>
                <a:ea typeface="方正粗黑宋简体" panose="02000000000000000000" charset="-122"/>
              </a:rPr>
              <a:t>2</a:t>
            </a:r>
            <a:endParaRPr lang="en-US" altLang="zh-CN" sz="2400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7" name="文本框 2"/>
          <p:cNvSpPr txBox="1">
            <a:spLocks noChangeArrowheads="1"/>
          </p:cNvSpPr>
          <p:nvPr/>
        </p:nvSpPr>
        <p:spPr bwMode="auto">
          <a:xfrm>
            <a:off x="8192770" y="4349750"/>
            <a:ext cx="1999615" cy="123126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访问</a:t>
            </a:r>
            <a:r>
              <a:rPr lang="en-US" altLang="zh-CN" kern="1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dog1</a:t>
            </a:r>
            <a:r>
              <a:rPr lang="zh-CN" altLang="en-US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的成员：</a:t>
            </a:r>
            <a:endParaRPr lang="zh-CN" altLang="en-US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 . h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 . w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 . sound();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10180320" y="4349750"/>
            <a:ext cx="1999615" cy="123126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访问</a:t>
            </a:r>
            <a:r>
              <a:rPr lang="en-US" altLang="zh-CN" kern="1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dog2</a:t>
            </a:r>
            <a:r>
              <a:rPr lang="zh-CN" altLang="en-US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的成员：</a:t>
            </a:r>
            <a:endParaRPr lang="zh-CN" altLang="en-US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dog2 . h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dog2 . w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dog2. sound();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5688330" y="5761990"/>
            <a:ext cx="6503670" cy="97345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sz="2400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访问静态成员</a:t>
            </a:r>
            <a:endParaRPr 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文本框 2"/>
          <p:cNvSpPr txBox="1">
            <a:spLocks noChangeArrowheads="1"/>
          </p:cNvSpPr>
          <p:nvPr/>
        </p:nvSpPr>
        <p:spPr bwMode="auto">
          <a:xfrm>
            <a:off x="9136380" y="5810885"/>
            <a:ext cx="2888615" cy="35179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int a=</a:t>
            </a:r>
            <a:r>
              <a:rPr lang="en-US" altLang="zh-CN" b="1" kern="100">
                <a:highlight>
                  <a:srgbClr val="FF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</a:t>
            </a:r>
            <a:r>
              <a:rPr lang="en-US" altLang="zh-CN" b="1" kern="100">
                <a:highlight>
                  <a:srgbClr val="FF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. 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count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文本框 2"/>
          <p:cNvSpPr txBox="1">
            <a:spLocks noChangeArrowheads="1"/>
          </p:cNvSpPr>
          <p:nvPr/>
        </p:nvSpPr>
        <p:spPr bwMode="auto">
          <a:xfrm>
            <a:off x="9136380" y="6234430"/>
            <a:ext cx="2888615" cy="35179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boolean a=</a:t>
            </a:r>
            <a:r>
              <a:rPr lang="en-US" altLang="zh-CN" b="1" kern="100">
                <a:highlight>
                  <a:srgbClr val="FF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</a:t>
            </a:r>
            <a:r>
              <a:rPr lang="en-US" altLang="zh-CN" b="1" kern="100">
                <a:highlight>
                  <a:srgbClr val="FF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. 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isEven(10);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0" name="文本框 2"/>
          <p:cNvSpPr txBox="1">
            <a:spLocks noChangeArrowheads="1"/>
          </p:cNvSpPr>
          <p:nvPr/>
        </p:nvSpPr>
        <p:spPr bwMode="auto">
          <a:xfrm>
            <a:off x="5869940" y="6147435"/>
            <a:ext cx="2899410" cy="38163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sz="2000" b="1" kern="1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类名</a:t>
            </a:r>
            <a:r>
              <a:rPr lang="en-US" altLang="zh-CN" sz="2000" b="1" kern="1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. </a:t>
            </a:r>
            <a:r>
              <a:rPr lang="zh-CN" altLang="en-US" sz="2000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静态变量或方法</a:t>
            </a:r>
            <a:endParaRPr lang="zh-CN" altLang="en-US" sz="2000" b="1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</p:txBody>
      </p:sp>
      <p:sp>
        <p:nvSpPr>
          <p:cNvPr id="25" name="文本框 2"/>
          <p:cNvSpPr txBox="1">
            <a:spLocks noChangeArrowheads="1"/>
          </p:cNvSpPr>
          <p:nvPr/>
        </p:nvSpPr>
        <p:spPr bwMode="auto">
          <a:xfrm>
            <a:off x="5293360" y="4853940"/>
            <a:ext cx="2899410" cy="38163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sz="2000" b="1" kern="1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对象名</a:t>
            </a:r>
            <a:r>
              <a:rPr lang="en-US" altLang="zh-CN" sz="2000" b="1" kern="1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. </a:t>
            </a:r>
            <a:r>
              <a:rPr lang="zh-CN" altLang="en-US" sz="2000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实例</a:t>
            </a:r>
            <a:r>
              <a:rPr lang="zh-CN" altLang="en-US" sz="2000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变量或方法</a:t>
            </a:r>
            <a:endParaRPr lang="zh-CN" altLang="en-US" sz="2000" b="1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5580" y="2864485"/>
            <a:ext cx="4812665" cy="2145030"/>
          </a:xfrm>
          <a:prstGeom prst="rect">
            <a:avLst/>
          </a:prstGeom>
          <a:noFill/>
          <a:ln w="28575" cmpd="sng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0" y="3190875"/>
            <a:ext cx="428625" cy="1229995"/>
          </a:xfrm>
          <a:prstGeom prst="rect">
            <a:avLst/>
          </a:prstGeom>
          <a:solidFill>
            <a:schemeClr val="accent4"/>
          </a:solidFill>
        </p:spPr>
        <p:txBody>
          <a:bodyPr vert="eaVert" wrap="square" rtlCol="0">
            <a:spAutoFit/>
          </a:bodyPr>
          <a:p>
            <a:r>
              <a:rPr lang="zh-CN" altLang="en-US" sz="1600">
                <a:latin typeface="方正粗黑宋简体" panose="02000000000000000000" charset="-122"/>
                <a:ea typeface="方正粗黑宋简体" panose="02000000000000000000" charset="-122"/>
              </a:rPr>
              <a:t>非实例成员</a:t>
            </a:r>
            <a:endParaRPr lang="zh-CN" altLang="en-US" sz="16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7085" y="3175"/>
            <a:ext cx="7574915" cy="84074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p>
            <a:pPr>
              <a:lnSpc>
                <a:spcPts val="2200"/>
              </a:lnSpc>
            </a:pPr>
            <a:r>
              <a:rPr lang="zh-CN" altLang="en-US" sz="222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访问实例成员：</a:t>
            </a:r>
            <a:r>
              <a:rPr lang="zh-CN" altLang="en-US" sz="222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需先创建实例对象，才可访问</a:t>
            </a:r>
            <a:br>
              <a:rPr lang="zh-CN" altLang="en-US" sz="222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</a:br>
            <a:r>
              <a:rPr lang="zh-CN" altLang="en-US" sz="222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访问静态成员：</a:t>
            </a:r>
            <a:r>
              <a:rPr lang="zh-CN" altLang="en-US" sz="222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无需创建该类的实例，通过类名就可访问</a:t>
            </a:r>
            <a:endParaRPr lang="zh-CN" altLang="en-US" sz="222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6233160" y="3253105"/>
            <a:ext cx="2242185" cy="11004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0000" tIns="46800" rIns="90000" bIns="46800" rtlCol="0" anchor="ctr" anchorCtr="0">
            <a:normAutofit fontScale="9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640"/>
              </a:lnSpc>
            </a:pPr>
            <a:r>
              <a:rPr lang="zh-CN" altLang="en-US" sz="222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访问成员：</a:t>
            </a:r>
            <a:endParaRPr lang="zh-CN" altLang="en-US" sz="222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ts val="2640"/>
              </a:lnSpc>
            </a:pPr>
            <a:r>
              <a:rPr lang="zh-CN" altLang="en-US" sz="222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对象内部访问</a:t>
            </a:r>
            <a:endParaRPr lang="zh-CN" altLang="en-US" sz="222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ts val="2640"/>
              </a:lnSpc>
            </a:pPr>
            <a:r>
              <a:rPr lang="zh-CN" altLang="en-US" sz="222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对象外部访问</a:t>
            </a:r>
            <a:endParaRPr lang="zh-CN" altLang="en-US" sz="222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212840" y="3576955"/>
            <a:ext cx="1987550" cy="386080"/>
          </a:xfrm>
          <a:prstGeom prst="ellipse">
            <a:avLst/>
          </a:prstGeom>
          <a:solidFill>
            <a:schemeClr val="accent1">
              <a:alpha val="42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2044065" y="452755"/>
            <a:ext cx="4178935" cy="3288665"/>
          </a:xfrm>
          <a:custGeom>
            <a:avLst/>
            <a:gdLst>
              <a:gd name="connisteX0" fmla="*/ 4178935 w 4178935"/>
              <a:gd name="connsiteY0" fmla="*/ 3287606 h 3288453"/>
              <a:gd name="connisteX1" fmla="*/ 4087495 w 4178935"/>
              <a:gd name="connsiteY1" fmla="*/ 3287606 h 3288453"/>
              <a:gd name="connisteX2" fmla="*/ 3996055 w 4178935"/>
              <a:gd name="connsiteY2" fmla="*/ 3287606 h 3288453"/>
              <a:gd name="connisteX3" fmla="*/ 3904615 w 4178935"/>
              <a:gd name="connsiteY3" fmla="*/ 3287606 h 3288453"/>
              <a:gd name="connisteX4" fmla="*/ 3813810 w 4178935"/>
              <a:gd name="connsiteY4" fmla="*/ 3277446 h 3288453"/>
              <a:gd name="connisteX5" fmla="*/ 3732530 w 4178935"/>
              <a:gd name="connsiteY5" fmla="*/ 3246966 h 3288453"/>
              <a:gd name="connisteX6" fmla="*/ 3569970 w 4178935"/>
              <a:gd name="connsiteY6" fmla="*/ 3155526 h 3288453"/>
              <a:gd name="connisteX7" fmla="*/ 3498850 w 4178935"/>
              <a:gd name="connsiteY7" fmla="*/ 3104726 h 3288453"/>
              <a:gd name="connisteX8" fmla="*/ 3458210 w 4178935"/>
              <a:gd name="connsiteY8" fmla="*/ 3033606 h 3288453"/>
              <a:gd name="connisteX9" fmla="*/ 3418205 w 4178935"/>
              <a:gd name="connsiteY9" fmla="*/ 2952961 h 3288453"/>
              <a:gd name="connisteX10" fmla="*/ 3387725 w 4178935"/>
              <a:gd name="connsiteY10" fmla="*/ 2871681 h 3288453"/>
              <a:gd name="connisteX11" fmla="*/ 3357245 w 4178935"/>
              <a:gd name="connsiteY11" fmla="*/ 2790401 h 3288453"/>
              <a:gd name="connisteX12" fmla="*/ 3336925 w 4178935"/>
              <a:gd name="connsiteY12" fmla="*/ 2719281 h 3288453"/>
              <a:gd name="connisteX13" fmla="*/ 3326765 w 4178935"/>
              <a:gd name="connsiteY13" fmla="*/ 2627841 h 3288453"/>
              <a:gd name="connisteX14" fmla="*/ 3306445 w 4178935"/>
              <a:gd name="connsiteY14" fmla="*/ 2537036 h 3288453"/>
              <a:gd name="connisteX15" fmla="*/ 3275965 w 4178935"/>
              <a:gd name="connsiteY15" fmla="*/ 2455756 h 3288453"/>
              <a:gd name="connisteX16" fmla="*/ 3255645 w 4178935"/>
              <a:gd name="connsiteY16" fmla="*/ 2374476 h 3288453"/>
              <a:gd name="connisteX17" fmla="*/ 3225165 w 4178935"/>
              <a:gd name="connsiteY17" fmla="*/ 2293196 h 3288453"/>
              <a:gd name="connisteX18" fmla="*/ 3215005 w 4178935"/>
              <a:gd name="connsiteY18" fmla="*/ 2222711 h 3288453"/>
              <a:gd name="connisteX19" fmla="*/ 3174365 w 4178935"/>
              <a:gd name="connsiteY19" fmla="*/ 2141431 h 3288453"/>
              <a:gd name="connisteX20" fmla="*/ 3154045 w 4178935"/>
              <a:gd name="connsiteY20" fmla="*/ 2060151 h 3288453"/>
              <a:gd name="connisteX21" fmla="*/ 3103245 w 4178935"/>
              <a:gd name="connsiteY21" fmla="*/ 1978871 h 3288453"/>
              <a:gd name="connisteX22" fmla="*/ 3082925 w 4178935"/>
              <a:gd name="connsiteY22" fmla="*/ 1907751 h 3288453"/>
              <a:gd name="connisteX23" fmla="*/ 3053080 w 4178935"/>
              <a:gd name="connsiteY23" fmla="*/ 1837266 h 3288453"/>
              <a:gd name="connisteX24" fmla="*/ 3022600 w 4178935"/>
              <a:gd name="connsiteY24" fmla="*/ 1745826 h 3288453"/>
              <a:gd name="connisteX25" fmla="*/ 2992120 w 4178935"/>
              <a:gd name="connsiteY25" fmla="*/ 1664546 h 3288453"/>
              <a:gd name="connisteX26" fmla="*/ 2961640 w 4178935"/>
              <a:gd name="connsiteY26" fmla="*/ 1573106 h 3288453"/>
              <a:gd name="connisteX27" fmla="*/ 2941320 w 4178935"/>
              <a:gd name="connsiteY27" fmla="*/ 1501986 h 3288453"/>
              <a:gd name="connisteX28" fmla="*/ 2910840 w 4178935"/>
              <a:gd name="connsiteY28" fmla="*/ 1431501 h 3288453"/>
              <a:gd name="connisteX29" fmla="*/ 2890520 w 4178935"/>
              <a:gd name="connsiteY29" fmla="*/ 1360381 h 3288453"/>
              <a:gd name="connisteX30" fmla="*/ 2849880 w 4178935"/>
              <a:gd name="connsiteY30" fmla="*/ 1279101 h 3288453"/>
              <a:gd name="connisteX31" fmla="*/ 2829560 w 4178935"/>
              <a:gd name="connsiteY31" fmla="*/ 1207981 h 3288453"/>
              <a:gd name="connisteX32" fmla="*/ 2799080 w 4178935"/>
              <a:gd name="connsiteY32" fmla="*/ 1116541 h 3288453"/>
              <a:gd name="connisteX33" fmla="*/ 2758440 w 4178935"/>
              <a:gd name="connsiteY33" fmla="*/ 1035896 h 3288453"/>
              <a:gd name="connisteX34" fmla="*/ 2727960 w 4178935"/>
              <a:gd name="connsiteY34" fmla="*/ 964776 h 3288453"/>
              <a:gd name="connisteX35" fmla="*/ 2667635 w 4178935"/>
              <a:gd name="connsiteY35" fmla="*/ 883496 h 3288453"/>
              <a:gd name="connisteX36" fmla="*/ 2596515 w 4178935"/>
              <a:gd name="connsiteY36" fmla="*/ 802216 h 3288453"/>
              <a:gd name="connisteX37" fmla="*/ 2535555 w 4178935"/>
              <a:gd name="connsiteY37" fmla="*/ 720936 h 3288453"/>
              <a:gd name="connisteX38" fmla="*/ 2464435 w 4178935"/>
              <a:gd name="connsiteY38" fmla="*/ 680931 h 3288453"/>
              <a:gd name="connisteX39" fmla="*/ 2383155 w 4178935"/>
              <a:gd name="connsiteY39" fmla="*/ 609811 h 3288453"/>
              <a:gd name="connisteX40" fmla="*/ 2292350 w 4178935"/>
              <a:gd name="connsiteY40" fmla="*/ 528531 h 3288453"/>
              <a:gd name="connisteX41" fmla="*/ 2221230 w 4178935"/>
              <a:gd name="connsiteY41" fmla="*/ 498051 h 3288453"/>
              <a:gd name="connisteX42" fmla="*/ 2139950 w 4178935"/>
              <a:gd name="connsiteY42" fmla="*/ 426931 h 3288453"/>
              <a:gd name="connisteX43" fmla="*/ 2058670 w 4178935"/>
              <a:gd name="connsiteY43" fmla="*/ 376131 h 3288453"/>
              <a:gd name="connisteX44" fmla="*/ 1977390 w 4178935"/>
              <a:gd name="connsiteY44" fmla="*/ 325966 h 3288453"/>
              <a:gd name="connisteX45" fmla="*/ 1906905 w 4178935"/>
              <a:gd name="connsiteY45" fmla="*/ 285326 h 3288453"/>
              <a:gd name="connisteX46" fmla="*/ 1835785 w 4178935"/>
              <a:gd name="connsiteY46" fmla="*/ 254846 h 3288453"/>
              <a:gd name="connisteX47" fmla="*/ 1764665 w 4178935"/>
              <a:gd name="connsiteY47" fmla="*/ 214206 h 3288453"/>
              <a:gd name="connisteX48" fmla="*/ 1683385 w 4178935"/>
              <a:gd name="connsiteY48" fmla="*/ 193886 h 3288453"/>
              <a:gd name="connisteX49" fmla="*/ 1612265 w 4178935"/>
              <a:gd name="connsiteY49" fmla="*/ 153246 h 3288453"/>
              <a:gd name="connisteX50" fmla="*/ 1541145 w 4178935"/>
              <a:gd name="connsiteY50" fmla="*/ 132926 h 3288453"/>
              <a:gd name="connisteX51" fmla="*/ 1460500 w 4178935"/>
              <a:gd name="connsiteY51" fmla="*/ 112606 h 3288453"/>
              <a:gd name="connisteX52" fmla="*/ 1369060 w 4178935"/>
              <a:gd name="connsiteY52" fmla="*/ 82126 h 3288453"/>
              <a:gd name="connisteX53" fmla="*/ 1297940 w 4178935"/>
              <a:gd name="connsiteY53" fmla="*/ 61806 h 3288453"/>
              <a:gd name="connisteX54" fmla="*/ 1226820 w 4178935"/>
              <a:gd name="connsiteY54" fmla="*/ 61806 h 3288453"/>
              <a:gd name="connisteX55" fmla="*/ 1146175 w 4178935"/>
              <a:gd name="connsiteY55" fmla="*/ 41486 h 3288453"/>
              <a:gd name="connisteX56" fmla="*/ 1075055 w 4178935"/>
              <a:gd name="connsiteY56" fmla="*/ 41486 h 3288453"/>
              <a:gd name="connisteX57" fmla="*/ 902335 w 4178935"/>
              <a:gd name="connsiteY57" fmla="*/ 11006 h 3288453"/>
              <a:gd name="connisteX58" fmla="*/ 821055 w 4178935"/>
              <a:gd name="connsiteY58" fmla="*/ 846 h 3288453"/>
              <a:gd name="connisteX59" fmla="*/ 750570 w 4178935"/>
              <a:gd name="connsiteY59" fmla="*/ 846 h 3288453"/>
              <a:gd name="connisteX60" fmla="*/ 679450 w 4178935"/>
              <a:gd name="connsiteY60" fmla="*/ 846 h 3288453"/>
              <a:gd name="connisteX61" fmla="*/ 598170 w 4178935"/>
              <a:gd name="connsiteY61" fmla="*/ 846 h 3288453"/>
              <a:gd name="connisteX62" fmla="*/ 527050 w 4178935"/>
              <a:gd name="connsiteY62" fmla="*/ 846 h 3288453"/>
              <a:gd name="connisteX63" fmla="*/ 425450 w 4178935"/>
              <a:gd name="connsiteY63" fmla="*/ 846 h 3288453"/>
              <a:gd name="connisteX64" fmla="*/ 354965 w 4178935"/>
              <a:gd name="connsiteY64" fmla="*/ 846 h 3288453"/>
              <a:gd name="connisteX65" fmla="*/ 273685 w 4178935"/>
              <a:gd name="connsiteY65" fmla="*/ 846 h 3288453"/>
              <a:gd name="connisteX66" fmla="*/ 202565 w 4178935"/>
              <a:gd name="connsiteY66" fmla="*/ 846 h 3288453"/>
              <a:gd name="connisteX67" fmla="*/ 131445 w 4178935"/>
              <a:gd name="connsiteY67" fmla="*/ 846 h 3288453"/>
              <a:gd name="connisteX68" fmla="*/ 60325 w 4178935"/>
              <a:gd name="connsiteY68" fmla="*/ 11006 h 3288453"/>
              <a:gd name="connisteX69" fmla="*/ 0 w 4178935"/>
              <a:gd name="connsiteY69" fmla="*/ 82126 h 328845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</a:cxnLst>
            <a:rect l="l" t="t" r="r" b="b"/>
            <a:pathLst>
              <a:path w="4178935" h="3288453">
                <a:moveTo>
                  <a:pt x="4178935" y="3287607"/>
                </a:moveTo>
                <a:cubicBezTo>
                  <a:pt x="4162425" y="3287607"/>
                  <a:pt x="4124325" y="3287607"/>
                  <a:pt x="4087495" y="3287607"/>
                </a:cubicBezTo>
                <a:cubicBezTo>
                  <a:pt x="4050665" y="3287607"/>
                  <a:pt x="4032885" y="3287607"/>
                  <a:pt x="3996055" y="3287607"/>
                </a:cubicBezTo>
                <a:cubicBezTo>
                  <a:pt x="3959225" y="3287607"/>
                  <a:pt x="3940810" y="3289512"/>
                  <a:pt x="3904615" y="3287607"/>
                </a:cubicBezTo>
                <a:cubicBezTo>
                  <a:pt x="3868420" y="3285702"/>
                  <a:pt x="3848100" y="3285702"/>
                  <a:pt x="3813810" y="3277447"/>
                </a:cubicBezTo>
                <a:cubicBezTo>
                  <a:pt x="3779520" y="3269192"/>
                  <a:pt x="3781425" y="3271097"/>
                  <a:pt x="3732530" y="3246967"/>
                </a:cubicBezTo>
                <a:cubicBezTo>
                  <a:pt x="3683635" y="3222837"/>
                  <a:pt x="3616960" y="3184102"/>
                  <a:pt x="3569970" y="3155527"/>
                </a:cubicBezTo>
                <a:cubicBezTo>
                  <a:pt x="3522980" y="3126952"/>
                  <a:pt x="3521075" y="3128857"/>
                  <a:pt x="3498850" y="3104727"/>
                </a:cubicBezTo>
                <a:cubicBezTo>
                  <a:pt x="3476625" y="3080597"/>
                  <a:pt x="3474085" y="3064087"/>
                  <a:pt x="3458210" y="3033607"/>
                </a:cubicBezTo>
                <a:cubicBezTo>
                  <a:pt x="3442335" y="3003127"/>
                  <a:pt x="3432175" y="2985347"/>
                  <a:pt x="3418205" y="2952962"/>
                </a:cubicBezTo>
                <a:cubicBezTo>
                  <a:pt x="3404235" y="2920577"/>
                  <a:pt x="3399790" y="2904067"/>
                  <a:pt x="3387725" y="2871682"/>
                </a:cubicBezTo>
                <a:cubicBezTo>
                  <a:pt x="3375660" y="2839297"/>
                  <a:pt x="3367405" y="2820882"/>
                  <a:pt x="3357245" y="2790402"/>
                </a:cubicBezTo>
                <a:cubicBezTo>
                  <a:pt x="3347085" y="2759922"/>
                  <a:pt x="3343275" y="2751667"/>
                  <a:pt x="3336925" y="2719282"/>
                </a:cubicBezTo>
                <a:cubicBezTo>
                  <a:pt x="3330575" y="2686897"/>
                  <a:pt x="3333115" y="2664037"/>
                  <a:pt x="3326765" y="2627842"/>
                </a:cubicBezTo>
                <a:cubicBezTo>
                  <a:pt x="3320415" y="2591647"/>
                  <a:pt x="3316605" y="2571327"/>
                  <a:pt x="3306445" y="2537037"/>
                </a:cubicBezTo>
                <a:cubicBezTo>
                  <a:pt x="3296285" y="2502747"/>
                  <a:pt x="3286125" y="2488142"/>
                  <a:pt x="3275965" y="2455757"/>
                </a:cubicBezTo>
                <a:cubicBezTo>
                  <a:pt x="3265805" y="2423372"/>
                  <a:pt x="3265805" y="2406862"/>
                  <a:pt x="3255645" y="2374477"/>
                </a:cubicBezTo>
                <a:cubicBezTo>
                  <a:pt x="3245485" y="2342092"/>
                  <a:pt x="3233420" y="2323677"/>
                  <a:pt x="3225165" y="2293197"/>
                </a:cubicBezTo>
                <a:cubicBezTo>
                  <a:pt x="3216910" y="2262717"/>
                  <a:pt x="3225165" y="2253192"/>
                  <a:pt x="3215005" y="2222712"/>
                </a:cubicBezTo>
                <a:cubicBezTo>
                  <a:pt x="3204845" y="2192232"/>
                  <a:pt x="3186430" y="2173817"/>
                  <a:pt x="3174365" y="2141432"/>
                </a:cubicBezTo>
                <a:cubicBezTo>
                  <a:pt x="3162300" y="2109047"/>
                  <a:pt x="3168015" y="2092537"/>
                  <a:pt x="3154045" y="2060152"/>
                </a:cubicBezTo>
                <a:cubicBezTo>
                  <a:pt x="3140075" y="2027767"/>
                  <a:pt x="3117215" y="2009352"/>
                  <a:pt x="3103245" y="1978872"/>
                </a:cubicBezTo>
                <a:cubicBezTo>
                  <a:pt x="3089275" y="1948392"/>
                  <a:pt x="3093085" y="1936327"/>
                  <a:pt x="3082925" y="1907752"/>
                </a:cubicBezTo>
                <a:cubicBezTo>
                  <a:pt x="3072765" y="1879177"/>
                  <a:pt x="3065145" y="1869652"/>
                  <a:pt x="3053080" y="1837267"/>
                </a:cubicBezTo>
                <a:cubicBezTo>
                  <a:pt x="3041015" y="1804882"/>
                  <a:pt x="3034665" y="1780117"/>
                  <a:pt x="3022600" y="1745827"/>
                </a:cubicBezTo>
                <a:cubicBezTo>
                  <a:pt x="3010535" y="1711537"/>
                  <a:pt x="3004185" y="1698837"/>
                  <a:pt x="2992120" y="1664547"/>
                </a:cubicBezTo>
                <a:cubicBezTo>
                  <a:pt x="2980055" y="1630257"/>
                  <a:pt x="2971800" y="1605492"/>
                  <a:pt x="2961640" y="1573107"/>
                </a:cubicBezTo>
                <a:cubicBezTo>
                  <a:pt x="2951480" y="1540722"/>
                  <a:pt x="2951480" y="1530562"/>
                  <a:pt x="2941320" y="1501987"/>
                </a:cubicBezTo>
                <a:cubicBezTo>
                  <a:pt x="2931160" y="1473412"/>
                  <a:pt x="2921000" y="1460077"/>
                  <a:pt x="2910840" y="1431502"/>
                </a:cubicBezTo>
                <a:cubicBezTo>
                  <a:pt x="2900680" y="1402927"/>
                  <a:pt x="2902585" y="1390862"/>
                  <a:pt x="2890520" y="1360382"/>
                </a:cubicBezTo>
                <a:cubicBezTo>
                  <a:pt x="2878455" y="1329902"/>
                  <a:pt x="2861945" y="1309582"/>
                  <a:pt x="2849880" y="1279102"/>
                </a:cubicBezTo>
                <a:cubicBezTo>
                  <a:pt x="2837815" y="1248622"/>
                  <a:pt x="2839720" y="1240367"/>
                  <a:pt x="2829560" y="1207982"/>
                </a:cubicBezTo>
                <a:cubicBezTo>
                  <a:pt x="2819400" y="1175597"/>
                  <a:pt x="2813050" y="1150832"/>
                  <a:pt x="2799080" y="1116542"/>
                </a:cubicBezTo>
                <a:cubicBezTo>
                  <a:pt x="2785110" y="1082252"/>
                  <a:pt x="2772410" y="1066377"/>
                  <a:pt x="2758440" y="1035897"/>
                </a:cubicBezTo>
                <a:cubicBezTo>
                  <a:pt x="2744470" y="1005417"/>
                  <a:pt x="2746375" y="995257"/>
                  <a:pt x="2727960" y="964777"/>
                </a:cubicBezTo>
                <a:cubicBezTo>
                  <a:pt x="2709545" y="934297"/>
                  <a:pt x="2693670" y="915882"/>
                  <a:pt x="2667635" y="883497"/>
                </a:cubicBezTo>
                <a:cubicBezTo>
                  <a:pt x="2641600" y="851112"/>
                  <a:pt x="2623185" y="834602"/>
                  <a:pt x="2596515" y="802217"/>
                </a:cubicBezTo>
                <a:cubicBezTo>
                  <a:pt x="2569845" y="769832"/>
                  <a:pt x="2562225" y="745067"/>
                  <a:pt x="2535555" y="720937"/>
                </a:cubicBezTo>
                <a:cubicBezTo>
                  <a:pt x="2508885" y="696807"/>
                  <a:pt x="2494915" y="703157"/>
                  <a:pt x="2464435" y="680932"/>
                </a:cubicBezTo>
                <a:cubicBezTo>
                  <a:pt x="2433955" y="658707"/>
                  <a:pt x="2417445" y="640292"/>
                  <a:pt x="2383155" y="609812"/>
                </a:cubicBezTo>
                <a:cubicBezTo>
                  <a:pt x="2348865" y="579332"/>
                  <a:pt x="2324735" y="550757"/>
                  <a:pt x="2292350" y="528532"/>
                </a:cubicBezTo>
                <a:cubicBezTo>
                  <a:pt x="2259965" y="506307"/>
                  <a:pt x="2251710" y="518372"/>
                  <a:pt x="2221230" y="498052"/>
                </a:cubicBezTo>
                <a:cubicBezTo>
                  <a:pt x="2190750" y="477732"/>
                  <a:pt x="2172335" y="451062"/>
                  <a:pt x="2139950" y="426932"/>
                </a:cubicBezTo>
                <a:cubicBezTo>
                  <a:pt x="2107565" y="402802"/>
                  <a:pt x="2091055" y="396452"/>
                  <a:pt x="2058670" y="376132"/>
                </a:cubicBezTo>
                <a:cubicBezTo>
                  <a:pt x="2026285" y="355812"/>
                  <a:pt x="2007870" y="344382"/>
                  <a:pt x="1977390" y="325967"/>
                </a:cubicBezTo>
                <a:cubicBezTo>
                  <a:pt x="1946910" y="307552"/>
                  <a:pt x="1935480" y="299297"/>
                  <a:pt x="1906905" y="285327"/>
                </a:cubicBezTo>
                <a:cubicBezTo>
                  <a:pt x="1878330" y="271357"/>
                  <a:pt x="1864360" y="268817"/>
                  <a:pt x="1835785" y="254847"/>
                </a:cubicBezTo>
                <a:cubicBezTo>
                  <a:pt x="1807210" y="240877"/>
                  <a:pt x="1795145" y="226272"/>
                  <a:pt x="1764665" y="214207"/>
                </a:cubicBezTo>
                <a:cubicBezTo>
                  <a:pt x="1734185" y="202142"/>
                  <a:pt x="1713865" y="205952"/>
                  <a:pt x="1683385" y="193887"/>
                </a:cubicBezTo>
                <a:cubicBezTo>
                  <a:pt x="1652905" y="181822"/>
                  <a:pt x="1640840" y="165312"/>
                  <a:pt x="1612265" y="153247"/>
                </a:cubicBezTo>
                <a:cubicBezTo>
                  <a:pt x="1583690" y="141182"/>
                  <a:pt x="1571625" y="141182"/>
                  <a:pt x="1541145" y="132927"/>
                </a:cubicBezTo>
                <a:cubicBezTo>
                  <a:pt x="1510665" y="124672"/>
                  <a:pt x="1494790" y="122767"/>
                  <a:pt x="1460500" y="112607"/>
                </a:cubicBezTo>
                <a:cubicBezTo>
                  <a:pt x="1426210" y="102447"/>
                  <a:pt x="1401445" y="92287"/>
                  <a:pt x="1369060" y="82127"/>
                </a:cubicBezTo>
                <a:cubicBezTo>
                  <a:pt x="1336675" y="71967"/>
                  <a:pt x="1326515" y="65617"/>
                  <a:pt x="1297940" y="61807"/>
                </a:cubicBezTo>
                <a:cubicBezTo>
                  <a:pt x="1269365" y="57997"/>
                  <a:pt x="1257300" y="65617"/>
                  <a:pt x="1226820" y="61807"/>
                </a:cubicBezTo>
                <a:cubicBezTo>
                  <a:pt x="1196340" y="57997"/>
                  <a:pt x="1176655" y="45297"/>
                  <a:pt x="1146175" y="41487"/>
                </a:cubicBezTo>
                <a:cubicBezTo>
                  <a:pt x="1115695" y="37677"/>
                  <a:pt x="1123950" y="47837"/>
                  <a:pt x="1075055" y="41487"/>
                </a:cubicBezTo>
                <a:cubicBezTo>
                  <a:pt x="1026160" y="35137"/>
                  <a:pt x="953135" y="19262"/>
                  <a:pt x="902335" y="11007"/>
                </a:cubicBezTo>
                <a:cubicBezTo>
                  <a:pt x="851535" y="2752"/>
                  <a:pt x="851535" y="2752"/>
                  <a:pt x="821055" y="847"/>
                </a:cubicBezTo>
                <a:cubicBezTo>
                  <a:pt x="790575" y="-1058"/>
                  <a:pt x="779145" y="847"/>
                  <a:pt x="750570" y="847"/>
                </a:cubicBezTo>
                <a:cubicBezTo>
                  <a:pt x="721995" y="847"/>
                  <a:pt x="709930" y="847"/>
                  <a:pt x="679450" y="847"/>
                </a:cubicBezTo>
                <a:cubicBezTo>
                  <a:pt x="648970" y="847"/>
                  <a:pt x="628650" y="847"/>
                  <a:pt x="598170" y="847"/>
                </a:cubicBezTo>
                <a:cubicBezTo>
                  <a:pt x="567690" y="847"/>
                  <a:pt x="561340" y="847"/>
                  <a:pt x="527050" y="847"/>
                </a:cubicBezTo>
                <a:cubicBezTo>
                  <a:pt x="492760" y="847"/>
                  <a:pt x="459740" y="847"/>
                  <a:pt x="425450" y="847"/>
                </a:cubicBezTo>
                <a:cubicBezTo>
                  <a:pt x="391160" y="847"/>
                  <a:pt x="385445" y="847"/>
                  <a:pt x="354965" y="847"/>
                </a:cubicBezTo>
                <a:cubicBezTo>
                  <a:pt x="324485" y="847"/>
                  <a:pt x="304165" y="847"/>
                  <a:pt x="273685" y="847"/>
                </a:cubicBezTo>
                <a:cubicBezTo>
                  <a:pt x="243205" y="847"/>
                  <a:pt x="231140" y="847"/>
                  <a:pt x="202565" y="847"/>
                </a:cubicBezTo>
                <a:cubicBezTo>
                  <a:pt x="173990" y="847"/>
                  <a:pt x="160020" y="-1058"/>
                  <a:pt x="131445" y="847"/>
                </a:cubicBezTo>
                <a:cubicBezTo>
                  <a:pt x="102870" y="2752"/>
                  <a:pt x="86360" y="-5503"/>
                  <a:pt x="60325" y="11007"/>
                </a:cubicBezTo>
                <a:cubicBezTo>
                  <a:pt x="34290" y="27517"/>
                  <a:pt x="10795" y="68157"/>
                  <a:pt x="0" y="82127"/>
                </a:cubicBezTo>
              </a:path>
            </a:pathLst>
          </a:custGeom>
          <a:noFill/>
          <a:ln w="28575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205220" y="3941445"/>
            <a:ext cx="1987550" cy="386080"/>
          </a:xfrm>
          <a:prstGeom prst="ellipse">
            <a:avLst/>
          </a:prstGeom>
          <a:solidFill>
            <a:schemeClr val="accent1">
              <a:alpha val="42000"/>
            </a:schemeClr>
          </a:solidFill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7929245" y="1231900"/>
            <a:ext cx="4248150" cy="4525010"/>
            <a:chOff x="12487" y="1940"/>
            <a:chExt cx="6690" cy="7126"/>
          </a:xfrm>
        </p:grpSpPr>
        <p:sp>
          <p:nvSpPr>
            <p:cNvPr id="28" name="任意多边形 27"/>
            <p:cNvSpPr/>
            <p:nvPr/>
          </p:nvSpPr>
          <p:spPr>
            <a:xfrm>
              <a:off x="12487" y="6494"/>
              <a:ext cx="6690" cy="2573"/>
            </a:xfrm>
            <a:custGeom>
              <a:avLst/>
              <a:gdLst>
                <a:gd name="connisteX0" fmla="*/ 224578 w 4247797"/>
                <a:gd name="connsiteY0" fmla="*/ 52493 h 2701501"/>
                <a:gd name="connisteX1" fmla="*/ 305858 w 4247797"/>
                <a:gd name="connsiteY1" fmla="*/ 42333 h 2701501"/>
                <a:gd name="connisteX2" fmla="*/ 376978 w 4247797"/>
                <a:gd name="connsiteY2" fmla="*/ 42333 h 2701501"/>
                <a:gd name="connisteX3" fmla="*/ 458258 w 4247797"/>
                <a:gd name="connsiteY3" fmla="*/ 42333 h 2701501"/>
                <a:gd name="connisteX4" fmla="*/ 529378 w 4247797"/>
                <a:gd name="connsiteY4" fmla="*/ 42333 h 2701501"/>
                <a:gd name="connisteX5" fmla="*/ 599863 w 4247797"/>
                <a:gd name="connsiteY5" fmla="*/ 42333 h 2701501"/>
                <a:gd name="connisteX6" fmla="*/ 670983 w 4247797"/>
                <a:gd name="connsiteY6" fmla="*/ 42333 h 2701501"/>
                <a:gd name="connisteX7" fmla="*/ 742103 w 4247797"/>
                <a:gd name="connsiteY7" fmla="*/ 52493 h 2701501"/>
                <a:gd name="connisteX8" fmla="*/ 813223 w 4247797"/>
                <a:gd name="connsiteY8" fmla="*/ 52493 h 2701501"/>
                <a:gd name="connisteX9" fmla="*/ 731943 w 4247797"/>
                <a:gd name="connsiteY9" fmla="*/ 82973 h 2701501"/>
                <a:gd name="connisteX10" fmla="*/ 620183 w 4247797"/>
                <a:gd name="connsiteY10" fmla="*/ 103293 h 2701501"/>
                <a:gd name="connisteX11" fmla="*/ 529378 w 4247797"/>
                <a:gd name="connsiteY11" fmla="*/ 123613 h 2701501"/>
                <a:gd name="connisteX12" fmla="*/ 458258 w 4247797"/>
                <a:gd name="connsiteY12" fmla="*/ 133773 h 2701501"/>
                <a:gd name="connisteX13" fmla="*/ 387138 w 4247797"/>
                <a:gd name="connsiteY13" fmla="*/ 154093 h 2701501"/>
                <a:gd name="connisteX14" fmla="*/ 316018 w 4247797"/>
                <a:gd name="connsiteY14" fmla="*/ 204258 h 2701501"/>
                <a:gd name="connisteX15" fmla="*/ 244898 w 4247797"/>
                <a:gd name="connsiteY15" fmla="*/ 265218 h 2701501"/>
                <a:gd name="connisteX16" fmla="*/ 174413 w 4247797"/>
                <a:gd name="connsiteY16" fmla="*/ 336338 h 2701501"/>
                <a:gd name="connisteX17" fmla="*/ 103293 w 4247797"/>
                <a:gd name="connsiteY17" fmla="*/ 407458 h 2701501"/>
                <a:gd name="connisteX18" fmla="*/ 62653 w 4247797"/>
                <a:gd name="connsiteY18" fmla="*/ 488738 h 2701501"/>
                <a:gd name="connisteX19" fmla="*/ 42333 w 4247797"/>
                <a:gd name="connsiteY19" fmla="*/ 569383 h 2701501"/>
                <a:gd name="connisteX20" fmla="*/ 22013 w 4247797"/>
                <a:gd name="connsiteY20" fmla="*/ 650663 h 2701501"/>
                <a:gd name="connisteX21" fmla="*/ 22013 w 4247797"/>
                <a:gd name="connsiteY21" fmla="*/ 721783 h 2701501"/>
                <a:gd name="connisteX22" fmla="*/ 22013 w 4247797"/>
                <a:gd name="connsiteY22" fmla="*/ 813223 h 2701501"/>
                <a:gd name="connisteX23" fmla="*/ 22013 w 4247797"/>
                <a:gd name="connsiteY23" fmla="*/ 904663 h 2701501"/>
                <a:gd name="connisteX24" fmla="*/ 22013 w 4247797"/>
                <a:gd name="connsiteY24" fmla="*/ 995468 h 2701501"/>
                <a:gd name="connisteX25" fmla="*/ 1693 w 4247797"/>
                <a:gd name="connsiteY25" fmla="*/ 1086908 h 2701501"/>
                <a:gd name="connisteX26" fmla="*/ 1693 w 4247797"/>
                <a:gd name="connsiteY26" fmla="*/ 1168188 h 2701501"/>
                <a:gd name="connisteX27" fmla="*/ 1693 w 4247797"/>
                <a:gd name="connsiteY27" fmla="*/ 1239308 h 2701501"/>
                <a:gd name="connisteX28" fmla="*/ 1693 w 4247797"/>
                <a:gd name="connsiteY28" fmla="*/ 1370753 h 2701501"/>
                <a:gd name="connisteX29" fmla="*/ 1693 w 4247797"/>
                <a:gd name="connsiteY29" fmla="*/ 1441873 h 2701501"/>
                <a:gd name="connisteX30" fmla="*/ 1693 w 4247797"/>
                <a:gd name="connsiteY30" fmla="*/ 1533313 h 2701501"/>
                <a:gd name="connisteX31" fmla="*/ 11853 w 4247797"/>
                <a:gd name="connsiteY31" fmla="*/ 1604433 h 2701501"/>
                <a:gd name="connisteX32" fmla="*/ 42333 w 4247797"/>
                <a:gd name="connsiteY32" fmla="*/ 1675553 h 2701501"/>
                <a:gd name="connisteX33" fmla="*/ 82973 w 4247797"/>
                <a:gd name="connsiteY33" fmla="*/ 1746038 h 2701501"/>
                <a:gd name="connisteX34" fmla="*/ 154093 w 4247797"/>
                <a:gd name="connsiteY34" fmla="*/ 1817158 h 2701501"/>
                <a:gd name="connisteX35" fmla="*/ 194733 w 4247797"/>
                <a:gd name="connsiteY35" fmla="*/ 1888278 h 2701501"/>
                <a:gd name="connisteX36" fmla="*/ 244898 w 4247797"/>
                <a:gd name="connsiteY36" fmla="*/ 1959398 h 2701501"/>
                <a:gd name="connisteX37" fmla="*/ 275378 w 4247797"/>
                <a:gd name="connsiteY37" fmla="*/ 2040678 h 2701501"/>
                <a:gd name="connisteX38" fmla="*/ 336338 w 4247797"/>
                <a:gd name="connsiteY38" fmla="*/ 2111163 h 2701501"/>
                <a:gd name="connisteX39" fmla="*/ 407458 w 4247797"/>
                <a:gd name="connsiteY39" fmla="*/ 2172123 h 2701501"/>
                <a:gd name="connisteX40" fmla="*/ 488738 w 4247797"/>
                <a:gd name="connsiteY40" fmla="*/ 2243243 h 2701501"/>
                <a:gd name="connisteX41" fmla="*/ 570018 w 4247797"/>
                <a:gd name="connsiteY41" fmla="*/ 2294043 h 2701501"/>
                <a:gd name="connisteX42" fmla="*/ 640503 w 4247797"/>
                <a:gd name="connsiteY42" fmla="*/ 2334683 h 2701501"/>
                <a:gd name="connisteX43" fmla="*/ 711623 w 4247797"/>
                <a:gd name="connsiteY43" fmla="*/ 2385483 h 2701501"/>
                <a:gd name="connisteX44" fmla="*/ 803063 w 4247797"/>
                <a:gd name="connsiteY44" fmla="*/ 2436283 h 2701501"/>
                <a:gd name="connisteX45" fmla="*/ 874183 w 4247797"/>
                <a:gd name="connsiteY45" fmla="*/ 2466128 h 2701501"/>
                <a:gd name="connisteX46" fmla="*/ 955463 w 4247797"/>
                <a:gd name="connsiteY46" fmla="*/ 2506768 h 2701501"/>
                <a:gd name="connisteX47" fmla="*/ 1036108 w 4247797"/>
                <a:gd name="connsiteY47" fmla="*/ 2527088 h 2701501"/>
                <a:gd name="connisteX48" fmla="*/ 1107228 w 4247797"/>
                <a:gd name="connsiteY48" fmla="*/ 2557568 h 2701501"/>
                <a:gd name="connisteX49" fmla="*/ 1178348 w 4247797"/>
                <a:gd name="connsiteY49" fmla="*/ 2567728 h 2701501"/>
                <a:gd name="connisteX50" fmla="*/ 1269788 w 4247797"/>
                <a:gd name="connsiteY50" fmla="*/ 2588048 h 2701501"/>
                <a:gd name="connisteX51" fmla="*/ 1361228 w 4247797"/>
                <a:gd name="connsiteY51" fmla="*/ 2618528 h 2701501"/>
                <a:gd name="connisteX52" fmla="*/ 1441873 w 4247797"/>
                <a:gd name="connsiteY52" fmla="*/ 2628688 h 2701501"/>
                <a:gd name="connisteX53" fmla="*/ 1523153 w 4247797"/>
                <a:gd name="connsiteY53" fmla="*/ 2628688 h 2701501"/>
                <a:gd name="connisteX54" fmla="*/ 1604433 w 4247797"/>
                <a:gd name="connsiteY54" fmla="*/ 2638848 h 2701501"/>
                <a:gd name="connisteX55" fmla="*/ 1675553 w 4247797"/>
                <a:gd name="connsiteY55" fmla="*/ 2649008 h 2701501"/>
                <a:gd name="connisteX56" fmla="*/ 1766358 w 4247797"/>
                <a:gd name="connsiteY56" fmla="*/ 2649008 h 2701501"/>
                <a:gd name="connisteX57" fmla="*/ 1847638 w 4247797"/>
                <a:gd name="connsiteY57" fmla="*/ 2669328 h 2701501"/>
                <a:gd name="connisteX58" fmla="*/ 1928918 w 4247797"/>
                <a:gd name="connsiteY58" fmla="*/ 2679488 h 2701501"/>
                <a:gd name="connisteX59" fmla="*/ 2020358 w 4247797"/>
                <a:gd name="connsiteY59" fmla="*/ 2689648 h 2701501"/>
                <a:gd name="connisteX60" fmla="*/ 2101638 w 4247797"/>
                <a:gd name="connsiteY60" fmla="*/ 2689648 h 2701501"/>
                <a:gd name="connisteX61" fmla="*/ 2172123 w 4247797"/>
                <a:gd name="connsiteY61" fmla="*/ 2699808 h 2701501"/>
                <a:gd name="connisteX62" fmla="*/ 2243243 w 4247797"/>
                <a:gd name="connsiteY62" fmla="*/ 2699808 h 2701501"/>
                <a:gd name="connisteX63" fmla="*/ 2334683 w 4247797"/>
                <a:gd name="connsiteY63" fmla="*/ 2699808 h 2701501"/>
                <a:gd name="connisteX64" fmla="*/ 2426123 w 4247797"/>
                <a:gd name="connsiteY64" fmla="*/ 2699808 h 2701501"/>
                <a:gd name="connisteX65" fmla="*/ 2497243 w 4247797"/>
                <a:gd name="connsiteY65" fmla="*/ 2699808 h 2701501"/>
                <a:gd name="connisteX66" fmla="*/ 2567728 w 4247797"/>
                <a:gd name="connsiteY66" fmla="*/ 2699808 h 2701501"/>
                <a:gd name="connisteX67" fmla="*/ 2638848 w 4247797"/>
                <a:gd name="connsiteY67" fmla="*/ 2699808 h 2701501"/>
                <a:gd name="connisteX68" fmla="*/ 2709968 w 4247797"/>
                <a:gd name="connsiteY68" fmla="*/ 2699808 h 2701501"/>
                <a:gd name="connisteX69" fmla="*/ 2781088 w 4247797"/>
                <a:gd name="connsiteY69" fmla="*/ 2679488 h 2701501"/>
                <a:gd name="connisteX70" fmla="*/ 2973493 w 4247797"/>
                <a:gd name="connsiteY70" fmla="*/ 2638848 h 2701501"/>
                <a:gd name="connisteX71" fmla="*/ 3044613 w 4247797"/>
                <a:gd name="connsiteY71" fmla="*/ 2608368 h 2701501"/>
                <a:gd name="connisteX72" fmla="*/ 3176693 w 4247797"/>
                <a:gd name="connsiteY72" fmla="*/ 2577888 h 2701501"/>
                <a:gd name="connisteX73" fmla="*/ 3277658 w 4247797"/>
                <a:gd name="connsiteY73" fmla="*/ 2577888 h 2701501"/>
                <a:gd name="connisteX74" fmla="*/ 3348778 w 4247797"/>
                <a:gd name="connsiteY74" fmla="*/ 2577888 h 2701501"/>
                <a:gd name="connisteX75" fmla="*/ 3450378 w 4247797"/>
                <a:gd name="connsiteY75" fmla="*/ 2577888 h 2701501"/>
                <a:gd name="connisteX76" fmla="*/ 3521498 w 4247797"/>
                <a:gd name="connsiteY76" fmla="*/ 2577888 h 2701501"/>
                <a:gd name="connisteX77" fmla="*/ 3623098 w 4247797"/>
                <a:gd name="connsiteY77" fmla="*/ 2577888 h 2701501"/>
                <a:gd name="connisteX78" fmla="*/ 3693583 w 4247797"/>
                <a:gd name="connsiteY78" fmla="*/ 2577888 h 2701501"/>
                <a:gd name="connisteX79" fmla="*/ 3795183 w 4247797"/>
                <a:gd name="connsiteY79" fmla="*/ 2577888 h 2701501"/>
                <a:gd name="connisteX80" fmla="*/ 3866303 w 4247797"/>
                <a:gd name="connsiteY80" fmla="*/ 2577888 h 2701501"/>
                <a:gd name="connisteX81" fmla="*/ 3947583 w 4247797"/>
                <a:gd name="connsiteY81" fmla="*/ 2567728 h 2701501"/>
                <a:gd name="connisteX82" fmla="*/ 4028863 w 4247797"/>
                <a:gd name="connsiteY82" fmla="*/ 2567728 h 2701501"/>
                <a:gd name="connisteX83" fmla="*/ 4099348 w 4247797"/>
                <a:gd name="connsiteY83" fmla="*/ 2557568 h 2701501"/>
                <a:gd name="connisteX84" fmla="*/ 4170468 w 4247797"/>
                <a:gd name="connsiteY84" fmla="*/ 2557568 h 2701501"/>
                <a:gd name="connisteX85" fmla="*/ 4241588 w 4247797"/>
                <a:gd name="connsiteY85" fmla="*/ 2527088 h 2701501"/>
                <a:gd name="connisteX86" fmla="*/ 4241588 w 4247797"/>
                <a:gd name="connsiteY86" fmla="*/ 2446443 h 2701501"/>
                <a:gd name="connisteX87" fmla="*/ 4241588 w 4247797"/>
                <a:gd name="connsiteY87" fmla="*/ 2375323 h 2701501"/>
                <a:gd name="connisteX88" fmla="*/ 4231428 w 4247797"/>
                <a:gd name="connsiteY88" fmla="*/ 2283883 h 2701501"/>
                <a:gd name="connisteX89" fmla="*/ 4211108 w 4247797"/>
                <a:gd name="connsiteY89" fmla="*/ 2212763 h 2701501"/>
                <a:gd name="connisteX90" fmla="*/ 4190788 w 4247797"/>
                <a:gd name="connsiteY90" fmla="*/ 2141643 h 2701501"/>
                <a:gd name="connisteX91" fmla="*/ 4180628 w 4247797"/>
                <a:gd name="connsiteY91" fmla="*/ 2060998 h 2701501"/>
                <a:gd name="connisteX92" fmla="*/ 4170468 w 4247797"/>
                <a:gd name="connsiteY92" fmla="*/ 1979718 h 2701501"/>
                <a:gd name="connisteX93" fmla="*/ 4170468 w 4247797"/>
                <a:gd name="connsiteY93" fmla="*/ 1898438 h 2701501"/>
                <a:gd name="connisteX94" fmla="*/ 4170468 w 4247797"/>
                <a:gd name="connsiteY94" fmla="*/ 1827318 h 2701501"/>
                <a:gd name="connisteX95" fmla="*/ 4170468 w 4247797"/>
                <a:gd name="connsiteY95" fmla="*/ 1746038 h 2701501"/>
                <a:gd name="connisteX96" fmla="*/ 4170468 w 4247797"/>
                <a:gd name="connsiteY96" fmla="*/ 1665393 h 2701501"/>
                <a:gd name="connisteX97" fmla="*/ 4170468 w 4247797"/>
                <a:gd name="connsiteY97" fmla="*/ 1584113 h 2701501"/>
                <a:gd name="connisteX98" fmla="*/ 4170468 w 4247797"/>
                <a:gd name="connsiteY98" fmla="*/ 1502833 h 2701501"/>
                <a:gd name="connisteX99" fmla="*/ 4170468 w 4247797"/>
                <a:gd name="connsiteY99" fmla="*/ 1411393 h 2701501"/>
                <a:gd name="connisteX100" fmla="*/ 4170468 w 4247797"/>
                <a:gd name="connsiteY100" fmla="*/ 1340273 h 2701501"/>
                <a:gd name="connisteX101" fmla="*/ 4160308 w 4247797"/>
                <a:gd name="connsiteY101" fmla="*/ 1269788 h 2701501"/>
                <a:gd name="connisteX102" fmla="*/ 4139988 w 4247797"/>
                <a:gd name="connsiteY102" fmla="*/ 1188508 h 2701501"/>
                <a:gd name="connisteX103" fmla="*/ 4129828 w 4247797"/>
                <a:gd name="connsiteY103" fmla="*/ 1117388 h 2701501"/>
                <a:gd name="connisteX104" fmla="*/ 4119668 w 4247797"/>
                <a:gd name="connsiteY104" fmla="*/ 1046268 h 2701501"/>
                <a:gd name="connisteX105" fmla="*/ 4119668 w 4247797"/>
                <a:gd name="connsiteY105" fmla="*/ 964988 h 2701501"/>
                <a:gd name="connisteX106" fmla="*/ 4119668 w 4247797"/>
                <a:gd name="connsiteY106" fmla="*/ 884343 h 2701501"/>
                <a:gd name="connisteX107" fmla="*/ 4109508 w 4247797"/>
                <a:gd name="connsiteY107" fmla="*/ 813223 h 2701501"/>
                <a:gd name="connisteX108" fmla="*/ 4109508 w 4247797"/>
                <a:gd name="connsiteY108" fmla="*/ 742103 h 2701501"/>
                <a:gd name="connisteX109" fmla="*/ 4109508 w 4247797"/>
                <a:gd name="connsiteY109" fmla="*/ 670983 h 2701501"/>
                <a:gd name="connisteX110" fmla="*/ 4099348 w 4247797"/>
                <a:gd name="connsiteY110" fmla="*/ 579543 h 2701501"/>
                <a:gd name="connisteX111" fmla="*/ 4079028 w 4247797"/>
                <a:gd name="connsiteY111" fmla="*/ 498898 h 2701501"/>
                <a:gd name="connisteX112" fmla="*/ 4058708 w 4247797"/>
                <a:gd name="connsiteY112" fmla="*/ 417618 h 2701501"/>
                <a:gd name="connisteX113" fmla="*/ 4038388 w 4247797"/>
                <a:gd name="connsiteY113" fmla="*/ 336338 h 2701501"/>
                <a:gd name="connisteX114" fmla="*/ 3967903 w 4247797"/>
                <a:gd name="connsiteY114" fmla="*/ 295698 h 2701501"/>
                <a:gd name="connisteX115" fmla="*/ 3876463 w 4247797"/>
                <a:gd name="connsiteY115" fmla="*/ 295698 h 2701501"/>
                <a:gd name="connisteX116" fmla="*/ 3774863 w 4247797"/>
                <a:gd name="connsiteY116" fmla="*/ 285538 h 2701501"/>
                <a:gd name="connisteX117" fmla="*/ 3633258 w 4247797"/>
                <a:gd name="connsiteY117" fmla="*/ 275378 h 2701501"/>
                <a:gd name="connisteX118" fmla="*/ 3562138 w 4247797"/>
                <a:gd name="connsiteY118" fmla="*/ 255058 h 2701501"/>
                <a:gd name="connisteX119" fmla="*/ 3480858 w 4247797"/>
                <a:gd name="connsiteY119" fmla="*/ 255058 h 2701501"/>
                <a:gd name="connisteX120" fmla="*/ 3348778 w 4247797"/>
                <a:gd name="connsiteY120" fmla="*/ 244898 h 2701501"/>
                <a:gd name="connisteX121" fmla="*/ 3277658 w 4247797"/>
                <a:gd name="connsiteY121" fmla="*/ 244898 h 2701501"/>
                <a:gd name="connisteX122" fmla="*/ 3207173 w 4247797"/>
                <a:gd name="connsiteY122" fmla="*/ 234738 h 2701501"/>
                <a:gd name="connisteX123" fmla="*/ 3115733 w 4247797"/>
                <a:gd name="connsiteY123" fmla="*/ 234738 h 2701501"/>
                <a:gd name="connisteX124" fmla="*/ 3024293 w 4247797"/>
                <a:gd name="connsiteY124" fmla="*/ 224578 h 2701501"/>
                <a:gd name="connisteX125" fmla="*/ 2953173 w 4247797"/>
                <a:gd name="connsiteY125" fmla="*/ 224578 h 2701501"/>
                <a:gd name="connisteX126" fmla="*/ 2862368 w 4247797"/>
                <a:gd name="connsiteY126" fmla="*/ 224578 h 2701501"/>
                <a:gd name="connisteX127" fmla="*/ 2791248 w 4247797"/>
                <a:gd name="connsiteY127" fmla="*/ 224578 h 2701501"/>
                <a:gd name="connisteX128" fmla="*/ 2709968 w 4247797"/>
                <a:gd name="connsiteY128" fmla="*/ 224578 h 2701501"/>
                <a:gd name="connisteX129" fmla="*/ 2618528 w 4247797"/>
                <a:gd name="connsiteY129" fmla="*/ 214418 h 2701501"/>
                <a:gd name="connisteX130" fmla="*/ 2547408 w 4247797"/>
                <a:gd name="connsiteY130" fmla="*/ 214418 h 2701501"/>
                <a:gd name="connisteX131" fmla="*/ 2466763 w 4247797"/>
                <a:gd name="connsiteY131" fmla="*/ 204258 h 2701501"/>
                <a:gd name="connisteX132" fmla="*/ 2375323 w 4247797"/>
                <a:gd name="connsiteY132" fmla="*/ 173778 h 2701501"/>
                <a:gd name="connisteX133" fmla="*/ 2283883 w 4247797"/>
                <a:gd name="connsiteY133" fmla="*/ 154093 h 2701501"/>
                <a:gd name="connisteX134" fmla="*/ 2212763 w 4247797"/>
                <a:gd name="connsiteY134" fmla="*/ 143933 h 2701501"/>
                <a:gd name="connisteX135" fmla="*/ 2141643 w 4247797"/>
                <a:gd name="connsiteY135" fmla="*/ 123613 h 2701501"/>
                <a:gd name="connisteX136" fmla="*/ 2071158 w 4247797"/>
                <a:gd name="connsiteY136" fmla="*/ 113453 h 2701501"/>
                <a:gd name="connisteX137" fmla="*/ 2000038 w 4247797"/>
                <a:gd name="connsiteY137" fmla="*/ 103293 h 2701501"/>
                <a:gd name="connisteX138" fmla="*/ 1918758 w 4247797"/>
                <a:gd name="connsiteY138" fmla="*/ 93133 h 2701501"/>
                <a:gd name="connisteX139" fmla="*/ 1827318 w 4247797"/>
                <a:gd name="connsiteY139" fmla="*/ 82973 h 2701501"/>
                <a:gd name="connisteX140" fmla="*/ 1746038 w 4247797"/>
                <a:gd name="connsiteY140" fmla="*/ 72813 h 2701501"/>
                <a:gd name="connisteX141" fmla="*/ 1665393 w 4247797"/>
                <a:gd name="connsiteY141" fmla="*/ 52493 h 2701501"/>
                <a:gd name="connisteX142" fmla="*/ 1543473 w 4247797"/>
                <a:gd name="connsiteY142" fmla="*/ 42333 h 2701501"/>
                <a:gd name="connisteX143" fmla="*/ 1452033 w 4247797"/>
                <a:gd name="connsiteY143" fmla="*/ 32173 h 2701501"/>
                <a:gd name="connisteX144" fmla="*/ 1370753 w 4247797"/>
                <a:gd name="connsiteY144" fmla="*/ 22013 h 2701501"/>
                <a:gd name="connisteX145" fmla="*/ 1290108 w 4247797"/>
                <a:gd name="connsiteY145" fmla="*/ 11853 h 2701501"/>
                <a:gd name="connisteX146" fmla="*/ 1218988 w 4247797"/>
                <a:gd name="connsiteY146" fmla="*/ 11853 h 2701501"/>
                <a:gd name="connisteX147" fmla="*/ 1147868 w 4247797"/>
                <a:gd name="connsiteY147" fmla="*/ 11853 h 2701501"/>
                <a:gd name="connisteX148" fmla="*/ 1076748 w 4247797"/>
                <a:gd name="connsiteY148" fmla="*/ 1693 h 2701501"/>
                <a:gd name="connisteX149" fmla="*/ 1005628 w 4247797"/>
                <a:gd name="connsiteY149" fmla="*/ 1693 h 2701501"/>
                <a:gd name="connisteX150" fmla="*/ 935143 w 4247797"/>
                <a:gd name="connsiteY150" fmla="*/ 1693 h 2701501"/>
                <a:gd name="connisteX151" fmla="*/ 864023 w 4247797"/>
                <a:gd name="connsiteY151" fmla="*/ 22013 h 2701501"/>
                <a:gd name="connisteX152" fmla="*/ 792903 w 4247797"/>
                <a:gd name="connsiteY152" fmla="*/ 42333 h 27015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  <a:cxn ang="0">
                  <a:pos x="connisteX71" y="connsiteY71"/>
                </a:cxn>
                <a:cxn ang="0">
                  <a:pos x="connisteX72" y="connsiteY72"/>
                </a:cxn>
                <a:cxn ang="0">
                  <a:pos x="connisteX73" y="connsiteY73"/>
                </a:cxn>
                <a:cxn ang="0">
                  <a:pos x="connisteX74" y="connsiteY74"/>
                </a:cxn>
                <a:cxn ang="0">
                  <a:pos x="connisteX75" y="connsiteY75"/>
                </a:cxn>
                <a:cxn ang="0">
                  <a:pos x="connisteX76" y="connsiteY76"/>
                </a:cxn>
                <a:cxn ang="0">
                  <a:pos x="connisteX77" y="connsiteY77"/>
                </a:cxn>
                <a:cxn ang="0">
                  <a:pos x="connisteX78" y="connsiteY78"/>
                </a:cxn>
                <a:cxn ang="0">
                  <a:pos x="connisteX79" y="connsiteY79"/>
                </a:cxn>
                <a:cxn ang="0">
                  <a:pos x="connisteX80" y="connsiteY80"/>
                </a:cxn>
                <a:cxn ang="0">
                  <a:pos x="connisteX81" y="connsiteY81"/>
                </a:cxn>
                <a:cxn ang="0">
                  <a:pos x="connisteX82" y="connsiteY82"/>
                </a:cxn>
                <a:cxn ang="0">
                  <a:pos x="connisteX83" y="connsiteY83"/>
                </a:cxn>
                <a:cxn ang="0">
                  <a:pos x="connisteX84" y="connsiteY84"/>
                </a:cxn>
                <a:cxn ang="0">
                  <a:pos x="connisteX85" y="connsiteY85"/>
                </a:cxn>
                <a:cxn ang="0">
                  <a:pos x="connisteX86" y="connsiteY86"/>
                </a:cxn>
                <a:cxn ang="0">
                  <a:pos x="connisteX87" y="connsiteY87"/>
                </a:cxn>
                <a:cxn ang="0">
                  <a:pos x="connisteX88" y="connsiteY88"/>
                </a:cxn>
                <a:cxn ang="0">
                  <a:pos x="connisteX89" y="connsiteY89"/>
                </a:cxn>
                <a:cxn ang="0">
                  <a:pos x="connisteX90" y="connsiteY90"/>
                </a:cxn>
                <a:cxn ang="0">
                  <a:pos x="connisteX91" y="connsiteY91"/>
                </a:cxn>
                <a:cxn ang="0">
                  <a:pos x="connisteX92" y="connsiteY92"/>
                </a:cxn>
                <a:cxn ang="0">
                  <a:pos x="connisteX93" y="connsiteY93"/>
                </a:cxn>
                <a:cxn ang="0">
                  <a:pos x="connisteX94" y="connsiteY94"/>
                </a:cxn>
                <a:cxn ang="0">
                  <a:pos x="connisteX95" y="connsiteY95"/>
                </a:cxn>
                <a:cxn ang="0">
                  <a:pos x="connisteX96" y="connsiteY96"/>
                </a:cxn>
                <a:cxn ang="0">
                  <a:pos x="connisteX97" y="connsiteY97"/>
                </a:cxn>
                <a:cxn ang="0">
                  <a:pos x="connisteX98" y="connsiteY98"/>
                </a:cxn>
                <a:cxn ang="0">
                  <a:pos x="connisteX99" y="connsiteY99"/>
                </a:cxn>
                <a:cxn ang="0">
                  <a:pos x="connisteX100" y="connsiteY100"/>
                </a:cxn>
                <a:cxn ang="0">
                  <a:pos x="connisteX101" y="connsiteY101"/>
                </a:cxn>
                <a:cxn ang="0">
                  <a:pos x="connisteX102" y="connsiteY102"/>
                </a:cxn>
                <a:cxn ang="0">
                  <a:pos x="connisteX103" y="connsiteY103"/>
                </a:cxn>
                <a:cxn ang="0">
                  <a:pos x="connisteX104" y="connsiteY104"/>
                </a:cxn>
                <a:cxn ang="0">
                  <a:pos x="connisteX105" y="connsiteY105"/>
                </a:cxn>
                <a:cxn ang="0">
                  <a:pos x="connisteX106" y="connsiteY106"/>
                </a:cxn>
                <a:cxn ang="0">
                  <a:pos x="connisteX107" y="connsiteY107"/>
                </a:cxn>
                <a:cxn ang="0">
                  <a:pos x="connisteX108" y="connsiteY108"/>
                </a:cxn>
                <a:cxn ang="0">
                  <a:pos x="connisteX109" y="connsiteY109"/>
                </a:cxn>
                <a:cxn ang="0">
                  <a:pos x="connisteX110" y="connsiteY110"/>
                </a:cxn>
                <a:cxn ang="0">
                  <a:pos x="connisteX111" y="connsiteY111"/>
                </a:cxn>
                <a:cxn ang="0">
                  <a:pos x="connisteX112" y="connsiteY112"/>
                </a:cxn>
                <a:cxn ang="0">
                  <a:pos x="connisteX113" y="connsiteY113"/>
                </a:cxn>
                <a:cxn ang="0">
                  <a:pos x="connisteX114" y="connsiteY114"/>
                </a:cxn>
                <a:cxn ang="0">
                  <a:pos x="connisteX115" y="connsiteY115"/>
                </a:cxn>
                <a:cxn ang="0">
                  <a:pos x="connisteX116" y="connsiteY116"/>
                </a:cxn>
                <a:cxn ang="0">
                  <a:pos x="connisteX117" y="connsiteY117"/>
                </a:cxn>
                <a:cxn ang="0">
                  <a:pos x="connisteX118" y="connsiteY118"/>
                </a:cxn>
                <a:cxn ang="0">
                  <a:pos x="connisteX119" y="connsiteY119"/>
                </a:cxn>
                <a:cxn ang="0">
                  <a:pos x="connisteX120" y="connsiteY120"/>
                </a:cxn>
                <a:cxn ang="0">
                  <a:pos x="connisteX121" y="connsiteY121"/>
                </a:cxn>
                <a:cxn ang="0">
                  <a:pos x="connisteX122" y="connsiteY122"/>
                </a:cxn>
                <a:cxn ang="0">
                  <a:pos x="connisteX123" y="connsiteY123"/>
                </a:cxn>
                <a:cxn ang="0">
                  <a:pos x="connisteX124" y="connsiteY124"/>
                </a:cxn>
                <a:cxn ang="0">
                  <a:pos x="connisteX125" y="connsiteY125"/>
                </a:cxn>
                <a:cxn ang="0">
                  <a:pos x="connisteX126" y="connsiteY126"/>
                </a:cxn>
                <a:cxn ang="0">
                  <a:pos x="connisteX127" y="connsiteY127"/>
                </a:cxn>
                <a:cxn ang="0">
                  <a:pos x="connisteX128" y="connsiteY128"/>
                </a:cxn>
                <a:cxn ang="0">
                  <a:pos x="connisteX129" y="connsiteY129"/>
                </a:cxn>
                <a:cxn ang="0">
                  <a:pos x="connisteX130" y="connsiteY130"/>
                </a:cxn>
                <a:cxn ang="0">
                  <a:pos x="connisteX131" y="connsiteY131"/>
                </a:cxn>
                <a:cxn ang="0">
                  <a:pos x="connisteX132" y="connsiteY132"/>
                </a:cxn>
                <a:cxn ang="0">
                  <a:pos x="connisteX133" y="connsiteY133"/>
                </a:cxn>
                <a:cxn ang="0">
                  <a:pos x="connisteX134" y="connsiteY134"/>
                </a:cxn>
                <a:cxn ang="0">
                  <a:pos x="connisteX135" y="connsiteY135"/>
                </a:cxn>
                <a:cxn ang="0">
                  <a:pos x="connisteX136" y="connsiteY136"/>
                </a:cxn>
                <a:cxn ang="0">
                  <a:pos x="connisteX137" y="connsiteY137"/>
                </a:cxn>
                <a:cxn ang="0">
                  <a:pos x="connisteX138" y="connsiteY138"/>
                </a:cxn>
                <a:cxn ang="0">
                  <a:pos x="connisteX139" y="connsiteY139"/>
                </a:cxn>
                <a:cxn ang="0">
                  <a:pos x="connisteX140" y="connsiteY140"/>
                </a:cxn>
                <a:cxn ang="0">
                  <a:pos x="connisteX141" y="connsiteY141"/>
                </a:cxn>
                <a:cxn ang="0">
                  <a:pos x="connisteX142" y="connsiteY142"/>
                </a:cxn>
                <a:cxn ang="0">
                  <a:pos x="connisteX143" y="connsiteY143"/>
                </a:cxn>
                <a:cxn ang="0">
                  <a:pos x="connisteX144" y="connsiteY144"/>
                </a:cxn>
                <a:cxn ang="0">
                  <a:pos x="connisteX145" y="connsiteY145"/>
                </a:cxn>
                <a:cxn ang="0">
                  <a:pos x="connisteX146" y="connsiteY146"/>
                </a:cxn>
                <a:cxn ang="0">
                  <a:pos x="connisteX147" y="connsiteY147"/>
                </a:cxn>
                <a:cxn ang="0">
                  <a:pos x="connisteX148" y="connsiteY148"/>
                </a:cxn>
                <a:cxn ang="0">
                  <a:pos x="connisteX149" y="connsiteY149"/>
                </a:cxn>
                <a:cxn ang="0">
                  <a:pos x="connisteX150" y="connsiteY150"/>
                </a:cxn>
                <a:cxn ang="0">
                  <a:pos x="connisteX151" y="connsiteY151"/>
                </a:cxn>
                <a:cxn ang="0">
                  <a:pos x="connisteX152" y="connsiteY152"/>
                </a:cxn>
              </a:cxnLst>
              <a:rect l="l" t="t" r="r" b="b"/>
              <a:pathLst>
                <a:path w="4247797" h="2701502">
                  <a:moveTo>
                    <a:pt x="224578" y="52493"/>
                  </a:moveTo>
                  <a:cubicBezTo>
                    <a:pt x="239183" y="50588"/>
                    <a:pt x="275378" y="44238"/>
                    <a:pt x="305858" y="42333"/>
                  </a:cubicBezTo>
                  <a:cubicBezTo>
                    <a:pt x="336338" y="40428"/>
                    <a:pt x="346498" y="42333"/>
                    <a:pt x="376978" y="42333"/>
                  </a:cubicBezTo>
                  <a:cubicBezTo>
                    <a:pt x="407458" y="42333"/>
                    <a:pt x="427778" y="42333"/>
                    <a:pt x="458258" y="42333"/>
                  </a:cubicBezTo>
                  <a:cubicBezTo>
                    <a:pt x="488738" y="42333"/>
                    <a:pt x="500803" y="42333"/>
                    <a:pt x="529378" y="42333"/>
                  </a:cubicBezTo>
                  <a:cubicBezTo>
                    <a:pt x="557953" y="42333"/>
                    <a:pt x="571288" y="42333"/>
                    <a:pt x="599863" y="42333"/>
                  </a:cubicBezTo>
                  <a:cubicBezTo>
                    <a:pt x="628438" y="42333"/>
                    <a:pt x="642408" y="40428"/>
                    <a:pt x="670983" y="42333"/>
                  </a:cubicBezTo>
                  <a:cubicBezTo>
                    <a:pt x="699558" y="44238"/>
                    <a:pt x="713528" y="50588"/>
                    <a:pt x="742103" y="52493"/>
                  </a:cubicBezTo>
                  <a:cubicBezTo>
                    <a:pt x="770678" y="54398"/>
                    <a:pt x="815128" y="46143"/>
                    <a:pt x="813223" y="52493"/>
                  </a:cubicBezTo>
                  <a:cubicBezTo>
                    <a:pt x="811318" y="58843"/>
                    <a:pt x="770678" y="72813"/>
                    <a:pt x="731943" y="82973"/>
                  </a:cubicBezTo>
                  <a:cubicBezTo>
                    <a:pt x="693208" y="93133"/>
                    <a:pt x="660823" y="95038"/>
                    <a:pt x="620183" y="103293"/>
                  </a:cubicBezTo>
                  <a:cubicBezTo>
                    <a:pt x="579543" y="111548"/>
                    <a:pt x="561763" y="117263"/>
                    <a:pt x="529378" y="123613"/>
                  </a:cubicBezTo>
                  <a:cubicBezTo>
                    <a:pt x="496993" y="129963"/>
                    <a:pt x="486833" y="127423"/>
                    <a:pt x="458258" y="133773"/>
                  </a:cubicBezTo>
                  <a:cubicBezTo>
                    <a:pt x="429683" y="140123"/>
                    <a:pt x="415713" y="140123"/>
                    <a:pt x="387138" y="154093"/>
                  </a:cubicBezTo>
                  <a:cubicBezTo>
                    <a:pt x="358563" y="168063"/>
                    <a:pt x="344593" y="182033"/>
                    <a:pt x="316018" y="204258"/>
                  </a:cubicBezTo>
                  <a:cubicBezTo>
                    <a:pt x="287443" y="226483"/>
                    <a:pt x="273473" y="238548"/>
                    <a:pt x="244898" y="265218"/>
                  </a:cubicBezTo>
                  <a:cubicBezTo>
                    <a:pt x="216323" y="291888"/>
                    <a:pt x="202988" y="307763"/>
                    <a:pt x="174413" y="336338"/>
                  </a:cubicBezTo>
                  <a:cubicBezTo>
                    <a:pt x="145838" y="364913"/>
                    <a:pt x="125518" y="376978"/>
                    <a:pt x="103293" y="407458"/>
                  </a:cubicBezTo>
                  <a:cubicBezTo>
                    <a:pt x="81068" y="437938"/>
                    <a:pt x="74718" y="456353"/>
                    <a:pt x="62653" y="488738"/>
                  </a:cubicBezTo>
                  <a:cubicBezTo>
                    <a:pt x="50588" y="521123"/>
                    <a:pt x="50588" y="536998"/>
                    <a:pt x="42333" y="569383"/>
                  </a:cubicBezTo>
                  <a:cubicBezTo>
                    <a:pt x="34078" y="601768"/>
                    <a:pt x="25823" y="620183"/>
                    <a:pt x="22013" y="650663"/>
                  </a:cubicBezTo>
                  <a:cubicBezTo>
                    <a:pt x="18203" y="681143"/>
                    <a:pt x="22013" y="689398"/>
                    <a:pt x="22013" y="721783"/>
                  </a:cubicBezTo>
                  <a:cubicBezTo>
                    <a:pt x="22013" y="754168"/>
                    <a:pt x="22013" y="776393"/>
                    <a:pt x="22013" y="813223"/>
                  </a:cubicBezTo>
                  <a:cubicBezTo>
                    <a:pt x="22013" y="850053"/>
                    <a:pt x="22013" y="868468"/>
                    <a:pt x="22013" y="904663"/>
                  </a:cubicBezTo>
                  <a:cubicBezTo>
                    <a:pt x="22013" y="940858"/>
                    <a:pt x="25823" y="959273"/>
                    <a:pt x="22013" y="995468"/>
                  </a:cubicBezTo>
                  <a:cubicBezTo>
                    <a:pt x="18203" y="1031663"/>
                    <a:pt x="5503" y="1052618"/>
                    <a:pt x="1693" y="1086908"/>
                  </a:cubicBezTo>
                  <a:cubicBezTo>
                    <a:pt x="-2117" y="1121198"/>
                    <a:pt x="1693" y="1137708"/>
                    <a:pt x="1693" y="1168188"/>
                  </a:cubicBezTo>
                  <a:cubicBezTo>
                    <a:pt x="1693" y="1198668"/>
                    <a:pt x="1693" y="1198668"/>
                    <a:pt x="1693" y="1239308"/>
                  </a:cubicBezTo>
                  <a:cubicBezTo>
                    <a:pt x="1693" y="1279948"/>
                    <a:pt x="1693" y="1330113"/>
                    <a:pt x="1693" y="1370753"/>
                  </a:cubicBezTo>
                  <a:cubicBezTo>
                    <a:pt x="1693" y="1411393"/>
                    <a:pt x="1693" y="1409488"/>
                    <a:pt x="1693" y="1441873"/>
                  </a:cubicBezTo>
                  <a:cubicBezTo>
                    <a:pt x="1693" y="1474258"/>
                    <a:pt x="-212" y="1500928"/>
                    <a:pt x="1693" y="1533313"/>
                  </a:cubicBezTo>
                  <a:cubicBezTo>
                    <a:pt x="3598" y="1565698"/>
                    <a:pt x="3598" y="1575858"/>
                    <a:pt x="11853" y="1604433"/>
                  </a:cubicBezTo>
                  <a:cubicBezTo>
                    <a:pt x="20108" y="1633008"/>
                    <a:pt x="28363" y="1646978"/>
                    <a:pt x="42333" y="1675553"/>
                  </a:cubicBezTo>
                  <a:cubicBezTo>
                    <a:pt x="56303" y="1704128"/>
                    <a:pt x="60748" y="1717463"/>
                    <a:pt x="82973" y="1746038"/>
                  </a:cubicBezTo>
                  <a:cubicBezTo>
                    <a:pt x="105198" y="1774613"/>
                    <a:pt x="131868" y="1788583"/>
                    <a:pt x="154093" y="1817158"/>
                  </a:cubicBezTo>
                  <a:cubicBezTo>
                    <a:pt x="176318" y="1845733"/>
                    <a:pt x="176318" y="1859703"/>
                    <a:pt x="194733" y="1888278"/>
                  </a:cubicBezTo>
                  <a:cubicBezTo>
                    <a:pt x="213148" y="1916853"/>
                    <a:pt x="229023" y="1928918"/>
                    <a:pt x="244898" y="1959398"/>
                  </a:cubicBezTo>
                  <a:cubicBezTo>
                    <a:pt x="260773" y="1989878"/>
                    <a:pt x="256963" y="2010198"/>
                    <a:pt x="275378" y="2040678"/>
                  </a:cubicBezTo>
                  <a:cubicBezTo>
                    <a:pt x="293793" y="2071158"/>
                    <a:pt x="309668" y="2085128"/>
                    <a:pt x="336338" y="2111163"/>
                  </a:cubicBezTo>
                  <a:cubicBezTo>
                    <a:pt x="363008" y="2137198"/>
                    <a:pt x="376978" y="2145453"/>
                    <a:pt x="407458" y="2172123"/>
                  </a:cubicBezTo>
                  <a:cubicBezTo>
                    <a:pt x="437938" y="2198793"/>
                    <a:pt x="456353" y="2219113"/>
                    <a:pt x="488738" y="2243243"/>
                  </a:cubicBezTo>
                  <a:cubicBezTo>
                    <a:pt x="521123" y="2267373"/>
                    <a:pt x="539538" y="2275628"/>
                    <a:pt x="570018" y="2294043"/>
                  </a:cubicBezTo>
                  <a:cubicBezTo>
                    <a:pt x="600498" y="2312458"/>
                    <a:pt x="611928" y="2316268"/>
                    <a:pt x="640503" y="2334683"/>
                  </a:cubicBezTo>
                  <a:cubicBezTo>
                    <a:pt x="669078" y="2353098"/>
                    <a:pt x="679238" y="2365163"/>
                    <a:pt x="711623" y="2385483"/>
                  </a:cubicBezTo>
                  <a:cubicBezTo>
                    <a:pt x="744008" y="2405803"/>
                    <a:pt x="770678" y="2420408"/>
                    <a:pt x="803063" y="2436283"/>
                  </a:cubicBezTo>
                  <a:cubicBezTo>
                    <a:pt x="835448" y="2452158"/>
                    <a:pt x="843703" y="2452158"/>
                    <a:pt x="874183" y="2466128"/>
                  </a:cubicBezTo>
                  <a:cubicBezTo>
                    <a:pt x="904663" y="2480098"/>
                    <a:pt x="923078" y="2494703"/>
                    <a:pt x="955463" y="2506768"/>
                  </a:cubicBezTo>
                  <a:cubicBezTo>
                    <a:pt x="987848" y="2518833"/>
                    <a:pt x="1005628" y="2516928"/>
                    <a:pt x="1036108" y="2527088"/>
                  </a:cubicBezTo>
                  <a:cubicBezTo>
                    <a:pt x="1066588" y="2537248"/>
                    <a:pt x="1078653" y="2549313"/>
                    <a:pt x="1107228" y="2557568"/>
                  </a:cubicBezTo>
                  <a:cubicBezTo>
                    <a:pt x="1135803" y="2565823"/>
                    <a:pt x="1145963" y="2561378"/>
                    <a:pt x="1178348" y="2567728"/>
                  </a:cubicBezTo>
                  <a:cubicBezTo>
                    <a:pt x="1210733" y="2574078"/>
                    <a:pt x="1232958" y="2577888"/>
                    <a:pt x="1269788" y="2588048"/>
                  </a:cubicBezTo>
                  <a:cubicBezTo>
                    <a:pt x="1306618" y="2598208"/>
                    <a:pt x="1326938" y="2610273"/>
                    <a:pt x="1361228" y="2618528"/>
                  </a:cubicBezTo>
                  <a:cubicBezTo>
                    <a:pt x="1395518" y="2626783"/>
                    <a:pt x="1409488" y="2626783"/>
                    <a:pt x="1441873" y="2628688"/>
                  </a:cubicBezTo>
                  <a:cubicBezTo>
                    <a:pt x="1474258" y="2630593"/>
                    <a:pt x="1490768" y="2626783"/>
                    <a:pt x="1523153" y="2628688"/>
                  </a:cubicBezTo>
                  <a:cubicBezTo>
                    <a:pt x="1555538" y="2630593"/>
                    <a:pt x="1573953" y="2635038"/>
                    <a:pt x="1604433" y="2638848"/>
                  </a:cubicBezTo>
                  <a:cubicBezTo>
                    <a:pt x="1634913" y="2642658"/>
                    <a:pt x="1643168" y="2647103"/>
                    <a:pt x="1675553" y="2649008"/>
                  </a:cubicBezTo>
                  <a:cubicBezTo>
                    <a:pt x="1707938" y="2650913"/>
                    <a:pt x="1732068" y="2645198"/>
                    <a:pt x="1766358" y="2649008"/>
                  </a:cubicBezTo>
                  <a:cubicBezTo>
                    <a:pt x="1800648" y="2652818"/>
                    <a:pt x="1815253" y="2662978"/>
                    <a:pt x="1847638" y="2669328"/>
                  </a:cubicBezTo>
                  <a:cubicBezTo>
                    <a:pt x="1880023" y="2675678"/>
                    <a:pt x="1894628" y="2675678"/>
                    <a:pt x="1928918" y="2679488"/>
                  </a:cubicBezTo>
                  <a:cubicBezTo>
                    <a:pt x="1963208" y="2683298"/>
                    <a:pt x="1986068" y="2687743"/>
                    <a:pt x="2020358" y="2689648"/>
                  </a:cubicBezTo>
                  <a:cubicBezTo>
                    <a:pt x="2054648" y="2691553"/>
                    <a:pt x="2071158" y="2687743"/>
                    <a:pt x="2101638" y="2689648"/>
                  </a:cubicBezTo>
                  <a:cubicBezTo>
                    <a:pt x="2132118" y="2691553"/>
                    <a:pt x="2143548" y="2697903"/>
                    <a:pt x="2172123" y="2699808"/>
                  </a:cubicBezTo>
                  <a:cubicBezTo>
                    <a:pt x="2200698" y="2701713"/>
                    <a:pt x="2210858" y="2699808"/>
                    <a:pt x="2243243" y="2699808"/>
                  </a:cubicBezTo>
                  <a:cubicBezTo>
                    <a:pt x="2275628" y="2699808"/>
                    <a:pt x="2297853" y="2699808"/>
                    <a:pt x="2334683" y="2699808"/>
                  </a:cubicBezTo>
                  <a:cubicBezTo>
                    <a:pt x="2371513" y="2699808"/>
                    <a:pt x="2393738" y="2699808"/>
                    <a:pt x="2426123" y="2699808"/>
                  </a:cubicBezTo>
                  <a:cubicBezTo>
                    <a:pt x="2458508" y="2699808"/>
                    <a:pt x="2468668" y="2699808"/>
                    <a:pt x="2497243" y="2699808"/>
                  </a:cubicBezTo>
                  <a:cubicBezTo>
                    <a:pt x="2525818" y="2699808"/>
                    <a:pt x="2539153" y="2699808"/>
                    <a:pt x="2567728" y="2699808"/>
                  </a:cubicBezTo>
                  <a:cubicBezTo>
                    <a:pt x="2596303" y="2699808"/>
                    <a:pt x="2610273" y="2699808"/>
                    <a:pt x="2638848" y="2699808"/>
                  </a:cubicBezTo>
                  <a:cubicBezTo>
                    <a:pt x="2667423" y="2699808"/>
                    <a:pt x="2681393" y="2703618"/>
                    <a:pt x="2709968" y="2699808"/>
                  </a:cubicBezTo>
                  <a:cubicBezTo>
                    <a:pt x="2738543" y="2695998"/>
                    <a:pt x="2728383" y="2691553"/>
                    <a:pt x="2781088" y="2679488"/>
                  </a:cubicBezTo>
                  <a:cubicBezTo>
                    <a:pt x="2833793" y="2667423"/>
                    <a:pt x="2920788" y="2652818"/>
                    <a:pt x="2973493" y="2638848"/>
                  </a:cubicBezTo>
                  <a:cubicBezTo>
                    <a:pt x="3026198" y="2624878"/>
                    <a:pt x="3003973" y="2620433"/>
                    <a:pt x="3044613" y="2608368"/>
                  </a:cubicBezTo>
                  <a:cubicBezTo>
                    <a:pt x="3085253" y="2596303"/>
                    <a:pt x="3130338" y="2584238"/>
                    <a:pt x="3176693" y="2577888"/>
                  </a:cubicBezTo>
                  <a:cubicBezTo>
                    <a:pt x="3223048" y="2571538"/>
                    <a:pt x="3243368" y="2577888"/>
                    <a:pt x="3277658" y="2577888"/>
                  </a:cubicBezTo>
                  <a:cubicBezTo>
                    <a:pt x="3311948" y="2577888"/>
                    <a:pt x="3314488" y="2577888"/>
                    <a:pt x="3348778" y="2577888"/>
                  </a:cubicBezTo>
                  <a:cubicBezTo>
                    <a:pt x="3383068" y="2577888"/>
                    <a:pt x="3416088" y="2577888"/>
                    <a:pt x="3450378" y="2577888"/>
                  </a:cubicBezTo>
                  <a:cubicBezTo>
                    <a:pt x="3484668" y="2577888"/>
                    <a:pt x="3487208" y="2577888"/>
                    <a:pt x="3521498" y="2577888"/>
                  </a:cubicBezTo>
                  <a:cubicBezTo>
                    <a:pt x="3555788" y="2577888"/>
                    <a:pt x="3588808" y="2577888"/>
                    <a:pt x="3623098" y="2577888"/>
                  </a:cubicBezTo>
                  <a:cubicBezTo>
                    <a:pt x="3657388" y="2577888"/>
                    <a:pt x="3659293" y="2577888"/>
                    <a:pt x="3693583" y="2577888"/>
                  </a:cubicBezTo>
                  <a:cubicBezTo>
                    <a:pt x="3727873" y="2577888"/>
                    <a:pt x="3760893" y="2577888"/>
                    <a:pt x="3795183" y="2577888"/>
                  </a:cubicBezTo>
                  <a:cubicBezTo>
                    <a:pt x="3829473" y="2577888"/>
                    <a:pt x="3835823" y="2579793"/>
                    <a:pt x="3866303" y="2577888"/>
                  </a:cubicBezTo>
                  <a:cubicBezTo>
                    <a:pt x="3896783" y="2575983"/>
                    <a:pt x="3915198" y="2569633"/>
                    <a:pt x="3947583" y="2567728"/>
                  </a:cubicBezTo>
                  <a:cubicBezTo>
                    <a:pt x="3979968" y="2565823"/>
                    <a:pt x="3998383" y="2569633"/>
                    <a:pt x="4028863" y="2567728"/>
                  </a:cubicBezTo>
                  <a:cubicBezTo>
                    <a:pt x="4059343" y="2565823"/>
                    <a:pt x="4070773" y="2559473"/>
                    <a:pt x="4099348" y="2557568"/>
                  </a:cubicBezTo>
                  <a:cubicBezTo>
                    <a:pt x="4127923" y="2555663"/>
                    <a:pt x="4141893" y="2563918"/>
                    <a:pt x="4170468" y="2557568"/>
                  </a:cubicBezTo>
                  <a:cubicBezTo>
                    <a:pt x="4199043" y="2551218"/>
                    <a:pt x="4227618" y="2549313"/>
                    <a:pt x="4241588" y="2527088"/>
                  </a:cubicBezTo>
                  <a:cubicBezTo>
                    <a:pt x="4255558" y="2504863"/>
                    <a:pt x="4241588" y="2476923"/>
                    <a:pt x="4241588" y="2446443"/>
                  </a:cubicBezTo>
                  <a:cubicBezTo>
                    <a:pt x="4241588" y="2415963"/>
                    <a:pt x="4243493" y="2407708"/>
                    <a:pt x="4241588" y="2375323"/>
                  </a:cubicBezTo>
                  <a:cubicBezTo>
                    <a:pt x="4239683" y="2342938"/>
                    <a:pt x="4237778" y="2316268"/>
                    <a:pt x="4231428" y="2283883"/>
                  </a:cubicBezTo>
                  <a:cubicBezTo>
                    <a:pt x="4225078" y="2251498"/>
                    <a:pt x="4219363" y="2241338"/>
                    <a:pt x="4211108" y="2212763"/>
                  </a:cubicBezTo>
                  <a:cubicBezTo>
                    <a:pt x="4202853" y="2184188"/>
                    <a:pt x="4197138" y="2172123"/>
                    <a:pt x="4190788" y="2141643"/>
                  </a:cubicBezTo>
                  <a:cubicBezTo>
                    <a:pt x="4184438" y="2111163"/>
                    <a:pt x="4184438" y="2093383"/>
                    <a:pt x="4180628" y="2060998"/>
                  </a:cubicBezTo>
                  <a:cubicBezTo>
                    <a:pt x="4176818" y="2028613"/>
                    <a:pt x="4172373" y="2012103"/>
                    <a:pt x="4170468" y="1979718"/>
                  </a:cubicBezTo>
                  <a:cubicBezTo>
                    <a:pt x="4168563" y="1947333"/>
                    <a:pt x="4170468" y="1928918"/>
                    <a:pt x="4170468" y="1898438"/>
                  </a:cubicBezTo>
                  <a:cubicBezTo>
                    <a:pt x="4170468" y="1867958"/>
                    <a:pt x="4170468" y="1857798"/>
                    <a:pt x="4170468" y="1827318"/>
                  </a:cubicBezTo>
                  <a:cubicBezTo>
                    <a:pt x="4170468" y="1796838"/>
                    <a:pt x="4170468" y="1778423"/>
                    <a:pt x="4170468" y="1746038"/>
                  </a:cubicBezTo>
                  <a:cubicBezTo>
                    <a:pt x="4170468" y="1713653"/>
                    <a:pt x="4170468" y="1697778"/>
                    <a:pt x="4170468" y="1665393"/>
                  </a:cubicBezTo>
                  <a:cubicBezTo>
                    <a:pt x="4170468" y="1633008"/>
                    <a:pt x="4170468" y="1616498"/>
                    <a:pt x="4170468" y="1584113"/>
                  </a:cubicBezTo>
                  <a:cubicBezTo>
                    <a:pt x="4170468" y="1551728"/>
                    <a:pt x="4170468" y="1537123"/>
                    <a:pt x="4170468" y="1502833"/>
                  </a:cubicBezTo>
                  <a:cubicBezTo>
                    <a:pt x="4170468" y="1468543"/>
                    <a:pt x="4170468" y="1443778"/>
                    <a:pt x="4170468" y="1411393"/>
                  </a:cubicBezTo>
                  <a:cubicBezTo>
                    <a:pt x="4170468" y="1379008"/>
                    <a:pt x="4172373" y="1368848"/>
                    <a:pt x="4170468" y="1340273"/>
                  </a:cubicBezTo>
                  <a:cubicBezTo>
                    <a:pt x="4168563" y="1311698"/>
                    <a:pt x="4166658" y="1300268"/>
                    <a:pt x="4160308" y="1269788"/>
                  </a:cubicBezTo>
                  <a:cubicBezTo>
                    <a:pt x="4153958" y="1239308"/>
                    <a:pt x="4146338" y="1218988"/>
                    <a:pt x="4139988" y="1188508"/>
                  </a:cubicBezTo>
                  <a:cubicBezTo>
                    <a:pt x="4133638" y="1158028"/>
                    <a:pt x="4133638" y="1145963"/>
                    <a:pt x="4129828" y="1117388"/>
                  </a:cubicBezTo>
                  <a:cubicBezTo>
                    <a:pt x="4126018" y="1088813"/>
                    <a:pt x="4121573" y="1076748"/>
                    <a:pt x="4119668" y="1046268"/>
                  </a:cubicBezTo>
                  <a:cubicBezTo>
                    <a:pt x="4117763" y="1015788"/>
                    <a:pt x="4119668" y="997373"/>
                    <a:pt x="4119668" y="964988"/>
                  </a:cubicBezTo>
                  <a:cubicBezTo>
                    <a:pt x="4119668" y="932603"/>
                    <a:pt x="4121573" y="914823"/>
                    <a:pt x="4119668" y="884343"/>
                  </a:cubicBezTo>
                  <a:cubicBezTo>
                    <a:pt x="4117763" y="853863"/>
                    <a:pt x="4111413" y="841798"/>
                    <a:pt x="4109508" y="813223"/>
                  </a:cubicBezTo>
                  <a:cubicBezTo>
                    <a:pt x="4107603" y="784648"/>
                    <a:pt x="4109508" y="770678"/>
                    <a:pt x="4109508" y="742103"/>
                  </a:cubicBezTo>
                  <a:cubicBezTo>
                    <a:pt x="4109508" y="713528"/>
                    <a:pt x="4111413" y="703368"/>
                    <a:pt x="4109508" y="670983"/>
                  </a:cubicBezTo>
                  <a:cubicBezTo>
                    <a:pt x="4107603" y="638598"/>
                    <a:pt x="4105698" y="613833"/>
                    <a:pt x="4099348" y="579543"/>
                  </a:cubicBezTo>
                  <a:cubicBezTo>
                    <a:pt x="4092998" y="545253"/>
                    <a:pt x="4087283" y="531283"/>
                    <a:pt x="4079028" y="498898"/>
                  </a:cubicBezTo>
                  <a:cubicBezTo>
                    <a:pt x="4070773" y="466513"/>
                    <a:pt x="4066963" y="450003"/>
                    <a:pt x="4058708" y="417618"/>
                  </a:cubicBezTo>
                  <a:cubicBezTo>
                    <a:pt x="4050453" y="385233"/>
                    <a:pt x="4056803" y="360468"/>
                    <a:pt x="4038388" y="336338"/>
                  </a:cubicBezTo>
                  <a:cubicBezTo>
                    <a:pt x="4019973" y="312208"/>
                    <a:pt x="4000288" y="303953"/>
                    <a:pt x="3967903" y="295698"/>
                  </a:cubicBezTo>
                  <a:cubicBezTo>
                    <a:pt x="3935518" y="287443"/>
                    <a:pt x="3915198" y="297603"/>
                    <a:pt x="3876463" y="295698"/>
                  </a:cubicBezTo>
                  <a:cubicBezTo>
                    <a:pt x="3837728" y="293793"/>
                    <a:pt x="3823758" y="289348"/>
                    <a:pt x="3774863" y="285538"/>
                  </a:cubicBezTo>
                  <a:cubicBezTo>
                    <a:pt x="3725968" y="281728"/>
                    <a:pt x="3675803" y="281728"/>
                    <a:pt x="3633258" y="275378"/>
                  </a:cubicBezTo>
                  <a:cubicBezTo>
                    <a:pt x="3590713" y="269028"/>
                    <a:pt x="3592618" y="258868"/>
                    <a:pt x="3562138" y="255058"/>
                  </a:cubicBezTo>
                  <a:cubicBezTo>
                    <a:pt x="3531658" y="251248"/>
                    <a:pt x="3523403" y="256963"/>
                    <a:pt x="3480858" y="255058"/>
                  </a:cubicBezTo>
                  <a:cubicBezTo>
                    <a:pt x="3438313" y="253153"/>
                    <a:pt x="3389418" y="246803"/>
                    <a:pt x="3348778" y="244898"/>
                  </a:cubicBezTo>
                  <a:cubicBezTo>
                    <a:pt x="3308138" y="242993"/>
                    <a:pt x="3306233" y="246803"/>
                    <a:pt x="3277658" y="244898"/>
                  </a:cubicBezTo>
                  <a:cubicBezTo>
                    <a:pt x="3249083" y="242993"/>
                    <a:pt x="3239558" y="236643"/>
                    <a:pt x="3207173" y="234738"/>
                  </a:cubicBezTo>
                  <a:cubicBezTo>
                    <a:pt x="3174788" y="232833"/>
                    <a:pt x="3152563" y="236643"/>
                    <a:pt x="3115733" y="234738"/>
                  </a:cubicBezTo>
                  <a:cubicBezTo>
                    <a:pt x="3078903" y="232833"/>
                    <a:pt x="3056678" y="226483"/>
                    <a:pt x="3024293" y="224578"/>
                  </a:cubicBezTo>
                  <a:cubicBezTo>
                    <a:pt x="2991908" y="222673"/>
                    <a:pt x="2985558" y="224578"/>
                    <a:pt x="2953173" y="224578"/>
                  </a:cubicBezTo>
                  <a:cubicBezTo>
                    <a:pt x="2920788" y="224578"/>
                    <a:pt x="2894753" y="224578"/>
                    <a:pt x="2862368" y="224578"/>
                  </a:cubicBezTo>
                  <a:cubicBezTo>
                    <a:pt x="2829983" y="224578"/>
                    <a:pt x="2821728" y="224578"/>
                    <a:pt x="2791248" y="224578"/>
                  </a:cubicBezTo>
                  <a:cubicBezTo>
                    <a:pt x="2760768" y="224578"/>
                    <a:pt x="2744258" y="226483"/>
                    <a:pt x="2709968" y="224578"/>
                  </a:cubicBezTo>
                  <a:cubicBezTo>
                    <a:pt x="2675678" y="222673"/>
                    <a:pt x="2650913" y="216323"/>
                    <a:pt x="2618528" y="214418"/>
                  </a:cubicBezTo>
                  <a:cubicBezTo>
                    <a:pt x="2586143" y="212513"/>
                    <a:pt x="2577888" y="216323"/>
                    <a:pt x="2547408" y="214418"/>
                  </a:cubicBezTo>
                  <a:cubicBezTo>
                    <a:pt x="2516928" y="212513"/>
                    <a:pt x="2501053" y="212513"/>
                    <a:pt x="2466763" y="204258"/>
                  </a:cubicBezTo>
                  <a:cubicBezTo>
                    <a:pt x="2432473" y="196003"/>
                    <a:pt x="2412153" y="183938"/>
                    <a:pt x="2375323" y="173778"/>
                  </a:cubicBezTo>
                  <a:cubicBezTo>
                    <a:pt x="2338493" y="163618"/>
                    <a:pt x="2316268" y="159808"/>
                    <a:pt x="2283883" y="154093"/>
                  </a:cubicBezTo>
                  <a:cubicBezTo>
                    <a:pt x="2251498" y="148378"/>
                    <a:pt x="2241338" y="150283"/>
                    <a:pt x="2212763" y="143933"/>
                  </a:cubicBezTo>
                  <a:cubicBezTo>
                    <a:pt x="2184188" y="137583"/>
                    <a:pt x="2170218" y="129963"/>
                    <a:pt x="2141643" y="123613"/>
                  </a:cubicBezTo>
                  <a:cubicBezTo>
                    <a:pt x="2113068" y="117263"/>
                    <a:pt x="2099733" y="117263"/>
                    <a:pt x="2071158" y="113453"/>
                  </a:cubicBezTo>
                  <a:cubicBezTo>
                    <a:pt x="2042583" y="109643"/>
                    <a:pt x="2030518" y="107103"/>
                    <a:pt x="2000038" y="103293"/>
                  </a:cubicBezTo>
                  <a:cubicBezTo>
                    <a:pt x="1969558" y="99483"/>
                    <a:pt x="1953048" y="96943"/>
                    <a:pt x="1918758" y="93133"/>
                  </a:cubicBezTo>
                  <a:cubicBezTo>
                    <a:pt x="1884468" y="89323"/>
                    <a:pt x="1861608" y="86783"/>
                    <a:pt x="1827318" y="82973"/>
                  </a:cubicBezTo>
                  <a:cubicBezTo>
                    <a:pt x="1793028" y="79163"/>
                    <a:pt x="1778423" y="79163"/>
                    <a:pt x="1746038" y="72813"/>
                  </a:cubicBezTo>
                  <a:cubicBezTo>
                    <a:pt x="1713653" y="66463"/>
                    <a:pt x="1706033" y="58843"/>
                    <a:pt x="1665393" y="52493"/>
                  </a:cubicBezTo>
                  <a:cubicBezTo>
                    <a:pt x="1624753" y="46143"/>
                    <a:pt x="1586018" y="46143"/>
                    <a:pt x="1543473" y="42333"/>
                  </a:cubicBezTo>
                  <a:cubicBezTo>
                    <a:pt x="1500928" y="38523"/>
                    <a:pt x="1486323" y="35983"/>
                    <a:pt x="1452033" y="32173"/>
                  </a:cubicBezTo>
                  <a:cubicBezTo>
                    <a:pt x="1417743" y="28363"/>
                    <a:pt x="1403138" y="25823"/>
                    <a:pt x="1370753" y="22013"/>
                  </a:cubicBezTo>
                  <a:cubicBezTo>
                    <a:pt x="1338368" y="18203"/>
                    <a:pt x="1320588" y="13758"/>
                    <a:pt x="1290108" y="11853"/>
                  </a:cubicBezTo>
                  <a:cubicBezTo>
                    <a:pt x="1259628" y="9948"/>
                    <a:pt x="1247563" y="11853"/>
                    <a:pt x="1218988" y="11853"/>
                  </a:cubicBezTo>
                  <a:cubicBezTo>
                    <a:pt x="1190413" y="11853"/>
                    <a:pt x="1176443" y="13758"/>
                    <a:pt x="1147868" y="11853"/>
                  </a:cubicBezTo>
                  <a:cubicBezTo>
                    <a:pt x="1119293" y="9948"/>
                    <a:pt x="1105323" y="3598"/>
                    <a:pt x="1076748" y="1693"/>
                  </a:cubicBezTo>
                  <a:cubicBezTo>
                    <a:pt x="1048173" y="-212"/>
                    <a:pt x="1034203" y="1693"/>
                    <a:pt x="1005628" y="1693"/>
                  </a:cubicBezTo>
                  <a:cubicBezTo>
                    <a:pt x="977053" y="1693"/>
                    <a:pt x="963718" y="-2117"/>
                    <a:pt x="935143" y="1693"/>
                  </a:cubicBezTo>
                  <a:cubicBezTo>
                    <a:pt x="906568" y="5503"/>
                    <a:pt x="892598" y="13758"/>
                    <a:pt x="864023" y="22013"/>
                  </a:cubicBezTo>
                  <a:cubicBezTo>
                    <a:pt x="835448" y="30268"/>
                    <a:pt x="805603" y="38523"/>
                    <a:pt x="792903" y="42333"/>
                  </a:cubicBezTo>
                </a:path>
              </a:pathLst>
            </a:custGeom>
            <a:noFill/>
            <a:ln w="47625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12879" y="2266"/>
              <a:ext cx="3153" cy="4299"/>
            </a:xfrm>
            <a:custGeom>
              <a:avLst/>
              <a:gdLst>
                <a:gd name="connisteX0" fmla="*/ 0 w 1957705"/>
                <a:gd name="connsiteY0" fmla="*/ 2606675 h 2638848"/>
                <a:gd name="connisteX1" fmla="*/ 71120 w 1957705"/>
                <a:gd name="connsiteY1" fmla="*/ 2616835 h 2638848"/>
                <a:gd name="connisteX2" fmla="*/ 142240 w 1957705"/>
                <a:gd name="connsiteY2" fmla="*/ 2637155 h 2638848"/>
                <a:gd name="connisteX3" fmla="*/ 213360 w 1957705"/>
                <a:gd name="connsiteY3" fmla="*/ 2637155 h 2638848"/>
                <a:gd name="connisteX4" fmla="*/ 284480 w 1957705"/>
                <a:gd name="connsiteY4" fmla="*/ 2637155 h 2638848"/>
                <a:gd name="connisteX5" fmla="*/ 354965 w 1957705"/>
                <a:gd name="connsiteY5" fmla="*/ 2637155 h 2638848"/>
                <a:gd name="connisteX6" fmla="*/ 426085 w 1957705"/>
                <a:gd name="connsiteY6" fmla="*/ 2626995 h 2638848"/>
                <a:gd name="connisteX7" fmla="*/ 497205 w 1957705"/>
                <a:gd name="connsiteY7" fmla="*/ 2616835 h 2638848"/>
                <a:gd name="connisteX8" fmla="*/ 588645 w 1957705"/>
                <a:gd name="connsiteY8" fmla="*/ 2586355 h 2638848"/>
                <a:gd name="connisteX9" fmla="*/ 659765 w 1957705"/>
                <a:gd name="connsiteY9" fmla="*/ 2555875 h 2638848"/>
                <a:gd name="connisteX10" fmla="*/ 730250 w 1957705"/>
                <a:gd name="connsiteY10" fmla="*/ 2525395 h 2638848"/>
                <a:gd name="connisteX11" fmla="*/ 811530 w 1957705"/>
                <a:gd name="connsiteY11" fmla="*/ 2464435 h 2638848"/>
                <a:gd name="connisteX12" fmla="*/ 872490 w 1957705"/>
                <a:gd name="connsiteY12" fmla="*/ 2393315 h 2638848"/>
                <a:gd name="connisteX13" fmla="*/ 943610 w 1957705"/>
                <a:gd name="connsiteY13" fmla="*/ 2322195 h 2638848"/>
                <a:gd name="connisteX14" fmla="*/ 994410 w 1957705"/>
                <a:gd name="connsiteY14" fmla="*/ 2241550 h 2638848"/>
                <a:gd name="connisteX15" fmla="*/ 1045210 w 1957705"/>
                <a:gd name="connsiteY15" fmla="*/ 2170430 h 2638848"/>
                <a:gd name="connisteX16" fmla="*/ 1085850 w 1957705"/>
                <a:gd name="connsiteY16" fmla="*/ 2099310 h 2638848"/>
                <a:gd name="connisteX17" fmla="*/ 1136015 w 1957705"/>
                <a:gd name="connsiteY17" fmla="*/ 2028190 h 2638848"/>
                <a:gd name="connisteX18" fmla="*/ 1166495 w 1957705"/>
                <a:gd name="connsiteY18" fmla="*/ 1946910 h 2638848"/>
                <a:gd name="connisteX19" fmla="*/ 1207135 w 1957705"/>
                <a:gd name="connsiteY19" fmla="*/ 1866265 h 2638848"/>
                <a:gd name="connisteX20" fmla="*/ 1237615 w 1957705"/>
                <a:gd name="connsiteY20" fmla="*/ 1784985 h 2638848"/>
                <a:gd name="connisteX21" fmla="*/ 1268095 w 1957705"/>
                <a:gd name="connsiteY21" fmla="*/ 1703705 h 2638848"/>
                <a:gd name="connisteX22" fmla="*/ 1278255 w 1957705"/>
                <a:gd name="connsiteY22" fmla="*/ 1632585 h 2638848"/>
                <a:gd name="connisteX23" fmla="*/ 1298575 w 1957705"/>
                <a:gd name="connsiteY23" fmla="*/ 1561465 h 2638848"/>
                <a:gd name="connisteX24" fmla="*/ 1308735 w 1957705"/>
                <a:gd name="connsiteY24" fmla="*/ 1480820 h 2638848"/>
                <a:gd name="connisteX25" fmla="*/ 1339215 w 1957705"/>
                <a:gd name="connsiteY25" fmla="*/ 1399540 h 2638848"/>
                <a:gd name="connisteX26" fmla="*/ 1349375 w 1957705"/>
                <a:gd name="connsiteY26" fmla="*/ 1328420 h 2638848"/>
                <a:gd name="connisteX27" fmla="*/ 1349375 w 1957705"/>
                <a:gd name="connsiteY27" fmla="*/ 1257300 h 2638848"/>
                <a:gd name="connisteX28" fmla="*/ 1349375 w 1957705"/>
                <a:gd name="connsiteY28" fmla="*/ 1186180 h 2638848"/>
                <a:gd name="connisteX29" fmla="*/ 1339215 w 1957705"/>
                <a:gd name="connsiteY29" fmla="*/ 1115695 h 2638848"/>
                <a:gd name="connisteX30" fmla="*/ 1339215 w 1957705"/>
                <a:gd name="connsiteY30" fmla="*/ 1044575 h 2638848"/>
                <a:gd name="connisteX31" fmla="*/ 1339215 w 1957705"/>
                <a:gd name="connsiteY31" fmla="*/ 973455 h 2638848"/>
                <a:gd name="connisteX32" fmla="*/ 1339215 w 1957705"/>
                <a:gd name="connsiteY32" fmla="*/ 902335 h 2638848"/>
                <a:gd name="connisteX33" fmla="*/ 1349375 w 1957705"/>
                <a:gd name="connsiteY33" fmla="*/ 831215 h 2638848"/>
                <a:gd name="connisteX34" fmla="*/ 1359535 w 1957705"/>
                <a:gd name="connsiteY34" fmla="*/ 750570 h 2638848"/>
                <a:gd name="connisteX35" fmla="*/ 1390015 w 1957705"/>
                <a:gd name="connsiteY35" fmla="*/ 669290 h 2638848"/>
                <a:gd name="connisteX36" fmla="*/ 1420495 w 1957705"/>
                <a:gd name="connsiteY36" fmla="*/ 598170 h 2638848"/>
                <a:gd name="connisteX37" fmla="*/ 1450975 w 1957705"/>
                <a:gd name="connsiteY37" fmla="*/ 516890 h 2638848"/>
                <a:gd name="connisteX38" fmla="*/ 1481455 w 1957705"/>
                <a:gd name="connsiteY38" fmla="*/ 435610 h 2638848"/>
                <a:gd name="connisteX39" fmla="*/ 1521460 w 1957705"/>
                <a:gd name="connsiteY39" fmla="*/ 365125 h 2638848"/>
                <a:gd name="connisteX40" fmla="*/ 1582420 w 1957705"/>
                <a:gd name="connsiteY40" fmla="*/ 294005 h 2638848"/>
                <a:gd name="connisteX41" fmla="*/ 1663700 w 1957705"/>
                <a:gd name="connsiteY41" fmla="*/ 233045 h 2638848"/>
                <a:gd name="connisteX42" fmla="*/ 1734820 w 1957705"/>
                <a:gd name="connsiteY42" fmla="*/ 161925 h 2638848"/>
                <a:gd name="connisteX43" fmla="*/ 1805940 w 1957705"/>
                <a:gd name="connsiteY43" fmla="*/ 100965 h 2638848"/>
                <a:gd name="connisteX44" fmla="*/ 1886585 w 1957705"/>
                <a:gd name="connsiteY44" fmla="*/ 40005 h 2638848"/>
                <a:gd name="connisteX45" fmla="*/ 1957705 w 1957705"/>
                <a:gd name="connsiteY45" fmla="*/ 0 h 263884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</a:cxnLst>
              <a:rect l="l" t="t" r="r" b="b"/>
              <a:pathLst>
                <a:path w="1957705" h="2638848">
                  <a:moveTo>
                    <a:pt x="0" y="2606675"/>
                  </a:moveTo>
                  <a:cubicBezTo>
                    <a:pt x="12700" y="2608580"/>
                    <a:pt x="42545" y="2610485"/>
                    <a:pt x="71120" y="2616835"/>
                  </a:cubicBezTo>
                  <a:cubicBezTo>
                    <a:pt x="99695" y="2623185"/>
                    <a:pt x="113665" y="2633345"/>
                    <a:pt x="142240" y="2637155"/>
                  </a:cubicBezTo>
                  <a:cubicBezTo>
                    <a:pt x="170815" y="2640965"/>
                    <a:pt x="184785" y="2637155"/>
                    <a:pt x="213360" y="2637155"/>
                  </a:cubicBezTo>
                  <a:cubicBezTo>
                    <a:pt x="241935" y="2637155"/>
                    <a:pt x="255905" y="2637155"/>
                    <a:pt x="284480" y="2637155"/>
                  </a:cubicBezTo>
                  <a:cubicBezTo>
                    <a:pt x="313055" y="2637155"/>
                    <a:pt x="326390" y="2639060"/>
                    <a:pt x="354965" y="2637155"/>
                  </a:cubicBezTo>
                  <a:cubicBezTo>
                    <a:pt x="383540" y="2635250"/>
                    <a:pt x="397510" y="2630805"/>
                    <a:pt x="426085" y="2626995"/>
                  </a:cubicBezTo>
                  <a:cubicBezTo>
                    <a:pt x="454660" y="2623185"/>
                    <a:pt x="464820" y="2625090"/>
                    <a:pt x="497205" y="2616835"/>
                  </a:cubicBezTo>
                  <a:cubicBezTo>
                    <a:pt x="529590" y="2608580"/>
                    <a:pt x="556260" y="2598420"/>
                    <a:pt x="588645" y="2586355"/>
                  </a:cubicBezTo>
                  <a:cubicBezTo>
                    <a:pt x="621030" y="2574290"/>
                    <a:pt x="631190" y="2567940"/>
                    <a:pt x="659765" y="2555875"/>
                  </a:cubicBezTo>
                  <a:cubicBezTo>
                    <a:pt x="688340" y="2543810"/>
                    <a:pt x="699770" y="2543810"/>
                    <a:pt x="730250" y="2525395"/>
                  </a:cubicBezTo>
                  <a:cubicBezTo>
                    <a:pt x="760730" y="2506980"/>
                    <a:pt x="782955" y="2491105"/>
                    <a:pt x="811530" y="2464435"/>
                  </a:cubicBezTo>
                  <a:cubicBezTo>
                    <a:pt x="840105" y="2437765"/>
                    <a:pt x="845820" y="2421890"/>
                    <a:pt x="872490" y="2393315"/>
                  </a:cubicBezTo>
                  <a:cubicBezTo>
                    <a:pt x="899160" y="2364740"/>
                    <a:pt x="919480" y="2352675"/>
                    <a:pt x="943610" y="2322195"/>
                  </a:cubicBezTo>
                  <a:cubicBezTo>
                    <a:pt x="967740" y="2291715"/>
                    <a:pt x="974090" y="2272030"/>
                    <a:pt x="994410" y="2241550"/>
                  </a:cubicBezTo>
                  <a:cubicBezTo>
                    <a:pt x="1014730" y="2211070"/>
                    <a:pt x="1026795" y="2199005"/>
                    <a:pt x="1045210" y="2170430"/>
                  </a:cubicBezTo>
                  <a:cubicBezTo>
                    <a:pt x="1063625" y="2141855"/>
                    <a:pt x="1067435" y="2127885"/>
                    <a:pt x="1085850" y="2099310"/>
                  </a:cubicBezTo>
                  <a:cubicBezTo>
                    <a:pt x="1104265" y="2070735"/>
                    <a:pt x="1120140" y="2058670"/>
                    <a:pt x="1136015" y="2028190"/>
                  </a:cubicBezTo>
                  <a:cubicBezTo>
                    <a:pt x="1151890" y="1997710"/>
                    <a:pt x="1152525" y="1979295"/>
                    <a:pt x="1166495" y="1946910"/>
                  </a:cubicBezTo>
                  <a:cubicBezTo>
                    <a:pt x="1180465" y="1914525"/>
                    <a:pt x="1193165" y="1898650"/>
                    <a:pt x="1207135" y="1866265"/>
                  </a:cubicBezTo>
                  <a:cubicBezTo>
                    <a:pt x="1221105" y="1833880"/>
                    <a:pt x="1225550" y="1817370"/>
                    <a:pt x="1237615" y="1784985"/>
                  </a:cubicBezTo>
                  <a:cubicBezTo>
                    <a:pt x="1249680" y="1752600"/>
                    <a:pt x="1259840" y="1734185"/>
                    <a:pt x="1268095" y="1703705"/>
                  </a:cubicBezTo>
                  <a:cubicBezTo>
                    <a:pt x="1276350" y="1673225"/>
                    <a:pt x="1271905" y="1661160"/>
                    <a:pt x="1278255" y="1632585"/>
                  </a:cubicBezTo>
                  <a:cubicBezTo>
                    <a:pt x="1284605" y="1604010"/>
                    <a:pt x="1292225" y="1591945"/>
                    <a:pt x="1298575" y="1561465"/>
                  </a:cubicBezTo>
                  <a:cubicBezTo>
                    <a:pt x="1304925" y="1530985"/>
                    <a:pt x="1300480" y="1513205"/>
                    <a:pt x="1308735" y="1480820"/>
                  </a:cubicBezTo>
                  <a:cubicBezTo>
                    <a:pt x="1316990" y="1448435"/>
                    <a:pt x="1330960" y="1430020"/>
                    <a:pt x="1339215" y="1399540"/>
                  </a:cubicBezTo>
                  <a:cubicBezTo>
                    <a:pt x="1347470" y="1369060"/>
                    <a:pt x="1347470" y="1356995"/>
                    <a:pt x="1349375" y="1328420"/>
                  </a:cubicBezTo>
                  <a:cubicBezTo>
                    <a:pt x="1351280" y="1299845"/>
                    <a:pt x="1349375" y="1285875"/>
                    <a:pt x="1349375" y="1257300"/>
                  </a:cubicBezTo>
                  <a:cubicBezTo>
                    <a:pt x="1349375" y="1228725"/>
                    <a:pt x="1351280" y="1214755"/>
                    <a:pt x="1349375" y="1186180"/>
                  </a:cubicBezTo>
                  <a:cubicBezTo>
                    <a:pt x="1347470" y="1157605"/>
                    <a:pt x="1341120" y="1144270"/>
                    <a:pt x="1339215" y="1115695"/>
                  </a:cubicBezTo>
                  <a:cubicBezTo>
                    <a:pt x="1337310" y="1087120"/>
                    <a:pt x="1339215" y="1073150"/>
                    <a:pt x="1339215" y="1044575"/>
                  </a:cubicBezTo>
                  <a:cubicBezTo>
                    <a:pt x="1339215" y="1016000"/>
                    <a:pt x="1339215" y="1002030"/>
                    <a:pt x="1339215" y="973455"/>
                  </a:cubicBezTo>
                  <a:cubicBezTo>
                    <a:pt x="1339215" y="944880"/>
                    <a:pt x="1337310" y="930910"/>
                    <a:pt x="1339215" y="902335"/>
                  </a:cubicBezTo>
                  <a:cubicBezTo>
                    <a:pt x="1341120" y="873760"/>
                    <a:pt x="1345565" y="861695"/>
                    <a:pt x="1349375" y="831215"/>
                  </a:cubicBezTo>
                  <a:cubicBezTo>
                    <a:pt x="1353185" y="800735"/>
                    <a:pt x="1351280" y="782955"/>
                    <a:pt x="1359535" y="750570"/>
                  </a:cubicBezTo>
                  <a:cubicBezTo>
                    <a:pt x="1367790" y="718185"/>
                    <a:pt x="1377950" y="699770"/>
                    <a:pt x="1390015" y="669290"/>
                  </a:cubicBezTo>
                  <a:cubicBezTo>
                    <a:pt x="1402080" y="638810"/>
                    <a:pt x="1408430" y="628650"/>
                    <a:pt x="1420495" y="598170"/>
                  </a:cubicBezTo>
                  <a:cubicBezTo>
                    <a:pt x="1432560" y="567690"/>
                    <a:pt x="1438910" y="549275"/>
                    <a:pt x="1450975" y="516890"/>
                  </a:cubicBezTo>
                  <a:cubicBezTo>
                    <a:pt x="1463040" y="484505"/>
                    <a:pt x="1467485" y="466090"/>
                    <a:pt x="1481455" y="435610"/>
                  </a:cubicBezTo>
                  <a:cubicBezTo>
                    <a:pt x="1495425" y="405130"/>
                    <a:pt x="1501140" y="393700"/>
                    <a:pt x="1521460" y="365125"/>
                  </a:cubicBezTo>
                  <a:cubicBezTo>
                    <a:pt x="1541780" y="336550"/>
                    <a:pt x="1553845" y="320675"/>
                    <a:pt x="1582420" y="294005"/>
                  </a:cubicBezTo>
                  <a:cubicBezTo>
                    <a:pt x="1610995" y="267335"/>
                    <a:pt x="1633220" y="259715"/>
                    <a:pt x="1663700" y="233045"/>
                  </a:cubicBezTo>
                  <a:cubicBezTo>
                    <a:pt x="1694180" y="206375"/>
                    <a:pt x="1706245" y="188595"/>
                    <a:pt x="1734820" y="161925"/>
                  </a:cubicBezTo>
                  <a:cubicBezTo>
                    <a:pt x="1763395" y="135255"/>
                    <a:pt x="1775460" y="125095"/>
                    <a:pt x="1805940" y="100965"/>
                  </a:cubicBezTo>
                  <a:cubicBezTo>
                    <a:pt x="1836420" y="76835"/>
                    <a:pt x="1856105" y="60325"/>
                    <a:pt x="1886585" y="40005"/>
                  </a:cubicBezTo>
                  <a:cubicBezTo>
                    <a:pt x="1917065" y="19685"/>
                    <a:pt x="1945005" y="6985"/>
                    <a:pt x="1957705" y="0"/>
                  </a:cubicBezTo>
                </a:path>
              </a:pathLst>
            </a:custGeom>
            <a:noFill/>
            <a:ln w="53975" cmpd="sng">
              <a:solidFill>
                <a:schemeClr val="accent6">
                  <a:lumMod val="75000"/>
                </a:schemeClr>
              </a:solidFill>
              <a:prstDash val="solid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5960" y="1940"/>
              <a:ext cx="105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FF0000"/>
                  </a:solidFill>
                  <a:latin typeface="Calibri" panose="020F0502020204030204" charset="0"/>
                </a:rPr>
                <a:t>①</a:t>
              </a:r>
              <a:endParaRPr lang="zh-CN" altLang="en-US" sz="3200" b="1">
                <a:solidFill>
                  <a:srgbClr val="FF0000"/>
                </a:solidFill>
                <a:latin typeface="Calibri" panose="020F050202020403020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5523" y="5879"/>
              <a:ext cx="105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3200" b="1">
                  <a:solidFill>
                    <a:srgbClr val="FF0000"/>
                  </a:solidFill>
                  <a:latin typeface="Calibri" panose="020F0502020204030204" charset="0"/>
                </a:rPr>
                <a:t>②</a:t>
              </a:r>
              <a:endParaRPr lang="zh-CN" altLang="en-US" sz="3200" b="1">
                <a:solidFill>
                  <a:srgbClr val="FF0000"/>
                </a:solidFill>
                <a:latin typeface="Calibri" panose="020F0502020204030204" charset="0"/>
              </a:endParaRPr>
            </a:p>
          </p:txBody>
        </p:sp>
      </p:grpSp>
      <p:sp>
        <p:nvSpPr>
          <p:cNvPr id="42" name="任意多边形 41"/>
          <p:cNvSpPr/>
          <p:nvPr/>
        </p:nvSpPr>
        <p:spPr>
          <a:xfrm>
            <a:off x="7529195" y="4348480"/>
            <a:ext cx="4628515" cy="2385695"/>
          </a:xfrm>
          <a:custGeom>
            <a:avLst/>
            <a:gdLst>
              <a:gd name="connisteX0" fmla="*/ 113453 w 4628462"/>
              <a:gd name="connsiteY0" fmla="*/ 0 h 2385483"/>
              <a:gd name="connisteX1" fmla="*/ 82973 w 4628462"/>
              <a:gd name="connsiteY1" fmla="*/ 81280 h 2385483"/>
              <a:gd name="connisteX2" fmla="*/ 62653 w 4628462"/>
              <a:gd name="connsiteY2" fmla="*/ 162560 h 2385483"/>
              <a:gd name="connisteX3" fmla="*/ 32173 w 4628462"/>
              <a:gd name="connsiteY3" fmla="*/ 233680 h 2385483"/>
              <a:gd name="connisteX4" fmla="*/ 11853 w 4628462"/>
              <a:gd name="connsiteY4" fmla="*/ 304165 h 2385483"/>
              <a:gd name="connisteX5" fmla="*/ 11853 w 4628462"/>
              <a:gd name="connsiteY5" fmla="*/ 385445 h 2385483"/>
              <a:gd name="connisteX6" fmla="*/ 11853 w 4628462"/>
              <a:gd name="connsiteY6" fmla="*/ 456565 h 2385483"/>
              <a:gd name="connisteX7" fmla="*/ 11853 w 4628462"/>
              <a:gd name="connsiteY7" fmla="*/ 548005 h 2385483"/>
              <a:gd name="connisteX8" fmla="*/ 11853 w 4628462"/>
              <a:gd name="connsiteY8" fmla="*/ 669290 h 2385483"/>
              <a:gd name="connisteX9" fmla="*/ 1693 w 4628462"/>
              <a:gd name="connsiteY9" fmla="*/ 760730 h 2385483"/>
              <a:gd name="connisteX10" fmla="*/ 1693 w 4628462"/>
              <a:gd name="connsiteY10" fmla="*/ 852170 h 2385483"/>
              <a:gd name="connisteX11" fmla="*/ 1693 w 4628462"/>
              <a:gd name="connsiteY11" fmla="*/ 943610 h 2385483"/>
              <a:gd name="connisteX12" fmla="*/ 1693 w 4628462"/>
              <a:gd name="connsiteY12" fmla="*/ 1014095 h 2385483"/>
              <a:gd name="connisteX13" fmla="*/ 22013 w 4628462"/>
              <a:gd name="connsiteY13" fmla="*/ 1095375 h 2385483"/>
              <a:gd name="connisteX14" fmla="*/ 52493 w 4628462"/>
              <a:gd name="connsiteY14" fmla="*/ 1166495 h 2385483"/>
              <a:gd name="connisteX15" fmla="*/ 82973 w 4628462"/>
              <a:gd name="connsiteY15" fmla="*/ 1247775 h 2385483"/>
              <a:gd name="connisteX16" fmla="*/ 113453 w 4628462"/>
              <a:gd name="connsiteY16" fmla="*/ 1329055 h 2385483"/>
              <a:gd name="connisteX17" fmla="*/ 184573 w 4628462"/>
              <a:gd name="connsiteY17" fmla="*/ 1390015 h 2385483"/>
              <a:gd name="connisteX18" fmla="*/ 265218 w 4628462"/>
              <a:gd name="connsiteY18" fmla="*/ 1430020 h 2385483"/>
              <a:gd name="connisteX19" fmla="*/ 336338 w 4628462"/>
              <a:gd name="connsiteY19" fmla="*/ 1470660 h 2385483"/>
              <a:gd name="connisteX20" fmla="*/ 417618 w 4628462"/>
              <a:gd name="connsiteY20" fmla="*/ 1490980 h 2385483"/>
              <a:gd name="connisteX21" fmla="*/ 488738 w 4628462"/>
              <a:gd name="connsiteY21" fmla="*/ 1521460 h 2385483"/>
              <a:gd name="connisteX22" fmla="*/ 559858 w 4628462"/>
              <a:gd name="connsiteY22" fmla="*/ 1551940 h 2385483"/>
              <a:gd name="connisteX23" fmla="*/ 630343 w 4628462"/>
              <a:gd name="connsiteY23" fmla="*/ 1582420 h 2385483"/>
              <a:gd name="connisteX24" fmla="*/ 701463 w 4628462"/>
              <a:gd name="connsiteY24" fmla="*/ 1602740 h 2385483"/>
              <a:gd name="connisteX25" fmla="*/ 792903 w 4628462"/>
              <a:gd name="connsiteY25" fmla="*/ 1633220 h 2385483"/>
              <a:gd name="connisteX26" fmla="*/ 874183 w 4628462"/>
              <a:gd name="connsiteY26" fmla="*/ 1643380 h 2385483"/>
              <a:gd name="connisteX27" fmla="*/ 945303 w 4628462"/>
              <a:gd name="connsiteY27" fmla="*/ 1643380 h 2385483"/>
              <a:gd name="connisteX28" fmla="*/ 1015788 w 4628462"/>
              <a:gd name="connsiteY28" fmla="*/ 1633220 h 2385483"/>
              <a:gd name="connisteX29" fmla="*/ 1097068 w 4628462"/>
              <a:gd name="connsiteY29" fmla="*/ 1612900 h 2385483"/>
              <a:gd name="connisteX30" fmla="*/ 1168188 w 4628462"/>
              <a:gd name="connsiteY30" fmla="*/ 1582420 h 2385483"/>
              <a:gd name="connisteX31" fmla="*/ 1239308 w 4628462"/>
              <a:gd name="connsiteY31" fmla="*/ 1562100 h 2385483"/>
              <a:gd name="connisteX32" fmla="*/ 1310428 w 4628462"/>
              <a:gd name="connsiteY32" fmla="*/ 1541780 h 2385483"/>
              <a:gd name="connisteX33" fmla="*/ 1573953 w 4628462"/>
              <a:gd name="connsiteY33" fmla="*/ 1470660 h 2385483"/>
              <a:gd name="connisteX34" fmla="*/ 1645073 w 4628462"/>
              <a:gd name="connsiteY34" fmla="*/ 1450340 h 2385483"/>
              <a:gd name="connisteX35" fmla="*/ 1716193 w 4628462"/>
              <a:gd name="connsiteY35" fmla="*/ 1450340 h 2385483"/>
              <a:gd name="connisteX36" fmla="*/ 1796838 w 4628462"/>
              <a:gd name="connsiteY36" fmla="*/ 1450340 h 2385483"/>
              <a:gd name="connisteX37" fmla="*/ 1867958 w 4628462"/>
              <a:gd name="connsiteY37" fmla="*/ 1450340 h 2385483"/>
              <a:gd name="connisteX38" fmla="*/ 1949238 w 4628462"/>
              <a:gd name="connsiteY38" fmla="*/ 1450340 h 2385483"/>
              <a:gd name="connisteX39" fmla="*/ 2020358 w 4628462"/>
              <a:gd name="connsiteY39" fmla="*/ 1440180 h 2385483"/>
              <a:gd name="connisteX40" fmla="*/ 2111798 w 4628462"/>
              <a:gd name="connsiteY40" fmla="*/ 1440180 h 2385483"/>
              <a:gd name="connisteX41" fmla="*/ 2182283 w 4628462"/>
              <a:gd name="connsiteY41" fmla="*/ 1440180 h 2385483"/>
              <a:gd name="connisteX42" fmla="*/ 2283883 w 4628462"/>
              <a:gd name="connsiteY42" fmla="*/ 1430020 h 2385483"/>
              <a:gd name="connisteX43" fmla="*/ 2385483 w 4628462"/>
              <a:gd name="connsiteY43" fmla="*/ 1419860 h 2385483"/>
              <a:gd name="connisteX44" fmla="*/ 2476923 w 4628462"/>
              <a:gd name="connsiteY44" fmla="*/ 1409700 h 2385483"/>
              <a:gd name="connisteX45" fmla="*/ 2557568 w 4628462"/>
              <a:gd name="connsiteY45" fmla="*/ 1409700 h 2385483"/>
              <a:gd name="connisteX46" fmla="*/ 2649008 w 4628462"/>
              <a:gd name="connsiteY46" fmla="*/ 1399540 h 2385483"/>
              <a:gd name="connisteX47" fmla="*/ 2730288 w 4628462"/>
              <a:gd name="connsiteY47" fmla="*/ 1399540 h 2385483"/>
              <a:gd name="connisteX48" fmla="*/ 2811568 w 4628462"/>
              <a:gd name="connsiteY48" fmla="*/ 1399540 h 2385483"/>
              <a:gd name="connisteX49" fmla="*/ 2882688 w 4628462"/>
              <a:gd name="connsiteY49" fmla="*/ 1399540 h 2385483"/>
              <a:gd name="connisteX50" fmla="*/ 2963333 w 4628462"/>
              <a:gd name="connsiteY50" fmla="*/ 1390015 h 2385483"/>
              <a:gd name="connisteX51" fmla="*/ 3044613 w 4628462"/>
              <a:gd name="connsiteY51" fmla="*/ 1390015 h 2385483"/>
              <a:gd name="connisteX52" fmla="*/ 3136053 w 4628462"/>
              <a:gd name="connsiteY52" fmla="*/ 1390015 h 2385483"/>
              <a:gd name="connisteX53" fmla="*/ 3227493 w 4628462"/>
              <a:gd name="connsiteY53" fmla="*/ 1390015 h 2385483"/>
              <a:gd name="connisteX54" fmla="*/ 3297978 w 4628462"/>
              <a:gd name="connsiteY54" fmla="*/ 1390015 h 2385483"/>
              <a:gd name="connisteX55" fmla="*/ 3369098 w 4628462"/>
              <a:gd name="connsiteY55" fmla="*/ 1390015 h 2385483"/>
              <a:gd name="connisteX56" fmla="*/ 3450378 w 4628462"/>
              <a:gd name="connsiteY56" fmla="*/ 1390015 h 2385483"/>
              <a:gd name="connisteX57" fmla="*/ 3531658 w 4628462"/>
              <a:gd name="connsiteY57" fmla="*/ 1399540 h 2385483"/>
              <a:gd name="connisteX58" fmla="*/ 3724063 w 4628462"/>
              <a:gd name="connsiteY58" fmla="*/ 1419860 h 2385483"/>
              <a:gd name="connisteX59" fmla="*/ 3805343 w 4628462"/>
              <a:gd name="connsiteY59" fmla="*/ 1419860 h 2385483"/>
              <a:gd name="connisteX60" fmla="*/ 3886623 w 4628462"/>
              <a:gd name="connsiteY60" fmla="*/ 1419860 h 2385483"/>
              <a:gd name="connisteX61" fmla="*/ 3957743 w 4628462"/>
              <a:gd name="connsiteY61" fmla="*/ 1430020 h 2385483"/>
              <a:gd name="connisteX62" fmla="*/ 4028863 w 4628462"/>
              <a:gd name="connsiteY62" fmla="*/ 1440180 h 2385483"/>
              <a:gd name="connisteX63" fmla="*/ 4099348 w 4628462"/>
              <a:gd name="connsiteY63" fmla="*/ 1440180 h 2385483"/>
              <a:gd name="connisteX64" fmla="*/ 4200948 w 4628462"/>
              <a:gd name="connsiteY64" fmla="*/ 1450340 h 2385483"/>
              <a:gd name="connisteX65" fmla="*/ 4282228 w 4628462"/>
              <a:gd name="connsiteY65" fmla="*/ 1450340 h 2385483"/>
              <a:gd name="connisteX66" fmla="*/ 4353348 w 4628462"/>
              <a:gd name="connsiteY66" fmla="*/ 1460500 h 2385483"/>
              <a:gd name="connisteX67" fmla="*/ 4424468 w 4628462"/>
              <a:gd name="connsiteY67" fmla="*/ 1531620 h 2385483"/>
              <a:gd name="connisteX68" fmla="*/ 4484793 w 4628462"/>
              <a:gd name="connsiteY68" fmla="*/ 1602740 h 2385483"/>
              <a:gd name="connisteX69" fmla="*/ 4555913 w 4628462"/>
              <a:gd name="connsiteY69" fmla="*/ 1633220 h 2385483"/>
              <a:gd name="connisteX70" fmla="*/ 4616873 w 4628462"/>
              <a:gd name="connsiteY70" fmla="*/ 1704340 h 2385483"/>
              <a:gd name="connisteX71" fmla="*/ 4627033 w 4628462"/>
              <a:gd name="connsiteY71" fmla="*/ 1774825 h 2385483"/>
              <a:gd name="connisteX72" fmla="*/ 4627033 w 4628462"/>
              <a:gd name="connsiteY72" fmla="*/ 1845945 h 2385483"/>
              <a:gd name="connisteX73" fmla="*/ 4616873 w 4628462"/>
              <a:gd name="connsiteY73" fmla="*/ 1917065 h 2385483"/>
              <a:gd name="connisteX74" fmla="*/ 4616873 w 4628462"/>
              <a:gd name="connsiteY74" fmla="*/ 1988185 h 2385483"/>
              <a:gd name="connisteX75" fmla="*/ 4616873 w 4628462"/>
              <a:gd name="connsiteY75" fmla="*/ 2059305 h 2385483"/>
              <a:gd name="connisteX76" fmla="*/ 4596553 w 4628462"/>
              <a:gd name="connsiteY76" fmla="*/ 2130425 h 2385483"/>
              <a:gd name="connisteX77" fmla="*/ 4535593 w 4628462"/>
              <a:gd name="connsiteY77" fmla="*/ 2200910 h 2385483"/>
              <a:gd name="connisteX78" fmla="*/ 4464473 w 4628462"/>
              <a:gd name="connsiteY78" fmla="*/ 2241550 h 2385483"/>
              <a:gd name="connisteX79" fmla="*/ 4373668 w 4628462"/>
              <a:gd name="connsiteY79" fmla="*/ 2282190 h 2385483"/>
              <a:gd name="connisteX80" fmla="*/ 4292388 w 4628462"/>
              <a:gd name="connsiteY80" fmla="*/ 2302510 h 2385483"/>
              <a:gd name="connisteX81" fmla="*/ 4211108 w 4628462"/>
              <a:gd name="connsiteY81" fmla="*/ 2332990 h 2385483"/>
              <a:gd name="connisteX82" fmla="*/ 4129828 w 4628462"/>
              <a:gd name="connsiteY82" fmla="*/ 2353310 h 2385483"/>
              <a:gd name="connisteX83" fmla="*/ 4058708 w 4628462"/>
              <a:gd name="connsiteY83" fmla="*/ 2363470 h 2385483"/>
              <a:gd name="connisteX84" fmla="*/ 3967903 w 4628462"/>
              <a:gd name="connsiteY84" fmla="*/ 2373630 h 2385483"/>
              <a:gd name="connisteX85" fmla="*/ 3876463 w 4628462"/>
              <a:gd name="connsiteY85" fmla="*/ 2383790 h 2385483"/>
              <a:gd name="connisteX86" fmla="*/ 3764703 w 4628462"/>
              <a:gd name="connsiteY86" fmla="*/ 2383790 h 2385483"/>
              <a:gd name="connisteX87" fmla="*/ 3663738 w 4628462"/>
              <a:gd name="connsiteY87" fmla="*/ 2383790 h 2385483"/>
              <a:gd name="connisteX88" fmla="*/ 3582458 w 4628462"/>
              <a:gd name="connsiteY88" fmla="*/ 2383790 h 2385483"/>
              <a:gd name="connisteX89" fmla="*/ 3511338 w 4628462"/>
              <a:gd name="connsiteY89" fmla="*/ 2363470 h 2385483"/>
              <a:gd name="connisteX90" fmla="*/ 3440218 w 4628462"/>
              <a:gd name="connsiteY90" fmla="*/ 2343150 h 2385483"/>
              <a:gd name="connisteX91" fmla="*/ 3358938 w 4628462"/>
              <a:gd name="connsiteY91" fmla="*/ 2332990 h 2385483"/>
              <a:gd name="connisteX92" fmla="*/ 3278293 w 4628462"/>
              <a:gd name="connsiteY92" fmla="*/ 2322830 h 2385483"/>
              <a:gd name="connisteX93" fmla="*/ 3197013 w 4628462"/>
              <a:gd name="connsiteY93" fmla="*/ 2312670 h 2385483"/>
              <a:gd name="connisteX94" fmla="*/ 3115733 w 4628462"/>
              <a:gd name="connsiteY94" fmla="*/ 2292350 h 2385483"/>
              <a:gd name="connisteX95" fmla="*/ 3024293 w 4628462"/>
              <a:gd name="connsiteY95" fmla="*/ 2282190 h 2385483"/>
              <a:gd name="connisteX96" fmla="*/ 2953173 w 4628462"/>
              <a:gd name="connsiteY96" fmla="*/ 2261870 h 2385483"/>
              <a:gd name="connisteX97" fmla="*/ 2882688 w 4628462"/>
              <a:gd name="connsiteY97" fmla="*/ 2251710 h 2385483"/>
              <a:gd name="connisteX98" fmla="*/ 2791248 w 4628462"/>
              <a:gd name="connsiteY98" fmla="*/ 2241550 h 2385483"/>
              <a:gd name="connisteX99" fmla="*/ 2709968 w 4628462"/>
              <a:gd name="connsiteY99" fmla="*/ 2241550 h 2385483"/>
              <a:gd name="connisteX100" fmla="*/ 2638848 w 4628462"/>
              <a:gd name="connsiteY100" fmla="*/ 2221230 h 2385483"/>
              <a:gd name="connisteX101" fmla="*/ 2567728 w 4628462"/>
              <a:gd name="connsiteY101" fmla="*/ 2221230 h 2385483"/>
              <a:gd name="connisteX102" fmla="*/ 2476923 w 4628462"/>
              <a:gd name="connsiteY102" fmla="*/ 2221230 h 2385483"/>
              <a:gd name="connisteX103" fmla="*/ 2395643 w 4628462"/>
              <a:gd name="connsiteY103" fmla="*/ 2221230 h 2385483"/>
              <a:gd name="connisteX104" fmla="*/ 2304203 w 4628462"/>
              <a:gd name="connsiteY104" fmla="*/ 2221230 h 2385483"/>
              <a:gd name="connisteX105" fmla="*/ 2222923 w 4628462"/>
              <a:gd name="connsiteY105" fmla="*/ 2221230 h 2385483"/>
              <a:gd name="connisteX106" fmla="*/ 2121958 w 4628462"/>
              <a:gd name="connsiteY106" fmla="*/ 2221230 h 2385483"/>
              <a:gd name="connisteX107" fmla="*/ 2040678 w 4628462"/>
              <a:gd name="connsiteY107" fmla="*/ 2221230 h 2385483"/>
              <a:gd name="connisteX108" fmla="*/ 1969558 w 4628462"/>
              <a:gd name="connsiteY108" fmla="*/ 2221230 h 2385483"/>
              <a:gd name="connisteX109" fmla="*/ 1878118 w 4628462"/>
              <a:gd name="connsiteY109" fmla="*/ 2221230 h 2385483"/>
              <a:gd name="connisteX110" fmla="*/ 1806998 w 4628462"/>
              <a:gd name="connsiteY110" fmla="*/ 2221230 h 2385483"/>
              <a:gd name="connisteX111" fmla="*/ 1736513 w 4628462"/>
              <a:gd name="connsiteY111" fmla="*/ 2221230 h 2385483"/>
              <a:gd name="connisteX112" fmla="*/ 1665393 w 4628462"/>
              <a:gd name="connsiteY112" fmla="*/ 2221230 h 2385483"/>
              <a:gd name="connisteX113" fmla="*/ 1594273 w 4628462"/>
              <a:gd name="connsiteY113" fmla="*/ 2221230 h 2385483"/>
              <a:gd name="connisteX114" fmla="*/ 1512993 w 4628462"/>
              <a:gd name="connsiteY114" fmla="*/ 2221230 h 2385483"/>
              <a:gd name="connisteX115" fmla="*/ 1431713 w 4628462"/>
              <a:gd name="connsiteY115" fmla="*/ 2221230 h 2385483"/>
              <a:gd name="connisteX116" fmla="*/ 1361228 w 4628462"/>
              <a:gd name="connsiteY116" fmla="*/ 2221230 h 2385483"/>
              <a:gd name="connisteX117" fmla="*/ 1290108 w 4628462"/>
              <a:gd name="connsiteY117" fmla="*/ 2221230 h 2385483"/>
              <a:gd name="connisteX118" fmla="*/ 1208828 w 4628462"/>
              <a:gd name="connsiteY118" fmla="*/ 2211070 h 2385483"/>
              <a:gd name="connisteX119" fmla="*/ 1137708 w 4628462"/>
              <a:gd name="connsiteY119" fmla="*/ 2180590 h 2385483"/>
              <a:gd name="connisteX120" fmla="*/ 1066588 w 4628462"/>
              <a:gd name="connsiteY120" fmla="*/ 2150745 h 2385483"/>
              <a:gd name="connisteX121" fmla="*/ 996103 w 4628462"/>
              <a:gd name="connsiteY121" fmla="*/ 2099945 h 2385483"/>
              <a:gd name="connisteX122" fmla="*/ 965623 w 4628462"/>
              <a:gd name="connsiteY122" fmla="*/ 2028825 h 2385483"/>
              <a:gd name="connisteX123" fmla="*/ 924983 w 4628462"/>
              <a:gd name="connsiteY123" fmla="*/ 1957705 h 2385483"/>
              <a:gd name="connisteX124" fmla="*/ 904663 w 4628462"/>
              <a:gd name="connsiteY124" fmla="*/ 1886585 h 2385483"/>
              <a:gd name="connisteX125" fmla="*/ 884343 w 4628462"/>
              <a:gd name="connsiteY125" fmla="*/ 1815465 h 2385483"/>
              <a:gd name="connisteX126" fmla="*/ 833543 w 4628462"/>
              <a:gd name="connsiteY126" fmla="*/ 1744980 h 2385483"/>
              <a:gd name="connisteX127" fmla="*/ 813223 w 4628462"/>
              <a:gd name="connsiteY127" fmla="*/ 1673860 h 2385483"/>
              <a:gd name="connisteX128" fmla="*/ 762423 w 4628462"/>
              <a:gd name="connsiteY128" fmla="*/ 1602740 h 238548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</a:cxnLst>
            <a:rect l="l" t="t" r="r" b="b"/>
            <a:pathLst>
              <a:path w="4628462" h="2385483">
                <a:moveTo>
                  <a:pt x="113453" y="0"/>
                </a:moveTo>
                <a:cubicBezTo>
                  <a:pt x="107738" y="14605"/>
                  <a:pt x="93133" y="48895"/>
                  <a:pt x="82973" y="81280"/>
                </a:cubicBezTo>
                <a:cubicBezTo>
                  <a:pt x="72813" y="113665"/>
                  <a:pt x="72813" y="132080"/>
                  <a:pt x="62653" y="162560"/>
                </a:cubicBezTo>
                <a:cubicBezTo>
                  <a:pt x="52493" y="193040"/>
                  <a:pt x="42333" y="205105"/>
                  <a:pt x="32173" y="233680"/>
                </a:cubicBezTo>
                <a:cubicBezTo>
                  <a:pt x="22013" y="262255"/>
                  <a:pt x="15663" y="273685"/>
                  <a:pt x="11853" y="304165"/>
                </a:cubicBezTo>
                <a:cubicBezTo>
                  <a:pt x="8043" y="334645"/>
                  <a:pt x="11853" y="354965"/>
                  <a:pt x="11853" y="385445"/>
                </a:cubicBezTo>
                <a:cubicBezTo>
                  <a:pt x="11853" y="415925"/>
                  <a:pt x="11853" y="424180"/>
                  <a:pt x="11853" y="456565"/>
                </a:cubicBezTo>
                <a:cubicBezTo>
                  <a:pt x="11853" y="488950"/>
                  <a:pt x="11853" y="505460"/>
                  <a:pt x="11853" y="548005"/>
                </a:cubicBezTo>
                <a:cubicBezTo>
                  <a:pt x="11853" y="590550"/>
                  <a:pt x="13758" y="626745"/>
                  <a:pt x="11853" y="669290"/>
                </a:cubicBezTo>
                <a:cubicBezTo>
                  <a:pt x="9948" y="711835"/>
                  <a:pt x="3598" y="723900"/>
                  <a:pt x="1693" y="760730"/>
                </a:cubicBezTo>
                <a:cubicBezTo>
                  <a:pt x="-212" y="797560"/>
                  <a:pt x="1693" y="815340"/>
                  <a:pt x="1693" y="852170"/>
                </a:cubicBezTo>
                <a:cubicBezTo>
                  <a:pt x="1693" y="889000"/>
                  <a:pt x="1693" y="911225"/>
                  <a:pt x="1693" y="943610"/>
                </a:cubicBezTo>
                <a:cubicBezTo>
                  <a:pt x="1693" y="975995"/>
                  <a:pt x="-2117" y="983615"/>
                  <a:pt x="1693" y="1014095"/>
                </a:cubicBezTo>
                <a:cubicBezTo>
                  <a:pt x="5503" y="1044575"/>
                  <a:pt x="11853" y="1064895"/>
                  <a:pt x="22013" y="1095375"/>
                </a:cubicBezTo>
                <a:cubicBezTo>
                  <a:pt x="32173" y="1125855"/>
                  <a:pt x="40428" y="1136015"/>
                  <a:pt x="52493" y="1166495"/>
                </a:cubicBezTo>
                <a:cubicBezTo>
                  <a:pt x="64558" y="1196975"/>
                  <a:pt x="70908" y="1215390"/>
                  <a:pt x="82973" y="1247775"/>
                </a:cubicBezTo>
                <a:cubicBezTo>
                  <a:pt x="95038" y="1280160"/>
                  <a:pt x="93133" y="1300480"/>
                  <a:pt x="113453" y="1329055"/>
                </a:cubicBezTo>
                <a:cubicBezTo>
                  <a:pt x="133773" y="1357630"/>
                  <a:pt x="154093" y="1369695"/>
                  <a:pt x="184573" y="1390015"/>
                </a:cubicBezTo>
                <a:cubicBezTo>
                  <a:pt x="215053" y="1410335"/>
                  <a:pt x="234738" y="1414145"/>
                  <a:pt x="265218" y="1430020"/>
                </a:cubicBezTo>
                <a:cubicBezTo>
                  <a:pt x="295698" y="1445895"/>
                  <a:pt x="305858" y="1458595"/>
                  <a:pt x="336338" y="1470660"/>
                </a:cubicBezTo>
                <a:cubicBezTo>
                  <a:pt x="366818" y="1482725"/>
                  <a:pt x="387138" y="1480820"/>
                  <a:pt x="417618" y="1490980"/>
                </a:cubicBezTo>
                <a:cubicBezTo>
                  <a:pt x="448098" y="1501140"/>
                  <a:pt x="460163" y="1509395"/>
                  <a:pt x="488738" y="1521460"/>
                </a:cubicBezTo>
                <a:cubicBezTo>
                  <a:pt x="517313" y="1533525"/>
                  <a:pt x="531283" y="1539875"/>
                  <a:pt x="559858" y="1551940"/>
                </a:cubicBezTo>
                <a:cubicBezTo>
                  <a:pt x="588433" y="1564005"/>
                  <a:pt x="601768" y="1572260"/>
                  <a:pt x="630343" y="1582420"/>
                </a:cubicBezTo>
                <a:cubicBezTo>
                  <a:pt x="658918" y="1592580"/>
                  <a:pt x="669078" y="1592580"/>
                  <a:pt x="701463" y="1602740"/>
                </a:cubicBezTo>
                <a:cubicBezTo>
                  <a:pt x="733848" y="1612900"/>
                  <a:pt x="758613" y="1624965"/>
                  <a:pt x="792903" y="1633220"/>
                </a:cubicBezTo>
                <a:cubicBezTo>
                  <a:pt x="827193" y="1641475"/>
                  <a:pt x="843703" y="1641475"/>
                  <a:pt x="874183" y="1643380"/>
                </a:cubicBezTo>
                <a:cubicBezTo>
                  <a:pt x="904663" y="1645285"/>
                  <a:pt x="916728" y="1645285"/>
                  <a:pt x="945303" y="1643380"/>
                </a:cubicBezTo>
                <a:cubicBezTo>
                  <a:pt x="973878" y="1641475"/>
                  <a:pt x="985308" y="1639570"/>
                  <a:pt x="1015788" y="1633220"/>
                </a:cubicBezTo>
                <a:cubicBezTo>
                  <a:pt x="1046268" y="1626870"/>
                  <a:pt x="1066588" y="1623060"/>
                  <a:pt x="1097068" y="1612900"/>
                </a:cubicBezTo>
                <a:cubicBezTo>
                  <a:pt x="1127548" y="1602740"/>
                  <a:pt x="1139613" y="1592580"/>
                  <a:pt x="1168188" y="1582420"/>
                </a:cubicBezTo>
                <a:cubicBezTo>
                  <a:pt x="1196763" y="1572260"/>
                  <a:pt x="1210733" y="1570355"/>
                  <a:pt x="1239308" y="1562100"/>
                </a:cubicBezTo>
                <a:cubicBezTo>
                  <a:pt x="1267883" y="1553845"/>
                  <a:pt x="1243753" y="1560195"/>
                  <a:pt x="1310428" y="1541780"/>
                </a:cubicBezTo>
                <a:cubicBezTo>
                  <a:pt x="1377103" y="1523365"/>
                  <a:pt x="1507278" y="1489075"/>
                  <a:pt x="1573953" y="1470660"/>
                </a:cubicBezTo>
                <a:cubicBezTo>
                  <a:pt x="1640628" y="1452245"/>
                  <a:pt x="1616498" y="1454150"/>
                  <a:pt x="1645073" y="1450340"/>
                </a:cubicBezTo>
                <a:cubicBezTo>
                  <a:pt x="1673648" y="1446530"/>
                  <a:pt x="1685713" y="1450340"/>
                  <a:pt x="1716193" y="1450340"/>
                </a:cubicBezTo>
                <a:cubicBezTo>
                  <a:pt x="1746673" y="1450340"/>
                  <a:pt x="1766358" y="1450340"/>
                  <a:pt x="1796838" y="1450340"/>
                </a:cubicBezTo>
                <a:cubicBezTo>
                  <a:pt x="1827318" y="1450340"/>
                  <a:pt x="1837478" y="1450340"/>
                  <a:pt x="1867958" y="1450340"/>
                </a:cubicBezTo>
                <a:cubicBezTo>
                  <a:pt x="1898438" y="1450340"/>
                  <a:pt x="1918758" y="1452245"/>
                  <a:pt x="1949238" y="1450340"/>
                </a:cubicBezTo>
                <a:cubicBezTo>
                  <a:pt x="1979718" y="1448435"/>
                  <a:pt x="1987973" y="1442085"/>
                  <a:pt x="2020358" y="1440180"/>
                </a:cubicBezTo>
                <a:cubicBezTo>
                  <a:pt x="2052743" y="1438275"/>
                  <a:pt x="2079413" y="1440180"/>
                  <a:pt x="2111798" y="1440180"/>
                </a:cubicBezTo>
                <a:cubicBezTo>
                  <a:pt x="2144183" y="1440180"/>
                  <a:pt x="2147993" y="1442085"/>
                  <a:pt x="2182283" y="1440180"/>
                </a:cubicBezTo>
                <a:cubicBezTo>
                  <a:pt x="2216573" y="1438275"/>
                  <a:pt x="2243243" y="1433830"/>
                  <a:pt x="2283883" y="1430020"/>
                </a:cubicBezTo>
                <a:cubicBezTo>
                  <a:pt x="2324523" y="1426210"/>
                  <a:pt x="2346748" y="1423670"/>
                  <a:pt x="2385483" y="1419860"/>
                </a:cubicBezTo>
                <a:cubicBezTo>
                  <a:pt x="2424218" y="1416050"/>
                  <a:pt x="2442633" y="1411605"/>
                  <a:pt x="2476923" y="1409700"/>
                </a:cubicBezTo>
                <a:cubicBezTo>
                  <a:pt x="2511213" y="1407795"/>
                  <a:pt x="2523278" y="1411605"/>
                  <a:pt x="2557568" y="1409700"/>
                </a:cubicBezTo>
                <a:cubicBezTo>
                  <a:pt x="2591858" y="1407795"/>
                  <a:pt x="2614718" y="1401445"/>
                  <a:pt x="2649008" y="1399540"/>
                </a:cubicBezTo>
                <a:cubicBezTo>
                  <a:pt x="2683298" y="1397635"/>
                  <a:pt x="2697903" y="1399540"/>
                  <a:pt x="2730288" y="1399540"/>
                </a:cubicBezTo>
                <a:cubicBezTo>
                  <a:pt x="2762673" y="1399540"/>
                  <a:pt x="2781088" y="1399540"/>
                  <a:pt x="2811568" y="1399540"/>
                </a:cubicBezTo>
                <a:cubicBezTo>
                  <a:pt x="2842048" y="1399540"/>
                  <a:pt x="2852208" y="1401445"/>
                  <a:pt x="2882688" y="1399540"/>
                </a:cubicBezTo>
                <a:cubicBezTo>
                  <a:pt x="2913168" y="1397635"/>
                  <a:pt x="2930948" y="1391920"/>
                  <a:pt x="2963333" y="1390015"/>
                </a:cubicBezTo>
                <a:cubicBezTo>
                  <a:pt x="2995718" y="1388110"/>
                  <a:pt x="3010323" y="1390015"/>
                  <a:pt x="3044613" y="1390015"/>
                </a:cubicBezTo>
                <a:cubicBezTo>
                  <a:pt x="3078903" y="1390015"/>
                  <a:pt x="3099223" y="1390015"/>
                  <a:pt x="3136053" y="1390015"/>
                </a:cubicBezTo>
                <a:cubicBezTo>
                  <a:pt x="3172883" y="1390015"/>
                  <a:pt x="3195108" y="1390015"/>
                  <a:pt x="3227493" y="1390015"/>
                </a:cubicBezTo>
                <a:cubicBezTo>
                  <a:pt x="3259878" y="1390015"/>
                  <a:pt x="3269403" y="1390015"/>
                  <a:pt x="3297978" y="1390015"/>
                </a:cubicBezTo>
                <a:cubicBezTo>
                  <a:pt x="3326553" y="1390015"/>
                  <a:pt x="3338618" y="1390015"/>
                  <a:pt x="3369098" y="1390015"/>
                </a:cubicBezTo>
                <a:cubicBezTo>
                  <a:pt x="3399578" y="1390015"/>
                  <a:pt x="3417993" y="1388110"/>
                  <a:pt x="3450378" y="1390015"/>
                </a:cubicBezTo>
                <a:cubicBezTo>
                  <a:pt x="3482763" y="1391920"/>
                  <a:pt x="3477048" y="1393825"/>
                  <a:pt x="3531658" y="1399540"/>
                </a:cubicBezTo>
                <a:cubicBezTo>
                  <a:pt x="3586268" y="1405255"/>
                  <a:pt x="3669453" y="1416050"/>
                  <a:pt x="3724063" y="1419860"/>
                </a:cubicBezTo>
                <a:cubicBezTo>
                  <a:pt x="3778673" y="1423670"/>
                  <a:pt x="3772958" y="1419860"/>
                  <a:pt x="3805343" y="1419860"/>
                </a:cubicBezTo>
                <a:cubicBezTo>
                  <a:pt x="3837728" y="1419860"/>
                  <a:pt x="3856143" y="1417955"/>
                  <a:pt x="3886623" y="1419860"/>
                </a:cubicBezTo>
                <a:cubicBezTo>
                  <a:pt x="3917103" y="1421765"/>
                  <a:pt x="3929168" y="1426210"/>
                  <a:pt x="3957743" y="1430020"/>
                </a:cubicBezTo>
                <a:cubicBezTo>
                  <a:pt x="3986318" y="1433830"/>
                  <a:pt x="4000288" y="1438275"/>
                  <a:pt x="4028863" y="1440180"/>
                </a:cubicBezTo>
                <a:cubicBezTo>
                  <a:pt x="4057438" y="1442085"/>
                  <a:pt x="4065058" y="1438275"/>
                  <a:pt x="4099348" y="1440180"/>
                </a:cubicBezTo>
                <a:cubicBezTo>
                  <a:pt x="4133638" y="1442085"/>
                  <a:pt x="4164118" y="1448435"/>
                  <a:pt x="4200948" y="1450340"/>
                </a:cubicBezTo>
                <a:cubicBezTo>
                  <a:pt x="4237778" y="1452245"/>
                  <a:pt x="4251748" y="1448435"/>
                  <a:pt x="4282228" y="1450340"/>
                </a:cubicBezTo>
                <a:cubicBezTo>
                  <a:pt x="4312708" y="1452245"/>
                  <a:pt x="4324773" y="1443990"/>
                  <a:pt x="4353348" y="1460500"/>
                </a:cubicBezTo>
                <a:cubicBezTo>
                  <a:pt x="4381923" y="1477010"/>
                  <a:pt x="4398433" y="1503045"/>
                  <a:pt x="4424468" y="1531620"/>
                </a:cubicBezTo>
                <a:cubicBezTo>
                  <a:pt x="4450503" y="1560195"/>
                  <a:pt x="4458758" y="1582420"/>
                  <a:pt x="4484793" y="1602740"/>
                </a:cubicBezTo>
                <a:cubicBezTo>
                  <a:pt x="4510828" y="1623060"/>
                  <a:pt x="4529243" y="1612900"/>
                  <a:pt x="4555913" y="1633220"/>
                </a:cubicBezTo>
                <a:cubicBezTo>
                  <a:pt x="4582583" y="1653540"/>
                  <a:pt x="4602903" y="1675765"/>
                  <a:pt x="4616873" y="1704340"/>
                </a:cubicBezTo>
                <a:cubicBezTo>
                  <a:pt x="4630843" y="1732915"/>
                  <a:pt x="4625128" y="1746250"/>
                  <a:pt x="4627033" y="1774825"/>
                </a:cubicBezTo>
                <a:cubicBezTo>
                  <a:pt x="4628938" y="1803400"/>
                  <a:pt x="4628938" y="1817370"/>
                  <a:pt x="4627033" y="1845945"/>
                </a:cubicBezTo>
                <a:cubicBezTo>
                  <a:pt x="4625128" y="1874520"/>
                  <a:pt x="4618778" y="1888490"/>
                  <a:pt x="4616873" y="1917065"/>
                </a:cubicBezTo>
                <a:cubicBezTo>
                  <a:pt x="4614968" y="1945640"/>
                  <a:pt x="4616873" y="1959610"/>
                  <a:pt x="4616873" y="1988185"/>
                </a:cubicBezTo>
                <a:cubicBezTo>
                  <a:pt x="4616873" y="2016760"/>
                  <a:pt x="4620683" y="2030730"/>
                  <a:pt x="4616873" y="2059305"/>
                </a:cubicBezTo>
                <a:cubicBezTo>
                  <a:pt x="4613063" y="2087880"/>
                  <a:pt x="4613063" y="2101850"/>
                  <a:pt x="4596553" y="2130425"/>
                </a:cubicBezTo>
                <a:cubicBezTo>
                  <a:pt x="4580043" y="2159000"/>
                  <a:pt x="4562263" y="2178685"/>
                  <a:pt x="4535593" y="2200910"/>
                </a:cubicBezTo>
                <a:cubicBezTo>
                  <a:pt x="4508923" y="2223135"/>
                  <a:pt x="4496858" y="2225040"/>
                  <a:pt x="4464473" y="2241550"/>
                </a:cubicBezTo>
                <a:cubicBezTo>
                  <a:pt x="4432088" y="2258060"/>
                  <a:pt x="4407958" y="2270125"/>
                  <a:pt x="4373668" y="2282190"/>
                </a:cubicBezTo>
                <a:cubicBezTo>
                  <a:pt x="4339378" y="2294255"/>
                  <a:pt x="4324773" y="2292350"/>
                  <a:pt x="4292388" y="2302510"/>
                </a:cubicBezTo>
                <a:cubicBezTo>
                  <a:pt x="4260003" y="2312670"/>
                  <a:pt x="4243493" y="2322830"/>
                  <a:pt x="4211108" y="2332990"/>
                </a:cubicBezTo>
                <a:cubicBezTo>
                  <a:pt x="4178723" y="2343150"/>
                  <a:pt x="4160308" y="2346960"/>
                  <a:pt x="4129828" y="2353310"/>
                </a:cubicBezTo>
                <a:cubicBezTo>
                  <a:pt x="4099348" y="2359660"/>
                  <a:pt x="4091093" y="2359660"/>
                  <a:pt x="4058708" y="2363470"/>
                </a:cubicBezTo>
                <a:cubicBezTo>
                  <a:pt x="4026323" y="2367280"/>
                  <a:pt x="4004098" y="2369820"/>
                  <a:pt x="3967903" y="2373630"/>
                </a:cubicBezTo>
                <a:cubicBezTo>
                  <a:pt x="3931708" y="2377440"/>
                  <a:pt x="3917103" y="2381885"/>
                  <a:pt x="3876463" y="2383790"/>
                </a:cubicBezTo>
                <a:cubicBezTo>
                  <a:pt x="3835823" y="2385695"/>
                  <a:pt x="3807248" y="2383790"/>
                  <a:pt x="3764703" y="2383790"/>
                </a:cubicBezTo>
                <a:cubicBezTo>
                  <a:pt x="3722158" y="2383790"/>
                  <a:pt x="3699933" y="2383790"/>
                  <a:pt x="3663738" y="2383790"/>
                </a:cubicBezTo>
                <a:cubicBezTo>
                  <a:pt x="3627543" y="2383790"/>
                  <a:pt x="3612938" y="2387600"/>
                  <a:pt x="3582458" y="2383790"/>
                </a:cubicBezTo>
                <a:cubicBezTo>
                  <a:pt x="3551978" y="2379980"/>
                  <a:pt x="3539913" y="2371725"/>
                  <a:pt x="3511338" y="2363470"/>
                </a:cubicBezTo>
                <a:cubicBezTo>
                  <a:pt x="3482763" y="2355215"/>
                  <a:pt x="3470698" y="2349500"/>
                  <a:pt x="3440218" y="2343150"/>
                </a:cubicBezTo>
                <a:cubicBezTo>
                  <a:pt x="3409738" y="2336800"/>
                  <a:pt x="3391323" y="2336800"/>
                  <a:pt x="3358938" y="2332990"/>
                </a:cubicBezTo>
                <a:cubicBezTo>
                  <a:pt x="3326553" y="2329180"/>
                  <a:pt x="3310678" y="2326640"/>
                  <a:pt x="3278293" y="2322830"/>
                </a:cubicBezTo>
                <a:cubicBezTo>
                  <a:pt x="3245908" y="2319020"/>
                  <a:pt x="3229398" y="2319020"/>
                  <a:pt x="3197013" y="2312670"/>
                </a:cubicBezTo>
                <a:cubicBezTo>
                  <a:pt x="3164628" y="2306320"/>
                  <a:pt x="3150023" y="2298700"/>
                  <a:pt x="3115733" y="2292350"/>
                </a:cubicBezTo>
                <a:cubicBezTo>
                  <a:pt x="3081443" y="2286000"/>
                  <a:pt x="3056678" y="2288540"/>
                  <a:pt x="3024293" y="2282190"/>
                </a:cubicBezTo>
                <a:cubicBezTo>
                  <a:pt x="2991908" y="2275840"/>
                  <a:pt x="2981748" y="2268220"/>
                  <a:pt x="2953173" y="2261870"/>
                </a:cubicBezTo>
                <a:cubicBezTo>
                  <a:pt x="2924598" y="2255520"/>
                  <a:pt x="2915073" y="2255520"/>
                  <a:pt x="2882688" y="2251710"/>
                </a:cubicBezTo>
                <a:cubicBezTo>
                  <a:pt x="2850303" y="2247900"/>
                  <a:pt x="2825538" y="2243455"/>
                  <a:pt x="2791248" y="2241550"/>
                </a:cubicBezTo>
                <a:cubicBezTo>
                  <a:pt x="2756958" y="2239645"/>
                  <a:pt x="2740448" y="2245360"/>
                  <a:pt x="2709968" y="2241550"/>
                </a:cubicBezTo>
                <a:cubicBezTo>
                  <a:pt x="2679488" y="2237740"/>
                  <a:pt x="2667423" y="2225040"/>
                  <a:pt x="2638848" y="2221230"/>
                </a:cubicBezTo>
                <a:cubicBezTo>
                  <a:pt x="2610273" y="2217420"/>
                  <a:pt x="2600113" y="2221230"/>
                  <a:pt x="2567728" y="2221230"/>
                </a:cubicBezTo>
                <a:cubicBezTo>
                  <a:pt x="2535343" y="2221230"/>
                  <a:pt x="2511213" y="2221230"/>
                  <a:pt x="2476923" y="2221230"/>
                </a:cubicBezTo>
                <a:cubicBezTo>
                  <a:pt x="2442633" y="2221230"/>
                  <a:pt x="2429933" y="2221230"/>
                  <a:pt x="2395643" y="2221230"/>
                </a:cubicBezTo>
                <a:cubicBezTo>
                  <a:pt x="2361353" y="2221230"/>
                  <a:pt x="2338493" y="2221230"/>
                  <a:pt x="2304203" y="2221230"/>
                </a:cubicBezTo>
                <a:cubicBezTo>
                  <a:pt x="2269913" y="2221230"/>
                  <a:pt x="2259118" y="2221230"/>
                  <a:pt x="2222923" y="2221230"/>
                </a:cubicBezTo>
                <a:cubicBezTo>
                  <a:pt x="2186728" y="2221230"/>
                  <a:pt x="2158153" y="2221230"/>
                  <a:pt x="2121958" y="2221230"/>
                </a:cubicBezTo>
                <a:cubicBezTo>
                  <a:pt x="2085763" y="2221230"/>
                  <a:pt x="2071158" y="2221230"/>
                  <a:pt x="2040678" y="2221230"/>
                </a:cubicBezTo>
                <a:cubicBezTo>
                  <a:pt x="2010198" y="2221230"/>
                  <a:pt x="2001943" y="2221230"/>
                  <a:pt x="1969558" y="2221230"/>
                </a:cubicBezTo>
                <a:cubicBezTo>
                  <a:pt x="1937173" y="2221230"/>
                  <a:pt x="1910503" y="2221230"/>
                  <a:pt x="1878118" y="2221230"/>
                </a:cubicBezTo>
                <a:cubicBezTo>
                  <a:pt x="1845733" y="2221230"/>
                  <a:pt x="1835573" y="2221230"/>
                  <a:pt x="1806998" y="2221230"/>
                </a:cubicBezTo>
                <a:cubicBezTo>
                  <a:pt x="1778423" y="2221230"/>
                  <a:pt x="1765088" y="2221230"/>
                  <a:pt x="1736513" y="2221230"/>
                </a:cubicBezTo>
                <a:cubicBezTo>
                  <a:pt x="1707938" y="2221230"/>
                  <a:pt x="1693968" y="2221230"/>
                  <a:pt x="1665393" y="2221230"/>
                </a:cubicBezTo>
                <a:cubicBezTo>
                  <a:pt x="1636818" y="2221230"/>
                  <a:pt x="1624753" y="2221230"/>
                  <a:pt x="1594273" y="2221230"/>
                </a:cubicBezTo>
                <a:cubicBezTo>
                  <a:pt x="1563793" y="2221230"/>
                  <a:pt x="1545378" y="2221230"/>
                  <a:pt x="1512993" y="2221230"/>
                </a:cubicBezTo>
                <a:cubicBezTo>
                  <a:pt x="1480608" y="2221230"/>
                  <a:pt x="1462193" y="2221230"/>
                  <a:pt x="1431713" y="2221230"/>
                </a:cubicBezTo>
                <a:cubicBezTo>
                  <a:pt x="1401233" y="2221230"/>
                  <a:pt x="1389803" y="2221230"/>
                  <a:pt x="1361228" y="2221230"/>
                </a:cubicBezTo>
                <a:cubicBezTo>
                  <a:pt x="1332653" y="2221230"/>
                  <a:pt x="1320588" y="2223135"/>
                  <a:pt x="1290108" y="2221230"/>
                </a:cubicBezTo>
                <a:cubicBezTo>
                  <a:pt x="1259628" y="2219325"/>
                  <a:pt x="1239308" y="2219325"/>
                  <a:pt x="1208828" y="2211070"/>
                </a:cubicBezTo>
                <a:cubicBezTo>
                  <a:pt x="1178348" y="2202815"/>
                  <a:pt x="1166283" y="2192655"/>
                  <a:pt x="1137708" y="2180590"/>
                </a:cubicBezTo>
                <a:cubicBezTo>
                  <a:pt x="1109133" y="2168525"/>
                  <a:pt x="1095163" y="2166620"/>
                  <a:pt x="1066588" y="2150745"/>
                </a:cubicBezTo>
                <a:cubicBezTo>
                  <a:pt x="1038013" y="2134870"/>
                  <a:pt x="1016423" y="2124075"/>
                  <a:pt x="996103" y="2099945"/>
                </a:cubicBezTo>
                <a:cubicBezTo>
                  <a:pt x="975783" y="2075815"/>
                  <a:pt x="979593" y="2057400"/>
                  <a:pt x="965623" y="2028825"/>
                </a:cubicBezTo>
                <a:cubicBezTo>
                  <a:pt x="951653" y="2000250"/>
                  <a:pt x="937048" y="1986280"/>
                  <a:pt x="924983" y="1957705"/>
                </a:cubicBezTo>
                <a:cubicBezTo>
                  <a:pt x="912918" y="1929130"/>
                  <a:pt x="912918" y="1915160"/>
                  <a:pt x="904663" y="1886585"/>
                </a:cubicBezTo>
                <a:cubicBezTo>
                  <a:pt x="896408" y="1858010"/>
                  <a:pt x="898313" y="1844040"/>
                  <a:pt x="884343" y="1815465"/>
                </a:cubicBezTo>
                <a:cubicBezTo>
                  <a:pt x="870373" y="1786890"/>
                  <a:pt x="847513" y="1773555"/>
                  <a:pt x="833543" y="1744980"/>
                </a:cubicBezTo>
                <a:cubicBezTo>
                  <a:pt x="819573" y="1716405"/>
                  <a:pt x="827193" y="1702435"/>
                  <a:pt x="813223" y="1673860"/>
                </a:cubicBezTo>
                <a:cubicBezTo>
                  <a:pt x="799253" y="1645285"/>
                  <a:pt x="771948" y="1615440"/>
                  <a:pt x="762423" y="1602740"/>
                </a:cubicBezTo>
              </a:path>
            </a:pathLst>
          </a:custGeom>
          <a:noFill/>
          <a:ln w="47625" cmpd="sng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2"/>
          <p:cNvSpPr txBox="1">
            <a:spLocks noChangeArrowheads="1"/>
          </p:cNvSpPr>
          <p:nvPr/>
        </p:nvSpPr>
        <p:spPr bwMode="auto">
          <a:xfrm>
            <a:off x="198755" y="1753870"/>
            <a:ext cx="4728210" cy="1085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l"/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void sound()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{</a:t>
            </a:r>
            <a:endParaRPr lang="en-US" altLang="zh-CN" sz="16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if(</a:t>
            </a:r>
            <a:r>
              <a:rPr lang="en-US" altLang="zh-CN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w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&gt;30){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System.out.println(“sound1”)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;}</a:t>
            </a:r>
            <a:endParaRPr lang="en-US" altLang="zh-CN" sz="16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else{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System.out.println(“sound2”);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sz="16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18415" algn="l"/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sz="16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9" grpId="1"/>
      <p:bldP spid="26" grpId="1"/>
      <p:bldP spid="36" grpId="1" animBg="1"/>
      <p:bldP spid="41" grpId="0" bldLvl="0" animBg="1"/>
      <p:bldP spid="41" grpId="1" animBg="1"/>
      <p:bldP spid="17" grpId="0" bldLvl="0" animBg="1"/>
      <p:bldP spid="17" grpId="1" animBg="1"/>
      <p:bldP spid="18" grpId="0" bldLvl="0" animBg="1"/>
      <p:bldP spid="18" grpId="1" animBg="1"/>
      <p:bldP spid="15" grpId="0" bldLvl="0" animBg="1"/>
      <p:bldP spid="15" grpId="1" animBg="1"/>
      <p:bldP spid="24" grpId="0" bldLvl="0" animBg="1"/>
      <p:bldP spid="24" grpId="1" animBg="1"/>
      <p:bldP spid="27" grpId="0" bldLvl="0" animBg="1"/>
      <p:bldP spid="27" grpId="1" animBg="1"/>
      <p:bldP spid="25" grpId="0" bldLvl="0" animBg="1"/>
      <p:bldP spid="25" grpId="1" animBg="1"/>
      <p:bldP spid="30" grpId="0" bldLvl="0" animBg="1"/>
      <p:bldP spid="30" grpId="1" animBg="1"/>
      <p:bldP spid="2" grpId="0" bldLvl="0" animBg="1"/>
      <p:bldP spid="2" grpId="1" animBg="1"/>
      <p:bldP spid="12" grpId="0" animBg="1"/>
      <p:bldP spid="12" grpId="1" animBg="1"/>
      <p:bldP spid="13" grpId="0" animBg="1"/>
      <p:bldP spid="13" grpId="1" animBg="1"/>
      <p:bldP spid="21" grpId="0" animBg="1"/>
      <p:bldP spid="21" grpId="1" animBg="1"/>
      <p:bldP spid="22" grpId="0" animBg="1"/>
      <p:bldP spid="22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" y="131445"/>
            <a:ext cx="11788775" cy="705485"/>
          </a:xfrm>
        </p:spPr>
        <p:txBody>
          <a:bodyPr>
            <a:normAutofit/>
          </a:bodyPr>
          <a:p>
            <a:r>
              <a:rPr lang="zh-CN" altLang="en-US"/>
              <a:t>(Mylnteger 类）设计一个名为 Mylnteger 的类。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913130"/>
            <a:ext cx="11039475" cy="34417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这个类包括：</a:t>
            </a:r>
            <a:r>
              <a:rPr lang="zh-CN" altLang="en-US">
                <a:sym typeface="+mn-ea"/>
              </a:rPr>
              <a:t>  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一个名为 value 的int 型数据域.存储这个对象表示的int 值。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— 个为指定的int 值，创建 Mylnteger 对象的构造方法。 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如果值分别为偶数、奇数或素数，那么isEven()、isOdd()和isPrime() 方法都会返回 true 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如果指定值分别为偶数、奇数或素数，那么 isEven(int)、isOdd(int)和 isPrime(int)会返回 true。 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如果该对象的值与指定的值相等，那么equals(int)返回 true 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编写客户程序测试这个类中的所有方法。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394970"/>
            <a:ext cx="2382520" cy="705485"/>
          </a:xfrm>
        </p:spPr>
        <p:txBody>
          <a:bodyPr/>
          <a:p>
            <a:r>
              <a:rPr lang="zh-CN" altLang="en-US"/>
              <a:t>类和对象</a:t>
            </a:r>
            <a:endParaRPr lang="zh-CN" altLang="en-US"/>
          </a:p>
        </p:txBody>
      </p:sp>
      <p:sp>
        <p:nvSpPr>
          <p:cNvPr id="77" name="文本框 2"/>
          <p:cNvSpPr txBox="1">
            <a:spLocks noChangeArrowheads="1"/>
          </p:cNvSpPr>
          <p:nvPr/>
        </p:nvSpPr>
        <p:spPr bwMode="auto">
          <a:xfrm>
            <a:off x="688023" y="1565910"/>
            <a:ext cx="3367405" cy="925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玩具狗的模板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9" name="文本框 2"/>
          <p:cNvSpPr txBox="1">
            <a:spLocks noChangeArrowheads="1"/>
          </p:cNvSpPr>
          <p:nvPr/>
        </p:nvSpPr>
        <p:spPr bwMode="auto">
          <a:xfrm>
            <a:off x="5267643" y="1432560"/>
            <a:ext cx="5028565" cy="925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玩具狗：dog1---h,w,sound()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5267643" y="2570480"/>
            <a:ext cx="5028565" cy="925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玩具狗：dog2---h,w,sound()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055745" y="1776730"/>
            <a:ext cx="1200150" cy="23812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046855" y="2127250"/>
            <a:ext cx="1215390" cy="91440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2"/>
          <p:cNvSpPr txBox="1">
            <a:spLocks noChangeArrowheads="1"/>
          </p:cNvSpPr>
          <p:nvPr/>
        </p:nvSpPr>
        <p:spPr bwMode="auto">
          <a:xfrm>
            <a:off x="172085" y="2358390"/>
            <a:ext cx="4576445" cy="39693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/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class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Dog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4" name="文本框 2"/>
          <p:cNvSpPr txBox="1">
            <a:spLocks noChangeArrowheads="1"/>
          </p:cNvSpPr>
          <p:nvPr/>
        </p:nvSpPr>
        <p:spPr bwMode="auto">
          <a:xfrm>
            <a:off x="5267960" y="523875"/>
            <a:ext cx="2599690" cy="873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 dog1;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dog1=new Dog();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08330" y="5643245"/>
            <a:ext cx="2649855" cy="368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indent="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Dog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(){  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88340" y="2701925"/>
            <a:ext cx="2599055" cy="368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algn="l"/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//属性---变量---定义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608330" y="3855085"/>
            <a:ext cx="3754755" cy="368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algn="l"/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//行为--做什么--方法--定义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808990" y="3109595"/>
            <a:ext cx="1423035" cy="64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h;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w;   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08330" y="4293235"/>
            <a:ext cx="4080510" cy="922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void sound(){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System.out.println(“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sound”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   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609600" y="5285105"/>
            <a:ext cx="3054985" cy="368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algn="l"/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构造方法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创建实体对象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文本框 2"/>
          <p:cNvSpPr txBox="1">
            <a:spLocks noChangeArrowheads="1"/>
          </p:cNvSpPr>
          <p:nvPr/>
        </p:nvSpPr>
        <p:spPr bwMode="auto">
          <a:xfrm>
            <a:off x="5267960" y="3496310"/>
            <a:ext cx="2462530" cy="915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 dog2;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dog2=new Dog();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文本框 2"/>
          <p:cNvSpPr txBox="1">
            <a:spLocks noChangeArrowheads="1"/>
          </p:cNvSpPr>
          <p:nvPr/>
        </p:nvSpPr>
        <p:spPr bwMode="auto">
          <a:xfrm>
            <a:off x="8101330" y="205740"/>
            <a:ext cx="2195195" cy="1226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dog1.h</a:t>
            </a: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=100;  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dog1.w</a:t>
            </a: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=200;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dog1.sound()</a:t>
            </a: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7867650" y="3496310"/>
            <a:ext cx="3939540" cy="2037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dog2.h</a:t>
            </a: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=100;  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dog2.w</a:t>
            </a: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=200;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dog2.sound()</a:t>
            </a: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System.out.println(</a:t>
            </a:r>
            <a:r>
              <a:rPr lang="en-US" altLang="zh-CN" sz="2400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dog2.h</a:t>
            </a: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System.out.println(</a:t>
            </a:r>
            <a:r>
              <a:rPr lang="en-US" altLang="zh-CN" sz="2400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dog2.w</a:t>
            </a: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文本框 2"/>
          <p:cNvSpPr txBox="1">
            <a:spLocks noChangeArrowheads="1"/>
          </p:cNvSpPr>
          <p:nvPr/>
        </p:nvSpPr>
        <p:spPr bwMode="auto">
          <a:xfrm>
            <a:off x="2919730" y="1829435"/>
            <a:ext cx="900430" cy="4184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--类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/>
        </p:nvSpPr>
        <p:spPr bwMode="auto">
          <a:xfrm>
            <a:off x="9909810" y="1676400"/>
            <a:ext cx="97028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sz="2400" b="1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实体</a:t>
            </a:r>
            <a:endParaRPr lang="zh-CN" altLang="en-US" sz="2400" b="1" kern="100"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" name="文本框 2"/>
          <p:cNvSpPr txBox="1">
            <a:spLocks noChangeArrowheads="1"/>
          </p:cNvSpPr>
          <p:nvPr/>
        </p:nvSpPr>
        <p:spPr bwMode="auto">
          <a:xfrm>
            <a:off x="9909810" y="2814320"/>
            <a:ext cx="97028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sz="2400" b="1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实体</a:t>
            </a:r>
            <a:endParaRPr lang="zh-CN" altLang="en-US" sz="2400" b="1" kern="100"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0" name="文本框 2"/>
          <p:cNvSpPr txBox="1">
            <a:spLocks noChangeArrowheads="1"/>
          </p:cNvSpPr>
          <p:nvPr/>
        </p:nvSpPr>
        <p:spPr bwMode="auto">
          <a:xfrm>
            <a:off x="10676890" y="1685925"/>
            <a:ext cx="900430" cy="4184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对象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10676890" y="2823845"/>
            <a:ext cx="900430" cy="4184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对象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28" grpId="0" bldLvl="0" animBg="1"/>
      <p:bldP spid="28" grpId="1" animBg="1"/>
      <p:bldP spid="29" grpId="0" bldLvl="0" animBg="1"/>
      <p:bldP spid="29" grpId="1" animBg="1"/>
      <p:bldP spid="27" grpId="0" bldLvl="0" animBg="1"/>
      <p:bldP spid="27" grpId="1" animBg="1"/>
      <p:bldP spid="30" grpId="0" bldLvl="0" animBg="1"/>
      <p:bldP spid="30" grpId="1" animBg="1"/>
      <p:bldP spid="31" grpId="0" bldLvl="0" animBg="1"/>
      <p:bldP spid="31" grpId="1" animBg="1"/>
      <p:bldP spid="93" grpId="0" bldLvl="0" animBg="1"/>
      <p:bldP spid="93" grpId="1" animBg="1"/>
      <p:bldP spid="10" grpId="0" bldLvl="0" animBg="1"/>
      <p:bldP spid="10" grpId="1" animBg="1"/>
      <p:bldP spid="20" grpId="0" bldLvl="0" animBg="1"/>
      <p:bldP spid="20" grpId="1" animBg="1"/>
      <p:bldP spid="21" grpId="0" bldLvl="0" animBg="1"/>
      <p:bldP spid="21" grpId="1" animBg="1"/>
      <p:bldP spid="22" grpId="0" bldLvl="0" animBg="1"/>
      <p:bldP spid="22" grpId="1" animBg="1"/>
      <p:bldP spid="94" grpId="0" bldLvl="0" animBg="1"/>
      <p:bldP spid="94" grpId="1" animBg="1"/>
      <p:bldP spid="25" grpId="0" bldLvl="0" animBg="1"/>
      <p:bldP spid="25" grpId="1" animBg="1"/>
      <p:bldP spid="24" grpId="0" bldLvl="0" animBg="1"/>
      <p:bldP spid="24" grpId="1" animBg="1"/>
      <p:bldP spid="26" grpId="0" bldLvl="0" animBg="1"/>
      <p:bldP spid="26" grpId="1" animBg="1"/>
      <p:bldP spid="23" grpId="0" bldLvl="0" animBg="1"/>
      <p:bldP spid="2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160" y="192405"/>
            <a:ext cx="11313160" cy="1121410"/>
          </a:xfrm>
        </p:spPr>
        <p:txBody>
          <a:bodyPr>
            <a:normAutofit/>
          </a:bodyPr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315" y="1470715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MyPoint类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设计一个名为MyPoint的类，表示一个带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坐标和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y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坐标的点。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sym typeface="+mn-ea"/>
              </a:rPr>
              <a:t>该类包括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两个数据域x和y，表⽰这个点的坐标，类型为double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⼀个创建点（</a:t>
            </a:r>
            <a:r>
              <a:rPr lang="en-US" altLang="zh-CN" sz="2400">
                <a:solidFill>
                  <a:schemeClr val="tx1"/>
                </a:solidFill>
              </a:rPr>
              <a:t>0,0</a:t>
            </a:r>
            <a:r>
              <a:rPr lang="zh-CN" altLang="en-US" sz="2400">
                <a:solidFill>
                  <a:schemeClr val="tx1"/>
                </a:solidFill>
              </a:rPr>
              <a:t>）的无参构造⽅法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⼀个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创建特定坐标点的</a:t>
            </a:r>
            <a:r>
              <a:rPr lang="zh-CN" altLang="en-US" sz="2400">
                <a:solidFill>
                  <a:schemeClr val="tx1"/>
                </a:solidFill>
              </a:rPr>
              <a:t>构造⽅法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⼀个getD</a:t>
            </a:r>
            <a:r>
              <a:rPr lang="en-US" altLang="zh-CN" sz="2400">
                <a:solidFill>
                  <a:schemeClr val="tx1"/>
                </a:solidFill>
              </a:rPr>
              <a:t>istance</a:t>
            </a:r>
            <a:r>
              <a:rPr lang="zh-CN" altLang="en-US" sz="2400">
                <a:solidFill>
                  <a:schemeClr val="tx1"/>
                </a:solidFill>
              </a:rPr>
              <a:t>⽅法，返回从该点到指定</a:t>
            </a:r>
            <a:r>
              <a:rPr lang="en-US" altLang="zh-CN" sz="2400">
                <a:solidFill>
                  <a:schemeClr val="tx1"/>
                </a:solidFill>
              </a:rPr>
              <a:t>x</a:t>
            </a:r>
            <a:r>
              <a:rPr lang="zh-CN" altLang="en-US" sz="2400">
                <a:solidFill>
                  <a:schemeClr val="tx1"/>
                </a:solidFill>
              </a:rPr>
              <a:t>和</a:t>
            </a:r>
            <a:r>
              <a:rPr lang="en-US" altLang="zh-CN" sz="2400">
                <a:solidFill>
                  <a:schemeClr val="tx1"/>
                </a:solidFill>
              </a:rPr>
              <a:t>y</a:t>
            </a:r>
            <a:r>
              <a:rPr lang="zh-CN" altLang="en-US" sz="2400">
                <a:solidFill>
                  <a:schemeClr val="tx1"/>
                </a:solidFill>
              </a:rPr>
              <a:t>坐标的指定的之间的距离。</a:t>
            </a:r>
            <a:endParaRPr lang="zh-CN" alt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</a:rPr>
              <a:t>编写测试程序，创建一个点（</a:t>
            </a:r>
            <a:r>
              <a:rPr lang="en-US" altLang="zh-CN" sz="2400">
                <a:solidFill>
                  <a:schemeClr val="tx1"/>
                </a:solidFill>
              </a:rPr>
              <a:t>10,30.5</a:t>
            </a:r>
            <a:r>
              <a:rPr lang="zh-CN" altLang="en-US" sz="2400">
                <a:solidFill>
                  <a:schemeClr val="tx1"/>
                </a:solidFill>
              </a:rPr>
              <a:t>），计算和另一个点（</a:t>
            </a:r>
            <a:r>
              <a:rPr lang="en-US" altLang="zh-CN" sz="2400">
                <a:solidFill>
                  <a:schemeClr val="tx1"/>
                </a:solidFill>
              </a:rPr>
              <a:t>0,0</a:t>
            </a:r>
            <a:r>
              <a:rPr lang="zh-CN" altLang="en-US" sz="2400">
                <a:solidFill>
                  <a:schemeClr val="tx1"/>
                </a:solidFill>
              </a:rPr>
              <a:t>）的距离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7" name="文本框 2"/>
          <p:cNvSpPr txBox="1">
            <a:spLocks noChangeArrowheads="1"/>
          </p:cNvSpPr>
          <p:nvPr/>
        </p:nvSpPr>
        <p:spPr bwMode="auto">
          <a:xfrm>
            <a:off x="0" y="12700"/>
            <a:ext cx="3367405" cy="45847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 algn="l" fontAlgn="auto">
              <a:lnSpc>
                <a:spcPct val="100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玩具狗的模板--类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3" name="文本框 2"/>
          <p:cNvSpPr txBox="1">
            <a:spLocks noChangeArrowheads="1"/>
          </p:cNvSpPr>
          <p:nvPr/>
        </p:nvSpPr>
        <p:spPr bwMode="auto">
          <a:xfrm>
            <a:off x="0" y="415925"/>
            <a:ext cx="5144770" cy="65855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/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class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Dog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//属性---变量---定义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h=1;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w=2;   </a:t>
            </a:r>
            <a:endParaRPr lang="en-US" altLang="zh-CN" b="1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//行为----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方法--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依赖于某个对象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public void sound(){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System.out.println(“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sound”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//属性--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静态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变量--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所有对象共享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b="1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static int count=0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//行为--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静态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方法--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不依赖于某个具体对象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b="1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static boolean isEven(int x){</a:t>
            </a:r>
            <a:endParaRPr lang="en-US" altLang="zh-CN" b="1" kern="0">
              <a:solidFill>
                <a:srgbClr val="7030A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b="1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if(x%2==0)return true;</a:t>
            </a:r>
            <a:endParaRPr lang="en-US" altLang="zh-CN" b="1" kern="0">
              <a:solidFill>
                <a:srgbClr val="7030A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b="1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else </a:t>
            </a:r>
            <a:endParaRPr lang="en-US" altLang="zh-CN" b="1" kern="0">
              <a:solidFill>
                <a:srgbClr val="7030A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b="1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    return false;</a:t>
            </a:r>
            <a:endParaRPr lang="en-US" altLang="zh-CN" b="1" kern="0">
              <a:solidFill>
                <a:srgbClr val="7030A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b="1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构造方法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	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创建实体对象</a:t>
            </a:r>
            <a:endParaRPr lang="zh-CN" altLang="en-US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Dog(){ 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count++;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Dog(int a,ing b){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866140"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h=a;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866140"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w=b;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65455" algn="l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4" name="文本框 2"/>
          <p:cNvSpPr txBox="1">
            <a:spLocks noChangeArrowheads="1"/>
          </p:cNvSpPr>
          <p:nvPr/>
        </p:nvSpPr>
        <p:spPr bwMode="auto">
          <a:xfrm>
            <a:off x="5259070" y="6065520"/>
            <a:ext cx="2533650" cy="662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 dog1=new Dog();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double x=dog1.h;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5580" y="716915"/>
            <a:ext cx="4812665" cy="2122805"/>
          </a:xfrm>
          <a:prstGeom prst="rect">
            <a:avLst/>
          </a:prstGeom>
          <a:noFill/>
          <a:ln w="28575" cmpd="sng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0" y="1047750"/>
            <a:ext cx="428625" cy="1015365"/>
          </a:xfrm>
          <a:prstGeom prst="rect">
            <a:avLst/>
          </a:prstGeom>
          <a:solidFill>
            <a:schemeClr val="accent4"/>
          </a:solidFill>
        </p:spPr>
        <p:txBody>
          <a:bodyPr vert="eaVert" wrap="square" rtlCol="0">
            <a:spAutoFit/>
          </a:bodyPr>
          <a:p>
            <a:r>
              <a:rPr lang="zh-CN" altLang="en-US" sz="1600">
                <a:latin typeface="方正粗黑宋简体" panose="02000000000000000000" charset="-122"/>
                <a:ea typeface="方正粗黑宋简体" panose="02000000000000000000" charset="-122"/>
              </a:rPr>
              <a:t>实例成员</a:t>
            </a:r>
            <a:endParaRPr lang="zh-CN" altLang="en-US" sz="16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7672070" y="2198370"/>
            <a:ext cx="1717675" cy="1450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h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30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6195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w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40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6195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sound()</a:t>
            </a:r>
            <a:endParaRPr lang="en-US" altLang="zh-CN" sz="2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7692390" y="1682115"/>
            <a:ext cx="782955" cy="51244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8"/>
          <p:cNvSpPr/>
          <p:nvPr/>
        </p:nvSpPr>
        <p:spPr>
          <a:xfrm>
            <a:off x="8423275" y="1386840"/>
            <a:ext cx="966470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Text Box 9"/>
          <p:cNvSpPr txBox="1"/>
          <p:nvPr/>
        </p:nvSpPr>
        <p:spPr>
          <a:xfrm>
            <a:off x="7792720" y="1355408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dog2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5508625" y="2203450"/>
            <a:ext cx="1717675" cy="14458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h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1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marL="0" indent="0" algn="l">
              <a:lnSpc>
                <a:spcPts val="2000"/>
              </a:lnSpc>
            </a:pPr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w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2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0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sound()</a:t>
            </a:r>
            <a:endParaRPr lang="en-US" altLang="zh-CN" sz="2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528945" y="1687195"/>
            <a:ext cx="782955" cy="51244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/>
        </p:nvSpPr>
        <p:spPr>
          <a:xfrm>
            <a:off x="6259830" y="1391920"/>
            <a:ext cx="966470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9"/>
          <p:cNvSpPr txBox="1"/>
          <p:nvPr/>
        </p:nvSpPr>
        <p:spPr>
          <a:xfrm>
            <a:off x="5629275" y="1360488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dog1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文本框 2"/>
          <p:cNvSpPr txBox="1">
            <a:spLocks noChangeArrowheads="1"/>
          </p:cNvSpPr>
          <p:nvPr/>
        </p:nvSpPr>
        <p:spPr bwMode="auto">
          <a:xfrm>
            <a:off x="9946640" y="2094865"/>
            <a:ext cx="1758950" cy="46545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en-US" altLang="zh-CN" sz="12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en-US" altLang="zh-CN" sz="2400" b="1" kern="1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isEven(x)</a:t>
            </a:r>
            <a:endParaRPr lang="en-US" altLang="zh-CN" sz="2400" b="1" kern="1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10676255" y="2839720"/>
            <a:ext cx="1029335" cy="66103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en-US" altLang="zh-CN" sz="12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2400" b="1" kern="1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9902825" y="2944813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count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902315" y="2898775"/>
            <a:ext cx="577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方正粗黑宋简体" panose="02000000000000000000" charset="-122"/>
                <a:ea typeface="方正粗黑宋简体" panose="02000000000000000000" charset="-122"/>
              </a:rPr>
              <a:t>1</a:t>
            </a:r>
            <a:endParaRPr lang="en-US" altLang="zh-CN" sz="2400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902315" y="2910840"/>
            <a:ext cx="577850" cy="4603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 sz="2400" b="1">
                <a:latin typeface="方正粗黑宋简体" panose="02000000000000000000" charset="-122"/>
                <a:ea typeface="方正粗黑宋简体" panose="02000000000000000000" charset="-122"/>
              </a:rPr>
              <a:t>2</a:t>
            </a:r>
            <a:endParaRPr lang="en-US" altLang="zh-CN" sz="2400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5580" y="2864485"/>
            <a:ext cx="4812665" cy="2145030"/>
          </a:xfrm>
          <a:prstGeom prst="rect">
            <a:avLst/>
          </a:prstGeom>
          <a:noFill/>
          <a:ln w="28575" cmpd="sng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0" y="3190875"/>
            <a:ext cx="428625" cy="1229995"/>
          </a:xfrm>
          <a:prstGeom prst="rect">
            <a:avLst/>
          </a:prstGeom>
          <a:solidFill>
            <a:schemeClr val="accent4"/>
          </a:solidFill>
        </p:spPr>
        <p:txBody>
          <a:bodyPr vert="eaVert" wrap="square" rtlCol="0">
            <a:spAutoFit/>
          </a:bodyPr>
          <a:p>
            <a:r>
              <a:rPr lang="zh-CN" altLang="en-US" sz="1600">
                <a:latin typeface="方正粗黑宋简体" panose="02000000000000000000" charset="-122"/>
                <a:ea typeface="方正粗黑宋简体" panose="02000000000000000000" charset="-122"/>
              </a:rPr>
              <a:t>非实例成员</a:t>
            </a:r>
            <a:endParaRPr lang="zh-CN" altLang="en-US" sz="16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5259070" y="3623310"/>
            <a:ext cx="6745605" cy="2138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0000" tIns="46800" rIns="90000" bIns="46800" rtlCol="0" anchor="ctr" anchorCtr="0">
            <a:normAutofit fontScale="7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640"/>
              </a:lnSpc>
            </a:pPr>
            <a:r>
              <a:rPr lang="zh-CN" altLang="en-US" sz="222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访问成员：</a:t>
            </a:r>
            <a:endParaRPr lang="zh-CN" altLang="en-US" sz="222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ts val="2640"/>
              </a:lnSpc>
            </a:pPr>
            <a:r>
              <a:rPr lang="zh-CN" altLang="en-US" sz="2285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对象内部访问</a:t>
            </a:r>
            <a:r>
              <a:rPr lang="en-US" altLang="zh-CN" sz="2285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:</a:t>
            </a:r>
            <a:r>
              <a:rPr lang="zh-CN" altLang="en-US" sz="2285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实例成员间可直接访问，也可访问非实例成员</a:t>
            </a:r>
            <a:endParaRPr lang="zh-CN" altLang="en-US" sz="2285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ts val="2640"/>
              </a:lnSpc>
            </a:pPr>
            <a:r>
              <a:rPr lang="zh-CN" altLang="en-US" sz="2285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对象外部访问：</a:t>
            </a:r>
            <a:endParaRPr lang="zh-CN" altLang="en-US" sz="2285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52755" indent="0">
              <a:lnSpc>
                <a:spcPts val="2640"/>
              </a:lnSpc>
            </a:pPr>
            <a:r>
              <a:rPr lang="zh-CN" altLang="en-US" sz="2285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访问实例成员：</a:t>
            </a:r>
            <a:r>
              <a:rPr lang="zh-CN" altLang="en-US" sz="2285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需先创建实例对象，才可访问</a:t>
            </a:r>
            <a:br>
              <a:rPr lang="zh-CN" altLang="en-US" sz="2285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</a:br>
            <a:r>
              <a:rPr lang="zh-CN" altLang="en-US" sz="2285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访问静态成员：</a:t>
            </a:r>
            <a:r>
              <a:rPr lang="zh-CN" altLang="en-US" sz="2285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无需创建该类的实例，通过类名就可访问</a:t>
            </a:r>
            <a:endParaRPr lang="zh-CN" altLang="en-US" sz="2285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43" name="文本框 2"/>
          <p:cNvSpPr txBox="1">
            <a:spLocks noChangeArrowheads="1"/>
          </p:cNvSpPr>
          <p:nvPr/>
        </p:nvSpPr>
        <p:spPr bwMode="auto">
          <a:xfrm>
            <a:off x="238125" y="1753870"/>
            <a:ext cx="4728210" cy="1085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l"/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void sound()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{</a:t>
            </a:r>
            <a:endParaRPr lang="en-US" altLang="zh-CN" sz="16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if(</a:t>
            </a:r>
            <a:r>
              <a:rPr lang="en-US" altLang="zh-CN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w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&gt;30){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System.out.println(“sound1”)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;}</a:t>
            </a:r>
            <a:endParaRPr lang="en-US" altLang="zh-CN" sz="16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else{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System.out.println(“sound2”);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sz="16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18415" algn="l"/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sz="16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文本框 2"/>
          <p:cNvSpPr txBox="1">
            <a:spLocks noChangeArrowheads="1"/>
          </p:cNvSpPr>
          <p:nvPr/>
        </p:nvSpPr>
        <p:spPr bwMode="auto">
          <a:xfrm>
            <a:off x="5278120" y="5677535"/>
            <a:ext cx="2514600" cy="38163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sz="1600" b="1" kern="1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对象名</a:t>
            </a:r>
            <a:r>
              <a:rPr lang="en-US" altLang="zh-CN" sz="1600" b="1" kern="1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. </a:t>
            </a:r>
            <a:r>
              <a:rPr lang="zh-CN" altLang="en-US" sz="1600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实例</a:t>
            </a:r>
            <a:r>
              <a:rPr lang="zh-CN" altLang="en-US" sz="1600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变量或方法</a:t>
            </a:r>
            <a:endParaRPr lang="zh-CN" altLang="en-US" sz="1600" b="1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</p:txBody>
      </p:sp>
      <p:sp>
        <p:nvSpPr>
          <p:cNvPr id="30" name="文本框 2"/>
          <p:cNvSpPr txBox="1">
            <a:spLocks noChangeArrowheads="1"/>
          </p:cNvSpPr>
          <p:nvPr/>
        </p:nvSpPr>
        <p:spPr bwMode="auto">
          <a:xfrm>
            <a:off x="8641080" y="5677535"/>
            <a:ext cx="2261235" cy="38163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sz="1600" b="1" kern="1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类名</a:t>
            </a:r>
            <a:r>
              <a:rPr lang="en-US" altLang="zh-CN" sz="1600" b="1" kern="1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. </a:t>
            </a:r>
            <a:r>
              <a:rPr lang="zh-CN" altLang="en-US" sz="1600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静态变量或方法</a:t>
            </a:r>
            <a:endParaRPr lang="zh-CN" altLang="en-US" sz="1600" b="1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8641080" y="6071870"/>
            <a:ext cx="2726055" cy="35179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int a=</a:t>
            </a:r>
            <a:r>
              <a:rPr lang="en-US" altLang="zh-CN" b="1" kern="100">
                <a:highlight>
                  <a:srgbClr val="FF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</a:t>
            </a:r>
            <a:r>
              <a:rPr lang="en-US" altLang="zh-CN" b="1" kern="100">
                <a:highlight>
                  <a:srgbClr val="FF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. 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count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8641080" y="6436360"/>
            <a:ext cx="2726055" cy="351790"/>
          </a:xfrm>
          <a:prstGeom prst="rect">
            <a:avLst/>
          </a:prstGeom>
          <a:solidFill>
            <a:schemeClr val="accent3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boolean a=</a:t>
            </a:r>
            <a:r>
              <a:rPr lang="en-US" altLang="zh-CN" b="1" kern="100">
                <a:highlight>
                  <a:srgbClr val="FF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</a:t>
            </a:r>
            <a:r>
              <a:rPr lang="en-US" altLang="zh-CN" b="1" kern="100">
                <a:highlight>
                  <a:srgbClr val="FF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. 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isEven(10);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665970" y="1047750"/>
            <a:ext cx="2338705" cy="780415"/>
            <a:chOff x="15222" y="1650"/>
            <a:chExt cx="3683" cy="1229"/>
          </a:xfrm>
        </p:grpSpPr>
        <p:sp>
          <p:nvSpPr>
            <p:cNvPr id="20" name="文本框 2"/>
            <p:cNvSpPr txBox="1">
              <a:spLocks noChangeArrowheads="1"/>
            </p:cNvSpPr>
            <p:nvPr/>
          </p:nvSpPr>
          <p:spPr bwMode="auto">
            <a:xfrm>
              <a:off x="15222" y="1650"/>
              <a:ext cx="3654" cy="554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>
              <a:noAutofit/>
            </a:bodyPr>
            <a:p>
              <a:pPr algn="just" rtl="0" fontAlgn="auto">
                <a:lnSpc>
                  <a:spcPct val="100000"/>
                </a:lnSpc>
              </a:pPr>
              <a:r>
                <a:rPr lang="en-US" altLang="zh-CN" b="1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int a=</a:t>
              </a:r>
              <a:r>
                <a:rPr lang="en-US" altLang="zh-CN" b="1" kern="100">
                  <a:highlight>
                    <a:srgbClr val="FFFF00"/>
                  </a:highlight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dog1 . </a:t>
              </a:r>
              <a:r>
                <a:rPr lang="en-US" altLang="zh-CN" b="1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count</a:t>
              </a:r>
              <a:r>
                <a:rPr lang="en-US" altLang="zh-CN" b="1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;</a:t>
              </a:r>
              <a:endPara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9" name="文本框 2"/>
            <p:cNvSpPr txBox="1">
              <a:spLocks noChangeArrowheads="1"/>
            </p:cNvSpPr>
            <p:nvPr/>
          </p:nvSpPr>
          <p:spPr bwMode="auto">
            <a:xfrm>
              <a:off x="15251" y="2325"/>
              <a:ext cx="3654" cy="554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>
              <a:noAutofit/>
            </a:bodyPr>
            <a:p>
              <a:pPr algn="just" rtl="0" fontAlgn="auto">
                <a:lnSpc>
                  <a:spcPct val="100000"/>
                </a:lnSpc>
              </a:pPr>
              <a:r>
                <a:rPr lang="en-US" altLang="zh-CN" b="1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int a=</a:t>
              </a:r>
              <a:r>
                <a:rPr lang="en-US" altLang="zh-CN" b="1" kern="100">
                  <a:highlight>
                    <a:srgbClr val="FFFF00"/>
                  </a:highlight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dog2. </a:t>
              </a:r>
              <a:r>
                <a:rPr lang="en-US" altLang="zh-CN" b="1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count</a:t>
              </a:r>
              <a:r>
                <a:rPr lang="en-US" altLang="zh-CN" b="1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;</a:t>
              </a:r>
              <a:endPara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45" name="椭圆 44"/>
          <p:cNvSpPr/>
          <p:nvPr/>
        </p:nvSpPr>
        <p:spPr>
          <a:xfrm>
            <a:off x="1511300" y="3933190"/>
            <a:ext cx="789940" cy="33528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标注 45"/>
          <p:cNvSpPr/>
          <p:nvPr/>
        </p:nvSpPr>
        <p:spPr>
          <a:xfrm>
            <a:off x="2870200" y="4237990"/>
            <a:ext cx="1419860" cy="344805"/>
          </a:xfrm>
          <a:prstGeom prst="wedgeRoundRectCallout">
            <a:avLst>
              <a:gd name="adj1" fmla="val -108186"/>
              <a:gd name="adj2" fmla="val -492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 % 2==0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3968750" y="3980815"/>
            <a:ext cx="4610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FF0000"/>
                </a:solidFill>
              </a:rPr>
              <a:t>x</a:t>
            </a:r>
            <a:endParaRPr lang="en-US" altLang="zh-CN" sz="4400">
              <a:solidFill>
                <a:srgbClr val="FF0000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978785" y="4237990"/>
            <a:ext cx="299085" cy="335280"/>
          </a:xfrm>
          <a:prstGeom prst="ellipse">
            <a:avLst/>
          </a:prstGeom>
          <a:solidFill>
            <a:schemeClr val="accent6">
              <a:lumMod val="75000"/>
              <a:alpha val="4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圆角矩形标注 48"/>
          <p:cNvSpPr/>
          <p:nvPr/>
        </p:nvSpPr>
        <p:spPr>
          <a:xfrm>
            <a:off x="3613785" y="4806950"/>
            <a:ext cx="1894840" cy="647065"/>
          </a:xfrm>
          <a:prstGeom prst="wedgeRoundRectCallout">
            <a:avLst>
              <a:gd name="adj1" fmla="val -69772"/>
              <a:gd name="adj2" fmla="val -972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实例成员，和某个具体实例有关</a:t>
            </a: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196340" y="3689985"/>
            <a:ext cx="922655" cy="242570"/>
          </a:xfrm>
          <a:prstGeom prst="rect">
            <a:avLst/>
          </a:prstGeom>
          <a:solidFill>
            <a:schemeClr val="accent5">
              <a:lumMod val="40000"/>
              <a:lumOff val="60000"/>
              <a:alpha val="27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2"/>
          <p:cNvSpPr txBox="1">
            <a:spLocks noChangeArrowheads="1"/>
          </p:cNvSpPr>
          <p:nvPr/>
        </p:nvSpPr>
        <p:spPr bwMode="auto">
          <a:xfrm>
            <a:off x="5364480" y="121285"/>
            <a:ext cx="5311775" cy="991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错误：静态方法中使用了实例成员修改方法</a:t>
            </a:r>
            <a:endParaRPr lang="zh-CN" altLang="en-US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9946640" y="2094865"/>
            <a:ext cx="1758950" cy="46545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en-US" altLang="zh-CN" sz="12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en-US" altLang="zh-CN" sz="2400" b="1" kern="1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isEven(x)</a:t>
            </a:r>
            <a:endParaRPr lang="en-US" altLang="zh-CN" sz="2400" b="1" kern="1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10676255" y="2839720"/>
            <a:ext cx="1029335" cy="66103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en-US" altLang="zh-CN" sz="12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2400" b="1" kern="1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Text Box 9"/>
          <p:cNvSpPr txBox="1"/>
          <p:nvPr/>
        </p:nvSpPr>
        <p:spPr>
          <a:xfrm>
            <a:off x="9902825" y="2944813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count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902315" y="2910840"/>
            <a:ext cx="577850" cy="4603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 sz="2400" b="1">
                <a:latin typeface="方正粗黑宋简体" panose="02000000000000000000" charset="-122"/>
                <a:ea typeface="方正粗黑宋简体" panose="02000000000000000000" charset="-122"/>
              </a:rPr>
              <a:t>2</a:t>
            </a:r>
            <a:endParaRPr lang="en-US" altLang="zh-CN" sz="2400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9" grpId="1"/>
      <p:bldP spid="26" grpId="1"/>
      <p:bldP spid="36" grpId="1" animBg="1"/>
      <p:bldP spid="25" grpId="0" bldLvl="0" animBg="1"/>
      <p:bldP spid="25" grpId="1" animBg="1"/>
      <p:bldP spid="30" grpId="0" bldLvl="0" animBg="1"/>
      <p:bldP spid="30" grpId="1" animBg="1"/>
      <p:bldP spid="12" grpId="0" bldLvl="0" animBg="1"/>
      <p:bldP spid="12" grpId="1" animBg="1"/>
      <p:bldP spid="43" grpId="0" bldLvl="0" animBg="1"/>
      <p:bldP spid="43" grpId="1" animBg="1"/>
      <p:bldP spid="14" grpId="0" bldLvl="0" animBg="1"/>
      <p:bldP spid="14" grpId="1" animBg="1"/>
      <p:bldP spid="16" grpId="0" bldLvl="0" animBg="1"/>
      <p:bldP spid="16" grpId="1" animBg="1"/>
      <p:bldP spid="94" grpId="0" animBg="1"/>
      <p:bldP spid="94" grpId="1" animBg="1"/>
      <p:bldP spid="45" grpId="0" animBg="1"/>
      <p:bldP spid="45" grpId="1" animBg="1"/>
      <p:bldP spid="46" grpId="0" bldLvl="0" animBg="1"/>
      <p:bldP spid="46" grpId="1" animBg="1"/>
      <p:bldP spid="47" grpId="0"/>
      <p:bldP spid="47" grpId="1"/>
      <p:bldP spid="48" grpId="0" bldLvl="0" animBg="1"/>
      <p:bldP spid="48" grpId="1" animBg="1"/>
      <p:bldP spid="49" grpId="0" bldLvl="0" animBg="1"/>
      <p:bldP spid="49" grpId="1" animBg="1"/>
      <p:bldP spid="50" grpId="0" animBg="1"/>
      <p:bldP spid="50" grpId="1" animBg="1"/>
      <p:bldP spid="51" grpId="0" bldLvl="0" animBg="1"/>
      <p:bldP spid="5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7" name="文本框 2"/>
          <p:cNvSpPr txBox="1">
            <a:spLocks noChangeArrowheads="1"/>
          </p:cNvSpPr>
          <p:nvPr/>
        </p:nvSpPr>
        <p:spPr bwMode="auto">
          <a:xfrm>
            <a:off x="0" y="12700"/>
            <a:ext cx="3367405" cy="45847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 algn="l" fontAlgn="auto">
              <a:lnSpc>
                <a:spcPct val="100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玩具狗的模板--类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3" name="文本框 2"/>
          <p:cNvSpPr txBox="1">
            <a:spLocks noChangeArrowheads="1"/>
          </p:cNvSpPr>
          <p:nvPr/>
        </p:nvSpPr>
        <p:spPr bwMode="auto">
          <a:xfrm>
            <a:off x="0" y="415925"/>
            <a:ext cx="5144770" cy="65855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/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class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Dog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//属性---变量---定义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h=1;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w=2;   </a:t>
            </a:r>
            <a:endParaRPr lang="en-US" altLang="zh-CN" b="1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//行为----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方法--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依赖于某个对象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public void sound(){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System.out.println(“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sound”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//属性--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静态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变量--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所有对象共享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b="1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static int count=0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//行为--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静态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方法--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不依赖于某个具体对象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b="1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static boolean isEven(int x){</a:t>
            </a:r>
            <a:endParaRPr lang="en-US" altLang="zh-CN" b="1" kern="0">
              <a:solidFill>
                <a:srgbClr val="7030A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b="1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if(x%2==0)return true;</a:t>
            </a:r>
            <a:endParaRPr lang="en-US" altLang="zh-CN" b="1" kern="0">
              <a:solidFill>
                <a:srgbClr val="7030A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b="1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else </a:t>
            </a:r>
            <a:endParaRPr lang="en-US" altLang="zh-CN" b="1" kern="0">
              <a:solidFill>
                <a:srgbClr val="7030A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b="1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    return false;</a:t>
            </a:r>
            <a:endParaRPr lang="en-US" altLang="zh-CN" b="1" kern="0">
              <a:solidFill>
                <a:srgbClr val="7030A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b="1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构造方法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	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创建实体对象</a:t>
            </a:r>
            <a:endParaRPr lang="zh-CN" altLang="en-US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Dog(){ 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count++;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Dog(int a,ing b){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866140"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h=a;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866140"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w=b;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65455" algn="l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4" name="文本框 2"/>
          <p:cNvSpPr txBox="1">
            <a:spLocks noChangeArrowheads="1"/>
          </p:cNvSpPr>
          <p:nvPr/>
        </p:nvSpPr>
        <p:spPr bwMode="auto">
          <a:xfrm>
            <a:off x="5259070" y="6065520"/>
            <a:ext cx="2533650" cy="662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 dog1=new Dog();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double x=dog1.h;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5580" y="716915"/>
            <a:ext cx="4812665" cy="2122805"/>
          </a:xfrm>
          <a:prstGeom prst="rect">
            <a:avLst/>
          </a:prstGeom>
          <a:noFill/>
          <a:ln w="28575" cmpd="sng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0" y="1047750"/>
            <a:ext cx="428625" cy="1015365"/>
          </a:xfrm>
          <a:prstGeom prst="rect">
            <a:avLst/>
          </a:prstGeom>
          <a:solidFill>
            <a:schemeClr val="accent4"/>
          </a:solidFill>
        </p:spPr>
        <p:txBody>
          <a:bodyPr vert="eaVert" wrap="square" rtlCol="0">
            <a:spAutoFit/>
          </a:bodyPr>
          <a:p>
            <a:r>
              <a:rPr lang="zh-CN" altLang="en-US" sz="1600">
                <a:latin typeface="方正粗黑宋简体" panose="02000000000000000000" charset="-122"/>
                <a:ea typeface="方正粗黑宋简体" panose="02000000000000000000" charset="-122"/>
              </a:rPr>
              <a:t>实例成员</a:t>
            </a:r>
            <a:endParaRPr lang="zh-CN" altLang="en-US" sz="16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7672070" y="2198370"/>
            <a:ext cx="1717675" cy="1450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h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30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6195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w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40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6195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sound()</a:t>
            </a:r>
            <a:endParaRPr lang="en-US" altLang="zh-CN" sz="2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7692390" y="1682115"/>
            <a:ext cx="782955" cy="51244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8"/>
          <p:cNvSpPr/>
          <p:nvPr/>
        </p:nvSpPr>
        <p:spPr>
          <a:xfrm>
            <a:off x="8423275" y="1386840"/>
            <a:ext cx="966470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Text Box 9"/>
          <p:cNvSpPr txBox="1"/>
          <p:nvPr/>
        </p:nvSpPr>
        <p:spPr>
          <a:xfrm>
            <a:off x="7792720" y="1355408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dog2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5508625" y="2203450"/>
            <a:ext cx="1717675" cy="14458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h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1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marL="0" indent="0" algn="l">
              <a:lnSpc>
                <a:spcPts val="2000"/>
              </a:lnSpc>
            </a:pPr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w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2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0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sound()</a:t>
            </a:r>
            <a:endParaRPr lang="en-US" altLang="zh-CN" sz="2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528945" y="1687195"/>
            <a:ext cx="782955" cy="51244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/>
        </p:nvSpPr>
        <p:spPr>
          <a:xfrm>
            <a:off x="6259830" y="1391920"/>
            <a:ext cx="966470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9"/>
          <p:cNvSpPr txBox="1"/>
          <p:nvPr/>
        </p:nvSpPr>
        <p:spPr>
          <a:xfrm>
            <a:off x="5629275" y="1360488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dog1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文本框 2"/>
          <p:cNvSpPr txBox="1">
            <a:spLocks noChangeArrowheads="1"/>
          </p:cNvSpPr>
          <p:nvPr/>
        </p:nvSpPr>
        <p:spPr bwMode="auto">
          <a:xfrm>
            <a:off x="9946640" y="2094865"/>
            <a:ext cx="1758950" cy="46545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en-US" altLang="zh-CN" sz="12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en-US" altLang="zh-CN" sz="2400" b="1" kern="1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isEven(x)</a:t>
            </a:r>
            <a:endParaRPr lang="en-US" altLang="zh-CN" sz="2400" b="1" kern="1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10676255" y="2839720"/>
            <a:ext cx="1029335" cy="66103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en-US" altLang="zh-CN" sz="12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2400" b="1" kern="1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9902825" y="2944813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count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902315" y="2898775"/>
            <a:ext cx="577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方正粗黑宋简体" panose="02000000000000000000" charset="-122"/>
                <a:ea typeface="方正粗黑宋简体" panose="02000000000000000000" charset="-122"/>
              </a:rPr>
              <a:t>1</a:t>
            </a:r>
            <a:endParaRPr lang="en-US" altLang="zh-CN" sz="2400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902315" y="2910840"/>
            <a:ext cx="577850" cy="4603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 sz="2400" b="1">
                <a:latin typeface="方正粗黑宋简体" panose="02000000000000000000" charset="-122"/>
                <a:ea typeface="方正粗黑宋简体" panose="02000000000000000000" charset="-122"/>
              </a:rPr>
              <a:t>2</a:t>
            </a:r>
            <a:endParaRPr lang="en-US" altLang="zh-CN" sz="2400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5580" y="2864485"/>
            <a:ext cx="4812665" cy="2145030"/>
          </a:xfrm>
          <a:prstGeom prst="rect">
            <a:avLst/>
          </a:prstGeom>
          <a:noFill/>
          <a:ln w="28575" cmpd="sng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0" y="3190875"/>
            <a:ext cx="428625" cy="1229995"/>
          </a:xfrm>
          <a:prstGeom prst="rect">
            <a:avLst/>
          </a:prstGeom>
          <a:solidFill>
            <a:schemeClr val="accent4"/>
          </a:solidFill>
        </p:spPr>
        <p:txBody>
          <a:bodyPr vert="eaVert" wrap="square" rtlCol="0">
            <a:spAutoFit/>
          </a:bodyPr>
          <a:p>
            <a:r>
              <a:rPr lang="zh-CN" altLang="en-US" sz="1600">
                <a:latin typeface="方正粗黑宋简体" panose="02000000000000000000" charset="-122"/>
                <a:ea typeface="方正粗黑宋简体" panose="02000000000000000000" charset="-122"/>
              </a:rPr>
              <a:t>非实例成员</a:t>
            </a:r>
            <a:endParaRPr lang="zh-CN" altLang="en-US" sz="16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5259070" y="3623310"/>
            <a:ext cx="6745605" cy="2138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0000" tIns="46800" rIns="90000" bIns="46800" rtlCol="0" anchor="ctr" anchorCtr="0">
            <a:normAutofit fontScale="7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640"/>
              </a:lnSpc>
            </a:pPr>
            <a:r>
              <a:rPr lang="zh-CN" altLang="en-US" sz="222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访问成员：</a:t>
            </a:r>
            <a:endParaRPr lang="zh-CN" altLang="en-US" sz="222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ts val="2640"/>
              </a:lnSpc>
            </a:pPr>
            <a:r>
              <a:rPr lang="zh-CN" altLang="en-US" sz="2285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对象内部访问</a:t>
            </a:r>
            <a:r>
              <a:rPr lang="en-US" altLang="zh-CN" sz="2285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:</a:t>
            </a:r>
            <a:r>
              <a:rPr lang="zh-CN" altLang="en-US" sz="2285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实例成员间可直接访问，也可访问非实例成员</a:t>
            </a:r>
            <a:endParaRPr lang="zh-CN" altLang="en-US" sz="2285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ts val="2640"/>
              </a:lnSpc>
            </a:pPr>
            <a:r>
              <a:rPr lang="zh-CN" altLang="en-US" sz="2285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对象外部访问：</a:t>
            </a:r>
            <a:endParaRPr lang="zh-CN" altLang="en-US" sz="2285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52755" indent="0">
              <a:lnSpc>
                <a:spcPts val="2640"/>
              </a:lnSpc>
            </a:pPr>
            <a:r>
              <a:rPr lang="zh-CN" altLang="en-US" sz="2285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访问实例成员：</a:t>
            </a:r>
            <a:r>
              <a:rPr lang="zh-CN" altLang="en-US" sz="2285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需先创建实例对象，才可访问</a:t>
            </a:r>
            <a:br>
              <a:rPr lang="zh-CN" altLang="en-US" sz="2285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</a:br>
            <a:r>
              <a:rPr lang="zh-CN" altLang="en-US" sz="2285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访问静态成员：</a:t>
            </a:r>
            <a:r>
              <a:rPr lang="zh-CN" altLang="en-US" sz="2285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无需创建该类的实例，通过类名就可访问</a:t>
            </a:r>
            <a:endParaRPr lang="zh-CN" altLang="en-US" sz="2285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43" name="文本框 2"/>
          <p:cNvSpPr txBox="1">
            <a:spLocks noChangeArrowheads="1"/>
          </p:cNvSpPr>
          <p:nvPr/>
        </p:nvSpPr>
        <p:spPr bwMode="auto">
          <a:xfrm>
            <a:off x="7383780" y="2466340"/>
            <a:ext cx="4728210" cy="1324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indent="22225" algn="l"/>
            <a:r>
              <a:rPr lang="en-US" altLang="zh-CN" sz="1600" b="1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boolean isEven(int x){</a:t>
            </a:r>
            <a:endParaRPr lang="en-US" altLang="zh-CN" sz="1600" b="1" kern="0">
              <a:solidFill>
                <a:schemeClr val="tx1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sz="1600" b="1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if(h%2==0)return true;</a:t>
            </a:r>
            <a:endParaRPr lang="en-US" altLang="zh-CN" sz="1600" b="1" kern="0">
              <a:solidFill>
                <a:schemeClr val="tx1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sz="1600" b="1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else </a:t>
            </a:r>
            <a:endParaRPr lang="en-US" altLang="zh-CN" sz="1600" b="1" kern="0">
              <a:solidFill>
                <a:schemeClr val="tx1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sz="1600" b="1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 return false;</a:t>
            </a:r>
            <a:endParaRPr lang="en-US" altLang="zh-CN" sz="1600" b="1" kern="0">
              <a:solidFill>
                <a:schemeClr val="tx1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12065" algn="l"/>
            <a:r>
              <a:rPr lang="en-US" altLang="zh-CN" sz="1600" b="1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sz="1600" b="1" kern="0">
              <a:solidFill>
                <a:schemeClr val="tx1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</p:txBody>
      </p:sp>
      <p:sp>
        <p:nvSpPr>
          <p:cNvPr id="25" name="文本框 2"/>
          <p:cNvSpPr txBox="1">
            <a:spLocks noChangeArrowheads="1"/>
          </p:cNvSpPr>
          <p:nvPr/>
        </p:nvSpPr>
        <p:spPr bwMode="auto">
          <a:xfrm>
            <a:off x="5278120" y="5677535"/>
            <a:ext cx="2514600" cy="38163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sz="1600" b="1" kern="1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对象名</a:t>
            </a:r>
            <a:r>
              <a:rPr lang="en-US" altLang="zh-CN" sz="1600" b="1" kern="1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. </a:t>
            </a:r>
            <a:r>
              <a:rPr lang="zh-CN" altLang="en-US" sz="1600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实例</a:t>
            </a:r>
            <a:r>
              <a:rPr lang="zh-CN" altLang="en-US" sz="1600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变量或方法</a:t>
            </a:r>
            <a:endParaRPr lang="zh-CN" altLang="en-US" sz="1600" b="1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1511300" y="3933190"/>
            <a:ext cx="789940" cy="33528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标注 45"/>
          <p:cNvSpPr/>
          <p:nvPr/>
        </p:nvSpPr>
        <p:spPr>
          <a:xfrm>
            <a:off x="2870200" y="4237990"/>
            <a:ext cx="1419860" cy="344805"/>
          </a:xfrm>
          <a:prstGeom prst="wedgeRoundRectCallout">
            <a:avLst>
              <a:gd name="adj1" fmla="val -108186"/>
              <a:gd name="adj2" fmla="val -492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 % 2==0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3968750" y="3980815"/>
            <a:ext cx="4610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FF0000"/>
                </a:solidFill>
              </a:rPr>
              <a:t>x</a:t>
            </a:r>
            <a:endParaRPr lang="en-US" altLang="zh-CN" sz="4400">
              <a:solidFill>
                <a:srgbClr val="FF0000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978785" y="4237990"/>
            <a:ext cx="299085" cy="335280"/>
          </a:xfrm>
          <a:prstGeom prst="ellipse">
            <a:avLst/>
          </a:prstGeom>
          <a:solidFill>
            <a:schemeClr val="accent6">
              <a:lumMod val="75000"/>
              <a:alpha val="4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圆角矩形标注 48"/>
          <p:cNvSpPr/>
          <p:nvPr/>
        </p:nvSpPr>
        <p:spPr>
          <a:xfrm>
            <a:off x="3613785" y="4806950"/>
            <a:ext cx="1894840" cy="647065"/>
          </a:xfrm>
          <a:prstGeom prst="wedgeRoundRectCallout">
            <a:avLst>
              <a:gd name="adj1" fmla="val -69772"/>
              <a:gd name="adj2" fmla="val -972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实例成员，和某个具体实例有关</a:t>
            </a: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196340" y="3689985"/>
            <a:ext cx="922655" cy="242570"/>
          </a:xfrm>
          <a:prstGeom prst="rect">
            <a:avLst/>
          </a:prstGeom>
          <a:solidFill>
            <a:schemeClr val="accent5">
              <a:lumMod val="40000"/>
              <a:lumOff val="60000"/>
              <a:alpha val="27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2"/>
          <p:cNvSpPr txBox="1">
            <a:spLocks noChangeArrowheads="1"/>
          </p:cNvSpPr>
          <p:nvPr/>
        </p:nvSpPr>
        <p:spPr bwMode="auto">
          <a:xfrm>
            <a:off x="5327650" y="182245"/>
            <a:ext cx="6407150" cy="991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错误：静态方法中使用了实例成员，修改方法：</a:t>
            </a:r>
            <a:endParaRPr lang="zh-CN" altLang="en-US" b="1" kern="100">
              <a:solidFill>
                <a:srgbClr val="FF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1</a:t>
            </a:r>
            <a:r>
              <a:rPr lang="zh-CN" altLang="en-US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、将该静态方法改为实例方法，即去掉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static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2</a:t>
            </a:r>
            <a:r>
              <a:rPr lang="zh-CN" altLang="en-US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、在静态方法内部，建实例对象，通过对象名调用实例成员</a:t>
            </a:r>
            <a:endParaRPr lang="zh-CN" altLang="en-US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7383780" y="3818255"/>
            <a:ext cx="4728210" cy="15417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indent="22225" algn="l"/>
            <a:r>
              <a:rPr lang="en-US" altLang="zh-CN" sz="1600" b="1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static boolean isEven(int x){</a:t>
            </a:r>
            <a:endParaRPr lang="en-US" altLang="zh-CN" sz="1600" b="1" kern="0">
              <a:solidFill>
                <a:schemeClr val="tx1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sz="1600" b="1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sz="1600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 dog1=new Dog();</a:t>
            </a:r>
            <a:endParaRPr lang="en-US" altLang="zh-CN" sz="1600" b="1" kern="0">
              <a:solidFill>
                <a:schemeClr val="tx1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sz="1600" b="1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if( </a:t>
            </a:r>
            <a:r>
              <a:rPr lang="en-US" altLang="zh-CN" sz="1600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dog1.</a:t>
            </a:r>
            <a:r>
              <a:rPr lang="en-US" altLang="zh-CN" sz="1600" b="1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h</a:t>
            </a:r>
            <a:r>
              <a:rPr lang="en-US" altLang="zh-CN" sz="1600" b="1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%2==0)return true;</a:t>
            </a:r>
            <a:endParaRPr lang="en-US" altLang="zh-CN" sz="1600" b="1" kern="0">
              <a:solidFill>
                <a:schemeClr val="tx1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sz="1600" b="1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else </a:t>
            </a:r>
            <a:endParaRPr lang="en-US" altLang="zh-CN" sz="1600" b="1" kern="0">
              <a:solidFill>
                <a:schemeClr val="tx1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sz="1600" b="1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 return false;</a:t>
            </a:r>
            <a:endParaRPr lang="en-US" altLang="zh-CN" sz="1600" b="1" kern="0">
              <a:solidFill>
                <a:schemeClr val="tx1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12065" algn="l"/>
            <a:r>
              <a:rPr lang="en-US" altLang="zh-CN" sz="1600" b="1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sz="1600" b="1" kern="0">
              <a:solidFill>
                <a:schemeClr val="tx1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9" grpId="1"/>
      <p:bldP spid="26" grpId="1"/>
      <p:bldP spid="36" grpId="1" animBg="1"/>
      <p:bldP spid="25" grpId="1" animBg="1"/>
      <p:bldP spid="12" grpId="1" animBg="1"/>
      <p:bldP spid="43" grpId="0" bldLvl="0" animBg="1"/>
      <p:bldP spid="43" grpId="1" animBg="1"/>
      <p:bldP spid="94" grpId="1" animBg="1"/>
      <p:bldP spid="45" grpId="1" animBg="1"/>
      <p:bldP spid="46" grpId="1" animBg="1"/>
      <p:bldP spid="47" grpId="1"/>
      <p:bldP spid="48" grpId="1" animBg="1"/>
      <p:bldP spid="49" grpId="1" animBg="1"/>
      <p:bldP spid="50" grpId="1" animBg="1"/>
      <p:bldP spid="51" grpId="1" animBg="1"/>
      <p:bldP spid="2" grpId="0" bldLvl="0" animBg="1"/>
      <p:bldP spid="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890" y="130245"/>
            <a:ext cx="10969200" cy="705600"/>
          </a:xfrm>
        </p:spPr>
        <p:txBody>
          <a:bodyPr/>
          <a:p>
            <a:r>
              <a:rPr lang="zh-CN" altLang="en-US">
                <a:sym typeface="+mn-ea"/>
              </a:rPr>
              <a:t>(账户类 Account)设计一个名为 Account 的类，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835660"/>
            <a:ext cx="11563350" cy="5598160"/>
          </a:xfr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zh-CN" altLang="en-US" sz="1700" b="1">
                <a:solidFill>
                  <a:schemeClr val="tx1"/>
                </a:solidFill>
              </a:rPr>
              <a:t>它包括：</a:t>
            </a:r>
            <a:endParaRPr lang="zh-CN" altLang="en-US" sz="1700" b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700" b="1">
                <a:solidFill>
                  <a:schemeClr val="tx1"/>
                </a:solidFill>
              </a:rPr>
              <a:t> — 个名为 id的int 类型数据域（默认值为 0)。</a:t>
            </a:r>
            <a:endParaRPr lang="zh-CN" altLang="en-US" sz="1700" b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700" b="1">
                <a:solidFill>
                  <a:schemeClr val="tx1"/>
                </a:solidFill>
              </a:rPr>
              <a:t> — 个名为 balance 的 double 类型数据域（默认值为 0）。</a:t>
            </a:r>
            <a:endParaRPr lang="zh-CN" altLang="en-US" sz="1700" b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700" b="1">
                <a:solidFill>
                  <a:schemeClr val="tx1"/>
                </a:solidFill>
              </a:rPr>
              <a:t>— 个 名 为 annuallnterestRate（</a:t>
            </a:r>
            <a:r>
              <a:rPr lang="zh-CN" altLang="en-US" sz="1700" b="1">
                <a:solidFill>
                  <a:schemeClr val="tx1"/>
                </a:solidFill>
                <a:sym typeface="+mn-ea"/>
              </a:rPr>
              <a:t>年利率）</a:t>
            </a:r>
            <a:r>
              <a:rPr lang="zh-CN" altLang="en-US" sz="1700" b="1">
                <a:solidFill>
                  <a:schemeClr val="tx1"/>
                </a:solidFill>
              </a:rPr>
              <a:t>的 double 类型数据域存储当前利率（默认值为 0)。假 设所有的账户都有相同的利率。 • </a:t>
            </a:r>
            <a:endParaRPr lang="zh-CN" altLang="en-US" sz="1700" b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700" b="1">
                <a:solidFill>
                  <a:schemeClr val="tx1"/>
                </a:solidFill>
              </a:rPr>
              <a:t> — 个用于创建默认账户的无参构造方法。</a:t>
            </a:r>
            <a:endParaRPr lang="zh-CN" altLang="en-US" sz="1700" b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700" b="1">
                <a:solidFill>
                  <a:schemeClr val="tx1"/>
                </a:solidFill>
              </a:rPr>
              <a:t>一个用于创建带特定 id 和初始余额的账户的构造方法。</a:t>
            </a:r>
            <a:endParaRPr lang="zh-CN" altLang="en-US" sz="1700" b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700" b="1">
                <a:solidFill>
                  <a:schemeClr val="tx1"/>
                </a:solidFill>
              </a:rPr>
              <a:t>一个名为 getMonthlyInterestRate()的方法，返回月利率。</a:t>
            </a:r>
            <a:endParaRPr lang="zh-CN" altLang="en-US" sz="1700" b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700" b="1">
                <a:solidFill>
                  <a:schemeClr val="tx1"/>
                </a:solidFill>
              </a:rPr>
              <a:t>— 个名为 withDraw的方法，从账户提取特定数额。</a:t>
            </a:r>
            <a:endParaRPr lang="zh-CN" altLang="en-US" sz="1700" b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700" b="1">
                <a:solidFill>
                  <a:schemeClr val="tx1"/>
                </a:solidFill>
              </a:rPr>
              <a:t> — 个名为 deposit 的方法向账户存储特定数额。</a:t>
            </a:r>
            <a:endParaRPr lang="zh-CN" altLang="en-US" sz="1700" b="1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700" b="1">
                <a:solidFill>
                  <a:schemeClr val="tx1"/>
                </a:solidFill>
              </a:rPr>
              <a:t>提示：方法 getMonthlylnterest（） 用于返回月利息，而不是利率。月利息是balance*monthlyInterestRate，monthlylnterestRate 是 annualInterestRate/12。注意，annualInterestRate 是一个百分教，比如 4.5%，你需要将其除以 100。 </a:t>
            </a:r>
            <a:endParaRPr lang="zh-CN" altLang="en-US" sz="1700" b="1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700" b="1">
                <a:solidFill>
                  <a:schemeClr val="tx1"/>
                </a:solidFill>
              </a:rPr>
              <a:t>编写一个测试程序，创建一个账户ID 为 1122、余额为 20 000美元、年利率为 4.5%的 Account 对象。使用withdraw 方法取款 2500美元，使用deposit 方法存款 3000美元，然后打 印这个账户的余额、月利息。</a:t>
            </a:r>
            <a:endParaRPr lang="zh-CN" altLang="en-US" sz="17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60" y="80645"/>
            <a:ext cx="11729085" cy="705485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【例】矩形类 Rectangle 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86130"/>
            <a:ext cx="7099300" cy="4806315"/>
          </a:xfrm>
        </p:spPr>
        <p:txBody>
          <a:bodyPr>
            <a:normAutofit lnSpcReduction="20000"/>
          </a:bodyPr>
          <a:p>
            <a:r>
              <a:rPr lang="zh-CN" altLang="en-US">
                <a:solidFill>
                  <a:schemeClr val="tx1"/>
                </a:solidFill>
                <a:sym typeface="+mn-ea"/>
              </a:rPr>
              <a:t>设计一个名为 Rectangle 的类表示矩形。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这个类包括：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两 个 名 为 width 和 height 的 double 型数据域，它们分别表示矩形的宽和高。width 和height 的默认值都为1。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创建默认矩形的无参构造方法。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— 个 创 建 width 和 height 为指定值的矩形的构造方法。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一个名为 getA的方法返回这个矩形的面积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一个名为 getP()的方法返回周长。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一个名为</a:t>
            </a:r>
            <a:r>
              <a:rPr lang="en-US" altLang="zh-CN" b="1">
                <a:solidFill>
                  <a:srgbClr val="FF0000"/>
                </a:solidFill>
              </a:rPr>
              <a:t>getS()</a:t>
            </a:r>
            <a:r>
              <a:rPr lang="zh-CN" altLang="en-US" b="1">
                <a:solidFill>
                  <a:srgbClr val="FF0000"/>
                </a:solidFill>
              </a:rPr>
              <a:t>的方法，返回指定长和宽的矩形面积</a:t>
            </a:r>
            <a:r>
              <a:rPr lang="zh-CN" altLang="en-US" b="1">
                <a:solidFill>
                  <a:srgbClr val="7030A0"/>
                </a:solidFill>
              </a:rPr>
              <a:t>。</a:t>
            </a:r>
            <a:endParaRPr lang="zh-CN" altLang="en-US" b="1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编写一个测试程序. 创建</a:t>
            </a:r>
            <a:r>
              <a:rPr lang="zh-CN" altLang="en-US">
                <a:solidFill>
                  <a:schemeClr val="tx1"/>
                </a:solidFill>
                <a:highlight>
                  <a:srgbClr val="FFFF00"/>
                </a:highlight>
              </a:rPr>
              <a:t>两个 Rectangle 对 象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zh-CN" altLang="en-US">
                <a:solidFill>
                  <a:srgbClr val="FF0000"/>
                </a:solidFill>
              </a:rPr>
              <a:t> 一个矩形</a:t>
            </a:r>
            <a:r>
              <a:rPr lang="zh-CN" altLang="en-US">
                <a:solidFill>
                  <a:schemeClr val="tx1"/>
                </a:solidFill>
              </a:rPr>
              <a:t>的宽为 4 、高为 40, </a:t>
            </a:r>
            <a:r>
              <a:rPr lang="zh-CN" altLang="en-US">
                <a:solidFill>
                  <a:srgbClr val="FF0000"/>
                </a:solidFill>
              </a:rPr>
              <a:t>另一个矩形</a:t>
            </a:r>
            <a:r>
              <a:rPr lang="zh-CN" altLang="en-US">
                <a:solidFill>
                  <a:schemeClr val="tx1"/>
                </a:solidFill>
              </a:rPr>
              <a:t>的宽为 3.</a:t>
            </a:r>
            <a:r>
              <a:rPr lang="en-US" altLang="zh-CN">
                <a:solidFill>
                  <a:schemeClr val="tx1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 、高为 3</a:t>
            </a:r>
            <a:r>
              <a:rPr lang="en-US" altLang="zh-CN">
                <a:solidFill>
                  <a:schemeClr val="tx1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 .9。按照这个顺序</a:t>
            </a:r>
            <a:r>
              <a:rPr lang="zh-CN" altLang="en-US">
                <a:solidFill>
                  <a:srgbClr val="FF0000"/>
                </a:solidFill>
              </a:rPr>
              <a:t>显示每个矩形的宽、高、面积和周长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"/>
          <p:cNvSpPr txBox="1">
            <a:spLocks noChangeArrowheads="1"/>
          </p:cNvSpPr>
          <p:nvPr/>
        </p:nvSpPr>
        <p:spPr bwMode="auto">
          <a:xfrm>
            <a:off x="6107430" y="4130040"/>
            <a:ext cx="1092835" cy="27051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sz="1600" b="1" kern="1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Times New Roman" panose="02020603050405020304"/>
              </a:rPr>
              <a:t>静态方法</a:t>
            </a:r>
            <a:endParaRPr lang="zh-CN" altLang="en-US" sz="1600" b="1" kern="1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Times New Roman" panose="02020603050405020304"/>
            </a:endParaRPr>
          </a:p>
        </p:txBody>
      </p:sp>
      <p:pic>
        <p:nvPicPr>
          <p:cNvPr id="81" name="图片 8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8" t="58770" r="34166" b="12492"/>
          <a:stretch>
            <a:fillRect/>
          </a:stretch>
        </p:blipFill>
        <p:spPr>
          <a:xfrm>
            <a:off x="6812915" y="80645"/>
            <a:ext cx="5379085" cy="2715260"/>
          </a:xfrm>
          <a:prstGeom prst="rect">
            <a:avLst/>
          </a:prstGeom>
          <a:ln>
            <a:noFill/>
          </a:ln>
        </p:spPr>
      </p:pic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7991475" y="2915920"/>
            <a:ext cx="3648075" cy="3517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indent="0" algn="ctr">
              <a:buNone/>
            </a:pPr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Rectangle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7991475" y="3267710"/>
            <a:ext cx="3648075" cy="3517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indent="0" algn="l">
              <a:buNone/>
            </a:pPr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width：double</a:t>
            </a:r>
            <a:endParaRPr 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ctr">
              <a:buNone/>
            </a:pP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7991475" y="3619500"/>
            <a:ext cx="3648075" cy="3517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indent="0">
              <a:buNone/>
            </a:pPr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height:double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7991475" y="3971290"/>
            <a:ext cx="3648075" cy="3517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indent="0" algn="l">
              <a:buNone/>
            </a:pPr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Rectangle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)</a:t>
            </a:r>
            <a:endParaRPr lang="en-US" altLang="en-US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None/>
            </a:pP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7991475" y="4323080"/>
            <a:ext cx="3648075" cy="3517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indent="0" algn="l">
              <a:buNone/>
            </a:pPr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Rectangle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 a:double,b:double)</a:t>
            </a:r>
            <a:endParaRPr lang="en-US" altLang="en-US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None/>
            </a:pPr>
            <a:endParaRPr lang="en-US" altLang="en-US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None/>
            </a:pP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7991475" y="4674870"/>
            <a:ext cx="3648075" cy="3517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indent="0" algn="l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getA():double</a:t>
            </a:r>
            <a:endParaRPr lang="en-US" altLang="en-US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None/>
            </a:pP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7991475" y="5026660"/>
            <a:ext cx="3648075" cy="3517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indent="0" algn="l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getP():double</a:t>
            </a:r>
            <a:endParaRPr lang="en-US" altLang="en-US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None/>
            </a:pPr>
            <a:endParaRPr lang="en-US" altLang="en-US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None/>
            </a:pP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文本框 2"/>
          <p:cNvSpPr txBox="1">
            <a:spLocks noChangeArrowheads="1"/>
          </p:cNvSpPr>
          <p:nvPr/>
        </p:nvSpPr>
        <p:spPr bwMode="auto">
          <a:xfrm>
            <a:off x="7991475" y="5378450"/>
            <a:ext cx="3648075" cy="3517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indent="0" algn="l">
              <a:buNone/>
            </a:pPr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getS(</a:t>
            </a:r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a:double,b:double):double</a:t>
            </a:r>
            <a:endParaRPr lang="en-US" altLang="en-US" b="1" u="sng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None/>
            </a:pPr>
            <a:endParaRPr lang="en-US" altLang="en-US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None/>
            </a:pP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81950" y="2915920"/>
            <a:ext cx="3681730" cy="2809875"/>
          </a:xfrm>
          <a:prstGeom prst="rect">
            <a:avLst/>
          </a:prstGeom>
          <a:noFill/>
          <a:ln w="28575" cmpd="sng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52730" y="1708785"/>
            <a:ext cx="6775450" cy="5892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52730" y="3684270"/>
            <a:ext cx="3833495" cy="40132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23850" y="2849245"/>
            <a:ext cx="6609715" cy="3371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52730" y="3261995"/>
            <a:ext cx="4758055" cy="34671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52730" y="2379345"/>
            <a:ext cx="3696970" cy="38862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52730" y="4161155"/>
            <a:ext cx="6015355" cy="32766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0" grpId="1" animBg="1"/>
      <p:bldP spid="14" grpId="0" bldLvl="0" animBg="1"/>
      <p:bldP spid="14" grpId="1" animBg="1"/>
      <p:bldP spid="9" grpId="0" bldLvl="0" animBg="1"/>
      <p:bldP spid="9" grpId="1" animBg="1"/>
      <p:bldP spid="10" grpId="0" bldLvl="0" animBg="1"/>
      <p:bldP spid="10" grpId="1" animBg="1"/>
      <p:bldP spid="11" grpId="0" bldLvl="0" animBg="1"/>
      <p:bldP spid="11" grpId="1" animBg="1"/>
      <p:bldP spid="13" grpId="0" bldLvl="0" animBg="1"/>
      <p:bldP spid="13" grpId="1" animBg="1"/>
      <p:bldP spid="15" grpId="0" bldLvl="0" animBg="1"/>
      <p:bldP spid="15" grpId="1" animBg="1"/>
      <p:bldP spid="16" grpId="0" bldLvl="0" animBg="1"/>
      <p:bldP spid="16" grpId="1" animBg="1"/>
      <p:bldP spid="17" grpId="0" bldLvl="0" animBg="1"/>
      <p:bldP spid="17" grpId="1" animBg="1"/>
      <p:bldP spid="19" grpId="0" animBg="1"/>
      <p:bldP spid="19" grpId="1" animBg="1"/>
      <p:bldP spid="20" grpId="0" bldLvl="0" animBg="1"/>
      <p:bldP spid="20" grpId="1" animBg="1"/>
      <p:bldP spid="21" grpId="0" bldLvl="0" animBg="1"/>
      <p:bldP spid="21" grpId="1" animBg="1"/>
      <p:bldP spid="22" grpId="0" bldLvl="0" animBg="1"/>
      <p:bldP spid="22" grpId="1" animBg="1"/>
      <p:bldP spid="23" grpId="0" bldLvl="0" animBg="1"/>
      <p:bldP spid="23" grpId="1" animBg="1"/>
      <p:bldP spid="24" grpId="0" bldLvl="0" animBg="1"/>
      <p:bldP spid="24" grpId="1" animBg="1"/>
      <p:bldP spid="18" grpId="0" animBg="1"/>
      <p:bldP spid="1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" y="131445"/>
            <a:ext cx="11788775" cy="705485"/>
          </a:xfrm>
        </p:spPr>
        <p:txBody>
          <a:bodyPr>
            <a:normAutofit/>
          </a:bodyPr>
          <a:p>
            <a:r>
              <a:rPr lang="zh-CN" altLang="en-US"/>
              <a:t>(Mylnteger 类）设计一个名为 Mylnteger 的类。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445" y="791845"/>
            <a:ext cx="11039475" cy="34417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这个类包括：</a:t>
            </a:r>
            <a:r>
              <a:rPr lang="zh-CN" altLang="en-US">
                <a:sym typeface="+mn-ea"/>
              </a:rPr>
              <a:t>  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一个名为 value 的int 型数据域.存储这个对象表示的int 值。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— 个为指定的int 值，创建 Mylnteger 对象的构造方法。 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如果值分别为偶数、奇数或素数，那么isEven()、isOdd()和isPrime() 方法都会返回 true 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如果指定值分别为偶数、奇数或素数，那么 isEven(int)、isOdd(int)和 isPrime(int)会返回 true。 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如果该对象的值与指定的值相等，那么equals(int)返回 true 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编写客户程序测试这个类中的所有方法。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607300" y="3291205"/>
          <a:ext cx="4208145" cy="3347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8145"/>
              </a:tblGrid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Mylnteger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value：int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Mylnteger(value :int )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isEven():boolean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isOdd():boolean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isPrime():boolean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 u="sng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isEven(x:int):boolean</a:t>
                      </a:r>
                      <a:endParaRPr lang="en-US" altLang="en-US" sz="2000" b="1" u="sng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 u="sng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isOdd(x:int):boolean</a:t>
                      </a:r>
                      <a:endParaRPr lang="en-US" altLang="en-US" sz="2000" b="1" u="sng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9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 u="sng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isPrime(x:int):boolean</a:t>
                      </a:r>
                      <a:endParaRPr lang="en-US" altLang="en-US" sz="2000" b="1" u="sng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equals(x:int):boolean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890" y="130245"/>
            <a:ext cx="10969200" cy="705600"/>
          </a:xfrm>
        </p:spPr>
        <p:txBody>
          <a:bodyPr/>
          <a:p>
            <a:r>
              <a:rPr lang="zh-CN" altLang="en-US">
                <a:sym typeface="+mn-ea"/>
              </a:rPr>
              <a:t>(账户类 Account)设计一个名为 Account 的类，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835660"/>
            <a:ext cx="11563350" cy="5598160"/>
          </a:xfr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zh-CN" altLang="en-US" sz="1700" b="1">
                <a:solidFill>
                  <a:schemeClr val="tx1"/>
                </a:solidFill>
              </a:rPr>
              <a:t>它包括：</a:t>
            </a:r>
            <a:endParaRPr lang="zh-CN" altLang="en-US" sz="1700" b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700" b="1">
                <a:solidFill>
                  <a:schemeClr val="tx1"/>
                </a:solidFill>
              </a:rPr>
              <a:t> — 个名为 id的int 类型数据域（默认值为 0)。</a:t>
            </a:r>
            <a:endParaRPr lang="zh-CN" altLang="en-US" sz="1700" b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700" b="1">
                <a:solidFill>
                  <a:schemeClr val="tx1"/>
                </a:solidFill>
              </a:rPr>
              <a:t> — 个名为 balance 的 double 类型数据域（默认值为 0）。</a:t>
            </a:r>
            <a:endParaRPr lang="zh-CN" altLang="en-US" sz="1700" b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700" b="1">
                <a:solidFill>
                  <a:schemeClr val="tx1"/>
                </a:solidFill>
              </a:rPr>
              <a:t>— 个 名 为 annuallnterestRate（</a:t>
            </a:r>
            <a:r>
              <a:rPr lang="zh-CN" altLang="en-US" sz="1700" b="1">
                <a:solidFill>
                  <a:schemeClr val="tx1"/>
                </a:solidFill>
                <a:sym typeface="+mn-ea"/>
              </a:rPr>
              <a:t>年利率）</a:t>
            </a:r>
            <a:r>
              <a:rPr lang="zh-CN" altLang="en-US" sz="1700" b="1">
                <a:solidFill>
                  <a:schemeClr val="tx1"/>
                </a:solidFill>
              </a:rPr>
              <a:t>的 double 类型数据域存储当前利率（默认值为 0)。假 设所有的账户都有相同的利率。 • </a:t>
            </a:r>
            <a:endParaRPr lang="zh-CN" altLang="en-US" sz="1700" b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700" b="1">
                <a:solidFill>
                  <a:schemeClr val="tx1"/>
                </a:solidFill>
              </a:rPr>
              <a:t> — 个用于创建默认账户的无参构造方法。</a:t>
            </a:r>
            <a:endParaRPr lang="zh-CN" altLang="en-US" sz="1700" b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700" b="1">
                <a:solidFill>
                  <a:schemeClr val="tx1"/>
                </a:solidFill>
              </a:rPr>
              <a:t>一个用于创建带特定 id 和初始余额的账户的构造方法。</a:t>
            </a:r>
            <a:endParaRPr lang="zh-CN" altLang="en-US" sz="1700" b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700" b="1">
                <a:solidFill>
                  <a:schemeClr val="tx1"/>
                </a:solidFill>
              </a:rPr>
              <a:t>一个名为 getMonthlyInterestRate()的方法，返回月利率。</a:t>
            </a:r>
            <a:endParaRPr lang="zh-CN" altLang="en-US" sz="1700" b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700" b="1">
                <a:solidFill>
                  <a:schemeClr val="tx1"/>
                </a:solidFill>
              </a:rPr>
              <a:t>— 个名为 withDraw的方法，从账户提取特定数额。</a:t>
            </a:r>
            <a:endParaRPr lang="zh-CN" altLang="en-US" sz="1700" b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700" b="1">
                <a:solidFill>
                  <a:schemeClr val="tx1"/>
                </a:solidFill>
              </a:rPr>
              <a:t> — 个名为 deposit 的方法向账户存储特定数额。</a:t>
            </a:r>
            <a:endParaRPr lang="zh-CN" altLang="en-US" sz="1700" b="1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700" b="1">
                <a:solidFill>
                  <a:schemeClr val="tx1"/>
                </a:solidFill>
              </a:rPr>
              <a:t>提示：方法 getMonthlylnterest（） 用于返回月利息，而不是利率。月利息是balance*monthlyInterestRate，monthlylnterestRate 是 annualInterestRate/12。注意，annualInterestRate 是一个百分教，比如 4.5%，你需要将其除以 100。 </a:t>
            </a:r>
            <a:endParaRPr lang="zh-CN" altLang="en-US" sz="1700" b="1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700" b="1">
                <a:solidFill>
                  <a:schemeClr val="tx1"/>
                </a:solidFill>
              </a:rPr>
              <a:t>编写一个测试程序，创建一个账户ID 为 1122、余额为 20 000美元、年利率为 4.5%的 Account 对象。使用withdraw 方法取款 2500美元，使用deposit 方法存款 3000美元，然后打 印这个账户的余额、月利息。</a:t>
            </a:r>
            <a:endParaRPr lang="zh-CN" altLang="en-US" sz="17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15" y="38805"/>
            <a:ext cx="10969200" cy="705600"/>
          </a:xfrm>
        </p:spPr>
        <p:txBody>
          <a:bodyPr/>
          <a:p>
            <a:r>
              <a:rPr lang="zh-CN" altLang="en-US">
                <a:sym typeface="+mn-ea"/>
              </a:rPr>
              <a:t>(账户类 Account)设计一个名为 Account 的类，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945" y="653415"/>
            <a:ext cx="7305040" cy="6074410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它包括：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— 个名为 id的int 类型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数据域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（默认值为 0)。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— 个名为 balance 的 double 类型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数据域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（默认值为 0）。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— 个 名 为 annuallnterestRate（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年利率）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的 double 类型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数据域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存储当前利率（默认值为 0)。</a:t>
            </a:r>
            <a:r>
              <a:rPr lang="zh-CN" altLang="en-US">
                <a:solidFill>
                  <a:schemeClr val="tx1"/>
                </a:solidFill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假 设所有的账户都有相同的利率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。 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— 个用于创建默认账户的无参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构造方法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一个用于创建带特定 id 和初始余额的账户的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构造方法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一个名为 getMonthlyInterestRate()的方法，返回月利率。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— 个名为 withDraw的方法，从账户提取特定数额。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— 个名为 deposit 的方法向账户存储特定数额。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方法 getMonthlylnterest（） 用于返回月利息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提示：方法 getMonthlylnterest（） 用于返回月利息，而不是利率。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月利息是</a:t>
            </a:r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balance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*monthlyInterestRate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，monthlylnterestRate 是 annualInterestRate/12。注意，annualInterestRate 是一个百分教，比如 4.5%，你需要将其除以 100。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7372985" y="2091690"/>
            <a:ext cx="1717675" cy="14458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h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1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marL="0" indent="0" algn="l">
              <a:lnSpc>
                <a:spcPts val="2000"/>
              </a:lnSpc>
            </a:pPr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w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2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0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sound()</a:t>
            </a:r>
            <a:endParaRPr lang="en-US" altLang="zh-CN" sz="2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7393305" y="1575435"/>
            <a:ext cx="782955" cy="51244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/>
        </p:nvSpPr>
        <p:spPr>
          <a:xfrm>
            <a:off x="8124190" y="1280160"/>
            <a:ext cx="966470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9"/>
          <p:cNvSpPr txBox="1"/>
          <p:nvPr/>
        </p:nvSpPr>
        <p:spPr>
          <a:xfrm>
            <a:off x="7493635" y="1248728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dog1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文本框 2"/>
          <p:cNvSpPr txBox="1">
            <a:spLocks noChangeArrowheads="1"/>
          </p:cNvSpPr>
          <p:nvPr/>
        </p:nvSpPr>
        <p:spPr bwMode="auto">
          <a:xfrm>
            <a:off x="9946640" y="2094865"/>
            <a:ext cx="1758950" cy="46545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en-US" altLang="zh-CN" sz="12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en-US" altLang="zh-CN" sz="2400" b="1" kern="1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isEven(x)</a:t>
            </a:r>
            <a:endParaRPr lang="en-US" altLang="zh-CN" sz="2400" b="1" kern="1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10676255" y="2839720"/>
            <a:ext cx="1029335" cy="66103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en-US" altLang="zh-CN" sz="12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2400" b="1" kern="1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Text Box 9"/>
          <p:cNvSpPr txBox="1"/>
          <p:nvPr/>
        </p:nvSpPr>
        <p:spPr>
          <a:xfrm>
            <a:off x="9902825" y="2944813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count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902315" y="2898775"/>
            <a:ext cx="577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方正粗黑宋简体" panose="02000000000000000000" charset="-122"/>
                <a:ea typeface="方正粗黑宋简体" panose="02000000000000000000" charset="-122"/>
              </a:rPr>
              <a:t>1</a:t>
            </a:r>
            <a:endParaRPr lang="en-US" altLang="zh-CN" sz="2400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8627110" y="4118610"/>
            <a:ext cx="1774190" cy="88074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en-US" altLang="zh-CN" sz="1200" kern="1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zh-CN" altLang="en-US" sz="2400" b="1" kern="1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实例成员</a:t>
            </a:r>
            <a:endParaRPr lang="zh-CN" altLang="en-US" sz="2400" b="1" kern="1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  <a:p>
            <a:pPr marL="0" indent="0" algn="l" fontAlgn="auto">
              <a:lnSpc>
                <a:spcPct val="100000"/>
              </a:lnSpc>
            </a:pPr>
            <a:r>
              <a:rPr lang="zh-CN" altLang="en-US" sz="2400" b="1" kern="1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静态成员</a:t>
            </a:r>
            <a:endParaRPr lang="zh-CN" altLang="en-US" sz="2400" b="1" kern="1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12025" y="1026160"/>
            <a:ext cx="4666615" cy="2941320"/>
          </a:xfrm>
          <a:prstGeom prst="rect">
            <a:avLst/>
          </a:prstGeom>
          <a:solidFill>
            <a:schemeClr val="accent1">
              <a:alpha val="31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15" y="38805"/>
            <a:ext cx="10969200" cy="705600"/>
          </a:xfrm>
        </p:spPr>
        <p:txBody>
          <a:bodyPr/>
          <a:p>
            <a:r>
              <a:rPr lang="zh-CN" altLang="en-US">
                <a:sym typeface="+mn-ea"/>
              </a:rPr>
              <a:t>(账户类 Account)设计一个名为 Account 的类，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945" y="653415"/>
            <a:ext cx="7305040" cy="6074410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它包括：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— 个名为 id的int 类型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数据域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（默认值为 0)。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— 个名为 balance 的 double 类型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数据域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（默认值为 0）。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— 个 名 为 annuallnterestRate（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年利率）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的 double 类型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数据域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存储当前利率（默认值为 0)。</a:t>
            </a:r>
            <a:r>
              <a:rPr lang="zh-CN" altLang="en-US">
                <a:solidFill>
                  <a:schemeClr val="tx1"/>
                </a:solidFill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假 设所有的账户都有相同的利率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。 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— 个用于创建默认账户的无参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构造方法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一个用于创建带特定 id 和初始余额的账户的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构造方法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一个名为 getMonthlyInterestRate()的方法，返回月利率。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— 个名为 withDraw的方法，从账户提取特定数额。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— 个名为 deposit 的方法向账户存储特定数额。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方法 getMonthlylnterest（） 用于返回月利息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提示：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2160"/>
              </a:lnSpc>
              <a:spcAft>
                <a:spcPts val="0"/>
              </a:spcAft>
              <a:buNone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方法 getMonthlylnterest（） 用于返回月利息，而不是利率。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2160"/>
              </a:lnSpc>
              <a:spcAft>
                <a:spcPts val="0"/>
              </a:spcAft>
              <a:buNone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月利息是</a:t>
            </a:r>
            <a:r>
              <a:rPr lang="zh-CN" altLang="en-US" b="1">
                <a:solidFill>
                  <a:srgbClr val="00B0F0"/>
                </a:solidFill>
                <a:highlight>
                  <a:srgbClr val="FFFF00"/>
                </a:highlight>
                <a:sym typeface="+mn-ea"/>
              </a:rPr>
              <a:t>balance</a:t>
            </a:r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*monthlyInterestRate</a:t>
            </a:r>
            <a:r>
              <a:rPr lang="zh-CN" altLang="en-US" b="1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，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2160"/>
              </a:lnSpc>
              <a:spcAft>
                <a:spcPts val="0"/>
              </a:spcAft>
              <a:buNone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monthlylnterestRate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 是</a:t>
            </a:r>
            <a:r>
              <a:rPr lang="zh-CN" altLang="en-US" b="1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 annualInterestRate/12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。注意，</a:t>
            </a:r>
            <a:r>
              <a:rPr lang="zh-CN" altLang="en-US" sz="1600" b="1">
                <a:solidFill>
                  <a:schemeClr val="tx1"/>
                </a:solidFill>
                <a:sym typeface="+mn-ea"/>
              </a:rPr>
              <a:t>annualInterestRate 是一个百分教，比如 4.5%，你需要将其除以 100。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7372985" y="1471930"/>
            <a:ext cx="1585595" cy="18091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endParaRPr lang="en-US" altLang="zh-CN" sz="2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7393305" y="965835"/>
            <a:ext cx="782955" cy="51244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/>
        </p:nvSpPr>
        <p:spPr>
          <a:xfrm>
            <a:off x="8124190" y="670560"/>
            <a:ext cx="966470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9"/>
          <p:cNvSpPr txBox="1"/>
          <p:nvPr/>
        </p:nvSpPr>
        <p:spPr>
          <a:xfrm>
            <a:off x="7493635" y="639128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acc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文本框 2"/>
          <p:cNvSpPr txBox="1">
            <a:spLocks noChangeArrowheads="1"/>
          </p:cNvSpPr>
          <p:nvPr/>
        </p:nvSpPr>
        <p:spPr bwMode="auto">
          <a:xfrm>
            <a:off x="9490075" y="744220"/>
            <a:ext cx="2491105" cy="38989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en-US" altLang="zh-CN" sz="12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zh-CN" altLang="en-US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annuallnterestRate</a:t>
            </a:r>
            <a:endParaRPr lang="zh-CN" altLang="en-US" b="1" kern="1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72985" y="1512570"/>
            <a:ext cx="577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方正粗黑宋简体" panose="02000000000000000000" charset="-122"/>
                <a:ea typeface="方正粗黑宋简体" panose="02000000000000000000" charset="-122"/>
              </a:rPr>
              <a:t>id</a:t>
            </a:r>
            <a:endParaRPr lang="en-US" altLang="zh-CN" sz="2400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93305" y="1875155"/>
            <a:ext cx="1449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balance</a:t>
            </a:r>
            <a:endParaRPr lang="en-US" altLang="zh-CN" sz="2400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3755390" y="2402840"/>
            <a:ext cx="3308985" cy="3041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zh-CN" altLang="en-US" sz="1600" b="1" kern="100">
                <a:solidFill>
                  <a:srgbClr val="7030A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不依赖于某个账户，所有账号共享</a:t>
            </a:r>
            <a:endParaRPr lang="zh-CN" altLang="en-US" sz="1600" b="1" kern="100">
              <a:solidFill>
                <a:srgbClr val="7030A0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850" y="2794000"/>
            <a:ext cx="6096000" cy="752475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9027795" y="1471930"/>
            <a:ext cx="3164205" cy="38989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en-US" altLang="zh-CN" sz="12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zh-CN" altLang="en-US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getMonthlyInterestRate()</a:t>
            </a:r>
            <a:endParaRPr lang="zh-CN" altLang="en-US" b="1" kern="1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93305" y="2255520"/>
            <a:ext cx="1449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withDraw</a:t>
            </a:r>
            <a:r>
              <a:rPr lang="en-US" altLang="zh-CN" sz="1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()</a:t>
            </a:r>
            <a:endParaRPr lang="en-US" altLang="zh-CN" sz="1600" b="1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49820" y="2599690"/>
            <a:ext cx="1449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deposit</a:t>
            </a:r>
            <a:r>
              <a:rPr lang="en-US" altLang="zh-CN" sz="1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()</a:t>
            </a:r>
            <a:endParaRPr lang="en-US" altLang="zh-CN" sz="1600" b="1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06945" y="2943860"/>
            <a:ext cx="23139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ym typeface="+mn-ea"/>
              </a:rPr>
              <a:t>getMonthlylnterest（）</a:t>
            </a:r>
            <a:endParaRPr lang="en-US" altLang="zh-CN" sz="1600" b="1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graphicFrame>
        <p:nvGraphicFramePr>
          <p:cNvPr id="27" name="表格 26"/>
          <p:cNvGraphicFramePr/>
          <p:nvPr>
            <p:custDataLst>
              <p:tags r:id="rId1"/>
            </p:custDataLst>
          </p:nvPr>
        </p:nvGraphicFramePr>
        <p:xfrm>
          <a:off x="7493635" y="3466465"/>
          <a:ext cx="4208145" cy="3347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8145"/>
              </a:tblGrid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Account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id</a:t>
                      </a:r>
                      <a:r>
                        <a:rPr lang="en-US" altLang="zh-CN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:</a:t>
                      </a:r>
                      <a:r>
                        <a:rPr lang="zh-CN" altLang="en-US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int</a:t>
                      </a:r>
                      <a:endParaRPr lang="zh-CN" altLang="en-US" sz="1800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balance</a:t>
                      </a:r>
                      <a:r>
                        <a:rPr lang="en-US" altLang="zh-CN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:</a:t>
                      </a:r>
                      <a:r>
                        <a:rPr lang="zh-CN" altLang="en-US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double</a:t>
                      </a:r>
                      <a:endParaRPr lang="zh-CN" altLang="en-US" sz="1800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8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annuallnterestRate</a:t>
                      </a:r>
                      <a:r>
                        <a:rPr lang="en-US" altLang="zh-CN" sz="18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:</a:t>
                      </a:r>
                      <a:r>
                        <a:rPr lang="zh-CN" altLang="en-US" sz="18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 double</a:t>
                      </a:r>
                      <a:endParaRPr lang="en-US" altLang="en-US" sz="1800" b="1" u="sng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Account</a:t>
                      </a: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)</a:t>
                      </a:r>
                      <a:endParaRPr lang="en-US" sz="1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Account</a:t>
                      </a: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 a:int , b:double )</a:t>
                      </a:r>
                      <a:endParaRPr lang="en-US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getMonthlyInterestRate()</a:t>
                      </a:r>
                      <a:r>
                        <a:rPr lang="en-US" altLang="zh-CN" sz="18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:double</a:t>
                      </a:r>
                      <a:endParaRPr lang="en-US" altLang="zh-CN" sz="1800" b="1" u="sng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withDraw</a:t>
                      </a: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a:double   ):void</a:t>
                      </a:r>
                      <a:endParaRPr lang="en-US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deposit</a:t>
                      </a: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a:double</a:t>
                      </a: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):void</a:t>
                      </a:r>
                      <a:endParaRPr lang="en-US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sym typeface="+mn-ea"/>
                        </a:rPr>
                        <a:t>getMonthlylnterest</a:t>
                      </a:r>
                      <a:r>
                        <a:rPr lang="en-US" altLang="zh-CN" sz="1800" b="1">
                          <a:sym typeface="+mn-ea"/>
                        </a:rPr>
                        <a:t>()</a:t>
                      </a:r>
                      <a:r>
                        <a:rPr lang="en-US" altLang="zh-CN" sz="1800" b="1">
                          <a:sym typeface="+mn-ea"/>
                        </a:rPr>
                        <a:t>:double</a:t>
                      </a:r>
                      <a:endParaRPr lang="en-US" altLang="zh-CN" sz="1800" b="1" u="sng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1419225" y="3633470"/>
            <a:ext cx="4508500" cy="2875280"/>
            <a:chOff x="2235" y="5722"/>
            <a:chExt cx="7100" cy="4528"/>
          </a:xfrm>
        </p:grpSpPr>
        <p:sp>
          <p:nvSpPr>
            <p:cNvPr id="28" name="矩形 27"/>
            <p:cNvSpPr/>
            <p:nvPr/>
          </p:nvSpPr>
          <p:spPr>
            <a:xfrm>
              <a:off x="2235" y="5722"/>
              <a:ext cx="5367" cy="46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1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5126" y="6184"/>
              <a:ext cx="991" cy="3594"/>
            </a:xfrm>
            <a:prstGeom prst="straightConnector1">
              <a:avLst/>
            </a:prstGeom>
            <a:ln w="38100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4879" y="9788"/>
              <a:ext cx="4457" cy="46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1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323850" y="1052830"/>
            <a:ext cx="5528945" cy="34226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88925" y="1455420"/>
            <a:ext cx="6623685" cy="34544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23850" y="1894205"/>
            <a:ext cx="6877050" cy="81026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81940" y="3636010"/>
            <a:ext cx="6857365" cy="34353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81940" y="4055745"/>
            <a:ext cx="6137910" cy="25971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81940" y="4391660"/>
            <a:ext cx="5570855" cy="34353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88925" y="4824730"/>
            <a:ext cx="5563870" cy="3638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949960" y="4855845"/>
            <a:ext cx="3877310" cy="1353185"/>
            <a:chOff x="1496" y="7647"/>
            <a:chExt cx="6106" cy="2131"/>
          </a:xfrm>
        </p:grpSpPr>
        <p:sp>
          <p:nvSpPr>
            <p:cNvPr id="44" name="矩形 43"/>
            <p:cNvSpPr/>
            <p:nvPr/>
          </p:nvSpPr>
          <p:spPr>
            <a:xfrm>
              <a:off x="1496" y="7647"/>
              <a:ext cx="4620" cy="46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1000"/>
              </a:schemeClr>
            </a:solidFill>
            <a:ln w="41275" cmpd="sng"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3673" y="8117"/>
              <a:ext cx="351" cy="1182"/>
            </a:xfrm>
            <a:prstGeom prst="straightConnector1">
              <a:avLst/>
            </a:prstGeom>
            <a:ln w="44450" cmpd="sng">
              <a:solidFill>
                <a:schemeClr val="accent6">
                  <a:lumMod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1800" y="9316"/>
              <a:ext cx="5802" cy="46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41000"/>
              </a:schemeClr>
            </a:solidFill>
            <a:ln w="53975" cmpd="sng"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7" grpId="0" animBg="1"/>
      <p:bldP spid="7" grpId="1" animBg="1"/>
      <p:bldP spid="4" grpId="0" animBg="1"/>
      <p:bldP spid="4" grpId="1" animBg="1"/>
      <p:bldP spid="5" grpId="0"/>
      <p:bldP spid="5" grpId="1"/>
      <p:bldP spid="9" grpId="0"/>
      <p:bldP spid="9" grpId="1"/>
      <p:bldP spid="10" grpId="0" animBg="1"/>
      <p:bldP spid="10" grpId="1" animBg="1"/>
      <p:bldP spid="23" grpId="0" animBg="1"/>
      <p:bldP spid="23" grpId="1" animBg="1"/>
      <p:bldP spid="11" grpId="0" animBg="1"/>
      <p:bldP spid="11" grpId="1" animBg="1"/>
      <p:bldP spid="14" grpId="0" animBg="1"/>
      <p:bldP spid="14" grpId="1" animBg="1"/>
      <p:bldP spid="15" grpId="0"/>
      <p:bldP spid="15" grpId="1"/>
      <p:bldP spid="16" grpId="0"/>
      <p:bldP spid="16" grpId="1"/>
      <p:bldP spid="32" grpId="0" bldLvl="0" animBg="1"/>
      <p:bldP spid="32" grpId="1" animBg="1"/>
      <p:bldP spid="33" grpId="0" bldLvl="0" animBg="1"/>
      <p:bldP spid="33" grpId="1" animBg="1"/>
      <p:bldP spid="34" grpId="0" bldLvl="0" animBg="1"/>
      <p:bldP spid="34" grpId="1" animBg="1"/>
      <p:bldP spid="35" grpId="0" bldLvl="0" animBg="1"/>
      <p:bldP spid="35" grpId="1" animBg="1"/>
      <p:bldP spid="36" grpId="0" bldLvl="0" animBg="1"/>
      <p:bldP spid="36" grpId="1" animBg="1"/>
      <p:bldP spid="37" grpId="0" bldLvl="0" animBg="1"/>
      <p:bldP spid="37" grpId="1" animBg="1"/>
      <p:bldP spid="38" grpId="0" bldLvl="0" animBg="1"/>
      <p:bldP spid="38" grpId="1" animBg="1"/>
      <p:bldP spid="17" grpId="0"/>
      <p:bldP spid="17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15" y="38805"/>
            <a:ext cx="10969200" cy="705600"/>
          </a:xfrm>
        </p:spPr>
        <p:txBody>
          <a:bodyPr/>
          <a:p>
            <a:r>
              <a:rPr lang="zh-CN" altLang="en-US">
                <a:sym typeface="+mn-ea"/>
              </a:rPr>
              <a:t>(账户类 Account)设计一个名为 Account 的类，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945" y="653415"/>
            <a:ext cx="7305040" cy="6074410"/>
          </a:xfrm>
        </p:spPr>
        <p:txBody>
          <a:bodyPr>
            <a:noAutofit/>
          </a:bodyPr>
          <a:p>
            <a:pPr marL="0" indent="0">
              <a:lnSpc>
                <a:spcPct val="100000"/>
              </a:lnSpc>
              <a:buNone/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它包括：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— 个名为 id的int 类型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数据域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（默认值为 0)。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— 个名为 balance 的 double 类型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数据域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（默认值为 0）。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— 个 名 为 annuallnterestRate（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年利率）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的 double 类型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数据域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存储当前利率（默认值为 0)。</a:t>
            </a:r>
            <a:r>
              <a:rPr lang="zh-CN" altLang="en-US">
                <a:solidFill>
                  <a:schemeClr val="tx1"/>
                </a:solidFill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假 设所有的账户都有相同的利率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。 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— 个用于创建默认账户的无参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构造方法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一个用于创建带特定 id 和初始余额的账户的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构造方法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一个名为 getMonthlyInterestRate()的方法，返回月利率。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— 个名为 withDraw的方法，从账户提取特定数额。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— 个名为 deposit 的方法向账户存储特定数额。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方法 getMonthlylnterest（） 用于返回月利息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提示：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2160"/>
              </a:lnSpc>
              <a:spcAft>
                <a:spcPts val="0"/>
              </a:spcAft>
              <a:buNone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方法 getMonthlylnterest（） 用于返回月利息，而不是利率。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2160"/>
              </a:lnSpc>
              <a:spcAft>
                <a:spcPts val="0"/>
              </a:spcAft>
              <a:buNone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月利息是</a:t>
            </a:r>
            <a:r>
              <a:rPr lang="zh-CN" altLang="en-US" b="1">
                <a:solidFill>
                  <a:srgbClr val="00B0F0"/>
                </a:solidFill>
                <a:highlight>
                  <a:srgbClr val="FFFF00"/>
                </a:highlight>
                <a:sym typeface="+mn-ea"/>
              </a:rPr>
              <a:t>balance</a:t>
            </a:r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*monthlyInterestRate</a:t>
            </a:r>
            <a:r>
              <a:rPr lang="zh-CN" altLang="en-US" b="1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，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2160"/>
              </a:lnSpc>
              <a:spcAft>
                <a:spcPts val="0"/>
              </a:spcAft>
              <a:buNone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monthlylnterestRate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 是</a:t>
            </a:r>
            <a:r>
              <a:rPr lang="zh-CN" altLang="en-US" b="1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 annualInterestRate/12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。注意，</a:t>
            </a:r>
            <a:r>
              <a:rPr lang="zh-CN" altLang="en-US" sz="1600" b="1">
                <a:solidFill>
                  <a:schemeClr val="tx1"/>
                </a:solidFill>
                <a:sym typeface="+mn-ea"/>
              </a:rPr>
              <a:t>annualInterestRate 是一个百分教，比如 4.5%，你需要将其除以 100。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7372985" y="1471930"/>
            <a:ext cx="1585595" cy="18091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endParaRPr lang="en-US" altLang="zh-CN" sz="2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7393305" y="965835"/>
            <a:ext cx="782955" cy="51244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/>
        </p:nvSpPr>
        <p:spPr>
          <a:xfrm>
            <a:off x="8124190" y="670560"/>
            <a:ext cx="966470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9"/>
          <p:cNvSpPr txBox="1"/>
          <p:nvPr/>
        </p:nvSpPr>
        <p:spPr>
          <a:xfrm>
            <a:off x="7493635" y="639128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acc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文本框 2"/>
          <p:cNvSpPr txBox="1">
            <a:spLocks noChangeArrowheads="1"/>
          </p:cNvSpPr>
          <p:nvPr/>
        </p:nvSpPr>
        <p:spPr bwMode="auto">
          <a:xfrm>
            <a:off x="9490075" y="670560"/>
            <a:ext cx="2491105" cy="38989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en-US" altLang="zh-CN" sz="12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zh-CN" altLang="en-US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annuallnterestRate</a:t>
            </a:r>
            <a:endParaRPr lang="zh-CN" altLang="en-US" b="1" kern="1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72985" y="1512570"/>
            <a:ext cx="577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方正粗黑宋简体" panose="02000000000000000000" charset="-122"/>
                <a:ea typeface="方正粗黑宋简体" panose="02000000000000000000" charset="-122"/>
              </a:rPr>
              <a:t>id</a:t>
            </a:r>
            <a:endParaRPr lang="en-US" altLang="zh-CN" sz="2400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93305" y="1875155"/>
            <a:ext cx="1449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balance</a:t>
            </a:r>
            <a:endParaRPr lang="en-US" altLang="zh-CN" sz="2400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9090660" y="1088390"/>
            <a:ext cx="3164205" cy="38989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en-US" altLang="zh-CN" sz="12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zh-CN" altLang="en-US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getMonthlyInterestRate()</a:t>
            </a:r>
            <a:endParaRPr lang="zh-CN" altLang="en-US" b="1" kern="1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93305" y="2364740"/>
            <a:ext cx="1449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withDraw</a:t>
            </a:r>
            <a:r>
              <a:rPr lang="en-US" altLang="zh-CN" sz="1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()</a:t>
            </a:r>
            <a:endParaRPr lang="en-US" altLang="zh-CN" sz="1600" b="1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49820" y="2599690"/>
            <a:ext cx="1449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deposit</a:t>
            </a:r>
            <a:r>
              <a:rPr lang="en-US" altLang="zh-CN" sz="1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()</a:t>
            </a:r>
            <a:endParaRPr lang="en-US" altLang="zh-CN" sz="1600" b="1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06945" y="2943860"/>
            <a:ext cx="23139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ym typeface="+mn-ea"/>
              </a:rPr>
              <a:t>getMonthlylnterest（）</a:t>
            </a:r>
            <a:endParaRPr lang="en-US" altLang="zh-CN" sz="1600" b="1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graphicFrame>
        <p:nvGraphicFramePr>
          <p:cNvPr id="27" name="表格 26"/>
          <p:cNvGraphicFramePr/>
          <p:nvPr>
            <p:custDataLst>
              <p:tags r:id="rId1"/>
            </p:custDataLst>
          </p:nvPr>
        </p:nvGraphicFramePr>
        <p:xfrm>
          <a:off x="7372985" y="3467100"/>
          <a:ext cx="4208145" cy="3347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8145"/>
              </a:tblGrid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Account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id</a:t>
                      </a:r>
                      <a:r>
                        <a:rPr lang="en-US" altLang="zh-CN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:</a:t>
                      </a:r>
                      <a:r>
                        <a:rPr lang="zh-CN" altLang="en-US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int</a:t>
                      </a:r>
                      <a:endParaRPr lang="zh-CN" altLang="en-US" sz="1800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balance</a:t>
                      </a:r>
                      <a:r>
                        <a:rPr lang="en-US" altLang="zh-CN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:</a:t>
                      </a:r>
                      <a:r>
                        <a:rPr lang="zh-CN" altLang="en-US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double</a:t>
                      </a:r>
                      <a:endParaRPr lang="zh-CN" altLang="en-US" sz="1800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8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annuallnterestRate</a:t>
                      </a:r>
                      <a:r>
                        <a:rPr lang="en-US" altLang="zh-CN" sz="18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:</a:t>
                      </a:r>
                      <a:r>
                        <a:rPr lang="zh-CN" altLang="en-US" sz="18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 double</a:t>
                      </a:r>
                      <a:endParaRPr lang="en-US" altLang="en-US" sz="1800" b="1" u="sng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Account</a:t>
                      </a: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)</a:t>
                      </a:r>
                      <a:endParaRPr lang="en-US" sz="1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Account</a:t>
                      </a: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 a:int , b:double )</a:t>
                      </a:r>
                      <a:endParaRPr lang="en-US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getMonthlyInterestRate()</a:t>
                      </a:r>
                      <a:r>
                        <a:rPr lang="en-US" altLang="zh-CN" sz="18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:double</a:t>
                      </a:r>
                      <a:endParaRPr lang="en-US" altLang="zh-CN" sz="1800" b="1" u="sng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withDraw</a:t>
                      </a: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x:</a:t>
                      </a: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double </a:t>
                      </a: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):void</a:t>
                      </a:r>
                      <a:endParaRPr lang="en-US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deposit</a:t>
                      </a: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x:</a:t>
                      </a: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double </a:t>
                      </a: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):void</a:t>
                      </a:r>
                      <a:endParaRPr lang="en-US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sym typeface="+mn-ea"/>
                        </a:rPr>
                        <a:t>getMonthlylnterest</a:t>
                      </a:r>
                      <a:r>
                        <a:rPr lang="en-US" altLang="zh-CN" sz="1800" b="1">
                          <a:sym typeface="+mn-ea"/>
                        </a:rPr>
                        <a:t>()</a:t>
                      </a:r>
                      <a:r>
                        <a:rPr lang="en-US" altLang="zh-CN" sz="1800" b="1">
                          <a:sym typeface="+mn-ea"/>
                        </a:rPr>
                        <a:t>:double</a:t>
                      </a:r>
                      <a:endParaRPr lang="en-US" altLang="zh-CN" sz="1800" b="1" u="sng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矩形 37"/>
          <p:cNvSpPr/>
          <p:nvPr/>
        </p:nvSpPr>
        <p:spPr>
          <a:xfrm>
            <a:off x="115570" y="1007745"/>
            <a:ext cx="7190740" cy="1788795"/>
          </a:xfrm>
          <a:prstGeom prst="rect">
            <a:avLst/>
          </a:prstGeom>
          <a:solidFill>
            <a:schemeClr val="accent1">
              <a:alpha val="17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412355" y="1875155"/>
            <a:ext cx="1449705" cy="460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1275" cmpd="sng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 sz="24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balance</a:t>
            </a:r>
            <a:endParaRPr lang="en-US" altLang="zh-CN" sz="2400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8837930" y="1766570"/>
            <a:ext cx="868045" cy="35687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8"/>
          <p:cNvSpPr/>
          <p:nvPr/>
        </p:nvSpPr>
        <p:spPr>
          <a:xfrm>
            <a:off x="9705975" y="1638935"/>
            <a:ext cx="1128395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可读</a:t>
            </a:r>
            <a:endParaRPr lang="zh-CN" altLang="en-US" sz="1800" dirty="0">
              <a:solidFill>
                <a:schemeClr val="accent2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837930" y="2145665"/>
            <a:ext cx="852805" cy="23622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8"/>
          <p:cNvSpPr/>
          <p:nvPr/>
        </p:nvSpPr>
        <p:spPr>
          <a:xfrm>
            <a:off x="9705975" y="2223135"/>
            <a:ext cx="1128395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不可写</a:t>
            </a:r>
            <a:endParaRPr lang="zh-CN" altLang="en-US" sz="1800" dirty="0">
              <a:solidFill>
                <a:schemeClr val="accent2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1" name="Text Box 9"/>
          <p:cNvSpPr txBox="1"/>
          <p:nvPr/>
        </p:nvSpPr>
        <p:spPr>
          <a:xfrm>
            <a:off x="9705975" y="2578100"/>
            <a:ext cx="2087245" cy="3987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000" b="1" err="1">
                <a:latin typeface="Times New Roman" panose="02020603050405020304" pitchFamily="18" charset="0"/>
                <a:ea typeface="宋体" panose="02010600030101010101" pitchFamily="2" charset="-122"/>
              </a:rPr>
              <a:t>acc.balance=-30</a:t>
            </a:r>
            <a:endParaRPr lang="en-US" altLang="zh-CN" sz="2000" b="1" err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 Box 9"/>
          <p:cNvSpPr txBox="1"/>
          <p:nvPr/>
        </p:nvSpPr>
        <p:spPr>
          <a:xfrm>
            <a:off x="9705975" y="3022600"/>
            <a:ext cx="2275205" cy="3987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000" b="1" err="1">
                <a:latin typeface="Times New Roman" panose="02020603050405020304" pitchFamily="18" charset="0"/>
                <a:ea typeface="宋体" panose="02010600030101010101" pitchFamily="2" charset="-122"/>
              </a:rPr>
              <a:t>acc.balance=10000</a:t>
            </a:r>
            <a:endParaRPr lang="en-US" altLang="zh-CN" sz="2000" b="1" err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7" grpId="1" animBg="1"/>
      <p:bldP spid="4" grpId="1" animBg="1"/>
      <p:bldP spid="5" grpId="1"/>
      <p:bldP spid="9" grpId="1"/>
      <p:bldP spid="23" grpId="1" animBg="1"/>
      <p:bldP spid="14" grpId="1" animBg="1"/>
      <p:bldP spid="15" grpId="1"/>
      <p:bldP spid="16" grpId="1"/>
      <p:bldP spid="38" grpId="0" bldLvl="0" animBg="1"/>
      <p:bldP spid="38" grpId="1" animBg="1"/>
      <p:bldP spid="17" grpId="1"/>
      <p:bldP spid="12" grpId="0" bldLvl="0" animBg="1"/>
      <p:bldP spid="12" grpId="1"/>
      <p:bldP spid="18" grpId="0" bldLvl="0" animBg="1"/>
      <p:bldP spid="18" grpId="1" animBg="1"/>
      <p:bldP spid="20" grpId="0" bldLvl="0" animBg="1"/>
      <p:bldP spid="20" grpId="1" animBg="1"/>
      <p:bldP spid="21" grpId="0" bldLvl="0" animBg="1"/>
      <p:bldP spid="21" grpId="1"/>
      <p:bldP spid="22" grpId="0" bldLvl="0" animBg="1"/>
      <p:bldP spid="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735" y="212725"/>
            <a:ext cx="3281045" cy="705485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类和对象</a:t>
            </a:r>
            <a:endParaRPr lang="zh-CN" altLang="en-US"/>
          </a:p>
        </p:txBody>
      </p:sp>
      <p:sp>
        <p:nvSpPr>
          <p:cNvPr id="77" name="文本框 2"/>
          <p:cNvSpPr txBox="1">
            <a:spLocks noChangeArrowheads="1"/>
          </p:cNvSpPr>
          <p:nvPr/>
        </p:nvSpPr>
        <p:spPr bwMode="auto">
          <a:xfrm>
            <a:off x="688023" y="1565910"/>
            <a:ext cx="3367405" cy="925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玩具狗的模板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9" name="文本框 2"/>
          <p:cNvSpPr txBox="1">
            <a:spLocks noChangeArrowheads="1"/>
          </p:cNvSpPr>
          <p:nvPr/>
        </p:nvSpPr>
        <p:spPr bwMode="auto">
          <a:xfrm>
            <a:off x="5267643" y="1432560"/>
            <a:ext cx="5028565" cy="925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玩具狗：dog1---h,w,sound()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5267643" y="2570480"/>
            <a:ext cx="5028565" cy="925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玩具狗：dog2---h,w,sound()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055745" y="1776730"/>
            <a:ext cx="1200150" cy="23812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046855" y="2127250"/>
            <a:ext cx="1215390" cy="91440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2"/>
          <p:cNvSpPr txBox="1">
            <a:spLocks noChangeArrowheads="1"/>
          </p:cNvSpPr>
          <p:nvPr/>
        </p:nvSpPr>
        <p:spPr bwMode="auto">
          <a:xfrm>
            <a:off x="172085" y="2358390"/>
            <a:ext cx="4576445" cy="39693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/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class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Dog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4" name="文本框 2"/>
          <p:cNvSpPr txBox="1">
            <a:spLocks noChangeArrowheads="1"/>
          </p:cNvSpPr>
          <p:nvPr/>
        </p:nvSpPr>
        <p:spPr bwMode="auto">
          <a:xfrm>
            <a:off x="5267960" y="523875"/>
            <a:ext cx="2599690" cy="873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 dog1;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dog1=new Dog();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08330" y="5643245"/>
            <a:ext cx="2649855" cy="368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indent="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Dog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(){  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88340" y="2701925"/>
            <a:ext cx="2599055" cy="368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algn="l"/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//属性---变量---定义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608330" y="3855085"/>
            <a:ext cx="3754755" cy="368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algn="l"/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//行为--做什么--方法--定义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808990" y="3109595"/>
            <a:ext cx="1423035" cy="64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h;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w;   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08330" y="4293235"/>
            <a:ext cx="4080510" cy="922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void sound(){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System.out.println(“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sound”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   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609600" y="5285105"/>
            <a:ext cx="3054985" cy="368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algn="l"/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构造方法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创建实体对象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文本框 2"/>
          <p:cNvSpPr txBox="1">
            <a:spLocks noChangeArrowheads="1"/>
          </p:cNvSpPr>
          <p:nvPr/>
        </p:nvSpPr>
        <p:spPr bwMode="auto">
          <a:xfrm>
            <a:off x="8101330" y="205740"/>
            <a:ext cx="2195195" cy="1226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dog1.h</a:t>
            </a: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=100;  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dog1.w</a:t>
            </a: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=200;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dog1.sound()</a:t>
            </a: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文本框 2"/>
          <p:cNvSpPr txBox="1">
            <a:spLocks noChangeArrowheads="1"/>
          </p:cNvSpPr>
          <p:nvPr/>
        </p:nvSpPr>
        <p:spPr bwMode="auto">
          <a:xfrm>
            <a:off x="2919730" y="1829435"/>
            <a:ext cx="900430" cy="4184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--类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/>
        </p:nvSpPr>
        <p:spPr bwMode="auto">
          <a:xfrm>
            <a:off x="9909810" y="1676400"/>
            <a:ext cx="97028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sz="2400" b="1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实体</a:t>
            </a:r>
            <a:endParaRPr lang="zh-CN" altLang="en-US" sz="2400" b="1" kern="100"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" name="文本框 2"/>
          <p:cNvSpPr txBox="1">
            <a:spLocks noChangeArrowheads="1"/>
          </p:cNvSpPr>
          <p:nvPr/>
        </p:nvSpPr>
        <p:spPr bwMode="auto">
          <a:xfrm>
            <a:off x="9909810" y="2814320"/>
            <a:ext cx="97028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sz="2400" b="1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实体</a:t>
            </a:r>
            <a:endParaRPr lang="zh-CN" altLang="en-US" sz="2400" b="1" kern="100"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0" name="文本框 2"/>
          <p:cNvSpPr txBox="1">
            <a:spLocks noChangeArrowheads="1"/>
          </p:cNvSpPr>
          <p:nvPr/>
        </p:nvSpPr>
        <p:spPr bwMode="auto">
          <a:xfrm>
            <a:off x="10676890" y="1685925"/>
            <a:ext cx="900430" cy="4184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对象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10676890" y="2823845"/>
            <a:ext cx="900430" cy="4184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对象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2" name="文本框 2"/>
          <p:cNvSpPr txBox="1">
            <a:spLocks noChangeArrowheads="1"/>
          </p:cNvSpPr>
          <p:nvPr/>
        </p:nvSpPr>
        <p:spPr bwMode="auto">
          <a:xfrm>
            <a:off x="5000625" y="3850005"/>
            <a:ext cx="6576695" cy="925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Scanner </a:t>
            </a:r>
            <a:r>
              <a:rPr lang="en-US" altLang="zh-CN" sz="2400" b="1" kern="100">
                <a:highlight>
                  <a:srgbClr val="FF00FF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input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=</a:t>
            </a:r>
            <a:r>
              <a:rPr lang="en-US" altLang="zh-CN" sz="2400" b="1" kern="100">
                <a:highlight>
                  <a:srgbClr val="00FF00"/>
                </a:highlight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new Scanner（System.in）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;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3" name="文本框 2"/>
          <p:cNvSpPr txBox="1">
            <a:spLocks noChangeArrowheads="1"/>
          </p:cNvSpPr>
          <p:nvPr/>
        </p:nvSpPr>
        <p:spPr bwMode="auto">
          <a:xfrm>
            <a:off x="5140325" y="4634230"/>
            <a:ext cx="2493645" cy="925830"/>
          </a:xfrm>
          <a:prstGeom prst="rect">
            <a:avLst/>
          </a:prstGeom>
          <a:gradFill>
            <a:gsLst>
              <a:gs pos="9000">
                <a:srgbClr val="F4D8CE"/>
              </a:gs>
              <a:gs pos="100000">
                <a:srgbClr val="E0805E"/>
              </a:gs>
            </a:gsLst>
            <a:lin scaled="1"/>
          </a:gra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solidFill>
                  <a:srgbClr val="00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solidFill>
                <a:srgbClr val="000000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模板:Scanner</a:t>
            </a:r>
            <a:endParaRPr lang="en-US" altLang="zh-CN" sz="2400" b="1" kern="10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4" name="文本框 2"/>
          <p:cNvSpPr txBox="1">
            <a:spLocks noChangeArrowheads="1"/>
          </p:cNvSpPr>
          <p:nvPr/>
        </p:nvSpPr>
        <p:spPr bwMode="auto">
          <a:xfrm>
            <a:off x="8684260" y="4634230"/>
            <a:ext cx="2779395" cy="925830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rgbClr val="0CA451"/>
              </a:gs>
            </a:gsLst>
            <a:path path="circle">
              <a:fillToRect l="100000" t="100000"/>
            </a:path>
            <a:tileRect r="-100000" b="-100000"/>
          </a:gra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input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5" name="文本框 2"/>
          <p:cNvSpPr txBox="1">
            <a:spLocks noChangeArrowheads="1"/>
          </p:cNvSpPr>
          <p:nvPr/>
        </p:nvSpPr>
        <p:spPr bwMode="auto">
          <a:xfrm>
            <a:off x="8833168" y="5373370"/>
            <a:ext cx="2256155" cy="46863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Scanner的实体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86" name="直接箭头连接符 86"/>
          <p:cNvCxnSpPr/>
          <p:nvPr/>
        </p:nvCxnSpPr>
        <p:spPr>
          <a:xfrm>
            <a:off x="7633653" y="5183505"/>
            <a:ext cx="1050290" cy="31750"/>
          </a:xfrm>
          <a:prstGeom prst="straightConnector1">
            <a:avLst/>
          </a:prstGeom>
          <a:ln w="539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28" grpId="1" animBg="1"/>
      <p:bldP spid="29" grpId="1" animBg="1"/>
      <p:bldP spid="27" grpId="1" animBg="1"/>
      <p:bldP spid="30" grpId="1" animBg="1"/>
      <p:bldP spid="31" grpId="1" animBg="1"/>
      <p:bldP spid="93" grpId="1" animBg="1"/>
      <p:bldP spid="10" grpId="1" animBg="1"/>
      <p:bldP spid="20" grpId="1" animBg="1"/>
      <p:bldP spid="21" grpId="1" animBg="1"/>
      <p:bldP spid="22" grpId="1" animBg="1"/>
      <p:bldP spid="94" grpId="1" animBg="1"/>
      <p:bldP spid="25" grpId="1" animBg="1"/>
      <p:bldP spid="23" grpId="1" animBg="1"/>
      <p:bldP spid="82" grpId="0" animBg="1"/>
      <p:bldP spid="82" grpId="1" animBg="1"/>
      <p:bldP spid="83" grpId="0" animBg="1"/>
      <p:bldP spid="83" grpId="1" animBg="1"/>
      <p:bldP spid="84" grpId="0" bldLvl="0" animBg="1"/>
      <p:bldP spid="84" grpId="1" animBg="1"/>
      <p:bldP spid="85" grpId="0" animBg="1"/>
      <p:bldP spid="85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1" name="图片 8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8" t="58770" r="34285" b="25755"/>
          <a:stretch>
            <a:fillRect/>
          </a:stretch>
        </p:blipFill>
        <p:spPr>
          <a:xfrm>
            <a:off x="0" y="136525"/>
            <a:ext cx="6657340" cy="2033905"/>
          </a:xfrm>
          <a:prstGeom prst="rect">
            <a:avLst/>
          </a:prstGeom>
          <a:ln>
            <a:noFill/>
          </a:ln>
        </p:spPr>
      </p:pic>
      <p:sp>
        <p:nvSpPr>
          <p:cNvPr id="93" name="文本框 2"/>
          <p:cNvSpPr txBox="1">
            <a:spLocks noChangeArrowheads="1"/>
          </p:cNvSpPr>
          <p:nvPr/>
        </p:nvSpPr>
        <p:spPr bwMode="auto">
          <a:xfrm>
            <a:off x="6744970" y="136525"/>
            <a:ext cx="4728845" cy="46462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algn="l"/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class </a:t>
            </a:r>
            <a:r>
              <a:rPr lang="en-US" altLang="zh-CN" b="1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变量---定义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r=1; 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</a:t>
            </a:r>
            <a:endParaRPr lang="en-US" altLang="zh-CN" b="1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//行为----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方法--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依赖于某个对象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public double getA(){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return 3.14*r*r;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75285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double getP(){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return 3.14*r*r;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构造方法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创建实例对象</a:t>
            </a:r>
            <a:endParaRPr lang="zh-CN" altLang="en-US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Circle(){ 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Circle(double a){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866140"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r=a;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66725"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150495" y="3075305"/>
            <a:ext cx="1717675" cy="14458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r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1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marL="0" indent="0" algn="l">
              <a:lnSpc>
                <a:spcPts val="2000"/>
              </a:lnSpc>
            </a:pP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0" algn="just"/>
            <a:r>
              <a:rPr lang="en-US" altLang="zh-CN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getA()</a:t>
            </a:r>
            <a:endParaRPr lang="en-US" altLang="zh-CN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0" algn="just"/>
            <a:r>
              <a:rPr lang="en-US" altLang="zh-CN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getP()</a:t>
            </a:r>
            <a:endParaRPr lang="en-US" altLang="zh-CN" sz="2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0" algn="just"/>
            <a:endParaRPr lang="en-US" altLang="zh-CN" sz="2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70815" y="2559050"/>
            <a:ext cx="782955" cy="51244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/>
        </p:nvSpPr>
        <p:spPr>
          <a:xfrm>
            <a:off x="901700" y="2263775"/>
            <a:ext cx="966470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9"/>
          <p:cNvSpPr txBox="1"/>
          <p:nvPr/>
        </p:nvSpPr>
        <p:spPr>
          <a:xfrm>
            <a:off x="442595" y="2155508"/>
            <a:ext cx="113347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c1</a:t>
            </a:r>
            <a:endParaRPr lang="en-US" altLang="zh-CN" sz="2800" b="1" err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" name="文本框 2"/>
          <p:cNvSpPr txBox="1">
            <a:spLocks noChangeArrowheads="1"/>
          </p:cNvSpPr>
          <p:nvPr/>
        </p:nvSpPr>
        <p:spPr bwMode="auto">
          <a:xfrm>
            <a:off x="151130" y="4649470"/>
            <a:ext cx="2980055" cy="408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c1=new </a:t>
            </a:r>
            <a:r>
              <a:rPr lang="en-US" altLang="zh-CN" b="1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149860" y="5186045"/>
            <a:ext cx="2980690" cy="4083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c1=new </a:t>
            </a:r>
            <a:r>
              <a:rPr lang="en-US" altLang="zh-CN" b="1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( 1);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150495" y="5722620"/>
            <a:ext cx="3557270" cy="96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System.out.println( </a:t>
            </a:r>
            <a:r>
              <a:rPr lang="en-US" altLang="zh-CN" b="1" kern="100">
                <a:highlight>
                  <a:srgbClr val="00FFFF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c1.r 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System.out.println( </a:t>
            </a:r>
            <a:r>
              <a:rPr lang="en-US" altLang="zh-CN" b="1" kern="100">
                <a:highlight>
                  <a:srgbClr val="FF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c1.getA()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System.out.println( </a:t>
            </a:r>
            <a:r>
              <a:rPr lang="en-US" altLang="zh-CN" b="1" kern="100">
                <a:highlight>
                  <a:srgbClr val="FF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c1.getP()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3870325" y="5657850"/>
            <a:ext cx="1508760" cy="367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c1.r = </a:t>
            </a:r>
            <a:r>
              <a:rPr lang="en-US" altLang="zh-CN" b="1" kern="100">
                <a:highlight>
                  <a:srgbClr val="00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20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;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3870325" y="6036945"/>
            <a:ext cx="1508760" cy="33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 c1.r =</a:t>
            </a:r>
            <a:r>
              <a:rPr lang="en-US" altLang="zh-CN" b="1" kern="100">
                <a:highlight>
                  <a:srgbClr val="00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0 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3870325" y="6368415"/>
            <a:ext cx="1508125" cy="356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c1.r =</a:t>
            </a:r>
            <a:r>
              <a:rPr lang="en-US" altLang="zh-CN" b="1" kern="100">
                <a:highlight>
                  <a:srgbClr val="00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-20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901700" y="2882265"/>
            <a:ext cx="868045" cy="35687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8"/>
          <p:cNvSpPr/>
          <p:nvPr/>
        </p:nvSpPr>
        <p:spPr>
          <a:xfrm>
            <a:off x="1769745" y="2754630"/>
            <a:ext cx="1128395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读</a:t>
            </a:r>
            <a:endParaRPr lang="zh-CN" altLang="en-US" sz="1800" dirty="0">
              <a:solidFill>
                <a:schemeClr val="accent2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901700" y="3261360"/>
            <a:ext cx="852805" cy="23622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8"/>
          <p:cNvSpPr/>
          <p:nvPr/>
        </p:nvSpPr>
        <p:spPr>
          <a:xfrm>
            <a:off x="1769745" y="3338830"/>
            <a:ext cx="1128395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写</a:t>
            </a:r>
            <a:endParaRPr lang="zh-CN" altLang="en-US" sz="1800" dirty="0">
              <a:solidFill>
                <a:schemeClr val="accent2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3177540" y="4655820"/>
            <a:ext cx="3521075" cy="857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zh-CN" altLang="en-US" sz="1600" b="1" kern="100">
                <a:solidFill>
                  <a:srgbClr val="7030A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数据域：</a:t>
            </a:r>
            <a:endParaRPr lang="zh-CN" altLang="en-US" sz="1600" b="1" kern="100">
              <a:solidFill>
                <a:srgbClr val="7030A0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  <a:p>
            <a:pPr marL="0" indent="0" algn="l" fontAlgn="auto">
              <a:lnSpc>
                <a:spcPct val="100000"/>
              </a:lnSpc>
            </a:pPr>
            <a:r>
              <a:rPr lang="zh-CN" altLang="en-US" sz="1600" b="1" kern="100">
                <a:solidFill>
                  <a:srgbClr val="7030A0"/>
                </a:solidFill>
                <a:latin typeface="Calibri" panose="020F0502020204030204" charset="0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①不让直接访问，也就是对外不可见</a:t>
            </a:r>
            <a:endParaRPr lang="zh-CN" altLang="en-US" sz="1600" b="1" kern="100">
              <a:solidFill>
                <a:srgbClr val="7030A0"/>
              </a:solidFill>
              <a:latin typeface="Calibri" panose="020F0502020204030204" charset="0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  <a:p>
            <a:pPr marL="0" indent="0" algn="l" fontAlgn="auto">
              <a:lnSpc>
                <a:spcPct val="100000"/>
              </a:lnSpc>
            </a:pPr>
            <a:r>
              <a:rPr lang="zh-CN" altLang="en-US" sz="1600" b="1" kern="100">
                <a:solidFill>
                  <a:srgbClr val="7030A0"/>
                </a:solidFill>
                <a:latin typeface="Calibri" panose="020F0502020204030204" charset="0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②通过方法，读或写一个数据域</a:t>
            </a:r>
            <a:r>
              <a:rPr lang="en-US" altLang="zh-CN" sz="1600" b="1" kern="100">
                <a:solidFill>
                  <a:srgbClr val="7030A0"/>
                </a:solidFill>
                <a:latin typeface="Calibri" panose="020F0502020204030204" charset="0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    </a:t>
            </a:r>
            <a:endParaRPr lang="zh-CN" altLang="en-US" sz="1600" b="1" kern="100">
              <a:solidFill>
                <a:srgbClr val="7030A0"/>
              </a:solidFill>
              <a:latin typeface="Calibri" panose="020F0502020204030204" charset="0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8716645" y="756920"/>
            <a:ext cx="2604770" cy="408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private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double r=1;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2898140" y="2703195"/>
            <a:ext cx="3790315" cy="408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   get</a:t>
            </a:r>
            <a:r>
              <a:rPr lang="en-US" altLang="zh-CN" b="1" kern="0"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</a:t>
            </a:r>
            <a:r>
              <a:rPr lang="en-US" altLang="zh-CN" b="1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(){            }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文本框 2"/>
          <p:cNvSpPr txBox="1">
            <a:spLocks noChangeArrowheads="1"/>
          </p:cNvSpPr>
          <p:nvPr/>
        </p:nvSpPr>
        <p:spPr bwMode="auto">
          <a:xfrm>
            <a:off x="5066665" y="2712720"/>
            <a:ext cx="1289050" cy="3473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return r;</a:t>
            </a:r>
            <a:endParaRPr lang="en-US" altLang="zh-CN" b="1" kern="0">
              <a:solidFill>
                <a:srgbClr val="FF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</p:txBody>
      </p:sp>
      <p:sp>
        <p:nvSpPr>
          <p:cNvPr id="21" name="文本框 2"/>
          <p:cNvSpPr txBox="1">
            <a:spLocks noChangeArrowheads="1"/>
          </p:cNvSpPr>
          <p:nvPr/>
        </p:nvSpPr>
        <p:spPr bwMode="auto">
          <a:xfrm>
            <a:off x="3043555" y="2726055"/>
            <a:ext cx="1035685" cy="3473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</a:t>
            </a:r>
            <a:endParaRPr lang="en-US" altLang="zh-CN" b="1" kern="0">
              <a:solidFill>
                <a:srgbClr val="FF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</p:txBody>
      </p:sp>
      <p:sp>
        <p:nvSpPr>
          <p:cNvPr id="22" name="文本框 2"/>
          <p:cNvSpPr txBox="1">
            <a:spLocks noChangeArrowheads="1"/>
          </p:cNvSpPr>
          <p:nvPr/>
        </p:nvSpPr>
        <p:spPr bwMode="auto">
          <a:xfrm>
            <a:off x="2898140" y="3281680"/>
            <a:ext cx="3790315" cy="1229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   set</a:t>
            </a:r>
            <a:r>
              <a:rPr lang="en-US" altLang="zh-CN" b="1" kern="0"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</a:t>
            </a:r>
            <a:r>
              <a:rPr lang="en-US" altLang="zh-CN" b="1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           ){ </a:t>
            </a:r>
            <a:endParaRPr lang="en-US" altLang="zh-CN" b="1" kern="0"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b="1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</a:t>
            </a:r>
            <a:endParaRPr lang="en-US" altLang="zh-CN" b="1" kern="0"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endParaRPr lang="en-US" altLang="zh-CN" b="1" kern="0"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b="1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}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文本框 2"/>
          <p:cNvSpPr txBox="1">
            <a:spLocks noChangeArrowheads="1"/>
          </p:cNvSpPr>
          <p:nvPr/>
        </p:nvSpPr>
        <p:spPr bwMode="auto">
          <a:xfrm>
            <a:off x="3130550" y="3293110"/>
            <a:ext cx="823595" cy="3473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void</a:t>
            </a:r>
            <a:endParaRPr lang="en-US" altLang="zh-CN" b="1" kern="0">
              <a:solidFill>
                <a:srgbClr val="FF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</p:txBody>
      </p:sp>
      <p:sp>
        <p:nvSpPr>
          <p:cNvPr id="24" name="文本框 2"/>
          <p:cNvSpPr txBox="1">
            <a:spLocks noChangeArrowheads="1"/>
          </p:cNvSpPr>
          <p:nvPr/>
        </p:nvSpPr>
        <p:spPr bwMode="auto">
          <a:xfrm>
            <a:off x="4787900" y="3303270"/>
            <a:ext cx="1289050" cy="3473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a</a:t>
            </a:r>
            <a:endParaRPr lang="en-US" altLang="zh-CN" b="1" kern="0">
              <a:solidFill>
                <a:srgbClr val="FF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</p:txBody>
      </p:sp>
      <p:sp>
        <p:nvSpPr>
          <p:cNvPr id="25" name="文本框 2"/>
          <p:cNvSpPr txBox="1">
            <a:spLocks noChangeArrowheads="1"/>
          </p:cNvSpPr>
          <p:nvPr/>
        </p:nvSpPr>
        <p:spPr bwMode="auto">
          <a:xfrm>
            <a:off x="3613150" y="3697605"/>
            <a:ext cx="2185670" cy="3835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if(a&gt;=0) r = a;</a:t>
            </a:r>
            <a:endParaRPr lang="en-US" altLang="zh-CN" b="1" kern="0">
              <a:solidFill>
                <a:srgbClr val="FF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</p:txBody>
      </p:sp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8397875" y="3920490"/>
            <a:ext cx="3793490" cy="19983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实例变量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的读和写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实例方法</a:t>
            </a:r>
            <a:endParaRPr lang="en-US" altLang="zh-CN" kern="0">
              <a:solidFill>
                <a:schemeClr val="tx1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getR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588010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return 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void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setR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a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638810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if(a&gt;=0) r = a;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843655" y="5618480"/>
            <a:ext cx="1582420" cy="1136015"/>
          </a:xfrm>
          <a:prstGeom prst="line">
            <a:avLst/>
          </a:prstGeom>
          <a:ln w="28575" cmpd="sng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782695" y="5608320"/>
            <a:ext cx="1602740" cy="1176655"/>
          </a:xfrm>
          <a:prstGeom prst="line">
            <a:avLst/>
          </a:prstGeom>
          <a:ln w="28575" cmpd="sng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078355" y="5760720"/>
            <a:ext cx="487045" cy="304165"/>
          </a:xfrm>
          <a:prstGeom prst="line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2099310" y="5742940"/>
            <a:ext cx="466090" cy="321945"/>
          </a:xfrm>
          <a:prstGeom prst="line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5419725" y="6236335"/>
            <a:ext cx="3557270" cy="4076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System.out.println(  </a:t>
            </a:r>
            <a:r>
              <a:rPr lang="en-US" altLang="zh-CN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c1.getR(</a:t>
            </a:r>
            <a:r>
              <a:rPr lang="en-US" altLang="zh-CN" b="1" kern="100">
                <a:solidFill>
                  <a:srgbClr val="7030A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US" altLang="zh-CN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)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5541645" y="5760720"/>
            <a:ext cx="1463040" cy="4076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c1.setR( 20 )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948305" y="2364740"/>
            <a:ext cx="1038860" cy="38989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en-US" altLang="zh-CN" sz="12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zh-CN" altLang="en-US" sz="16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访问器</a:t>
            </a:r>
            <a:endParaRPr lang="zh-CN" altLang="en-US" sz="1600" b="1" kern="1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2261235" y="3744595"/>
            <a:ext cx="869315" cy="38989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en-US" altLang="zh-CN" sz="12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zh-CN" altLang="en-US" sz="16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修改</a:t>
            </a:r>
            <a:r>
              <a:rPr lang="zh-CN" altLang="en-US" sz="16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器</a:t>
            </a:r>
            <a:endParaRPr lang="zh-CN" altLang="en-US" sz="1600" b="1" kern="1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474085" y="4920615"/>
            <a:ext cx="3073400" cy="255905"/>
          </a:xfrm>
          <a:prstGeom prst="rect">
            <a:avLst/>
          </a:prstGeom>
          <a:noFill/>
          <a:ln w="28575" cmpd="sng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6577965" y="956945"/>
            <a:ext cx="2139315" cy="4097020"/>
          </a:xfrm>
          <a:custGeom>
            <a:avLst/>
            <a:gdLst>
              <a:gd name="connisteX0" fmla="*/ 0 w 2032000"/>
              <a:gd name="connsiteY0" fmla="*/ 4074160 h 4077128"/>
              <a:gd name="connisteX1" fmla="*/ 91440 w 2032000"/>
              <a:gd name="connsiteY1" fmla="*/ 4074160 h 4077128"/>
              <a:gd name="connisteX2" fmla="*/ 162560 w 2032000"/>
              <a:gd name="connsiteY2" fmla="*/ 4043680 h 4077128"/>
              <a:gd name="connisteX3" fmla="*/ 223520 w 2032000"/>
              <a:gd name="connsiteY3" fmla="*/ 3962400 h 4077128"/>
              <a:gd name="connisteX4" fmla="*/ 254000 w 2032000"/>
              <a:gd name="connsiteY4" fmla="*/ 3891280 h 4077128"/>
              <a:gd name="connisteX5" fmla="*/ 243840 w 2032000"/>
              <a:gd name="connsiteY5" fmla="*/ 3220720 h 4077128"/>
              <a:gd name="connisteX6" fmla="*/ 213360 w 2032000"/>
              <a:gd name="connsiteY6" fmla="*/ 3149600 h 4077128"/>
              <a:gd name="connisteX7" fmla="*/ 193040 w 2032000"/>
              <a:gd name="connsiteY7" fmla="*/ 3068320 h 4077128"/>
              <a:gd name="connisteX8" fmla="*/ 172720 w 2032000"/>
              <a:gd name="connsiteY8" fmla="*/ 2987040 h 4077128"/>
              <a:gd name="connisteX9" fmla="*/ 142240 w 2032000"/>
              <a:gd name="connsiteY9" fmla="*/ 2651760 h 4077128"/>
              <a:gd name="connisteX10" fmla="*/ 142240 w 2032000"/>
              <a:gd name="connsiteY10" fmla="*/ 2570480 h 4077128"/>
              <a:gd name="connisteX11" fmla="*/ 142240 w 2032000"/>
              <a:gd name="connsiteY11" fmla="*/ 2499360 h 4077128"/>
              <a:gd name="connisteX12" fmla="*/ 142240 w 2032000"/>
              <a:gd name="connsiteY12" fmla="*/ 2428240 h 4077128"/>
              <a:gd name="connisteX13" fmla="*/ 152400 w 2032000"/>
              <a:gd name="connsiteY13" fmla="*/ 2357120 h 4077128"/>
              <a:gd name="connisteX14" fmla="*/ 152400 w 2032000"/>
              <a:gd name="connsiteY14" fmla="*/ 2275840 h 4077128"/>
              <a:gd name="connisteX15" fmla="*/ 162560 w 2032000"/>
              <a:gd name="connsiteY15" fmla="*/ 2194560 h 4077128"/>
              <a:gd name="connisteX16" fmla="*/ 162560 w 2032000"/>
              <a:gd name="connsiteY16" fmla="*/ 2123440 h 4077128"/>
              <a:gd name="connisteX17" fmla="*/ 172720 w 2032000"/>
              <a:gd name="connsiteY17" fmla="*/ 2032000 h 4077128"/>
              <a:gd name="connisteX18" fmla="*/ 172720 w 2032000"/>
              <a:gd name="connsiteY18" fmla="*/ 1960880 h 4077128"/>
              <a:gd name="connisteX19" fmla="*/ 172720 w 2032000"/>
              <a:gd name="connsiteY19" fmla="*/ 1889760 h 4077128"/>
              <a:gd name="connisteX20" fmla="*/ 182880 w 2032000"/>
              <a:gd name="connsiteY20" fmla="*/ 1808480 h 4077128"/>
              <a:gd name="connisteX21" fmla="*/ 182880 w 2032000"/>
              <a:gd name="connsiteY21" fmla="*/ 1737360 h 4077128"/>
              <a:gd name="connisteX22" fmla="*/ 182880 w 2032000"/>
              <a:gd name="connsiteY22" fmla="*/ 1666240 h 4077128"/>
              <a:gd name="connisteX23" fmla="*/ 193040 w 2032000"/>
              <a:gd name="connsiteY23" fmla="*/ 1595120 h 4077128"/>
              <a:gd name="connisteX24" fmla="*/ 203200 w 2032000"/>
              <a:gd name="connsiteY24" fmla="*/ 1483360 h 4077128"/>
              <a:gd name="connisteX25" fmla="*/ 203200 w 2032000"/>
              <a:gd name="connsiteY25" fmla="*/ 1412240 h 4077128"/>
              <a:gd name="connisteX26" fmla="*/ 203200 w 2032000"/>
              <a:gd name="connsiteY26" fmla="*/ 1341120 h 4077128"/>
              <a:gd name="connisteX27" fmla="*/ 213360 w 2032000"/>
              <a:gd name="connsiteY27" fmla="*/ 1270000 h 4077128"/>
              <a:gd name="connisteX28" fmla="*/ 213360 w 2032000"/>
              <a:gd name="connsiteY28" fmla="*/ 1198880 h 4077128"/>
              <a:gd name="connisteX29" fmla="*/ 223520 w 2032000"/>
              <a:gd name="connsiteY29" fmla="*/ 1127760 h 4077128"/>
              <a:gd name="connisteX30" fmla="*/ 264160 w 2032000"/>
              <a:gd name="connsiteY30" fmla="*/ 1046480 h 4077128"/>
              <a:gd name="connisteX31" fmla="*/ 294640 w 2032000"/>
              <a:gd name="connsiteY31" fmla="*/ 975360 h 4077128"/>
              <a:gd name="connisteX32" fmla="*/ 345440 w 2032000"/>
              <a:gd name="connsiteY32" fmla="*/ 873760 h 4077128"/>
              <a:gd name="connisteX33" fmla="*/ 365760 w 2032000"/>
              <a:gd name="connsiteY33" fmla="*/ 792480 h 4077128"/>
              <a:gd name="connisteX34" fmla="*/ 396240 w 2032000"/>
              <a:gd name="connsiteY34" fmla="*/ 711200 h 4077128"/>
              <a:gd name="connisteX35" fmla="*/ 406400 w 2032000"/>
              <a:gd name="connsiteY35" fmla="*/ 629920 h 4077128"/>
              <a:gd name="connisteX36" fmla="*/ 406400 w 2032000"/>
              <a:gd name="connsiteY36" fmla="*/ 558800 h 4077128"/>
              <a:gd name="connisteX37" fmla="*/ 406400 w 2032000"/>
              <a:gd name="connsiteY37" fmla="*/ 487680 h 4077128"/>
              <a:gd name="connisteX38" fmla="*/ 426720 w 2032000"/>
              <a:gd name="connsiteY38" fmla="*/ 406400 h 4077128"/>
              <a:gd name="connisteX39" fmla="*/ 447040 w 2032000"/>
              <a:gd name="connsiteY39" fmla="*/ 325120 h 4077128"/>
              <a:gd name="connisteX40" fmla="*/ 447040 w 2032000"/>
              <a:gd name="connsiteY40" fmla="*/ 223520 h 4077128"/>
              <a:gd name="connisteX41" fmla="*/ 467360 w 2032000"/>
              <a:gd name="connsiteY41" fmla="*/ 152400 h 4077128"/>
              <a:gd name="connisteX42" fmla="*/ 538480 w 2032000"/>
              <a:gd name="connsiteY42" fmla="*/ 111760 h 4077128"/>
              <a:gd name="connisteX43" fmla="*/ 609600 w 2032000"/>
              <a:gd name="connsiteY43" fmla="*/ 91440 h 4077128"/>
              <a:gd name="connisteX44" fmla="*/ 711200 w 2032000"/>
              <a:gd name="connsiteY44" fmla="*/ 71120 h 4077128"/>
              <a:gd name="connisteX45" fmla="*/ 802640 w 2032000"/>
              <a:gd name="connsiteY45" fmla="*/ 60960 h 4077128"/>
              <a:gd name="connisteX46" fmla="*/ 894080 w 2032000"/>
              <a:gd name="connsiteY46" fmla="*/ 50800 h 4077128"/>
              <a:gd name="connisteX47" fmla="*/ 995680 w 2032000"/>
              <a:gd name="connsiteY47" fmla="*/ 50800 h 4077128"/>
              <a:gd name="connisteX48" fmla="*/ 1087120 w 2032000"/>
              <a:gd name="connsiteY48" fmla="*/ 40640 h 4077128"/>
              <a:gd name="connisteX49" fmla="*/ 1188720 w 2032000"/>
              <a:gd name="connsiteY49" fmla="*/ 40640 h 4077128"/>
              <a:gd name="connisteX50" fmla="*/ 1290320 w 2032000"/>
              <a:gd name="connsiteY50" fmla="*/ 40640 h 4077128"/>
              <a:gd name="connisteX51" fmla="*/ 1391920 w 2032000"/>
              <a:gd name="connsiteY51" fmla="*/ 40640 h 4077128"/>
              <a:gd name="connisteX52" fmla="*/ 1463040 w 2032000"/>
              <a:gd name="connsiteY52" fmla="*/ 40640 h 4077128"/>
              <a:gd name="connisteX53" fmla="*/ 1544320 w 2032000"/>
              <a:gd name="connsiteY53" fmla="*/ 40640 h 4077128"/>
              <a:gd name="connisteX54" fmla="*/ 1635760 w 2032000"/>
              <a:gd name="connsiteY54" fmla="*/ 40640 h 4077128"/>
              <a:gd name="connisteX55" fmla="*/ 1717040 w 2032000"/>
              <a:gd name="connsiteY55" fmla="*/ 40640 h 4077128"/>
              <a:gd name="connisteX56" fmla="*/ 1788160 w 2032000"/>
              <a:gd name="connsiteY56" fmla="*/ 40640 h 4077128"/>
              <a:gd name="connisteX57" fmla="*/ 1879600 w 2032000"/>
              <a:gd name="connsiteY57" fmla="*/ 30480 h 4077128"/>
              <a:gd name="connisteX58" fmla="*/ 1950720 w 2032000"/>
              <a:gd name="connsiteY58" fmla="*/ 30480 h 4077128"/>
              <a:gd name="connisteX59" fmla="*/ 2032000 w 2032000"/>
              <a:gd name="connsiteY59" fmla="*/ 0 h 407712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</a:cxnLst>
            <a:rect l="l" t="t" r="r" b="b"/>
            <a:pathLst>
              <a:path w="2032000" h="4077129">
                <a:moveTo>
                  <a:pt x="0" y="4074160"/>
                </a:moveTo>
                <a:cubicBezTo>
                  <a:pt x="17145" y="4074795"/>
                  <a:pt x="59055" y="4080510"/>
                  <a:pt x="91440" y="4074160"/>
                </a:cubicBezTo>
                <a:cubicBezTo>
                  <a:pt x="123825" y="4067810"/>
                  <a:pt x="135890" y="4065905"/>
                  <a:pt x="162560" y="4043680"/>
                </a:cubicBezTo>
                <a:cubicBezTo>
                  <a:pt x="189230" y="4021455"/>
                  <a:pt x="205105" y="3992880"/>
                  <a:pt x="223520" y="3962400"/>
                </a:cubicBezTo>
                <a:cubicBezTo>
                  <a:pt x="241935" y="3931920"/>
                  <a:pt x="250190" y="4039870"/>
                  <a:pt x="254000" y="3891280"/>
                </a:cubicBezTo>
                <a:cubicBezTo>
                  <a:pt x="257810" y="3742690"/>
                  <a:pt x="252095" y="3369310"/>
                  <a:pt x="243840" y="3220720"/>
                </a:cubicBezTo>
                <a:cubicBezTo>
                  <a:pt x="235585" y="3072130"/>
                  <a:pt x="223520" y="3180080"/>
                  <a:pt x="213360" y="3149600"/>
                </a:cubicBezTo>
                <a:cubicBezTo>
                  <a:pt x="203200" y="3119120"/>
                  <a:pt x="201295" y="3100705"/>
                  <a:pt x="193040" y="3068320"/>
                </a:cubicBezTo>
                <a:cubicBezTo>
                  <a:pt x="184785" y="3035935"/>
                  <a:pt x="182880" y="3070225"/>
                  <a:pt x="172720" y="2987040"/>
                </a:cubicBezTo>
                <a:cubicBezTo>
                  <a:pt x="162560" y="2903855"/>
                  <a:pt x="148590" y="2734945"/>
                  <a:pt x="142240" y="2651760"/>
                </a:cubicBezTo>
                <a:cubicBezTo>
                  <a:pt x="135890" y="2568575"/>
                  <a:pt x="142240" y="2600960"/>
                  <a:pt x="142240" y="2570480"/>
                </a:cubicBezTo>
                <a:cubicBezTo>
                  <a:pt x="142240" y="2540000"/>
                  <a:pt x="142240" y="2527935"/>
                  <a:pt x="142240" y="2499360"/>
                </a:cubicBezTo>
                <a:cubicBezTo>
                  <a:pt x="142240" y="2470785"/>
                  <a:pt x="140335" y="2456815"/>
                  <a:pt x="142240" y="2428240"/>
                </a:cubicBezTo>
                <a:cubicBezTo>
                  <a:pt x="144145" y="2399665"/>
                  <a:pt x="150495" y="2387600"/>
                  <a:pt x="152400" y="2357120"/>
                </a:cubicBezTo>
                <a:cubicBezTo>
                  <a:pt x="154305" y="2326640"/>
                  <a:pt x="150495" y="2308225"/>
                  <a:pt x="152400" y="2275840"/>
                </a:cubicBezTo>
                <a:cubicBezTo>
                  <a:pt x="154305" y="2243455"/>
                  <a:pt x="160655" y="2225040"/>
                  <a:pt x="162560" y="2194560"/>
                </a:cubicBezTo>
                <a:cubicBezTo>
                  <a:pt x="164465" y="2164080"/>
                  <a:pt x="160655" y="2155825"/>
                  <a:pt x="162560" y="2123440"/>
                </a:cubicBezTo>
                <a:cubicBezTo>
                  <a:pt x="164465" y="2091055"/>
                  <a:pt x="170815" y="2064385"/>
                  <a:pt x="172720" y="2032000"/>
                </a:cubicBezTo>
                <a:cubicBezTo>
                  <a:pt x="174625" y="1999615"/>
                  <a:pt x="172720" y="1989455"/>
                  <a:pt x="172720" y="1960880"/>
                </a:cubicBezTo>
                <a:cubicBezTo>
                  <a:pt x="172720" y="1932305"/>
                  <a:pt x="170815" y="1920240"/>
                  <a:pt x="172720" y="1889760"/>
                </a:cubicBezTo>
                <a:cubicBezTo>
                  <a:pt x="174625" y="1859280"/>
                  <a:pt x="180975" y="1838960"/>
                  <a:pt x="182880" y="1808480"/>
                </a:cubicBezTo>
                <a:cubicBezTo>
                  <a:pt x="184785" y="1778000"/>
                  <a:pt x="182880" y="1765935"/>
                  <a:pt x="182880" y="1737360"/>
                </a:cubicBezTo>
                <a:cubicBezTo>
                  <a:pt x="182880" y="1708785"/>
                  <a:pt x="180975" y="1694815"/>
                  <a:pt x="182880" y="1666240"/>
                </a:cubicBezTo>
                <a:cubicBezTo>
                  <a:pt x="184785" y="1637665"/>
                  <a:pt x="189230" y="1631950"/>
                  <a:pt x="193040" y="1595120"/>
                </a:cubicBezTo>
                <a:cubicBezTo>
                  <a:pt x="196850" y="1558290"/>
                  <a:pt x="201295" y="1520190"/>
                  <a:pt x="203200" y="1483360"/>
                </a:cubicBezTo>
                <a:cubicBezTo>
                  <a:pt x="205105" y="1446530"/>
                  <a:pt x="203200" y="1440815"/>
                  <a:pt x="203200" y="1412240"/>
                </a:cubicBezTo>
                <a:cubicBezTo>
                  <a:pt x="203200" y="1383665"/>
                  <a:pt x="201295" y="1369695"/>
                  <a:pt x="203200" y="1341120"/>
                </a:cubicBezTo>
                <a:cubicBezTo>
                  <a:pt x="205105" y="1312545"/>
                  <a:pt x="211455" y="1298575"/>
                  <a:pt x="213360" y="1270000"/>
                </a:cubicBezTo>
                <a:cubicBezTo>
                  <a:pt x="215265" y="1241425"/>
                  <a:pt x="211455" y="1227455"/>
                  <a:pt x="213360" y="1198880"/>
                </a:cubicBezTo>
                <a:cubicBezTo>
                  <a:pt x="215265" y="1170305"/>
                  <a:pt x="213360" y="1158240"/>
                  <a:pt x="223520" y="1127760"/>
                </a:cubicBezTo>
                <a:cubicBezTo>
                  <a:pt x="233680" y="1097280"/>
                  <a:pt x="250190" y="1076960"/>
                  <a:pt x="264160" y="1046480"/>
                </a:cubicBezTo>
                <a:cubicBezTo>
                  <a:pt x="278130" y="1016000"/>
                  <a:pt x="278130" y="1009650"/>
                  <a:pt x="294640" y="975360"/>
                </a:cubicBezTo>
                <a:cubicBezTo>
                  <a:pt x="311150" y="941070"/>
                  <a:pt x="331470" y="910590"/>
                  <a:pt x="345440" y="873760"/>
                </a:cubicBezTo>
                <a:cubicBezTo>
                  <a:pt x="359410" y="836930"/>
                  <a:pt x="355600" y="824865"/>
                  <a:pt x="365760" y="792480"/>
                </a:cubicBezTo>
                <a:cubicBezTo>
                  <a:pt x="375920" y="760095"/>
                  <a:pt x="387985" y="743585"/>
                  <a:pt x="396240" y="711200"/>
                </a:cubicBezTo>
                <a:cubicBezTo>
                  <a:pt x="404495" y="678815"/>
                  <a:pt x="404495" y="660400"/>
                  <a:pt x="406400" y="629920"/>
                </a:cubicBezTo>
                <a:cubicBezTo>
                  <a:pt x="408305" y="599440"/>
                  <a:pt x="406400" y="587375"/>
                  <a:pt x="406400" y="558800"/>
                </a:cubicBezTo>
                <a:cubicBezTo>
                  <a:pt x="406400" y="530225"/>
                  <a:pt x="402590" y="518160"/>
                  <a:pt x="406400" y="487680"/>
                </a:cubicBezTo>
                <a:cubicBezTo>
                  <a:pt x="410210" y="457200"/>
                  <a:pt x="418465" y="438785"/>
                  <a:pt x="426720" y="406400"/>
                </a:cubicBezTo>
                <a:cubicBezTo>
                  <a:pt x="434975" y="374015"/>
                  <a:pt x="443230" y="361950"/>
                  <a:pt x="447040" y="325120"/>
                </a:cubicBezTo>
                <a:cubicBezTo>
                  <a:pt x="450850" y="288290"/>
                  <a:pt x="443230" y="257810"/>
                  <a:pt x="447040" y="223520"/>
                </a:cubicBezTo>
                <a:cubicBezTo>
                  <a:pt x="450850" y="189230"/>
                  <a:pt x="448945" y="174625"/>
                  <a:pt x="467360" y="152400"/>
                </a:cubicBezTo>
                <a:cubicBezTo>
                  <a:pt x="485775" y="130175"/>
                  <a:pt x="509905" y="123825"/>
                  <a:pt x="538480" y="111760"/>
                </a:cubicBezTo>
                <a:cubicBezTo>
                  <a:pt x="567055" y="99695"/>
                  <a:pt x="575310" y="99695"/>
                  <a:pt x="609600" y="91440"/>
                </a:cubicBezTo>
                <a:cubicBezTo>
                  <a:pt x="643890" y="83185"/>
                  <a:pt x="672465" y="77470"/>
                  <a:pt x="711200" y="71120"/>
                </a:cubicBezTo>
                <a:cubicBezTo>
                  <a:pt x="749935" y="64770"/>
                  <a:pt x="765810" y="64770"/>
                  <a:pt x="802640" y="60960"/>
                </a:cubicBezTo>
                <a:cubicBezTo>
                  <a:pt x="839470" y="57150"/>
                  <a:pt x="855345" y="52705"/>
                  <a:pt x="894080" y="50800"/>
                </a:cubicBezTo>
                <a:cubicBezTo>
                  <a:pt x="932815" y="48895"/>
                  <a:pt x="956945" y="52705"/>
                  <a:pt x="995680" y="50800"/>
                </a:cubicBezTo>
                <a:cubicBezTo>
                  <a:pt x="1034415" y="48895"/>
                  <a:pt x="1048385" y="42545"/>
                  <a:pt x="1087120" y="40640"/>
                </a:cubicBezTo>
                <a:cubicBezTo>
                  <a:pt x="1125855" y="38735"/>
                  <a:pt x="1148080" y="40640"/>
                  <a:pt x="1188720" y="40640"/>
                </a:cubicBezTo>
                <a:cubicBezTo>
                  <a:pt x="1229360" y="40640"/>
                  <a:pt x="1249680" y="40640"/>
                  <a:pt x="1290320" y="40640"/>
                </a:cubicBezTo>
                <a:cubicBezTo>
                  <a:pt x="1330960" y="40640"/>
                  <a:pt x="1357630" y="40640"/>
                  <a:pt x="1391920" y="40640"/>
                </a:cubicBezTo>
                <a:cubicBezTo>
                  <a:pt x="1426210" y="40640"/>
                  <a:pt x="1432560" y="40640"/>
                  <a:pt x="1463040" y="40640"/>
                </a:cubicBezTo>
                <a:cubicBezTo>
                  <a:pt x="1493520" y="40640"/>
                  <a:pt x="1510030" y="40640"/>
                  <a:pt x="1544320" y="40640"/>
                </a:cubicBezTo>
                <a:cubicBezTo>
                  <a:pt x="1578610" y="40640"/>
                  <a:pt x="1601470" y="40640"/>
                  <a:pt x="1635760" y="40640"/>
                </a:cubicBezTo>
                <a:cubicBezTo>
                  <a:pt x="1670050" y="40640"/>
                  <a:pt x="1686560" y="40640"/>
                  <a:pt x="1717040" y="40640"/>
                </a:cubicBezTo>
                <a:cubicBezTo>
                  <a:pt x="1747520" y="40640"/>
                  <a:pt x="1755775" y="42545"/>
                  <a:pt x="1788160" y="40640"/>
                </a:cubicBezTo>
                <a:cubicBezTo>
                  <a:pt x="1820545" y="38735"/>
                  <a:pt x="1847215" y="32385"/>
                  <a:pt x="1879600" y="30480"/>
                </a:cubicBezTo>
                <a:cubicBezTo>
                  <a:pt x="1911985" y="28575"/>
                  <a:pt x="1920240" y="36830"/>
                  <a:pt x="1950720" y="30480"/>
                </a:cubicBezTo>
                <a:cubicBezTo>
                  <a:pt x="1981200" y="24130"/>
                  <a:pt x="2017395" y="6350"/>
                  <a:pt x="2032000" y="0"/>
                </a:cubicBezTo>
              </a:path>
            </a:pathLst>
          </a:custGeom>
          <a:noFill/>
          <a:ln w="25400" cmpd="sng">
            <a:solidFill>
              <a:schemeClr val="accent6">
                <a:lumMod val="50000"/>
              </a:schemeClr>
            </a:solidFill>
            <a:prstDash val="soli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474085" y="5186045"/>
            <a:ext cx="3073400" cy="255905"/>
          </a:xfrm>
          <a:prstGeom prst="rect">
            <a:avLst/>
          </a:prstGeom>
          <a:noFill/>
          <a:ln w="28575" cmpd="sng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2"/>
          <p:cNvSpPr txBox="1">
            <a:spLocks noChangeArrowheads="1"/>
          </p:cNvSpPr>
          <p:nvPr/>
        </p:nvSpPr>
        <p:spPr bwMode="auto">
          <a:xfrm>
            <a:off x="926465" y="3795395"/>
            <a:ext cx="852170" cy="655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getR()</a:t>
            </a:r>
            <a:endParaRPr lang="en-US" altLang="zh-CN" kern="0">
              <a:solidFill>
                <a:srgbClr val="FF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b="1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setR()</a:t>
            </a:r>
            <a:endParaRPr lang="en-US" altLang="zh-CN" b="1" kern="0">
              <a:solidFill>
                <a:srgbClr val="FF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8" grpId="1" animBg="1"/>
      <p:bldP spid="20" grpId="0" bldLvl="0" animBg="1"/>
      <p:bldP spid="20" grpId="1" animBg="1"/>
      <p:bldP spid="14" grpId="0" bldLvl="0" animBg="1"/>
      <p:bldP spid="14" grpId="1" animBg="1"/>
      <p:bldP spid="7" grpId="0" animBg="1"/>
      <p:bldP spid="8" grpId="0"/>
      <p:bldP spid="4" grpId="0" animBg="1"/>
      <p:bldP spid="7" grpId="1" animBg="1"/>
      <p:bldP spid="8" grpId="1"/>
      <p:bldP spid="4" grpId="1" animBg="1"/>
      <p:bldP spid="94" grpId="0" animBg="1"/>
      <p:bldP spid="94" grpId="1" animBg="1"/>
      <p:bldP spid="5" grpId="0" bldLvl="0" animBg="1"/>
      <p:bldP spid="5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21" grpId="0" animBg="1"/>
      <p:bldP spid="21" grpId="1" animBg="1"/>
      <p:bldP spid="17" grpId="0" animBg="1"/>
      <p:bldP spid="17" grpId="1" animBg="1"/>
      <p:bldP spid="22" grpId="0" bldLvl="0" animBg="1"/>
      <p:bldP spid="22" grpId="1" animBg="1"/>
      <p:bldP spid="24" grpId="0" animBg="1"/>
      <p:bldP spid="24" grpId="1" animBg="1"/>
      <p:bldP spid="23" grpId="0" animBg="1"/>
      <p:bldP spid="23" grpId="1" animBg="1"/>
      <p:bldP spid="25" grpId="0" bldLvl="0" animBg="1"/>
      <p:bldP spid="25" grpId="1" animBg="1"/>
      <p:bldP spid="26" grpId="0" bldLvl="0" animBg="1"/>
      <p:bldP spid="26" grpId="1" animBg="1"/>
      <p:bldP spid="31" grpId="0" bldLvl="0" animBg="1"/>
      <p:bldP spid="31" grpId="1" animBg="1"/>
      <p:bldP spid="33" grpId="0" bldLvl="0" animBg="1"/>
      <p:bldP spid="33" grpId="1" animBg="1"/>
      <p:bldP spid="3" grpId="0" animBg="1"/>
      <p:bldP spid="3" grpId="1" animBg="1"/>
      <p:bldP spid="32" grpId="0" animBg="1"/>
      <p:bldP spid="32" grpId="1" animBg="1"/>
      <p:bldP spid="34" grpId="0" bldLvl="0" animBg="1"/>
      <p:bldP spid="34" grpId="1" animBg="1"/>
      <p:bldP spid="38" grpId="0" bldLvl="0" animBg="1"/>
      <p:bldP spid="38" grpId="1" animBg="1"/>
      <p:bldP spid="37" grpId="0" animBg="1"/>
      <p:bldP spid="37" grpId="1" animBg="1"/>
      <p:bldP spid="39" grpId="0" bldLvl="0" animBg="1"/>
      <p:bldP spid="39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65" y="70"/>
            <a:ext cx="10969200" cy="70560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sym typeface="+mn-ea"/>
              </a:rPr>
              <a:t>(账 户类 Account)设计一个名为 Account 的类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810" y="670560"/>
            <a:ext cx="7133590" cy="5119370"/>
          </a:xfr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— 个名为 id的 int 类型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私有数据域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（默认值为 0)。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— 个名为 balance 的 double 类型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私有数据域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（默认值为 0&gt;。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— 个 名 为 annuallnterestRate 的 double 类型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私有数据域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存储当前利率（默认值为 0)。假设所有的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账户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都有相同的利率。 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— 个用于创建默认账户的无参构造方法。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对 象 和 类 307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一个用于创建带特定 id 和初始余额的账户的构造方法。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id、balance 和 annuallnterstRate 的</a:t>
            </a:r>
            <a:r>
              <a:rPr lang="zh-CN" altLang="en-US">
                <a:solidFill>
                  <a:schemeClr val="tx1"/>
                </a:solidFill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访问器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修改器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一个名为 getMonthlyInterestRate()的方法，返回月利率。 — 个名为 withDraw 的方法，从账户提取特定数额。 — 个名为 deposit 的方法向账户存储特定数额。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7372985" y="1471930"/>
            <a:ext cx="2723515" cy="18091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endParaRPr lang="en-US" altLang="zh-CN" sz="2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7393305" y="965835"/>
            <a:ext cx="782955" cy="51244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/>
        </p:nvSpPr>
        <p:spPr>
          <a:xfrm>
            <a:off x="8124190" y="670560"/>
            <a:ext cx="966470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9"/>
          <p:cNvSpPr txBox="1"/>
          <p:nvPr/>
        </p:nvSpPr>
        <p:spPr>
          <a:xfrm>
            <a:off x="7493635" y="639128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acc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文本框 2"/>
          <p:cNvSpPr txBox="1">
            <a:spLocks noChangeArrowheads="1"/>
          </p:cNvSpPr>
          <p:nvPr/>
        </p:nvSpPr>
        <p:spPr bwMode="auto">
          <a:xfrm>
            <a:off x="9490075" y="744220"/>
            <a:ext cx="2186305" cy="27813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en-US" altLang="zh-CN" sz="16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zh-CN" altLang="en-US" sz="1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annuallnterestRate</a:t>
            </a:r>
            <a:endParaRPr lang="zh-CN" altLang="en-US" sz="1600" b="1" kern="1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72985" y="1512570"/>
            <a:ext cx="57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方正粗黑宋简体" panose="02000000000000000000" charset="-122"/>
                <a:ea typeface="方正粗黑宋简体" panose="02000000000000000000" charset="-122"/>
              </a:rPr>
              <a:t>id</a:t>
            </a:r>
            <a:endParaRPr lang="en-US" altLang="zh-CN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72985" y="1947545"/>
            <a:ext cx="144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balance</a:t>
            </a:r>
            <a:endParaRPr lang="zh-CN" altLang="en-US" b="1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9223375" y="1069340"/>
            <a:ext cx="2839720" cy="31623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en-US" altLang="zh-CN" sz="16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zh-CN" altLang="en-US" sz="1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getMonthlyInterestRate()</a:t>
            </a:r>
            <a:endParaRPr lang="zh-CN" altLang="en-US" sz="1600" b="1" kern="1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88225" y="2382520"/>
            <a:ext cx="1449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withDraw</a:t>
            </a:r>
            <a:r>
              <a:rPr lang="en-US" altLang="zh-CN" sz="1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()</a:t>
            </a:r>
            <a:endParaRPr lang="en-US" altLang="zh-CN" sz="1600" b="1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40930" y="2646045"/>
            <a:ext cx="1449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deposit</a:t>
            </a:r>
            <a:r>
              <a:rPr lang="en-US" altLang="zh-CN" sz="1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()</a:t>
            </a:r>
            <a:endParaRPr lang="en-US" altLang="zh-CN" sz="1600" b="1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06945" y="2943860"/>
            <a:ext cx="23139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ym typeface="+mn-ea"/>
              </a:rPr>
              <a:t>getMonthlylnterest（）</a:t>
            </a:r>
            <a:endParaRPr lang="en-US" altLang="zh-CN" sz="1600" b="1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graphicFrame>
        <p:nvGraphicFramePr>
          <p:cNvPr id="27" name="表格 26"/>
          <p:cNvGraphicFramePr/>
          <p:nvPr>
            <p:custDataLst>
              <p:tags r:id="rId1"/>
            </p:custDataLst>
          </p:nvPr>
        </p:nvGraphicFramePr>
        <p:xfrm>
          <a:off x="7854950" y="3505200"/>
          <a:ext cx="4208145" cy="3347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8145"/>
              </a:tblGrid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Account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id</a:t>
                      </a:r>
                      <a:r>
                        <a:rPr lang="en-US" altLang="zh-CN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:</a:t>
                      </a:r>
                      <a:r>
                        <a:rPr lang="zh-CN" altLang="en-US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int</a:t>
                      </a:r>
                      <a:endParaRPr lang="zh-CN" altLang="en-US" sz="1800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balance</a:t>
                      </a:r>
                      <a:r>
                        <a:rPr lang="en-US" altLang="zh-CN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:</a:t>
                      </a:r>
                      <a:r>
                        <a:rPr lang="zh-CN" altLang="en-US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double</a:t>
                      </a:r>
                      <a:endParaRPr lang="zh-CN" altLang="en-US" sz="1800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8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annuallnterestRate</a:t>
                      </a:r>
                      <a:r>
                        <a:rPr lang="en-US" altLang="zh-CN" sz="18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:</a:t>
                      </a:r>
                      <a:r>
                        <a:rPr lang="zh-CN" altLang="en-US" sz="18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 double</a:t>
                      </a:r>
                      <a:endParaRPr lang="en-US" altLang="en-US" sz="1800" b="1" u="sng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Account</a:t>
                      </a: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)</a:t>
                      </a:r>
                      <a:endParaRPr lang="en-US" sz="1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Account</a:t>
                      </a: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 a:int , b:double )</a:t>
                      </a:r>
                      <a:endParaRPr lang="en-US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getMonthlyInterestRate()</a:t>
                      </a:r>
                      <a:r>
                        <a:rPr lang="en-US" altLang="zh-CN" sz="18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:double</a:t>
                      </a:r>
                      <a:endParaRPr lang="en-US" altLang="zh-CN" sz="1800" b="1" u="sng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withDraw</a:t>
                      </a: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():void</a:t>
                      </a:r>
                      <a:endParaRPr lang="en-US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deposit</a:t>
                      </a: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():void</a:t>
                      </a:r>
                      <a:endParaRPr lang="en-US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1">
                          <a:sym typeface="+mn-ea"/>
                        </a:rPr>
                        <a:t>getMonthlylnterest</a:t>
                      </a:r>
                      <a:r>
                        <a:rPr lang="en-US" altLang="zh-CN" sz="1800" b="1">
                          <a:sym typeface="+mn-ea"/>
                        </a:rPr>
                        <a:t>()</a:t>
                      </a:r>
                      <a:r>
                        <a:rPr lang="en-US" altLang="zh-CN" sz="1800" b="1">
                          <a:sym typeface="+mn-ea"/>
                        </a:rPr>
                        <a:t>:double</a:t>
                      </a:r>
                      <a:endParaRPr lang="en-US" altLang="zh-CN" sz="1800" b="1" u="sng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直接箭头连接符 12"/>
          <p:cNvCxnSpPr>
            <a:stCxn id="10" idx="3"/>
          </p:cNvCxnSpPr>
          <p:nvPr/>
        </p:nvCxnSpPr>
        <p:spPr>
          <a:xfrm flipV="1">
            <a:off x="9978390" y="1766570"/>
            <a:ext cx="1007745" cy="33845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8"/>
          <p:cNvSpPr/>
          <p:nvPr/>
        </p:nvSpPr>
        <p:spPr>
          <a:xfrm>
            <a:off x="10986135" y="1638935"/>
            <a:ext cx="1128395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可读</a:t>
            </a:r>
            <a:endParaRPr lang="zh-CN" altLang="en-US" sz="1800" dirty="0">
              <a:solidFill>
                <a:schemeClr val="accent2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cxnSp>
        <p:nvCxnSpPr>
          <p:cNvPr id="19" name="直接箭头连接符 18"/>
          <p:cNvCxnSpPr>
            <a:stCxn id="10" idx="3"/>
          </p:cNvCxnSpPr>
          <p:nvPr/>
        </p:nvCxnSpPr>
        <p:spPr>
          <a:xfrm>
            <a:off x="9978390" y="2105025"/>
            <a:ext cx="992505" cy="27686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8"/>
          <p:cNvSpPr/>
          <p:nvPr/>
        </p:nvSpPr>
        <p:spPr>
          <a:xfrm>
            <a:off x="10986135" y="2223135"/>
            <a:ext cx="1128395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不可写</a:t>
            </a:r>
            <a:endParaRPr lang="zh-CN" altLang="en-US" sz="1800" dirty="0">
              <a:solidFill>
                <a:schemeClr val="accent2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74000" y="3843020"/>
            <a:ext cx="4189095" cy="770890"/>
          </a:xfrm>
          <a:prstGeom prst="rect">
            <a:avLst/>
          </a:prstGeom>
          <a:noFill/>
          <a:ln w="603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10570845" y="3919220"/>
            <a:ext cx="1021080" cy="38989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en-US" altLang="zh-CN" sz="12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private</a:t>
            </a:r>
            <a:endParaRPr lang="en-US" altLang="zh-CN" b="1" kern="1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9545" y="3619500"/>
            <a:ext cx="6907530" cy="457200"/>
          </a:xfrm>
          <a:prstGeom prst="rect">
            <a:avLst/>
          </a:prstGeom>
          <a:noFill/>
          <a:ln w="603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61595" y="4859020"/>
            <a:ext cx="3854450" cy="8242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实例变量</a:t>
            </a:r>
            <a:r>
              <a:rPr lang="en-US" altLang="zh-CN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id</a:t>
            </a:r>
            <a:r>
              <a:rPr lang="zh-CN" altLang="en-US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的读和写</a:t>
            </a:r>
            <a:r>
              <a:rPr lang="en-US" altLang="zh-CN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---</a:t>
            </a:r>
            <a:r>
              <a:rPr lang="zh-CN" altLang="en-US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实例方法</a:t>
            </a:r>
            <a:endParaRPr lang="en-US" altLang="zh-CN" sz="1600" kern="0">
              <a:solidFill>
                <a:schemeClr val="tx1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1600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sz="1600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int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sz="1600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getId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(){……}</a:t>
            </a:r>
            <a:endParaRPr lang="en-US" altLang="zh-CN" sz="16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1600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sz="1600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void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sz="1600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setId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</a:t>
            </a:r>
            <a:r>
              <a:rPr lang="en-US" altLang="zh-CN" sz="1600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int a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){……}</a:t>
            </a:r>
            <a:endParaRPr lang="en-US" altLang="zh-CN" sz="16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文本框 2"/>
          <p:cNvSpPr txBox="1">
            <a:spLocks noChangeArrowheads="1"/>
          </p:cNvSpPr>
          <p:nvPr/>
        </p:nvSpPr>
        <p:spPr bwMode="auto">
          <a:xfrm>
            <a:off x="61595" y="5824855"/>
            <a:ext cx="4187825" cy="9658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实例变量</a:t>
            </a:r>
            <a:r>
              <a:rPr lang="zh-CN" altLang="en-US" sz="16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balance</a:t>
            </a:r>
            <a:r>
              <a:rPr lang="zh-CN" altLang="en-US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的读和写</a:t>
            </a:r>
            <a:r>
              <a:rPr lang="en-US" altLang="zh-CN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</a:t>
            </a:r>
            <a:r>
              <a:rPr lang="zh-CN" altLang="en-US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实例方法</a:t>
            </a:r>
            <a:endParaRPr lang="en-US" altLang="zh-CN" sz="1600" kern="0">
              <a:solidFill>
                <a:schemeClr val="tx1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1600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sz="1600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sz="1600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get</a:t>
            </a:r>
            <a:r>
              <a:rPr lang="en-US" altLang="zh-CN" sz="1600">
                <a:highlight>
                  <a:srgbClr val="00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B</a:t>
            </a:r>
            <a:r>
              <a:rPr lang="zh-CN" altLang="en-US" sz="1600">
                <a:highlight>
                  <a:srgbClr val="00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alanc</a:t>
            </a:r>
            <a:r>
              <a:rPr lang="zh-CN" altLang="en-US" sz="16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e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(){……}</a:t>
            </a:r>
            <a:endParaRPr lang="en-US" altLang="zh-CN" sz="16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1600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sz="1600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void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sz="1600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set</a:t>
            </a:r>
            <a:r>
              <a:rPr lang="en-US" altLang="zh-CN" sz="1600">
                <a:highlight>
                  <a:srgbClr val="00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B</a:t>
            </a:r>
            <a:r>
              <a:rPr lang="zh-CN" altLang="en-US" sz="1600">
                <a:highlight>
                  <a:srgbClr val="00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alance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(double</a:t>
            </a:r>
            <a:r>
              <a:rPr lang="en-US" altLang="zh-CN" sz="1600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a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){……}</a:t>
            </a:r>
            <a:endParaRPr lang="en-US" altLang="zh-CN" sz="16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文本框 2"/>
          <p:cNvSpPr txBox="1">
            <a:spLocks noChangeArrowheads="1"/>
          </p:cNvSpPr>
          <p:nvPr/>
        </p:nvSpPr>
        <p:spPr bwMode="auto">
          <a:xfrm>
            <a:off x="4076700" y="4923790"/>
            <a:ext cx="6099175" cy="9658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静态</a:t>
            </a:r>
            <a:r>
              <a:rPr lang="zh-CN" altLang="en-US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变量</a:t>
            </a:r>
            <a:r>
              <a:rPr lang="zh-CN" altLang="en-US" sz="160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balance</a:t>
            </a:r>
            <a:r>
              <a:rPr lang="zh-CN" altLang="en-US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的读和写</a:t>
            </a:r>
            <a:r>
              <a:rPr lang="en-US" altLang="zh-CN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</a:t>
            </a:r>
            <a:r>
              <a:rPr lang="zh-CN" altLang="en-US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静态</a:t>
            </a:r>
            <a:r>
              <a:rPr lang="zh-CN" altLang="en-US" sz="16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方法</a:t>
            </a:r>
            <a:endParaRPr lang="en-US" altLang="zh-CN" sz="1600" kern="0">
              <a:solidFill>
                <a:schemeClr val="tx1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1600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sz="1600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static double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sz="1600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get</a:t>
            </a:r>
            <a:r>
              <a:rPr lang="en-US" altLang="zh-CN" sz="1600">
                <a:highlight>
                  <a:srgbClr val="00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A</a:t>
            </a:r>
            <a:r>
              <a:rPr lang="zh-CN" altLang="en-US" sz="1600">
                <a:highlight>
                  <a:srgbClr val="00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nnuallnterstRate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(){……}</a:t>
            </a:r>
            <a:endParaRPr lang="en-US" altLang="zh-CN" sz="16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1600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sz="1600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static  </a:t>
            </a:r>
            <a:r>
              <a:rPr lang="en-US" altLang="zh-CN" sz="1600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void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sz="1600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set</a:t>
            </a:r>
            <a:r>
              <a:rPr lang="en-US" altLang="zh-CN" sz="1600">
                <a:highlight>
                  <a:srgbClr val="00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A</a:t>
            </a:r>
            <a:r>
              <a:rPr lang="zh-CN" altLang="en-US" sz="1600">
                <a:highlight>
                  <a:srgbClr val="00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nnuallnterstRate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(double</a:t>
            </a:r>
            <a:r>
              <a:rPr lang="en-US" altLang="zh-CN" sz="1600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a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){……}</a:t>
            </a:r>
            <a:endParaRPr lang="en-US" altLang="zh-CN" sz="16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9" name="文本框 2"/>
          <p:cNvSpPr txBox="1">
            <a:spLocks noChangeArrowheads="1"/>
          </p:cNvSpPr>
          <p:nvPr/>
        </p:nvSpPr>
        <p:spPr bwMode="auto">
          <a:xfrm>
            <a:off x="7797800" y="1327150"/>
            <a:ext cx="1045210" cy="5543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get</a:t>
            </a:r>
            <a:r>
              <a:rPr lang="en-US" altLang="zh-CN" sz="1600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Id</a:t>
            </a:r>
            <a:r>
              <a:rPr lang="en-US" altLang="zh-CN" sz="1600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()</a:t>
            </a:r>
            <a:endParaRPr lang="en-US" altLang="zh-CN" sz="1600" kern="0">
              <a:solidFill>
                <a:srgbClr val="FF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1600" b="1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set</a:t>
            </a:r>
            <a:r>
              <a:rPr lang="en-US" altLang="zh-CN" sz="1600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Id</a:t>
            </a:r>
            <a:r>
              <a:rPr lang="en-US" altLang="zh-CN" sz="1600" b="1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()</a:t>
            </a:r>
            <a:endParaRPr lang="en-US" altLang="zh-CN" sz="1600" b="1" kern="0">
              <a:solidFill>
                <a:srgbClr val="FF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8434705" y="1827530"/>
            <a:ext cx="1543685" cy="5543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get</a:t>
            </a:r>
            <a:r>
              <a:rPr lang="en-US" altLang="zh-CN" sz="1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B</a:t>
            </a:r>
            <a:r>
              <a:rPr lang="zh-CN" altLang="en-US" sz="1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alance</a:t>
            </a:r>
            <a:r>
              <a:rPr lang="en-US" altLang="zh-CN" sz="1600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()</a:t>
            </a:r>
            <a:endParaRPr lang="en-US" altLang="zh-CN" sz="1600" kern="0">
              <a:solidFill>
                <a:srgbClr val="FF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1600" b="1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set</a:t>
            </a:r>
            <a:r>
              <a:rPr lang="en-US" altLang="zh-CN" sz="1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B</a:t>
            </a:r>
            <a:r>
              <a:rPr lang="zh-CN" altLang="en-US" sz="1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alance</a:t>
            </a:r>
            <a:r>
              <a:rPr lang="en-US" altLang="zh-CN" sz="1600" b="1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()</a:t>
            </a:r>
            <a:endParaRPr lang="en-US" altLang="zh-CN" sz="1600" b="1" kern="0">
              <a:solidFill>
                <a:srgbClr val="FF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</p:txBody>
      </p:sp>
      <p:sp>
        <p:nvSpPr>
          <p:cNvPr id="21" name="文本框 2"/>
          <p:cNvSpPr txBox="1">
            <a:spLocks noChangeArrowheads="1"/>
          </p:cNvSpPr>
          <p:nvPr/>
        </p:nvSpPr>
        <p:spPr bwMode="auto">
          <a:xfrm>
            <a:off x="10174605" y="2719705"/>
            <a:ext cx="2317750" cy="46482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get</a:t>
            </a:r>
            <a:r>
              <a:rPr lang="en-US" altLang="zh-CN" sz="14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+mn-ea"/>
              </a:rPr>
              <a:t>A</a:t>
            </a:r>
            <a:r>
              <a:rPr lang="en-US" altLang="zh-CN" sz="14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+mn-ea"/>
              </a:rPr>
              <a:t>nnuallnterstRate</a:t>
            </a:r>
            <a:r>
              <a:rPr lang="en-US" altLang="zh-CN" sz="14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()</a:t>
            </a:r>
            <a:endParaRPr lang="en-US" altLang="zh-CN" sz="1400" kern="100"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  <a:p>
            <a:pPr lvl="0" algn="l">
              <a:buClrTx/>
              <a:buSzTx/>
              <a:buFontTx/>
            </a:pPr>
            <a:r>
              <a:rPr lang="en-US" altLang="zh-CN" sz="14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set</a:t>
            </a:r>
            <a:r>
              <a:rPr lang="en-US" altLang="zh-CN" sz="14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+mn-ea"/>
              </a:rPr>
              <a:t>A</a:t>
            </a:r>
            <a:r>
              <a:rPr lang="en-US" altLang="zh-CN" sz="14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+mn-ea"/>
              </a:rPr>
              <a:t>nnuallnterstRate</a:t>
            </a:r>
            <a:r>
              <a:rPr lang="en-US" altLang="zh-CN" sz="14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()</a:t>
            </a:r>
            <a:endParaRPr lang="en-US" altLang="zh-CN" sz="1400" kern="100"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 animBg="1"/>
      <p:bldP spid="8" grpId="0"/>
      <p:bldP spid="23" grpId="0" bldLvl="0" animBg="1"/>
      <p:bldP spid="5" grpId="0"/>
      <p:bldP spid="9" grpId="0"/>
      <p:bldP spid="14" grpId="0" bldLvl="0" animBg="1"/>
      <p:bldP spid="15" grpId="0"/>
      <p:bldP spid="16" grpId="0"/>
      <p:bldP spid="17" grpId="0"/>
      <p:bldP spid="4" grpId="1" animBg="1"/>
      <p:bldP spid="7" grpId="1" animBg="1"/>
      <p:bldP spid="8" grpId="1"/>
      <p:bldP spid="23" grpId="1" animBg="1"/>
      <p:bldP spid="5" grpId="1"/>
      <p:bldP spid="9" grpId="1"/>
      <p:bldP spid="14" grpId="1" animBg="1"/>
      <p:bldP spid="15" grpId="1"/>
      <p:bldP spid="16" grpId="1"/>
      <p:bldP spid="17" grpId="1"/>
      <p:bldP spid="18" grpId="0" bldLvl="0" animBg="1"/>
      <p:bldP spid="20" grpId="0" bldLvl="0" animBg="1"/>
      <p:bldP spid="18" grpId="1" animBg="1"/>
      <p:bldP spid="20" grpId="1" animBg="1"/>
      <p:bldP spid="22" grpId="0" bldLvl="0" animBg="1"/>
      <p:bldP spid="22" grpId="1" animBg="1"/>
      <p:bldP spid="26" grpId="0" bldLvl="0" animBg="1"/>
      <p:bldP spid="26" grpId="1" animBg="1"/>
      <p:bldP spid="24" grpId="0" bldLvl="0" animBg="1"/>
      <p:bldP spid="24" grpId="1" animBg="1"/>
      <p:bldP spid="25" grpId="0" bldLvl="0" animBg="1"/>
      <p:bldP spid="25" grpId="1" animBg="1"/>
      <p:bldP spid="11" grpId="0" animBg="1"/>
      <p:bldP spid="11" grpId="1" animBg="1"/>
      <p:bldP spid="12" grpId="0" animBg="1"/>
      <p:bldP spid="12" grpId="1" animBg="1"/>
      <p:bldP spid="39" grpId="0" bldLvl="0" animBg="1"/>
      <p:bldP spid="39" grpId="1" animBg="1"/>
      <p:bldP spid="10" grpId="0" bldLvl="0" animBg="1"/>
      <p:bldP spid="10" grpId="1" animBg="1"/>
      <p:bldP spid="21" grpId="0" bldLvl="0" animBg="1"/>
      <p:bldP spid="2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90" y="51435"/>
            <a:ext cx="3209925" cy="705485"/>
          </a:xfrm>
        </p:spPr>
        <p:txBody>
          <a:bodyPr/>
          <a:p>
            <a:r>
              <a:rPr lang="zh-CN" altLang="en-US"/>
              <a:t>可见性修饰符</a:t>
            </a:r>
            <a:endParaRPr lang="zh-CN" altLang="en-US"/>
          </a:p>
        </p:txBody>
      </p:sp>
      <p:sp>
        <p:nvSpPr>
          <p:cNvPr id="93" name="文本框 2"/>
          <p:cNvSpPr txBox="1">
            <a:spLocks noChangeArrowheads="1"/>
          </p:cNvSpPr>
          <p:nvPr/>
        </p:nvSpPr>
        <p:spPr bwMode="auto">
          <a:xfrm>
            <a:off x="6744970" y="136525"/>
            <a:ext cx="4728845" cy="68624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algn="l"/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class </a:t>
            </a:r>
            <a:r>
              <a:rPr lang="en-US" altLang="zh-CN" b="1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变量---定义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r=1; 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</a:t>
            </a:r>
            <a:endParaRPr lang="en-US" altLang="zh-CN" b="1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//行为----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方法--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依赖于某个对象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public double getA(){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return 3.14*r*r;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75285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double getP(){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return 3.14*r*r;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构造方法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创建实例对象</a:t>
            </a:r>
            <a:endParaRPr lang="zh-CN" altLang="en-US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Circle(){ 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Circle(double a){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866140"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r=a;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66725"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150495" y="3075305"/>
            <a:ext cx="1717675" cy="14458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r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1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marL="0" indent="0" algn="l">
              <a:lnSpc>
                <a:spcPts val="2000"/>
              </a:lnSpc>
            </a:pP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0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getA()</a:t>
            </a:r>
            <a:endParaRPr lang="en-US" altLang="zh-CN" sz="2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0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getP()</a:t>
            </a:r>
            <a:endParaRPr lang="en-US" altLang="zh-CN" sz="2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0" algn="just"/>
            <a:endParaRPr lang="en-US" altLang="zh-CN" sz="2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70815" y="2559050"/>
            <a:ext cx="782955" cy="51244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/>
        </p:nvSpPr>
        <p:spPr>
          <a:xfrm>
            <a:off x="901700" y="2263775"/>
            <a:ext cx="966470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9"/>
          <p:cNvSpPr txBox="1"/>
          <p:nvPr/>
        </p:nvSpPr>
        <p:spPr>
          <a:xfrm>
            <a:off x="442595" y="2155508"/>
            <a:ext cx="113347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b="1" err="1">
                <a:latin typeface="Times New Roman" panose="02020603050405020304" pitchFamily="18" charset="0"/>
                <a:ea typeface="宋体" panose="02010600030101010101" pitchFamily="2" charset="-122"/>
              </a:rPr>
              <a:t>c1</a:t>
            </a:r>
            <a:endParaRPr lang="en-US" altLang="zh-CN" sz="2800" b="1" err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" name="文本框 2"/>
          <p:cNvSpPr txBox="1">
            <a:spLocks noChangeArrowheads="1"/>
          </p:cNvSpPr>
          <p:nvPr/>
        </p:nvSpPr>
        <p:spPr bwMode="auto">
          <a:xfrm>
            <a:off x="151130" y="4649470"/>
            <a:ext cx="2980055" cy="408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c1=new </a:t>
            </a:r>
            <a:r>
              <a:rPr lang="en-US" altLang="zh-CN" b="1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150495" y="5128260"/>
            <a:ext cx="3119120" cy="5232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System.out.println( </a:t>
            </a:r>
            <a:r>
              <a:rPr lang="en-US" altLang="zh-CN" b="1" kern="100">
                <a:highlight>
                  <a:srgbClr val="00FFFF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c1.r 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36525" y="5657850"/>
            <a:ext cx="1508760" cy="367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c1.r = </a:t>
            </a:r>
            <a:r>
              <a:rPr lang="en-US" altLang="zh-CN" b="1" kern="100">
                <a:highlight>
                  <a:srgbClr val="00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20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;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136525" y="6036945"/>
            <a:ext cx="1508760" cy="33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 c1.r =</a:t>
            </a:r>
            <a:r>
              <a:rPr lang="en-US" altLang="zh-CN" b="1" kern="100">
                <a:highlight>
                  <a:srgbClr val="00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0 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136525" y="6368415"/>
            <a:ext cx="1508125" cy="356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c1.r =</a:t>
            </a:r>
            <a:r>
              <a:rPr lang="en-US" altLang="zh-CN" b="1" kern="100">
                <a:highlight>
                  <a:srgbClr val="00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-20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7212330" y="756920"/>
            <a:ext cx="2604770" cy="408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private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double r=1;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7212330" y="4521200"/>
            <a:ext cx="3793490" cy="19983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实例变量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的读和写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实例方法</a:t>
            </a:r>
            <a:endParaRPr lang="en-US" altLang="zh-CN" kern="0">
              <a:solidFill>
                <a:schemeClr val="tx1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getR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588010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return 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void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setR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a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638810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if(a&gt;=0) r = a;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109855" y="5618480"/>
            <a:ext cx="1582420" cy="1136015"/>
          </a:xfrm>
          <a:prstGeom prst="line">
            <a:avLst/>
          </a:prstGeom>
          <a:ln w="28575" cmpd="sng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48895" y="5608320"/>
            <a:ext cx="1602740" cy="1176655"/>
          </a:xfrm>
          <a:prstGeom prst="line">
            <a:avLst/>
          </a:prstGeom>
          <a:ln w="28575" cmpd="sng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078355" y="5231130"/>
            <a:ext cx="487045" cy="304165"/>
          </a:xfrm>
          <a:prstGeom prst="line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2099310" y="5213350"/>
            <a:ext cx="466090" cy="321945"/>
          </a:xfrm>
          <a:prstGeom prst="line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2565400" y="5690870"/>
            <a:ext cx="3557270" cy="4076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System.out.println(  </a:t>
            </a:r>
            <a:r>
              <a:rPr lang="en-US" altLang="zh-CN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c1.getR(</a:t>
            </a:r>
            <a:r>
              <a:rPr lang="en-US" altLang="zh-CN" b="1" kern="100">
                <a:solidFill>
                  <a:srgbClr val="7030A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zh-CN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)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2565400" y="6137910"/>
            <a:ext cx="1463040" cy="4076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c1.setR( 20 )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7108" name="Rectangle 4"/>
          <p:cNvSpPr/>
          <p:nvPr/>
        </p:nvSpPr>
        <p:spPr>
          <a:xfrm>
            <a:off x="1981835" y="756920"/>
            <a:ext cx="4559935" cy="170878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2075" tIns="46038" rIns="92075" bIns="46038" anchor="t" anchorCtr="0"/>
          <a:p>
            <a:pPr marL="449580" indent="-449580" eaLnBrk="0" hangingPunct="0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altLang="zh-CN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public</a:t>
            </a:r>
            <a:endParaRPr lang="en-US" altLang="zh-CN">
              <a:solidFill>
                <a:srgbClr val="0070C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	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可以被任何其他类访问。 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altLang="zh-CN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private </a:t>
            </a:r>
            <a:endParaRPr lang="en-US" altLang="zh-CN">
              <a:solidFill>
                <a:srgbClr val="0070C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	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数据或方法只能在</a:t>
            </a:r>
            <a:r>
              <a:rPr lang="zh-CN" altLang="en-US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自己的类中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被访问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1"/>
      <p:bldP spid="4" grpId="1" animBg="1"/>
      <p:bldP spid="94" grpId="1" animBg="1"/>
      <p:bldP spid="9" grpId="0" bldLvl="0" animBg="1"/>
      <p:bldP spid="9" grpId="1" animBg="1"/>
      <p:bldP spid="10" grpId="0" bldLvl="0" animBg="1"/>
      <p:bldP spid="10" grpId="1" animBg="1"/>
      <p:bldP spid="11" grpId="0" bldLvl="0" animBg="1"/>
      <p:bldP spid="11" grpId="1" animBg="1"/>
      <p:bldP spid="12" grpId="0" bldLvl="0" animBg="1"/>
      <p:bldP spid="12" grpId="1" animBg="1"/>
      <p:bldP spid="15" grpId="1" animBg="1"/>
      <p:bldP spid="26" grpId="1" animBg="1"/>
      <p:bldP spid="31" grpId="0" bldLvl="0" animBg="1"/>
      <p:bldP spid="31" grpId="1" animBg="1"/>
      <p:bldP spid="33" grpId="0" bldLvl="0" animBg="1"/>
      <p:bldP spid="33" grpId="1" animBg="1"/>
      <p:bldP spid="2" grpId="0"/>
      <p:bldP spid="2" grpId="1"/>
      <p:bldP spid="47108" grpId="0" animBg="1"/>
      <p:bldP spid="47108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560" y="248920"/>
            <a:ext cx="4172585" cy="705485"/>
          </a:xfrm>
        </p:spPr>
        <p:txBody>
          <a:bodyPr/>
          <a:p>
            <a:r>
              <a:rPr lang="zh-CN" altLang="en-US"/>
              <a:t>可见性修饰符</a:t>
            </a:r>
            <a:endParaRPr lang="zh-CN" altLang="en-US"/>
          </a:p>
        </p:txBody>
      </p:sp>
      <p:sp>
        <p:nvSpPr>
          <p:cNvPr id="381" name="文本框 2"/>
          <p:cNvSpPr txBox="1">
            <a:spLocks noChangeArrowheads="1"/>
          </p:cNvSpPr>
          <p:nvPr/>
        </p:nvSpPr>
        <p:spPr bwMode="auto">
          <a:xfrm>
            <a:off x="206375" y="1313815"/>
            <a:ext cx="4338320" cy="21647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lvl="0" indent="0" algn="l">
              <a:lnSpc>
                <a:spcPts val="2000"/>
              </a:lnSpc>
              <a:buNone/>
              <a:tabLst>
                <a:tab pos="457200" algn="l"/>
              </a:tabLst>
            </a:pPr>
            <a:r>
              <a:rPr lang="en-US" altLang="zh-CN" sz="16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sz="16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class  Circle{</a:t>
            </a:r>
            <a:endParaRPr lang="en-US" altLang="zh-CN" sz="1600" b="1" kern="0">
              <a:solidFill>
                <a:srgbClr val="7F0055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marL="0" indent="483870" algn="l" fontAlgn="auto">
              <a:lnSpc>
                <a:spcPct val="150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//数据域</a:t>
            </a:r>
            <a:endParaRPr lang="en-US" altLang="zh-CN" sz="1600" kern="0"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483870" algn="l" fontAlgn="auto">
              <a:lnSpc>
                <a:spcPct val="150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//构造方法(无参，有参构造方法)</a:t>
            </a:r>
            <a:endParaRPr lang="en-US" altLang="zh-CN" sz="1600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483870" algn="l" fontAlgn="auto">
              <a:lnSpc>
                <a:spcPct val="150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//实例方法---</a:t>
            </a:r>
            <a:r>
              <a:rPr lang="zh-CN" altLang="en-US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非静态方法</a:t>
            </a:r>
            <a:endParaRPr lang="en-US" altLang="zh-CN" sz="1600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483870" algn="l" fontAlgn="auto">
              <a:lnSpc>
                <a:spcPct val="150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非</a:t>
            </a: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实例方法--</a:t>
            </a:r>
            <a:r>
              <a:rPr lang="zh-CN" altLang="en-US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静态方法</a:t>
            </a:r>
            <a:endParaRPr lang="en-US" altLang="zh-CN" sz="1600" b="1" kern="0">
              <a:solidFill>
                <a:srgbClr val="7F0055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50000"/>
              </a:lnSpc>
            </a:pPr>
            <a:r>
              <a:rPr lang="en-US" altLang="zh-CN" sz="16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sz="16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83" name="文本框 2"/>
          <p:cNvSpPr txBox="1">
            <a:spLocks noChangeArrowheads="1"/>
          </p:cNvSpPr>
          <p:nvPr/>
        </p:nvSpPr>
        <p:spPr bwMode="auto">
          <a:xfrm>
            <a:off x="4986655" y="1493520"/>
            <a:ext cx="5048885" cy="14071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342900" lvl="0" indent="-342900" algn="l">
              <a:lnSpc>
                <a:spcPts val="2000"/>
              </a:lnSpc>
              <a:buChar char="•"/>
              <a:tabLst>
                <a:tab pos="457200" algn="l"/>
              </a:tabLst>
            </a:pPr>
            <a:r>
              <a:rPr lang="en-US" altLang="zh-CN" sz="16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sz="16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class  Test{</a:t>
            </a:r>
            <a:endParaRPr lang="en-US" altLang="zh-CN" sz="1600" b="1" kern="0">
              <a:solidFill>
                <a:srgbClr val="7F0055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711200" algn="l">
              <a:lnSpc>
                <a:spcPts val="2000"/>
              </a:lnSpc>
            </a:pPr>
            <a:endParaRPr lang="en-US" altLang="zh-CN" sz="1600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711200" algn="l">
              <a:lnSpc>
                <a:spcPts val="2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//主方法</a:t>
            </a:r>
            <a:r>
              <a:rPr lang="en-US" altLang="zh-CN" sz="1600" kern="0"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----》创建Circle对象</a:t>
            </a:r>
            <a:endParaRPr lang="en-US" altLang="zh-CN" sz="1600" kern="0"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marL="342900" lvl="0" indent="-342900" algn="l">
              <a:lnSpc>
                <a:spcPts val="2000"/>
              </a:lnSpc>
              <a:buChar char="•"/>
              <a:tabLst>
                <a:tab pos="457200" algn="l"/>
              </a:tabLst>
            </a:pPr>
            <a:endParaRPr lang="en-US" altLang="zh-CN" sz="1600" b="1" kern="0">
              <a:solidFill>
                <a:srgbClr val="7F0055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marL="342900" lvl="0" indent="-342900" algn="l">
              <a:lnSpc>
                <a:spcPts val="2000"/>
              </a:lnSpc>
              <a:buChar char="•"/>
              <a:tabLst>
                <a:tab pos="457200" algn="l"/>
              </a:tabLst>
            </a:pPr>
            <a:r>
              <a:rPr lang="en-US" altLang="zh-CN" sz="16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sz="16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206375" y="3618865"/>
            <a:ext cx="4338320" cy="24390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lvl="0" indent="0" algn="l">
              <a:lnSpc>
                <a:spcPts val="2000"/>
              </a:lnSpc>
              <a:buNone/>
              <a:tabLst>
                <a:tab pos="457200" algn="l"/>
              </a:tabLst>
            </a:pPr>
            <a:r>
              <a:rPr lang="en-US" altLang="zh-CN" sz="16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sz="16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class  Circle{</a:t>
            </a:r>
            <a:endParaRPr lang="en-US" altLang="zh-CN" sz="1600" b="1" kern="0">
              <a:solidFill>
                <a:srgbClr val="7F0055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marL="0" indent="483870" algn="l" fontAlgn="auto">
              <a:lnSpc>
                <a:spcPct val="150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//数据域</a:t>
            </a:r>
            <a:endParaRPr lang="en-US" altLang="zh-CN" sz="1600" kern="0"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483870" algn="l" fontAlgn="auto">
              <a:lnSpc>
                <a:spcPct val="150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//构造方法(无参，有参构造方法)</a:t>
            </a:r>
            <a:endParaRPr lang="en-US" altLang="zh-CN" sz="1600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483870" algn="l" fontAlgn="auto">
              <a:lnSpc>
                <a:spcPct val="150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//实例方法---</a:t>
            </a:r>
            <a:r>
              <a:rPr lang="zh-CN" altLang="en-US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非静态方法</a:t>
            </a:r>
            <a:endParaRPr lang="en-US" altLang="zh-CN" sz="1600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483870" algn="l" fontAlgn="auto">
              <a:lnSpc>
                <a:spcPct val="150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非</a:t>
            </a: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实例方法--</a:t>
            </a:r>
            <a:r>
              <a:rPr lang="zh-CN" altLang="en-US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静态方法</a:t>
            </a:r>
            <a:endParaRPr lang="en-US" altLang="zh-CN" sz="1600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483870" algn="l" fontAlgn="auto">
              <a:lnSpc>
                <a:spcPct val="150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//主方法</a:t>
            </a:r>
            <a:r>
              <a:rPr lang="en-US" altLang="zh-CN" sz="1600" kern="0"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----》创建</a:t>
            </a:r>
            <a:r>
              <a:rPr lang="en-US" altLang="zh-CN" sz="1600" kern="0"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sz="1600" kern="0"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对象</a:t>
            </a:r>
            <a:endParaRPr lang="en-US" altLang="zh-CN" sz="1600" b="1" kern="0">
              <a:solidFill>
                <a:srgbClr val="7F0055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lvl="0" indent="0" algn="l">
              <a:lnSpc>
                <a:spcPts val="2000"/>
              </a:lnSpc>
              <a:buNone/>
              <a:tabLst>
                <a:tab pos="457200" algn="l"/>
              </a:tabLst>
            </a:pPr>
            <a:r>
              <a:rPr lang="en-US" altLang="zh-CN" sz="16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sz="16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9615" y="5481955"/>
            <a:ext cx="3002280" cy="254000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08" name="Rectangle 4"/>
          <p:cNvSpPr/>
          <p:nvPr/>
        </p:nvSpPr>
        <p:spPr>
          <a:xfrm>
            <a:off x="6330315" y="3549650"/>
            <a:ext cx="4559935" cy="218630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2075" tIns="46038" rIns="92075" bIns="46038" anchor="t" anchorCtr="0"/>
          <a:p>
            <a:pPr indent="0" eaLnBrk="0" hangingPunct="0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修饰类中的成员：</a:t>
            </a:r>
            <a:endParaRPr lang="en-US" altLang="zh-CN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altLang="zh-CN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public</a:t>
            </a:r>
            <a:endParaRPr lang="en-US" altLang="zh-CN">
              <a:solidFill>
                <a:srgbClr val="0070C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	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可以被任何其他类访问。 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altLang="zh-CN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private </a:t>
            </a:r>
            <a:endParaRPr lang="en-US" altLang="zh-CN">
              <a:solidFill>
                <a:srgbClr val="0070C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	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数据或方法只能在</a:t>
            </a:r>
            <a:r>
              <a:rPr lang="zh-CN" altLang="en-US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自己的类中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被访问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8330" y="1647190"/>
            <a:ext cx="3467735" cy="16383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8330" y="3978275"/>
            <a:ext cx="3468370" cy="185166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836035" y="1957070"/>
            <a:ext cx="490220" cy="878840"/>
          </a:xfrm>
          <a:prstGeom prst="rect">
            <a:avLst/>
          </a:prstGeom>
          <a:solidFill>
            <a:schemeClr val="accent4"/>
          </a:solidFill>
        </p:spPr>
        <p:txBody>
          <a:bodyPr vert="eaVert" wrap="square" rtlCol="0">
            <a:spAutoFit/>
          </a:bodyPr>
          <a:p>
            <a:r>
              <a:rPr lang="zh-CN" altLang="en-US" sz="2000">
                <a:latin typeface="方正粗黑宋简体" panose="02000000000000000000" charset="-122"/>
                <a:ea typeface="方正粗黑宋简体" panose="02000000000000000000" charset="-122"/>
              </a:rPr>
              <a:t>类成员</a:t>
            </a:r>
            <a:endParaRPr lang="zh-CN" altLang="en-US" sz="20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36035" y="4398645"/>
            <a:ext cx="490220" cy="878840"/>
          </a:xfrm>
          <a:prstGeom prst="rect">
            <a:avLst/>
          </a:prstGeom>
          <a:solidFill>
            <a:schemeClr val="accent4"/>
          </a:solidFill>
        </p:spPr>
        <p:txBody>
          <a:bodyPr vert="eaVert" wrap="square" rtlCol="0">
            <a:spAutoFit/>
          </a:bodyPr>
          <a:p>
            <a:r>
              <a:rPr lang="zh-CN" altLang="en-US" sz="2000">
                <a:latin typeface="方正粗黑宋简体" panose="02000000000000000000" charset="-122"/>
                <a:ea typeface="方正粗黑宋简体" panose="02000000000000000000" charset="-122"/>
              </a:rPr>
              <a:t>类成员</a:t>
            </a:r>
            <a:endParaRPr lang="zh-CN" altLang="en-US" sz="20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" grpId="0" animBg="1"/>
      <p:bldP spid="383" grpId="1" animBg="1"/>
      <p:bldP spid="4" grpId="0" animBg="1"/>
      <p:bldP spid="4" grpId="1" animBg="1"/>
      <p:bldP spid="5" grpId="0" animBg="1"/>
      <p:bldP spid="5" grpId="1" animBg="1"/>
      <p:bldP spid="9" grpId="0" bldLvl="0" animBg="1"/>
      <p:bldP spid="9" grpId="1" animBg="1"/>
      <p:bldP spid="3" grpId="0" bldLvl="0" animBg="1"/>
      <p:bldP spid="3" grpId="1" animBg="1"/>
      <p:bldP spid="19" grpId="0" animBg="1"/>
      <p:bldP spid="19" grpId="1" animBg="1"/>
      <p:bldP spid="6" grpId="0" animBg="1"/>
      <p:bldP spid="6" grpId="1" animBg="1"/>
      <p:bldP spid="2" grpId="0"/>
      <p:bldP spid="2" grpId="1"/>
      <p:bldP spid="47108" grpId="0" animBg="1"/>
      <p:bldP spid="47108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90" y="51435"/>
            <a:ext cx="3209925" cy="705485"/>
          </a:xfrm>
        </p:spPr>
        <p:txBody>
          <a:bodyPr/>
          <a:p>
            <a:r>
              <a:rPr lang="zh-CN" altLang="en-US"/>
              <a:t>可见性修饰符</a:t>
            </a:r>
            <a:endParaRPr lang="zh-CN" altLang="en-US"/>
          </a:p>
        </p:txBody>
      </p:sp>
      <p:sp>
        <p:nvSpPr>
          <p:cNvPr id="93" name="文本框 2"/>
          <p:cNvSpPr txBox="1">
            <a:spLocks noChangeArrowheads="1"/>
          </p:cNvSpPr>
          <p:nvPr/>
        </p:nvSpPr>
        <p:spPr bwMode="auto">
          <a:xfrm>
            <a:off x="7363460" y="0"/>
            <a:ext cx="4728845" cy="68624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algn="l"/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class </a:t>
            </a:r>
            <a:r>
              <a:rPr lang="en-US" altLang="zh-CN" b="1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变量---定义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r=1; 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</a:t>
            </a:r>
            <a:endParaRPr lang="en-US" altLang="zh-CN" b="1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//行为----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方法--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依赖于某个对象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public double getA(){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return 3.14*r*r;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75285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double getP(){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return 3.14*r*r;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构造方法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创建实例对象</a:t>
            </a:r>
            <a:endParaRPr lang="zh-CN" altLang="en-US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Circle(){ 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Circle(double a){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866140"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r=a;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66725"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7830820" y="620395"/>
            <a:ext cx="2604770" cy="408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private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double r=1;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7830820" y="4384675"/>
            <a:ext cx="3793490" cy="19983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实例变量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的读和写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实例方法</a:t>
            </a:r>
            <a:endParaRPr lang="en-US" altLang="zh-CN" kern="0">
              <a:solidFill>
                <a:schemeClr val="tx1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getR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588010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return 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void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setR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a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638810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if(a&gt;=0) r = a;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7108" name="Rectangle 4"/>
          <p:cNvSpPr/>
          <p:nvPr/>
        </p:nvSpPr>
        <p:spPr>
          <a:xfrm>
            <a:off x="3131185" y="51435"/>
            <a:ext cx="4130675" cy="162814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2075" tIns="46038" rIns="92075" bIns="46038" anchor="t" anchorCtr="0"/>
          <a:p>
            <a:pPr marL="449580" indent="-449580" eaLnBrk="0" hangingPunct="0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altLang="zh-CN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public</a:t>
            </a:r>
            <a:endParaRPr lang="en-US" altLang="zh-CN">
              <a:solidFill>
                <a:srgbClr val="0070C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	</a:t>
            </a:r>
            <a:r>
              <a:rPr lang="zh-CN" altLang="en-US" sz="16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可以被任何其他类访问。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altLang="zh-CN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private </a:t>
            </a:r>
            <a:endParaRPr lang="en-US" altLang="zh-CN">
              <a:solidFill>
                <a:srgbClr val="0070C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	</a:t>
            </a:r>
            <a:r>
              <a:rPr lang="zh-CN" altLang="en-US" sz="16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数据或方法只能在</a:t>
            </a:r>
            <a:r>
              <a:rPr lang="zh-CN" altLang="en-US" sz="1600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自己的类中</a:t>
            </a:r>
            <a:r>
              <a:rPr lang="zh-CN" altLang="en-US" sz="16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被访问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9690" y="4313555"/>
            <a:ext cx="4338320" cy="24390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lvl="0" indent="0" algn="l">
              <a:lnSpc>
                <a:spcPts val="2000"/>
              </a:lnSpc>
              <a:buNone/>
              <a:tabLst>
                <a:tab pos="457200" algn="l"/>
              </a:tabLst>
            </a:pPr>
            <a:r>
              <a:rPr lang="en-US" altLang="zh-CN" sz="16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sz="16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class  Circle{</a:t>
            </a:r>
            <a:endParaRPr lang="en-US" altLang="zh-CN" sz="1600" b="1" kern="0">
              <a:solidFill>
                <a:srgbClr val="7F0055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marL="0" indent="483870" algn="l" fontAlgn="auto">
              <a:lnSpc>
                <a:spcPct val="150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//数据域</a:t>
            </a:r>
            <a:endParaRPr lang="en-US" altLang="zh-CN" sz="1600" kern="0"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483870" algn="l" fontAlgn="auto">
              <a:lnSpc>
                <a:spcPct val="150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//构造方法(无参，有参构造方法)</a:t>
            </a:r>
            <a:endParaRPr lang="en-US" altLang="zh-CN" sz="1600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483870" algn="l" fontAlgn="auto">
              <a:lnSpc>
                <a:spcPct val="150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//实例方法---</a:t>
            </a:r>
            <a:r>
              <a:rPr lang="zh-CN" altLang="en-US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非静态方法</a:t>
            </a:r>
            <a:endParaRPr lang="en-US" altLang="zh-CN" sz="1600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483870" algn="l" fontAlgn="auto">
              <a:lnSpc>
                <a:spcPct val="150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非</a:t>
            </a: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实例方法--</a:t>
            </a:r>
            <a:r>
              <a:rPr lang="zh-CN" altLang="en-US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静态方法</a:t>
            </a:r>
            <a:endParaRPr lang="en-US" altLang="zh-CN" sz="1600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483870" algn="l" fontAlgn="auto">
              <a:lnSpc>
                <a:spcPct val="150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//主方法</a:t>
            </a:r>
            <a:r>
              <a:rPr lang="en-US" altLang="zh-CN" sz="1600" kern="0"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----》创建</a:t>
            </a:r>
            <a:r>
              <a:rPr lang="en-US" altLang="zh-CN" sz="1600" kern="0"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sz="1600" kern="0"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对象</a:t>
            </a:r>
            <a:endParaRPr lang="en-US" altLang="zh-CN" sz="1600" b="1" kern="0">
              <a:solidFill>
                <a:srgbClr val="7F0055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lvl="0" indent="0" algn="l">
              <a:lnSpc>
                <a:spcPts val="2000"/>
              </a:lnSpc>
              <a:buNone/>
              <a:tabLst>
                <a:tab pos="457200" algn="l"/>
              </a:tabLst>
            </a:pPr>
            <a:r>
              <a:rPr lang="en-US" altLang="zh-CN" sz="16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sz="16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83" name="文本框 2"/>
          <p:cNvSpPr txBox="1">
            <a:spLocks noChangeArrowheads="1"/>
          </p:cNvSpPr>
          <p:nvPr/>
        </p:nvSpPr>
        <p:spPr bwMode="auto">
          <a:xfrm>
            <a:off x="59690" y="1831975"/>
            <a:ext cx="5048885" cy="14071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342900" lvl="0" indent="-342900" algn="l">
              <a:lnSpc>
                <a:spcPts val="2000"/>
              </a:lnSpc>
              <a:buChar char="•"/>
              <a:tabLst>
                <a:tab pos="457200" algn="l"/>
              </a:tabLst>
            </a:pPr>
            <a:r>
              <a:rPr lang="en-US" altLang="zh-CN" sz="16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sz="16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class  Test{</a:t>
            </a:r>
            <a:endParaRPr lang="en-US" altLang="zh-CN" sz="1600" b="1" kern="0">
              <a:solidFill>
                <a:srgbClr val="7F0055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711200" algn="l">
              <a:lnSpc>
                <a:spcPts val="2000"/>
              </a:lnSpc>
            </a:pPr>
            <a:endParaRPr lang="en-US" altLang="zh-CN" sz="1600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711200" algn="l">
              <a:lnSpc>
                <a:spcPts val="2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//主方法</a:t>
            </a:r>
            <a:r>
              <a:rPr lang="en-US" altLang="zh-CN" sz="1600" kern="0"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----》创建Circle对象</a:t>
            </a:r>
            <a:endParaRPr lang="en-US" altLang="zh-CN" sz="1600" kern="0"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marL="342900" lvl="0" indent="-342900" algn="l">
              <a:lnSpc>
                <a:spcPts val="2000"/>
              </a:lnSpc>
              <a:buChar char="•"/>
              <a:tabLst>
                <a:tab pos="457200" algn="l"/>
              </a:tabLst>
            </a:pPr>
            <a:endParaRPr lang="en-US" altLang="zh-CN" sz="1600" b="1" kern="0">
              <a:solidFill>
                <a:srgbClr val="7F0055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marL="342900" lvl="0" indent="-342900" algn="l">
              <a:lnSpc>
                <a:spcPts val="2000"/>
              </a:lnSpc>
              <a:buChar char="•"/>
              <a:tabLst>
                <a:tab pos="457200" algn="l"/>
              </a:tabLst>
            </a:pPr>
            <a:r>
              <a:rPr lang="en-US" altLang="zh-CN" sz="16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sz="16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1092200" y="2188210"/>
            <a:ext cx="5537835" cy="1928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static void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main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(String[] args){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588010" algn="just" rtl="0" fontAlgn="auto">
              <a:lnSpc>
                <a:spcPct val="100000"/>
              </a:lnSpc>
            </a:pPr>
            <a:r>
              <a:rPr lang="en-US" altLang="zh-CN" b="1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c1=new </a:t>
            </a:r>
            <a:r>
              <a:rPr lang="en-US" altLang="zh-CN" b="1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();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587375" algn="just" rtl="0" fontAlgn="auto">
              <a:lnSpc>
                <a:spcPct val="100000"/>
              </a:lnSpc>
            </a:pPr>
            <a:r>
              <a:rPr lang="en-US" altLang="zh-CN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c1.r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= 20 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617855" algn="just" rtl="0" fontAlgn="auto">
              <a:lnSpc>
                <a:spcPct val="100000"/>
              </a:lnSpc>
            </a:pPr>
            <a:r>
              <a:rPr lang="en-US" altLang="zh-CN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c1.setR( 20 )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607695"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System.out.println(  </a:t>
            </a:r>
            <a:r>
              <a:rPr lang="en-US" altLang="zh-CN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c1.getR(</a:t>
            </a:r>
            <a:r>
              <a:rPr lang="en-US" altLang="zh-CN" b="1" kern="100">
                <a:solidFill>
                  <a:srgbClr val="7030A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US" altLang="zh-CN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)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);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613025" y="2470785"/>
            <a:ext cx="4311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FF0000"/>
                </a:solidFill>
              </a:rPr>
              <a:t>x</a:t>
            </a:r>
            <a:endParaRPr lang="en-US" altLang="zh-CN" sz="440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13230" y="2786380"/>
            <a:ext cx="487045" cy="254000"/>
          </a:xfrm>
          <a:prstGeom prst="rect">
            <a:avLst/>
          </a:prstGeom>
          <a:solidFill>
            <a:schemeClr val="accent1">
              <a:alpha val="27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27050" y="6129020"/>
            <a:ext cx="3002280" cy="254000"/>
          </a:xfrm>
          <a:prstGeom prst="rect">
            <a:avLst/>
          </a:prstGeom>
          <a:solidFill>
            <a:schemeClr val="accent1">
              <a:alpha val="3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131185" y="4880610"/>
            <a:ext cx="4675505" cy="15024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sz="1600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static void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sz="1600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main</a:t>
            </a: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(String[] args){</a:t>
            </a:r>
            <a:endParaRPr lang="en-US" altLang="zh-CN" sz="16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588010" algn="just" rtl="0" fontAlgn="auto">
              <a:lnSpc>
                <a:spcPct val="100000"/>
              </a:lnSpc>
            </a:pPr>
            <a:r>
              <a:rPr lang="en-US" altLang="zh-CN" sz="1600" b="1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sz="16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c1=new </a:t>
            </a:r>
            <a:r>
              <a:rPr lang="en-US" altLang="zh-CN" sz="1600" b="1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sz="16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();</a:t>
            </a:r>
            <a:endParaRPr lang="en-US" altLang="zh-CN" sz="16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587375" algn="just" rtl="0" fontAlgn="auto">
              <a:lnSpc>
                <a:spcPct val="100000"/>
              </a:lnSpc>
            </a:pPr>
            <a:r>
              <a:rPr lang="en-US" altLang="zh-CN" sz="1600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c1.r</a:t>
            </a:r>
            <a:r>
              <a:rPr lang="en-US" altLang="zh-CN" sz="16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= 20 ;</a:t>
            </a:r>
            <a:endParaRPr lang="en-US" altLang="zh-CN" sz="16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617855" algn="just" rtl="0" fontAlgn="auto">
              <a:lnSpc>
                <a:spcPct val="100000"/>
              </a:lnSpc>
            </a:pPr>
            <a:r>
              <a:rPr lang="en-US" altLang="zh-CN" sz="1600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c1.setR( 20 )</a:t>
            </a:r>
            <a:endParaRPr lang="en-US" altLang="zh-CN" sz="16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607695" algn="just" rtl="0" fontAlgn="auto">
              <a:lnSpc>
                <a:spcPct val="100000"/>
              </a:lnSpc>
            </a:pPr>
            <a:r>
              <a:rPr lang="en-US" altLang="zh-CN" sz="16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System.out.println(  </a:t>
            </a:r>
            <a:r>
              <a:rPr lang="en-US" altLang="zh-CN" sz="1600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c1.getR(</a:t>
            </a:r>
            <a:r>
              <a:rPr lang="en-US" altLang="zh-CN" sz="1600" b="1" kern="100">
                <a:solidFill>
                  <a:srgbClr val="7030A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zh-CN" sz="1600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)</a:t>
            </a:r>
            <a:r>
              <a:rPr lang="en-US" altLang="zh-CN" sz="16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);</a:t>
            </a:r>
            <a:endParaRPr lang="en-US" altLang="zh-CN" sz="16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sz="16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06290" y="5302885"/>
            <a:ext cx="765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Cooper Black" panose="0208090404030B020404" charset="0"/>
              </a:rPr>
              <a:t>√</a:t>
            </a:r>
            <a:endParaRPr lang="en-US" altLang="zh-CN" sz="2400" b="1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Cooper Black" panose="0208090404030B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26" grpId="1" animBg="1"/>
      <p:bldP spid="3" grpId="0" animBg="1"/>
      <p:bldP spid="3" grpId="1" animBg="1"/>
      <p:bldP spid="16" grpId="0" bldLvl="0" animBg="1"/>
      <p:bldP spid="16" grpId="1" animBg="1"/>
      <p:bldP spid="5" grpId="0" bldLvl="0" animBg="1"/>
      <p:bldP spid="5" grpId="1" animBg="1"/>
      <p:bldP spid="383" grpId="0" animBg="1"/>
      <p:bldP spid="383" grpId="1" animBg="1"/>
      <p:bldP spid="13" grpId="0" animBg="1"/>
      <p:bldP spid="13" grpId="1" animBg="1"/>
      <p:bldP spid="14" grpId="0" animBg="1"/>
      <p:bldP spid="14" grpId="1" animBg="1"/>
      <p:bldP spid="47" grpId="0"/>
      <p:bldP spid="47" grpId="1"/>
      <p:bldP spid="4" grpId="0"/>
      <p:bldP spid="4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1435"/>
            <a:ext cx="3209925" cy="705485"/>
          </a:xfrm>
        </p:spPr>
        <p:txBody>
          <a:bodyPr/>
          <a:p>
            <a:r>
              <a:rPr lang="zh-CN" altLang="en-US"/>
              <a:t>可见性修饰符</a:t>
            </a:r>
            <a:endParaRPr lang="zh-CN" altLang="en-US"/>
          </a:p>
        </p:txBody>
      </p:sp>
      <p:sp>
        <p:nvSpPr>
          <p:cNvPr id="47108" name="Rectangle 4"/>
          <p:cNvSpPr/>
          <p:nvPr/>
        </p:nvSpPr>
        <p:spPr>
          <a:xfrm>
            <a:off x="474345" y="954405"/>
            <a:ext cx="4008120" cy="162814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2075" tIns="46038" rIns="92075" bIns="46038" anchor="t" anchorCtr="0"/>
          <a:p>
            <a:pPr marL="449580" indent="-449580" eaLnBrk="0" hangingPunct="0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altLang="zh-CN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public</a:t>
            </a:r>
            <a:endParaRPr lang="en-US" altLang="zh-CN">
              <a:solidFill>
                <a:srgbClr val="0070C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	</a:t>
            </a:r>
            <a:r>
              <a:rPr lang="zh-CN" altLang="en-US" sz="16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可以被任何其他类访问。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altLang="zh-CN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private </a:t>
            </a:r>
            <a:endParaRPr lang="en-US" altLang="zh-CN">
              <a:solidFill>
                <a:srgbClr val="0070C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	</a:t>
            </a:r>
            <a:r>
              <a:rPr lang="zh-CN" altLang="en-US" sz="16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数据或方法只能在</a:t>
            </a:r>
            <a:r>
              <a:rPr lang="zh-CN" altLang="en-US" sz="1600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自己的类中</a:t>
            </a:r>
            <a:r>
              <a:rPr lang="zh-CN" altLang="en-US" sz="16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被访问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381" name="文本框 2"/>
          <p:cNvSpPr txBox="1">
            <a:spLocks noChangeArrowheads="1"/>
          </p:cNvSpPr>
          <p:nvPr/>
        </p:nvSpPr>
        <p:spPr bwMode="auto">
          <a:xfrm>
            <a:off x="474345" y="3210560"/>
            <a:ext cx="5342890" cy="274256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lvl="0" indent="0" algn="l">
              <a:lnSpc>
                <a:spcPts val="2000"/>
              </a:lnSpc>
              <a:buNone/>
              <a:tabLst>
                <a:tab pos="457200" algn="l"/>
              </a:tabLst>
            </a:pPr>
            <a:r>
              <a:rPr lang="en-US" altLang="zh-CN" sz="20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sz="20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class  Circle{</a:t>
            </a:r>
            <a:endParaRPr lang="en-US" altLang="zh-CN" sz="2000" b="1" kern="0">
              <a:solidFill>
                <a:srgbClr val="7F0055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marL="0" indent="483870" algn="l" fontAlgn="auto">
              <a:lnSpc>
                <a:spcPct val="150000"/>
              </a:lnSpc>
            </a:pPr>
            <a:r>
              <a:rPr lang="en-US" altLang="zh-CN" sz="20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//数据域</a:t>
            </a:r>
            <a:endParaRPr lang="en-US" altLang="zh-CN" sz="2000" kern="0"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483870" algn="l" fontAlgn="auto">
              <a:lnSpc>
                <a:spcPct val="150000"/>
              </a:lnSpc>
            </a:pPr>
            <a:r>
              <a:rPr lang="en-US" altLang="zh-CN" sz="20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//构造方法(无参，有参构造方法)</a:t>
            </a:r>
            <a:endParaRPr lang="en-US" altLang="zh-CN" sz="2000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483870" algn="l" fontAlgn="auto">
              <a:lnSpc>
                <a:spcPct val="150000"/>
              </a:lnSpc>
            </a:pPr>
            <a:r>
              <a:rPr lang="en-US" altLang="zh-CN" sz="20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//实例方法---</a:t>
            </a:r>
            <a:r>
              <a:rPr lang="zh-CN" altLang="en-US" sz="20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非静态方法</a:t>
            </a:r>
            <a:endParaRPr lang="en-US" altLang="zh-CN" sz="2000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483870" algn="l" fontAlgn="auto">
              <a:lnSpc>
                <a:spcPct val="150000"/>
              </a:lnSpc>
            </a:pPr>
            <a:r>
              <a:rPr lang="en-US" altLang="zh-CN" sz="20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sz="20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非</a:t>
            </a:r>
            <a:r>
              <a:rPr lang="en-US" altLang="zh-CN" sz="20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实例方法--</a:t>
            </a:r>
            <a:r>
              <a:rPr lang="zh-CN" altLang="en-US" sz="20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静态方法</a:t>
            </a:r>
            <a:endParaRPr lang="en-US" altLang="zh-CN" sz="2000" b="1" kern="0">
              <a:solidFill>
                <a:srgbClr val="7F0055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50000"/>
              </a:lnSpc>
            </a:pPr>
            <a:r>
              <a:rPr lang="en-US" altLang="zh-CN" sz="20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sz="20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12665" y="146685"/>
            <a:ext cx="5652135" cy="1197610"/>
          </a:xfrm>
          <a:prstGeom prst="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r>
              <a:rPr lang="en-US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private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只能应用在类的成员上，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r>
              <a:rPr lang="en-US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public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可以应用在类或类的成员上，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r>
              <a:rPr lang="zh-CN" altLang="en-US" dirty="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在局部变量上使用</a:t>
            </a:r>
            <a:r>
              <a:rPr lang="en-US" altLang="zh-CN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public</a:t>
            </a:r>
            <a:r>
              <a:rPr lang="zh-CN" altLang="en-US" dirty="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和</a:t>
            </a:r>
            <a:r>
              <a:rPr lang="en-US" altLang="zh-CN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private</a:t>
            </a:r>
            <a:r>
              <a:rPr lang="zh-CN" altLang="en-US" dirty="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都会导致编译错误</a:t>
            </a:r>
            <a:endParaRPr lang="zh-CN" altLang="en-US" dirty="0">
              <a:highlight>
                <a:srgbClr val="FFFF00"/>
              </a:highlight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12665" y="1479550"/>
            <a:ext cx="6812280" cy="368300"/>
          </a:xfrm>
          <a:prstGeom prst="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默认情况下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，类、变量或方法能被</a:t>
            </a:r>
            <a:r>
              <a:rPr lang="zh-CN" altLang="en-US" dirty="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同一个包内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的任何一个类访问。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949190" y="2287905"/>
            <a:ext cx="1430020" cy="568325"/>
          </a:xfrm>
          <a:prstGeom prst="wedgeRoundRectCallout">
            <a:avLst>
              <a:gd name="adj1" fmla="val -18827"/>
              <a:gd name="adj2" fmla="val -1446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不写任何可见性修饰符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8372475" y="2287905"/>
            <a:ext cx="1430020" cy="568325"/>
          </a:xfrm>
          <a:prstGeom prst="wedgeRoundRectCallout">
            <a:avLst>
              <a:gd name="adj1" fmla="val -18827"/>
              <a:gd name="adj2" fmla="val -1446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在同一个文件夹中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1435"/>
            <a:ext cx="3209925" cy="705485"/>
          </a:xfrm>
        </p:spPr>
        <p:txBody>
          <a:bodyPr/>
          <a:p>
            <a:r>
              <a:rPr lang="zh-CN" altLang="en-US"/>
              <a:t>可见性修饰符</a:t>
            </a:r>
            <a:endParaRPr lang="zh-CN" altLang="en-US"/>
          </a:p>
        </p:txBody>
      </p:sp>
      <p:sp>
        <p:nvSpPr>
          <p:cNvPr id="47108" name="Rectangle 4"/>
          <p:cNvSpPr/>
          <p:nvPr/>
        </p:nvSpPr>
        <p:spPr>
          <a:xfrm>
            <a:off x="474345" y="954405"/>
            <a:ext cx="4008120" cy="162814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2075" tIns="46038" rIns="92075" bIns="46038" anchor="t" anchorCtr="0"/>
          <a:p>
            <a:pPr marL="449580" indent="-449580" eaLnBrk="0" hangingPunct="0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altLang="zh-CN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public</a:t>
            </a:r>
            <a:endParaRPr lang="en-US" altLang="zh-CN">
              <a:solidFill>
                <a:srgbClr val="0070C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	</a:t>
            </a:r>
            <a:r>
              <a:rPr lang="zh-CN" altLang="en-US" sz="16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可以被任何其他类访问。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altLang="zh-CN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private </a:t>
            </a:r>
            <a:endParaRPr lang="en-US" altLang="zh-CN">
              <a:solidFill>
                <a:srgbClr val="0070C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	</a:t>
            </a:r>
            <a:r>
              <a:rPr lang="zh-CN" altLang="en-US" sz="16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数据或方法只能在</a:t>
            </a:r>
            <a:r>
              <a:rPr lang="zh-CN" altLang="en-US" sz="1600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自己的类中</a:t>
            </a:r>
            <a:r>
              <a:rPr lang="zh-CN" altLang="en-US" sz="16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被访问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12665" y="146685"/>
            <a:ext cx="5652135" cy="1197610"/>
          </a:xfrm>
          <a:prstGeom prst="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r>
              <a:rPr lang="en-US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private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只能应用在类的成员上，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r>
              <a:rPr lang="en-US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public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可以应用在类或类的成员上，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r>
              <a:rPr lang="zh-CN" altLang="en-US" dirty="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在局部变量上使用</a:t>
            </a:r>
            <a:r>
              <a:rPr lang="en-US" altLang="zh-CN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public</a:t>
            </a:r>
            <a:r>
              <a:rPr lang="zh-CN" altLang="en-US" dirty="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和</a:t>
            </a:r>
            <a:r>
              <a:rPr lang="en-US" altLang="zh-CN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private</a:t>
            </a:r>
            <a:r>
              <a:rPr lang="zh-CN" altLang="en-US" dirty="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都会导致编译错误</a:t>
            </a:r>
            <a:endParaRPr lang="zh-CN" altLang="en-US" dirty="0">
              <a:highlight>
                <a:srgbClr val="FFFF00"/>
              </a:highlight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12665" y="1479550"/>
            <a:ext cx="6812280" cy="368300"/>
          </a:xfrm>
          <a:prstGeom prst="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默认情况下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，类、变量或方法能被</a:t>
            </a:r>
            <a:r>
              <a:rPr lang="zh-CN" altLang="en-US" dirty="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同一个包内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的任何一个类访问。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949190" y="2287905"/>
            <a:ext cx="1430020" cy="568325"/>
          </a:xfrm>
          <a:prstGeom prst="wedgeRoundRectCallout">
            <a:avLst>
              <a:gd name="adj1" fmla="val -18827"/>
              <a:gd name="adj2" fmla="val -1446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不写任何可见性修饰符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8372475" y="2287905"/>
            <a:ext cx="1430020" cy="568325"/>
          </a:xfrm>
          <a:prstGeom prst="wedgeRoundRectCallout">
            <a:avLst>
              <a:gd name="adj1" fmla="val -18827"/>
              <a:gd name="adj2" fmla="val -1446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在同一个文件夹中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836930" y="2952115"/>
          <a:ext cx="10201910" cy="3664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60975" imgH="1883410" progId="Word.Picture.8">
                  <p:embed/>
                </p:oleObj>
              </mc:Choice>
              <mc:Fallback>
                <p:oleObj name="" r:id="rId1" imgW="5260975" imgH="1883410" progId="Word.Picture.8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6930" y="2952115"/>
                        <a:ext cx="10201910" cy="36645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  <p:bldLst>
      <p:bldP spid="4" grpId="1" animBg="1"/>
      <p:bldP spid="6" grpId="1" animBg="1"/>
      <p:bldP spid="7" grpId="1" animBg="1"/>
      <p:bldP spid="8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1435"/>
            <a:ext cx="3209925" cy="705485"/>
          </a:xfrm>
        </p:spPr>
        <p:txBody>
          <a:bodyPr/>
          <a:p>
            <a:r>
              <a:rPr lang="zh-CN" altLang="en-US"/>
              <a:t>可见性修饰符</a:t>
            </a:r>
            <a:endParaRPr lang="zh-CN" altLang="en-US"/>
          </a:p>
        </p:txBody>
      </p:sp>
      <p:sp>
        <p:nvSpPr>
          <p:cNvPr id="47108" name="Rectangle 4"/>
          <p:cNvSpPr/>
          <p:nvPr/>
        </p:nvSpPr>
        <p:spPr>
          <a:xfrm>
            <a:off x="474345" y="954405"/>
            <a:ext cx="4008120" cy="162814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2075" tIns="46038" rIns="92075" bIns="46038" anchor="t" anchorCtr="0"/>
          <a:p>
            <a:pPr marL="449580" indent="-449580" eaLnBrk="0" hangingPunct="0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altLang="zh-CN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public</a:t>
            </a:r>
            <a:endParaRPr lang="en-US" altLang="zh-CN">
              <a:solidFill>
                <a:srgbClr val="0070C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	</a:t>
            </a:r>
            <a:r>
              <a:rPr lang="zh-CN" altLang="en-US" sz="16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可以被任何其他类访问。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altLang="zh-CN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private </a:t>
            </a:r>
            <a:endParaRPr lang="en-US" altLang="zh-CN">
              <a:solidFill>
                <a:srgbClr val="0070C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	</a:t>
            </a:r>
            <a:r>
              <a:rPr lang="zh-CN" altLang="en-US" sz="16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数据或方法只能在</a:t>
            </a:r>
            <a:r>
              <a:rPr lang="zh-CN" altLang="en-US" sz="1600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自己的类中</a:t>
            </a:r>
            <a:r>
              <a:rPr lang="zh-CN" altLang="en-US" sz="16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被访问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12665" y="146685"/>
            <a:ext cx="5652135" cy="1197610"/>
          </a:xfrm>
          <a:prstGeom prst="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r>
              <a:rPr lang="en-US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private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只能应用在类的成员上，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r>
              <a:rPr lang="en-US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public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可以应用在类或类的成员上，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r>
              <a:rPr lang="zh-CN" altLang="en-US" dirty="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在局部变量上使用</a:t>
            </a:r>
            <a:r>
              <a:rPr lang="en-US" altLang="zh-CN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public</a:t>
            </a:r>
            <a:r>
              <a:rPr lang="zh-CN" altLang="en-US" dirty="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和</a:t>
            </a:r>
            <a:r>
              <a:rPr lang="en-US" altLang="zh-CN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private</a:t>
            </a:r>
            <a:r>
              <a:rPr lang="zh-CN" altLang="en-US" dirty="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都会导致编译错误</a:t>
            </a:r>
            <a:endParaRPr lang="zh-CN" altLang="en-US" dirty="0">
              <a:highlight>
                <a:srgbClr val="FFFF00"/>
              </a:highlight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12665" y="1479550"/>
            <a:ext cx="6812280" cy="368300"/>
          </a:xfrm>
          <a:prstGeom prst="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默认情况下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，类、变量或方法能被</a:t>
            </a:r>
            <a:r>
              <a:rPr lang="zh-CN" altLang="en-US" dirty="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同一个包内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的任何一个类访问。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949190" y="2287905"/>
            <a:ext cx="1430020" cy="568325"/>
          </a:xfrm>
          <a:prstGeom prst="wedgeRoundRectCallout">
            <a:avLst>
              <a:gd name="adj1" fmla="val -18827"/>
              <a:gd name="adj2" fmla="val -1446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不写任何可见性修饰符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8372475" y="2287905"/>
            <a:ext cx="1430020" cy="568325"/>
          </a:xfrm>
          <a:prstGeom prst="wedgeRoundRectCallout">
            <a:avLst>
              <a:gd name="adj1" fmla="val -18827"/>
              <a:gd name="adj2" fmla="val -1446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在同一个文件夹中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graphicFrame>
        <p:nvGraphicFramePr>
          <p:cNvPr id="49157" name="Object 8"/>
          <p:cNvGraphicFramePr>
            <a:graphicFrameLocks noChangeAspect="1"/>
          </p:cNvGraphicFramePr>
          <p:nvPr/>
        </p:nvGraphicFramePr>
        <p:xfrm>
          <a:off x="474345" y="3373755"/>
          <a:ext cx="10909935" cy="2037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4288790" imgH="800100" progId="Word.Picture.8">
                  <p:embed/>
                </p:oleObj>
              </mc:Choice>
              <mc:Fallback>
                <p:oleObj name="" r:id="rId1" imgW="4288790" imgH="800100" progId="Word.Picture.8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4345" y="3373755"/>
                        <a:ext cx="10909935" cy="20377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  <p:bldLst>
      <p:bldP spid="4" grpId="1" animBg="1"/>
      <p:bldP spid="6" grpId="1" animBg="1"/>
      <p:bldP spid="7" grpId="1" animBg="1"/>
      <p:bldP spid="8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" name="文本框 2"/>
          <p:cNvSpPr txBox="1">
            <a:spLocks noChangeArrowheads="1"/>
          </p:cNvSpPr>
          <p:nvPr/>
        </p:nvSpPr>
        <p:spPr bwMode="auto">
          <a:xfrm>
            <a:off x="6744970" y="64770"/>
            <a:ext cx="5185410" cy="65855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algn="l"/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class </a:t>
            </a:r>
            <a:r>
              <a:rPr lang="en-US" altLang="zh-CN" b="1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变量---定义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b="1" kern="0">
                <a:solidFill>
                  <a:srgbClr val="0070C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private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double r=1;  </a:t>
            </a:r>
            <a:endParaRPr lang="en-US" altLang="zh-CN" b="1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//行为----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方法--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依赖于某个对象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</a:t>
            </a:r>
            <a:r>
              <a:rPr lang="en-US" altLang="zh-CN" b="1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b="1" kern="0">
                <a:solidFill>
                  <a:srgbClr val="0070C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</a:t>
            </a:r>
            <a:r>
              <a:rPr lang="en-US" altLang="zh-CN" b="1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getA(){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return 3.14*r*r;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75285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getP(){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return 3.14*r*r;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构造方法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创建实例对象</a:t>
            </a:r>
            <a:endParaRPr lang="zh-CN" altLang="en-US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b="1" kern="0">
                <a:solidFill>
                  <a:srgbClr val="0070C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Circle(){ 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Circle(double a){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866140"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r=a;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66725"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85445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实例变量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的读和写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实例方法</a:t>
            </a:r>
            <a:endParaRPr lang="en-US" altLang="zh-CN" kern="0">
              <a:solidFill>
                <a:schemeClr val="tx1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85445" algn="just" rtl="0" fontAlgn="auto">
              <a:lnSpc>
                <a:spcPct val="100000"/>
              </a:lnSpc>
            </a:pPr>
            <a:r>
              <a:rPr lang="en-US" altLang="zh-CN" b="1" kern="0">
                <a:solidFill>
                  <a:srgbClr val="0070C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</a:t>
            </a:r>
            <a:r>
              <a:rPr lang="en-US" altLang="zh-CN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getR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913130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return 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85445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85445" algn="just" rtl="0" fontAlgn="auto">
              <a:lnSpc>
                <a:spcPct val="100000"/>
              </a:lnSpc>
            </a:pPr>
            <a:r>
              <a:rPr lang="en-US" altLang="zh-CN" b="1" kern="0">
                <a:solidFill>
                  <a:srgbClr val="0070C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private 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void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setR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a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923290" algn="just" rtl="0" fontAlgn="auto">
              <a:lnSpc>
                <a:spcPct val="100000"/>
              </a:lnSpc>
            </a:pPr>
            <a:r>
              <a:rPr lang="en-US" altLang="zh-CN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if(a&gt;=0) r = a;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85445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66725" algn="l" fontAlgn="auto">
              <a:lnSpc>
                <a:spcPts val="1860"/>
              </a:lnSpc>
            </a:pP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831965" y="107315"/>
            <a:ext cx="773430" cy="2863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192010" y="626110"/>
            <a:ext cx="953135" cy="2863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192010" y="3083560"/>
            <a:ext cx="953135" cy="2863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127875" y="4396740"/>
            <a:ext cx="953135" cy="2863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7192010" y="5180330"/>
            <a:ext cx="953135" cy="2863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0" y="51435"/>
            <a:ext cx="3209925" cy="705485"/>
          </a:xfrm>
        </p:spPr>
        <p:txBody>
          <a:bodyPr/>
          <a:p>
            <a:r>
              <a:rPr lang="zh-CN" altLang="en-US"/>
              <a:t>可见性修饰符</a:t>
            </a:r>
            <a:endParaRPr lang="zh-CN" altLang="en-US"/>
          </a:p>
        </p:txBody>
      </p:sp>
      <p:sp>
        <p:nvSpPr>
          <p:cNvPr id="47108" name="Rectangle 4"/>
          <p:cNvSpPr/>
          <p:nvPr/>
        </p:nvSpPr>
        <p:spPr>
          <a:xfrm>
            <a:off x="3037205" y="107315"/>
            <a:ext cx="3707765" cy="145923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2075" tIns="46038" rIns="92075" bIns="46038" anchor="t" anchorCtr="0"/>
          <a:p>
            <a:pPr marL="227330" indent="-227330" eaLnBrk="0" fontAlgn="auto" hangingPunct="0">
              <a:lnSpc>
                <a:spcPct val="10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altLang="zh-CN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public</a:t>
            </a:r>
            <a:endParaRPr lang="en-US" altLang="zh-CN">
              <a:solidFill>
                <a:srgbClr val="0070C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227330" indent="-227330" eaLnBrk="0" fontAlgn="auto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	</a:t>
            </a:r>
            <a:r>
              <a:rPr lang="zh-CN" altLang="en-US" sz="16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可以被任何其他类访问。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227330" indent="-227330" eaLnBrk="0" fontAlgn="auto" hangingPunct="0">
              <a:lnSpc>
                <a:spcPct val="10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altLang="zh-CN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private </a:t>
            </a:r>
            <a:endParaRPr lang="en-US" altLang="zh-CN">
              <a:solidFill>
                <a:srgbClr val="0070C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227330" indent="-227330" eaLnBrk="0" fontAlgn="auto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	</a:t>
            </a:r>
            <a:r>
              <a:rPr lang="zh-CN" altLang="en-US" sz="16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数据或方法只能在</a:t>
            </a:r>
            <a:r>
              <a:rPr lang="zh-CN" altLang="en-US" sz="1600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自己的类中</a:t>
            </a:r>
            <a:r>
              <a:rPr lang="zh-CN" altLang="en-US" sz="16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被访问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3510" y="1614170"/>
            <a:ext cx="5652135" cy="1197610"/>
          </a:xfrm>
          <a:prstGeom prst="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r>
              <a:rPr lang="en-US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private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只能应用在类的成员上，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r>
              <a:rPr lang="en-US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public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可以应用在类或类的成员上，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449580" indent="-44958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</a:pPr>
            <a:r>
              <a:rPr lang="zh-CN" altLang="en-US" dirty="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在局部变量上使用</a:t>
            </a:r>
            <a:r>
              <a:rPr lang="en-US" altLang="zh-CN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public</a:t>
            </a:r>
            <a:r>
              <a:rPr lang="zh-CN" altLang="en-US" dirty="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和</a:t>
            </a:r>
            <a:r>
              <a:rPr lang="en-US" altLang="zh-CN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private</a:t>
            </a:r>
            <a:r>
              <a:rPr lang="zh-CN" altLang="en-US" dirty="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都会导致编译错误</a:t>
            </a:r>
            <a:endParaRPr lang="zh-CN" altLang="en-US" dirty="0">
              <a:highlight>
                <a:srgbClr val="FFFF00"/>
              </a:highlight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3510" y="2877820"/>
            <a:ext cx="6601460" cy="368300"/>
          </a:xfrm>
          <a:prstGeom prst="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默认情况下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，类、变量或方法能被</a:t>
            </a:r>
            <a:r>
              <a:rPr lang="zh-CN" altLang="en-US" dirty="0"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同一个包内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的任何一个类访问。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173355" y="3503295"/>
            <a:ext cx="2582545" cy="374015"/>
          </a:xfrm>
          <a:prstGeom prst="wedgeRoundRectCallout">
            <a:avLst>
              <a:gd name="adj1" fmla="val -18827"/>
              <a:gd name="adj2" fmla="val -1446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不写任何可见性修饰符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3485515" y="3510915"/>
            <a:ext cx="2529840" cy="358775"/>
          </a:xfrm>
          <a:prstGeom prst="wedgeRoundRectCallout">
            <a:avLst>
              <a:gd name="adj1" fmla="val -18827"/>
              <a:gd name="adj2" fmla="val -1446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在同一个文件夹中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81" name="文本框 2"/>
          <p:cNvSpPr txBox="1">
            <a:spLocks noChangeArrowheads="1"/>
          </p:cNvSpPr>
          <p:nvPr/>
        </p:nvSpPr>
        <p:spPr bwMode="auto">
          <a:xfrm>
            <a:off x="173355" y="3992880"/>
            <a:ext cx="4527550" cy="26619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lvl="0" indent="0" algn="l">
              <a:lnSpc>
                <a:spcPts val="2000"/>
              </a:lnSpc>
              <a:buNone/>
              <a:tabLst>
                <a:tab pos="457200" algn="l"/>
              </a:tabLst>
            </a:pPr>
            <a:r>
              <a:rPr lang="en-US" altLang="zh-CN" sz="20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sz="20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class  Circle{</a:t>
            </a:r>
            <a:endParaRPr lang="en-US" altLang="zh-CN" sz="2000" b="1" kern="0">
              <a:solidFill>
                <a:srgbClr val="7F0055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marL="0" indent="483870" algn="l" fontAlgn="auto">
              <a:lnSpc>
                <a:spcPct val="150000"/>
              </a:lnSpc>
            </a:pPr>
            <a:r>
              <a:rPr lang="en-US" altLang="zh-CN" sz="20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//数据域</a:t>
            </a:r>
            <a:endParaRPr lang="en-US" altLang="zh-CN" sz="2000" kern="0"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483870" algn="l" fontAlgn="auto">
              <a:lnSpc>
                <a:spcPct val="150000"/>
              </a:lnSpc>
            </a:pPr>
            <a:r>
              <a:rPr lang="en-US" altLang="zh-CN" sz="20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//构造方法(无参，有参构造方法)</a:t>
            </a:r>
            <a:endParaRPr lang="en-US" altLang="zh-CN" sz="2000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483870" algn="l" fontAlgn="auto">
              <a:lnSpc>
                <a:spcPct val="150000"/>
              </a:lnSpc>
            </a:pPr>
            <a:r>
              <a:rPr lang="en-US" altLang="zh-CN" sz="20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//实例方法---</a:t>
            </a:r>
            <a:r>
              <a:rPr lang="zh-CN" altLang="en-US" sz="20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非静态方法</a:t>
            </a:r>
            <a:endParaRPr lang="en-US" altLang="zh-CN" sz="2000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483870" algn="l" fontAlgn="auto">
              <a:lnSpc>
                <a:spcPct val="150000"/>
              </a:lnSpc>
            </a:pPr>
            <a:r>
              <a:rPr lang="en-US" altLang="zh-CN" sz="20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sz="20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非</a:t>
            </a:r>
            <a:r>
              <a:rPr lang="en-US" altLang="zh-CN" sz="20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实例方法--</a:t>
            </a:r>
            <a:r>
              <a:rPr lang="zh-CN" altLang="en-US" sz="20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静态方法</a:t>
            </a:r>
            <a:endParaRPr lang="en-US" altLang="zh-CN" sz="2000" b="1" kern="0">
              <a:solidFill>
                <a:srgbClr val="7F0055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50000"/>
              </a:lnSpc>
            </a:pPr>
            <a:r>
              <a:rPr lang="en-US" altLang="zh-CN" sz="20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sz="20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173355" y="652780"/>
            <a:ext cx="2510790" cy="929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noFill/>
            <a:prstDash val="solid"/>
          </a:ln>
        </p:spPr>
        <p:txBody>
          <a:bodyPr lIns="92075" tIns="46038" rIns="92075" bIns="46038" anchor="t" anchorCtr="0"/>
          <a:p>
            <a:pPr marL="227330" indent="0" eaLnBrk="0" fontAlgn="auto" hangingPunc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altLang="zh-CN" sz="2800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public</a:t>
            </a:r>
            <a:r>
              <a:rPr lang="zh-CN" altLang="en-US" sz="28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</a:t>
            </a:r>
            <a:endParaRPr lang="zh-CN" altLang="en-US" sz="2800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227330" indent="0" eaLnBrk="0" fontAlgn="auto" hangingPunct="0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altLang="zh-CN" sz="2800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private </a:t>
            </a:r>
            <a:endParaRPr lang="zh-CN" altLang="en-US" sz="2800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46710" y="1166495"/>
            <a:ext cx="4295140" cy="5137785"/>
            <a:chOff x="546" y="1837"/>
            <a:chExt cx="6764" cy="8091"/>
          </a:xfrm>
        </p:grpSpPr>
        <p:sp>
          <p:nvSpPr>
            <p:cNvPr id="21" name="圆角矩形 20"/>
            <p:cNvSpPr/>
            <p:nvPr/>
          </p:nvSpPr>
          <p:spPr>
            <a:xfrm>
              <a:off x="600" y="1837"/>
              <a:ext cx="2802" cy="601"/>
            </a:xfrm>
            <a:prstGeom prst="roundRect">
              <a:avLst/>
            </a:prstGeom>
            <a:noFill/>
            <a:ln w="50800" cmpd="sng"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546" y="2488"/>
              <a:ext cx="6764" cy="7441"/>
            </a:xfrm>
            <a:custGeom>
              <a:avLst/>
              <a:gdLst>
                <a:gd name="connisteX0" fmla="*/ 1082957 w 4295352"/>
                <a:gd name="connsiteY0" fmla="*/ 0 h 4725246"/>
                <a:gd name="connisteX1" fmla="*/ 1082957 w 4295352"/>
                <a:gd name="connsiteY1" fmla="*/ 95250 h 4725246"/>
                <a:gd name="connisteX2" fmla="*/ 1082957 w 4295352"/>
                <a:gd name="connsiteY2" fmla="*/ 201295 h 4725246"/>
                <a:gd name="connisteX3" fmla="*/ 1082957 w 4295352"/>
                <a:gd name="connsiteY3" fmla="*/ 275590 h 4725246"/>
                <a:gd name="connisteX4" fmla="*/ 1082957 w 4295352"/>
                <a:gd name="connsiteY4" fmla="*/ 349885 h 4725246"/>
                <a:gd name="connisteX5" fmla="*/ 1051207 w 4295352"/>
                <a:gd name="connsiteY5" fmla="*/ 466090 h 4725246"/>
                <a:gd name="connisteX6" fmla="*/ 1019457 w 4295352"/>
                <a:gd name="connsiteY6" fmla="*/ 572135 h 4725246"/>
                <a:gd name="connisteX7" fmla="*/ 987707 w 4295352"/>
                <a:gd name="connsiteY7" fmla="*/ 678180 h 4725246"/>
                <a:gd name="connisteX8" fmla="*/ 955957 w 4295352"/>
                <a:gd name="connsiteY8" fmla="*/ 773430 h 4725246"/>
                <a:gd name="connisteX9" fmla="*/ 924207 w 4295352"/>
                <a:gd name="connsiteY9" fmla="*/ 857885 h 4725246"/>
                <a:gd name="connisteX10" fmla="*/ 892457 w 4295352"/>
                <a:gd name="connsiteY10" fmla="*/ 942975 h 4725246"/>
                <a:gd name="connisteX11" fmla="*/ 860707 w 4295352"/>
                <a:gd name="connsiteY11" fmla="*/ 1038225 h 4725246"/>
                <a:gd name="connisteX12" fmla="*/ 828957 w 4295352"/>
                <a:gd name="connsiteY12" fmla="*/ 1122680 h 4725246"/>
                <a:gd name="connisteX13" fmla="*/ 808002 w 4295352"/>
                <a:gd name="connsiteY13" fmla="*/ 1207770 h 4725246"/>
                <a:gd name="connisteX14" fmla="*/ 776252 w 4295352"/>
                <a:gd name="connsiteY14" fmla="*/ 1281430 h 4725246"/>
                <a:gd name="connisteX15" fmla="*/ 754662 w 4295352"/>
                <a:gd name="connsiteY15" fmla="*/ 1345565 h 4725246"/>
                <a:gd name="connisteX16" fmla="*/ 722912 w 4295352"/>
                <a:gd name="connsiteY16" fmla="*/ 1440815 h 4725246"/>
                <a:gd name="connisteX17" fmla="*/ 712752 w 4295352"/>
                <a:gd name="connsiteY17" fmla="*/ 1536065 h 4725246"/>
                <a:gd name="connisteX18" fmla="*/ 681002 w 4295352"/>
                <a:gd name="connsiteY18" fmla="*/ 1610360 h 4725246"/>
                <a:gd name="connisteX19" fmla="*/ 649252 w 4295352"/>
                <a:gd name="connsiteY19" fmla="*/ 1684020 h 4725246"/>
                <a:gd name="connisteX20" fmla="*/ 616867 w 4295352"/>
                <a:gd name="connsiteY20" fmla="*/ 1779270 h 4725246"/>
                <a:gd name="connisteX21" fmla="*/ 595912 w 4295352"/>
                <a:gd name="connsiteY21" fmla="*/ 1853565 h 4725246"/>
                <a:gd name="connisteX22" fmla="*/ 564162 w 4295352"/>
                <a:gd name="connsiteY22" fmla="*/ 1938655 h 4725246"/>
                <a:gd name="connisteX23" fmla="*/ 521617 w 4295352"/>
                <a:gd name="connsiteY23" fmla="*/ 2012315 h 4725246"/>
                <a:gd name="connisteX24" fmla="*/ 511457 w 4295352"/>
                <a:gd name="connsiteY24" fmla="*/ 2076450 h 4725246"/>
                <a:gd name="connisteX25" fmla="*/ 479707 w 4295352"/>
                <a:gd name="connsiteY25" fmla="*/ 2160905 h 4725246"/>
                <a:gd name="connisteX26" fmla="*/ 458117 w 4295352"/>
                <a:gd name="connsiteY26" fmla="*/ 2256155 h 4725246"/>
                <a:gd name="connisteX27" fmla="*/ 426367 w 4295352"/>
                <a:gd name="connsiteY27" fmla="*/ 2330450 h 4725246"/>
                <a:gd name="connisteX28" fmla="*/ 405412 w 4295352"/>
                <a:gd name="connsiteY28" fmla="*/ 2404745 h 4725246"/>
                <a:gd name="connisteX29" fmla="*/ 373662 w 4295352"/>
                <a:gd name="connsiteY29" fmla="*/ 2478405 h 4725246"/>
                <a:gd name="connisteX30" fmla="*/ 362867 w 4295352"/>
                <a:gd name="connsiteY30" fmla="*/ 2563495 h 4725246"/>
                <a:gd name="connisteX31" fmla="*/ 331117 w 4295352"/>
                <a:gd name="connsiteY31" fmla="*/ 2637790 h 4725246"/>
                <a:gd name="connisteX32" fmla="*/ 288572 w 4295352"/>
                <a:gd name="connsiteY32" fmla="*/ 2722245 h 4725246"/>
                <a:gd name="connisteX33" fmla="*/ 246662 w 4295352"/>
                <a:gd name="connsiteY33" fmla="*/ 2796540 h 4725246"/>
                <a:gd name="connisteX34" fmla="*/ 204117 w 4295352"/>
                <a:gd name="connsiteY34" fmla="*/ 2870835 h 4725246"/>
                <a:gd name="connisteX35" fmla="*/ 172367 w 4295352"/>
                <a:gd name="connsiteY35" fmla="*/ 2944495 h 4725246"/>
                <a:gd name="connisteX36" fmla="*/ 129822 w 4295352"/>
                <a:gd name="connsiteY36" fmla="*/ 3018790 h 4725246"/>
                <a:gd name="connisteX37" fmla="*/ 66322 w 4295352"/>
                <a:gd name="connsiteY37" fmla="*/ 3167380 h 4725246"/>
                <a:gd name="connisteX38" fmla="*/ 45367 w 4295352"/>
                <a:gd name="connsiteY38" fmla="*/ 3251835 h 4725246"/>
                <a:gd name="connisteX39" fmla="*/ 34572 w 4295352"/>
                <a:gd name="connsiteY39" fmla="*/ 3326130 h 4725246"/>
                <a:gd name="connisteX40" fmla="*/ 23777 w 4295352"/>
                <a:gd name="connsiteY40" fmla="*/ 3400425 h 4725246"/>
                <a:gd name="connisteX41" fmla="*/ 13617 w 4295352"/>
                <a:gd name="connsiteY41" fmla="*/ 3484880 h 4725246"/>
                <a:gd name="connisteX42" fmla="*/ 2822 w 4295352"/>
                <a:gd name="connsiteY42" fmla="*/ 3580130 h 4725246"/>
                <a:gd name="connisteX43" fmla="*/ 2822 w 4295352"/>
                <a:gd name="connsiteY43" fmla="*/ 3675380 h 4725246"/>
                <a:gd name="connisteX44" fmla="*/ 2822 w 4295352"/>
                <a:gd name="connsiteY44" fmla="*/ 3749675 h 4725246"/>
                <a:gd name="connisteX45" fmla="*/ 2822 w 4295352"/>
                <a:gd name="connsiteY45" fmla="*/ 3823970 h 4725246"/>
                <a:gd name="connisteX46" fmla="*/ 2822 w 4295352"/>
                <a:gd name="connsiteY46" fmla="*/ 3898265 h 4725246"/>
                <a:gd name="connisteX47" fmla="*/ 2822 w 4295352"/>
                <a:gd name="connsiteY47" fmla="*/ 3971925 h 4725246"/>
                <a:gd name="connisteX48" fmla="*/ 2822 w 4295352"/>
                <a:gd name="connsiteY48" fmla="*/ 4036060 h 4725246"/>
                <a:gd name="connisteX49" fmla="*/ 34572 w 4295352"/>
                <a:gd name="connsiteY49" fmla="*/ 4109720 h 4725246"/>
                <a:gd name="connisteX50" fmla="*/ 66322 w 4295352"/>
                <a:gd name="connsiteY50" fmla="*/ 4184015 h 4725246"/>
                <a:gd name="connisteX51" fmla="*/ 108867 w 4295352"/>
                <a:gd name="connsiteY51" fmla="*/ 4258310 h 4725246"/>
                <a:gd name="connisteX52" fmla="*/ 183162 w 4295352"/>
                <a:gd name="connsiteY52" fmla="*/ 4332605 h 4725246"/>
                <a:gd name="connisteX53" fmla="*/ 256822 w 4295352"/>
                <a:gd name="connsiteY53" fmla="*/ 4406265 h 4725246"/>
                <a:gd name="connisteX54" fmla="*/ 341912 w 4295352"/>
                <a:gd name="connsiteY54" fmla="*/ 4448810 h 4725246"/>
                <a:gd name="connisteX55" fmla="*/ 416207 w 4295352"/>
                <a:gd name="connsiteY55" fmla="*/ 4480560 h 4725246"/>
                <a:gd name="connisteX56" fmla="*/ 489867 w 4295352"/>
                <a:gd name="connsiteY56" fmla="*/ 4502150 h 4725246"/>
                <a:gd name="connisteX57" fmla="*/ 574957 w 4295352"/>
                <a:gd name="connsiteY57" fmla="*/ 4533900 h 4725246"/>
                <a:gd name="connisteX58" fmla="*/ 649252 w 4295352"/>
                <a:gd name="connsiteY58" fmla="*/ 4544060 h 4725246"/>
                <a:gd name="connisteX59" fmla="*/ 722912 w 4295352"/>
                <a:gd name="connsiteY59" fmla="*/ 4565650 h 4725246"/>
                <a:gd name="connisteX60" fmla="*/ 818162 w 4295352"/>
                <a:gd name="connsiteY60" fmla="*/ 4586605 h 4725246"/>
                <a:gd name="connisteX61" fmla="*/ 892457 w 4295352"/>
                <a:gd name="connsiteY61" fmla="*/ 4607560 h 4725246"/>
                <a:gd name="connisteX62" fmla="*/ 966752 w 4295352"/>
                <a:gd name="connsiteY62" fmla="*/ 4618355 h 4725246"/>
                <a:gd name="connisteX63" fmla="*/ 1051207 w 4295352"/>
                <a:gd name="connsiteY63" fmla="*/ 4639310 h 4725246"/>
                <a:gd name="connisteX64" fmla="*/ 1136297 w 4295352"/>
                <a:gd name="connsiteY64" fmla="*/ 4660900 h 4725246"/>
                <a:gd name="connisteX65" fmla="*/ 1210592 w 4295352"/>
                <a:gd name="connsiteY65" fmla="*/ 4671060 h 4725246"/>
                <a:gd name="connisteX66" fmla="*/ 1295047 w 4295352"/>
                <a:gd name="connsiteY66" fmla="*/ 4681855 h 4725246"/>
                <a:gd name="connisteX67" fmla="*/ 1390297 w 4295352"/>
                <a:gd name="connsiteY67" fmla="*/ 4692650 h 4725246"/>
                <a:gd name="connisteX68" fmla="*/ 1464592 w 4295352"/>
                <a:gd name="connsiteY68" fmla="*/ 4692650 h 4725246"/>
                <a:gd name="connisteX69" fmla="*/ 1559842 w 4295352"/>
                <a:gd name="connsiteY69" fmla="*/ 4713605 h 4725246"/>
                <a:gd name="connisteX70" fmla="*/ 1634137 w 4295352"/>
                <a:gd name="connsiteY70" fmla="*/ 4713605 h 4725246"/>
                <a:gd name="connisteX71" fmla="*/ 1718592 w 4295352"/>
                <a:gd name="connsiteY71" fmla="*/ 4713605 h 4725246"/>
                <a:gd name="connisteX72" fmla="*/ 1845592 w 4295352"/>
                <a:gd name="connsiteY72" fmla="*/ 4713605 h 4725246"/>
                <a:gd name="connisteX73" fmla="*/ 1941477 w 4295352"/>
                <a:gd name="connsiteY73" fmla="*/ 4724400 h 4725246"/>
                <a:gd name="connisteX74" fmla="*/ 2046887 w 4295352"/>
                <a:gd name="connsiteY74" fmla="*/ 4724400 h 4725246"/>
                <a:gd name="connisteX75" fmla="*/ 2174522 w 4295352"/>
                <a:gd name="connsiteY75" fmla="*/ 4724400 h 4725246"/>
                <a:gd name="connisteX76" fmla="*/ 2269772 w 4295352"/>
                <a:gd name="connsiteY76" fmla="*/ 4724400 h 4725246"/>
                <a:gd name="connisteX77" fmla="*/ 2365022 w 4295352"/>
                <a:gd name="connsiteY77" fmla="*/ 4724400 h 4725246"/>
                <a:gd name="connisteX78" fmla="*/ 2460272 w 4295352"/>
                <a:gd name="connsiteY78" fmla="*/ 4724400 h 4725246"/>
                <a:gd name="connisteX79" fmla="*/ 2566317 w 4295352"/>
                <a:gd name="connsiteY79" fmla="*/ 4724400 h 4725246"/>
                <a:gd name="connisteX80" fmla="*/ 2693317 w 4295352"/>
                <a:gd name="connsiteY80" fmla="*/ 4724400 h 4725246"/>
                <a:gd name="connisteX81" fmla="*/ 2799362 w 4295352"/>
                <a:gd name="connsiteY81" fmla="*/ 4713605 h 4725246"/>
                <a:gd name="connisteX82" fmla="*/ 2883817 w 4295352"/>
                <a:gd name="connsiteY82" fmla="*/ 4713605 h 4725246"/>
                <a:gd name="connisteX83" fmla="*/ 2989862 w 4295352"/>
                <a:gd name="connsiteY83" fmla="*/ 4692650 h 4725246"/>
                <a:gd name="connisteX84" fmla="*/ 3074317 w 4295352"/>
                <a:gd name="connsiteY84" fmla="*/ 4671060 h 4725246"/>
                <a:gd name="connisteX85" fmla="*/ 3148612 w 4295352"/>
                <a:gd name="connsiteY85" fmla="*/ 4660900 h 4725246"/>
                <a:gd name="connisteX86" fmla="*/ 3233702 w 4295352"/>
                <a:gd name="connsiteY86" fmla="*/ 4639310 h 4725246"/>
                <a:gd name="connisteX87" fmla="*/ 3307362 w 4295352"/>
                <a:gd name="connsiteY87" fmla="*/ 4629150 h 4725246"/>
                <a:gd name="connisteX88" fmla="*/ 3392452 w 4295352"/>
                <a:gd name="connsiteY88" fmla="*/ 4618355 h 4725246"/>
                <a:gd name="connisteX89" fmla="*/ 3466747 w 4295352"/>
                <a:gd name="connsiteY89" fmla="*/ 4597400 h 4725246"/>
                <a:gd name="connisteX90" fmla="*/ 3540407 w 4295352"/>
                <a:gd name="connsiteY90" fmla="*/ 4533900 h 4725246"/>
                <a:gd name="connisteX91" fmla="*/ 3646452 w 4295352"/>
                <a:gd name="connsiteY91" fmla="*/ 4491355 h 4725246"/>
                <a:gd name="connisteX92" fmla="*/ 3741702 w 4295352"/>
                <a:gd name="connsiteY92" fmla="*/ 4438015 h 4725246"/>
                <a:gd name="connisteX93" fmla="*/ 3815997 w 4295352"/>
                <a:gd name="connsiteY93" fmla="*/ 4406265 h 4725246"/>
                <a:gd name="connisteX94" fmla="*/ 3911247 w 4295352"/>
                <a:gd name="connsiteY94" fmla="*/ 4332605 h 4725246"/>
                <a:gd name="connisteX95" fmla="*/ 3996337 w 4295352"/>
                <a:gd name="connsiteY95" fmla="*/ 4290060 h 4725246"/>
                <a:gd name="connisteX96" fmla="*/ 4038247 w 4295352"/>
                <a:gd name="connsiteY96" fmla="*/ 4215765 h 4725246"/>
                <a:gd name="connisteX97" fmla="*/ 4070632 w 4295352"/>
                <a:gd name="connsiteY97" fmla="*/ 4141470 h 4725246"/>
                <a:gd name="connisteX98" fmla="*/ 4080792 w 4295352"/>
                <a:gd name="connsiteY98" fmla="*/ 4067810 h 4725246"/>
                <a:gd name="connisteX99" fmla="*/ 4112542 w 4295352"/>
                <a:gd name="connsiteY99" fmla="*/ 3982720 h 4725246"/>
                <a:gd name="connisteX100" fmla="*/ 4144292 w 4295352"/>
                <a:gd name="connsiteY100" fmla="*/ 3898265 h 4725246"/>
                <a:gd name="connisteX101" fmla="*/ 4197632 w 4295352"/>
                <a:gd name="connsiteY101" fmla="*/ 3813175 h 4725246"/>
                <a:gd name="connisteX102" fmla="*/ 4239542 w 4295352"/>
                <a:gd name="connsiteY102" fmla="*/ 3738880 h 4725246"/>
                <a:gd name="connisteX103" fmla="*/ 4250337 w 4295352"/>
                <a:gd name="connsiteY103" fmla="*/ 3665220 h 4725246"/>
                <a:gd name="connisteX104" fmla="*/ 4271292 w 4295352"/>
                <a:gd name="connsiteY104" fmla="*/ 3590925 h 4725246"/>
                <a:gd name="connisteX105" fmla="*/ 4282087 w 4295352"/>
                <a:gd name="connsiteY105" fmla="*/ 3506470 h 4725246"/>
                <a:gd name="connisteX106" fmla="*/ 4292882 w 4295352"/>
                <a:gd name="connsiteY106" fmla="*/ 3442335 h 4725246"/>
                <a:gd name="connisteX107" fmla="*/ 4292882 w 4295352"/>
                <a:gd name="connsiteY107" fmla="*/ 3368675 h 4725246"/>
                <a:gd name="connisteX108" fmla="*/ 4271292 w 4295352"/>
                <a:gd name="connsiteY108" fmla="*/ 3294380 h 4725246"/>
                <a:gd name="connisteX109" fmla="*/ 4218587 w 4295352"/>
                <a:gd name="connsiteY109" fmla="*/ 3220085 h 4725246"/>
                <a:gd name="connisteX110" fmla="*/ 4144292 w 4295352"/>
                <a:gd name="connsiteY110" fmla="*/ 3156585 h 4725246"/>
                <a:gd name="connisteX111" fmla="*/ 4070632 w 4295352"/>
                <a:gd name="connsiteY111" fmla="*/ 3114040 h 4725246"/>
                <a:gd name="connisteX112" fmla="*/ 4006497 w 4295352"/>
                <a:gd name="connsiteY112" fmla="*/ 3093085 h 4725246"/>
                <a:gd name="connisteX113" fmla="*/ 3922042 w 4295352"/>
                <a:gd name="connsiteY113" fmla="*/ 3061335 h 4725246"/>
                <a:gd name="connisteX114" fmla="*/ 3847747 w 4295352"/>
                <a:gd name="connsiteY114" fmla="*/ 3018790 h 4725246"/>
                <a:gd name="connisteX115" fmla="*/ 3763292 w 4295352"/>
                <a:gd name="connsiteY115" fmla="*/ 2987040 h 4725246"/>
                <a:gd name="connisteX116" fmla="*/ 3688997 w 4295352"/>
                <a:gd name="connsiteY116" fmla="*/ 2966085 h 4725246"/>
                <a:gd name="connisteX117" fmla="*/ 3604542 w 4295352"/>
                <a:gd name="connsiteY117" fmla="*/ 2934335 h 4725246"/>
                <a:gd name="connisteX118" fmla="*/ 3508657 w 4295352"/>
                <a:gd name="connsiteY118" fmla="*/ 2891790 h 4725246"/>
                <a:gd name="connisteX119" fmla="*/ 3424202 w 4295352"/>
                <a:gd name="connsiteY119" fmla="*/ 2860040 h 4725246"/>
                <a:gd name="connisteX120" fmla="*/ 3349907 w 4295352"/>
                <a:gd name="connsiteY120" fmla="*/ 2839085 h 4725246"/>
                <a:gd name="connisteX121" fmla="*/ 3265452 w 4295352"/>
                <a:gd name="connsiteY121" fmla="*/ 2817495 h 4725246"/>
                <a:gd name="connisteX122" fmla="*/ 3170202 w 4295352"/>
                <a:gd name="connsiteY122" fmla="*/ 2807335 h 4725246"/>
                <a:gd name="connisteX123" fmla="*/ 3085112 w 4295352"/>
                <a:gd name="connsiteY123" fmla="*/ 2807335 h 4725246"/>
                <a:gd name="connisteX124" fmla="*/ 3000657 w 4295352"/>
                <a:gd name="connsiteY124" fmla="*/ 2796540 h 4725246"/>
                <a:gd name="connisteX125" fmla="*/ 2915567 w 4295352"/>
                <a:gd name="connsiteY125" fmla="*/ 2796540 h 4725246"/>
                <a:gd name="connisteX126" fmla="*/ 2841907 w 4295352"/>
                <a:gd name="connsiteY126" fmla="*/ 2796540 h 4725246"/>
                <a:gd name="connisteX127" fmla="*/ 2777772 w 4295352"/>
                <a:gd name="connsiteY127" fmla="*/ 2796540 h 4725246"/>
                <a:gd name="connisteX128" fmla="*/ 2704112 w 4295352"/>
                <a:gd name="connsiteY128" fmla="*/ 2796540 h 4725246"/>
                <a:gd name="connisteX129" fmla="*/ 2629817 w 4295352"/>
                <a:gd name="connsiteY129" fmla="*/ 2796540 h 4725246"/>
                <a:gd name="connisteX130" fmla="*/ 2555522 w 4295352"/>
                <a:gd name="connsiteY130" fmla="*/ 2796540 h 4725246"/>
                <a:gd name="connisteX131" fmla="*/ 2481227 w 4295352"/>
                <a:gd name="connsiteY131" fmla="*/ 2796540 h 4725246"/>
                <a:gd name="connisteX132" fmla="*/ 2407567 w 4295352"/>
                <a:gd name="connsiteY132" fmla="*/ 2796540 h 4725246"/>
                <a:gd name="connisteX133" fmla="*/ 2343432 w 4295352"/>
                <a:gd name="connsiteY133" fmla="*/ 2796540 h 4725246"/>
                <a:gd name="connisteX134" fmla="*/ 2269772 w 4295352"/>
                <a:gd name="connsiteY134" fmla="*/ 2796540 h 4725246"/>
                <a:gd name="connisteX135" fmla="*/ 2195477 w 4295352"/>
                <a:gd name="connsiteY135" fmla="*/ 2817495 h 4725246"/>
                <a:gd name="connisteX136" fmla="*/ 2121182 w 4295352"/>
                <a:gd name="connsiteY136" fmla="*/ 2817495 h 4725246"/>
                <a:gd name="connisteX137" fmla="*/ 2036727 w 4295352"/>
                <a:gd name="connsiteY137" fmla="*/ 2817495 h 4725246"/>
                <a:gd name="connisteX138" fmla="*/ 1962432 w 4295352"/>
                <a:gd name="connsiteY138" fmla="*/ 2817495 h 4725246"/>
                <a:gd name="connisteX139" fmla="*/ 1888137 w 4295352"/>
                <a:gd name="connsiteY139" fmla="*/ 2817495 h 4725246"/>
                <a:gd name="connisteX140" fmla="*/ 1803682 w 4295352"/>
                <a:gd name="connsiteY140" fmla="*/ 2817495 h 4725246"/>
                <a:gd name="connisteX141" fmla="*/ 1718592 w 4295352"/>
                <a:gd name="connsiteY141" fmla="*/ 2817495 h 4725246"/>
                <a:gd name="connisteX142" fmla="*/ 1644932 w 4295352"/>
                <a:gd name="connsiteY142" fmla="*/ 2817495 h 4725246"/>
                <a:gd name="connisteX143" fmla="*/ 1580797 w 4295352"/>
                <a:gd name="connsiteY143" fmla="*/ 2817495 h 4725246"/>
                <a:gd name="connisteX144" fmla="*/ 1496342 w 4295352"/>
                <a:gd name="connsiteY144" fmla="*/ 2817495 h 4725246"/>
                <a:gd name="connisteX145" fmla="*/ 1422047 w 4295352"/>
                <a:gd name="connsiteY145" fmla="*/ 2807335 h 4725246"/>
                <a:gd name="connisteX146" fmla="*/ 1347752 w 4295352"/>
                <a:gd name="connsiteY146" fmla="*/ 2807335 h 4725246"/>
                <a:gd name="connisteX147" fmla="*/ 1263297 w 4295352"/>
                <a:gd name="connsiteY147" fmla="*/ 2807335 h 4725246"/>
                <a:gd name="connisteX148" fmla="*/ 1178842 w 4295352"/>
                <a:gd name="connsiteY148" fmla="*/ 2807335 h 4725246"/>
                <a:gd name="connisteX149" fmla="*/ 1114707 w 4295352"/>
                <a:gd name="connsiteY149" fmla="*/ 2796540 h 4725246"/>
                <a:gd name="connisteX150" fmla="*/ 1041047 w 4295352"/>
                <a:gd name="connsiteY150" fmla="*/ 2785745 h 4725246"/>
                <a:gd name="connisteX151" fmla="*/ 966752 w 4295352"/>
                <a:gd name="connsiteY151" fmla="*/ 2764790 h 4725246"/>
                <a:gd name="connisteX152" fmla="*/ 892457 w 4295352"/>
                <a:gd name="connsiteY152" fmla="*/ 2743200 h 4725246"/>
                <a:gd name="connisteX153" fmla="*/ 818162 w 4295352"/>
                <a:gd name="connsiteY153" fmla="*/ 2733040 h 4725246"/>
                <a:gd name="connisteX154" fmla="*/ 744502 w 4295352"/>
                <a:gd name="connsiteY154" fmla="*/ 2711450 h 4725246"/>
                <a:gd name="connisteX155" fmla="*/ 659412 w 4295352"/>
                <a:gd name="connsiteY155" fmla="*/ 2711450 h 4725246"/>
                <a:gd name="connisteX156" fmla="*/ 574957 w 4295352"/>
                <a:gd name="connsiteY156" fmla="*/ 2711450 h 4725246"/>
                <a:gd name="connisteX157" fmla="*/ 489867 w 4295352"/>
                <a:gd name="connsiteY157" fmla="*/ 2711450 h 4725246"/>
                <a:gd name="connisteX158" fmla="*/ 405412 w 4295352"/>
                <a:gd name="connsiteY158" fmla="*/ 2722245 h 4725246"/>
                <a:gd name="connisteX159" fmla="*/ 331117 w 4295352"/>
                <a:gd name="connsiteY159" fmla="*/ 2722245 h 472524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  <a:cxn ang="0">
                  <a:pos x="connisteX71" y="connsiteY71"/>
                </a:cxn>
                <a:cxn ang="0">
                  <a:pos x="connisteX72" y="connsiteY72"/>
                </a:cxn>
                <a:cxn ang="0">
                  <a:pos x="connisteX73" y="connsiteY73"/>
                </a:cxn>
                <a:cxn ang="0">
                  <a:pos x="connisteX74" y="connsiteY74"/>
                </a:cxn>
                <a:cxn ang="0">
                  <a:pos x="connisteX75" y="connsiteY75"/>
                </a:cxn>
                <a:cxn ang="0">
                  <a:pos x="connisteX76" y="connsiteY76"/>
                </a:cxn>
                <a:cxn ang="0">
                  <a:pos x="connisteX77" y="connsiteY77"/>
                </a:cxn>
                <a:cxn ang="0">
                  <a:pos x="connisteX78" y="connsiteY78"/>
                </a:cxn>
                <a:cxn ang="0">
                  <a:pos x="connisteX79" y="connsiteY79"/>
                </a:cxn>
                <a:cxn ang="0">
                  <a:pos x="connisteX80" y="connsiteY80"/>
                </a:cxn>
                <a:cxn ang="0">
                  <a:pos x="connisteX81" y="connsiteY81"/>
                </a:cxn>
                <a:cxn ang="0">
                  <a:pos x="connisteX82" y="connsiteY82"/>
                </a:cxn>
                <a:cxn ang="0">
                  <a:pos x="connisteX83" y="connsiteY83"/>
                </a:cxn>
                <a:cxn ang="0">
                  <a:pos x="connisteX84" y="connsiteY84"/>
                </a:cxn>
                <a:cxn ang="0">
                  <a:pos x="connisteX85" y="connsiteY85"/>
                </a:cxn>
                <a:cxn ang="0">
                  <a:pos x="connisteX86" y="connsiteY86"/>
                </a:cxn>
                <a:cxn ang="0">
                  <a:pos x="connisteX87" y="connsiteY87"/>
                </a:cxn>
                <a:cxn ang="0">
                  <a:pos x="connisteX88" y="connsiteY88"/>
                </a:cxn>
                <a:cxn ang="0">
                  <a:pos x="connisteX89" y="connsiteY89"/>
                </a:cxn>
                <a:cxn ang="0">
                  <a:pos x="connisteX90" y="connsiteY90"/>
                </a:cxn>
                <a:cxn ang="0">
                  <a:pos x="connisteX91" y="connsiteY91"/>
                </a:cxn>
                <a:cxn ang="0">
                  <a:pos x="connisteX92" y="connsiteY92"/>
                </a:cxn>
                <a:cxn ang="0">
                  <a:pos x="connisteX93" y="connsiteY93"/>
                </a:cxn>
                <a:cxn ang="0">
                  <a:pos x="connisteX94" y="connsiteY94"/>
                </a:cxn>
                <a:cxn ang="0">
                  <a:pos x="connisteX95" y="connsiteY95"/>
                </a:cxn>
                <a:cxn ang="0">
                  <a:pos x="connisteX96" y="connsiteY96"/>
                </a:cxn>
                <a:cxn ang="0">
                  <a:pos x="connisteX97" y="connsiteY97"/>
                </a:cxn>
                <a:cxn ang="0">
                  <a:pos x="connisteX98" y="connsiteY98"/>
                </a:cxn>
                <a:cxn ang="0">
                  <a:pos x="connisteX99" y="connsiteY99"/>
                </a:cxn>
                <a:cxn ang="0">
                  <a:pos x="connisteX100" y="connsiteY100"/>
                </a:cxn>
                <a:cxn ang="0">
                  <a:pos x="connisteX101" y="connsiteY101"/>
                </a:cxn>
                <a:cxn ang="0">
                  <a:pos x="connisteX102" y="connsiteY102"/>
                </a:cxn>
                <a:cxn ang="0">
                  <a:pos x="connisteX103" y="connsiteY103"/>
                </a:cxn>
                <a:cxn ang="0">
                  <a:pos x="connisteX104" y="connsiteY104"/>
                </a:cxn>
                <a:cxn ang="0">
                  <a:pos x="connisteX105" y="connsiteY105"/>
                </a:cxn>
                <a:cxn ang="0">
                  <a:pos x="connisteX106" y="connsiteY106"/>
                </a:cxn>
                <a:cxn ang="0">
                  <a:pos x="connisteX107" y="connsiteY107"/>
                </a:cxn>
                <a:cxn ang="0">
                  <a:pos x="connisteX108" y="connsiteY108"/>
                </a:cxn>
                <a:cxn ang="0">
                  <a:pos x="connisteX109" y="connsiteY109"/>
                </a:cxn>
                <a:cxn ang="0">
                  <a:pos x="connisteX110" y="connsiteY110"/>
                </a:cxn>
                <a:cxn ang="0">
                  <a:pos x="connisteX111" y="connsiteY111"/>
                </a:cxn>
                <a:cxn ang="0">
                  <a:pos x="connisteX112" y="connsiteY112"/>
                </a:cxn>
                <a:cxn ang="0">
                  <a:pos x="connisteX113" y="connsiteY113"/>
                </a:cxn>
                <a:cxn ang="0">
                  <a:pos x="connisteX114" y="connsiteY114"/>
                </a:cxn>
                <a:cxn ang="0">
                  <a:pos x="connisteX115" y="connsiteY115"/>
                </a:cxn>
                <a:cxn ang="0">
                  <a:pos x="connisteX116" y="connsiteY116"/>
                </a:cxn>
                <a:cxn ang="0">
                  <a:pos x="connisteX117" y="connsiteY117"/>
                </a:cxn>
                <a:cxn ang="0">
                  <a:pos x="connisteX118" y="connsiteY118"/>
                </a:cxn>
                <a:cxn ang="0">
                  <a:pos x="connisteX119" y="connsiteY119"/>
                </a:cxn>
                <a:cxn ang="0">
                  <a:pos x="connisteX120" y="connsiteY120"/>
                </a:cxn>
                <a:cxn ang="0">
                  <a:pos x="connisteX121" y="connsiteY121"/>
                </a:cxn>
                <a:cxn ang="0">
                  <a:pos x="connisteX122" y="connsiteY122"/>
                </a:cxn>
                <a:cxn ang="0">
                  <a:pos x="connisteX123" y="connsiteY123"/>
                </a:cxn>
                <a:cxn ang="0">
                  <a:pos x="connisteX124" y="connsiteY124"/>
                </a:cxn>
                <a:cxn ang="0">
                  <a:pos x="connisteX125" y="connsiteY125"/>
                </a:cxn>
                <a:cxn ang="0">
                  <a:pos x="connisteX126" y="connsiteY126"/>
                </a:cxn>
                <a:cxn ang="0">
                  <a:pos x="connisteX127" y="connsiteY127"/>
                </a:cxn>
                <a:cxn ang="0">
                  <a:pos x="connisteX128" y="connsiteY128"/>
                </a:cxn>
                <a:cxn ang="0">
                  <a:pos x="connisteX129" y="connsiteY129"/>
                </a:cxn>
                <a:cxn ang="0">
                  <a:pos x="connisteX130" y="connsiteY130"/>
                </a:cxn>
                <a:cxn ang="0">
                  <a:pos x="connisteX131" y="connsiteY131"/>
                </a:cxn>
                <a:cxn ang="0">
                  <a:pos x="connisteX132" y="connsiteY132"/>
                </a:cxn>
                <a:cxn ang="0">
                  <a:pos x="connisteX133" y="connsiteY133"/>
                </a:cxn>
                <a:cxn ang="0">
                  <a:pos x="connisteX134" y="connsiteY134"/>
                </a:cxn>
                <a:cxn ang="0">
                  <a:pos x="connisteX135" y="connsiteY135"/>
                </a:cxn>
                <a:cxn ang="0">
                  <a:pos x="connisteX136" y="connsiteY136"/>
                </a:cxn>
                <a:cxn ang="0">
                  <a:pos x="connisteX137" y="connsiteY137"/>
                </a:cxn>
                <a:cxn ang="0">
                  <a:pos x="connisteX138" y="connsiteY138"/>
                </a:cxn>
                <a:cxn ang="0">
                  <a:pos x="connisteX139" y="connsiteY139"/>
                </a:cxn>
                <a:cxn ang="0">
                  <a:pos x="connisteX140" y="connsiteY140"/>
                </a:cxn>
                <a:cxn ang="0">
                  <a:pos x="connisteX141" y="connsiteY141"/>
                </a:cxn>
                <a:cxn ang="0">
                  <a:pos x="connisteX142" y="connsiteY142"/>
                </a:cxn>
                <a:cxn ang="0">
                  <a:pos x="connisteX143" y="connsiteY143"/>
                </a:cxn>
                <a:cxn ang="0">
                  <a:pos x="connisteX144" y="connsiteY144"/>
                </a:cxn>
                <a:cxn ang="0">
                  <a:pos x="connisteX145" y="connsiteY145"/>
                </a:cxn>
                <a:cxn ang="0">
                  <a:pos x="connisteX146" y="connsiteY146"/>
                </a:cxn>
                <a:cxn ang="0">
                  <a:pos x="connisteX147" y="connsiteY147"/>
                </a:cxn>
                <a:cxn ang="0">
                  <a:pos x="connisteX148" y="connsiteY148"/>
                </a:cxn>
                <a:cxn ang="0">
                  <a:pos x="connisteX149" y="connsiteY149"/>
                </a:cxn>
                <a:cxn ang="0">
                  <a:pos x="connisteX150" y="connsiteY150"/>
                </a:cxn>
                <a:cxn ang="0">
                  <a:pos x="connisteX151" y="connsiteY151"/>
                </a:cxn>
                <a:cxn ang="0">
                  <a:pos x="connisteX152" y="connsiteY152"/>
                </a:cxn>
                <a:cxn ang="0">
                  <a:pos x="connisteX153" y="connsiteY153"/>
                </a:cxn>
                <a:cxn ang="0">
                  <a:pos x="connisteX154" y="connsiteY154"/>
                </a:cxn>
                <a:cxn ang="0">
                  <a:pos x="connisteX155" y="connsiteY155"/>
                </a:cxn>
                <a:cxn ang="0">
                  <a:pos x="connisteX156" y="connsiteY156"/>
                </a:cxn>
                <a:cxn ang="0">
                  <a:pos x="connisteX157" y="connsiteY157"/>
                </a:cxn>
                <a:cxn ang="0">
                  <a:pos x="connisteX158" y="connsiteY158"/>
                </a:cxn>
                <a:cxn ang="0">
                  <a:pos x="connisteX159" y="connsiteY159"/>
                </a:cxn>
              </a:cxnLst>
              <a:rect l="l" t="t" r="r" b="b"/>
              <a:pathLst>
                <a:path w="4295352" h="4725247">
                  <a:moveTo>
                    <a:pt x="1082957" y="0"/>
                  </a:moveTo>
                  <a:cubicBezTo>
                    <a:pt x="1082957" y="17145"/>
                    <a:pt x="1082957" y="55245"/>
                    <a:pt x="1082957" y="95250"/>
                  </a:cubicBezTo>
                  <a:cubicBezTo>
                    <a:pt x="1082957" y="135255"/>
                    <a:pt x="1082957" y="165100"/>
                    <a:pt x="1082957" y="201295"/>
                  </a:cubicBezTo>
                  <a:cubicBezTo>
                    <a:pt x="1082957" y="237490"/>
                    <a:pt x="1082957" y="245745"/>
                    <a:pt x="1082957" y="275590"/>
                  </a:cubicBezTo>
                  <a:cubicBezTo>
                    <a:pt x="1082957" y="305435"/>
                    <a:pt x="1089307" y="311785"/>
                    <a:pt x="1082957" y="349885"/>
                  </a:cubicBezTo>
                  <a:cubicBezTo>
                    <a:pt x="1076607" y="387985"/>
                    <a:pt x="1063907" y="421640"/>
                    <a:pt x="1051207" y="466090"/>
                  </a:cubicBezTo>
                  <a:cubicBezTo>
                    <a:pt x="1038507" y="510540"/>
                    <a:pt x="1032157" y="529590"/>
                    <a:pt x="1019457" y="572135"/>
                  </a:cubicBezTo>
                  <a:cubicBezTo>
                    <a:pt x="1006757" y="614680"/>
                    <a:pt x="1000407" y="638175"/>
                    <a:pt x="987707" y="678180"/>
                  </a:cubicBezTo>
                  <a:cubicBezTo>
                    <a:pt x="975007" y="718185"/>
                    <a:pt x="968657" y="737235"/>
                    <a:pt x="955957" y="773430"/>
                  </a:cubicBezTo>
                  <a:cubicBezTo>
                    <a:pt x="943257" y="809625"/>
                    <a:pt x="936907" y="824230"/>
                    <a:pt x="924207" y="857885"/>
                  </a:cubicBezTo>
                  <a:cubicBezTo>
                    <a:pt x="911507" y="891540"/>
                    <a:pt x="905157" y="906780"/>
                    <a:pt x="892457" y="942975"/>
                  </a:cubicBezTo>
                  <a:cubicBezTo>
                    <a:pt x="879757" y="979170"/>
                    <a:pt x="873407" y="1002030"/>
                    <a:pt x="860707" y="1038225"/>
                  </a:cubicBezTo>
                  <a:cubicBezTo>
                    <a:pt x="848007" y="1074420"/>
                    <a:pt x="839752" y="1089025"/>
                    <a:pt x="828957" y="1122680"/>
                  </a:cubicBezTo>
                  <a:cubicBezTo>
                    <a:pt x="818162" y="1156335"/>
                    <a:pt x="818797" y="1176020"/>
                    <a:pt x="808002" y="1207770"/>
                  </a:cubicBezTo>
                  <a:cubicBezTo>
                    <a:pt x="797207" y="1239520"/>
                    <a:pt x="787047" y="1254125"/>
                    <a:pt x="776252" y="1281430"/>
                  </a:cubicBezTo>
                  <a:cubicBezTo>
                    <a:pt x="765457" y="1308735"/>
                    <a:pt x="765457" y="1313815"/>
                    <a:pt x="754662" y="1345565"/>
                  </a:cubicBezTo>
                  <a:cubicBezTo>
                    <a:pt x="743867" y="1377315"/>
                    <a:pt x="731167" y="1402715"/>
                    <a:pt x="722912" y="1440815"/>
                  </a:cubicBezTo>
                  <a:cubicBezTo>
                    <a:pt x="714657" y="1478915"/>
                    <a:pt x="721007" y="1502410"/>
                    <a:pt x="712752" y="1536065"/>
                  </a:cubicBezTo>
                  <a:cubicBezTo>
                    <a:pt x="704497" y="1569720"/>
                    <a:pt x="693702" y="1580515"/>
                    <a:pt x="681002" y="1610360"/>
                  </a:cubicBezTo>
                  <a:cubicBezTo>
                    <a:pt x="668302" y="1640205"/>
                    <a:pt x="661952" y="1650365"/>
                    <a:pt x="649252" y="1684020"/>
                  </a:cubicBezTo>
                  <a:cubicBezTo>
                    <a:pt x="636552" y="1717675"/>
                    <a:pt x="627662" y="1745615"/>
                    <a:pt x="616867" y="1779270"/>
                  </a:cubicBezTo>
                  <a:cubicBezTo>
                    <a:pt x="606072" y="1812925"/>
                    <a:pt x="606707" y="1821815"/>
                    <a:pt x="595912" y="1853565"/>
                  </a:cubicBezTo>
                  <a:cubicBezTo>
                    <a:pt x="585117" y="1885315"/>
                    <a:pt x="578767" y="1906905"/>
                    <a:pt x="564162" y="1938655"/>
                  </a:cubicBezTo>
                  <a:cubicBezTo>
                    <a:pt x="549557" y="1970405"/>
                    <a:pt x="532412" y="1985010"/>
                    <a:pt x="521617" y="2012315"/>
                  </a:cubicBezTo>
                  <a:cubicBezTo>
                    <a:pt x="510822" y="2039620"/>
                    <a:pt x="519712" y="2046605"/>
                    <a:pt x="511457" y="2076450"/>
                  </a:cubicBezTo>
                  <a:cubicBezTo>
                    <a:pt x="503202" y="2106295"/>
                    <a:pt x="490502" y="2124710"/>
                    <a:pt x="479707" y="2160905"/>
                  </a:cubicBezTo>
                  <a:cubicBezTo>
                    <a:pt x="468912" y="2197100"/>
                    <a:pt x="468912" y="2222500"/>
                    <a:pt x="458117" y="2256155"/>
                  </a:cubicBezTo>
                  <a:cubicBezTo>
                    <a:pt x="447322" y="2289810"/>
                    <a:pt x="437162" y="2300605"/>
                    <a:pt x="426367" y="2330450"/>
                  </a:cubicBezTo>
                  <a:cubicBezTo>
                    <a:pt x="415572" y="2360295"/>
                    <a:pt x="416207" y="2374900"/>
                    <a:pt x="405412" y="2404745"/>
                  </a:cubicBezTo>
                  <a:cubicBezTo>
                    <a:pt x="394617" y="2434590"/>
                    <a:pt x="381917" y="2446655"/>
                    <a:pt x="373662" y="2478405"/>
                  </a:cubicBezTo>
                  <a:cubicBezTo>
                    <a:pt x="365407" y="2510155"/>
                    <a:pt x="371122" y="2531745"/>
                    <a:pt x="362867" y="2563495"/>
                  </a:cubicBezTo>
                  <a:cubicBezTo>
                    <a:pt x="354612" y="2595245"/>
                    <a:pt x="345722" y="2606040"/>
                    <a:pt x="331117" y="2637790"/>
                  </a:cubicBezTo>
                  <a:cubicBezTo>
                    <a:pt x="316512" y="2669540"/>
                    <a:pt x="305717" y="2690495"/>
                    <a:pt x="288572" y="2722245"/>
                  </a:cubicBezTo>
                  <a:cubicBezTo>
                    <a:pt x="271427" y="2753995"/>
                    <a:pt x="263807" y="2766695"/>
                    <a:pt x="246662" y="2796540"/>
                  </a:cubicBezTo>
                  <a:cubicBezTo>
                    <a:pt x="229517" y="2826385"/>
                    <a:pt x="218722" y="2840990"/>
                    <a:pt x="204117" y="2870835"/>
                  </a:cubicBezTo>
                  <a:cubicBezTo>
                    <a:pt x="189512" y="2900680"/>
                    <a:pt x="186972" y="2914650"/>
                    <a:pt x="172367" y="2944495"/>
                  </a:cubicBezTo>
                  <a:cubicBezTo>
                    <a:pt x="157762" y="2974340"/>
                    <a:pt x="150777" y="2974340"/>
                    <a:pt x="129822" y="3018790"/>
                  </a:cubicBezTo>
                  <a:cubicBezTo>
                    <a:pt x="108867" y="3063240"/>
                    <a:pt x="83467" y="3121025"/>
                    <a:pt x="66322" y="3167380"/>
                  </a:cubicBezTo>
                  <a:cubicBezTo>
                    <a:pt x="49177" y="3213735"/>
                    <a:pt x="51717" y="3220085"/>
                    <a:pt x="45367" y="3251835"/>
                  </a:cubicBezTo>
                  <a:cubicBezTo>
                    <a:pt x="39017" y="3283585"/>
                    <a:pt x="39017" y="3296285"/>
                    <a:pt x="34572" y="3326130"/>
                  </a:cubicBezTo>
                  <a:cubicBezTo>
                    <a:pt x="30127" y="3355975"/>
                    <a:pt x="28222" y="3368675"/>
                    <a:pt x="23777" y="3400425"/>
                  </a:cubicBezTo>
                  <a:cubicBezTo>
                    <a:pt x="19332" y="3432175"/>
                    <a:pt x="18062" y="3448685"/>
                    <a:pt x="13617" y="3484880"/>
                  </a:cubicBezTo>
                  <a:cubicBezTo>
                    <a:pt x="9172" y="3521075"/>
                    <a:pt x="4727" y="3542030"/>
                    <a:pt x="2822" y="3580130"/>
                  </a:cubicBezTo>
                  <a:cubicBezTo>
                    <a:pt x="917" y="3618230"/>
                    <a:pt x="2822" y="3641725"/>
                    <a:pt x="2822" y="3675380"/>
                  </a:cubicBezTo>
                  <a:cubicBezTo>
                    <a:pt x="2822" y="3709035"/>
                    <a:pt x="2822" y="3719830"/>
                    <a:pt x="2822" y="3749675"/>
                  </a:cubicBezTo>
                  <a:cubicBezTo>
                    <a:pt x="2822" y="3779520"/>
                    <a:pt x="2822" y="3794125"/>
                    <a:pt x="2822" y="3823970"/>
                  </a:cubicBezTo>
                  <a:cubicBezTo>
                    <a:pt x="2822" y="3853815"/>
                    <a:pt x="2822" y="3868420"/>
                    <a:pt x="2822" y="3898265"/>
                  </a:cubicBezTo>
                  <a:cubicBezTo>
                    <a:pt x="2822" y="3928110"/>
                    <a:pt x="2822" y="3944620"/>
                    <a:pt x="2822" y="3971925"/>
                  </a:cubicBezTo>
                  <a:cubicBezTo>
                    <a:pt x="2822" y="3999230"/>
                    <a:pt x="-3528" y="4008755"/>
                    <a:pt x="2822" y="4036060"/>
                  </a:cubicBezTo>
                  <a:cubicBezTo>
                    <a:pt x="9172" y="4063365"/>
                    <a:pt x="21872" y="4079875"/>
                    <a:pt x="34572" y="4109720"/>
                  </a:cubicBezTo>
                  <a:cubicBezTo>
                    <a:pt x="47272" y="4139565"/>
                    <a:pt x="51717" y="4154170"/>
                    <a:pt x="66322" y="4184015"/>
                  </a:cubicBezTo>
                  <a:cubicBezTo>
                    <a:pt x="80927" y="4213860"/>
                    <a:pt x="85372" y="4228465"/>
                    <a:pt x="108867" y="4258310"/>
                  </a:cubicBezTo>
                  <a:cubicBezTo>
                    <a:pt x="132362" y="4288155"/>
                    <a:pt x="153317" y="4302760"/>
                    <a:pt x="183162" y="4332605"/>
                  </a:cubicBezTo>
                  <a:cubicBezTo>
                    <a:pt x="213007" y="4362450"/>
                    <a:pt x="225072" y="4382770"/>
                    <a:pt x="256822" y="4406265"/>
                  </a:cubicBezTo>
                  <a:cubicBezTo>
                    <a:pt x="288572" y="4429760"/>
                    <a:pt x="310162" y="4434205"/>
                    <a:pt x="341912" y="4448810"/>
                  </a:cubicBezTo>
                  <a:cubicBezTo>
                    <a:pt x="373662" y="4463415"/>
                    <a:pt x="386362" y="4469765"/>
                    <a:pt x="416207" y="4480560"/>
                  </a:cubicBezTo>
                  <a:cubicBezTo>
                    <a:pt x="446052" y="4491355"/>
                    <a:pt x="458117" y="4491355"/>
                    <a:pt x="489867" y="4502150"/>
                  </a:cubicBezTo>
                  <a:cubicBezTo>
                    <a:pt x="521617" y="4512945"/>
                    <a:pt x="543207" y="4525645"/>
                    <a:pt x="574957" y="4533900"/>
                  </a:cubicBezTo>
                  <a:cubicBezTo>
                    <a:pt x="606707" y="4542155"/>
                    <a:pt x="619407" y="4537710"/>
                    <a:pt x="649252" y="4544060"/>
                  </a:cubicBezTo>
                  <a:cubicBezTo>
                    <a:pt x="679097" y="4550410"/>
                    <a:pt x="689257" y="4557395"/>
                    <a:pt x="722912" y="4565650"/>
                  </a:cubicBezTo>
                  <a:cubicBezTo>
                    <a:pt x="756567" y="4573905"/>
                    <a:pt x="784507" y="4578350"/>
                    <a:pt x="818162" y="4586605"/>
                  </a:cubicBezTo>
                  <a:cubicBezTo>
                    <a:pt x="851817" y="4594860"/>
                    <a:pt x="862612" y="4601210"/>
                    <a:pt x="892457" y="4607560"/>
                  </a:cubicBezTo>
                  <a:cubicBezTo>
                    <a:pt x="922302" y="4613910"/>
                    <a:pt x="935002" y="4612005"/>
                    <a:pt x="966752" y="4618355"/>
                  </a:cubicBezTo>
                  <a:cubicBezTo>
                    <a:pt x="998502" y="4624705"/>
                    <a:pt x="1017552" y="4631055"/>
                    <a:pt x="1051207" y="4639310"/>
                  </a:cubicBezTo>
                  <a:cubicBezTo>
                    <a:pt x="1084862" y="4647565"/>
                    <a:pt x="1104547" y="4654550"/>
                    <a:pt x="1136297" y="4660900"/>
                  </a:cubicBezTo>
                  <a:cubicBezTo>
                    <a:pt x="1168047" y="4667250"/>
                    <a:pt x="1178842" y="4666615"/>
                    <a:pt x="1210592" y="4671060"/>
                  </a:cubicBezTo>
                  <a:cubicBezTo>
                    <a:pt x="1242342" y="4675505"/>
                    <a:pt x="1258852" y="4677410"/>
                    <a:pt x="1295047" y="4681855"/>
                  </a:cubicBezTo>
                  <a:cubicBezTo>
                    <a:pt x="1331242" y="4686300"/>
                    <a:pt x="1356642" y="4690745"/>
                    <a:pt x="1390297" y="4692650"/>
                  </a:cubicBezTo>
                  <a:cubicBezTo>
                    <a:pt x="1423952" y="4694555"/>
                    <a:pt x="1430937" y="4688205"/>
                    <a:pt x="1464592" y="4692650"/>
                  </a:cubicBezTo>
                  <a:cubicBezTo>
                    <a:pt x="1498247" y="4697095"/>
                    <a:pt x="1526187" y="4709160"/>
                    <a:pt x="1559842" y="4713605"/>
                  </a:cubicBezTo>
                  <a:cubicBezTo>
                    <a:pt x="1593497" y="4718050"/>
                    <a:pt x="1602387" y="4713605"/>
                    <a:pt x="1634137" y="4713605"/>
                  </a:cubicBezTo>
                  <a:cubicBezTo>
                    <a:pt x="1665887" y="4713605"/>
                    <a:pt x="1676047" y="4713605"/>
                    <a:pt x="1718592" y="4713605"/>
                  </a:cubicBezTo>
                  <a:cubicBezTo>
                    <a:pt x="1761137" y="4713605"/>
                    <a:pt x="1801142" y="4711700"/>
                    <a:pt x="1845592" y="4713605"/>
                  </a:cubicBezTo>
                  <a:cubicBezTo>
                    <a:pt x="1890042" y="4715510"/>
                    <a:pt x="1901472" y="4722495"/>
                    <a:pt x="1941477" y="4724400"/>
                  </a:cubicBezTo>
                  <a:cubicBezTo>
                    <a:pt x="1981482" y="4726305"/>
                    <a:pt x="2000532" y="4724400"/>
                    <a:pt x="2046887" y="4724400"/>
                  </a:cubicBezTo>
                  <a:cubicBezTo>
                    <a:pt x="2093242" y="4724400"/>
                    <a:pt x="2130072" y="4724400"/>
                    <a:pt x="2174522" y="4724400"/>
                  </a:cubicBezTo>
                  <a:cubicBezTo>
                    <a:pt x="2218972" y="4724400"/>
                    <a:pt x="2231672" y="4724400"/>
                    <a:pt x="2269772" y="4724400"/>
                  </a:cubicBezTo>
                  <a:cubicBezTo>
                    <a:pt x="2307872" y="4724400"/>
                    <a:pt x="2326922" y="4724400"/>
                    <a:pt x="2365022" y="4724400"/>
                  </a:cubicBezTo>
                  <a:cubicBezTo>
                    <a:pt x="2403122" y="4724400"/>
                    <a:pt x="2420267" y="4724400"/>
                    <a:pt x="2460272" y="4724400"/>
                  </a:cubicBezTo>
                  <a:cubicBezTo>
                    <a:pt x="2500277" y="4724400"/>
                    <a:pt x="2519962" y="4724400"/>
                    <a:pt x="2566317" y="4724400"/>
                  </a:cubicBezTo>
                  <a:cubicBezTo>
                    <a:pt x="2612672" y="4724400"/>
                    <a:pt x="2646962" y="4726305"/>
                    <a:pt x="2693317" y="4724400"/>
                  </a:cubicBezTo>
                  <a:cubicBezTo>
                    <a:pt x="2739672" y="4722495"/>
                    <a:pt x="2761262" y="4715510"/>
                    <a:pt x="2799362" y="4713605"/>
                  </a:cubicBezTo>
                  <a:cubicBezTo>
                    <a:pt x="2837462" y="4711700"/>
                    <a:pt x="2845717" y="4718050"/>
                    <a:pt x="2883817" y="4713605"/>
                  </a:cubicBezTo>
                  <a:cubicBezTo>
                    <a:pt x="2921917" y="4709160"/>
                    <a:pt x="2951762" y="4700905"/>
                    <a:pt x="2989862" y="4692650"/>
                  </a:cubicBezTo>
                  <a:cubicBezTo>
                    <a:pt x="3027962" y="4684395"/>
                    <a:pt x="3042567" y="4677410"/>
                    <a:pt x="3074317" y="4671060"/>
                  </a:cubicBezTo>
                  <a:cubicBezTo>
                    <a:pt x="3106067" y="4664710"/>
                    <a:pt x="3116862" y="4667250"/>
                    <a:pt x="3148612" y="4660900"/>
                  </a:cubicBezTo>
                  <a:cubicBezTo>
                    <a:pt x="3180362" y="4654550"/>
                    <a:pt x="3201952" y="4645660"/>
                    <a:pt x="3233702" y="4639310"/>
                  </a:cubicBezTo>
                  <a:cubicBezTo>
                    <a:pt x="3265452" y="4632960"/>
                    <a:pt x="3275612" y="4633595"/>
                    <a:pt x="3307362" y="4629150"/>
                  </a:cubicBezTo>
                  <a:cubicBezTo>
                    <a:pt x="3339112" y="4624705"/>
                    <a:pt x="3360702" y="4624705"/>
                    <a:pt x="3392452" y="4618355"/>
                  </a:cubicBezTo>
                  <a:cubicBezTo>
                    <a:pt x="3424202" y="4612005"/>
                    <a:pt x="3436902" y="4614545"/>
                    <a:pt x="3466747" y="4597400"/>
                  </a:cubicBezTo>
                  <a:cubicBezTo>
                    <a:pt x="3496592" y="4580255"/>
                    <a:pt x="3504212" y="4554855"/>
                    <a:pt x="3540407" y="4533900"/>
                  </a:cubicBezTo>
                  <a:cubicBezTo>
                    <a:pt x="3576602" y="4512945"/>
                    <a:pt x="3606447" y="4510405"/>
                    <a:pt x="3646452" y="4491355"/>
                  </a:cubicBezTo>
                  <a:cubicBezTo>
                    <a:pt x="3686457" y="4472305"/>
                    <a:pt x="3708047" y="4455160"/>
                    <a:pt x="3741702" y="4438015"/>
                  </a:cubicBezTo>
                  <a:cubicBezTo>
                    <a:pt x="3775357" y="4420870"/>
                    <a:pt x="3782342" y="4427220"/>
                    <a:pt x="3815997" y="4406265"/>
                  </a:cubicBezTo>
                  <a:cubicBezTo>
                    <a:pt x="3849652" y="4385310"/>
                    <a:pt x="3875052" y="4356100"/>
                    <a:pt x="3911247" y="4332605"/>
                  </a:cubicBezTo>
                  <a:cubicBezTo>
                    <a:pt x="3947442" y="4309110"/>
                    <a:pt x="3970937" y="4313555"/>
                    <a:pt x="3996337" y="4290060"/>
                  </a:cubicBezTo>
                  <a:cubicBezTo>
                    <a:pt x="4021737" y="4266565"/>
                    <a:pt x="4023642" y="4245610"/>
                    <a:pt x="4038247" y="4215765"/>
                  </a:cubicBezTo>
                  <a:cubicBezTo>
                    <a:pt x="4052852" y="4185920"/>
                    <a:pt x="4062377" y="4171315"/>
                    <a:pt x="4070632" y="4141470"/>
                  </a:cubicBezTo>
                  <a:cubicBezTo>
                    <a:pt x="4078887" y="4111625"/>
                    <a:pt x="4072537" y="4099560"/>
                    <a:pt x="4080792" y="4067810"/>
                  </a:cubicBezTo>
                  <a:cubicBezTo>
                    <a:pt x="4089047" y="4036060"/>
                    <a:pt x="4099842" y="4016375"/>
                    <a:pt x="4112542" y="3982720"/>
                  </a:cubicBezTo>
                  <a:cubicBezTo>
                    <a:pt x="4125242" y="3949065"/>
                    <a:pt x="4127147" y="3931920"/>
                    <a:pt x="4144292" y="3898265"/>
                  </a:cubicBezTo>
                  <a:cubicBezTo>
                    <a:pt x="4161437" y="3864610"/>
                    <a:pt x="4178582" y="3844925"/>
                    <a:pt x="4197632" y="3813175"/>
                  </a:cubicBezTo>
                  <a:cubicBezTo>
                    <a:pt x="4216682" y="3781425"/>
                    <a:pt x="4228747" y="3768725"/>
                    <a:pt x="4239542" y="3738880"/>
                  </a:cubicBezTo>
                  <a:cubicBezTo>
                    <a:pt x="4250337" y="3709035"/>
                    <a:pt x="4243987" y="3695065"/>
                    <a:pt x="4250337" y="3665220"/>
                  </a:cubicBezTo>
                  <a:cubicBezTo>
                    <a:pt x="4256687" y="3635375"/>
                    <a:pt x="4264942" y="3622675"/>
                    <a:pt x="4271292" y="3590925"/>
                  </a:cubicBezTo>
                  <a:cubicBezTo>
                    <a:pt x="4277642" y="3559175"/>
                    <a:pt x="4277642" y="3536315"/>
                    <a:pt x="4282087" y="3506470"/>
                  </a:cubicBezTo>
                  <a:cubicBezTo>
                    <a:pt x="4286532" y="3476625"/>
                    <a:pt x="4290977" y="3469640"/>
                    <a:pt x="4292882" y="3442335"/>
                  </a:cubicBezTo>
                  <a:cubicBezTo>
                    <a:pt x="4294787" y="3415030"/>
                    <a:pt x="4297327" y="3398520"/>
                    <a:pt x="4292882" y="3368675"/>
                  </a:cubicBezTo>
                  <a:cubicBezTo>
                    <a:pt x="4288437" y="3338830"/>
                    <a:pt x="4285897" y="3324225"/>
                    <a:pt x="4271292" y="3294380"/>
                  </a:cubicBezTo>
                  <a:cubicBezTo>
                    <a:pt x="4256687" y="3264535"/>
                    <a:pt x="4243987" y="3247390"/>
                    <a:pt x="4218587" y="3220085"/>
                  </a:cubicBezTo>
                  <a:cubicBezTo>
                    <a:pt x="4193187" y="3192780"/>
                    <a:pt x="4174137" y="3177540"/>
                    <a:pt x="4144292" y="3156585"/>
                  </a:cubicBezTo>
                  <a:cubicBezTo>
                    <a:pt x="4114447" y="3135630"/>
                    <a:pt x="4097937" y="3126740"/>
                    <a:pt x="4070632" y="3114040"/>
                  </a:cubicBezTo>
                  <a:cubicBezTo>
                    <a:pt x="4043327" y="3101340"/>
                    <a:pt x="4036342" y="3103880"/>
                    <a:pt x="4006497" y="3093085"/>
                  </a:cubicBezTo>
                  <a:cubicBezTo>
                    <a:pt x="3976652" y="3082290"/>
                    <a:pt x="3953792" y="3075940"/>
                    <a:pt x="3922042" y="3061335"/>
                  </a:cubicBezTo>
                  <a:cubicBezTo>
                    <a:pt x="3890292" y="3046730"/>
                    <a:pt x="3879497" y="3033395"/>
                    <a:pt x="3847747" y="3018790"/>
                  </a:cubicBezTo>
                  <a:cubicBezTo>
                    <a:pt x="3815997" y="3004185"/>
                    <a:pt x="3795042" y="2997835"/>
                    <a:pt x="3763292" y="2987040"/>
                  </a:cubicBezTo>
                  <a:cubicBezTo>
                    <a:pt x="3731542" y="2976245"/>
                    <a:pt x="3720747" y="2976880"/>
                    <a:pt x="3688997" y="2966085"/>
                  </a:cubicBezTo>
                  <a:cubicBezTo>
                    <a:pt x="3657247" y="2955290"/>
                    <a:pt x="3640737" y="2948940"/>
                    <a:pt x="3604542" y="2934335"/>
                  </a:cubicBezTo>
                  <a:cubicBezTo>
                    <a:pt x="3568347" y="2919730"/>
                    <a:pt x="3544852" y="2906395"/>
                    <a:pt x="3508657" y="2891790"/>
                  </a:cubicBezTo>
                  <a:cubicBezTo>
                    <a:pt x="3472462" y="2877185"/>
                    <a:pt x="3455952" y="2870835"/>
                    <a:pt x="3424202" y="2860040"/>
                  </a:cubicBezTo>
                  <a:cubicBezTo>
                    <a:pt x="3392452" y="2849245"/>
                    <a:pt x="3381657" y="2847340"/>
                    <a:pt x="3349907" y="2839085"/>
                  </a:cubicBezTo>
                  <a:cubicBezTo>
                    <a:pt x="3318157" y="2830830"/>
                    <a:pt x="3301647" y="2823845"/>
                    <a:pt x="3265452" y="2817495"/>
                  </a:cubicBezTo>
                  <a:cubicBezTo>
                    <a:pt x="3229257" y="2811145"/>
                    <a:pt x="3206397" y="2809240"/>
                    <a:pt x="3170202" y="2807335"/>
                  </a:cubicBezTo>
                  <a:cubicBezTo>
                    <a:pt x="3134007" y="2805430"/>
                    <a:pt x="3118767" y="2809240"/>
                    <a:pt x="3085112" y="2807335"/>
                  </a:cubicBezTo>
                  <a:cubicBezTo>
                    <a:pt x="3051457" y="2805430"/>
                    <a:pt x="3034312" y="2798445"/>
                    <a:pt x="3000657" y="2796540"/>
                  </a:cubicBezTo>
                  <a:cubicBezTo>
                    <a:pt x="2967002" y="2794635"/>
                    <a:pt x="2947317" y="2796540"/>
                    <a:pt x="2915567" y="2796540"/>
                  </a:cubicBezTo>
                  <a:cubicBezTo>
                    <a:pt x="2883817" y="2796540"/>
                    <a:pt x="2869212" y="2796540"/>
                    <a:pt x="2841907" y="2796540"/>
                  </a:cubicBezTo>
                  <a:cubicBezTo>
                    <a:pt x="2814602" y="2796540"/>
                    <a:pt x="2805077" y="2796540"/>
                    <a:pt x="2777772" y="2796540"/>
                  </a:cubicBezTo>
                  <a:cubicBezTo>
                    <a:pt x="2750467" y="2796540"/>
                    <a:pt x="2733957" y="2796540"/>
                    <a:pt x="2704112" y="2796540"/>
                  </a:cubicBezTo>
                  <a:cubicBezTo>
                    <a:pt x="2674267" y="2796540"/>
                    <a:pt x="2659662" y="2796540"/>
                    <a:pt x="2629817" y="2796540"/>
                  </a:cubicBezTo>
                  <a:cubicBezTo>
                    <a:pt x="2599972" y="2796540"/>
                    <a:pt x="2585367" y="2796540"/>
                    <a:pt x="2555522" y="2796540"/>
                  </a:cubicBezTo>
                  <a:cubicBezTo>
                    <a:pt x="2525677" y="2796540"/>
                    <a:pt x="2511072" y="2796540"/>
                    <a:pt x="2481227" y="2796540"/>
                  </a:cubicBezTo>
                  <a:cubicBezTo>
                    <a:pt x="2451382" y="2796540"/>
                    <a:pt x="2434872" y="2796540"/>
                    <a:pt x="2407567" y="2796540"/>
                  </a:cubicBezTo>
                  <a:cubicBezTo>
                    <a:pt x="2380262" y="2796540"/>
                    <a:pt x="2370737" y="2796540"/>
                    <a:pt x="2343432" y="2796540"/>
                  </a:cubicBezTo>
                  <a:cubicBezTo>
                    <a:pt x="2316127" y="2796540"/>
                    <a:pt x="2299617" y="2792095"/>
                    <a:pt x="2269772" y="2796540"/>
                  </a:cubicBezTo>
                  <a:cubicBezTo>
                    <a:pt x="2239927" y="2800985"/>
                    <a:pt x="2225322" y="2813050"/>
                    <a:pt x="2195477" y="2817495"/>
                  </a:cubicBezTo>
                  <a:cubicBezTo>
                    <a:pt x="2165632" y="2821940"/>
                    <a:pt x="2152932" y="2817495"/>
                    <a:pt x="2121182" y="2817495"/>
                  </a:cubicBezTo>
                  <a:cubicBezTo>
                    <a:pt x="2089432" y="2817495"/>
                    <a:pt x="2068477" y="2817495"/>
                    <a:pt x="2036727" y="2817495"/>
                  </a:cubicBezTo>
                  <a:cubicBezTo>
                    <a:pt x="2004977" y="2817495"/>
                    <a:pt x="1992277" y="2817495"/>
                    <a:pt x="1962432" y="2817495"/>
                  </a:cubicBezTo>
                  <a:cubicBezTo>
                    <a:pt x="1932587" y="2817495"/>
                    <a:pt x="1919887" y="2817495"/>
                    <a:pt x="1888137" y="2817495"/>
                  </a:cubicBezTo>
                  <a:cubicBezTo>
                    <a:pt x="1856387" y="2817495"/>
                    <a:pt x="1837337" y="2817495"/>
                    <a:pt x="1803682" y="2817495"/>
                  </a:cubicBezTo>
                  <a:cubicBezTo>
                    <a:pt x="1770027" y="2817495"/>
                    <a:pt x="1750342" y="2817495"/>
                    <a:pt x="1718592" y="2817495"/>
                  </a:cubicBezTo>
                  <a:cubicBezTo>
                    <a:pt x="1686842" y="2817495"/>
                    <a:pt x="1672237" y="2817495"/>
                    <a:pt x="1644932" y="2817495"/>
                  </a:cubicBezTo>
                  <a:cubicBezTo>
                    <a:pt x="1617627" y="2817495"/>
                    <a:pt x="1610642" y="2817495"/>
                    <a:pt x="1580797" y="2817495"/>
                  </a:cubicBezTo>
                  <a:cubicBezTo>
                    <a:pt x="1550952" y="2817495"/>
                    <a:pt x="1528092" y="2819400"/>
                    <a:pt x="1496342" y="2817495"/>
                  </a:cubicBezTo>
                  <a:cubicBezTo>
                    <a:pt x="1464592" y="2815590"/>
                    <a:pt x="1451892" y="2809240"/>
                    <a:pt x="1422047" y="2807335"/>
                  </a:cubicBezTo>
                  <a:cubicBezTo>
                    <a:pt x="1392202" y="2805430"/>
                    <a:pt x="1379502" y="2807335"/>
                    <a:pt x="1347752" y="2807335"/>
                  </a:cubicBezTo>
                  <a:cubicBezTo>
                    <a:pt x="1316002" y="2807335"/>
                    <a:pt x="1296952" y="2807335"/>
                    <a:pt x="1263297" y="2807335"/>
                  </a:cubicBezTo>
                  <a:cubicBezTo>
                    <a:pt x="1229642" y="2807335"/>
                    <a:pt x="1208687" y="2809240"/>
                    <a:pt x="1178842" y="2807335"/>
                  </a:cubicBezTo>
                  <a:cubicBezTo>
                    <a:pt x="1148997" y="2805430"/>
                    <a:pt x="1142012" y="2800985"/>
                    <a:pt x="1114707" y="2796540"/>
                  </a:cubicBezTo>
                  <a:cubicBezTo>
                    <a:pt x="1087402" y="2792095"/>
                    <a:pt x="1070892" y="2792095"/>
                    <a:pt x="1041047" y="2785745"/>
                  </a:cubicBezTo>
                  <a:cubicBezTo>
                    <a:pt x="1011202" y="2779395"/>
                    <a:pt x="996597" y="2773045"/>
                    <a:pt x="966752" y="2764790"/>
                  </a:cubicBezTo>
                  <a:cubicBezTo>
                    <a:pt x="936907" y="2756535"/>
                    <a:pt x="922302" y="2749550"/>
                    <a:pt x="892457" y="2743200"/>
                  </a:cubicBezTo>
                  <a:cubicBezTo>
                    <a:pt x="862612" y="2736850"/>
                    <a:pt x="848007" y="2739390"/>
                    <a:pt x="818162" y="2733040"/>
                  </a:cubicBezTo>
                  <a:cubicBezTo>
                    <a:pt x="788317" y="2726690"/>
                    <a:pt x="776252" y="2715895"/>
                    <a:pt x="744502" y="2711450"/>
                  </a:cubicBezTo>
                  <a:cubicBezTo>
                    <a:pt x="712752" y="2707005"/>
                    <a:pt x="693067" y="2711450"/>
                    <a:pt x="659412" y="2711450"/>
                  </a:cubicBezTo>
                  <a:cubicBezTo>
                    <a:pt x="625757" y="2711450"/>
                    <a:pt x="608612" y="2711450"/>
                    <a:pt x="574957" y="2711450"/>
                  </a:cubicBezTo>
                  <a:cubicBezTo>
                    <a:pt x="541302" y="2711450"/>
                    <a:pt x="523522" y="2709545"/>
                    <a:pt x="489867" y="2711450"/>
                  </a:cubicBezTo>
                  <a:cubicBezTo>
                    <a:pt x="456212" y="2713355"/>
                    <a:pt x="437162" y="2720340"/>
                    <a:pt x="405412" y="2722245"/>
                  </a:cubicBezTo>
                  <a:cubicBezTo>
                    <a:pt x="373662" y="2724150"/>
                    <a:pt x="344452" y="2722245"/>
                    <a:pt x="331117" y="2722245"/>
                  </a:cubicBezTo>
                </a:path>
              </a:pathLst>
            </a:custGeom>
            <a:noFill/>
            <a:ln w="44450" cmpd="sng"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46710" y="761365"/>
            <a:ext cx="4110355" cy="5656580"/>
            <a:chOff x="550" y="1137"/>
            <a:chExt cx="6473" cy="8908"/>
          </a:xfrm>
        </p:grpSpPr>
        <p:sp>
          <p:nvSpPr>
            <p:cNvPr id="24" name="圆角矩形 23"/>
            <p:cNvSpPr/>
            <p:nvPr/>
          </p:nvSpPr>
          <p:spPr>
            <a:xfrm>
              <a:off x="550" y="1137"/>
              <a:ext cx="2802" cy="534"/>
            </a:xfrm>
            <a:prstGeom prst="roundRect">
              <a:avLst/>
            </a:prstGeom>
            <a:noFill/>
            <a:ln w="539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1642" y="1671"/>
              <a:ext cx="3290" cy="5252"/>
            </a:xfrm>
            <a:custGeom>
              <a:avLst/>
              <a:gdLst>
                <a:gd name="connisteX0" fmla="*/ 2124 w 2099903"/>
                <a:gd name="connsiteY0" fmla="*/ 0 h 2765636"/>
                <a:gd name="connisteX1" fmla="*/ 2124 w 2099903"/>
                <a:gd name="connsiteY1" fmla="*/ 73660 h 2765636"/>
                <a:gd name="connisteX2" fmla="*/ 23079 w 2099903"/>
                <a:gd name="connsiteY2" fmla="*/ 137795 h 2765636"/>
                <a:gd name="connisteX3" fmla="*/ 23079 w 2099903"/>
                <a:gd name="connsiteY3" fmla="*/ 211455 h 2765636"/>
                <a:gd name="connisteX4" fmla="*/ 23079 w 2099903"/>
                <a:gd name="connsiteY4" fmla="*/ 285750 h 2765636"/>
                <a:gd name="connisteX5" fmla="*/ 44034 w 2099903"/>
                <a:gd name="connsiteY5" fmla="*/ 370840 h 2765636"/>
                <a:gd name="connisteX6" fmla="*/ 75784 w 2099903"/>
                <a:gd name="connsiteY6" fmla="*/ 476250 h 2765636"/>
                <a:gd name="connisteX7" fmla="*/ 97374 w 2099903"/>
                <a:gd name="connsiteY7" fmla="*/ 561340 h 2765636"/>
                <a:gd name="connisteX8" fmla="*/ 107534 w 2099903"/>
                <a:gd name="connsiteY8" fmla="*/ 635635 h 2765636"/>
                <a:gd name="connisteX9" fmla="*/ 129124 w 2099903"/>
                <a:gd name="connsiteY9" fmla="*/ 709295 h 2765636"/>
                <a:gd name="connisteX10" fmla="*/ 139284 w 2099903"/>
                <a:gd name="connsiteY10" fmla="*/ 804545 h 2765636"/>
                <a:gd name="connisteX11" fmla="*/ 150079 w 2099903"/>
                <a:gd name="connsiteY11" fmla="*/ 878840 h 2765636"/>
                <a:gd name="connisteX12" fmla="*/ 171034 w 2099903"/>
                <a:gd name="connsiteY12" fmla="*/ 963930 h 2765636"/>
                <a:gd name="connisteX13" fmla="*/ 171034 w 2099903"/>
                <a:gd name="connsiteY13" fmla="*/ 1048385 h 2765636"/>
                <a:gd name="connisteX14" fmla="*/ 171034 w 2099903"/>
                <a:gd name="connsiteY14" fmla="*/ 1122680 h 2765636"/>
                <a:gd name="connisteX15" fmla="*/ 171034 w 2099903"/>
                <a:gd name="connsiteY15" fmla="*/ 1207135 h 2765636"/>
                <a:gd name="connisteX16" fmla="*/ 171034 w 2099903"/>
                <a:gd name="connsiteY16" fmla="*/ 1303020 h 2765636"/>
                <a:gd name="connisteX17" fmla="*/ 171034 w 2099903"/>
                <a:gd name="connsiteY17" fmla="*/ 1376680 h 2765636"/>
                <a:gd name="connisteX18" fmla="*/ 181829 w 2099903"/>
                <a:gd name="connsiteY18" fmla="*/ 1461770 h 2765636"/>
                <a:gd name="connisteX19" fmla="*/ 192624 w 2099903"/>
                <a:gd name="connsiteY19" fmla="*/ 1546225 h 2765636"/>
                <a:gd name="connisteX20" fmla="*/ 213579 w 2099903"/>
                <a:gd name="connsiteY20" fmla="*/ 1631315 h 2765636"/>
                <a:gd name="connisteX21" fmla="*/ 213579 w 2099903"/>
                <a:gd name="connsiteY21" fmla="*/ 1704975 h 2765636"/>
                <a:gd name="connisteX22" fmla="*/ 224374 w 2099903"/>
                <a:gd name="connsiteY22" fmla="*/ 1779270 h 2765636"/>
                <a:gd name="connisteX23" fmla="*/ 234534 w 2099903"/>
                <a:gd name="connsiteY23" fmla="*/ 1864360 h 2765636"/>
                <a:gd name="connisteX24" fmla="*/ 245329 w 2099903"/>
                <a:gd name="connsiteY24" fmla="*/ 1938020 h 2765636"/>
                <a:gd name="connisteX25" fmla="*/ 256124 w 2099903"/>
                <a:gd name="connsiteY25" fmla="*/ 2012315 h 2765636"/>
                <a:gd name="connisteX26" fmla="*/ 287874 w 2099903"/>
                <a:gd name="connsiteY26" fmla="*/ 2086610 h 2765636"/>
                <a:gd name="connisteX27" fmla="*/ 308829 w 2099903"/>
                <a:gd name="connsiteY27" fmla="*/ 2160905 h 2765636"/>
                <a:gd name="connisteX28" fmla="*/ 340579 w 2099903"/>
                <a:gd name="connsiteY28" fmla="*/ 2234565 h 2765636"/>
                <a:gd name="connisteX29" fmla="*/ 351374 w 2099903"/>
                <a:gd name="connsiteY29" fmla="*/ 2298700 h 2765636"/>
                <a:gd name="connisteX30" fmla="*/ 372329 w 2099903"/>
                <a:gd name="connsiteY30" fmla="*/ 2372360 h 2765636"/>
                <a:gd name="connisteX31" fmla="*/ 298669 w 2099903"/>
                <a:gd name="connsiteY31" fmla="*/ 2393950 h 2765636"/>
                <a:gd name="connisteX32" fmla="*/ 234534 w 2099903"/>
                <a:gd name="connsiteY32" fmla="*/ 2414905 h 2765636"/>
                <a:gd name="connisteX33" fmla="*/ 224374 w 2099903"/>
                <a:gd name="connsiteY33" fmla="*/ 2499360 h 2765636"/>
                <a:gd name="connisteX34" fmla="*/ 213579 w 2099903"/>
                <a:gd name="connsiteY34" fmla="*/ 2563495 h 2765636"/>
                <a:gd name="connisteX35" fmla="*/ 213579 w 2099903"/>
                <a:gd name="connsiteY35" fmla="*/ 2637155 h 2765636"/>
                <a:gd name="connisteX36" fmla="*/ 287874 w 2099903"/>
                <a:gd name="connsiteY36" fmla="*/ 2679700 h 2765636"/>
                <a:gd name="connisteX37" fmla="*/ 362169 w 2099903"/>
                <a:gd name="connsiteY37" fmla="*/ 2700655 h 2765636"/>
                <a:gd name="connisteX38" fmla="*/ 446624 w 2099903"/>
                <a:gd name="connsiteY38" fmla="*/ 2700655 h 2765636"/>
                <a:gd name="connisteX39" fmla="*/ 531714 w 2099903"/>
                <a:gd name="connsiteY39" fmla="*/ 2700655 h 2765636"/>
                <a:gd name="connisteX40" fmla="*/ 605374 w 2099903"/>
                <a:gd name="connsiteY40" fmla="*/ 2711450 h 2765636"/>
                <a:gd name="connisteX41" fmla="*/ 690464 w 2099903"/>
                <a:gd name="connsiteY41" fmla="*/ 2711450 h 2765636"/>
                <a:gd name="connisteX42" fmla="*/ 774919 w 2099903"/>
                <a:gd name="connsiteY42" fmla="*/ 2711450 h 2765636"/>
                <a:gd name="connisteX43" fmla="*/ 860009 w 2099903"/>
                <a:gd name="connsiteY43" fmla="*/ 2732405 h 2765636"/>
                <a:gd name="connisteX44" fmla="*/ 944464 w 2099903"/>
                <a:gd name="connsiteY44" fmla="*/ 2743200 h 2765636"/>
                <a:gd name="connisteX45" fmla="*/ 1039714 w 2099903"/>
                <a:gd name="connsiteY45" fmla="*/ 2753995 h 2765636"/>
                <a:gd name="connisteX46" fmla="*/ 1114009 w 2099903"/>
                <a:gd name="connsiteY46" fmla="*/ 2753995 h 2765636"/>
                <a:gd name="connisteX47" fmla="*/ 1188304 w 2099903"/>
                <a:gd name="connsiteY47" fmla="*/ 2764790 h 2765636"/>
                <a:gd name="connisteX48" fmla="*/ 1272759 w 2099903"/>
                <a:gd name="connsiteY48" fmla="*/ 2764790 h 2765636"/>
                <a:gd name="connisteX49" fmla="*/ 1347054 w 2099903"/>
                <a:gd name="connsiteY49" fmla="*/ 2764790 h 2765636"/>
                <a:gd name="connisteX50" fmla="*/ 1421349 w 2099903"/>
                <a:gd name="connsiteY50" fmla="*/ 2764790 h 2765636"/>
                <a:gd name="connisteX51" fmla="*/ 1505804 w 2099903"/>
                <a:gd name="connsiteY51" fmla="*/ 2753995 h 2765636"/>
                <a:gd name="connisteX52" fmla="*/ 1580099 w 2099903"/>
                <a:gd name="connsiteY52" fmla="*/ 2732405 h 2765636"/>
                <a:gd name="connisteX53" fmla="*/ 1654394 w 2099903"/>
                <a:gd name="connsiteY53" fmla="*/ 2722245 h 2765636"/>
                <a:gd name="connisteX54" fmla="*/ 1728689 w 2099903"/>
                <a:gd name="connsiteY54" fmla="*/ 2700655 h 2765636"/>
                <a:gd name="connisteX55" fmla="*/ 1802349 w 2099903"/>
                <a:gd name="connsiteY55" fmla="*/ 2690495 h 2765636"/>
                <a:gd name="connisteX56" fmla="*/ 1876644 w 2099903"/>
                <a:gd name="connsiteY56" fmla="*/ 2690495 h 2765636"/>
                <a:gd name="connisteX57" fmla="*/ 1950939 w 2099903"/>
                <a:gd name="connsiteY57" fmla="*/ 2668905 h 2765636"/>
                <a:gd name="connisteX58" fmla="*/ 2025234 w 2099903"/>
                <a:gd name="connsiteY58" fmla="*/ 2658745 h 2765636"/>
                <a:gd name="connisteX59" fmla="*/ 2098894 w 2099903"/>
                <a:gd name="connsiteY59" fmla="*/ 2605405 h 2765636"/>
                <a:gd name="connisteX60" fmla="*/ 2056984 w 2099903"/>
                <a:gd name="connsiteY60" fmla="*/ 2531745 h 2765636"/>
                <a:gd name="connisteX61" fmla="*/ 1982689 w 2099903"/>
                <a:gd name="connsiteY61" fmla="*/ 2499360 h 2765636"/>
                <a:gd name="connisteX62" fmla="*/ 1908394 w 2099903"/>
                <a:gd name="connsiteY62" fmla="*/ 2446655 h 2765636"/>
                <a:gd name="connisteX63" fmla="*/ 1834099 w 2099903"/>
                <a:gd name="connsiteY63" fmla="*/ 2404110 h 2765636"/>
                <a:gd name="connisteX64" fmla="*/ 1760439 w 2099903"/>
                <a:gd name="connsiteY64" fmla="*/ 2372360 h 2765636"/>
                <a:gd name="connisteX65" fmla="*/ 1696304 w 2099903"/>
                <a:gd name="connsiteY65" fmla="*/ 2362200 h 2765636"/>
                <a:gd name="connisteX66" fmla="*/ 1611849 w 2099903"/>
                <a:gd name="connsiteY66" fmla="*/ 2340610 h 2765636"/>
                <a:gd name="connisteX67" fmla="*/ 1516599 w 2099903"/>
                <a:gd name="connsiteY67" fmla="*/ 2308860 h 2765636"/>
                <a:gd name="connisteX68" fmla="*/ 1442304 w 2099903"/>
                <a:gd name="connsiteY68" fmla="*/ 2298700 h 2765636"/>
                <a:gd name="connisteX69" fmla="*/ 1368009 w 2099903"/>
                <a:gd name="connsiteY69" fmla="*/ 2287905 h 2765636"/>
                <a:gd name="connisteX70" fmla="*/ 1283554 w 2099903"/>
                <a:gd name="connsiteY70" fmla="*/ 2287905 h 2765636"/>
                <a:gd name="connisteX71" fmla="*/ 1209259 w 2099903"/>
                <a:gd name="connsiteY71" fmla="*/ 2287905 h 2765636"/>
                <a:gd name="connisteX72" fmla="*/ 1134964 w 2099903"/>
                <a:gd name="connsiteY72" fmla="*/ 2287905 h 2765636"/>
                <a:gd name="connisteX73" fmla="*/ 1061304 w 2099903"/>
                <a:gd name="connsiteY73" fmla="*/ 2287905 h 2765636"/>
                <a:gd name="connisteX74" fmla="*/ 987009 w 2099903"/>
                <a:gd name="connsiteY74" fmla="*/ 2287905 h 2765636"/>
                <a:gd name="connisteX75" fmla="*/ 912714 w 2099903"/>
                <a:gd name="connsiteY75" fmla="*/ 2287905 h 2765636"/>
                <a:gd name="connisteX76" fmla="*/ 838419 w 2099903"/>
                <a:gd name="connsiteY76" fmla="*/ 2287905 h 2765636"/>
                <a:gd name="connisteX77" fmla="*/ 753964 w 2099903"/>
                <a:gd name="connsiteY77" fmla="*/ 2287905 h 2765636"/>
                <a:gd name="connisteX78" fmla="*/ 679669 w 2099903"/>
                <a:gd name="connsiteY78" fmla="*/ 2287905 h 2765636"/>
                <a:gd name="connisteX79" fmla="*/ 605374 w 2099903"/>
                <a:gd name="connsiteY79" fmla="*/ 2298700 h 2765636"/>
                <a:gd name="connisteX80" fmla="*/ 531714 w 2099903"/>
                <a:gd name="connsiteY80" fmla="*/ 2308860 h 2765636"/>
                <a:gd name="connisteX81" fmla="*/ 467579 w 2099903"/>
                <a:gd name="connsiteY81" fmla="*/ 2330450 h 2765636"/>
                <a:gd name="connisteX82" fmla="*/ 393919 w 2099903"/>
                <a:gd name="connsiteY82" fmla="*/ 2362200 h 276563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  <a:cxn ang="0">
                  <a:pos x="connisteX71" y="connsiteY71"/>
                </a:cxn>
                <a:cxn ang="0">
                  <a:pos x="connisteX72" y="connsiteY72"/>
                </a:cxn>
                <a:cxn ang="0">
                  <a:pos x="connisteX73" y="connsiteY73"/>
                </a:cxn>
                <a:cxn ang="0">
                  <a:pos x="connisteX74" y="connsiteY74"/>
                </a:cxn>
                <a:cxn ang="0">
                  <a:pos x="connisteX75" y="connsiteY75"/>
                </a:cxn>
                <a:cxn ang="0">
                  <a:pos x="connisteX76" y="connsiteY76"/>
                </a:cxn>
                <a:cxn ang="0">
                  <a:pos x="connisteX77" y="connsiteY77"/>
                </a:cxn>
                <a:cxn ang="0">
                  <a:pos x="connisteX78" y="connsiteY78"/>
                </a:cxn>
                <a:cxn ang="0">
                  <a:pos x="connisteX79" y="connsiteY79"/>
                </a:cxn>
                <a:cxn ang="0">
                  <a:pos x="connisteX80" y="connsiteY80"/>
                </a:cxn>
                <a:cxn ang="0">
                  <a:pos x="connisteX81" y="connsiteY81"/>
                </a:cxn>
                <a:cxn ang="0">
                  <a:pos x="connisteX82" y="connsiteY82"/>
                </a:cxn>
              </a:cxnLst>
              <a:rect l="l" t="t" r="r" b="b"/>
              <a:pathLst>
                <a:path w="2099904" h="2765637">
                  <a:moveTo>
                    <a:pt x="2124" y="0"/>
                  </a:moveTo>
                  <a:cubicBezTo>
                    <a:pt x="1489" y="13335"/>
                    <a:pt x="-2321" y="46355"/>
                    <a:pt x="2124" y="73660"/>
                  </a:cubicBezTo>
                  <a:cubicBezTo>
                    <a:pt x="6569" y="100965"/>
                    <a:pt x="18634" y="110490"/>
                    <a:pt x="23079" y="137795"/>
                  </a:cubicBezTo>
                  <a:cubicBezTo>
                    <a:pt x="27524" y="165100"/>
                    <a:pt x="23079" y="181610"/>
                    <a:pt x="23079" y="211455"/>
                  </a:cubicBezTo>
                  <a:cubicBezTo>
                    <a:pt x="23079" y="241300"/>
                    <a:pt x="18634" y="254000"/>
                    <a:pt x="23079" y="285750"/>
                  </a:cubicBezTo>
                  <a:cubicBezTo>
                    <a:pt x="27524" y="317500"/>
                    <a:pt x="33239" y="332740"/>
                    <a:pt x="44034" y="370840"/>
                  </a:cubicBezTo>
                  <a:cubicBezTo>
                    <a:pt x="54829" y="408940"/>
                    <a:pt x="64989" y="438150"/>
                    <a:pt x="75784" y="476250"/>
                  </a:cubicBezTo>
                  <a:cubicBezTo>
                    <a:pt x="86579" y="514350"/>
                    <a:pt x="91024" y="529590"/>
                    <a:pt x="97374" y="561340"/>
                  </a:cubicBezTo>
                  <a:cubicBezTo>
                    <a:pt x="103724" y="593090"/>
                    <a:pt x="101184" y="605790"/>
                    <a:pt x="107534" y="635635"/>
                  </a:cubicBezTo>
                  <a:cubicBezTo>
                    <a:pt x="113884" y="665480"/>
                    <a:pt x="122774" y="675640"/>
                    <a:pt x="129124" y="709295"/>
                  </a:cubicBezTo>
                  <a:cubicBezTo>
                    <a:pt x="135474" y="742950"/>
                    <a:pt x="134839" y="770890"/>
                    <a:pt x="139284" y="804545"/>
                  </a:cubicBezTo>
                  <a:cubicBezTo>
                    <a:pt x="143729" y="838200"/>
                    <a:pt x="143729" y="847090"/>
                    <a:pt x="150079" y="878840"/>
                  </a:cubicBezTo>
                  <a:cubicBezTo>
                    <a:pt x="156429" y="910590"/>
                    <a:pt x="166589" y="930275"/>
                    <a:pt x="171034" y="963930"/>
                  </a:cubicBezTo>
                  <a:cubicBezTo>
                    <a:pt x="175479" y="997585"/>
                    <a:pt x="171034" y="1016635"/>
                    <a:pt x="171034" y="1048385"/>
                  </a:cubicBezTo>
                  <a:cubicBezTo>
                    <a:pt x="171034" y="1080135"/>
                    <a:pt x="171034" y="1090930"/>
                    <a:pt x="171034" y="1122680"/>
                  </a:cubicBezTo>
                  <a:cubicBezTo>
                    <a:pt x="171034" y="1154430"/>
                    <a:pt x="171034" y="1170940"/>
                    <a:pt x="171034" y="1207135"/>
                  </a:cubicBezTo>
                  <a:cubicBezTo>
                    <a:pt x="171034" y="1243330"/>
                    <a:pt x="171034" y="1269365"/>
                    <a:pt x="171034" y="1303020"/>
                  </a:cubicBezTo>
                  <a:cubicBezTo>
                    <a:pt x="171034" y="1336675"/>
                    <a:pt x="169129" y="1344930"/>
                    <a:pt x="171034" y="1376680"/>
                  </a:cubicBezTo>
                  <a:cubicBezTo>
                    <a:pt x="172939" y="1408430"/>
                    <a:pt x="177384" y="1428115"/>
                    <a:pt x="181829" y="1461770"/>
                  </a:cubicBezTo>
                  <a:cubicBezTo>
                    <a:pt x="186274" y="1495425"/>
                    <a:pt x="186274" y="1512570"/>
                    <a:pt x="192624" y="1546225"/>
                  </a:cubicBezTo>
                  <a:cubicBezTo>
                    <a:pt x="198974" y="1579880"/>
                    <a:pt x="209134" y="1599565"/>
                    <a:pt x="213579" y="1631315"/>
                  </a:cubicBezTo>
                  <a:cubicBezTo>
                    <a:pt x="218024" y="1663065"/>
                    <a:pt x="211674" y="1675130"/>
                    <a:pt x="213579" y="1704975"/>
                  </a:cubicBezTo>
                  <a:cubicBezTo>
                    <a:pt x="215484" y="1734820"/>
                    <a:pt x="219929" y="1747520"/>
                    <a:pt x="224374" y="1779270"/>
                  </a:cubicBezTo>
                  <a:cubicBezTo>
                    <a:pt x="228819" y="1811020"/>
                    <a:pt x="230089" y="1832610"/>
                    <a:pt x="234534" y="1864360"/>
                  </a:cubicBezTo>
                  <a:cubicBezTo>
                    <a:pt x="238979" y="1896110"/>
                    <a:pt x="240884" y="1908175"/>
                    <a:pt x="245329" y="1938020"/>
                  </a:cubicBezTo>
                  <a:cubicBezTo>
                    <a:pt x="249774" y="1967865"/>
                    <a:pt x="247869" y="1982470"/>
                    <a:pt x="256124" y="2012315"/>
                  </a:cubicBezTo>
                  <a:cubicBezTo>
                    <a:pt x="264379" y="2042160"/>
                    <a:pt x="277079" y="2056765"/>
                    <a:pt x="287874" y="2086610"/>
                  </a:cubicBezTo>
                  <a:cubicBezTo>
                    <a:pt x="298669" y="2116455"/>
                    <a:pt x="298034" y="2131060"/>
                    <a:pt x="308829" y="2160905"/>
                  </a:cubicBezTo>
                  <a:cubicBezTo>
                    <a:pt x="319624" y="2190750"/>
                    <a:pt x="332324" y="2207260"/>
                    <a:pt x="340579" y="2234565"/>
                  </a:cubicBezTo>
                  <a:cubicBezTo>
                    <a:pt x="348834" y="2261870"/>
                    <a:pt x="345024" y="2271395"/>
                    <a:pt x="351374" y="2298700"/>
                  </a:cubicBezTo>
                  <a:cubicBezTo>
                    <a:pt x="357724" y="2326005"/>
                    <a:pt x="383124" y="2353310"/>
                    <a:pt x="372329" y="2372360"/>
                  </a:cubicBezTo>
                  <a:cubicBezTo>
                    <a:pt x="361534" y="2391410"/>
                    <a:pt x="325974" y="2385695"/>
                    <a:pt x="298669" y="2393950"/>
                  </a:cubicBezTo>
                  <a:cubicBezTo>
                    <a:pt x="271364" y="2402205"/>
                    <a:pt x="249139" y="2393950"/>
                    <a:pt x="234534" y="2414905"/>
                  </a:cubicBezTo>
                  <a:cubicBezTo>
                    <a:pt x="219929" y="2435860"/>
                    <a:pt x="228819" y="2469515"/>
                    <a:pt x="224374" y="2499360"/>
                  </a:cubicBezTo>
                  <a:cubicBezTo>
                    <a:pt x="219929" y="2529205"/>
                    <a:pt x="215484" y="2536190"/>
                    <a:pt x="213579" y="2563495"/>
                  </a:cubicBezTo>
                  <a:cubicBezTo>
                    <a:pt x="211674" y="2590800"/>
                    <a:pt x="198974" y="2613660"/>
                    <a:pt x="213579" y="2637155"/>
                  </a:cubicBezTo>
                  <a:cubicBezTo>
                    <a:pt x="228184" y="2660650"/>
                    <a:pt x="258029" y="2667000"/>
                    <a:pt x="287874" y="2679700"/>
                  </a:cubicBezTo>
                  <a:cubicBezTo>
                    <a:pt x="317719" y="2692400"/>
                    <a:pt x="330419" y="2696210"/>
                    <a:pt x="362169" y="2700655"/>
                  </a:cubicBezTo>
                  <a:cubicBezTo>
                    <a:pt x="393919" y="2705100"/>
                    <a:pt x="412969" y="2700655"/>
                    <a:pt x="446624" y="2700655"/>
                  </a:cubicBezTo>
                  <a:cubicBezTo>
                    <a:pt x="480279" y="2700655"/>
                    <a:pt x="499964" y="2698750"/>
                    <a:pt x="531714" y="2700655"/>
                  </a:cubicBezTo>
                  <a:cubicBezTo>
                    <a:pt x="563464" y="2702560"/>
                    <a:pt x="573624" y="2709545"/>
                    <a:pt x="605374" y="2711450"/>
                  </a:cubicBezTo>
                  <a:cubicBezTo>
                    <a:pt x="637124" y="2713355"/>
                    <a:pt x="656809" y="2711450"/>
                    <a:pt x="690464" y="2711450"/>
                  </a:cubicBezTo>
                  <a:cubicBezTo>
                    <a:pt x="724119" y="2711450"/>
                    <a:pt x="741264" y="2707005"/>
                    <a:pt x="774919" y="2711450"/>
                  </a:cubicBezTo>
                  <a:cubicBezTo>
                    <a:pt x="808574" y="2715895"/>
                    <a:pt x="826354" y="2726055"/>
                    <a:pt x="860009" y="2732405"/>
                  </a:cubicBezTo>
                  <a:cubicBezTo>
                    <a:pt x="893664" y="2738755"/>
                    <a:pt x="908269" y="2738755"/>
                    <a:pt x="944464" y="2743200"/>
                  </a:cubicBezTo>
                  <a:cubicBezTo>
                    <a:pt x="980659" y="2747645"/>
                    <a:pt x="1006059" y="2752090"/>
                    <a:pt x="1039714" y="2753995"/>
                  </a:cubicBezTo>
                  <a:cubicBezTo>
                    <a:pt x="1073369" y="2755900"/>
                    <a:pt x="1084164" y="2752090"/>
                    <a:pt x="1114009" y="2753995"/>
                  </a:cubicBezTo>
                  <a:cubicBezTo>
                    <a:pt x="1143854" y="2755900"/>
                    <a:pt x="1156554" y="2762885"/>
                    <a:pt x="1188304" y="2764790"/>
                  </a:cubicBezTo>
                  <a:cubicBezTo>
                    <a:pt x="1220054" y="2766695"/>
                    <a:pt x="1241009" y="2764790"/>
                    <a:pt x="1272759" y="2764790"/>
                  </a:cubicBezTo>
                  <a:cubicBezTo>
                    <a:pt x="1304509" y="2764790"/>
                    <a:pt x="1317209" y="2764790"/>
                    <a:pt x="1347054" y="2764790"/>
                  </a:cubicBezTo>
                  <a:cubicBezTo>
                    <a:pt x="1376899" y="2764790"/>
                    <a:pt x="1389599" y="2766695"/>
                    <a:pt x="1421349" y="2764790"/>
                  </a:cubicBezTo>
                  <a:cubicBezTo>
                    <a:pt x="1453099" y="2762885"/>
                    <a:pt x="1474054" y="2760345"/>
                    <a:pt x="1505804" y="2753995"/>
                  </a:cubicBezTo>
                  <a:cubicBezTo>
                    <a:pt x="1537554" y="2747645"/>
                    <a:pt x="1550254" y="2738755"/>
                    <a:pt x="1580099" y="2732405"/>
                  </a:cubicBezTo>
                  <a:cubicBezTo>
                    <a:pt x="1609944" y="2726055"/>
                    <a:pt x="1624549" y="2728595"/>
                    <a:pt x="1654394" y="2722245"/>
                  </a:cubicBezTo>
                  <a:cubicBezTo>
                    <a:pt x="1684239" y="2715895"/>
                    <a:pt x="1698844" y="2707005"/>
                    <a:pt x="1728689" y="2700655"/>
                  </a:cubicBezTo>
                  <a:cubicBezTo>
                    <a:pt x="1758534" y="2694305"/>
                    <a:pt x="1772504" y="2692400"/>
                    <a:pt x="1802349" y="2690495"/>
                  </a:cubicBezTo>
                  <a:cubicBezTo>
                    <a:pt x="1832194" y="2688590"/>
                    <a:pt x="1846799" y="2694940"/>
                    <a:pt x="1876644" y="2690495"/>
                  </a:cubicBezTo>
                  <a:cubicBezTo>
                    <a:pt x="1906489" y="2686050"/>
                    <a:pt x="1921094" y="2675255"/>
                    <a:pt x="1950939" y="2668905"/>
                  </a:cubicBezTo>
                  <a:cubicBezTo>
                    <a:pt x="1980784" y="2662555"/>
                    <a:pt x="1995389" y="2671445"/>
                    <a:pt x="2025234" y="2658745"/>
                  </a:cubicBezTo>
                  <a:cubicBezTo>
                    <a:pt x="2055079" y="2646045"/>
                    <a:pt x="2092544" y="2630805"/>
                    <a:pt x="2098894" y="2605405"/>
                  </a:cubicBezTo>
                  <a:cubicBezTo>
                    <a:pt x="2105244" y="2580005"/>
                    <a:pt x="2080479" y="2552700"/>
                    <a:pt x="2056984" y="2531745"/>
                  </a:cubicBezTo>
                  <a:cubicBezTo>
                    <a:pt x="2033489" y="2510790"/>
                    <a:pt x="2012534" y="2516505"/>
                    <a:pt x="1982689" y="2499360"/>
                  </a:cubicBezTo>
                  <a:cubicBezTo>
                    <a:pt x="1952844" y="2482215"/>
                    <a:pt x="1938239" y="2465705"/>
                    <a:pt x="1908394" y="2446655"/>
                  </a:cubicBezTo>
                  <a:cubicBezTo>
                    <a:pt x="1878549" y="2427605"/>
                    <a:pt x="1863944" y="2418715"/>
                    <a:pt x="1834099" y="2404110"/>
                  </a:cubicBezTo>
                  <a:cubicBezTo>
                    <a:pt x="1804254" y="2389505"/>
                    <a:pt x="1787744" y="2380615"/>
                    <a:pt x="1760439" y="2372360"/>
                  </a:cubicBezTo>
                  <a:cubicBezTo>
                    <a:pt x="1733134" y="2364105"/>
                    <a:pt x="1726149" y="2368550"/>
                    <a:pt x="1696304" y="2362200"/>
                  </a:cubicBezTo>
                  <a:cubicBezTo>
                    <a:pt x="1666459" y="2355850"/>
                    <a:pt x="1648044" y="2351405"/>
                    <a:pt x="1611849" y="2340610"/>
                  </a:cubicBezTo>
                  <a:cubicBezTo>
                    <a:pt x="1575654" y="2329815"/>
                    <a:pt x="1550254" y="2317115"/>
                    <a:pt x="1516599" y="2308860"/>
                  </a:cubicBezTo>
                  <a:cubicBezTo>
                    <a:pt x="1482944" y="2300605"/>
                    <a:pt x="1472149" y="2303145"/>
                    <a:pt x="1442304" y="2298700"/>
                  </a:cubicBezTo>
                  <a:cubicBezTo>
                    <a:pt x="1412459" y="2294255"/>
                    <a:pt x="1399759" y="2289810"/>
                    <a:pt x="1368009" y="2287905"/>
                  </a:cubicBezTo>
                  <a:cubicBezTo>
                    <a:pt x="1336259" y="2286000"/>
                    <a:pt x="1315304" y="2287905"/>
                    <a:pt x="1283554" y="2287905"/>
                  </a:cubicBezTo>
                  <a:cubicBezTo>
                    <a:pt x="1251804" y="2287905"/>
                    <a:pt x="1239104" y="2287905"/>
                    <a:pt x="1209259" y="2287905"/>
                  </a:cubicBezTo>
                  <a:cubicBezTo>
                    <a:pt x="1179414" y="2287905"/>
                    <a:pt x="1164809" y="2287905"/>
                    <a:pt x="1134964" y="2287905"/>
                  </a:cubicBezTo>
                  <a:cubicBezTo>
                    <a:pt x="1105119" y="2287905"/>
                    <a:pt x="1091149" y="2287905"/>
                    <a:pt x="1061304" y="2287905"/>
                  </a:cubicBezTo>
                  <a:cubicBezTo>
                    <a:pt x="1031459" y="2287905"/>
                    <a:pt x="1016854" y="2287905"/>
                    <a:pt x="987009" y="2287905"/>
                  </a:cubicBezTo>
                  <a:cubicBezTo>
                    <a:pt x="957164" y="2287905"/>
                    <a:pt x="942559" y="2287905"/>
                    <a:pt x="912714" y="2287905"/>
                  </a:cubicBezTo>
                  <a:cubicBezTo>
                    <a:pt x="882869" y="2287905"/>
                    <a:pt x="870169" y="2287905"/>
                    <a:pt x="838419" y="2287905"/>
                  </a:cubicBezTo>
                  <a:cubicBezTo>
                    <a:pt x="806669" y="2287905"/>
                    <a:pt x="785714" y="2287905"/>
                    <a:pt x="753964" y="2287905"/>
                  </a:cubicBezTo>
                  <a:cubicBezTo>
                    <a:pt x="722214" y="2287905"/>
                    <a:pt x="709514" y="2286000"/>
                    <a:pt x="679669" y="2287905"/>
                  </a:cubicBezTo>
                  <a:cubicBezTo>
                    <a:pt x="649824" y="2289810"/>
                    <a:pt x="635219" y="2294255"/>
                    <a:pt x="605374" y="2298700"/>
                  </a:cubicBezTo>
                  <a:cubicBezTo>
                    <a:pt x="575529" y="2303145"/>
                    <a:pt x="559019" y="2302510"/>
                    <a:pt x="531714" y="2308860"/>
                  </a:cubicBezTo>
                  <a:cubicBezTo>
                    <a:pt x="504409" y="2315210"/>
                    <a:pt x="494884" y="2319655"/>
                    <a:pt x="467579" y="2330450"/>
                  </a:cubicBezTo>
                  <a:cubicBezTo>
                    <a:pt x="440274" y="2341245"/>
                    <a:pt x="407254" y="2356485"/>
                    <a:pt x="393919" y="2362200"/>
                  </a:cubicBezTo>
                </a:path>
              </a:pathLst>
            </a:custGeom>
            <a:noFill/>
            <a:ln w="539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697" y="1771"/>
              <a:ext cx="6326" cy="8275"/>
            </a:xfrm>
            <a:custGeom>
              <a:avLst/>
              <a:gdLst>
                <a:gd name="connisteX0" fmla="*/ 584905 w 4017292"/>
                <a:gd name="connsiteY0" fmla="*/ 0 h 5254836"/>
                <a:gd name="connisteX1" fmla="*/ 574110 w 4017292"/>
                <a:gd name="connsiteY1" fmla="*/ 74295 h 5254836"/>
                <a:gd name="connisteX2" fmla="*/ 563315 w 4017292"/>
                <a:gd name="connsiteY2" fmla="*/ 147955 h 5254836"/>
                <a:gd name="connisteX3" fmla="*/ 563315 w 4017292"/>
                <a:gd name="connsiteY3" fmla="*/ 222250 h 5254836"/>
                <a:gd name="connisteX4" fmla="*/ 563315 w 4017292"/>
                <a:gd name="connsiteY4" fmla="*/ 307340 h 5254836"/>
                <a:gd name="connisteX5" fmla="*/ 563315 w 4017292"/>
                <a:gd name="connsiteY5" fmla="*/ 381000 h 5254836"/>
                <a:gd name="connisteX6" fmla="*/ 563315 w 4017292"/>
                <a:gd name="connsiteY6" fmla="*/ 466090 h 5254836"/>
                <a:gd name="connisteX7" fmla="*/ 553155 w 4017292"/>
                <a:gd name="connsiteY7" fmla="*/ 539750 h 5254836"/>
                <a:gd name="connisteX8" fmla="*/ 542360 w 4017292"/>
                <a:gd name="connsiteY8" fmla="*/ 614045 h 5254836"/>
                <a:gd name="connisteX9" fmla="*/ 531565 w 4017292"/>
                <a:gd name="connsiteY9" fmla="*/ 709295 h 5254836"/>
                <a:gd name="connisteX10" fmla="*/ 520770 w 4017292"/>
                <a:gd name="connsiteY10" fmla="*/ 794385 h 5254836"/>
                <a:gd name="connisteX11" fmla="*/ 510610 w 4017292"/>
                <a:gd name="connsiteY11" fmla="*/ 878840 h 5254836"/>
                <a:gd name="connisteX12" fmla="*/ 510610 w 4017292"/>
                <a:gd name="connsiteY12" fmla="*/ 953135 h 5254836"/>
                <a:gd name="connisteX13" fmla="*/ 510610 w 4017292"/>
                <a:gd name="connsiteY13" fmla="*/ 1048385 h 5254836"/>
                <a:gd name="connisteX14" fmla="*/ 510610 w 4017292"/>
                <a:gd name="connsiteY14" fmla="*/ 1133475 h 5254836"/>
                <a:gd name="connisteX15" fmla="*/ 510610 w 4017292"/>
                <a:gd name="connsiteY15" fmla="*/ 1207135 h 5254836"/>
                <a:gd name="connisteX16" fmla="*/ 499815 w 4017292"/>
                <a:gd name="connsiteY16" fmla="*/ 1281430 h 5254836"/>
                <a:gd name="connisteX17" fmla="*/ 499815 w 4017292"/>
                <a:gd name="connsiteY17" fmla="*/ 1366520 h 5254836"/>
                <a:gd name="connisteX18" fmla="*/ 499815 w 4017292"/>
                <a:gd name="connsiteY18" fmla="*/ 1461770 h 5254836"/>
                <a:gd name="connisteX19" fmla="*/ 499815 w 4017292"/>
                <a:gd name="connsiteY19" fmla="*/ 1536065 h 5254836"/>
                <a:gd name="connisteX20" fmla="*/ 489020 w 4017292"/>
                <a:gd name="connsiteY20" fmla="*/ 1673225 h 5254836"/>
                <a:gd name="connisteX21" fmla="*/ 478860 w 4017292"/>
                <a:gd name="connsiteY21" fmla="*/ 1769110 h 5254836"/>
                <a:gd name="connisteX22" fmla="*/ 468065 w 4017292"/>
                <a:gd name="connsiteY22" fmla="*/ 1864360 h 5254836"/>
                <a:gd name="connisteX23" fmla="*/ 457270 w 4017292"/>
                <a:gd name="connsiteY23" fmla="*/ 1959610 h 5254836"/>
                <a:gd name="connisteX24" fmla="*/ 447110 w 4017292"/>
                <a:gd name="connsiteY24" fmla="*/ 2054860 h 5254836"/>
                <a:gd name="connisteX25" fmla="*/ 447110 w 4017292"/>
                <a:gd name="connsiteY25" fmla="*/ 2150110 h 5254836"/>
                <a:gd name="connisteX26" fmla="*/ 447110 w 4017292"/>
                <a:gd name="connsiteY26" fmla="*/ 2224405 h 5254836"/>
                <a:gd name="connisteX27" fmla="*/ 436315 w 4017292"/>
                <a:gd name="connsiteY27" fmla="*/ 2319655 h 5254836"/>
                <a:gd name="connisteX28" fmla="*/ 425520 w 4017292"/>
                <a:gd name="connsiteY28" fmla="*/ 2414905 h 5254836"/>
                <a:gd name="connisteX29" fmla="*/ 425520 w 4017292"/>
                <a:gd name="connsiteY29" fmla="*/ 2489200 h 5254836"/>
                <a:gd name="connisteX30" fmla="*/ 415360 w 4017292"/>
                <a:gd name="connsiteY30" fmla="*/ 2563495 h 5254836"/>
                <a:gd name="connisteX31" fmla="*/ 415360 w 4017292"/>
                <a:gd name="connsiteY31" fmla="*/ 2637155 h 5254836"/>
                <a:gd name="connisteX32" fmla="*/ 404565 w 4017292"/>
                <a:gd name="connsiteY32" fmla="*/ 2722245 h 5254836"/>
                <a:gd name="connisteX33" fmla="*/ 404565 w 4017292"/>
                <a:gd name="connsiteY33" fmla="*/ 2817495 h 5254836"/>
                <a:gd name="connisteX34" fmla="*/ 404565 w 4017292"/>
                <a:gd name="connsiteY34" fmla="*/ 2891790 h 5254836"/>
                <a:gd name="connisteX35" fmla="*/ 404565 w 4017292"/>
                <a:gd name="connsiteY35" fmla="*/ 2965450 h 5254836"/>
                <a:gd name="connisteX36" fmla="*/ 404565 w 4017292"/>
                <a:gd name="connsiteY36" fmla="*/ 3039745 h 5254836"/>
                <a:gd name="connisteX37" fmla="*/ 404565 w 4017292"/>
                <a:gd name="connsiteY37" fmla="*/ 3114040 h 5254836"/>
                <a:gd name="connisteX38" fmla="*/ 404565 w 4017292"/>
                <a:gd name="connsiteY38" fmla="*/ 3188335 h 5254836"/>
                <a:gd name="connisteX39" fmla="*/ 415360 w 4017292"/>
                <a:gd name="connsiteY39" fmla="*/ 3272790 h 5254836"/>
                <a:gd name="connisteX40" fmla="*/ 404565 w 4017292"/>
                <a:gd name="connsiteY40" fmla="*/ 3357880 h 5254836"/>
                <a:gd name="connisteX41" fmla="*/ 372815 w 4017292"/>
                <a:gd name="connsiteY41" fmla="*/ 3431540 h 5254836"/>
                <a:gd name="connisteX42" fmla="*/ 330270 w 4017292"/>
                <a:gd name="connsiteY42" fmla="*/ 3495675 h 5254836"/>
                <a:gd name="connisteX43" fmla="*/ 255975 w 4017292"/>
                <a:gd name="connsiteY43" fmla="*/ 3559175 h 5254836"/>
                <a:gd name="connisteX44" fmla="*/ 182315 w 4017292"/>
                <a:gd name="connsiteY44" fmla="*/ 3611880 h 5254836"/>
                <a:gd name="connisteX45" fmla="*/ 108020 w 4017292"/>
                <a:gd name="connsiteY45" fmla="*/ 3664585 h 5254836"/>
                <a:gd name="connisteX46" fmla="*/ 54680 w 4017292"/>
                <a:gd name="connsiteY46" fmla="*/ 3728720 h 5254836"/>
                <a:gd name="connisteX47" fmla="*/ 22930 w 4017292"/>
                <a:gd name="connsiteY47" fmla="*/ 3802380 h 5254836"/>
                <a:gd name="connisteX48" fmla="*/ 1975 w 4017292"/>
                <a:gd name="connsiteY48" fmla="*/ 3876675 h 5254836"/>
                <a:gd name="connisteX49" fmla="*/ 1975 w 4017292"/>
                <a:gd name="connsiteY49" fmla="*/ 3950970 h 5254836"/>
                <a:gd name="connisteX50" fmla="*/ 1975 w 4017292"/>
                <a:gd name="connsiteY50" fmla="*/ 4035425 h 5254836"/>
                <a:gd name="connisteX51" fmla="*/ 1975 w 4017292"/>
                <a:gd name="connsiteY51" fmla="*/ 4130675 h 5254836"/>
                <a:gd name="connisteX52" fmla="*/ 22930 w 4017292"/>
                <a:gd name="connsiteY52" fmla="*/ 4215765 h 5254836"/>
                <a:gd name="connisteX53" fmla="*/ 44520 w 4017292"/>
                <a:gd name="connsiteY53" fmla="*/ 4290060 h 5254836"/>
                <a:gd name="connisteX54" fmla="*/ 54680 w 4017292"/>
                <a:gd name="connsiteY54" fmla="*/ 4363720 h 5254836"/>
                <a:gd name="connisteX55" fmla="*/ 97225 w 4017292"/>
                <a:gd name="connsiteY55" fmla="*/ 4438015 h 5254836"/>
                <a:gd name="connisteX56" fmla="*/ 118815 w 4017292"/>
                <a:gd name="connsiteY56" fmla="*/ 4512310 h 5254836"/>
                <a:gd name="connisteX57" fmla="*/ 150565 w 4017292"/>
                <a:gd name="connsiteY57" fmla="*/ 4586605 h 5254836"/>
                <a:gd name="connisteX58" fmla="*/ 171520 w 4017292"/>
                <a:gd name="connsiteY58" fmla="*/ 4660265 h 5254836"/>
                <a:gd name="connisteX59" fmla="*/ 214065 w 4017292"/>
                <a:gd name="connsiteY59" fmla="*/ 4724400 h 5254836"/>
                <a:gd name="connisteX60" fmla="*/ 245815 w 4017292"/>
                <a:gd name="connsiteY60" fmla="*/ 4798060 h 5254836"/>
                <a:gd name="connisteX61" fmla="*/ 309315 w 4017292"/>
                <a:gd name="connsiteY61" fmla="*/ 4872355 h 5254836"/>
                <a:gd name="connisteX62" fmla="*/ 362020 w 4017292"/>
                <a:gd name="connsiteY62" fmla="*/ 4957445 h 5254836"/>
                <a:gd name="connisteX63" fmla="*/ 436315 w 4017292"/>
                <a:gd name="connsiteY63" fmla="*/ 5031105 h 5254836"/>
                <a:gd name="connisteX64" fmla="*/ 531565 w 4017292"/>
                <a:gd name="connsiteY64" fmla="*/ 5073650 h 5254836"/>
                <a:gd name="connisteX65" fmla="*/ 605860 w 4017292"/>
                <a:gd name="connsiteY65" fmla="*/ 5105400 h 5254836"/>
                <a:gd name="connisteX66" fmla="*/ 680155 w 4017292"/>
                <a:gd name="connsiteY66" fmla="*/ 5137150 h 5254836"/>
                <a:gd name="connisteX67" fmla="*/ 753815 w 4017292"/>
                <a:gd name="connsiteY67" fmla="*/ 5158105 h 5254836"/>
                <a:gd name="connisteX68" fmla="*/ 838905 w 4017292"/>
                <a:gd name="connsiteY68" fmla="*/ 5158105 h 5254836"/>
                <a:gd name="connisteX69" fmla="*/ 913200 w 4017292"/>
                <a:gd name="connsiteY69" fmla="*/ 5179695 h 5254836"/>
                <a:gd name="connisteX70" fmla="*/ 1008450 w 4017292"/>
                <a:gd name="connsiteY70" fmla="*/ 5179695 h 5254836"/>
                <a:gd name="connisteX71" fmla="*/ 1082745 w 4017292"/>
                <a:gd name="connsiteY71" fmla="*/ 5190490 h 5254836"/>
                <a:gd name="connisteX72" fmla="*/ 1156405 w 4017292"/>
                <a:gd name="connsiteY72" fmla="*/ 5200650 h 5254836"/>
                <a:gd name="connisteX73" fmla="*/ 1241495 w 4017292"/>
                <a:gd name="connsiteY73" fmla="*/ 5211445 h 5254836"/>
                <a:gd name="connisteX74" fmla="*/ 1336745 w 4017292"/>
                <a:gd name="connsiteY74" fmla="*/ 5222240 h 5254836"/>
                <a:gd name="connisteX75" fmla="*/ 1421200 w 4017292"/>
                <a:gd name="connsiteY75" fmla="*/ 5232400 h 5254836"/>
                <a:gd name="connisteX76" fmla="*/ 1506290 w 4017292"/>
                <a:gd name="connsiteY76" fmla="*/ 5243195 h 5254836"/>
                <a:gd name="connisteX77" fmla="*/ 1622495 w 4017292"/>
                <a:gd name="connsiteY77" fmla="*/ 5253990 h 5254836"/>
                <a:gd name="connisteX78" fmla="*/ 1707585 w 4017292"/>
                <a:gd name="connsiteY78" fmla="*/ 5253990 h 5254836"/>
                <a:gd name="connisteX79" fmla="*/ 1834585 w 4017292"/>
                <a:gd name="connsiteY79" fmla="*/ 5253990 h 5254836"/>
                <a:gd name="connisteX80" fmla="*/ 1919040 w 4017292"/>
                <a:gd name="connsiteY80" fmla="*/ 5253990 h 5254836"/>
                <a:gd name="connisteX81" fmla="*/ 2025085 w 4017292"/>
                <a:gd name="connsiteY81" fmla="*/ 5253990 h 5254836"/>
                <a:gd name="connisteX82" fmla="*/ 2131130 w 4017292"/>
                <a:gd name="connsiteY82" fmla="*/ 5243195 h 5254836"/>
                <a:gd name="connisteX83" fmla="*/ 2226380 w 4017292"/>
                <a:gd name="connsiteY83" fmla="*/ 5243195 h 5254836"/>
                <a:gd name="connisteX84" fmla="*/ 2321630 w 4017292"/>
                <a:gd name="connsiteY84" fmla="*/ 5222240 h 5254836"/>
                <a:gd name="connisteX85" fmla="*/ 2395925 w 4017292"/>
                <a:gd name="connsiteY85" fmla="*/ 5211445 h 5254836"/>
                <a:gd name="connisteX86" fmla="*/ 2501970 w 4017292"/>
                <a:gd name="connsiteY86" fmla="*/ 5190490 h 5254836"/>
                <a:gd name="connisteX87" fmla="*/ 2618175 w 4017292"/>
                <a:gd name="connsiteY87" fmla="*/ 5158105 h 5254836"/>
                <a:gd name="connisteX88" fmla="*/ 2735015 w 4017292"/>
                <a:gd name="connsiteY88" fmla="*/ 5137150 h 5254836"/>
                <a:gd name="connisteX89" fmla="*/ 2830265 w 4017292"/>
                <a:gd name="connsiteY89" fmla="*/ 5105400 h 5254836"/>
                <a:gd name="connisteX90" fmla="*/ 2946470 w 4017292"/>
                <a:gd name="connsiteY90" fmla="*/ 5084445 h 5254836"/>
                <a:gd name="connisteX91" fmla="*/ 3031560 w 4017292"/>
                <a:gd name="connsiteY91" fmla="*/ 5052695 h 5254836"/>
                <a:gd name="connisteX92" fmla="*/ 3116015 w 4017292"/>
                <a:gd name="connsiteY92" fmla="*/ 5020945 h 5254836"/>
                <a:gd name="connisteX93" fmla="*/ 3201105 w 4017292"/>
                <a:gd name="connsiteY93" fmla="*/ 4999355 h 5254836"/>
                <a:gd name="connisteX94" fmla="*/ 3317310 w 4017292"/>
                <a:gd name="connsiteY94" fmla="*/ 4957445 h 5254836"/>
                <a:gd name="connisteX95" fmla="*/ 3402400 w 4017292"/>
                <a:gd name="connsiteY95" fmla="*/ 4925060 h 5254836"/>
                <a:gd name="connisteX96" fmla="*/ 3486855 w 4017292"/>
                <a:gd name="connsiteY96" fmla="*/ 4893310 h 5254836"/>
                <a:gd name="connisteX97" fmla="*/ 3561150 w 4017292"/>
                <a:gd name="connsiteY97" fmla="*/ 4840605 h 5254836"/>
                <a:gd name="connisteX98" fmla="*/ 3635445 w 4017292"/>
                <a:gd name="connsiteY98" fmla="*/ 4777105 h 5254836"/>
                <a:gd name="connisteX99" fmla="*/ 3730695 w 4017292"/>
                <a:gd name="connsiteY99" fmla="*/ 4745355 h 5254836"/>
                <a:gd name="connisteX100" fmla="*/ 3804990 w 4017292"/>
                <a:gd name="connsiteY100" fmla="*/ 4724400 h 5254836"/>
                <a:gd name="connisteX101" fmla="*/ 3868490 w 4017292"/>
                <a:gd name="connsiteY101" fmla="*/ 4660265 h 5254836"/>
                <a:gd name="connisteX102" fmla="*/ 3942150 w 4017292"/>
                <a:gd name="connsiteY102" fmla="*/ 4586605 h 5254836"/>
                <a:gd name="connisteX103" fmla="*/ 3974535 w 4017292"/>
                <a:gd name="connsiteY103" fmla="*/ 4512310 h 5254836"/>
                <a:gd name="connisteX104" fmla="*/ 3984695 w 4017292"/>
                <a:gd name="connsiteY104" fmla="*/ 4438015 h 5254836"/>
                <a:gd name="connisteX105" fmla="*/ 4006285 w 4017292"/>
                <a:gd name="connsiteY105" fmla="*/ 4353560 h 5254836"/>
                <a:gd name="connisteX106" fmla="*/ 4016445 w 4017292"/>
                <a:gd name="connsiteY106" fmla="*/ 4279265 h 5254836"/>
                <a:gd name="connisteX107" fmla="*/ 4016445 w 4017292"/>
                <a:gd name="connsiteY107" fmla="*/ 4194175 h 5254836"/>
                <a:gd name="connisteX108" fmla="*/ 4016445 w 4017292"/>
                <a:gd name="connsiteY108" fmla="*/ 4109720 h 5254836"/>
                <a:gd name="connisteX109" fmla="*/ 4016445 w 4017292"/>
                <a:gd name="connsiteY109" fmla="*/ 4025265 h 5254836"/>
                <a:gd name="connisteX110" fmla="*/ 4016445 w 4017292"/>
                <a:gd name="connsiteY110" fmla="*/ 3940175 h 5254836"/>
                <a:gd name="connisteX111" fmla="*/ 4006285 w 4017292"/>
                <a:gd name="connsiteY111" fmla="*/ 3865880 h 5254836"/>
                <a:gd name="connisteX112" fmla="*/ 3974535 w 4017292"/>
                <a:gd name="connsiteY112" fmla="*/ 3792220 h 5254836"/>
                <a:gd name="connisteX113" fmla="*/ 3942150 w 4017292"/>
                <a:gd name="connsiteY113" fmla="*/ 3717925 h 5254836"/>
                <a:gd name="connisteX114" fmla="*/ 3868490 w 4017292"/>
                <a:gd name="connsiteY114" fmla="*/ 3675380 h 5254836"/>
                <a:gd name="connisteX115" fmla="*/ 3773240 w 4017292"/>
                <a:gd name="connsiteY115" fmla="*/ 3643630 h 5254836"/>
                <a:gd name="connisteX116" fmla="*/ 3698945 w 4017292"/>
                <a:gd name="connsiteY116" fmla="*/ 3632835 h 5254836"/>
                <a:gd name="connisteX117" fmla="*/ 3603695 w 4017292"/>
                <a:gd name="connsiteY117" fmla="*/ 3611880 h 5254836"/>
                <a:gd name="connisteX118" fmla="*/ 3497650 w 4017292"/>
                <a:gd name="connsiteY118" fmla="*/ 3601085 h 5254836"/>
                <a:gd name="connisteX119" fmla="*/ 3412560 w 4017292"/>
                <a:gd name="connsiteY119" fmla="*/ 3580130 h 5254836"/>
                <a:gd name="connisteX120" fmla="*/ 3317310 w 4017292"/>
                <a:gd name="connsiteY120" fmla="*/ 3559175 h 5254836"/>
                <a:gd name="connisteX121" fmla="*/ 3222060 w 4017292"/>
                <a:gd name="connsiteY121" fmla="*/ 3548380 h 5254836"/>
                <a:gd name="connisteX122" fmla="*/ 3147765 w 4017292"/>
                <a:gd name="connsiteY122" fmla="*/ 3537585 h 5254836"/>
                <a:gd name="connisteX123" fmla="*/ 3063310 w 4017292"/>
                <a:gd name="connsiteY123" fmla="*/ 3505835 h 5254836"/>
                <a:gd name="connisteX124" fmla="*/ 2968060 w 4017292"/>
                <a:gd name="connsiteY124" fmla="*/ 3484880 h 5254836"/>
                <a:gd name="connisteX125" fmla="*/ 2882970 w 4017292"/>
                <a:gd name="connsiteY125" fmla="*/ 3453130 h 5254836"/>
                <a:gd name="connisteX126" fmla="*/ 2798515 w 4017292"/>
                <a:gd name="connsiteY126" fmla="*/ 3421380 h 5254836"/>
                <a:gd name="connisteX127" fmla="*/ 2724220 w 4017292"/>
                <a:gd name="connsiteY127" fmla="*/ 3410585 h 5254836"/>
                <a:gd name="connisteX128" fmla="*/ 2628970 w 4017292"/>
                <a:gd name="connsiteY128" fmla="*/ 3378835 h 5254836"/>
                <a:gd name="connisteX129" fmla="*/ 2554675 w 4017292"/>
                <a:gd name="connsiteY129" fmla="*/ 3357880 h 5254836"/>
                <a:gd name="connisteX130" fmla="*/ 2480380 w 4017292"/>
                <a:gd name="connsiteY130" fmla="*/ 3336290 h 5254836"/>
                <a:gd name="connisteX131" fmla="*/ 2406720 w 4017292"/>
                <a:gd name="connsiteY131" fmla="*/ 3336290 h 5254836"/>
                <a:gd name="connisteX132" fmla="*/ 2332425 w 4017292"/>
                <a:gd name="connsiteY132" fmla="*/ 3326130 h 5254836"/>
                <a:gd name="connisteX133" fmla="*/ 2205425 w 4017292"/>
                <a:gd name="connsiteY133" fmla="*/ 3294380 h 5254836"/>
                <a:gd name="connisteX134" fmla="*/ 2131130 w 4017292"/>
                <a:gd name="connsiteY134" fmla="*/ 3272790 h 5254836"/>
                <a:gd name="connisteX135" fmla="*/ 2056835 w 4017292"/>
                <a:gd name="connsiteY135" fmla="*/ 3262630 h 5254836"/>
                <a:gd name="connisteX136" fmla="*/ 1982540 w 4017292"/>
                <a:gd name="connsiteY136" fmla="*/ 3241040 h 5254836"/>
                <a:gd name="connisteX137" fmla="*/ 1908880 w 4017292"/>
                <a:gd name="connsiteY137" fmla="*/ 3230880 h 5254836"/>
                <a:gd name="connisteX138" fmla="*/ 1823790 w 4017292"/>
                <a:gd name="connsiteY138" fmla="*/ 3220085 h 5254836"/>
                <a:gd name="connisteX139" fmla="*/ 1728540 w 4017292"/>
                <a:gd name="connsiteY139" fmla="*/ 3220085 h 5254836"/>
                <a:gd name="connisteX140" fmla="*/ 1644085 w 4017292"/>
                <a:gd name="connsiteY140" fmla="*/ 3220085 h 5254836"/>
                <a:gd name="connisteX141" fmla="*/ 1558995 w 4017292"/>
                <a:gd name="connsiteY141" fmla="*/ 3220085 h 5254836"/>
                <a:gd name="connisteX142" fmla="*/ 1474540 w 4017292"/>
                <a:gd name="connsiteY142" fmla="*/ 3220085 h 5254836"/>
                <a:gd name="connisteX143" fmla="*/ 1389450 w 4017292"/>
                <a:gd name="connsiteY143" fmla="*/ 3230880 h 5254836"/>
                <a:gd name="connisteX144" fmla="*/ 1315790 w 4017292"/>
                <a:gd name="connsiteY144" fmla="*/ 3230880 h 5254836"/>
                <a:gd name="connisteX145" fmla="*/ 1251655 w 4017292"/>
                <a:gd name="connsiteY145" fmla="*/ 3230880 h 5254836"/>
                <a:gd name="connisteX146" fmla="*/ 1177995 w 4017292"/>
                <a:gd name="connsiteY146" fmla="*/ 3230880 h 5254836"/>
                <a:gd name="connisteX147" fmla="*/ 1092905 w 4017292"/>
                <a:gd name="connsiteY147" fmla="*/ 3230880 h 5254836"/>
                <a:gd name="connisteX148" fmla="*/ 1008450 w 4017292"/>
                <a:gd name="connsiteY148" fmla="*/ 3241040 h 5254836"/>
                <a:gd name="connisteX149" fmla="*/ 902405 w 4017292"/>
                <a:gd name="connsiteY149" fmla="*/ 3241040 h 5254836"/>
                <a:gd name="connisteX150" fmla="*/ 817950 w 4017292"/>
                <a:gd name="connsiteY150" fmla="*/ 3241040 h 5254836"/>
                <a:gd name="connisteX151" fmla="*/ 743655 w 4017292"/>
                <a:gd name="connsiteY151" fmla="*/ 3251835 h 5254836"/>
                <a:gd name="connisteX152" fmla="*/ 669360 w 4017292"/>
                <a:gd name="connsiteY152" fmla="*/ 3262630 h 5254836"/>
                <a:gd name="connisteX153" fmla="*/ 595065 w 4017292"/>
                <a:gd name="connsiteY153" fmla="*/ 3262630 h 5254836"/>
                <a:gd name="connisteX154" fmla="*/ 520770 w 4017292"/>
                <a:gd name="connsiteY154" fmla="*/ 3283585 h 5254836"/>
                <a:gd name="connisteX155" fmla="*/ 447110 w 4017292"/>
                <a:gd name="connsiteY155" fmla="*/ 3315335 h 525483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  <a:cxn ang="0">
                  <a:pos x="connisteX71" y="connsiteY71"/>
                </a:cxn>
                <a:cxn ang="0">
                  <a:pos x="connisteX72" y="connsiteY72"/>
                </a:cxn>
                <a:cxn ang="0">
                  <a:pos x="connisteX73" y="connsiteY73"/>
                </a:cxn>
                <a:cxn ang="0">
                  <a:pos x="connisteX74" y="connsiteY74"/>
                </a:cxn>
                <a:cxn ang="0">
                  <a:pos x="connisteX75" y="connsiteY75"/>
                </a:cxn>
                <a:cxn ang="0">
                  <a:pos x="connisteX76" y="connsiteY76"/>
                </a:cxn>
                <a:cxn ang="0">
                  <a:pos x="connisteX77" y="connsiteY77"/>
                </a:cxn>
                <a:cxn ang="0">
                  <a:pos x="connisteX78" y="connsiteY78"/>
                </a:cxn>
                <a:cxn ang="0">
                  <a:pos x="connisteX79" y="connsiteY79"/>
                </a:cxn>
                <a:cxn ang="0">
                  <a:pos x="connisteX80" y="connsiteY80"/>
                </a:cxn>
                <a:cxn ang="0">
                  <a:pos x="connisteX81" y="connsiteY81"/>
                </a:cxn>
                <a:cxn ang="0">
                  <a:pos x="connisteX82" y="connsiteY82"/>
                </a:cxn>
                <a:cxn ang="0">
                  <a:pos x="connisteX83" y="connsiteY83"/>
                </a:cxn>
                <a:cxn ang="0">
                  <a:pos x="connisteX84" y="connsiteY84"/>
                </a:cxn>
                <a:cxn ang="0">
                  <a:pos x="connisteX85" y="connsiteY85"/>
                </a:cxn>
                <a:cxn ang="0">
                  <a:pos x="connisteX86" y="connsiteY86"/>
                </a:cxn>
                <a:cxn ang="0">
                  <a:pos x="connisteX87" y="connsiteY87"/>
                </a:cxn>
                <a:cxn ang="0">
                  <a:pos x="connisteX88" y="connsiteY88"/>
                </a:cxn>
                <a:cxn ang="0">
                  <a:pos x="connisteX89" y="connsiteY89"/>
                </a:cxn>
                <a:cxn ang="0">
                  <a:pos x="connisteX90" y="connsiteY90"/>
                </a:cxn>
                <a:cxn ang="0">
                  <a:pos x="connisteX91" y="connsiteY91"/>
                </a:cxn>
                <a:cxn ang="0">
                  <a:pos x="connisteX92" y="connsiteY92"/>
                </a:cxn>
                <a:cxn ang="0">
                  <a:pos x="connisteX93" y="connsiteY93"/>
                </a:cxn>
                <a:cxn ang="0">
                  <a:pos x="connisteX94" y="connsiteY94"/>
                </a:cxn>
                <a:cxn ang="0">
                  <a:pos x="connisteX95" y="connsiteY95"/>
                </a:cxn>
                <a:cxn ang="0">
                  <a:pos x="connisteX96" y="connsiteY96"/>
                </a:cxn>
                <a:cxn ang="0">
                  <a:pos x="connisteX97" y="connsiteY97"/>
                </a:cxn>
                <a:cxn ang="0">
                  <a:pos x="connisteX98" y="connsiteY98"/>
                </a:cxn>
                <a:cxn ang="0">
                  <a:pos x="connisteX99" y="connsiteY99"/>
                </a:cxn>
                <a:cxn ang="0">
                  <a:pos x="connisteX100" y="connsiteY100"/>
                </a:cxn>
                <a:cxn ang="0">
                  <a:pos x="connisteX101" y="connsiteY101"/>
                </a:cxn>
                <a:cxn ang="0">
                  <a:pos x="connisteX102" y="connsiteY102"/>
                </a:cxn>
                <a:cxn ang="0">
                  <a:pos x="connisteX103" y="connsiteY103"/>
                </a:cxn>
                <a:cxn ang="0">
                  <a:pos x="connisteX104" y="connsiteY104"/>
                </a:cxn>
                <a:cxn ang="0">
                  <a:pos x="connisteX105" y="connsiteY105"/>
                </a:cxn>
                <a:cxn ang="0">
                  <a:pos x="connisteX106" y="connsiteY106"/>
                </a:cxn>
                <a:cxn ang="0">
                  <a:pos x="connisteX107" y="connsiteY107"/>
                </a:cxn>
                <a:cxn ang="0">
                  <a:pos x="connisteX108" y="connsiteY108"/>
                </a:cxn>
                <a:cxn ang="0">
                  <a:pos x="connisteX109" y="connsiteY109"/>
                </a:cxn>
                <a:cxn ang="0">
                  <a:pos x="connisteX110" y="connsiteY110"/>
                </a:cxn>
                <a:cxn ang="0">
                  <a:pos x="connisteX111" y="connsiteY111"/>
                </a:cxn>
                <a:cxn ang="0">
                  <a:pos x="connisteX112" y="connsiteY112"/>
                </a:cxn>
                <a:cxn ang="0">
                  <a:pos x="connisteX113" y="connsiteY113"/>
                </a:cxn>
                <a:cxn ang="0">
                  <a:pos x="connisteX114" y="connsiteY114"/>
                </a:cxn>
                <a:cxn ang="0">
                  <a:pos x="connisteX115" y="connsiteY115"/>
                </a:cxn>
                <a:cxn ang="0">
                  <a:pos x="connisteX116" y="connsiteY116"/>
                </a:cxn>
                <a:cxn ang="0">
                  <a:pos x="connisteX117" y="connsiteY117"/>
                </a:cxn>
                <a:cxn ang="0">
                  <a:pos x="connisteX118" y="connsiteY118"/>
                </a:cxn>
                <a:cxn ang="0">
                  <a:pos x="connisteX119" y="connsiteY119"/>
                </a:cxn>
                <a:cxn ang="0">
                  <a:pos x="connisteX120" y="connsiteY120"/>
                </a:cxn>
                <a:cxn ang="0">
                  <a:pos x="connisteX121" y="connsiteY121"/>
                </a:cxn>
                <a:cxn ang="0">
                  <a:pos x="connisteX122" y="connsiteY122"/>
                </a:cxn>
                <a:cxn ang="0">
                  <a:pos x="connisteX123" y="connsiteY123"/>
                </a:cxn>
                <a:cxn ang="0">
                  <a:pos x="connisteX124" y="connsiteY124"/>
                </a:cxn>
                <a:cxn ang="0">
                  <a:pos x="connisteX125" y="connsiteY125"/>
                </a:cxn>
                <a:cxn ang="0">
                  <a:pos x="connisteX126" y="connsiteY126"/>
                </a:cxn>
                <a:cxn ang="0">
                  <a:pos x="connisteX127" y="connsiteY127"/>
                </a:cxn>
                <a:cxn ang="0">
                  <a:pos x="connisteX128" y="connsiteY128"/>
                </a:cxn>
                <a:cxn ang="0">
                  <a:pos x="connisteX129" y="connsiteY129"/>
                </a:cxn>
                <a:cxn ang="0">
                  <a:pos x="connisteX130" y="connsiteY130"/>
                </a:cxn>
                <a:cxn ang="0">
                  <a:pos x="connisteX131" y="connsiteY131"/>
                </a:cxn>
                <a:cxn ang="0">
                  <a:pos x="connisteX132" y="connsiteY132"/>
                </a:cxn>
                <a:cxn ang="0">
                  <a:pos x="connisteX133" y="connsiteY133"/>
                </a:cxn>
                <a:cxn ang="0">
                  <a:pos x="connisteX134" y="connsiteY134"/>
                </a:cxn>
                <a:cxn ang="0">
                  <a:pos x="connisteX135" y="connsiteY135"/>
                </a:cxn>
                <a:cxn ang="0">
                  <a:pos x="connisteX136" y="connsiteY136"/>
                </a:cxn>
                <a:cxn ang="0">
                  <a:pos x="connisteX137" y="connsiteY137"/>
                </a:cxn>
                <a:cxn ang="0">
                  <a:pos x="connisteX138" y="connsiteY138"/>
                </a:cxn>
                <a:cxn ang="0">
                  <a:pos x="connisteX139" y="connsiteY139"/>
                </a:cxn>
                <a:cxn ang="0">
                  <a:pos x="connisteX140" y="connsiteY140"/>
                </a:cxn>
                <a:cxn ang="0">
                  <a:pos x="connisteX141" y="connsiteY141"/>
                </a:cxn>
                <a:cxn ang="0">
                  <a:pos x="connisteX142" y="connsiteY142"/>
                </a:cxn>
                <a:cxn ang="0">
                  <a:pos x="connisteX143" y="connsiteY143"/>
                </a:cxn>
                <a:cxn ang="0">
                  <a:pos x="connisteX144" y="connsiteY144"/>
                </a:cxn>
                <a:cxn ang="0">
                  <a:pos x="connisteX145" y="connsiteY145"/>
                </a:cxn>
                <a:cxn ang="0">
                  <a:pos x="connisteX146" y="connsiteY146"/>
                </a:cxn>
                <a:cxn ang="0">
                  <a:pos x="connisteX147" y="connsiteY147"/>
                </a:cxn>
                <a:cxn ang="0">
                  <a:pos x="connisteX148" y="connsiteY148"/>
                </a:cxn>
                <a:cxn ang="0">
                  <a:pos x="connisteX149" y="connsiteY149"/>
                </a:cxn>
                <a:cxn ang="0">
                  <a:pos x="connisteX150" y="connsiteY150"/>
                </a:cxn>
                <a:cxn ang="0">
                  <a:pos x="connisteX151" y="connsiteY151"/>
                </a:cxn>
                <a:cxn ang="0">
                  <a:pos x="connisteX152" y="connsiteY152"/>
                </a:cxn>
                <a:cxn ang="0">
                  <a:pos x="connisteX153" y="connsiteY153"/>
                </a:cxn>
                <a:cxn ang="0">
                  <a:pos x="connisteX154" y="connsiteY154"/>
                </a:cxn>
                <a:cxn ang="0">
                  <a:pos x="connisteX155" y="connsiteY155"/>
                </a:cxn>
              </a:cxnLst>
              <a:rect l="l" t="t" r="r" b="b"/>
              <a:pathLst>
                <a:path w="4017292" h="5254837">
                  <a:moveTo>
                    <a:pt x="584906" y="0"/>
                  </a:moveTo>
                  <a:cubicBezTo>
                    <a:pt x="583001" y="13335"/>
                    <a:pt x="578556" y="44450"/>
                    <a:pt x="574111" y="74295"/>
                  </a:cubicBezTo>
                  <a:cubicBezTo>
                    <a:pt x="569666" y="104140"/>
                    <a:pt x="565221" y="118110"/>
                    <a:pt x="563316" y="147955"/>
                  </a:cubicBezTo>
                  <a:cubicBezTo>
                    <a:pt x="561411" y="177800"/>
                    <a:pt x="563316" y="190500"/>
                    <a:pt x="563316" y="222250"/>
                  </a:cubicBezTo>
                  <a:cubicBezTo>
                    <a:pt x="563316" y="254000"/>
                    <a:pt x="563316" y="275590"/>
                    <a:pt x="563316" y="307340"/>
                  </a:cubicBezTo>
                  <a:cubicBezTo>
                    <a:pt x="563316" y="339090"/>
                    <a:pt x="563316" y="349250"/>
                    <a:pt x="563316" y="381000"/>
                  </a:cubicBezTo>
                  <a:cubicBezTo>
                    <a:pt x="563316" y="412750"/>
                    <a:pt x="565221" y="434340"/>
                    <a:pt x="563316" y="466090"/>
                  </a:cubicBezTo>
                  <a:cubicBezTo>
                    <a:pt x="561411" y="497840"/>
                    <a:pt x="557601" y="509905"/>
                    <a:pt x="553156" y="539750"/>
                  </a:cubicBezTo>
                  <a:cubicBezTo>
                    <a:pt x="548711" y="569595"/>
                    <a:pt x="546806" y="580390"/>
                    <a:pt x="542361" y="614045"/>
                  </a:cubicBezTo>
                  <a:cubicBezTo>
                    <a:pt x="537916" y="647700"/>
                    <a:pt x="536011" y="673100"/>
                    <a:pt x="531566" y="709295"/>
                  </a:cubicBezTo>
                  <a:cubicBezTo>
                    <a:pt x="527121" y="745490"/>
                    <a:pt x="525216" y="760730"/>
                    <a:pt x="520771" y="794385"/>
                  </a:cubicBezTo>
                  <a:cubicBezTo>
                    <a:pt x="516326" y="828040"/>
                    <a:pt x="512516" y="847090"/>
                    <a:pt x="510611" y="878840"/>
                  </a:cubicBezTo>
                  <a:cubicBezTo>
                    <a:pt x="508706" y="910590"/>
                    <a:pt x="510611" y="919480"/>
                    <a:pt x="510611" y="953135"/>
                  </a:cubicBezTo>
                  <a:cubicBezTo>
                    <a:pt x="510611" y="986790"/>
                    <a:pt x="510611" y="1012190"/>
                    <a:pt x="510611" y="1048385"/>
                  </a:cubicBezTo>
                  <a:cubicBezTo>
                    <a:pt x="510611" y="1084580"/>
                    <a:pt x="510611" y="1101725"/>
                    <a:pt x="510611" y="1133475"/>
                  </a:cubicBezTo>
                  <a:cubicBezTo>
                    <a:pt x="510611" y="1165225"/>
                    <a:pt x="512516" y="1177290"/>
                    <a:pt x="510611" y="1207135"/>
                  </a:cubicBezTo>
                  <a:cubicBezTo>
                    <a:pt x="508706" y="1236980"/>
                    <a:pt x="501721" y="1249680"/>
                    <a:pt x="499816" y="1281430"/>
                  </a:cubicBezTo>
                  <a:cubicBezTo>
                    <a:pt x="497911" y="1313180"/>
                    <a:pt x="499816" y="1330325"/>
                    <a:pt x="499816" y="1366520"/>
                  </a:cubicBezTo>
                  <a:cubicBezTo>
                    <a:pt x="499816" y="1402715"/>
                    <a:pt x="499816" y="1428115"/>
                    <a:pt x="499816" y="1461770"/>
                  </a:cubicBezTo>
                  <a:cubicBezTo>
                    <a:pt x="499816" y="1495425"/>
                    <a:pt x="501721" y="1493520"/>
                    <a:pt x="499816" y="1536065"/>
                  </a:cubicBezTo>
                  <a:cubicBezTo>
                    <a:pt x="497911" y="1578610"/>
                    <a:pt x="493466" y="1626870"/>
                    <a:pt x="489021" y="1673225"/>
                  </a:cubicBezTo>
                  <a:cubicBezTo>
                    <a:pt x="484576" y="1719580"/>
                    <a:pt x="483306" y="1731010"/>
                    <a:pt x="478861" y="1769110"/>
                  </a:cubicBezTo>
                  <a:cubicBezTo>
                    <a:pt x="474416" y="1807210"/>
                    <a:pt x="472511" y="1826260"/>
                    <a:pt x="468066" y="1864360"/>
                  </a:cubicBezTo>
                  <a:cubicBezTo>
                    <a:pt x="463621" y="1902460"/>
                    <a:pt x="461716" y="1921510"/>
                    <a:pt x="457271" y="1959610"/>
                  </a:cubicBezTo>
                  <a:cubicBezTo>
                    <a:pt x="452826" y="1997710"/>
                    <a:pt x="449016" y="2016760"/>
                    <a:pt x="447111" y="2054860"/>
                  </a:cubicBezTo>
                  <a:cubicBezTo>
                    <a:pt x="445206" y="2092960"/>
                    <a:pt x="447111" y="2116455"/>
                    <a:pt x="447111" y="2150110"/>
                  </a:cubicBezTo>
                  <a:cubicBezTo>
                    <a:pt x="447111" y="2183765"/>
                    <a:pt x="449016" y="2190750"/>
                    <a:pt x="447111" y="2224405"/>
                  </a:cubicBezTo>
                  <a:cubicBezTo>
                    <a:pt x="445206" y="2258060"/>
                    <a:pt x="440761" y="2281555"/>
                    <a:pt x="436316" y="2319655"/>
                  </a:cubicBezTo>
                  <a:cubicBezTo>
                    <a:pt x="431871" y="2357755"/>
                    <a:pt x="427426" y="2381250"/>
                    <a:pt x="425521" y="2414905"/>
                  </a:cubicBezTo>
                  <a:cubicBezTo>
                    <a:pt x="423616" y="2448560"/>
                    <a:pt x="427426" y="2459355"/>
                    <a:pt x="425521" y="2489200"/>
                  </a:cubicBezTo>
                  <a:cubicBezTo>
                    <a:pt x="423616" y="2519045"/>
                    <a:pt x="417266" y="2533650"/>
                    <a:pt x="415361" y="2563495"/>
                  </a:cubicBezTo>
                  <a:cubicBezTo>
                    <a:pt x="413456" y="2593340"/>
                    <a:pt x="417266" y="2605405"/>
                    <a:pt x="415361" y="2637155"/>
                  </a:cubicBezTo>
                  <a:cubicBezTo>
                    <a:pt x="413456" y="2668905"/>
                    <a:pt x="406471" y="2686050"/>
                    <a:pt x="404566" y="2722245"/>
                  </a:cubicBezTo>
                  <a:cubicBezTo>
                    <a:pt x="402661" y="2758440"/>
                    <a:pt x="404566" y="2783840"/>
                    <a:pt x="404566" y="2817495"/>
                  </a:cubicBezTo>
                  <a:cubicBezTo>
                    <a:pt x="404566" y="2851150"/>
                    <a:pt x="404566" y="2861945"/>
                    <a:pt x="404566" y="2891790"/>
                  </a:cubicBezTo>
                  <a:cubicBezTo>
                    <a:pt x="404566" y="2921635"/>
                    <a:pt x="404566" y="2935605"/>
                    <a:pt x="404566" y="2965450"/>
                  </a:cubicBezTo>
                  <a:cubicBezTo>
                    <a:pt x="404566" y="2995295"/>
                    <a:pt x="404566" y="3009900"/>
                    <a:pt x="404566" y="3039745"/>
                  </a:cubicBezTo>
                  <a:cubicBezTo>
                    <a:pt x="404566" y="3069590"/>
                    <a:pt x="404566" y="3084195"/>
                    <a:pt x="404566" y="3114040"/>
                  </a:cubicBezTo>
                  <a:cubicBezTo>
                    <a:pt x="404566" y="3143885"/>
                    <a:pt x="402661" y="3156585"/>
                    <a:pt x="404566" y="3188335"/>
                  </a:cubicBezTo>
                  <a:cubicBezTo>
                    <a:pt x="406471" y="3220085"/>
                    <a:pt x="415361" y="3239135"/>
                    <a:pt x="415361" y="3272790"/>
                  </a:cubicBezTo>
                  <a:cubicBezTo>
                    <a:pt x="415361" y="3306445"/>
                    <a:pt x="412821" y="3326130"/>
                    <a:pt x="404566" y="3357880"/>
                  </a:cubicBezTo>
                  <a:cubicBezTo>
                    <a:pt x="396311" y="3389630"/>
                    <a:pt x="387421" y="3404235"/>
                    <a:pt x="372816" y="3431540"/>
                  </a:cubicBezTo>
                  <a:cubicBezTo>
                    <a:pt x="358211" y="3458845"/>
                    <a:pt x="353766" y="3470275"/>
                    <a:pt x="330271" y="3495675"/>
                  </a:cubicBezTo>
                  <a:cubicBezTo>
                    <a:pt x="306776" y="3521075"/>
                    <a:pt x="285821" y="3535680"/>
                    <a:pt x="255976" y="3559175"/>
                  </a:cubicBezTo>
                  <a:cubicBezTo>
                    <a:pt x="226131" y="3582670"/>
                    <a:pt x="212161" y="3590925"/>
                    <a:pt x="182316" y="3611880"/>
                  </a:cubicBezTo>
                  <a:cubicBezTo>
                    <a:pt x="152471" y="3632835"/>
                    <a:pt x="133421" y="3641090"/>
                    <a:pt x="108021" y="3664585"/>
                  </a:cubicBezTo>
                  <a:cubicBezTo>
                    <a:pt x="82621" y="3688080"/>
                    <a:pt x="71826" y="3701415"/>
                    <a:pt x="54681" y="3728720"/>
                  </a:cubicBezTo>
                  <a:cubicBezTo>
                    <a:pt x="37536" y="3756025"/>
                    <a:pt x="33726" y="3772535"/>
                    <a:pt x="22931" y="3802380"/>
                  </a:cubicBezTo>
                  <a:cubicBezTo>
                    <a:pt x="12136" y="3832225"/>
                    <a:pt x="6421" y="3846830"/>
                    <a:pt x="1976" y="3876675"/>
                  </a:cubicBezTo>
                  <a:cubicBezTo>
                    <a:pt x="-2469" y="3906520"/>
                    <a:pt x="1976" y="3919220"/>
                    <a:pt x="1976" y="3950970"/>
                  </a:cubicBezTo>
                  <a:cubicBezTo>
                    <a:pt x="1976" y="3982720"/>
                    <a:pt x="1976" y="3999230"/>
                    <a:pt x="1976" y="4035425"/>
                  </a:cubicBezTo>
                  <a:cubicBezTo>
                    <a:pt x="1976" y="4071620"/>
                    <a:pt x="-2469" y="4094480"/>
                    <a:pt x="1976" y="4130675"/>
                  </a:cubicBezTo>
                  <a:cubicBezTo>
                    <a:pt x="6421" y="4166870"/>
                    <a:pt x="14676" y="4184015"/>
                    <a:pt x="22931" y="4215765"/>
                  </a:cubicBezTo>
                  <a:cubicBezTo>
                    <a:pt x="31186" y="4247515"/>
                    <a:pt x="38171" y="4260215"/>
                    <a:pt x="44521" y="4290060"/>
                  </a:cubicBezTo>
                  <a:cubicBezTo>
                    <a:pt x="50871" y="4319905"/>
                    <a:pt x="43886" y="4333875"/>
                    <a:pt x="54681" y="4363720"/>
                  </a:cubicBezTo>
                  <a:cubicBezTo>
                    <a:pt x="65476" y="4393565"/>
                    <a:pt x="84526" y="4408170"/>
                    <a:pt x="97226" y="4438015"/>
                  </a:cubicBezTo>
                  <a:cubicBezTo>
                    <a:pt x="109926" y="4467860"/>
                    <a:pt x="108021" y="4482465"/>
                    <a:pt x="118816" y="4512310"/>
                  </a:cubicBezTo>
                  <a:cubicBezTo>
                    <a:pt x="129611" y="4542155"/>
                    <a:pt x="139771" y="4556760"/>
                    <a:pt x="150566" y="4586605"/>
                  </a:cubicBezTo>
                  <a:cubicBezTo>
                    <a:pt x="161361" y="4616450"/>
                    <a:pt x="158821" y="4632960"/>
                    <a:pt x="171521" y="4660265"/>
                  </a:cubicBezTo>
                  <a:cubicBezTo>
                    <a:pt x="184221" y="4687570"/>
                    <a:pt x="199461" y="4697095"/>
                    <a:pt x="214066" y="4724400"/>
                  </a:cubicBezTo>
                  <a:cubicBezTo>
                    <a:pt x="228671" y="4751705"/>
                    <a:pt x="226766" y="4768215"/>
                    <a:pt x="245816" y="4798060"/>
                  </a:cubicBezTo>
                  <a:cubicBezTo>
                    <a:pt x="264866" y="4827905"/>
                    <a:pt x="285821" y="4840605"/>
                    <a:pt x="309316" y="4872355"/>
                  </a:cubicBezTo>
                  <a:cubicBezTo>
                    <a:pt x="332811" y="4904105"/>
                    <a:pt x="336621" y="4925695"/>
                    <a:pt x="362021" y="4957445"/>
                  </a:cubicBezTo>
                  <a:cubicBezTo>
                    <a:pt x="387421" y="4989195"/>
                    <a:pt x="402661" y="5007610"/>
                    <a:pt x="436316" y="5031105"/>
                  </a:cubicBezTo>
                  <a:cubicBezTo>
                    <a:pt x="469971" y="5054600"/>
                    <a:pt x="497911" y="5059045"/>
                    <a:pt x="531566" y="5073650"/>
                  </a:cubicBezTo>
                  <a:cubicBezTo>
                    <a:pt x="565221" y="5088255"/>
                    <a:pt x="576016" y="5092700"/>
                    <a:pt x="605861" y="5105400"/>
                  </a:cubicBezTo>
                  <a:cubicBezTo>
                    <a:pt x="635706" y="5118100"/>
                    <a:pt x="650311" y="5126355"/>
                    <a:pt x="680156" y="5137150"/>
                  </a:cubicBezTo>
                  <a:cubicBezTo>
                    <a:pt x="710001" y="5147945"/>
                    <a:pt x="722066" y="5153660"/>
                    <a:pt x="753816" y="5158105"/>
                  </a:cubicBezTo>
                  <a:cubicBezTo>
                    <a:pt x="785566" y="5162550"/>
                    <a:pt x="807156" y="5153660"/>
                    <a:pt x="838906" y="5158105"/>
                  </a:cubicBezTo>
                  <a:cubicBezTo>
                    <a:pt x="870656" y="5162550"/>
                    <a:pt x="879546" y="5175250"/>
                    <a:pt x="913201" y="5179695"/>
                  </a:cubicBezTo>
                  <a:cubicBezTo>
                    <a:pt x="946856" y="5184140"/>
                    <a:pt x="974796" y="5177790"/>
                    <a:pt x="1008451" y="5179695"/>
                  </a:cubicBezTo>
                  <a:cubicBezTo>
                    <a:pt x="1042106" y="5181600"/>
                    <a:pt x="1052901" y="5186045"/>
                    <a:pt x="1082746" y="5190490"/>
                  </a:cubicBezTo>
                  <a:cubicBezTo>
                    <a:pt x="1112591" y="5194935"/>
                    <a:pt x="1124656" y="5196205"/>
                    <a:pt x="1156406" y="5200650"/>
                  </a:cubicBezTo>
                  <a:cubicBezTo>
                    <a:pt x="1188156" y="5205095"/>
                    <a:pt x="1205301" y="5207000"/>
                    <a:pt x="1241496" y="5211445"/>
                  </a:cubicBezTo>
                  <a:cubicBezTo>
                    <a:pt x="1277691" y="5215890"/>
                    <a:pt x="1300551" y="5217795"/>
                    <a:pt x="1336746" y="5222240"/>
                  </a:cubicBezTo>
                  <a:cubicBezTo>
                    <a:pt x="1372941" y="5226685"/>
                    <a:pt x="1387546" y="5227955"/>
                    <a:pt x="1421201" y="5232400"/>
                  </a:cubicBezTo>
                  <a:cubicBezTo>
                    <a:pt x="1454856" y="5236845"/>
                    <a:pt x="1466286" y="5238750"/>
                    <a:pt x="1506291" y="5243195"/>
                  </a:cubicBezTo>
                  <a:cubicBezTo>
                    <a:pt x="1546296" y="5247640"/>
                    <a:pt x="1582491" y="5252085"/>
                    <a:pt x="1622496" y="5253990"/>
                  </a:cubicBezTo>
                  <a:cubicBezTo>
                    <a:pt x="1662501" y="5255895"/>
                    <a:pt x="1665041" y="5253990"/>
                    <a:pt x="1707586" y="5253990"/>
                  </a:cubicBezTo>
                  <a:cubicBezTo>
                    <a:pt x="1750131" y="5253990"/>
                    <a:pt x="1792041" y="5253990"/>
                    <a:pt x="1834586" y="5253990"/>
                  </a:cubicBezTo>
                  <a:cubicBezTo>
                    <a:pt x="1877131" y="5253990"/>
                    <a:pt x="1880941" y="5253990"/>
                    <a:pt x="1919041" y="5253990"/>
                  </a:cubicBezTo>
                  <a:cubicBezTo>
                    <a:pt x="1957141" y="5253990"/>
                    <a:pt x="1982541" y="5255895"/>
                    <a:pt x="2025086" y="5253990"/>
                  </a:cubicBezTo>
                  <a:cubicBezTo>
                    <a:pt x="2067631" y="5252085"/>
                    <a:pt x="2091126" y="5245100"/>
                    <a:pt x="2131131" y="5243195"/>
                  </a:cubicBezTo>
                  <a:cubicBezTo>
                    <a:pt x="2171136" y="5241290"/>
                    <a:pt x="2188281" y="5247640"/>
                    <a:pt x="2226381" y="5243195"/>
                  </a:cubicBezTo>
                  <a:cubicBezTo>
                    <a:pt x="2264481" y="5238750"/>
                    <a:pt x="2287976" y="5228590"/>
                    <a:pt x="2321631" y="5222240"/>
                  </a:cubicBezTo>
                  <a:cubicBezTo>
                    <a:pt x="2355286" y="5215890"/>
                    <a:pt x="2359731" y="5217795"/>
                    <a:pt x="2395926" y="5211445"/>
                  </a:cubicBezTo>
                  <a:cubicBezTo>
                    <a:pt x="2432121" y="5205095"/>
                    <a:pt x="2457521" y="5201285"/>
                    <a:pt x="2501971" y="5190490"/>
                  </a:cubicBezTo>
                  <a:cubicBezTo>
                    <a:pt x="2546421" y="5179695"/>
                    <a:pt x="2571821" y="5168900"/>
                    <a:pt x="2618176" y="5158105"/>
                  </a:cubicBezTo>
                  <a:cubicBezTo>
                    <a:pt x="2664531" y="5147310"/>
                    <a:pt x="2692471" y="5147945"/>
                    <a:pt x="2735016" y="5137150"/>
                  </a:cubicBezTo>
                  <a:cubicBezTo>
                    <a:pt x="2777561" y="5126355"/>
                    <a:pt x="2787721" y="5116195"/>
                    <a:pt x="2830266" y="5105400"/>
                  </a:cubicBezTo>
                  <a:cubicBezTo>
                    <a:pt x="2872811" y="5094605"/>
                    <a:pt x="2906466" y="5095240"/>
                    <a:pt x="2946471" y="5084445"/>
                  </a:cubicBezTo>
                  <a:cubicBezTo>
                    <a:pt x="2986476" y="5073650"/>
                    <a:pt x="2997906" y="5065395"/>
                    <a:pt x="3031561" y="5052695"/>
                  </a:cubicBezTo>
                  <a:cubicBezTo>
                    <a:pt x="3065216" y="5039995"/>
                    <a:pt x="3082361" y="5031740"/>
                    <a:pt x="3116016" y="5020945"/>
                  </a:cubicBezTo>
                  <a:cubicBezTo>
                    <a:pt x="3149671" y="5010150"/>
                    <a:pt x="3161101" y="5012055"/>
                    <a:pt x="3201106" y="4999355"/>
                  </a:cubicBezTo>
                  <a:cubicBezTo>
                    <a:pt x="3241111" y="4986655"/>
                    <a:pt x="3277306" y="4972050"/>
                    <a:pt x="3317311" y="4957445"/>
                  </a:cubicBezTo>
                  <a:cubicBezTo>
                    <a:pt x="3357316" y="4942840"/>
                    <a:pt x="3368746" y="4937760"/>
                    <a:pt x="3402401" y="4925060"/>
                  </a:cubicBezTo>
                  <a:cubicBezTo>
                    <a:pt x="3436056" y="4912360"/>
                    <a:pt x="3455106" y="4910455"/>
                    <a:pt x="3486856" y="4893310"/>
                  </a:cubicBezTo>
                  <a:cubicBezTo>
                    <a:pt x="3518606" y="4876165"/>
                    <a:pt x="3531306" y="4864100"/>
                    <a:pt x="3561151" y="4840605"/>
                  </a:cubicBezTo>
                  <a:cubicBezTo>
                    <a:pt x="3590996" y="4817110"/>
                    <a:pt x="3601791" y="4796155"/>
                    <a:pt x="3635446" y="4777105"/>
                  </a:cubicBezTo>
                  <a:cubicBezTo>
                    <a:pt x="3669101" y="4758055"/>
                    <a:pt x="3697041" y="4756150"/>
                    <a:pt x="3730696" y="4745355"/>
                  </a:cubicBezTo>
                  <a:cubicBezTo>
                    <a:pt x="3764351" y="4734560"/>
                    <a:pt x="3777686" y="4741545"/>
                    <a:pt x="3804991" y="4724400"/>
                  </a:cubicBezTo>
                  <a:cubicBezTo>
                    <a:pt x="3832296" y="4707255"/>
                    <a:pt x="3841186" y="4687570"/>
                    <a:pt x="3868491" y="4660265"/>
                  </a:cubicBezTo>
                  <a:cubicBezTo>
                    <a:pt x="3895796" y="4632960"/>
                    <a:pt x="3921196" y="4616450"/>
                    <a:pt x="3942151" y="4586605"/>
                  </a:cubicBezTo>
                  <a:cubicBezTo>
                    <a:pt x="3963106" y="4556760"/>
                    <a:pt x="3966281" y="4542155"/>
                    <a:pt x="3974536" y="4512310"/>
                  </a:cubicBezTo>
                  <a:cubicBezTo>
                    <a:pt x="3982791" y="4482465"/>
                    <a:pt x="3978346" y="4469765"/>
                    <a:pt x="3984696" y="4438015"/>
                  </a:cubicBezTo>
                  <a:cubicBezTo>
                    <a:pt x="3991046" y="4406265"/>
                    <a:pt x="3999936" y="4385310"/>
                    <a:pt x="4006286" y="4353560"/>
                  </a:cubicBezTo>
                  <a:cubicBezTo>
                    <a:pt x="4012636" y="4321810"/>
                    <a:pt x="4014541" y="4311015"/>
                    <a:pt x="4016446" y="4279265"/>
                  </a:cubicBezTo>
                  <a:cubicBezTo>
                    <a:pt x="4018351" y="4247515"/>
                    <a:pt x="4016446" y="4227830"/>
                    <a:pt x="4016446" y="4194175"/>
                  </a:cubicBezTo>
                  <a:cubicBezTo>
                    <a:pt x="4016446" y="4160520"/>
                    <a:pt x="4016446" y="4143375"/>
                    <a:pt x="4016446" y="4109720"/>
                  </a:cubicBezTo>
                  <a:cubicBezTo>
                    <a:pt x="4016446" y="4076065"/>
                    <a:pt x="4016446" y="4058920"/>
                    <a:pt x="4016446" y="4025265"/>
                  </a:cubicBezTo>
                  <a:cubicBezTo>
                    <a:pt x="4016446" y="3991610"/>
                    <a:pt x="4018351" y="3971925"/>
                    <a:pt x="4016446" y="3940175"/>
                  </a:cubicBezTo>
                  <a:cubicBezTo>
                    <a:pt x="4014541" y="3908425"/>
                    <a:pt x="4014541" y="3895725"/>
                    <a:pt x="4006286" y="3865880"/>
                  </a:cubicBezTo>
                  <a:cubicBezTo>
                    <a:pt x="3998031" y="3836035"/>
                    <a:pt x="3987236" y="3822065"/>
                    <a:pt x="3974536" y="3792220"/>
                  </a:cubicBezTo>
                  <a:cubicBezTo>
                    <a:pt x="3961836" y="3762375"/>
                    <a:pt x="3963106" y="3741420"/>
                    <a:pt x="3942151" y="3717925"/>
                  </a:cubicBezTo>
                  <a:cubicBezTo>
                    <a:pt x="3921196" y="3694430"/>
                    <a:pt x="3902146" y="3689985"/>
                    <a:pt x="3868491" y="3675380"/>
                  </a:cubicBezTo>
                  <a:cubicBezTo>
                    <a:pt x="3834836" y="3660775"/>
                    <a:pt x="3806896" y="3651885"/>
                    <a:pt x="3773241" y="3643630"/>
                  </a:cubicBezTo>
                  <a:cubicBezTo>
                    <a:pt x="3739586" y="3635375"/>
                    <a:pt x="3732601" y="3639185"/>
                    <a:pt x="3698946" y="3632835"/>
                  </a:cubicBezTo>
                  <a:cubicBezTo>
                    <a:pt x="3665291" y="3626485"/>
                    <a:pt x="3643701" y="3618230"/>
                    <a:pt x="3603696" y="3611880"/>
                  </a:cubicBezTo>
                  <a:cubicBezTo>
                    <a:pt x="3563691" y="3605530"/>
                    <a:pt x="3535751" y="3607435"/>
                    <a:pt x="3497651" y="3601085"/>
                  </a:cubicBezTo>
                  <a:cubicBezTo>
                    <a:pt x="3459551" y="3594735"/>
                    <a:pt x="3448756" y="3588385"/>
                    <a:pt x="3412561" y="3580130"/>
                  </a:cubicBezTo>
                  <a:cubicBezTo>
                    <a:pt x="3376366" y="3571875"/>
                    <a:pt x="3355411" y="3565525"/>
                    <a:pt x="3317311" y="3559175"/>
                  </a:cubicBezTo>
                  <a:cubicBezTo>
                    <a:pt x="3279211" y="3552825"/>
                    <a:pt x="3255716" y="3552825"/>
                    <a:pt x="3222061" y="3548380"/>
                  </a:cubicBezTo>
                  <a:cubicBezTo>
                    <a:pt x="3188406" y="3543935"/>
                    <a:pt x="3179516" y="3545840"/>
                    <a:pt x="3147766" y="3537585"/>
                  </a:cubicBezTo>
                  <a:cubicBezTo>
                    <a:pt x="3116016" y="3529330"/>
                    <a:pt x="3099506" y="3516630"/>
                    <a:pt x="3063311" y="3505835"/>
                  </a:cubicBezTo>
                  <a:cubicBezTo>
                    <a:pt x="3027116" y="3495040"/>
                    <a:pt x="3004256" y="3495675"/>
                    <a:pt x="2968061" y="3484880"/>
                  </a:cubicBezTo>
                  <a:cubicBezTo>
                    <a:pt x="2931866" y="3474085"/>
                    <a:pt x="2916626" y="3465830"/>
                    <a:pt x="2882971" y="3453130"/>
                  </a:cubicBezTo>
                  <a:cubicBezTo>
                    <a:pt x="2849316" y="3440430"/>
                    <a:pt x="2830266" y="3429635"/>
                    <a:pt x="2798516" y="3421380"/>
                  </a:cubicBezTo>
                  <a:cubicBezTo>
                    <a:pt x="2766766" y="3413125"/>
                    <a:pt x="2757876" y="3418840"/>
                    <a:pt x="2724221" y="3410585"/>
                  </a:cubicBezTo>
                  <a:cubicBezTo>
                    <a:pt x="2690566" y="3402330"/>
                    <a:pt x="2662626" y="3389630"/>
                    <a:pt x="2628971" y="3378835"/>
                  </a:cubicBezTo>
                  <a:cubicBezTo>
                    <a:pt x="2595316" y="3368040"/>
                    <a:pt x="2584521" y="3366135"/>
                    <a:pt x="2554676" y="3357880"/>
                  </a:cubicBezTo>
                  <a:cubicBezTo>
                    <a:pt x="2524831" y="3349625"/>
                    <a:pt x="2510226" y="3340735"/>
                    <a:pt x="2480381" y="3336290"/>
                  </a:cubicBezTo>
                  <a:cubicBezTo>
                    <a:pt x="2450536" y="3331845"/>
                    <a:pt x="2436566" y="3338195"/>
                    <a:pt x="2406721" y="3336290"/>
                  </a:cubicBezTo>
                  <a:cubicBezTo>
                    <a:pt x="2376876" y="3334385"/>
                    <a:pt x="2372431" y="3334385"/>
                    <a:pt x="2332426" y="3326130"/>
                  </a:cubicBezTo>
                  <a:cubicBezTo>
                    <a:pt x="2292421" y="3317875"/>
                    <a:pt x="2245431" y="3305175"/>
                    <a:pt x="2205426" y="3294380"/>
                  </a:cubicBezTo>
                  <a:cubicBezTo>
                    <a:pt x="2165421" y="3283585"/>
                    <a:pt x="2160976" y="3279140"/>
                    <a:pt x="2131131" y="3272790"/>
                  </a:cubicBezTo>
                  <a:cubicBezTo>
                    <a:pt x="2101286" y="3266440"/>
                    <a:pt x="2086681" y="3268980"/>
                    <a:pt x="2056836" y="3262630"/>
                  </a:cubicBezTo>
                  <a:cubicBezTo>
                    <a:pt x="2026991" y="3256280"/>
                    <a:pt x="2012386" y="3247390"/>
                    <a:pt x="1982541" y="3241040"/>
                  </a:cubicBezTo>
                  <a:cubicBezTo>
                    <a:pt x="1952696" y="3234690"/>
                    <a:pt x="1940631" y="3235325"/>
                    <a:pt x="1908881" y="3230880"/>
                  </a:cubicBezTo>
                  <a:cubicBezTo>
                    <a:pt x="1877131" y="3226435"/>
                    <a:pt x="1859986" y="3221990"/>
                    <a:pt x="1823791" y="3220085"/>
                  </a:cubicBezTo>
                  <a:cubicBezTo>
                    <a:pt x="1787596" y="3218180"/>
                    <a:pt x="1764736" y="3220085"/>
                    <a:pt x="1728541" y="3220085"/>
                  </a:cubicBezTo>
                  <a:cubicBezTo>
                    <a:pt x="1692346" y="3220085"/>
                    <a:pt x="1677741" y="3220085"/>
                    <a:pt x="1644086" y="3220085"/>
                  </a:cubicBezTo>
                  <a:cubicBezTo>
                    <a:pt x="1610431" y="3220085"/>
                    <a:pt x="1592651" y="3220085"/>
                    <a:pt x="1558996" y="3220085"/>
                  </a:cubicBezTo>
                  <a:cubicBezTo>
                    <a:pt x="1525341" y="3220085"/>
                    <a:pt x="1508196" y="3218180"/>
                    <a:pt x="1474541" y="3220085"/>
                  </a:cubicBezTo>
                  <a:cubicBezTo>
                    <a:pt x="1440886" y="3221990"/>
                    <a:pt x="1421201" y="3228975"/>
                    <a:pt x="1389451" y="3230880"/>
                  </a:cubicBezTo>
                  <a:cubicBezTo>
                    <a:pt x="1357701" y="3232785"/>
                    <a:pt x="1343096" y="3230880"/>
                    <a:pt x="1315791" y="3230880"/>
                  </a:cubicBezTo>
                  <a:cubicBezTo>
                    <a:pt x="1288486" y="3230880"/>
                    <a:pt x="1278961" y="3230880"/>
                    <a:pt x="1251656" y="3230880"/>
                  </a:cubicBezTo>
                  <a:cubicBezTo>
                    <a:pt x="1224351" y="3230880"/>
                    <a:pt x="1209746" y="3230880"/>
                    <a:pt x="1177996" y="3230880"/>
                  </a:cubicBezTo>
                  <a:cubicBezTo>
                    <a:pt x="1146246" y="3230880"/>
                    <a:pt x="1126561" y="3228975"/>
                    <a:pt x="1092906" y="3230880"/>
                  </a:cubicBezTo>
                  <a:cubicBezTo>
                    <a:pt x="1059251" y="3232785"/>
                    <a:pt x="1046551" y="3239135"/>
                    <a:pt x="1008451" y="3241040"/>
                  </a:cubicBezTo>
                  <a:cubicBezTo>
                    <a:pt x="970351" y="3242945"/>
                    <a:pt x="940506" y="3241040"/>
                    <a:pt x="902406" y="3241040"/>
                  </a:cubicBezTo>
                  <a:cubicBezTo>
                    <a:pt x="864306" y="3241040"/>
                    <a:pt x="849701" y="3239135"/>
                    <a:pt x="817951" y="3241040"/>
                  </a:cubicBezTo>
                  <a:cubicBezTo>
                    <a:pt x="786201" y="3242945"/>
                    <a:pt x="773501" y="3247390"/>
                    <a:pt x="743656" y="3251835"/>
                  </a:cubicBezTo>
                  <a:cubicBezTo>
                    <a:pt x="713811" y="3256280"/>
                    <a:pt x="699206" y="3260725"/>
                    <a:pt x="669361" y="3262630"/>
                  </a:cubicBezTo>
                  <a:cubicBezTo>
                    <a:pt x="639516" y="3264535"/>
                    <a:pt x="624911" y="3258185"/>
                    <a:pt x="595066" y="3262630"/>
                  </a:cubicBezTo>
                  <a:cubicBezTo>
                    <a:pt x="565221" y="3267075"/>
                    <a:pt x="550616" y="3272790"/>
                    <a:pt x="520771" y="3283585"/>
                  </a:cubicBezTo>
                  <a:cubicBezTo>
                    <a:pt x="490926" y="3294380"/>
                    <a:pt x="460446" y="3309620"/>
                    <a:pt x="447111" y="3315335"/>
                  </a:cubicBezTo>
                </a:path>
              </a:pathLst>
            </a:custGeom>
            <a:noFill/>
            <a:ln w="603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8" name="圆角矩形 37"/>
          <p:cNvSpPr/>
          <p:nvPr/>
        </p:nvSpPr>
        <p:spPr>
          <a:xfrm>
            <a:off x="7098030" y="1144905"/>
            <a:ext cx="953135" cy="28638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2"/>
          <p:cNvSpPr txBox="1">
            <a:spLocks noChangeArrowheads="1"/>
          </p:cNvSpPr>
          <p:nvPr/>
        </p:nvSpPr>
        <p:spPr bwMode="auto">
          <a:xfrm>
            <a:off x="9387840" y="64770"/>
            <a:ext cx="2709545" cy="4076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private</a:t>
            </a:r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class </a:t>
            </a:r>
            <a:r>
              <a:rPr lang="en-US" altLang="zh-CN" b="1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9785350" y="127635"/>
            <a:ext cx="448945" cy="353695"/>
          </a:xfrm>
          <a:prstGeom prst="line">
            <a:avLst/>
          </a:prstGeom>
          <a:ln w="50800" cmpd="sng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9795510" y="107315"/>
            <a:ext cx="497840" cy="375920"/>
          </a:xfrm>
          <a:prstGeom prst="line">
            <a:avLst/>
          </a:prstGeom>
          <a:ln w="50800" cmpd="sng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7108190" y="2012950"/>
            <a:ext cx="4821555" cy="2121535"/>
            <a:chOff x="11194" y="3170"/>
            <a:chExt cx="7593" cy="3341"/>
          </a:xfrm>
        </p:grpSpPr>
        <p:sp>
          <p:nvSpPr>
            <p:cNvPr id="42" name="圆角矩形 41"/>
            <p:cNvSpPr/>
            <p:nvPr/>
          </p:nvSpPr>
          <p:spPr>
            <a:xfrm>
              <a:off x="11194" y="3170"/>
              <a:ext cx="4232" cy="1213"/>
            </a:xfrm>
            <a:prstGeom prst="roundRect">
              <a:avLst/>
            </a:prstGeom>
            <a:solidFill>
              <a:schemeClr val="accent1"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11225" y="5299"/>
              <a:ext cx="4232" cy="1213"/>
            </a:xfrm>
            <a:prstGeom prst="roundRect">
              <a:avLst/>
            </a:prstGeom>
            <a:solidFill>
              <a:schemeClr val="accent1"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5457" y="4206"/>
              <a:ext cx="3331" cy="91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7000"/>
              </a:schemeClr>
            </a:solidFill>
            <a:ln w="41275">
              <a:solidFill>
                <a:schemeClr val="accent1"/>
              </a:solidFill>
            </a:ln>
          </p:spPr>
          <p:txBody>
            <a:bodyPr wrap="square" rtlCol="0" anchor="t">
              <a:spAutoFit/>
            </a:bodyPr>
            <a:p>
              <a:r>
                <a:rPr lang="zh-CN" altLang="en-US" sz="1600" dirty="0">
                  <a:solidFill>
                    <a:srgbClr val="FF0000"/>
                  </a:solidFill>
                  <a:latin typeface="方正粗黑宋简体" panose="02000000000000000000" charset="-122"/>
                  <a:ea typeface="方正粗黑宋简体" panose="02000000000000000000" charset="-122"/>
                  <a:sym typeface="+mn-ea"/>
                </a:rPr>
                <a:t>与</a:t>
              </a:r>
              <a:r>
                <a:rPr lang="en-US" altLang="zh-CN" sz="1600" dirty="0">
                  <a:solidFill>
                    <a:srgbClr val="FF0000"/>
                  </a:solidFill>
                  <a:latin typeface="方正粗黑宋简体" panose="02000000000000000000" charset="-122"/>
                  <a:ea typeface="方正粗黑宋简体" panose="02000000000000000000" charset="-122"/>
                  <a:sym typeface="+mn-ea"/>
                </a:rPr>
                <a:t>Circle</a:t>
              </a:r>
              <a:r>
                <a:rPr lang="zh-CN" altLang="en-US" sz="1600" dirty="0">
                  <a:solidFill>
                    <a:srgbClr val="FF0000"/>
                  </a:solidFill>
                  <a:latin typeface="方正粗黑宋简体" panose="02000000000000000000" charset="-122"/>
                  <a:ea typeface="方正粗黑宋简体" panose="02000000000000000000" charset="-122"/>
                  <a:sym typeface="+mn-ea"/>
                </a:rPr>
                <a:t>类</a:t>
              </a:r>
              <a:r>
                <a:rPr lang="zh-CN" altLang="en-US" sz="1600" dirty="0">
                  <a:highlight>
                    <a:srgbClr val="FFFF00"/>
                  </a:highlight>
                  <a:latin typeface="方正粗黑宋简体" panose="02000000000000000000" charset="-122"/>
                  <a:ea typeface="方正粗黑宋简体" panose="02000000000000000000" charset="-122"/>
                  <a:sym typeface="+mn-ea"/>
                </a:rPr>
                <a:t>同一个包内</a:t>
              </a:r>
              <a:r>
                <a:rPr lang="zh-CN" altLang="en-US" sz="1600" dirty="0">
                  <a:latin typeface="方正粗黑宋简体" panose="02000000000000000000" charset="-122"/>
                  <a:ea typeface="方正粗黑宋简体" panose="02000000000000000000" charset="-122"/>
                  <a:sym typeface="+mn-ea"/>
                </a:rPr>
                <a:t>的任何一个类访问。</a:t>
              </a:r>
              <a:endParaRPr lang="zh-CN" altLang="en-US" sz="1600" dirty="0">
                <a:latin typeface="方正粗黑宋简体" panose="02000000000000000000" charset="-122"/>
                <a:ea typeface="方正粗黑宋简体" panose="02000000000000000000" charset="-122"/>
                <a:sym typeface="+mn-ea"/>
              </a:endParaRPr>
            </a:p>
          </p:txBody>
        </p:sp>
        <p:cxnSp>
          <p:nvCxnSpPr>
            <p:cNvPr id="45" name="直接箭头连接符 44"/>
            <p:cNvCxnSpPr>
              <a:stCxn id="42" idx="3"/>
            </p:cNvCxnSpPr>
            <p:nvPr/>
          </p:nvCxnSpPr>
          <p:spPr>
            <a:xfrm>
              <a:off x="15426" y="3777"/>
              <a:ext cx="652" cy="429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3" idx="3"/>
            </p:cNvCxnSpPr>
            <p:nvPr/>
          </p:nvCxnSpPr>
          <p:spPr>
            <a:xfrm flipV="1">
              <a:off x="15457" y="5090"/>
              <a:ext cx="473" cy="816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2"/>
          <p:cNvSpPr txBox="1">
            <a:spLocks noChangeArrowheads="1"/>
          </p:cNvSpPr>
          <p:nvPr/>
        </p:nvSpPr>
        <p:spPr bwMode="auto">
          <a:xfrm>
            <a:off x="3949700" y="3992880"/>
            <a:ext cx="3148965" cy="13627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l"/>
            <a:r>
              <a:rPr lang="en-US" altLang="zh-CN" b="1" kern="0">
                <a:solidFill>
                  <a:srgbClr val="0070C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</a:t>
            </a:r>
            <a:r>
              <a:rPr lang="en-US" altLang="zh-CN" b="1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getA(){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 s 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s=3.14*r*r;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return s;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b="1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6283325" y="4298315"/>
            <a:ext cx="387350" cy="304165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圆角矩形标注 56"/>
          <p:cNvSpPr/>
          <p:nvPr/>
        </p:nvSpPr>
        <p:spPr>
          <a:xfrm>
            <a:off x="5481955" y="5464810"/>
            <a:ext cx="1419860" cy="694055"/>
          </a:xfrm>
          <a:prstGeom prst="wedgeRoundRectCallout">
            <a:avLst>
              <a:gd name="adj1" fmla="val 18649"/>
              <a:gd name="adj2" fmla="val -1736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局部变量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675505" y="4065905"/>
            <a:ext cx="4311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FF0000"/>
                </a:solidFill>
              </a:rPr>
              <a:t>x</a:t>
            </a:r>
            <a:endParaRPr lang="en-US" altLang="zh-CN" sz="4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 animBg="1"/>
      <p:bldP spid="381" grpId="1" animBg="1"/>
      <p:bldP spid="16" grpId="0" animBg="1"/>
      <p:bldP spid="16" grpId="1" animBg="1"/>
      <p:bldP spid="47108" grpId="0" animBg="1"/>
      <p:bldP spid="47108" grpId="1" animBg="1"/>
      <p:bldP spid="17" grpId="0" bldLvl="0" animBg="1"/>
      <p:bldP spid="18" grpId="0" animBg="1"/>
      <p:bldP spid="19" grpId="0" animBg="1"/>
      <p:bldP spid="17" grpId="1" animBg="1"/>
      <p:bldP spid="18" grpId="1" animBg="1"/>
      <p:bldP spid="19" grpId="1" animBg="1"/>
      <p:bldP spid="7" grpId="0" animBg="1"/>
      <p:bldP spid="8" grpId="0" animBg="1"/>
      <p:bldP spid="9" grpId="0" animBg="1"/>
      <p:bldP spid="12" grpId="0" animBg="1"/>
      <p:bldP spid="13" grpId="0" animBg="1"/>
      <p:bldP spid="7" grpId="1" animBg="1"/>
      <p:bldP spid="8" grpId="1" animBg="1"/>
      <p:bldP spid="9" grpId="1" animBg="1"/>
      <p:bldP spid="12" grpId="1" animBg="1"/>
      <p:bldP spid="13" grpId="1" animBg="1"/>
      <p:bldP spid="38" grpId="0" animBg="1"/>
      <p:bldP spid="38" grpId="1" animBg="1"/>
      <p:bldP spid="39" grpId="0" bldLvl="0" animBg="1"/>
      <p:bldP spid="39" grpId="1" animBg="1"/>
      <p:bldP spid="56" grpId="0" bldLvl="0" animBg="1"/>
      <p:bldP spid="56" grpId="1" animBg="1"/>
      <p:bldP spid="57" grpId="0" bldLvl="0" animBg="1"/>
      <p:bldP spid="57" grpId="1" animBg="1"/>
      <p:bldP spid="49" grpId="0" animBg="1"/>
      <p:bldP spid="49" grpId="1" animBg="1"/>
      <p:bldP spid="58" grpId="0"/>
      <p:bldP spid="58" grpId="1"/>
      <p:bldP spid="93" grpId="0" animBg="1"/>
      <p:bldP spid="93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" name="文本框 2"/>
          <p:cNvSpPr txBox="1">
            <a:spLocks noChangeArrowheads="1"/>
          </p:cNvSpPr>
          <p:nvPr/>
        </p:nvSpPr>
        <p:spPr bwMode="auto">
          <a:xfrm>
            <a:off x="6744970" y="64770"/>
            <a:ext cx="5185410" cy="65855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algn="l"/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class </a:t>
            </a:r>
            <a:r>
              <a:rPr lang="en-US" altLang="zh-CN" b="1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变量---定义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b="1" kern="0">
                <a:solidFill>
                  <a:srgbClr val="0070C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private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double r=1;  </a:t>
            </a:r>
            <a:endParaRPr lang="en-US" altLang="zh-CN" b="1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//行为----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方法--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依赖于某个对象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</a:t>
            </a:r>
            <a:r>
              <a:rPr lang="en-US" altLang="zh-CN" b="1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b="1" kern="0">
                <a:solidFill>
                  <a:srgbClr val="0070C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</a:t>
            </a:r>
            <a:r>
              <a:rPr lang="en-US" altLang="zh-CN" b="1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getA(){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return 3.14*r*r;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75285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getP(){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return 3.14*r*r;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构造方法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创建实例对象</a:t>
            </a:r>
            <a:endParaRPr lang="zh-CN" altLang="en-US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b="1" kern="0">
                <a:solidFill>
                  <a:srgbClr val="0070C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Circle(){ 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Circle(double a){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866140"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r=a;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66725"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85445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实例变量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的读和写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实例方法</a:t>
            </a:r>
            <a:endParaRPr lang="en-US" altLang="zh-CN" kern="0">
              <a:solidFill>
                <a:schemeClr val="tx1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85445" algn="just" rtl="0" fontAlgn="auto">
              <a:lnSpc>
                <a:spcPct val="100000"/>
              </a:lnSpc>
            </a:pPr>
            <a:r>
              <a:rPr lang="en-US" altLang="zh-CN" b="1" kern="0">
                <a:solidFill>
                  <a:srgbClr val="0070C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</a:t>
            </a:r>
            <a:r>
              <a:rPr lang="en-US" altLang="zh-CN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getR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913130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return 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85445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85445" algn="just" rtl="0" fontAlgn="auto">
              <a:lnSpc>
                <a:spcPct val="100000"/>
              </a:lnSpc>
            </a:pPr>
            <a:r>
              <a:rPr lang="en-US" altLang="zh-CN" b="1" kern="0">
                <a:solidFill>
                  <a:srgbClr val="0070C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private 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void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setR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a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923290" algn="just" rtl="0" fontAlgn="auto">
              <a:lnSpc>
                <a:spcPct val="100000"/>
              </a:lnSpc>
            </a:pPr>
            <a:r>
              <a:rPr lang="en-US" altLang="zh-CN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if(a&gt;=0) r = a;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85445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66725" algn="l" fontAlgn="auto">
              <a:lnSpc>
                <a:spcPts val="1860"/>
              </a:lnSpc>
            </a:pP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167640" y="64770"/>
            <a:ext cx="5502910" cy="960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zh-CN" altLang="en-US" sz="2000" b="1" kern="100">
                <a:solidFill>
                  <a:srgbClr val="7030A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如下主方法：</a:t>
            </a:r>
            <a:endParaRPr lang="en-US" altLang="zh-CN" sz="2000" b="1" kern="100">
              <a:solidFill>
                <a:srgbClr val="7030A0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  <a:p>
            <a:pPr marL="0" indent="0" algn="l" fontAlgn="auto">
              <a:lnSpc>
                <a:spcPct val="100000"/>
              </a:lnSpc>
            </a:pPr>
            <a:r>
              <a:rPr lang="en-US" altLang="zh-CN" sz="2000" b="1" kern="100">
                <a:solidFill>
                  <a:srgbClr val="7030A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1</a:t>
            </a:r>
            <a:r>
              <a:rPr lang="zh-CN" altLang="en-US" sz="2000" b="1" kern="100">
                <a:solidFill>
                  <a:srgbClr val="7030A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、</a:t>
            </a:r>
            <a:r>
              <a:rPr lang="zh-CN" sz="2000" b="1" kern="100">
                <a:solidFill>
                  <a:srgbClr val="7030A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是否能正确访问类</a:t>
            </a:r>
            <a:r>
              <a:rPr lang="en-US" altLang="zh-CN" sz="2000" b="1" kern="100">
                <a:solidFill>
                  <a:srgbClr val="7030A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Circle</a:t>
            </a:r>
            <a:endParaRPr lang="en-US" altLang="zh-CN" sz="2000" b="1" kern="100">
              <a:solidFill>
                <a:srgbClr val="7030A0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  <a:p>
            <a:pPr marL="0" indent="0" algn="l" fontAlgn="auto">
              <a:lnSpc>
                <a:spcPct val="100000"/>
              </a:lnSpc>
            </a:pPr>
            <a:r>
              <a:rPr lang="en-US" altLang="zh-CN" sz="2000" b="1" kern="100">
                <a:solidFill>
                  <a:srgbClr val="7030A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2</a:t>
            </a:r>
            <a:r>
              <a:rPr lang="zh-CN" altLang="en-US" sz="2000" b="1" kern="100">
                <a:solidFill>
                  <a:srgbClr val="7030A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、是否能正确访问</a:t>
            </a:r>
            <a:r>
              <a:rPr lang="en-US" altLang="zh-CN" sz="2000" b="1" kern="100">
                <a:solidFill>
                  <a:srgbClr val="7030A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Circle</a:t>
            </a:r>
            <a:r>
              <a:rPr lang="zh-CN" altLang="en-US" sz="2000" b="1" kern="100">
                <a:solidFill>
                  <a:srgbClr val="7030A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类中的成员</a:t>
            </a:r>
            <a:endParaRPr lang="zh-CN" altLang="en-US" sz="2000" b="1" kern="100">
              <a:solidFill>
                <a:srgbClr val="7030A0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83" name="文本框 2"/>
          <p:cNvSpPr txBox="1">
            <a:spLocks noChangeArrowheads="1"/>
          </p:cNvSpPr>
          <p:nvPr/>
        </p:nvSpPr>
        <p:spPr bwMode="auto">
          <a:xfrm>
            <a:off x="93980" y="1141095"/>
            <a:ext cx="6047105" cy="33229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lvl="0" indent="0" algn="l">
              <a:lnSpc>
                <a:spcPts val="2000"/>
              </a:lnSpc>
              <a:buNone/>
              <a:tabLst>
                <a:tab pos="457200" algn="l"/>
              </a:tabLst>
            </a:pPr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class  Test{</a:t>
            </a:r>
            <a:endParaRPr lang="en-US" altLang="zh-CN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651510" algn="just" rtl="0" fontAlgn="auto">
              <a:lnSpc>
                <a:spcPct val="100000"/>
              </a:lnSpc>
            </a:pPr>
            <a:r>
              <a:rPr lang="en-US" altLang="zh-CN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static void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main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(String[] args){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1382395" algn="just" rtl="0" fontAlgn="auto">
              <a:lnSpc>
                <a:spcPct val="100000"/>
              </a:lnSpc>
            </a:pPr>
            <a:r>
              <a:rPr lang="en-US" altLang="zh-CN" b="1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c1=new </a:t>
            </a:r>
            <a:r>
              <a:rPr lang="en-US" altLang="zh-CN" b="1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()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1382395" algn="just" rtl="0" fontAlgn="auto">
              <a:lnSpc>
                <a:spcPct val="100000"/>
              </a:lnSpc>
            </a:pPr>
            <a:r>
              <a:rPr lang="en-US" altLang="zh-CN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c1.setR( 20 )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1382395"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System.out.println(  </a:t>
            </a:r>
            <a:r>
              <a:rPr lang="en-US" altLang="zh-CN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c1.getR(</a:t>
            </a:r>
            <a:r>
              <a:rPr lang="en-US" altLang="zh-CN" b="1" kern="100">
                <a:solidFill>
                  <a:srgbClr val="7030A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zh-CN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)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1382395"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System.out.println( c1.getA() 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1382395"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System.out.println( c1.getP() 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1382395" algn="just" rtl="0" fontAlgn="auto">
              <a:lnSpc>
                <a:spcPct val="100000"/>
              </a:lnSpc>
            </a:pPr>
            <a:r>
              <a:rPr lang="en-US" altLang="zh-CN" b="1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c2=new </a:t>
            </a:r>
            <a:r>
              <a:rPr lang="en-US" altLang="zh-CN" b="1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( 1 )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1382395"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System.out.println(</a:t>
            </a:r>
            <a:r>
              <a:rPr lang="en-US" altLang="zh-CN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c2.getA() 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1382395"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System.out.println(</a:t>
            </a:r>
            <a:r>
              <a:rPr lang="en-US" altLang="zh-CN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c2.getP()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);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651510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lvl="0" indent="0" algn="l">
              <a:lnSpc>
                <a:spcPts val="2000"/>
              </a:lnSpc>
              <a:buNone/>
              <a:tabLst>
                <a:tab pos="457200" algn="l"/>
              </a:tabLst>
            </a:pPr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3980" y="4528185"/>
            <a:ext cx="6363970" cy="1529080"/>
            <a:chOff x="264" y="5912"/>
            <a:chExt cx="10022" cy="2408"/>
          </a:xfrm>
        </p:grpSpPr>
        <p:sp>
          <p:nvSpPr>
            <p:cNvPr id="6" name="文本框 2"/>
            <p:cNvSpPr txBox="1">
              <a:spLocks noChangeArrowheads="1"/>
            </p:cNvSpPr>
            <p:nvPr/>
          </p:nvSpPr>
          <p:spPr bwMode="auto">
            <a:xfrm>
              <a:off x="264" y="5912"/>
              <a:ext cx="10023" cy="24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>
              <a:noAutofit/>
            </a:bodyPr>
            <a:p>
              <a:pPr algn="just" rtl="0" fontAlgn="auto">
                <a:lnSpc>
                  <a:spcPct val="100000"/>
                </a:lnSpc>
              </a:pPr>
              <a:endParaRPr lang="en-US" altLang="zh-CN" sz="20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" name="文本框 2"/>
            <p:cNvSpPr txBox="1">
              <a:spLocks noChangeArrowheads="1"/>
            </p:cNvSpPr>
            <p:nvPr/>
          </p:nvSpPr>
          <p:spPr bwMode="auto">
            <a:xfrm>
              <a:off x="531" y="6701"/>
              <a:ext cx="4402" cy="13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>
              <a:noAutofit/>
            </a:bodyPr>
            <a:p>
              <a:pPr lvl="0" indent="0" algn="l">
                <a:lnSpc>
                  <a:spcPts val="2000"/>
                </a:lnSpc>
                <a:buNone/>
                <a:tabLst>
                  <a:tab pos="457200" algn="l"/>
                </a:tabLst>
              </a:pPr>
              <a:r>
                <a:rPr lang="en-US" altLang="zh-CN" b="1" kern="0">
                  <a:solidFill>
                    <a:srgbClr val="7F0055"/>
                  </a:solidFill>
                  <a:latin typeface="Consolas" panose="020B0609020204030204"/>
                  <a:ea typeface="宋体" panose="02010600030101010101" pitchFamily="2" charset="-122"/>
                  <a:cs typeface="Consolas" panose="020B0609020204030204"/>
                  <a:sym typeface="Times New Roman" panose="02020603050405020304"/>
                </a:rPr>
                <a:t>public </a:t>
              </a:r>
              <a:r>
                <a:rPr lang="en-US" altLang="zh-CN" b="1" kern="0">
                  <a:solidFill>
                    <a:srgbClr val="7F0055"/>
                  </a:solidFill>
                  <a:latin typeface="Consolas" panose="020B0609020204030204"/>
                  <a:ea typeface="宋体" panose="02010600030101010101" pitchFamily="2" charset="-122"/>
                  <a:cs typeface="Consolas" panose="020B0609020204030204"/>
                  <a:sym typeface="Times New Roman" panose="02020603050405020304"/>
                </a:rPr>
                <a:t>class  Test{</a:t>
              </a:r>
              <a:endParaRPr lang="en-US" altLang="zh-CN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endParaRPr>
            </a:p>
            <a:p>
              <a:pPr indent="651510" algn="just" rtl="0" fontAlgn="auto">
                <a:lnSpc>
                  <a:spcPct val="100000"/>
                </a:lnSpc>
              </a:pPr>
              <a:endParaRPr lang="en-US" altLang="zh-CN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endParaRPr>
            </a:p>
            <a:p>
              <a:pPr lvl="0" indent="0" algn="l">
                <a:lnSpc>
                  <a:spcPts val="2000"/>
                </a:lnSpc>
                <a:buNone/>
                <a:tabLst>
                  <a:tab pos="457200" algn="l"/>
                </a:tabLst>
              </a:pPr>
              <a:r>
                <a:rPr lang="en-US" altLang="zh-CN" b="1" kern="0">
                  <a:solidFill>
                    <a:srgbClr val="7F0055"/>
                  </a:solidFill>
                  <a:latin typeface="Consolas" panose="020B0609020204030204"/>
                  <a:ea typeface="宋体" panose="02010600030101010101" pitchFamily="2" charset="-122"/>
                  <a:cs typeface="Consolas" panose="020B0609020204030204"/>
                  <a:sym typeface="Times New Roman" panose="02020603050405020304"/>
                </a:rPr>
                <a:t>}</a:t>
              </a:r>
              <a:endPara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" name="文本框 2"/>
            <p:cNvSpPr txBox="1">
              <a:spLocks noChangeArrowheads="1"/>
            </p:cNvSpPr>
            <p:nvPr/>
          </p:nvSpPr>
          <p:spPr bwMode="auto">
            <a:xfrm>
              <a:off x="5258" y="6701"/>
              <a:ext cx="4529" cy="14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>
              <a:spAutoFit/>
            </a:bodyPr>
            <a:p>
              <a:pPr algn="l"/>
              <a:r>
                <a:rPr lang="en-US" altLang="zh-CN" b="1" kern="0">
                  <a:solidFill>
                    <a:srgbClr val="7F0055"/>
                  </a:solidFill>
                  <a:latin typeface="Consolas" panose="020B0609020204030204"/>
                  <a:ea typeface="宋体" panose="02010600030101010101" pitchFamily="2" charset="-122"/>
                  <a:cs typeface="Consolas" panose="020B0609020204030204"/>
                  <a:sym typeface="Times New Roman" panose="02020603050405020304"/>
                </a:rPr>
                <a:t>public class </a:t>
              </a:r>
              <a:r>
                <a:rPr lang="en-US" altLang="zh-CN" b="1" kern="0">
                  <a:solidFill>
                    <a:schemeClr val="tx1"/>
                  </a:solidFill>
                  <a:latin typeface="Consolas" panose="020B0609020204030204"/>
                  <a:ea typeface="宋体" panose="02010600030101010101" pitchFamily="2" charset="-122"/>
                  <a:cs typeface="Consolas" panose="020B0609020204030204"/>
                  <a:sym typeface="Times New Roman" panose="02020603050405020304"/>
                </a:rPr>
                <a:t>Circle</a:t>
              </a:r>
              <a:r>
                <a:rPr lang="en-US" altLang="zh-CN" kern="0">
                  <a:solidFill>
                    <a:srgbClr val="000000"/>
                  </a:solidFill>
                  <a:latin typeface="Consolas" panose="020B0609020204030204"/>
                  <a:ea typeface="宋体" panose="02010600030101010101" pitchFamily="2" charset="-122"/>
                  <a:cs typeface="Consolas" panose="020B0609020204030204"/>
                  <a:sym typeface="Times New Roman" panose="02020603050405020304"/>
                </a:rPr>
                <a:t>{</a:t>
              </a:r>
              <a:endPara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endParaRPr>
            </a:p>
            <a:p>
              <a:pPr algn="l"/>
              <a:r>
                <a:rPr lang="en-US" altLang="zh-CN" kern="0">
                  <a:solidFill>
                    <a:srgbClr val="000000"/>
                  </a:solidFill>
                  <a:latin typeface="Consolas" panose="020B0609020204030204"/>
                  <a:ea typeface="宋体" panose="02010600030101010101" pitchFamily="2" charset="-122"/>
                  <a:cs typeface="Consolas" panose="020B0609020204030204"/>
                  <a:sym typeface="Times New Roman" panose="02020603050405020304"/>
                </a:rPr>
                <a:t>   </a:t>
              </a:r>
              <a:endPara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endParaRPr>
            </a:p>
            <a:p>
              <a:pPr indent="0" algn="l" fontAlgn="auto">
                <a:lnSpc>
                  <a:spcPct val="100000"/>
                </a:lnSpc>
              </a:pPr>
              <a:r>
                <a:rPr lang="en-US" altLang="zh-CN" kern="0">
                  <a:solidFill>
                    <a:srgbClr val="000000"/>
                  </a:solidFill>
                  <a:latin typeface="Consolas" panose="020B0609020204030204"/>
                  <a:ea typeface="宋体" panose="02010600030101010101" pitchFamily="2" charset="-122"/>
                  <a:cs typeface="Consolas" panose="020B0609020204030204"/>
                  <a:sym typeface="Times New Roman" panose="02020603050405020304"/>
                </a:rPr>
                <a:t>}</a:t>
              </a:r>
              <a:endPara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64" y="5944"/>
              <a:ext cx="2201" cy="6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</a:ln>
          </p:spPr>
          <p:txBody>
            <a:bodyPr rot="0" vert="horz" wrap="square" lIns="91440" tIns="45720" rIns="91440" bIns="45720" anchor="t" anchorCtr="0">
              <a:noAutofit/>
            </a:bodyPr>
            <a:p>
              <a:pPr algn="just" rtl="0" fontAlgn="auto">
                <a:lnSpc>
                  <a:spcPct val="100000"/>
                </a:lnSpc>
              </a:pPr>
              <a:r>
                <a:rPr lang="en-US" altLang="zh-CN" sz="2000" b="1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package p1</a:t>
              </a:r>
              <a:endParaRPr lang="en-US" altLang="zh-CN" sz="20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2703830" y="1704340"/>
            <a:ext cx="4311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FF0000"/>
                </a:solidFill>
              </a:rPr>
              <a:t>x</a:t>
            </a:r>
            <a:endParaRPr lang="en-US" altLang="zh-CN" sz="4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  <p:bldP spid="383" grpId="1" animBg="1"/>
      <p:bldP spid="58" grpId="0"/>
      <p:bldP spid="5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085" y="144145"/>
            <a:ext cx="2296795" cy="705485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类和对象</a:t>
            </a:r>
            <a:endParaRPr lang="zh-CN" altLang="en-US"/>
          </a:p>
        </p:txBody>
      </p:sp>
      <p:sp>
        <p:nvSpPr>
          <p:cNvPr id="77" name="文本框 2"/>
          <p:cNvSpPr txBox="1">
            <a:spLocks noChangeArrowheads="1"/>
          </p:cNvSpPr>
          <p:nvPr/>
        </p:nvSpPr>
        <p:spPr bwMode="auto">
          <a:xfrm>
            <a:off x="688023" y="1565910"/>
            <a:ext cx="3367405" cy="925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zh-CN" altLang="en-US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圆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的模板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9" name="文本框 2"/>
          <p:cNvSpPr txBox="1">
            <a:spLocks noChangeArrowheads="1"/>
          </p:cNvSpPr>
          <p:nvPr/>
        </p:nvSpPr>
        <p:spPr bwMode="auto">
          <a:xfrm>
            <a:off x="5267643" y="1432560"/>
            <a:ext cx="5028565" cy="925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zh-CN" altLang="en-US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圆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：c1---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5267643" y="2570480"/>
            <a:ext cx="5028565" cy="925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zh-CN" altLang="en-US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圆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：c2---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055745" y="1776730"/>
            <a:ext cx="1200150" cy="23812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046855" y="2127250"/>
            <a:ext cx="1215390" cy="91440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2"/>
          <p:cNvSpPr txBox="1">
            <a:spLocks noChangeArrowheads="1"/>
          </p:cNvSpPr>
          <p:nvPr/>
        </p:nvSpPr>
        <p:spPr bwMode="auto">
          <a:xfrm>
            <a:off x="172085" y="2358390"/>
            <a:ext cx="4576445" cy="39693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/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class 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4" name="文本框 2"/>
          <p:cNvSpPr txBox="1">
            <a:spLocks noChangeArrowheads="1"/>
          </p:cNvSpPr>
          <p:nvPr/>
        </p:nvSpPr>
        <p:spPr bwMode="auto">
          <a:xfrm>
            <a:off x="5267960" y="523875"/>
            <a:ext cx="3066415" cy="873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 rtl="0" fontAlgn="auto">
              <a:lnSpc>
                <a:spcPct val="100000"/>
              </a:lnSpc>
            </a:pPr>
            <a:r>
              <a:rPr lang="en-US" altLang="zh-CN" sz="2400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c1;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c1=new </a:t>
            </a:r>
            <a:r>
              <a:rPr lang="en-US" altLang="zh-CN" sz="2400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 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08330" y="5643245"/>
            <a:ext cx="2649855" cy="368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indent="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(){  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88340" y="2701925"/>
            <a:ext cx="2599055" cy="368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algn="l"/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//属性---变量---定义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608330" y="3855085"/>
            <a:ext cx="3754755" cy="368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algn="l"/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//行为--做什么--方法--定义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819150" y="3208020"/>
            <a:ext cx="1423035" cy="368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r;   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608330" y="4293235"/>
            <a:ext cx="4080510" cy="922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double getA(){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return 3.14*r*r;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   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609600" y="5285105"/>
            <a:ext cx="3054985" cy="368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algn="l"/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构造方法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创建实体对象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文本框 2"/>
          <p:cNvSpPr txBox="1">
            <a:spLocks noChangeArrowheads="1"/>
          </p:cNvSpPr>
          <p:nvPr/>
        </p:nvSpPr>
        <p:spPr bwMode="auto">
          <a:xfrm>
            <a:off x="5267960" y="3496310"/>
            <a:ext cx="2817495" cy="885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sz="2400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c2;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c2=new </a:t>
            </a:r>
            <a:r>
              <a:rPr lang="en-US" altLang="zh-CN" sz="2400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 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文本框 2"/>
          <p:cNvSpPr txBox="1">
            <a:spLocks noChangeArrowheads="1"/>
          </p:cNvSpPr>
          <p:nvPr/>
        </p:nvSpPr>
        <p:spPr bwMode="auto">
          <a:xfrm>
            <a:off x="8517255" y="557530"/>
            <a:ext cx="2803525" cy="8064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c1</a:t>
            </a:r>
            <a:r>
              <a:rPr lang="en-US" altLang="zh-CN" sz="2400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.r</a:t>
            </a: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=100;  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doubel x=c1</a:t>
            </a:r>
            <a:r>
              <a:rPr lang="en-US" altLang="zh-CN" sz="2400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.getA()</a:t>
            </a: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8123555" y="3524250"/>
            <a:ext cx="393954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System.out.println(</a:t>
            </a:r>
            <a:r>
              <a:rPr lang="en-US" altLang="zh-CN" sz="2400" b="1" kern="100">
                <a:highlight>
                  <a:srgbClr val="FF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c2.r</a:t>
            </a: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System.out.println(</a:t>
            </a:r>
            <a:r>
              <a:rPr lang="en-US" altLang="zh-CN" sz="2400" b="1" kern="100">
                <a:highlight>
                  <a:srgbClr val="FF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c2.getA()</a:t>
            </a: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文本框 2"/>
          <p:cNvSpPr txBox="1">
            <a:spLocks noChangeArrowheads="1"/>
          </p:cNvSpPr>
          <p:nvPr/>
        </p:nvSpPr>
        <p:spPr bwMode="auto">
          <a:xfrm>
            <a:off x="2919730" y="1829435"/>
            <a:ext cx="900430" cy="4184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--类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/>
        </p:nvSpPr>
        <p:spPr bwMode="auto">
          <a:xfrm>
            <a:off x="9909810" y="1676400"/>
            <a:ext cx="97028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sz="2400" b="1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实体</a:t>
            </a:r>
            <a:endParaRPr lang="zh-CN" altLang="en-US" sz="2400" b="1" kern="100"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" name="文本框 2"/>
          <p:cNvSpPr txBox="1">
            <a:spLocks noChangeArrowheads="1"/>
          </p:cNvSpPr>
          <p:nvPr/>
        </p:nvSpPr>
        <p:spPr bwMode="auto">
          <a:xfrm>
            <a:off x="9909810" y="2814320"/>
            <a:ext cx="970280" cy="4381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sz="2400" b="1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实体</a:t>
            </a:r>
            <a:endParaRPr lang="zh-CN" altLang="en-US" sz="2400" b="1" kern="100"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0" name="文本框 2"/>
          <p:cNvSpPr txBox="1">
            <a:spLocks noChangeArrowheads="1"/>
          </p:cNvSpPr>
          <p:nvPr/>
        </p:nvSpPr>
        <p:spPr bwMode="auto">
          <a:xfrm>
            <a:off x="10676890" y="1685925"/>
            <a:ext cx="900430" cy="4184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对象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10676890" y="2823845"/>
            <a:ext cx="900430" cy="4184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zh-CN" altLang="en-US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对象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7162165" y="1711960"/>
            <a:ext cx="1423035" cy="368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 , getA()   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7070725" y="2839720"/>
            <a:ext cx="1423035" cy="368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 , getA()   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28" grpId="1" animBg="1"/>
      <p:bldP spid="29" grpId="1" animBg="1"/>
      <p:bldP spid="27" grpId="0" bldLvl="0" animBg="1"/>
      <p:bldP spid="27" grpId="1" animBg="1"/>
      <p:bldP spid="30" grpId="0" bldLvl="0" animBg="1"/>
      <p:bldP spid="30" grpId="1" animBg="1"/>
      <p:bldP spid="31" grpId="0" bldLvl="0" animBg="1"/>
      <p:bldP spid="31" grpId="1" animBg="1"/>
      <p:bldP spid="93" grpId="0" bldLvl="0" animBg="1"/>
      <p:bldP spid="93" grpId="1" animBg="1"/>
      <p:bldP spid="10" grpId="0" bldLvl="0" animBg="1"/>
      <p:bldP spid="10" grpId="1" animBg="1"/>
      <p:bldP spid="20" grpId="0" bldLvl="0" animBg="1"/>
      <p:bldP spid="20" grpId="1" animBg="1"/>
      <p:bldP spid="21" grpId="0" bldLvl="0" animBg="1"/>
      <p:bldP spid="21" grpId="1" animBg="1"/>
      <p:bldP spid="22" grpId="0" bldLvl="0" animBg="1"/>
      <p:bldP spid="22" grpId="1" animBg="1"/>
      <p:bldP spid="94" grpId="0" bldLvl="0" animBg="1"/>
      <p:bldP spid="94" grpId="1" animBg="1"/>
      <p:bldP spid="25" grpId="0" bldLvl="0" animBg="1"/>
      <p:bldP spid="25" grpId="1" animBg="1"/>
      <p:bldP spid="24" grpId="0" bldLvl="0" animBg="1"/>
      <p:bldP spid="24" grpId="1" animBg="1"/>
      <p:bldP spid="26" grpId="0" bldLvl="0" animBg="1"/>
      <p:bldP spid="26" grpId="1" animBg="1"/>
      <p:bldP spid="23" grpId="0" bldLvl="0" animBg="1"/>
      <p:bldP spid="23" grpId="1" animBg="1"/>
      <p:bldP spid="7" grpId="0" bldLvl="0" animBg="1"/>
      <p:bldP spid="7" grpId="1" animBg="1"/>
      <p:bldP spid="8" grpId="0" bldLvl="0" animBg="1"/>
      <p:bldP spid="8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93980" y="4579620"/>
            <a:ext cx="3134360" cy="15297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endParaRPr lang="en-US" altLang="zh-CN" sz="20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3" name="文本框 2"/>
          <p:cNvSpPr txBox="1">
            <a:spLocks noChangeArrowheads="1"/>
          </p:cNvSpPr>
          <p:nvPr/>
        </p:nvSpPr>
        <p:spPr bwMode="auto">
          <a:xfrm>
            <a:off x="6744970" y="64770"/>
            <a:ext cx="5185410" cy="65855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algn="l"/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class </a:t>
            </a:r>
            <a:r>
              <a:rPr lang="en-US" altLang="zh-CN" b="1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变量---定义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b="1" kern="0">
                <a:solidFill>
                  <a:srgbClr val="0070C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private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double r=1;  </a:t>
            </a:r>
            <a:endParaRPr lang="en-US" altLang="zh-CN" b="1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//行为----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方法--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依赖于某个对象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</a:t>
            </a:r>
            <a:r>
              <a:rPr lang="en-US" altLang="zh-CN" b="1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b="1" kern="0">
                <a:solidFill>
                  <a:srgbClr val="0070C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</a:t>
            </a:r>
            <a:r>
              <a:rPr lang="en-US" altLang="zh-CN" b="1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getA(){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return 3.14*r*r;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75285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getP(){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return 3.14*r*r;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构造方法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创建实例对象</a:t>
            </a:r>
            <a:endParaRPr lang="zh-CN" altLang="en-US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b="1" kern="0">
                <a:solidFill>
                  <a:srgbClr val="0070C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Circle(){ 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Circle(double a){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866140"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r=a;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66725"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85445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实例变量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的读和写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实例方法</a:t>
            </a:r>
            <a:endParaRPr lang="en-US" altLang="zh-CN" kern="0">
              <a:solidFill>
                <a:schemeClr val="tx1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85445" algn="just" rtl="0" fontAlgn="auto">
              <a:lnSpc>
                <a:spcPct val="100000"/>
              </a:lnSpc>
            </a:pPr>
            <a:r>
              <a:rPr lang="en-US" altLang="zh-CN" b="1" kern="0">
                <a:solidFill>
                  <a:srgbClr val="0070C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</a:t>
            </a:r>
            <a:r>
              <a:rPr lang="en-US" altLang="zh-CN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getR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913130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return 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85445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85445" algn="just" rtl="0" fontAlgn="auto">
              <a:lnSpc>
                <a:spcPct val="100000"/>
              </a:lnSpc>
            </a:pPr>
            <a:r>
              <a:rPr lang="en-US" altLang="zh-CN" b="1" kern="0">
                <a:solidFill>
                  <a:srgbClr val="0070C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private 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void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setR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a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923290" algn="just" rtl="0" fontAlgn="auto">
              <a:lnSpc>
                <a:spcPct val="100000"/>
              </a:lnSpc>
            </a:pPr>
            <a:r>
              <a:rPr lang="en-US" altLang="zh-CN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if(a&gt;=0) r = a;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85445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66725" algn="l" fontAlgn="auto">
              <a:lnSpc>
                <a:spcPts val="1860"/>
              </a:lnSpc>
            </a:pP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167640" y="64770"/>
            <a:ext cx="5502910" cy="960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zh-CN" altLang="en-US" sz="2000" b="1" kern="100">
                <a:solidFill>
                  <a:srgbClr val="7030A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如下主方法：</a:t>
            </a:r>
            <a:endParaRPr lang="en-US" altLang="zh-CN" sz="2000" b="1" kern="100">
              <a:solidFill>
                <a:srgbClr val="7030A0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  <a:p>
            <a:pPr marL="0" indent="0" algn="l" fontAlgn="auto">
              <a:lnSpc>
                <a:spcPct val="100000"/>
              </a:lnSpc>
            </a:pPr>
            <a:r>
              <a:rPr lang="en-US" altLang="zh-CN" sz="2000" b="1" kern="100">
                <a:solidFill>
                  <a:srgbClr val="7030A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1</a:t>
            </a:r>
            <a:r>
              <a:rPr lang="zh-CN" altLang="en-US" sz="2000" b="1" kern="100">
                <a:solidFill>
                  <a:srgbClr val="7030A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、</a:t>
            </a:r>
            <a:r>
              <a:rPr lang="zh-CN" sz="2000" b="1" kern="100">
                <a:solidFill>
                  <a:srgbClr val="7030A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是否能正确访问类</a:t>
            </a:r>
            <a:r>
              <a:rPr lang="en-US" altLang="zh-CN" sz="2000" b="1" kern="100">
                <a:solidFill>
                  <a:srgbClr val="7030A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Circle</a:t>
            </a:r>
            <a:endParaRPr lang="en-US" altLang="zh-CN" sz="2000" b="1" kern="100">
              <a:solidFill>
                <a:srgbClr val="7030A0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  <a:p>
            <a:pPr marL="0" indent="0" algn="l" fontAlgn="auto">
              <a:lnSpc>
                <a:spcPct val="100000"/>
              </a:lnSpc>
            </a:pPr>
            <a:r>
              <a:rPr lang="en-US" altLang="zh-CN" sz="2000" b="1" kern="100">
                <a:solidFill>
                  <a:srgbClr val="7030A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2</a:t>
            </a:r>
            <a:r>
              <a:rPr lang="zh-CN" altLang="en-US" sz="2000" b="1" kern="100">
                <a:solidFill>
                  <a:srgbClr val="7030A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、是否能正确访问</a:t>
            </a:r>
            <a:r>
              <a:rPr lang="en-US" altLang="zh-CN" sz="2000" b="1" kern="100">
                <a:solidFill>
                  <a:srgbClr val="7030A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Circle</a:t>
            </a:r>
            <a:r>
              <a:rPr lang="zh-CN" altLang="en-US" sz="2000" b="1" kern="100">
                <a:solidFill>
                  <a:srgbClr val="7030A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类中的成员</a:t>
            </a:r>
            <a:endParaRPr lang="zh-CN" altLang="en-US" sz="2000" b="1" kern="100">
              <a:solidFill>
                <a:srgbClr val="7030A0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83" name="文本框 2"/>
          <p:cNvSpPr txBox="1">
            <a:spLocks noChangeArrowheads="1"/>
          </p:cNvSpPr>
          <p:nvPr/>
        </p:nvSpPr>
        <p:spPr bwMode="auto">
          <a:xfrm>
            <a:off x="93980" y="1156335"/>
            <a:ext cx="6047105" cy="332295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lvl="0" indent="0" algn="l">
              <a:lnSpc>
                <a:spcPts val="2000"/>
              </a:lnSpc>
              <a:buNone/>
              <a:tabLst>
                <a:tab pos="457200" algn="l"/>
              </a:tabLst>
            </a:pPr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class  Test{</a:t>
            </a:r>
            <a:endParaRPr lang="en-US" altLang="zh-CN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651510" algn="just" rtl="0" fontAlgn="auto">
              <a:lnSpc>
                <a:spcPct val="100000"/>
              </a:lnSpc>
            </a:pPr>
            <a:r>
              <a:rPr lang="en-US" altLang="zh-CN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static void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main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(String[] args){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1382395" algn="just" rtl="0" fontAlgn="auto">
              <a:lnSpc>
                <a:spcPct val="100000"/>
              </a:lnSpc>
            </a:pPr>
            <a:r>
              <a:rPr lang="en-US" altLang="zh-CN" b="1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c1=new </a:t>
            </a:r>
            <a:r>
              <a:rPr lang="en-US" altLang="zh-CN" b="1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()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1382395" algn="just" rtl="0" fontAlgn="auto">
              <a:lnSpc>
                <a:spcPct val="100000"/>
              </a:lnSpc>
            </a:pPr>
            <a:r>
              <a:rPr lang="en-US" altLang="zh-CN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c1.setR( 20 )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1382395"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System.out.println(  </a:t>
            </a:r>
            <a:r>
              <a:rPr lang="en-US" altLang="zh-CN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c1.getR(</a:t>
            </a:r>
            <a:r>
              <a:rPr lang="en-US" altLang="zh-CN" b="1" kern="100">
                <a:solidFill>
                  <a:srgbClr val="7030A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zh-CN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)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1382395"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System.out.println( c1.getA() 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1382395"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System.out.println( c1.getP() 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1382395" algn="just" rtl="0" fontAlgn="auto">
              <a:lnSpc>
                <a:spcPct val="100000"/>
              </a:lnSpc>
            </a:pPr>
            <a:r>
              <a:rPr lang="en-US" altLang="zh-CN" b="1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c2=new </a:t>
            </a:r>
            <a:r>
              <a:rPr lang="en-US" altLang="zh-CN" b="1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( 1 )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1382395"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System.out.println(</a:t>
            </a:r>
            <a:r>
              <a:rPr lang="en-US" altLang="zh-CN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c2.getA() 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1382395"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System.out.println(</a:t>
            </a:r>
            <a:r>
              <a:rPr lang="en-US" altLang="zh-CN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c2.getP()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);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651510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lvl="0" indent="0" algn="l">
              <a:lnSpc>
                <a:spcPts val="2000"/>
              </a:lnSpc>
              <a:buNone/>
              <a:tabLst>
                <a:tab pos="457200" algn="l"/>
              </a:tabLst>
            </a:pPr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93980" y="4579620"/>
            <a:ext cx="3134360" cy="15297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endParaRPr lang="en-US" altLang="zh-CN" sz="20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263525" y="5080635"/>
            <a:ext cx="2689225" cy="855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lvl="0" indent="0" algn="l">
              <a:lnSpc>
                <a:spcPts val="2000"/>
              </a:lnSpc>
              <a:buNone/>
              <a:tabLst>
                <a:tab pos="457200" algn="l"/>
              </a:tabLst>
            </a:pPr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class  Test{</a:t>
            </a:r>
            <a:endParaRPr lang="en-US" altLang="zh-CN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651510" algn="just" rtl="0" fontAlgn="auto">
              <a:lnSpc>
                <a:spcPct val="100000"/>
              </a:lnSpc>
            </a:pPr>
            <a:endParaRPr lang="en-US" altLang="zh-CN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lvl="0" indent="0" algn="l">
              <a:lnSpc>
                <a:spcPts val="2000"/>
              </a:lnSpc>
              <a:buNone/>
              <a:tabLst>
                <a:tab pos="457200" algn="l"/>
              </a:tabLst>
            </a:pPr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93980" y="4599940"/>
            <a:ext cx="1397635" cy="3962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sz="20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package p1</a:t>
            </a:r>
            <a:endParaRPr lang="en-US" altLang="zh-CN" sz="20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248660" y="4625340"/>
            <a:ext cx="1397635" cy="3962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sz="20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package p2</a:t>
            </a:r>
            <a:endParaRPr lang="en-US" altLang="zh-CN" sz="20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93980" y="4599940"/>
            <a:ext cx="1397635" cy="3962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sz="20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package p1</a:t>
            </a:r>
            <a:endParaRPr lang="en-US" altLang="zh-CN" sz="20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3248660" y="4625340"/>
            <a:ext cx="1397635" cy="3962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sz="20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package p2</a:t>
            </a:r>
            <a:endParaRPr lang="en-US" altLang="zh-CN" sz="20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93980" y="4610735"/>
            <a:ext cx="1397635" cy="3962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sz="20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package p1</a:t>
            </a:r>
            <a:endParaRPr lang="en-US" altLang="zh-CN" sz="20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83185" y="4579620"/>
            <a:ext cx="3134360" cy="15297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endParaRPr lang="en-US" altLang="zh-CN" sz="20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252730" y="5080635"/>
            <a:ext cx="2689225" cy="855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lvl="0" indent="0" algn="l">
              <a:lnSpc>
                <a:spcPts val="2000"/>
              </a:lnSpc>
              <a:buNone/>
              <a:tabLst>
                <a:tab pos="457200" algn="l"/>
              </a:tabLst>
            </a:pPr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class  Test{</a:t>
            </a:r>
            <a:endParaRPr lang="en-US" altLang="zh-CN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651510" algn="just" rtl="0" fontAlgn="auto">
              <a:lnSpc>
                <a:spcPct val="100000"/>
              </a:lnSpc>
            </a:pPr>
            <a:endParaRPr lang="en-US" altLang="zh-CN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lvl="0" indent="0" algn="l">
              <a:lnSpc>
                <a:spcPts val="2000"/>
              </a:lnSpc>
              <a:buNone/>
              <a:tabLst>
                <a:tab pos="457200" algn="l"/>
              </a:tabLst>
            </a:pPr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83185" y="4610735"/>
            <a:ext cx="1397635" cy="3962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sz="20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package p1</a:t>
            </a:r>
            <a:endParaRPr lang="en-US" altLang="zh-CN" sz="20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865" y="4579620"/>
            <a:ext cx="6077585" cy="1529080"/>
            <a:chOff x="99" y="7212"/>
            <a:chExt cx="9571" cy="2408"/>
          </a:xfrm>
        </p:grpSpPr>
        <p:sp>
          <p:nvSpPr>
            <p:cNvPr id="7" name="文本框 2"/>
            <p:cNvSpPr txBox="1">
              <a:spLocks noChangeArrowheads="1"/>
            </p:cNvSpPr>
            <p:nvPr/>
          </p:nvSpPr>
          <p:spPr bwMode="auto">
            <a:xfrm>
              <a:off x="5084" y="7212"/>
              <a:ext cx="4587" cy="24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>
              <a:noAutofit/>
            </a:bodyPr>
            <a:p>
              <a:pPr algn="just" rtl="0" fontAlgn="auto">
                <a:lnSpc>
                  <a:spcPct val="100000"/>
                </a:lnSpc>
              </a:pPr>
              <a:endParaRPr lang="en-US" altLang="zh-CN" sz="20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" name="文本框 2"/>
            <p:cNvSpPr txBox="1">
              <a:spLocks noChangeArrowheads="1"/>
            </p:cNvSpPr>
            <p:nvPr/>
          </p:nvSpPr>
          <p:spPr bwMode="auto">
            <a:xfrm>
              <a:off x="5229" y="8001"/>
              <a:ext cx="4296" cy="14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>
              <a:spAutoFit/>
            </a:bodyPr>
            <a:p>
              <a:pPr algn="l"/>
              <a:r>
                <a:rPr lang="en-US" altLang="zh-CN" b="1" kern="0">
                  <a:solidFill>
                    <a:srgbClr val="7F0055"/>
                  </a:solidFill>
                  <a:latin typeface="Consolas" panose="020B0609020204030204"/>
                  <a:ea typeface="宋体" panose="02010600030101010101" pitchFamily="2" charset="-122"/>
                  <a:cs typeface="Consolas" panose="020B0609020204030204"/>
                  <a:sym typeface="Times New Roman" panose="02020603050405020304"/>
                </a:rPr>
                <a:t>public class </a:t>
              </a:r>
              <a:r>
                <a:rPr lang="en-US" altLang="zh-CN" b="1" kern="0">
                  <a:solidFill>
                    <a:schemeClr val="tx1"/>
                  </a:solidFill>
                  <a:latin typeface="Consolas" panose="020B0609020204030204"/>
                  <a:ea typeface="宋体" panose="02010600030101010101" pitchFamily="2" charset="-122"/>
                  <a:cs typeface="Consolas" panose="020B0609020204030204"/>
                  <a:sym typeface="Times New Roman" panose="02020603050405020304"/>
                </a:rPr>
                <a:t>Circle</a:t>
              </a:r>
              <a:r>
                <a:rPr lang="en-US" altLang="zh-CN" kern="0">
                  <a:solidFill>
                    <a:srgbClr val="000000"/>
                  </a:solidFill>
                  <a:latin typeface="Consolas" panose="020B0609020204030204"/>
                  <a:ea typeface="宋体" panose="02010600030101010101" pitchFamily="2" charset="-122"/>
                  <a:cs typeface="Consolas" panose="020B0609020204030204"/>
                  <a:sym typeface="Times New Roman" panose="02020603050405020304"/>
                </a:rPr>
                <a:t>{</a:t>
              </a:r>
              <a:endPara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endParaRPr>
            </a:p>
            <a:p>
              <a:pPr algn="l"/>
              <a:r>
                <a:rPr lang="en-US" altLang="zh-CN" kern="0">
                  <a:solidFill>
                    <a:srgbClr val="000000"/>
                  </a:solidFill>
                  <a:latin typeface="Consolas" panose="020B0609020204030204"/>
                  <a:ea typeface="宋体" panose="02010600030101010101" pitchFamily="2" charset="-122"/>
                  <a:cs typeface="Consolas" panose="020B0609020204030204"/>
                  <a:sym typeface="Times New Roman" panose="02020603050405020304"/>
                </a:rPr>
                <a:t>   </a:t>
              </a:r>
              <a:endPara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endParaRPr>
            </a:p>
            <a:p>
              <a:pPr indent="0" algn="l" fontAlgn="auto">
                <a:lnSpc>
                  <a:spcPct val="100000"/>
                </a:lnSpc>
              </a:pPr>
              <a:r>
                <a:rPr lang="en-US" altLang="zh-CN" kern="0">
                  <a:solidFill>
                    <a:srgbClr val="000000"/>
                  </a:solidFill>
                  <a:latin typeface="Consolas" panose="020B0609020204030204"/>
                  <a:ea typeface="宋体" panose="02010600030101010101" pitchFamily="2" charset="-122"/>
                  <a:cs typeface="Consolas" panose="020B0609020204030204"/>
                  <a:sym typeface="Times New Roman" panose="02020603050405020304"/>
                </a:rPr>
                <a:t>}</a:t>
              </a:r>
              <a:endPara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7" name="文本框 2"/>
            <p:cNvSpPr txBox="1">
              <a:spLocks noChangeArrowheads="1"/>
            </p:cNvSpPr>
            <p:nvPr/>
          </p:nvSpPr>
          <p:spPr bwMode="auto">
            <a:xfrm>
              <a:off x="5084" y="7284"/>
              <a:ext cx="2201" cy="6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</a:ln>
          </p:spPr>
          <p:txBody>
            <a:bodyPr rot="0" vert="horz" wrap="square" lIns="91440" tIns="45720" rIns="91440" bIns="45720" anchor="t" anchorCtr="0">
              <a:noAutofit/>
            </a:bodyPr>
            <a:p>
              <a:pPr algn="just" rtl="0" fontAlgn="auto">
                <a:lnSpc>
                  <a:spcPct val="100000"/>
                </a:lnSpc>
              </a:pPr>
              <a:r>
                <a:rPr lang="en-US" altLang="zh-CN" sz="2000" b="1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package p2</a:t>
              </a:r>
              <a:endParaRPr lang="en-US" altLang="zh-CN" sz="20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文本框 2"/>
            <p:cNvSpPr txBox="1">
              <a:spLocks noChangeArrowheads="1"/>
            </p:cNvSpPr>
            <p:nvPr/>
          </p:nvSpPr>
          <p:spPr bwMode="auto">
            <a:xfrm>
              <a:off x="99" y="7212"/>
              <a:ext cx="4936" cy="24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>
              <a:noAutofit/>
            </a:bodyPr>
            <a:p>
              <a:pPr algn="just" rtl="0" fontAlgn="auto">
                <a:lnSpc>
                  <a:spcPct val="100000"/>
                </a:lnSpc>
              </a:pPr>
              <a:endParaRPr lang="en-US" altLang="zh-CN" sz="20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9" name="文本框 2"/>
            <p:cNvSpPr txBox="1">
              <a:spLocks noChangeArrowheads="1"/>
            </p:cNvSpPr>
            <p:nvPr/>
          </p:nvSpPr>
          <p:spPr bwMode="auto">
            <a:xfrm>
              <a:off x="366" y="8001"/>
              <a:ext cx="4235" cy="13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>
              <a:noAutofit/>
            </a:bodyPr>
            <a:p>
              <a:pPr lvl="0" indent="0" algn="l">
                <a:lnSpc>
                  <a:spcPts val="2000"/>
                </a:lnSpc>
                <a:buNone/>
                <a:tabLst>
                  <a:tab pos="457200" algn="l"/>
                </a:tabLst>
              </a:pPr>
              <a:r>
                <a:rPr lang="en-US" altLang="zh-CN" b="1" kern="0">
                  <a:solidFill>
                    <a:srgbClr val="7F0055"/>
                  </a:solidFill>
                  <a:latin typeface="Consolas" panose="020B0609020204030204"/>
                  <a:ea typeface="宋体" panose="02010600030101010101" pitchFamily="2" charset="-122"/>
                  <a:cs typeface="Consolas" panose="020B0609020204030204"/>
                  <a:sym typeface="Times New Roman" panose="02020603050405020304"/>
                </a:rPr>
                <a:t>public </a:t>
              </a:r>
              <a:r>
                <a:rPr lang="en-US" altLang="zh-CN" b="1" kern="0">
                  <a:solidFill>
                    <a:srgbClr val="7F0055"/>
                  </a:solidFill>
                  <a:latin typeface="Consolas" panose="020B0609020204030204"/>
                  <a:ea typeface="宋体" panose="02010600030101010101" pitchFamily="2" charset="-122"/>
                  <a:cs typeface="Consolas" panose="020B0609020204030204"/>
                  <a:sym typeface="Times New Roman" panose="02020603050405020304"/>
                </a:rPr>
                <a:t>class  Test{</a:t>
              </a:r>
              <a:endParaRPr lang="en-US" altLang="zh-CN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endParaRPr>
            </a:p>
            <a:p>
              <a:pPr indent="651510" algn="just" rtl="0" fontAlgn="auto">
                <a:lnSpc>
                  <a:spcPct val="100000"/>
                </a:lnSpc>
              </a:pPr>
              <a:endParaRPr lang="en-US" altLang="zh-CN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endParaRPr>
            </a:p>
            <a:p>
              <a:pPr lvl="0" indent="0" algn="l">
                <a:lnSpc>
                  <a:spcPts val="2000"/>
                </a:lnSpc>
                <a:buNone/>
                <a:tabLst>
                  <a:tab pos="457200" algn="l"/>
                </a:tabLst>
              </a:pPr>
              <a:r>
                <a:rPr lang="en-US" altLang="zh-CN" b="1" kern="0">
                  <a:solidFill>
                    <a:srgbClr val="7F0055"/>
                  </a:solidFill>
                  <a:latin typeface="Consolas" panose="020B0609020204030204"/>
                  <a:ea typeface="宋体" panose="02010600030101010101" pitchFamily="2" charset="-122"/>
                  <a:cs typeface="Consolas" panose="020B0609020204030204"/>
                  <a:sym typeface="Times New Roman" panose="02020603050405020304"/>
                </a:rPr>
                <a:t>}</a:t>
              </a:r>
              <a:endParaRPr lang="en-US" altLang="zh-CN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0" name="文本框 2"/>
            <p:cNvSpPr txBox="1">
              <a:spLocks noChangeArrowheads="1"/>
            </p:cNvSpPr>
            <p:nvPr/>
          </p:nvSpPr>
          <p:spPr bwMode="auto">
            <a:xfrm>
              <a:off x="99" y="7261"/>
              <a:ext cx="2201" cy="6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</a:ln>
          </p:spPr>
          <p:txBody>
            <a:bodyPr rot="0" vert="horz" wrap="square" lIns="91440" tIns="45720" rIns="91440" bIns="45720" anchor="t" anchorCtr="0">
              <a:noAutofit/>
            </a:bodyPr>
            <a:p>
              <a:pPr algn="just" rtl="0" fontAlgn="auto">
                <a:lnSpc>
                  <a:spcPct val="100000"/>
                </a:lnSpc>
              </a:pPr>
              <a:r>
                <a:rPr lang="en-US" altLang="zh-CN" sz="2000" b="1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package p1</a:t>
              </a:r>
              <a:endParaRPr lang="en-US" altLang="zh-CN" sz="20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2703195" y="1704340"/>
            <a:ext cx="4311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FF0000"/>
                </a:solidFill>
              </a:rPr>
              <a:t>x</a:t>
            </a:r>
            <a:endParaRPr lang="en-US" altLang="zh-CN" sz="440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23715" y="2523490"/>
            <a:ext cx="2616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FF0000"/>
                </a:solidFill>
              </a:rPr>
              <a:t>x</a:t>
            </a:r>
            <a:endParaRPr lang="en-US" altLang="zh-CN" sz="4400">
              <a:solidFill>
                <a:srgbClr val="FF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482725" y="3084195"/>
            <a:ext cx="3093085" cy="932180"/>
          </a:xfrm>
          <a:prstGeom prst="round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625975" y="3084195"/>
            <a:ext cx="4311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FF0000"/>
                </a:solidFill>
              </a:rPr>
              <a:t>x</a:t>
            </a:r>
            <a:endParaRPr lang="en-US" altLang="zh-CN" sz="4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383" grpId="1" animBg="1"/>
      <p:bldP spid="58" grpId="0"/>
      <p:bldP spid="58" grpId="1"/>
      <p:bldP spid="22" grpId="0"/>
      <p:bldP spid="22" grpId="1"/>
      <p:bldP spid="24" grpId="0" animBg="1"/>
      <p:bldP spid="25" grpId="0"/>
      <p:bldP spid="24" grpId="1" animBg="1"/>
      <p:bldP spid="25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685" y="222250"/>
            <a:ext cx="4182745" cy="705485"/>
          </a:xfrm>
        </p:spPr>
        <p:txBody>
          <a:bodyPr/>
          <a:p>
            <a:r>
              <a:rPr lang="zh-CN" altLang="en-US"/>
              <a:t>数据域封装</a:t>
            </a:r>
            <a:endParaRPr lang="zh-CN" altLang="en-US"/>
          </a:p>
        </p:txBody>
      </p:sp>
      <p:sp>
        <p:nvSpPr>
          <p:cNvPr id="93" name="文本框 2"/>
          <p:cNvSpPr txBox="1">
            <a:spLocks noChangeArrowheads="1"/>
          </p:cNvSpPr>
          <p:nvPr/>
        </p:nvSpPr>
        <p:spPr bwMode="auto">
          <a:xfrm>
            <a:off x="6744970" y="64770"/>
            <a:ext cx="5185410" cy="67932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algn="l"/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class </a:t>
            </a:r>
            <a:r>
              <a:rPr lang="en-US" altLang="zh-CN" b="1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变量---定义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r=1; 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</a:t>
            </a:r>
            <a:endParaRPr lang="en-US" altLang="zh-CN" b="1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//行为----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方法--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依赖于某个对象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public double getA(){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return 3.14*r*r;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75285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double getP(){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return 3.14*r*r;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构造方法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创建实例对象</a:t>
            </a:r>
            <a:endParaRPr lang="zh-CN" altLang="en-US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Circle(){ 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Circle(double a){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866140"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r=a;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66725"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66725" algn="l" fontAlgn="auto">
              <a:lnSpc>
                <a:spcPts val="1860"/>
              </a:lnSpc>
            </a:pP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66725" algn="l" fontAlgn="auto">
              <a:lnSpc>
                <a:spcPts val="1860"/>
              </a:lnSpc>
            </a:pP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66725" algn="l" fontAlgn="auto">
              <a:lnSpc>
                <a:spcPts val="1860"/>
              </a:lnSpc>
            </a:pP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66725" algn="l" fontAlgn="auto">
              <a:lnSpc>
                <a:spcPts val="1860"/>
              </a:lnSpc>
            </a:pP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66725" algn="l" fontAlgn="auto">
              <a:lnSpc>
                <a:spcPts val="1860"/>
              </a:lnSpc>
            </a:pP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66725" algn="l" fontAlgn="auto">
              <a:lnSpc>
                <a:spcPts val="1860"/>
              </a:lnSpc>
            </a:pP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66725" algn="l" fontAlgn="auto">
              <a:lnSpc>
                <a:spcPts val="1860"/>
              </a:lnSpc>
            </a:pP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66725" algn="l" fontAlgn="auto">
              <a:lnSpc>
                <a:spcPts val="1860"/>
              </a:lnSpc>
            </a:pP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66725" algn="l" fontAlgn="auto">
              <a:lnSpc>
                <a:spcPts val="1860"/>
              </a:lnSpc>
            </a:pP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383540" y="1313815"/>
            <a:ext cx="5502910" cy="1986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50000"/>
              </a:lnSpc>
            </a:pPr>
            <a:r>
              <a:rPr lang="zh-CN" altLang="en-US" sz="2400" b="1" kern="100">
                <a:solidFill>
                  <a:srgbClr val="7030A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数据域：</a:t>
            </a:r>
            <a:endParaRPr lang="zh-CN" altLang="en-US" sz="2400" b="1" kern="100">
              <a:solidFill>
                <a:srgbClr val="7030A0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  <a:p>
            <a:pPr marL="0" indent="0" algn="l" fontAlgn="auto">
              <a:lnSpc>
                <a:spcPct val="150000"/>
              </a:lnSpc>
            </a:pPr>
            <a:r>
              <a:rPr lang="zh-CN" altLang="en-US" sz="2400" b="1" kern="100">
                <a:solidFill>
                  <a:srgbClr val="7030A0"/>
                </a:solidFill>
                <a:latin typeface="Calibri" panose="020F0502020204030204" charset="0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①不让直接访问，也就是对外不可见</a:t>
            </a:r>
            <a:endParaRPr lang="zh-CN" altLang="en-US" sz="2400" b="1" kern="100">
              <a:solidFill>
                <a:srgbClr val="7030A0"/>
              </a:solidFill>
              <a:latin typeface="Calibri" panose="020F0502020204030204" charset="0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  <a:p>
            <a:pPr marL="0" indent="0" algn="l" fontAlgn="auto">
              <a:lnSpc>
                <a:spcPct val="150000"/>
              </a:lnSpc>
            </a:pPr>
            <a:r>
              <a:rPr lang="zh-CN" altLang="en-US" sz="2400" b="1" kern="100">
                <a:solidFill>
                  <a:srgbClr val="7030A0"/>
                </a:solidFill>
                <a:latin typeface="Calibri" panose="020F0502020204030204" charset="0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②通过方法，读或写一个数据域</a:t>
            </a:r>
            <a:r>
              <a:rPr lang="en-US" altLang="zh-CN" sz="2400" b="1" kern="100">
                <a:solidFill>
                  <a:srgbClr val="7030A0"/>
                </a:solidFill>
                <a:latin typeface="Calibri" panose="020F0502020204030204" charset="0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    </a:t>
            </a:r>
            <a:endParaRPr lang="zh-CN" altLang="en-US" sz="2400" b="1" kern="100">
              <a:solidFill>
                <a:srgbClr val="7030A0"/>
              </a:solidFill>
              <a:latin typeface="Calibri" panose="020F0502020204030204" charset="0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7182485" y="675640"/>
            <a:ext cx="2604770" cy="4083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private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double r=1;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7182485" y="4398010"/>
            <a:ext cx="3793490" cy="19983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实例变量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的读和写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实例方法</a:t>
            </a:r>
            <a:endParaRPr lang="en-US" altLang="zh-CN" kern="0">
              <a:solidFill>
                <a:schemeClr val="tx1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getR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588010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return 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void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setR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a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638810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if(a&gt;=0) r = a;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0685" y="2035175"/>
            <a:ext cx="5025390" cy="407670"/>
          </a:xfrm>
          <a:prstGeom prst="rect">
            <a:avLst/>
          </a:prstGeom>
          <a:noFill/>
          <a:ln w="28575" cmpd="sng"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00685" y="2574925"/>
            <a:ext cx="5025390" cy="397510"/>
          </a:xfrm>
          <a:prstGeom prst="rect">
            <a:avLst/>
          </a:prstGeom>
          <a:noFill/>
          <a:ln w="28575" cmpd="sng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83540" y="3550285"/>
            <a:ext cx="3557270" cy="386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System.out.println( </a:t>
            </a:r>
            <a:r>
              <a:rPr lang="en-US" altLang="zh-CN" b="1" kern="100">
                <a:highlight>
                  <a:srgbClr val="00FFFF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c1.r 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00685" y="4026535"/>
            <a:ext cx="1528445" cy="367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c1.r = </a:t>
            </a:r>
            <a:r>
              <a:rPr lang="en-US" altLang="zh-CN" b="1" kern="100">
                <a:highlight>
                  <a:srgbClr val="00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20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;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311400" y="3588385"/>
            <a:ext cx="487045" cy="304165"/>
          </a:xfrm>
          <a:prstGeom prst="line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2332355" y="3570605"/>
            <a:ext cx="466090" cy="321945"/>
          </a:xfrm>
          <a:prstGeom prst="line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383540" y="5285740"/>
            <a:ext cx="3557270" cy="4076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System.out.println(  </a:t>
            </a:r>
            <a:r>
              <a:rPr lang="en-US" altLang="zh-CN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c1.getR(</a:t>
            </a:r>
            <a:r>
              <a:rPr lang="en-US" altLang="zh-CN" b="1" kern="100">
                <a:solidFill>
                  <a:srgbClr val="7030A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zh-CN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)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383540" y="4766945"/>
            <a:ext cx="1463040" cy="4076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c1.setR( 20 )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97230" y="4038600"/>
            <a:ext cx="448945" cy="353695"/>
          </a:xfrm>
          <a:prstGeom prst="line">
            <a:avLst/>
          </a:prstGeom>
          <a:ln w="28575" cmpd="sng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707390" y="4018280"/>
            <a:ext cx="497840" cy="375920"/>
          </a:xfrm>
          <a:prstGeom prst="line">
            <a:avLst/>
          </a:prstGeom>
          <a:ln w="28575" cmpd="sng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4" grpId="1" animBg="1"/>
      <p:bldP spid="15" grpId="0" bldLvl="0" animBg="1"/>
      <p:bldP spid="15" grpId="1" animBg="1"/>
      <p:bldP spid="26" grpId="0" bldLvl="0" animBg="1"/>
      <p:bldP spid="26" grpId="1" animBg="1"/>
      <p:bldP spid="34" grpId="0" bldLvl="0" animBg="1"/>
      <p:bldP spid="34" grpId="1" animBg="1"/>
      <p:bldP spid="38" grpId="0" bldLvl="0" animBg="1"/>
      <p:bldP spid="38" grpId="1" animBg="1"/>
      <p:bldP spid="9" grpId="0" bldLvl="0" animBg="1"/>
      <p:bldP spid="9" grpId="1" animBg="1"/>
      <p:bldP spid="10" grpId="0" bldLvl="0" animBg="1"/>
      <p:bldP spid="10" grpId="1" animBg="1"/>
      <p:bldP spid="33" grpId="0" bldLvl="0" animBg="1"/>
      <p:bldP spid="33" grpId="1" animBg="1"/>
      <p:bldP spid="31" grpId="0" bldLvl="0" animBg="1"/>
      <p:bldP spid="31" grpId="1" animBg="1"/>
      <p:bldP spid="2" grpId="0"/>
      <p:bldP spid="2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650" y="252730"/>
            <a:ext cx="2891790" cy="705485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数据域封装</a:t>
            </a:r>
            <a:endParaRPr lang="zh-CN" altLang="en-US"/>
          </a:p>
        </p:txBody>
      </p:sp>
      <p:sp>
        <p:nvSpPr>
          <p:cNvPr id="51203" name="Rectangle 3"/>
          <p:cNvSpPr>
            <a:spLocks noGrp="1"/>
          </p:cNvSpPr>
          <p:nvPr/>
        </p:nvSpPr>
        <p:spPr>
          <a:xfrm>
            <a:off x="490855" y="1303020"/>
            <a:ext cx="11210925" cy="49339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2075" tIns="46038" rIns="92075" bIns="46038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100000"/>
              </a:spcBef>
              <a:buFont typeface="Symbol" panose="05050102010706020507" pitchFamily="18" charset="2"/>
              <a:buNone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数据域封装：</a:t>
            </a:r>
            <a:r>
              <a:rPr lang="zh-CN" altLang="en-US" sz="24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使用</a:t>
            </a:r>
            <a:r>
              <a:rPr lang="en-US" altLang="zh-CN" sz="24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private</a:t>
            </a:r>
            <a:r>
              <a:rPr lang="zh-CN" altLang="en-US" sz="24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将数据域声明为私有</a:t>
            </a:r>
            <a:endParaRPr lang="zh-CN" altLang="en-US" sz="2400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>
              <a:lnSpc>
                <a:spcPct val="80000"/>
              </a:lnSpc>
              <a:spcBef>
                <a:spcPct val="100000"/>
              </a:spcBef>
              <a:buFont typeface="Symbol" panose="05050102010706020507" pitchFamily="18" charset="2"/>
              <a:buNone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原因：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4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数据可能被篡改</a:t>
            </a:r>
            <a:endParaRPr lang="zh-CN" altLang="en-US" sz="2400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4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使类变得难以维护，同时容易出现错误。</a:t>
            </a:r>
            <a:endParaRPr lang="zh-CN" altLang="en-US" sz="2400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>
              <a:lnSpc>
                <a:spcPct val="80000"/>
              </a:lnSpc>
              <a:spcBef>
                <a:spcPct val="100000"/>
              </a:spcBef>
              <a:buFont typeface="Symbol" panose="05050102010706020507" pitchFamily="18" charset="2"/>
              <a:buNone/>
            </a:pPr>
            <a:r>
              <a:rPr lang="zh-CN" altLang="en-US" sz="24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访问器：</a:t>
            </a:r>
            <a:r>
              <a:rPr lang="en-US" altLang="zh-CN" sz="24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 </a:t>
            </a:r>
            <a:r>
              <a:rPr lang="en-US" altLang="zh-CN" sz="24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public </a:t>
            </a:r>
            <a:r>
              <a:rPr lang="en-US" altLang="zh-CN" sz="2400" err="1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returnType</a:t>
            </a:r>
            <a:r>
              <a:rPr lang="en-US" altLang="zh-CN" sz="24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</a:t>
            </a:r>
            <a:r>
              <a:rPr lang="en-US" altLang="zh-CN" sz="2400" err="1">
                <a:solidFill>
                  <a:schemeClr val="accent6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get</a:t>
            </a:r>
            <a:r>
              <a:rPr lang="en-US" altLang="zh-CN" sz="2400" err="1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PropertyName</a:t>
            </a:r>
            <a:r>
              <a:rPr lang="en-US" altLang="zh-CN" sz="24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()</a:t>
            </a:r>
            <a:endParaRPr lang="en-US" altLang="zh-CN" sz="24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>
              <a:lnSpc>
                <a:spcPct val="80000"/>
              </a:lnSpc>
              <a:spcBef>
                <a:spcPct val="100000"/>
              </a:spcBef>
              <a:buFont typeface="Symbol" panose="05050102010706020507" pitchFamily="18" charset="2"/>
              <a:buNone/>
            </a:pPr>
            <a:r>
              <a:rPr lang="en-US" altLang="zh-CN" sz="24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               public </a:t>
            </a:r>
            <a:r>
              <a:rPr lang="en-US" altLang="zh-CN" sz="2400" err="1">
                <a:solidFill>
                  <a:srgbClr val="7030A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boolean</a:t>
            </a:r>
            <a:r>
              <a:rPr lang="en-US" altLang="zh-CN" sz="24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</a:t>
            </a:r>
            <a:r>
              <a:rPr lang="en-US" altLang="zh-CN" sz="2400" err="1">
                <a:solidFill>
                  <a:schemeClr val="accent6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is</a:t>
            </a:r>
            <a:r>
              <a:rPr lang="en-US" altLang="zh-CN" sz="2400" err="1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PropertyName</a:t>
            </a:r>
            <a:r>
              <a:rPr lang="en-US" altLang="zh-CN" sz="24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()</a:t>
            </a:r>
            <a:endParaRPr lang="en-US" altLang="zh-CN" sz="24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>
              <a:lnSpc>
                <a:spcPct val="80000"/>
              </a:lnSpc>
              <a:spcBef>
                <a:spcPct val="100000"/>
              </a:spcBef>
              <a:buFont typeface="Symbol" panose="05050102010706020507" pitchFamily="18" charset="2"/>
              <a:buNone/>
            </a:pPr>
            <a:r>
              <a:rPr lang="zh-CN" altLang="en-US" sz="24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修改器：</a:t>
            </a:r>
            <a:r>
              <a:rPr lang="en-US" altLang="zh-CN" sz="24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public </a:t>
            </a:r>
            <a:r>
              <a:rPr lang="en-US" altLang="zh-CN" sz="2400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void</a:t>
            </a:r>
            <a:r>
              <a:rPr lang="en-US" altLang="zh-CN" sz="24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</a:t>
            </a:r>
            <a:r>
              <a:rPr lang="en-US" altLang="zh-CN" sz="2400" err="1">
                <a:solidFill>
                  <a:schemeClr val="accent6">
                    <a:lumMod val="7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set</a:t>
            </a:r>
            <a:r>
              <a:rPr lang="en-US" altLang="zh-CN" sz="2400" err="1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PropertyName(dataType</a:t>
            </a:r>
            <a:r>
              <a:rPr lang="en-US" altLang="zh-CN" sz="24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</a:t>
            </a:r>
            <a:r>
              <a:rPr lang="en-US" altLang="zh-CN" sz="2400" err="1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propertyValue</a:t>
            </a:r>
            <a:r>
              <a:rPr lang="en-US" altLang="zh-CN" sz="24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)</a:t>
            </a:r>
            <a:endParaRPr lang="en-US" altLang="zh-CN" sz="24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6645" y="69850"/>
            <a:ext cx="1706880" cy="721360"/>
          </a:xfrm>
        </p:spPr>
        <p:txBody>
          <a:bodyPr>
            <a:normAutofit/>
          </a:bodyPr>
          <a:p>
            <a:r>
              <a:rPr lang="zh-CN" altLang="en-US">
                <a:solidFill>
                  <a:srgbClr val="FF0000"/>
                </a:solidFill>
              </a:rPr>
              <a:t>作用域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36215" y="140970"/>
            <a:ext cx="5102225" cy="2554605"/>
          </a:xfr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变量定义位置：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indent="160655"/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类中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indent="160655"/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indent="160655"/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方法中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81" name="文本框 2"/>
          <p:cNvSpPr txBox="1">
            <a:spLocks noChangeArrowheads="1"/>
          </p:cNvSpPr>
          <p:nvPr/>
        </p:nvSpPr>
        <p:spPr bwMode="auto">
          <a:xfrm>
            <a:off x="90170" y="3881120"/>
            <a:ext cx="4124960" cy="21647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lvl="0" indent="0" algn="l">
              <a:lnSpc>
                <a:spcPts val="2000"/>
              </a:lnSpc>
              <a:buNone/>
              <a:tabLst>
                <a:tab pos="457200" algn="l"/>
              </a:tabLst>
            </a:pPr>
            <a:r>
              <a:rPr lang="en-US" altLang="zh-CN" sz="16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sz="16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class  Dog{</a:t>
            </a:r>
            <a:endParaRPr lang="en-US" altLang="zh-CN" sz="1600" b="1" kern="0">
              <a:solidFill>
                <a:srgbClr val="7F0055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marL="0" indent="483870" algn="l" fontAlgn="auto">
              <a:lnSpc>
                <a:spcPct val="150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//数据域---</a:t>
            </a:r>
            <a:r>
              <a:rPr lang="zh-CN" altLang="en-US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变量定义</a:t>
            </a:r>
            <a:endParaRPr lang="en-US" altLang="zh-CN" sz="1600" kern="0"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483870" algn="l" fontAlgn="auto">
              <a:lnSpc>
                <a:spcPct val="150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//构造方法(无参，有参构造方法)</a:t>
            </a:r>
            <a:endParaRPr lang="en-US" altLang="zh-CN" sz="1600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483870" algn="l" fontAlgn="auto">
              <a:lnSpc>
                <a:spcPct val="150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//实例方法---</a:t>
            </a:r>
            <a:r>
              <a:rPr lang="zh-CN" altLang="en-US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方法定义</a:t>
            </a:r>
            <a:endParaRPr lang="en-US" altLang="zh-CN" sz="1600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483870" algn="l" fontAlgn="auto">
              <a:lnSpc>
                <a:spcPct val="150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静态方法</a:t>
            </a: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--</a:t>
            </a: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-</a:t>
            </a:r>
            <a:r>
              <a:rPr lang="zh-CN" altLang="en-US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方法定义</a:t>
            </a:r>
            <a:endParaRPr lang="en-US" altLang="zh-CN" sz="1600" b="1" kern="0">
              <a:solidFill>
                <a:srgbClr val="7F0055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50000"/>
              </a:lnSpc>
            </a:pPr>
            <a:r>
              <a:rPr lang="en-US" altLang="zh-CN" sz="16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sz="16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3011805" y="4871720"/>
            <a:ext cx="4718050" cy="19545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static boolean isEven(int x){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boolean y;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763905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if(x%2==0)  y=true;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else 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    y=false;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794385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return y;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18415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2644775" y="3950970"/>
            <a:ext cx="1887220" cy="5861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l" fontAlgn="auto">
              <a:lnSpc>
                <a:spcPts val="2000"/>
              </a:lnSpc>
            </a:pPr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h = 1;</a:t>
            </a:r>
            <a:endParaRPr lang="en-US" altLang="zh-CN" sz="20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2000"/>
              </a:lnSpc>
            </a:pPr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w = 2;</a:t>
            </a:r>
            <a:endParaRPr lang="en-US" altLang="zh-CN" sz="20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823335" y="694055"/>
            <a:ext cx="1063625" cy="321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l" fontAlgn="auto">
              <a:lnSpc>
                <a:spcPts val="2000"/>
              </a:lnSpc>
            </a:pPr>
            <a:r>
              <a:rPr lang="zh-CN" altLang="en-US" sz="2000" ker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类变量</a:t>
            </a:r>
            <a:endParaRPr lang="zh-CN" altLang="en-US" sz="2000" b="1" kern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985895" y="1664335"/>
            <a:ext cx="1276985" cy="3422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l" fontAlgn="auto">
              <a:lnSpc>
                <a:spcPts val="2000"/>
              </a:lnSpc>
            </a:pPr>
            <a:r>
              <a:rPr lang="zh-CN" altLang="en-US" sz="2000" kern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局部变量</a:t>
            </a:r>
            <a:endParaRPr lang="zh-CN" altLang="en-US" sz="2000" b="1" kern="0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85820" y="1111250"/>
            <a:ext cx="32308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类变量的作用域是：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整个类</a:t>
            </a:r>
            <a:endParaRPr lang="zh-CN" altLang="en-US" sz="2000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85820" y="2081530"/>
            <a:ext cx="42265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局部变量的作用域是：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该方法内部</a:t>
            </a:r>
            <a:endParaRPr lang="zh-CN" altLang="en-US" sz="2000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36215" y="2744470"/>
            <a:ext cx="5102225" cy="398780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t">
            <a:spAutoFit/>
          </a:bodyPr>
          <a:p>
            <a:r>
              <a:rPr lang="zh-CN" altLang="en-US" sz="2000" dirty="0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类变量和方法可以在类中以</a:t>
            </a:r>
            <a:r>
              <a:rPr lang="zh-CN" altLang="en-US" sz="2000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任意顺序出现</a:t>
            </a:r>
            <a:endParaRPr lang="zh-CN" altLang="en-US" sz="2000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62468" name="Rectangle 4"/>
          <p:cNvSpPr/>
          <p:nvPr/>
        </p:nvSpPr>
        <p:spPr>
          <a:xfrm>
            <a:off x="8623300" y="144145"/>
            <a:ext cx="3484880" cy="2305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rgbClr val="FF5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 anchor="t" anchorCtr="0"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public class Circle{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public double </a:t>
            </a:r>
            <a:r>
              <a:rPr lang="en-US" altLang="zh-CN" sz="2000" err="1">
                <a:latin typeface="Times New Roman" panose="02020603050405020304" pitchFamily="18" charset="0"/>
                <a:ea typeface="宋体" panose="02010600030101010101" pitchFamily="2" charset="-122"/>
              </a:rPr>
              <a:t>get</a:t>
            </a:r>
            <a:r>
              <a:rPr lang="en-US" altLang="zh-CN" sz="200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(){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	return r * </a:t>
            </a:r>
            <a:r>
              <a:rPr lang="en-US" altLang="zh-CN" sz="200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* </a:t>
            </a:r>
            <a:r>
              <a:rPr lang="en-US" altLang="zh-CN" sz="2000" err="1">
                <a:latin typeface="Times New Roman" panose="02020603050405020304" pitchFamily="18" charset="0"/>
                <a:ea typeface="宋体" panose="02010600030101010101" pitchFamily="2" charset="-122"/>
              </a:rPr>
              <a:t>3.14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	private double r = 1;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9" name="Text Box 5"/>
          <p:cNvSpPr txBox="1"/>
          <p:nvPr/>
        </p:nvSpPr>
        <p:spPr>
          <a:xfrm>
            <a:off x="8623300" y="2533650"/>
            <a:ext cx="3485515" cy="1198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FF5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public class F{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private 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i;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private 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j = i + 1;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36215" y="3189605"/>
            <a:ext cx="5102225" cy="645160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当一个数据域是基于对另一个数据域的引用来进行初始化时，则必须先声明另一个数据域。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62470" name="Text Box 6"/>
          <p:cNvSpPr txBox="1"/>
          <p:nvPr/>
        </p:nvSpPr>
        <p:spPr>
          <a:xfrm>
            <a:off x="9959340" y="3364230"/>
            <a:ext cx="2017395" cy="36830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i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必须在</a:t>
            </a:r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j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之前声明</a:t>
            </a:r>
            <a:endParaRPr lang="en-US" altLang="zh-CN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72500" y="3839210"/>
            <a:ext cx="3535680" cy="2861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pPr eaLnBrk="0" hangingPunct="0">
              <a:buClr>
                <a:schemeClr val="tx2"/>
              </a:buClr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public class F{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Clr>
                <a:schemeClr val="tx2"/>
              </a:buClr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private </a:t>
            </a:r>
            <a:r>
              <a:rPr lang="en-US" altLang="zh-CN" err="1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int</a:t>
            </a:r>
            <a:r>
              <a:rPr lang="en-US" altLang="zh-CN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= 0;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Clr>
                <a:schemeClr val="tx2"/>
              </a:buClr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private 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int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y = 0;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Clr>
                <a:schemeClr val="tx2"/>
              </a:buClr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public F(){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Clr>
                <a:schemeClr val="tx2"/>
              </a:buClr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}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Clr>
                <a:schemeClr val="tx2"/>
              </a:buClr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public void p(){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Clr>
                <a:schemeClr val="tx2"/>
              </a:buClr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altLang="zh-CN" b="1" err="1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int</a:t>
            </a:r>
            <a:r>
              <a:rPr lang="en-US" altLang="zh-CN" b="1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= 1;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Clr>
                <a:schemeClr val="tx2"/>
              </a:buClr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altLang="zh-CN" err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System.out.println(“x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= ” + x);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Clr>
                <a:schemeClr val="tx2"/>
              </a:buClr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}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Clr>
                <a:schemeClr val="tx2"/>
              </a:buClr>
              <a:buFont typeface="Wingdings" panose="05000000000000000000" pitchFamily="2" charset="2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}</a:t>
            </a:r>
            <a:endParaRPr lang="zh-CN" altLang="en-US"/>
          </a:p>
        </p:txBody>
      </p:sp>
      <p:sp>
        <p:nvSpPr>
          <p:cNvPr id="11" name="Text Box 6"/>
          <p:cNvSpPr txBox="1"/>
          <p:nvPr/>
        </p:nvSpPr>
        <p:spPr>
          <a:xfrm>
            <a:off x="10457180" y="4100830"/>
            <a:ext cx="1021715" cy="36830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类变量</a:t>
            </a:r>
            <a:endParaRPr lang="zh-CN" altLang="en-US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12" name="Text Box 6"/>
          <p:cNvSpPr txBox="1"/>
          <p:nvPr/>
        </p:nvSpPr>
        <p:spPr>
          <a:xfrm>
            <a:off x="10116820" y="5501005"/>
            <a:ext cx="1032510" cy="337185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1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局部变量</a:t>
            </a:r>
            <a:endParaRPr lang="zh-CN" altLang="en-US" sz="16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31995" y="3910965"/>
            <a:ext cx="3782695" cy="645160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如果一个局部变量和一个类变量具有相同的名字，那么</a:t>
            </a:r>
            <a:r>
              <a:rPr lang="zh-CN" altLang="en-US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局部变量优先</a:t>
            </a:r>
            <a:r>
              <a:rPr lang="zh-CN" altLang="en-US" dirty="0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。</a:t>
            </a:r>
            <a:endParaRPr lang="zh-CN" altLang="en-US" dirty="0"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5" name="爆炸形 1 14"/>
          <p:cNvSpPr/>
          <p:nvPr/>
        </p:nvSpPr>
        <p:spPr>
          <a:xfrm>
            <a:off x="9959340" y="4469130"/>
            <a:ext cx="2148840" cy="85598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latin typeface="方正粗黑宋简体" panose="02000000000000000000" charset="-122"/>
                <a:ea typeface="方正粗黑宋简体" panose="02000000000000000000" charset="-122"/>
              </a:rPr>
              <a:t>名字相同？</a:t>
            </a:r>
            <a:endParaRPr lang="zh-CN" altLang="en-US" sz="20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7" name="标题 1"/>
          <p:cNvSpPr>
            <a:spLocks noGrp="1"/>
          </p:cNvSpPr>
          <p:nvPr/>
        </p:nvSpPr>
        <p:spPr>
          <a:xfrm>
            <a:off x="90170" y="85725"/>
            <a:ext cx="122301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变量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729855" y="2854325"/>
            <a:ext cx="4246880" cy="2861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000"/>
              <a:t>public static int sum(int </a:t>
            </a:r>
            <a:r>
              <a:rPr lang="en-US" altLang="zh-CN" sz="2000"/>
              <a:t>x</a:t>
            </a:r>
            <a:r>
              <a:rPr lang="zh-CN" altLang="en-US" sz="2000"/>
              <a:t>,int</a:t>
            </a:r>
            <a:r>
              <a:rPr lang="en-US" altLang="zh-CN" sz="2000"/>
              <a:t>y</a:t>
            </a:r>
            <a:r>
              <a:rPr lang="zh-CN" altLang="en-US" sz="2000"/>
              <a:t>){</a:t>
            </a:r>
            <a:endParaRPr lang="zh-CN" altLang="en-US" sz="2000"/>
          </a:p>
          <a:p>
            <a:pPr indent="496570"/>
            <a:r>
              <a:rPr lang="zh-CN" altLang="en-US" sz="2000"/>
              <a:t>//计算</a:t>
            </a:r>
            <a:r>
              <a:rPr lang="en-US" altLang="zh-CN" sz="2000"/>
              <a:t>x</a:t>
            </a:r>
            <a:r>
              <a:rPr lang="zh-CN" altLang="en-US" sz="2000"/>
              <a:t>到</a:t>
            </a:r>
            <a:r>
              <a:rPr lang="en-US" altLang="zh-CN" sz="2000"/>
              <a:t>y</a:t>
            </a:r>
            <a:r>
              <a:rPr lang="zh-CN" altLang="en-US" sz="2000"/>
              <a:t>的和-----s</a:t>
            </a:r>
            <a:endParaRPr lang="zh-CN" altLang="en-US" sz="2000"/>
          </a:p>
          <a:p>
            <a:pPr indent="496570"/>
            <a:r>
              <a:rPr lang="zh-CN" altLang="en-US" sz="2000"/>
              <a:t>int s=0;</a:t>
            </a:r>
            <a:endParaRPr lang="zh-CN" altLang="en-US" sz="2000"/>
          </a:p>
          <a:p>
            <a:pPr indent="496570"/>
            <a:r>
              <a:rPr lang="zh-CN" altLang="en-US" sz="2000"/>
              <a:t>for(int i=</a:t>
            </a:r>
            <a:r>
              <a:rPr lang="en-US" altLang="zh-CN" sz="2000"/>
              <a:t>x</a:t>
            </a:r>
            <a:r>
              <a:rPr lang="zh-CN" altLang="en-US" sz="2000"/>
              <a:t>;i&lt;=</a:t>
            </a:r>
            <a:r>
              <a:rPr lang="en-US" altLang="zh-CN" sz="2000"/>
              <a:t>y</a:t>
            </a:r>
            <a:r>
              <a:rPr lang="zh-CN" altLang="en-US" sz="2000"/>
              <a:t>;i++){</a:t>
            </a:r>
            <a:endParaRPr lang="zh-CN" altLang="en-US" sz="2000"/>
          </a:p>
          <a:p>
            <a:pPr indent="922655"/>
            <a:r>
              <a:rPr lang="zh-CN" altLang="en-US" sz="2000"/>
              <a:t>s=s+</a:t>
            </a:r>
            <a:r>
              <a:rPr lang="en-US" altLang="zh-CN" sz="2000"/>
              <a:t>i</a:t>
            </a:r>
            <a:r>
              <a:rPr lang="zh-CN" altLang="en-US" sz="2000"/>
              <a:t>;//s+=</a:t>
            </a:r>
            <a:r>
              <a:rPr lang="en-US" altLang="zh-CN" sz="2000"/>
              <a:t>i</a:t>
            </a:r>
            <a:endParaRPr lang="zh-CN" altLang="en-US" sz="2000"/>
          </a:p>
          <a:p>
            <a:pPr indent="496570"/>
            <a:r>
              <a:rPr lang="zh-CN" altLang="en-US" sz="2000"/>
              <a:t>}</a:t>
            </a:r>
            <a:endParaRPr lang="zh-CN" altLang="en-US" sz="2000"/>
          </a:p>
          <a:p>
            <a:pPr indent="496570"/>
            <a:r>
              <a:rPr lang="zh-CN" altLang="en-US" sz="2000"/>
              <a:t>//返回和----函数值</a:t>
            </a:r>
            <a:endParaRPr lang="zh-CN" altLang="en-US" sz="2000"/>
          </a:p>
          <a:p>
            <a:pPr indent="496570"/>
            <a:r>
              <a:rPr lang="zh-CN" altLang="en-US" sz="2000"/>
              <a:t>return s;</a:t>
            </a:r>
            <a:endParaRPr lang="zh-CN" altLang="en-US" sz="2000"/>
          </a:p>
          <a:p>
            <a:r>
              <a:rPr lang="zh-CN" altLang="en-US" sz="2000"/>
              <a:t>}</a:t>
            </a:r>
            <a:endParaRPr lang="zh-CN" altLang="en-US" sz="2000"/>
          </a:p>
        </p:txBody>
      </p:sp>
      <p:sp>
        <p:nvSpPr>
          <p:cNvPr id="19" name="椭圆 18"/>
          <p:cNvSpPr/>
          <p:nvPr/>
        </p:nvSpPr>
        <p:spPr>
          <a:xfrm>
            <a:off x="3648710" y="3950970"/>
            <a:ext cx="264160" cy="282575"/>
          </a:xfrm>
          <a:prstGeom prst="ellipse">
            <a:avLst/>
          </a:prstGeom>
          <a:solidFill>
            <a:schemeClr val="accent1">
              <a:alpha val="42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648710" y="4254500"/>
            <a:ext cx="264160" cy="282575"/>
          </a:xfrm>
          <a:prstGeom prst="ellipse">
            <a:avLst/>
          </a:prstGeom>
          <a:solidFill>
            <a:schemeClr val="accent1">
              <a:alpha val="42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192010" y="4958080"/>
            <a:ext cx="264160" cy="282575"/>
          </a:xfrm>
          <a:prstGeom prst="ellipse">
            <a:avLst/>
          </a:prstGeom>
          <a:solidFill>
            <a:schemeClr val="accent1">
              <a:alpha val="42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769485" y="5218430"/>
            <a:ext cx="264160" cy="282575"/>
          </a:xfrm>
          <a:prstGeom prst="ellipse">
            <a:avLst/>
          </a:prstGeom>
          <a:solidFill>
            <a:schemeClr val="accent1">
              <a:alpha val="42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animBg="1"/>
      <p:bldP spid="16" grpId="0" bldLvl="0" animBg="1"/>
      <p:bldP spid="16" grpId="1" animBg="1"/>
      <p:bldP spid="3" grpId="0" bldLvl="0" animBg="1" build="allAtOnce"/>
      <p:bldP spid="3" grpId="1" animBg="1" build="p"/>
      <p:bldP spid="4" grpId="0" bldLvl="0" animBg="1"/>
      <p:bldP spid="4" grpId="1" animBg="1"/>
      <p:bldP spid="5" grpId="0" bldLvl="0" animBg="1"/>
      <p:bldP spid="5" grpId="1" animBg="1"/>
      <p:bldP spid="2" grpId="0"/>
      <p:bldP spid="2" grpId="1"/>
      <p:bldP spid="6" grpId="0"/>
      <p:bldP spid="6" grpId="1"/>
      <p:bldP spid="7" grpId="0"/>
      <p:bldP spid="7" grpId="1"/>
      <p:bldP spid="8" grpId="0" bldLvl="0" animBg="1"/>
      <p:bldP spid="8" grpId="1" animBg="1"/>
      <p:bldP spid="62468" grpId="0" bldLvl="0" animBg="1"/>
      <p:bldP spid="62468" grpId="1" animBg="1"/>
      <p:bldP spid="62469" grpId="0" bldLvl="0" animBg="1"/>
      <p:bldP spid="62469" grpId="1" animBg="1"/>
      <p:bldP spid="62470" grpId="0" bldLvl="0" animBg="1"/>
      <p:bldP spid="62470" grpId="1" animBg="1"/>
      <p:bldP spid="13" grpId="0" bldLvl="0" animBg="1"/>
      <p:bldP spid="13" grpId="1" animBg="1"/>
      <p:bldP spid="10" grpId="0" bldLvl="0" animBg="1"/>
      <p:bldP spid="10" grpId="1" animBg="1"/>
      <p:bldP spid="11" grpId="0" bldLvl="0" animBg="1"/>
      <p:bldP spid="11" grpId="1" animBg="1"/>
      <p:bldP spid="12" grpId="0" bldLvl="0" animBg="1"/>
      <p:bldP spid="12" grpId="1" animBg="1"/>
      <p:bldP spid="14" grpId="0" bldLvl="0" animBg="1"/>
      <p:bldP spid="14" grpId="1" animBg="1"/>
      <p:bldP spid="15" grpId="0" animBg="1"/>
      <p:bldP spid="15" grpId="1" animBg="1"/>
      <p:bldP spid="17" grpId="1"/>
      <p:bldP spid="18" grpId="0" bldLvl="0" animBg="1"/>
      <p:bldP spid="18" grpId="1" animBg="1"/>
      <p:bldP spid="19" grpId="0" bldLvl="0" animBg="1"/>
      <p:bldP spid="20" grpId="0" bldLvl="0" animBg="1"/>
      <p:bldP spid="19" grpId="1" animBg="1"/>
      <p:bldP spid="20" grpId="1" animBg="1"/>
      <p:bldP spid="21" grpId="0" bldLvl="0" animBg="1"/>
      <p:bldP spid="21" grpId="1" animBg="1"/>
      <p:bldP spid="22" grpId="0" bldLvl="0" animBg="1"/>
      <p:bldP spid="22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" name="文本框 2"/>
          <p:cNvSpPr txBox="1">
            <a:spLocks noChangeArrowheads="1"/>
          </p:cNvSpPr>
          <p:nvPr/>
        </p:nvSpPr>
        <p:spPr bwMode="auto">
          <a:xfrm>
            <a:off x="6744970" y="64770"/>
            <a:ext cx="5185410" cy="68237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algn="l"/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class </a:t>
            </a:r>
            <a:r>
              <a:rPr lang="en-US" altLang="zh-CN" b="1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变量---定义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private double r=1; 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</a:t>
            </a:r>
            <a:endParaRPr lang="en-US" altLang="zh-CN" b="1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//行为----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方法--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依赖于某个对象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public double getA(){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return 3.14*r*r;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75285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double getP(){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return 3.14*r*r;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构造方法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创建实例对象</a:t>
            </a:r>
            <a:endParaRPr lang="zh-CN" altLang="en-US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Circle(){ 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Circle( double a 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866140"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r=a;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66725"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36550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实例变量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的读和写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实例方法</a:t>
            </a:r>
            <a:endParaRPr lang="en-US" altLang="zh-CN" kern="0">
              <a:solidFill>
                <a:schemeClr val="tx1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36550" algn="just" rtl="0" fontAlgn="auto">
              <a:lnSpc>
                <a:spcPct val="100000"/>
              </a:lnSpc>
            </a:pPr>
            <a:r>
              <a:rPr lang="en-US" altLang="zh-CN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getR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864870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return 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36550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36550" algn="just" rtl="0" fontAlgn="auto">
              <a:lnSpc>
                <a:spcPct val="100000"/>
              </a:lnSpc>
            </a:pPr>
            <a:r>
              <a:rPr lang="en-US" altLang="zh-CN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void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setR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a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875030" algn="just" rtl="0" fontAlgn="auto">
              <a:lnSpc>
                <a:spcPct val="100000"/>
              </a:lnSpc>
            </a:pPr>
            <a:r>
              <a:rPr lang="en-US" altLang="zh-CN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if(a&gt;=0) r = a;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36550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466725" algn="l" fontAlgn="auto">
              <a:lnSpc>
                <a:spcPts val="1860"/>
              </a:lnSpc>
            </a:pP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55430" y="3583940"/>
            <a:ext cx="1033145" cy="316865"/>
          </a:xfrm>
          <a:prstGeom prst="rect">
            <a:avLst/>
          </a:prstGeom>
          <a:solidFill>
            <a:schemeClr val="accent1">
              <a:lumMod val="75000"/>
              <a:alpha val="38000"/>
            </a:schemeClr>
          </a:solidFill>
          <a:ln w="28575" cmpd="sng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323070" y="5448300"/>
            <a:ext cx="1033145" cy="316865"/>
          </a:xfrm>
          <a:prstGeom prst="rect">
            <a:avLst/>
          </a:prstGeom>
          <a:solidFill>
            <a:schemeClr val="accent1">
              <a:lumMod val="75000"/>
              <a:alpha val="38000"/>
            </a:schemeClr>
          </a:solidFill>
          <a:ln w="28575" cmpd="sng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4940" y="64770"/>
            <a:ext cx="6245860" cy="67392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public class Rec {</a:t>
            </a:r>
            <a:endParaRPr lang="zh-CN" altLang="en-US" b="1"/>
          </a:p>
          <a:p>
            <a:r>
              <a:rPr lang="zh-CN" altLang="en-US" b="1"/>
              <a:t>	</a:t>
            </a:r>
            <a:r>
              <a:rPr lang="zh-CN" altLang="en-US" b="1">
                <a:highlight>
                  <a:srgbClr val="FFFF00"/>
                </a:highlight>
              </a:rPr>
              <a:t>//数据域</a:t>
            </a:r>
            <a:endParaRPr lang="zh-CN" altLang="en-US" b="1"/>
          </a:p>
          <a:p>
            <a:r>
              <a:rPr lang="zh-CN" altLang="en-US" b="1"/>
              <a:t>	private double w=1;</a:t>
            </a:r>
            <a:endParaRPr lang="zh-CN" altLang="en-US" b="1"/>
          </a:p>
          <a:p>
            <a:r>
              <a:rPr lang="zh-CN" altLang="en-US" b="1"/>
              <a:t>	private double h=1;</a:t>
            </a:r>
            <a:endParaRPr lang="zh-CN" altLang="en-US" b="1"/>
          </a:p>
          <a:p>
            <a:r>
              <a:rPr lang="zh-CN" altLang="en-US" b="1"/>
              <a:t>	</a:t>
            </a:r>
            <a:r>
              <a:rPr lang="zh-CN" altLang="en-US" b="1">
                <a:highlight>
                  <a:srgbClr val="FFFF00"/>
                </a:highlight>
              </a:rPr>
              <a:t>//方法</a:t>
            </a:r>
            <a:endParaRPr lang="zh-CN" altLang="en-US" b="1"/>
          </a:p>
          <a:p>
            <a:r>
              <a:rPr lang="zh-CN" altLang="en-US" b="1"/>
              <a:t>	public double getA(){return w*h;}</a:t>
            </a:r>
            <a:endParaRPr lang="zh-CN" altLang="en-US" b="1"/>
          </a:p>
          <a:p>
            <a:r>
              <a:rPr lang="zh-CN" altLang="en-US" b="1"/>
              <a:t>	public double getP(){return (w+h)*2;}</a:t>
            </a:r>
            <a:endParaRPr lang="zh-CN" altLang="en-US" b="1"/>
          </a:p>
          <a:p>
            <a:r>
              <a:rPr lang="zh-CN" altLang="en-US" b="1"/>
              <a:t>	public double getW() {		return w;	}</a:t>
            </a:r>
            <a:endParaRPr lang="zh-CN" altLang="en-US" b="1"/>
          </a:p>
          <a:p>
            <a:r>
              <a:rPr lang="zh-CN" altLang="en-US" b="1"/>
              <a:t>	public void </a:t>
            </a:r>
            <a:r>
              <a:rPr lang="zh-CN" altLang="en-US" b="1">
                <a:solidFill>
                  <a:schemeClr val="tx2">
                    <a:lumMod val="50000"/>
                    <a:lumOff val="50000"/>
                  </a:schemeClr>
                </a:solidFill>
              </a:rPr>
              <a:t>setW</a:t>
            </a:r>
            <a:r>
              <a:rPr lang="zh-CN" altLang="en-US" b="1"/>
              <a:t>(</a:t>
            </a:r>
            <a:r>
              <a:rPr lang="en-US" altLang="zh-CN" b="1"/>
              <a:t> </a:t>
            </a:r>
            <a:r>
              <a:rPr lang="zh-CN" altLang="en-US" b="1">
                <a:solidFill>
                  <a:srgbClr val="FF0000"/>
                </a:solidFill>
              </a:rPr>
              <a:t>double x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/>
              <a:t>) {</a:t>
            </a:r>
            <a:endParaRPr lang="zh-CN" altLang="en-US" b="1"/>
          </a:p>
          <a:p>
            <a:r>
              <a:rPr lang="zh-CN" altLang="en-US" b="1"/>
              <a:t>		w = x;</a:t>
            </a:r>
            <a:endParaRPr lang="zh-CN" altLang="en-US" b="1"/>
          </a:p>
          <a:p>
            <a:r>
              <a:rPr lang="zh-CN" altLang="en-US" b="1"/>
              <a:t>	}</a:t>
            </a:r>
            <a:endParaRPr lang="zh-CN" altLang="en-US" b="1"/>
          </a:p>
          <a:p>
            <a:r>
              <a:rPr lang="zh-CN" altLang="en-US" b="1"/>
              <a:t>	public double getH() {</a:t>
            </a:r>
            <a:endParaRPr lang="zh-CN" altLang="en-US" b="1"/>
          </a:p>
          <a:p>
            <a:r>
              <a:rPr lang="zh-CN" altLang="en-US" b="1"/>
              <a:t>		return h;</a:t>
            </a:r>
            <a:endParaRPr lang="zh-CN" altLang="en-US" b="1"/>
          </a:p>
          <a:p>
            <a:r>
              <a:rPr lang="zh-CN" altLang="en-US" b="1"/>
              <a:t>	}</a:t>
            </a:r>
            <a:endParaRPr lang="zh-CN" altLang="en-US" b="1"/>
          </a:p>
          <a:p>
            <a:r>
              <a:rPr lang="zh-CN" altLang="en-US" b="1"/>
              <a:t>	public void</a:t>
            </a:r>
            <a:r>
              <a:rPr lang="zh-CN" altLang="en-US" b="1">
                <a:solidFill>
                  <a:schemeClr val="tx2">
                    <a:lumMod val="50000"/>
                    <a:lumOff val="50000"/>
                  </a:schemeClr>
                </a:solidFill>
              </a:rPr>
              <a:t> setH</a:t>
            </a:r>
            <a:r>
              <a:rPr lang="zh-CN" altLang="en-US" b="1"/>
              <a:t>(</a:t>
            </a:r>
            <a:r>
              <a:rPr lang="en-US" altLang="zh-CN" b="1"/>
              <a:t>  </a:t>
            </a:r>
            <a:r>
              <a:rPr lang="zh-CN" altLang="en-US" b="1">
                <a:solidFill>
                  <a:srgbClr val="FF0000"/>
                </a:solidFill>
              </a:rPr>
              <a:t>double y</a:t>
            </a:r>
            <a:r>
              <a:rPr lang="en-US" altLang="zh-CN" b="1"/>
              <a:t> </a:t>
            </a:r>
            <a:r>
              <a:rPr lang="zh-CN" altLang="en-US" b="1"/>
              <a:t>) {</a:t>
            </a:r>
            <a:endParaRPr lang="zh-CN" altLang="en-US" b="1"/>
          </a:p>
          <a:p>
            <a:r>
              <a:rPr lang="zh-CN" altLang="en-US" b="1"/>
              <a:t>		h = y;</a:t>
            </a:r>
            <a:endParaRPr lang="zh-CN" altLang="en-US" b="1"/>
          </a:p>
          <a:p>
            <a:r>
              <a:rPr lang="zh-CN" altLang="en-US" b="1"/>
              <a:t>	}</a:t>
            </a:r>
            <a:endParaRPr lang="zh-CN" altLang="en-US" b="1"/>
          </a:p>
          <a:p>
            <a:r>
              <a:rPr lang="zh-CN" altLang="en-US" b="1"/>
              <a:t>	</a:t>
            </a:r>
            <a:r>
              <a:rPr lang="zh-CN" altLang="en-US" b="1">
                <a:highlight>
                  <a:srgbClr val="FFFF00"/>
                </a:highlight>
              </a:rPr>
              <a:t>//构造方法</a:t>
            </a:r>
            <a:endParaRPr lang="zh-CN" altLang="en-US" b="1"/>
          </a:p>
          <a:p>
            <a:r>
              <a:rPr lang="zh-CN" altLang="en-US" b="1"/>
              <a:t>	public Rec(){}</a:t>
            </a:r>
            <a:endParaRPr lang="zh-CN" altLang="en-US" b="1"/>
          </a:p>
          <a:p>
            <a:r>
              <a:rPr lang="zh-CN" altLang="en-US" b="1"/>
              <a:t>	public </a:t>
            </a:r>
            <a:r>
              <a:rPr lang="zh-CN" altLang="en-US" b="1">
                <a:solidFill>
                  <a:schemeClr val="tx2">
                    <a:lumMod val="50000"/>
                    <a:lumOff val="50000"/>
                  </a:schemeClr>
                </a:solidFill>
              </a:rPr>
              <a:t>Rec</a:t>
            </a:r>
            <a:r>
              <a:rPr lang="zh-CN" altLang="en-US" b="1"/>
              <a:t>(</a:t>
            </a:r>
            <a:r>
              <a:rPr lang="en-US" altLang="zh-CN" b="1"/>
              <a:t> 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double</a:t>
            </a:r>
            <a:r>
              <a:rPr lang="zh-CN" altLang="en-US" b="1">
                <a:solidFill>
                  <a:srgbClr val="FF0000"/>
                </a:solidFill>
              </a:rPr>
              <a:t> x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,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double</a:t>
            </a:r>
            <a:r>
              <a:rPr lang="zh-CN" altLang="en-US" b="1">
                <a:solidFill>
                  <a:srgbClr val="FF0000"/>
                </a:solidFill>
              </a:rPr>
              <a:t> y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en-US" altLang="zh-CN" b="1"/>
              <a:t> </a:t>
            </a:r>
            <a:r>
              <a:rPr lang="zh-CN" altLang="en-US" b="1"/>
              <a:t>){</a:t>
            </a:r>
            <a:endParaRPr lang="zh-CN" altLang="en-US" b="1"/>
          </a:p>
          <a:p>
            <a:r>
              <a:rPr lang="zh-CN" altLang="en-US" b="1"/>
              <a:t>		w=x;	h=y;</a:t>
            </a:r>
            <a:endParaRPr lang="zh-CN" altLang="en-US" b="1"/>
          </a:p>
          <a:p>
            <a:r>
              <a:rPr lang="zh-CN" altLang="en-US" b="1"/>
              <a:t>	}</a:t>
            </a:r>
            <a:endParaRPr lang="zh-CN" altLang="en-US" b="1"/>
          </a:p>
          <a:p>
            <a:r>
              <a:rPr lang="zh-CN" altLang="en-US" b="1"/>
              <a:t>}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38" grpId="1" animBg="1"/>
      <p:bldP spid="5" grpId="0" bldLvl="0" animBg="1"/>
      <p:bldP spid="5" grpId="1" animBg="1"/>
      <p:bldP spid="7" grpId="0" bldLvl="0" animBg="1"/>
      <p:bldP spid="7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" name="文本框 2"/>
          <p:cNvSpPr txBox="1">
            <a:spLocks noChangeArrowheads="1"/>
          </p:cNvSpPr>
          <p:nvPr/>
        </p:nvSpPr>
        <p:spPr bwMode="auto">
          <a:xfrm>
            <a:off x="6744970" y="64770"/>
            <a:ext cx="5185410" cy="68237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algn="l"/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class </a:t>
            </a:r>
            <a:r>
              <a:rPr lang="en-US" altLang="zh-CN" b="1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变量---定义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private double r=1; 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</a:t>
            </a:r>
            <a:endParaRPr lang="en-US" altLang="zh-CN" b="1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//行为----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方法--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依赖于某个对象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public double getA(){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return 3.14*r*r;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75285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double getP(){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return 3.14*r*r;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构造方法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创建实例对象</a:t>
            </a:r>
            <a:endParaRPr lang="zh-CN" altLang="en-US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Circle(){ 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Circle( double a 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866140"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r=a;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66725"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36550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实例变量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的读和写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实例方法</a:t>
            </a:r>
            <a:endParaRPr lang="en-US" altLang="zh-CN" kern="0">
              <a:solidFill>
                <a:schemeClr val="tx1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36550" algn="just" rtl="0" fontAlgn="auto">
              <a:lnSpc>
                <a:spcPct val="100000"/>
              </a:lnSpc>
            </a:pPr>
            <a:r>
              <a:rPr lang="en-US" altLang="zh-CN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getR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864870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return 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36550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36550" algn="just" rtl="0" fontAlgn="auto">
              <a:lnSpc>
                <a:spcPct val="100000"/>
              </a:lnSpc>
            </a:pPr>
            <a:r>
              <a:rPr lang="en-US" altLang="zh-CN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void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setR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a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875030" algn="just" rtl="0" fontAlgn="auto">
              <a:lnSpc>
                <a:spcPct val="100000"/>
              </a:lnSpc>
            </a:pPr>
            <a:r>
              <a:rPr lang="en-US" altLang="zh-CN" kern="0"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if(a&gt;=0) r = a;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36550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466725" algn="l" fontAlgn="auto">
              <a:lnSpc>
                <a:spcPts val="1860"/>
              </a:lnSpc>
            </a:pP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文本框 2"/>
          <p:cNvSpPr txBox="1">
            <a:spLocks noChangeArrowheads="1"/>
          </p:cNvSpPr>
          <p:nvPr/>
        </p:nvSpPr>
        <p:spPr bwMode="auto">
          <a:xfrm>
            <a:off x="9777095" y="5765165"/>
            <a:ext cx="1226820" cy="3816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r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155430" y="3583940"/>
            <a:ext cx="1033145" cy="316865"/>
          </a:xfrm>
          <a:prstGeom prst="rect">
            <a:avLst/>
          </a:prstGeom>
          <a:solidFill>
            <a:schemeClr val="accent1">
              <a:lumMod val="75000"/>
              <a:alpha val="38000"/>
            </a:schemeClr>
          </a:solidFill>
          <a:ln w="28575" cmpd="sng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323070" y="5448300"/>
            <a:ext cx="1033145" cy="316865"/>
          </a:xfrm>
          <a:prstGeom prst="rect">
            <a:avLst/>
          </a:prstGeom>
          <a:solidFill>
            <a:schemeClr val="accent1">
              <a:lumMod val="75000"/>
              <a:alpha val="38000"/>
            </a:schemeClr>
          </a:solidFill>
          <a:ln w="28575" cmpd="sng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/>
          <p:nvPr>
            <p:ph type="title"/>
          </p:nvPr>
        </p:nvSpPr>
        <p:spPr>
          <a:xfrm>
            <a:off x="130810" y="64770"/>
            <a:ext cx="2546350" cy="705485"/>
          </a:xfrm>
        </p:spPr>
        <p:txBody>
          <a:bodyPr/>
          <a:p>
            <a:r>
              <a:rPr lang="zh-CN" altLang="en-US"/>
              <a:t>this引用</a:t>
            </a:r>
            <a:endParaRPr lang="zh-CN" altLang="en-US"/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2962275" y="5486400"/>
            <a:ext cx="3721735" cy="9391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void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setR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r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638810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if(a&gt;=0) </a:t>
            </a:r>
            <a:r>
              <a:rPr lang="en-US" altLang="zh-CN" kern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this.</a:t>
            </a:r>
            <a:r>
              <a:rPr lang="en-US" altLang="zh-CN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 = 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2145" y="989330"/>
            <a:ext cx="336550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this</a:t>
            </a:r>
            <a:r>
              <a:rPr lang="zh-CN" altLang="en-US" sz="3200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引用对象自身</a:t>
            </a:r>
            <a:endParaRPr lang="zh-CN" altLang="en-US" sz="3200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9111615" y="3583940"/>
            <a:ext cx="1244600" cy="349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r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7461885" y="3827780"/>
            <a:ext cx="1544955" cy="4108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this.</a:t>
            </a:r>
            <a:r>
              <a:rPr lang="en-US" altLang="zh-CN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 = r;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090410" y="1419225"/>
            <a:ext cx="3059430" cy="822960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1447800" y="1670050"/>
            <a:ext cx="4878705" cy="9391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l"/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double getA(){</a:t>
            </a:r>
            <a:endParaRPr lang="en-US" altLang="zh-CN" sz="20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return 3.14*</a:t>
            </a:r>
            <a:r>
              <a:rPr lang="en-US" altLang="zh-CN" sz="2000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this.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r*</a:t>
            </a:r>
            <a:r>
              <a:rPr lang="en-US" altLang="zh-CN" sz="2000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this.</a:t>
            </a:r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r;</a:t>
            </a:r>
            <a:endParaRPr lang="en-US" altLang="zh-CN" sz="20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sz="20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9" name="直接箭头连接符 18"/>
          <p:cNvCxnSpPr>
            <a:stCxn id="17" idx="1"/>
            <a:endCxn id="18" idx="3"/>
          </p:cNvCxnSpPr>
          <p:nvPr/>
        </p:nvCxnSpPr>
        <p:spPr>
          <a:xfrm flipH="1">
            <a:off x="6326505" y="1830705"/>
            <a:ext cx="763905" cy="3092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8418830" y="5955030"/>
            <a:ext cx="1358265" cy="3917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r = r;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7105015" y="5448300"/>
            <a:ext cx="3985895" cy="9391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void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</a:t>
            </a:r>
            <a:r>
              <a:rPr lang="en-US" altLang="zh-CN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setR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(</a:t>
            </a:r>
            <a:r>
              <a:rPr lang="en-US" altLang="zh-CN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r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638810" algn="just" rtl="0" fontAlgn="auto">
              <a:lnSpc>
                <a:spcPct val="100000"/>
              </a:lnSpc>
            </a:pPr>
            <a:r>
              <a:rPr lang="en-US" altLang="zh-CN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if(r&gt;=0) r = r;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65020" y="4464050"/>
            <a:ext cx="4618990" cy="706755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000" dirty="0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如果一个局部变量和一个类变量具有相同的名字，那么</a:t>
            </a:r>
            <a:r>
              <a:rPr lang="zh-CN" altLang="en-US" sz="2000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局部变量优先</a:t>
            </a:r>
            <a:r>
              <a:rPr lang="zh-CN" altLang="en-US" sz="2000" dirty="0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。</a:t>
            </a:r>
            <a:endParaRPr lang="zh-CN" altLang="en-US" sz="2000" dirty="0"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5" grpId="0" bldLvl="0" animBg="1"/>
      <p:bldP spid="5" grpId="1" animBg="1"/>
      <p:bldP spid="26" grpId="0" bldLvl="0" animBg="1"/>
      <p:bldP spid="26" grpId="1" animBg="1"/>
      <p:bldP spid="11" grpId="0" bldLvl="0" animBg="1"/>
      <p:bldP spid="11" grpId="1" animBg="1"/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2" grpId="0"/>
      <p:bldP spid="12" grpId="1"/>
      <p:bldP spid="2" grpId="0" bldLvl="0" animBg="1"/>
      <p:bldP spid="2" grpId="1" animBg="1"/>
      <p:bldP spid="4" grpId="0" animBg="1"/>
      <p:bldP spid="4" grpId="1" animBg="1"/>
      <p:bldP spid="6" grpId="0"/>
      <p:bldP spid="6" grpId="1"/>
      <p:bldP spid="14" grpId="0" bldLvl="0" animBg="1"/>
      <p:bldP spid="14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386080" y="782320"/>
            <a:ext cx="5212080" cy="169672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文本框 2"/>
          <p:cNvSpPr txBox="1">
            <a:spLocks noChangeArrowheads="1"/>
          </p:cNvSpPr>
          <p:nvPr/>
        </p:nvSpPr>
        <p:spPr bwMode="auto">
          <a:xfrm>
            <a:off x="6135370" y="770255"/>
            <a:ext cx="5825490" cy="5346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algn="l"/>
            <a:r>
              <a:rPr lang="en-US" altLang="zh-CN" sz="24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class </a:t>
            </a:r>
            <a:r>
              <a:rPr lang="en-US" altLang="zh-CN" sz="2400" b="1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</a:t>
            </a:r>
            <a:r>
              <a:rPr lang="en-US" altLang="zh-CN" sz="24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{</a:t>
            </a:r>
            <a:endParaRPr lang="en-US" altLang="zh-CN" sz="24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sz="24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sz="24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sz="24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</a:t>
            </a:r>
            <a:r>
              <a:rPr lang="en-US" altLang="zh-CN" sz="24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变量---定义</a:t>
            </a:r>
            <a:endParaRPr lang="en-US" altLang="zh-CN" sz="2400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sz="2400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1860"/>
              </a:lnSpc>
            </a:pPr>
            <a:r>
              <a:rPr lang="en-US" altLang="zh-CN" sz="24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private double r; </a:t>
            </a:r>
            <a:endParaRPr lang="en-US" altLang="zh-CN" sz="24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1860"/>
              </a:lnSpc>
            </a:pPr>
            <a:r>
              <a:rPr lang="en-US" altLang="zh-CN" sz="24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</a:t>
            </a:r>
            <a:endParaRPr lang="en-US" altLang="zh-CN" sz="2400" b="1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sz="24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sz="24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sz="24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构造方法</a:t>
            </a:r>
            <a:r>
              <a:rPr lang="en-US" altLang="zh-CN" sz="24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</a:t>
            </a:r>
            <a:r>
              <a:rPr lang="zh-CN" altLang="en-US" sz="24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创建实例对象</a:t>
            </a:r>
            <a:endParaRPr lang="zh-CN" altLang="en-US" sz="2400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zh-CN" altLang="en-US" sz="2400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sz="24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Circle(){ </a:t>
            </a:r>
            <a:endParaRPr lang="en-US" altLang="zh-CN" sz="24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915670" algn="l"/>
            <a:r>
              <a:rPr lang="en-US" altLang="zh-CN" sz="24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r=1;</a:t>
            </a:r>
            <a:endParaRPr lang="en-US" altLang="zh-CN" sz="24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sz="24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sz="24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endParaRPr lang="en-US" altLang="zh-CN" sz="24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sz="24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Circle( double r ){</a:t>
            </a:r>
            <a:endParaRPr lang="en-US" altLang="zh-CN" sz="24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866140" algn="l" fontAlgn="auto">
              <a:lnSpc>
                <a:spcPts val="1860"/>
              </a:lnSpc>
            </a:pPr>
            <a:r>
              <a:rPr lang="en-US" altLang="zh-CN" sz="24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this.r=r;</a:t>
            </a:r>
            <a:endParaRPr lang="en-US" altLang="zh-CN" sz="24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66725" algn="l" fontAlgn="auto">
              <a:lnSpc>
                <a:spcPts val="1860"/>
              </a:lnSpc>
            </a:pPr>
            <a:r>
              <a:rPr lang="en-US" altLang="zh-CN" sz="24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sz="24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66725" algn="l" fontAlgn="auto">
              <a:lnSpc>
                <a:spcPts val="1860"/>
              </a:lnSpc>
            </a:pPr>
            <a:endParaRPr lang="en-US" altLang="zh-CN" sz="24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r>
              <a:rPr lang="en-US" altLang="zh-CN" sz="24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sz="24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标题 5"/>
          <p:cNvSpPr/>
          <p:nvPr>
            <p:ph type="title"/>
          </p:nvPr>
        </p:nvSpPr>
        <p:spPr>
          <a:xfrm>
            <a:off x="130810" y="64770"/>
            <a:ext cx="2546350" cy="705485"/>
          </a:xfrm>
        </p:spPr>
        <p:txBody>
          <a:bodyPr/>
          <a:p>
            <a:r>
              <a:rPr lang="zh-CN" altLang="en-US"/>
              <a:t>this引用</a:t>
            </a:r>
            <a:endParaRPr lang="zh-CN" altLang="en-US"/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8809355" y="4017645"/>
            <a:ext cx="1242695" cy="4457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this(1)</a:t>
            </a:r>
            <a:r>
              <a:rPr lang="en-US" altLang="zh-CN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2145" y="989330"/>
            <a:ext cx="336550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this</a:t>
            </a:r>
            <a:r>
              <a:rPr lang="zh-CN" altLang="en-US" sz="3200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引用对象自身</a:t>
            </a:r>
            <a:endParaRPr lang="zh-CN" altLang="en-US" sz="3200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8809355" y="3512820"/>
            <a:ext cx="1727835" cy="4108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Circle( 1 )</a:t>
            </a:r>
            <a:r>
              <a:rPr lang="en-US" altLang="zh-CN" kern="0">
                <a:solidFill>
                  <a:schemeClr val="tx1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2145" y="1572895"/>
            <a:ext cx="51949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调用一个重载的构造方法。</a:t>
            </a:r>
            <a:endParaRPr lang="en-US" altLang="zh-CN" sz="32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513060" y="3333750"/>
            <a:ext cx="4610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FF0000"/>
                </a:solidFill>
              </a:rPr>
              <a:t>x</a:t>
            </a:r>
            <a:endParaRPr lang="en-US" altLang="zh-CN" sz="44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52050" y="3891280"/>
            <a:ext cx="4610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endParaRPr lang="en-US" altLang="zh-CN" sz="4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47230" y="3517265"/>
            <a:ext cx="800735" cy="294005"/>
          </a:xfrm>
          <a:prstGeom prst="rect">
            <a:avLst/>
          </a:prstGeom>
          <a:solidFill>
            <a:schemeClr val="accent1">
              <a:alpha val="27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14" idx="3"/>
            <a:endCxn id="16" idx="1"/>
          </p:cNvCxnSpPr>
          <p:nvPr/>
        </p:nvCxnSpPr>
        <p:spPr>
          <a:xfrm>
            <a:off x="7847965" y="3664585"/>
            <a:ext cx="961390" cy="539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4" idx="3"/>
            <a:endCxn id="11" idx="1"/>
          </p:cNvCxnSpPr>
          <p:nvPr/>
        </p:nvCxnSpPr>
        <p:spPr>
          <a:xfrm>
            <a:off x="7847965" y="3664585"/>
            <a:ext cx="961390" cy="5759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09165" y="125730"/>
            <a:ext cx="1808480" cy="583565"/>
          </a:xfrm>
          <a:prstGeom prst="rect">
            <a:avLst/>
          </a:prstGeom>
          <a:solidFill>
            <a:schemeClr val="accent4"/>
          </a:solidFill>
        </p:spPr>
        <p:txBody>
          <a:bodyPr wrap="none" rtlCol="0" anchor="t">
            <a:spAutoFit/>
          </a:bodyPr>
          <a:p>
            <a:r>
              <a:rPr lang="zh-CN" altLang="en-US" sz="32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两种用法</a:t>
            </a:r>
            <a:endParaRPr lang="zh-CN" altLang="en-US" sz="3200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080" y="2683510"/>
            <a:ext cx="5465445" cy="40925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000" b="1"/>
              <a:t>public class Rec {</a:t>
            </a:r>
            <a:endParaRPr lang="zh-CN" altLang="en-US" sz="2000" b="1"/>
          </a:p>
          <a:p>
            <a:r>
              <a:rPr lang="zh-CN" altLang="en-US" sz="2000" b="1"/>
              <a:t>	//数据域</a:t>
            </a:r>
            <a:endParaRPr lang="zh-CN" altLang="en-US" sz="2000" b="1"/>
          </a:p>
          <a:p>
            <a:r>
              <a:rPr lang="zh-CN" altLang="en-US" sz="2000" b="1"/>
              <a:t>	private double w=1;</a:t>
            </a:r>
            <a:endParaRPr lang="zh-CN" altLang="en-US" sz="2000" b="1"/>
          </a:p>
          <a:p>
            <a:r>
              <a:rPr lang="zh-CN" altLang="en-US" sz="2000" b="1"/>
              <a:t>	private double h=1;</a:t>
            </a:r>
            <a:endParaRPr lang="zh-CN" altLang="en-US" sz="2000" b="1"/>
          </a:p>
          <a:p>
            <a:r>
              <a:rPr lang="zh-CN" altLang="en-US" sz="2000" b="1"/>
              <a:t>	//构造方法</a:t>
            </a:r>
            <a:endParaRPr lang="zh-CN" altLang="en-US" sz="2000" b="1"/>
          </a:p>
          <a:p>
            <a:pPr indent="923290"/>
            <a:r>
              <a:rPr lang="zh-CN" altLang="en-US" sz="2000" b="1"/>
              <a:t>public Rec(){</a:t>
            </a:r>
            <a:endParaRPr lang="zh-CN" altLang="en-US" sz="2000" b="1"/>
          </a:p>
          <a:p>
            <a:pPr indent="1247775"/>
            <a:r>
              <a:rPr lang="en-US" altLang="zh-CN" sz="2000" b="1">
                <a:solidFill>
                  <a:srgbClr val="FF0000"/>
                </a:solidFill>
              </a:rPr>
              <a:t>this(2);</a:t>
            </a:r>
            <a:r>
              <a:rPr lang="en-US" altLang="zh-CN" sz="2000" b="1"/>
              <a:t>//w=2</a:t>
            </a:r>
            <a:endParaRPr lang="zh-CN" altLang="en-US" sz="2000" b="1"/>
          </a:p>
          <a:p>
            <a:pPr indent="1247775"/>
            <a:r>
              <a:rPr lang="en-US" altLang="zh-CN" sz="2000" b="1"/>
              <a:t>h=3;</a:t>
            </a:r>
            <a:endParaRPr lang="zh-CN" altLang="en-US" sz="2000" b="1"/>
          </a:p>
          <a:p>
            <a:r>
              <a:rPr lang="zh-CN" altLang="en-US" sz="2000" b="1"/>
              <a:t> </a:t>
            </a:r>
            <a:r>
              <a:rPr lang="en-US" altLang="zh-CN" sz="2000" b="1"/>
              <a:t>             </a:t>
            </a:r>
            <a:r>
              <a:rPr lang="zh-CN" altLang="en-US" sz="2000" b="1"/>
              <a:t>}</a:t>
            </a:r>
            <a:endParaRPr lang="zh-CN" altLang="en-US" sz="2000" b="1"/>
          </a:p>
          <a:p>
            <a:r>
              <a:rPr lang="zh-CN" altLang="en-US" sz="2000" b="1"/>
              <a:t>	public </a:t>
            </a:r>
            <a:r>
              <a:rPr lang="zh-CN" altLang="en-US" sz="2000" b="1">
                <a:solidFill>
                  <a:schemeClr val="tx2">
                    <a:lumMod val="50000"/>
                    <a:lumOff val="50000"/>
                  </a:schemeClr>
                </a:solidFill>
              </a:rPr>
              <a:t>Rec</a:t>
            </a:r>
            <a:r>
              <a:rPr lang="zh-CN" altLang="en-US" sz="2000" b="1"/>
              <a:t>(</a:t>
            </a:r>
            <a:r>
              <a:rPr lang="en-US" altLang="zh-CN" sz="2000" b="1"/>
              <a:t>  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double</a:t>
            </a:r>
            <a:r>
              <a:rPr lang="zh-CN" altLang="en-US" sz="2000" b="1">
                <a:solidFill>
                  <a:srgbClr val="FF0000"/>
                </a:solidFill>
              </a:rPr>
              <a:t> </a:t>
            </a:r>
            <a:r>
              <a:rPr lang="en-US" altLang="zh-CN" sz="2000" b="1">
                <a:solidFill>
                  <a:srgbClr val="FF0000"/>
                </a:solidFill>
              </a:rPr>
              <a:t>w</a:t>
            </a:r>
            <a:r>
              <a:rPr lang="zh-CN" altLang="en-US" sz="2000" b="1"/>
              <a:t>){</a:t>
            </a:r>
            <a:endParaRPr lang="zh-CN" altLang="en-US" sz="2000" b="1"/>
          </a:p>
          <a:p>
            <a:r>
              <a:rPr lang="zh-CN" altLang="en-US" sz="2000" b="1"/>
              <a:t>		</a:t>
            </a:r>
            <a:r>
              <a:rPr lang="en-US" altLang="zh-CN" sz="2000" b="1"/>
              <a:t>this.</a:t>
            </a:r>
            <a:r>
              <a:rPr lang="zh-CN" altLang="en-US" sz="2000" b="1"/>
              <a:t>w=</a:t>
            </a:r>
            <a:r>
              <a:rPr lang="en-US" altLang="zh-CN" sz="2000" b="1"/>
              <a:t>w</a:t>
            </a:r>
            <a:r>
              <a:rPr lang="zh-CN" altLang="en-US" sz="2000" b="1"/>
              <a:t>;</a:t>
            </a:r>
            <a:endParaRPr lang="zh-CN" altLang="en-US" sz="2000" b="1"/>
          </a:p>
          <a:p>
            <a:r>
              <a:rPr lang="zh-CN" altLang="en-US" sz="2000" b="1"/>
              <a:t>	}</a:t>
            </a:r>
            <a:endParaRPr lang="zh-CN" altLang="en-US" sz="2000" b="1"/>
          </a:p>
          <a:p>
            <a:r>
              <a:rPr lang="zh-CN" altLang="en-US" sz="2000" b="1"/>
              <a:t>}</a:t>
            </a:r>
            <a:endParaRPr lang="zh-CN" altLang="en-US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3361055" y="4321810"/>
            <a:ext cx="2580005" cy="645160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t"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构造方法的调用语句，只能写在第一条语句上</a:t>
            </a:r>
            <a:endParaRPr lang="zh-CN" altLang="en-US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6" grpId="1" animBg="1"/>
      <p:bldP spid="47" grpId="0"/>
      <p:bldP spid="47" grpId="1"/>
      <p:bldP spid="11" grpId="0" animBg="1"/>
      <p:bldP spid="11" grpId="1" animBg="1"/>
      <p:bldP spid="3" grpId="0"/>
      <p:bldP spid="3" grpId="1"/>
      <p:bldP spid="2" grpId="0"/>
      <p:bldP spid="2" grpId="1"/>
      <p:bldP spid="9" grpId="0" animBg="1"/>
      <p:bldP spid="9" grpId="1" animBg="1"/>
      <p:bldP spid="10" grpId="0" bldLvl="0" animBg="1"/>
      <p:bldP spid="10" grpId="1" animBg="1"/>
      <p:bldP spid="4" grpId="0" bldLvl="0" animBg="1"/>
      <p:bldP spid="4" grpId="1" animBg="1"/>
      <p:bldP spid="5" grpId="0" bldLvl="0" animBg="1"/>
      <p:bldP spid="5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040" y="34290"/>
            <a:ext cx="11353800" cy="1181735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(风扇类 Fan)设计一个名为 Fan 的类来表示一个风扇。这个类包括：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01600" y="1216025"/>
            <a:ext cx="10968990" cy="5418455"/>
          </a:xfrm>
        </p:spPr>
        <p:txBody>
          <a:bodyPr>
            <a:noAutofit/>
          </a:bodyPr>
          <a:p>
            <a:r>
              <a:rPr lang="zh-CN" altLang="en-US" sz="1600">
                <a:solidFill>
                  <a:schemeClr val="tx1"/>
                </a:solidFill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三个名为 SLOW、MEDIUM 和 FAST 而值为 1、2 和 3 的</a:t>
            </a:r>
            <a:r>
              <a:rPr lang="zh-CN" altLang="en-US" sz="1600">
                <a:solidFill>
                  <a:srgbClr val="C00000"/>
                </a:solidFill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常量</a:t>
            </a:r>
            <a:r>
              <a:rPr lang="zh-CN" altLang="en-US" sz="1600">
                <a:solidFill>
                  <a:schemeClr val="tx1"/>
                </a:solidFill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，表示风扇的速度。</a:t>
            </a:r>
            <a:endParaRPr lang="zh-CN" altLang="en-US" sz="1600">
              <a:solidFill>
                <a:schemeClr val="tx1"/>
              </a:solidFill>
              <a:highlight>
                <a:srgbClr val="FFFF00"/>
              </a:highlight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— 个名为 speed 的 int 类型</a:t>
            </a:r>
            <a:r>
              <a:rPr lang="zh-CN" altLang="en-US" sz="16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私有数据域</a:t>
            </a:r>
            <a:r>
              <a:rPr lang="zh-CN" altLang="en-US" sz="16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，表示风扇的速度（</a:t>
            </a:r>
            <a:r>
              <a:rPr lang="zh-CN" altLang="en-US" sz="16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默</a:t>
            </a:r>
            <a:r>
              <a:rPr lang="zh-CN" altLang="en-US" sz="16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认值为 SLOW)。</a:t>
            </a:r>
            <a:endParaRPr lang="zh-CN" altLang="en-US" sz="16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— 个名为 on 的 boolean 类型</a:t>
            </a:r>
            <a:r>
              <a:rPr lang="zh-CN" altLang="en-US" sz="16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私有数据域</a:t>
            </a:r>
            <a:r>
              <a:rPr lang="zh-CN" altLang="en-US" sz="16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. 表示风扇是否打开（默认值为 false〉。</a:t>
            </a:r>
            <a:endParaRPr lang="zh-CN" altLang="en-US" sz="16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一个名为 radius 的 double 类型</a:t>
            </a:r>
            <a:r>
              <a:rPr lang="zh-CN" altLang="en-US" sz="16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私有数据域</a:t>
            </a:r>
            <a:r>
              <a:rPr lang="zh-CN" altLang="en-US" sz="16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，表示风扇的半径（默认值为</a:t>
            </a:r>
            <a:r>
              <a:rPr lang="en-US" altLang="zh-CN" sz="16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5</a:t>
            </a:r>
            <a:r>
              <a:rPr lang="zh-CN" altLang="en-US" sz="16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)。</a:t>
            </a:r>
            <a:endParaRPr lang="zh-CN" altLang="en-US" sz="16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一个名为 color 的 string 类型</a:t>
            </a:r>
            <a:r>
              <a:rPr lang="zh-CN" altLang="en-US" sz="16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私有数据域</a:t>
            </a:r>
            <a:r>
              <a:rPr lang="zh-CN" altLang="en-US" sz="16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，表示风扇的颜色（默认值为 blue)。</a:t>
            </a:r>
            <a:endParaRPr lang="zh-CN" altLang="en-US" sz="16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这四个数据域的访问器和修改器。</a:t>
            </a:r>
            <a:endParaRPr lang="zh-CN" altLang="en-US" sz="16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一个创建默认风扇的无参构造方法。</a:t>
            </a:r>
            <a:endParaRPr lang="zh-CN" altLang="en-US" sz="16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 sz="16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一个名为 toString</a:t>
            </a:r>
            <a:r>
              <a:rPr lang="en-US" altLang="zh-CN" sz="16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()</a:t>
            </a:r>
            <a:r>
              <a:rPr lang="zh-CN" altLang="en-US" sz="16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的方法返回描述风扇的宇符串。如果风扇是打开的，那么该方法在一个组合的宇符串中返回风扇的速度、顔色和半径。如果风扇没有打开，该方法就会返回一个由“ fan is off” 和风扇颜色及半径组合成的字符串。</a:t>
            </a:r>
            <a:endParaRPr lang="zh-CN" altLang="en-US" sz="16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画出该类的 UML 图并实现这个类。编写一个测试程序，创建两个 Fan 对象。将第一个对象设置为最大速度、半径为 10、颜色为 yellow、状态为打开。将第二个对象设置为中等速度、半径为 </a:t>
            </a:r>
            <a:r>
              <a:rPr lang="en-US" altLang="zh-CN" sz="16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5</a:t>
            </a:r>
            <a:r>
              <a:rPr lang="zh-CN" altLang="en-US" sz="16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、颜色为 blue、状态为关闭。通过调用它们的 toString 方法显示这些对象。</a:t>
            </a:r>
            <a:endParaRPr lang="zh-CN" altLang="en-US" sz="16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521065" y="795655"/>
          <a:ext cx="3559810" cy="496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9810"/>
              </a:tblGrid>
              <a:tr h="3536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Fan</a:t>
                      </a:r>
                      <a:endPara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17487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SLOW</a:t>
                      </a:r>
                      <a:r>
                        <a:rPr lang="en-US" sz="1600" b="1" u="sng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：int</a:t>
                      </a:r>
                      <a:endParaRPr lang="en-US" sz="1600" b="1" u="sng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6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MEDIUM</a:t>
                      </a:r>
                      <a:r>
                        <a:rPr lang="en-US" sz="1600" b="1" u="sng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：int</a:t>
                      </a:r>
                      <a:endParaRPr lang="en-US" altLang="en-US" sz="1600" b="1" u="sng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zh-CN" altLang="en-US" sz="16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FAST</a:t>
                      </a:r>
                      <a:r>
                        <a:rPr lang="en-US" sz="1600" b="1" u="sng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：int</a:t>
                      </a:r>
                      <a:endParaRPr lang="en-US" altLang="en-US" sz="1600" b="1" u="sng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- 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speed ： int</a:t>
                      </a:r>
                      <a:endParaRPr lang="zh-CN" altLang="en-US" sz="1600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- 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on ： boolean</a:t>
                      </a:r>
                      <a:endParaRPr lang="zh-CN" altLang="en-US" sz="1600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- 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radius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 : 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double</a:t>
                      </a:r>
                      <a:endParaRPr lang="zh-CN" altLang="en-US" sz="1600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- 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color ： string 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</a:tr>
              <a:tr h="22548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+getS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peed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()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： int</a:t>
                      </a:r>
                      <a:endParaRPr lang="zh-CN" altLang="en-US" sz="1600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+setS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peed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speed ： int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)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： 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void</a:t>
                      </a:r>
                      <a:endParaRPr lang="en-US" altLang="en-US" sz="16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+isOn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()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： 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boolean</a:t>
                      </a:r>
                      <a:endParaRPr lang="zh-CN" altLang="en-US" sz="1600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+setOn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on ： boolean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)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： 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void</a:t>
                      </a:r>
                      <a:endParaRPr lang="en-US" altLang="en-US" sz="16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+get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R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adius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()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：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double</a:t>
                      </a:r>
                      <a:endParaRPr lang="zh-CN" altLang="en-US" sz="1600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+set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R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adius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radius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 : 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double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)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： 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void</a:t>
                      </a:r>
                      <a:endParaRPr lang="en-US" altLang="en-US" sz="16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+get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C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olor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()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：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string</a:t>
                      </a:r>
                      <a:endParaRPr lang="zh-CN" altLang="en-US" sz="1600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+set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C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olor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(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color ： string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)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： 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void</a:t>
                      </a:r>
                      <a:endParaRPr lang="en-US" altLang="en-US" sz="16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zh-CN" altLang="en-US" sz="1600">
                          <a:sym typeface="+mn-ea"/>
                        </a:rPr>
                        <a:t>Fan</a:t>
                      </a: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altLang="en-US" sz="16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41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 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toString</a:t>
                      </a: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):String</a:t>
                      </a:r>
                      <a:endParaRPr lang="en-US" altLang="en-US" sz="16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7" name="文本框 2"/>
          <p:cNvSpPr txBox="1">
            <a:spLocks noChangeArrowheads="1"/>
          </p:cNvSpPr>
          <p:nvPr/>
        </p:nvSpPr>
        <p:spPr bwMode="auto">
          <a:xfrm>
            <a:off x="0" y="12700"/>
            <a:ext cx="3367405" cy="45847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 algn="l" fontAlgn="auto">
              <a:lnSpc>
                <a:spcPct val="100000"/>
              </a:lnSpc>
            </a:pPr>
            <a:r>
              <a:rPr lang="en-US" altLang="zh-CN" sz="16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en-US" altLang="zh-CN" sz="16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玩具狗的模板--类</a:t>
            </a:r>
            <a:endParaRPr lang="en-US" altLang="zh-CN" sz="16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3" name="文本框 2"/>
          <p:cNvSpPr txBox="1">
            <a:spLocks noChangeArrowheads="1"/>
          </p:cNvSpPr>
          <p:nvPr/>
        </p:nvSpPr>
        <p:spPr bwMode="auto">
          <a:xfrm>
            <a:off x="0" y="272415"/>
            <a:ext cx="5144770" cy="65855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/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class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Dog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//属性---变量---定义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h=1;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w=2;   </a:t>
            </a:r>
            <a:endParaRPr lang="en-US" altLang="zh-CN" b="1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//行为----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实例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方法--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依赖于某个对象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public void sound(){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System.out.println(“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sound”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//属性--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静态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变量--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所有对象共享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b="1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static int count=0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//行为--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静态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方法--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不依赖于某个具体对象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b="1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static boolean isEven(int x){</a:t>
            </a:r>
            <a:endParaRPr lang="en-US" altLang="zh-CN" b="1" kern="0">
              <a:solidFill>
                <a:srgbClr val="7030A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b="1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if(x%2==0)return true;</a:t>
            </a:r>
            <a:endParaRPr lang="en-US" altLang="zh-CN" b="1" kern="0">
              <a:solidFill>
                <a:srgbClr val="7030A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b="1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else </a:t>
            </a:r>
            <a:endParaRPr lang="en-US" altLang="zh-CN" b="1" kern="0">
              <a:solidFill>
                <a:srgbClr val="7030A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b="1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    return false;</a:t>
            </a:r>
            <a:endParaRPr lang="en-US" altLang="zh-CN" b="1" kern="0">
              <a:solidFill>
                <a:srgbClr val="7030A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b="1" kern="0">
                <a:solidFill>
                  <a:srgbClr val="7030A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构造方法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	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创建实体对象</a:t>
            </a:r>
            <a:endParaRPr lang="zh-CN" altLang="en-US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Dog(){ 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count++;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Dog(int h,ing w){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866140"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this.h=h;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866140" algn="l" fontAlgn="auto">
              <a:lnSpc>
                <a:spcPts val="186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this.w=w;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65455" algn="l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00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7672070" y="2198370"/>
            <a:ext cx="1717675" cy="1450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h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30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6195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w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40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6195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sound()</a:t>
            </a:r>
            <a:endParaRPr lang="en-US" altLang="zh-CN" sz="2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7692390" y="1682115"/>
            <a:ext cx="782955" cy="51244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8"/>
          <p:cNvSpPr/>
          <p:nvPr/>
        </p:nvSpPr>
        <p:spPr>
          <a:xfrm>
            <a:off x="8423275" y="1386840"/>
            <a:ext cx="966470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Text Box 9"/>
          <p:cNvSpPr txBox="1"/>
          <p:nvPr/>
        </p:nvSpPr>
        <p:spPr>
          <a:xfrm>
            <a:off x="7792720" y="1355408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dog2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5508625" y="2203450"/>
            <a:ext cx="1717675" cy="14458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h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1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marL="0" indent="0" algn="l">
              <a:lnSpc>
                <a:spcPts val="2000"/>
              </a:lnSpc>
            </a:pPr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w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2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0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sound()</a:t>
            </a:r>
            <a:endParaRPr lang="en-US" altLang="zh-CN" sz="2400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528945" y="1687195"/>
            <a:ext cx="782955" cy="51244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/>
          <p:cNvSpPr/>
          <p:nvPr/>
        </p:nvSpPr>
        <p:spPr>
          <a:xfrm>
            <a:off x="6259830" y="1391920"/>
            <a:ext cx="966470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9"/>
          <p:cNvSpPr txBox="1"/>
          <p:nvPr/>
        </p:nvSpPr>
        <p:spPr>
          <a:xfrm>
            <a:off x="5629275" y="1360488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dog1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文本框 2"/>
          <p:cNvSpPr txBox="1">
            <a:spLocks noChangeArrowheads="1"/>
          </p:cNvSpPr>
          <p:nvPr/>
        </p:nvSpPr>
        <p:spPr bwMode="auto">
          <a:xfrm>
            <a:off x="9946640" y="2094865"/>
            <a:ext cx="1758950" cy="46545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en-US" altLang="zh-CN" sz="12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 </a:t>
            </a:r>
            <a:r>
              <a:rPr lang="en-US" altLang="zh-CN" sz="2400" b="1" kern="1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isEven(x)</a:t>
            </a:r>
            <a:endParaRPr lang="en-US" altLang="zh-CN" sz="2400" b="1" kern="1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10676255" y="2839720"/>
            <a:ext cx="1029335" cy="66103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 fontAlgn="auto">
              <a:lnSpc>
                <a:spcPct val="100000"/>
              </a:lnSpc>
            </a:pPr>
            <a:r>
              <a:rPr lang="en-US" altLang="zh-CN" sz="1200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2400" b="1" kern="1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Text Box 9"/>
          <p:cNvSpPr txBox="1"/>
          <p:nvPr/>
        </p:nvSpPr>
        <p:spPr>
          <a:xfrm>
            <a:off x="9902825" y="2944813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count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902315" y="2898775"/>
            <a:ext cx="577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方正粗黑宋简体" panose="02000000000000000000" charset="-122"/>
                <a:ea typeface="方正粗黑宋简体" panose="02000000000000000000" charset="-122"/>
              </a:rPr>
              <a:t>1</a:t>
            </a:r>
            <a:endParaRPr lang="en-US" altLang="zh-CN" sz="2400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902315" y="2910840"/>
            <a:ext cx="577850" cy="4603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en-US" altLang="zh-CN" sz="2400" b="1">
                <a:latin typeface="方正粗黑宋简体" panose="02000000000000000000" charset="-122"/>
                <a:ea typeface="方正粗黑宋简体" panose="02000000000000000000" charset="-122"/>
              </a:rPr>
              <a:t>2</a:t>
            </a:r>
            <a:endParaRPr lang="en-US" altLang="zh-CN" sz="2400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标题 1"/>
          <p:cNvSpPr>
            <a:spLocks noGrp="1"/>
          </p:cNvSpPr>
          <p:nvPr/>
        </p:nvSpPr>
        <p:spPr>
          <a:xfrm>
            <a:off x="5158740" y="3780155"/>
            <a:ext cx="6866255" cy="871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640"/>
              </a:lnSpc>
            </a:pPr>
            <a:r>
              <a:rPr lang="zh-CN" altLang="en-US" sz="2285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每个玩具狗都有这样的行为：</a:t>
            </a:r>
            <a:r>
              <a:rPr lang="zh-CN" altLang="en-US" sz="2285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可以和指定的玩具狗比身高</a:t>
            </a:r>
            <a:endParaRPr lang="zh-CN" altLang="en-US" sz="2285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84110" y="4154805"/>
            <a:ext cx="1198880" cy="398780"/>
          </a:xfrm>
          <a:prstGeom prst="rect">
            <a:avLst/>
          </a:prstGeom>
          <a:solidFill>
            <a:schemeClr val="accent4"/>
          </a:solidFill>
        </p:spPr>
        <p:txBody>
          <a:bodyPr wrap="none" rtlCol="0" anchor="t">
            <a:spAutoFit/>
          </a:bodyPr>
          <a:p>
            <a:r>
              <a:rPr lang="zh-CN" sz="20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实例方法</a:t>
            </a:r>
            <a:endParaRPr lang="zh-CN" sz="2000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3881755" y="5203825"/>
            <a:ext cx="5650230" cy="16173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l"/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          f(           ){</a:t>
            </a:r>
            <a:endParaRPr lang="en-US" altLang="zh-CN" sz="20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</a:t>
            </a:r>
            <a:endParaRPr lang="en-US" altLang="zh-CN" sz="20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sz="20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sz="20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sz="20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5569585" y="3130550"/>
            <a:ext cx="933450" cy="441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l"/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f( )</a:t>
            </a:r>
            <a:endParaRPr lang="en-US" altLang="zh-CN" sz="20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7752080" y="3176905"/>
            <a:ext cx="933450" cy="441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l"/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f( )</a:t>
            </a:r>
            <a:endParaRPr lang="en-US" altLang="zh-CN" sz="20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9013190" y="4162425"/>
            <a:ext cx="933450" cy="441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l"/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f( )</a:t>
            </a:r>
            <a:endParaRPr lang="en-US" altLang="zh-CN" sz="20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27650" y="4679315"/>
            <a:ext cx="2201545" cy="398780"/>
          </a:xfrm>
          <a:prstGeom prst="rect">
            <a:avLst/>
          </a:prstGeom>
          <a:solidFill>
            <a:schemeClr val="accent4"/>
          </a:solidFill>
        </p:spPr>
        <p:txBody>
          <a:bodyPr wrap="none" rtlCol="0" anchor="t">
            <a:spAutoFit/>
          </a:bodyPr>
          <a:p>
            <a:r>
              <a:rPr lang="en-US" altLang="zh-CN" sz="20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dog1.f(              )</a:t>
            </a:r>
            <a:endParaRPr lang="en-US" altLang="zh-CN" sz="2000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20" name="文本框 2"/>
          <p:cNvSpPr txBox="1">
            <a:spLocks noChangeArrowheads="1"/>
          </p:cNvSpPr>
          <p:nvPr/>
        </p:nvSpPr>
        <p:spPr bwMode="auto">
          <a:xfrm>
            <a:off x="6353810" y="4700905"/>
            <a:ext cx="933450" cy="330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l"/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dog2</a:t>
            </a:r>
            <a:endParaRPr lang="en-US" altLang="zh-CN" sz="20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文本框 2"/>
          <p:cNvSpPr txBox="1">
            <a:spLocks noChangeArrowheads="1"/>
          </p:cNvSpPr>
          <p:nvPr/>
        </p:nvSpPr>
        <p:spPr bwMode="auto">
          <a:xfrm>
            <a:off x="5032375" y="5225415"/>
            <a:ext cx="1227455" cy="2895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l"/>
            <a:r>
              <a:rPr lang="en-US" altLang="zh-CN" sz="2000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boolean</a:t>
            </a:r>
            <a:endParaRPr lang="en-US" altLang="zh-CN" sz="2000" b="1" kern="0">
              <a:solidFill>
                <a:srgbClr val="FF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</p:txBody>
      </p:sp>
      <p:sp>
        <p:nvSpPr>
          <p:cNvPr id="22" name="文本框 2"/>
          <p:cNvSpPr txBox="1">
            <a:spLocks noChangeArrowheads="1"/>
          </p:cNvSpPr>
          <p:nvPr/>
        </p:nvSpPr>
        <p:spPr bwMode="auto">
          <a:xfrm>
            <a:off x="6762750" y="5213350"/>
            <a:ext cx="1379220" cy="330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l"/>
            <a:r>
              <a:rPr lang="en-US" altLang="zh-CN" sz="2000" b="1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Dog  x</a:t>
            </a:r>
            <a:endParaRPr lang="en-US" altLang="zh-CN" sz="2000" b="1" kern="0">
              <a:solidFill>
                <a:srgbClr val="FF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</p:txBody>
      </p:sp>
      <p:sp>
        <p:nvSpPr>
          <p:cNvPr id="24" name="文本框 2"/>
          <p:cNvSpPr txBox="1">
            <a:spLocks noChangeArrowheads="1"/>
          </p:cNvSpPr>
          <p:nvPr/>
        </p:nvSpPr>
        <p:spPr bwMode="auto">
          <a:xfrm>
            <a:off x="4204335" y="5558155"/>
            <a:ext cx="4808855" cy="944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if(</a:t>
            </a:r>
            <a:r>
              <a:rPr lang="en-US" altLang="zh-CN" b="1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this.h</a:t>
            </a:r>
            <a:r>
              <a:rPr lang="en-US" altLang="zh-CN" b="1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&gt; </a:t>
            </a:r>
            <a:r>
              <a:rPr lang="en-US" altLang="zh-CN" b="1" kern="0">
                <a:solidFill>
                  <a:srgbClr val="FF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x.h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)return true;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else 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    return false;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18415" algn="l"/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29275" y="241300"/>
            <a:ext cx="5332730" cy="645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sz="36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给方法传递对象参数</a:t>
            </a:r>
            <a:endParaRPr lang="zh-CN" sz="36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51470" y="4683760"/>
            <a:ext cx="2217420" cy="398780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dog2.f(  dog1  )</a:t>
            </a:r>
            <a:endParaRPr lang="en-US" altLang="zh-CN" sz="2000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94" name="文本框 2"/>
          <p:cNvSpPr txBox="1">
            <a:spLocks noChangeArrowheads="1"/>
          </p:cNvSpPr>
          <p:nvPr/>
        </p:nvSpPr>
        <p:spPr bwMode="auto">
          <a:xfrm>
            <a:off x="5358130" y="1019175"/>
            <a:ext cx="2313940" cy="33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 </a:t>
            </a:r>
            <a:r>
              <a:rPr lang="en-US" altLang="zh-CN" b="1" kern="100">
                <a:solidFill>
                  <a:schemeClr val="accent6">
                    <a:lumMod val="75000"/>
                  </a:schemeClr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=new Dog();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951470" y="1019175"/>
            <a:ext cx="2787650" cy="3282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 rtl="0" fontAlgn="auto">
              <a:lnSpc>
                <a:spcPct val="100000"/>
              </a:lnSpc>
            </a:pP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 </a:t>
            </a:r>
            <a:r>
              <a:rPr lang="en-US" altLang="zh-CN" b="1" kern="100">
                <a:solidFill>
                  <a:schemeClr val="accent6">
                    <a:lumMod val="75000"/>
                  </a:schemeClr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dog2</a:t>
            </a:r>
            <a:r>
              <a: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=new Dog(30,40);</a:t>
            </a:r>
            <a:endParaRPr lang="en-US" altLang="zh-CN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9" grpId="1"/>
      <p:bldP spid="26" grpId="1"/>
      <p:bldP spid="36" grpId="1" animBg="1"/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  <p:bldP spid="14" grpId="0" bldLvl="0" animBg="1"/>
      <p:bldP spid="14" grpId="1" animBg="1"/>
      <p:bldP spid="15" grpId="0" bldLvl="0" animBg="1"/>
      <p:bldP spid="15" grpId="1" animBg="1"/>
      <p:bldP spid="17" grpId="0" animBg="1"/>
      <p:bldP spid="17" grpId="1" animBg="1"/>
      <p:bldP spid="20" grpId="0" animBg="1"/>
      <p:bldP spid="20" grpId="1" animBg="1"/>
      <p:bldP spid="18" grpId="0" bldLvl="0" animBg="1"/>
      <p:bldP spid="18" grpId="1" animBg="1"/>
      <p:bldP spid="21" grpId="0" bldLvl="0" animBg="1"/>
      <p:bldP spid="21" grpId="1" animBg="1"/>
      <p:bldP spid="22" grpId="0" animBg="1"/>
      <p:bldP spid="22" grpId="1" animBg="1"/>
      <p:bldP spid="24" grpId="0" animBg="1"/>
      <p:bldP spid="24" grpId="1" animBg="1"/>
      <p:bldP spid="27" grpId="0" bldLvl="0" animBg="1"/>
      <p:bldP spid="27" grpId="1" animBg="1"/>
      <p:bldP spid="2" grpId="0" bldLvl="0" animBg="1"/>
      <p:bldP spid="2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160" y="192405"/>
            <a:ext cx="11313160" cy="112141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MyPoint类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设计一个名为MyPoint的类，表示一个带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坐标和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y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坐标的点。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405" y="1313815"/>
            <a:ext cx="6750050" cy="505396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  <a:sym typeface="+mn-ea"/>
              </a:rPr>
              <a:t>该类包括</a:t>
            </a:r>
            <a:r>
              <a:rPr lang="zh-CN" altLang="en-US" sz="2400">
                <a:solidFill>
                  <a:schemeClr val="tx1"/>
                </a:solidFill>
              </a:rPr>
              <a:t>：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rgbClr val="FF0000"/>
                </a:solidFill>
              </a:rPr>
              <a:t>两个数据域</a:t>
            </a:r>
            <a:r>
              <a:rPr lang="zh-CN" altLang="en-US" sz="2400">
                <a:solidFill>
                  <a:schemeClr val="tx1"/>
                </a:solidFill>
              </a:rPr>
              <a:t>x和y，表⽰这个点的坐标，类型为double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⼀个创建点（</a:t>
            </a:r>
            <a:r>
              <a:rPr lang="en-US" altLang="zh-CN" sz="2400">
                <a:solidFill>
                  <a:schemeClr val="tx1"/>
                </a:solidFill>
              </a:rPr>
              <a:t>0,0</a:t>
            </a:r>
            <a:r>
              <a:rPr lang="zh-CN" altLang="en-US" sz="2400">
                <a:solidFill>
                  <a:schemeClr val="tx1"/>
                </a:solidFill>
              </a:rPr>
              <a:t>）的无参</a:t>
            </a:r>
            <a:r>
              <a:rPr lang="zh-CN" altLang="en-US" sz="2400">
                <a:solidFill>
                  <a:srgbClr val="FF0000"/>
                </a:solidFill>
              </a:rPr>
              <a:t>构造⽅法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⼀个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创建特定坐标点的</a:t>
            </a:r>
            <a:r>
              <a:rPr lang="zh-CN" altLang="en-US" sz="2400">
                <a:solidFill>
                  <a:srgbClr val="FF0000"/>
                </a:solidFill>
              </a:rPr>
              <a:t>构造⽅法</a:t>
            </a:r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⼀个</a:t>
            </a:r>
            <a:r>
              <a:rPr lang="zh-CN" altLang="en-US" sz="2400">
                <a:solidFill>
                  <a:srgbClr val="FF0000"/>
                </a:solidFill>
              </a:rPr>
              <a:t>getD</a:t>
            </a:r>
            <a:r>
              <a:rPr lang="en-US" altLang="zh-CN" sz="2400">
                <a:solidFill>
                  <a:srgbClr val="FF0000"/>
                </a:solidFill>
              </a:rPr>
              <a:t>istance</a:t>
            </a:r>
            <a:r>
              <a:rPr lang="zh-CN" altLang="en-US" sz="2400">
                <a:solidFill>
                  <a:srgbClr val="FF0000"/>
                </a:solidFill>
              </a:rPr>
              <a:t>⽅法</a:t>
            </a:r>
            <a:r>
              <a:rPr lang="zh-CN" altLang="en-US" sz="2400">
                <a:solidFill>
                  <a:schemeClr val="tx1"/>
                </a:solidFill>
              </a:rPr>
              <a:t>，返回从该点到指定</a:t>
            </a:r>
            <a:r>
              <a:rPr lang="en-US" altLang="zh-CN" sz="2400">
                <a:solidFill>
                  <a:schemeClr val="tx1"/>
                </a:solidFill>
              </a:rPr>
              <a:t>x</a:t>
            </a:r>
            <a:r>
              <a:rPr lang="zh-CN" altLang="en-US" sz="2400">
                <a:solidFill>
                  <a:schemeClr val="tx1"/>
                </a:solidFill>
              </a:rPr>
              <a:t>和</a:t>
            </a:r>
            <a:r>
              <a:rPr lang="en-US" altLang="zh-CN" sz="2400">
                <a:solidFill>
                  <a:schemeClr val="tx1"/>
                </a:solidFill>
              </a:rPr>
              <a:t>y</a:t>
            </a:r>
            <a:r>
              <a:rPr lang="zh-CN" altLang="en-US" sz="2400">
                <a:solidFill>
                  <a:schemeClr val="tx1"/>
                </a:solidFill>
              </a:rPr>
              <a:t>坐标的指定的之间的距离。</a:t>
            </a:r>
            <a:endParaRPr lang="zh-CN" alt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</a:rPr>
              <a:t>画出该类的</a:t>
            </a:r>
            <a:r>
              <a:rPr lang="en-US" altLang="zh-CN" sz="2400">
                <a:solidFill>
                  <a:schemeClr val="tx1"/>
                </a:solidFill>
              </a:rPr>
              <a:t>UML</a:t>
            </a:r>
            <a:r>
              <a:rPr lang="zh-CN" altLang="en-US" sz="2400">
                <a:solidFill>
                  <a:schemeClr val="tx1"/>
                </a:solidFill>
              </a:rPr>
              <a:t>图并编程实现这个类。</a:t>
            </a:r>
            <a:endParaRPr lang="zh-CN" alt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</a:rPr>
              <a:t>编写测试程序，创建一个点（</a:t>
            </a:r>
            <a:r>
              <a:rPr lang="en-US" altLang="zh-CN" sz="2400">
                <a:solidFill>
                  <a:schemeClr val="tx1"/>
                </a:solidFill>
              </a:rPr>
              <a:t>10,30.5</a:t>
            </a:r>
            <a:r>
              <a:rPr lang="zh-CN" altLang="en-US" sz="2400">
                <a:solidFill>
                  <a:schemeClr val="tx1"/>
                </a:solidFill>
              </a:rPr>
              <a:t>），计算和另一个点（</a:t>
            </a:r>
            <a:r>
              <a:rPr lang="en-US" altLang="zh-CN" sz="2400">
                <a:solidFill>
                  <a:schemeClr val="tx1"/>
                </a:solidFill>
              </a:rPr>
              <a:t>0,0</a:t>
            </a:r>
            <a:r>
              <a:rPr lang="zh-CN" altLang="en-US" sz="2400">
                <a:solidFill>
                  <a:schemeClr val="tx1"/>
                </a:solidFill>
              </a:rPr>
              <a:t>）的距离</a:t>
            </a:r>
            <a:endParaRPr lang="zh-CN" altLang="en-US" sz="240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305675" y="1854835"/>
          <a:ext cx="4693920" cy="345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3920"/>
              </a:tblGrid>
              <a:tr h="3536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MyPoint</a:t>
                      </a:r>
                      <a:endPara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845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+x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 : 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double</a:t>
                      </a:r>
                      <a:endParaRPr lang="zh-CN" altLang="en-US" sz="1600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+y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：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double</a:t>
                      </a:r>
                      <a:r>
                        <a:rPr lang="zh-CN" altLang="en-US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 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</a:tr>
              <a:tr h="2254885">
                <a:tc>
                  <a:txBody>
                    <a:bodyPr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1600" b="1">
                          <a:sym typeface="+mn-ea"/>
                        </a:rPr>
                        <a:t>MyPoint</a:t>
                      </a: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()</a:t>
                      </a:r>
                      <a:endParaRPr lang="en-US" altLang="zh-CN" sz="1600" b="1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</a:t>
                      </a:r>
                      <a:r>
                        <a:rPr lang="zh-CN" altLang="en-US" sz="1600" b="1">
                          <a:sym typeface="+mn-ea"/>
                        </a:rPr>
                        <a:t>MyPoint</a:t>
                      </a: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(x : </a:t>
                      </a:r>
                      <a:r>
                        <a:rPr lang="zh-CN" altLang="en-US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double</a:t>
                      </a: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 , y : </a:t>
                      </a:r>
                      <a:r>
                        <a:rPr lang="zh-CN" altLang="en-US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double</a:t>
                      </a: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)</a:t>
                      </a:r>
                      <a:endParaRPr lang="en-US" altLang="zh-CN" sz="1600" b="1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</a:t>
                      </a:r>
                      <a:r>
                        <a:rPr lang="zh-CN" altLang="en-US" sz="1600" b="1">
                          <a:solidFill>
                            <a:srgbClr val="FF0000"/>
                          </a:solidFill>
                          <a:sym typeface="+mn-ea"/>
                        </a:rPr>
                        <a:t>getD</a:t>
                      </a:r>
                      <a:r>
                        <a:rPr lang="en-US" altLang="zh-CN" sz="1600" b="1">
                          <a:solidFill>
                            <a:srgbClr val="FF0000"/>
                          </a:solidFill>
                          <a:sym typeface="+mn-ea"/>
                        </a:rPr>
                        <a:t>istance</a:t>
                      </a: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(x : </a:t>
                      </a:r>
                      <a:r>
                        <a:rPr lang="zh-CN" altLang="en-US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double</a:t>
                      </a: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 , y : </a:t>
                      </a:r>
                      <a:r>
                        <a:rPr lang="zh-CN" altLang="en-US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double</a:t>
                      </a: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)</a:t>
                      </a:r>
                      <a:r>
                        <a:rPr lang="zh-CN" altLang="en-US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：</a:t>
                      </a:r>
                      <a:r>
                        <a:rPr lang="zh-CN" altLang="en-US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double</a:t>
                      </a:r>
                      <a:endParaRPr lang="en-US" altLang="en-US" sz="16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485" y="334645"/>
            <a:ext cx="11729085" cy="705485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【例】矩形类 Rectangle 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276985"/>
            <a:ext cx="10968990" cy="4160520"/>
          </a:xfrm>
        </p:spPr>
        <p:txBody>
          <a:bodyPr>
            <a:normAutofit lnSpcReduction="10000"/>
          </a:bodyPr>
          <a:p>
            <a:r>
              <a:rPr lang="zh-CN" altLang="en-US" b="1">
                <a:solidFill>
                  <a:schemeClr val="tx1"/>
                </a:solidFill>
                <a:sym typeface="+mn-ea"/>
              </a:rPr>
              <a:t>设计一个名为 Rectangle 的类表示矩形。</a:t>
            </a:r>
            <a:endParaRPr lang="zh-CN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这个类包括：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两 个 名 为 width 和 height 的 double 型数据域，它们分别表示矩形的宽和高。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 一个名为 getA的方法返回这个矩形的面积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一个名为 getP()的方法返回周长。</a:t>
            </a:r>
            <a:endParaRPr lang="zh-CN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编写一个测试程序. 创建</a:t>
            </a:r>
            <a:r>
              <a:rPr lang="zh-CN" altLang="en-US" b="1">
                <a:solidFill>
                  <a:schemeClr val="tx1"/>
                </a:solidFill>
                <a:highlight>
                  <a:srgbClr val="FFFF00"/>
                </a:highlight>
              </a:rPr>
              <a:t>两个 Rectangle 对 象</a:t>
            </a:r>
            <a:r>
              <a:rPr lang="zh-CN" altLang="en-US" b="1">
                <a:solidFill>
                  <a:schemeClr val="tx1"/>
                </a:solidFill>
              </a:rPr>
              <a:t>，</a:t>
            </a:r>
            <a:r>
              <a:rPr lang="zh-CN" altLang="en-US" b="1">
                <a:solidFill>
                  <a:srgbClr val="FF0000"/>
                </a:solidFill>
              </a:rPr>
              <a:t> 一个矩形</a:t>
            </a:r>
            <a:r>
              <a:rPr lang="zh-CN" altLang="en-US" b="1">
                <a:solidFill>
                  <a:schemeClr val="tx1"/>
                </a:solidFill>
              </a:rPr>
              <a:t>的宽为 4 、高为 40, </a:t>
            </a:r>
            <a:r>
              <a:rPr lang="zh-CN" altLang="en-US" b="1">
                <a:solidFill>
                  <a:srgbClr val="FF0000"/>
                </a:solidFill>
              </a:rPr>
              <a:t>另一个矩形</a:t>
            </a:r>
            <a:r>
              <a:rPr lang="zh-CN" altLang="en-US" b="1">
                <a:solidFill>
                  <a:schemeClr val="tx1"/>
                </a:solidFill>
              </a:rPr>
              <a:t>的宽为 3.</a:t>
            </a:r>
            <a:r>
              <a:rPr lang="en-US" altLang="zh-CN" b="1">
                <a:solidFill>
                  <a:schemeClr val="tx1"/>
                </a:solidFill>
              </a:rPr>
              <a:t>5</a:t>
            </a:r>
            <a:r>
              <a:rPr lang="zh-CN" altLang="en-US" b="1">
                <a:solidFill>
                  <a:schemeClr val="tx1"/>
                </a:solidFill>
              </a:rPr>
              <a:t> 、高为 3</a:t>
            </a:r>
            <a:r>
              <a:rPr lang="en-US" altLang="zh-CN" b="1">
                <a:solidFill>
                  <a:schemeClr val="tx1"/>
                </a:solidFill>
              </a:rPr>
              <a:t>5</a:t>
            </a:r>
            <a:r>
              <a:rPr lang="zh-CN" altLang="en-US" b="1">
                <a:solidFill>
                  <a:schemeClr val="tx1"/>
                </a:solidFill>
              </a:rPr>
              <a:t> .9。按照这个顺序</a:t>
            </a:r>
            <a:r>
              <a:rPr lang="zh-CN" altLang="en-US" b="1">
                <a:solidFill>
                  <a:srgbClr val="FF0000"/>
                </a:solidFill>
              </a:rPr>
              <a:t>显示每个矩形的宽、高、面积和周长</a:t>
            </a:r>
            <a:r>
              <a:rPr lang="zh-CN" altLang="en-US" b="1">
                <a:solidFill>
                  <a:schemeClr val="tx1"/>
                </a:solidFill>
              </a:rPr>
              <a:t>。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圆角矩形 22"/>
          <p:cNvSpPr/>
          <p:nvPr/>
        </p:nvSpPr>
        <p:spPr>
          <a:xfrm>
            <a:off x="7983220" y="4295775"/>
            <a:ext cx="3504565" cy="87185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3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7983855" y="3382645"/>
            <a:ext cx="3503930" cy="871855"/>
          </a:xfrm>
          <a:prstGeom prst="roundRect">
            <a:avLst/>
          </a:prstGeom>
          <a:solidFill>
            <a:schemeClr val="accent6">
              <a:lumMod val="20000"/>
              <a:lumOff val="80000"/>
              <a:alpha val="43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16305" y="1835785"/>
            <a:ext cx="1167765" cy="40449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41605" y="3260725"/>
            <a:ext cx="7120255" cy="16129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" y="0"/>
            <a:ext cx="11313160" cy="112141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MyPoint类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设计一个名为MyPoint的类，表示一个带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坐标和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y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坐标的点。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080" y="1313815"/>
            <a:ext cx="7118985" cy="492887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该类包括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：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两个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带</a:t>
            </a:r>
            <a:r>
              <a:rPr lang="en-US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get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方法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的数据域x和y分别表⽰这个点的坐标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⼀个创建点（</a:t>
            </a:r>
            <a:r>
              <a:rPr lang="en-US" altLang="zh-CN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0,0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）的无参构造⽅法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⼀个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创建特定坐标点的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构造⽅法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⼀个getD</a:t>
            </a:r>
            <a:r>
              <a:rPr lang="en-US" altLang="zh-CN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istance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⽅法，返回从该点到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指定</a:t>
            </a:r>
            <a:r>
              <a:rPr lang="en-US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x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y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坐标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的指定点之间的距离。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⼀个getD</a:t>
            </a:r>
            <a:r>
              <a:rPr lang="en-US" altLang="zh-CN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istance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⽅法，返回从该点到</a:t>
            </a:r>
            <a:r>
              <a:rPr lang="en-US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Mypoint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类型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的指定点之间的距离。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画出该类的</a:t>
            </a:r>
            <a:r>
              <a:rPr lang="en-US" altLang="zh-CN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UML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图并编程实现这个类。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编写测试程序，创建两个点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0,0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）和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10,30.5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），并计算</a:t>
            </a:r>
            <a:r>
              <a:rPr lang="zh-CN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它们之间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的距离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604760" y="1029335"/>
          <a:ext cx="4262120" cy="2232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2120"/>
              </a:tblGrid>
              <a:tr h="3009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ym typeface="+mn-ea"/>
                        </a:rPr>
                        <a:t>Fan</a:t>
                      </a:r>
                      <a:endPara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6026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- x</a:t>
                      </a:r>
                      <a:r>
                        <a:rPr lang="zh-CN" altLang="en-US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 ： </a:t>
                      </a: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double</a:t>
                      </a:r>
                      <a:endParaRPr lang="zh-CN" altLang="en-US" sz="1600" b="1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- y</a:t>
                      </a:r>
                      <a:r>
                        <a:rPr lang="zh-CN" altLang="en-US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 ： </a:t>
                      </a: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double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</a:tr>
              <a:tr h="7251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+getX</a:t>
                      </a: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()</a:t>
                      </a:r>
                      <a:r>
                        <a:rPr lang="zh-CN" altLang="en-US" sz="1600" b="1">
                          <a:solidFill>
                            <a:srgbClr val="FF0000"/>
                          </a:solidFill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： </a:t>
                      </a: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double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+getY</a:t>
                      </a: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()</a:t>
                      </a:r>
                      <a:r>
                        <a:rPr lang="zh-CN" altLang="en-US" sz="1600" b="1">
                          <a:solidFill>
                            <a:srgbClr val="FF0000"/>
                          </a:solidFill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： </a:t>
                      </a: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double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zh-CN" altLang="en-US" sz="1600" b="1">
                          <a:sym typeface="+mn-ea"/>
                        </a:rPr>
                        <a:t>MyPoint</a:t>
                      </a: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)</a:t>
                      </a:r>
                      <a:endParaRPr 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 </a:t>
                      </a:r>
                      <a:r>
                        <a:rPr lang="zh-CN" altLang="en-US" sz="1600" b="1">
                          <a:sym typeface="+mn-ea"/>
                        </a:rPr>
                        <a:t>MyPoint</a:t>
                      </a: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(x:double , y:double )</a:t>
                      </a:r>
                      <a:endParaRPr lang="en-US" altLang="en-US" sz="16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189480" y="3670300"/>
            <a:ext cx="1198880" cy="398780"/>
          </a:xfrm>
          <a:prstGeom prst="rect">
            <a:avLst/>
          </a:prstGeom>
          <a:solidFill>
            <a:schemeClr val="accent4"/>
          </a:solidFill>
        </p:spPr>
        <p:txBody>
          <a:bodyPr wrap="none" rtlCol="0" anchor="t">
            <a:spAutoFit/>
          </a:bodyPr>
          <a:p>
            <a:r>
              <a:rPr lang="zh-CN" sz="20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重载方法</a:t>
            </a:r>
            <a:endParaRPr lang="zh-CN" sz="2000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92225" y="1437005"/>
            <a:ext cx="4617720" cy="398780"/>
          </a:xfrm>
          <a:prstGeom prst="rect">
            <a:avLst/>
          </a:prstGeom>
          <a:solidFill>
            <a:schemeClr val="accent4"/>
          </a:solidFill>
        </p:spPr>
        <p:txBody>
          <a:bodyPr wrap="none" rtlCol="0" anchor="t">
            <a:spAutoFit/>
          </a:bodyPr>
          <a:p>
            <a:r>
              <a:rPr lang="zh-CN" altLang="en-US" sz="2000" dirty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数据域没有</a:t>
            </a:r>
            <a:r>
              <a:rPr lang="en-US" altLang="zh-CN" sz="2000" dirty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set</a:t>
            </a:r>
            <a:r>
              <a:rPr lang="zh-CN" altLang="en-US" sz="2000" dirty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方法，说明只能读不能写</a:t>
            </a:r>
            <a:endParaRPr lang="zh-CN" altLang="en-US" sz="2000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9" name="横卷形 8"/>
          <p:cNvSpPr/>
          <p:nvPr/>
        </p:nvSpPr>
        <p:spPr>
          <a:xfrm>
            <a:off x="3629025" y="420370"/>
            <a:ext cx="6224905" cy="608965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设计类时：不需提示，直接进行数据域封装</a:t>
            </a:r>
            <a:endParaRPr lang="zh-CN" altLang="en-US" sz="2400" b="1"/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9618345" y="5687695"/>
            <a:ext cx="1717675" cy="1109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x：</a:t>
            </a:r>
            <a:r>
              <a:rPr lang="en-US" altLang="zh-CN" sz="2400" b="1" kern="1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1</a:t>
            </a:r>
            <a:r>
              <a:rPr lang="en-US" altLang="zh-CN" sz="2400" b="1" kern="1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0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6195" algn="just"/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y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2</a:t>
            </a:r>
            <a:r>
              <a:rPr lang="en-US" altLang="zh-CN" sz="2400" b="1" kern="1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0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6195" algn="just"/>
            <a:r>
              <a:rPr lang="zh-CN" altLang="en-US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getD</a:t>
            </a:r>
            <a:r>
              <a:rPr lang="en-US" altLang="zh-CN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istance</a:t>
            </a:r>
            <a:r>
              <a:rPr lang="en-US" altLang="zh-CN" b="1" kern="10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()</a:t>
            </a:r>
            <a:endParaRPr lang="en-US" altLang="zh-CN" b="1" kern="1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9625330" y="5458460"/>
            <a:ext cx="720090" cy="20891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8"/>
          <p:cNvSpPr/>
          <p:nvPr/>
        </p:nvSpPr>
        <p:spPr>
          <a:xfrm>
            <a:off x="10248900" y="5163185"/>
            <a:ext cx="966470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Text Box 9"/>
          <p:cNvSpPr txBox="1"/>
          <p:nvPr/>
        </p:nvSpPr>
        <p:spPr>
          <a:xfrm>
            <a:off x="9841230" y="5106035"/>
            <a:ext cx="55499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p2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7334250" y="5748020"/>
            <a:ext cx="1717675" cy="11099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1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marL="0" indent="0" algn="l">
              <a:lnSpc>
                <a:spcPts val="2000"/>
              </a:lnSpc>
            </a:pPr>
            <a:r>
              <a:rPr lang="en-US" altLang="zh-CN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y</a:t>
            </a:r>
            <a:r>
              <a:rPr lang="zh-CN" altLang="en-US" sz="24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2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0" algn="just"/>
            <a:r>
              <a:rPr lang="zh-CN" altLang="en-US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getD</a:t>
            </a:r>
            <a:r>
              <a:rPr lang="en-US" altLang="zh-CN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istance</a:t>
            </a:r>
            <a:r>
              <a:rPr lang="en-US" altLang="zh-CN" sz="2400" b="1" kern="10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()</a:t>
            </a:r>
            <a:endParaRPr lang="en-US" altLang="zh-CN" sz="2400" b="1" kern="10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413625" y="5463540"/>
            <a:ext cx="723900" cy="25463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8"/>
          <p:cNvSpPr/>
          <p:nvPr/>
        </p:nvSpPr>
        <p:spPr>
          <a:xfrm>
            <a:off x="8085455" y="5168265"/>
            <a:ext cx="966470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9"/>
          <p:cNvSpPr txBox="1"/>
          <p:nvPr/>
        </p:nvSpPr>
        <p:spPr>
          <a:xfrm>
            <a:off x="7697470" y="5137150"/>
            <a:ext cx="44005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p1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438515" y="3811270"/>
            <a:ext cx="86360" cy="1003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37525" y="3919855"/>
            <a:ext cx="709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</a:rPr>
              <a:t>(1,2)</a:t>
            </a:r>
            <a:endParaRPr lang="en-US" altLang="zh-CN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83855" y="3406775"/>
            <a:ext cx="3503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MyPoint</a:t>
            </a:r>
            <a:r>
              <a:rPr lang="en-US" altLang="zh-CN" b="1"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p1</a:t>
            </a:r>
            <a:r>
              <a:rPr lang="en-US" altLang="zh-CN" b="1">
                <a:sym typeface="+mn-ea"/>
              </a:rPr>
              <a:t>=new </a:t>
            </a:r>
            <a:r>
              <a:rPr lang="zh-CN" altLang="en-US" b="1">
                <a:sym typeface="+mn-ea"/>
              </a:rPr>
              <a:t>MyPoint</a:t>
            </a:r>
            <a:r>
              <a:rPr lang="en-US" altLang="zh-CN" b="1">
                <a:latin typeface="方正粗黑宋简体" panose="02000000000000000000" charset="-122"/>
                <a:ea typeface="方正粗黑宋简体" panose="02000000000000000000" charset="-122"/>
              </a:rPr>
              <a:t>(1,2)</a:t>
            </a:r>
            <a:endParaRPr lang="en-US" altLang="zh-CN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438515" y="4630420"/>
            <a:ext cx="86360" cy="1003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137525" y="4765675"/>
            <a:ext cx="115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</a:rPr>
              <a:t>(10,20)</a:t>
            </a:r>
            <a:endParaRPr lang="en-US" altLang="zh-CN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83855" y="4296410"/>
            <a:ext cx="3503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MyPoint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p2</a:t>
            </a:r>
            <a:r>
              <a:rPr lang="en-US" altLang="zh-CN">
                <a:sym typeface="+mn-ea"/>
              </a:rPr>
              <a:t>=new </a:t>
            </a:r>
            <a:r>
              <a:rPr lang="zh-CN" altLang="en-US">
                <a:sym typeface="+mn-ea"/>
              </a:rPr>
              <a:t>MyPoint</a:t>
            </a:r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</a:rPr>
              <a:t>(10,20)</a:t>
            </a:r>
            <a:endParaRPr lang="en-US" altLang="zh-CN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162300" y="5894070"/>
            <a:ext cx="3696335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p1</a:t>
            </a:r>
            <a:r>
              <a:rPr lang="en-US" b="1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.</a:t>
            </a:r>
            <a:r>
              <a:rPr lang="zh-CN" altLang="en-US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getD</a:t>
            </a:r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istance(                         )</a:t>
            </a:r>
            <a:endParaRPr lang="en-US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211445" y="5894070"/>
            <a:ext cx="1155700" cy="368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</a:rPr>
              <a:t>10 , 20</a:t>
            </a:r>
            <a:endParaRPr lang="en-US" altLang="zh-CN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162300" y="6298565"/>
            <a:ext cx="3696335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p1</a:t>
            </a:r>
            <a:r>
              <a:rPr lang="en-US" b="1">
                <a:sym typeface="+mn-ea"/>
              </a:rPr>
              <a:t>.</a:t>
            </a:r>
            <a:r>
              <a:rPr lang="zh-CN" altLang="en-US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getD</a:t>
            </a:r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istance(                         )</a:t>
            </a:r>
            <a:endParaRPr lang="en-US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99075" y="6298565"/>
            <a:ext cx="760730" cy="368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</a:rPr>
              <a:t>p2</a:t>
            </a:r>
            <a:endParaRPr lang="en-US" altLang="zh-CN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675505" y="3273425"/>
            <a:ext cx="2410460" cy="2942590"/>
            <a:chOff x="7363" y="5155"/>
            <a:chExt cx="3796" cy="4634"/>
          </a:xfrm>
        </p:grpSpPr>
        <p:sp>
          <p:nvSpPr>
            <p:cNvPr id="37" name="椭圆 36"/>
            <p:cNvSpPr/>
            <p:nvPr/>
          </p:nvSpPr>
          <p:spPr>
            <a:xfrm>
              <a:off x="7363" y="5155"/>
              <a:ext cx="2491" cy="738"/>
            </a:xfrm>
            <a:prstGeom prst="ellipse">
              <a:avLst/>
            </a:prstGeom>
            <a:noFill/>
            <a:ln w="41275" cmpd="sng"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7872" y="9283"/>
              <a:ext cx="2491" cy="507"/>
            </a:xfrm>
            <a:prstGeom prst="ellipse">
              <a:avLst/>
            </a:prstGeom>
            <a:noFill/>
            <a:ln w="41275" cmpd="sng"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9543" y="5780"/>
              <a:ext cx="1616" cy="3514"/>
            </a:xfrm>
            <a:custGeom>
              <a:avLst/>
              <a:gdLst>
                <a:gd name="connisteX0" fmla="*/ 0 w 1025948"/>
                <a:gd name="connsiteY0" fmla="*/ 0 h 2231390"/>
                <a:gd name="connisteX1" fmla="*/ 71120 w 1025948"/>
                <a:gd name="connsiteY1" fmla="*/ 40640 h 2231390"/>
                <a:gd name="connisteX2" fmla="*/ 141605 w 1025948"/>
                <a:gd name="connsiteY2" fmla="*/ 71120 h 2231390"/>
                <a:gd name="connisteX3" fmla="*/ 212725 w 1025948"/>
                <a:gd name="connsiteY3" fmla="*/ 111760 h 2231390"/>
                <a:gd name="connisteX4" fmla="*/ 283845 w 1025948"/>
                <a:gd name="connsiteY4" fmla="*/ 162560 h 2231390"/>
                <a:gd name="connisteX5" fmla="*/ 365125 w 1025948"/>
                <a:gd name="connsiteY5" fmla="*/ 212725 h 2231390"/>
                <a:gd name="connisteX6" fmla="*/ 446405 w 1025948"/>
                <a:gd name="connsiteY6" fmla="*/ 273685 h 2231390"/>
                <a:gd name="connisteX7" fmla="*/ 516890 w 1025948"/>
                <a:gd name="connsiteY7" fmla="*/ 334645 h 2231390"/>
                <a:gd name="connisteX8" fmla="*/ 588010 w 1025948"/>
                <a:gd name="connsiteY8" fmla="*/ 375285 h 2231390"/>
                <a:gd name="connisteX9" fmla="*/ 659130 w 1025948"/>
                <a:gd name="connsiteY9" fmla="*/ 446405 h 2231390"/>
                <a:gd name="connisteX10" fmla="*/ 740410 w 1025948"/>
                <a:gd name="connsiteY10" fmla="*/ 497205 h 2231390"/>
                <a:gd name="connisteX11" fmla="*/ 821690 w 1025948"/>
                <a:gd name="connsiteY11" fmla="*/ 558165 h 2231390"/>
                <a:gd name="connisteX12" fmla="*/ 892175 w 1025948"/>
                <a:gd name="connsiteY12" fmla="*/ 608330 h 2231390"/>
                <a:gd name="connisteX13" fmla="*/ 942975 w 1025948"/>
                <a:gd name="connsiteY13" fmla="*/ 689610 h 2231390"/>
                <a:gd name="connisteX14" fmla="*/ 963295 w 1025948"/>
                <a:gd name="connsiteY14" fmla="*/ 760730 h 2231390"/>
                <a:gd name="connisteX15" fmla="*/ 993775 w 1025948"/>
                <a:gd name="connsiteY15" fmla="*/ 831850 h 2231390"/>
                <a:gd name="connisteX16" fmla="*/ 1014095 w 1025948"/>
                <a:gd name="connsiteY16" fmla="*/ 902970 h 2231390"/>
                <a:gd name="connisteX17" fmla="*/ 1024255 w 1025948"/>
                <a:gd name="connsiteY17" fmla="*/ 983615 h 2231390"/>
                <a:gd name="connisteX18" fmla="*/ 1024255 w 1025948"/>
                <a:gd name="connsiteY18" fmla="*/ 1054735 h 2231390"/>
                <a:gd name="connisteX19" fmla="*/ 1024255 w 1025948"/>
                <a:gd name="connsiteY19" fmla="*/ 1125855 h 2231390"/>
                <a:gd name="connisteX20" fmla="*/ 1003935 w 1025948"/>
                <a:gd name="connsiteY20" fmla="*/ 1207135 h 2231390"/>
                <a:gd name="connisteX21" fmla="*/ 983615 w 1025948"/>
                <a:gd name="connsiteY21" fmla="*/ 1288415 h 2231390"/>
                <a:gd name="connisteX22" fmla="*/ 953135 w 1025948"/>
                <a:gd name="connsiteY22" fmla="*/ 1358900 h 2231390"/>
                <a:gd name="connisteX23" fmla="*/ 942975 w 1025948"/>
                <a:gd name="connsiteY23" fmla="*/ 1430020 h 2231390"/>
                <a:gd name="connisteX24" fmla="*/ 902335 w 1025948"/>
                <a:gd name="connsiteY24" fmla="*/ 1511300 h 2231390"/>
                <a:gd name="connisteX25" fmla="*/ 861695 w 1025948"/>
                <a:gd name="connsiteY25" fmla="*/ 1592580 h 2231390"/>
                <a:gd name="connisteX26" fmla="*/ 811530 w 1025948"/>
                <a:gd name="connsiteY26" fmla="*/ 1663700 h 2231390"/>
                <a:gd name="connisteX27" fmla="*/ 750570 w 1025948"/>
                <a:gd name="connsiteY27" fmla="*/ 1734185 h 2231390"/>
                <a:gd name="connisteX28" fmla="*/ 679450 w 1025948"/>
                <a:gd name="connsiteY28" fmla="*/ 1795145 h 2231390"/>
                <a:gd name="connisteX29" fmla="*/ 598170 w 1025948"/>
                <a:gd name="connsiteY29" fmla="*/ 1845945 h 2231390"/>
                <a:gd name="connisteX30" fmla="*/ 527050 w 1025948"/>
                <a:gd name="connsiteY30" fmla="*/ 1906905 h 2231390"/>
                <a:gd name="connisteX31" fmla="*/ 456565 w 1025948"/>
                <a:gd name="connsiteY31" fmla="*/ 1957705 h 2231390"/>
                <a:gd name="connisteX32" fmla="*/ 385445 w 1025948"/>
                <a:gd name="connsiteY32" fmla="*/ 2038985 h 2231390"/>
                <a:gd name="connisteX33" fmla="*/ 334645 w 1025948"/>
                <a:gd name="connsiteY33" fmla="*/ 2110105 h 2231390"/>
                <a:gd name="connisteX34" fmla="*/ 263525 w 1025948"/>
                <a:gd name="connsiteY34" fmla="*/ 2160270 h 2231390"/>
                <a:gd name="connisteX35" fmla="*/ 212725 w 1025948"/>
                <a:gd name="connsiteY35" fmla="*/ 2231390 h 223139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</a:cxnLst>
              <a:rect l="l" t="t" r="r" b="b"/>
              <a:pathLst>
                <a:path w="1025948" h="2231390">
                  <a:moveTo>
                    <a:pt x="0" y="0"/>
                  </a:moveTo>
                  <a:cubicBezTo>
                    <a:pt x="12700" y="7620"/>
                    <a:pt x="42545" y="26670"/>
                    <a:pt x="71120" y="40640"/>
                  </a:cubicBezTo>
                  <a:cubicBezTo>
                    <a:pt x="99695" y="54610"/>
                    <a:pt x="113030" y="57150"/>
                    <a:pt x="141605" y="71120"/>
                  </a:cubicBezTo>
                  <a:cubicBezTo>
                    <a:pt x="170180" y="85090"/>
                    <a:pt x="184150" y="93345"/>
                    <a:pt x="212725" y="111760"/>
                  </a:cubicBezTo>
                  <a:cubicBezTo>
                    <a:pt x="241300" y="130175"/>
                    <a:pt x="253365" y="142240"/>
                    <a:pt x="283845" y="162560"/>
                  </a:cubicBezTo>
                  <a:cubicBezTo>
                    <a:pt x="314325" y="182880"/>
                    <a:pt x="332740" y="190500"/>
                    <a:pt x="365125" y="212725"/>
                  </a:cubicBezTo>
                  <a:cubicBezTo>
                    <a:pt x="397510" y="234950"/>
                    <a:pt x="415925" y="249555"/>
                    <a:pt x="446405" y="273685"/>
                  </a:cubicBezTo>
                  <a:cubicBezTo>
                    <a:pt x="476885" y="297815"/>
                    <a:pt x="488315" y="314325"/>
                    <a:pt x="516890" y="334645"/>
                  </a:cubicBezTo>
                  <a:cubicBezTo>
                    <a:pt x="545465" y="354965"/>
                    <a:pt x="559435" y="353060"/>
                    <a:pt x="588010" y="375285"/>
                  </a:cubicBezTo>
                  <a:cubicBezTo>
                    <a:pt x="616585" y="397510"/>
                    <a:pt x="628650" y="422275"/>
                    <a:pt x="659130" y="446405"/>
                  </a:cubicBezTo>
                  <a:cubicBezTo>
                    <a:pt x="689610" y="470535"/>
                    <a:pt x="708025" y="474980"/>
                    <a:pt x="740410" y="497205"/>
                  </a:cubicBezTo>
                  <a:cubicBezTo>
                    <a:pt x="772795" y="519430"/>
                    <a:pt x="791210" y="535940"/>
                    <a:pt x="821690" y="558165"/>
                  </a:cubicBezTo>
                  <a:cubicBezTo>
                    <a:pt x="852170" y="580390"/>
                    <a:pt x="868045" y="582295"/>
                    <a:pt x="892175" y="608330"/>
                  </a:cubicBezTo>
                  <a:cubicBezTo>
                    <a:pt x="916305" y="634365"/>
                    <a:pt x="929005" y="659130"/>
                    <a:pt x="942975" y="689610"/>
                  </a:cubicBezTo>
                  <a:cubicBezTo>
                    <a:pt x="956945" y="720090"/>
                    <a:pt x="953135" y="732155"/>
                    <a:pt x="963295" y="760730"/>
                  </a:cubicBezTo>
                  <a:cubicBezTo>
                    <a:pt x="973455" y="789305"/>
                    <a:pt x="983615" y="803275"/>
                    <a:pt x="993775" y="831850"/>
                  </a:cubicBezTo>
                  <a:cubicBezTo>
                    <a:pt x="1003935" y="860425"/>
                    <a:pt x="1007745" y="872490"/>
                    <a:pt x="1014095" y="902970"/>
                  </a:cubicBezTo>
                  <a:cubicBezTo>
                    <a:pt x="1020445" y="933450"/>
                    <a:pt x="1022350" y="953135"/>
                    <a:pt x="1024255" y="983615"/>
                  </a:cubicBezTo>
                  <a:cubicBezTo>
                    <a:pt x="1026160" y="1014095"/>
                    <a:pt x="1024255" y="1026160"/>
                    <a:pt x="1024255" y="1054735"/>
                  </a:cubicBezTo>
                  <a:cubicBezTo>
                    <a:pt x="1024255" y="1083310"/>
                    <a:pt x="1028065" y="1095375"/>
                    <a:pt x="1024255" y="1125855"/>
                  </a:cubicBezTo>
                  <a:cubicBezTo>
                    <a:pt x="1020445" y="1156335"/>
                    <a:pt x="1012190" y="1174750"/>
                    <a:pt x="1003935" y="1207135"/>
                  </a:cubicBezTo>
                  <a:cubicBezTo>
                    <a:pt x="995680" y="1239520"/>
                    <a:pt x="993775" y="1257935"/>
                    <a:pt x="983615" y="1288415"/>
                  </a:cubicBezTo>
                  <a:cubicBezTo>
                    <a:pt x="973455" y="1318895"/>
                    <a:pt x="961390" y="1330325"/>
                    <a:pt x="953135" y="1358900"/>
                  </a:cubicBezTo>
                  <a:cubicBezTo>
                    <a:pt x="944880" y="1387475"/>
                    <a:pt x="953135" y="1399540"/>
                    <a:pt x="942975" y="1430020"/>
                  </a:cubicBezTo>
                  <a:cubicBezTo>
                    <a:pt x="932815" y="1460500"/>
                    <a:pt x="918845" y="1478915"/>
                    <a:pt x="902335" y="1511300"/>
                  </a:cubicBezTo>
                  <a:cubicBezTo>
                    <a:pt x="885825" y="1543685"/>
                    <a:pt x="880110" y="1562100"/>
                    <a:pt x="861695" y="1592580"/>
                  </a:cubicBezTo>
                  <a:cubicBezTo>
                    <a:pt x="843280" y="1623060"/>
                    <a:pt x="833755" y="1635125"/>
                    <a:pt x="811530" y="1663700"/>
                  </a:cubicBezTo>
                  <a:cubicBezTo>
                    <a:pt x="789305" y="1692275"/>
                    <a:pt x="777240" y="1708150"/>
                    <a:pt x="750570" y="1734185"/>
                  </a:cubicBezTo>
                  <a:cubicBezTo>
                    <a:pt x="723900" y="1760220"/>
                    <a:pt x="709930" y="1772920"/>
                    <a:pt x="679450" y="1795145"/>
                  </a:cubicBezTo>
                  <a:cubicBezTo>
                    <a:pt x="648970" y="1817370"/>
                    <a:pt x="628650" y="1823720"/>
                    <a:pt x="598170" y="1845945"/>
                  </a:cubicBezTo>
                  <a:cubicBezTo>
                    <a:pt x="567690" y="1868170"/>
                    <a:pt x="555625" y="1884680"/>
                    <a:pt x="527050" y="1906905"/>
                  </a:cubicBezTo>
                  <a:cubicBezTo>
                    <a:pt x="498475" y="1929130"/>
                    <a:pt x="485140" y="1931035"/>
                    <a:pt x="456565" y="1957705"/>
                  </a:cubicBezTo>
                  <a:cubicBezTo>
                    <a:pt x="427990" y="1984375"/>
                    <a:pt x="409575" y="2008505"/>
                    <a:pt x="385445" y="2038985"/>
                  </a:cubicBezTo>
                  <a:cubicBezTo>
                    <a:pt x="361315" y="2069465"/>
                    <a:pt x="358775" y="2085975"/>
                    <a:pt x="334645" y="2110105"/>
                  </a:cubicBezTo>
                  <a:cubicBezTo>
                    <a:pt x="310515" y="2134235"/>
                    <a:pt x="287655" y="2136140"/>
                    <a:pt x="263525" y="2160270"/>
                  </a:cubicBezTo>
                  <a:cubicBezTo>
                    <a:pt x="239395" y="2184400"/>
                    <a:pt x="221615" y="2218055"/>
                    <a:pt x="212725" y="2231390"/>
                  </a:cubicBezTo>
                </a:path>
              </a:pathLst>
            </a:custGeom>
            <a:noFill/>
            <a:ln w="476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625340" y="4092575"/>
            <a:ext cx="2233295" cy="2574290"/>
            <a:chOff x="7362" y="6408"/>
            <a:chExt cx="3517" cy="4054"/>
          </a:xfrm>
        </p:grpSpPr>
        <p:sp>
          <p:nvSpPr>
            <p:cNvPr id="41" name="椭圆 40"/>
            <p:cNvSpPr/>
            <p:nvPr/>
          </p:nvSpPr>
          <p:spPr>
            <a:xfrm>
              <a:off x="8110" y="9916"/>
              <a:ext cx="1743" cy="547"/>
            </a:xfrm>
            <a:prstGeom prst="ellipse">
              <a:avLst/>
            </a:prstGeom>
            <a:noFill/>
            <a:ln w="41275" cmpd="sng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7362" y="6408"/>
              <a:ext cx="2491" cy="738"/>
            </a:xfrm>
            <a:prstGeom prst="ellipse">
              <a:avLst/>
            </a:prstGeom>
            <a:noFill/>
            <a:ln w="41275" cmpd="sng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9679" y="6992"/>
              <a:ext cx="1201" cy="3227"/>
            </a:xfrm>
            <a:custGeom>
              <a:avLst/>
              <a:gdLst>
                <a:gd name="connisteX0" fmla="*/ 0 w 762929"/>
                <a:gd name="connsiteY0" fmla="*/ 0 h 2049145"/>
                <a:gd name="connisteX1" fmla="*/ 71120 w 762929"/>
                <a:gd name="connsiteY1" fmla="*/ 50800 h 2049145"/>
                <a:gd name="connisteX2" fmla="*/ 161925 w 762929"/>
                <a:gd name="connsiteY2" fmla="*/ 142240 h 2049145"/>
                <a:gd name="connisteX3" fmla="*/ 192405 w 762929"/>
                <a:gd name="connsiteY3" fmla="*/ 212725 h 2049145"/>
                <a:gd name="connisteX4" fmla="*/ 233045 w 762929"/>
                <a:gd name="connsiteY4" fmla="*/ 304165 h 2049145"/>
                <a:gd name="connisteX5" fmla="*/ 263525 w 762929"/>
                <a:gd name="connsiteY5" fmla="*/ 385445 h 2049145"/>
                <a:gd name="connisteX6" fmla="*/ 314325 w 762929"/>
                <a:gd name="connsiteY6" fmla="*/ 487045 h 2049145"/>
                <a:gd name="connisteX7" fmla="*/ 344805 w 762929"/>
                <a:gd name="connsiteY7" fmla="*/ 567690 h 2049145"/>
                <a:gd name="connisteX8" fmla="*/ 375285 w 762929"/>
                <a:gd name="connsiteY8" fmla="*/ 638810 h 2049145"/>
                <a:gd name="connisteX9" fmla="*/ 405765 w 762929"/>
                <a:gd name="connsiteY9" fmla="*/ 709930 h 2049145"/>
                <a:gd name="connisteX10" fmla="*/ 456565 w 762929"/>
                <a:gd name="connsiteY10" fmla="*/ 801370 h 2049145"/>
                <a:gd name="connisteX11" fmla="*/ 506730 w 762929"/>
                <a:gd name="connsiteY11" fmla="*/ 902970 h 2049145"/>
                <a:gd name="connisteX12" fmla="*/ 567690 w 762929"/>
                <a:gd name="connsiteY12" fmla="*/ 993775 h 2049145"/>
                <a:gd name="connisteX13" fmla="*/ 608330 w 762929"/>
                <a:gd name="connsiteY13" fmla="*/ 1064895 h 2049145"/>
                <a:gd name="connisteX14" fmla="*/ 628650 w 762929"/>
                <a:gd name="connsiteY14" fmla="*/ 1156335 h 2049145"/>
                <a:gd name="connisteX15" fmla="*/ 679450 w 762929"/>
                <a:gd name="connsiteY15" fmla="*/ 1237615 h 2049145"/>
                <a:gd name="connisteX16" fmla="*/ 709930 w 762929"/>
                <a:gd name="connsiteY16" fmla="*/ 1308100 h 2049145"/>
                <a:gd name="connisteX17" fmla="*/ 740410 w 762929"/>
                <a:gd name="connsiteY17" fmla="*/ 1389380 h 2049145"/>
                <a:gd name="connisteX18" fmla="*/ 760730 w 762929"/>
                <a:gd name="connsiteY18" fmla="*/ 1460500 h 2049145"/>
                <a:gd name="connisteX19" fmla="*/ 760730 w 762929"/>
                <a:gd name="connsiteY19" fmla="*/ 1541780 h 2049145"/>
                <a:gd name="connisteX20" fmla="*/ 750570 w 762929"/>
                <a:gd name="connsiteY20" fmla="*/ 1612900 h 2049145"/>
                <a:gd name="connisteX21" fmla="*/ 730250 w 762929"/>
                <a:gd name="connsiteY21" fmla="*/ 1683385 h 2049145"/>
                <a:gd name="connisteX22" fmla="*/ 689610 w 762929"/>
                <a:gd name="connsiteY22" fmla="*/ 1754505 h 2049145"/>
                <a:gd name="connisteX23" fmla="*/ 638810 w 762929"/>
                <a:gd name="connsiteY23" fmla="*/ 1825625 h 2049145"/>
                <a:gd name="connisteX24" fmla="*/ 567690 w 762929"/>
                <a:gd name="connsiteY24" fmla="*/ 1866265 h 2049145"/>
                <a:gd name="connisteX25" fmla="*/ 496570 w 762929"/>
                <a:gd name="connsiteY25" fmla="*/ 1917065 h 2049145"/>
                <a:gd name="connisteX26" fmla="*/ 426085 w 762929"/>
                <a:gd name="connsiteY26" fmla="*/ 1947545 h 2049145"/>
                <a:gd name="connisteX27" fmla="*/ 354965 w 762929"/>
                <a:gd name="connsiteY27" fmla="*/ 1988185 h 2049145"/>
                <a:gd name="connisteX28" fmla="*/ 283845 w 762929"/>
                <a:gd name="connsiteY28" fmla="*/ 2008505 h 2049145"/>
                <a:gd name="connisteX29" fmla="*/ 212725 w 762929"/>
                <a:gd name="connsiteY29" fmla="*/ 2038985 h 2049145"/>
                <a:gd name="connisteX30" fmla="*/ 131445 w 762929"/>
                <a:gd name="connsiteY30" fmla="*/ 2049145 h 204914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</a:cxnLst>
              <a:rect l="l" t="t" r="r" b="b"/>
              <a:pathLst>
                <a:path w="762930" h="2049145">
                  <a:moveTo>
                    <a:pt x="0" y="0"/>
                  </a:moveTo>
                  <a:cubicBezTo>
                    <a:pt x="12700" y="8255"/>
                    <a:pt x="38735" y="22225"/>
                    <a:pt x="71120" y="50800"/>
                  </a:cubicBezTo>
                  <a:cubicBezTo>
                    <a:pt x="103505" y="79375"/>
                    <a:pt x="137795" y="109855"/>
                    <a:pt x="161925" y="142240"/>
                  </a:cubicBezTo>
                  <a:cubicBezTo>
                    <a:pt x="186055" y="174625"/>
                    <a:pt x="178435" y="180340"/>
                    <a:pt x="192405" y="212725"/>
                  </a:cubicBezTo>
                  <a:cubicBezTo>
                    <a:pt x="206375" y="245110"/>
                    <a:pt x="219075" y="269875"/>
                    <a:pt x="233045" y="304165"/>
                  </a:cubicBezTo>
                  <a:cubicBezTo>
                    <a:pt x="247015" y="338455"/>
                    <a:pt x="247015" y="348615"/>
                    <a:pt x="263525" y="385445"/>
                  </a:cubicBezTo>
                  <a:cubicBezTo>
                    <a:pt x="280035" y="422275"/>
                    <a:pt x="297815" y="450850"/>
                    <a:pt x="314325" y="487045"/>
                  </a:cubicBezTo>
                  <a:cubicBezTo>
                    <a:pt x="330835" y="523240"/>
                    <a:pt x="332740" y="537210"/>
                    <a:pt x="344805" y="567690"/>
                  </a:cubicBezTo>
                  <a:cubicBezTo>
                    <a:pt x="356870" y="598170"/>
                    <a:pt x="363220" y="610235"/>
                    <a:pt x="375285" y="638810"/>
                  </a:cubicBezTo>
                  <a:cubicBezTo>
                    <a:pt x="387350" y="667385"/>
                    <a:pt x="389255" y="677545"/>
                    <a:pt x="405765" y="709930"/>
                  </a:cubicBezTo>
                  <a:cubicBezTo>
                    <a:pt x="422275" y="742315"/>
                    <a:pt x="436245" y="762635"/>
                    <a:pt x="456565" y="801370"/>
                  </a:cubicBezTo>
                  <a:cubicBezTo>
                    <a:pt x="476885" y="840105"/>
                    <a:pt x="484505" y="864235"/>
                    <a:pt x="506730" y="902970"/>
                  </a:cubicBezTo>
                  <a:cubicBezTo>
                    <a:pt x="528955" y="941705"/>
                    <a:pt x="547370" y="961390"/>
                    <a:pt x="567690" y="993775"/>
                  </a:cubicBezTo>
                  <a:cubicBezTo>
                    <a:pt x="588010" y="1026160"/>
                    <a:pt x="596265" y="1032510"/>
                    <a:pt x="608330" y="1064895"/>
                  </a:cubicBezTo>
                  <a:cubicBezTo>
                    <a:pt x="620395" y="1097280"/>
                    <a:pt x="614680" y="1122045"/>
                    <a:pt x="628650" y="1156335"/>
                  </a:cubicBezTo>
                  <a:cubicBezTo>
                    <a:pt x="642620" y="1190625"/>
                    <a:pt x="662940" y="1207135"/>
                    <a:pt x="679450" y="1237615"/>
                  </a:cubicBezTo>
                  <a:cubicBezTo>
                    <a:pt x="695960" y="1268095"/>
                    <a:pt x="697865" y="1277620"/>
                    <a:pt x="709930" y="1308100"/>
                  </a:cubicBezTo>
                  <a:cubicBezTo>
                    <a:pt x="721995" y="1338580"/>
                    <a:pt x="730250" y="1358900"/>
                    <a:pt x="740410" y="1389380"/>
                  </a:cubicBezTo>
                  <a:cubicBezTo>
                    <a:pt x="750570" y="1419860"/>
                    <a:pt x="756920" y="1430020"/>
                    <a:pt x="760730" y="1460500"/>
                  </a:cubicBezTo>
                  <a:cubicBezTo>
                    <a:pt x="764540" y="1490980"/>
                    <a:pt x="762635" y="1511300"/>
                    <a:pt x="760730" y="1541780"/>
                  </a:cubicBezTo>
                  <a:cubicBezTo>
                    <a:pt x="758825" y="1572260"/>
                    <a:pt x="756920" y="1584325"/>
                    <a:pt x="750570" y="1612900"/>
                  </a:cubicBezTo>
                  <a:cubicBezTo>
                    <a:pt x="744220" y="1641475"/>
                    <a:pt x="742315" y="1654810"/>
                    <a:pt x="730250" y="1683385"/>
                  </a:cubicBezTo>
                  <a:cubicBezTo>
                    <a:pt x="718185" y="1711960"/>
                    <a:pt x="708025" y="1725930"/>
                    <a:pt x="689610" y="1754505"/>
                  </a:cubicBezTo>
                  <a:cubicBezTo>
                    <a:pt x="671195" y="1783080"/>
                    <a:pt x="662940" y="1803400"/>
                    <a:pt x="638810" y="1825625"/>
                  </a:cubicBezTo>
                  <a:cubicBezTo>
                    <a:pt x="614680" y="1847850"/>
                    <a:pt x="596265" y="1847850"/>
                    <a:pt x="567690" y="1866265"/>
                  </a:cubicBezTo>
                  <a:cubicBezTo>
                    <a:pt x="539115" y="1884680"/>
                    <a:pt x="525145" y="1900555"/>
                    <a:pt x="496570" y="1917065"/>
                  </a:cubicBezTo>
                  <a:cubicBezTo>
                    <a:pt x="467995" y="1933575"/>
                    <a:pt x="454660" y="1933575"/>
                    <a:pt x="426085" y="1947545"/>
                  </a:cubicBezTo>
                  <a:cubicBezTo>
                    <a:pt x="397510" y="1961515"/>
                    <a:pt x="383540" y="1976120"/>
                    <a:pt x="354965" y="1988185"/>
                  </a:cubicBezTo>
                  <a:cubicBezTo>
                    <a:pt x="326390" y="2000250"/>
                    <a:pt x="312420" y="1998345"/>
                    <a:pt x="283845" y="2008505"/>
                  </a:cubicBezTo>
                  <a:cubicBezTo>
                    <a:pt x="255270" y="2018665"/>
                    <a:pt x="243205" y="2030730"/>
                    <a:pt x="212725" y="2038985"/>
                  </a:cubicBezTo>
                  <a:cubicBezTo>
                    <a:pt x="182245" y="2047240"/>
                    <a:pt x="146050" y="2047875"/>
                    <a:pt x="131445" y="2049145"/>
                  </a:cubicBezTo>
                </a:path>
              </a:pathLst>
            </a:custGeom>
            <a:noFill/>
            <a:ln w="412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animBg="1"/>
      <p:bldP spid="5" grpId="0" animBg="1"/>
      <p:bldP spid="5" grpId="1" animBg="1"/>
      <p:bldP spid="6" grpId="0" bldLvl="0" animBg="1"/>
      <p:bldP spid="6" grpId="1" animBg="1"/>
      <p:bldP spid="7" grpId="0" bldLvl="0" animBg="1"/>
      <p:bldP spid="7" grpId="1" animBg="1"/>
      <p:bldP spid="9" grpId="0" bldLvl="0" animBg="1"/>
      <p:bldP spid="9" grpId="1" animBg="1"/>
      <p:bldP spid="15" grpId="0" animBg="1"/>
      <p:bldP spid="22" grpId="0" animBg="1"/>
      <p:bldP spid="15" grpId="1" animBg="1"/>
      <p:bldP spid="22" grpId="1" animBg="1"/>
      <p:bldP spid="17" grpId="0"/>
      <p:bldP spid="17" grpId="1"/>
      <p:bldP spid="18" grpId="0"/>
      <p:bldP spid="18" grpId="1"/>
      <p:bldP spid="12" grpId="0" animBg="1"/>
      <p:bldP spid="14" grpId="0"/>
      <p:bldP spid="10" grpId="0" animBg="1"/>
      <p:bldP spid="12" grpId="1" animBg="1"/>
      <p:bldP spid="14" grpId="1"/>
      <p:bldP spid="10" grpId="1" animBg="1"/>
      <p:bldP spid="19" grpId="0" animBg="1"/>
      <p:bldP spid="23" grpId="0" animBg="1"/>
      <p:bldP spid="19" grpId="1" animBg="1"/>
      <p:bldP spid="23" grpId="1" animBg="1"/>
      <p:bldP spid="20" grpId="0"/>
      <p:bldP spid="20" grpId="1"/>
      <p:bldP spid="21" grpId="0"/>
      <p:bldP spid="21" grpId="1"/>
      <p:bldP spid="33" grpId="0" animBg="1"/>
      <p:bldP spid="34" grpId="0"/>
      <p:bldP spid="31" grpId="0" animBg="1"/>
      <p:bldP spid="33" grpId="1" animBg="1"/>
      <p:bldP spid="34" grpId="1"/>
      <p:bldP spid="31" grpId="1" animBg="1"/>
      <p:bldP spid="29" grpId="0" animBg="1"/>
      <p:bldP spid="29" grpId="1" animBg="1"/>
      <p:bldP spid="30" grpId="0" animBg="1"/>
      <p:bldP spid="30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圆角矩形 22"/>
          <p:cNvSpPr/>
          <p:nvPr/>
        </p:nvSpPr>
        <p:spPr>
          <a:xfrm>
            <a:off x="7983220" y="5753100"/>
            <a:ext cx="3504565" cy="94297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3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7983855" y="4839970"/>
            <a:ext cx="3503930" cy="871855"/>
          </a:xfrm>
          <a:prstGeom prst="roundRect">
            <a:avLst/>
          </a:prstGeom>
          <a:solidFill>
            <a:schemeClr val="accent6">
              <a:lumMod val="20000"/>
              <a:lumOff val="80000"/>
              <a:alpha val="43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16305" y="1835785"/>
            <a:ext cx="1167765" cy="40449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41605" y="3260725"/>
            <a:ext cx="7120255" cy="16129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" y="0"/>
            <a:ext cx="11313160" cy="1121410"/>
          </a:xfrm>
        </p:spPr>
        <p:txBody>
          <a:bodyPr>
            <a:normAutofit fontScale="90000"/>
          </a:bodyPr>
          <a:p>
            <a:r>
              <a:rPr lang="en-US" altLang="zh-CN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MyPoint类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)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设计一个名为MyPoint的类，表示一个带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坐标和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y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坐标的点。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080" y="1313815"/>
            <a:ext cx="7118985" cy="492887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该类包括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：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两个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带</a:t>
            </a:r>
            <a:r>
              <a:rPr lang="en-US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get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方法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的数据域x和y分别表⽰这个点的坐标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⼀个创建点（</a:t>
            </a:r>
            <a:r>
              <a:rPr lang="en-US" altLang="zh-CN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0,0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）的无参构造⽅法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⼀个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创建特定坐标点的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构造⽅法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⼀个getD</a:t>
            </a:r>
            <a:r>
              <a:rPr lang="en-US" altLang="zh-CN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istance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⽅法，返回从该点到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指定</a:t>
            </a:r>
            <a:r>
              <a:rPr lang="en-US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x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y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坐标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的指定点之间的距离。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⼀个getD</a:t>
            </a:r>
            <a:r>
              <a:rPr lang="en-US" altLang="zh-CN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istance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⽅法，返回从该点到</a:t>
            </a:r>
            <a:r>
              <a:rPr lang="en-US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Mypoint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类型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的指定点之间的距离。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画出该类的</a:t>
            </a:r>
            <a:r>
              <a:rPr lang="en-US" altLang="zh-CN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UML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图并编程实现这个类。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编写测试程序，创建两个点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0,0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）和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10,30.5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），并计算</a:t>
            </a:r>
            <a:r>
              <a:rPr lang="zh-CN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它们之间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的距离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604760" y="1029335"/>
          <a:ext cx="4262120" cy="2232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2120"/>
              </a:tblGrid>
              <a:tr h="3009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ym typeface="+mn-ea"/>
                        </a:rPr>
                        <a:t>Fan</a:t>
                      </a:r>
                      <a:endPara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6026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- x</a:t>
                      </a:r>
                      <a:r>
                        <a:rPr lang="zh-CN" altLang="en-US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 ： </a:t>
                      </a: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double</a:t>
                      </a:r>
                      <a:endParaRPr lang="zh-CN" altLang="en-US" sz="1600" b="1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- y</a:t>
                      </a:r>
                      <a:r>
                        <a:rPr lang="zh-CN" altLang="en-US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 ： </a:t>
                      </a: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double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</a:tr>
              <a:tr h="7251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+getX</a:t>
                      </a: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()</a:t>
                      </a:r>
                      <a:r>
                        <a:rPr lang="zh-CN" altLang="en-US" sz="1600" b="1">
                          <a:solidFill>
                            <a:srgbClr val="FF0000"/>
                          </a:solidFill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： </a:t>
                      </a: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double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+getY</a:t>
                      </a: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()</a:t>
                      </a:r>
                      <a:r>
                        <a:rPr lang="zh-CN" altLang="en-US" sz="1600" b="1">
                          <a:solidFill>
                            <a:srgbClr val="FF0000"/>
                          </a:solidFill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： </a:t>
                      </a:r>
                      <a:r>
                        <a:rPr lang="en-US" altLang="zh-CN" sz="1600" b="1">
                          <a:solidFill>
                            <a:srgbClr val="FF0000"/>
                          </a:solidFill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double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zh-CN" altLang="en-US" sz="1600" b="1">
                          <a:sym typeface="+mn-ea"/>
                        </a:rPr>
                        <a:t>MyPoint</a:t>
                      </a: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)</a:t>
                      </a:r>
                      <a:endParaRPr 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 </a:t>
                      </a:r>
                      <a:r>
                        <a:rPr lang="zh-CN" altLang="en-US" sz="1600" b="1">
                          <a:sym typeface="+mn-ea"/>
                        </a:rPr>
                        <a:t>MyPoint</a:t>
                      </a: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(x:double , y:double )</a:t>
                      </a:r>
                      <a:endParaRPr lang="en-US" altLang="en-US" sz="16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189480" y="3670300"/>
            <a:ext cx="1198880" cy="398780"/>
          </a:xfrm>
          <a:prstGeom prst="rect">
            <a:avLst/>
          </a:prstGeom>
          <a:solidFill>
            <a:schemeClr val="accent4"/>
          </a:solidFill>
        </p:spPr>
        <p:txBody>
          <a:bodyPr wrap="none" rtlCol="0" anchor="t">
            <a:spAutoFit/>
          </a:bodyPr>
          <a:p>
            <a:r>
              <a:rPr lang="zh-CN" sz="20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重载方法</a:t>
            </a:r>
            <a:endParaRPr lang="zh-CN" sz="2000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92225" y="1437005"/>
            <a:ext cx="4617720" cy="398780"/>
          </a:xfrm>
          <a:prstGeom prst="rect">
            <a:avLst/>
          </a:prstGeom>
          <a:solidFill>
            <a:schemeClr val="accent4"/>
          </a:solidFill>
        </p:spPr>
        <p:txBody>
          <a:bodyPr wrap="none" rtlCol="0" anchor="t">
            <a:spAutoFit/>
          </a:bodyPr>
          <a:p>
            <a:r>
              <a:rPr lang="zh-CN" altLang="en-US" sz="2000" dirty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数据域没有</a:t>
            </a:r>
            <a:r>
              <a:rPr lang="en-US" altLang="zh-CN" sz="2000" dirty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set</a:t>
            </a:r>
            <a:r>
              <a:rPr lang="zh-CN" altLang="en-US" sz="2000" dirty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方法，说明只能读不能写</a:t>
            </a:r>
            <a:endParaRPr lang="zh-CN" altLang="en-US" sz="2000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9" name="横卷形 8"/>
          <p:cNvSpPr/>
          <p:nvPr/>
        </p:nvSpPr>
        <p:spPr>
          <a:xfrm>
            <a:off x="3629025" y="420370"/>
            <a:ext cx="6224905" cy="608965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设计类时：不需提示，直接进行数据域封装</a:t>
            </a:r>
            <a:endParaRPr lang="zh-CN" altLang="en-US" sz="2400" b="1"/>
          </a:p>
        </p:txBody>
      </p:sp>
      <p:sp>
        <p:nvSpPr>
          <p:cNvPr id="15" name="椭圆 14"/>
          <p:cNvSpPr/>
          <p:nvPr/>
        </p:nvSpPr>
        <p:spPr>
          <a:xfrm>
            <a:off x="8438515" y="5268595"/>
            <a:ext cx="86360" cy="1003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137525" y="5377180"/>
            <a:ext cx="709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</a:rPr>
              <a:t>(1,2)</a:t>
            </a:r>
            <a:endParaRPr lang="en-US" altLang="zh-CN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83855" y="4864100"/>
            <a:ext cx="3503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MyPoint</a:t>
            </a:r>
            <a:r>
              <a:rPr lang="en-US" altLang="zh-CN" b="1"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p1</a:t>
            </a:r>
            <a:r>
              <a:rPr lang="en-US" altLang="zh-CN" b="1">
                <a:sym typeface="+mn-ea"/>
              </a:rPr>
              <a:t>=new </a:t>
            </a:r>
            <a:r>
              <a:rPr lang="zh-CN" altLang="en-US" b="1">
                <a:sym typeface="+mn-ea"/>
              </a:rPr>
              <a:t>MyPoint</a:t>
            </a:r>
            <a:r>
              <a:rPr lang="en-US" altLang="zh-CN" b="1">
                <a:latin typeface="方正粗黑宋简体" panose="02000000000000000000" charset="-122"/>
                <a:ea typeface="方正粗黑宋简体" panose="02000000000000000000" charset="-122"/>
              </a:rPr>
              <a:t>(1,2)</a:t>
            </a:r>
            <a:endParaRPr lang="en-US" altLang="zh-CN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449310" y="6174740"/>
            <a:ext cx="86360" cy="10033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056245" y="6327775"/>
            <a:ext cx="115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</a:rPr>
              <a:t>(10,20)</a:t>
            </a:r>
            <a:endParaRPr lang="en-US" altLang="zh-CN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83855" y="5753735"/>
            <a:ext cx="3503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MyPoint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p2</a:t>
            </a:r>
            <a:r>
              <a:rPr lang="en-US" altLang="zh-CN">
                <a:sym typeface="+mn-ea"/>
              </a:rPr>
              <a:t>=new </a:t>
            </a:r>
            <a:r>
              <a:rPr lang="zh-CN" altLang="en-US">
                <a:sym typeface="+mn-ea"/>
              </a:rPr>
              <a:t>MyPoint</a:t>
            </a:r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</a:rPr>
              <a:t>(10,20)</a:t>
            </a:r>
            <a:endParaRPr lang="en-US" altLang="zh-CN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162300" y="5894070"/>
            <a:ext cx="3696335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p1</a:t>
            </a:r>
            <a:r>
              <a:rPr lang="en-US" b="1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.</a:t>
            </a:r>
            <a:r>
              <a:rPr lang="zh-CN" altLang="en-US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getD</a:t>
            </a:r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istance(                         )</a:t>
            </a:r>
            <a:endParaRPr lang="en-US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211445" y="5894070"/>
            <a:ext cx="1155700" cy="368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</a:rPr>
              <a:t>10 , 20</a:t>
            </a:r>
            <a:endParaRPr lang="en-US" altLang="zh-CN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162300" y="6298565"/>
            <a:ext cx="3696335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p1</a:t>
            </a:r>
            <a:r>
              <a:rPr lang="en-US" b="1">
                <a:sym typeface="+mn-ea"/>
              </a:rPr>
              <a:t>.</a:t>
            </a:r>
            <a:r>
              <a:rPr lang="zh-CN" altLang="en-US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getD</a:t>
            </a:r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istance(                         )</a:t>
            </a:r>
            <a:endParaRPr lang="en-US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299075" y="6298565"/>
            <a:ext cx="760730" cy="368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</a:rPr>
              <a:t>p2</a:t>
            </a:r>
            <a:endParaRPr lang="en-US" altLang="zh-CN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675505" y="3273425"/>
            <a:ext cx="2410460" cy="2942590"/>
            <a:chOff x="7363" y="5155"/>
            <a:chExt cx="3796" cy="4634"/>
          </a:xfrm>
        </p:grpSpPr>
        <p:sp>
          <p:nvSpPr>
            <p:cNvPr id="37" name="椭圆 36"/>
            <p:cNvSpPr/>
            <p:nvPr/>
          </p:nvSpPr>
          <p:spPr>
            <a:xfrm>
              <a:off x="7363" y="5155"/>
              <a:ext cx="2491" cy="738"/>
            </a:xfrm>
            <a:prstGeom prst="ellipse">
              <a:avLst/>
            </a:prstGeom>
            <a:noFill/>
            <a:ln w="41275" cmpd="sng"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7872" y="9283"/>
              <a:ext cx="2491" cy="507"/>
            </a:xfrm>
            <a:prstGeom prst="ellipse">
              <a:avLst/>
            </a:prstGeom>
            <a:noFill/>
            <a:ln w="41275" cmpd="sng">
              <a:solidFill>
                <a:schemeClr val="accent6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9543" y="5780"/>
              <a:ext cx="1616" cy="3514"/>
            </a:xfrm>
            <a:custGeom>
              <a:avLst/>
              <a:gdLst>
                <a:gd name="connisteX0" fmla="*/ 0 w 1025948"/>
                <a:gd name="connsiteY0" fmla="*/ 0 h 2231390"/>
                <a:gd name="connisteX1" fmla="*/ 71120 w 1025948"/>
                <a:gd name="connsiteY1" fmla="*/ 40640 h 2231390"/>
                <a:gd name="connisteX2" fmla="*/ 141605 w 1025948"/>
                <a:gd name="connsiteY2" fmla="*/ 71120 h 2231390"/>
                <a:gd name="connisteX3" fmla="*/ 212725 w 1025948"/>
                <a:gd name="connsiteY3" fmla="*/ 111760 h 2231390"/>
                <a:gd name="connisteX4" fmla="*/ 283845 w 1025948"/>
                <a:gd name="connsiteY4" fmla="*/ 162560 h 2231390"/>
                <a:gd name="connisteX5" fmla="*/ 365125 w 1025948"/>
                <a:gd name="connsiteY5" fmla="*/ 212725 h 2231390"/>
                <a:gd name="connisteX6" fmla="*/ 446405 w 1025948"/>
                <a:gd name="connsiteY6" fmla="*/ 273685 h 2231390"/>
                <a:gd name="connisteX7" fmla="*/ 516890 w 1025948"/>
                <a:gd name="connsiteY7" fmla="*/ 334645 h 2231390"/>
                <a:gd name="connisteX8" fmla="*/ 588010 w 1025948"/>
                <a:gd name="connsiteY8" fmla="*/ 375285 h 2231390"/>
                <a:gd name="connisteX9" fmla="*/ 659130 w 1025948"/>
                <a:gd name="connsiteY9" fmla="*/ 446405 h 2231390"/>
                <a:gd name="connisteX10" fmla="*/ 740410 w 1025948"/>
                <a:gd name="connsiteY10" fmla="*/ 497205 h 2231390"/>
                <a:gd name="connisteX11" fmla="*/ 821690 w 1025948"/>
                <a:gd name="connsiteY11" fmla="*/ 558165 h 2231390"/>
                <a:gd name="connisteX12" fmla="*/ 892175 w 1025948"/>
                <a:gd name="connsiteY12" fmla="*/ 608330 h 2231390"/>
                <a:gd name="connisteX13" fmla="*/ 942975 w 1025948"/>
                <a:gd name="connsiteY13" fmla="*/ 689610 h 2231390"/>
                <a:gd name="connisteX14" fmla="*/ 963295 w 1025948"/>
                <a:gd name="connsiteY14" fmla="*/ 760730 h 2231390"/>
                <a:gd name="connisteX15" fmla="*/ 993775 w 1025948"/>
                <a:gd name="connsiteY15" fmla="*/ 831850 h 2231390"/>
                <a:gd name="connisteX16" fmla="*/ 1014095 w 1025948"/>
                <a:gd name="connsiteY16" fmla="*/ 902970 h 2231390"/>
                <a:gd name="connisteX17" fmla="*/ 1024255 w 1025948"/>
                <a:gd name="connsiteY17" fmla="*/ 983615 h 2231390"/>
                <a:gd name="connisteX18" fmla="*/ 1024255 w 1025948"/>
                <a:gd name="connsiteY18" fmla="*/ 1054735 h 2231390"/>
                <a:gd name="connisteX19" fmla="*/ 1024255 w 1025948"/>
                <a:gd name="connsiteY19" fmla="*/ 1125855 h 2231390"/>
                <a:gd name="connisteX20" fmla="*/ 1003935 w 1025948"/>
                <a:gd name="connsiteY20" fmla="*/ 1207135 h 2231390"/>
                <a:gd name="connisteX21" fmla="*/ 983615 w 1025948"/>
                <a:gd name="connsiteY21" fmla="*/ 1288415 h 2231390"/>
                <a:gd name="connisteX22" fmla="*/ 953135 w 1025948"/>
                <a:gd name="connsiteY22" fmla="*/ 1358900 h 2231390"/>
                <a:gd name="connisteX23" fmla="*/ 942975 w 1025948"/>
                <a:gd name="connsiteY23" fmla="*/ 1430020 h 2231390"/>
                <a:gd name="connisteX24" fmla="*/ 902335 w 1025948"/>
                <a:gd name="connsiteY24" fmla="*/ 1511300 h 2231390"/>
                <a:gd name="connisteX25" fmla="*/ 861695 w 1025948"/>
                <a:gd name="connsiteY25" fmla="*/ 1592580 h 2231390"/>
                <a:gd name="connisteX26" fmla="*/ 811530 w 1025948"/>
                <a:gd name="connsiteY26" fmla="*/ 1663700 h 2231390"/>
                <a:gd name="connisteX27" fmla="*/ 750570 w 1025948"/>
                <a:gd name="connsiteY27" fmla="*/ 1734185 h 2231390"/>
                <a:gd name="connisteX28" fmla="*/ 679450 w 1025948"/>
                <a:gd name="connsiteY28" fmla="*/ 1795145 h 2231390"/>
                <a:gd name="connisteX29" fmla="*/ 598170 w 1025948"/>
                <a:gd name="connsiteY29" fmla="*/ 1845945 h 2231390"/>
                <a:gd name="connisteX30" fmla="*/ 527050 w 1025948"/>
                <a:gd name="connsiteY30" fmla="*/ 1906905 h 2231390"/>
                <a:gd name="connisteX31" fmla="*/ 456565 w 1025948"/>
                <a:gd name="connsiteY31" fmla="*/ 1957705 h 2231390"/>
                <a:gd name="connisteX32" fmla="*/ 385445 w 1025948"/>
                <a:gd name="connsiteY32" fmla="*/ 2038985 h 2231390"/>
                <a:gd name="connisteX33" fmla="*/ 334645 w 1025948"/>
                <a:gd name="connsiteY33" fmla="*/ 2110105 h 2231390"/>
                <a:gd name="connisteX34" fmla="*/ 263525 w 1025948"/>
                <a:gd name="connsiteY34" fmla="*/ 2160270 h 2231390"/>
                <a:gd name="connisteX35" fmla="*/ 212725 w 1025948"/>
                <a:gd name="connsiteY35" fmla="*/ 2231390 h 223139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</a:cxnLst>
              <a:rect l="l" t="t" r="r" b="b"/>
              <a:pathLst>
                <a:path w="1025948" h="2231390">
                  <a:moveTo>
                    <a:pt x="0" y="0"/>
                  </a:moveTo>
                  <a:cubicBezTo>
                    <a:pt x="12700" y="7620"/>
                    <a:pt x="42545" y="26670"/>
                    <a:pt x="71120" y="40640"/>
                  </a:cubicBezTo>
                  <a:cubicBezTo>
                    <a:pt x="99695" y="54610"/>
                    <a:pt x="113030" y="57150"/>
                    <a:pt x="141605" y="71120"/>
                  </a:cubicBezTo>
                  <a:cubicBezTo>
                    <a:pt x="170180" y="85090"/>
                    <a:pt x="184150" y="93345"/>
                    <a:pt x="212725" y="111760"/>
                  </a:cubicBezTo>
                  <a:cubicBezTo>
                    <a:pt x="241300" y="130175"/>
                    <a:pt x="253365" y="142240"/>
                    <a:pt x="283845" y="162560"/>
                  </a:cubicBezTo>
                  <a:cubicBezTo>
                    <a:pt x="314325" y="182880"/>
                    <a:pt x="332740" y="190500"/>
                    <a:pt x="365125" y="212725"/>
                  </a:cubicBezTo>
                  <a:cubicBezTo>
                    <a:pt x="397510" y="234950"/>
                    <a:pt x="415925" y="249555"/>
                    <a:pt x="446405" y="273685"/>
                  </a:cubicBezTo>
                  <a:cubicBezTo>
                    <a:pt x="476885" y="297815"/>
                    <a:pt x="488315" y="314325"/>
                    <a:pt x="516890" y="334645"/>
                  </a:cubicBezTo>
                  <a:cubicBezTo>
                    <a:pt x="545465" y="354965"/>
                    <a:pt x="559435" y="353060"/>
                    <a:pt x="588010" y="375285"/>
                  </a:cubicBezTo>
                  <a:cubicBezTo>
                    <a:pt x="616585" y="397510"/>
                    <a:pt x="628650" y="422275"/>
                    <a:pt x="659130" y="446405"/>
                  </a:cubicBezTo>
                  <a:cubicBezTo>
                    <a:pt x="689610" y="470535"/>
                    <a:pt x="708025" y="474980"/>
                    <a:pt x="740410" y="497205"/>
                  </a:cubicBezTo>
                  <a:cubicBezTo>
                    <a:pt x="772795" y="519430"/>
                    <a:pt x="791210" y="535940"/>
                    <a:pt x="821690" y="558165"/>
                  </a:cubicBezTo>
                  <a:cubicBezTo>
                    <a:pt x="852170" y="580390"/>
                    <a:pt x="868045" y="582295"/>
                    <a:pt x="892175" y="608330"/>
                  </a:cubicBezTo>
                  <a:cubicBezTo>
                    <a:pt x="916305" y="634365"/>
                    <a:pt x="929005" y="659130"/>
                    <a:pt x="942975" y="689610"/>
                  </a:cubicBezTo>
                  <a:cubicBezTo>
                    <a:pt x="956945" y="720090"/>
                    <a:pt x="953135" y="732155"/>
                    <a:pt x="963295" y="760730"/>
                  </a:cubicBezTo>
                  <a:cubicBezTo>
                    <a:pt x="973455" y="789305"/>
                    <a:pt x="983615" y="803275"/>
                    <a:pt x="993775" y="831850"/>
                  </a:cubicBezTo>
                  <a:cubicBezTo>
                    <a:pt x="1003935" y="860425"/>
                    <a:pt x="1007745" y="872490"/>
                    <a:pt x="1014095" y="902970"/>
                  </a:cubicBezTo>
                  <a:cubicBezTo>
                    <a:pt x="1020445" y="933450"/>
                    <a:pt x="1022350" y="953135"/>
                    <a:pt x="1024255" y="983615"/>
                  </a:cubicBezTo>
                  <a:cubicBezTo>
                    <a:pt x="1026160" y="1014095"/>
                    <a:pt x="1024255" y="1026160"/>
                    <a:pt x="1024255" y="1054735"/>
                  </a:cubicBezTo>
                  <a:cubicBezTo>
                    <a:pt x="1024255" y="1083310"/>
                    <a:pt x="1028065" y="1095375"/>
                    <a:pt x="1024255" y="1125855"/>
                  </a:cubicBezTo>
                  <a:cubicBezTo>
                    <a:pt x="1020445" y="1156335"/>
                    <a:pt x="1012190" y="1174750"/>
                    <a:pt x="1003935" y="1207135"/>
                  </a:cubicBezTo>
                  <a:cubicBezTo>
                    <a:pt x="995680" y="1239520"/>
                    <a:pt x="993775" y="1257935"/>
                    <a:pt x="983615" y="1288415"/>
                  </a:cubicBezTo>
                  <a:cubicBezTo>
                    <a:pt x="973455" y="1318895"/>
                    <a:pt x="961390" y="1330325"/>
                    <a:pt x="953135" y="1358900"/>
                  </a:cubicBezTo>
                  <a:cubicBezTo>
                    <a:pt x="944880" y="1387475"/>
                    <a:pt x="953135" y="1399540"/>
                    <a:pt x="942975" y="1430020"/>
                  </a:cubicBezTo>
                  <a:cubicBezTo>
                    <a:pt x="932815" y="1460500"/>
                    <a:pt x="918845" y="1478915"/>
                    <a:pt x="902335" y="1511300"/>
                  </a:cubicBezTo>
                  <a:cubicBezTo>
                    <a:pt x="885825" y="1543685"/>
                    <a:pt x="880110" y="1562100"/>
                    <a:pt x="861695" y="1592580"/>
                  </a:cubicBezTo>
                  <a:cubicBezTo>
                    <a:pt x="843280" y="1623060"/>
                    <a:pt x="833755" y="1635125"/>
                    <a:pt x="811530" y="1663700"/>
                  </a:cubicBezTo>
                  <a:cubicBezTo>
                    <a:pt x="789305" y="1692275"/>
                    <a:pt x="777240" y="1708150"/>
                    <a:pt x="750570" y="1734185"/>
                  </a:cubicBezTo>
                  <a:cubicBezTo>
                    <a:pt x="723900" y="1760220"/>
                    <a:pt x="709930" y="1772920"/>
                    <a:pt x="679450" y="1795145"/>
                  </a:cubicBezTo>
                  <a:cubicBezTo>
                    <a:pt x="648970" y="1817370"/>
                    <a:pt x="628650" y="1823720"/>
                    <a:pt x="598170" y="1845945"/>
                  </a:cubicBezTo>
                  <a:cubicBezTo>
                    <a:pt x="567690" y="1868170"/>
                    <a:pt x="555625" y="1884680"/>
                    <a:pt x="527050" y="1906905"/>
                  </a:cubicBezTo>
                  <a:cubicBezTo>
                    <a:pt x="498475" y="1929130"/>
                    <a:pt x="485140" y="1931035"/>
                    <a:pt x="456565" y="1957705"/>
                  </a:cubicBezTo>
                  <a:cubicBezTo>
                    <a:pt x="427990" y="1984375"/>
                    <a:pt x="409575" y="2008505"/>
                    <a:pt x="385445" y="2038985"/>
                  </a:cubicBezTo>
                  <a:cubicBezTo>
                    <a:pt x="361315" y="2069465"/>
                    <a:pt x="358775" y="2085975"/>
                    <a:pt x="334645" y="2110105"/>
                  </a:cubicBezTo>
                  <a:cubicBezTo>
                    <a:pt x="310515" y="2134235"/>
                    <a:pt x="287655" y="2136140"/>
                    <a:pt x="263525" y="2160270"/>
                  </a:cubicBezTo>
                  <a:cubicBezTo>
                    <a:pt x="239395" y="2184400"/>
                    <a:pt x="221615" y="2218055"/>
                    <a:pt x="212725" y="2231390"/>
                  </a:cubicBezTo>
                </a:path>
              </a:pathLst>
            </a:custGeom>
            <a:noFill/>
            <a:ln w="476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625340" y="4092575"/>
            <a:ext cx="2233295" cy="2574290"/>
            <a:chOff x="7362" y="6408"/>
            <a:chExt cx="3517" cy="4054"/>
          </a:xfrm>
        </p:grpSpPr>
        <p:sp>
          <p:nvSpPr>
            <p:cNvPr id="41" name="椭圆 40"/>
            <p:cNvSpPr/>
            <p:nvPr/>
          </p:nvSpPr>
          <p:spPr>
            <a:xfrm>
              <a:off x="8110" y="9916"/>
              <a:ext cx="1743" cy="547"/>
            </a:xfrm>
            <a:prstGeom prst="ellipse">
              <a:avLst/>
            </a:prstGeom>
            <a:noFill/>
            <a:ln w="41275" cmpd="sng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7362" y="6408"/>
              <a:ext cx="2491" cy="738"/>
            </a:xfrm>
            <a:prstGeom prst="ellipse">
              <a:avLst/>
            </a:prstGeom>
            <a:noFill/>
            <a:ln w="41275" cmpd="sng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9679" y="6992"/>
              <a:ext cx="1201" cy="3227"/>
            </a:xfrm>
            <a:custGeom>
              <a:avLst/>
              <a:gdLst>
                <a:gd name="connisteX0" fmla="*/ 0 w 762929"/>
                <a:gd name="connsiteY0" fmla="*/ 0 h 2049145"/>
                <a:gd name="connisteX1" fmla="*/ 71120 w 762929"/>
                <a:gd name="connsiteY1" fmla="*/ 50800 h 2049145"/>
                <a:gd name="connisteX2" fmla="*/ 161925 w 762929"/>
                <a:gd name="connsiteY2" fmla="*/ 142240 h 2049145"/>
                <a:gd name="connisteX3" fmla="*/ 192405 w 762929"/>
                <a:gd name="connsiteY3" fmla="*/ 212725 h 2049145"/>
                <a:gd name="connisteX4" fmla="*/ 233045 w 762929"/>
                <a:gd name="connsiteY4" fmla="*/ 304165 h 2049145"/>
                <a:gd name="connisteX5" fmla="*/ 263525 w 762929"/>
                <a:gd name="connsiteY5" fmla="*/ 385445 h 2049145"/>
                <a:gd name="connisteX6" fmla="*/ 314325 w 762929"/>
                <a:gd name="connsiteY6" fmla="*/ 487045 h 2049145"/>
                <a:gd name="connisteX7" fmla="*/ 344805 w 762929"/>
                <a:gd name="connsiteY7" fmla="*/ 567690 h 2049145"/>
                <a:gd name="connisteX8" fmla="*/ 375285 w 762929"/>
                <a:gd name="connsiteY8" fmla="*/ 638810 h 2049145"/>
                <a:gd name="connisteX9" fmla="*/ 405765 w 762929"/>
                <a:gd name="connsiteY9" fmla="*/ 709930 h 2049145"/>
                <a:gd name="connisteX10" fmla="*/ 456565 w 762929"/>
                <a:gd name="connsiteY10" fmla="*/ 801370 h 2049145"/>
                <a:gd name="connisteX11" fmla="*/ 506730 w 762929"/>
                <a:gd name="connsiteY11" fmla="*/ 902970 h 2049145"/>
                <a:gd name="connisteX12" fmla="*/ 567690 w 762929"/>
                <a:gd name="connsiteY12" fmla="*/ 993775 h 2049145"/>
                <a:gd name="connisteX13" fmla="*/ 608330 w 762929"/>
                <a:gd name="connsiteY13" fmla="*/ 1064895 h 2049145"/>
                <a:gd name="connisteX14" fmla="*/ 628650 w 762929"/>
                <a:gd name="connsiteY14" fmla="*/ 1156335 h 2049145"/>
                <a:gd name="connisteX15" fmla="*/ 679450 w 762929"/>
                <a:gd name="connsiteY15" fmla="*/ 1237615 h 2049145"/>
                <a:gd name="connisteX16" fmla="*/ 709930 w 762929"/>
                <a:gd name="connsiteY16" fmla="*/ 1308100 h 2049145"/>
                <a:gd name="connisteX17" fmla="*/ 740410 w 762929"/>
                <a:gd name="connsiteY17" fmla="*/ 1389380 h 2049145"/>
                <a:gd name="connisteX18" fmla="*/ 760730 w 762929"/>
                <a:gd name="connsiteY18" fmla="*/ 1460500 h 2049145"/>
                <a:gd name="connisteX19" fmla="*/ 760730 w 762929"/>
                <a:gd name="connsiteY19" fmla="*/ 1541780 h 2049145"/>
                <a:gd name="connisteX20" fmla="*/ 750570 w 762929"/>
                <a:gd name="connsiteY20" fmla="*/ 1612900 h 2049145"/>
                <a:gd name="connisteX21" fmla="*/ 730250 w 762929"/>
                <a:gd name="connsiteY21" fmla="*/ 1683385 h 2049145"/>
                <a:gd name="connisteX22" fmla="*/ 689610 w 762929"/>
                <a:gd name="connsiteY22" fmla="*/ 1754505 h 2049145"/>
                <a:gd name="connisteX23" fmla="*/ 638810 w 762929"/>
                <a:gd name="connsiteY23" fmla="*/ 1825625 h 2049145"/>
                <a:gd name="connisteX24" fmla="*/ 567690 w 762929"/>
                <a:gd name="connsiteY24" fmla="*/ 1866265 h 2049145"/>
                <a:gd name="connisteX25" fmla="*/ 496570 w 762929"/>
                <a:gd name="connsiteY25" fmla="*/ 1917065 h 2049145"/>
                <a:gd name="connisteX26" fmla="*/ 426085 w 762929"/>
                <a:gd name="connsiteY26" fmla="*/ 1947545 h 2049145"/>
                <a:gd name="connisteX27" fmla="*/ 354965 w 762929"/>
                <a:gd name="connsiteY27" fmla="*/ 1988185 h 2049145"/>
                <a:gd name="connisteX28" fmla="*/ 283845 w 762929"/>
                <a:gd name="connsiteY28" fmla="*/ 2008505 h 2049145"/>
                <a:gd name="connisteX29" fmla="*/ 212725 w 762929"/>
                <a:gd name="connsiteY29" fmla="*/ 2038985 h 2049145"/>
                <a:gd name="connisteX30" fmla="*/ 131445 w 762929"/>
                <a:gd name="connsiteY30" fmla="*/ 2049145 h 204914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</a:cxnLst>
              <a:rect l="l" t="t" r="r" b="b"/>
              <a:pathLst>
                <a:path w="762930" h="2049145">
                  <a:moveTo>
                    <a:pt x="0" y="0"/>
                  </a:moveTo>
                  <a:cubicBezTo>
                    <a:pt x="12700" y="8255"/>
                    <a:pt x="38735" y="22225"/>
                    <a:pt x="71120" y="50800"/>
                  </a:cubicBezTo>
                  <a:cubicBezTo>
                    <a:pt x="103505" y="79375"/>
                    <a:pt x="137795" y="109855"/>
                    <a:pt x="161925" y="142240"/>
                  </a:cubicBezTo>
                  <a:cubicBezTo>
                    <a:pt x="186055" y="174625"/>
                    <a:pt x="178435" y="180340"/>
                    <a:pt x="192405" y="212725"/>
                  </a:cubicBezTo>
                  <a:cubicBezTo>
                    <a:pt x="206375" y="245110"/>
                    <a:pt x="219075" y="269875"/>
                    <a:pt x="233045" y="304165"/>
                  </a:cubicBezTo>
                  <a:cubicBezTo>
                    <a:pt x="247015" y="338455"/>
                    <a:pt x="247015" y="348615"/>
                    <a:pt x="263525" y="385445"/>
                  </a:cubicBezTo>
                  <a:cubicBezTo>
                    <a:pt x="280035" y="422275"/>
                    <a:pt x="297815" y="450850"/>
                    <a:pt x="314325" y="487045"/>
                  </a:cubicBezTo>
                  <a:cubicBezTo>
                    <a:pt x="330835" y="523240"/>
                    <a:pt x="332740" y="537210"/>
                    <a:pt x="344805" y="567690"/>
                  </a:cubicBezTo>
                  <a:cubicBezTo>
                    <a:pt x="356870" y="598170"/>
                    <a:pt x="363220" y="610235"/>
                    <a:pt x="375285" y="638810"/>
                  </a:cubicBezTo>
                  <a:cubicBezTo>
                    <a:pt x="387350" y="667385"/>
                    <a:pt x="389255" y="677545"/>
                    <a:pt x="405765" y="709930"/>
                  </a:cubicBezTo>
                  <a:cubicBezTo>
                    <a:pt x="422275" y="742315"/>
                    <a:pt x="436245" y="762635"/>
                    <a:pt x="456565" y="801370"/>
                  </a:cubicBezTo>
                  <a:cubicBezTo>
                    <a:pt x="476885" y="840105"/>
                    <a:pt x="484505" y="864235"/>
                    <a:pt x="506730" y="902970"/>
                  </a:cubicBezTo>
                  <a:cubicBezTo>
                    <a:pt x="528955" y="941705"/>
                    <a:pt x="547370" y="961390"/>
                    <a:pt x="567690" y="993775"/>
                  </a:cubicBezTo>
                  <a:cubicBezTo>
                    <a:pt x="588010" y="1026160"/>
                    <a:pt x="596265" y="1032510"/>
                    <a:pt x="608330" y="1064895"/>
                  </a:cubicBezTo>
                  <a:cubicBezTo>
                    <a:pt x="620395" y="1097280"/>
                    <a:pt x="614680" y="1122045"/>
                    <a:pt x="628650" y="1156335"/>
                  </a:cubicBezTo>
                  <a:cubicBezTo>
                    <a:pt x="642620" y="1190625"/>
                    <a:pt x="662940" y="1207135"/>
                    <a:pt x="679450" y="1237615"/>
                  </a:cubicBezTo>
                  <a:cubicBezTo>
                    <a:pt x="695960" y="1268095"/>
                    <a:pt x="697865" y="1277620"/>
                    <a:pt x="709930" y="1308100"/>
                  </a:cubicBezTo>
                  <a:cubicBezTo>
                    <a:pt x="721995" y="1338580"/>
                    <a:pt x="730250" y="1358900"/>
                    <a:pt x="740410" y="1389380"/>
                  </a:cubicBezTo>
                  <a:cubicBezTo>
                    <a:pt x="750570" y="1419860"/>
                    <a:pt x="756920" y="1430020"/>
                    <a:pt x="760730" y="1460500"/>
                  </a:cubicBezTo>
                  <a:cubicBezTo>
                    <a:pt x="764540" y="1490980"/>
                    <a:pt x="762635" y="1511300"/>
                    <a:pt x="760730" y="1541780"/>
                  </a:cubicBezTo>
                  <a:cubicBezTo>
                    <a:pt x="758825" y="1572260"/>
                    <a:pt x="756920" y="1584325"/>
                    <a:pt x="750570" y="1612900"/>
                  </a:cubicBezTo>
                  <a:cubicBezTo>
                    <a:pt x="744220" y="1641475"/>
                    <a:pt x="742315" y="1654810"/>
                    <a:pt x="730250" y="1683385"/>
                  </a:cubicBezTo>
                  <a:cubicBezTo>
                    <a:pt x="718185" y="1711960"/>
                    <a:pt x="708025" y="1725930"/>
                    <a:pt x="689610" y="1754505"/>
                  </a:cubicBezTo>
                  <a:cubicBezTo>
                    <a:pt x="671195" y="1783080"/>
                    <a:pt x="662940" y="1803400"/>
                    <a:pt x="638810" y="1825625"/>
                  </a:cubicBezTo>
                  <a:cubicBezTo>
                    <a:pt x="614680" y="1847850"/>
                    <a:pt x="596265" y="1847850"/>
                    <a:pt x="567690" y="1866265"/>
                  </a:cubicBezTo>
                  <a:cubicBezTo>
                    <a:pt x="539115" y="1884680"/>
                    <a:pt x="525145" y="1900555"/>
                    <a:pt x="496570" y="1917065"/>
                  </a:cubicBezTo>
                  <a:cubicBezTo>
                    <a:pt x="467995" y="1933575"/>
                    <a:pt x="454660" y="1933575"/>
                    <a:pt x="426085" y="1947545"/>
                  </a:cubicBezTo>
                  <a:cubicBezTo>
                    <a:pt x="397510" y="1961515"/>
                    <a:pt x="383540" y="1976120"/>
                    <a:pt x="354965" y="1988185"/>
                  </a:cubicBezTo>
                  <a:cubicBezTo>
                    <a:pt x="326390" y="2000250"/>
                    <a:pt x="312420" y="1998345"/>
                    <a:pt x="283845" y="2008505"/>
                  </a:cubicBezTo>
                  <a:cubicBezTo>
                    <a:pt x="255270" y="2018665"/>
                    <a:pt x="243205" y="2030730"/>
                    <a:pt x="212725" y="2038985"/>
                  </a:cubicBezTo>
                  <a:cubicBezTo>
                    <a:pt x="182245" y="2047240"/>
                    <a:pt x="146050" y="2047875"/>
                    <a:pt x="131445" y="2049145"/>
                  </a:cubicBezTo>
                </a:path>
              </a:pathLst>
            </a:custGeom>
            <a:noFill/>
            <a:ln w="412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aphicFrame>
        <p:nvGraphicFramePr>
          <p:cNvPr id="42" name="表格 41"/>
          <p:cNvGraphicFramePr/>
          <p:nvPr>
            <p:custDataLst>
              <p:tags r:id="rId2"/>
            </p:custDataLst>
          </p:nvPr>
        </p:nvGraphicFramePr>
        <p:xfrm>
          <a:off x="7604760" y="3274695"/>
          <a:ext cx="4262120" cy="805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2120"/>
              </a:tblGrid>
              <a:tr h="8051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 </a:t>
                      </a:r>
                      <a:r>
                        <a:rPr lang="zh-CN" altLang="en-US" sz="1600" b="1">
                          <a:sym typeface="+mn-ea"/>
                        </a:rPr>
                        <a:t>getD</a:t>
                      </a:r>
                      <a:r>
                        <a:rPr lang="en-US" altLang="zh-CN" sz="1600" b="1">
                          <a:sym typeface="+mn-ea"/>
                        </a:rPr>
                        <a:t>istance</a:t>
                      </a: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x:double , y:double</a:t>
                      </a: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):</a:t>
                      </a: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double</a:t>
                      </a:r>
                      <a:endParaRPr lang="en-US" altLang="zh-CN" sz="1600" b="1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 </a:t>
                      </a:r>
                      <a:r>
                        <a:rPr lang="zh-CN" altLang="en-US" sz="1600" b="1">
                          <a:sym typeface="+mn-ea"/>
                        </a:rPr>
                        <a:t>getD</a:t>
                      </a:r>
                      <a:r>
                        <a:rPr lang="en-US" altLang="zh-CN" sz="1600" b="1">
                          <a:sym typeface="+mn-ea"/>
                        </a:rPr>
                        <a:t>istance</a:t>
                      </a: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</a:t>
                      </a:r>
                      <a:r>
                        <a:rPr lang="zh-CN" altLang="en-US" sz="1600" b="1">
                          <a:sym typeface="+mn-ea"/>
                        </a:rPr>
                        <a:t>MyPoint</a:t>
                      </a:r>
                      <a:r>
                        <a:rPr lang="en-US" altLang="zh-CN" sz="1600" b="1">
                          <a:sym typeface="+mn-ea"/>
                        </a:rPr>
                        <a:t> p</a:t>
                      </a: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):</a:t>
                      </a: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double</a:t>
                      </a:r>
                      <a:endParaRPr lang="en-US" altLang="en-US" sz="16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5" grpId="1" animBg="1"/>
      <p:bldP spid="6" grpId="1" animBg="1"/>
      <p:bldP spid="7" grpId="1" animBg="1"/>
      <p:bldP spid="9" grpId="1" animBg="1"/>
      <p:bldP spid="15" grpId="1" animBg="1"/>
      <p:bldP spid="22" grpId="1" animBg="1"/>
      <p:bldP spid="17" grpId="1"/>
      <p:bldP spid="18" grpId="1"/>
      <p:bldP spid="19" grpId="1" animBg="1"/>
      <p:bldP spid="23" grpId="1" animBg="1"/>
      <p:bldP spid="20" grpId="1"/>
      <p:bldP spid="21" grpId="1"/>
      <p:bldP spid="29" grpId="1" animBg="1"/>
      <p:bldP spid="30" grpId="1" animBg="1"/>
      <p:bldP spid="35" grpId="1" animBg="1"/>
      <p:bldP spid="36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" y="131445"/>
            <a:ext cx="11788775" cy="705485"/>
          </a:xfrm>
        </p:spPr>
        <p:txBody>
          <a:bodyPr>
            <a:normAutofit/>
          </a:bodyPr>
          <a:p>
            <a:r>
              <a:rPr lang="zh-CN" altLang="en-US"/>
              <a:t>(Mylnteger 类）设计一个名为 Mylnteger 的类。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445" y="791845"/>
            <a:ext cx="11039475" cy="34417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这个类包括：</a:t>
            </a:r>
            <a:r>
              <a:rPr lang="zh-CN" altLang="en-US">
                <a:sym typeface="+mn-ea"/>
              </a:rPr>
              <a:t>  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一个名为 value 的int 型数据域.存储这个对象表示的int 值。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— 个为指定的int 值，创建 Mylnteger 对象的构造方法。 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如果值分别为偶数、奇数或素数，那么isEven()、isOdd()和isPrime() 方法都会返回 true 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如果指定值分别为偶数、奇数或素数，那么 isEven(int)、isOdd(int)和 isPrime(int)会返回 true。 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如果该对象的值与指定的值相等，那么equals(int)返回 true 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编写客户程序测试这个类中的所有方法。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607300" y="3291205"/>
          <a:ext cx="4208145" cy="3347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8145"/>
              </a:tblGrid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Mylnteger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value：int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Mylnteger(value :int )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isEven():boolean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isOdd():boolean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isPrime():boolean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 u="sng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isEven(x:int):boolean</a:t>
                      </a:r>
                      <a:endParaRPr lang="en-US" altLang="en-US" sz="2000" b="1" u="sng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 u="sng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isOdd(x:int):boolean</a:t>
                      </a:r>
                      <a:endParaRPr lang="en-US" altLang="en-US" sz="2000" b="1" u="sng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9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 u="sng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isPrime(x:int):boolean</a:t>
                      </a:r>
                      <a:endParaRPr lang="en-US" altLang="en-US" sz="2000" b="1" u="sng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equals(x:int):boolean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80645" y="3357245"/>
            <a:ext cx="7404735" cy="175387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645" y="943610"/>
            <a:ext cx="7404100" cy="5621020"/>
          </a:xfr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这个类包括：</a:t>
            </a:r>
            <a:r>
              <a:rPr lang="zh-CN" altLang="en-US" b="1">
                <a:sym typeface="+mn-ea"/>
              </a:rPr>
              <a:t>  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一个名为 value 的int 型数据域.存储这个对象表示的int 值。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— 个为指定的int 值，创建 Mylnteger 对象的构造方法。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rgbClr val="00B050"/>
                </a:solidFill>
              </a:rPr>
              <a:t>一个返回</a:t>
            </a:r>
            <a:r>
              <a:rPr lang="en-US" altLang="zh-CN" b="1">
                <a:solidFill>
                  <a:srgbClr val="00B050"/>
                </a:solidFill>
              </a:rPr>
              <a:t>int</a:t>
            </a:r>
            <a:r>
              <a:rPr lang="zh-CN" altLang="en-US" b="1">
                <a:solidFill>
                  <a:srgbClr val="00B050"/>
                </a:solidFill>
              </a:rPr>
              <a:t>值的</a:t>
            </a:r>
            <a:r>
              <a:rPr lang="en-US" altLang="zh-CN" b="1">
                <a:solidFill>
                  <a:srgbClr val="00B050"/>
                </a:solidFill>
              </a:rPr>
              <a:t>get</a:t>
            </a:r>
            <a:r>
              <a:rPr lang="zh-CN" altLang="en-US" b="1">
                <a:solidFill>
                  <a:srgbClr val="00B050"/>
                </a:solidFill>
              </a:rPr>
              <a:t>方法。</a:t>
            </a:r>
            <a:r>
              <a:rPr lang="zh-CN" altLang="en-US" b="1">
                <a:solidFill>
                  <a:srgbClr val="0070C0"/>
                </a:solidFill>
              </a:rPr>
              <a:t> </a:t>
            </a:r>
            <a:endParaRPr lang="zh-CN" altLang="en-US" b="1">
              <a:solidFill>
                <a:srgbClr val="0070C0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如果值分别为偶数、奇数或素数，那么isEven()、isOdd()和isPrime() 方法都会返回 true 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rgbClr val="0070C0"/>
                </a:solidFill>
              </a:rPr>
              <a:t>如果指定值分别为偶数、奇数或素数，那么 isEven(</a:t>
            </a:r>
            <a:r>
              <a:rPr lang="zh-CN" altLang="en-US" b="1">
                <a:solidFill>
                  <a:srgbClr val="FF0000"/>
                </a:solidFill>
              </a:rPr>
              <a:t>int</a:t>
            </a:r>
            <a:r>
              <a:rPr lang="zh-CN" altLang="en-US" b="1">
                <a:solidFill>
                  <a:srgbClr val="0070C0"/>
                </a:solidFill>
              </a:rPr>
              <a:t>)、isOdd(</a:t>
            </a:r>
            <a:r>
              <a:rPr lang="zh-CN" altLang="en-US" b="1">
                <a:solidFill>
                  <a:srgbClr val="FF0000"/>
                </a:solidFill>
              </a:rPr>
              <a:t>int</a:t>
            </a:r>
            <a:r>
              <a:rPr lang="zh-CN" altLang="en-US" b="1">
                <a:solidFill>
                  <a:srgbClr val="0070C0"/>
                </a:solidFill>
              </a:rPr>
              <a:t>)和 isPrime(</a:t>
            </a:r>
            <a:r>
              <a:rPr lang="zh-CN" altLang="en-US" b="1">
                <a:solidFill>
                  <a:srgbClr val="FF0000"/>
                </a:solidFill>
              </a:rPr>
              <a:t>int</a:t>
            </a:r>
            <a:r>
              <a:rPr lang="zh-CN" altLang="en-US" b="1">
                <a:solidFill>
                  <a:srgbClr val="0070C0"/>
                </a:solidFill>
              </a:rPr>
              <a:t>)会返回 true。</a:t>
            </a:r>
            <a:endParaRPr lang="zh-CN" altLang="en-US" b="1">
              <a:solidFill>
                <a:srgbClr val="0070C0"/>
              </a:solidFill>
            </a:endParaRPr>
          </a:p>
          <a:p>
            <a:r>
              <a:rPr lang="zh-CN" altLang="en-US" b="1">
                <a:solidFill>
                  <a:srgbClr val="0070C0"/>
                </a:solidFill>
                <a:sym typeface="+mn-ea"/>
              </a:rPr>
              <a:t>如果指定值分别为偶数、奇数或素数，那么 isEven(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Mylnteger</a:t>
            </a:r>
            <a:r>
              <a:rPr lang="zh-CN" altLang="en-US" b="1">
                <a:solidFill>
                  <a:srgbClr val="0070C0"/>
                </a:solidFill>
                <a:sym typeface="+mn-ea"/>
              </a:rPr>
              <a:t>)、isOdd(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Mylnteger</a:t>
            </a:r>
            <a:r>
              <a:rPr lang="zh-CN" altLang="en-US" b="1">
                <a:solidFill>
                  <a:srgbClr val="0070C0"/>
                </a:solidFill>
                <a:sym typeface="+mn-ea"/>
              </a:rPr>
              <a:t>)和 isPrime(</a:t>
            </a:r>
            <a:r>
              <a:rPr lang="zh-CN" altLang="en-US" b="1">
                <a:solidFill>
                  <a:srgbClr val="0070C0"/>
                </a:solidFill>
                <a:sym typeface="+mn-ea"/>
              </a:rPr>
              <a:t>Mylnteger</a:t>
            </a:r>
            <a:r>
              <a:rPr lang="zh-CN" altLang="en-US" b="1">
                <a:solidFill>
                  <a:srgbClr val="0070C0"/>
                </a:solidFill>
                <a:sym typeface="+mn-ea"/>
              </a:rPr>
              <a:t>)会返回 true。</a:t>
            </a:r>
            <a:r>
              <a:rPr lang="zh-CN" altLang="en-US" b="1">
                <a:solidFill>
                  <a:srgbClr val="0070C0"/>
                </a:solidFill>
              </a:rPr>
              <a:t> </a:t>
            </a:r>
            <a:endParaRPr lang="zh-CN" altLang="en-US" b="1">
              <a:solidFill>
                <a:srgbClr val="0070C0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如果该对象的值与指定的值相等，那么equals(int)返回 true </a:t>
            </a:r>
            <a:endParaRPr lang="zh-CN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画出该类的</a:t>
            </a:r>
            <a:r>
              <a:rPr lang="en-US" altLang="zh-CN" b="1">
                <a:solidFill>
                  <a:schemeClr val="tx1"/>
                </a:solidFill>
              </a:rPr>
              <a:t>UML</a:t>
            </a:r>
            <a:r>
              <a:rPr lang="zh-CN" altLang="en-US" b="1">
                <a:solidFill>
                  <a:schemeClr val="tx1"/>
                </a:solidFill>
              </a:rPr>
              <a:t>图并实现这个类。</a:t>
            </a:r>
            <a:endParaRPr lang="zh-CN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编写客户程序测试这个类中的所有方法。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" y="131445"/>
            <a:ext cx="11788775" cy="705485"/>
          </a:xfrm>
        </p:spPr>
        <p:txBody>
          <a:bodyPr>
            <a:normAutofit/>
          </a:bodyPr>
          <a:p>
            <a:r>
              <a:rPr lang="zh-CN" altLang="en-US"/>
              <a:t>(Mylnteger 类）设计一个名为 Mylnteger 的类。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787005" y="943610"/>
            <a:ext cx="4082415" cy="1630045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t">
            <a:spAutoFit/>
          </a:bodyPr>
          <a:p>
            <a:r>
              <a:rPr lang="zh-CN" altLang="en-US" sz="2000" dirty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一个整数有两种表示方法：</a:t>
            </a:r>
            <a:endParaRPr lang="zh-CN" altLang="en-US" sz="2000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  <a:p>
            <a:endParaRPr lang="zh-CN" altLang="en-US" sz="2000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  <a:p>
            <a:endParaRPr lang="zh-CN" altLang="en-US" sz="2000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  <a:p>
            <a:endParaRPr lang="zh-CN" altLang="en-US" sz="2000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  <a:p>
            <a:endParaRPr lang="zh-CN" altLang="en-US" sz="2000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883525" y="1421765"/>
            <a:ext cx="3807460" cy="766445"/>
          </a:xfrm>
          <a:prstGeom prst="roundRect">
            <a:avLst/>
          </a:prstGeom>
          <a:solidFill>
            <a:schemeClr val="accent6">
              <a:lumMod val="20000"/>
              <a:lumOff val="80000"/>
              <a:alpha val="43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512810" y="1421765"/>
            <a:ext cx="629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</a:rPr>
              <a:t>3</a:t>
            </a:r>
            <a:endParaRPr lang="en-US" altLang="zh-CN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83525" y="1718945"/>
            <a:ext cx="372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Mylnteger</a:t>
            </a:r>
            <a:r>
              <a:rPr lang="en-US" altLang="zh-CN" b="1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i1</a:t>
            </a:r>
            <a:r>
              <a:rPr lang="en-US" altLang="zh-CN" b="1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=new </a:t>
            </a:r>
            <a:r>
              <a:rPr lang="zh-CN" altLang="en-US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Mylnteger</a:t>
            </a:r>
            <a:r>
              <a:rPr lang="en-US" altLang="zh-CN" b="1">
                <a:latin typeface="方正粗黑宋简体" panose="02000000000000000000" charset="-122"/>
                <a:ea typeface="方正粗黑宋简体" panose="02000000000000000000" charset="-122"/>
              </a:rPr>
              <a:t>(3)</a:t>
            </a:r>
            <a:endParaRPr lang="en-US" altLang="zh-CN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687945" y="2773045"/>
            <a:ext cx="4067175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latin typeface="Arial Black" panose="020B0A04020102020204" charset="0"/>
                <a:cs typeface="Arial Black" panose="020B0A04020102020204" charset="0"/>
                <a:sym typeface="+mn-ea"/>
              </a:rPr>
              <a:t>Mylnteger</a:t>
            </a:r>
            <a:r>
              <a:rPr lang="en-US" b="1">
                <a:latin typeface="Arial Black" panose="020B0A04020102020204" charset="0"/>
                <a:ea typeface="方正粗黑宋简体" panose="02000000000000000000" charset="-122"/>
                <a:cs typeface="Arial Black" panose="020B0A04020102020204" charset="0"/>
                <a:sym typeface="+mn-ea"/>
              </a:rPr>
              <a:t>.</a:t>
            </a:r>
            <a:r>
              <a:rPr lang="zh-CN" altLang="en-US" b="1">
                <a:solidFill>
                  <a:srgbClr val="0070C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isEven</a:t>
            </a:r>
            <a:r>
              <a:rPr lang="en-US" altLang="zh-CN">
                <a:latin typeface="Arial Black" panose="020B0A04020102020204" charset="0"/>
                <a:ea typeface="方正粗黑宋简体" panose="02000000000000000000" charset="-122"/>
                <a:cs typeface="Arial Black" panose="020B0A04020102020204" charset="0"/>
                <a:sym typeface="+mn-ea"/>
              </a:rPr>
              <a:t>(                   )</a:t>
            </a:r>
            <a:endParaRPr lang="en-US" b="1">
              <a:latin typeface="Arial Black" panose="020B0A04020102020204" charset="0"/>
              <a:ea typeface="方正粗黑宋简体" panose="02000000000000000000" charset="-122"/>
              <a:cs typeface="Arial Black" panose="020B0A0402010202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77205" y="3792220"/>
            <a:ext cx="1198880" cy="398780"/>
          </a:xfrm>
          <a:prstGeom prst="rect">
            <a:avLst/>
          </a:prstGeom>
          <a:solidFill>
            <a:schemeClr val="accent4"/>
          </a:solidFill>
        </p:spPr>
        <p:txBody>
          <a:bodyPr wrap="none" rtlCol="0" anchor="t">
            <a:spAutoFit/>
          </a:bodyPr>
          <a:p>
            <a:r>
              <a:rPr lang="zh-CN" sz="20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静态方法</a:t>
            </a:r>
            <a:endParaRPr lang="zh-CN" sz="2000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77205" y="4364990"/>
            <a:ext cx="1198880" cy="398780"/>
          </a:xfrm>
          <a:prstGeom prst="rect">
            <a:avLst/>
          </a:prstGeom>
          <a:solidFill>
            <a:schemeClr val="accent4"/>
          </a:solidFill>
        </p:spPr>
        <p:txBody>
          <a:bodyPr wrap="none" rtlCol="0" anchor="t">
            <a:spAutoFit/>
          </a:bodyPr>
          <a:p>
            <a:r>
              <a:rPr lang="zh-CN" sz="20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重载方法</a:t>
            </a:r>
            <a:endParaRPr lang="zh-CN" sz="2000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33685" y="2811145"/>
            <a:ext cx="3098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0070C0"/>
                </a:solidFill>
                <a:sym typeface="+mn-ea"/>
              </a:rPr>
              <a:t>3</a:t>
            </a:r>
            <a:endParaRPr lang="en-US" altLang="zh-CN" b="1">
              <a:solidFill>
                <a:srgbClr val="0070C0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88580" y="3376930"/>
            <a:ext cx="4066540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latin typeface="Arial Black" panose="020B0A04020102020204" charset="0"/>
                <a:cs typeface="Arial Black" panose="020B0A04020102020204" charset="0"/>
                <a:sym typeface="+mn-ea"/>
              </a:rPr>
              <a:t>Mylnteger</a:t>
            </a:r>
            <a:r>
              <a:rPr lang="en-US" b="1">
                <a:latin typeface="Arial Black" panose="020B0A04020102020204" charset="0"/>
                <a:ea typeface="方正粗黑宋简体" panose="02000000000000000000" charset="-122"/>
                <a:cs typeface="Arial Black" panose="020B0A04020102020204" charset="0"/>
                <a:sym typeface="+mn-ea"/>
              </a:rPr>
              <a:t>.</a:t>
            </a:r>
            <a:r>
              <a:rPr lang="zh-CN" altLang="en-US" b="1">
                <a:solidFill>
                  <a:srgbClr val="0070C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isEven</a:t>
            </a:r>
            <a:r>
              <a:rPr lang="en-US" altLang="zh-CN">
                <a:latin typeface="Arial Black" panose="020B0A04020102020204" charset="0"/>
                <a:ea typeface="方正粗黑宋简体" panose="02000000000000000000" charset="-122"/>
                <a:cs typeface="Arial Black" panose="020B0A04020102020204" charset="0"/>
                <a:sym typeface="+mn-ea"/>
              </a:rPr>
              <a:t>(                   )</a:t>
            </a:r>
            <a:endParaRPr lang="en-US" b="1">
              <a:latin typeface="Arial Black" panose="020B0A04020102020204" charset="0"/>
              <a:ea typeface="方正粗黑宋简体" panose="02000000000000000000" charset="-122"/>
              <a:cs typeface="Arial Black" panose="020B0A040201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433685" y="3386455"/>
            <a:ext cx="563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0070C0"/>
                </a:solidFill>
                <a:sym typeface="+mn-ea"/>
              </a:rPr>
              <a:t>i1</a:t>
            </a:r>
            <a:endParaRPr lang="en-US" altLang="zh-CN" b="1">
              <a:solidFill>
                <a:srgbClr val="0070C0"/>
              </a:solidFill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115685" y="2773045"/>
            <a:ext cx="4662170" cy="974090"/>
            <a:chOff x="9631" y="4367"/>
            <a:chExt cx="7342" cy="1534"/>
          </a:xfrm>
        </p:grpSpPr>
        <p:sp>
          <p:nvSpPr>
            <p:cNvPr id="11" name="椭圆 10"/>
            <p:cNvSpPr/>
            <p:nvPr/>
          </p:nvSpPr>
          <p:spPr>
            <a:xfrm>
              <a:off x="9631" y="5407"/>
              <a:ext cx="543" cy="49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1000"/>
              </a:schemeClr>
            </a:solidFill>
            <a:ln w="317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431" y="4445"/>
              <a:ext cx="543" cy="49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1000"/>
              </a:schemeClr>
            </a:solidFill>
            <a:ln w="317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0185" y="4367"/>
              <a:ext cx="6246" cy="1217"/>
            </a:xfrm>
            <a:custGeom>
              <a:avLst/>
              <a:gdLst>
                <a:gd name="connisteX0" fmla="*/ 0 w 3966210"/>
                <a:gd name="connsiteY0" fmla="*/ 772583 h 772583"/>
                <a:gd name="connisteX1" fmla="*/ 71120 w 3966210"/>
                <a:gd name="connsiteY1" fmla="*/ 731943 h 772583"/>
                <a:gd name="connisteX2" fmla="*/ 162560 w 3966210"/>
                <a:gd name="connsiteY2" fmla="*/ 661458 h 772583"/>
                <a:gd name="connisteX3" fmla="*/ 253365 w 3966210"/>
                <a:gd name="connsiteY3" fmla="*/ 620818 h 772583"/>
                <a:gd name="connisteX4" fmla="*/ 324485 w 3966210"/>
                <a:gd name="connsiteY4" fmla="*/ 580178 h 772583"/>
                <a:gd name="connisteX5" fmla="*/ 415925 w 3966210"/>
                <a:gd name="connsiteY5" fmla="*/ 529378 h 772583"/>
                <a:gd name="connisteX6" fmla="*/ 507365 w 3966210"/>
                <a:gd name="connsiteY6" fmla="*/ 498898 h 772583"/>
                <a:gd name="connisteX7" fmla="*/ 577850 w 3966210"/>
                <a:gd name="connsiteY7" fmla="*/ 478578 h 772583"/>
                <a:gd name="connisteX8" fmla="*/ 659130 w 3966210"/>
                <a:gd name="connsiteY8" fmla="*/ 437938 h 772583"/>
                <a:gd name="connisteX9" fmla="*/ 740410 w 3966210"/>
                <a:gd name="connsiteY9" fmla="*/ 407458 h 772583"/>
                <a:gd name="connisteX10" fmla="*/ 842010 w 3966210"/>
                <a:gd name="connsiteY10" fmla="*/ 376978 h 772583"/>
                <a:gd name="connisteX11" fmla="*/ 953135 w 3966210"/>
                <a:gd name="connsiteY11" fmla="*/ 356658 h 772583"/>
                <a:gd name="connisteX12" fmla="*/ 1024255 w 3966210"/>
                <a:gd name="connsiteY12" fmla="*/ 347133 h 772583"/>
                <a:gd name="connisteX13" fmla="*/ 1095375 w 3966210"/>
                <a:gd name="connsiteY13" fmla="*/ 336973 h 772583"/>
                <a:gd name="connisteX14" fmla="*/ 1186815 w 3966210"/>
                <a:gd name="connsiteY14" fmla="*/ 326813 h 772583"/>
                <a:gd name="connisteX15" fmla="*/ 1257935 w 3966210"/>
                <a:gd name="connsiteY15" fmla="*/ 306493 h 772583"/>
                <a:gd name="connisteX16" fmla="*/ 1328420 w 3966210"/>
                <a:gd name="connsiteY16" fmla="*/ 296333 h 772583"/>
                <a:gd name="connisteX17" fmla="*/ 1399540 w 3966210"/>
                <a:gd name="connsiteY17" fmla="*/ 276013 h 772583"/>
                <a:gd name="connisteX18" fmla="*/ 1470660 w 3966210"/>
                <a:gd name="connsiteY18" fmla="*/ 265853 h 772583"/>
                <a:gd name="connisteX19" fmla="*/ 1582420 w 3966210"/>
                <a:gd name="connsiteY19" fmla="*/ 235373 h 772583"/>
                <a:gd name="connisteX20" fmla="*/ 1694180 w 3966210"/>
                <a:gd name="connsiteY20" fmla="*/ 215053 h 772583"/>
                <a:gd name="connisteX21" fmla="*/ 1784985 w 3966210"/>
                <a:gd name="connsiteY21" fmla="*/ 204893 h 772583"/>
                <a:gd name="connisteX22" fmla="*/ 1866265 w 3966210"/>
                <a:gd name="connsiteY22" fmla="*/ 174413 h 772583"/>
                <a:gd name="connisteX23" fmla="*/ 1957705 w 3966210"/>
                <a:gd name="connsiteY23" fmla="*/ 164253 h 772583"/>
                <a:gd name="connisteX24" fmla="*/ 2059305 w 3966210"/>
                <a:gd name="connsiteY24" fmla="*/ 133773 h 772583"/>
                <a:gd name="connisteX25" fmla="*/ 2129790 w 3966210"/>
                <a:gd name="connsiteY25" fmla="*/ 123613 h 772583"/>
                <a:gd name="connisteX26" fmla="*/ 2221230 w 3966210"/>
                <a:gd name="connsiteY26" fmla="*/ 103293 h 772583"/>
                <a:gd name="connisteX27" fmla="*/ 2302510 w 3966210"/>
                <a:gd name="connsiteY27" fmla="*/ 82973 h 772583"/>
                <a:gd name="connisteX28" fmla="*/ 2393950 w 3966210"/>
                <a:gd name="connsiteY28" fmla="*/ 62653 h 772583"/>
                <a:gd name="connisteX29" fmla="*/ 2474595 w 3966210"/>
                <a:gd name="connsiteY29" fmla="*/ 42333 h 772583"/>
                <a:gd name="connisteX30" fmla="*/ 2555875 w 3966210"/>
                <a:gd name="connsiteY30" fmla="*/ 22013 h 772583"/>
                <a:gd name="connisteX31" fmla="*/ 2647315 w 3966210"/>
                <a:gd name="connsiteY31" fmla="*/ 22013 h 772583"/>
                <a:gd name="connisteX32" fmla="*/ 2718435 w 3966210"/>
                <a:gd name="connsiteY32" fmla="*/ 1693 h 772583"/>
                <a:gd name="connisteX33" fmla="*/ 2789555 w 3966210"/>
                <a:gd name="connsiteY33" fmla="*/ 1693 h 772583"/>
                <a:gd name="connisteX34" fmla="*/ 2870200 w 3966210"/>
                <a:gd name="connsiteY34" fmla="*/ 1693 h 772583"/>
                <a:gd name="connisteX35" fmla="*/ 2951480 w 3966210"/>
                <a:gd name="connsiteY35" fmla="*/ 1693 h 772583"/>
                <a:gd name="connisteX36" fmla="*/ 3042920 w 3966210"/>
                <a:gd name="connsiteY36" fmla="*/ 11853 h 772583"/>
                <a:gd name="connisteX37" fmla="*/ 3114040 w 3966210"/>
                <a:gd name="connsiteY37" fmla="*/ 22013 h 772583"/>
                <a:gd name="connisteX38" fmla="*/ 3185160 w 3966210"/>
                <a:gd name="connsiteY38" fmla="*/ 42333 h 772583"/>
                <a:gd name="connisteX39" fmla="*/ 3265805 w 3966210"/>
                <a:gd name="connsiteY39" fmla="*/ 62653 h 772583"/>
                <a:gd name="connisteX40" fmla="*/ 3347085 w 3966210"/>
                <a:gd name="connsiteY40" fmla="*/ 62653 h 772583"/>
                <a:gd name="connisteX41" fmla="*/ 3418205 w 3966210"/>
                <a:gd name="connsiteY41" fmla="*/ 72813 h 772583"/>
                <a:gd name="connisteX42" fmla="*/ 3499485 w 3966210"/>
                <a:gd name="connsiteY42" fmla="*/ 72813 h 772583"/>
                <a:gd name="connisteX43" fmla="*/ 3590925 w 3966210"/>
                <a:gd name="connsiteY43" fmla="*/ 72813 h 772583"/>
                <a:gd name="connisteX44" fmla="*/ 3661410 w 3966210"/>
                <a:gd name="connsiteY44" fmla="*/ 72813 h 772583"/>
                <a:gd name="connisteX45" fmla="*/ 3742690 w 3966210"/>
                <a:gd name="connsiteY45" fmla="*/ 82973 h 772583"/>
                <a:gd name="connisteX46" fmla="*/ 3823970 w 3966210"/>
                <a:gd name="connsiteY46" fmla="*/ 113453 h 772583"/>
                <a:gd name="connisteX47" fmla="*/ 3895090 w 3966210"/>
                <a:gd name="connsiteY47" fmla="*/ 133773 h 772583"/>
                <a:gd name="connisteX48" fmla="*/ 3966210 w 3966210"/>
                <a:gd name="connsiteY48" fmla="*/ 154093 h 77258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</a:cxnLst>
              <a:rect l="l" t="t" r="r" b="b"/>
              <a:pathLst>
                <a:path w="3966210" h="772583">
                  <a:moveTo>
                    <a:pt x="0" y="772583"/>
                  </a:moveTo>
                  <a:cubicBezTo>
                    <a:pt x="12700" y="765598"/>
                    <a:pt x="38735" y="754168"/>
                    <a:pt x="71120" y="731943"/>
                  </a:cubicBezTo>
                  <a:cubicBezTo>
                    <a:pt x="103505" y="709718"/>
                    <a:pt x="126365" y="683683"/>
                    <a:pt x="162560" y="661458"/>
                  </a:cubicBezTo>
                  <a:cubicBezTo>
                    <a:pt x="198755" y="639233"/>
                    <a:pt x="220980" y="637328"/>
                    <a:pt x="253365" y="620818"/>
                  </a:cubicBezTo>
                  <a:cubicBezTo>
                    <a:pt x="285750" y="604308"/>
                    <a:pt x="292100" y="598593"/>
                    <a:pt x="324485" y="580178"/>
                  </a:cubicBezTo>
                  <a:cubicBezTo>
                    <a:pt x="356870" y="561763"/>
                    <a:pt x="379095" y="545888"/>
                    <a:pt x="415925" y="529378"/>
                  </a:cubicBezTo>
                  <a:cubicBezTo>
                    <a:pt x="452755" y="512868"/>
                    <a:pt x="474980" y="509058"/>
                    <a:pt x="507365" y="498898"/>
                  </a:cubicBezTo>
                  <a:cubicBezTo>
                    <a:pt x="539750" y="488738"/>
                    <a:pt x="547370" y="490643"/>
                    <a:pt x="577850" y="478578"/>
                  </a:cubicBezTo>
                  <a:cubicBezTo>
                    <a:pt x="608330" y="466513"/>
                    <a:pt x="626745" y="451908"/>
                    <a:pt x="659130" y="437938"/>
                  </a:cubicBezTo>
                  <a:cubicBezTo>
                    <a:pt x="691515" y="423968"/>
                    <a:pt x="703580" y="419523"/>
                    <a:pt x="740410" y="407458"/>
                  </a:cubicBezTo>
                  <a:cubicBezTo>
                    <a:pt x="777240" y="395393"/>
                    <a:pt x="799465" y="387138"/>
                    <a:pt x="842010" y="376978"/>
                  </a:cubicBezTo>
                  <a:cubicBezTo>
                    <a:pt x="884555" y="366818"/>
                    <a:pt x="916940" y="362373"/>
                    <a:pt x="953135" y="356658"/>
                  </a:cubicBezTo>
                  <a:cubicBezTo>
                    <a:pt x="989330" y="350943"/>
                    <a:pt x="995680" y="350943"/>
                    <a:pt x="1024255" y="347133"/>
                  </a:cubicBezTo>
                  <a:cubicBezTo>
                    <a:pt x="1052830" y="343323"/>
                    <a:pt x="1062990" y="340783"/>
                    <a:pt x="1095375" y="336973"/>
                  </a:cubicBezTo>
                  <a:cubicBezTo>
                    <a:pt x="1127760" y="333163"/>
                    <a:pt x="1154430" y="333163"/>
                    <a:pt x="1186815" y="326813"/>
                  </a:cubicBezTo>
                  <a:cubicBezTo>
                    <a:pt x="1219200" y="320463"/>
                    <a:pt x="1229360" y="312843"/>
                    <a:pt x="1257935" y="306493"/>
                  </a:cubicBezTo>
                  <a:cubicBezTo>
                    <a:pt x="1286510" y="300143"/>
                    <a:pt x="1299845" y="302683"/>
                    <a:pt x="1328420" y="296333"/>
                  </a:cubicBezTo>
                  <a:cubicBezTo>
                    <a:pt x="1356995" y="289983"/>
                    <a:pt x="1370965" y="282363"/>
                    <a:pt x="1399540" y="276013"/>
                  </a:cubicBezTo>
                  <a:cubicBezTo>
                    <a:pt x="1428115" y="269663"/>
                    <a:pt x="1433830" y="274108"/>
                    <a:pt x="1470660" y="265853"/>
                  </a:cubicBezTo>
                  <a:cubicBezTo>
                    <a:pt x="1507490" y="257598"/>
                    <a:pt x="1537970" y="245533"/>
                    <a:pt x="1582420" y="235373"/>
                  </a:cubicBezTo>
                  <a:cubicBezTo>
                    <a:pt x="1626870" y="225213"/>
                    <a:pt x="1653540" y="221403"/>
                    <a:pt x="1694180" y="215053"/>
                  </a:cubicBezTo>
                  <a:cubicBezTo>
                    <a:pt x="1734820" y="208703"/>
                    <a:pt x="1750695" y="213148"/>
                    <a:pt x="1784985" y="204893"/>
                  </a:cubicBezTo>
                  <a:cubicBezTo>
                    <a:pt x="1819275" y="196638"/>
                    <a:pt x="1831975" y="182668"/>
                    <a:pt x="1866265" y="174413"/>
                  </a:cubicBezTo>
                  <a:cubicBezTo>
                    <a:pt x="1900555" y="166158"/>
                    <a:pt x="1918970" y="172508"/>
                    <a:pt x="1957705" y="164253"/>
                  </a:cubicBezTo>
                  <a:cubicBezTo>
                    <a:pt x="1996440" y="155998"/>
                    <a:pt x="2025015" y="142028"/>
                    <a:pt x="2059305" y="133773"/>
                  </a:cubicBezTo>
                  <a:cubicBezTo>
                    <a:pt x="2093595" y="125518"/>
                    <a:pt x="2097405" y="129963"/>
                    <a:pt x="2129790" y="123613"/>
                  </a:cubicBezTo>
                  <a:cubicBezTo>
                    <a:pt x="2162175" y="117263"/>
                    <a:pt x="2186940" y="111548"/>
                    <a:pt x="2221230" y="103293"/>
                  </a:cubicBezTo>
                  <a:cubicBezTo>
                    <a:pt x="2255520" y="95038"/>
                    <a:pt x="2268220" y="91228"/>
                    <a:pt x="2302510" y="82973"/>
                  </a:cubicBezTo>
                  <a:cubicBezTo>
                    <a:pt x="2336800" y="74718"/>
                    <a:pt x="2359660" y="70908"/>
                    <a:pt x="2393950" y="62653"/>
                  </a:cubicBezTo>
                  <a:cubicBezTo>
                    <a:pt x="2428240" y="54398"/>
                    <a:pt x="2442210" y="50588"/>
                    <a:pt x="2474595" y="42333"/>
                  </a:cubicBezTo>
                  <a:cubicBezTo>
                    <a:pt x="2506980" y="34078"/>
                    <a:pt x="2521585" y="25823"/>
                    <a:pt x="2555875" y="22013"/>
                  </a:cubicBezTo>
                  <a:cubicBezTo>
                    <a:pt x="2590165" y="18203"/>
                    <a:pt x="2614930" y="25823"/>
                    <a:pt x="2647315" y="22013"/>
                  </a:cubicBezTo>
                  <a:cubicBezTo>
                    <a:pt x="2679700" y="18203"/>
                    <a:pt x="2689860" y="5503"/>
                    <a:pt x="2718435" y="1693"/>
                  </a:cubicBezTo>
                  <a:cubicBezTo>
                    <a:pt x="2747010" y="-2117"/>
                    <a:pt x="2759075" y="1693"/>
                    <a:pt x="2789555" y="1693"/>
                  </a:cubicBezTo>
                  <a:cubicBezTo>
                    <a:pt x="2820035" y="1693"/>
                    <a:pt x="2837815" y="1693"/>
                    <a:pt x="2870200" y="1693"/>
                  </a:cubicBezTo>
                  <a:cubicBezTo>
                    <a:pt x="2902585" y="1693"/>
                    <a:pt x="2917190" y="-212"/>
                    <a:pt x="2951480" y="1693"/>
                  </a:cubicBezTo>
                  <a:cubicBezTo>
                    <a:pt x="2985770" y="3598"/>
                    <a:pt x="3010535" y="8043"/>
                    <a:pt x="3042920" y="11853"/>
                  </a:cubicBezTo>
                  <a:cubicBezTo>
                    <a:pt x="3075305" y="15663"/>
                    <a:pt x="3085465" y="15663"/>
                    <a:pt x="3114040" y="22013"/>
                  </a:cubicBezTo>
                  <a:cubicBezTo>
                    <a:pt x="3142615" y="28363"/>
                    <a:pt x="3154680" y="34078"/>
                    <a:pt x="3185160" y="42333"/>
                  </a:cubicBezTo>
                  <a:cubicBezTo>
                    <a:pt x="3215640" y="50588"/>
                    <a:pt x="3233420" y="58843"/>
                    <a:pt x="3265805" y="62653"/>
                  </a:cubicBezTo>
                  <a:cubicBezTo>
                    <a:pt x="3298190" y="66463"/>
                    <a:pt x="3316605" y="60748"/>
                    <a:pt x="3347085" y="62653"/>
                  </a:cubicBezTo>
                  <a:cubicBezTo>
                    <a:pt x="3377565" y="64558"/>
                    <a:pt x="3387725" y="70908"/>
                    <a:pt x="3418205" y="72813"/>
                  </a:cubicBezTo>
                  <a:cubicBezTo>
                    <a:pt x="3448685" y="74718"/>
                    <a:pt x="3465195" y="72813"/>
                    <a:pt x="3499485" y="72813"/>
                  </a:cubicBezTo>
                  <a:cubicBezTo>
                    <a:pt x="3533775" y="72813"/>
                    <a:pt x="3558540" y="72813"/>
                    <a:pt x="3590925" y="72813"/>
                  </a:cubicBezTo>
                  <a:cubicBezTo>
                    <a:pt x="3623310" y="72813"/>
                    <a:pt x="3630930" y="70908"/>
                    <a:pt x="3661410" y="72813"/>
                  </a:cubicBezTo>
                  <a:cubicBezTo>
                    <a:pt x="3691890" y="74718"/>
                    <a:pt x="3710305" y="74718"/>
                    <a:pt x="3742690" y="82973"/>
                  </a:cubicBezTo>
                  <a:cubicBezTo>
                    <a:pt x="3775075" y="91228"/>
                    <a:pt x="3793490" y="103293"/>
                    <a:pt x="3823970" y="113453"/>
                  </a:cubicBezTo>
                  <a:cubicBezTo>
                    <a:pt x="3854450" y="123613"/>
                    <a:pt x="3866515" y="125518"/>
                    <a:pt x="3895090" y="133773"/>
                  </a:cubicBezTo>
                  <a:cubicBezTo>
                    <a:pt x="3923665" y="142028"/>
                    <a:pt x="3953510" y="150283"/>
                    <a:pt x="3966210" y="154093"/>
                  </a:cubicBezTo>
                </a:path>
              </a:pathLst>
            </a:custGeom>
            <a:noFill/>
            <a:ln w="349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62710" y="3426460"/>
            <a:ext cx="9444355" cy="1678940"/>
            <a:chOff x="2111" y="5381"/>
            <a:chExt cx="14873" cy="2644"/>
          </a:xfrm>
        </p:grpSpPr>
        <p:sp>
          <p:nvSpPr>
            <p:cNvPr id="21" name="椭圆 20"/>
            <p:cNvSpPr/>
            <p:nvPr/>
          </p:nvSpPr>
          <p:spPr>
            <a:xfrm>
              <a:off x="2111" y="6988"/>
              <a:ext cx="1980" cy="65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1000"/>
              </a:schemeClr>
            </a:solidFill>
            <a:ln w="317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6442" y="5381"/>
              <a:ext cx="543" cy="49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1000"/>
              </a:schemeClr>
            </a:solidFill>
            <a:ln w="317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3955" y="5883"/>
              <a:ext cx="12715" cy="2143"/>
            </a:xfrm>
            <a:custGeom>
              <a:avLst/>
              <a:gdLst>
                <a:gd name="connisteX0" fmla="*/ 0 w 8074025"/>
                <a:gd name="connsiteY0" fmla="*/ 1044575 h 1360593"/>
                <a:gd name="connisteX1" fmla="*/ 101600 w 8074025"/>
                <a:gd name="connsiteY1" fmla="*/ 1054735 h 1360593"/>
                <a:gd name="connisteX2" fmla="*/ 172720 w 8074025"/>
                <a:gd name="connsiteY2" fmla="*/ 1064895 h 1360593"/>
                <a:gd name="connisteX3" fmla="*/ 243840 w 8074025"/>
                <a:gd name="connsiteY3" fmla="*/ 1095375 h 1360593"/>
                <a:gd name="connisteX4" fmla="*/ 334645 w 8074025"/>
                <a:gd name="connsiteY4" fmla="*/ 1115695 h 1360593"/>
                <a:gd name="connisteX5" fmla="*/ 405765 w 8074025"/>
                <a:gd name="connsiteY5" fmla="*/ 1146175 h 1360593"/>
                <a:gd name="connisteX6" fmla="*/ 476885 w 8074025"/>
                <a:gd name="connsiteY6" fmla="*/ 1166495 h 1360593"/>
                <a:gd name="connisteX7" fmla="*/ 588645 w 8074025"/>
                <a:gd name="connsiteY7" fmla="*/ 1196975 h 1360593"/>
                <a:gd name="connisteX8" fmla="*/ 659765 w 8074025"/>
                <a:gd name="connsiteY8" fmla="*/ 1226820 h 1360593"/>
                <a:gd name="connisteX9" fmla="*/ 740410 w 8074025"/>
                <a:gd name="connsiteY9" fmla="*/ 1247140 h 1360593"/>
                <a:gd name="connisteX10" fmla="*/ 811530 w 8074025"/>
                <a:gd name="connsiteY10" fmla="*/ 1277620 h 1360593"/>
                <a:gd name="connisteX11" fmla="*/ 892810 w 8074025"/>
                <a:gd name="connsiteY11" fmla="*/ 1277620 h 1360593"/>
                <a:gd name="connisteX12" fmla="*/ 1004570 w 8074025"/>
                <a:gd name="connsiteY12" fmla="*/ 1287780 h 1360593"/>
                <a:gd name="connisteX13" fmla="*/ 1085215 w 8074025"/>
                <a:gd name="connsiteY13" fmla="*/ 1297940 h 1360593"/>
                <a:gd name="connisteX14" fmla="*/ 1176655 w 8074025"/>
                <a:gd name="connsiteY14" fmla="*/ 1308100 h 1360593"/>
                <a:gd name="connisteX15" fmla="*/ 1257935 w 8074025"/>
                <a:gd name="connsiteY15" fmla="*/ 1308100 h 1360593"/>
                <a:gd name="connisteX16" fmla="*/ 1390015 w 8074025"/>
                <a:gd name="connsiteY16" fmla="*/ 1338580 h 1360593"/>
                <a:gd name="connisteX17" fmla="*/ 1521460 w 8074025"/>
                <a:gd name="connsiteY17" fmla="*/ 1348740 h 1360593"/>
                <a:gd name="connisteX18" fmla="*/ 1653540 w 8074025"/>
                <a:gd name="connsiteY18" fmla="*/ 1358900 h 1360593"/>
                <a:gd name="connisteX19" fmla="*/ 1785620 w 8074025"/>
                <a:gd name="connsiteY19" fmla="*/ 1358900 h 1360593"/>
                <a:gd name="connisteX20" fmla="*/ 1876425 w 8074025"/>
                <a:gd name="connsiteY20" fmla="*/ 1358900 h 1360593"/>
                <a:gd name="connisteX21" fmla="*/ 2028825 w 8074025"/>
                <a:gd name="connsiteY21" fmla="*/ 1358900 h 1360593"/>
                <a:gd name="connisteX22" fmla="*/ 2099945 w 8074025"/>
                <a:gd name="connsiteY22" fmla="*/ 1358900 h 1360593"/>
                <a:gd name="connisteX23" fmla="*/ 2211705 w 8074025"/>
                <a:gd name="connsiteY23" fmla="*/ 1358900 h 1360593"/>
                <a:gd name="connisteX24" fmla="*/ 2282190 w 8074025"/>
                <a:gd name="connsiteY24" fmla="*/ 1358900 h 1360593"/>
                <a:gd name="connisteX25" fmla="*/ 2353310 w 8074025"/>
                <a:gd name="connsiteY25" fmla="*/ 1358900 h 1360593"/>
                <a:gd name="connisteX26" fmla="*/ 2495550 w 8074025"/>
                <a:gd name="connsiteY26" fmla="*/ 1358900 h 1360593"/>
                <a:gd name="connisteX27" fmla="*/ 2647315 w 8074025"/>
                <a:gd name="connsiteY27" fmla="*/ 1358900 h 1360593"/>
                <a:gd name="connisteX28" fmla="*/ 2748915 w 8074025"/>
                <a:gd name="connsiteY28" fmla="*/ 1358900 h 1360593"/>
                <a:gd name="connisteX29" fmla="*/ 2830195 w 8074025"/>
                <a:gd name="connsiteY29" fmla="*/ 1358900 h 1360593"/>
                <a:gd name="connisteX30" fmla="*/ 2901315 w 8074025"/>
                <a:gd name="connsiteY30" fmla="*/ 1338580 h 1360593"/>
                <a:gd name="connisteX31" fmla="*/ 2972435 w 8074025"/>
                <a:gd name="connsiteY31" fmla="*/ 1338580 h 1360593"/>
                <a:gd name="connisteX32" fmla="*/ 3083560 w 8074025"/>
                <a:gd name="connsiteY32" fmla="*/ 1328420 h 1360593"/>
                <a:gd name="connisteX33" fmla="*/ 3175000 w 8074025"/>
                <a:gd name="connsiteY33" fmla="*/ 1328420 h 1360593"/>
                <a:gd name="connisteX34" fmla="*/ 3276600 w 8074025"/>
                <a:gd name="connsiteY34" fmla="*/ 1318260 h 1360593"/>
                <a:gd name="connisteX35" fmla="*/ 3368040 w 8074025"/>
                <a:gd name="connsiteY35" fmla="*/ 1318260 h 1360593"/>
                <a:gd name="connisteX36" fmla="*/ 3469005 w 8074025"/>
                <a:gd name="connsiteY36" fmla="*/ 1318260 h 1360593"/>
                <a:gd name="connisteX37" fmla="*/ 3580765 w 8074025"/>
                <a:gd name="connsiteY37" fmla="*/ 1318260 h 1360593"/>
                <a:gd name="connisteX38" fmla="*/ 3682365 w 8074025"/>
                <a:gd name="connsiteY38" fmla="*/ 1318260 h 1360593"/>
                <a:gd name="connisteX39" fmla="*/ 3803650 w 8074025"/>
                <a:gd name="connsiteY39" fmla="*/ 1318260 h 1360593"/>
                <a:gd name="connisteX40" fmla="*/ 3925570 w 8074025"/>
                <a:gd name="connsiteY40" fmla="*/ 1308100 h 1360593"/>
                <a:gd name="connisteX41" fmla="*/ 4006850 w 8074025"/>
                <a:gd name="connsiteY41" fmla="*/ 1308100 h 1360593"/>
                <a:gd name="connisteX42" fmla="*/ 4108450 w 8074025"/>
                <a:gd name="connsiteY42" fmla="*/ 1308100 h 1360593"/>
                <a:gd name="connisteX43" fmla="*/ 4199255 w 8074025"/>
                <a:gd name="connsiteY43" fmla="*/ 1308100 h 1360593"/>
                <a:gd name="connisteX44" fmla="*/ 4300855 w 8074025"/>
                <a:gd name="connsiteY44" fmla="*/ 1308100 h 1360593"/>
                <a:gd name="connisteX45" fmla="*/ 4402455 w 8074025"/>
                <a:gd name="connsiteY45" fmla="*/ 1308100 h 1360593"/>
                <a:gd name="connisteX46" fmla="*/ 4483735 w 8074025"/>
                <a:gd name="connsiteY46" fmla="*/ 1297940 h 1360593"/>
                <a:gd name="connisteX47" fmla="*/ 4584700 w 8074025"/>
                <a:gd name="connsiteY47" fmla="*/ 1297940 h 1360593"/>
                <a:gd name="connisteX48" fmla="*/ 4676140 w 8074025"/>
                <a:gd name="connsiteY48" fmla="*/ 1287780 h 1360593"/>
                <a:gd name="connisteX49" fmla="*/ 4747260 w 8074025"/>
                <a:gd name="connsiteY49" fmla="*/ 1287780 h 1360593"/>
                <a:gd name="connisteX50" fmla="*/ 4828540 w 8074025"/>
                <a:gd name="connsiteY50" fmla="*/ 1267460 h 1360593"/>
                <a:gd name="connisteX51" fmla="*/ 4899025 w 8074025"/>
                <a:gd name="connsiteY51" fmla="*/ 1257300 h 1360593"/>
                <a:gd name="connisteX52" fmla="*/ 5020945 w 8074025"/>
                <a:gd name="connsiteY52" fmla="*/ 1257300 h 1360593"/>
                <a:gd name="connisteX53" fmla="*/ 5112385 w 8074025"/>
                <a:gd name="connsiteY53" fmla="*/ 1247140 h 1360593"/>
                <a:gd name="connisteX54" fmla="*/ 5254625 w 8074025"/>
                <a:gd name="connsiteY54" fmla="*/ 1217295 h 1360593"/>
                <a:gd name="connisteX55" fmla="*/ 5325110 w 8074025"/>
                <a:gd name="connsiteY55" fmla="*/ 1217295 h 1360593"/>
                <a:gd name="connisteX56" fmla="*/ 5396230 w 8074025"/>
                <a:gd name="connsiteY56" fmla="*/ 1207135 h 1360593"/>
                <a:gd name="connisteX57" fmla="*/ 5487670 w 8074025"/>
                <a:gd name="connsiteY57" fmla="*/ 1196975 h 1360593"/>
                <a:gd name="connisteX58" fmla="*/ 5579110 w 8074025"/>
                <a:gd name="connsiteY58" fmla="*/ 1166495 h 1360593"/>
                <a:gd name="connisteX59" fmla="*/ 5669915 w 8074025"/>
                <a:gd name="connsiteY59" fmla="*/ 1146175 h 1360593"/>
                <a:gd name="connisteX60" fmla="*/ 5741035 w 8074025"/>
                <a:gd name="connsiteY60" fmla="*/ 1136015 h 1360593"/>
                <a:gd name="connisteX61" fmla="*/ 5832475 w 8074025"/>
                <a:gd name="connsiteY61" fmla="*/ 1125855 h 1360593"/>
                <a:gd name="connisteX62" fmla="*/ 5903595 w 8074025"/>
                <a:gd name="connsiteY62" fmla="*/ 1105535 h 1360593"/>
                <a:gd name="connisteX63" fmla="*/ 5995035 w 8074025"/>
                <a:gd name="connsiteY63" fmla="*/ 1085215 h 1360593"/>
                <a:gd name="connisteX64" fmla="*/ 6065520 w 8074025"/>
                <a:gd name="connsiteY64" fmla="*/ 1064895 h 1360593"/>
                <a:gd name="connisteX65" fmla="*/ 6146800 w 8074025"/>
                <a:gd name="connsiteY65" fmla="*/ 1044575 h 1360593"/>
                <a:gd name="connisteX66" fmla="*/ 6228080 w 8074025"/>
                <a:gd name="connsiteY66" fmla="*/ 1014095 h 1360593"/>
                <a:gd name="connisteX67" fmla="*/ 6299200 w 8074025"/>
                <a:gd name="connsiteY67" fmla="*/ 1003935 h 1360593"/>
                <a:gd name="connisteX68" fmla="*/ 6380480 w 8074025"/>
                <a:gd name="connsiteY68" fmla="*/ 973455 h 1360593"/>
                <a:gd name="connisteX69" fmla="*/ 6450965 w 8074025"/>
                <a:gd name="connsiteY69" fmla="*/ 942975 h 1360593"/>
                <a:gd name="connisteX70" fmla="*/ 6522085 w 8074025"/>
                <a:gd name="connsiteY70" fmla="*/ 922655 h 1360593"/>
                <a:gd name="connisteX71" fmla="*/ 6603365 w 8074025"/>
                <a:gd name="connsiteY71" fmla="*/ 892175 h 1360593"/>
                <a:gd name="connisteX72" fmla="*/ 6715125 w 8074025"/>
                <a:gd name="connsiteY72" fmla="*/ 861695 h 1360593"/>
                <a:gd name="connisteX73" fmla="*/ 6796405 w 8074025"/>
                <a:gd name="connsiteY73" fmla="*/ 821690 h 1360593"/>
                <a:gd name="connisteX74" fmla="*/ 6887210 w 8074025"/>
                <a:gd name="connsiteY74" fmla="*/ 770890 h 1360593"/>
                <a:gd name="connisteX75" fmla="*/ 6988810 w 8074025"/>
                <a:gd name="connsiteY75" fmla="*/ 699770 h 1360593"/>
                <a:gd name="connisteX76" fmla="*/ 7070090 w 8074025"/>
                <a:gd name="connsiteY76" fmla="*/ 648970 h 1360593"/>
                <a:gd name="connisteX77" fmla="*/ 7151370 w 8074025"/>
                <a:gd name="connsiteY77" fmla="*/ 567690 h 1360593"/>
                <a:gd name="connisteX78" fmla="*/ 7221855 w 8074025"/>
                <a:gd name="connsiteY78" fmla="*/ 506730 h 1360593"/>
                <a:gd name="connisteX79" fmla="*/ 7303135 w 8074025"/>
                <a:gd name="connsiteY79" fmla="*/ 456565 h 1360593"/>
                <a:gd name="connisteX80" fmla="*/ 7384415 w 8074025"/>
                <a:gd name="connsiteY80" fmla="*/ 415925 h 1360593"/>
                <a:gd name="connisteX81" fmla="*/ 7455535 w 8074025"/>
                <a:gd name="connsiteY81" fmla="*/ 375285 h 1360593"/>
                <a:gd name="connisteX82" fmla="*/ 7597140 w 8074025"/>
                <a:gd name="connsiteY82" fmla="*/ 294005 h 1360593"/>
                <a:gd name="connisteX83" fmla="*/ 7668260 w 8074025"/>
                <a:gd name="connsiteY83" fmla="*/ 273685 h 1360593"/>
                <a:gd name="connisteX84" fmla="*/ 7739380 w 8074025"/>
                <a:gd name="connsiteY84" fmla="*/ 233045 h 1360593"/>
                <a:gd name="connisteX85" fmla="*/ 7810500 w 8074025"/>
                <a:gd name="connsiteY85" fmla="*/ 192405 h 1360593"/>
                <a:gd name="connisteX86" fmla="*/ 7881620 w 8074025"/>
                <a:gd name="connsiteY86" fmla="*/ 161925 h 1360593"/>
                <a:gd name="connisteX87" fmla="*/ 7962265 w 8074025"/>
                <a:gd name="connsiteY87" fmla="*/ 121285 h 1360593"/>
                <a:gd name="connisteX88" fmla="*/ 8033385 w 8074025"/>
                <a:gd name="connsiteY88" fmla="*/ 71120 h 1360593"/>
                <a:gd name="connisteX89" fmla="*/ 8074025 w 8074025"/>
                <a:gd name="connsiteY89" fmla="*/ 0 h 136059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  <a:cxn ang="0">
                  <a:pos x="connisteX71" y="connsiteY71"/>
                </a:cxn>
                <a:cxn ang="0">
                  <a:pos x="connisteX72" y="connsiteY72"/>
                </a:cxn>
                <a:cxn ang="0">
                  <a:pos x="connisteX73" y="connsiteY73"/>
                </a:cxn>
                <a:cxn ang="0">
                  <a:pos x="connisteX74" y="connsiteY74"/>
                </a:cxn>
                <a:cxn ang="0">
                  <a:pos x="connisteX75" y="connsiteY75"/>
                </a:cxn>
                <a:cxn ang="0">
                  <a:pos x="connisteX76" y="connsiteY76"/>
                </a:cxn>
                <a:cxn ang="0">
                  <a:pos x="connisteX77" y="connsiteY77"/>
                </a:cxn>
                <a:cxn ang="0">
                  <a:pos x="connisteX78" y="connsiteY78"/>
                </a:cxn>
                <a:cxn ang="0">
                  <a:pos x="connisteX79" y="connsiteY79"/>
                </a:cxn>
                <a:cxn ang="0">
                  <a:pos x="connisteX80" y="connsiteY80"/>
                </a:cxn>
                <a:cxn ang="0">
                  <a:pos x="connisteX81" y="connsiteY81"/>
                </a:cxn>
                <a:cxn ang="0">
                  <a:pos x="connisteX82" y="connsiteY82"/>
                </a:cxn>
                <a:cxn ang="0">
                  <a:pos x="connisteX83" y="connsiteY83"/>
                </a:cxn>
                <a:cxn ang="0">
                  <a:pos x="connisteX84" y="connsiteY84"/>
                </a:cxn>
                <a:cxn ang="0">
                  <a:pos x="connisteX85" y="connsiteY85"/>
                </a:cxn>
                <a:cxn ang="0">
                  <a:pos x="connisteX86" y="connsiteY86"/>
                </a:cxn>
                <a:cxn ang="0">
                  <a:pos x="connisteX87" y="connsiteY87"/>
                </a:cxn>
                <a:cxn ang="0">
                  <a:pos x="connisteX88" y="connsiteY88"/>
                </a:cxn>
                <a:cxn ang="0">
                  <a:pos x="connisteX89" y="connsiteY89"/>
                </a:cxn>
              </a:cxnLst>
              <a:rect l="l" t="t" r="r" b="b"/>
              <a:pathLst>
                <a:path w="8074025" h="1360593">
                  <a:moveTo>
                    <a:pt x="0" y="1044575"/>
                  </a:moveTo>
                  <a:cubicBezTo>
                    <a:pt x="19050" y="1046480"/>
                    <a:pt x="67310" y="1050925"/>
                    <a:pt x="101600" y="1054735"/>
                  </a:cubicBezTo>
                  <a:cubicBezTo>
                    <a:pt x="135890" y="1058545"/>
                    <a:pt x="144145" y="1056640"/>
                    <a:pt x="172720" y="1064895"/>
                  </a:cubicBezTo>
                  <a:cubicBezTo>
                    <a:pt x="201295" y="1073150"/>
                    <a:pt x="211455" y="1085215"/>
                    <a:pt x="243840" y="1095375"/>
                  </a:cubicBezTo>
                  <a:cubicBezTo>
                    <a:pt x="276225" y="1105535"/>
                    <a:pt x="302260" y="1105535"/>
                    <a:pt x="334645" y="1115695"/>
                  </a:cubicBezTo>
                  <a:cubicBezTo>
                    <a:pt x="367030" y="1125855"/>
                    <a:pt x="377190" y="1136015"/>
                    <a:pt x="405765" y="1146175"/>
                  </a:cubicBezTo>
                  <a:cubicBezTo>
                    <a:pt x="434340" y="1156335"/>
                    <a:pt x="440055" y="1156335"/>
                    <a:pt x="476885" y="1166495"/>
                  </a:cubicBezTo>
                  <a:cubicBezTo>
                    <a:pt x="513715" y="1176655"/>
                    <a:pt x="551815" y="1184910"/>
                    <a:pt x="588645" y="1196975"/>
                  </a:cubicBezTo>
                  <a:cubicBezTo>
                    <a:pt x="625475" y="1209040"/>
                    <a:pt x="629285" y="1216660"/>
                    <a:pt x="659765" y="1226820"/>
                  </a:cubicBezTo>
                  <a:cubicBezTo>
                    <a:pt x="690245" y="1236980"/>
                    <a:pt x="709930" y="1236980"/>
                    <a:pt x="740410" y="1247140"/>
                  </a:cubicBezTo>
                  <a:cubicBezTo>
                    <a:pt x="770890" y="1257300"/>
                    <a:pt x="781050" y="1271270"/>
                    <a:pt x="811530" y="1277620"/>
                  </a:cubicBezTo>
                  <a:cubicBezTo>
                    <a:pt x="842010" y="1283970"/>
                    <a:pt x="854075" y="1275715"/>
                    <a:pt x="892810" y="1277620"/>
                  </a:cubicBezTo>
                  <a:cubicBezTo>
                    <a:pt x="931545" y="1279525"/>
                    <a:pt x="965835" y="1283970"/>
                    <a:pt x="1004570" y="1287780"/>
                  </a:cubicBezTo>
                  <a:cubicBezTo>
                    <a:pt x="1043305" y="1291590"/>
                    <a:pt x="1050925" y="1294130"/>
                    <a:pt x="1085215" y="1297940"/>
                  </a:cubicBezTo>
                  <a:cubicBezTo>
                    <a:pt x="1119505" y="1301750"/>
                    <a:pt x="1142365" y="1306195"/>
                    <a:pt x="1176655" y="1308100"/>
                  </a:cubicBezTo>
                  <a:cubicBezTo>
                    <a:pt x="1210945" y="1310005"/>
                    <a:pt x="1215390" y="1301750"/>
                    <a:pt x="1257935" y="1308100"/>
                  </a:cubicBezTo>
                  <a:cubicBezTo>
                    <a:pt x="1300480" y="1314450"/>
                    <a:pt x="1337310" y="1330325"/>
                    <a:pt x="1390015" y="1338580"/>
                  </a:cubicBezTo>
                  <a:cubicBezTo>
                    <a:pt x="1442720" y="1346835"/>
                    <a:pt x="1468755" y="1344930"/>
                    <a:pt x="1521460" y="1348740"/>
                  </a:cubicBezTo>
                  <a:cubicBezTo>
                    <a:pt x="1574165" y="1352550"/>
                    <a:pt x="1600835" y="1356995"/>
                    <a:pt x="1653540" y="1358900"/>
                  </a:cubicBezTo>
                  <a:cubicBezTo>
                    <a:pt x="1706245" y="1360805"/>
                    <a:pt x="1741170" y="1358900"/>
                    <a:pt x="1785620" y="1358900"/>
                  </a:cubicBezTo>
                  <a:cubicBezTo>
                    <a:pt x="1830070" y="1358900"/>
                    <a:pt x="1827530" y="1358900"/>
                    <a:pt x="1876425" y="1358900"/>
                  </a:cubicBezTo>
                  <a:cubicBezTo>
                    <a:pt x="1925320" y="1358900"/>
                    <a:pt x="1984375" y="1358900"/>
                    <a:pt x="2028825" y="1358900"/>
                  </a:cubicBezTo>
                  <a:cubicBezTo>
                    <a:pt x="2073275" y="1358900"/>
                    <a:pt x="2063115" y="1358900"/>
                    <a:pt x="2099945" y="1358900"/>
                  </a:cubicBezTo>
                  <a:cubicBezTo>
                    <a:pt x="2136775" y="1358900"/>
                    <a:pt x="2175510" y="1358900"/>
                    <a:pt x="2211705" y="1358900"/>
                  </a:cubicBezTo>
                  <a:cubicBezTo>
                    <a:pt x="2247900" y="1358900"/>
                    <a:pt x="2253615" y="1358900"/>
                    <a:pt x="2282190" y="1358900"/>
                  </a:cubicBezTo>
                  <a:cubicBezTo>
                    <a:pt x="2310765" y="1358900"/>
                    <a:pt x="2310765" y="1358900"/>
                    <a:pt x="2353310" y="1358900"/>
                  </a:cubicBezTo>
                  <a:cubicBezTo>
                    <a:pt x="2395855" y="1358900"/>
                    <a:pt x="2436495" y="1358900"/>
                    <a:pt x="2495550" y="1358900"/>
                  </a:cubicBezTo>
                  <a:cubicBezTo>
                    <a:pt x="2554605" y="1358900"/>
                    <a:pt x="2596515" y="1358900"/>
                    <a:pt x="2647315" y="1358900"/>
                  </a:cubicBezTo>
                  <a:cubicBezTo>
                    <a:pt x="2698115" y="1358900"/>
                    <a:pt x="2712085" y="1358900"/>
                    <a:pt x="2748915" y="1358900"/>
                  </a:cubicBezTo>
                  <a:cubicBezTo>
                    <a:pt x="2785745" y="1358900"/>
                    <a:pt x="2799715" y="1362710"/>
                    <a:pt x="2830195" y="1358900"/>
                  </a:cubicBezTo>
                  <a:cubicBezTo>
                    <a:pt x="2860675" y="1355090"/>
                    <a:pt x="2872740" y="1342390"/>
                    <a:pt x="2901315" y="1338580"/>
                  </a:cubicBezTo>
                  <a:cubicBezTo>
                    <a:pt x="2929890" y="1334770"/>
                    <a:pt x="2936240" y="1340485"/>
                    <a:pt x="2972435" y="1338580"/>
                  </a:cubicBezTo>
                  <a:cubicBezTo>
                    <a:pt x="3008630" y="1336675"/>
                    <a:pt x="3042920" y="1330325"/>
                    <a:pt x="3083560" y="1328420"/>
                  </a:cubicBezTo>
                  <a:cubicBezTo>
                    <a:pt x="3124200" y="1326515"/>
                    <a:pt x="3136265" y="1330325"/>
                    <a:pt x="3175000" y="1328420"/>
                  </a:cubicBezTo>
                  <a:cubicBezTo>
                    <a:pt x="3213735" y="1326515"/>
                    <a:pt x="3237865" y="1320165"/>
                    <a:pt x="3276600" y="1318260"/>
                  </a:cubicBezTo>
                  <a:cubicBezTo>
                    <a:pt x="3315335" y="1316355"/>
                    <a:pt x="3329305" y="1318260"/>
                    <a:pt x="3368040" y="1318260"/>
                  </a:cubicBezTo>
                  <a:cubicBezTo>
                    <a:pt x="3406775" y="1318260"/>
                    <a:pt x="3426460" y="1318260"/>
                    <a:pt x="3469005" y="1318260"/>
                  </a:cubicBezTo>
                  <a:cubicBezTo>
                    <a:pt x="3511550" y="1318260"/>
                    <a:pt x="3538220" y="1318260"/>
                    <a:pt x="3580765" y="1318260"/>
                  </a:cubicBezTo>
                  <a:cubicBezTo>
                    <a:pt x="3623310" y="1318260"/>
                    <a:pt x="3637915" y="1318260"/>
                    <a:pt x="3682365" y="1318260"/>
                  </a:cubicBezTo>
                  <a:cubicBezTo>
                    <a:pt x="3726815" y="1318260"/>
                    <a:pt x="3754755" y="1320165"/>
                    <a:pt x="3803650" y="1318260"/>
                  </a:cubicBezTo>
                  <a:cubicBezTo>
                    <a:pt x="3852545" y="1316355"/>
                    <a:pt x="3884930" y="1310005"/>
                    <a:pt x="3925570" y="1308100"/>
                  </a:cubicBezTo>
                  <a:cubicBezTo>
                    <a:pt x="3966210" y="1306195"/>
                    <a:pt x="3970020" y="1308100"/>
                    <a:pt x="4006850" y="1308100"/>
                  </a:cubicBezTo>
                  <a:cubicBezTo>
                    <a:pt x="4043680" y="1308100"/>
                    <a:pt x="4069715" y="1308100"/>
                    <a:pt x="4108450" y="1308100"/>
                  </a:cubicBezTo>
                  <a:cubicBezTo>
                    <a:pt x="4147185" y="1308100"/>
                    <a:pt x="4160520" y="1308100"/>
                    <a:pt x="4199255" y="1308100"/>
                  </a:cubicBezTo>
                  <a:cubicBezTo>
                    <a:pt x="4237990" y="1308100"/>
                    <a:pt x="4260215" y="1308100"/>
                    <a:pt x="4300855" y="1308100"/>
                  </a:cubicBezTo>
                  <a:cubicBezTo>
                    <a:pt x="4341495" y="1308100"/>
                    <a:pt x="4365625" y="1310005"/>
                    <a:pt x="4402455" y="1308100"/>
                  </a:cubicBezTo>
                  <a:cubicBezTo>
                    <a:pt x="4439285" y="1306195"/>
                    <a:pt x="4447540" y="1299845"/>
                    <a:pt x="4483735" y="1297940"/>
                  </a:cubicBezTo>
                  <a:cubicBezTo>
                    <a:pt x="4519930" y="1296035"/>
                    <a:pt x="4545965" y="1299845"/>
                    <a:pt x="4584700" y="1297940"/>
                  </a:cubicBezTo>
                  <a:cubicBezTo>
                    <a:pt x="4623435" y="1296035"/>
                    <a:pt x="4643755" y="1289685"/>
                    <a:pt x="4676140" y="1287780"/>
                  </a:cubicBezTo>
                  <a:cubicBezTo>
                    <a:pt x="4708525" y="1285875"/>
                    <a:pt x="4716780" y="1291590"/>
                    <a:pt x="4747260" y="1287780"/>
                  </a:cubicBezTo>
                  <a:cubicBezTo>
                    <a:pt x="4777740" y="1283970"/>
                    <a:pt x="4798060" y="1273810"/>
                    <a:pt x="4828540" y="1267460"/>
                  </a:cubicBezTo>
                  <a:cubicBezTo>
                    <a:pt x="4859020" y="1261110"/>
                    <a:pt x="4860290" y="1259205"/>
                    <a:pt x="4899025" y="1257300"/>
                  </a:cubicBezTo>
                  <a:cubicBezTo>
                    <a:pt x="4937760" y="1255395"/>
                    <a:pt x="4978400" y="1259205"/>
                    <a:pt x="5020945" y="1257300"/>
                  </a:cubicBezTo>
                  <a:cubicBezTo>
                    <a:pt x="5063490" y="1255395"/>
                    <a:pt x="5065395" y="1255395"/>
                    <a:pt x="5112385" y="1247140"/>
                  </a:cubicBezTo>
                  <a:cubicBezTo>
                    <a:pt x="5159375" y="1238885"/>
                    <a:pt x="5212080" y="1223010"/>
                    <a:pt x="5254625" y="1217295"/>
                  </a:cubicBezTo>
                  <a:cubicBezTo>
                    <a:pt x="5297170" y="1211580"/>
                    <a:pt x="5296535" y="1219200"/>
                    <a:pt x="5325110" y="1217295"/>
                  </a:cubicBezTo>
                  <a:cubicBezTo>
                    <a:pt x="5353685" y="1215390"/>
                    <a:pt x="5363845" y="1210945"/>
                    <a:pt x="5396230" y="1207135"/>
                  </a:cubicBezTo>
                  <a:cubicBezTo>
                    <a:pt x="5428615" y="1203325"/>
                    <a:pt x="5450840" y="1205230"/>
                    <a:pt x="5487670" y="1196975"/>
                  </a:cubicBezTo>
                  <a:cubicBezTo>
                    <a:pt x="5524500" y="1188720"/>
                    <a:pt x="5542915" y="1176655"/>
                    <a:pt x="5579110" y="1166495"/>
                  </a:cubicBezTo>
                  <a:cubicBezTo>
                    <a:pt x="5615305" y="1156335"/>
                    <a:pt x="5637530" y="1152525"/>
                    <a:pt x="5669915" y="1146175"/>
                  </a:cubicBezTo>
                  <a:cubicBezTo>
                    <a:pt x="5702300" y="1139825"/>
                    <a:pt x="5708650" y="1139825"/>
                    <a:pt x="5741035" y="1136015"/>
                  </a:cubicBezTo>
                  <a:cubicBezTo>
                    <a:pt x="5773420" y="1132205"/>
                    <a:pt x="5800090" y="1132205"/>
                    <a:pt x="5832475" y="1125855"/>
                  </a:cubicBezTo>
                  <a:cubicBezTo>
                    <a:pt x="5864860" y="1119505"/>
                    <a:pt x="5871210" y="1113790"/>
                    <a:pt x="5903595" y="1105535"/>
                  </a:cubicBezTo>
                  <a:cubicBezTo>
                    <a:pt x="5935980" y="1097280"/>
                    <a:pt x="5962650" y="1093470"/>
                    <a:pt x="5995035" y="1085215"/>
                  </a:cubicBezTo>
                  <a:cubicBezTo>
                    <a:pt x="6027420" y="1076960"/>
                    <a:pt x="6035040" y="1073150"/>
                    <a:pt x="6065520" y="1064895"/>
                  </a:cubicBezTo>
                  <a:cubicBezTo>
                    <a:pt x="6096000" y="1056640"/>
                    <a:pt x="6114415" y="1054735"/>
                    <a:pt x="6146800" y="1044575"/>
                  </a:cubicBezTo>
                  <a:cubicBezTo>
                    <a:pt x="6179185" y="1034415"/>
                    <a:pt x="6197600" y="1022350"/>
                    <a:pt x="6228080" y="1014095"/>
                  </a:cubicBezTo>
                  <a:cubicBezTo>
                    <a:pt x="6258560" y="1005840"/>
                    <a:pt x="6268720" y="1012190"/>
                    <a:pt x="6299200" y="1003935"/>
                  </a:cubicBezTo>
                  <a:cubicBezTo>
                    <a:pt x="6329680" y="995680"/>
                    <a:pt x="6350000" y="985520"/>
                    <a:pt x="6380480" y="973455"/>
                  </a:cubicBezTo>
                  <a:cubicBezTo>
                    <a:pt x="6410960" y="961390"/>
                    <a:pt x="6422390" y="953135"/>
                    <a:pt x="6450965" y="942975"/>
                  </a:cubicBezTo>
                  <a:cubicBezTo>
                    <a:pt x="6479540" y="932815"/>
                    <a:pt x="6491605" y="932815"/>
                    <a:pt x="6522085" y="922655"/>
                  </a:cubicBezTo>
                  <a:cubicBezTo>
                    <a:pt x="6552565" y="912495"/>
                    <a:pt x="6564630" y="904240"/>
                    <a:pt x="6603365" y="892175"/>
                  </a:cubicBezTo>
                  <a:cubicBezTo>
                    <a:pt x="6642100" y="880110"/>
                    <a:pt x="6676390" y="875665"/>
                    <a:pt x="6715125" y="861695"/>
                  </a:cubicBezTo>
                  <a:cubicBezTo>
                    <a:pt x="6753860" y="847725"/>
                    <a:pt x="6762115" y="840105"/>
                    <a:pt x="6796405" y="821690"/>
                  </a:cubicBezTo>
                  <a:cubicBezTo>
                    <a:pt x="6830695" y="803275"/>
                    <a:pt x="6848475" y="795020"/>
                    <a:pt x="6887210" y="770890"/>
                  </a:cubicBezTo>
                  <a:cubicBezTo>
                    <a:pt x="6925945" y="746760"/>
                    <a:pt x="6951980" y="723900"/>
                    <a:pt x="6988810" y="699770"/>
                  </a:cubicBezTo>
                  <a:cubicBezTo>
                    <a:pt x="7025640" y="675640"/>
                    <a:pt x="7037705" y="675640"/>
                    <a:pt x="7070090" y="648970"/>
                  </a:cubicBezTo>
                  <a:cubicBezTo>
                    <a:pt x="7102475" y="622300"/>
                    <a:pt x="7120890" y="596265"/>
                    <a:pt x="7151370" y="567690"/>
                  </a:cubicBezTo>
                  <a:cubicBezTo>
                    <a:pt x="7181850" y="539115"/>
                    <a:pt x="7191375" y="528955"/>
                    <a:pt x="7221855" y="506730"/>
                  </a:cubicBezTo>
                  <a:cubicBezTo>
                    <a:pt x="7252335" y="484505"/>
                    <a:pt x="7270750" y="474980"/>
                    <a:pt x="7303135" y="456565"/>
                  </a:cubicBezTo>
                  <a:cubicBezTo>
                    <a:pt x="7335520" y="438150"/>
                    <a:pt x="7353935" y="432435"/>
                    <a:pt x="7384415" y="415925"/>
                  </a:cubicBezTo>
                  <a:cubicBezTo>
                    <a:pt x="7414895" y="399415"/>
                    <a:pt x="7412990" y="399415"/>
                    <a:pt x="7455535" y="375285"/>
                  </a:cubicBezTo>
                  <a:cubicBezTo>
                    <a:pt x="7498080" y="351155"/>
                    <a:pt x="7554595" y="314325"/>
                    <a:pt x="7597140" y="294005"/>
                  </a:cubicBezTo>
                  <a:cubicBezTo>
                    <a:pt x="7639685" y="273685"/>
                    <a:pt x="7639685" y="285750"/>
                    <a:pt x="7668260" y="273685"/>
                  </a:cubicBezTo>
                  <a:cubicBezTo>
                    <a:pt x="7696835" y="261620"/>
                    <a:pt x="7710805" y="249555"/>
                    <a:pt x="7739380" y="233045"/>
                  </a:cubicBezTo>
                  <a:cubicBezTo>
                    <a:pt x="7767955" y="216535"/>
                    <a:pt x="7781925" y="206375"/>
                    <a:pt x="7810500" y="192405"/>
                  </a:cubicBezTo>
                  <a:cubicBezTo>
                    <a:pt x="7839075" y="178435"/>
                    <a:pt x="7851140" y="175895"/>
                    <a:pt x="7881620" y="161925"/>
                  </a:cubicBezTo>
                  <a:cubicBezTo>
                    <a:pt x="7912100" y="147955"/>
                    <a:pt x="7931785" y="139700"/>
                    <a:pt x="7962265" y="121285"/>
                  </a:cubicBezTo>
                  <a:cubicBezTo>
                    <a:pt x="7992745" y="102870"/>
                    <a:pt x="8011160" y="95250"/>
                    <a:pt x="8033385" y="71120"/>
                  </a:cubicBezTo>
                  <a:cubicBezTo>
                    <a:pt x="8055610" y="46990"/>
                    <a:pt x="8067040" y="13335"/>
                    <a:pt x="8074025" y="0"/>
                  </a:cubicBezTo>
                </a:path>
              </a:pathLst>
            </a:cu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aphicFrame>
        <p:nvGraphicFramePr>
          <p:cNvPr id="26" name="表格 25"/>
          <p:cNvGraphicFramePr/>
          <p:nvPr>
            <p:custDataLst>
              <p:tags r:id="rId1"/>
            </p:custDataLst>
          </p:nvPr>
        </p:nvGraphicFramePr>
        <p:xfrm>
          <a:off x="7687945" y="3802380"/>
          <a:ext cx="4208145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8145"/>
              </a:tblGrid>
              <a:tr h="2819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 u="sng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isEven(x:</a:t>
                      </a:r>
                      <a:r>
                        <a:rPr lang="en-US" sz="1800" b="1" u="sng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b="1" u="sng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):boolean</a:t>
                      </a:r>
                      <a:endParaRPr lang="en-US" altLang="en-US" sz="1800" b="1" u="sng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19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 u="sng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isOdd(x:</a:t>
                      </a:r>
                      <a:r>
                        <a:rPr lang="en-US" sz="1800" b="1" u="sng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b="1" u="sng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):boolean</a:t>
                      </a:r>
                      <a:endParaRPr lang="en-US" altLang="en-US" sz="1800" b="1" u="sng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19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 u="sng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isPrime(x:</a:t>
                      </a:r>
                      <a:r>
                        <a:rPr lang="en-US" sz="1800" b="1" u="sng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800" b="1" u="sng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):boolean</a:t>
                      </a:r>
                      <a:endParaRPr lang="en-US" altLang="en-US" sz="1800" b="1" u="sng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/>
          <p:nvPr>
            <p:custDataLst>
              <p:tags r:id="rId2"/>
            </p:custDataLst>
          </p:nvPr>
        </p:nvGraphicFramePr>
        <p:xfrm>
          <a:off x="7682865" y="5122545"/>
          <a:ext cx="4208145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8145"/>
              </a:tblGrid>
              <a:tr h="2819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 u="sng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isEven(x:</a:t>
                      </a:r>
                      <a:r>
                        <a:rPr lang="zh-CN" altLang="en-US" sz="1800" b="1" u="sng">
                          <a:solidFill>
                            <a:srgbClr val="FF0000"/>
                          </a:solidFill>
                          <a:sym typeface="+mn-ea"/>
                        </a:rPr>
                        <a:t>Mylnteger</a:t>
                      </a:r>
                      <a:r>
                        <a:rPr lang="en-US" sz="1800" b="1" u="sng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):boolean</a:t>
                      </a:r>
                      <a:endParaRPr lang="en-US" altLang="en-US" sz="1800" b="1" u="sng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19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 u="sng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isOdd(x:</a:t>
                      </a:r>
                      <a:r>
                        <a:rPr lang="zh-CN" altLang="en-US" sz="1800" b="1" u="sng">
                          <a:solidFill>
                            <a:srgbClr val="FF0000"/>
                          </a:solidFill>
                          <a:sym typeface="+mn-ea"/>
                        </a:rPr>
                        <a:t>Mylnteger</a:t>
                      </a:r>
                      <a:r>
                        <a:rPr lang="en-US" sz="1800" b="1" u="sng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):boolean</a:t>
                      </a:r>
                      <a:endParaRPr lang="en-US" altLang="en-US" sz="1800" b="1" u="sng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819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1" u="sng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isPrime(x:</a:t>
                      </a:r>
                      <a:r>
                        <a:rPr lang="zh-CN" altLang="en-US" sz="1800" b="1" u="sng">
                          <a:solidFill>
                            <a:srgbClr val="FF0000"/>
                          </a:solidFill>
                          <a:sym typeface="+mn-ea"/>
                        </a:rPr>
                        <a:t>Mylnteger</a:t>
                      </a:r>
                      <a:r>
                        <a:rPr lang="en-US" sz="1800" b="1" u="sng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):boolean</a:t>
                      </a:r>
                      <a:endParaRPr lang="en-US" altLang="en-US" sz="1800" b="1" u="sng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4" grpId="0" animBg="1"/>
      <p:bldP spid="4" grpId="1" animBg="1"/>
      <p:bldP spid="13" grpId="0" animBg="1"/>
      <p:bldP spid="13" grpId="1" animBg="1"/>
      <p:bldP spid="7" grpId="0" animBg="1"/>
      <p:bldP spid="7" grpId="1" animBg="1"/>
      <p:bldP spid="22" grpId="0" animBg="1"/>
      <p:bldP spid="22" grpId="1" animBg="1"/>
      <p:bldP spid="17" grpId="0"/>
      <p:bldP spid="17" grpId="1"/>
      <p:bldP spid="18" grpId="0"/>
      <p:bldP spid="18" grpId="1"/>
      <p:bldP spid="29" grpId="0" animBg="1"/>
      <p:bldP spid="29" grpId="1" animBg="1"/>
      <p:bldP spid="6" grpId="0"/>
      <p:bldP spid="6" grpId="1"/>
      <p:bldP spid="8" grpId="0" animBg="1"/>
      <p:bldP spid="8" grpId="1" animBg="1"/>
      <p:bldP spid="10" grpId="0"/>
      <p:bldP spid="10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80645" y="3357245"/>
            <a:ext cx="7404735" cy="175387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645" y="943610"/>
            <a:ext cx="7404100" cy="5621020"/>
          </a:xfr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这个类包括：</a:t>
            </a:r>
            <a:r>
              <a:rPr lang="zh-CN" altLang="en-US" b="1">
                <a:sym typeface="+mn-ea"/>
              </a:rPr>
              <a:t>  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一个名为 value 的int 型数据域.存储这个对象表示的int 值。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— 个为指定的int 值，创建 Mylnteger 对象的构造方法。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rgbClr val="00B050"/>
                </a:solidFill>
              </a:rPr>
              <a:t>一个返回</a:t>
            </a:r>
            <a:r>
              <a:rPr lang="en-US" altLang="zh-CN" b="1">
                <a:solidFill>
                  <a:srgbClr val="00B050"/>
                </a:solidFill>
              </a:rPr>
              <a:t>int</a:t>
            </a:r>
            <a:r>
              <a:rPr lang="zh-CN" altLang="en-US" b="1">
                <a:solidFill>
                  <a:srgbClr val="00B050"/>
                </a:solidFill>
              </a:rPr>
              <a:t>值的</a:t>
            </a:r>
            <a:r>
              <a:rPr lang="en-US" altLang="zh-CN" b="1">
                <a:solidFill>
                  <a:srgbClr val="00B050"/>
                </a:solidFill>
              </a:rPr>
              <a:t>get</a:t>
            </a:r>
            <a:r>
              <a:rPr lang="zh-CN" altLang="en-US" b="1">
                <a:solidFill>
                  <a:srgbClr val="00B050"/>
                </a:solidFill>
              </a:rPr>
              <a:t>方法。</a:t>
            </a:r>
            <a:r>
              <a:rPr lang="zh-CN" altLang="en-US" b="1">
                <a:solidFill>
                  <a:srgbClr val="0070C0"/>
                </a:solidFill>
              </a:rPr>
              <a:t> </a:t>
            </a:r>
            <a:endParaRPr lang="zh-CN" altLang="en-US" b="1">
              <a:solidFill>
                <a:srgbClr val="0070C0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如果值分别为偶数、奇数或素数，那么isEven()、isOdd()和isPrime() 方法都会返回 true 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rgbClr val="0070C0"/>
                </a:solidFill>
              </a:rPr>
              <a:t>如果指定值分别为偶数、奇数或素数，那么 isEven(</a:t>
            </a:r>
            <a:r>
              <a:rPr lang="zh-CN" altLang="en-US" b="1">
                <a:solidFill>
                  <a:srgbClr val="FF0000"/>
                </a:solidFill>
              </a:rPr>
              <a:t>int</a:t>
            </a:r>
            <a:r>
              <a:rPr lang="zh-CN" altLang="en-US" b="1">
                <a:solidFill>
                  <a:srgbClr val="0070C0"/>
                </a:solidFill>
              </a:rPr>
              <a:t>)、isOdd(</a:t>
            </a:r>
            <a:r>
              <a:rPr lang="zh-CN" altLang="en-US" b="1">
                <a:solidFill>
                  <a:srgbClr val="FF0000"/>
                </a:solidFill>
              </a:rPr>
              <a:t>int</a:t>
            </a:r>
            <a:r>
              <a:rPr lang="zh-CN" altLang="en-US" b="1">
                <a:solidFill>
                  <a:srgbClr val="0070C0"/>
                </a:solidFill>
              </a:rPr>
              <a:t>)和 isPrime(</a:t>
            </a:r>
            <a:r>
              <a:rPr lang="zh-CN" altLang="en-US" b="1">
                <a:solidFill>
                  <a:srgbClr val="FF0000"/>
                </a:solidFill>
              </a:rPr>
              <a:t>int</a:t>
            </a:r>
            <a:r>
              <a:rPr lang="zh-CN" altLang="en-US" b="1">
                <a:solidFill>
                  <a:srgbClr val="0070C0"/>
                </a:solidFill>
              </a:rPr>
              <a:t>)会返回 true。</a:t>
            </a:r>
            <a:endParaRPr lang="zh-CN" altLang="en-US" b="1">
              <a:solidFill>
                <a:srgbClr val="0070C0"/>
              </a:solidFill>
            </a:endParaRPr>
          </a:p>
          <a:p>
            <a:r>
              <a:rPr lang="zh-CN" altLang="en-US" b="1">
                <a:solidFill>
                  <a:srgbClr val="0070C0"/>
                </a:solidFill>
                <a:sym typeface="+mn-ea"/>
              </a:rPr>
              <a:t>如果指定值分别为偶数、奇数或素数，那么 isEven(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Mylnteger</a:t>
            </a:r>
            <a:r>
              <a:rPr lang="zh-CN" altLang="en-US" b="1">
                <a:solidFill>
                  <a:srgbClr val="0070C0"/>
                </a:solidFill>
                <a:sym typeface="+mn-ea"/>
              </a:rPr>
              <a:t>)、isOdd(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Mylnteger</a:t>
            </a:r>
            <a:r>
              <a:rPr lang="zh-CN" altLang="en-US" b="1">
                <a:solidFill>
                  <a:srgbClr val="0070C0"/>
                </a:solidFill>
                <a:sym typeface="+mn-ea"/>
              </a:rPr>
              <a:t>)和 isPrime(</a:t>
            </a:r>
            <a:r>
              <a:rPr lang="zh-CN" altLang="en-US" b="1">
                <a:solidFill>
                  <a:srgbClr val="0070C0"/>
                </a:solidFill>
                <a:sym typeface="+mn-ea"/>
              </a:rPr>
              <a:t>Mylnteger</a:t>
            </a:r>
            <a:r>
              <a:rPr lang="zh-CN" altLang="en-US" b="1">
                <a:solidFill>
                  <a:srgbClr val="0070C0"/>
                </a:solidFill>
                <a:sym typeface="+mn-ea"/>
              </a:rPr>
              <a:t>)会返回 true。</a:t>
            </a:r>
            <a:r>
              <a:rPr lang="zh-CN" altLang="en-US" b="1">
                <a:solidFill>
                  <a:srgbClr val="0070C0"/>
                </a:solidFill>
              </a:rPr>
              <a:t> </a:t>
            </a:r>
            <a:endParaRPr lang="zh-CN" altLang="en-US" b="1">
              <a:solidFill>
                <a:srgbClr val="0070C0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如果该对象的值与指定的值相等，那么equals(int)返回 true </a:t>
            </a:r>
            <a:endParaRPr lang="zh-CN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画出该类的</a:t>
            </a:r>
            <a:r>
              <a:rPr lang="en-US" altLang="zh-CN" b="1">
                <a:solidFill>
                  <a:schemeClr val="tx1"/>
                </a:solidFill>
              </a:rPr>
              <a:t>UML</a:t>
            </a:r>
            <a:r>
              <a:rPr lang="zh-CN" altLang="en-US" b="1">
                <a:solidFill>
                  <a:schemeClr val="tx1"/>
                </a:solidFill>
              </a:rPr>
              <a:t>图并实现这个类。</a:t>
            </a:r>
            <a:endParaRPr lang="zh-CN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</a:rPr>
              <a:t>编写客户程序测试这个类中的所有方法。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" y="131445"/>
            <a:ext cx="11788775" cy="705485"/>
          </a:xfrm>
        </p:spPr>
        <p:txBody>
          <a:bodyPr>
            <a:normAutofit/>
          </a:bodyPr>
          <a:p>
            <a:r>
              <a:rPr lang="zh-CN" altLang="en-US"/>
              <a:t>(Mylnteger 类）设计一个名为 Mylnteger 的类。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77205" y="3792220"/>
            <a:ext cx="1198880" cy="398780"/>
          </a:xfrm>
          <a:prstGeom prst="rect">
            <a:avLst/>
          </a:prstGeom>
          <a:solidFill>
            <a:schemeClr val="accent4"/>
          </a:solidFill>
        </p:spPr>
        <p:txBody>
          <a:bodyPr wrap="none" rtlCol="0" anchor="t">
            <a:spAutoFit/>
          </a:bodyPr>
          <a:p>
            <a:r>
              <a:rPr lang="zh-CN" sz="20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静态方法</a:t>
            </a:r>
            <a:endParaRPr lang="zh-CN" sz="2000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77205" y="4364990"/>
            <a:ext cx="1198880" cy="398780"/>
          </a:xfrm>
          <a:prstGeom prst="rect">
            <a:avLst/>
          </a:prstGeom>
          <a:solidFill>
            <a:schemeClr val="accent4"/>
          </a:solidFill>
        </p:spPr>
        <p:txBody>
          <a:bodyPr wrap="none" rtlCol="0" anchor="t">
            <a:spAutoFit/>
          </a:bodyPr>
          <a:p>
            <a:r>
              <a:rPr lang="zh-CN" sz="20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重载方法</a:t>
            </a:r>
            <a:endParaRPr lang="zh-CN" sz="2000" dirty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graphicFrame>
        <p:nvGraphicFramePr>
          <p:cNvPr id="14" name="表格 13"/>
          <p:cNvGraphicFramePr/>
          <p:nvPr>
            <p:custDataLst>
              <p:tags r:id="rId1"/>
            </p:custDataLst>
          </p:nvPr>
        </p:nvGraphicFramePr>
        <p:xfrm>
          <a:off x="7607300" y="1252220"/>
          <a:ext cx="4208145" cy="4791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8145"/>
              </a:tblGrid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Mylnteger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solidFill>
                            <a:srgbClr val="7030A0"/>
                          </a:solidFill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</a:rPr>
                        <a:t>-value</a:t>
                      </a:r>
                      <a:r>
                        <a:rPr lang="en-US" sz="20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</a:rPr>
                        <a:t>：int</a:t>
                      </a:r>
                      <a:endParaRPr lang="en-US" altLang="en-US" sz="2000" b="1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2000" b="1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</a:t>
                      </a: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Mylnteger(value :int )</a:t>
                      </a:r>
                      <a:endParaRPr lang="en-US" sz="20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en-US" sz="2000" b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+getValue():int</a:t>
                      </a:r>
                      <a:endParaRPr lang="en-US" altLang="en-US" sz="2000" b="1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2000" b="1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</a:t>
                      </a: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isEven():boolean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2000" b="1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</a:t>
                      </a: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isOdd():boolean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2000" b="1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</a:t>
                      </a: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isPrime():boolean</a:t>
                      </a:r>
                      <a:endParaRPr lang="en-US" altLang="en-US" sz="2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2000" b="1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</a:t>
                      </a:r>
                      <a:r>
                        <a:rPr lang="en-US" sz="2000" b="1" u="sng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isEven(x:int):boolean</a:t>
                      </a:r>
                      <a:endParaRPr lang="en-US" altLang="en-US" sz="2000" b="1" u="sng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2000" b="1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</a:t>
                      </a:r>
                      <a:r>
                        <a:rPr lang="en-US" sz="2000" b="1" u="sng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isOdd(x:int):boolean</a:t>
                      </a:r>
                      <a:endParaRPr lang="en-US" altLang="en-US" sz="2000" b="1" u="sng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90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2000" b="1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</a:t>
                      </a:r>
                      <a:r>
                        <a:rPr lang="en-US" sz="2000" b="1" u="sng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isPrime(x:int):boolean</a:t>
                      </a:r>
                      <a:endParaRPr lang="en-US" altLang="en-US" sz="2000" b="1" u="sng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</a:t>
                      </a:r>
                      <a:r>
                        <a:rPr lang="en-US" sz="1800" b="1" u="sng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isEven(x:</a:t>
                      </a:r>
                      <a:r>
                        <a:rPr lang="zh-CN" altLang="en-US" sz="1800" b="1" u="sng">
                          <a:solidFill>
                            <a:srgbClr val="0070C0"/>
                          </a:solidFill>
                          <a:sym typeface="+mn-ea"/>
                        </a:rPr>
                        <a:t>Mylnteger</a:t>
                      </a:r>
                      <a:r>
                        <a:rPr lang="en-US" sz="1800" b="1" u="sng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):boolean</a:t>
                      </a:r>
                      <a:endParaRPr lang="en-US" altLang="en-US" sz="1800" b="1" u="sng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</a:t>
                      </a:r>
                      <a:r>
                        <a:rPr lang="en-US" sz="1800" b="1" u="sng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isOdd(x:</a:t>
                      </a:r>
                      <a:r>
                        <a:rPr lang="zh-CN" altLang="en-US" sz="1800" b="1" u="sng">
                          <a:solidFill>
                            <a:srgbClr val="0070C0"/>
                          </a:solidFill>
                          <a:sym typeface="+mn-ea"/>
                        </a:rPr>
                        <a:t>Mylnteger</a:t>
                      </a:r>
                      <a:r>
                        <a:rPr lang="en-US" sz="1800" b="1" u="sng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):boolean</a:t>
                      </a:r>
                      <a:endParaRPr lang="en-US" altLang="en-US" sz="1800" b="1" u="sng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 b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</a:t>
                      </a:r>
                      <a:r>
                        <a:rPr lang="en-US" sz="1800" b="1" u="sng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isPrime(x:</a:t>
                      </a:r>
                      <a:r>
                        <a:rPr lang="zh-CN" altLang="en-US" sz="1800" b="1" u="sng">
                          <a:solidFill>
                            <a:srgbClr val="0070C0"/>
                          </a:solidFill>
                          <a:sym typeface="+mn-ea"/>
                        </a:rPr>
                        <a:t>Mylnteger</a:t>
                      </a:r>
                      <a:r>
                        <a:rPr lang="en-US" sz="1800" b="1" u="sng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):boolean</a:t>
                      </a:r>
                      <a:endParaRPr lang="en-US" altLang="en-US" sz="1800" b="1" u="sng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equals(x: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sym typeface="+mn-ea"/>
                        </a:rPr>
                        <a:t>int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):boolean</a:t>
                      </a:r>
                      <a:endParaRPr lang="en-US" altLang="en-US" sz="1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4" grpId="1" animBg="1"/>
      <p:bldP spid="13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wrap="none" lIns="92075" tIns="46038" rIns="92075" bIns="46038" anchor="ctr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solidFill>
                  <a:schemeClr val="tx1"/>
                </a:solidFill>
              </a:rPr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124460" y="149860"/>
            <a:ext cx="9144000" cy="690563"/>
          </a:xfrm>
        </p:spPr>
        <p:txBody>
          <a:bodyPr vert="horz" wrap="square" lIns="92075" tIns="46038" rIns="92075" bIns="46038" anchor="ctr" anchorCtr="0"/>
          <a:p>
            <a:pPr>
              <a:buNone/>
            </a:pPr>
            <a:r>
              <a:rPr lang="zh-CN" altLang="en-US" b="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问题</a:t>
            </a:r>
            <a:r>
              <a:rPr lang="en-US" altLang="zh-CN" b="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:  </a:t>
            </a:r>
            <a:r>
              <a:rPr lang="zh-CN" altLang="en-US" b="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显示当前时间</a:t>
            </a:r>
            <a:endParaRPr lang="en-US" altLang="zh-CN" b="0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23556" name="Text Box 3"/>
          <p:cNvSpPr txBox="1"/>
          <p:nvPr/>
        </p:nvSpPr>
        <p:spPr>
          <a:xfrm>
            <a:off x="2438400" y="1524000"/>
            <a:ext cx="7543800" cy="3683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7" name="Text Box 4"/>
          <p:cNvSpPr txBox="1"/>
          <p:nvPr/>
        </p:nvSpPr>
        <p:spPr>
          <a:xfrm>
            <a:off x="2272030" y="840740"/>
            <a:ext cx="6490970" cy="110680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p>
            <a:pPr algn="l" fontAlgn="auto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开发一个显示当前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GMT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的程序，格林威治时间的格式为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fontAlgn="auto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小时：分钟：秒，如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45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19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0" name="Rectangle 8"/>
          <p:cNvSpPr/>
          <p:nvPr/>
        </p:nvSpPr>
        <p:spPr>
          <a:xfrm>
            <a:off x="1524000" y="2635250"/>
            <a:ext cx="309880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561" name="Object 7"/>
          <p:cNvGraphicFramePr>
            <a:graphicFrameLocks noChangeAspect="1"/>
          </p:cNvGraphicFramePr>
          <p:nvPr/>
        </p:nvGraphicFramePr>
        <p:xfrm>
          <a:off x="748030" y="3559810"/>
          <a:ext cx="10538460" cy="251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4895850" imgH="1215390" progId="Word.Picture.8">
                  <p:embed/>
                </p:oleObj>
              </mc:Choice>
              <mc:Fallback>
                <p:oleObj name="" r:id="rId1" imgW="4895850" imgH="1215390" progId="Word.Picture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0" y="3559810"/>
                        <a:ext cx="10538460" cy="2519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4"/>
          <p:cNvSpPr txBox="1"/>
          <p:nvPr/>
        </p:nvSpPr>
        <p:spPr>
          <a:xfrm>
            <a:off x="941070" y="2107565"/>
            <a:ext cx="10415905" cy="101473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p>
            <a:pPr algn="l" fontAlgn="auto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System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类中的方法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currentTimeMillis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返回从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GMT 1970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年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月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日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00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00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00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开始到当前时刻的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毫秒数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，因为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1970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年是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unix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操作系统正式发布的时间，所以这一时间也称为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unix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时间戳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124460" y="149860"/>
            <a:ext cx="9144000" cy="690563"/>
          </a:xfrm>
        </p:spPr>
        <p:txBody>
          <a:bodyPr vert="horz" wrap="square" lIns="92075" tIns="46038" rIns="92075" bIns="46038" anchor="ctr" anchorCtr="0"/>
          <a:p>
            <a:pPr>
              <a:buNone/>
            </a:pPr>
            <a:r>
              <a:rPr lang="zh-CN" altLang="en-US" b="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问题</a:t>
            </a:r>
            <a:r>
              <a:rPr lang="en-US" altLang="zh-CN" b="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:  </a:t>
            </a:r>
            <a:r>
              <a:rPr lang="zh-CN" altLang="en-US" b="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显示当前时间</a:t>
            </a:r>
            <a:endParaRPr lang="en-US" altLang="zh-CN" b="0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23556" name="Text Box 3"/>
          <p:cNvSpPr txBox="1"/>
          <p:nvPr/>
        </p:nvSpPr>
        <p:spPr>
          <a:xfrm>
            <a:off x="2438400" y="1524000"/>
            <a:ext cx="7543800" cy="3683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7" name="Text Box 4"/>
          <p:cNvSpPr txBox="1"/>
          <p:nvPr/>
        </p:nvSpPr>
        <p:spPr>
          <a:xfrm>
            <a:off x="294640" y="755015"/>
            <a:ext cx="4201795" cy="55308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p>
            <a:pPr algn="l" fontAlgn="auto">
              <a:lnSpc>
                <a:spcPct val="150000"/>
              </a:lnSpc>
              <a:spcBef>
                <a:spcPct val="30000"/>
              </a:spcBef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小时：分钟：秒，如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45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19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0" name="Rectangle 8"/>
          <p:cNvSpPr/>
          <p:nvPr/>
        </p:nvSpPr>
        <p:spPr>
          <a:xfrm>
            <a:off x="1524000" y="2635250"/>
            <a:ext cx="309880" cy="3683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561" name="Object 7"/>
          <p:cNvGraphicFramePr>
            <a:graphicFrameLocks noChangeAspect="1"/>
          </p:cNvGraphicFramePr>
          <p:nvPr/>
        </p:nvGraphicFramePr>
        <p:xfrm>
          <a:off x="-139700" y="4057015"/>
          <a:ext cx="5821045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4895850" imgH="1215390" progId="Word.Picture.8">
                  <p:embed/>
                </p:oleObj>
              </mc:Choice>
              <mc:Fallback>
                <p:oleObj name="" r:id="rId1" imgW="4895850" imgH="1215390" progId="Word.Picture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39700" y="4057015"/>
                        <a:ext cx="5821045" cy="207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4"/>
          <p:cNvSpPr txBox="1"/>
          <p:nvPr/>
        </p:nvSpPr>
        <p:spPr>
          <a:xfrm>
            <a:off x="124460" y="1226820"/>
            <a:ext cx="5182235" cy="147637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p>
            <a:pPr algn="l" fontAlgn="auto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System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类中的方法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currentTimeMillis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返回从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GMT 1970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年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月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日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00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00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00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开始到当前时刻的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毫秒数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81345" y="71120"/>
            <a:ext cx="6373495" cy="671639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pPr fontAlgn="auto">
              <a:lnSpc>
                <a:spcPts val="2460"/>
              </a:lnSpc>
            </a:pPr>
            <a:r>
              <a:rPr lang="zh-CN" altLang="en-US"/>
              <a:t>public class ShowCurrentTime {</a:t>
            </a:r>
            <a:endParaRPr lang="zh-CN" altLang="en-US"/>
          </a:p>
          <a:p>
            <a:pPr fontAlgn="auto">
              <a:lnSpc>
                <a:spcPts val="2460"/>
              </a:lnSpc>
            </a:pPr>
            <a:r>
              <a:rPr lang="zh-CN" altLang="en-US"/>
              <a:t>  public static void main(String[] args) {</a:t>
            </a:r>
            <a:endParaRPr lang="zh-CN" altLang="en-US"/>
          </a:p>
          <a:p>
            <a:pPr fontAlgn="auto">
              <a:lnSpc>
                <a:spcPts val="2460"/>
              </a:lnSpc>
            </a:pPr>
            <a:r>
              <a:rPr lang="zh-CN" altLang="en-US"/>
              <a:t>    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// 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sym typeface="+mn-ea"/>
              </a:rPr>
              <a:t>获得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自</a:t>
            </a:r>
            <a:r>
              <a:rPr lang="en-US" altLang="zh-CN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1970</a:t>
            </a:r>
            <a:r>
              <a:rPr lang="zh-CN" altLang="en-US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年</a:t>
            </a:r>
            <a:r>
              <a:rPr lang="en-US" altLang="zh-CN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月</a:t>
            </a:r>
            <a:r>
              <a:rPr lang="en-US" altLang="zh-CN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日</a:t>
            </a:r>
            <a:r>
              <a:rPr lang="en-US" altLang="zh-CN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00</a:t>
            </a:r>
            <a:r>
              <a:rPr lang="zh-CN" altLang="en-US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00</a:t>
            </a:r>
            <a:r>
              <a:rPr lang="zh-CN" altLang="en-US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00</a:t>
            </a:r>
            <a:r>
              <a:rPr lang="zh-CN" altLang="en-US" b="1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sym typeface="+mn-ea"/>
              </a:rPr>
              <a:t>开始到现在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总的毫秒时间 </a:t>
            </a:r>
            <a:r>
              <a:rPr lang="zh-CN" altLang="en-US"/>
              <a:t>    </a:t>
            </a:r>
            <a:endParaRPr lang="zh-CN" altLang="en-US"/>
          </a:p>
          <a:p>
            <a:pPr fontAlgn="auto">
              <a:lnSpc>
                <a:spcPts val="2460"/>
              </a:lnSpc>
            </a:pPr>
            <a:r>
              <a:rPr lang="zh-CN" altLang="en-US"/>
              <a:t> </a:t>
            </a:r>
            <a:r>
              <a:rPr lang="en-US" altLang="zh-CN"/>
              <a:t>  </a:t>
            </a:r>
            <a:r>
              <a:rPr lang="zh-CN" altLang="en-US"/>
              <a:t>long </a:t>
            </a:r>
            <a:r>
              <a:rPr lang="zh-CN" altLang="en-US" b="1"/>
              <a:t>totalMilliseconds</a:t>
            </a:r>
            <a:r>
              <a:rPr lang="zh-CN" altLang="en-US"/>
              <a:t> = System.currentTimeMillis();</a:t>
            </a:r>
            <a:endParaRPr lang="zh-CN" altLang="en-US"/>
          </a:p>
          <a:p>
            <a:pPr fontAlgn="auto">
              <a:lnSpc>
                <a:spcPts val="2460"/>
              </a:lnSpc>
            </a:pPr>
            <a:r>
              <a:rPr lang="zh-CN" altLang="en-US"/>
              <a:t>  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  // 将总的毫秒时间变为秒</a:t>
            </a:r>
            <a:endParaRPr lang="zh-CN" altLang="en-US"/>
          </a:p>
          <a:p>
            <a:pPr fontAlgn="auto">
              <a:lnSpc>
                <a:spcPts val="2460"/>
              </a:lnSpc>
            </a:pPr>
            <a:r>
              <a:rPr lang="zh-CN" altLang="en-US"/>
              <a:t>    long totalSeconds = totalMilliseconds / 1000;</a:t>
            </a:r>
            <a:endParaRPr lang="zh-CN" altLang="en-US"/>
          </a:p>
          <a:p>
            <a:pPr algn="l" fontAlgn="auto">
              <a:lnSpc>
                <a:spcPts val="2460"/>
              </a:lnSpc>
              <a:buClrTx/>
              <a:buSzTx/>
              <a:buFontTx/>
            </a:pPr>
            <a:r>
              <a:rPr lang="zh-CN" altLang="en-US"/>
              <a:t>    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// </a:t>
            </a:r>
            <a:r>
              <a:rPr lang="zh-CN" altLang="en-US" b="1">
                <a:solidFill>
                  <a:srgbClr val="FF0000"/>
                </a:solidFill>
              </a:rPr>
              <a:t>计算当前的时间点的秒</a:t>
            </a:r>
            <a:endParaRPr lang="zh-CN" altLang="en-US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pPr fontAlgn="auto">
              <a:lnSpc>
                <a:spcPts val="2460"/>
              </a:lnSpc>
            </a:pPr>
            <a:r>
              <a:rPr lang="zh-CN" altLang="en-US"/>
              <a:t>    long currentSecond = (int)(totalSeconds % 60);</a:t>
            </a:r>
            <a:endParaRPr lang="zh-CN" altLang="en-US"/>
          </a:p>
          <a:p>
            <a:pPr fontAlgn="auto">
              <a:lnSpc>
                <a:spcPts val="2460"/>
              </a:lnSpc>
            </a:pPr>
            <a:r>
              <a:rPr lang="en-US" altLang="zh-CN"/>
              <a:t>  </a:t>
            </a:r>
            <a:r>
              <a:rPr lang="zh-CN" altLang="en-US"/>
              <a:t> 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 // 获得总分钟数</a:t>
            </a:r>
            <a:endParaRPr lang="zh-CN" altLang="en-US"/>
          </a:p>
          <a:p>
            <a:pPr fontAlgn="auto">
              <a:lnSpc>
                <a:spcPts val="2460"/>
              </a:lnSpc>
            </a:pPr>
            <a:r>
              <a:rPr lang="zh-CN" altLang="en-US"/>
              <a:t>    long totalMinutes = totalSeconds / 60;</a:t>
            </a:r>
            <a:endParaRPr lang="zh-CN" altLang="en-US"/>
          </a:p>
          <a:p>
            <a:pPr fontAlgn="auto">
              <a:lnSpc>
                <a:spcPts val="2460"/>
              </a:lnSpc>
            </a:pPr>
            <a:r>
              <a:rPr lang="zh-CN" altLang="en-US"/>
              <a:t>   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 // </a:t>
            </a:r>
            <a:r>
              <a:rPr lang="zh-CN" altLang="en-US" b="1">
                <a:solidFill>
                  <a:srgbClr val="FF0000"/>
                </a:solidFill>
              </a:rPr>
              <a:t>计算当前时间点的分</a:t>
            </a:r>
            <a:endParaRPr lang="zh-CN" altLang="en-US">
              <a:solidFill>
                <a:srgbClr val="FF0000"/>
              </a:solidFill>
            </a:endParaRPr>
          </a:p>
          <a:p>
            <a:pPr fontAlgn="auto">
              <a:lnSpc>
                <a:spcPts val="2460"/>
              </a:lnSpc>
            </a:pPr>
            <a:r>
              <a:rPr lang="zh-CN" altLang="en-US"/>
              <a:t>    long currentMinute = (int)(totalMinutes % 60);</a:t>
            </a:r>
            <a:endParaRPr lang="zh-CN" altLang="en-US"/>
          </a:p>
          <a:p>
            <a:pPr fontAlgn="auto">
              <a:lnSpc>
                <a:spcPts val="2460"/>
              </a:lnSpc>
            </a:pPr>
            <a:r>
              <a:rPr lang="zh-CN" altLang="en-US"/>
              <a:t>   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 // 获得总的小时数</a:t>
            </a:r>
            <a:endParaRPr lang="zh-CN" altLang="en-US"/>
          </a:p>
          <a:p>
            <a:pPr fontAlgn="auto">
              <a:lnSpc>
                <a:spcPts val="2460"/>
              </a:lnSpc>
            </a:pPr>
            <a:r>
              <a:rPr lang="zh-CN" altLang="en-US"/>
              <a:t>    long totalHours = totalMinutes / 60;</a:t>
            </a:r>
            <a:endParaRPr lang="zh-CN" altLang="en-US"/>
          </a:p>
          <a:p>
            <a:pPr fontAlgn="auto">
              <a:lnSpc>
                <a:spcPts val="2460"/>
              </a:lnSpc>
            </a:pPr>
            <a:r>
              <a:rPr lang="zh-CN" altLang="en-US"/>
              <a:t>    </a:t>
            </a:r>
            <a:r>
              <a:rPr lang="zh-C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//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计算当前时间点的时</a:t>
            </a:r>
            <a:endParaRPr lang="zh-CN" altLang="en-US">
              <a:sym typeface="+mn-ea"/>
            </a:endParaRPr>
          </a:p>
          <a:p>
            <a:pPr fontAlgn="auto">
              <a:lnSpc>
                <a:spcPts val="2460"/>
              </a:lnSpc>
            </a:pPr>
            <a:r>
              <a:rPr lang="zh-CN" altLang="en-US"/>
              <a:t>    long currentHour = (int)(totalHours % 24);</a:t>
            </a:r>
            <a:endParaRPr lang="zh-CN" altLang="en-US"/>
          </a:p>
          <a:p>
            <a:pPr fontAlgn="auto">
              <a:lnSpc>
                <a:spcPts val="2460"/>
              </a:lnSpc>
            </a:pPr>
            <a:r>
              <a:rPr lang="zh-CN" altLang="en-US"/>
              <a:t>    // Display results</a:t>
            </a:r>
            <a:endParaRPr lang="zh-CN" altLang="en-US"/>
          </a:p>
          <a:p>
            <a:pPr fontAlgn="auto">
              <a:lnSpc>
                <a:spcPts val="2460"/>
              </a:lnSpc>
            </a:pPr>
            <a:r>
              <a:rPr lang="zh-CN" altLang="en-US"/>
              <a:t>    System.out.println("Current time is " + currentHour + ":"</a:t>
            </a:r>
            <a:endParaRPr lang="zh-CN" altLang="en-US"/>
          </a:p>
          <a:p>
            <a:pPr fontAlgn="auto">
              <a:lnSpc>
                <a:spcPts val="2460"/>
              </a:lnSpc>
            </a:pPr>
            <a:r>
              <a:rPr lang="zh-CN" altLang="en-US"/>
              <a:t>      + currentMinute + ":" + currentSecond + " GMT");</a:t>
            </a:r>
            <a:endParaRPr lang="zh-CN" altLang="en-US"/>
          </a:p>
          <a:p>
            <a:pPr fontAlgn="auto">
              <a:lnSpc>
                <a:spcPts val="2460"/>
              </a:lnSpc>
            </a:pPr>
            <a:r>
              <a:rPr lang="zh-CN" altLang="en-US"/>
              <a:t>  }</a:t>
            </a:r>
            <a:endParaRPr lang="zh-CN" altLang="en-US"/>
          </a:p>
          <a:p>
            <a:pPr fontAlgn="auto">
              <a:lnSpc>
                <a:spcPts val="2460"/>
              </a:lnSpc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195" y="101035"/>
            <a:ext cx="10969200" cy="705600"/>
          </a:xfrm>
        </p:spPr>
        <p:txBody>
          <a:bodyPr/>
          <a:p>
            <a:r>
              <a:rPr lang="zh-CN" altLang="en-US"/>
              <a:t>习题</a:t>
            </a:r>
            <a:r>
              <a:rPr lang="en-US" altLang="zh-CN"/>
              <a:t>1</a:t>
            </a:r>
            <a:r>
              <a:rPr lang="zh-CN" altLang="en-US"/>
              <a:t>：（时间类</a:t>
            </a:r>
            <a:r>
              <a:rPr lang="en-US" altLang="zh-CN"/>
              <a:t>Time</a:t>
            </a:r>
            <a:r>
              <a:rPr lang="zh-CN" altLang="en-US"/>
              <a:t>）设计一个名为</a:t>
            </a:r>
            <a:r>
              <a:rPr lang="en-US" altLang="zh-CN"/>
              <a:t>Time</a:t>
            </a:r>
            <a:r>
              <a:rPr lang="zh-CN" altLang="en-US"/>
              <a:t>的类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405" y="989330"/>
            <a:ext cx="11588115" cy="5742940"/>
          </a:xfrm>
        </p:spPr>
        <p:txBody>
          <a:bodyPr>
            <a:normAutofit lnSpcReduction="20000"/>
          </a:bodyPr>
          <a:p>
            <a:r>
              <a:rPr lang="zh-CN" altLang="en-US">
                <a:solidFill>
                  <a:schemeClr val="tx1"/>
                </a:solidFill>
              </a:rPr>
              <a:t>表示时间的数据域</a:t>
            </a:r>
            <a:r>
              <a:rPr lang="en-US" altLang="zh-CN">
                <a:solidFill>
                  <a:schemeClr val="tx1"/>
                </a:solidFill>
              </a:rPr>
              <a:t>hour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minute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second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一个以当前时间创建</a:t>
            </a:r>
            <a:r>
              <a:rPr lang="en-US" altLang="zh-CN">
                <a:solidFill>
                  <a:schemeClr val="tx1"/>
                </a:solidFill>
              </a:rPr>
              <a:t>Time</a:t>
            </a:r>
            <a:r>
              <a:rPr lang="zh-CN" altLang="en-US">
                <a:solidFill>
                  <a:schemeClr val="tx1"/>
                </a:solidFill>
              </a:rPr>
              <a:t>对象的无参构造方法（数据域的值表示当前时间）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一个构造</a:t>
            </a:r>
            <a:r>
              <a:rPr lang="en-US" altLang="zh-CN">
                <a:solidFill>
                  <a:schemeClr val="tx1"/>
                </a:solidFill>
              </a:rPr>
              <a:t>Time</a:t>
            </a:r>
            <a:r>
              <a:rPr lang="zh-CN" altLang="en-US">
                <a:solidFill>
                  <a:schemeClr val="tx1"/>
                </a:solidFill>
              </a:rPr>
              <a:t>对象的构造方法，这个对象有一个特定的时间值，这个值是以毫秒表示的、从</a:t>
            </a:r>
            <a:r>
              <a:rPr lang="en-US" altLang="zh-CN">
                <a:solidFill>
                  <a:schemeClr val="tx1"/>
                </a:solidFill>
              </a:rPr>
              <a:t>1970</a:t>
            </a:r>
            <a:r>
              <a:rPr lang="zh-CN" altLang="en-US">
                <a:solidFill>
                  <a:schemeClr val="tx1"/>
                </a:solidFill>
              </a:rPr>
              <a:t>年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月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日午夜开始到现在流逝的时间段（数据域的值表示这个时间）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一个构造带特定的小时、分钟和秒的</a:t>
            </a:r>
            <a:r>
              <a:rPr lang="en-US" altLang="zh-CN">
                <a:solidFill>
                  <a:schemeClr val="tx1"/>
                </a:solidFill>
              </a:rPr>
              <a:t>Time</a:t>
            </a:r>
            <a:r>
              <a:rPr lang="zh-CN" altLang="en-US">
                <a:solidFill>
                  <a:schemeClr val="tx1"/>
                </a:solidFill>
              </a:rPr>
              <a:t>对象的构造方法。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三个数据域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hour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minute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second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各自的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get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方法。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一个名为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setTime(long ela)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的方法使用流逝的时间给对象设置一个新时间。例如，如果流逝的时间为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555550000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毫秒，则转换为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10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小时、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10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分钟、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10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秒。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画出该类的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UML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图并实现这个类。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编写一个测试程序，创建两个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Time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对象（使用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new Time()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new Time(555550000)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然后显示它们的小时、分钟和秒。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提示：前两个构造方法将从逝去的时间中提取出年、月、日。例如：如果逝去的时间是</a:t>
            </a:r>
            <a:r>
              <a:rPr lang="en-US" altLang="zh-CN">
                <a:sym typeface="+mn-ea"/>
              </a:rPr>
              <a:t>561555550000</a:t>
            </a:r>
            <a:r>
              <a:rPr lang="zh-CN" altLang="en-US">
                <a:sym typeface="+mn-ea"/>
              </a:rPr>
              <a:t>毫秒，那么年就是</a:t>
            </a:r>
            <a:r>
              <a:rPr lang="en-US" altLang="zh-CN">
                <a:sym typeface="+mn-ea"/>
              </a:rPr>
              <a:t>1987</a:t>
            </a:r>
            <a:r>
              <a:rPr lang="zh-CN" altLang="en-US">
                <a:sym typeface="+mn-ea"/>
              </a:rPr>
              <a:t>，月就是</a:t>
            </a:r>
            <a:r>
              <a:rPr lang="en-US" altLang="zh-CN">
                <a:sym typeface="+mn-ea"/>
              </a:rPr>
              <a:t>9</a:t>
            </a:r>
            <a:r>
              <a:rPr lang="zh-CN" altLang="en-US">
                <a:sym typeface="+mn-ea"/>
              </a:rPr>
              <a:t>，而天是</a:t>
            </a:r>
            <a:r>
              <a:rPr lang="en-US" altLang="zh-CN">
                <a:sym typeface="+mn-ea"/>
              </a:rPr>
              <a:t>18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" name="圆角矩形 50"/>
          <p:cNvSpPr/>
          <p:nvPr/>
        </p:nvSpPr>
        <p:spPr>
          <a:xfrm>
            <a:off x="111125" y="1366520"/>
            <a:ext cx="6781800" cy="215963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3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11125" y="1369060"/>
            <a:ext cx="6781800" cy="215963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125" y="948690"/>
            <a:ext cx="6882765" cy="5641975"/>
          </a:xfrm>
        </p:spPr>
        <p:txBody>
          <a:bodyPr>
            <a:normAutofit lnSpcReduction="20000"/>
          </a:bodyPr>
          <a:p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表示</a:t>
            </a:r>
            <a:r>
              <a:rPr lang="zh-CN" altLang="en-US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时间的数据域</a:t>
            </a:r>
            <a:r>
              <a:rPr lang="en-US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hour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minute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second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一个以</a:t>
            </a:r>
            <a:r>
              <a:rPr lang="zh-CN" altLang="en-US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当前时间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创建</a:t>
            </a:r>
            <a:r>
              <a:rPr lang="en-US" altLang="zh-CN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Time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对象的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无参构造方法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（数据域的值表示当前时间）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一个构造</a:t>
            </a:r>
            <a:r>
              <a:rPr lang="en-US" altLang="zh-CN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Time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对象的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构造方法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，这个对象有一个</a:t>
            </a:r>
            <a:r>
              <a:rPr lang="zh-CN" altLang="en-US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特定的时间值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，</a:t>
            </a:r>
            <a:r>
              <a:rPr lang="zh-CN" altLang="en-US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这个值是以毫秒表示的、从</a:t>
            </a:r>
            <a:r>
              <a:rPr lang="en-US" altLang="zh-CN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1970</a:t>
            </a:r>
            <a:r>
              <a:rPr lang="zh-CN" altLang="en-US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年</a:t>
            </a:r>
            <a:r>
              <a:rPr lang="en-US" altLang="zh-CN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</a:t>
            </a:r>
            <a:r>
              <a:rPr lang="zh-CN" altLang="en-US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月</a:t>
            </a:r>
            <a:r>
              <a:rPr lang="en-US" altLang="zh-CN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</a:t>
            </a:r>
            <a:r>
              <a:rPr lang="zh-CN" altLang="en-US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日午夜开始到现在流逝的时间段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（数据域的值表示这个时间）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一个构造带</a:t>
            </a:r>
            <a:r>
              <a:rPr lang="zh-CN" altLang="en-US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特定的小时、分钟和秒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的</a:t>
            </a:r>
            <a:r>
              <a:rPr lang="en-US" altLang="zh-CN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Time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对象的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构造方法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三个数据域</a:t>
            </a:r>
            <a:r>
              <a:rPr lang="en-US" altLang="zh-CN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hour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minute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second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各自的</a:t>
            </a:r>
            <a:r>
              <a:rPr lang="en-US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get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方法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一个名为</a:t>
            </a:r>
            <a:r>
              <a:rPr lang="en-US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setTime(long ela)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的方法使用流逝的时间给</a:t>
            </a:r>
            <a:r>
              <a:rPr lang="zh-CN" altLang="en-US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对象设置一个新时间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。例如，如果流逝的时间为</a:t>
            </a:r>
            <a:r>
              <a:rPr lang="en-US" altLang="zh-CN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555550000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毫秒，则转换为</a:t>
            </a:r>
            <a:r>
              <a:rPr lang="en-US" altLang="zh-CN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10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小时、</a:t>
            </a:r>
            <a:r>
              <a:rPr lang="en-US" altLang="zh-CN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10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分钟、</a:t>
            </a:r>
            <a:r>
              <a:rPr lang="en-US" altLang="zh-CN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10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秒。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提示：前两个构造方法将从逝去的时间中提取出时、分、秒。例如：如果逝去的时间是</a:t>
            </a:r>
            <a:r>
              <a:rPr lang="en-US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561555550000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毫秒，那么时就是</a:t>
            </a:r>
            <a:r>
              <a:rPr lang="en-US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，分就是</a:t>
            </a:r>
            <a:r>
              <a:rPr lang="en-US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，而秒是</a:t>
            </a:r>
            <a:r>
              <a:rPr lang="en-US" altLang="zh-CN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。</a:t>
            </a:r>
            <a:endParaRPr lang="zh-CN" altLang="en-US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  <a:p>
            <a:endParaRPr lang="zh-CN" altLang="en-US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87475" y="4058920"/>
            <a:ext cx="2339975" cy="32829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195" y="101035"/>
            <a:ext cx="10969200" cy="705600"/>
          </a:xfrm>
        </p:spPr>
        <p:txBody>
          <a:bodyPr/>
          <a:p>
            <a:r>
              <a:rPr lang="zh-CN" altLang="en-US"/>
              <a:t>习题</a:t>
            </a:r>
            <a:r>
              <a:rPr lang="en-US" altLang="zh-CN"/>
              <a:t>1</a:t>
            </a:r>
            <a:r>
              <a:rPr lang="zh-CN" altLang="en-US"/>
              <a:t>：（时间类</a:t>
            </a:r>
            <a:r>
              <a:rPr lang="en-US" altLang="zh-CN"/>
              <a:t>Time</a:t>
            </a:r>
            <a:r>
              <a:rPr lang="zh-CN" altLang="en-US"/>
              <a:t>）设计一个名为</a:t>
            </a:r>
            <a:r>
              <a:rPr lang="en-US" altLang="zh-CN"/>
              <a:t>Time</a:t>
            </a:r>
            <a:r>
              <a:rPr lang="zh-CN" altLang="en-US"/>
              <a:t>的类</a:t>
            </a:r>
            <a:endParaRPr lang="zh-CN" altLang="en-US"/>
          </a:p>
        </p:txBody>
      </p:sp>
      <p:graphicFrame>
        <p:nvGraphicFramePr>
          <p:cNvPr id="23561" name="Object 7"/>
          <p:cNvGraphicFramePr>
            <a:graphicFrameLocks noChangeAspect="1"/>
          </p:cNvGraphicFramePr>
          <p:nvPr/>
        </p:nvGraphicFramePr>
        <p:xfrm>
          <a:off x="6892925" y="4660900"/>
          <a:ext cx="5299075" cy="176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4895850" imgH="1215390" progId="Word.Picture.8">
                  <p:embed/>
                </p:oleObj>
              </mc:Choice>
              <mc:Fallback>
                <p:oleObj name="" r:id="rId1" imgW="4895850" imgH="1215390" progId="Word.Picture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92925" y="4660900"/>
                        <a:ext cx="5299075" cy="17614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6993890" y="1883410"/>
            <a:ext cx="1717675" cy="1158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16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hour</a:t>
            </a:r>
            <a:r>
              <a:rPr lang="zh-CN" altLang="en-US" sz="16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endParaRPr lang="en-US" altLang="zh-CN" sz="16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marL="0" indent="0" algn="l">
              <a:lnSpc>
                <a:spcPts val="2000"/>
              </a:lnSpc>
            </a:pPr>
            <a:r>
              <a:rPr lang="en-US" altLang="zh-CN" sz="16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minute</a:t>
            </a:r>
            <a:r>
              <a:rPr lang="zh-CN" altLang="en-US" sz="16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endParaRPr lang="zh-CN" altLang="en-US" sz="16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0" algn="just"/>
            <a:r>
              <a:rPr lang="en-US" altLang="zh-CN" sz="16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second:</a:t>
            </a:r>
            <a:endParaRPr lang="en-US" altLang="zh-CN" sz="1600" b="1" kern="10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073265" y="1598930"/>
            <a:ext cx="723900" cy="25463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8"/>
          <p:cNvSpPr/>
          <p:nvPr/>
        </p:nvSpPr>
        <p:spPr>
          <a:xfrm>
            <a:off x="7745095" y="1303655"/>
            <a:ext cx="966470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9"/>
          <p:cNvSpPr txBox="1"/>
          <p:nvPr/>
        </p:nvSpPr>
        <p:spPr>
          <a:xfrm>
            <a:off x="7357110" y="1272540"/>
            <a:ext cx="44005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b="1" err="1">
                <a:latin typeface="Times New Roman" panose="02020603050405020304" pitchFamily="18" charset="0"/>
                <a:ea typeface="宋体" panose="02010600030101010101" pitchFamily="2" charset="-122"/>
              </a:rPr>
              <a:t>t1</a:t>
            </a:r>
            <a:endParaRPr lang="en-US" altLang="zh-CN" sz="1800" b="1" err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7919085" y="1882775"/>
            <a:ext cx="792480" cy="7772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l"/>
            <a:endParaRPr lang="en-US" altLang="zh-CN" sz="16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sz="16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get( )</a:t>
            </a:r>
            <a:endParaRPr lang="en-US" altLang="zh-CN" sz="1600" b="1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58875" y="1401445"/>
            <a:ext cx="1031240" cy="316865"/>
          </a:xfrm>
          <a:prstGeom prst="roundRect">
            <a:avLst/>
          </a:prstGeom>
          <a:noFill/>
          <a:ln w="412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993890" y="730885"/>
            <a:ext cx="254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Time</a:t>
            </a:r>
            <a:r>
              <a:rPr lang="en-US" altLang="zh-CN" b="1"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t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 b="1">
                <a:sym typeface="+mn-ea"/>
              </a:rPr>
              <a:t>=new </a:t>
            </a:r>
            <a:r>
              <a:rPr lang="en-US" altLang="zh-CN">
                <a:sym typeface="+mn-ea"/>
              </a:rPr>
              <a:t>Time</a:t>
            </a:r>
            <a:r>
              <a:rPr lang="en-US" altLang="zh-CN" b="1">
                <a:latin typeface="方正粗黑宋简体" panose="02000000000000000000" charset="-122"/>
                <a:ea typeface="方正粗黑宋简体" panose="02000000000000000000" charset="-122"/>
              </a:rPr>
              <a:t>( )</a:t>
            </a:r>
            <a:endParaRPr lang="en-US" altLang="zh-CN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473440" y="770890"/>
            <a:ext cx="883285" cy="259715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8776335" y="1099185"/>
            <a:ext cx="2977515" cy="37084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System.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currentTimeMillis()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9346565" y="1470025"/>
            <a:ext cx="702945" cy="36703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0090150" y="1490345"/>
            <a:ext cx="9525" cy="4064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140315" y="1503680"/>
            <a:ext cx="762635" cy="31369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029065" y="1837055"/>
            <a:ext cx="65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方正粗黑宋简体" panose="02000000000000000000" charset="-122"/>
                <a:ea typeface="方正粗黑宋简体" panose="02000000000000000000" charset="-122"/>
              </a:rPr>
              <a:t>小时</a:t>
            </a:r>
            <a:endParaRPr lang="zh-CN" altLang="en-US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54565" y="1837055"/>
            <a:ext cx="480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b="1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分</a:t>
            </a:r>
            <a:endParaRPr lang="zh-CN" altLang="en-US" b="1"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634345" y="1795780"/>
            <a:ext cx="65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方正粗黑宋简体" panose="02000000000000000000" charset="-122"/>
                <a:ea typeface="方正粗黑宋简体" panose="02000000000000000000" charset="-122"/>
              </a:rPr>
              <a:t>秒</a:t>
            </a:r>
            <a:endParaRPr lang="zh-CN" altLang="en-US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7651750" y="1955800"/>
            <a:ext cx="1536065" cy="99695"/>
          </a:xfrm>
          <a:custGeom>
            <a:avLst/>
            <a:gdLst>
              <a:gd name="connisteX0" fmla="*/ 1536065 w 1536065"/>
              <a:gd name="connsiteY0" fmla="*/ 70061 h 99906"/>
              <a:gd name="connisteX1" fmla="*/ 1466850 w 1536065"/>
              <a:gd name="connsiteY1" fmla="*/ 70061 h 99906"/>
              <a:gd name="connisteX2" fmla="*/ 1377315 w 1536065"/>
              <a:gd name="connsiteY2" fmla="*/ 70061 h 99906"/>
              <a:gd name="connisteX3" fmla="*/ 1268730 w 1536065"/>
              <a:gd name="connsiteY3" fmla="*/ 50376 h 99906"/>
              <a:gd name="connisteX4" fmla="*/ 1139825 w 1536065"/>
              <a:gd name="connsiteY4" fmla="*/ 30691 h 99906"/>
              <a:gd name="connisteX5" fmla="*/ 1070610 w 1536065"/>
              <a:gd name="connsiteY5" fmla="*/ 10371 h 99906"/>
              <a:gd name="connisteX6" fmla="*/ 991235 w 1536065"/>
              <a:gd name="connsiteY6" fmla="*/ 846 h 99906"/>
              <a:gd name="connisteX7" fmla="*/ 911860 w 1536065"/>
              <a:gd name="connsiteY7" fmla="*/ 846 h 99906"/>
              <a:gd name="connisteX8" fmla="*/ 822325 w 1536065"/>
              <a:gd name="connsiteY8" fmla="*/ 846 h 99906"/>
              <a:gd name="connisteX9" fmla="*/ 753110 w 1536065"/>
              <a:gd name="connsiteY9" fmla="*/ 846 h 99906"/>
              <a:gd name="connisteX10" fmla="*/ 673735 w 1536065"/>
              <a:gd name="connsiteY10" fmla="*/ 846 h 99906"/>
              <a:gd name="connisteX11" fmla="*/ 604520 w 1536065"/>
              <a:gd name="connsiteY11" fmla="*/ 846 h 99906"/>
              <a:gd name="connisteX12" fmla="*/ 535305 w 1536065"/>
              <a:gd name="connsiteY12" fmla="*/ 10371 h 99906"/>
              <a:gd name="connisteX13" fmla="*/ 465455 w 1536065"/>
              <a:gd name="connsiteY13" fmla="*/ 20531 h 99906"/>
              <a:gd name="connisteX14" fmla="*/ 396240 w 1536065"/>
              <a:gd name="connsiteY14" fmla="*/ 20531 h 99906"/>
              <a:gd name="connisteX15" fmla="*/ 287020 w 1536065"/>
              <a:gd name="connsiteY15" fmla="*/ 20531 h 99906"/>
              <a:gd name="connisteX16" fmla="*/ 207645 w 1536065"/>
              <a:gd name="connsiteY16" fmla="*/ 30691 h 99906"/>
              <a:gd name="connisteX17" fmla="*/ 138430 w 1536065"/>
              <a:gd name="connsiteY17" fmla="*/ 50376 h 99906"/>
              <a:gd name="connisteX18" fmla="*/ 69215 w 1536065"/>
              <a:gd name="connsiteY18" fmla="*/ 70061 h 99906"/>
              <a:gd name="connisteX19" fmla="*/ 0 w 1536065"/>
              <a:gd name="connsiteY19" fmla="*/ 99906 h 9990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536065" h="99907">
                <a:moveTo>
                  <a:pt x="1536065" y="70062"/>
                </a:moveTo>
                <a:cubicBezTo>
                  <a:pt x="1524000" y="70062"/>
                  <a:pt x="1498600" y="70062"/>
                  <a:pt x="1466850" y="70062"/>
                </a:cubicBezTo>
                <a:cubicBezTo>
                  <a:pt x="1435100" y="70062"/>
                  <a:pt x="1416685" y="73872"/>
                  <a:pt x="1377315" y="70062"/>
                </a:cubicBezTo>
                <a:cubicBezTo>
                  <a:pt x="1337945" y="66252"/>
                  <a:pt x="1316355" y="57997"/>
                  <a:pt x="1268730" y="50377"/>
                </a:cubicBezTo>
                <a:cubicBezTo>
                  <a:pt x="1221105" y="42757"/>
                  <a:pt x="1179195" y="38947"/>
                  <a:pt x="1139825" y="30692"/>
                </a:cubicBezTo>
                <a:cubicBezTo>
                  <a:pt x="1100455" y="22437"/>
                  <a:pt x="1100455" y="16087"/>
                  <a:pt x="1070610" y="10372"/>
                </a:cubicBezTo>
                <a:cubicBezTo>
                  <a:pt x="1040765" y="4657"/>
                  <a:pt x="1022985" y="2752"/>
                  <a:pt x="991235" y="847"/>
                </a:cubicBezTo>
                <a:cubicBezTo>
                  <a:pt x="959485" y="-1058"/>
                  <a:pt x="945515" y="847"/>
                  <a:pt x="911860" y="847"/>
                </a:cubicBezTo>
                <a:cubicBezTo>
                  <a:pt x="878205" y="847"/>
                  <a:pt x="854075" y="847"/>
                  <a:pt x="822325" y="847"/>
                </a:cubicBezTo>
                <a:cubicBezTo>
                  <a:pt x="790575" y="847"/>
                  <a:pt x="782955" y="847"/>
                  <a:pt x="753110" y="847"/>
                </a:cubicBezTo>
                <a:cubicBezTo>
                  <a:pt x="723265" y="847"/>
                  <a:pt x="703580" y="847"/>
                  <a:pt x="673735" y="847"/>
                </a:cubicBezTo>
                <a:cubicBezTo>
                  <a:pt x="643890" y="847"/>
                  <a:pt x="632460" y="-1058"/>
                  <a:pt x="604520" y="847"/>
                </a:cubicBezTo>
                <a:cubicBezTo>
                  <a:pt x="576580" y="2752"/>
                  <a:pt x="563245" y="6562"/>
                  <a:pt x="535305" y="10372"/>
                </a:cubicBezTo>
                <a:cubicBezTo>
                  <a:pt x="507365" y="14182"/>
                  <a:pt x="493395" y="18627"/>
                  <a:pt x="465455" y="20532"/>
                </a:cubicBezTo>
                <a:cubicBezTo>
                  <a:pt x="437515" y="22437"/>
                  <a:pt x="431800" y="20532"/>
                  <a:pt x="396240" y="20532"/>
                </a:cubicBezTo>
                <a:cubicBezTo>
                  <a:pt x="360680" y="20532"/>
                  <a:pt x="324485" y="18627"/>
                  <a:pt x="287020" y="20532"/>
                </a:cubicBezTo>
                <a:cubicBezTo>
                  <a:pt x="249555" y="22437"/>
                  <a:pt x="237490" y="24977"/>
                  <a:pt x="207645" y="30692"/>
                </a:cubicBezTo>
                <a:cubicBezTo>
                  <a:pt x="177800" y="36407"/>
                  <a:pt x="166370" y="42757"/>
                  <a:pt x="138430" y="50377"/>
                </a:cubicBezTo>
                <a:cubicBezTo>
                  <a:pt x="110490" y="57997"/>
                  <a:pt x="97155" y="59902"/>
                  <a:pt x="69215" y="70062"/>
                </a:cubicBezTo>
                <a:cubicBezTo>
                  <a:pt x="41275" y="80222"/>
                  <a:pt x="12700" y="94192"/>
                  <a:pt x="0" y="99907"/>
                </a:cubicBez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7710805" y="2134870"/>
            <a:ext cx="2379345" cy="297815"/>
          </a:xfrm>
          <a:custGeom>
            <a:avLst/>
            <a:gdLst>
              <a:gd name="connisteX0" fmla="*/ 2379345 w 2379345"/>
              <a:gd name="connsiteY0" fmla="*/ 0 h 298026"/>
              <a:gd name="connisteX1" fmla="*/ 2309495 w 2379345"/>
              <a:gd name="connsiteY1" fmla="*/ 19685 h 298026"/>
              <a:gd name="connisteX2" fmla="*/ 2230755 w 2379345"/>
              <a:gd name="connsiteY2" fmla="*/ 59055 h 298026"/>
              <a:gd name="connisteX3" fmla="*/ 2131060 w 2379345"/>
              <a:gd name="connsiteY3" fmla="*/ 99060 h 298026"/>
              <a:gd name="connisteX4" fmla="*/ 2061845 w 2379345"/>
              <a:gd name="connsiteY4" fmla="*/ 138430 h 298026"/>
              <a:gd name="connisteX5" fmla="*/ 1932940 w 2379345"/>
              <a:gd name="connsiteY5" fmla="*/ 178435 h 298026"/>
              <a:gd name="connisteX6" fmla="*/ 1844040 w 2379345"/>
              <a:gd name="connsiteY6" fmla="*/ 207645 h 298026"/>
              <a:gd name="connisteX7" fmla="*/ 1774190 w 2379345"/>
              <a:gd name="connsiteY7" fmla="*/ 227965 h 298026"/>
              <a:gd name="connisteX8" fmla="*/ 1695450 w 2379345"/>
              <a:gd name="connsiteY8" fmla="*/ 227965 h 298026"/>
              <a:gd name="connisteX9" fmla="*/ 1616075 w 2379345"/>
              <a:gd name="connsiteY9" fmla="*/ 227965 h 298026"/>
              <a:gd name="connisteX10" fmla="*/ 1546225 w 2379345"/>
              <a:gd name="connsiteY10" fmla="*/ 227965 h 298026"/>
              <a:gd name="connisteX11" fmla="*/ 1477010 w 2379345"/>
              <a:gd name="connsiteY11" fmla="*/ 237490 h 298026"/>
              <a:gd name="connisteX12" fmla="*/ 1397635 w 2379345"/>
              <a:gd name="connsiteY12" fmla="*/ 257810 h 298026"/>
              <a:gd name="connisteX13" fmla="*/ 1318260 w 2379345"/>
              <a:gd name="connsiteY13" fmla="*/ 257810 h 298026"/>
              <a:gd name="connisteX14" fmla="*/ 1249045 w 2379345"/>
              <a:gd name="connsiteY14" fmla="*/ 277495 h 298026"/>
              <a:gd name="connisteX15" fmla="*/ 1160145 w 2379345"/>
              <a:gd name="connsiteY15" fmla="*/ 287020 h 298026"/>
              <a:gd name="connisteX16" fmla="*/ 1080770 w 2379345"/>
              <a:gd name="connsiteY16" fmla="*/ 297180 h 298026"/>
              <a:gd name="connisteX17" fmla="*/ 1011555 w 2379345"/>
              <a:gd name="connsiteY17" fmla="*/ 297180 h 298026"/>
              <a:gd name="connisteX18" fmla="*/ 932180 w 2379345"/>
              <a:gd name="connsiteY18" fmla="*/ 297180 h 298026"/>
              <a:gd name="connisteX19" fmla="*/ 842645 w 2379345"/>
              <a:gd name="connsiteY19" fmla="*/ 297180 h 298026"/>
              <a:gd name="connisteX20" fmla="*/ 704215 w 2379345"/>
              <a:gd name="connsiteY20" fmla="*/ 297180 h 298026"/>
              <a:gd name="connisteX21" fmla="*/ 605155 w 2379345"/>
              <a:gd name="connsiteY21" fmla="*/ 297180 h 298026"/>
              <a:gd name="connisteX22" fmla="*/ 476250 w 2379345"/>
              <a:gd name="connsiteY22" fmla="*/ 297180 h 298026"/>
              <a:gd name="connisteX23" fmla="*/ 406400 w 2379345"/>
              <a:gd name="connsiteY23" fmla="*/ 297180 h 298026"/>
              <a:gd name="connisteX24" fmla="*/ 337185 w 2379345"/>
              <a:gd name="connsiteY24" fmla="*/ 297180 h 298026"/>
              <a:gd name="connisteX25" fmla="*/ 238125 w 2379345"/>
              <a:gd name="connsiteY25" fmla="*/ 297180 h 298026"/>
              <a:gd name="connisteX26" fmla="*/ 158750 w 2379345"/>
              <a:gd name="connsiteY26" fmla="*/ 287020 h 298026"/>
              <a:gd name="connisteX27" fmla="*/ 79375 w 2379345"/>
              <a:gd name="connsiteY27" fmla="*/ 287020 h 298026"/>
              <a:gd name="connisteX28" fmla="*/ 0 w 2379345"/>
              <a:gd name="connsiteY28" fmla="*/ 237490 h 29802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2379345" h="298027">
                <a:moveTo>
                  <a:pt x="2379345" y="0"/>
                </a:moveTo>
                <a:cubicBezTo>
                  <a:pt x="2366645" y="3175"/>
                  <a:pt x="2339340" y="7620"/>
                  <a:pt x="2309495" y="19685"/>
                </a:cubicBezTo>
                <a:cubicBezTo>
                  <a:pt x="2279650" y="31750"/>
                  <a:pt x="2266315" y="43180"/>
                  <a:pt x="2230755" y="59055"/>
                </a:cubicBezTo>
                <a:cubicBezTo>
                  <a:pt x="2195195" y="74930"/>
                  <a:pt x="2164715" y="83185"/>
                  <a:pt x="2131060" y="99060"/>
                </a:cubicBezTo>
                <a:cubicBezTo>
                  <a:pt x="2097405" y="114935"/>
                  <a:pt x="2101215" y="122555"/>
                  <a:pt x="2061845" y="138430"/>
                </a:cubicBezTo>
                <a:cubicBezTo>
                  <a:pt x="2022475" y="154305"/>
                  <a:pt x="1976755" y="164465"/>
                  <a:pt x="1932940" y="178435"/>
                </a:cubicBezTo>
                <a:cubicBezTo>
                  <a:pt x="1889125" y="192405"/>
                  <a:pt x="1875790" y="197485"/>
                  <a:pt x="1844040" y="207645"/>
                </a:cubicBezTo>
                <a:cubicBezTo>
                  <a:pt x="1812290" y="217805"/>
                  <a:pt x="1804035" y="224155"/>
                  <a:pt x="1774190" y="227965"/>
                </a:cubicBezTo>
                <a:cubicBezTo>
                  <a:pt x="1744345" y="231775"/>
                  <a:pt x="1727200" y="227965"/>
                  <a:pt x="1695450" y="227965"/>
                </a:cubicBezTo>
                <a:cubicBezTo>
                  <a:pt x="1663700" y="227965"/>
                  <a:pt x="1645920" y="227965"/>
                  <a:pt x="1616075" y="227965"/>
                </a:cubicBezTo>
                <a:cubicBezTo>
                  <a:pt x="1586230" y="227965"/>
                  <a:pt x="1574165" y="226060"/>
                  <a:pt x="1546225" y="227965"/>
                </a:cubicBezTo>
                <a:cubicBezTo>
                  <a:pt x="1518285" y="229870"/>
                  <a:pt x="1506855" y="231775"/>
                  <a:pt x="1477010" y="237490"/>
                </a:cubicBezTo>
                <a:cubicBezTo>
                  <a:pt x="1447165" y="243205"/>
                  <a:pt x="1429385" y="254000"/>
                  <a:pt x="1397635" y="257810"/>
                </a:cubicBezTo>
                <a:cubicBezTo>
                  <a:pt x="1365885" y="261620"/>
                  <a:pt x="1348105" y="254000"/>
                  <a:pt x="1318260" y="257810"/>
                </a:cubicBezTo>
                <a:cubicBezTo>
                  <a:pt x="1288415" y="261620"/>
                  <a:pt x="1280795" y="271780"/>
                  <a:pt x="1249045" y="277495"/>
                </a:cubicBezTo>
                <a:cubicBezTo>
                  <a:pt x="1217295" y="283210"/>
                  <a:pt x="1193800" y="283210"/>
                  <a:pt x="1160145" y="287020"/>
                </a:cubicBezTo>
                <a:cubicBezTo>
                  <a:pt x="1126490" y="290830"/>
                  <a:pt x="1110615" y="295275"/>
                  <a:pt x="1080770" y="297180"/>
                </a:cubicBezTo>
                <a:cubicBezTo>
                  <a:pt x="1050925" y="299085"/>
                  <a:pt x="1041400" y="297180"/>
                  <a:pt x="1011555" y="297180"/>
                </a:cubicBezTo>
                <a:cubicBezTo>
                  <a:pt x="981710" y="297180"/>
                  <a:pt x="965835" y="297180"/>
                  <a:pt x="932180" y="297180"/>
                </a:cubicBezTo>
                <a:cubicBezTo>
                  <a:pt x="898525" y="297180"/>
                  <a:pt x="888365" y="297180"/>
                  <a:pt x="842645" y="297180"/>
                </a:cubicBezTo>
                <a:cubicBezTo>
                  <a:pt x="796925" y="297180"/>
                  <a:pt x="751840" y="297180"/>
                  <a:pt x="704215" y="297180"/>
                </a:cubicBezTo>
                <a:cubicBezTo>
                  <a:pt x="656590" y="297180"/>
                  <a:pt x="650875" y="297180"/>
                  <a:pt x="605155" y="297180"/>
                </a:cubicBezTo>
                <a:cubicBezTo>
                  <a:pt x="559435" y="297180"/>
                  <a:pt x="516255" y="297180"/>
                  <a:pt x="476250" y="297180"/>
                </a:cubicBezTo>
                <a:cubicBezTo>
                  <a:pt x="436245" y="297180"/>
                  <a:pt x="434340" y="297180"/>
                  <a:pt x="406400" y="297180"/>
                </a:cubicBezTo>
                <a:cubicBezTo>
                  <a:pt x="378460" y="297180"/>
                  <a:pt x="370840" y="297180"/>
                  <a:pt x="337185" y="297180"/>
                </a:cubicBezTo>
                <a:cubicBezTo>
                  <a:pt x="303530" y="297180"/>
                  <a:pt x="273685" y="299085"/>
                  <a:pt x="238125" y="297180"/>
                </a:cubicBezTo>
                <a:cubicBezTo>
                  <a:pt x="202565" y="295275"/>
                  <a:pt x="190500" y="288925"/>
                  <a:pt x="158750" y="287020"/>
                </a:cubicBezTo>
                <a:cubicBezTo>
                  <a:pt x="127000" y="285115"/>
                  <a:pt x="111125" y="297180"/>
                  <a:pt x="79375" y="287020"/>
                </a:cubicBezTo>
                <a:cubicBezTo>
                  <a:pt x="47625" y="276860"/>
                  <a:pt x="13970" y="247650"/>
                  <a:pt x="0" y="237490"/>
                </a:cubicBezTo>
              </a:path>
            </a:pathLst>
          </a:custGeom>
          <a:noFill/>
          <a:ln w="34925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7790180" y="2085340"/>
            <a:ext cx="3092450" cy="735965"/>
          </a:xfrm>
          <a:custGeom>
            <a:avLst/>
            <a:gdLst>
              <a:gd name="connisteX0" fmla="*/ 3092450 w 3092450"/>
              <a:gd name="connsiteY0" fmla="*/ 0 h 735965"/>
              <a:gd name="connisteX1" fmla="*/ 3053080 w 3092450"/>
              <a:gd name="connsiteY1" fmla="*/ 79375 h 735965"/>
              <a:gd name="connisteX2" fmla="*/ 2973705 w 3092450"/>
              <a:gd name="connsiteY2" fmla="*/ 178435 h 735965"/>
              <a:gd name="connisteX3" fmla="*/ 2844800 w 3092450"/>
              <a:gd name="connsiteY3" fmla="*/ 307340 h 735965"/>
              <a:gd name="connisteX4" fmla="*/ 2775585 w 3092450"/>
              <a:gd name="connsiteY4" fmla="*/ 406400 h 735965"/>
              <a:gd name="connisteX5" fmla="*/ 2646680 w 3092450"/>
              <a:gd name="connsiteY5" fmla="*/ 485775 h 735965"/>
              <a:gd name="connisteX6" fmla="*/ 2577465 w 3092450"/>
              <a:gd name="connsiteY6" fmla="*/ 525145 h 735965"/>
              <a:gd name="connisteX7" fmla="*/ 2468245 w 3092450"/>
              <a:gd name="connsiteY7" fmla="*/ 604520 h 735965"/>
              <a:gd name="connisteX8" fmla="*/ 2399030 w 3092450"/>
              <a:gd name="connsiteY8" fmla="*/ 643890 h 735965"/>
              <a:gd name="connisteX9" fmla="*/ 2319655 w 3092450"/>
              <a:gd name="connsiteY9" fmla="*/ 673735 h 735965"/>
              <a:gd name="connisteX10" fmla="*/ 2220595 w 3092450"/>
              <a:gd name="connsiteY10" fmla="*/ 673735 h 735965"/>
              <a:gd name="connisteX11" fmla="*/ 2151380 w 3092450"/>
              <a:gd name="connsiteY11" fmla="*/ 673735 h 735965"/>
              <a:gd name="connisteX12" fmla="*/ 2072005 w 3092450"/>
              <a:gd name="connsiteY12" fmla="*/ 683895 h 735965"/>
              <a:gd name="connisteX13" fmla="*/ 2002155 w 3092450"/>
              <a:gd name="connsiteY13" fmla="*/ 693420 h 735965"/>
              <a:gd name="connisteX14" fmla="*/ 1883410 w 3092450"/>
              <a:gd name="connsiteY14" fmla="*/ 703580 h 735965"/>
              <a:gd name="connisteX15" fmla="*/ 1774190 w 3092450"/>
              <a:gd name="connsiteY15" fmla="*/ 733425 h 735965"/>
              <a:gd name="connisteX16" fmla="*/ 1675130 w 3092450"/>
              <a:gd name="connsiteY16" fmla="*/ 733425 h 735965"/>
              <a:gd name="connisteX17" fmla="*/ 1595755 w 3092450"/>
              <a:gd name="connsiteY17" fmla="*/ 733425 h 735965"/>
              <a:gd name="connisteX18" fmla="*/ 1506855 w 3092450"/>
              <a:gd name="connsiteY18" fmla="*/ 733425 h 735965"/>
              <a:gd name="connisteX19" fmla="*/ 1348105 w 3092450"/>
              <a:gd name="connsiteY19" fmla="*/ 713740 h 735965"/>
              <a:gd name="connisteX20" fmla="*/ 1268730 w 3092450"/>
              <a:gd name="connsiteY20" fmla="*/ 693420 h 735965"/>
              <a:gd name="connisteX21" fmla="*/ 1199515 w 3092450"/>
              <a:gd name="connsiteY21" fmla="*/ 683895 h 735965"/>
              <a:gd name="connisteX22" fmla="*/ 1109980 w 3092450"/>
              <a:gd name="connsiteY22" fmla="*/ 673735 h 735965"/>
              <a:gd name="connisteX23" fmla="*/ 1040765 w 3092450"/>
              <a:gd name="connsiteY23" fmla="*/ 663575 h 735965"/>
              <a:gd name="connisteX24" fmla="*/ 932180 w 3092450"/>
              <a:gd name="connsiteY24" fmla="*/ 634365 h 735965"/>
              <a:gd name="connisteX25" fmla="*/ 822960 w 3092450"/>
              <a:gd name="connsiteY25" fmla="*/ 614045 h 735965"/>
              <a:gd name="connisteX26" fmla="*/ 743585 w 3092450"/>
              <a:gd name="connsiteY26" fmla="*/ 614045 h 735965"/>
              <a:gd name="connisteX27" fmla="*/ 654050 w 3092450"/>
              <a:gd name="connsiteY27" fmla="*/ 604520 h 735965"/>
              <a:gd name="connisteX28" fmla="*/ 584835 w 3092450"/>
              <a:gd name="connsiteY28" fmla="*/ 594360 h 735965"/>
              <a:gd name="connisteX29" fmla="*/ 515620 w 3092450"/>
              <a:gd name="connsiteY29" fmla="*/ 584835 h 735965"/>
              <a:gd name="connisteX30" fmla="*/ 446405 w 3092450"/>
              <a:gd name="connsiteY30" fmla="*/ 554990 h 735965"/>
              <a:gd name="connisteX31" fmla="*/ 367030 w 3092450"/>
              <a:gd name="connsiteY31" fmla="*/ 544830 h 735965"/>
              <a:gd name="connisteX32" fmla="*/ 287655 w 3092450"/>
              <a:gd name="connsiteY32" fmla="*/ 525145 h 735965"/>
              <a:gd name="connisteX33" fmla="*/ 218440 w 3092450"/>
              <a:gd name="connsiteY33" fmla="*/ 514985 h 735965"/>
              <a:gd name="connisteX34" fmla="*/ 148590 w 3092450"/>
              <a:gd name="connsiteY34" fmla="*/ 514985 h 735965"/>
              <a:gd name="connisteX35" fmla="*/ 79375 w 3092450"/>
              <a:gd name="connsiteY35" fmla="*/ 514985 h 735965"/>
              <a:gd name="connisteX36" fmla="*/ 0 w 3092450"/>
              <a:gd name="connsiteY36" fmla="*/ 505460 h 735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</a:cxnLst>
            <a:rect l="l" t="t" r="r" b="b"/>
            <a:pathLst>
              <a:path w="3092450" h="735965">
                <a:moveTo>
                  <a:pt x="3092450" y="0"/>
                </a:moveTo>
                <a:cubicBezTo>
                  <a:pt x="3086100" y="13970"/>
                  <a:pt x="3076575" y="43815"/>
                  <a:pt x="3053080" y="79375"/>
                </a:cubicBezTo>
                <a:cubicBezTo>
                  <a:pt x="3029585" y="114935"/>
                  <a:pt x="3015615" y="132715"/>
                  <a:pt x="2973705" y="178435"/>
                </a:cubicBezTo>
                <a:cubicBezTo>
                  <a:pt x="2931795" y="224155"/>
                  <a:pt x="2884170" y="261620"/>
                  <a:pt x="2844800" y="307340"/>
                </a:cubicBezTo>
                <a:cubicBezTo>
                  <a:pt x="2805430" y="353060"/>
                  <a:pt x="2814955" y="370840"/>
                  <a:pt x="2775585" y="406400"/>
                </a:cubicBezTo>
                <a:cubicBezTo>
                  <a:pt x="2736215" y="441960"/>
                  <a:pt x="2686050" y="462280"/>
                  <a:pt x="2646680" y="485775"/>
                </a:cubicBezTo>
                <a:cubicBezTo>
                  <a:pt x="2607310" y="509270"/>
                  <a:pt x="2613025" y="501650"/>
                  <a:pt x="2577465" y="525145"/>
                </a:cubicBezTo>
                <a:cubicBezTo>
                  <a:pt x="2541905" y="548640"/>
                  <a:pt x="2503805" y="581025"/>
                  <a:pt x="2468245" y="604520"/>
                </a:cubicBezTo>
                <a:cubicBezTo>
                  <a:pt x="2432685" y="628015"/>
                  <a:pt x="2428875" y="629920"/>
                  <a:pt x="2399030" y="643890"/>
                </a:cubicBezTo>
                <a:cubicBezTo>
                  <a:pt x="2369185" y="657860"/>
                  <a:pt x="2355215" y="668020"/>
                  <a:pt x="2319655" y="673735"/>
                </a:cubicBezTo>
                <a:cubicBezTo>
                  <a:pt x="2284095" y="679450"/>
                  <a:pt x="2254250" y="673735"/>
                  <a:pt x="2220595" y="673735"/>
                </a:cubicBezTo>
                <a:cubicBezTo>
                  <a:pt x="2186940" y="673735"/>
                  <a:pt x="2181225" y="671830"/>
                  <a:pt x="2151380" y="673735"/>
                </a:cubicBezTo>
                <a:cubicBezTo>
                  <a:pt x="2121535" y="675640"/>
                  <a:pt x="2101850" y="680085"/>
                  <a:pt x="2072005" y="683895"/>
                </a:cubicBezTo>
                <a:cubicBezTo>
                  <a:pt x="2042160" y="687705"/>
                  <a:pt x="2039620" y="689610"/>
                  <a:pt x="2002155" y="693420"/>
                </a:cubicBezTo>
                <a:cubicBezTo>
                  <a:pt x="1964690" y="697230"/>
                  <a:pt x="1929130" y="695325"/>
                  <a:pt x="1883410" y="703580"/>
                </a:cubicBezTo>
                <a:cubicBezTo>
                  <a:pt x="1837690" y="711835"/>
                  <a:pt x="1816100" y="727710"/>
                  <a:pt x="1774190" y="733425"/>
                </a:cubicBezTo>
                <a:cubicBezTo>
                  <a:pt x="1732280" y="739140"/>
                  <a:pt x="1710690" y="733425"/>
                  <a:pt x="1675130" y="733425"/>
                </a:cubicBezTo>
                <a:cubicBezTo>
                  <a:pt x="1639570" y="733425"/>
                  <a:pt x="1629410" y="733425"/>
                  <a:pt x="1595755" y="733425"/>
                </a:cubicBezTo>
                <a:cubicBezTo>
                  <a:pt x="1562100" y="733425"/>
                  <a:pt x="1556385" y="737235"/>
                  <a:pt x="1506855" y="733425"/>
                </a:cubicBezTo>
                <a:cubicBezTo>
                  <a:pt x="1457325" y="729615"/>
                  <a:pt x="1395730" y="721995"/>
                  <a:pt x="1348105" y="713740"/>
                </a:cubicBezTo>
                <a:cubicBezTo>
                  <a:pt x="1300480" y="705485"/>
                  <a:pt x="1298575" y="699135"/>
                  <a:pt x="1268730" y="693420"/>
                </a:cubicBezTo>
                <a:cubicBezTo>
                  <a:pt x="1238885" y="687705"/>
                  <a:pt x="1231265" y="687705"/>
                  <a:pt x="1199515" y="683895"/>
                </a:cubicBezTo>
                <a:cubicBezTo>
                  <a:pt x="1167765" y="680085"/>
                  <a:pt x="1141730" y="677545"/>
                  <a:pt x="1109980" y="673735"/>
                </a:cubicBezTo>
                <a:cubicBezTo>
                  <a:pt x="1078230" y="669925"/>
                  <a:pt x="1076325" y="671195"/>
                  <a:pt x="1040765" y="663575"/>
                </a:cubicBezTo>
                <a:cubicBezTo>
                  <a:pt x="1005205" y="655955"/>
                  <a:pt x="975995" y="644525"/>
                  <a:pt x="932180" y="634365"/>
                </a:cubicBezTo>
                <a:cubicBezTo>
                  <a:pt x="888365" y="624205"/>
                  <a:pt x="860425" y="617855"/>
                  <a:pt x="822960" y="614045"/>
                </a:cubicBezTo>
                <a:cubicBezTo>
                  <a:pt x="785495" y="610235"/>
                  <a:pt x="777240" y="615950"/>
                  <a:pt x="743585" y="614045"/>
                </a:cubicBezTo>
                <a:cubicBezTo>
                  <a:pt x="709930" y="612140"/>
                  <a:pt x="685800" y="608330"/>
                  <a:pt x="654050" y="604520"/>
                </a:cubicBezTo>
                <a:cubicBezTo>
                  <a:pt x="622300" y="600710"/>
                  <a:pt x="612775" y="598170"/>
                  <a:pt x="584835" y="594360"/>
                </a:cubicBezTo>
                <a:cubicBezTo>
                  <a:pt x="556895" y="590550"/>
                  <a:pt x="543560" y="592455"/>
                  <a:pt x="515620" y="584835"/>
                </a:cubicBezTo>
                <a:cubicBezTo>
                  <a:pt x="487680" y="577215"/>
                  <a:pt x="476250" y="563245"/>
                  <a:pt x="446405" y="554990"/>
                </a:cubicBezTo>
                <a:cubicBezTo>
                  <a:pt x="416560" y="546735"/>
                  <a:pt x="398780" y="550545"/>
                  <a:pt x="367030" y="544830"/>
                </a:cubicBezTo>
                <a:cubicBezTo>
                  <a:pt x="335280" y="539115"/>
                  <a:pt x="317500" y="530860"/>
                  <a:pt x="287655" y="525145"/>
                </a:cubicBezTo>
                <a:cubicBezTo>
                  <a:pt x="257810" y="519430"/>
                  <a:pt x="246380" y="516890"/>
                  <a:pt x="218440" y="514985"/>
                </a:cubicBezTo>
                <a:cubicBezTo>
                  <a:pt x="190500" y="513080"/>
                  <a:pt x="176530" y="514985"/>
                  <a:pt x="148590" y="514985"/>
                </a:cubicBezTo>
                <a:cubicBezTo>
                  <a:pt x="120650" y="514985"/>
                  <a:pt x="109220" y="516890"/>
                  <a:pt x="79375" y="514985"/>
                </a:cubicBezTo>
                <a:cubicBezTo>
                  <a:pt x="49530" y="513080"/>
                  <a:pt x="14605" y="507365"/>
                  <a:pt x="0" y="505460"/>
                </a:cubicBez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993890" y="2696210"/>
            <a:ext cx="21678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setTime(long ela)</a:t>
            </a:r>
            <a:endParaRPr lang="en-US" altLang="zh-CN">
              <a:solidFill>
                <a:srgbClr val="0070C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9549130" y="5436235"/>
            <a:ext cx="149225" cy="12827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549130" y="5196205"/>
            <a:ext cx="461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t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1</a:t>
            </a:r>
            <a:endParaRPr lang="en-US" altLang="zh-CN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73265" y="3068955"/>
            <a:ext cx="3531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t1.setTime( </a:t>
            </a:r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555550000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)</a:t>
            </a:r>
            <a:endParaRPr lang="zh-CN" altLang="en-US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8268335" y="3285490"/>
            <a:ext cx="702945" cy="36703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9011920" y="3305810"/>
            <a:ext cx="9525" cy="40640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9062085" y="3319145"/>
            <a:ext cx="762635" cy="31369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7950835" y="3652520"/>
            <a:ext cx="65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方正粗黑宋简体" panose="02000000000000000000" charset="-122"/>
                <a:ea typeface="方正粗黑宋简体" panose="02000000000000000000" charset="-122"/>
              </a:rPr>
              <a:t>小时</a:t>
            </a:r>
            <a:endParaRPr lang="zh-CN" altLang="en-US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776335" y="3652520"/>
            <a:ext cx="480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b="1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分</a:t>
            </a:r>
            <a:endParaRPr lang="zh-CN" altLang="en-US" b="1"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556115" y="3611245"/>
            <a:ext cx="65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方正粗黑宋简体" panose="02000000000000000000" charset="-122"/>
                <a:ea typeface="方正粗黑宋简体" panose="02000000000000000000" charset="-122"/>
              </a:rPr>
              <a:t>秒</a:t>
            </a:r>
            <a:endParaRPr lang="zh-CN" altLang="en-US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96215" y="3605530"/>
            <a:ext cx="6126480" cy="328295"/>
          </a:xfrm>
          <a:prstGeom prst="roundRect">
            <a:avLst/>
          </a:prstGeom>
          <a:solidFill>
            <a:schemeClr val="accent1">
              <a:lumMod val="40000"/>
              <a:lumOff val="60000"/>
              <a:alpha val="43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0604500" y="5447030"/>
            <a:ext cx="149225" cy="12827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0634345" y="5164455"/>
            <a:ext cx="461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t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1</a:t>
            </a:r>
            <a:endParaRPr lang="en-US" altLang="zh-CN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0714355" y="5088255"/>
            <a:ext cx="4616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en-US" altLang="zh-CN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073265" y="3972560"/>
            <a:ext cx="3641090" cy="368300"/>
          </a:xfrm>
          <a:prstGeom prst="rect">
            <a:avLst/>
          </a:prstGeom>
          <a:solidFill>
            <a:schemeClr val="accent4">
              <a:lumMod val="20000"/>
              <a:lumOff val="80000"/>
              <a:alpha val="43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Time</a:t>
            </a:r>
            <a:r>
              <a:rPr lang="en-US" altLang="zh-CN" b="1"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t1</a:t>
            </a:r>
            <a:r>
              <a:rPr lang="en-US" altLang="zh-CN" b="1">
                <a:sym typeface="+mn-ea"/>
              </a:rPr>
              <a:t>=new </a:t>
            </a:r>
            <a:r>
              <a:rPr lang="en-US" altLang="zh-CN">
                <a:sym typeface="+mn-ea"/>
              </a:rPr>
              <a:t>Time</a:t>
            </a:r>
            <a:r>
              <a:rPr lang="en-US" altLang="zh-CN" b="1">
                <a:latin typeface="方正粗黑宋简体" panose="02000000000000000000" charset="-122"/>
                <a:ea typeface="方正粗黑宋简体" panose="02000000000000000000" charset="-122"/>
              </a:rPr>
              <a:t>( </a:t>
            </a:r>
            <a:r>
              <a:rPr lang="en-US" altLang="zh-CN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555550000</a:t>
            </a:r>
            <a:r>
              <a:rPr lang="en-US" altLang="zh-CN" b="1">
                <a:latin typeface="方正粗黑宋简体" panose="02000000000000000000" charset="-122"/>
                <a:ea typeface="方正粗黑宋简体" panose="02000000000000000000" charset="-122"/>
              </a:rPr>
              <a:t>)</a:t>
            </a:r>
            <a:endParaRPr lang="en-US" altLang="zh-CN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073265" y="4403725"/>
            <a:ext cx="3641090" cy="368300"/>
          </a:xfrm>
          <a:prstGeom prst="rect">
            <a:avLst/>
          </a:prstGeom>
          <a:solidFill>
            <a:schemeClr val="accent4">
              <a:lumMod val="20000"/>
              <a:lumOff val="80000"/>
              <a:alpha val="43000"/>
            </a:schemeClr>
          </a:solidFill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Time</a:t>
            </a:r>
            <a:r>
              <a:rPr lang="en-US" altLang="zh-CN" b="1"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t1</a:t>
            </a:r>
            <a:r>
              <a:rPr lang="en-US" altLang="zh-CN" b="1">
                <a:sym typeface="+mn-ea"/>
              </a:rPr>
              <a:t>=new </a:t>
            </a:r>
            <a:r>
              <a:rPr lang="en-US" altLang="zh-CN">
                <a:sym typeface="+mn-ea"/>
              </a:rPr>
              <a:t>Time</a:t>
            </a:r>
            <a:r>
              <a:rPr lang="en-US" altLang="zh-CN" b="1">
                <a:latin typeface="方正粗黑宋简体" panose="02000000000000000000" charset="-122"/>
                <a:ea typeface="方正粗黑宋简体" panose="02000000000000000000" charset="-122"/>
              </a:rPr>
              <a:t>(10,10,10)</a:t>
            </a:r>
            <a:endParaRPr lang="en-US" altLang="zh-CN" b="1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4" grpId="0"/>
      <p:bldP spid="10" grpId="0" bldLvl="0" animBg="1"/>
      <p:bldP spid="12" grpId="1" animBg="1"/>
      <p:bldP spid="14" grpId="1"/>
      <p:bldP spid="10" grpId="1" animBg="1"/>
      <p:bldP spid="6" grpId="0" bldLvl="0" animBg="1"/>
      <p:bldP spid="6" grpId="1" animBg="1"/>
      <p:bldP spid="5" grpId="0" animBg="1"/>
      <p:bldP spid="5" grpId="1" animBg="1"/>
      <p:bldP spid="18" grpId="0"/>
      <p:bldP spid="18" grpId="1"/>
      <p:bldP spid="21" grpId="0"/>
      <p:bldP spid="21" grpId="1"/>
      <p:bldP spid="22" grpId="0"/>
      <p:bldP spid="22" grpId="1"/>
      <p:bldP spid="23" grpId="0"/>
      <p:bldP spid="23" grpId="1"/>
      <p:bldP spid="7" grpId="0" bldLvl="0" animBg="1"/>
      <p:bldP spid="7" grpId="1" animBg="1"/>
      <p:bldP spid="30" grpId="0"/>
      <p:bldP spid="30" grpId="1"/>
      <p:bldP spid="41" grpId="0"/>
      <p:bldP spid="41" grpId="1"/>
      <p:bldP spid="42" grpId="0"/>
      <p:bldP spid="42" grpId="1"/>
      <p:bldP spid="43" grpId="0"/>
      <p:bldP spid="43" grpId="1"/>
      <p:bldP spid="50" grpId="0" bldLvl="0" animBg="1"/>
      <p:bldP spid="50" grpId="1" animBg="1"/>
      <p:bldP spid="51" grpId="0" bldLvl="0" animBg="1"/>
      <p:bldP spid="51" grpId="1" animBg="1"/>
      <p:bldP spid="52" grpId="0" bldLvl="0" animBg="1"/>
      <p:bldP spid="53" grpId="0"/>
      <p:bldP spid="52" grpId="1" animBg="1"/>
      <p:bldP spid="53" grpId="1"/>
      <p:bldP spid="16" grpId="0" animBg="1"/>
      <p:bldP spid="16" grpId="1" animBg="1"/>
      <p:bldP spid="24" grpId="0" animBg="1"/>
      <p:bldP spid="25" grpId="0" animBg="1"/>
      <p:bldP spid="26" grpId="0" animBg="1"/>
      <p:bldP spid="24" grpId="1" animBg="1"/>
      <p:bldP spid="25" grpId="1" animBg="1"/>
      <p:bldP spid="26" grpId="1" animBg="1"/>
      <p:bldP spid="8" grpId="0" animBg="1"/>
      <p:bldP spid="8" grpId="1" animBg="1"/>
      <p:bldP spid="27" grpId="0"/>
      <p:bldP spid="27" grpId="1"/>
      <p:bldP spid="57" grpId="0" animBg="1"/>
      <p:bldP spid="57" grpId="1" animBg="1"/>
      <p:bldP spid="29" grpId="0"/>
      <p:bldP spid="29" grpId="1"/>
      <p:bldP spid="28" grpId="0" animBg="1"/>
      <p:bldP spid="28" grpId="1" animBg="1"/>
      <p:bldP spid="15" grpId="0" animBg="1"/>
      <p:bldP spid="15" grpId="1" animBg="1"/>
      <p:bldP spid="58" grpId="0" bldLvl="0" animBg="1"/>
      <p:bldP spid="58" grpId="1"/>
      <p:bldP spid="59" grpId="0" bldLvl="0" animBg="1"/>
      <p:bldP spid="59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195" y="101035"/>
            <a:ext cx="10969200" cy="705600"/>
          </a:xfrm>
        </p:spPr>
        <p:txBody>
          <a:bodyPr/>
          <a:p>
            <a:r>
              <a:rPr lang="zh-CN" altLang="en-US"/>
              <a:t>习题</a:t>
            </a:r>
            <a:r>
              <a:rPr lang="en-US" altLang="zh-CN"/>
              <a:t>1</a:t>
            </a:r>
            <a:r>
              <a:rPr lang="zh-CN" altLang="en-US"/>
              <a:t>：（时间类</a:t>
            </a:r>
            <a:r>
              <a:rPr lang="en-US" altLang="zh-CN"/>
              <a:t>Time</a:t>
            </a:r>
            <a:r>
              <a:rPr lang="zh-CN" altLang="en-US"/>
              <a:t>）设计一个名为</a:t>
            </a:r>
            <a:r>
              <a:rPr lang="en-US" altLang="zh-CN"/>
              <a:t>Time</a:t>
            </a:r>
            <a:r>
              <a:rPr lang="zh-CN" altLang="en-US"/>
              <a:t>的类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06450"/>
            <a:ext cx="7325995" cy="5880735"/>
          </a:xfrm>
        </p:spPr>
        <p:txBody>
          <a:bodyPr>
            <a:noAutofit/>
          </a:bodyPr>
          <a:p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表示时间的数据域</a:t>
            </a:r>
            <a:r>
              <a:rPr lang="en-US" altLang="zh-CN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hour</a:t>
            </a:r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、</a:t>
            </a:r>
            <a:r>
              <a:rPr lang="en-US" altLang="zh-CN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minute</a:t>
            </a:r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和</a:t>
            </a:r>
            <a:r>
              <a:rPr lang="en-US" altLang="zh-CN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second</a:t>
            </a:r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。</a:t>
            </a:r>
            <a:endParaRPr lang="zh-CN" altLang="en-US" sz="15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一个以当前时间创建</a:t>
            </a:r>
            <a:r>
              <a:rPr lang="en-US" altLang="zh-CN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Time</a:t>
            </a:r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对象的无参构造方法（数据域的值表示当前时间）</a:t>
            </a:r>
            <a:endParaRPr lang="zh-CN" altLang="en-US" sz="15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一个构造</a:t>
            </a:r>
            <a:r>
              <a:rPr lang="en-US" altLang="zh-CN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Time</a:t>
            </a:r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对象的构造方法，这个对象有一个特定的时间值，这个值是以毫秒表示的、从</a:t>
            </a:r>
            <a:r>
              <a:rPr lang="en-US" altLang="zh-CN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1970</a:t>
            </a:r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年</a:t>
            </a:r>
            <a:r>
              <a:rPr lang="en-US" altLang="zh-CN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</a:t>
            </a:r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月</a:t>
            </a:r>
            <a:r>
              <a:rPr lang="en-US" altLang="zh-CN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</a:t>
            </a:r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日午夜开始到现在</a:t>
            </a:r>
            <a:r>
              <a:rPr lang="zh-CN" altLang="en-US" sz="16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流逝</a:t>
            </a:r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的时间段（数据域的值表示这个时间）</a:t>
            </a:r>
            <a:endParaRPr lang="zh-CN" altLang="en-US" sz="15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一个构造带特定的小时、分钟和秒的</a:t>
            </a:r>
            <a:r>
              <a:rPr lang="en-US" altLang="zh-CN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Time</a:t>
            </a:r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对象的构造方法。</a:t>
            </a:r>
            <a:endParaRPr lang="zh-CN" altLang="en-US" sz="15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三个数据域</a:t>
            </a:r>
            <a:r>
              <a:rPr lang="en-US" altLang="zh-CN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hour</a:t>
            </a:r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、</a:t>
            </a:r>
            <a:r>
              <a:rPr lang="en-US" altLang="zh-CN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minute</a:t>
            </a:r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和</a:t>
            </a:r>
            <a:r>
              <a:rPr lang="en-US" altLang="zh-CN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second</a:t>
            </a:r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各自的</a:t>
            </a:r>
            <a:r>
              <a:rPr lang="en-US" altLang="zh-CN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get</a:t>
            </a:r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方法。</a:t>
            </a:r>
            <a:endParaRPr lang="zh-CN" altLang="en-US" sz="15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  <a:p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一个名为</a:t>
            </a:r>
            <a:r>
              <a:rPr lang="en-US" altLang="zh-CN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setTime(long ela)</a:t>
            </a:r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的方法使用流逝的时间给对象设置一个新时间。例如，如果流逝的时间为</a:t>
            </a:r>
            <a:r>
              <a:rPr lang="en-US" altLang="zh-CN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555550000</a:t>
            </a:r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毫秒，则转换为</a:t>
            </a:r>
            <a:r>
              <a:rPr lang="en-US" altLang="zh-CN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10</a:t>
            </a:r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小时、</a:t>
            </a:r>
            <a:r>
              <a:rPr lang="en-US" altLang="zh-CN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10</a:t>
            </a:r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分钟、</a:t>
            </a:r>
            <a:r>
              <a:rPr lang="en-US" altLang="zh-CN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10</a:t>
            </a:r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秒。</a:t>
            </a:r>
            <a:endParaRPr lang="zh-CN" altLang="en-US" sz="15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  <a:p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画出该类的</a:t>
            </a:r>
            <a:r>
              <a:rPr lang="en-US" altLang="zh-CN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UML</a:t>
            </a:r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图并实现这个类。</a:t>
            </a:r>
            <a:endParaRPr lang="zh-CN" altLang="en-US" sz="15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  <a:p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编写一个测试程序，创建两个</a:t>
            </a:r>
            <a:r>
              <a:rPr lang="en-US" altLang="zh-CN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Time</a:t>
            </a:r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对象（使用</a:t>
            </a:r>
            <a:r>
              <a:rPr lang="en-US" altLang="zh-CN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new Time()</a:t>
            </a:r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和</a:t>
            </a:r>
            <a:r>
              <a:rPr lang="en-US" altLang="zh-CN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new Time(555550000)</a:t>
            </a:r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）</a:t>
            </a:r>
            <a:r>
              <a:rPr lang="en-US" altLang="zh-CN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,</a:t>
            </a:r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然后显示它们的小时、分钟和秒。</a:t>
            </a:r>
            <a:endParaRPr lang="zh-CN" altLang="en-US" sz="15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  <a:p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提示：前两个构造方法将从逝去的时间中提取出年、月、日。例如：如果逝去的时间是</a:t>
            </a:r>
            <a:r>
              <a:rPr lang="en-US" altLang="zh-CN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561555550000</a:t>
            </a:r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毫秒，那么年就是</a:t>
            </a:r>
            <a:r>
              <a:rPr lang="en-US" altLang="zh-CN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1987</a:t>
            </a:r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，月就是</a:t>
            </a:r>
            <a:r>
              <a:rPr lang="en-US" altLang="zh-CN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9</a:t>
            </a:r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，而天是</a:t>
            </a:r>
            <a:r>
              <a:rPr lang="en-US" altLang="zh-CN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18</a:t>
            </a:r>
            <a:r>
              <a:rPr lang="zh-CN" altLang="en-US" sz="15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。</a:t>
            </a:r>
            <a:endParaRPr lang="zh-CN" altLang="en-US" sz="15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  <a:p>
            <a:endParaRPr lang="zh-CN" altLang="en-US" sz="15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723505" y="1396365"/>
          <a:ext cx="4263390" cy="3470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3390"/>
              </a:tblGrid>
              <a:tr h="3009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Time</a:t>
                      </a:r>
                      <a:endPara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6026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- 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hour</a:t>
                      </a:r>
                      <a:r>
                        <a:rPr lang="zh-CN" altLang="en-US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 ： </a:t>
                      </a: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int</a:t>
                      </a:r>
                      <a:endParaRPr lang="zh-CN" altLang="en-US" sz="1600" b="1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- 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minute</a:t>
                      </a:r>
                      <a:r>
                        <a:rPr lang="zh-CN" altLang="en-US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 ： </a:t>
                      </a: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int</a:t>
                      </a:r>
                      <a:endParaRPr lang="en-US" altLang="zh-CN" sz="1600" b="1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- 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second</a:t>
                      </a:r>
                      <a:r>
                        <a:rPr lang="zh-CN" altLang="en-US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 ： </a:t>
                      </a: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int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</a:tr>
              <a:tr h="725170">
                <a:tc>
                  <a:txBody>
                    <a:bodyPr/>
                    <a:p>
                      <a:pPr indent="0">
                        <a:buNone/>
                      </a:pPr>
                      <a:endParaRPr lang="en-US" sz="16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+getH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our</a:t>
                      </a: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()</a:t>
                      </a:r>
                      <a:r>
                        <a:rPr lang="zh-CN" altLang="en-US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： </a:t>
                      </a: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int</a:t>
                      </a:r>
                      <a:endParaRPr lang="zh-CN" altLang="en-US" sz="1600" b="1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+getM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inute</a:t>
                      </a: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()</a:t>
                      </a:r>
                      <a:r>
                        <a:rPr lang="zh-CN" altLang="en-US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： </a:t>
                      </a: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int</a:t>
                      </a:r>
                      <a:endParaRPr lang="en-US" altLang="zh-CN" sz="1600" b="1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+getS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econd</a:t>
                      </a: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()</a:t>
                      </a:r>
                      <a:r>
                        <a:rPr lang="zh-CN" altLang="en-US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： </a:t>
                      </a: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int</a:t>
                      </a:r>
                      <a:endParaRPr lang="en-US" altLang="zh-CN" sz="1600" b="1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endParaRPr lang="en-US" altLang="zh-CN" sz="1600" b="1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+setTime(ela:long ):void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indent="0">
                        <a:buNone/>
                      </a:pPr>
                      <a:endParaRPr 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CN" sz="1600">
                          <a:sym typeface="+mn-ea"/>
                        </a:rPr>
                        <a:t>Time</a:t>
                      </a: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)</a:t>
                      </a:r>
                      <a:endParaRPr 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</a:t>
                      </a:r>
                      <a:r>
                        <a:rPr lang="en-US" altLang="zh-CN" sz="1600">
                          <a:sym typeface="+mn-ea"/>
                        </a:rPr>
                        <a:t>Time</a:t>
                      </a: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ela:long </a:t>
                      </a: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)</a:t>
                      </a:r>
                      <a:endParaRPr 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</a:t>
                      </a:r>
                      <a:r>
                        <a:rPr lang="en-US" altLang="zh-CN" sz="1600">
                          <a:sym typeface="+mn-ea"/>
                        </a:rPr>
                        <a:t>Time</a:t>
                      </a: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hour</a:t>
                      </a: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:int</a:t>
                      </a: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 , 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minute</a:t>
                      </a: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:int , </a:t>
                      </a:r>
                      <a:r>
                        <a:rPr lang="en-US" altLang="zh-CN" sz="16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second</a:t>
                      </a: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:</a:t>
                      </a: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int</a:t>
                      </a: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)</a:t>
                      </a:r>
                      <a:endParaRPr lang="en-US" altLang="en-US" sz="16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7" name="文本框 2"/>
          <p:cNvSpPr txBox="1">
            <a:spLocks noChangeArrowheads="1"/>
          </p:cNvSpPr>
          <p:nvPr/>
        </p:nvSpPr>
        <p:spPr bwMode="auto">
          <a:xfrm>
            <a:off x="688023" y="1565910"/>
            <a:ext cx="3367405" cy="925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玩具狗的模板--类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9" name="文本框 2"/>
          <p:cNvSpPr txBox="1">
            <a:spLocks noChangeArrowheads="1"/>
          </p:cNvSpPr>
          <p:nvPr/>
        </p:nvSpPr>
        <p:spPr bwMode="auto">
          <a:xfrm>
            <a:off x="5267643" y="1432560"/>
            <a:ext cx="5028565" cy="925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玩具狗：dog1---h,w,sound()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5267643" y="2570480"/>
            <a:ext cx="5028565" cy="925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玩具狗：dog2---h,w,sound()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055745" y="1776730"/>
            <a:ext cx="1200150" cy="23812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046855" y="2127250"/>
            <a:ext cx="1215390" cy="91440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2"/>
          <p:cNvSpPr txBox="1">
            <a:spLocks noChangeArrowheads="1"/>
          </p:cNvSpPr>
          <p:nvPr/>
        </p:nvSpPr>
        <p:spPr bwMode="auto">
          <a:xfrm>
            <a:off x="172085" y="2358390"/>
            <a:ext cx="4576445" cy="3117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/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class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Dog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//属性---变量---定义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h;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w;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//行为--做什么--方法	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public void sound(){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System.out.println(“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sound”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构造方法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	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创建实体对象</a:t>
            </a:r>
            <a:endParaRPr lang="zh-CN" altLang="en-US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Dog(){  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>
              <a:lnSpc>
                <a:spcPts val="2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4" name="文本框 2"/>
          <p:cNvSpPr txBox="1">
            <a:spLocks noChangeArrowheads="1"/>
          </p:cNvSpPr>
          <p:nvPr/>
        </p:nvSpPr>
        <p:spPr bwMode="auto">
          <a:xfrm>
            <a:off x="5398770" y="206375"/>
            <a:ext cx="4013835" cy="1107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 dog1;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dog1=new Dog();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dog1.h=100;  dog1.w=200;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dog1.sound();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679950" y="346075"/>
            <a:ext cx="813435" cy="10160"/>
          </a:xfrm>
          <a:prstGeom prst="straightConnector1">
            <a:avLst/>
          </a:prstGeom>
          <a:ln w="79375">
            <a:solidFill>
              <a:schemeClr val="accent6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8" name="Rectangle 8"/>
          <p:cNvSpPr/>
          <p:nvPr/>
        </p:nvSpPr>
        <p:spPr>
          <a:xfrm>
            <a:off x="7359968" y="3820478"/>
            <a:ext cx="1524000" cy="306387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9" name="Text Box 9"/>
          <p:cNvSpPr txBox="1"/>
          <p:nvPr/>
        </p:nvSpPr>
        <p:spPr>
          <a:xfrm>
            <a:off x="6687820" y="3789363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dog1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7" name="AutoShape 7"/>
          <p:cNvSpPr/>
          <p:nvPr/>
        </p:nvSpPr>
        <p:spPr>
          <a:xfrm>
            <a:off x="9022080" y="81915"/>
            <a:ext cx="2265363" cy="344488"/>
          </a:xfrm>
          <a:prstGeom prst="wedgeRoundRectCallout">
            <a:avLst>
              <a:gd name="adj1" fmla="val -146398"/>
              <a:gd name="adj2" fmla="val 27050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声明 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dog1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679950" y="608330"/>
            <a:ext cx="813435" cy="10160"/>
          </a:xfrm>
          <a:prstGeom prst="straightConnector1">
            <a:avLst/>
          </a:prstGeom>
          <a:ln w="79375">
            <a:solidFill>
              <a:schemeClr val="accent6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271260" y="471170"/>
            <a:ext cx="1365250" cy="283845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6547485" y="4632325"/>
            <a:ext cx="3026410" cy="1577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h</a:t>
            </a:r>
            <a:r>
              <a:rPr lang="zh-CN" altLang="en-US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w</a:t>
            </a:r>
            <a:r>
              <a:rPr lang="zh-CN" altLang="en-US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sound()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94730" y="471170"/>
            <a:ext cx="186055" cy="283845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44" name="AutoShape 10"/>
          <p:cNvSpPr/>
          <p:nvPr/>
        </p:nvSpPr>
        <p:spPr>
          <a:xfrm>
            <a:off x="3664585" y="5640070"/>
            <a:ext cx="2329815" cy="486410"/>
          </a:xfrm>
          <a:prstGeom prst="wedgeRoundRectCallout">
            <a:avLst>
              <a:gd name="adj1" fmla="val 71313"/>
              <a:gd name="adj2" fmla="val -201305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创建 一个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Dog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对象</a:t>
            </a: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6567805" y="4116070"/>
            <a:ext cx="782955" cy="51244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9" name="AutoShape 11"/>
          <p:cNvSpPr/>
          <p:nvPr/>
        </p:nvSpPr>
        <p:spPr>
          <a:xfrm>
            <a:off x="9287510" y="3902075"/>
            <a:ext cx="2727960" cy="509270"/>
          </a:xfrm>
          <a:prstGeom prst="wedgeRoundRectCallout">
            <a:avLst>
              <a:gd name="adj1" fmla="val -135777"/>
              <a:gd name="adj2" fmla="val 53491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zh-CN" altLang="en-US" sz="18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对象引用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赋值给 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dog1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85025" y="4968875"/>
            <a:ext cx="451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0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85025" y="5311775"/>
            <a:ext cx="451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0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679950" y="870585"/>
            <a:ext cx="813435" cy="10160"/>
          </a:xfrm>
          <a:prstGeom prst="straightConnector1">
            <a:avLst/>
          </a:prstGeom>
          <a:ln w="79375">
            <a:solidFill>
              <a:schemeClr val="accent6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274560" y="4943475"/>
            <a:ext cx="692785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100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74560" y="5311775"/>
            <a:ext cx="692785" cy="3683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200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Rectangle 8"/>
          <p:cNvSpPr/>
          <p:nvPr/>
        </p:nvSpPr>
        <p:spPr>
          <a:xfrm>
            <a:off x="7359968" y="3851593"/>
            <a:ext cx="1524000" cy="306387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3" grpId="1" animBg="1"/>
      <p:bldP spid="94" grpId="0" animBg="1"/>
      <p:bldP spid="94" grpId="1" animBg="1"/>
      <p:bldP spid="13318" grpId="0" animBg="1"/>
      <p:bldP spid="13318" grpId="1" animBg="1"/>
      <p:bldP spid="13319" grpId="0"/>
      <p:bldP spid="13319" grpId="1"/>
      <p:bldP spid="13317" grpId="0" animBg="1"/>
      <p:bldP spid="13317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5369" grpId="0" bldLvl="0" animBg="1"/>
      <p:bldP spid="15369" grpId="1" animBg="1"/>
      <p:bldP spid="14344" grpId="0" bldLvl="0" animBg="1"/>
      <p:bldP spid="14344" grpId="1" animBg="1"/>
      <p:bldP spid="14" grpId="0"/>
      <p:bldP spid="14" grpId="1"/>
      <p:bldP spid="15" grpId="0"/>
      <p:bldP spid="15" grpId="1"/>
      <p:bldP spid="17" grpId="0" bldLvl="0" animBg="1"/>
      <p:bldP spid="17" grpId="1" animBg="1"/>
      <p:bldP spid="18" grpId="0" bldLvl="0" animBg="1"/>
      <p:bldP spid="18" grpId="1" animBg="1"/>
      <p:bldP spid="19" grpId="0" bldLvl="0" animBg="1"/>
      <p:bldP spid="19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475" y="212795"/>
            <a:ext cx="10969200" cy="705600"/>
          </a:xfrm>
        </p:spPr>
        <p:txBody>
          <a:bodyPr>
            <a:normAutofit fontScale="90000"/>
          </a:bodyPr>
          <a:p>
            <a:r>
              <a:rPr lang="zh-CN" altLang="en-US"/>
              <a:t>习题</a:t>
            </a:r>
            <a:r>
              <a:rPr lang="en-US" altLang="zh-CN"/>
              <a:t>2</a:t>
            </a:r>
            <a:r>
              <a:rPr lang="zh-CN" altLang="en-US"/>
              <a:t>：（</a:t>
            </a:r>
            <a:r>
              <a:rPr lang="en-US" altLang="zh-CN"/>
              <a:t>MyDate</a:t>
            </a:r>
            <a:r>
              <a:rPr lang="zh-CN" altLang="en-US"/>
              <a:t>类）设计一个名为</a:t>
            </a:r>
            <a:r>
              <a:rPr lang="en-US" altLang="zh-CN"/>
              <a:t>MyDate</a:t>
            </a:r>
            <a:r>
              <a:rPr lang="zh-CN" altLang="en-US"/>
              <a:t>的类。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400" y="1205230"/>
            <a:ext cx="11135995" cy="481774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表示日期的数据域</a:t>
            </a:r>
            <a:r>
              <a:rPr lang="en-US" altLang="zh-CN">
                <a:solidFill>
                  <a:schemeClr val="tx1"/>
                </a:solidFill>
              </a:rPr>
              <a:t>year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month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day</a:t>
            </a:r>
            <a:r>
              <a:rPr lang="zh-CN" altLang="en-US">
                <a:solidFill>
                  <a:schemeClr val="tx1"/>
                </a:solidFill>
              </a:rPr>
              <a:t>。月份是从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开始的，即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表示一月份。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一个无参构造方法，该方法创建当前日期的</a:t>
            </a:r>
            <a:r>
              <a:rPr lang="en-US" altLang="zh-CN">
                <a:solidFill>
                  <a:schemeClr val="tx1"/>
                </a:solidFill>
              </a:rPr>
              <a:t>MyDate</a:t>
            </a:r>
            <a:r>
              <a:rPr lang="zh-CN" altLang="en-US">
                <a:solidFill>
                  <a:schemeClr val="tx1"/>
                </a:solidFill>
              </a:rPr>
              <a:t>对象。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一个构造方法，创建以从</a:t>
            </a:r>
            <a:r>
              <a:rPr lang="en-US" altLang="zh-CN">
                <a:solidFill>
                  <a:schemeClr val="tx1"/>
                </a:solidFill>
              </a:rPr>
              <a:t>1970</a:t>
            </a:r>
            <a:r>
              <a:rPr lang="zh-CN" altLang="en-US">
                <a:solidFill>
                  <a:schemeClr val="tx1"/>
                </a:solidFill>
              </a:rPr>
              <a:t>年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月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日午夜开始流逝的毫秒数为时间的</a:t>
            </a:r>
            <a:r>
              <a:rPr lang="en-US" altLang="zh-CN">
                <a:solidFill>
                  <a:schemeClr val="tx1"/>
                </a:solidFill>
              </a:rPr>
              <a:t>MyDate</a:t>
            </a:r>
            <a:r>
              <a:rPr lang="zh-CN" altLang="en-US">
                <a:solidFill>
                  <a:schemeClr val="tx1"/>
                </a:solidFill>
              </a:rPr>
              <a:t>对象。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一个构造方法，创建一个带指定年、月、日的</a:t>
            </a:r>
            <a:r>
              <a:rPr lang="en-US" altLang="zh-CN">
                <a:solidFill>
                  <a:schemeClr val="tx1"/>
                </a:solidFill>
              </a:rPr>
              <a:t>MyDate</a:t>
            </a:r>
            <a:r>
              <a:rPr lang="zh-CN" altLang="en-US">
                <a:solidFill>
                  <a:schemeClr val="tx1"/>
                </a:solidFill>
              </a:rPr>
              <a:t>对象。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三个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数据域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year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month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day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get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方法。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一个名为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setDate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long ela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）使用流逝的时间为对象设置新数据的方法。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画出该类的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UML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图并实现这个类。编写测试程序，创建一个测试程序，创建两个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对象（使用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new Date()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new Date(3435555533101L)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,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然后显示它们的小时、分钟和秒。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提示：前两个构造方法将从逝去的时间中提取出年、月、日。例如：如果逝去的时间是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561555550000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毫秒，那么年就是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1987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，月就是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9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，而天是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18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。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640" y="294075"/>
            <a:ext cx="10969200" cy="705600"/>
          </a:xfrm>
        </p:spPr>
        <p:txBody>
          <a:bodyPr/>
          <a:p>
            <a:r>
              <a:rPr lang="zh-CN" altLang="en-US"/>
              <a:t>习题</a:t>
            </a:r>
            <a:r>
              <a:rPr lang="en-US" altLang="zh-CN"/>
              <a:t>3</a:t>
            </a:r>
            <a:r>
              <a:rPr lang="zh-CN" altLang="en-US"/>
              <a:t>：设计一个名为</a:t>
            </a:r>
            <a:r>
              <a:rPr lang="en-US" altLang="zh-CN"/>
              <a:t>StopWatch</a:t>
            </a:r>
            <a:r>
              <a:rPr lang="zh-CN" altLang="en-US"/>
              <a:t>的类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605" y="1129030"/>
            <a:ext cx="6846570" cy="509524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具有</a:t>
            </a:r>
            <a:r>
              <a:rPr lang="zh-CN" altLang="en-US">
                <a:solidFill>
                  <a:srgbClr val="FF0000"/>
                </a:solidFill>
              </a:rPr>
              <a:t>访问器</a:t>
            </a:r>
            <a:r>
              <a:rPr lang="zh-CN" altLang="en-US">
                <a:solidFill>
                  <a:schemeClr val="tx1"/>
                </a:solidFill>
              </a:rPr>
              <a:t>方法的私有数据域</a:t>
            </a:r>
            <a:r>
              <a:rPr lang="en-US" altLang="zh-CN">
                <a:solidFill>
                  <a:srgbClr val="FF0000"/>
                </a:solidFill>
              </a:rPr>
              <a:t>startTime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endTime</a:t>
            </a:r>
            <a:r>
              <a:rPr lang="en-US" altLang="zh-CN">
                <a:solidFill>
                  <a:schemeClr val="tx1"/>
                </a:solidFill>
              </a:rPr>
              <a:t>.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一个</a:t>
            </a:r>
            <a:r>
              <a:rPr lang="zh-CN" altLang="en-US">
                <a:solidFill>
                  <a:srgbClr val="FF0000"/>
                </a:solidFill>
              </a:rPr>
              <a:t>无参构造方法</a:t>
            </a:r>
            <a:r>
              <a:rPr lang="zh-CN" altLang="en-US">
                <a:solidFill>
                  <a:schemeClr val="tx1"/>
                </a:solidFill>
              </a:rPr>
              <a:t>，使用当前时间来初始化</a:t>
            </a:r>
            <a:r>
              <a:rPr lang="en-US" altLang="zh-CN">
                <a:solidFill>
                  <a:schemeClr val="tx1"/>
                </a:solidFill>
              </a:rPr>
              <a:t>startTime.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一个名为</a:t>
            </a:r>
            <a:r>
              <a:rPr lang="en-US" altLang="zh-CN">
                <a:solidFill>
                  <a:srgbClr val="FF0000"/>
                </a:solidFill>
              </a:rPr>
              <a:t>start</a:t>
            </a:r>
            <a:r>
              <a:rPr lang="zh-CN" altLang="en-US">
                <a:solidFill>
                  <a:srgbClr val="FF0000"/>
                </a:solidFill>
              </a:rPr>
              <a:t>（）</a:t>
            </a:r>
            <a:r>
              <a:rPr lang="zh-CN" altLang="en-US">
                <a:solidFill>
                  <a:schemeClr val="tx1"/>
                </a:solidFill>
              </a:rPr>
              <a:t>的方法，将</a:t>
            </a:r>
            <a:r>
              <a:rPr lang="en-US" altLang="zh-CN">
                <a:solidFill>
                  <a:schemeClr val="tx1"/>
                </a:solidFill>
              </a:rPr>
              <a:t>startTime</a:t>
            </a:r>
            <a:r>
              <a:rPr lang="zh-CN" altLang="en-US">
                <a:solidFill>
                  <a:schemeClr val="tx1"/>
                </a:solidFill>
              </a:rPr>
              <a:t>重设为当前时间。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一个名为</a:t>
            </a:r>
            <a:r>
              <a:rPr lang="en-US" altLang="zh-CN">
                <a:solidFill>
                  <a:srgbClr val="FF0000"/>
                </a:solidFill>
              </a:rPr>
              <a:t>stop</a:t>
            </a:r>
            <a:r>
              <a:rPr lang="zh-CN" altLang="en-US">
                <a:solidFill>
                  <a:srgbClr val="FF0000"/>
                </a:solidFill>
              </a:rPr>
              <a:t>（）</a:t>
            </a:r>
            <a:r>
              <a:rPr lang="zh-CN" altLang="en-US">
                <a:solidFill>
                  <a:schemeClr val="tx1"/>
                </a:solidFill>
              </a:rPr>
              <a:t>的方法，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将</a:t>
            </a:r>
            <a:r>
              <a:rPr lang="en-US" altLang="zh-CN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endTime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重设置为当前时间。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一个名为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getElapsedTime()</a:t>
            </a:r>
            <a:r>
              <a:rPr lang="zh-CN" altLang="en-US">
                <a:solidFill>
                  <a:schemeClr val="tx1"/>
                </a:solidFill>
              </a:rPr>
              <a:t>的方法，以毫秒为单位返回秒表记录的流逝时间。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画出该类的</a:t>
            </a:r>
            <a:r>
              <a:rPr lang="en-US" altLang="zh-CN">
                <a:solidFill>
                  <a:schemeClr val="tx1"/>
                </a:solidFill>
              </a:rPr>
              <a:t>UML</a:t>
            </a:r>
            <a:r>
              <a:rPr lang="zh-CN" altLang="en-US">
                <a:solidFill>
                  <a:schemeClr val="tx1"/>
                </a:solidFill>
              </a:rPr>
              <a:t>图并实现这个类。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编写一个测试程序，用于测量使用选择排序对</a:t>
            </a:r>
            <a:r>
              <a:rPr lang="en-US" altLang="zh-CN">
                <a:solidFill>
                  <a:schemeClr val="tx1"/>
                </a:solidFill>
              </a:rPr>
              <a:t>100000</a:t>
            </a:r>
            <a:r>
              <a:rPr lang="zh-CN" altLang="en-US">
                <a:solidFill>
                  <a:schemeClr val="tx1"/>
                </a:solidFill>
              </a:rPr>
              <a:t>个数字进行排序的执行时间。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7697470" y="1651635"/>
            <a:ext cx="1717675" cy="14166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1600">
                <a:sym typeface="+mn-ea"/>
              </a:rPr>
              <a:t>startTime</a:t>
            </a:r>
            <a:r>
              <a:rPr lang="zh-CN" altLang="en-US" sz="16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endParaRPr lang="en-US" altLang="zh-CN" sz="16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marL="0" indent="0" algn="l">
              <a:lnSpc>
                <a:spcPts val="2000"/>
              </a:lnSpc>
            </a:pPr>
            <a:r>
              <a:rPr lang="en-US" altLang="zh-CN" sz="1600">
                <a:sym typeface="+mn-ea"/>
              </a:rPr>
              <a:t>endTime</a:t>
            </a:r>
            <a:r>
              <a:rPr lang="zh-CN" altLang="en-US" sz="1600" b="1" kern="1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endParaRPr lang="zh-CN" altLang="en-US" sz="16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0" algn="just"/>
            <a:r>
              <a:rPr lang="en-US" altLang="zh-CN" sz="1600">
                <a:sym typeface="+mn-ea"/>
              </a:rPr>
              <a:t> </a:t>
            </a:r>
            <a:endParaRPr lang="en-US" altLang="zh-CN" sz="1600">
              <a:sym typeface="+mn-ea"/>
            </a:endParaRPr>
          </a:p>
          <a:p>
            <a:pPr indent="0" algn="just"/>
            <a:endParaRPr lang="en-US" altLang="zh-CN" sz="1600" b="1" kern="10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776845" y="1367155"/>
            <a:ext cx="723900" cy="25463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8"/>
          <p:cNvSpPr/>
          <p:nvPr/>
        </p:nvSpPr>
        <p:spPr>
          <a:xfrm>
            <a:off x="8448675" y="1071880"/>
            <a:ext cx="966470" cy="30607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9"/>
          <p:cNvSpPr txBox="1"/>
          <p:nvPr/>
        </p:nvSpPr>
        <p:spPr>
          <a:xfrm>
            <a:off x="8060690" y="1040765"/>
            <a:ext cx="44005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b="1" err="1">
                <a:latin typeface="Times New Roman" panose="02020603050405020304" pitchFamily="18" charset="0"/>
                <a:ea typeface="宋体" panose="02010600030101010101" pitchFamily="2" charset="-122"/>
              </a:rPr>
              <a:t>t1</a:t>
            </a:r>
            <a:endParaRPr lang="en-US" altLang="zh-CN" sz="1800" b="1" err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76845" y="2176145"/>
            <a:ext cx="1084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just"/>
            <a:r>
              <a:rPr lang="en-US" altLang="zh-CN">
                <a:sym typeface="+mn-ea"/>
              </a:rPr>
              <a:t>start</a:t>
            </a:r>
            <a:r>
              <a:rPr lang="zh-CN" altLang="en-US">
                <a:sym typeface="+mn-ea"/>
              </a:rPr>
              <a:t>（）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89545" y="2458085"/>
            <a:ext cx="1071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stop</a:t>
            </a:r>
            <a:r>
              <a:rPr lang="zh-CN" altLang="en-US">
                <a:sym typeface="+mn-ea"/>
              </a:rPr>
              <a:t>（）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97470" y="2700020"/>
            <a:ext cx="19773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getElapsedTime()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7445375" y="3161665"/>
          <a:ext cx="4263390" cy="3470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3390"/>
              </a:tblGrid>
              <a:tr h="3009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StopWatch</a:t>
                      </a:r>
                      <a:endPara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6026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- </a:t>
                      </a:r>
                      <a:r>
                        <a:rPr lang="en-US" altLang="zh-CN" sz="1600">
                          <a:sym typeface="+mn-ea"/>
                        </a:rPr>
                        <a:t>startTime</a:t>
                      </a:r>
                      <a:r>
                        <a:rPr lang="zh-CN" altLang="en-US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 ： </a:t>
                      </a:r>
                      <a:r>
                        <a:rPr lang="en-US" altLang="zh-CN" sz="1600">
                          <a:sym typeface="+mn-ea"/>
                        </a:rPr>
                        <a:t>long</a:t>
                      </a:r>
                      <a:endParaRPr lang="zh-CN" altLang="en-US" sz="1600" b="1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- </a:t>
                      </a:r>
                      <a:r>
                        <a:rPr lang="en-US" altLang="zh-CN" sz="1600">
                          <a:sym typeface="+mn-ea"/>
                        </a:rPr>
                        <a:t>endTime</a:t>
                      </a:r>
                      <a:r>
                        <a:rPr lang="zh-CN" altLang="en-US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 ： </a:t>
                      </a:r>
                      <a:r>
                        <a:rPr lang="en-US" altLang="zh-CN" sz="1600">
                          <a:sym typeface="+mn-ea"/>
                        </a:rPr>
                        <a:t>long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</a:tr>
              <a:tr h="725170">
                <a:tc>
                  <a:txBody>
                    <a:bodyPr/>
                    <a:p>
                      <a:pPr indent="0">
                        <a:buNone/>
                      </a:pPr>
                      <a:endParaRPr lang="en-US" sz="16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+get</a:t>
                      </a:r>
                      <a:r>
                        <a:rPr lang="en-US" altLang="zh-CN" sz="1600">
                          <a:sym typeface="+mn-ea"/>
                        </a:rPr>
                        <a:t>StartTime</a:t>
                      </a: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()</a:t>
                      </a:r>
                      <a:r>
                        <a:rPr lang="zh-CN" altLang="en-US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： </a:t>
                      </a:r>
                      <a:r>
                        <a:rPr lang="en-US" altLang="zh-CN" sz="1600">
                          <a:sym typeface="+mn-ea"/>
                        </a:rPr>
                        <a:t>long</a:t>
                      </a:r>
                      <a:endParaRPr lang="en-US" altLang="zh-CN" sz="1600"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+get</a:t>
                      </a:r>
                      <a:r>
                        <a:rPr lang="en-US" altLang="zh-CN" sz="1600">
                          <a:sym typeface="+mn-ea"/>
                        </a:rPr>
                        <a:t>EndTime</a:t>
                      </a:r>
                      <a:r>
                        <a:rPr lang="en-US" altLang="zh-CN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()</a:t>
                      </a:r>
                      <a:r>
                        <a:rPr lang="zh-CN" altLang="en-US" sz="1600" b="1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： </a:t>
                      </a:r>
                      <a:r>
                        <a:rPr lang="en-US" altLang="zh-CN" sz="1600">
                          <a:sym typeface="+mn-ea"/>
                        </a:rPr>
                        <a:t>long</a:t>
                      </a:r>
                      <a:endParaRPr lang="en-US" altLang="zh-CN" sz="1600" b="1">
                        <a:solidFill>
                          <a:srgbClr val="FF0000"/>
                        </a:solidFill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indent="0">
                        <a:buNone/>
                      </a:pPr>
                      <a:endParaRPr 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altLang="zh-CN" sz="1600">
                          <a:sym typeface="+mn-ea"/>
                        </a:rPr>
                        <a:t>StopWatch</a:t>
                      </a: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)</a:t>
                      </a:r>
                      <a:endParaRPr 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</a:t>
                      </a:r>
                      <a:r>
                        <a:rPr lang="en-US" altLang="zh-CN" sz="1600">
                          <a:sym typeface="+mn-ea"/>
                        </a:rPr>
                        <a:t>start( ):void</a:t>
                      </a:r>
                      <a:endParaRPr lang="en-US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</a:t>
                      </a:r>
                      <a:r>
                        <a:rPr lang="en-US" altLang="zh-CN" sz="1600">
                          <a:sym typeface="+mn-ea"/>
                        </a:rPr>
                        <a:t>sop( ):void</a:t>
                      </a:r>
                      <a:endParaRPr lang="en-US" altLang="zh-CN" sz="1600"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</a:t>
                      </a:r>
                      <a:r>
                        <a:rPr lang="en-US" altLang="zh-CN" sz="1600">
                          <a:sym typeface="+mn-ea"/>
                        </a:rPr>
                        <a:t>getElapsedTime( ):long</a:t>
                      </a:r>
                      <a:endParaRPr lang="en-US" altLang="en-US" sz="16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4" grpId="0"/>
      <p:bldP spid="10" grpId="0" bldLvl="0" animBg="1"/>
      <p:bldP spid="12" grpId="1" animBg="1"/>
      <p:bldP spid="14" grpId="1"/>
      <p:bldP spid="10" grpId="1" animBg="1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7275" y="372180"/>
            <a:ext cx="10969200" cy="705600"/>
          </a:xfrm>
        </p:spPr>
        <p:txBody>
          <a:bodyPr/>
          <a:p>
            <a:r>
              <a:rPr lang="en-US" altLang="zh-CN"/>
              <a:t>Scanner</a:t>
            </a:r>
            <a:r>
              <a:rPr lang="zh-CN" altLang="en-US"/>
              <a:t>和</a:t>
            </a:r>
            <a:r>
              <a:rPr lang="en-US" altLang="zh-CN"/>
              <a:t>Math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1313815"/>
            <a:ext cx="6180455" cy="2241550"/>
          </a:xfrm>
        </p:spPr>
        <p:txBody>
          <a:bodyPr>
            <a:normAutofit/>
          </a:bodyPr>
          <a:p>
            <a:r>
              <a:rPr lang="en-US" altLang="zh-CN" sz="2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Scanner input=new Scanner(System.in);</a:t>
            </a:r>
            <a:endParaRPr lang="en-US" altLang="zh-CN" sz="2000" b="1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000" b="1">
                <a:solidFill>
                  <a:schemeClr val="accent6">
                    <a:lumMod val="75000"/>
                  </a:schemeClr>
                </a:solidFill>
              </a:rPr>
              <a:t>int a=</a:t>
            </a:r>
            <a:r>
              <a:rPr lang="en-US" altLang="zh-CN" sz="2000" b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input.</a:t>
            </a:r>
            <a:r>
              <a:rPr lang="en-US" altLang="zh-CN" sz="2000" b="1">
                <a:solidFill>
                  <a:schemeClr val="accent6">
                    <a:lumMod val="75000"/>
                  </a:schemeClr>
                </a:solidFill>
              </a:rPr>
              <a:t>nextInt();</a:t>
            </a:r>
            <a:endParaRPr lang="en-US" altLang="zh-CN" sz="2000" b="1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b="1">
                <a:solidFill>
                  <a:schemeClr val="tx1"/>
                </a:solidFill>
              </a:rPr>
              <a:t>System.out.println(</a:t>
            </a:r>
            <a:r>
              <a:rPr lang="en-US" altLang="zh-CN" sz="2000" b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Math.</a:t>
            </a:r>
            <a:r>
              <a:rPr lang="en-US" altLang="zh-CN" sz="2000" b="1">
                <a:solidFill>
                  <a:schemeClr val="accent6">
                    <a:lumMod val="50000"/>
                  </a:schemeClr>
                </a:solidFill>
              </a:rPr>
              <a:t>sqrt(a)</a:t>
            </a:r>
            <a:r>
              <a:rPr lang="en-US" altLang="zh-CN" sz="2000" b="1">
                <a:solidFill>
                  <a:schemeClr val="tx1"/>
                </a:solidFill>
              </a:rPr>
              <a:t>)</a:t>
            </a:r>
            <a:endParaRPr lang="en-US" altLang="zh-CN" sz="2000" b="1">
              <a:solidFill>
                <a:schemeClr val="tx1"/>
              </a:solidFill>
            </a:endParaRPr>
          </a:p>
          <a:p>
            <a:r>
              <a:rPr lang="en-US" altLang="zh-CN" sz="2000" b="1">
                <a:solidFill>
                  <a:schemeClr val="tx1"/>
                </a:solidFill>
                <a:sym typeface="+mn-ea"/>
              </a:rPr>
              <a:t>System.out.println(</a:t>
            </a:r>
            <a:r>
              <a:rPr lang="en-US" altLang="zh-CN" sz="2000" b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sym typeface="+mn-ea"/>
              </a:rPr>
              <a:t>Math.</a:t>
            </a:r>
            <a:r>
              <a:rPr lang="en-US" altLang="zh-CN" sz="2000" b="1">
                <a:solidFill>
                  <a:schemeClr val="accent6">
                    <a:lumMod val="50000"/>
                  </a:schemeClr>
                </a:solidFill>
                <a:sym typeface="+mn-ea"/>
              </a:rPr>
              <a:t>PI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)</a:t>
            </a:r>
            <a:endParaRPr lang="en-US" altLang="zh-CN" sz="2000" b="1">
              <a:solidFill>
                <a:schemeClr val="tx1"/>
              </a:solidFill>
            </a:endParaRPr>
          </a:p>
          <a:p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381" name="文本框 2"/>
          <p:cNvSpPr txBox="1">
            <a:spLocks noChangeArrowheads="1"/>
          </p:cNvSpPr>
          <p:nvPr/>
        </p:nvSpPr>
        <p:spPr bwMode="auto">
          <a:xfrm>
            <a:off x="7414895" y="372110"/>
            <a:ext cx="4165600" cy="18199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lvl="0" indent="0" algn="l">
              <a:lnSpc>
                <a:spcPts val="2000"/>
              </a:lnSpc>
              <a:buNone/>
              <a:tabLst>
                <a:tab pos="457200" algn="l"/>
              </a:tabLst>
            </a:pPr>
            <a:r>
              <a:rPr lang="en-US" altLang="zh-CN" sz="16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class  </a:t>
            </a:r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Scanner</a:t>
            </a:r>
            <a:r>
              <a:rPr lang="en-US" altLang="zh-CN" sz="16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{</a:t>
            </a:r>
            <a:endParaRPr lang="en-US" altLang="zh-CN" sz="1600" b="1" kern="0">
              <a:solidFill>
                <a:srgbClr val="7F0055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83870" algn="l" fontAlgn="auto">
              <a:lnSpc>
                <a:spcPct val="150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//构造方法(有参构造方法)</a:t>
            </a:r>
            <a:endParaRPr lang="en-US" altLang="zh-CN" sz="1600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483870" algn="l" fontAlgn="auto">
              <a:lnSpc>
                <a:spcPct val="150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//实例方法---</a:t>
            </a:r>
            <a:r>
              <a:rPr lang="zh-CN" altLang="en-US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方法定义</a:t>
            </a:r>
            <a:endParaRPr lang="en-US" altLang="zh-CN" sz="1600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50000"/>
              </a:lnSpc>
            </a:pPr>
            <a:r>
              <a:rPr lang="en-US" altLang="zh-CN" sz="16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sz="16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7414895" y="2626360"/>
            <a:ext cx="4166235" cy="188087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lvl="0" indent="0" algn="l">
              <a:lnSpc>
                <a:spcPts val="2000"/>
              </a:lnSpc>
              <a:buNone/>
              <a:tabLst>
                <a:tab pos="457200" algn="l"/>
              </a:tabLst>
            </a:pPr>
            <a:r>
              <a:rPr lang="en-US" altLang="zh-CN" sz="16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sz="16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class  Math{</a:t>
            </a:r>
            <a:endParaRPr lang="en-US" altLang="zh-CN" sz="1600" b="1" kern="0">
              <a:solidFill>
                <a:srgbClr val="7F0055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marL="0" indent="483870" algn="l" fontAlgn="auto">
              <a:lnSpc>
                <a:spcPct val="150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//数据域---</a:t>
            </a:r>
            <a:r>
              <a:rPr lang="zh-CN" altLang="en-US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变量</a:t>
            </a:r>
            <a:r>
              <a:rPr lang="en-US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--</a:t>
            </a:r>
            <a:r>
              <a:rPr lang="zh-CN" altLang="en-US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静态</a:t>
            </a:r>
            <a:endParaRPr lang="en-US" sz="1600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marL="0" indent="483870" algn="l" fontAlgn="auto">
              <a:lnSpc>
                <a:spcPct val="150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//构造方法---</a:t>
            </a:r>
            <a:r>
              <a:rPr lang="zh-CN" altLang="en-US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私有</a:t>
            </a:r>
            <a:endParaRPr lang="en-US" altLang="zh-CN" sz="1600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483870" algn="l" fontAlgn="auto">
              <a:lnSpc>
                <a:spcPct val="150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静态方法</a:t>
            </a: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--</a:t>
            </a: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-</a:t>
            </a:r>
            <a:r>
              <a:rPr lang="zh-CN" altLang="en-US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方法定义</a:t>
            </a:r>
            <a:endParaRPr lang="en-US" altLang="zh-CN" sz="1600" b="1" kern="0">
              <a:solidFill>
                <a:srgbClr val="7F0055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50000"/>
              </a:lnSpc>
            </a:pPr>
            <a:r>
              <a:rPr lang="en-US" altLang="zh-CN" sz="16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sz="16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497205" y="3555365"/>
            <a:ext cx="4799330" cy="3211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lvl="0" indent="0" algn="l">
              <a:lnSpc>
                <a:spcPts val="2000"/>
              </a:lnSpc>
              <a:buNone/>
              <a:tabLst>
                <a:tab pos="457200" algn="l"/>
              </a:tabLst>
            </a:pPr>
            <a:r>
              <a:rPr lang="en-US" altLang="zh-CN" sz="16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sz="16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class  A{</a:t>
            </a:r>
            <a:endParaRPr lang="en-US" altLang="zh-CN" sz="1600" b="1" kern="0">
              <a:solidFill>
                <a:srgbClr val="7F0055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marL="0" indent="483870" algn="l" fontAlgn="auto">
              <a:lnSpc>
                <a:spcPct val="150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//数据域---</a:t>
            </a:r>
            <a:r>
              <a:rPr lang="zh-CN" altLang="en-US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变量定义</a:t>
            </a:r>
            <a:endParaRPr lang="en-US" altLang="zh-CN" sz="1600" kern="0"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483870" algn="l" fontAlgn="auto">
              <a:lnSpc>
                <a:spcPct val="150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//构造方法(无参，有参构造方法)</a:t>
            </a:r>
            <a:endParaRPr lang="en-US" altLang="zh-CN" sz="1600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483870" algn="l" fontAlgn="auto">
              <a:lnSpc>
                <a:spcPct val="150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//实例方法---</a:t>
            </a:r>
            <a:r>
              <a:rPr lang="zh-CN" altLang="en-US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方法定义</a:t>
            </a:r>
            <a:endParaRPr lang="en-US" altLang="zh-CN" sz="1600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483870" algn="l" fontAlgn="auto">
              <a:lnSpc>
                <a:spcPct val="150000"/>
              </a:lnSpc>
            </a:pP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静态方法</a:t>
            </a: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--</a:t>
            </a:r>
            <a:r>
              <a:rPr lang="en-US" altLang="zh-CN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-</a:t>
            </a:r>
            <a:r>
              <a:rPr lang="zh-CN" altLang="en-US" sz="1600" ker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Consolas" panose="020B0609020204030204"/>
                <a:sym typeface="Times New Roman" panose="02020603050405020304"/>
              </a:rPr>
              <a:t>方法定义</a:t>
            </a:r>
            <a:endParaRPr lang="zh-CN" altLang="en-US" sz="1600" ker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Consolas" panose="020B0609020204030204"/>
              <a:sym typeface="Times New Roman" panose="02020603050405020304"/>
            </a:endParaRPr>
          </a:p>
          <a:p>
            <a:pPr indent="549275" algn="l" fontAlgn="auto">
              <a:lnSpc>
                <a:spcPct val="150000"/>
              </a:lnSpc>
            </a:pPr>
            <a:r>
              <a:rPr lang="en-US" altLang="zh-CN" sz="16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static void main(){</a:t>
            </a:r>
            <a:endParaRPr lang="en-US" altLang="zh-CN" sz="1600" b="1" kern="0">
              <a:solidFill>
                <a:srgbClr val="7F0055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549275" algn="l" fontAlgn="auto">
              <a:lnSpc>
                <a:spcPct val="150000"/>
              </a:lnSpc>
            </a:pPr>
            <a:endParaRPr lang="en-US" altLang="zh-CN" sz="1600" b="1" kern="0">
              <a:solidFill>
                <a:srgbClr val="7F0055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549275" algn="l" fontAlgn="auto">
              <a:lnSpc>
                <a:spcPct val="150000"/>
              </a:lnSpc>
            </a:pPr>
            <a:r>
              <a:rPr lang="en-US" altLang="zh-CN" sz="16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sz="1600" b="1" kern="0">
              <a:solidFill>
                <a:srgbClr val="7F0055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0" algn="l" fontAlgn="auto">
              <a:lnSpc>
                <a:spcPct val="150000"/>
              </a:lnSpc>
            </a:pPr>
            <a:r>
              <a:rPr lang="en-US" altLang="zh-CN" sz="1600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sz="16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 animBg="1"/>
      <p:bldP spid="381" grpId="1" animBg="1"/>
      <p:bldP spid="7" grpId="0" bldLvl="0" animBg="1"/>
      <p:bldP spid="7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/>
        </p:nvSpPr>
        <p:spPr>
          <a:xfrm>
            <a:off x="130810" y="670560"/>
            <a:ext cx="11822430" cy="593217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— 个名为 id的 int 类型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私有数据域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（默认值为 0)。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— 个名为 balance 的 double 类型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私有数据域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（默认值为 0&gt;。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— 个 名 为 annuallnterestRate 的 double 类型</a:t>
            </a:r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私有数据域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存储当前利率（默认值为 0)。假设所有的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账户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都有相同的利率。 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— 个用于创建默认账户的无参构造方法。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一个用于创建带特定 id 和初始余额的账户的构造方法。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id、balance 和 annuallnterstRate 的</a:t>
            </a:r>
            <a:r>
              <a:rPr lang="zh-CN" altLang="en-US">
                <a:solidFill>
                  <a:schemeClr val="tx1"/>
                </a:solidFill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访问器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highlight>
                  <a:srgbClr val="FFFF00"/>
                </a:highlight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修改器</a:t>
            </a: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一个名为 getMonthlyInterestRate()的方法，返回月利率。 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— 个名为 withDraw 的方法，从账户提取特定数额。 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— 个名为 deposit 的方法向账户存储特定数额。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方法 getMonthlylnterest（） 用于返回月利息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提示：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2160"/>
              </a:lnSpc>
              <a:spcAft>
                <a:spcPts val="0"/>
              </a:spcAft>
              <a:buNone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方法 getMonthlylnterest（） 用于返回月利息，而不是利率。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2160"/>
              </a:lnSpc>
              <a:spcAft>
                <a:spcPts val="0"/>
              </a:spcAft>
              <a:buNone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月利息是</a:t>
            </a:r>
            <a:r>
              <a:rPr lang="zh-CN" altLang="en-US" b="1">
                <a:solidFill>
                  <a:srgbClr val="00B0F0"/>
                </a:solidFill>
                <a:highlight>
                  <a:srgbClr val="FFFF00"/>
                </a:highlight>
                <a:sym typeface="+mn-ea"/>
              </a:rPr>
              <a:t>balance</a:t>
            </a:r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*monthlyInterestRate</a:t>
            </a:r>
            <a:r>
              <a:rPr lang="zh-CN" altLang="en-US" b="1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，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ts val="2160"/>
              </a:lnSpc>
              <a:spcAft>
                <a:spcPts val="0"/>
              </a:spcAft>
              <a:buNone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monthlylnterestRate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 是</a:t>
            </a:r>
            <a:r>
              <a:rPr lang="zh-CN" altLang="en-US" b="1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 annualInterestRate/12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。注意，annualInterestRate 是一个百分教，比如 4.5%，你需要将其除以 100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8015" y="38805"/>
            <a:ext cx="10969200" cy="705600"/>
          </a:xfrm>
        </p:spPr>
        <p:txBody>
          <a:bodyPr>
            <a:normAutofit/>
          </a:bodyPr>
          <a:p>
            <a:r>
              <a:rPr lang="zh-CN" altLang="en-US" sz="3555">
                <a:sym typeface="+mn-ea"/>
              </a:rPr>
              <a:t>(账户类 Account)设计一个名为 Account 的类</a:t>
            </a:r>
            <a:endParaRPr lang="zh-CN" altLang="en-US" sz="3555">
              <a:sym typeface="+mn-ea"/>
            </a:endParaRPr>
          </a:p>
        </p:txBody>
      </p:sp>
      <p:graphicFrame>
        <p:nvGraphicFramePr>
          <p:cNvPr id="27" name="表格 26"/>
          <p:cNvGraphicFramePr/>
          <p:nvPr>
            <p:custDataLst>
              <p:tags r:id="rId1"/>
            </p:custDataLst>
          </p:nvPr>
        </p:nvGraphicFramePr>
        <p:xfrm>
          <a:off x="6344285" y="1742440"/>
          <a:ext cx="5516245" cy="5043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6245"/>
              </a:tblGrid>
              <a:tr h="2432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Account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-</a:t>
                      </a:r>
                      <a:r>
                        <a:rPr lang="zh-CN" altLang="en-US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id</a:t>
                      </a:r>
                      <a:r>
                        <a:rPr lang="en-US" altLang="zh-CN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:</a:t>
                      </a:r>
                      <a:r>
                        <a:rPr lang="zh-CN" altLang="en-US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int</a:t>
                      </a:r>
                      <a:endParaRPr lang="zh-CN" altLang="en-US" sz="1800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-</a:t>
                      </a:r>
                      <a:r>
                        <a:rPr lang="zh-CN" altLang="en-US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balance</a:t>
                      </a:r>
                      <a:r>
                        <a:rPr lang="en-US" altLang="zh-CN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:</a:t>
                      </a:r>
                      <a:r>
                        <a:rPr lang="zh-CN" altLang="en-US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double</a:t>
                      </a:r>
                      <a:endParaRPr lang="zh-CN" altLang="en-US" sz="1800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8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-</a:t>
                      </a:r>
                      <a:r>
                        <a:rPr lang="zh-CN" altLang="en-US" sz="18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annuallnterestRate</a:t>
                      </a:r>
                      <a:r>
                        <a:rPr lang="en-US" altLang="zh-CN" sz="18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:</a:t>
                      </a:r>
                      <a:r>
                        <a:rPr lang="zh-CN" altLang="en-US" sz="18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 double</a:t>
                      </a:r>
                      <a:endParaRPr lang="en-US" altLang="en-US" sz="1800" b="1" u="sng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</a:tr>
              <a:tr h="4070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+</a:t>
                      </a:r>
                      <a:r>
                        <a:rPr lang="zh-CN" altLang="en-US" sz="1800">
                          <a:sym typeface="+mn-ea"/>
                        </a:rPr>
                        <a:t>Account</a:t>
                      </a: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)</a:t>
                      </a:r>
                      <a:endParaRPr lang="en-US" sz="1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+</a:t>
                      </a:r>
                      <a:r>
                        <a:rPr lang="zh-CN" altLang="en-US" sz="1800">
                          <a:sym typeface="+mn-ea"/>
                        </a:rPr>
                        <a:t>Account</a:t>
                      </a: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 a:int , b:double )</a:t>
                      </a:r>
                      <a:endParaRPr lang="en-US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+</a:t>
                      </a:r>
                      <a:r>
                        <a:rPr lang="zh-CN" altLang="en-US" sz="18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getMonthlyInterestRate()</a:t>
                      </a:r>
                      <a:r>
                        <a:rPr lang="en-US" altLang="zh-CN" sz="18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:double</a:t>
                      </a:r>
                      <a:endParaRPr lang="en-US" altLang="zh-CN" sz="1800" b="1" u="sng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+</a:t>
                      </a:r>
                      <a:r>
                        <a:rPr lang="zh-CN" altLang="en-US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withDraw</a:t>
                      </a: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():void</a:t>
                      </a:r>
                      <a:endParaRPr lang="en-US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+</a:t>
                      </a:r>
                      <a:r>
                        <a:rPr lang="zh-CN" altLang="en-US" sz="1800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deposit</a:t>
                      </a: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():void</a:t>
                      </a:r>
                      <a:endParaRPr lang="en-US" altLang="en-US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+</a:t>
                      </a:r>
                      <a:r>
                        <a:rPr lang="zh-CN" altLang="en-US" sz="1800" b="1">
                          <a:sym typeface="+mn-ea"/>
                        </a:rPr>
                        <a:t>getMonthlylnterest</a:t>
                      </a:r>
                      <a:r>
                        <a:rPr lang="en-US" altLang="zh-CN" sz="1800" b="1">
                          <a:sym typeface="+mn-ea"/>
                        </a:rPr>
                        <a:t>()</a:t>
                      </a:r>
                      <a:r>
                        <a:rPr lang="en-US" altLang="zh-CN" sz="1800" b="1">
                          <a:sym typeface="+mn-ea"/>
                        </a:rPr>
                        <a:t>:double</a:t>
                      </a:r>
                      <a:endParaRPr lang="en-US" altLang="zh-CN" sz="1800" b="1" u="sng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+getId():int</a:t>
                      </a:r>
                      <a:endParaRPr lang="en-US" altLang="zh-CN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+setId(id:int):void</a:t>
                      </a:r>
                      <a:endParaRPr lang="en-US" altLang="zh-CN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+getBalance():double</a:t>
                      </a:r>
                      <a:endParaRPr lang="en-US" altLang="zh-CN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800" b="1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+setBalance(balance:doulbe):double</a:t>
                      </a:r>
                      <a:endParaRPr lang="en-US" altLang="zh-CN" sz="18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1" u="sng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+get</a:t>
                      </a:r>
                      <a:r>
                        <a:rPr lang="en-US" altLang="zh-CN" sz="18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A</a:t>
                      </a:r>
                      <a:r>
                        <a:rPr lang="zh-CN" altLang="en-US" sz="18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nnuallnterestRate</a:t>
                      </a:r>
                      <a:r>
                        <a:rPr lang="en-US" altLang="zh-CN" sz="18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():</a:t>
                      </a:r>
                      <a:r>
                        <a:rPr lang="zh-CN" altLang="en-US" sz="18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 double</a:t>
                      </a:r>
                      <a:endParaRPr lang="en-US" altLang="en-US" sz="1800" b="1" u="sng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600" b="1" u="sng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+set</a:t>
                      </a:r>
                      <a:r>
                        <a:rPr lang="zh-CN" altLang="en-US" sz="16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annuallnterestRate</a:t>
                      </a:r>
                      <a:r>
                        <a:rPr lang="en-US" altLang="zh-CN" sz="16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(</a:t>
                      </a:r>
                      <a:r>
                        <a:rPr lang="zh-CN" altLang="en-US" sz="16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annuallnterestRate</a:t>
                      </a:r>
                      <a:r>
                        <a:rPr lang="en-US" altLang="zh-CN" sz="16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:</a:t>
                      </a:r>
                      <a:r>
                        <a:rPr lang="zh-CN" altLang="en-US" sz="16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 double</a:t>
                      </a:r>
                      <a:endParaRPr lang="en-US" altLang="en-US" sz="1600" b="1" u="sng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6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):</a:t>
                      </a:r>
                      <a:r>
                        <a:rPr lang="zh-CN" altLang="en-US" sz="1600" u="sng">
                          <a:latin typeface="方正粗黑宋简体" panose="02000000000000000000" charset="-122"/>
                          <a:ea typeface="方正粗黑宋简体" panose="02000000000000000000" charset="-122"/>
                          <a:cs typeface="方正粗黑宋简体" panose="02000000000000000000" charset="-122"/>
                          <a:sym typeface="+mn-ea"/>
                        </a:rPr>
                        <a:t> double</a:t>
                      </a:r>
                      <a:endParaRPr lang="en-US" altLang="en-US" sz="1600" b="1" u="sng">
                        <a:latin typeface="方正粗黑宋简体" panose="02000000000000000000" charset="-122"/>
                        <a:ea typeface="方正粗黑宋简体" panose="02000000000000000000" charset="-122"/>
                        <a:cs typeface="方正粗黑宋简体" panose="02000000000000000000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endParaRPr lang="en-US" altLang="zh-CN" sz="1600" b="1" u="sng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" y="9595"/>
            <a:ext cx="10969200" cy="705600"/>
          </a:xfrm>
        </p:spPr>
        <p:txBody>
          <a:bodyPr/>
          <a:p>
            <a:r>
              <a:rPr lang="zh-CN" altLang="en-US"/>
              <a:t>对象数组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3980" y="634683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b="1">
                <a:latin typeface="Calibri" panose="020F0502020204030204" charset="0"/>
                <a:ea typeface="宋体" panose="02010600030101010101" pitchFamily="2" charset="-122"/>
              </a:rPr>
              <a:t>问题：创建</a:t>
            </a:r>
            <a:r>
              <a:rPr lang="en-US" b="1">
                <a:latin typeface="Calibri" panose="020F0502020204030204" charset="0"/>
                <a:ea typeface="宋体" panose="02010600030101010101" pitchFamily="2" charset="-122"/>
              </a:rPr>
              <a:t>4</a:t>
            </a:r>
            <a:r>
              <a:rPr lang="zh-CN" b="1">
                <a:latin typeface="Calibri" panose="020F0502020204030204" charset="0"/>
                <a:ea typeface="宋体" panose="02010600030101010101" pitchFamily="2" charset="-122"/>
              </a:rPr>
              <a:t>个圆</a:t>
            </a:r>
            <a:endParaRPr lang="zh-CN" altLang="en-US"/>
          </a:p>
        </p:txBody>
      </p:sp>
      <p:sp>
        <p:nvSpPr>
          <p:cNvPr id="517" name="矩形 517"/>
          <p:cNvSpPr/>
          <p:nvPr/>
        </p:nvSpPr>
        <p:spPr>
          <a:xfrm>
            <a:off x="8646795" y="583565"/>
            <a:ext cx="1249680" cy="373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矩形 524"/>
          <p:cNvSpPr/>
          <p:nvPr/>
        </p:nvSpPr>
        <p:spPr>
          <a:xfrm>
            <a:off x="8646795" y="1589405"/>
            <a:ext cx="1249680" cy="373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" name="矩形 528"/>
          <p:cNvSpPr/>
          <p:nvPr/>
        </p:nvSpPr>
        <p:spPr>
          <a:xfrm>
            <a:off x="8601075" y="2199005"/>
            <a:ext cx="1249680" cy="373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" name="矩形 532"/>
          <p:cNvSpPr/>
          <p:nvPr/>
        </p:nvSpPr>
        <p:spPr>
          <a:xfrm>
            <a:off x="8601075" y="2808605"/>
            <a:ext cx="1249680" cy="3733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33" name="直接箭头连接符 533"/>
          <p:cNvCxnSpPr/>
          <p:nvPr/>
        </p:nvCxnSpPr>
        <p:spPr>
          <a:xfrm flipH="1">
            <a:off x="7138035" y="583565"/>
            <a:ext cx="1508760" cy="53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接箭头连接符 534"/>
          <p:cNvCxnSpPr/>
          <p:nvPr/>
        </p:nvCxnSpPr>
        <p:spPr>
          <a:xfrm flipH="1">
            <a:off x="7138035" y="1651635"/>
            <a:ext cx="1508760" cy="53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接箭头连接符 535"/>
          <p:cNvCxnSpPr/>
          <p:nvPr/>
        </p:nvCxnSpPr>
        <p:spPr>
          <a:xfrm flipH="1">
            <a:off x="7098030" y="2206625"/>
            <a:ext cx="1508760" cy="53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接箭头连接符 536"/>
          <p:cNvCxnSpPr/>
          <p:nvPr/>
        </p:nvCxnSpPr>
        <p:spPr>
          <a:xfrm flipH="1">
            <a:off x="7092315" y="2823845"/>
            <a:ext cx="1508760" cy="53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7" name="图片 53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9" t="35728" r="59722" b="52880"/>
          <a:stretch>
            <a:fillRect/>
          </a:stretch>
        </p:blipFill>
        <p:spPr>
          <a:xfrm>
            <a:off x="3639503" y="1136015"/>
            <a:ext cx="1933575" cy="1546860"/>
          </a:xfrm>
          <a:prstGeom prst="rect">
            <a:avLst/>
          </a:prstGeom>
          <a:ln>
            <a:noFill/>
          </a:ln>
        </p:spPr>
      </p:pic>
      <p:grpSp>
        <p:nvGrpSpPr>
          <p:cNvPr id="538" name="组合 538"/>
          <p:cNvGrpSpPr/>
          <p:nvPr/>
        </p:nvGrpSpPr>
        <p:grpSpPr>
          <a:xfrm>
            <a:off x="2549843" y="898525"/>
            <a:ext cx="739140" cy="373380"/>
            <a:chOff x="0" y="0"/>
            <a:chExt cx="739140" cy="373380"/>
          </a:xfrm>
        </p:grpSpPr>
        <p:sp>
          <p:nvSpPr>
            <p:cNvPr id="539" name="文本框 2"/>
            <p:cNvSpPr txBox="1">
              <a:spLocks noChangeArrowheads="1"/>
            </p:cNvSpPr>
            <p:nvPr/>
          </p:nvSpPr>
          <p:spPr bwMode="auto">
            <a:xfrm>
              <a:off x="0" y="0"/>
              <a:ext cx="511174" cy="2990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indent="200660" algn="just"/>
              <a:r>
                <a:rPr lang="en-US" altLang="zh-CN" sz="1050" b="1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C</a:t>
              </a:r>
              <a:endParaRPr lang="en-US" altLang="zh-CN" sz="105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540" name="文本框 2"/>
            <p:cNvSpPr txBox="1">
              <a:spLocks noChangeArrowheads="1"/>
            </p:cNvSpPr>
            <p:nvPr/>
          </p:nvSpPr>
          <p:spPr bwMode="auto">
            <a:xfrm>
              <a:off x="449580" y="137160"/>
              <a:ext cx="289560" cy="2362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just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cxnSp>
        <p:nvCxnSpPr>
          <p:cNvPr id="541" name="直接箭头连接符 541"/>
          <p:cNvCxnSpPr/>
          <p:nvPr/>
        </p:nvCxnSpPr>
        <p:spPr>
          <a:xfrm flipH="1" flipV="1">
            <a:off x="3288983" y="1090295"/>
            <a:ext cx="1005840" cy="1828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文本框 2"/>
          <p:cNvSpPr txBox="1">
            <a:spLocks noChangeArrowheads="1"/>
          </p:cNvSpPr>
          <p:nvPr/>
        </p:nvSpPr>
        <p:spPr bwMode="auto">
          <a:xfrm>
            <a:off x="93980" y="1431290"/>
            <a:ext cx="2907030" cy="3473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Circle[] </a:t>
            </a:r>
            <a:r>
              <a:rPr lang="en-US" altLang="zh-CN" kern="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; 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45" name="文本框 2"/>
          <p:cNvSpPr txBox="1">
            <a:spLocks noChangeArrowheads="1"/>
          </p:cNvSpPr>
          <p:nvPr/>
        </p:nvSpPr>
        <p:spPr bwMode="auto">
          <a:xfrm>
            <a:off x="93980" y="2214245"/>
            <a:ext cx="3055620" cy="111696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altLang="zh-CN" kern="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[0]=</a:t>
            </a:r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new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Circle();</a:t>
            </a:r>
            <a:endParaRPr lang="en-US" altLang="zh-CN" kern="0"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>
              <a:lnSpc>
                <a:spcPts val="2000"/>
              </a:lnSpc>
            </a:pPr>
            <a:r>
              <a:rPr lang="en-US" altLang="zh-CN" kern="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[1]=</a:t>
            </a:r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new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Circle();</a:t>
            </a:r>
            <a:endParaRPr lang="en-US" altLang="zh-CN" kern="0"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>
              <a:lnSpc>
                <a:spcPts val="2000"/>
              </a:lnSpc>
            </a:pPr>
            <a:r>
              <a:rPr lang="en-US" altLang="zh-CN" kern="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[2]=</a:t>
            </a:r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new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Circle();</a:t>
            </a:r>
            <a:endParaRPr lang="en-US" altLang="zh-CN" kern="0"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>
              <a:lnSpc>
                <a:spcPts val="2000"/>
              </a:lnSpc>
            </a:pPr>
            <a:r>
              <a:rPr lang="en-US" altLang="zh-CN" kern="0">
                <a:solidFill>
                  <a:srgbClr val="6A3E3E"/>
                </a:solidFill>
                <a:highlight>
                  <a:srgbClr val="C0C0C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[3]=</a:t>
            </a:r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new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Circle();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430" y="3531870"/>
            <a:ext cx="4702810" cy="2975610"/>
          </a:xfrm>
          <a:prstGeom prst="rect">
            <a:avLst/>
          </a:prstGeom>
        </p:spPr>
      </p:pic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93980" y="1821180"/>
            <a:ext cx="2907030" cy="3473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p>
            <a:pPr algn="l">
              <a:lnSpc>
                <a:spcPts val="2000"/>
              </a:lnSpc>
            </a:pPr>
            <a:r>
              <a:rPr lang="en-US" altLang="zh-CN" kern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c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=</a:t>
            </a:r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new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Circle[4];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01075" y="200660"/>
            <a:ext cx="1805940" cy="347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ts val="2000"/>
              </a:lnSpc>
            </a:pPr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new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Circle()</a:t>
            </a:r>
            <a:endParaRPr lang="zh-CN" altLang="en-US"/>
          </a:p>
        </p:txBody>
      </p:sp>
      <p:grpSp>
        <p:nvGrpSpPr>
          <p:cNvPr id="11" name="组合 514"/>
          <p:cNvGrpSpPr/>
          <p:nvPr/>
        </p:nvGrpSpPr>
        <p:grpSpPr>
          <a:xfrm>
            <a:off x="5986146" y="1503680"/>
            <a:ext cx="1111884" cy="368300"/>
            <a:chOff x="208499" y="13970"/>
            <a:chExt cx="530641" cy="368300"/>
          </a:xfrm>
        </p:grpSpPr>
        <p:sp>
          <p:nvSpPr>
            <p:cNvPr id="12" name="文本框 2"/>
            <p:cNvSpPr txBox="1">
              <a:spLocks noChangeArrowheads="1"/>
            </p:cNvSpPr>
            <p:nvPr/>
          </p:nvSpPr>
          <p:spPr bwMode="auto">
            <a:xfrm>
              <a:off x="208499" y="13970"/>
              <a:ext cx="511174" cy="3683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rot="0" vert="horz" wrap="square" lIns="91440" tIns="45720" rIns="91440" bIns="45720" anchor="t" anchorCtr="0">
              <a:spAutoFit/>
            </a:bodyPr>
            <a:p>
              <a:pPr indent="133985" algn="just"/>
              <a:r>
                <a:rPr lang="en-US" altLang="zh-CN" b="1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C2</a:t>
              </a:r>
              <a:endPara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文本框 2"/>
            <p:cNvSpPr txBox="1">
              <a:spLocks noChangeArrowheads="1"/>
            </p:cNvSpPr>
            <p:nvPr/>
          </p:nvSpPr>
          <p:spPr bwMode="auto">
            <a:xfrm>
              <a:off x="449727" y="66675"/>
              <a:ext cx="289413" cy="307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>
              <a:noAutofit/>
            </a:bodyPr>
            <a:p>
              <a:pPr algn="just"/>
              <a:r>
                <a:rPr lang="zh-CN" altLang="en-US" sz="1600" b="1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引用</a:t>
              </a:r>
              <a:endParaRPr lang="zh-CN" altLang="en-US" sz="16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20" name="组合 514"/>
          <p:cNvGrpSpPr/>
          <p:nvPr/>
        </p:nvGrpSpPr>
        <p:grpSpPr>
          <a:xfrm>
            <a:off x="6021071" y="482600"/>
            <a:ext cx="1071244" cy="369570"/>
            <a:chOff x="208499" y="12700"/>
            <a:chExt cx="511246" cy="369570"/>
          </a:xfrm>
        </p:grpSpPr>
        <p:sp>
          <p:nvSpPr>
            <p:cNvPr id="21" name="文本框 2"/>
            <p:cNvSpPr txBox="1">
              <a:spLocks noChangeArrowheads="1"/>
            </p:cNvSpPr>
            <p:nvPr/>
          </p:nvSpPr>
          <p:spPr bwMode="auto">
            <a:xfrm>
              <a:off x="208499" y="13970"/>
              <a:ext cx="511174" cy="3683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rot="0" vert="horz" wrap="square" lIns="91440" tIns="45720" rIns="91440" bIns="45720" anchor="t" anchorCtr="0">
              <a:spAutoFit/>
            </a:bodyPr>
            <a:p>
              <a:pPr indent="133985" algn="just"/>
              <a:r>
                <a:rPr lang="en-US" altLang="zh-CN" b="1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C1</a:t>
              </a:r>
              <a:endPara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2" name="文本框 2"/>
            <p:cNvSpPr txBox="1">
              <a:spLocks noChangeArrowheads="1"/>
            </p:cNvSpPr>
            <p:nvPr/>
          </p:nvSpPr>
          <p:spPr bwMode="auto">
            <a:xfrm>
              <a:off x="430332" y="12700"/>
              <a:ext cx="289413" cy="307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>
              <a:noAutofit/>
            </a:bodyPr>
            <a:p>
              <a:pPr algn="just"/>
              <a:r>
                <a:rPr lang="zh-CN" altLang="en-US" sz="1600" b="1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引用</a:t>
              </a:r>
              <a:endParaRPr lang="zh-CN" altLang="en-US" sz="16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23" name="组合 514"/>
          <p:cNvGrpSpPr/>
          <p:nvPr/>
        </p:nvGrpSpPr>
        <p:grpSpPr>
          <a:xfrm>
            <a:off x="5980431" y="2052955"/>
            <a:ext cx="1111884" cy="368300"/>
            <a:chOff x="208499" y="13970"/>
            <a:chExt cx="530641" cy="368300"/>
          </a:xfrm>
        </p:grpSpPr>
        <p:sp>
          <p:nvSpPr>
            <p:cNvPr id="24" name="文本框 2"/>
            <p:cNvSpPr txBox="1">
              <a:spLocks noChangeArrowheads="1"/>
            </p:cNvSpPr>
            <p:nvPr/>
          </p:nvSpPr>
          <p:spPr bwMode="auto">
            <a:xfrm>
              <a:off x="208499" y="13970"/>
              <a:ext cx="511174" cy="3683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rot="0" vert="horz" wrap="square" lIns="91440" tIns="45720" rIns="91440" bIns="45720" anchor="t" anchorCtr="0">
              <a:spAutoFit/>
            </a:bodyPr>
            <a:p>
              <a:pPr indent="133985" algn="just"/>
              <a:r>
                <a:rPr lang="en-US" altLang="zh-CN" b="1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C3</a:t>
              </a:r>
              <a:endPara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5" name="文本框 2"/>
            <p:cNvSpPr txBox="1">
              <a:spLocks noChangeArrowheads="1"/>
            </p:cNvSpPr>
            <p:nvPr/>
          </p:nvSpPr>
          <p:spPr bwMode="auto">
            <a:xfrm>
              <a:off x="449727" y="66675"/>
              <a:ext cx="289413" cy="307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>
              <a:noAutofit/>
            </a:bodyPr>
            <a:p>
              <a:pPr algn="just"/>
              <a:r>
                <a:rPr lang="zh-CN" altLang="en-US" sz="1600" b="1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引用</a:t>
              </a:r>
              <a:endParaRPr lang="zh-CN" altLang="en-US" sz="16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26" name="组合 514"/>
          <p:cNvGrpSpPr/>
          <p:nvPr/>
        </p:nvGrpSpPr>
        <p:grpSpPr>
          <a:xfrm>
            <a:off x="6011546" y="2682875"/>
            <a:ext cx="1111884" cy="368300"/>
            <a:chOff x="208499" y="13970"/>
            <a:chExt cx="530641" cy="368300"/>
          </a:xfrm>
        </p:grpSpPr>
        <p:sp>
          <p:nvSpPr>
            <p:cNvPr id="27" name="文本框 2"/>
            <p:cNvSpPr txBox="1">
              <a:spLocks noChangeArrowheads="1"/>
            </p:cNvSpPr>
            <p:nvPr/>
          </p:nvSpPr>
          <p:spPr bwMode="auto">
            <a:xfrm>
              <a:off x="208499" y="13970"/>
              <a:ext cx="511174" cy="3683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rot="0" vert="horz" wrap="square" lIns="91440" tIns="45720" rIns="91440" bIns="45720" anchor="t" anchorCtr="0">
              <a:spAutoFit/>
            </a:bodyPr>
            <a:p>
              <a:pPr indent="133985" algn="just"/>
              <a:r>
                <a:rPr lang="en-US" altLang="zh-CN" b="1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C4</a:t>
              </a:r>
              <a:endParaRPr lang="en-US" altLang="zh-CN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8" name="文本框 2"/>
            <p:cNvSpPr txBox="1">
              <a:spLocks noChangeArrowheads="1"/>
            </p:cNvSpPr>
            <p:nvPr/>
          </p:nvSpPr>
          <p:spPr bwMode="auto">
            <a:xfrm>
              <a:off x="449727" y="66675"/>
              <a:ext cx="289413" cy="3073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rot="0" vert="horz" wrap="square" lIns="91440" tIns="45720" rIns="91440" bIns="45720" anchor="t" anchorCtr="0">
              <a:noAutofit/>
            </a:bodyPr>
            <a:p>
              <a:pPr algn="just"/>
              <a:r>
                <a:rPr lang="zh-CN" altLang="en-US" sz="1600" b="1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引用</a:t>
              </a:r>
              <a:endParaRPr lang="zh-CN" altLang="en-US" sz="16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4545330" y="1313180"/>
            <a:ext cx="606425" cy="2844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/>
            <a:r>
              <a:rPr lang="zh-CN" altLang="en-US" sz="16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引用</a:t>
            </a:r>
            <a:endParaRPr lang="zh-CN" altLang="en-US" sz="16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2" name="文本框 2"/>
          <p:cNvSpPr txBox="1">
            <a:spLocks noChangeArrowheads="1"/>
          </p:cNvSpPr>
          <p:nvPr/>
        </p:nvSpPr>
        <p:spPr bwMode="auto">
          <a:xfrm>
            <a:off x="4545330" y="1610360"/>
            <a:ext cx="606425" cy="2844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/>
            <a:r>
              <a:rPr lang="zh-CN" altLang="en-US" sz="16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引用</a:t>
            </a:r>
            <a:endParaRPr lang="zh-CN" altLang="en-US" sz="16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4545330" y="1939290"/>
            <a:ext cx="606425" cy="2844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/>
            <a:r>
              <a:rPr lang="zh-CN" altLang="en-US" sz="16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引用</a:t>
            </a:r>
            <a:endParaRPr lang="zh-CN" altLang="en-US" sz="16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4" name="文本框 2"/>
          <p:cNvSpPr txBox="1">
            <a:spLocks noChangeArrowheads="1"/>
          </p:cNvSpPr>
          <p:nvPr/>
        </p:nvSpPr>
        <p:spPr bwMode="auto">
          <a:xfrm>
            <a:off x="4552950" y="2265680"/>
            <a:ext cx="606425" cy="2844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/>
            <a:r>
              <a:rPr lang="zh-CN" altLang="en-US" sz="16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引用</a:t>
            </a:r>
            <a:endParaRPr lang="zh-CN" altLang="en-US" sz="16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69" name="直接箭头连接符 533"/>
          <p:cNvCxnSpPr/>
          <p:nvPr/>
        </p:nvCxnSpPr>
        <p:spPr>
          <a:xfrm flipH="1">
            <a:off x="5314315" y="710565"/>
            <a:ext cx="3459480" cy="70993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534"/>
          <p:cNvCxnSpPr/>
          <p:nvPr/>
        </p:nvCxnSpPr>
        <p:spPr>
          <a:xfrm flipH="1" flipV="1">
            <a:off x="5365115" y="1775460"/>
            <a:ext cx="3408680" cy="3175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535"/>
          <p:cNvCxnSpPr/>
          <p:nvPr/>
        </p:nvCxnSpPr>
        <p:spPr>
          <a:xfrm flipH="1" flipV="1">
            <a:off x="5334635" y="2130425"/>
            <a:ext cx="3399155" cy="20320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536"/>
          <p:cNvCxnSpPr/>
          <p:nvPr/>
        </p:nvCxnSpPr>
        <p:spPr>
          <a:xfrm flipH="1" flipV="1">
            <a:off x="5334635" y="2444750"/>
            <a:ext cx="3393440" cy="506095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1979295" y="1461770"/>
            <a:ext cx="1310005" cy="294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声明数组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260600" y="1827530"/>
            <a:ext cx="1194435" cy="396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创建数组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546985" y="2574925"/>
            <a:ext cx="1194435" cy="396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给数组元素赋值</a:t>
            </a:r>
            <a:endParaRPr lang="zh-CN" altLang="en-US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" grpId="0" bldLvl="0" animBg="1"/>
      <p:bldP spid="543" grpId="1" animBg="1"/>
      <p:bldP spid="4" grpId="0" bldLvl="0" animBg="1"/>
      <p:bldP spid="4" grpId="1" animBg="1"/>
      <p:bldP spid="545" grpId="0" bldLvl="0" animBg="1"/>
      <p:bldP spid="545" grpId="1" animBg="1"/>
      <p:bldP spid="10" grpId="0"/>
      <p:bldP spid="10" grpId="1"/>
      <p:bldP spid="31" grpId="0" bldLvl="0" animBg="1"/>
      <p:bldP spid="32" grpId="0" bldLvl="0" animBg="1"/>
      <p:bldP spid="33" grpId="0" bldLvl="0" animBg="1"/>
      <p:bldP spid="34" grpId="0" bldLvl="0" animBg="1"/>
      <p:bldP spid="31" grpId="1" animBg="1"/>
      <p:bldP spid="32" grpId="1" animBg="1"/>
      <p:bldP spid="33" grpId="1" animBg="1"/>
      <p:bldP spid="34" grpId="1" animBg="1"/>
      <p:bldP spid="119" grpId="0" bldLvl="0" animBg="1"/>
      <p:bldP spid="119" grpId="1" animBg="1"/>
      <p:bldP spid="73" grpId="0" bldLvl="0" animBg="1"/>
      <p:bldP spid="73" grpId="1" animBg="1"/>
      <p:bldP spid="74" grpId="0" bldLvl="0" animBg="1"/>
      <p:bldP spid="7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155" y="206445"/>
            <a:ext cx="10969200" cy="705600"/>
          </a:xfrm>
        </p:spPr>
        <p:txBody>
          <a:bodyPr/>
          <a:p>
            <a:r>
              <a:rPr lang="zh-CN" altLang="en-US"/>
              <a:t>引用类型和引用变量</a:t>
            </a:r>
            <a:endParaRPr lang="zh-CN" altLang="en-US"/>
          </a:p>
        </p:txBody>
      </p:sp>
      <p:sp>
        <p:nvSpPr>
          <p:cNvPr id="77" name="文本框 2"/>
          <p:cNvSpPr txBox="1">
            <a:spLocks noChangeArrowheads="1"/>
          </p:cNvSpPr>
          <p:nvPr/>
        </p:nvSpPr>
        <p:spPr bwMode="auto">
          <a:xfrm>
            <a:off x="688023" y="1565910"/>
            <a:ext cx="3367405" cy="925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玩具狗的模板--类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9" name="文本框 2"/>
          <p:cNvSpPr txBox="1">
            <a:spLocks noChangeArrowheads="1"/>
          </p:cNvSpPr>
          <p:nvPr/>
        </p:nvSpPr>
        <p:spPr bwMode="auto">
          <a:xfrm>
            <a:off x="5267643" y="1432560"/>
            <a:ext cx="5028565" cy="925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玩具狗：dog1---h,w,sound()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055745" y="1776730"/>
            <a:ext cx="1200150" cy="23812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2"/>
          <p:cNvSpPr txBox="1">
            <a:spLocks noChangeArrowheads="1"/>
          </p:cNvSpPr>
          <p:nvPr/>
        </p:nvSpPr>
        <p:spPr bwMode="auto">
          <a:xfrm>
            <a:off x="172085" y="2358390"/>
            <a:ext cx="4576445" cy="3117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/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class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Dog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//属性---变量---定义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h;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w;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//行为--做什么--方法	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public void sound(){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System.out.println(“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sound”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构造方法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	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创建实体对象</a:t>
            </a:r>
            <a:endParaRPr lang="zh-CN" altLang="en-US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Dog(){  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>
              <a:lnSpc>
                <a:spcPts val="2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4" name="文本框 2"/>
          <p:cNvSpPr txBox="1">
            <a:spLocks noChangeArrowheads="1"/>
          </p:cNvSpPr>
          <p:nvPr/>
        </p:nvSpPr>
        <p:spPr bwMode="auto">
          <a:xfrm>
            <a:off x="5398770" y="206375"/>
            <a:ext cx="4013835" cy="1107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 dog1;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dog1=new Dog();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</a:t>
            </a: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.h=100;  </a:t>
            </a:r>
            <a:r>
              <a:rPr lang="en-US" altLang="zh-CN" sz="2400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</a:t>
            </a: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.w=200;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</a:t>
            </a: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.sound();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319" name="Text Box 9"/>
          <p:cNvSpPr txBox="1"/>
          <p:nvPr/>
        </p:nvSpPr>
        <p:spPr>
          <a:xfrm>
            <a:off x="6268720" y="3789363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dog1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7" name="AutoShape 7"/>
          <p:cNvSpPr/>
          <p:nvPr/>
        </p:nvSpPr>
        <p:spPr>
          <a:xfrm>
            <a:off x="9022080" y="81915"/>
            <a:ext cx="2265363" cy="344488"/>
          </a:xfrm>
          <a:prstGeom prst="wedgeRoundRectCallout">
            <a:avLst>
              <a:gd name="adj1" fmla="val -146398"/>
              <a:gd name="adj2" fmla="val 27050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声明 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dog1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6128385" y="4632325"/>
            <a:ext cx="3026410" cy="1577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h</a:t>
            </a:r>
            <a:r>
              <a:rPr lang="zh-CN" altLang="en-US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w</a:t>
            </a:r>
            <a:r>
              <a:rPr lang="zh-CN" altLang="en-US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sound()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6148705" y="4116070"/>
            <a:ext cx="782955" cy="51244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9" name="AutoShape 11"/>
          <p:cNvSpPr/>
          <p:nvPr/>
        </p:nvSpPr>
        <p:spPr>
          <a:xfrm>
            <a:off x="9095105" y="505460"/>
            <a:ext cx="2727960" cy="509270"/>
          </a:xfrm>
          <a:prstGeom prst="wedgeRoundRectCallout">
            <a:avLst>
              <a:gd name="adj1" fmla="val -153258"/>
              <a:gd name="adj2" fmla="val -20199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 eaLnBrk="0" hangingPunct="0"/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zh-CN" altLang="en-US" sz="1800" dirty="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对象引用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赋值给 </a:t>
            </a: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dog1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5925" y="4968875"/>
            <a:ext cx="451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0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65925" y="5311775"/>
            <a:ext cx="451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0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Rectangle 8"/>
          <p:cNvSpPr/>
          <p:nvPr/>
        </p:nvSpPr>
        <p:spPr>
          <a:xfrm>
            <a:off x="6879273" y="3792538"/>
            <a:ext cx="1524000" cy="306387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267960" y="2477135"/>
            <a:ext cx="2623820" cy="42799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</a:t>
            </a:r>
            <a:r>
              <a:rPr lang="zh-CN" altLang="en-US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：引用变量</a:t>
            </a:r>
            <a:endParaRPr lang="zh-CN" altLang="en-US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5255895" y="3025140"/>
            <a:ext cx="2623820" cy="424815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</a:t>
            </a:r>
            <a:r>
              <a:rPr lang="zh-CN" altLang="en-US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：引用类型</a:t>
            </a:r>
            <a:endParaRPr lang="zh-CN" altLang="en-US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" name="文本框 19"/>
          <p:cNvSpPr txBox="1"/>
          <p:nvPr/>
        </p:nvSpPr>
        <p:spPr bwMode="auto">
          <a:xfrm>
            <a:off x="8004810" y="2477135"/>
            <a:ext cx="4020820" cy="117729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rtlCol="0" anchor="t" anchorCtr="0">
            <a:noAutofit/>
          </a:bodyPr>
          <a:p>
            <a:pPr marL="342900" lvl="0" indent="-342900" algn="just">
              <a:buClrTx/>
              <a:buSzTx/>
              <a:buFont typeface="Wingdings" panose="05000000000000000000" charset="0"/>
              <a:buChar char="Ø"/>
            </a:pPr>
            <a:r>
              <a:rPr lang="en-US" altLang="zh-CN" sz="2400" b="1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+mn-ea"/>
              </a:rPr>
              <a:t>类是一种引用类型。</a:t>
            </a:r>
            <a:endParaRPr lang="en-US" altLang="zh-CN" sz="2400" b="1" kern="100"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+mn-ea"/>
            </a:endParaRPr>
          </a:p>
          <a:p>
            <a:pPr marL="342900" lvl="0" indent="-342900" algn="just">
              <a:buClrTx/>
              <a:buSzTx/>
              <a:buFont typeface="Wingdings" panose="05000000000000000000" charset="0"/>
              <a:buChar char="Ø"/>
            </a:pPr>
            <a:r>
              <a:rPr lang="en-US" altLang="zh-CN" sz="2400" b="1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+mn-ea"/>
              </a:rPr>
              <a:t>对象是通过</a:t>
            </a:r>
            <a:r>
              <a:rPr lang="en-US" altLang="zh-CN" sz="2400" b="1" kern="1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+mn-ea"/>
              </a:rPr>
              <a:t>对象引用变量</a:t>
            </a:r>
            <a:r>
              <a:rPr lang="en-US" altLang="zh-CN" sz="2400" b="1" kern="100"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+mn-ea"/>
              </a:rPr>
              <a:t>来访问的。</a:t>
            </a:r>
            <a:endParaRPr lang="en-US" altLang="zh-CN" sz="2400" b="1" kern="100"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+mn-ea"/>
            </a:endParaRPr>
          </a:p>
        </p:txBody>
      </p:sp>
      <p:sp>
        <p:nvSpPr>
          <p:cNvPr id="21" name="文本框 2"/>
          <p:cNvSpPr txBox="1">
            <a:spLocks noChangeArrowheads="1"/>
          </p:cNvSpPr>
          <p:nvPr/>
        </p:nvSpPr>
        <p:spPr bwMode="auto">
          <a:xfrm>
            <a:off x="608330" y="5614035"/>
            <a:ext cx="2593975" cy="7334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 dog1;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dog1=new Dog();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ts val="2000"/>
              </a:lnSpc>
            </a:pP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" name="文本框 2"/>
          <p:cNvSpPr txBox="1">
            <a:spLocks noChangeArrowheads="1"/>
          </p:cNvSpPr>
          <p:nvPr/>
        </p:nvSpPr>
        <p:spPr bwMode="auto">
          <a:xfrm>
            <a:off x="2690495" y="6210300"/>
            <a:ext cx="3342005" cy="44958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 dog1=new Dog();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ts val="2000"/>
              </a:lnSpc>
            </a:pP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9250680" y="4342765"/>
            <a:ext cx="2867025" cy="12712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int[] </a:t>
            </a:r>
            <a:r>
              <a:rPr lang="en-US" altLang="zh-CN" sz="2400" b="1" kern="100">
                <a:highlight>
                  <a:srgbClr val="FFFF00"/>
                </a:highlight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=new int[]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x---</a:t>
            </a:r>
            <a:r>
              <a:rPr lang="zh-CN" altLang="en-US" sz="2400" b="1" kern="1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引用变量</a:t>
            </a:r>
            <a:endParaRPr lang="zh-CN" altLang="en-US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fontAlgn="auto">
              <a:lnSpc>
                <a:spcPct val="100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int[]</a:t>
            </a:r>
            <a:r>
              <a:rPr lang="zh-CN" altLang="en-US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：</a:t>
            </a:r>
            <a:r>
              <a:rPr lang="zh-CN" altLang="en-US" sz="2400" b="1" kern="1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Times New Roman" panose="02020603050405020304"/>
                <a:sym typeface="Times New Roman" panose="02020603050405020304"/>
              </a:rPr>
              <a:t>引用类型</a:t>
            </a:r>
            <a:endParaRPr lang="zh-CN" altLang="en-US" sz="2400" b="1" kern="10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1" animBg="1"/>
      <p:bldP spid="94" grpId="1" animBg="1"/>
      <p:bldP spid="13319" grpId="1"/>
      <p:bldP spid="13317" grpId="0" bldLvl="0" animBg="1"/>
      <p:bldP spid="13317" grpId="1" animBg="1"/>
      <p:bldP spid="11" grpId="1" animBg="1"/>
      <p:bldP spid="15369" grpId="0" bldLvl="0" animBg="1"/>
      <p:bldP spid="15369" grpId="1" animBg="1"/>
      <p:bldP spid="14" grpId="1"/>
      <p:bldP spid="15" grpId="1"/>
      <p:bldP spid="19" grpId="1" animBg="1"/>
      <p:bldP spid="3" grpId="0" animBg="1"/>
      <p:bldP spid="3" grpId="1" animBg="1"/>
      <p:bldP spid="10" grpId="0" animBg="1"/>
      <p:bldP spid="10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" grpId="0"/>
      <p:bldP spid="2" grpId="1"/>
      <p:bldP spid="4" grpId="0" bldLvl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875" y="347345"/>
            <a:ext cx="3950335" cy="705485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属性默认初始值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文本框 2"/>
          <p:cNvSpPr txBox="1">
            <a:spLocks noChangeArrowheads="1"/>
          </p:cNvSpPr>
          <p:nvPr/>
        </p:nvSpPr>
        <p:spPr bwMode="auto">
          <a:xfrm>
            <a:off x="688023" y="1565910"/>
            <a:ext cx="3367405" cy="925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玩具狗的模板--类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9" name="文本框 2"/>
          <p:cNvSpPr txBox="1">
            <a:spLocks noChangeArrowheads="1"/>
          </p:cNvSpPr>
          <p:nvPr/>
        </p:nvSpPr>
        <p:spPr bwMode="auto">
          <a:xfrm>
            <a:off x="5267643" y="1432560"/>
            <a:ext cx="5028565" cy="925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玩具狗：dog1---h,w,sound()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5267643" y="2570480"/>
            <a:ext cx="5028565" cy="925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玩具狗：dog2---h,w,sound()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055745" y="1776730"/>
            <a:ext cx="1200150" cy="23812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046855" y="2127250"/>
            <a:ext cx="1215390" cy="91440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2"/>
          <p:cNvSpPr txBox="1">
            <a:spLocks noChangeArrowheads="1"/>
          </p:cNvSpPr>
          <p:nvPr/>
        </p:nvSpPr>
        <p:spPr bwMode="auto">
          <a:xfrm>
            <a:off x="172085" y="2358390"/>
            <a:ext cx="4576445" cy="367157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/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class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Dog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//属性---变量---定义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h;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w;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//行为--做什么--方法	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public void sound(){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System.out.println(“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sound”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构造方法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	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创建实体对象</a:t>
            </a:r>
            <a:endParaRPr lang="zh-CN" altLang="en-US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Dog(){  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>
              <a:lnSpc>
                <a:spcPts val="2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4" name="文本框 2"/>
          <p:cNvSpPr txBox="1">
            <a:spLocks noChangeArrowheads="1"/>
          </p:cNvSpPr>
          <p:nvPr/>
        </p:nvSpPr>
        <p:spPr bwMode="auto">
          <a:xfrm>
            <a:off x="5398770" y="206375"/>
            <a:ext cx="4013835" cy="1107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 dog1;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dog1=new Dog();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dog1.h=100;  dog1.w=200;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dog1.sound();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679950" y="346075"/>
            <a:ext cx="813435" cy="10160"/>
          </a:xfrm>
          <a:prstGeom prst="straightConnector1">
            <a:avLst/>
          </a:prstGeom>
          <a:ln w="79375">
            <a:solidFill>
              <a:schemeClr val="accent6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8" name="Rectangle 8"/>
          <p:cNvSpPr/>
          <p:nvPr/>
        </p:nvSpPr>
        <p:spPr>
          <a:xfrm>
            <a:off x="6035993" y="3820478"/>
            <a:ext cx="1524000" cy="306387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9" name="Text Box 9"/>
          <p:cNvSpPr txBox="1"/>
          <p:nvPr/>
        </p:nvSpPr>
        <p:spPr>
          <a:xfrm>
            <a:off x="5363845" y="3789363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dog1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679950" y="608330"/>
            <a:ext cx="813435" cy="10160"/>
          </a:xfrm>
          <a:prstGeom prst="straightConnector1">
            <a:avLst/>
          </a:prstGeom>
          <a:ln w="79375">
            <a:solidFill>
              <a:schemeClr val="accent6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5223510" y="4632325"/>
            <a:ext cx="3026410" cy="1577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h</a:t>
            </a:r>
            <a:r>
              <a:rPr lang="zh-CN" altLang="en-US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w</a:t>
            </a:r>
            <a:r>
              <a:rPr lang="zh-CN" altLang="en-US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sound()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243830" y="4116070"/>
            <a:ext cx="782955" cy="51244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003925" y="4968875"/>
            <a:ext cx="451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0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03925" y="5311775"/>
            <a:ext cx="451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0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801495" y="3041650"/>
            <a:ext cx="1795145" cy="6165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l" fontAlgn="auto">
              <a:lnSpc>
                <a:spcPts val="2000"/>
              </a:lnSpc>
            </a:pPr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h=1;</a:t>
            </a:r>
            <a:endParaRPr lang="en-US" altLang="zh-CN" sz="20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2000"/>
              </a:lnSpc>
            </a:pPr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w=2;</a:t>
            </a:r>
            <a:endParaRPr lang="en-US" altLang="zh-CN" sz="20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83275" y="4968875"/>
            <a:ext cx="692785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83275" y="5337175"/>
            <a:ext cx="692785" cy="3683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2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0" name="文本框 2"/>
          <p:cNvSpPr txBox="1">
            <a:spLocks noChangeArrowheads="1"/>
          </p:cNvSpPr>
          <p:nvPr/>
        </p:nvSpPr>
        <p:spPr bwMode="auto">
          <a:xfrm>
            <a:off x="9262110" y="3126105"/>
            <a:ext cx="2668270" cy="738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 dog2;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dog2=new Dog();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Rectangle 8"/>
          <p:cNvSpPr/>
          <p:nvPr/>
        </p:nvSpPr>
        <p:spPr>
          <a:xfrm>
            <a:off x="9527858" y="4059238"/>
            <a:ext cx="1524000" cy="306387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 Box 9"/>
          <p:cNvSpPr txBox="1"/>
          <p:nvPr/>
        </p:nvSpPr>
        <p:spPr>
          <a:xfrm>
            <a:off x="8865235" y="4028123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dog2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文本框 2"/>
          <p:cNvSpPr txBox="1">
            <a:spLocks noChangeArrowheads="1"/>
          </p:cNvSpPr>
          <p:nvPr/>
        </p:nvSpPr>
        <p:spPr bwMode="auto">
          <a:xfrm>
            <a:off x="8724900" y="4871085"/>
            <a:ext cx="3026410" cy="1577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h</a:t>
            </a:r>
            <a:r>
              <a:rPr lang="zh-CN" altLang="en-US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w</a:t>
            </a:r>
            <a:r>
              <a:rPr lang="zh-CN" altLang="en-US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sound()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8745220" y="4354830"/>
            <a:ext cx="782955" cy="51244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412605" y="5095875"/>
            <a:ext cx="692785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412605" y="5464175"/>
            <a:ext cx="692785" cy="3683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2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7" name="Rectangle 8"/>
          <p:cNvSpPr/>
          <p:nvPr/>
        </p:nvSpPr>
        <p:spPr>
          <a:xfrm>
            <a:off x="9527858" y="4059238"/>
            <a:ext cx="1524000" cy="306387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3796665" y="2640330"/>
            <a:ext cx="1562100" cy="113538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l" fontAlgn="auto">
              <a:lnSpc>
                <a:spcPts val="2000"/>
              </a:lnSpc>
            </a:pPr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h;</a:t>
            </a:r>
            <a:endParaRPr lang="en-US" altLang="zh-CN" sz="20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2000"/>
              </a:lnSpc>
            </a:pPr>
            <a:r>
              <a:rPr lang="en-US" altLang="zh-CN" sz="20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h=1;</a:t>
            </a:r>
            <a:endParaRPr lang="en-US" altLang="zh-CN" sz="2000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2000"/>
              </a:lnSpc>
            </a:pPr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w;</a:t>
            </a:r>
            <a:endParaRPr lang="en-US" altLang="zh-CN" sz="20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2000"/>
              </a:lnSpc>
            </a:pPr>
            <a:r>
              <a:rPr lang="en-US" altLang="zh-CN" sz="2000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w=2;</a:t>
            </a:r>
            <a:endParaRPr lang="en-US" altLang="zh-CN" sz="2000" b="1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87520" y="2649220"/>
            <a:ext cx="4610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FF0000"/>
                </a:solidFill>
              </a:rPr>
              <a:t>x</a:t>
            </a:r>
            <a:endParaRPr lang="en-US" altLang="zh-CN" sz="44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47210" y="3122295"/>
            <a:ext cx="4610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rgbClr val="FF0000"/>
                </a:solidFill>
              </a:rPr>
              <a:t>x</a:t>
            </a:r>
            <a:endParaRPr lang="en-US" altLang="zh-CN" sz="44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animBg="1"/>
      <p:bldP spid="19" grpId="0" bldLvl="0" animBg="1"/>
      <p:bldP spid="19" grpId="1" animBg="1"/>
      <p:bldP spid="3" grpId="0" animBg="1"/>
      <p:bldP spid="3" grpId="1" animBg="1"/>
      <p:bldP spid="25" grpId="0" bldLvl="0" animBg="1"/>
      <p:bldP spid="25" grpId="1" animBg="1"/>
      <p:bldP spid="26" grpId="0" bldLvl="0" animBg="1"/>
      <p:bldP spid="26" grpId="1" animBg="1"/>
      <p:bldP spid="20" grpId="0" animBg="1"/>
      <p:bldP spid="20" grpId="1" animBg="1"/>
      <p:bldP spid="22" grpId="0"/>
      <p:bldP spid="22" grpId="1"/>
      <p:bldP spid="21" grpId="0" animBg="1"/>
      <p:bldP spid="21" grpId="1" animBg="1"/>
      <p:bldP spid="23" grpId="0" animBg="1"/>
      <p:bldP spid="23" grpId="1" animBg="1"/>
      <p:bldP spid="27" grpId="0" bldLvl="0" animBg="1"/>
      <p:bldP spid="27" grpId="1" animBg="1"/>
      <p:bldP spid="2" grpId="0"/>
      <p:bldP spid="2" grpId="1"/>
      <p:bldP spid="12" grpId="0" bldLvl="0" animBg="1"/>
      <p:bldP spid="12" grpId="1" animBg="1"/>
      <p:bldP spid="9" grpId="0"/>
      <p:bldP spid="9" grpId="1"/>
      <p:bldP spid="16" grpId="0"/>
      <p:bldP spid="1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875" y="407035"/>
            <a:ext cx="3199765" cy="705485"/>
          </a:xfrm>
        </p:spPr>
        <p:txBody>
          <a:bodyPr/>
          <a:p>
            <a:r>
              <a:rPr lang="zh-CN" altLang="en-US"/>
              <a:t>构造方法</a:t>
            </a:r>
            <a:endParaRPr lang="zh-CN" altLang="en-US"/>
          </a:p>
        </p:txBody>
      </p:sp>
      <p:sp>
        <p:nvSpPr>
          <p:cNvPr id="77" name="文本框 2"/>
          <p:cNvSpPr txBox="1">
            <a:spLocks noChangeArrowheads="1"/>
          </p:cNvSpPr>
          <p:nvPr/>
        </p:nvSpPr>
        <p:spPr bwMode="auto">
          <a:xfrm>
            <a:off x="688023" y="1565910"/>
            <a:ext cx="3367405" cy="925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玩具狗的模板--类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9" name="文本框 2"/>
          <p:cNvSpPr txBox="1">
            <a:spLocks noChangeArrowheads="1"/>
          </p:cNvSpPr>
          <p:nvPr/>
        </p:nvSpPr>
        <p:spPr bwMode="auto">
          <a:xfrm>
            <a:off x="5267643" y="1432560"/>
            <a:ext cx="5028565" cy="925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玩具狗：dog1---h,w,sound()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5267643" y="2570480"/>
            <a:ext cx="5028565" cy="9258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玩具狗：dog2---h,w,sound()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4055745" y="1776730"/>
            <a:ext cx="1200150" cy="23812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046855" y="2127250"/>
            <a:ext cx="1215390" cy="91440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2"/>
          <p:cNvSpPr txBox="1">
            <a:spLocks noChangeArrowheads="1"/>
          </p:cNvSpPr>
          <p:nvPr/>
        </p:nvSpPr>
        <p:spPr bwMode="auto">
          <a:xfrm>
            <a:off x="172085" y="2358390"/>
            <a:ext cx="4576445" cy="367157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/>
            <a:r>
              <a:rPr lang="en-US" altLang="zh-CN" b="1" kern="0">
                <a:solidFill>
                  <a:srgbClr val="7F0055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class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Dog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//属性---变量---定义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h;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double w;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//行为--做什么--方法	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--定义</a:t>
            </a:r>
            <a:endParaRPr lang="en-US" altLang="zh-CN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public void sound(){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   System.out.println(“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sound”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);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304800" algn="l"/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   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//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构造方法</a:t>
            </a:r>
            <a:r>
              <a:rPr lang="en-US" altLang="zh-CN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--	</a:t>
            </a:r>
            <a:r>
              <a:rPr lang="zh-CN" altLang="en-US" kern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创建实体对象</a:t>
            </a:r>
            <a:endParaRPr lang="zh-CN" altLang="en-US" kern="0">
              <a:solidFill>
                <a:srgbClr val="000000"/>
              </a:solidFill>
              <a:highlight>
                <a:srgbClr val="FFFF00"/>
              </a:highlight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439420" algn="l"/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</a:t>
            </a: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Dog(){  }</a:t>
            </a:r>
            <a:endParaRPr lang="en-US" altLang="zh-CN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>
              <a:lnSpc>
                <a:spcPts val="2000"/>
              </a:lnSpc>
            </a:pPr>
            <a:r>
              <a:rPr lang="en-US" altLang="zh-CN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4" name="文本框 2"/>
          <p:cNvSpPr txBox="1">
            <a:spLocks noChangeArrowheads="1"/>
          </p:cNvSpPr>
          <p:nvPr/>
        </p:nvSpPr>
        <p:spPr bwMode="auto">
          <a:xfrm>
            <a:off x="5398770" y="206375"/>
            <a:ext cx="4013835" cy="1107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 dog1;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dog1=new Dog();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dog1.h=100;  dog1.w=200;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dog1.sound();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679950" y="346075"/>
            <a:ext cx="813435" cy="10160"/>
          </a:xfrm>
          <a:prstGeom prst="straightConnector1">
            <a:avLst/>
          </a:prstGeom>
          <a:ln w="79375">
            <a:solidFill>
              <a:schemeClr val="accent6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8" name="Rectangle 8"/>
          <p:cNvSpPr/>
          <p:nvPr/>
        </p:nvSpPr>
        <p:spPr>
          <a:xfrm>
            <a:off x="6035993" y="3820478"/>
            <a:ext cx="1524000" cy="306387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9" name="Text Box 9"/>
          <p:cNvSpPr txBox="1"/>
          <p:nvPr/>
        </p:nvSpPr>
        <p:spPr>
          <a:xfrm>
            <a:off x="5363845" y="3789363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dog1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679950" y="608330"/>
            <a:ext cx="813435" cy="10160"/>
          </a:xfrm>
          <a:prstGeom prst="straightConnector1">
            <a:avLst/>
          </a:prstGeom>
          <a:ln w="79375">
            <a:solidFill>
              <a:schemeClr val="accent6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5223510" y="4632325"/>
            <a:ext cx="3026410" cy="1577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h</a:t>
            </a:r>
            <a:r>
              <a:rPr lang="zh-CN" altLang="en-US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w</a:t>
            </a:r>
            <a:r>
              <a:rPr lang="zh-CN" altLang="en-US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sound()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243830" y="4116070"/>
            <a:ext cx="782955" cy="51244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003925" y="4968875"/>
            <a:ext cx="451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0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03925" y="5311775"/>
            <a:ext cx="451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0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724785" y="5464175"/>
            <a:ext cx="2302510" cy="1153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l" fontAlgn="auto">
              <a:lnSpc>
                <a:spcPts val="2000"/>
              </a:lnSpc>
            </a:pPr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public Dog(){</a:t>
            </a:r>
            <a:endParaRPr lang="en-US" altLang="zh-CN" sz="20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516890" algn="l" fontAlgn="auto">
              <a:lnSpc>
                <a:spcPts val="2000"/>
              </a:lnSpc>
            </a:pPr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h=1;</a:t>
            </a:r>
            <a:endParaRPr lang="en-US" altLang="zh-CN" sz="20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indent="516890" algn="l" fontAlgn="auto">
              <a:lnSpc>
                <a:spcPts val="2000"/>
              </a:lnSpc>
            </a:pPr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w=2;</a:t>
            </a:r>
            <a:endParaRPr lang="en-US" altLang="zh-CN" sz="20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2000"/>
              </a:lnSpc>
            </a:pPr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}</a:t>
            </a:r>
            <a:endParaRPr lang="en-US" altLang="zh-CN" sz="20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2000"/>
              </a:lnSpc>
            </a:pPr>
            <a:endParaRPr lang="en-US" altLang="zh-CN" sz="20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83275" y="4968875"/>
            <a:ext cx="692785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83275" y="5337175"/>
            <a:ext cx="692785" cy="3683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2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0" name="文本框 2"/>
          <p:cNvSpPr txBox="1">
            <a:spLocks noChangeArrowheads="1"/>
          </p:cNvSpPr>
          <p:nvPr/>
        </p:nvSpPr>
        <p:spPr bwMode="auto">
          <a:xfrm>
            <a:off x="9262110" y="3126105"/>
            <a:ext cx="2668270" cy="7385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 dog2;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algn="just" rtl="0" eaLnBrk="1" fontAlgn="auto" latinLnBrk="0" hangingPunct="1">
              <a:lnSpc>
                <a:spcPts val="2000"/>
              </a:lnSpc>
            </a:pPr>
            <a:r>
              <a:rPr lang="en-US" altLang="zh-CN" sz="2400" b="1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dog2=new Dog();</a:t>
            </a:r>
            <a:endParaRPr lang="en-US" altLang="zh-CN" sz="24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Rectangle 8"/>
          <p:cNvSpPr/>
          <p:nvPr/>
        </p:nvSpPr>
        <p:spPr>
          <a:xfrm>
            <a:off x="9527858" y="4059238"/>
            <a:ext cx="1524000" cy="306387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 Box 9"/>
          <p:cNvSpPr txBox="1"/>
          <p:nvPr/>
        </p:nvSpPr>
        <p:spPr>
          <a:xfrm>
            <a:off x="8865235" y="4028123"/>
            <a:ext cx="11334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err="1">
                <a:latin typeface="Times New Roman" panose="02020603050405020304" pitchFamily="18" charset="0"/>
                <a:ea typeface="宋体" panose="02010600030101010101" pitchFamily="2" charset="-122"/>
              </a:rPr>
              <a:t>dog2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文本框 2"/>
          <p:cNvSpPr txBox="1">
            <a:spLocks noChangeArrowheads="1"/>
          </p:cNvSpPr>
          <p:nvPr/>
        </p:nvSpPr>
        <p:spPr bwMode="auto">
          <a:xfrm>
            <a:off x="8724900" y="4871085"/>
            <a:ext cx="3026410" cy="1577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marL="0" indent="0" algn="l">
              <a:lnSpc>
                <a:spcPts val="2000"/>
              </a:lnSpc>
            </a:pPr>
            <a:r>
              <a:rPr lang="en-US" altLang="zh-CN" sz="120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 </a:t>
            </a:r>
            <a:endParaRPr lang="en-US" altLang="zh-CN" sz="1200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h</a:t>
            </a:r>
            <a:r>
              <a:rPr lang="zh-CN" altLang="en-US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w</a:t>
            </a:r>
            <a:r>
              <a:rPr lang="zh-CN" altLang="en-US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：</a:t>
            </a:r>
            <a:endParaRPr lang="zh-CN" altLang="en-US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  <a:p>
            <a:pPr indent="306070" algn="just"/>
            <a:r>
              <a:rPr lang="en-US" altLang="zh-CN" sz="2400" b="1" kern="100">
                <a:latin typeface="黑体" panose="02010609060101010101" charset="-122"/>
                <a:ea typeface="黑体" panose="02010609060101010101" charset="-122"/>
                <a:cs typeface="Times New Roman" panose="02020603050405020304"/>
                <a:sym typeface="Times New Roman" panose="02020603050405020304"/>
              </a:rPr>
              <a:t>sound()</a:t>
            </a:r>
            <a:endParaRPr lang="en-US" altLang="zh-CN" sz="2400" b="1" kern="100">
              <a:latin typeface="黑体" panose="02010609060101010101" charset="-122"/>
              <a:ea typeface="黑体" panose="02010609060101010101" charset="-122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8745220" y="4354830"/>
            <a:ext cx="782955" cy="512445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9412605" y="5095875"/>
            <a:ext cx="692785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412605" y="5464175"/>
            <a:ext cx="692785" cy="368300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2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7" name="Rectangle 8"/>
          <p:cNvSpPr/>
          <p:nvPr/>
        </p:nvSpPr>
        <p:spPr>
          <a:xfrm>
            <a:off x="9527858" y="4059238"/>
            <a:ext cx="1524000" cy="306387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" tIns="9144" rIns="9144" bIns="9144" anchor="ctr" anchorCtr="0"/>
          <a:p>
            <a:pPr algn="ctr" eaLnBrk="0" hangingPunct="0"/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引用值</a:t>
            </a:r>
            <a:endParaRPr lang="zh-CN" altLang="en-US" sz="18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801495" y="3041650"/>
            <a:ext cx="1795145" cy="6165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p>
            <a:pPr algn="l" fontAlgn="auto">
              <a:lnSpc>
                <a:spcPts val="2000"/>
              </a:lnSpc>
            </a:pPr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h=1;</a:t>
            </a:r>
            <a:endParaRPr lang="en-US" altLang="zh-CN" sz="2000" kern="0">
              <a:solidFill>
                <a:srgbClr val="000000"/>
              </a:solidFill>
              <a:latin typeface="Consolas" panose="020B0609020204030204"/>
              <a:ea typeface="宋体" panose="02010600030101010101" pitchFamily="2" charset="-122"/>
              <a:cs typeface="Consolas" panose="020B0609020204030204"/>
              <a:sym typeface="Times New Roman" panose="02020603050405020304"/>
            </a:endParaRPr>
          </a:p>
          <a:p>
            <a:pPr algn="l" fontAlgn="auto">
              <a:lnSpc>
                <a:spcPts val="2000"/>
              </a:lnSpc>
            </a:pPr>
            <a:r>
              <a:rPr lang="en-US" altLang="zh-CN" sz="2000" kern="0">
                <a:solidFill>
                  <a:srgbClr val="000000"/>
                </a:solidFill>
                <a:latin typeface="Consolas" panose="020B0609020204030204"/>
                <a:ea typeface="宋体" panose="02010600030101010101" pitchFamily="2" charset="-122"/>
                <a:cs typeface="Consolas" panose="020B0609020204030204"/>
                <a:sym typeface="Times New Roman" panose="02020603050405020304"/>
              </a:rPr>
              <a:t>double w=2;</a:t>
            </a:r>
            <a:endParaRPr lang="en-US" altLang="zh-CN" sz="2000" b="1" kern="10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animBg="1"/>
      <p:bldP spid="19" grpId="0" bldLvl="0" animBg="1"/>
      <p:bldP spid="19" grpId="1" animBg="1"/>
      <p:bldP spid="3" grpId="0" bldLvl="0" animBg="1"/>
      <p:bldP spid="3" grpId="1" animBg="1"/>
      <p:bldP spid="25" grpId="0" bldLvl="0" animBg="1"/>
      <p:bldP spid="25" grpId="1" animBg="1"/>
      <p:bldP spid="26" grpId="0" bldLvl="0" animBg="1"/>
      <p:bldP spid="26" grpId="1" animBg="1"/>
      <p:bldP spid="20" grpId="0" bldLvl="0" animBg="1"/>
      <p:bldP spid="20" grpId="1" animBg="1"/>
      <p:bldP spid="22" grpId="0"/>
      <p:bldP spid="22" grpId="1"/>
      <p:bldP spid="21" grpId="0" bldLvl="0" animBg="1"/>
      <p:bldP spid="21" grpId="1" animBg="1"/>
      <p:bldP spid="23" grpId="0" bldLvl="0" animBg="1"/>
      <p:bldP spid="23" grpId="1" animBg="1"/>
      <p:bldP spid="27" grpId="0" bldLvl="0" animBg="1"/>
      <p:bldP spid="27" grpId="1" animBg="1"/>
      <p:bldP spid="9" grpId="0" bldLvl="0" animBg="1"/>
      <p:bldP spid="9" grpId="1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TABLE_ENDDRAG_ORIGIN_RECT" val="331*260"/>
  <p:tag name="TABLE_ENDDRAG_RECT" val="507*274*331*260"/>
</p:tagLst>
</file>

<file path=ppt/tags/tag10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03.xml><?xml version="1.0" encoding="utf-8"?>
<p:tagLst xmlns:p="http://schemas.openxmlformats.org/presentationml/2006/main">
  <p:tag name="COMMONDATA" val="eyJoZGlkIjoiZTI3MTM4NDAxYWNhZGU1NGI1MGFjYWRkYzcwNGRjOTYifQ=="/>
  <p:tag name="KSO_WPP_MARK_KEY" val="826665c3-51ec-44ab-86b9-6a3d2895308e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UNIT_PLACING_PICTURE_USER_VIEWPORT" val="{&quot;height&quot;:4164,&quot;width&quot;:8252}"/>
</p:tagLst>
</file>

<file path=ppt/tags/tag82.xml><?xml version="1.0" encoding="utf-8"?>
<p:tagLst xmlns:p="http://schemas.openxmlformats.org/presentationml/2006/main">
  <p:tag name="TABLE_ENDDRAG_ORIGIN_RECT" val="331*260"/>
  <p:tag name="TABLE_ENDDRAG_RECT" val="507*274*331*260"/>
</p:tagLst>
</file>

<file path=ppt/tags/tag83.xml><?xml version="1.0" encoding="utf-8"?>
<p:tagLst xmlns:p="http://schemas.openxmlformats.org/presentationml/2006/main">
  <p:tag name="TABLE_ENDDRAG_ORIGIN_RECT" val="331*260"/>
  <p:tag name="TABLE_ENDDRAG_RECT" val="507*274*331*260"/>
</p:tagLst>
</file>

<file path=ppt/tags/tag84.xml><?xml version="1.0" encoding="utf-8"?>
<p:tagLst xmlns:p="http://schemas.openxmlformats.org/presentationml/2006/main">
  <p:tag name="TABLE_ENDDRAG_ORIGIN_RECT" val="331*260"/>
  <p:tag name="TABLE_ENDDRAG_RECT" val="507*274*331*260"/>
</p:tagLst>
</file>

<file path=ppt/tags/tag85.xml><?xml version="1.0" encoding="utf-8"?>
<p:tagLst xmlns:p="http://schemas.openxmlformats.org/presentationml/2006/main">
  <p:tag name="KSO_WM_UNIT_PLACING_PICTURE_USER_VIEWPORT" val="{&quot;height&quot;:4164,&quot;width&quot;:8252}"/>
</p:tagLst>
</file>

<file path=ppt/tags/tag86.xml><?xml version="1.0" encoding="utf-8"?>
<p:tagLst xmlns:p="http://schemas.openxmlformats.org/presentationml/2006/main">
  <p:tag name="TABLE_ENDDRAG_ORIGIN_RECT" val="331*260"/>
  <p:tag name="TABLE_ENDDRAG_RECT" val="507*274*331*260"/>
</p:tagLst>
</file>

<file path=ppt/tags/tag87.xml><?xml version="1.0" encoding="utf-8"?>
<p:tagLst xmlns:p="http://schemas.openxmlformats.org/presentationml/2006/main">
  <p:tag name="TABLE_ENDDRAG_ORIGIN_RECT" val="280*403"/>
  <p:tag name="TABLE_ENDDRAG_RECT" val="653*47*280*403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TABLE_ENDDRAG_ORIGIN_RECT" val="280*403"/>
  <p:tag name="TABLE_ENDDRAG_RECT" val="653*47*280*403"/>
</p:tagLst>
</file>

<file path=ppt/tags/tag91.xml><?xml version="1.0" encoding="utf-8"?>
<p:tagLst xmlns:p="http://schemas.openxmlformats.org/presentationml/2006/main">
  <p:tag name="TABLE_ENDDRAG_ORIGIN_RECT" val="335*175"/>
  <p:tag name="TABLE_ENDDRAG_RECT" val="598*81*335*175"/>
</p:tagLst>
</file>

<file path=ppt/tags/tag92.xml><?xml version="1.0" encoding="utf-8"?>
<p:tagLst xmlns:p="http://schemas.openxmlformats.org/presentationml/2006/main">
  <p:tag name="TABLE_ENDDRAG_ORIGIN_RECT" val="335*63"/>
  <p:tag name="TABLE_ENDDRAG_RECT" val="598*257*335*63"/>
</p:tagLst>
</file>

<file path=ppt/tags/tag93.xml><?xml version="1.0" encoding="utf-8"?>
<p:tagLst xmlns:p="http://schemas.openxmlformats.org/presentationml/2006/main">
  <p:tag name="TABLE_ENDDRAG_ORIGIN_RECT" val="335*63"/>
  <p:tag name="TABLE_ENDDRAG_RECT" val="598*81*335*63"/>
</p:tagLst>
</file>

<file path=ppt/tags/tag94.xml><?xml version="1.0" encoding="utf-8"?>
<p:tagLst xmlns:p="http://schemas.openxmlformats.org/presentationml/2006/main">
  <p:tag name="TABLE_ENDDRAG_ORIGIN_RECT" val="331*260"/>
  <p:tag name="TABLE_ENDDRAG_RECT" val="507*274*331*260"/>
</p:tagLst>
</file>

<file path=ppt/tags/tag95.xml><?xml version="1.0" encoding="utf-8"?>
<p:tagLst xmlns:p="http://schemas.openxmlformats.org/presentationml/2006/main">
  <p:tag name="TABLE_ENDDRAG_ORIGIN_RECT" val="331*88"/>
  <p:tag name="TABLE_ENDDRAG_RECT" val="605*299*331*88"/>
</p:tagLst>
</file>

<file path=ppt/tags/tag96.xml><?xml version="1.0" encoding="utf-8"?>
<p:tagLst xmlns:p="http://schemas.openxmlformats.org/presentationml/2006/main">
  <p:tag name="TABLE_ENDDRAG_ORIGIN_RECT" val="331*88"/>
  <p:tag name="TABLE_ENDDRAG_RECT" val="605*299*331*88"/>
</p:tagLst>
</file>

<file path=ppt/tags/tag97.xml><?xml version="1.0" encoding="utf-8"?>
<p:tagLst xmlns:p="http://schemas.openxmlformats.org/presentationml/2006/main">
  <p:tag name="TABLE_ENDDRAG_ORIGIN_RECT" val="331*260"/>
  <p:tag name="TABLE_ENDDRAG_RECT" val="507*274*331*260"/>
</p:tagLst>
</file>

<file path=ppt/tags/tag98.xml><?xml version="1.0" encoding="utf-8"?>
<p:tagLst xmlns:p="http://schemas.openxmlformats.org/presentationml/2006/main">
  <p:tag name="TABLE_ENDDRAG_ORIGIN_RECT" val="335*273"/>
  <p:tag name="TABLE_ENDDRAG_RECT" val="576*105*335*273"/>
</p:tagLst>
</file>

<file path=ppt/tags/tag99.xml><?xml version="1.0" encoding="utf-8"?>
<p:tagLst xmlns:p="http://schemas.openxmlformats.org/presentationml/2006/main">
  <p:tag name="TABLE_ENDDRAG_ORIGIN_RECT" val="335*273"/>
  <p:tag name="TABLE_ENDDRAG_RECT" val="576*105*335*273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33204</Words>
  <Application>WPS 演示</Application>
  <PresentationFormat>宽屏</PresentationFormat>
  <Paragraphs>3062</Paragraphs>
  <Slides>64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64</vt:i4>
      </vt:variant>
    </vt:vector>
  </HeadingPairs>
  <TitlesOfParts>
    <vt:vector size="87" baseType="lpstr">
      <vt:lpstr>Arial</vt:lpstr>
      <vt:lpstr>宋体</vt:lpstr>
      <vt:lpstr>Wingdings</vt:lpstr>
      <vt:lpstr>Wingdings</vt:lpstr>
      <vt:lpstr>Calibri</vt:lpstr>
      <vt:lpstr>Times New Roman</vt:lpstr>
      <vt:lpstr>黑体</vt:lpstr>
      <vt:lpstr>Consolas</vt:lpstr>
      <vt:lpstr>方正粗黑宋简体</vt:lpstr>
      <vt:lpstr>Times New Roman</vt:lpstr>
      <vt:lpstr>微软雅黑</vt:lpstr>
      <vt:lpstr>Arial Unicode MS</vt:lpstr>
      <vt:lpstr>Monotype Sorts</vt:lpstr>
      <vt:lpstr>Calibri</vt:lpstr>
      <vt:lpstr>Symbol</vt:lpstr>
      <vt:lpstr>Cooper Black</vt:lpstr>
      <vt:lpstr>Arial Black</vt:lpstr>
      <vt:lpstr>Office 主题​​</vt:lpstr>
      <vt:lpstr>Word.Picture.8</vt:lpstr>
      <vt:lpstr>Word.Picture.8</vt:lpstr>
      <vt:lpstr>Word.Picture.8</vt:lpstr>
      <vt:lpstr>Word.Picture.8</vt:lpstr>
      <vt:lpstr>Word.Picture.8</vt:lpstr>
      <vt:lpstr>类和对象</vt:lpstr>
      <vt:lpstr>类和对象</vt:lpstr>
      <vt:lpstr>类和对象</vt:lpstr>
      <vt:lpstr>类和对象</vt:lpstr>
      <vt:lpstr>【例】矩形类 Rectangle </vt:lpstr>
      <vt:lpstr>PowerPoint 演示文稿</vt:lpstr>
      <vt:lpstr>引用类型和引用变量</vt:lpstr>
      <vt:lpstr>属性默认初始值</vt:lpstr>
      <vt:lpstr>构造方法</vt:lpstr>
      <vt:lpstr>PowerPoint 演示文稿</vt:lpstr>
      <vt:lpstr>使用构造方法构造对象</vt:lpstr>
      <vt:lpstr>【例】矩形类 Rectangle </vt:lpstr>
      <vt:lpstr>类的成员和对象的成员</vt:lpstr>
      <vt:lpstr>PowerPoint 演示文稿</vt:lpstr>
      <vt:lpstr>PowerPoint 演示文稿</vt:lpstr>
      <vt:lpstr>访问实例成员：需先创建实例对象，才可访问 访问静态成员：无需创建该类的实例，通过类名就可访问</vt:lpstr>
      <vt:lpstr>【例】矩形类 Rectangle </vt:lpstr>
      <vt:lpstr>访问实例成员：需先创建实例对象，才可访问 访问静态成员：无需创建该类的实例，通过类名就可访问</vt:lpstr>
      <vt:lpstr>(Mylnteger 类）设计一个名为 Mylnteger 的类。</vt:lpstr>
      <vt:lpstr>PowerPoint 演示文稿</vt:lpstr>
      <vt:lpstr>PowerPoint 演示文稿</vt:lpstr>
      <vt:lpstr>PowerPoint 演示文稿</vt:lpstr>
      <vt:lpstr>(账户类 Account)设计一个名为 Account 的类，</vt:lpstr>
      <vt:lpstr>【例】矩形类 Rectangle </vt:lpstr>
      <vt:lpstr>(Mylnteger 类）设计一个名为 Mylnteger 的类。</vt:lpstr>
      <vt:lpstr>(账户类 Account)设计一个名为 Account 的类，</vt:lpstr>
      <vt:lpstr>(账户类 Account)设计一个名为 Account 的类，</vt:lpstr>
      <vt:lpstr>(账户类 Account)设计一个名为 Account 的类，</vt:lpstr>
      <vt:lpstr>(账户类 Account)设计一个名为 Account 的类，</vt:lpstr>
      <vt:lpstr>PowerPoint 演示文稿</vt:lpstr>
      <vt:lpstr>(账 户类 Account)设计一个名为 Account 的类</vt:lpstr>
      <vt:lpstr>可见性修饰符</vt:lpstr>
      <vt:lpstr>可见性修饰符</vt:lpstr>
      <vt:lpstr>可见性修饰符</vt:lpstr>
      <vt:lpstr>可见性修饰符</vt:lpstr>
      <vt:lpstr>可见性修饰符</vt:lpstr>
      <vt:lpstr>可见性修饰符</vt:lpstr>
      <vt:lpstr>可见性修饰符</vt:lpstr>
      <vt:lpstr>PowerPoint 演示文稿</vt:lpstr>
      <vt:lpstr>PowerPoint 演示文稿</vt:lpstr>
      <vt:lpstr>数据域封装</vt:lpstr>
      <vt:lpstr>数据域封装</vt:lpstr>
      <vt:lpstr>作用域</vt:lpstr>
      <vt:lpstr>PowerPoint 演示文稿</vt:lpstr>
      <vt:lpstr>this引用</vt:lpstr>
      <vt:lpstr>this引用</vt:lpstr>
      <vt:lpstr>(风扇类 Fan)设计一个名为 Fan 的类来表示一个风扇。这个类包括：</vt:lpstr>
      <vt:lpstr>PowerPoint 演示文稿</vt:lpstr>
      <vt:lpstr>(MyPoint类)设计一个名为MyPoint的类，表示一个带x坐标和y坐标的点。</vt:lpstr>
      <vt:lpstr>(MyPoint类)设计一个名为MyPoint的类，表示一个带x坐标和y坐标的点。</vt:lpstr>
      <vt:lpstr>(MyPoint类)设计一个名为MyPoint的类，表示一个带x坐标和y坐标的点。</vt:lpstr>
      <vt:lpstr>(Mylnteger 类）设计一个名为 Mylnteger 的类。</vt:lpstr>
      <vt:lpstr>(Mylnteger 类）设计一个名为 Mylnteger 的类。</vt:lpstr>
      <vt:lpstr>(Mylnteger 类）设计一个名为 Mylnteger 的类。</vt:lpstr>
      <vt:lpstr>问题:  显示当前时间</vt:lpstr>
      <vt:lpstr>问题:  显示当前时间</vt:lpstr>
      <vt:lpstr>习题1：（时间类Time）设计一个名为Time的类</vt:lpstr>
      <vt:lpstr>习题1：（时间类Time）设计一个名为Time的类</vt:lpstr>
      <vt:lpstr>习题1：（时间类Time）设计一个名为Time的类</vt:lpstr>
      <vt:lpstr>习题2：（MyDate类）设计一个名为MyDate的类。</vt:lpstr>
      <vt:lpstr>习题3：设计一个名为StopWatch的类</vt:lpstr>
      <vt:lpstr>Scanner和Math</vt:lpstr>
      <vt:lpstr>(账户类 Account)设计一个名为 Account 的类</vt:lpstr>
      <vt:lpstr>对象数组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think</dc:creator>
  <cp:lastModifiedBy>yangwg</cp:lastModifiedBy>
  <cp:revision>252</cp:revision>
  <dcterms:created xsi:type="dcterms:W3CDTF">2019-06-19T02:08:00Z</dcterms:created>
  <dcterms:modified xsi:type="dcterms:W3CDTF">2023-04-03T12:54:43Z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2F97E687FB694FC8BE353D2D2BA64924</vt:lpwstr>
  </property>
  <property fmtid="{D5CDD505-2E9C-101B-9397-08002B2CF9AE}" pid="4" name="commondata">
    <vt:lpwstr>eyJoZGlkIjoiZTI3MTM4NDAxYWNhZGU1NGI1MGFjYWRkYzcwNGRjOTYifQ==</vt:lpwstr>
  </property>
</Properties>
</file>