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80"/>
  </p:notesMasterIdLst>
  <p:handoutMasterIdLst>
    <p:handoutMasterId r:id="rId81"/>
  </p:handoutMasterIdLst>
  <p:sldIdLst>
    <p:sldId id="325" r:id="rId3"/>
    <p:sldId id="1249" r:id="rId4"/>
    <p:sldId id="1436" r:id="rId5"/>
    <p:sldId id="328" r:id="rId6"/>
    <p:sldId id="887" r:id="rId7"/>
    <p:sldId id="1437" r:id="rId8"/>
    <p:sldId id="309" r:id="rId9"/>
    <p:sldId id="1059" r:id="rId10"/>
    <p:sldId id="1465" r:id="rId11"/>
    <p:sldId id="1503" r:id="rId12"/>
    <p:sldId id="1466" r:id="rId13"/>
    <p:sldId id="1467" r:id="rId14"/>
    <p:sldId id="1251" r:id="rId15"/>
    <p:sldId id="1252" r:id="rId16"/>
    <p:sldId id="1470" r:id="rId17"/>
    <p:sldId id="1504" r:id="rId18"/>
    <p:sldId id="1471" r:id="rId19"/>
    <p:sldId id="1505" r:id="rId20"/>
    <p:sldId id="1506" r:id="rId21"/>
    <p:sldId id="1474" r:id="rId22"/>
    <p:sldId id="1507" r:id="rId23"/>
    <p:sldId id="1440" r:id="rId24"/>
    <p:sldId id="1478" r:id="rId25"/>
    <p:sldId id="1479" r:id="rId26"/>
    <p:sldId id="1480" r:id="rId27"/>
    <p:sldId id="1441" r:id="rId28"/>
    <p:sldId id="1482" r:id="rId29"/>
    <p:sldId id="1483" r:id="rId30"/>
    <p:sldId id="1442" r:id="rId31"/>
    <p:sldId id="1484" r:id="rId32"/>
    <p:sldId id="1508" r:id="rId33"/>
    <p:sldId id="1443" r:id="rId34"/>
    <p:sldId id="1485" r:id="rId35"/>
    <p:sldId id="1486" r:id="rId36"/>
    <p:sldId id="1253" r:id="rId37"/>
    <p:sldId id="1487" r:id="rId38"/>
    <p:sldId id="1445" r:id="rId39"/>
    <p:sldId id="1444" r:id="rId40"/>
    <p:sldId id="1446" r:id="rId41"/>
    <p:sldId id="1255" r:id="rId42"/>
    <p:sldId id="1256" r:id="rId43"/>
    <p:sldId id="1451" r:id="rId44"/>
    <p:sldId id="1448" r:id="rId45"/>
    <p:sldId id="1453" r:id="rId46"/>
    <p:sldId id="1449" r:id="rId47"/>
    <p:sldId id="1455" r:id="rId48"/>
    <p:sldId id="1450" r:id="rId49"/>
    <p:sldId id="1457" r:id="rId50"/>
    <p:sldId id="1257" r:id="rId51"/>
    <p:sldId id="1371" r:id="rId52"/>
    <p:sldId id="1488" r:id="rId53"/>
    <p:sldId id="1489" r:id="rId54"/>
    <p:sldId id="1460" r:id="rId55"/>
    <p:sldId id="1490" r:id="rId56"/>
    <p:sldId id="1491" r:id="rId57"/>
    <p:sldId id="1461" r:id="rId58"/>
    <p:sldId id="1492" r:id="rId59"/>
    <p:sldId id="1493" r:id="rId60"/>
    <p:sldId id="1509" r:id="rId61"/>
    <p:sldId id="1494" r:id="rId62"/>
    <p:sldId id="1462" r:id="rId63"/>
    <p:sldId id="1495" r:id="rId64"/>
    <p:sldId id="1496" r:id="rId65"/>
    <p:sldId id="1463" r:id="rId66"/>
    <p:sldId id="1497" r:id="rId67"/>
    <p:sldId id="1511" r:id="rId68"/>
    <p:sldId id="1498" r:id="rId69"/>
    <p:sldId id="1512" r:id="rId70"/>
    <p:sldId id="1438" r:id="rId71"/>
    <p:sldId id="1439" r:id="rId72"/>
    <p:sldId id="1513" r:id="rId73"/>
    <p:sldId id="1499" r:id="rId74"/>
    <p:sldId id="1464" r:id="rId75"/>
    <p:sldId id="1500" r:id="rId76"/>
    <p:sldId id="1502" r:id="rId77"/>
    <p:sldId id="1133" r:id="rId78"/>
    <p:sldId id="1053" r:id="rId79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ww" lastIdx="1" clrIdx="0">
    <p:extLst>
      <p:ext uri="{19B8F6BF-5375-455C-9EA6-DF929625EA0E}">
        <p15:presenceInfo xmlns:p15="http://schemas.microsoft.com/office/powerpoint/2012/main" userId="韩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1369B3"/>
    <a:srgbClr val="FFFFFF"/>
    <a:srgbClr val="F2F2F2"/>
    <a:srgbClr val="EBAD13"/>
    <a:srgbClr val="BBBBBB"/>
    <a:srgbClr val="FAFAFA"/>
    <a:srgbClr val="006BBC"/>
    <a:srgbClr val="00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04" autoAdjust="0"/>
    <p:restoredTop sz="89369" autoAdjust="0"/>
  </p:normalViewPr>
  <p:slideViewPr>
    <p:cSldViewPr>
      <p:cViewPr varScale="1">
        <p:scale>
          <a:sx n="87" d="100"/>
          <a:sy n="87" d="100"/>
        </p:scale>
        <p:origin x="151" y="29"/>
      </p:cViewPr>
      <p:guideLst>
        <p:guide orient="horz" pos="4321"/>
        <p:guide pos="301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18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41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38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2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53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31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3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16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37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1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02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83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29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709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84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60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61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93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62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71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8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44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61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674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778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89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666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69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000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888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2655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4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109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07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756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096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772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869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38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365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458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70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509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369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3415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161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081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135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214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95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46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1332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644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128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851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73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7099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258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93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717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0338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775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4601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974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636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1645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045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76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4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325317" y="2637706"/>
            <a:ext cx="794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4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数组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862958" y="3861842"/>
            <a:ext cx="6192688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《PHP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基础案例教程（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197546"/>
            <a:ext cx="10153128" cy="4085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是存储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一组数据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集合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中的数据称为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每个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数组元素由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构成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9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为数组元素的识别名称，也被称为数组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下标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为数组元素的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内容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”之间使用“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9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元素之间使用逗号“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”分隔，最后一个数组元素后面的逗号可以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9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将数组划分为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关联数组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927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索引数组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934524" y="1701602"/>
            <a:ext cx="104892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是指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键的数据类型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的数组。默认情况下，索引数组的键是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，并依次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递增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，也可以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自己指定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索引数组的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主要适用于通过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标识数组元素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的情况，与关联数组相比，不需要为每个数组元素赋予特定的含义。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Picture 2" descr="04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18" y="3141762"/>
            <a:ext cx="4608512" cy="99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3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关联数组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938198" y="1701602"/>
            <a:ext cx="10404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关联数组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键的数据类型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的数组。通常情况下，关联数组的“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”和“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”之间有一定的业务逻辑关系，经常使用关联数组来存储具有逻辑关系的变量。</a:t>
            </a:r>
          </a:p>
        </p:txBody>
      </p:sp>
      <p:pic>
        <p:nvPicPr>
          <p:cNvPr id="8" name="Picture 2" descr="04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62" y="3321750"/>
            <a:ext cx="4860700" cy="97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3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的基本使用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845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346" y="3706568"/>
            <a:ext cx="5679841" cy="178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数组的定义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array()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语言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结构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赋值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短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数组定义法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种方式定义数组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159102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73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8704" y="1773610"/>
            <a:ext cx="102971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元素使用“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”的方式来表示，各个元素之间使用“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分隔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array()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语言结构法</a:t>
            </a:r>
          </a:p>
        </p:txBody>
      </p:sp>
      <p:sp>
        <p:nvSpPr>
          <p:cNvPr id="7" name="矩形 6"/>
          <p:cNvSpPr/>
          <p:nvPr/>
        </p:nvSpPr>
        <p:spPr>
          <a:xfrm>
            <a:off x="4614098" y="262323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9775" y="3125544"/>
            <a:ext cx="8227839" cy="132492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9041" y="3291727"/>
            <a:ext cx="78854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$fruits = array('apple', 'grape', 'pear');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省略键名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$sports = array(2 =&gt; 'basketball', 4 =&gt; 'football');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指定键名</a:t>
            </a:r>
          </a:p>
        </p:txBody>
      </p:sp>
    </p:spTree>
    <p:extLst>
      <p:ext uri="{BB962C8B-B14F-4D97-AF65-F5344CB8AC3E}">
        <p14:creationId xmlns:p14="http://schemas.microsoft.com/office/powerpoint/2010/main" val="60215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8704" y="1773610"/>
            <a:ext cx="102971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元素使用“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”的方式来表示，各个元素之间使用“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分隔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array()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语言结构法</a:t>
            </a:r>
          </a:p>
        </p:txBody>
      </p:sp>
      <p:sp>
        <p:nvSpPr>
          <p:cNvPr id="7" name="矩形 6"/>
          <p:cNvSpPr/>
          <p:nvPr/>
        </p:nvSpPr>
        <p:spPr>
          <a:xfrm>
            <a:off x="4614098" y="262323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关联数组</a:t>
            </a:r>
          </a:p>
        </p:txBody>
      </p:sp>
      <p:sp>
        <p:nvSpPr>
          <p:cNvPr id="9" name="矩形 8"/>
          <p:cNvSpPr/>
          <p:nvPr/>
        </p:nvSpPr>
        <p:spPr>
          <a:xfrm>
            <a:off x="1539775" y="3125544"/>
            <a:ext cx="8587879" cy="88031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9041" y="3291727"/>
            <a:ext cx="809567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$info = array('id' =&gt; 10, 'name' =&gt; 'Tom', 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=&gt; 18810888188);</a:t>
            </a:r>
          </a:p>
        </p:txBody>
      </p:sp>
      <p:sp>
        <p:nvSpPr>
          <p:cNvPr id="3" name="矩形 2"/>
          <p:cNvSpPr/>
          <p:nvPr/>
        </p:nvSpPr>
        <p:spPr>
          <a:xfrm>
            <a:off x="954114" y="4323149"/>
            <a:ext cx="100001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通过关联数组的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可以准确地描述出该数组元素的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含义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表示编号，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表示名称，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表示电话号码。</a:t>
            </a:r>
          </a:p>
        </p:txBody>
      </p:sp>
    </p:spTree>
    <p:extLst>
      <p:ext uri="{BB962C8B-B14F-4D97-AF65-F5344CB8AC3E}">
        <p14:creationId xmlns:p14="http://schemas.microsoft.com/office/powerpoint/2010/main" val="380019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array()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语言结构法</a:t>
            </a:r>
          </a:p>
        </p:txBody>
      </p:sp>
      <p:sp>
        <p:nvSpPr>
          <p:cNvPr id="6" name="矩形 5"/>
          <p:cNvSpPr/>
          <p:nvPr/>
        </p:nvSpPr>
        <p:spPr>
          <a:xfrm>
            <a:off x="927667" y="1701602"/>
            <a:ext cx="10568139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在定义数组时，数组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明确的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，只能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型，如果是其他类型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自动进行类型转换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的合法数字会被转换成整型，如“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转换成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，而“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02”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则不会被转换。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会被舍去小数部分直接转换成整型，如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转换成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会被转换成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转换成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会被转换成空字符串。</a:t>
            </a:r>
          </a:p>
        </p:txBody>
      </p:sp>
    </p:spTree>
    <p:extLst>
      <p:ext uri="{BB962C8B-B14F-4D97-AF65-F5344CB8AC3E}">
        <p14:creationId xmlns:p14="http://schemas.microsoft.com/office/powerpoint/2010/main" val="141770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array()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语言结构法</a:t>
            </a:r>
          </a:p>
        </p:txBody>
      </p:sp>
      <p:sp>
        <p:nvSpPr>
          <p:cNvPr id="6" name="矩形 5"/>
          <p:cNvSpPr/>
          <p:nvPr/>
        </p:nvSpPr>
        <p:spPr>
          <a:xfrm>
            <a:off x="927667" y="1701602"/>
            <a:ext cx="1056813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在定义数组时，还可以定义既有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表示方式又有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关联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表示方式的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数组，称为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混合数组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指定了数字键名为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，则其后的数组元素会自动将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最大的数字键名加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其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名，因此数组元素“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的键名为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4806" y="2621488"/>
            <a:ext cx="6283623" cy="88031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4072" y="2787671"/>
            <a:ext cx="570399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$mixed = array(2, 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'id' =&gt; 5, 5 =&gt; 'b', 'a');</a:t>
            </a:r>
          </a:p>
        </p:txBody>
      </p:sp>
    </p:spTree>
    <p:extLst>
      <p:ext uri="{BB962C8B-B14F-4D97-AF65-F5344CB8AC3E}">
        <p14:creationId xmlns:p14="http://schemas.microsoft.com/office/powerpoint/2010/main" val="40715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array()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语言结构法</a:t>
            </a:r>
          </a:p>
        </p:txBody>
      </p:sp>
      <p:sp>
        <p:nvSpPr>
          <p:cNvPr id="6" name="矩形 5"/>
          <p:cNvSpPr/>
          <p:nvPr/>
        </p:nvSpPr>
        <p:spPr>
          <a:xfrm>
            <a:off x="927667" y="1701602"/>
            <a:ext cx="1056813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当数组中的元素又是一个数组时，就构成了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二维数组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4806" y="2386514"/>
            <a:ext cx="6840760" cy="268051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4072" y="2530530"/>
            <a:ext cx="6275564" cy="2346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$data = array(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0 =&gt; array('name' =&gt; 'Tom', 'gender' =&gt;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1 =&gt; array('name' =&gt; 'Lucy', 'gender' =&gt;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2 =&gt; array('name' =&gt; 'Jimmy', 'gender' =&gt;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5140023"/>
            <a:ext cx="10585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中还可以定义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三维数组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四维数组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多维数组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。虽然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没有限制数组的维数，但是为了在实际应用中便于代码阅读和维护，推荐使用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三维及以下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的数组保存数据。</a:t>
            </a:r>
          </a:p>
        </p:txBody>
      </p:sp>
    </p:spTree>
    <p:extLst>
      <p:ext uri="{BB962C8B-B14F-4D97-AF65-F5344CB8AC3E}">
        <p14:creationId xmlns:p14="http://schemas.microsoft.com/office/powerpoint/2010/main" val="3526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056782" y="2278645"/>
            <a:ext cx="10081120" cy="688075"/>
            <a:chOff x="978872" y="1800500"/>
            <a:chExt cx="5673758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673758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数组的概念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能够区分索引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数组和关联数组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56782" y="3304258"/>
            <a:ext cx="10081120" cy="685959"/>
            <a:chOff x="978872" y="2570437"/>
            <a:chExt cx="5644989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644989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数组的基本使用方法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，能够对数组进行定义、访问、遍历、删除等操作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9404" y="4325893"/>
            <a:ext cx="10058500" cy="688077"/>
            <a:chOff x="978872" y="3338787"/>
            <a:chExt cx="5638908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638908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顺序查找法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二分查找法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的使用，能够使用这些方法查找数组中的数据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赋值方式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910630" y="1735523"/>
            <a:ext cx="10369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赋值方式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定义数组就是创建一个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，将数组的值通过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赋给数组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8678" y="5121662"/>
            <a:ext cx="969271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赋值方式定义数组，也可以理解为将单独的数组元素赋值给变量。需要注意的是，赋值方式不能定义空数组。</a:t>
            </a:r>
          </a:p>
        </p:txBody>
      </p:sp>
      <p:sp>
        <p:nvSpPr>
          <p:cNvPr id="9" name="矩形 8"/>
          <p:cNvSpPr/>
          <p:nvPr/>
        </p:nvSpPr>
        <p:spPr>
          <a:xfrm>
            <a:off x="1702718" y="2324960"/>
            <a:ext cx="8640960" cy="268051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1984" y="2468976"/>
            <a:ext cx="8060925" cy="2346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[] = 123;		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[0] = 123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[] = 'hello';		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[1] = 'hello'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[4] = 'PHP';		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[4] = 'PHP'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['name'] = 'Tom';	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['name'] = 'Tom'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[] = 'Java';		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[5] = 'Java'</a:t>
            </a:r>
          </a:p>
        </p:txBody>
      </p:sp>
    </p:spTree>
    <p:extLst>
      <p:ext uri="{BB962C8B-B14F-4D97-AF65-F5344CB8AC3E}">
        <p14:creationId xmlns:p14="http://schemas.microsoft.com/office/powerpoint/2010/main" val="28113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短数组定义法</a:t>
            </a:r>
          </a:p>
        </p:txBody>
      </p:sp>
      <p:sp>
        <p:nvSpPr>
          <p:cNvPr id="6" name="矩形 5"/>
          <p:cNvSpPr/>
          <p:nvPr/>
        </p:nvSpPr>
        <p:spPr>
          <a:xfrm>
            <a:off x="982638" y="1735523"/>
            <a:ext cx="10369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短数组定义法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[]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语言结构法的使用方式相同，只需将“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array()”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替换为“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[]”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即可。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02718" y="2973032"/>
            <a:ext cx="8640960" cy="132085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1984" y="3117048"/>
            <a:ext cx="7991290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$weather = ['wind', 'fine'];   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相当于：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array('wind', 'fine')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$info = ['a' =&gt; 1, 'b' =&gt; '2'];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相当于：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array('a' =&gt; 1, 'b' =&gt; 2)</a:t>
            </a:r>
          </a:p>
        </p:txBody>
      </p:sp>
    </p:spTree>
    <p:extLst>
      <p:ext uri="{BB962C8B-B14F-4D97-AF65-F5344CB8AC3E}">
        <p14:creationId xmlns:p14="http://schemas.microsoft.com/office/powerpoint/2010/main" val="65586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05658"/>
            <a:ext cx="2797810" cy="3898265"/>
          </a:xfrm>
          <a:prstGeom prst="rect">
            <a:avLst/>
          </a:prstGeom>
        </p:spPr>
      </p:pic>
      <p:sp>
        <p:nvSpPr>
          <p:cNvPr id="11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346" y="3706568"/>
            <a:ext cx="5751849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数组的访问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，能够访问数组中的具体数组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元素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159102" y="3885848"/>
            <a:ext cx="405130" cy="405130"/>
            <a:chOff x="8881" y="4685"/>
            <a:chExt cx="638" cy="63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35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2382" y="1125538"/>
            <a:ext cx="10062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若要访问数组中某个具体的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数组元素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，可以通过“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的方式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3492" y="1773610"/>
            <a:ext cx="8640960" cy="41044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2758" y="1917626"/>
            <a:ext cx="7761164" cy="3731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$sub = ['PHP', 'Java', 'C', 'Android'];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$data = ['goods' =&gt; 'clothes', 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=&gt; 49.90, 'sales' =&gt; 500];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访问索引数组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$sub[1];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$sub[3];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Android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访问关联数组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$data['goods'];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clothes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$data['sales'];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7550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2638" y="4653930"/>
            <a:ext cx="9145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格式化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输出结果，从而更好地展示数组元素。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2638" y="1197546"/>
            <a:ext cx="9145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一次性访问数组中的所有元素，则可以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利用 </a:t>
            </a: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print_r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 </a:t>
            </a: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6734" y="1989634"/>
            <a:ext cx="8640960" cy="216024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6000" y="2061642"/>
            <a:ext cx="7782708" cy="18846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'&lt;pre&gt;';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print_r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($sub);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print_r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函数打印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$sub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($data);		//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函数打印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$data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'&lt;/pre&gt;';</a:t>
            </a:r>
          </a:p>
        </p:txBody>
      </p:sp>
    </p:spTree>
    <p:extLst>
      <p:ext uri="{BB962C8B-B14F-4D97-AF65-F5344CB8AC3E}">
        <p14:creationId xmlns:p14="http://schemas.microsoft.com/office/powerpoint/2010/main" val="16720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89974" y="1227264"/>
            <a:ext cx="25875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$sub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数组输出结果</a:t>
            </a:r>
          </a:p>
        </p:txBody>
      </p:sp>
      <p:sp>
        <p:nvSpPr>
          <p:cNvPr id="5" name="矩形 4"/>
          <p:cNvSpPr/>
          <p:nvPr/>
        </p:nvSpPr>
        <p:spPr>
          <a:xfrm>
            <a:off x="5976068" y="1226942"/>
            <a:ext cx="2688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875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$data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数组输出结果</a:t>
            </a:r>
          </a:p>
        </p:txBody>
      </p:sp>
      <p:sp>
        <p:nvSpPr>
          <p:cNvPr id="8" name="矩形 7"/>
          <p:cNvSpPr/>
          <p:nvPr/>
        </p:nvSpPr>
        <p:spPr>
          <a:xfrm>
            <a:off x="2179173" y="1900728"/>
            <a:ext cx="3024336" cy="324036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68439" y="2045108"/>
            <a:ext cx="2332242" cy="28079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fr-FR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[0] =&gt; PHP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[1] =&gt; Java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[2] =&gt; C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[3] =&gt; Android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5995597" y="1875938"/>
            <a:ext cx="3024336" cy="403184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84863" y="2020319"/>
            <a:ext cx="3311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array(3)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["goods"]=&gt;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string(7) "clothes"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["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"]=&gt;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float(49.9)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["sales"]=&gt;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(500)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8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遍历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1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54" y="3706568"/>
            <a:ext cx="5823857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数组的遍历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，能够指依次访问数组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中的每个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元素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231110" y="3885848"/>
            <a:ext cx="405130" cy="405130"/>
            <a:chOff x="8881" y="4685"/>
            <a:chExt cx="638" cy="63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1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遍历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3382" y="1162378"/>
            <a:ext cx="9145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遍历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是指依次访问数组中每个元素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7157" y="1773610"/>
            <a:ext cx="9433048" cy="41044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5218" y="1901092"/>
            <a:ext cx="8206029" cy="3782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info = ['id' =&gt; 1, 'name' =&gt; 'Jacie', 'age' =&gt; 18];</a:t>
            </a:r>
          </a:p>
          <a:p>
            <a:pPr>
              <a:lnSpc>
                <a:spcPct val="15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foreach ($info as $k =&gt; $v) {</a:t>
            </a:r>
          </a:p>
          <a:p>
            <a:pPr>
              <a:lnSpc>
                <a:spcPct val="15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$k . ': ' . $v . ' ';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输出的结果：</a:t>
            </a: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id: 1 name: Jacie age: 18</a:t>
            </a:r>
          </a:p>
          <a:p>
            <a:pPr>
              <a:lnSpc>
                <a:spcPct val="15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foreach ($info as $v) {</a:t>
            </a:r>
          </a:p>
          <a:p>
            <a:pPr>
              <a:lnSpc>
                <a:spcPct val="15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$v . ' ';		</a:t>
            </a:r>
            <a:r>
              <a:rPr lang="fr-FR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输出的结果：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Jacie 18</a:t>
            </a:r>
          </a:p>
          <a:p>
            <a:pPr>
              <a:lnSpc>
                <a:spcPct val="15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97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遍历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62192" y="2349674"/>
            <a:ext cx="4392488" cy="180020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0716" y="2477156"/>
            <a:ext cx="365792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foreach </a:t>
            </a: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fr-FR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$info</a:t>
            </a: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as </a:t>
            </a:r>
            <a:r>
              <a:rPr lang="fr-FR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$k</a:t>
            </a: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=&gt; </a:t>
            </a:r>
            <a:r>
              <a:rPr lang="fr-FR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$v</a:t>
            </a: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$k . ': ' . $v . ' </a:t>
            </a:r>
            <a:r>
              <a:rPr lang="fr-F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  <a:endParaRPr lang="fr-FR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fr-F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fr-FR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14977" y="141357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待遍历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的数组名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826917" y="1413570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    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元素的“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19644" y="4365898"/>
            <a:ext cx="100721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$v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的变量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名称可以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不需要遍历数组元素的键名时，可以在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关键字后直接设置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表示当前数组元素的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895609" y="1860250"/>
            <a:ext cx="831445" cy="70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775677" y="1867879"/>
            <a:ext cx="0" cy="69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599262" y="1867879"/>
            <a:ext cx="792088" cy="69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9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1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54" y="3706568"/>
            <a:ext cx="567984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数组的删除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unset()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删除数组中的元素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231110" y="3885848"/>
            <a:ext cx="405130" cy="405130"/>
            <a:chOff x="8881" y="4685"/>
            <a:chExt cx="638" cy="63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44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5B7ECE-9BF9-4306-B06D-44E3051C7EF5}"/>
              </a:ext>
            </a:extLst>
          </p:cNvPr>
          <p:cNvGrpSpPr/>
          <p:nvPr/>
        </p:nvGrpSpPr>
        <p:grpSpPr>
          <a:xfrm>
            <a:off x="590556" y="2277666"/>
            <a:ext cx="11121274" cy="688077"/>
            <a:chOff x="978872" y="3338787"/>
            <a:chExt cx="6234711" cy="515938"/>
          </a:xfrm>
        </p:grpSpPr>
        <p:sp>
          <p:nvSpPr>
            <p:cNvPr id="13" name="Pentagon 6">
              <a:extLst>
                <a:ext uri="{FF2B5EF4-FFF2-40B4-BE49-F238E27FC236}">
                  <a16:creationId xmlns:a16="http://schemas.microsoft.com/office/drawing/2014/main" id="{ADA22A8C-8DFB-42FF-8563-7E9702ECEAE7}"/>
                </a:ext>
              </a:extLst>
            </p:cNvPr>
            <p:cNvSpPr/>
            <p:nvPr/>
          </p:nvSpPr>
          <p:spPr bwMode="auto">
            <a:xfrm>
              <a:off x="978872" y="3338787"/>
              <a:ext cx="6234711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冒泡排序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选择排序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快速排序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插入排序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算法，能够使用这些算法完成对数组的排序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MH_Others_1">
              <a:extLst>
                <a:ext uri="{FF2B5EF4-FFF2-40B4-BE49-F238E27FC236}">
                  <a16:creationId xmlns:a16="http://schemas.microsoft.com/office/drawing/2014/main" id="{75984091-CA7D-486E-9BDD-4ADCCDD4BD5C}"/>
                </a:ext>
              </a:extLst>
            </p:cNvPr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55B7ECE-9BF9-4306-B06D-44E3051C7EF5}"/>
              </a:ext>
            </a:extLst>
          </p:cNvPr>
          <p:cNvGrpSpPr/>
          <p:nvPr/>
        </p:nvGrpSpPr>
        <p:grpSpPr>
          <a:xfrm>
            <a:off x="576063" y="3269615"/>
            <a:ext cx="11135767" cy="688080"/>
            <a:chOff x="978872" y="3338785"/>
            <a:chExt cx="6242836" cy="515940"/>
          </a:xfrm>
        </p:grpSpPr>
        <p:sp>
          <p:nvSpPr>
            <p:cNvPr id="17" name="Pentagon 6">
              <a:extLst>
                <a:ext uri="{FF2B5EF4-FFF2-40B4-BE49-F238E27FC236}">
                  <a16:creationId xmlns:a16="http://schemas.microsoft.com/office/drawing/2014/main" id="{ADA22A8C-8DFB-42FF-8563-7E9702ECEAE7}"/>
                </a:ext>
              </a:extLst>
            </p:cNvPr>
            <p:cNvSpPr/>
            <p:nvPr/>
          </p:nvSpPr>
          <p:spPr bwMode="auto">
            <a:xfrm>
              <a:off x="978872" y="3338785"/>
              <a:ext cx="6242836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79388"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掌握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常用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数组函数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的使用方法，能够利用这些函数完成对数组的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操作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MH_Others_1">
              <a:extLst>
                <a:ext uri="{FF2B5EF4-FFF2-40B4-BE49-F238E27FC236}">
                  <a16:creationId xmlns:a16="http://schemas.microsoft.com/office/drawing/2014/main" id="{75984091-CA7D-486E-9BDD-4ADCCDD4BD5C}"/>
                </a:ext>
              </a:extLst>
            </p:cNvPr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55B7ECE-9BF9-4306-B06D-44E3051C7EF5}"/>
              </a:ext>
            </a:extLst>
          </p:cNvPr>
          <p:cNvGrpSpPr/>
          <p:nvPr/>
        </p:nvGrpSpPr>
        <p:grpSpPr>
          <a:xfrm>
            <a:off x="576062" y="4253882"/>
            <a:ext cx="11135767" cy="688080"/>
            <a:chOff x="978872" y="3338785"/>
            <a:chExt cx="6242836" cy="515940"/>
          </a:xfrm>
        </p:grpSpPr>
        <p:sp>
          <p:nvSpPr>
            <p:cNvPr id="20" name="Pentagon 6">
              <a:extLst>
                <a:ext uri="{FF2B5EF4-FFF2-40B4-BE49-F238E27FC236}">
                  <a16:creationId xmlns:a16="http://schemas.microsoft.com/office/drawing/2014/main" id="{ADA22A8C-8DFB-42FF-8563-7E9702ECEAE7}"/>
                </a:ext>
              </a:extLst>
            </p:cNvPr>
            <p:cNvSpPr/>
            <p:nvPr/>
          </p:nvSpPr>
          <p:spPr bwMode="auto">
            <a:xfrm>
              <a:off x="978872" y="3338785"/>
              <a:ext cx="6242836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79388"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数组和字符串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的转换方法，能够在程序中灵活处理这两种数据的转换</a:t>
              </a:r>
            </a:p>
          </p:txBody>
        </p:sp>
        <p:sp>
          <p:nvSpPr>
            <p:cNvPr id="21" name="MH_Others_1">
              <a:extLst>
                <a:ext uri="{FF2B5EF4-FFF2-40B4-BE49-F238E27FC236}">
                  <a16:creationId xmlns:a16="http://schemas.microsoft.com/office/drawing/2014/main" id="{75984091-CA7D-486E-9BDD-4ADCCDD4BD5C}"/>
                </a:ext>
              </a:extLst>
            </p:cNvPr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49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8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943078" y="2457040"/>
            <a:ext cx="5300215" cy="2569987"/>
            <a:chOff x="3403598" y="2421469"/>
            <a:chExt cx="5040490" cy="2056732"/>
          </a:xfrm>
        </p:grpSpPr>
        <p:sp>
          <p:nvSpPr>
            <p:cNvPr id="7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895477" y="929590"/>
              <a:ext cx="2056732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245780" y="2582302"/>
            <a:ext cx="47932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定义数组后，有时也需要根据实际情况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某个元素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，定义一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个保存全班学生信息数组，若班级中有一个学生转学了，就需要在数组中将这个学生的信息删除。</a:t>
            </a:r>
          </a:p>
        </p:txBody>
      </p:sp>
    </p:spTree>
    <p:extLst>
      <p:ext uri="{BB962C8B-B14F-4D97-AF65-F5344CB8AC3E}">
        <p14:creationId xmlns:p14="http://schemas.microsoft.com/office/powerpoint/2010/main" val="213946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2638" y="981522"/>
            <a:ext cx="105131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unset()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语言结构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0750" y="1756862"/>
            <a:ext cx="7056784" cy="419321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2798" y="1809614"/>
            <a:ext cx="5930278" cy="40183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&lt;?php</a:t>
            </a:r>
          </a:p>
          <a:p>
            <a:pPr>
              <a:lnSpc>
                <a:spcPct val="13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$data = [</a:t>
            </a:r>
          </a:p>
          <a:p>
            <a:pPr>
              <a:lnSpc>
                <a:spcPct val="13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1 =&gt; ['name' =&gt; 'Tom', 'hobby' =&gt; 'swimming'],</a:t>
            </a:r>
          </a:p>
          <a:p>
            <a:pPr>
              <a:lnSpc>
                <a:spcPct val="13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2 =&gt; ['name' =&gt; 'Lucy', 'hobby' =&gt; 'sing'],</a:t>
            </a:r>
          </a:p>
          <a:p>
            <a:pPr>
              <a:lnSpc>
                <a:spcPct val="13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3 =&gt; ['name' =&gt; 'Jacie', 'hobby' =&gt; 'running'],</a:t>
            </a:r>
          </a:p>
          <a:p>
            <a:pPr>
              <a:lnSpc>
                <a:spcPct val="13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4 =&gt; ['name' =&gt; 'Jimmy', 'hobby' =&gt; 'basketball']</a:t>
            </a:r>
          </a:p>
          <a:p>
            <a:pPr>
              <a:lnSpc>
                <a:spcPct val="13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  <a:p>
            <a:pPr>
              <a:lnSpc>
                <a:spcPct val="13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unset($data[2]);	//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删除键名为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的数组元素</a:t>
            </a:r>
          </a:p>
          <a:p>
            <a:pPr>
              <a:lnSpc>
                <a:spcPct val="13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'&lt;pre&gt;';</a:t>
            </a:r>
          </a:p>
          <a:p>
            <a:pPr>
              <a:lnSpc>
                <a:spcPct val="13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print_r($data);</a:t>
            </a:r>
          </a:p>
          <a:p>
            <a:pPr>
              <a:lnSpc>
                <a:spcPct val="130000"/>
              </a:lnSpc>
            </a:pPr>
            <a:r>
              <a:rPr lang="fr-F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'&lt;/pre&gt;';</a:t>
            </a:r>
          </a:p>
        </p:txBody>
      </p:sp>
    </p:spTree>
    <p:extLst>
      <p:ext uri="{BB962C8B-B14F-4D97-AF65-F5344CB8AC3E}">
        <p14:creationId xmlns:p14="http://schemas.microsoft.com/office/powerpoint/2010/main" val="37921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1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346" y="3706568"/>
            <a:ext cx="582385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的使用，能够对数组进行运算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159102" y="3885848"/>
            <a:ext cx="405130" cy="405130"/>
            <a:chOff x="8881" y="4685"/>
            <a:chExt cx="638" cy="63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739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0630" y="1125538"/>
            <a:ext cx="10009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对数组进行运算。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53058"/>
              </p:ext>
            </p:extLst>
          </p:nvPr>
        </p:nvGraphicFramePr>
        <p:xfrm>
          <a:off x="766614" y="1773610"/>
          <a:ext cx="10928178" cy="352839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23793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1475066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  <a:gridCol w="1863242">
                  <a:extLst>
                    <a:ext uri="{9D8B030D-6E8A-4147-A177-3AD203B41FA5}">
                      <a16:colId xmlns:a16="http://schemas.microsoft.com/office/drawing/2014/main" val="107040321"/>
                    </a:ext>
                  </a:extLst>
                </a:gridCol>
                <a:gridCol w="6366077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联合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+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的联合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1389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==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具有相同的键值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则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093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===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具有相同的键值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并且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顺序和类型都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相同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则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9935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!=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则为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2698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&lt;&gt; 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&lt;&gt;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则为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5129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不全等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!==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不全等于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则为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221288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838622" y="5549964"/>
            <a:ext cx="10246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合并数组，如果出现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键名相同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的元素，则保留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运算符左边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数组内的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757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2638" y="1168696"/>
            <a:ext cx="9145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联合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的使用示例如下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8702" y="1941384"/>
            <a:ext cx="9073008" cy="314459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18742" y="2049396"/>
            <a:ext cx="8561959" cy="28079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$num = [2, 4];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$str = ['a', 'b', 'c'];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$temp1 = $num + $str;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$temp2 = $str + $num;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print_r($temp1);	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 ( [0] =&gt; 2 [1] =&gt; 4 [2] =&gt; c ) 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print_r($temp2);	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 ( [0] =&gt; a [1] =&gt; b [2] =&gt; c )</a:t>
            </a:r>
          </a:p>
        </p:txBody>
      </p:sp>
    </p:spTree>
    <p:extLst>
      <p:ext uri="{BB962C8B-B14F-4D97-AF65-F5344CB8AC3E}">
        <p14:creationId xmlns:p14="http://schemas.microsoft.com/office/powerpoint/2010/main" val="189738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数组查找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顺序查找法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，能够利用顺序查找法查找数组元素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顺序查找法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53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顺序查找法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2162" y="1125538"/>
            <a:ext cx="102956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顺序查找法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是将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待查找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的值与数组中的元素依次逐个进行比较，直到在数组中找到目标值，如果没有找到目标值，则查找失败。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026" name="Picture 2" descr="04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3" y="2637706"/>
            <a:ext cx="8256482" cy="119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01206" y="4437906"/>
            <a:ext cx="100625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当在数组中查找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时，第一次将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进行比较，返回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，然后将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进行比较，以此类推，直到找到目标值。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36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二分查找法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，能够利用二分查找法查找元素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二分查找法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33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二分查找法</a:t>
            </a:r>
          </a:p>
        </p:txBody>
      </p:sp>
      <p:sp>
        <p:nvSpPr>
          <p:cNvPr id="2" name="矩形 1"/>
          <p:cNvSpPr/>
          <p:nvPr/>
        </p:nvSpPr>
        <p:spPr>
          <a:xfrm>
            <a:off x="1054646" y="983194"/>
            <a:ext cx="103691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二分查找法是针对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有序数组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的一种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数据的方法，它的查询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效率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非常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高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二分查找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法是将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查找的值与数组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中间位置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的元素值进行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，如果相等返回结果；如果不相等则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排除掉数组中一半的元素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，根据查找的值与数组元素的比较结果，再与数组中剩余一半元素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中间位置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的元素值进行比较，以此类推，直到找到目标值，否则查找失败。</a:t>
            </a:r>
          </a:p>
        </p:txBody>
      </p:sp>
      <p:pic>
        <p:nvPicPr>
          <p:cNvPr id="4" name="Picture 2" descr="04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926" y="3069754"/>
            <a:ext cx="3960440" cy="311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80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4" y="2209725"/>
            <a:ext cx="10269847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中重要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的数据类型之一，在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中广泛应用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标量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的变量只能保存一个数据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复合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的数组变量能够保存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一批数据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，从而很方便地对数据进行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批量处理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。本章将围绕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的相关知识进行详细讲解。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数组排序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50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冒泡排序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，能够利用冒泡排序算法对数组进行排序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冒泡排序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5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冒泡排序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622" y="1037238"/>
            <a:ext cx="10441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冒泡排序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是比较简单的排序算法。它的实现原理是，将数组元素按照从小到大或从大到小的顺序排序，不断比较数组中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相邻两个数组元素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的值，较小或较大的元素前移。</a:t>
            </a:r>
          </a:p>
        </p:txBody>
      </p:sp>
      <p:sp>
        <p:nvSpPr>
          <p:cNvPr id="17" name="矩形 16"/>
          <p:cNvSpPr/>
          <p:nvPr/>
        </p:nvSpPr>
        <p:spPr>
          <a:xfrm>
            <a:off x="982638" y="5477956"/>
            <a:ext cx="9649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冒泡排序比较的轮数是数组的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长度减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，每轮比较的次数是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数组的长度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减当前的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轮数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826" y="2124909"/>
            <a:ext cx="6448724" cy="32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3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选择排序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，能够利用选择排序算法对数组进行排序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排序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1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排序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125538"/>
            <a:ext cx="102971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选择排序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是一种非常直观的排序算法，它的实现原理是，从待排序的数组中选出一个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最小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的元素与数组的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互换，接着再在剩余的数组元素中选择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最大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一个与数组的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互换，依次类推，直到待排序数组全部数组元素排序完成。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37" y="2709714"/>
            <a:ext cx="4286746" cy="37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7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快速排序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，能够利用快速排序算法对数组进行排序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快速排序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3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快速排序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8985" y="981522"/>
            <a:ext cx="103207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快速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排序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实现思路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首先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选择一个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基准元素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，通常选择待排序数组的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个数组元素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通过循环数组元素，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待排序的数组分成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两个部分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，其中一部分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比基准元素小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，另一部分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比基准元素大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，然后再利用同样的方法递归地排序划分出的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两部分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，直到将所有划分的数组排序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878" y="2637706"/>
            <a:ext cx="5719953" cy="345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05658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插入排序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，能够利用插入排序算法对数组进行排序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插入排序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84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插入排序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622" y="981522"/>
            <a:ext cx="10657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插入排序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构建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有序数组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无序数组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中的元素和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有序数组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中的元素进行比较，有序数组的比较顺序是从最后一个元素向第一个元素遍历，找到相应位置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插入数组元素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，直到完成无序数组的所有元素排序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358" y="2061642"/>
            <a:ext cx="5375712" cy="44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常用数组函数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808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6022" y="2515063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88722" y="3407714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59017" y="4327437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81574" y="2492884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初识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函数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94274" y="3390888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函数的基本使用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64569" y="4305784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函数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查找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338" y="3706568"/>
            <a:ext cx="5751849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指针操作函数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，能够对数组进行指针操作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087094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指针操作函数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80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38" y="1053530"/>
            <a:ext cx="10441160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数组指针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指向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数组中的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某个元素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，默认指向数组的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个元素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，通过移动或改变指针的位置，可以访问数组中的任意元素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指针操作函数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99237"/>
              </p:ext>
            </p:extLst>
          </p:nvPr>
        </p:nvGraphicFramePr>
        <p:xfrm>
          <a:off x="2062758" y="2277666"/>
          <a:ext cx="8568952" cy="374441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95060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618350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函数名称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19050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key()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获取当前指针指向数组元素的键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1389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current()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获取当前指针指向数组元素的值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0932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next()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将数组中的指针向后移动一位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99356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prev()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将数组中的指针向前移动一位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26986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将数组的指针指向最后一个数组元素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51297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reset()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将数组的指针指向第一个数组元素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22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58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30" y="1126972"/>
            <a:ext cx="10585176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演示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指针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使用。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指针操作函数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0670" y="1941384"/>
            <a:ext cx="9217024" cy="314459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0710" y="2049396"/>
            <a:ext cx="8604087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 = ['a', 'b', 'c', 'd'];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key($arr) . ' - ' . current($arr); </a:t>
            </a:r>
            <a:r>
              <a:rPr lang="fr-F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获取当前指针指向的键和值：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0 - </a:t>
            </a: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next($arr);		 </a:t>
            </a:r>
            <a:r>
              <a:rPr lang="fr-F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将当前指针向后移动一位：</a:t>
            </a: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end($arr);		 </a:t>
            </a:r>
            <a:r>
              <a:rPr lang="fr-F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将当前指针指向最后一个元素：</a:t>
            </a: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prev($arr);		 </a:t>
            </a:r>
            <a:r>
              <a:rPr lang="fr-F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将当前指针向前移动一位：</a:t>
            </a: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reset($arr);		 </a:t>
            </a:r>
            <a:r>
              <a:rPr lang="fr-FR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将指针指向第一个元素：</a:t>
            </a:r>
            <a:r>
              <a:rPr lang="fr-FR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7748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元素操作函数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，能够利用元素操作函数操作数组中的元素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793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38" y="1053530"/>
            <a:ext cx="10392257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在数组的使用过程中，经常会遇到对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数组元素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的操作，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例如在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数组的前面或后面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添加或删除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元素、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去除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重复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的值等。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提供了一些针对数组元素的操作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91535"/>
              </p:ext>
            </p:extLst>
          </p:nvPr>
        </p:nvGraphicFramePr>
        <p:xfrm>
          <a:off x="2278782" y="2277666"/>
          <a:ext cx="8136904" cy="40324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1905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array_shift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将数组开头的元素删除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6243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array_pop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将数组末尾的元素删除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1389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array_unshift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在数组的开头添加元素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093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array_push()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在数组的末尾添加元素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9935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array_unique()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去除数组中重复的值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2698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array_slice()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从数组中截取出部分数组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5129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array_splice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去掉数组中的一部分元素并用其他值代替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22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4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38" y="1053530"/>
            <a:ext cx="10513168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演示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数组元素操作函数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使用。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0630" y="1701602"/>
            <a:ext cx="10441160" cy="453650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4222" y="1845126"/>
            <a:ext cx="10253128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 = ['puff', 'Tiramisu'];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array_pop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);		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移出数组最后一个元素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print_r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 ( [0] =&gt; puff )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array_push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, 'cookie');	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在数组末尾添加元素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print_r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 ( [0] =&gt; puff [1] =&gt; cookie )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array_unshift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, 22, 33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);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在数组开头插入多个元素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print_r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); 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 ( [0] =&gt; 22 [1] =&gt; 33 [2] =&gt; puff [3] =&gt; cookie )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array_shift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               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移出数组第一个元素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print_r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); 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 ( [0] =&gt; 33 [1] =&gt; puff [2] =&gt; cookie )</a:t>
            </a:r>
          </a:p>
        </p:txBody>
      </p:sp>
    </p:spTree>
    <p:extLst>
      <p:ext uri="{BB962C8B-B14F-4D97-AF65-F5344CB8AC3E}">
        <p14:creationId xmlns:p14="http://schemas.microsoft.com/office/powerpoint/2010/main" val="241125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数组排序函数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，能够利用数组排序函数对数组元素进行排序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数组排序函数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69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数组排序函数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8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943078" y="2457040"/>
            <a:ext cx="5832648" cy="2340906"/>
            <a:chOff x="3403598" y="2421469"/>
            <a:chExt cx="5546832" cy="1873401"/>
          </a:xfrm>
        </p:grpSpPr>
        <p:sp>
          <p:nvSpPr>
            <p:cNvPr id="6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5240313" y="584754"/>
              <a:ext cx="1873401" cy="5546832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245779" y="2620122"/>
            <a:ext cx="5313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对于实现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数组的排序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，除了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使用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前面学习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的排序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算法，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还可以使用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内置的数组排序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来实现对数组的排序，例如，逆向排序、按键名排序等。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416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数组排序函数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94732"/>
              </p:ext>
            </p:extLst>
          </p:nvPr>
        </p:nvGraphicFramePr>
        <p:xfrm>
          <a:off x="1774726" y="1125538"/>
          <a:ext cx="9073008" cy="504056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1905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对数组排序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0564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rsort()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对数组逆向排序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8633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ksort()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对数组按照键名排序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6243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krsort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对数组按照键名逆向排序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1389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asort()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对数组排序并保持索引关系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093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arsort()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对数组进行逆向排序并保持索引关系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9935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shuffle()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打乱数组顺序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2698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array_reverse()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返回一个顺序相反的数组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5129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array_multisort()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对多个数组或多维数组进行排序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22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0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数组排序函数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2638" y="1341562"/>
            <a:ext cx="102251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asort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()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sort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()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rsort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()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的参数：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个参数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表示待排序的数组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个可选参数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用于设置数组的排序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方式。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排序方式可选值：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SORT_NATURAL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（默认值）表示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按照“自然的顺序”对数组进行排序。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SORT_NUMERIC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以数字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排序。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SORT_STRING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以字符串排序。</a:t>
            </a:r>
          </a:p>
        </p:txBody>
      </p:sp>
    </p:spTree>
    <p:extLst>
      <p:ext uri="{BB962C8B-B14F-4D97-AF65-F5344CB8AC3E}">
        <p14:creationId xmlns:p14="http://schemas.microsoft.com/office/powerpoint/2010/main" val="152128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6022" y="2515063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88722" y="3407714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59017" y="4327437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81574" y="2492884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数组排序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94274" y="3390888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常用数组函数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64569" y="4305784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数组与字符串之间的转换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1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数组排序函数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30" y="1053530"/>
            <a:ext cx="9433048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下面以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sort()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rsort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asort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为例演示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数组排序函数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的具体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使用。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2638" y="1773610"/>
            <a:ext cx="10081120" cy="364606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10881" y="1890792"/>
            <a:ext cx="9531777" cy="3269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$weather = ['sun', 'rain', 'haze'];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asort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($weather);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保持键值关系正序排序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print_r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($weather);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 ( [2] =&gt; haze [1] =&gt; rain [0] =&gt; sun )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sort($weather);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按正常类型正序排序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print_r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($weather);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 ( [0] =&gt; haze [1] =&gt; rain [2] =&gt; sun )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rsort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($weather);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按正常类型倒序排序：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print_r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($weather);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 ( [0] =&gt; sun [1] =&gt; rain [2] =&gt; haze )</a:t>
            </a:r>
          </a:p>
        </p:txBody>
      </p:sp>
    </p:spTree>
    <p:extLst>
      <p:ext uri="{BB962C8B-B14F-4D97-AF65-F5344CB8AC3E}">
        <p14:creationId xmlns:p14="http://schemas.microsoft.com/office/powerpoint/2010/main" val="12308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数组检索函数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能够利用数组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检索函数查找数组中的元素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数组检索函数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388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30" y="1260847"/>
            <a:ext cx="10513168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数组中的元素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进行查找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，可以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内置的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数组检索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数组检索函数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481208"/>
              </p:ext>
            </p:extLst>
          </p:nvPr>
        </p:nvGraphicFramePr>
        <p:xfrm>
          <a:off x="1414686" y="2205658"/>
          <a:ext cx="9361040" cy="237626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函数名称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19050"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in_array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检查数组中是否存在某个值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0564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array_search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在数组中搜索指定的值</a:t>
                      </a:r>
                      <a:r>
                        <a:rPr lang="zh-CN" sz="18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，成功</a:t>
                      </a:r>
                      <a:r>
                        <a:rPr lang="zh-CN" altLang="en-US" sz="18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则</a:t>
                      </a:r>
                      <a:r>
                        <a:rPr lang="zh-CN" sz="18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相应的键，否则返回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86333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array_key_exists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检查指定的键是否存在于数组中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6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数组检索函数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4328730"/>
            <a:ext cx="84294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in_array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array_key_exists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函数的返回值类型均为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布尔型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   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检测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的数据存在则返回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，否则返回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false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array_search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函数的返回值是查找的值（如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）对应的键（如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）。</a:t>
            </a:r>
          </a:p>
        </p:txBody>
      </p:sp>
      <p:sp>
        <p:nvSpPr>
          <p:cNvPr id="3" name="矩形 2"/>
          <p:cNvSpPr/>
          <p:nvPr/>
        </p:nvSpPr>
        <p:spPr>
          <a:xfrm>
            <a:off x="910630" y="1083938"/>
            <a:ext cx="986509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演示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如何使用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数组检索函数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检索指定的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8702" y="1804018"/>
            <a:ext cx="8784976" cy="23042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0876" y="1921200"/>
            <a:ext cx="8247771" cy="18846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$data = ['a' =&gt; 1, 'b' =&gt; 2, 'c' =&gt; 3];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in_array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(2, $data));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bool(true)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array_search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(2, $data));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string(1) "b"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array_key_exists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(2, $data));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bool(false)</a:t>
            </a:r>
          </a:p>
        </p:txBody>
      </p:sp>
    </p:spTree>
    <p:extLst>
      <p:ext uri="{BB962C8B-B14F-4D97-AF65-F5344CB8AC3E}">
        <p14:creationId xmlns:p14="http://schemas.microsoft.com/office/powerpoint/2010/main" val="400192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其他数组函数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，能够运用相关函数完成数组操作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其他数组函数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68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30" y="949309"/>
            <a:ext cx="10513168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还提供了很多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其他常用的数组函数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其他数组函数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66199"/>
              </p:ext>
            </p:extLst>
          </p:nvPr>
        </p:nvGraphicFramePr>
        <p:xfrm>
          <a:off x="1702718" y="1701602"/>
          <a:ext cx="8424936" cy="424846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1905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计算数组中元素的个数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72106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range()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创建一个包含指定范围元素的数组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603922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array_keys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获取数组中所有的键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47514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array_values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获取数组中所有的值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90592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array_column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获取数组中指定的一列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94629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array_rand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从数组中随机取出一个或多个元素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19817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array_merge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合并一个或多个数组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57527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array_chunk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将一个数组分割成多个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50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5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30" y="949309"/>
            <a:ext cx="10513168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还提供了很多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其他常用的数组函数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其他数组函数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75181"/>
              </p:ext>
            </p:extLst>
          </p:nvPr>
        </p:nvGraphicFramePr>
        <p:xfrm>
          <a:off x="1270670" y="1701602"/>
          <a:ext cx="9649072" cy="377641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19050"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array_sum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计算数组中所有值的和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72106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array_flip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交换数组中的键和值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603922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array_fill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将指定个数的值填充到数组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47514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array_combine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创建数组，用一个数组的值作为新数组的键，另一个数组的值作为新数组的值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90592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array_replace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替换数组中的元素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94629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array_map()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为数组中的每个元素设置回调函数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19817"/>
                  </a:ext>
                </a:extLst>
              </a:tr>
              <a:tr h="472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array_walk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使用自定义函数为数组中的每个元素做回调处理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5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8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59" y="1053530"/>
            <a:ext cx="9416011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count()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range()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函数为例演示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其他数组函数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4646" y="1629594"/>
            <a:ext cx="10225136" cy="446449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76820" y="1727575"/>
            <a:ext cx="9645589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[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[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'Tom', 'male', 18],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[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'Alice', 'female', 15],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[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'Julia', 'female', 14]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count($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	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count($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stu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1);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range('a', 'c');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print_r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 ( [0] =&gt; a [1] =&gt; b [2] =&gt; c )</a:t>
            </a:r>
          </a:p>
        </p:txBody>
      </p:sp>
    </p:spTree>
    <p:extLst>
      <p:ext uri="{BB962C8B-B14F-4D97-AF65-F5344CB8AC3E}">
        <p14:creationId xmlns:p14="http://schemas.microsoft.com/office/powerpoint/2010/main" val="105199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4.5.5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其他数组函数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6614" y="1485578"/>
            <a:ext cx="112077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count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的第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个参数默认为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，表示只计算一维数组的元素个数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时，表示递归地计算数组中的元素个数（计算多维数组中的所有元素）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range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创建指定元素之间的数组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534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716564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数组与字符串之间的转换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814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初识数组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338" y="3706568"/>
            <a:ext cx="5751849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如何将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字符串转换成数组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explode()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函数完成转换操作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087094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字符串转换成数组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8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字符串转换成数组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38" y="1125538"/>
            <a:ext cx="10585176" cy="321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提供的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explode()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用于根据指定字符将字符串分割成数组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5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参数说明：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个参数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分隔符。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个参数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表示要分割的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字符串。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个参数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是可选的，表示返回的数组中最多包含的元素个数，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当它为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负数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时表示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返回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除最后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|m|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元素之外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的所有元素，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当它为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时把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它当作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处理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2016106" y="4990664"/>
            <a:ext cx="8975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explode()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空字符串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，则返回结果为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，且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会发出警告，提示分隔符为空。</a:t>
            </a:r>
          </a:p>
        </p:txBody>
      </p:sp>
      <p:sp>
        <p:nvSpPr>
          <p:cNvPr id="6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571408" y="4869954"/>
            <a:ext cx="9420342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7" name="流程图: 资料带 6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372418" y="4545709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字符串转换成数组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02718" y="909514"/>
            <a:ext cx="8280920" cy="566084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3552" y="919978"/>
            <a:ext cx="7168950" cy="5588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// ①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使用“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n”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作为分隔符对字符串进行分割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// array(3) { [0]=&gt; string(2)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ba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" [1]=&gt; string(1) "a" [2]=&gt; string(1) "a" }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var_dump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(explode('n', 'banana'));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// ②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第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个参数为正数，表示规定最多分割成几个元素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输出结果：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array(2) { [0]=&gt; string(2)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ba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" [1]=&gt; string(3)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ana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" }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var_dump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(explode('n', 'banana', 2));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// ③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第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个参数为负数，表示返回除最后几个元素外的所有元素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输出结果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: array(1) { [0]=&gt; string(2)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ba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" }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var_dump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(explode('n', 'banana', -2));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// ④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第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个参数为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0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，表示返回包含一个元素的数组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输出结果：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array(1) { [0]=&gt; string(6) "banana" }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var_dump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(explode('n', 'banana', 0));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// ⑤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当分隔符在字符串中不存在时，将整个字符串放入返回数组的第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个元素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输出结果：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array(1) { [0]=&gt; string(6)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itcast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" }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var_dump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(explode('p', '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itcast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'));</a:t>
            </a:r>
          </a:p>
        </p:txBody>
      </p:sp>
    </p:spTree>
    <p:extLst>
      <p:ext uri="{BB962C8B-B14F-4D97-AF65-F5344CB8AC3E}">
        <p14:creationId xmlns:p14="http://schemas.microsoft.com/office/powerpoint/2010/main" val="55031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346" y="3706568"/>
            <a:ext cx="5751849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如何将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数组转换成字符串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implode()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函数完成转换操作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159102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数组转换成字符串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541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数组转换成字符串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354" y="1048146"/>
            <a:ext cx="10352115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implode()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函数用于通过指定的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将数组拼接成一个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46934" y="520038"/>
            <a:ext cx="8303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106" y="5491650"/>
            <a:ext cx="9793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implode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表示连接符，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待处理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的数组。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4646" y="1629594"/>
            <a:ext cx="8784976" cy="367240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76820" y="1727575"/>
            <a:ext cx="8008924" cy="3269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①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通过指定连接符转换成字符串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implode('-', ['a', 'b', 'c']);	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a-b-c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implode(',', ['a' =&gt; 1, 'b' =&gt; 2]);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1,2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②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省略连接符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implode(['a', 'b', 'c']);	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abc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③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通过指定连接符转换空数组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(implode('it', []));	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string(0) ""</a:t>
            </a:r>
          </a:p>
        </p:txBody>
      </p:sp>
    </p:spTree>
    <p:extLst>
      <p:ext uri="{BB962C8B-B14F-4D97-AF65-F5344CB8AC3E}">
        <p14:creationId xmlns:p14="http://schemas.microsoft.com/office/powerpoint/2010/main" val="121517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314" y="3706568"/>
            <a:ext cx="6116484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找猴王游戏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的动手实践，能够独立完成代码的编写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487107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动手实践：找猴王游戏</a:t>
            </a:r>
          </a:p>
        </p:txBody>
      </p:sp>
    </p:spTree>
    <p:extLst>
      <p:ext uri="{BB962C8B-B14F-4D97-AF65-F5344CB8AC3E}">
        <p14:creationId xmlns:p14="http://schemas.microsoft.com/office/powerpoint/2010/main" val="20763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动手实践：找猴王游戏</a:t>
            </a:r>
          </a:p>
        </p:txBody>
      </p:sp>
      <p:sp>
        <p:nvSpPr>
          <p:cNvPr id="3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38" y="1125538"/>
            <a:ext cx="10441160" cy="409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一群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猴子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排成一圈，按“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依次编号。将需要踢出的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猴子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编号设为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猴子开始数，当数到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时，把它踢出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圈；其后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的猴子再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，数到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时，再次把它踢出圈。按照此方式不停地进行下去，直到剩下最后一只猴子，这只猴子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找的猴王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具体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需求如下所示。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编写函数模拟找猴王的游戏。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根据用户输入的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，指定被踢出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猴子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猴子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总数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展示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猴子的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总数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、踢出的猴子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编号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和猴王的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8584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73F6908-92E7-4A91-863C-1B36143E8DCD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4" name="圆角矩形 26">
            <a:extLst>
              <a:ext uri="{FF2B5EF4-FFF2-40B4-BE49-F238E27FC236}">
                <a16:creationId xmlns:a16="http://schemas.microsoft.com/office/drawing/2014/main" id="{FB40132D-FEA4-4137-839F-407CBE609B3F}"/>
              </a:ext>
            </a:extLst>
          </p:cNvPr>
          <p:cNvSpPr/>
          <p:nvPr/>
        </p:nvSpPr>
        <p:spPr>
          <a:xfrm>
            <a:off x="1161823" y="1660918"/>
            <a:ext cx="9794240" cy="399567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814CCD3C-575E-4C15-89E6-3D4FA5A051F1}"/>
              </a:ext>
            </a:extLst>
          </p:cNvPr>
          <p:cNvSpPr txBox="1"/>
          <p:nvPr/>
        </p:nvSpPr>
        <p:spPr>
          <a:xfrm>
            <a:off x="1558443" y="2170404"/>
            <a:ext cx="9001000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本章首先讲解了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数组的概念和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分类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，以及数组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基本使用方法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，主要包括数组的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定义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访问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遍历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数组运算符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等；接着讲解数组的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查找方法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，包括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顺序查找法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二分查找法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，以及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数组排序算法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，包括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冒泡排序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选择排序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快速排序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插入排序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等算法；然后介绍了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内置的数组函数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的使用，包括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指针操作函数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元素操作函数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数组排序函数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数组检索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及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他数组函数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的使用；最后讲解了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之间的转换方法。通过本章学习，大家已经能够熟练使用数组，掌握数组的常见操作，能够在实际开发中应用数组。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D02CBD-122C-4126-9C27-9F5A42D82327}"/>
              </a:ext>
            </a:extLst>
          </p:cNvPr>
          <p:cNvSpPr/>
          <p:nvPr/>
        </p:nvSpPr>
        <p:spPr>
          <a:xfrm>
            <a:off x="4383178" y="125197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8D732B-AEB5-4AF0-80CB-E49986E102F7}"/>
              </a:ext>
            </a:extLst>
          </p:cNvPr>
          <p:cNvSpPr/>
          <p:nvPr/>
        </p:nvSpPr>
        <p:spPr>
          <a:xfrm>
            <a:off x="5101998" y="125197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11DBD-A63B-4039-A64B-C5315892C467}"/>
              </a:ext>
            </a:extLst>
          </p:cNvPr>
          <p:cNvSpPr/>
          <p:nvPr/>
        </p:nvSpPr>
        <p:spPr>
          <a:xfrm>
            <a:off x="5820818" y="125197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CAB7274-D61E-48A3-90F6-2DA430D6E3B7}"/>
              </a:ext>
            </a:extLst>
          </p:cNvPr>
          <p:cNvSpPr/>
          <p:nvPr/>
        </p:nvSpPr>
        <p:spPr>
          <a:xfrm>
            <a:off x="6539638" y="125197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39173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数组的概念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能够区分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索引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关联数组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初识数组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125538"/>
            <a:ext cx="102251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当操作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大批量的数据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（如一个班级的所有学生数据、一个公司的所有员工数据）时，为了存储这些数据，传统的方式是每条数据都定义为一个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标量类型的变量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来保存，这种方式非常麻烦。为了提高开发效率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数组类型的变量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来保存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类型属于数据类型中的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复合类型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，用于存储大批量的数据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90950" y="3357786"/>
            <a:ext cx="720080" cy="43204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90950" y="4005858"/>
            <a:ext cx="720080" cy="43204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90950" y="4677653"/>
            <a:ext cx="720080" cy="43204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214886" y="3586617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494806" y="344900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$stu1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200545" y="423991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494806" y="4102299"/>
            <a:ext cx="77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$stu2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00545" y="4915537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494806" y="4777924"/>
            <a:ext cx="77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$stu3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87294" y="3807864"/>
            <a:ext cx="720080" cy="43204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07374" y="3807864"/>
            <a:ext cx="720080" cy="43204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27454" y="3807864"/>
            <a:ext cx="720080" cy="43204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王五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02918" y="5295743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标量类型变量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239222" y="403223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35166" y="389462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03318" y="5295743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数组类型变量</a:t>
            </a:r>
            <a:endParaRPr lang="zh-CN" altLang="en-US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4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10483</TotalTime>
  <Words>4650</Words>
  <Application>Microsoft Office PowerPoint</Application>
  <PresentationFormat>自定义</PresentationFormat>
  <Paragraphs>619</Paragraphs>
  <Slides>77</Slides>
  <Notes>75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89" baseType="lpstr">
      <vt:lpstr>Source Han Sans K Bold</vt:lpstr>
      <vt:lpstr>思源黑体 CN Medium</vt:lpstr>
      <vt:lpstr>宋体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LiJing</cp:lastModifiedBy>
  <cp:revision>3369</cp:revision>
  <dcterms:created xsi:type="dcterms:W3CDTF">2020-11-09T06:56:00Z</dcterms:created>
  <dcterms:modified xsi:type="dcterms:W3CDTF">2023-06-01T12:40:30Z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