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5.xml" ContentType="application/vnd.openxmlformats-officedocument.presentationml.tags+xml"/>
  <Override PartName="/ppt/notesSlides/notesSlide23.xml" ContentType="application/vnd.openxmlformats-officedocument.presentationml.notesSlide+xml"/>
  <Override PartName="/ppt/tags/tag6.xml" ContentType="application/vnd.openxmlformats-officedocument.presentationml.tags+xml"/>
  <Override PartName="/ppt/notesSlides/notesSlide24.xml" ContentType="application/vnd.openxmlformats-officedocument.presentationml.notesSlide+xml"/>
  <Override PartName="/ppt/tags/tag7.xml" ContentType="application/vnd.openxmlformats-officedocument.presentationml.tags+xml"/>
  <Override PartName="/ppt/notesSlides/notesSlide25.xml" ContentType="application/vnd.openxmlformats-officedocument.presentationml.notesSlide+xml"/>
  <Override PartName="/ppt/tags/tag8.xml" ContentType="application/vnd.openxmlformats-officedocument.presentationml.tags+xml"/>
  <Override PartName="/ppt/notesSlides/notesSlide26.xml" ContentType="application/vnd.openxmlformats-officedocument.presentationml.notesSlide+xml"/>
  <Override PartName="/ppt/tags/tag9.xml" ContentType="application/vnd.openxmlformats-officedocument.presentationml.tags+xml"/>
  <Override PartName="/ppt/notesSlides/notesSlide27.xml" ContentType="application/vnd.openxmlformats-officedocument.presentationml.notesSlide+xml"/>
  <Override PartName="/ppt/tags/tag10.xml" ContentType="application/vnd.openxmlformats-officedocument.presentationml.tags+xml"/>
  <Override PartName="/ppt/notesSlides/notesSlide28.xml" ContentType="application/vnd.openxmlformats-officedocument.presentationml.notesSlide+xml"/>
  <Override PartName="/ppt/tags/tag11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2.xml" ContentType="application/vnd.openxmlformats-officedocument.presentationml.tags+xml"/>
  <Override PartName="/ppt/notesSlides/notesSlide41.xml" ContentType="application/vnd.openxmlformats-officedocument.presentationml.notesSlide+xml"/>
  <Override PartName="/ppt/tags/tag13.xml" ContentType="application/vnd.openxmlformats-officedocument.presentationml.tags+xml"/>
  <Override PartName="/ppt/notesSlides/notesSlide42.xml" ContentType="application/vnd.openxmlformats-officedocument.presentationml.notesSlide+xml"/>
  <Override PartName="/ppt/tags/tag14.xml" ContentType="application/vnd.openxmlformats-officedocument.presentationml.tags+xml"/>
  <Override PartName="/ppt/notesSlides/notesSlide43.xml" ContentType="application/vnd.openxmlformats-officedocument.presentationml.notesSlide+xml"/>
  <Override PartName="/ppt/tags/tag15.xml" ContentType="application/vnd.openxmlformats-officedocument.presentationml.tags+xml"/>
  <Override PartName="/ppt/notesSlides/notesSlide44.xml" ContentType="application/vnd.openxmlformats-officedocument.presentationml.notesSlide+xml"/>
  <Override PartName="/ppt/tags/tag16.xml" ContentType="application/vnd.openxmlformats-officedocument.presentationml.tags+xml"/>
  <Override PartName="/ppt/notesSlides/notesSlide45.xml" ContentType="application/vnd.openxmlformats-officedocument.presentationml.notesSlide+xml"/>
  <Override PartName="/ppt/tags/tag17.xml" ContentType="application/vnd.openxmlformats-officedocument.presentationml.tags+xml"/>
  <Override PartName="/ppt/notesSlides/notesSlide46.xml" ContentType="application/vnd.openxmlformats-officedocument.presentationml.notesSlide+xml"/>
  <Override PartName="/ppt/tags/tag18.xml" ContentType="application/vnd.openxmlformats-officedocument.presentationml.tags+xml"/>
  <Override PartName="/ppt/notesSlides/notesSlide47.xml" ContentType="application/vnd.openxmlformats-officedocument.presentationml.notesSlide+xml"/>
  <Override PartName="/ppt/tags/tag19.xml" ContentType="application/vnd.openxmlformats-officedocument.presentationml.tags+xml"/>
  <Override PartName="/ppt/notesSlides/notesSlide48.xml" ContentType="application/vnd.openxmlformats-officedocument.presentationml.notesSlide+xml"/>
  <Override PartName="/ppt/tags/tag20.xml" ContentType="application/vnd.openxmlformats-officedocument.presentationml.tags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21.xml" ContentType="application/vnd.openxmlformats-officedocument.presentationml.tags+xml"/>
  <Override PartName="/ppt/notesSlides/notesSlide54.xml" ContentType="application/vnd.openxmlformats-officedocument.presentationml.notesSlide+xml"/>
  <Override PartName="/ppt/tags/tag22.xml" ContentType="application/vnd.openxmlformats-officedocument.presentationml.tags+xml"/>
  <Override PartName="/ppt/notesSlides/notesSlide55.xml" ContentType="application/vnd.openxmlformats-officedocument.presentationml.notesSlide+xml"/>
  <Override PartName="/ppt/tags/tag23.xml" ContentType="application/vnd.openxmlformats-officedocument.presentationml.tags+xml"/>
  <Override PartName="/ppt/notesSlides/notesSlide56.xml" ContentType="application/vnd.openxmlformats-officedocument.presentationml.notesSlide+xml"/>
  <Override PartName="/ppt/tags/tag24.xml" ContentType="application/vnd.openxmlformats-officedocument.presentationml.tags+xml"/>
  <Override PartName="/ppt/notesSlides/notesSlide57.xml" ContentType="application/vnd.openxmlformats-officedocument.presentationml.notesSlide+xml"/>
  <Override PartName="/ppt/tags/tag25.xml" ContentType="application/vnd.openxmlformats-officedocument.presentationml.tags+xml"/>
  <Override PartName="/ppt/notesSlides/notesSlide58.xml" ContentType="application/vnd.openxmlformats-officedocument.presentationml.notesSlide+xml"/>
  <Override PartName="/ppt/tags/tag26.xml" ContentType="application/vnd.openxmlformats-officedocument.presentationml.tags+xml"/>
  <Override PartName="/ppt/notesSlides/notesSlide59.xml" ContentType="application/vnd.openxmlformats-officedocument.presentationml.notesSlide+xml"/>
  <Override PartName="/ppt/tags/tag27.xml" ContentType="application/vnd.openxmlformats-officedocument.presentationml.tag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tags/tag28.xml" ContentType="application/vnd.openxmlformats-officedocument.presentationml.tags+xml"/>
  <Override PartName="/ppt/notesSlides/notesSlide72.xml" ContentType="application/vnd.openxmlformats-officedocument.presentationml.notesSlide+xml"/>
  <Override PartName="/ppt/tags/tag29.xml" ContentType="application/vnd.openxmlformats-officedocument.presentationml.tags+xml"/>
  <Override PartName="/ppt/notesSlides/notesSlide73.xml" ContentType="application/vnd.openxmlformats-officedocument.presentationml.notesSlide+xml"/>
  <Override PartName="/ppt/tags/tag30.xml" ContentType="application/vnd.openxmlformats-officedocument.presentationml.tags+xml"/>
  <Override PartName="/ppt/notesSlides/notesSlide74.xml" ContentType="application/vnd.openxmlformats-officedocument.presentationml.notesSlide+xml"/>
  <Override PartName="/ppt/tags/tag31.xml" ContentType="application/vnd.openxmlformats-officedocument.presentationml.tags+xml"/>
  <Override PartName="/ppt/notesSlides/notesSlide75.xml" ContentType="application/vnd.openxmlformats-officedocument.presentationml.notesSlide+xml"/>
  <Override PartName="/ppt/tags/tag32.xml" ContentType="application/vnd.openxmlformats-officedocument.presentationml.tags+xml"/>
  <Override PartName="/ppt/notesSlides/notesSlide76.xml" ContentType="application/vnd.openxmlformats-officedocument.presentationml.notesSlide+xml"/>
  <Override PartName="/ppt/tags/tag33.xml" ContentType="application/vnd.openxmlformats-officedocument.presentationml.tags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tags/tag34.xml" ContentType="application/vnd.openxmlformats-officedocument.presentationml.tags+xml"/>
  <Override PartName="/ppt/notesSlides/notesSlide84.xml" ContentType="application/vnd.openxmlformats-officedocument.presentationml.notesSlide+xml"/>
  <Override PartName="/ppt/tags/tag35.xml" ContentType="application/vnd.openxmlformats-officedocument.presentationml.tags+xml"/>
  <Override PartName="/ppt/notesSlides/notesSlide85.xml" ContentType="application/vnd.openxmlformats-officedocument.presentationml.notesSlide+xml"/>
  <Override PartName="/ppt/tags/tag36.xml" ContentType="application/vnd.openxmlformats-officedocument.presentationml.tags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tags/tag37.xml" ContentType="application/vnd.openxmlformats-officedocument.presentationml.tags+xml"/>
  <Override PartName="/ppt/notesSlides/notesSlide96.xml" ContentType="application/vnd.openxmlformats-officedocument.presentationml.notesSlide+xml"/>
  <Override PartName="/ppt/tags/tag38.xml" ContentType="application/vnd.openxmlformats-officedocument.presentationml.tags+xml"/>
  <Override PartName="/ppt/notesSlides/notesSlide97.xml" ContentType="application/vnd.openxmlformats-officedocument.presentationml.notesSlide+xml"/>
  <Override PartName="/ppt/tags/tag39.xml" ContentType="application/vnd.openxmlformats-officedocument.presentationml.tags+xml"/>
  <Override PartName="/ppt/notesSlides/notesSlide98.xml" ContentType="application/vnd.openxmlformats-officedocument.presentationml.notesSlide+xml"/>
  <Override PartName="/ppt/tags/tag40.xml" ContentType="application/vnd.openxmlformats-officedocument.presentationml.tags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tags/tag41.xml" ContentType="application/vnd.openxmlformats-officedocument.presentationml.tags+xml"/>
  <Override PartName="/ppt/notesSlides/notesSlide107.xml" ContentType="application/vnd.openxmlformats-officedocument.presentationml.notesSlide+xml"/>
  <Override PartName="/ppt/tags/tag42.xml" ContentType="application/vnd.openxmlformats-officedocument.presentationml.tags+xml"/>
  <Override PartName="/ppt/notesSlides/notesSlide108.xml" ContentType="application/vnd.openxmlformats-officedocument.presentationml.notesSlide+xml"/>
  <Override PartName="/ppt/tags/tag43.xml" ContentType="application/vnd.openxmlformats-officedocument.presentationml.tags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tags/tag44.xml" ContentType="application/vnd.openxmlformats-officedocument.presentationml.tags+xml"/>
  <Override PartName="/ppt/notesSlides/notesSlide114.xml" ContentType="application/vnd.openxmlformats-officedocument.presentationml.notesSlide+xml"/>
  <Override PartName="/ppt/tags/tag45.xml" ContentType="application/vnd.openxmlformats-officedocument.presentationml.tags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28"/>
  </p:notesMasterIdLst>
  <p:handoutMasterIdLst>
    <p:handoutMasterId r:id="rId129"/>
  </p:handoutMasterIdLst>
  <p:sldIdLst>
    <p:sldId id="325" r:id="rId3"/>
    <p:sldId id="1249" r:id="rId4"/>
    <p:sldId id="1502" r:id="rId5"/>
    <p:sldId id="328" r:id="rId6"/>
    <p:sldId id="887" r:id="rId7"/>
    <p:sldId id="1437" r:id="rId8"/>
    <p:sldId id="309" r:id="rId9"/>
    <p:sldId id="1059" r:id="rId10"/>
    <p:sldId id="1465" r:id="rId11"/>
    <p:sldId id="1523" r:id="rId12"/>
    <p:sldId id="1524" r:id="rId13"/>
    <p:sldId id="1525" r:id="rId14"/>
    <p:sldId id="1590" r:id="rId15"/>
    <p:sldId id="1503" r:id="rId16"/>
    <p:sldId id="1504" r:id="rId17"/>
    <p:sldId id="1526" r:id="rId18"/>
    <p:sldId id="1527" r:id="rId19"/>
    <p:sldId id="1591" r:id="rId20"/>
    <p:sldId id="1528" r:id="rId21"/>
    <p:sldId id="1505" r:id="rId22"/>
    <p:sldId id="1506" r:id="rId23"/>
    <p:sldId id="1592" r:id="rId24"/>
    <p:sldId id="1530" r:id="rId25"/>
    <p:sldId id="1531" r:id="rId26"/>
    <p:sldId id="1593" r:id="rId27"/>
    <p:sldId id="1533" r:id="rId28"/>
    <p:sldId id="1595" r:id="rId29"/>
    <p:sldId id="1594" r:id="rId30"/>
    <p:sldId id="1535" r:id="rId31"/>
    <p:sldId id="1596" r:id="rId32"/>
    <p:sldId id="1597" r:id="rId33"/>
    <p:sldId id="1598" r:id="rId34"/>
    <p:sldId id="1599" r:id="rId35"/>
    <p:sldId id="1507" r:id="rId36"/>
    <p:sldId id="1508" r:id="rId37"/>
    <p:sldId id="1541" r:id="rId38"/>
    <p:sldId id="1600" r:id="rId39"/>
    <p:sldId id="1509" r:id="rId40"/>
    <p:sldId id="1510" r:id="rId41"/>
    <p:sldId id="1543" r:id="rId42"/>
    <p:sldId id="1544" r:id="rId43"/>
    <p:sldId id="1601" r:id="rId44"/>
    <p:sldId id="1545" r:id="rId45"/>
    <p:sldId id="1546" r:id="rId46"/>
    <p:sldId id="1602" r:id="rId47"/>
    <p:sldId id="1547" r:id="rId48"/>
    <p:sldId id="1548" r:id="rId49"/>
    <p:sldId id="1549" r:id="rId50"/>
    <p:sldId id="1603" r:id="rId51"/>
    <p:sldId id="1511" r:id="rId52"/>
    <p:sldId id="1512" r:id="rId53"/>
    <p:sldId id="1251" r:id="rId54"/>
    <p:sldId id="1252" r:id="rId55"/>
    <p:sldId id="1469" r:id="rId56"/>
    <p:sldId id="1550" r:id="rId57"/>
    <p:sldId id="1551" r:id="rId58"/>
    <p:sldId id="1552" r:id="rId59"/>
    <p:sldId id="1553" r:id="rId60"/>
    <p:sldId id="1555" r:id="rId61"/>
    <p:sldId id="1556" r:id="rId62"/>
    <p:sldId id="1557" r:id="rId63"/>
    <p:sldId id="1513" r:id="rId64"/>
    <p:sldId id="1514" r:id="rId65"/>
    <p:sldId id="1558" r:id="rId66"/>
    <p:sldId id="1604" r:id="rId67"/>
    <p:sldId id="1515" r:id="rId68"/>
    <p:sldId id="1516" r:id="rId69"/>
    <p:sldId id="1559" r:id="rId70"/>
    <p:sldId id="1517" r:id="rId71"/>
    <p:sldId id="1518" r:id="rId72"/>
    <p:sldId id="1560" r:id="rId73"/>
    <p:sldId id="1561" r:id="rId74"/>
    <p:sldId id="1562" r:id="rId75"/>
    <p:sldId id="1563" r:id="rId76"/>
    <p:sldId id="1605" r:id="rId77"/>
    <p:sldId id="1564" r:id="rId78"/>
    <p:sldId id="1565" r:id="rId79"/>
    <p:sldId id="1253" r:id="rId80"/>
    <p:sldId id="1487" r:id="rId81"/>
    <p:sldId id="1445" r:id="rId82"/>
    <p:sldId id="1566" r:id="rId83"/>
    <p:sldId id="1567" r:id="rId84"/>
    <p:sldId id="1519" r:id="rId85"/>
    <p:sldId id="1520" r:id="rId86"/>
    <p:sldId id="1568" r:id="rId87"/>
    <p:sldId id="1569" r:id="rId88"/>
    <p:sldId id="1570" r:id="rId89"/>
    <p:sldId id="1521" r:id="rId90"/>
    <p:sldId id="1522" r:id="rId91"/>
    <p:sldId id="1572" r:id="rId92"/>
    <p:sldId id="1255" r:id="rId93"/>
    <p:sldId id="1574" r:id="rId94"/>
    <p:sldId id="1451" r:id="rId95"/>
    <p:sldId id="1577" r:id="rId96"/>
    <p:sldId id="1448" r:id="rId97"/>
    <p:sldId id="1453" r:id="rId98"/>
    <p:sldId id="1579" r:id="rId99"/>
    <p:sldId id="1580" r:id="rId100"/>
    <p:sldId id="1454" r:id="rId101"/>
    <p:sldId id="1449" r:id="rId102"/>
    <p:sldId id="1455" r:id="rId103"/>
    <p:sldId id="1581" r:id="rId104"/>
    <p:sldId id="1257" r:id="rId105"/>
    <p:sldId id="1371" r:id="rId106"/>
    <p:sldId id="1488" r:id="rId107"/>
    <p:sldId id="1460" r:id="rId108"/>
    <p:sldId id="1490" r:id="rId109"/>
    <p:sldId id="1491" r:id="rId110"/>
    <p:sldId id="1582" r:id="rId111"/>
    <p:sldId id="1438" r:id="rId112"/>
    <p:sldId id="1439" r:id="rId113"/>
    <p:sldId id="1499" r:id="rId114"/>
    <p:sldId id="1608" r:id="rId115"/>
    <p:sldId id="1583" r:id="rId116"/>
    <p:sldId id="1584" r:id="rId117"/>
    <p:sldId id="1464" r:id="rId118"/>
    <p:sldId id="1500" r:id="rId119"/>
    <p:sldId id="1585" r:id="rId120"/>
    <p:sldId id="1586" r:id="rId121"/>
    <p:sldId id="1606" r:id="rId122"/>
    <p:sldId id="1587" r:id="rId123"/>
    <p:sldId id="1588" r:id="rId124"/>
    <p:sldId id="1589" r:id="rId125"/>
    <p:sldId id="1607" r:id="rId126"/>
    <p:sldId id="1053" r:id="rId127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ww" lastIdx="1" clrIdx="0">
    <p:extLst>
      <p:ext uri="{19B8F6BF-5375-455C-9EA6-DF929625EA0E}">
        <p15:presenceInfo xmlns:p15="http://schemas.microsoft.com/office/powerpoint/2012/main" userId="韩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3"/>
    <a:srgbClr val="595959"/>
    <a:srgbClr val="BBBBBB"/>
    <a:srgbClr val="0075CC"/>
    <a:srgbClr val="EBAD13"/>
    <a:srgbClr val="1369B2"/>
    <a:srgbClr val="FFFFFF"/>
    <a:srgbClr val="F2F2F2"/>
    <a:srgbClr val="FAFAFA"/>
    <a:srgbClr val="00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04" autoAdjust="0"/>
    <p:restoredTop sz="89369" autoAdjust="0"/>
  </p:normalViewPr>
  <p:slideViewPr>
    <p:cSldViewPr>
      <p:cViewPr varScale="1">
        <p:scale>
          <a:sx n="87" d="100"/>
          <a:sy n="87" d="100"/>
        </p:scale>
        <p:origin x="151" y="29"/>
      </p:cViewPr>
      <p:guideLst>
        <p:guide orient="horz" pos="4321"/>
        <p:guide pos="301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handoutMaster" Target="handoutMasters/handout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commentAuthors" Target="commentAuthor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96279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9869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3853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7055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654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701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5094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34154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1613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0812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95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32725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77532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4601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6366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2360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11519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9907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16456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0455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1852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0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0228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8150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53200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5379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9441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4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87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89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73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721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34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33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02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87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820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02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44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069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9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71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13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55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56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92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00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77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282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131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21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009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7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36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035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8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493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7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8691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732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218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975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725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695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716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51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323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032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206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531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192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502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517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749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9603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81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1332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605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260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627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902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052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2444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734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7093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1446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8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139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038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838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6778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699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6326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669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3375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692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00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0888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0554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3012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604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7285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4017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91030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1170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943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38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488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87978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1096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2914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7569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45383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0968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7722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9708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78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0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30E425-C7EA-45F0-85AD-6C51CB843B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9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5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0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sv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0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0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0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0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Relationship Id="rId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0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0.sv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0.sv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8.xml"/><Relationship Id="rId4" Type="http://schemas.openxmlformats.org/officeDocument/2006/relationships/image" Target="../media/image1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Relationship Id="rId4" Type="http://schemas.openxmlformats.org/officeDocument/2006/relationships/image" Target="../media/image1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325317" y="2637706"/>
            <a:ext cx="7946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4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6</a:t>
            </a:r>
            <a:r>
              <a:rPr lang="zh-CN" altLang="en-US" sz="4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</a:t>
            </a:r>
            <a:r>
              <a:rPr lang="en-US" altLang="zh-CN" sz="4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Web</a:t>
            </a:r>
            <a:r>
              <a:rPr lang="zh-CN" altLang="en-US" sz="4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前后端数据交互</a:t>
            </a:r>
            <a:endParaRPr lang="en-US" altLang="zh-CN" sz="4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862958" y="3861842"/>
            <a:ext cx="6192688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《PHP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基础案例教程（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269554"/>
            <a:ext cx="10297144" cy="246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是一种基于“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”和“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”的协议。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浏览器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）与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建立连接后，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端发送一个请求，这个请求被称为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接收到请求后会做出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，这个响应被称为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529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Session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的常用配置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，能够根据需要对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Session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的常用配置进行修改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6.4.3  Session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常用的配置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34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6.4.3  Session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常用的配置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125538"/>
            <a:ext cx="10513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php.ini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中，有许多和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相关的配置，其中常用的配置项如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表所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43341"/>
              </p:ext>
            </p:extLst>
          </p:nvPr>
        </p:nvGraphicFramePr>
        <p:xfrm>
          <a:off x="1306674" y="1773610"/>
          <a:ext cx="9721080" cy="453650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587061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7134019">
                  <a:extLst>
                    <a:ext uri="{9D8B030D-6E8A-4147-A177-3AD203B41FA5}">
                      <a16:colId xmlns:a16="http://schemas.microsoft.com/office/drawing/2014/main" val="6775141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配置项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session.name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的名字，只能由字母和数字组成，默认为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PHPSESSID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361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session.save_path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读取或设置当前会话文件的保存路径，默认为“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C:\Windows\Temp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2914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session.auto_start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指定是否在请求开始时自动启动一个会话，默认为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（不启动）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5663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session.cookie_lifetime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以秒数指定发送到浏览器的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生命周期，默认为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（直到关闭浏览器）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917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session.cookie_path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指定要设定会话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的路径，默认为“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9471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session.cookie_domain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指定要设定会话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的域名，默认为无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7319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session.cookie_secure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指定是否仅通过安全连接发送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，默认为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7762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session.cookie_httponly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指定是否仅通过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，默认为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801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9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6.4.3  Session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常用的配置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622" y="1053530"/>
            <a:ext cx="10873208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session_start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函数的参数，可以覆盖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php.ini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session_start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函数接收关联数组形式的参数，数组的键名不包括“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session.cookie_lifetime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session.auto_start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session.cookie_secure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session.cookie_httponly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的值是布尔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其余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的值均为字符串类型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2638735" y="2173343"/>
            <a:ext cx="6324321" cy="75881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3540" y="2277666"/>
            <a:ext cx="4711906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session_start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(['name' =&gt; '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MySESSID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']);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617365" y="5068442"/>
            <a:ext cx="9104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session_start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函数对配置项的修改只在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的运行周期内有效，不会修改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php.ini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中的原有的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242622" y="4962310"/>
            <a:ext cx="9522092" cy="11159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流程图: 资料带 10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043633" y="4638065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72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cURL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808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cURL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扩展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cURL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扩展的作用和常用函数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cURL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80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30" y="1053530"/>
            <a:ext cx="10801200" cy="171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是一个基于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libcurl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开发的扩展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可以像浏览器一样完成与服务器的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连接和通信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扩展支持多种传输协议，例如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cURL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6244"/>
              </p:ext>
            </p:extLst>
          </p:nvPr>
        </p:nvGraphicFramePr>
        <p:xfrm>
          <a:off x="2998862" y="2853730"/>
          <a:ext cx="6120680" cy="247694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85957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3934723">
                  <a:extLst>
                    <a:ext uri="{9D8B030D-6E8A-4147-A177-3AD203B41FA5}">
                      <a16:colId xmlns:a16="http://schemas.microsoft.com/office/drawing/2014/main" val="6775141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curl_init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初始化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cURL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361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curl_setopt()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cURL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传输选项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2914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curl_exec()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cURL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56630"/>
                  </a:ext>
                </a:extLst>
              </a:tr>
              <a:tr h="460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curl_close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cURL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会话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917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2437501" y="5751843"/>
            <a:ext cx="509786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在使用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cURL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前，需要先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cURL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8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846734" y="5645711"/>
            <a:ext cx="8064896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9" name="流程图: 资料带 8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647745" y="5321466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58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使用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cURL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扩展发送请求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，能够实现具体操作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23602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cURL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扩展发送请求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793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451946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cURL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扩展发送请求</a:t>
            </a:r>
          </a:p>
        </p:txBody>
      </p:sp>
      <p:sp>
        <p:nvSpPr>
          <p:cNvPr id="2" name="矩形 1"/>
          <p:cNvSpPr/>
          <p:nvPr/>
        </p:nvSpPr>
        <p:spPr>
          <a:xfrm>
            <a:off x="984117" y="1773610"/>
            <a:ext cx="102971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预定义常量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可以发送指定的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请求头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请求通常分为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个步骤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，具体如下。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 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会话并获取结果。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8128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cURL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发送请求并自定义请求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头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84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704" y="1667460"/>
            <a:ext cx="9340109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cURL.php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实现发送请求并获取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8号-创中黑" panose="00000500000000000000" pitchFamily="2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423143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cURL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扩展发送请求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8128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cURL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发送请求并获取响应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消息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2169244" y="2226094"/>
            <a:ext cx="7332346" cy="40647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02880" y="2333705"/>
            <a:ext cx="7336742" cy="3831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curl_init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curl_setopt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CURLOPT_URL, 'http://www.baidu.com');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设置返回信息中包含响应消息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curl_setopt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CURLOPT_HEADER, 1);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设置执行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curl_exec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函数后将响应结果返回，而不是直接输出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curl_setopt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CURLOPT_RETURNTRANSFER, 1);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$html =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curl_exec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curl_close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$html;</a:t>
            </a:r>
          </a:p>
        </p:txBody>
      </p:sp>
    </p:spTree>
    <p:extLst>
      <p:ext uri="{BB962C8B-B14F-4D97-AF65-F5344CB8AC3E}">
        <p14:creationId xmlns:p14="http://schemas.microsoft.com/office/powerpoint/2010/main" val="241125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704" y="1664927"/>
            <a:ext cx="9340109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还可以模拟表单的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方式提交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8号-创中黑" panose="00000500000000000000" pitchFamily="2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0" y="266995"/>
            <a:ext cx="4303443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cURL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扩展发送请求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8128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cURL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模拟表单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提交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2206774" y="2168582"/>
            <a:ext cx="7332346" cy="416790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02880" y="2298503"/>
            <a:ext cx="7336742" cy="39022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准备发送的数据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$data = [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'name' =&gt; 'test',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'password' =&gt; '123456'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curl_init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curl_setopt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CURLOPT_URL, 'http://localhost/example2.php');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设定请求方式为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curl_setopt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CURLOPT_POST, 1);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curl_setopt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CURLOPT_POSTFIELDS, $data);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curl_exec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curl_close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86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Shape 1452"/>
          <p:cNvSpPr/>
          <p:nvPr/>
        </p:nvSpPr>
        <p:spPr>
          <a:xfrm>
            <a:off x="971768" y="2852772"/>
            <a:ext cx="2292817" cy="3313326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Shape 1460"/>
          <p:cNvSpPr/>
          <p:nvPr/>
        </p:nvSpPr>
        <p:spPr>
          <a:xfrm>
            <a:off x="1502870" y="1794921"/>
            <a:ext cx="1328937" cy="1328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" name="Group 20"/>
          <p:cNvGrpSpPr/>
          <p:nvPr/>
        </p:nvGrpSpPr>
        <p:grpSpPr>
          <a:xfrm>
            <a:off x="1369091" y="1773610"/>
            <a:ext cx="474017" cy="474017"/>
            <a:chOff x="1369087" y="2088729"/>
            <a:chExt cx="474017" cy="474016"/>
          </a:xfrm>
        </p:grpSpPr>
        <p:sp>
          <p:nvSpPr>
            <p:cNvPr id="10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CDEE0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Shape 1464"/>
            <p:cNvSpPr/>
            <p:nvPr/>
          </p:nvSpPr>
          <p:spPr>
            <a:xfrm>
              <a:off x="1477567" y="2232573"/>
              <a:ext cx="23165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4" name="Text Placeholder 5"/>
          <p:cNvSpPr txBox="1"/>
          <p:nvPr/>
        </p:nvSpPr>
        <p:spPr>
          <a:xfrm>
            <a:off x="1298219" y="2147663"/>
            <a:ext cx="1698820" cy="577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65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简单快速</a:t>
            </a:r>
            <a:endParaRPr lang="zh-CN" altLang="en-US" sz="1865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Text Placeholder 6"/>
          <p:cNvSpPr txBox="1"/>
          <p:nvPr/>
        </p:nvSpPr>
        <p:spPr>
          <a:xfrm>
            <a:off x="1090605" y="3374201"/>
            <a:ext cx="2054032" cy="22158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客户端向服务器发送请求时，只需要传送请求方式和请求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路径等简单的信息。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传输的内容少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，通信速度快。</a:t>
            </a:r>
          </a:p>
        </p:txBody>
      </p:sp>
      <p:sp>
        <p:nvSpPr>
          <p:cNvPr id="3" name="矩形 2"/>
          <p:cNvSpPr/>
          <p:nvPr/>
        </p:nvSpPr>
        <p:spPr>
          <a:xfrm>
            <a:off x="694606" y="1044276"/>
            <a:ext cx="7645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中占据了重要的位置，其特点如下。</a:t>
            </a:r>
          </a:p>
        </p:txBody>
      </p:sp>
      <p:sp>
        <p:nvSpPr>
          <p:cNvPr id="34" name="Shape 1452"/>
          <p:cNvSpPr/>
          <p:nvPr/>
        </p:nvSpPr>
        <p:spPr>
          <a:xfrm>
            <a:off x="3469236" y="2852772"/>
            <a:ext cx="2292817" cy="3313326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Shape 1460"/>
          <p:cNvSpPr/>
          <p:nvPr/>
        </p:nvSpPr>
        <p:spPr>
          <a:xfrm>
            <a:off x="4000338" y="1794921"/>
            <a:ext cx="1328937" cy="1328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Text Placeholder 5"/>
          <p:cNvSpPr txBox="1"/>
          <p:nvPr/>
        </p:nvSpPr>
        <p:spPr>
          <a:xfrm>
            <a:off x="3795687" y="2147663"/>
            <a:ext cx="1698820" cy="577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65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灵活</a:t>
            </a:r>
          </a:p>
        </p:txBody>
      </p:sp>
      <p:sp>
        <p:nvSpPr>
          <p:cNvPr id="40" name="Text Placeholder 6"/>
          <p:cNvSpPr txBox="1"/>
          <p:nvPr/>
        </p:nvSpPr>
        <p:spPr>
          <a:xfrm>
            <a:off x="3588073" y="3302193"/>
            <a:ext cx="2054032" cy="22158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HTTP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允许传输任意类型的数据，传输的数据类型由</a:t>
            </a:r>
            <a:r>
              <a:rPr lang="en-US" altLang="zh-CN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Content-Type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标记。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Shape 1452"/>
          <p:cNvSpPr/>
          <p:nvPr/>
        </p:nvSpPr>
        <p:spPr>
          <a:xfrm>
            <a:off x="5968841" y="2852772"/>
            <a:ext cx="2292817" cy="3313326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Shape 1460"/>
          <p:cNvSpPr/>
          <p:nvPr/>
        </p:nvSpPr>
        <p:spPr>
          <a:xfrm>
            <a:off x="6499943" y="1794921"/>
            <a:ext cx="1328937" cy="1328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Text Placeholder 5"/>
          <p:cNvSpPr txBox="1"/>
          <p:nvPr/>
        </p:nvSpPr>
        <p:spPr>
          <a:xfrm>
            <a:off x="6295292" y="2147663"/>
            <a:ext cx="1698820" cy="577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65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无连接</a:t>
            </a:r>
          </a:p>
        </p:txBody>
      </p:sp>
      <p:sp>
        <p:nvSpPr>
          <p:cNvPr id="47" name="Text Placeholder 6"/>
          <p:cNvSpPr txBox="1"/>
          <p:nvPr/>
        </p:nvSpPr>
        <p:spPr>
          <a:xfrm>
            <a:off x="6087678" y="3374201"/>
            <a:ext cx="2054032" cy="22158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限制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每次连接</a:t>
            </a:r>
            <a:r>
              <a:rPr lang="zh-CN" altLang="en-US" sz="16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只处理一个请求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。服务器处理完客户端的请求，并收到客户端的应答后，就会断开连接，节省传输时间。</a:t>
            </a:r>
          </a:p>
        </p:txBody>
      </p:sp>
      <p:sp>
        <p:nvSpPr>
          <p:cNvPr id="48" name="Shape 1452"/>
          <p:cNvSpPr/>
          <p:nvPr/>
        </p:nvSpPr>
        <p:spPr>
          <a:xfrm>
            <a:off x="8474126" y="2852772"/>
            <a:ext cx="2782618" cy="3313326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Shape 1460"/>
          <p:cNvSpPr/>
          <p:nvPr/>
        </p:nvSpPr>
        <p:spPr>
          <a:xfrm>
            <a:off x="9373163" y="1794921"/>
            <a:ext cx="1328937" cy="13289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Text Placeholder 5"/>
          <p:cNvSpPr txBox="1"/>
          <p:nvPr/>
        </p:nvSpPr>
        <p:spPr>
          <a:xfrm>
            <a:off x="9168512" y="2147663"/>
            <a:ext cx="1698820" cy="577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65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无状态</a:t>
            </a:r>
          </a:p>
        </p:txBody>
      </p:sp>
      <p:sp>
        <p:nvSpPr>
          <p:cNvPr id="54" name="Text Placeholder 6"/>
          <p:cNvSpPr txBox="1"/>
          <p:nvPr/>
        </p:nvSpPr>
        <p:spPr>
          <a:xfrm>
            <a:off x="8654506" y="3483049"/>
            <a:ext cx="2447757" cy="22158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协议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对于事物处理没有记忆能力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。如果后续的处理需要使用前面请求的数据，则</a:t>
            </a:r>
            <a:r>
              <a:rPr lang="zh-CN" altLang="en-US" sz="16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必须重新传递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，这样可能导致每次连接发送的数据量增大。但当在服务器不需要前面的请求数据时，应答就比较快。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6" name="Group 32"/>
          <p:cNvGrpSpPr/>
          <p:nvPr/>
        </p:nvGrpSpPr>
        <p:grpSpPr>
          <a:xfrm>
            <a:off x="3835106" y="1789842"/>
            <a:ext cx="474017" cy="474017"/>
            <a:chOff x="3906591" y="2088732"/>
            <a:chExt cx="474017" cy="474017"/>
          </a:xfrm>
        </p:grpSpPr>
        <p:sp>
          <p:nvSpPr>
            <p:cNvPr id="17" name="Shape 1474"/>
            <p:cNvSpPr/>
            <p:nvPr/>
          </p:nvSpPr>
          <p:spPr>
            <a:xfrm>
              <a:off x="3906591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8" name="Group 1479"/>
            <p:cNvGrpSpPr/>
            <p:nvPr/>
          </p:nvGrpSpPr>
          <p:grpSpPr>
            <a:xfrm>
              <a:off x="4031314" y="2211790"/>
              <a:ext cx="199171" cy="186335"/>
              <a:chOff x="0" y="0"/>
              <a:chExt cx="398340" cy="372667"/>
            </a:xfrm>
          </p:grpSpPr>
          <p:sp>
            <p:nvSpPr>
              <p:cNvPr id="19" name="Shape 1477"/>
              <p:cNvSpPr/>
              <p:nvPr/>
            </p:nvSpPr>
            <p:spPr>
              <a:xfrm>
                <a:off x="0" y="0"/>
                <a:ext cx="346395" cy="241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 sz="1735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Shape 1478"/>
              <p:cNvSpPr/>
              <p:nvPr/>
            </p:nvSpPr>
            <p:spPr>
              <a:xfrm>
                <a:off x="74826" y="149651"/>
                <a:ext cx="323515" cy="223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 sz="1735"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6369003" y="1769464"/>
            <a:ext cx="474017" cy="474017"/>
            <a:chOff x="6450780" y="477466"/>
            <a:chExt cx="474017" cy="474017"/>
          </a:xfrm>
        </p:grpSpPr>
        <p:sp>
          <p:nvSpPr>
            <p:cNvPr id="32" name="Shape 1475"/>
            <p:cNvSpPr/>
            <p:nvPr/>
          </p:nvSpPr>
          <p:spPr>
            <a:xfrm>
              <a:off x="6450780" y="477466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19051" tIns="19051" rIns="19051" bIns="19051" anchor="ctr"/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Shape 1480"/>
            <p:cNvSpPr/>
            <p:nvPr/>
          </p:nvSpPr>
          <p:spPr>
            <a:xfrm>
              <a:off x="6594292" y="600524"/>
              <a:ext cx="186347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43" y="20435"/>
                  </a:moveTo>
                  <a:cubicBezTo>
                    <a:pt x="17964" y="20435"/>
                    <a:pt x="17252" y="19721"/>
                    <a:pt x="17252" y="18844"/>
                  </a:cubicBezTo>
                  <a:cubicBezTo>
                    <a:pt x="17252" y="17964"/>
                    <a:pt x="17964" y="17253"/>
                    <a:pt x="18843" y="17253"/>
                  </a:cubicBezTo>
                  <a:cubicBezTo>
                    <a:pt x="19721" y="17253"/>
                    <a:pt x="20434" y="17964"/>
                    <a:pt x="20434" y="18844"/>
                  </a:cubicBezTo>
                  <a:cubicBezTo>
                    <a:pt x="20434" y="19721"/>
                    <a:pt x="19721" y="20435"/>
                    <a:pt x="18843" y="20435"/>
                  </a:cubicBezTo>
                  <a:close/>
                  <a:moveTo>
                    <a:pt x="12390" y="18844"/>
                  </a:moveTo>
                  <a:cubicBezTo>
                    <a:pt x="12390" y="19721"/>
                    <a:pt x="11679" y="20435"/>
                    <a:pt x="10801" y="20435"/>
                  </a:cubicBezTo>
                  <a:cubicBezTo>
                    <a:pt x="9922" y="20435"/>
                    <a:pt x="9210" y="19721"/>
                    <a:pt x="9210" y="18844"/>
                  </a:cubicBezTo>
                  <a:cubicBezTo>
                    <a:pt x="9210" y="17964"/>
                    <a:pt x="9922" y="17253"/>
                    <a:pt x="10801" y="17253"/>
                  </a:cubicBezTo>
                  <a:cubicBezTo>
                    <a:pt x="11679" y="17253"/>
                    <a:pt x="12390" y="17964"/>
                    <a:pt x="12390" y="18844"/>
                  </a:cubicBezTo>
                  <a:close/>
                  <a:moveTo>
                    <a:pt x="9210" y="2756"/>
                  </a:moveTo>
                  <a:cubicBezTo>
                    <a:pt x="9210" y="1879"/>
                    <a:pt x="9922" y="1165"/>
                    <a:pt x="10801" y="1165"/>
                  </a:cubicBezTo>
                  <a:cubicBezTo>
                    <a:pt x="11679" y="1165"/>
                    <a:pt x="12390" y="1879"/>
                    <a:pt x="12390" y="2756"/>
                  </a:cubicBezTo>
                  <a:cubicBezTo>
                    <a:pt x="12390" y="3636"/>
                    <a:pt x="11679" y="4347"/>
                    <a:pt x="10801" y="4347"/>
                  </a:cubicBezTo>
                  <a:cubicBezTo>
                    <a:pt x="9922" y="4347"/>
                    <a:pt x="9210" y="3636"/>
                    <a:pt x="9210" y="2756"/>
                  </a:cubicBezTo>
                  <a:close/>
                  <a:moveTo>
                    <a:pt x="4348" y="18844"/>
                  </a:moveTo>
                  <a:cubicBezTo>
                    <a:pt x="4348" y="19721"/>
                    <a:pt x="3636" y="20435"/>
                    <a:pt x="2757" y="20435"/>
                  </a:cubicBezTo>
                  <a:cubicBezTo>
                    <a:pt x="1879" y="20435"/>
                    <a:pt x="1168" y="19721"/>
                    <a:pt x="1168" y="18844"/>
                  </a:cubicBezTo>
                  <a:cubicBezTo>
                    <a:pt x="1168" y="17964"/>
                    <a:pt x="1879" y="17253"/>
                    <a:pt x="2757" y="17253"/>
                  </a:cubicBezTo>
                  <a:cubicBezTo>
                    <a:pt x="3636" y="17253"/>
                    <a:pt x="4348" y="17964"/>
                    <a:pt x="4348" y="18844"/>
                  </a:cubicBezTo>
                  <a:close/>
                  <a:moveTo>
                    <a:pt x="19934" y="16312"/>
                  </a:moveTo>
                  <a:lnTo>
                    <a:pt x="19934" y="13672"/>
                  </a:lnTo>
                  <a:cubicBezTo>
                    <a:pt x="19934" y="12078"/>
                    <a:pt x="18879" y="9707"/>
                    <a:pt x="15971" y="9707"/>
                  </a:cubicBezTo>
                  <a:lnTo>
                    <a:pt x="13673" y="9707"/>
                  </a:lnTo>
                  <a:cubicBezTo>
                    <a:pt x="12050" y="9707"/>
                    <a:pt x="11899" y="8913"/>
                    <a:pt x="11892" y="8503"/>
                  </a:cubicBezTo>
                  <a:lnTo>
                    <a:pt x="11892" y="5288"/>
                  </a:lnTo>
                  <a:cubicBezTo>
                    <a:pt x="12872" y="4867"/>
                    <a:pt x="13558" y="3893"/>
                    <a:pt x="13558" y="2756"/>
                  </a:cubicBezTo>
                  <a:cubicBezTo>
                    <a:pt x="13558" y="1234"/>
                    <a:pt x="12323" y="0"/>
                    <a:pt x="10801" y="0"/>
                  </a:cubicBezTo>
                  <a:cubicBezTo>
                    <a:pt x="9277" y="0"/>
                    <a:pt x="8043" y="1234"/>
                    <a:pt x="8043" y="2756"/>
                  </a:cubicBezTo>
                  <a:cubicBezTo>
                    <a:pt x="8043" y="3893"/>
                    <a:pt x="8730" y="4867"/>
                    <a:pt x="9709" y="5288"/>
                  </a:cubicBezTo>
                  <a:lnTo>
                    <a:pt x="9709" y="8503"/>
                  </a:lnTo>
                  <a:cubicBezTo>
                    <a:pt x="9709" y="8799"/>
                    <a:pt x="9623" y="9707"/>
                    <a:pt x="7927" y="9707"/>
                  </a:cubicBezTo>
                  <a:lnTo>
                    <a:pt x="5631" y="9707"/>
                  </a:lnTo>
                  <a:cubicBezTo>
                    <a:pt x="2723" y="9707"/>
                    <a:pt x="1666" y="12078"/>
                    <a:pt x="1666" y="13672"/>
                  </a:cubicBezTo>
                  <a:lnTo>
                    <a:pt x="1666" y="16312"/>
                  </a:lnTo>
                  <a:cubicBezTo>
                    <a:pt x="686" y="16733"/>
                    <a:pt x="0" y="17707"/>
                    <a:pt x="0" y="18844"/>
                  </a:cubicBezTo>
                  <a:cubicBezTo>
                    <a:pt x="0" y="20366"/>
                    <a:pt x="1235" y="21600"/>
                    <a:pt x="2757" y="21600"/>
                  </a:cubicBezTo>
                  <a:cubicBezTo>
                    <a:pt x="4280" y="21600"/>
                    <a:pt x="5516" y="20366"/>
                    <a:pt x="5516" y="18844"/>
                  </a:cubicBezTo>
                  <a:cubicBezTo>
                    <a:pt x="5516" y="17707"/>
                    <a:pt x="4828" y="16733"/>
                    <a:pt x="3849" y="16312"/>
                  </a:cubicBezTo>
                  <a:lnTo>
                    <a:pt x="3849" y="13672"/>
                  </a:lnTo>
                  <a:cubicBezTo>
                    <a:pt x="3849" y="13376"/>
                    <a:pt x="3935" y="11890"/>
                    <a:pt x="5631" y="11890"/>
                  </a:cubicBezTo>
                  <a:lnTo>
                    <a:pt x="7927" y="11890"/>
                  </a:lnTo>
                  <a:cubicBezTo>
                    <a:pt x="8626" y="11890"/>
                    <a:pt x="9214" y="11785"/>
                    <a:pt x="9709" y="11608"/>
                  </a:cubicBezTo>
                  <a:lnTo>
                    <a:pt x="9709" y="16312"/>
                  </a:lnTo>
                  <a:cubicBezTo>
                    <a:pt x="8730" y="16733"/>
                    <a:pt x="8043" y="17707"/>
                    <a:pt x="8043" y="18844"/>
                  </a:cubicBezTo>
                  <a:cubicBezTo>
                    <a:pt x="8043" y="20366"/>
                    <a:pt x="9277" y="21600"/>
                    <a:pt x="10801" y="21600"/>
                  </a:cubicBezTo>
                  <a:cubicBezTo>
                    <a:pt x="12323" y="21600"/>
                    <a:pt x="13558" y="20366"/>
                    <a:pt x="13558" y="18844"/>
                  </a:cubicBezTo>
                  <a:cubicBezTo>
                    <a:pt x="13558" y="17707"/>
                    <a:pt x="12872" y="16733"/>
                    <a:pt x="11892" y="16312"/>
                  </a:cubicBezTo>
                  <a:lnTo>
                    <a:pt x="11892" y="11608"/>
                  </a:lnTo>
                  <a:cubicBezTo>
                    <a:pt x="12388" y="11785"/>
                    <a:pt x="12975" y="11890"/>
                    <a:pt x="13673" y="11890"/>
                  </a:cubicBezTo>
                  <a:lnTo>
                    <a:pt x="15971" y="11890"/>
                  </a:lnTo>
                  <a:cubicBezTo>
                    <a:pt x="17592" y="11890"/>
                    <a:pt x="17743" y="13263"/>
                    <a:pt x="17751" y="13672"/>
                  </a:cubicBezTo>
                  <a:lnTo>
                    <a:pt x="17751" y="16312"/>
                  </a:lnTo>
                  <a:cubicBezTo>
                    <a:pt x="16772" y="16733"/>
                    <a:pt x="16086" y="17707"/>
                    <a:pt x="16086" y="18844"/>
                  </a:cubicBezTo>
                  <a:cubicBezTo>
                    <a:pt x="16086" y="20366"/>
                    <a:pt x="17320" y="21600"/>
                    <a:pt x="18843" y="21600"/>
                  </a:cubicBezTo>
                  <a:cubicBezTo>
                    <a:pt x="20366" y="21600"/>
                    <a:pt x="21600" y="20366"/>
                    <a:pt x="21600" y="18844"/>
                  </a:cubicBezTo>
                  <a:cubicBezTo>
                    <a:pt x="21600" y="17707"/>
                    <a:pt x="20914" y="16733"/>
                    <a:pt x="19934" y="1631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Group 40"/>
          <p:cNvGrpSpPr/>
          <p:nvPr/>
        </p:nvGrpSpPr>
        <p:grpSpPr>
          <a:xfrm>
            <a:off x="9207931" y="1766001"/>
            <a:ext cx="474017" cy="474017"/>
            <a:chOff x="8994965" y="2088732"/>
            <a:chExt cx="474017" cy="474017"/>
          </a:xfrm>
        </p:grpSpPr>
        <p:sp>
          <p:nvSpPr>
            <p:cNvPr id="22" name="Shape 1476"/>
            <p:cNvSpPr/>
            <p:nvPr/>
          </p:nvSpPr>
          <p:spPr>
            <a:xfrm>
              <a:off x="8994965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Shape 1481"/>
            <p:cNvSpPr/>
            <p:nvPr/>
          </p:nvSpPr>
          <p:spPr>
            <a:xfrm>
              <a:off x="9132223" y="2211790"/>
              <a:ext cx="19460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735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31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716564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输出缓冲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814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441" y="3706568"/>
            <a:ext cx="5751849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输出缓冲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的概念，能够说出输出缓冲机制的作用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063197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什么是输出缓冲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8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什么是输出缓冲</a:t>
            </a:r>
          </a:p>
        </p:txBody>
      </p:sp>
      <p:pic>
        <p:nvPicPr>
          <p:cNvPr id="4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615718" y="2498408"/>
            <a:ext cx="5151897" cy="2371547"/>
            <a:chOff x="3403597" y="2407398"/>
            <a:chExt cx="4899440" cy="1897923"/>
          </a:xfrm>
        </p:grpSpPr>
        <p:sp>
          <p:nvSpPr>
            <p:cNvPr id="6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904355" y="906640"/>
              <a:ext cx="1897923" cy="489944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4943078" y="2714938"/>
            <a:ext cx="4637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输出缓冲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Output Buffer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）是一种缓冲机制，它通过内存预先保存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脚本的输出内容，当保存的数据量达到设定的大小时，再将数据传输到浏览器。</a:t>
            </a:r>
          </a:p>
        </p:txBody>
      </p:sp>
    </p:spTree>
    <p:extLst>
      <p:ext uri="{BB962C8B-B14F-4D97-AF65-F5344CB8AC3E}">
        <p14:creationId xmlns:p14="http://schemas.microsoft.com/office/powerpoint/2010/main" val="55031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什么是输出缓冲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30" y="1053530"/>
            <a:ext cx="10441160" cy="28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输出缓冲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作用：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5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脚本有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内容输出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无法设置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头必须在输出响应体前被发送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输出响应体后无法设置响应头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开启了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输出缓冲，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可以将响应体延缓到响应头的后面发送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92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什么是输出缓冲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832" y="3933850"/>
            <a:ext cx="10441160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表示输出缓冲区的内存空间为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4KB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8128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开启输出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缓冲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53" y="1795557"/>
            <a:ext cx="9340109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php.ini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输出缓冲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默认是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的，配置信息如下。</a:t>
            </a:r>
          </a:p>
        </p:txBody>
      </p:sp>
      <p:sp>
        <p:nvSpPr>
          <p:cNvPr id="8" name="矩形 7"/>
          <p:cNvSpPr/>
          <p:nvPr/>
        </p:nvSpPr>
        <p:spPr>
          <a:xfrm flipV="1">
            <a:off x="2206774" y="2648826"/>
            <a:ext cx="7332346" cy="6992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28252" y="2740158"/>
            <a:ext cx="7336742" cy="4589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output_buffering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4096</a:t>
            </a:r>
          </a:p>
        </p:txBody>
      </p:sp>
    </p:spTree>
    <p:extLst>
      <p:ext uri="{BB962C8B-B14F-4D97-AF65-F5344CB8AC3E}">
        <p14:creationId xmlns:p14="http://schemas.microsoft.com/office/powerpoint/2010/main" val="421836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什么是输出缓冲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8128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关闭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输出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缓冲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0345" y="1804054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php.ini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中关闭输出缓冲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，配置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信息如下。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518533" y="4039983"/>
            <a:ext cx="90070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输出缓冲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后，如果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脚本在调用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header()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setcookie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等需要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设置响应头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的函数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已经输出了内容，响应头会设置失败，并且出现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Warning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错误。</a:t>
            </a:r>
          </a:p>
        </p:txBody>
      </p:sp>
      <p:sp>
        <p:nvSpPr>
          <p:cNvPr id="7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143791" y="3933850"/>
            <a:ext cx="9453830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8" name="流程图: 资料带 7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944802" y="3609606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flipV="1">
            <a:off x="2206774" y="2648826"/>
            <a:ext cx="7332346" cy="6992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28252" y="2740158"/>
            <a:ext cx="7336742" cy="4589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output_buffering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Off</a:t>
            </a:r>
          </a:p>
        </p:txBody>
      </p:sp>
    </p:spTree>
    <p:extLst>
      <p:ext uri="{BB962C8B-B14F-4D97-AF65-F5344CB8AC3E}">
        <p14:creationId xmlns:p14="http://schemas.microsoft.com/office/powerpoint/2010/main" val="180833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输出缓冲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，能够根据需要对输出缓冲进行控制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输出缓冲函数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541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输出缓冲函数</a:t>
            </a:r>
          </a:p>
        </p:txBody>
      </p:sp>
      <p:sp>
        <p:nvSpPr>
          <p:cNvPr id="10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30" y="1174590"/>
            <a:ext cx="10352115" cy="43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_*()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函数可以控制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输出缓冲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，常用的函数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21661"/>
              </p:ext>
            </p:extLst>
          </p:nvPr>
        </p:nvGraphicFramePr>
        <p:xfrm>
          <a:off x="1769716" y="1929477"/>
          <a:ext cx="7488832" cy="28083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677514107"/>
                    </a:ext>
                  </a:extLst>
                </a:gridCol>
              </a:tblGrid>
              <a:tr h="561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ob_start()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启动输出缓冲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93615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ob_get_contents()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返回当前输出缓冲区的内容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29144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ob_end_flush()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向浏览器发送输出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缓冲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区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内容，并关闭输出缓冲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5663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ob_end_clean()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清空输出缓冲区的内容，不进行发送，并关闭输出缓冲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917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904973" y="5001363"/>
            <a:ext cx="1035777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通过以上函数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可以实现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脚本中动态地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开启或关闭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输出缓冲，以及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输出缓冲区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并保存到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21517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用户登录与退出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的实现，能够独立完成代码的编写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：用户登录与退出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304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：用户登录与退出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125538"/>
            <a:ext cx="104411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应用开发中，经常需要实现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与退出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6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功能的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用户进入网站首页时，如果是未登录状态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跳转到登录页面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在登录页面输入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正确的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和密码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成功，使用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保存用户的登录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在登录页面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错误的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登录失败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6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功能的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单击退出按钮后，删除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中保存的用户登录状态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2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2689172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2507202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多学一招：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HTTPS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4997094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5184823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07548" y="2422029"/>
            <a:ext cx="1027223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Hyper Text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Transfer Protocol over 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SecureSocket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Layer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超文本传输安全协议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）解决了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明文传输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不安全的问题，它在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基础上通过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身份认证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保证数据传输过程中的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安全性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主要应用于对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安全性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要求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比较高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的通讯中，例如，订单支付和输入密码等页面。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799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：用户登录与退出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197546"/>
            <a:ext cx="10513168" cy="4501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登录与退出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功能的具体实现思路如下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zh-CN" altLang="zh-CN" sz="7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用户登录页面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login.html 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和一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用户名和密码，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将表单数据提交给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login.php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endParaRPr lang="zh-CN" altLang="zh-CN" sz="6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0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login.php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接收用户登录的表单数据。当用户没有登录时，显示登录表单；当用户提交了登录表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判断用户名和密码是否正确，如果正确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用户的登录状态保存到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，如果错误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出提示信息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endParaRPr lang="zh-CN" altLang="zh-CN" sz="6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000" kern="1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的登录信息时显示首页，否则跳转到登录页面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endParaRPr lang="zh-CN" altLang="zh-CN" sz="6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20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logout.php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，当用户退出登录时删除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中保存的用户登录状态。</a:t>
            </a:r>
          </a:p>
        </p:txBody>
      </p:sp>
    </p:spTree>
    <p:extLst>
      <p:ext uri="{BB962C8B-B14F-4D97-AF65-F5344CB8AC3E}">
        <p14:creationId xmlns:p14="http://schemas.microsoft.com/office/powerpoint/2010/main" val="298394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Web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表单生成器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的制作，能够独立完成代码的编写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23602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表单生成器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91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表单生成器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981522"/>
            <a:ext cx="1065718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项目开发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中，经常需要设计各种各样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。直接在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编写表单虽然简单，但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比较麻烦。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表单生成器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可以根据用户传递的参数，定制不同功能的表单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2" name="Picture 2" descr="web表单生成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942" y="2151252"/>
            <a:ext cx="3888432" cy="36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6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表单生成器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197546"/>
            <a:ext cx="95050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表单生成器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的具体功能需求如下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多维数组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保存表单的相关信息。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支持的表单项包括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文本域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种类型。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保存每个表单项的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提示文本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将功能封装成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，根据传递的参数生成指定的表单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7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表单生成器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197546"/>
            <a:ext cx="10369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保存形式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决定了程序实现的方式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根据上述需求，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表单项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作为一个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表单项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的元素利用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关联数组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66" name="Picture 2" descr="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178" y="2565698"/>
            <a:ext cx="4111859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4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73F6908-92E7-4A91-863C-1B36143E8DCD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4" name="圆角矩形 26">
            <a:extLst>
              <a:ext uri="{FF2B5EF4-FFF2-40B4-BE49-F238E27FC236}">
                <a16:creationId xmlns:a16="http://schemas.microsoft.com/office/drawing/2014/main" id="{FB40132D-FEA4-4137-839F-407CBE609B3F}"/>
              </a:ext>
            </a:extLst>
          </p:cNvPr>
          <p:cNvSpPr/>
          <p:nvPr/>
        </p:nvSpPr>
        <p:spPr>
          <a:xfrm>
            <a:off x="1198880" y="2026408"/>
            <a:ext cx="9794240" cy="277153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814CCD3C-575E-4C15-89E6-3D4FA5A051F1}"/>
              </a:ext>
            </a:extLst>
          </p:cNvPr>
          <p:cNvSpPr txBox="1"/>
          <p:nvPr/>
        </p:nvSpPr>
        <p:spPr>
          <a:xfrm>
            <a:off x="1595500" y="2692871"/>
            <a:ext cx="9001000" cy="13306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本章首先讲解了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，然后讲解了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cURL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，最后讲解了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输出缓冲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机制。通过本章的学习，读者应能够掌握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前后端数据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的相关技术，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用户登录与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D02CBD-122C-4126-9C27-9F5A42D82327}"/>
              </a:ext>
            </a:extLst>
          </p:cNvPr>
          <p:cNvSpPr/>
          <p:nvPr/>
        </p:nvSpPr>
        <p:spPr>
          <a:xfrm>
            <a:off x="4420235" y="161746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8D732B-AEB5-4AF0-80CB-E49986E102F7}"/>
              </a:ext>
            </a:extLst>
          </p:cNvPr>
          <p:cNvSpPr/>
          <p:nvPr/>
        </p:nvSpPr>
        <p:spPr>
          <a:xfrm>
            <a:off x="5139055" y="161746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11DBD-A63B-4039-A64B-C5315892C467}"/>
              </a:ext>
            </a:extLst>
          </p:cNvPr>
          <p:cNvSpPr/>
          <p:nvPr/>
        </p:nvSpPr>
        <p:spPr>
          <a:xfrm>
            <a:off x="5857875" y="161746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CAB7274-D61E-48A3-90F6-2DA430D6E3B7}"/>
              </a:ext>
            </a:extLst>
          </p:cNvPr>
          <p:cNvSpPr/>
          <p:nvPr/>
        </p:nvSpPr>
        <p:spPr>
          <a:xfrm>
            <a:off x="6576695" y="161746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39173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803" y="2349674"/>
            <a:ext cx="100964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的区别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endParaRPr lang="zh-CN" altLang="zh-CN" sz="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安全性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数据都是未加密的，明文传输，安全性较差，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数据传输过程是加密的，安全性较好。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页面响应速度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页面响应速度比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快。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协议包含了传输加密和身份认证，比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更耗费服务器资源。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端口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端口，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443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端口。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2689172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2507202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多学一招：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HTTPS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4997094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5184823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17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了解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HTTP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版本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HTTP/1.0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HTTP/1.1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的区别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HTTP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25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HTTP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</a:t>
            </a:r>
          </a:p>
        </p:txBody>
      </p:sp>
      <p:sp>
        <p:nvSpPr>
          <p:cNvPr id="6" name="矩形 5"/>
          <p:cNvSpPr/>
          <p:nvPr/>
        </p:nvSpPr>
        <p:spPr>
          <a:xfrm>
            <a:off x="918704" y="1701602"/>
            <a:ext cx="107040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HTTP/1.0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版本的客户端与服务器在交互过程中需要经历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个步骤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，分别是</a:t>
            </a: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</a:t>
            </a: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发送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回送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响应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07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942" y="3213770"/>
            <a:ext cx="4550609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HTTP/1.0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195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HTTP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</a:t>
            </a:r>
          </a:p>
        </p:txBody>
      </p:sp>
      <p:sp>
        <p:nvSpPr>
          <p:cNvPr id="3" name="矩形 2"/>
          <p:cNvSpPr/>
          <p:nvPr/>
        </p:nvSpPr>
        <p:spPr>
          <a:xfrm>
            <a:off x="982638" y="1773610"/>
            <a:ext cx="1058517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（如浏览器）按照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规定的格式向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发送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（如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Apache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）接收到请求后按照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解析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出具体的内容进行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处理完成后，为了告知浏览器处理结果，再按照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回送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响应消息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，从而完成整个交互过程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，建立和关闭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Transmission Control 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Protocol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传输控制协议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），由操作系统实现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HTTP/1.0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537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HTTP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5047471"/>
            <a:ext cx="10369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当浏览器访问这个网页时，除了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网页本身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建立了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连接，这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张图片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还要再建立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次连接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。如此一来，必然会导致客户端与服务器端交互的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耗时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，影响网页访问速度。</a:t>
            </a:r>
          </a:p>
        </p:txBody>
      </p:sp>
      <p:sp>
        <p:nvSpPr>
          <p:cNvPr id="3" name="矩形 2"/>
          <p:cNvSpPr/>
          <p:nvPr/>
        </p:nvSpPr>
        <p:spPr>
          <a:xfrm>
            <a:off x="910630" y="1080733"/>
            <a:ext cx="10513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HTTP/1.0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每次建立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连接后，只能处理一个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请求，这种通信方式对于内容越来越丰富的网页来说，效率十分低下。以下面一段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HTML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代码为例。</a:t>
            </a:r>
          </a:p>
        </p:txBody>
      </p:sp>
      <p:sp>
        <p:nvSpPr>
          <p:cNvPr id="6" name="矩形 5"/>
          <p:cNvSpPr/>
          <p:nvPr/>
        </p:nvSpPr>
        <p:spPr>
          <a:xfrm>
            <a:off x="3502918" y="2218674"/>
            <a:ext cx="4447459" cy="265214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14921" y="2245837"/>
            <a:ext cx="3947424" cy="26130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&lt;body&gt;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="/image01.jpg"&gt;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="/image02.jpg"&gt;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="/image03.jpg"&gt;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&lt;/body&gt;</a:t>
            </a: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0485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HTTP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</a:t>
            </a:r>
          </a:p>
        </p:txBody>
      </p:sp>
      <p:sp>
        <p:nvSpPr>
          <p:cNvPr id="6" name="矩形 5"/>
          <p:cNvSpPr/>
          <p:nvPr/>
        </p:nvSpPr>
        <p:spPr>
          <a:xfrm>
            <a:off x="918704" y="1701602"/>
            <a:ext cx="107040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HTTP/1.1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支持持久连接，能够在一个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连接上传送多个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请求和响应，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从而避免多次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建立和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导致网页加载延时的问题。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HTTP/1.1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8" name="Picture 2" descr="test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34" y="3141762"/>
            <a:ext cx="461252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21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6.1.2  HTTP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版本</a:t>
            </a:r>
          </a:p>
        </p:txBody>
      </p:sp>
      <p:sp>
        <p:nvSpPr>
          <p:cNvPr id="4" name="矩形 3"/>
          <p:cNvSpPr/>
          <p:nvPr/>
        </p:nvSpPr>
        <p:spPr>
          <a:xfrm>
            <a:off x="918704" y="1773610"/>
            <a:ext cx="105050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建立连接后，客户端可以发送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多个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，并且在发送下一个请求时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须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等待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上次请求的返回结果。服务器必须按照接收请求的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先后顺序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依次返回响应结果，以保证客户端区分每次的响应内容。因此，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HTTP/1.1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有效提高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了交互效率。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HTTP/1.1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230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056782" y="2278645"/>
            <a:ext cx="10081120" cy="688075"/>
            <a:chOff x="978872" y="1800500"/>
            <a:chExt cx="5673758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673758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HTTP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的基本构成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，能够区分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HTTP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请求消息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HTTP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响应消息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56782" y="3304258"/>
            <a:ext cx="10081120" cy="685959"/>
            <a:chOff x="978872" y="2570437"/>
            <a:chExt cx="5644989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644989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表单的使用方法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，能够使用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表单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实现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前后端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数据交互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9404" y="4325893"/>
            <a:ext cx="10058500" cy="688077"/>
            <a:chOff x="978872" y="3338787"/>
            <a:chExt cx="5638908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638908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Cookie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技术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，能够利用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Cookie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保存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用户</a:t>
              </a: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信息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请求消息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，能够说出请求消息的基本组成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请求消息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207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请求消息</a:t>
            </a:r>
          </a:p>
        </p:txBody>
      </p:sp>
      <p:pic>
        <p:nvPicPr>
          <p:cNvPr id="8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7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759734" y="2515991"/>
            <a:ext cx="5300215" cy="3002035"/>
            <a:chOff x="3403597" y="2421469"/>
            <a:chExt cx="5040490" cy="2402495"/>
          </a:xfrm>
        </p:grpSpPr>
        <p:sp>
          <p:nvSpPr>
            <p:cNvPr id="10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722594" y="1102472"/>
              <a:ext cx="2402495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1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106070" y="2781722"/>
            <a:ext cx="466783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当用户通过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浏览器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访问网站时，浏览器会向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发送请求数据，这些请求数据被称为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请求消息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。请求消息包含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，其中，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分隔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请求头和请求体。</a:t>
            </a:r>
          </a:p>
        </p:txBody>
      </p:sp>
    </p:spTree>
    <p:extLst>
      <p:ext uri="{BB962C8B-B14F-4D97-AF65-F5344CB8AC3E}">
        <p14:creationId xmlns:p14="http://schemas.microsoft.com/office/powerpoint/2010/main" val="35081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43692" y="991183"/>
            <a:ext cx="8623922" cy="538031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请求消息</a:t>
            </a:r>
          </a:p>
        </p:txBody>
      </p:sp>
      <p:sp>
        <p:nvSpPr>
          <p:cNvPr id="3" name="矩形 2"/>
          <p:cNvSpPr/>
          <p:nvPr/>
        </p:nvSpPr>
        <p:spPr>
          <a:xfrm>
            <a:off x="1506905" y="1116723"/>
            <a:ext cx="7324606" cy="5254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 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index.php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HTTP/1.1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algn="just" fontAlgn="base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Host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localhost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algn="just" fontAlgn="base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Connection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keep-alive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algn="just" fontAlgn="base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Pragma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no-cache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algn="just" fontAlgn="base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Cache-Control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no-cache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algn="just" fontAlgn="base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Upgrade-Insecure-Requests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1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algn="just" fontAlgn="base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Content-Type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application/x-www-form-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urlencoded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algn="just" fontAlgn="base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User-Agent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Mozilla/5.0 (Windows NT 6.1; Win64; x64)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algn="just" fontAlgn="base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Accept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text/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html,application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xhtml+xml,application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/xml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algn="just" fontAlgn="base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Accept-Encoding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gzip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deflate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algn="just" fontAlgn="base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Accept-Language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zh-CN,zh;q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=0.9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algn="just" fontAlgn="base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 algn="just" fontAlgn="base">
              <a:lnSpc>
                <a:spcPct val="13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a=1&amp;b=2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74926" y="5919666"/>
            <a:ext cx="1728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 smtClean="0">
                <a:solidFill>
                  <a:srgbClr val="EBAD1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请求体</a:t>
            </a:r>
            <a:endParaRPr lang="zh-CN" altLang="zh-CN" sz="2000" dirty="0">
              <a:solidFill>
                <a:srgbClr val="EBAD1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61434" y="1140121"/>
            <a:ext cx="1223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请求行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63792" y="3155954"/>
            <a:ext cx="1223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请求头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98689" y="5516579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空行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79079" y="1169369"/>
            <a:ext cx="3630996" cy="356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79078" y="1584440"/>
            <a:ext cx="7064399" cy="394324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79077" y="5597856"/>
            <a:ext cx="2239865" cy="2898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79077" y="5945650"/>
            <a:ext cx="2239865" cy="374126"/>
          </a:xfrm>
          <a:prstGeom prst="rect">
            <a:avLst/>
          </a:prstGeom>
          <a:noFill/>
          <a:ln>
            <a:solidFill>
              <a:srgbClr val="EBAD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73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请求消息</a:t>
            </a:r>
          </a:p>
        </p:txBody>
      </p:sp>
      <p:sp>
        <p:nvSpPr>
          <p:cNvPr id="4" name="矩形 3"/>
          <p:cNvSpPr/>
          <p:nvPr/>
        </p:nvSpPr>
        <p:spPr>
          <a:xfrm>
            <a:off x="1054646" y="4171940"/>
            <a:ext cx="96819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资源路径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是指访问网址中域名后边的内容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请求方式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常用的有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请求行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1593" y="1733174"/>
            <a:ext cx="978501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请求行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位于请求消息的第一行，它包含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请求方式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请求资源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行示例如下。</a:t>
            </a:r>
          </a:p>
        </p:txBody>
      </p:sp>
      <p:sp>
        <p:nvSpPr>
          <p:cNvPr id="7" name="矩形 6"/>
          <p:cNvSpPr/>
          <p:nvPr/>
        </p:nvSpPr>
        <p:spPr>
          <a:xfrm>
            <a:off x="3492527" y="3069095"/>
            <a:ext cx="4447459" cy="62380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2935" y="3156944"/>
            <a:ext cx="3947424" cy="4173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 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index.php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HTTP/1.1</a:t>
            </a:r>
          </a:p>
        </p:txBody>
      </p:sp>
    </p:spTree>
    <p:extLst>
      <p:ext uri="{BB962C8B-B14F-4D97-AF65-F5344CB8AC3E}">
        <p14:creationId xmlns:p14="http://schemas.microsoft.com/office/powerpoint/2010/main" val="336568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请求消息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12804"/>
              </p:ext>
            </p:extLst>
          </p:nvPr>
        </p:nvGraphicFramePr>
        <p:xfrm>
          <a:off x="1918742" y="1935578"/>
          <a:ext cx="8856984" cy="4186089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465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请求方式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从服务器的指定资源获取数据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75883"/>
                  </a:ext>
                </a:extLst>
              </a:tr>
              <a:tr h="465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向服务器上的指定资源提交数据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62439"/>
                  </a:ext>
                </a:extLst>
              </a:tr>
              <a:tr h="465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HEAD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获取服务器资源的头部信息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13890"/>
                  </a:ext>
                </a:extLst>
              </a:tr>
              <a:tr h="465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从服务器上替换指定资源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480932"/>
                  </a:ext>
                </a:extLst>
              </a:tr>
              <a:tr h="465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DELETE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从服务器上删除指定资源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99356"/>
                  </a:ext>
                </a:extLst>
              </a:tr>
              <a:tr h="465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TRACE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显示服务器收到的请求信息，主要用于测试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26986"/>
                  </a:ext>
                </a:extLst>
              </a:tr>
              <a:tr h="465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CONNECT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开启一个客户端与所请求资源之间的双向沟通的通道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51297"/>
                  </a:ext>
                </a:extLst>
              </a:tr>
              <a:tr h="4651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OPTIONS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获取服务器上的资源所支持的通信选项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221288"/>
                  </a:ext>
                </a:extLst>
              </a:tr>
            </a:tbl>
          </a:graphicData>
        </a:graphic>
      </p:graphicFrame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请求行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607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请求消息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961718"/>
            <a:ext cx="98939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方式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通常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用来从服务器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获取数据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，发送请求时携带的参数会在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中明文传输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方式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通常用来提交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表单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数据，表单数据在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请求体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中发送，用户无法直接看到提交的具体内容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请求行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055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请求消息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27156"/>
              </p:ext>
            </p:extLst>
          </p:nvPr>
        </p:nvGraphicFramePr>
        <p:xfrm>
          <a:off x="2134766" y="2637706"/>
          <a:ext cx="7992888" cy="352839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752243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240645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请求头字段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Accept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客户端接受的数据类型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6256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Accept-Charset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客户端接受的字符集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7276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Accept-Encoding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客户端接受的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71942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Accept-Language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客户端接受的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语言，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可以指定多个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509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客户端想要访问的服务器主机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4211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If-Modified-Since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拥有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资源的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有效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75883"/>
                  </a:ext>
                </a:extLst>
              </a:tr>
            </a:tbl>
          </a:graphicData>
        </a:graphic>
      </p:graphicFrame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请求头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4662" y="1573311"/>
            <a:ext cx="105411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头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位于请求行之后，用于向服务器传递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附加消息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。例如，浏览器可以接受的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压缩方法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系统环境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等信息。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6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请求消息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03495"/>
              </p:ext>
            </p:extLst>
          </p:nvPr>
        </p:nvGraphicFramePr>
        <p:xfrm>
          <a:off x="2062758" y="1773610"/>
          <a:ext cx="7920880" cy="40324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请求头字段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Referer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客户端的原始资源</a:t>
                      </a: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50696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User-Agent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客户端的系统信息，包括操作系统、浏览器版本号等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6256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Cookie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客户端需要带给服务器的数据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7276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Cache-Control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客户端的缓存控制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71942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Connection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请求完成后，客户端希望是保持连接还是关闭连接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509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Content-Type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客户端发送的请求体的数据类型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4211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Content-Length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客户端发送的请求体的长度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75883"/>
                  </a:ext>
                </a:extLst>
              </a:tr>
            </a:tbl>
          </a:graphicData>
        </a:graphic>
      </p:graphicFrame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请求头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923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请求消息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请求体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4908" y="1585162"/>
            <a:ext cx="1067290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方式提交表单时，浏览器会将用户填写的数据放在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请求体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中发送，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是“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name=value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，多个数据使用“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连接。</a:t>
            </a:r>
          </a:p>
        </p:txBody>
      </p:sp>
      <p:sp>
        <p:nvSpPr>
          <p:cNvPr id="8" name="矩形 7"/>
          <p:cNvSpPr/>
          <p:nvPr/>
        </p:nvSpPr>
        <p:spPr>
          <a:xfrm>
            <a:off x="1846734" y="2792985"/>
            <a:ext cx="8280920" cy="272504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2758" y="2913359"/>
            <a:ext cx="8208912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&lt;form method="post" action="/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test.php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&lt;input type="text" name="name" value="test"&gt;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&lt;input type="password" name="password" value="123456"&gt;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&lt;input type="submit"&gt;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41507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请求消息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请求体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4606" y="1654179"/>
            <a:ext cx="5327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当用户提交表单后，发送的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请求消息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如下。</a:t>
            </a:r>
          </a:p>
        </p:txBody>
      </p:sp>
      <p:sp>
        <p:nvSpPr>
          <p:cNvPr id="7" name="矩形 6"/>
          <p:cNvSpPr/>
          <p:nvPr/>
        </p:nvSpPr>
        <p:spPr>
          <a:xfrm>
            <a:off x="2131873" y="2265904"/>
            <a:ext cx="7128792" cy="27197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8697" y="2349674"/>
            <a:ext cx="6840760" cy="2536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 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test.php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HTTP/1.1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Host: localhost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Content-Type: application/x-www-form-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urlencoded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Content-Length: 25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name=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test&amp;password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=123456</a:t>
            </a:r>
          </a:p>
        </p:txBody>
      </p:sp>
      <p:sp>
        <p:nvSpPr>
          <p:cNvPr id="9" name="矩形 8"/>
          <p:cNvSpPr/>
          <p:nvPr/>
        </p:nvSpPr>
        <p:spPr>
          <a:xfrm>
            <a:off x="910630" y="5157986"/>
            <a:ext cx="10441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Content-Type</a:t>
            </a:r>
            <a:r>
              <a:rPr lang="zh-CN" altLang="zh-CN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application/x-www-form-</a:t>
            </a:r>
            <a:r>
              <a:rPr lang="en-US" altLang="zh-CN" sz="1800" kern="1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urlencoded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的表单数</a:t>
            </a:r>
            <a:r>
              <a:rPr lang="zh-CN" altLang="zh-CN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Content-Length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字段会自动设置为请求体内容的长度。</a:t>
            </a:r>
          </a:p>
        </p:txBody>
      </p:sp>
    </p:spTree>
    <p:extLst>
      <p:ext uri="{BB962C8B-B14F-4D97-AF65-F5344CB8AC3E}">
        <p14:creationId xmlns:p14="http://schemas.microsoft.com/office/powerpoint/2010/main" val="237098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056782" y="2278645"/>
            <a:ext cx="10081120" cy="688075"/>
            <a:chOff x="978872" y="1800500"/>
            <a:chExt cx="5673758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673758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Session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技术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，能够利用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Session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保存会话数据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056782" y="3304258"/>
            <a:ext cx="10081120" cy="685959"/>
            <a:chOff x="978872" y="2570437"/>
            <a:chExt cx="5644989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644989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en-US" altLang="zh-CN" sz="2000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cURL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扩展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的使用，能够使用</a:t>
              </a:r>
              <a:r>
                <a:rPr lang="en-US" altLang="zh-CN" sz="2000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cURL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扩展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发送请求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9404" y="4325893"/>
            <a:ext cx="10058500" cy="688077"/>
            <a:chOff x="978872" y="3338787"/>
            <a:chExt cx="5638908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638908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输出</a:t>
              </a: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缓冲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的使用，能够使用不同方式控制程序的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输出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请求消息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4129332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4019370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多学一招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：超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全局变量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$_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SERVER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6430133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6617862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14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82639" y="2254307"/>
            <a:ext cx="104241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超全局变量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$_SERVER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可以查看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的相关信息，这些信息由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创建，对于不同的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，获取到的内容也会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有所不同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1017807" y="3633769"/>
            <a:ext cx="9505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$_SERVER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常用于获取服务器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17807" y="4133960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例如，获取客户端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</a:p>
        </p:txBody>
      </p:sp>
      <p:sp>
        <p:nvSpPr>
          <p:cNvPr id="17" name="矩形 16"/>
          <p:cNvSpPr/>
          <p:nvPr/>
        </p:nvSpPr>
        <p:spPr>
          <a:xfrm>
            <a:off x="2710830" y="4676301"/>
            <a:ext cx="5328592" cy="668565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86894" y="4733254"/>
            <a:ext cx="5328592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$_SERVER['REMOTE_ADDR'];</a:t>
            </a:r>
          </a:p>
        </p:txBody>
      </p:sp>
    </p:spTree>
    <p:extLst>
      <p:ext uri="{BB962C8B-B14F-4D97-AF65-F5344CB8AC3E}">
        <p14:creationId xmlns:p14="http://schemas.microsoft.com/office/powerpoint/2010/main" val="19056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请求消息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4129332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4019370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多学一招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：超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全局变量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$_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SERVER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6430133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6617862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14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44080"/>
              </p:ext>
            </p:extLst>
          </p:nvPr>
        </p:nvGraphicFramePr>
        <p:xfrm>
          <a:off x="1846734" y="2349674"/>
          <a:ext cx="8352928" cy="352839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48984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4863086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键名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HTTP_HOST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当前请求头中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6256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HTTP_USER_AGENT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当前请求头中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User-Agent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7276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HTTP_ACCEPT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当前请求头中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Accept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71942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HTTP_ACCEPT_ENCODING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当前请求头中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Accept-Encoding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509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HTTP_ACCEPT_LANGUAGE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当前请求头中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Accept-Language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4211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HTTP_REFERER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当前请求头中</a:t>
                      </a:r>
                      <a:r>
                        <a:rPr lang="en-US" sz="160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Referer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字段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75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66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请求消息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4129332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4019370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多学一招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：超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全局变量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$_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SERVER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6430133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6617862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14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17844"/>
              </p:ext>
            </p:extLst>
          </p:nvPr>
        </p:nvGraphicFramePr>
        <p:xfrm>
          <a:off x="1630710" y="2584557"/>
          <a:ext cx="8823296" cy="37552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411648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4411648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469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键名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SERVER_NAME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服务器名称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08315"/>
                  </a:ext>
                </a:extLst>
              </a:tr>
              <a:tr h="469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SERVER_ADDR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服务器地址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788087"/>
                  </a:ext>
                </a:extLst>
              </a:tr>
              <a:tr h="469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SERVER_PORT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服务器端口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94012"/>
                  </a:ext>
                </a:extLst>
              </a:tr>
              <a:tr h="469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REMOTE_ADDR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来源地址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876087"/>
                  </a:ext>
                </a:extLst>
              </a:tr>
              <a:tr h="469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REMOTE_PORT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来源端口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899754"/>
                  </a:ext>
                </a:extLst>
              </a:tr>
              <a:tr h="469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DOCUMENT_ROOT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服务器文档根目录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8534"/>
                  </a:ext>
                </a:extLst>
              </a:tr>
              <a:tr h="4694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SERVER_ADMIN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服务器管理员邮箱地址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751175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084501" y="2099401"/>
            <a:ext cx="8639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$_SERVER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还可以查看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运行环境的相关信息。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87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请求消息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4129332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4019370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多学一招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：超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全局变量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$_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SERVER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6430133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6617862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14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86498"/>
              </p:ext>
            </p:extLst>
          </p:nvPr>
        </p:nvGraphicFramePr>
        <p:xfrm>
          <a:off x="1898060" y="2121941"/>
          <a:ext cx="7077466" cy="426018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333050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426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键名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SCRIPT_FILENAME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脚本文件的绝对路径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5701"/>
                  </a:ext>
                </a:extLst>
              </a:tr>
              <a:tr h="426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SCRIPT_NAME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脚本文件的相对路径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068890"/>
                  </a:ext>
                </a:extLst>
              </a:tr>
              <a:tr h="426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GATEWAY_INTERFACE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网关接口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479861"/>
                  </a:ext>
                </a:extLst>
              </a:tr>
              <a:tr h="426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SERVER_PROTOCOL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62562"/>
                  </a:ext>
                </a:extLst>
              </a:tr>
              <a:tr h="426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REQUEST_METHOD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请求方式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72765"/>
                  </a:ext>
                </a:extLst>
              </a:tr>
              <a:tr h="426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QUERY_STRING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”后面的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719428"/>
                  </a:ext>
                </a:extLst>
              </a:tr>
              <a:tr h="426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REQUEST_URI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URI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15097"/>
                  </a:ext>
                </a:extLst>
              </a:tr>
              <a:tr h="426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PHP_SELF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脚本文件的相对路径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42112"/>
                  </a:ext>
                </a:extLst>
              </a:tr>
              <a:tr h="4260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REQUEST_TIME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客户端发出请求的时间戳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575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2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971" y="3706568"/>
            <a:ext cx="6111889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查看请求消息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Chrome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浏览器中查看请求消息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4913727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查看请求消息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18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查看请求消息</a:t>
            </a:r>
          </a:p>
        </p:txBody>
      </p:sp>
      <p:pic>
        <p:nvPicPr>
          <p:cNvPr id="4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615716" y="2498408"/>
            <a:ext cx="5655953" cy="2731586"/>
            <a:chOff x="3403595" y="2407398"/>
            <a:chExt cx="5378796" cy="2186058"/>
          </a:xfrm>
        </p:grpSpPr>
        <p:sp>
          <p:nvSpPr>
            <p:cNvPr id="6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999964" y="811029"/>
              <a:ext cx="2186058" cy="5378796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4962054" y="2641045"/>
            <a:ext cx="5109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通常情况下，我们在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浏览器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中看到的是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内容（如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网页、图片等），而请求消息对用户是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不可见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的。要想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查看请求消息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，需要借助工具来查看。下面以百度网站为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例查看请求消息。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89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查看请求消息</a:t>
            </a:r>
          </a:p>
        </p:txBody>
      </p:sp>
      <p:sp>
        <p:nvSpPr>
          <p:cNvPr id="2" name="矩形 1"/>
          <p:cNvSpPr/>
          <p:nvPr/>
        </p:nvSpPr>
        <p:spPr>
          <a:xfrm>
            <a:off x="2710830" y="1037648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通过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Chrome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浏览器访问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百度首页，按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F12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开发者工具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，切换到“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Network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选项卡后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刷新网页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，开发者工具中会显示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0242" name="Picture 2" descr="请求列表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74" y="2088084"/>
            <a:ext cx="5176837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511030" y="5518026"/>
            <a:ext cx="3748372" cy="499624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当前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网页依次发送的所有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4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查看请求消息</a:t>
            </a:r>
          </a:p>
        </p:txBody>
      </p:sp>
      <p:sp>
        <p:nvSpPr>
          <p:cNvPr id="2" name="矩形 1"/>
          <p:cNvSpPr/>
          <p:nvPr/>
        </p:nvSpPr>
        <p:spPr>
          <a:xfrm>
            <a:off x="2710830" y="1037648"/>
            <a:ext cx="885698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个请求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，查看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Headers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消息头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）标签页显示的内容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。由于显示的请求消息是浏览器自动解析后的，为了查看源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式，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source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61390" y="1124105"/>
            <a:ext cx="1747943" cy="77321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050502" y="1259844"/>
            <a:ext cx="1624965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</a:t>
            </a:r>
            <a:r>
              <a:rPr lang="en-US" altLang="zh-CN" sz="2800" dirty="0" smtClean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Picture 2" descr="查看请求消息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532" y="2085394"/>
            <a:ext cx="5176837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4610893" y="4674045"/>
            <a:ext cx="6092825" cy="55399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 Headers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区域显示了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请求头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内容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059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响应消息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，能够说出响应消息的基本组成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消息</a:t>
            </a:r>
          </a:p>
        </p:txBody>
      </p:sp>
    </p:spTree>
    <p:extLst>
      <p:ext uri="{BB962C8B-B14F-4D97-AF65-F5344CB8AC3E}">
        <p14:creationId xmlns:p14="http://schemas.microsoft.com/office/powerpoint/2010/main" val="366354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响应消息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2319958"/>
            <a:ext cx="102971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：位于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响应消息的第一行，用于告知客户端本次响应的状态。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：告知浏览器本次响应的基本信息，包括服务程序名，内容的编码格式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缓存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控制等。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：用来分隔响应头和响应体。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：服务器给浏览器返回的数据。</a:t>
            </a:r>
          </a:p>
        </p:txBody>
      </p:sp>
      <p:sp>
        <p:nvSpPr>
          <p:cNvPr id="3" name="矩形 2"/>
          <p:cNvSpPr/>
          <p:nvPr/>
        </p:nvSpPr>
        <p:spPr>
          <a:xfrm>
            <a:off x="910630" y="1177091"/>
            <a:ext cx="10225136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接收到客户端发送的请求数据后，将处理后的数据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给客户端，这些数据被称为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响应消息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响应消息的组成如下。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24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4" y="2108100"/>
            <a:ext cx="10269847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近年来，随着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技术的高速发展，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交互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也变得十分重要。为了满足前后端数据交互的需求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，开发人员需要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前后端数据交互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的相关知识，包括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技术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技术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cURL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扩展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输出缓冲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等内容。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本章将对这些内容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响应消息</a:t>
            </a:r>
          </a:p>
        </p:txBody>
      </p:sp>
      <p:sp>
        <p:nvSpPr>
          <p:cNvPr id="5" name="矩形 4"/>
          <p:cNvSpPr/>
          <p:nvPr/>
        </p:nvSpPr>
        <p:spPr>
          <a:xfrm>
            <a:off x="2062758" y="1341562"/>
            <a:ext cx="7344816" cy="433093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0935" y="1345225"/>
            <a:ext cx="5412463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HTTP/1.1 200 OK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Wed, 26 Oct 2016 01:15:33 GMT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Apache/2.2.25 (Win32)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mod_fcgid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/2.3.6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Accept-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Encoding,Cookie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Cache-Control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max-age=3, must-revalidate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Content-Length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18327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Content-Type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text/html; charset=UTF-8</a:t>
            </a: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&lt;html&gt;&lt;body&gt;&lt;/body&gt;&lt;/html&gt;</a:t>
            </a:r>
          </a:p>
        </p:txBody>
      </p:sp>
      <p:sp>
        <p:nvSpPr>
          <p:cNvPr id="9" name="矩形 8"/>
          <p:cNvSpPr/>
          <p:nvPr/>
        </p:nvSpPr>
        <p:spPr>
          <a:xfrm>
            <a:off x="6265228" y="4974878"/>
            <a:ext cx="1728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 smtClean="0">
                <a:solidFill>
                  <a:srgbClr val="EBAD1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响应体</a:t>
            </a:r>
            <a:endParaRPr lang="zh-CN" altLang="zh-CN" sz="2000" dirty="0">
              <a:solidFill>
                <a:srgbClr val="EBAD1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55770" y="1425039"/>
            <a:ext cx="1223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响应行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96130" y="2907439"/>
            <a:ext cx="1223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响应头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96227" y="4261399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空行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71168" y="1456755"/>
            <a:ext cx="2505818" cy="356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271167" y="1885135"/>
            <a:ext cx="5722254" cy="23762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271165" y="4331567"/>
            <a:ext cx="2505820" cy="2898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271165" y="4691607"/>
            <a:ext cx="4040065" cy="865936"/>
          </a:xfrm>
          <a:prstGeom prst="rect">
            <a:avLst/>
          </a:prstGeom>
          <a:noFill/>
          <a:ln>
            <a:solidFill>
              <a:srgbClr val="EBAD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响应消息</a:t>
            </a:r>
          </a:p>
        </p:txBody>
      </p:sp>
      <p:sp>
        <p:nvSpPr>
          <p:cNvPr id="2" name="矩形 1"/>
          <p:cNvSpPr/>
          <p:nvPr/>
        </p:nvSpPr>
        <p:spPr>
          <a:xfrm>
            <a:off x="1006714" y="1773610"/>
            <a:ext cx="1029714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响应消息中，第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行的是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，具体示例如下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响应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行</a:t>
            </a:r>
          </a:p>
        </p:txBody>
      </p:sp>
      <p:sp>
        <p:nvSpPr>
          <p:cNvPr id="6" name="矩形 5"/>
          <p:cNvSpPr/>
          <p:nvPr/>
        </p:nvSpPr>
        <p:spPr>
          <a:xfrm>
            <a:off x="4078982" y="2635625"/>
            <a:ext cx="4104456" cy="74819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2390" y="2727136"/>
            <a:ext cx="2712976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HTTP/1.1 200 OK</a:t>
            </a:r>
          </a:p>
        </p:txBody>
      </p:sp>
      <p:sp>
        <p:nvSpPr>
          <p:cNvPr id="5" name="矩形 4"/>
          <p:cNvSpPr/>
          <p:nvPr/>
        </p:nvSpPr>
        <p:spPr>
          <a:xfrm>
            <a:off x="1091679" y="3570666"/>
            <a:ext cx="39320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HTTP/1.1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是协议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是响应状态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是状态的描述信息。</a:t>
            </a:r>
          </a:p>
        </p:txBody>
      </p:sp>
    </p:spTree>
    <p:extLst>
      <p:ext uri="{BB962C8B-B14F-4D97-AF65-F5344CB8AC3E}">
        <p14:creationId xmlns:p14="http://schemas.microsoft.com/office/powerpoint/2010/main" val="345227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响应消息</a:t>
            </a:r>
          </a:p>
        </p:txBody>
      </p:sp>
      <p:sp>
        <p:nvSpPr>
          <p:cNvPr id="2" name="矩形 1"/>
          <p:cNvSpPr/>
          <p:nvPr/>
        </p:nvSpPr>
        <p:spPr>
          <a:xfrm>
            <a:off x="1006714" y="1629594"/>
            <a:ext cx="1029714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表示服务器处理客户端请求的状态，由一个三位的十进制数表示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状态码共分为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1xx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：成功接收请求，要求客户端继续提交下一次请求才能完成整个处理过程。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2xx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：成功接收请求并已完成整个处理过程。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3xx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：为完成请求，客户端需进一步细化请求。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4xx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：客户端的请求有错误。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5xx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：服务器端出现错误。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响应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385501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响应消息</a:t>
            </a:r>
          </a:p>
        </p:txBody>
      </p:sp>
      <p:sp>
        <p:nvSpPr>
          <p:cNvPr id="3" name="矩形 2"/>
          <p:cNvSpPr/>
          <p:nvPr/>
        </p:nvSpPr>
        <p:spPr>
          <a:xfrm>
            <a:off x="673398" y="1704745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/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响应状态码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如表所示。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17779"/>
              </p:ext>
            </p:extLst>
          </p:nvPr>
        </p:nvGraphicFramePr>
        <p:xfrm>
          <a:off x="918706" y="2133650"/>
          <a:ext cx="10577101" cy="41970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78401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1695477">
                  <a:extLst>
                    <a:ext uri="{9D8B030D-6E8A-4147-A177-3AD203B41FA5}">
                      <a16:colId xmlns:a16="http://schemas.microsoft.com/office/drawing/2014/main" val="2765782677"/>
                    </a:ext>
                  </a:extLst>
                </a:gridCol>
                <a:gridCol w="8097612">
                  <a:extLst>
                    <a:ext uri="{9D8B030D-6E8A-4147-A177-3AD203B41FA5}">
                      <a16:colId xmlns:a16="http://schemas.microsoft.com/office/drawing/2014/main" val="860798628"/>
                    </a:ext>
                  </a:extLst>
                </a:gridCol>
              </a:tblGrid>
              <a:tr h="524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状态码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正常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客户端的请求成功，响应消息返回正常的请求结果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08315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302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临时重定向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被请求的资源已临时移动到新位置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73828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403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禁止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服务器理解客户端的请求，但是拒绝处理，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通常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上文件或目录的权限设置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导致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788087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404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找不到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服务器上不存在客户端请求的资源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94012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内部服务器错误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服务器内部发生错误，无法处理客户端的请求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876087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502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无效网关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服务器作为网关或者代理访问上游服务器，但是上游服务器返回了非法响应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899754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504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网关超时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服务器作为网关或者代理访问上游服务器，但是未能在规定时间内获得上游服务器的响应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8534"/>
                  </a:ext>
                </a:extLst>
              </a:tr>
            </a:tbl>
          </a:graphicData>
        </a:graphic>
      </p:graphicFrame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响应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39058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响应消息</a:t>
            </a:r>
          </a:p>
        </p:txBody>
      </p:sp>
      <p:sp>
        <p:nvSpPr>
          <p:cNvPr id="2" name="矩形 1"/>
          <p:cNvSpPr/>
          <p:nvPr/>
        </p:nvSpPr>
        <p:spPr>
          <a:xfrm>
            <a:off x="918704" y="1581635"/>
            <a:ext cx="107291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位于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响应行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的后面，用于告知浏览器本次响应的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服务程序名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内容的编码格式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缓存控制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等。常见的响应头字段如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表所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31237"/>
              </p:ext>
            </p:extLst>
          </p:nvPr>
        </p:nvGraphicFramePr>
        <p:xfrm>
          <a:off x="2206774" y="2644826"/>
          <a:ext cx="7920880" cy="352839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788150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132730">
                  <a:extLst>
                    <a:ext uri="{9D8B030D-6E8A-4147-A177-3AD203B41FA5}">
                      <a16:colId xmlns:a16="http://schemas.microsoft.com/office/drawing/2014/main" val="2765782677"/>
                    </a:ext>
                  </a:extLst>
                </a:gridCol>
              </a:tblGrid>
              <a:tr h="3849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响应头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Server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服务器的类型和版本信息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73191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服务器的响应时间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77629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Expires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控制缓存的过期时间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801184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Location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控制浏览器显示哪个页面（重定向到新的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569734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Accept-Ranges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服务器是否支持分段请求，以及请求范围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895837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Cache-Control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服务器控制浏览器如何进行缓存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89038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Content-Disposition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服务器控制浏览器以下载方式打开文件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151665"/>
                  </a:ext>
                </a:extLst>
              </a:tr>
            </a:tbl>
          </a:graphicData>
        </a:graphic>
      </p:graphicFrame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响应头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450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响应消息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27681"/>
              </p:ext>
            </p:extLst>
          </p:nvPr>
        </p:nvGraphicFramePr>
        <p:xfrm>
          <a:off x="2062758" y="1773610"/>
          <a:ext cx="7967816" cy="43745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647336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765782677"/>
                    </a:ext>
                  </a:extLst>
                </a:gridCol>
              </a:tblGrid>
              <a:tr h="486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响应头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Content-Encoding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实体内容的编码格式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282293"/>
                  </a:ext>
                </a:extLst>
              </a:tr>
              <a:tr h="486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Content-Length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实体内容的长度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205698"/>
                  </a:ext>
                </a:extLst>
              </a:tr>
              <a:tr h="486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Content-Language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实体内容的语言和国家名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08315"/>
                  </a:ext>
                </a:extLst>
              </a:tr>
              <a:tr h="486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Content-Type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实体内容的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788087"/>
                  </a:ext>
                </a:extLst>
              </a:tr>
              <a:tr h="486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Last-Modified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请求文档的最后一次修改时间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94012"/>
                  </a:ext>
                </a:extLst>
              </a:tr>
              <a:tr h="486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Transfer-Encoding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文件传输编码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876087"/>
                  </a:ext>
                </a:extLst>
              </a:tr>
              <a:tr h="486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Set-Cookie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发送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Cookie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相关的信息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899754"/>
                  </a:ext>
                </a:extLst>
              </a:tr>
              <a:tr h="486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Connection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是否需要持久连接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28534"/>
                  </a:ext>
                </a:extLst>
              </a:tr>
            </a:tbl>
          </a:graphicData>
        </a:graphic>
      </p:graphicFrame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响应头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336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响应消息</a:t>
            </a:r>
          </a:p>
        </p:txBody>
      </p:sp>
      <p:sp>
        <p:nvSpPr>
          <p:cNvPr id="3" name="矩形 2"/>
          <p:cNvSpPr/>
          <p:nvPr/>
        </p:nvSpPr>
        <p:spPr>
          <a:xfrm>
            <a:off x="918704" y="1630980"/>
            <a:ext cx="10585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开发者需要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手动更改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一些响应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以满足网站项目的特殊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header()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自定义响应消息头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响应头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8974" y="5333940"/>
            <a:ext cx="10225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为例，当浏览器收到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时，就会自动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重定向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到目标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地址，如</a:t>
            </a:r>
            <a:r>
              <a:rPr lang="en-US" altLang="zh-CN" sz="2000" kern="1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login.php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2062758" y="2870126"/>
            <a:ext cx="7084714" cy="22158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50790" y="2971489"/>
            <a:ext cx="6408712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设定编码格式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header('Content-Type: text/html; charset=UTF-8');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页面重定向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header('Location: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login.php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50207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响应消息</a:t>
            </a:r>
          </a:p>
        </p:txBody>
      </p:sp>
      <p:sp>
        <p:nvSpPr>
          <p:cNvPr id="2" name="矩形 1"/>
          <p:cNvSpPr/>
          <p:nvPr/>
        </p:nvSpPr>
        <p:spPr>
          <a:xfrm>
            <a:off x="918704" y="1763212"/>
            <a:ext cx="9692710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响应的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实体内容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</a:t>
            </a:r>
            <a:r>
              <a:rPr lang="zh-CN" altLang="en-US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的是一个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响应的实体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请求的是一个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，则响应的实体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5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为了告知浏览器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内容类型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，会通过响应头字段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Content-Type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来标识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，网页的类型通常是“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text/html; charset=UTF-8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”，表示内容的类型为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，字符集是</a:t>
            </a: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UTF-8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响应体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9830" y="4977130"/>
            <a:ext cx="87769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text/html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”是一种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类型表示方式，表示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3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响应消息</a:t>
            </a:r>
          </a:p>
        </p:txBody>
      </p:sp>
      <p:sp>
        <p:nvSpPr>
          <p:cNvPr id="3" name="矩形 2"/>
          <p:cNvSpPr/>
          <p:nvPr/>
        </p:nvSpPr>
        <p:spPr>
          <a:xfrm>
            <a:off x="982638" y="1557586"/>
            <a:ext cx="10441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是目前在大部分互联网应用程序中通用的一种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类型表示方式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，其写法为“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大类别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具体类型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”。常见的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表所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10328"/>
              </p:ext>
            </p:extLst>
          </p:nvPr>
        </p:nvGraphicFramePr>
        <p:xfrm>
          <a:off x="1270670" y="2624424"/>
          <a:ext cx="9649072" cy="352839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677514107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3148713495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76578267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MIME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MIME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text/plain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普通文本（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.txt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text/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css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7319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text/xml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XML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.xml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application/javascript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.js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7762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text/html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.html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application/x-httpd-php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.php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80118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image/gif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GIF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.gif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application/rtf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RTF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.rtf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56973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image/png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PNG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.png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application/pdf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.pdf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89583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image/jpeg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JPEG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.jpg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application/octet-stream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任意的二进制数据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89038"/>
                  </a:ext>
                </a:extLst>
              </a:tr>
            </a:tbl>
          </a:graphicData>
        </a:graphic>
      </p:graphicFrame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响应体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063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响应消息</a:t>
            </a:r>
          </a:p>
        </p:txBody>
      </p:sp>
      <p:sp>
        <p:nvSpPr>
          <p:cNvPr id="4" name="矩形 3"/>
          <p:cNvSpPr/>
          <p:nvPr/>
        </p:nvSpPr>
        <p:spPr>
          <a:xfrm>
            <a:off x="931556" y="1359146"/>
            <a:ext cx="104922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对服务器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响应的不同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MIME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会有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普通文本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时直接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时渲染成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GIF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PNG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JPEG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等类型时显示为图像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无法识别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的类型时，在默认情况下会执行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下载文件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的操作。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响应体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29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6022" y="2515063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88722" y="3407714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59017" y="4327437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81574" y="2492884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HTTP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94274" y="3390888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表单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64569" y="4305784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Cookie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技术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查看响应消息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Chrome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浏览器中查看响应消息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6.1.6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查看响应消息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71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6.1.6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查看响应消息</a:t>
            </a:r>
          </a:p>
        </p:txBody>
      </p:sp>
      <p:sp>
        <p:nvSpPr>
          <p:cNvPr id="2" name="矩形 1"/>
          <p:cNvSpPr/>
          <p:nvPr/>
        </p:nvSpPr>
        <p:spPr>
          <a:xfrm>
            <a:off x="857877" y="943962"/>
            <a:ext cx="10873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在开发者工具的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请求列表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中单击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第一个请求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，查看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Headers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标签页显示的内容，单击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 Headers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 source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按钮查看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Picture 2" descr="查看响应消息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26" y="2043379"/>
            <a:ext cx="5176837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375126" y="4797946"/>
            <a:ext cx="4743736" cy="108952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 Headers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区域显示了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响应行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响应头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不含响应体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内容，响应体内容可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Preview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标签页或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标签页查看。</a:t>
            </a:r>
          </a:p>
        </p:txBody>
      </p:sp>
    </p:spTree>
    <p:extLst>
      <p:ext uri="{BB962C8B-B14F-4D97-AF65-F5344CB8AC3E}">
        <p14:creationId xmlns:p14="http://schemas.microsoft.com/office/powerpoint/2010/main" val="294668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845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322" y="3706568"/>
            <a:ext cx="5823857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表单的组成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，能够使用表单搜集用户输入的数据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4943078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表单的组成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73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表单的组成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679210"/>
            <a:ext cx="10657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一个完整的表单是由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&lt;form&gt;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表单控件标签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&lt;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form&gt;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标签</a:t>
            </a:r>
          </a:p>
        </p:txBody>
      </p:sp>
      <p:sp>
        <p:nvSpPr>
          <p:cNvPr id="7" name="矩形 6"/>
          <p:cNvSpPr/>
          <p:nvPr/>
        </p:nvSpPr>
        <p:spPr>
          <a:xfrm>
            <a:off x="1006779" y="2349674"/>
            <a:ext cx="8064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&lt;form&gt;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包含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个属性，分别是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enctype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9814" y="3010359"/>
            <a:ext cx="9865096" cy="185581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2678" y="3144114"/>
            <a:ext cx="964907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&lt;form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action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form.php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method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="post"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enctype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="multipart/form-data"&gt;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各种表单控件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4778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表单的组成</a:t>
            </a:r>
          </a:p>
        </p:txBody>
      </p:sp>
      <p:sp>
        <p:nvSpPr>
          <p:cNvPr id="5" name="矩形 4"/>
          <p:cNvSpPr/>
          <p:nvPr/>
        </p:nvSpPr>
        <p:spPr>
          <a:xfrm>
            <a:off x="694606" y="1795775"/>
            <a:ext cx="6912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&lt;form&gt;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属性的具体含义如表所示。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17365"/>
              </p:ext>
            </p:extLst>
          </p:nvPr>
        </p:nvGraphicFramePr>
        <p:xfrm>
          <a:off x="1414686" y="2458458"/>
          <a:ext cx="9361040" cy="226748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677514107"/>
                    </a:ext>
                  </a:extLst>
                </a:gridCol>
              </a:tblGrid>
              <a:tr h="5668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属性名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8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action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指定接收表单数据的服务器程序的地址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73191"/>
                  </a:ext>
                </a:extLst>
              </a:tr>
              <a:tr h="5668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method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设置表单数据的提交方式，常用的有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方式，默认值为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77629"/>
                  </a:ext>
                </a:extLst>
              </a:tr>
              <a:tr h="5668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enctype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设置表单数据发送到服务器前对表单数据的编码方式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801184"/>
                  </a:ext>
                </a:extLst>
              </a:tr>
            </a:tbl>
          </a:graphicData>
        </a:graphic>
      </p:graphicFrame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&lt;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form&gt;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41053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表单的组成</a:t>
            </a:r>
          </a:p>
        </p:txBody>
      </p:sp>
      <p:sp>
        <p:nvSpPr>
          <p:cNvPr id="5" name="矩形 4"/>
          <p:cNvSpPr/>
          <p:nvPr/>
        </p:nvSpPr>
        <p:spPr>
          <a:xfrm>
            <a:off x="838622" y="1630749"/>
            <a:ext cx="10945216" cy="4120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&lt;form&gt;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标签在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使用时还需要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注意以下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9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的值可以是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，也可以是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，若省略该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表示提交给当前文件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zh-CN" sz="9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方式提交的数据在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地址栏中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明文传输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方式提交的数据是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不可见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通常情况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下，推荐使用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方式提交表单数据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zh-CN" sz="9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enctype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常用可选值：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application/x-www-form-</a:t>
            </a: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urlencoded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值，表示在发送表单数据前对所有字符编码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multipart/form-data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方式）表示不进行字符编码，通常含有文件上传的表单使用该值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text/plain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方式）表示传输普通文本，不对特殊字符编码。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&lt;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form&gt;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标签</a:t>
            </a:r>
          </a:p>
        </p:txBody>
      </p:sp>
    </p:spTree>
    <p:extLst>
      <p:ext uri="{BB962C8B-B14F-4D97-AF65-F5344CB8AC3E}">
        <p14:creationId xmlns:p14="http://schemas.microsoft.com/office/powerpoint/2010/main" val="321648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表单的组成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表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单控件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标签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6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8"/>
          <a:stretch/>
        </p:blipFill>
        <p:spPr bwMode="auto">
          <a:xfrm>
            <a:off x="1126654" y="1033636"/>
            <a:ext cx="3649663" cy="5420494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615718" y="2498408"/>
            <a:ext cx="5511936" cy="2803593"/>
            <a:chOff x="3403597" y="2407399"/>
            <a:chExt cx="5241836" cy="2243685"/>
          </a:xfrm>
        </p:grpSpPr>
        <p:sp>
          <p:nvSpPr>
            <p:cNvPr id="8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902672" y="908324"/>
              <a:ext cx="2243685" cy="5241836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028583" y="2619950"/>
            <a:ext cx="4793283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表单控件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是用于接收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用户输入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数据的控件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的表单控件标签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input&gt;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textarea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select&gt;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134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表单的组成</a:t>
            </a:r>
          </a:p>
        </p:txBody>
      </p:sp>
      <p:sp>
        <p:nvSpPr>
          <p:cNvPr id="4" name="矩形 3"/>
          <p:cNvSpPr/>
          <p:nvPr/>
        </p:nvSpPr>
        <p:spPr>
          <a:xfrm>
            <a:off x="982638" y="1665096"/>
            <a:ext cx="105423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input&gt;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用于输入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单行文本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。通过设置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，可以定义多种不同的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50324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表单控件标签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8330" y="2349674"/>
            <a:ext cx="9165348" cy="273630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5095" y="2405562"/>
            <a:ext cx="9007549" cy="2536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type="text" name="user" value="test"&gt;	&lt;!--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文本框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type="password" name="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pwd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value=""&gt;	&lt;!--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密码框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type="file" name="upload"&gt;         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&lt;!--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文件上传域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type="hidden" name="id" value="2"&gt; 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&lt;!--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隐藏域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type="reset"  value="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重置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         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&lt;!--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重置按钮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type="submit" value="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提交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        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&lt;!--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提交按钮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</a:p>
        </p:txBody>
      </p:sp>
      <p:sp>
        <p:nvSpPr>
          <p:cNvPr id="7" name="矩形 6"/>
          <p:cNvSpPr/>
          <p:nvPr/>
        </p:nvSpPr>
        <p:spPr>
          <a:xfrm>
            <a:off x="1008475" y="5170760"/>
            <a:ext cx="8327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zh-CN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单提交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时，实际提交的内容是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中设置的值。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同一组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单选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框来说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，它们都应该具有相同的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48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表单的组成</a:t>
            </a:r>
          </a:p>
        </p:txBody>
      </p:sp>
      <p:sp>
        <p:nvSpPr>
          <p:cNvPr id="5" name="矩形 4"/>
          <p:cNvSpPr/>
          <p:nvPr/>
        </p:nvSpPr>
        <p:spPr>
          <a:xfrm>
            <a:off x="982638" y="1773610"/>
            <a:ext cx="9937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textarea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定义文本域，用于输入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多行文本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，自我介绍、评论等大段文本内容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属性可以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50324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表单控件标签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5395" y="3015502"/>
            <a:ext cx="7108203" cy="165618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26796" y="3067616"/>
            <a:ext cx="708483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textarea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name="introduce" cols="5" rows="10"&gt;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文本内容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textarea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6725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6022" y="2515063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88722" y="3407714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59017" y="4327437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81574" y="2492884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Session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技术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94274" y="3390888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err="1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cURL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扩展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64569" y="4305784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输出缓冲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514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表单的组成</a:t>
            </a:r>
          </a:p>
        </p:txBody>
      </p:sp>
      <p:sp>
        <p:nvSpPr>
          <p:cNvPr id="5" name="矩形 4"/>
          <p:cNvSpPr/>
          <p:nvPr/>
        </p:nvSpPr>
        <p:spPr>
          <a:xfrm>
            <a:off x="918704" y="5362138"/>
            <a:ext cx="99371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&lt;option&gt;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中具体的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selected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表示该选项为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状态。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50324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表单控件标签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6696" y="1658661"/>
            <a:ext cx="107931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&lt;select&gt;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用于显示包含多个选项的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，填写个人信息时选择的省份、城市等。</a:t>
            </a:r>
          </a:p>
        </p:txBody>
      </p:sp>
      <p:sp>
        <p:nvSpPr>
          <p:cNvPr id="7" name="矩形 6"/>
          <p:cNvSpPr/>
          <p:nvPr/>
        </p:nvSpPr>
        <p:spPr>
          <a:xfrm>
            <a:off x="2515395" y="2358552"/>
            <a:ext cx="7108203" cy="2880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26796" y="2349674"/>
            <a:ext cx="7084834" cy="28079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&lt;select name="area"&gt;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&lt;option selected&gt;--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请选择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--&lt;/option&gt;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&lt;option value="Beijing"&gt;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北京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&lt;/option&gt;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&lt;option value="Shenzhen"&gt;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深圳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&lt;/option&gt;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&lt;option value="Shanghai"&gt;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&lt;/option&gt;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4475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表单的组成</a:t>
            </a:r>
          </a:p>
        </p:txBody>
      </p:sp>
      <p:sp>
        <p:nvSpPr>
          <p:cNvPr id="5" name="矩形 4"/>
          <p:cNvSpPr/>
          <p:nvPr/>
        </p:nvSpPr>
        <p:spPr>
          <a:xfrm>
            <a:off x="993786" y="2205658"/>
            <a:ext cx="105020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联合使用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选择范围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5946708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5836746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多学一招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：使用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lable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&gt;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标签扩大控件的选择范围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8246246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8433975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85705" y="4548764"/>
            <a:ext cx="99107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&lt;label&gt;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时，对应的表单控件就会被选中。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496300" y="2997746"/>
            <a:ext cx="9073007" cy="128859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02718" y="3122298"/>
            <a:ext cx="872257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&lt;label&gt;&lt;input type="radio" name="gender" value="m"&gt;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&lt;/label&gt;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&lt;label&gt;&lt;input type="radio" name="gender" value="w"&gt;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&lt;/label&gt;</a:t>
            </a:r>
          </a:p>
        </p:txBody>
      </p:sp>
    </p:spTree>
    <p:extLst>
      <p:ext uri="{BB962C8B-B14F-4D97-AF65-F5344CB8AC3E}">
        <p14:creationId xmlns:p14="http://schemas.microsoft.com/office/powerpoint/2010/main" val="387819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表单数据交互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中接收表单提交的数据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据交互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36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表单数据交互</a:t>
            </a:r>
          </a:p>
        </p:txBody>
      </p:sp>
      <p:sp>
        <p:nvSpPr>
          <p:cNvPr id="2" name="矩形 1"/>
          <p:cNvSpPr/>
          <p:nvPr/>
        </p:nvSpPr>
        <p:spPr>
          <a:xfrm>
            <a:off x="965847" y="1102820"/>
            <a:ext cx="10513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当用户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单信息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后，需要将表单数据提交给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，服务器处理用户提交的数据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表单提交方式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，在服务端使用不同的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超全局变量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接收数据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283910"/>
              </p:ext>
            </p:extLst>
          </p:nvPr>
        </p:nvGraphicFramePr>
        <p:xfrm>
          <a:off x="2363527" y="2558138"/>
          <a:ext cx="7247334" cy="201622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28726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318608">
                  <a:extLst>
                    <a:ext uri="{9D8B030D-6E8A-4147-A177-3AD203B41FA5}">
                      <a16:colId xmlns:a16="http://schemas.microsoft.com/office/drawing/2014/main" val="6775141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R="52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$_GET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方式提交的数据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7319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R="52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$_POST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方式提交的数据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7762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R="52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$_REQUEST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20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接收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方式提交的数据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80118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66614" y="5045908"/>
            <a:ext cx="10441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表单控件的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，数组的值对应表单控件的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432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表单数据交互</a:t>
            </a:r>
          </a:p>
        </p:txBody>
      </p:sp>
      <p:sp>
        <p:nvSpPr>
          <p:cNvPr id="8" name="矩形 7"/>
          <p:cNvSpPr/>
          <p:nvPr/>
        </p:nvSpPr>
        <p:spPr>
          <a:xfrm>
            <a:off x="982638" y="2138869"/>
            <a:ext cx="10657183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$_REQUEST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超全局数组变量可同时获取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方式提交的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接收方式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取决于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php.ini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request_order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配置项的值，默认配置如下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4345356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4235394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多学一招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：超全局变量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$_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REQUEST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6644056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6831785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6614" y="4214331"/>
            <a:ext cx="96490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还可以添加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还可以接收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98712" y="3347322"/>
            <a:ext cx="5124686" cy="64344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38817" y="3363454"/>
            <a:ext cx="3336509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request_order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"GP"</a:t>
            </a:r>
          </a:p>
        </p:txBody>
      </p:sp>
    </p:spTree>
    <p:extLst>
      <p:ext uri="{BB962C8B-B14F-4D97-AF65-F5344CB8AC3E}">
        <p14:creationId xmlns:p14="http://schemas.microsoft.com/office/powerpoint/2010/main" val="348563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表单数据交互</a:t>
            </a:r>
          </a:p>
        </p:txBody>
      </p:sp>
      <p:sp>
        <p:nvSpPr>
          <p:cNvPr id="9" name="矩形 8"/>
          <p:cNvSpPr/>
          <p:nvPr/>
        </p:nvSpPr>
        <p:spPr>
          <a:xfrm>
            <a:off x="982638" y="2202433"/>
            <a:ext cx="102971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variables_order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配置项可以改变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先后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顺序。例如，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方式同时传递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的数据，若要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方式提交的数据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方式提交的数据，则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可以设置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成如下形式。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4345356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4235394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多学一招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：超全局变量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$_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REQUEST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6644056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6831785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31188" y="4509914"/>
            <a:ext cx="609282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解析方式越靠后，解析的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6" name="矩形 15"/>
          <p:cNvSpPr/>
          <p:nvPr/>
        </p:nvSpPr>
        <p:spPr>
          <a:xfrm>
            <a:off x="2926854" y="3573810"/>
            <a:ext cx="5124686" cy="64344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66959" y="3617129"/>
            <a:ext cx="3336509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variables_order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"PG"</a:t>
            </a:r>
          </a:p>
        </p:txBody>
      </p:sp>
    </p:spTree>
    <p:extLst>
      <p:ext uri="{BB962C8B-B14F-4D97-AF65-F5344CB8AC3E}">
        <p14:creationId xmlns:p14="http://schemas.microsoft.com/office/powerpoint/2010/main" val="33302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表单提交数组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，能够通过表单提交数据形式的数据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表单提交数组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77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表单提交数组</a:t>
            </a:r>
          </a:p>
        </p:txBody>
      </p:sp>
      <p:sp>
        <p:nvSpPr>
          <p:cNvPr id="3" name="矩形 2"/>
          <p:cNvSpPr/>
          <p:nvPr/>
        </p:nvSpPr>
        <p:spPr>
          <a:xfrm>
            <a:off x="982638" y="1040202"/>
            <a:ext cx="993710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当表单元素有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时，只需要将相同元素的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设置成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单将会以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数组的形式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2698" y="2183847"/>
            <a:ext cx="9001000" cy="176415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4726" y="2280539"/>
            <a:ext cx="900100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type="checkbox" name="hobby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[]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value="basketball"&gt;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篮球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type="checkbox" name="hobby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[]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value="football"&gt;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足球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&lt;input type="checkbox" name="hobby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[]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value="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vollyball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排球</a:t>
            </a:r>
          </a:p>
        </p:txBody>
      </p:sp>
      <p:sp>
        <p:nvSpPr>
          <p:cNvPr id="8" name="矩形 7"/>
          <p:cNvSpPr/>
          <p:nvPr/>
        </p:nvSpPr>
        <p:spPr>
          <a:xfrm>
            <a:off x="1001243" y="4139695"/>
            <a:ext cx="10225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并输出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复选框的值，示例代码如下。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2878569" y="4744750"/>
            <a:ext cx="5256584" cy="118938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80529" y="4775864"/>
            <a:ext cx="367240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($_POST);</a:t>
            </a:r>
          </a:p>
        </p:txBody>
      </p:sp>
    </p:spTree>
    <p:extLst>
      <p:ext uri="{BB962C8B-B14F-4D97-AF65-F5344CB8AC3E}">
        <p14:creationId xmlns:p14="http://schemas.microsoft.com/office/powerpoint/2010/main" val="364624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表单提交数组</a:t>
            </a:r>
          </a:p>
        </p:txBody>
      </p:sp>
      <p:sp>
        <p:nvSpPr>
          <p:cNvPr id="4" name="矩形 3"/>
          <p:cNvSpPr/>
          <p:nvPr/>
        </p:nvSpPr>
        <p:spPr>
          <a:xfrm>
            <a:off x="6887295" y="2421682"/>
            <a:ext cx="31683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hobby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元素是一个索引数组，数组中的元素是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用户所选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复选框对应的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0630" y="1081020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选择“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篮球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”和“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足球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”两个选项时，输出结果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2798" y="1713735"/>
            <a:ext cx="4248472" cy="327518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96380" y="1830129"/>
            <a:ext cx="3830874" cy="30008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array(1){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["hobby"] =&gt;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array(2){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[0] =&gt; string(10) "basketball"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[1] =&gt; string(8) "football"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2103004" y="5422980"/>
            <a:ext cx="69214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当用户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未选择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任何复选框时，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$_POST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数组中将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不存在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hobby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元素。</a:t>
            </a:r>
          </a:p>
        </p:txBody>
      </p:sp>
      <p:sp>
        <p:nvSpPr>
          <p:cNvPr id="18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499661" y="5387185"/>
            <a:ext cx="7956883" cy="6118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9" name="流程图: 资料带 18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300673" y="5062940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17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HTML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特殊字符处理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HTML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特殊字符进行过滤或编码转换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6.2.4  HTML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特殊字符处理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427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6.2.4  HTML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特殊字符处理</a:t>
            </a:r>
          </a:p>
        </p:txBody>
      </p:sp>
      <p:pic>
        <p:nvPicPr>
          <p:cNvPr id="4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54" y="889620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615718" y="2282385"/>
            <a:ext cx="5511936" cy="2803593"/>
            <a:chOff x="3403597" y="2407399"/>
            <a:chExt cx="5241836" cy="2243685"/>
          </a:xfrm>
        </p:grpSpPr>
        <p:sp>
          <p:nvSpPr>
            <p:cNvPr id="6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902672" y="908324"/>
              <a:ext cx="2243685" cy="5241836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028583" y="2403927"/>
            <a:ext cx="479328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将用户输入的内容显示到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中时，需要处理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。例如，用户提交一段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代码时，为了将代码原样显示，需要将里面的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特殊字符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，防止被浏览器解析。</a:t>
            </a:r>
          </a:p>
        </p:txBody>
      </p:sp>
    </p:spTree>
    <p:extLst>
      <p:ext uri="{BB962C8B-B14F-4D97-AF65-F5344CB8AC3E}">
        <p14:creationId xmlns:p14="http://schemas.microsoft.com/office/powerpoint/2010/main" val="42439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6.2.4  HTML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特殊字符处理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125538"/>
            <a:ext cx="9145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特殊字符处理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609326"/>
              </p:ext>
            </p:extLst>
          </p:nvPr>
        </p:nvGraphicFramePr>
        <p:xfrm>
          <a:off x="1630710" y="1773610"/>
          <a:ext cx="8928992" cy="40324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6775141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nl2br()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将字符串中的换行符前插入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换行标签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2914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strip_tags()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从字符串中去除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5663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htmlspecialchars()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将字符串中的特殊字符转换为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实体字符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917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htmlspecialchars_decode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将字符串中的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HTML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实体字符转换回原来的字符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9471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urlencode()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zh-CN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47319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urldecode()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编码的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字符串</a:t>
                      </a:r>
                      <a:r>
                        <a:rPr lang="zh-CN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解码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7762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http_build_query()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编码后的字符串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801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44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6.2.4  HTML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特殊字符处理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629594"/>
            <a:ext cx="104411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中正确显示文本域的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nl2br()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用于指定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兼容换行符“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”换行符。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50324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nl2br()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8862" y="2314506"/>
            <a:ext cx="5256584" cy="59469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23507" y="2337615"/>
            <a:ext cx="457086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nl2br("123\n456", false);</a:t>
            </a:r>
          </a:p>
        </p:txBody>
      </p:sp>
      <p:sp>
        <p:nvSpPr>
          <p:cNvPr id="8" name="矩形 7"/>
          <p:cNvSpPr/>
          <p:nvPr/>
        </p:nvSpPr>
        <p:spPr>
          <a:xfrm>
            <a:off x="1014962" y="4653930"/>
            <a:ext cx="102298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在浏览器中可以看到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456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各占一行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源代码如下。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98862" y="5171185"/>
            <a:ext cx="5256584" cy="93912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23507" y="5122649"/>
            <a:ext cx="4570861" cy="9612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456</a:t>
            </a:r>
          </a:p>
        </p:txBody>
      </p:sp>
    </p:spTree>
    <p:extLst>
      <p:ext uri="{BB962C8B-B14F-4D97-AF65-F5344CB8AC3E}">
        <p14:creationId xmlns:p14="http://schemas.microsoft.com/office/powerpoint/2010/main" val="270870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6.2.4  HTML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特殊字符处理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616275"/>
            <a:ext cx="9145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strip_tags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函数用于去除字符串中的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50324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strip_tags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929885" y="5278061"/>
            <a:ext cx="105851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strip_tags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函数不会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有效性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&lt;test&gt;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”和“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”标签都会被删除。</a:t>
            </a:r>
          </a:p>
        </p:txBody>
      </p:sp>
      <p:sp>
        <p:nvSpPr>
          <p:cNvPr id="6" name="矩形 5"/>
          <p:cNvSpPr/>
          <p:nvPr/>
        </p:nvSpPr>
        <p:spPr>
          <a:xfrm>
            <a:off x="6453726" y="2217608"/>
            <a:ext cx="24513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zh-CN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6654" y="2736090"/>
            <a:ext cx="4824536" cy="237626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9819" y="2803512"/>
            <a:ext cx="4591372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$html = &lt;&lt;&lt;'EOD'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&gt;&lt;li&gt;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苹果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&lt;/li&gt;&lt;li&gt;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香蕉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&lt;/li&gt;&lt;/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&lt;test&gt;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橘子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&lt;/test&gt;&lt;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aaa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草莓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EOD;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strip_tags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($html);</a:t>
            </a:r>
          </a:p>
        </p:txBody>
      </p:sp>
      <p:sp>
        <p:nvSpPr>
          <p:cNvPr id="11" name="矩形 10"/>
          <p:cNvSpPr/>
          <p:nvPr/>
        </p:nvSpPr>
        <p:spPr>
          <a:xfrm>
            <a:off x="6599262" y="2736090"/>
            <a:ext cx="2160240" cy="124301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64705" y="2833087"/>
            <a:ext cx="14060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苹果香蕉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橘子草莓</a:t>
            </a:r>
          </a:p>
        </p:txBody>
      </p:sp>
      <p:sp>
        <p:nvSpPr>
          <p:cNvPr id="14" name="矩形 13"/>
          <p:cNvSpPr/>
          <p:nvPr/>
        </p:nvSpPr>
        <p:spPr>
          <a:xfrm>
            <a:off x="2933628" y="222001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endParaRPr lang="zh-CN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35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6.2.4  HTML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特殊字符处理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8128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htmlspecialchars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htmlspecialchars_decode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918704" y="1701602"/>
            <a:ext cx="105050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htmlspecialchars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函数用于转换字符串中的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特殊字符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htmlspecialchars_decode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函数用于还原字符串中的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特殊字符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特殊字符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是指“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单引号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双引号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”和“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默认不转换单引号，如果要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转换单引号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将函数的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ENT_QUOTES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1052" y="4581922"/>
            <a:ext cx="10693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标准进行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，需要添加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ENT_HTML5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，单引号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将被转换为“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apos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51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6.2.4  HTML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特殊字符处理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4566335"/>
            <a:ext cx="34563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8128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htmlspecialchars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htmlspecialchars_decode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</a:p>
        </p:txBody>
      </p:sp>
      <p:sp>
        <p:nvSpPr>
          <p:cNvPr id="8" name="矩形 7"/>
          <p:cNvSpPr/>
          <p:nvPr/>
        </p:nvSpPr>
        <p:spPr>
          <a:xfrm>
            <a:off x="1702718" y="2122649"/>
            <a:ext cx="8064896" cy="237626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35883" y="2190071"/>
            <a:ext cx="7975748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$html = "123&lt;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&gt;4'56";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$html =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htmlspecialchars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($html, ENT_QUOTES | ENT_HTML5);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"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转换后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:" . $html, "\n";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htmlspecialchars_decode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($html, ENT_QUOTES | ENT_HTML5);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"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还原后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:" .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0" name="矩形 9"/>
          <p:cNvSpPr/>
          <p:nvPr/>
        </p:nvSpPr>
        <p:spPr>
          <a:xfrm>
            <a:off x="1702718" y="5238974"/>
            <a:ext cx="8064896" cy="107114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78734" y="5294437"/>
            <a:ext cx="47106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转换后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:123&amp;lt;br&amp;gt;4&amp;apos;56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还原后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:123&lt;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&gt;4'56</a:t>
            </a:r>
          </a:p>
        </p:txBody>
      </p:sp>
      <p:sp>
        <p:nvSpPr>
          <p:cNvPr id="12" name="矩形 11"/>
          <p:cNvSpPr/>
          <p:nvPr/>
        </p:nvSpPr>
        <p:spPr>
          <a:xfrm>
            <a:off x="982638" y="1517432"/>
            <a:ext cx="34563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54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6.2.4  HTML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特殊字符处理</a:t>
            </a:r>
          </a:p>
        </p:txBody>
      </p:sp>
      <p:sp>
        <p:nvSpPr>
          <p:cNvPr id="2" name="矩形 1"/>
          <p:cNvSpPr/>
          <p:nvPr/>
        </p:nvSpPr>
        <p:spPr>
          <a:xfrm>
            <a:off x="918704" y="1613682"/>
            <a:ext cx="105050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urlencode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参数进行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urldecode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用于对已编码的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参数进行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源代码如下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8128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urlencode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urldecode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</a:p>
        </p:txBody>
      </p:sp>
      <p:sp>
        <p:nvSpPr>
          <p:cNvPr id="8" name="矩形 7"/>
          <p:cNvSpPr/>
          <p:nvPr/>
        </p:nvSpPr>
        <p:spPr>
          <a:xfrm>
            <a:off x="2134766" y="2720601"/>
            <a:ext cx="8064896" cy="19562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5991" y="2793225"/>
            <a:ext cx="7975748" cy="17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$name = 'A&amp;B C';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$name =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urlencode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($name);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"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编码后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:" . "http://localhost/test.php?name=$name", "\n";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"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解码后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:" .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urldecode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($name);</a:t>
            </a:r>
          </a:p>
        </p:txBody>
      </p:sp>
      <p:sp>
        <p:nvSpPr>
          <p:cNvPr id="10" name="矩形 9"/>
          <p:cNvSpPr/>
          <p:nvPr/>
        </p:nvSpPr>
        <p:spPr>
          <a:xfrm>
            <a:off x="2134766" y="5298103"/>
            <a:ext cx="8064896" cy="105897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7166" y="5336318"/>
            <a:ext cx="7975748" cy="8744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编码后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:http://localhost/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test.php?name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=A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%26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 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解码后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:A&amp;B C</a:t>
            </a:r>
          </a:p>
        </p:txBody>
      </p:sp>
    </p:spTree>
    <p:extLst>
      <p:ext uri="{BB962C8B-B14F-4D97-AF65-F5344CB8AC3E}">
        <p14:creationId xmlns:p14="http://schemas.microsoft.com/office/powerpoint/2010/main" val="25940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25286" y="5303757"/>
            <a:ext cx="10499241" cy="70605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6.2.4  HTML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特殊字符处理</a:t>
            </a:r>
          </a:p>
        </p:txBody>
      </p:sp>
      <p:sp>
        <p:nvSpPr>
          <p:cNvPr id="2" name="矩形 1"/>
          <p:cNvSpPr/>
          <p:nvPr/>
        </p:nvSpPr>
        <p:spPr>
          <a:xfrm>
            <a:off x="889228" y="4800731"/>
            <a:ext cx="9145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输出结果如下。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8128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en-US" altLang="zh-CN" b="1" kern="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http_build_query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918704" y="1689190"/>
            <a:ext cx="9823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http_build_query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函数用于将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关联数组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字符串，示例代码如下。</a:t>
            </a:r>
          </a:p>
        </p:txBody>
      </p:sp>
      <p:sp>
        <p:nvSpPr>
          <p:cNvPr id="7" name="矩形 6"/>
          <p:cNvSpPr/>
          <p:nvPr/>
        </p:nvSpPr>
        <p:spPr>
          <a:xfrm>
            <a:off x="3100586" y="2269228"/>
            <a:ext cx="5544616" cy="265134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1719" y="5466563"/>
            <a:ext cx="1035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http://localhost/test.php?name=test&amp;hobby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%5B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%5D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=reading&amp;hobby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%5B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%5D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=running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60626" y="2277189"/>
            <a:ext cx="504056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[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'name' =&gt; 'test',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'hobby' =&gt; ['reading', 'running']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$query =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http_build_query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"http://localhost/test.php?$query";</a:t>
            </a:r>
          </a:p>
        </p:txBody>
      </p:sp>
    </p:spTree>
    <p:extLst>
      <p:ext uri="{BB962C8B-B14F-4D97-AF65-F5344CB8AC3E}">
        <p14:creationId xmlns:p14="http://schemas.microsoft.com/office/powerpoint/2010/main" val="194764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Cookie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911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Cookie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Cookie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的作用和传输过程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212666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  Cookie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53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HTTP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的概念，能够描述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HTTP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的作用和特点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  Cookie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910630" y="1197546"/>
            <a:ext cx="105851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Cookie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是网站为了辨别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用户身份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而存储在用户本地终端（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浏览器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）上的数据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用户第一次访问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Web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时，服务器会返回给用户一些信息，这些信息都保存在浏览器的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Cookie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用户再次访问服务器时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浏览器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会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请求头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中将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Cookie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数据发送给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服务器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接收到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的请求后，根据请求头中的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，判断用户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是否访问过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进而</a:t>
            </a:r>
            <a:r>
              <a:rPr lang="zh-CN" altLang="zh-CN" sz="2000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6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  Cookie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1022294"/>
            <a:ext cx="10657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如图所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示。</a:t>
            </a:r>
          </a:p>
        </p:txBody>
      </p:sp>
      <p:pic>
        <p:nvPicPr>
          <p:cNvPr id="29698" name="Picture 2" descr="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54" y="1597627"/>
            <a:ext cx="5221039" cy="201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910979" y="3798626"/>
            <a:ext cx="1058482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第一次访问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服务器时，服务器会在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响应消息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中增加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Set-Cookie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头字段，将信息以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的形式发送给浏览器，用户接收了服务器发送的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信息，就会将它保存到浏览器的缓冲区中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后续访问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服务器时，都会将信息以</a:t>
            </a:r>
            <a:r>
              <a:rPr lang="en-US" altLang="zh-CN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的形式发送给服务器，从而使服务器分辨出当前请求是由哪个用户发出的。</a:t>
            </a:r>
          </a:p>
        </p:txBody>
      </p:sp>
    </p:spTree>
    <p:extLst>
      <p:ext uri="{BB962C8B-B14F-4D97-AF65-F5344CB8AC3E}">
        <p14:creationId xmlns:p14="http://schemas.microsoft.com/office/powerpoint/2010/main" val="19846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6.3.1  Cookie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468443"/>
            <a:ext cx="10657184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尽管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实现了浏览器与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服务器之间的信息交互，但也存在一些</a:t>
            </a: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被附加在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消息中，无形中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增加了数据量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消息中是明文传输的，所以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安全性不高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，容易被窃取。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存储于浏览器，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可以被篡改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，服务器接收到数据后必须先验证数据的合法性。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浏览器限制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的数量和大小（通常限制为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个，每个不超过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4KB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），对于复杂的存储需求来说是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133670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54" y="3706568"/>
            <a:ext cx="5751849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Cookie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Cookie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进行创建、获取以及删除操作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23111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  Cookie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的使用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80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  Cookie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的使用</a:t>
            </a:r>
          </a:p>
        </p:txBody>
      </p:sp>
      <p:sp>
        <p:nvSpPr>
          <p:cNvPr id="3" name="矩形 2"/>
          <p:cNvSpPr/>
          <p:nvPr/>
        </p:nvSpPr>
        <p:spPr>
          <a:xfrm>
            <a:off x="631390" y="1665187"/>
            <a:ext cx="90730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setcookie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函数可以创建或修改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8128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创建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Cookie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9839" y="2198889"/>
            <a:ext cx="9361040" cy="393464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55863" y="2209880"/>
            <a:ext cx="9145016" cy="3831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setcookie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string $name,		// Cookie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的名称（必选）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 $value =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"",	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Cookie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的值（可选）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$expire = 0,		// Cookie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的有效期（可选）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 $path = "",		// Cookie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在服务器端的路径（可选）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 $domain = "",	// Cookie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的有效域名（可选）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 $secure = false,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指定是否通过安全的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连接来传输（可选）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httponly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false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是否不允许客户端脚本访问（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可选）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677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  Cookie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的使用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773610"/>
            <a:ext cx="10513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中，任何从客户端发送的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数据都会被自动存入到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超全局数组变量中，通过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变量可以获取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8128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获取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Cookie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8056" y="2997746"/>
            <a:ext cx="5313770" cy="273630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2918" y="3125541"/>
            <a:ext cx="3873610" cy="23462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①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获取指定的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$_COOKIE['name'];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②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获取所有的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($_COOKIE);</a:t>
            </a:r>
          </a:p>
        </p:txBody>
      </p:sp>
    </p:spTree>
    <p:extLst>
      <p:ext uri="{BB962C8B-B14F-4D97-AF65-F5344CB8AC3E}">
        <p14:creationId xmlns:p14="http://schemas.microsoft.com/office/powerpoint/2010/main" val="79798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  Cookie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的使用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8128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删除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Cookie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04" y="1678881"/>
            <a:ext cx="104330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的生命周期默认是随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浏览器关闭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失效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的，如果希望关闭浏览器前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，可以通过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setcookie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的过期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8704" y="4042698"/>
            <a:ext cx="102170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时只需将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setcookie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过期时间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设置为小于系统的当前时间即可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设置成其他时间：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1846734" y="2938238"/>
            <a:ext cx="8466698" cy="7795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79602" y="3026696"/>
            <a:ext cx="871296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setcookie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('name', '', time() - 1);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立即过期（相当于删除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</a:p>
        </p:txBody>
      </p:sp>
      <p:sp>
        <p:nvSpPr>
          <p:cNvPr id="11" name="矩形 10"/>
          <p:cNvSpPr/>
          <p:nvPr/>
        </p:nvSpPr>
        <p:spPr>
          <a:xfrm flipV="1">
            <a:off x="1859233" y="5229994"/>
            <a:ext cx="8466698" cy="110083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16088" y="5256791"/>
            <a:ext cx="8712968" cy="9612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setcookie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('name', 'value', time() + 1800);          // 30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分钟后过期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setcookie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('name', 'value', time() + 60 * 60 *24);  //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一天后过期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619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6.3.2  Cookie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的使用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12EC40-A66D-4624-89BE-1F2F4CFB6932}"/>
              </a:ext>
            </a:extLst>
          </p:cNvPr>
          <p:cNvSpPr/>
          <p:nvPr/>
        </p:nvSpPr>
        <p:spPr>
          <a:xfrm>
            <a:off x="2181898" y="1262275"/>
            <a:ext cx="4057324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97F200-584E-4863-AC7C-FEFAE9F54CFD}"/>
              </a:ext>
            </a:extLst>
          </p:cNvPr>
          <p:cNvSpPr txBox="1"/>
          <p:nvPr/>
        </p:nvSpPr>
        <p:spPr>
          <a:xfrm>
            <a:off x="2291860" y="1402476"/>
            <a:ext cx="3947362" cy="400110"/>
          </a:xfrm>
          <a:prstGeom prst="rect">
            <a:avLst/>
          </a:prstGeom>
          <a:solidFill>
            <a:srgbClr val="1369B2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多学一招：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Cookie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存储复杂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171776-C649-475B-AF6D-6B1F33BB1F72}"/>
              </a:ext>
            </a:extLst>
          </p:cNvPr>
          <p:cNvSpPr/>
          <p:nvPr/>
        </p:nvSpPr>
        <p:spPr>
          <a:xfrm>
            <a:off x="6345115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237529-15D2-46EA-8481-511A367458F3}"/>
              </a:ext>
            </a:extLst>
          </p:cNvPr>
          <p:cNvSpPr/>
          <p:nvPr/>
        </p:nvSpPr>
        <p:spPr>
          <a:xfrm>
            <a:off x="6532844" y="1262275"/>
            <a:ext cx="83127" cy="670560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形 11" descr="讲故事">
            <a:extLst>
              <a:ext uri="{FF2B5EF4-FFF2-40B4-BE49-F238E27FC236}">
                <a16:creationId xmlns:a16="http://schemas.microsoft.com/office/drawing/2014/main" id="{6684872B-9D64-4BDB-95BD-35B49D3CE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639" y="1045642"/>
            <a:ext cx="936104" cy="9361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82638" y="2254307"/>
            <a:ext cx="106571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还可以存储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复杂的数据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，当需要设置多个值或数组时，可以在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名后添加“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”进行设置，示例代码如下。</a:t>
            </a:r>
          </a:p>
        </p:txBody>
      </p:sp>
      <p:sp>
        <p:nvSpPr>
          <p:cNvPr id="10" name="矩形 9"/>
          <p:cNvSpPr/>
          <p:nvPr/>
        </p:nvSpPr>
        <p:spPr>
          <a:xfrm flipV="1">
            <a:off x="1951594" y="3414061"/>
            <a:ext cx="8466698" cy="217597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16664" y="3507964"/>
            <a:ext cx="8712968" cy="18846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setcookie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('history[one]', 1);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setcookie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('history[two]', 2);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array{["history"]=&gt;array{["one"]=&gt;1["two"]=&gt;2}}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($_COOKIE);</a:t>
            </a:r>
          </a:p>
        </p:txBody>
      </p:sp>
    </p:spTree>
    <p:extLst>
      <p:ext uri="{BB962C8B-B14F-4D97-AF65-F5344CB8AC3E}">
        <p14:creationId xmlns:p14="http://schemas.microsoft.com/office/powerpoint/2010/main" val="380969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Cookie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的保存方式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Cookie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是如何保存的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Cookie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的保存方式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66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Cookie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的保存方式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053530"/>
            <a:ext cx="1058517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在浏览器中是根据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分开保存的，每个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都具有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等信息。浏览器在发送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时，不同主机和不同路径之间都是隔离的，路径可以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向下继承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/example19/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在访问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example19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的子目录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时会被发送，但在访问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example19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的上级目录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时不会发送。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691" y="2421682"/>
            <a:ext cx="9971428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HTTP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269554"/>
            <a:ext cx="10297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Hyper Text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Transfer Protocol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超文本传输协议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浏览器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之间进行数据交互时需要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遵循的一种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，用于定义浏览器与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服务器之间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数据交换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交互过程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026" name="Picture 2" descr="07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966" y="3357786"/>
            <a:ext cx="389233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4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6.3.3  Cookie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的保存方式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269554"/>
            <a:ext cx="10729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setcookie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参数可以设置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访问路径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有效的域名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1476804" y="2114737"/>
            <a:ext cx="8938882" cy="124304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2718" y="2241437"/>
            <a:ext cx="8712968" cy="96128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setcookie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('name', 'value', 0, '/');  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当前整个网站都可访问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setcookie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('name', 'value', 0, '/', '.com');	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.com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的网站都可以访问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988380" y="4810720"/>
            <a:ext cx="10112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个浏览器、一个域名下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最多可以存放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，以及每个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都会受到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浏览器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的限制，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不同的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浏览器限制不同。建议不要在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Cookie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中保存太多的数据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0142" y="4397836"/>
            <a:ext cx="10729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540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Session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50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338" y="3706568"/>
            <a:ext cx="567984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Session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Session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的作用和保存机制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087094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6.4.1  Session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55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6.4.1  Session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0" name="矩形 9"/>
          <p:cNvSpPr/>
          <p:nvPr/>
        </p:nvSpPr>
        <p:spPr>
          <a:xfrm>
            <a:off x="910630" y="1086610"/>
            <a:ext cx="105851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存储在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实现数据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跨脚本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共享的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会话技术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，它的生命周期从用户访问页面开始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网站断开连接时结束，保存用户连续访问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服务器时的相关数据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技术的实现依赖于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技术。</a:t>
            </a:r>
          </a:p>
        </p:txBody>
      </p:sp>
      <p:pic>
        <p:nvPicPr>
          <p:cNvPr id="5" name="Picture 2" descr="ww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862" y="2563938"/>
            <a:ext cx="6336704" cy="19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910630" y="4653930"/>
            <a:ext cx="105851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当通过浏览器访问服务器时，服务器会设置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给浏览器，同时服务器会创建一个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来存储核心数据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再次访问服务器时，服务器会根据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数据打开对应的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，获取存储的内容信息。</a:t>
            </a:r>
          </a:p>
        </p:txBody>
      </p:sp>
    </p:spTree>
    <p:extLst>
      <p:ext uri="{BB962C8B-B14F-4D97-AF65-F5344CB8AC3E}">
        <p14:creationId xmlns:p14="http://schemas.microsoft.com/office/powerpoint/2010/main" val="350103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6.4.1  Session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013333"/>
            <a:ext cx="10657184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后，服务器会为每个浏览器创建一个供其独享的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文件的保存机制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770" name="Picture 2" descr="15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014" y="1773610"/>
            <a:ext cx="3528392" cy="236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82638" y="4437906"/>
            <a:ext cx="10888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服务器创建的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中，每一个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都具有唯一的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，用于标识不同的用户。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分别保存在客户端和服务器端，客户端通过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保存，服务器端则以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的形式保存，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保存路径为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php.ini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8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session.save_path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配置项指定的目录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系统默认保存到“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C:\Windows\Temp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”目录</a:t>
            </a:r>
            <a:r>
              <a:rPr lang="zh-CN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50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330" y="3706568"/>
            <a:ext cx="5823857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Session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的基本使用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Session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进行操作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015086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6.4.2  Session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基本使用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1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6.4.2  Session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基本使用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5070" y="3925058"/>
            <a:ext cx="10646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options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可选参数，表示配置内容，如果传入该参数，则会覆盖配置文件中的配置。</a:t>
            </a: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8128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启动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Cookie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5070" y="1824383"/>
            <a:ext cx="10873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session_start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函数启动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3142878" y="2696137"/>
            <a:ext cx="5338482" cy="66164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51264" y="2732752"/>
            <a:ext cx="459804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session_start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([$options])</a:t>
            </a:r>
          </a:p>
        </p:txBody>
      </p:sp>
    </p:spTree>
    <p:extLst>
      <p:ext uri="{BB962C8B-B14F-4D97-AF65-F5344CB8AC3E}">
        <p14:creationId xmlns:p14="http://schemas.microsoft.com/office/powerpoint/2010/main" val="397737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6.4.2  Session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基本使用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04" y="1701602"/>
            <a:ext cx="105771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通过浏览器访问启动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文件，在开发者工具中查看浏览器中保存的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6614" y="5374010"/>
            <a:ext cx="9865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6540"/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的名称“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PHPSESSID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”是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php.ini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中配置项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session.name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8128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it-IT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查看</a:t>
            </a:r>
            <a:r>
              <a:rPr lang="it-IT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SessionID</a:t>
            </a:r>
            <a:r>
              <a:rPr lang="zh-CN" altLang="it-IT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与</a:t>
            </a:r>
            <a:r>
              <a:rPr lang="it-IT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Session</a:t>
            </a:r>
            <a:r>
              <a:rPr lang="zh-CN" altLang="it-IT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</a:t>
            </a:r>
            <a:endParaRPr lang="zh-CN" altLang="it-IT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68" y="2384007"/>
            <a:ext cx="10024352" cy="26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6.4.2  Session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基本使用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04" y="1803947"/>
            <a:ext cx="100730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打开服务器中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默认的保存目录“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C:\Windows\Temp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。</a:t>
            </a:r>
          </a:p>
        </p:txBody>
      </p:sp>
      <p:pic>
        <p:nvPicPr>
          <p:cNvPr id="34818" name="Picture 2" descr="查看session文件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02" y="2440237"/>
            <a:ext cx="5999827" cy="207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18704" y="4750119"/>
            <a:ext cx="105771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服务器保存了文件名为“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，该文件的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与浏览器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中显示的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一致，表示这个文件只允许拥有此</a:t>
            </a:r>
            <a:r>
              <a:rPr lang="zh-CN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的用户访问。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8128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it-IT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查看</a:t>
            </a:r>
            <a:r>
              <a:rPr lang="it-IT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SessionID</a:t>
            </a:r>
            <a:r>
              <a:rPr lang="zh-CN" altLang="it-IT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与</a:t>
            </a:r>
            <a:r>
              <a:rPr lang="it-IT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Session</a:t>
            </a:r>
            <a:r>
              <a:rPr lang="zh-CN" altLang="it-IT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</a:t>
            </a:r>
            <a:endParaRPr lang="zh-CN" altLang="it-IT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209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6.4.2  Session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基本使用</a:t>
            </a:r>
          </a:p>
        </p:txBody>
      </p:sp>
      <p:sp>
        <p:nvSpPr>
          <p:cNvPr id="2" name="矩形 1"/>
          <p:cNvSpPr/>
          <p:nvPr/>
        </p:nvSpPr>
        <p:spPr>
          <a:xfrm>
            <a:off x="918704" y="1599826"/>
            <a:ext cx="105131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$_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、获取和删除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81288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操作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Session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2191302" y="2238934"/>
            <a:ext cx="7200800" cy="380666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07326" y="2206887"/>
            <a:ext cx="6873816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session_start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	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$_SESSION['username'] = 'Tom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添加数据（字符串）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$_SESSION['id'] = [1, 2, 3];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添加数据（数组）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($_SESSION['test'])) {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判断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中是否存在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$test = $_SESSION['test'];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unset($_SESSION['username']);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删除单个数据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$_SESSION = [];		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删除所有数据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session_destroy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		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结束当前会话</a:t>
            </a:r>
          </a:p>
        </p:txBody>
      </p:sp>
    </p:spTree>
    <p:extLst>
      <p:ext uri="{BB962C8B-B14F-4D97-AF65-F5344CB8AC3E}">
        <p14:creationId xmlns:p14="http://schemas.microsoft.com/office/powerpoint/2010/main" val="51093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10887</TotalTime>
  <Words>8143</Words>
  <Application>Microsoft Office PowerPoint</Application>
  <PresentationFormat>自定义</PresentationFormat>
  <Paragraphs>1127</Paragraphs>
  <Slides>125</Slides>
  <Notes>124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125</vt:i4>
      </vt:variant>
    </vt:vector>
  </HeadingPairs>
  <TitlesOfParts>
    <vt:vector size="140" baseType="lpstr">
      <vt:lpstr>Source Han Sans K Bold</vt:lpstr>
      <vt:lpstr>思源黑体 CN Medium</vt:lpstr>
      <vt:lpstr>思源黑体 CN Regular</vt:lpstr>
      <vt:lpstr>宋体</vt:lpstr>
      <vt:lpstr>Microsoft YaHei</vt:lpstr>
      <vt:lpstr>Microsoft YaHei</vt:lpstr>
      <vt:lpstr>字魂105号-简雅黑</vt:lpstr>
      <vt:lpstr>字魂58号-创中黑</vt:lpstr>
      <vt:lpstr>Arial</vt:lpstr>
      <vt:lpstr>Calibri</vt:lpstr>
      <vt:lpstr>Impact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LiJing</cp:lastModifiedBy>
  <cp:revision>3607</cp:revision>
  <dcterms:created xsi:type="dcterms:W3CDTF">2020-11-09T06:56:00Z</dcterms:created>
  <dcterms:modified xsi:type="dcterms:W3CDTF">2023-06-01T12:41:48Z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