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tags/tag10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13.xml" ContentType="application/vnd.openxmlformats-officedocument.presentationml.tags+xml"/>
  <Override PartName="/ppt/notesSlides/notesSlide38.xml" ContentType="application/vnd.openxmlformats-officedocument.presentationml.notesSlide+xml"/>
  <Override PartName="/ppt/tags/tag14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15.xml" ContentType="application/vnd.openxmlformats-officedocument.presentationml.tags+xml"/>
  <Override PartName="/ppt/notesSlides/notesSlide49.xml" ContentType="application/vnd.openxmlformats-officedocument.presentationml.notesSlide+xml"/>
  <Override PartName="/ppt/tags/tag16.xml" ContentType="application/vnd.openxmlformats-officedocument.presentationml.tags+xml"/>
  <Override PartName="/ppt/notesSlides/notesSlide50.xml" ContentType="application/vnd.openxmlformats-officedocument.presentationml.notesSlide+xml"/>
  <Override PartName="/ppt/tags/tag17.xml" ContentType="application/vnd.openxmlformats-officedocument.presentationml.tags+xml"/>
  <Override PartName="/ppt/notesSlides/notesSlide51.xml" ContentType="application/vnd.openxmlformats-officedocument.presentationml.notesSlide+xml"/>
  <Override PartName="/ppt/tags/tag18.xml" ContentType="application/vnd.openxmlformats-officedocument.presentationml.tags+xml"/>
  <Override PartName="/ppt/notesSlides/notesSlide52.xml" ContentType="application/vnd.openxmlformats-officedocument.presentationml.notesSlide+xml"/>
  <Override PartName="/ppt/tags/tag19.xml" ContentType="application/vnd.openxmlformats-officedocument.presentationml.tags+xml"/>
  <Override PartName="/ppt/notesSlides/notesSlide53.xml" ContentType="application/vnd.openxmlformats-officedocument.presentationml.notesSlide+xml"/>
  <Override PartName="/ppt/tags/tag20.xml" ContentType="application/vnd.openxmlformats-officedocument.presentationml.tags+xml"/>
  <Override PartName="/ppt/notesSlides/notesSlide54.xml" ContentType="application/vnd.openxmlformats-officedocument.presentationml.notesSlide+xml"/>
  <Override PartName="/ppt/tags/tag21.xml" ContentType="application/vnd.openxmlformats-officedocument.presentationml.tags+xml"/>
  <Override PartName="/ppt/notesSlides/notesSlide55.xml" ContentType="application/vnd.openxmlformats-officedocument.presentationml.notesSlide+xml"/>
  <Override PartName="/ppt/tags/tag22.xml" ContentType="application/vnd.openxmlformats-officedocument.presentationml.tags+xml"/>
  <Override PartName="/ppt/notesSlides/notesSlide56.xml" ContentType="application/vnd.openxmlformats-officedocument.presentationml.notesSlide+xml"/>
  <Override PartName="/ppt/tags/tag23.xml" ContentType="application/vnd.openxmlformats-officedocument.presentationml.tags+xml"/>
  <Override PartName="/ppt/notesSlides/notesSlide57.xml" ContentType="application/vnd.openxmlformats-officedocument.presentationml.notesSlide+xml"/>
  <Override PartName="/ppt/tags/tag24.xml" ContentType="application/vnd.openxmlformats-officedocument.presentationml.tags+xml"/>
  <Override PartName="/ppt/notesSlides/notesSlide58.xml" ContentType="application/vnd.openxmlformats-officedocument.presentationml.notesSlide+xml"/>
  <Override PartName="/ppt/tags/tag25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26.xml" ContentType="application/vnd.openxmlformats-officedocument.presentationml.tags+xml"/>
  <Override PartName="/ppt/notesSlides/notesSlide66.xml" ContentType="application/vnd.openxmlformats-officedocument.presentationml.notesSlide+xml"/>
  <Override PartName="/ppt/tags/tag27.xml" ContentType="application/vnd.openxmlformats-officedocument.presentationml.tags+xml"/>
  <Override PartName="/ppt/notesSlides/notesSlide67.xml" ContentType="application/vnd.openxmlformats-officedocument.presentationml.notesSlide+xml"/>
  <Override PartName="/ppt/tags/tag28.xml" ContentType="application/vnd.openxmlformats-officedocument.presentationml.tags+xml"/>
  <Override PartName="/ppt/notesSlides/notesSlide68.xml" ContentType="application/vnd.openxmlformats-officedocument.presentationml.notesSlide+xml"/>
  <Override PartName="/ppt/tags/tag29.xml" ContentType="application/vnd.openxmlformats-officedocument.presentationml.tags+xml"/>
  <Override PartName="/ppt/notesSlides/notesSlide69.xml" ContentType="application/vnd.openxmlformats-officedocument.presentationml.notesSlide+xml"/>
  <Override PartName="/ppt/tags/tag30.xml" ContentType="application/vnd.openxmlformats-officedocument.presentationml.tags+xml"/>
  <Override PartName="/ppt/notesSlides/notesSlide70.xml" ContentType="application/vnd.openxmlformats-officedocument.presentationml.notesSlide+xml"/>
  <Override PartName="/ppt/tags/tag31.xml" ContentType="application/vnd.openxmlformats-officedocument.presentationml.tags+xml"/>
  <Override PartName="/ppt/notesSlides/notesSlide71.xml" ContentType="application/vnd.openxmlformats-officedocument.presentationml.notesSlide+xml"/>
  <Override PartName="/ppt/tags/tag32.xml" ContentType="application/vnd.openxmlformats-officedocument.presentationml.tags+xml"/>
  <Override PartName="/ppt/notesSlides/notesSlide72.xml" ContentType="application/vnd.openxmlformats-officedocument.presentationml.notesSlide+xml"/>
  <Override PartName="/ppt/tags/tag3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tags/tag34.xml" ContentType="application/vnd.openxmlformats-officedocument.presentationml.tags+xml"/>
  <Override PartName="/ppt/notesSlides/notesSlide120.xml" ContentType="application/vnd.openxmlformats-officedocument.presentationml.notesSlide+xml"/>
  <Override PartName="/ppt/tags/tag35.xml" ContentType="application/vnd.openxmlformats-officedocument.presentationml.tags+xml"/>
  <Override PartName="/ppt/notesSlides/notesSlide121.xml" ContentType="application/vnd.openxmlformats-officedocument.presentationml.notesSlide+xml"/>
  <Override PartName="/ppt/tags/tag36.xml" ContentType="application/vnd.openxmlformats-officedocument.presentationml.tags+xml"/>
  <Override PartName="/ppt/notesSlides/notesSlide122.xml" ContentType="application/vnd.openxmlformats-officedocument.presentationml.notesSlide+xml"/>
  <Override PartName="/ppt/tags/tag37.xml" ContentType="application/vnd.openxmlformats-officedocument.presentationml.tags+xml"/>
  <Override PartName="/ppt/notesSlides/notesSlide123.xml" ContentType="application/vnd.openxmlformats-officedocument.presentationml.notesSlide+xml"/>
  <Override PartName="/ppt/tags/tag38.xml" ContentType="application/vnd.openxmlformats-officedocument.presentationml.tags+xml"/>
  <Override PartName="/ppt/notesSlides/notesSlide124.xml" ContentType="application/vnd.openxmlformats-officedocument.presentationml.notesSlide+xml"/>
  <Override PartName="/ppt/tags/tag39.xml" ContentType="application/vnd.openxmlformats-officedocument.presentationml.tags+xml"/>
  <Override PartName="/ppt/notesSlides/notesSlide125.xml" ContentType="application/vnd.openxmlformats-officedocument.presentationml.notesSlide+xml"/>
  <Override PartName="/ppt/tags/tag40.xml" ContentType="application/vnd.openxmlformats-officedocument.presentationml.tags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tags/tag41.xml" ContentType="application/vnd.openxmlformats-officedocument.presentationml.tags+xml"/>
  <Override PartName="/ppt/notesSlides/notesSlide129.xml" ContentType="application/vnd.openxmlformats-officedocument.presentationml.notesSlide+xml"/>
  <Override PartName="/ppt/tags/tag42.xml" ContentType="application/vnd.openxmlformats-officedocument.presentationml.tags+xml"/>
  <Override PartName="/ppt/notesSlides/notesSlide130.xml" ContentType="application/vnd.openxmlformats-officedocument.presentationml.notesSlide+xml"/>
  <Override PartName="/ppt/tags/tag43.xml" ContentType="application/vnd.openxmlformats-officedocument.presentationml.tags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tags/tag44.xml" ContentType="application/vnd.openxmlformats-officedocument.presentationml.tags+xml"/>
  <Override PartName="/ppt/notesSlides/notesSlide136.xml" ContentType="application/vnd.openxmlformats-officedocument.presentationml.notesSlide+xml"/>
  <Override PartName="/ppt/tags/tag45.xml" ContentType="application/vnd.openxmlformats-officedocument.presentationml.tags+xml"/>
  <Override PartName="/ppt/notesSlides/notesSlide137.xml" ContentType="application/vnd.openxmlformats-officedocument.presentationml.notesSlide+xml"/>
  <Override PartName="/ppt/tags/tag46.xml" ContentType="application/vnd.openxmlformats-officedocument.presentationml.tags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59"/>
  </p:notesMasterIdLst>
  <p:handoutMasterIdLst>
    <p:handoutMasterId r:id="rId160"/>
  </p:handoutMasterIdLst>
  <p:sldIdLst>
    <p:sldId id="325" r:id="rId3"/>
    <p:sldId id="886" r:id="rId4"/>
    <p:sldId id="1249" r:id="rId5"/>
    <p:sldId id="328" r:id="rId6"/>
    <p:sldId id="887" r:id="rId7"/>
    <p:sldId id="1250" r:id="rId8"/>
    <p:sldId id="309" r:id="rId9"/>
    <p:sldId id="1059" r:id="rId10"/>
    <p:sldId id="1287" r:id="rId11"/>
    <p:sldId id="1289" r:id="rId12"/>
    <p:sldId id="1290" r:id="rId13"/>
    <p:sldId id="1291" r:id="rId14"/>
    <p:sldId id="1292" r:id="rId15"/>
    <p:sldId id="1261" r:id="rId16"/>
    <p:sldId id="1293" r:id="rId17"/>
    <p:sldId id="1294" r:id="rId18"/>
    <p:sldId id="1296" r:id="rId19"/>
    <p:sldId id="1262" r:id="rId20"/>
    <p:sldId id="1297" r:id="rId21"/>
    <p:sldId id="1298" r:id="rId22"/>
    <p:sldId id="1299" r:id="rId23"/>
    <p:sldId id="1300" r:id="rId24"/>
    <p:sldId id="1301" r:id="rId25"/>
    <p:sldId id="1263" r:id="rId26"/>
    <p:sldId id="1302" r:id="rId27"/>
    <p:sldId id="1303" r:id="rId28"/>
    <p:sldId id="1264" r:id="rId29"/>
    <p:sldId id="1304" r:id="rId30"/>
    <p:sldId id="1403" r:id="rId31"/>
    <p:sldId id="1251" r:id="rId32"/>
    <p:sldId id="1252" r:id="rId33"/>
    <p:sldId id="1306" r:id="rId34"/>
    <p:sldId id="1307" r:id="rId35"/>
    <p:sldId id="1265" r:id="rId36"/>
    <p:sldId id="1309" r:id="rId37"/>
    <p:sldId id="1266" r:id="rId38"/>
    <p:sldId id="1310" r:id="rId39"/>
    <p:sldId id="1311" r:id="rId40"/>
    <p:sldId id="1312" r:id="rId41"/>
    <p:sldId id="1267" r:id="rId42"/>
    <p:sldId id="1268" r:id="rId43"/>
    <p:sldId id="1405" r:id="rId44"/>
    <p:sldId id="1404" r:id="rId45"/>
    <p:sldId id="1313" r:id="rId46"/>
    <p:sldId id="1315" r:id="rId47"/>
    <p:sldId id="1253" r:id="rId48"/>
    <p:sldId id="1254" r:id="rId49"/>
    <p:sldId id="1316" r:id="rId50"/>
    <p:sldId id="1318" r:id="rId51"/>
    <p:sldId id="1319" r:id="rId52"/>
    <p:sldId id="1320" r:id="rId53"/>
    <p:sldId id="1321" r:id="rId54"/>
    <p:sldId id="1317" r:id="rId55"/>
    <p:sldId id="1322" r:id="rId56"/>
    <p:sldId id="1323" r:id="rId57"/>
    <p:sldId id="1324" r:id="rId58"/>
    <p:sldId id="1325" r:id="rId59"/>
    <p:sldId id="1326" r:id="rId60"/>
    <p:sldId id="1327" r:id="rId61"/>
    <p:sldId id="1269" r:id="rId62"/>
    <p:sldId id="1329" r:id="rId63"/>
    <p:sldId id="1330" r:id="rId64"/>
    <p:sldId id="1331" r:id="rId65"/>
    <p:sldId id="1270" r:id="rId66"/>
    <p:sldId id="1333" r:id="rId67"/>
    <p:sldId id="1332" r:id="rId68"/>
    <p:sldId id="1334" r:id="rId69"/>
    <p:sldId id="1335" r:id="rId70"/>
    <p:sldId id="1337" r:id="rId71"/>
    <p:sldId id="1338" r:id="rId72"/>
    <p:sldId id="1339" r:id="rId73"/>
    <p:sldId id="1340" r:id="rId74"/>
    <p:sldId id="1341" r:id="rId75"/>
    <p:sldId id="1255" r:id="rId76"/>
    <p:sldId id="1256" r:id="rId77"/>
    <p:sldId id="1342" r:id="rId78"/>
    <p:sldId id="1343" r:id="rId79"/>
    <p:sldId id="1271" r:id="rId80"/>
    <p:sldId id="1344" r:id="rId81"/>
    <p:sldId id="1345" r:id="rId82"/>
    <p:sldId id="1346" r:id="rId83"/>
    <p:sldId id="1347" r:id="rId84"/>
    <p:sldId id="1272" r:id="rId85"/>
    <p:sldId id="1348" r:id="rId86"/>
    <p:sldId id="1349" r:id="rId87"/>
    <p:sldId id="1273" r:id="rId88"/>
    <p:sldId id="1350" r:id="rId89"/>
    <p:sldId id="1351" r:id="rId90"/>
    <p:sldId id="1352" r:id="rId91"/>
    <p:sldId id="1274" r:id="rId92"/>
    <p:sldId id="1353" r:id="rId93"/>
    <p:sldId id="1354" r:id="rId94"/>
    <p:sldId id="1275" r:id="rId95"/>
    <p:sldId id="1355" r:id="rId96"/>
    <p:sldId id="1356" r:id="rId97"/>
    <p:sldId id="1276" r:id="rId98"/>
    <p:sldId id="1357" r:id="rId99"/>
    <p:sldId id="1277" r:id="rId100"/>
    <p:sldId id="1358" r:id="rId101"/>
    <p:sldId id="1359" r:id="rId102"/>
    <p:sldId id="1360" r:id="rId103"/>
    <p:sldId id="1361" r:id="rId104"/>
    <p:sldId id="1362" r:id="rId105"/>
    <p:sldId id="1363" r:id="rId106"/>
    <p:sldId id="1364" r:id="rId107"/>
    <p:sldId id="1365" r:id="rId108"/>
    <p:sldId id="1366" r:id="rId109"/>
    <p:sldId id="1278" r:id="rId110"/>
    <p:sldId id="1368" r:id="rId111"/>
    <p:sldId id="1406" r:id="rId112"/>
    <p:sldId id="1279" r:id="rId113"/>
    <p:sldId id="1369" r:id="rId114"/>
    <p:sldId id="1408" r:id="rId115"/>
    <p:sldId id="1410" r:id="rId116"/>
    <p:sldId id="1370" r:id="rId117"/>
    <p:sldId id="1257" r:id="rId118"/>
    <p:sldId id="1258" r:id="rId119"/>
    <p:sldId id="1371" r:id="rId120"/>
    <p:sldId id="1372" r:id="rId121"/>
    <p:sldId id="1373" r:id="rId122"/>
    <p:sldId id="1374" r:id="rId123"/>
    <p:sldId id="1375" r:id="rId124"/>
    <p:sldId id="1376" r:id="rId125"/>
    <p:sldId id="1377" r:id="rId126"/>
    <p:sldId id="1378" r:id="rId127"/>
    <p:sldId id="1379" r:id="rId128"/>
    <p:sldId id="1280" r:id="rId129"/>
    <p:sldId id="1380" r:id="rId130"/>
    <p:sldId id="1381" r:id="rId131"/>
    <p:sldId id="1383" r:id="rId132"/>
    <p:sldId id="1385" r:id="rId133"/>
    <p:sldId id="1281" r:id="rId134"/>
    <p:sldId id="1388" r:id="rId135"/>
    <p:sldId id="1282" r:id="rId136"/>
    <p:sldId id="1390" r:id="rId137"/>
    <p:sldId id="1391" r:id="rId138"/>
    <p:sldId id="1411" r:id="rId139"/>
    <p:sldId id="1392" r:id="rId140"/>
    <p:sldId id="1283" r:id="rId141"/>
    <p:sldId id="1393" r:id="rId142"/>
    <p:sldId id="1412" r:id="rId143"/>
    <p:sldId id="1259" r:id="rId144"/>
    <p:sldId id="1260" r:id="rId145"/>
    <p:sldId id="1395" r:id="rId146"/>
    <p:sldId id="1396" r:id="rId147"/>
    <p:sldId id="1413" r:id="rId148"/>
    <p:sldId id="1397" r:id="rId149"/>
    <p:sldId id="1284" r:id="rId150"/>
    <p:sldId id="1398" r:id="rId151"/>
    <p:sldId id="1285" r:id="rId152"/>
    <p:sldId id="1399" r:id="rId153"/>
    <p:sldId id="1400" r:id="rId154"/>
    <p:sldId id="1286" r:id="rId155"/>
    <p:sldId id="1401" r:id="rId156"/>
    <p:sldId id="1402" r:id="rId157"/>
    <p:sldId id="1053" r:id="rId158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3"/>
    <a:srgbClr val="1369B2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04" autoAdjust="0"/>
    <p:restoredTop sz="89369" autoAdjust="0"/>
  </p:normalViewPr>
  <p:slideViewPr>
    <p:cSldViewPr>
      <p:cViewPr varScale="1">
        <p:scale>
          <a:sx n="73" d="100"/>
          <a:sy n="73" d="100"/>
        </p:scale>
        <p:origin x="84" y="846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handoutMaster" Target="handoutMasters/handoutMaster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tableStyles" Target="tableStyles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8471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834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640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749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4151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30267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1292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73519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68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562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382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2428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3364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1015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52394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5360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22676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654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8624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701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16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0053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220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4496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988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916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87922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528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11360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12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677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4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1636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3540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04245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69970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15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186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6758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8475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4300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2161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95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5533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839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97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5831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2981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2930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15278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7773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022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75568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27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8644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2055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1221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5325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03808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7178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9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0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6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92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9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084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30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52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62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099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80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89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5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43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0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20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53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76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54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37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079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620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18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134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28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3936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9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6676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78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384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7059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692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390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067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1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044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7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264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387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41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504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8848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6372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3819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70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16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4411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863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188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448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191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307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860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75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654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7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63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732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57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886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5109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077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3085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1673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09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29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726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8469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6666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9396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583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96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862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1069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4285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78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734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0946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3019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9011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6578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428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7898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681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33875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2198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2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2024/03/14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9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0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0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0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0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0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9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0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0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0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0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0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0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0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0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0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0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2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PHP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语法基础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742" y="1341562"/>
            <a:ext cx="87129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 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?&gt;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 ?&gt;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0844"/>
              </p:ext>
            </p:extLst>
          </p:nvPr>
        </p:nvGraphicFramePr>
        <p:xfrm>
          <a:off x="1143691" y="2277666"/>
          <a:ext cx="9073009" cy="151216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702836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  <a:gridCol w="3705877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标记类型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开始标记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6700" algn="ctr" defTabSz="12192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结束标记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标准标记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&lt;?</a:t>
                      </a:r>
                      <a:r>
                        <a:rPr lang="en-US" altLang="zh-CN" sz="1800" kern="1200" dirty="0" err="1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php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?&gt;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短标记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&lt;?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2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</a:rPr>
                        <a:t>?&gt;</a:t>
                      </a:r>
                      <a:endParaRPr lang="zh-CN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2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413570"/>
            <a:ext cx="102251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既可以对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进行位运算，又可以对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进行位运算之前，程序会将所有的操作数转换成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，然后再逐位运算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进行位运算之前，首先将字符转换成对应的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（数字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），然后进行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位运算，再把运算结果（数字）转换成对应的字符。如果两个字符串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长度不一样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，则从两个字符串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起始位置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处开始计算，多余的字符自动转换为空。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31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35618"/>
            <a:ext cx="108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使用一个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字节的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数字演示位运算。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运算符是将参与运算的两个二进制数进行“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”运算，如果两个二进制位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，则该位的运算结果为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928214" y="2495362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进行“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对应的二进制数为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对应的二进制数为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6934" y="3593066"/>
            <a:ext cx="3312368" cy="20162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8607" y="3687863"/>
            <a:ext cx="2935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    00001011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00000010</a:t>
            </a:r>
          </a:p>
        </p:txBody>
      </p:sp>
      <p:sp>
        <p:nvSpPr>
          <p:cNvPr id="3" name="矩形 2"/>
          <p:cNvSpPr/>
          <p:nvPr/>
        </p:nvSpPr>
        <p:spPr>
          <a:xfrm>
            <a:off x="3358902" y="5728121"/>
            <a:ext cx="4180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00000010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220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35618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运算符是将参与运算的两个二进制数进行“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”运算，如果二进制位上有一个值为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，则该位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631390" y="2061642"/>
            <a:ext cx="93610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2878" y="4964028"/>
            <a:ext cx="452816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00001111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15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90950" y="2787905"/>
            <a:ext cx="3312368" cy="20162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2623" y="2882702"/>
            <a:ext cx="29357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00001111</a:t>
            </a:r>
          </a:p>
        </p:txBody>
      </p:sp>
    </p:spTree>
    <p:extLst>
      <p:ext uri="{BB962C8B-B14F-4D97-AF65-F5344CB8AC3E}">
        <p14:creationId xmlns:p14="http://schemas.microsoft.com/office/powerpoint/2010/main" val="388185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189995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~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运算符是对一个二进制数进行“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”运算，如果二进制位是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取反值为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进行取反运算，具体演算过程如下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2958" y="2709714"/>
            <a:ext cx="3312368" cy="157799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2623" y="2804511"/>
            <a:ext cx="2935757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~     00000110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11111001</a:t>
            </a:r>
          </a:p>
        </p:txBody>
      </p:sp>
      <p:sp>
        <p:nvSpPr>
          <p:cNvPr id="5" name="矩形 4"/>
          <p:cNvSpPr/>
          <p:nvPr/>
        </p:nvSpPr>
        <p:spPr>
          <a:xfrm>
            <a:off x="3203090" y="4382504"/>
            <a:ext cx="44880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11111001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96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53530"/>
            <a:ext cx="103691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^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运算符是将参与运算的两个二进制数进行“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”运算，如果二进制位相同，则值为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”运算，具体演算过程如下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14886" y="4869954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00001101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78734" y="2778820"/>
            <a:ext cx="3312368" cy="186674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8399" y="2873617"/>
            <a:ext cx="2935757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00000110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^   00001011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00001101</a:t>
            </a:r>
          </a:p>
        </p:txBody>
      </p:sp>
    </p:spTree>
    <p:extLst>
      <p:ext uri="{BB962C8B-B14F-4D97-AF65-F5344CB8AC3E}">
        <p14:creationId xmlns:p14="http://schemas.microsoft.com/office/powerpoint/2010/main" val="174752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53530"/>
            <a:ext cx="10441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运算符是将操作数的所有二进制位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移动一位。运算时，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的空位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移走的部分舍去。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用二进制表示为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，将它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左移一位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79966" y="4571768"/>
            <a:ext cx="4528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00010110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22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6974" y="2778820"/>
            <a:ext cx="3312368" cy="15870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8399" y="2873617"/>
            <a:ext cx="33749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00001011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00010110</a:t>
            </a:r>
          </a:p>
        </p:txBody>
      </p:sp>
    </p:spTree>
    <p:extLst>
      <p:ext uri="{BB962C8B-B14F-4D97-AF65-F5344CB8AC3E}">
        <p14:creationId xmlns:p14="http://schemas.microsoft.com/office/powerpoint/2010/main" val="8908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053530"/>
            <a:ext cx="105851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&gt;&gt;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运算符是将操作数的所有二进制位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向右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移动一位。运算时，左边的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根据原数的符号位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，原数是负数就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，是正数就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用二进制表示为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00001011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，将它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右移一位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，具体演算过程如下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38414" y="4600984"/>
            <a:ext cx="43774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运算结果为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00000101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，对应数值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4966" y="2778820"/>
            <a:ext cx="3384376" cy="15870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88399" y="2873617"/>
            <a:ext cx="337495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00001011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&gt;&gt;1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—————————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00000101</a:t>
            </a:r>
          </a:p>
        </p:txBody>
      </p:sp>
    </p:spTree>
    <p:extLst>
      <p:ext uri="{BB962C8B-B14F-4D97-AF65-F5344CB8AC3E}">
        <p14:creationId xmlns:p14="http://schemas.microsoft.com/office/powerpoint/2010/main" val="26257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30" y="1125538"/>
            <a:ext cx="106571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在开发中的应用有很多，例如文件的权限控制。假设每个文件有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写入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种权限，分别用二进制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表示（对应十进制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）。若文件同时拥有这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种权限，则用二进制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表示（对应十进制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2798" y="2781722"/>
            <a:ext cx="7560840" cy="20162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38823" y="2899604"/>
            <a:ext cx="7128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$file = 4 | 2 | 1;         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 读取、写入、执行 权限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(($file &amp; 4) == 4);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判断是否有 读取 权限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(($file &amp; 2) == 2);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判断是否有 写入 权限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(($file &amp; 1) == 1);    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判断是否有 执行 权限</a:t>
            </a:r>
          </a:p>
        </p:txBody>
      </p:sp>
    </p:spTree>
    <p:extLst>
      <p:ext uri="{BB962C8B-B14F-4D97-AF65-F5344CB8AC3E}">
        <p14:creationId xmlns:p14="http://schemas.microsoft.com/office/powerpoint/2010/main" val="35329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错误控制运算符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的使用，能够通过错误控制运算符抑制错误信息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2.4.9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错误控制运算符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3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2.4.9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错误控制运算符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197546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中有一个比较特殊的运算符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错误控制运算符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，用来在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可能出现错误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的表达式前使用，不会直接将错误显示给用户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78982" y="3285778"/>
            <a:ext cx="3155412" cy="7920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5007" y="3403660"/>
            <a:ext cx="257934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432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94144" y="2657393"/>
            <a:ext cx="5616624" cy="81525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3" y="1798892"/>
            <a:ext cx="5402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标准标记以“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”开始，以“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3172" y="2876560"/>
            <a:ext cx="3881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echo 'Hello, PHP'; ?&gt;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606" y="3976241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标准标记是最常用的标记类型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推荐使用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3" y="1125538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标准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340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2.4.9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错误控制运算符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4806" y="2421682"/>
            <a:ext cx="7056784" cy="12241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0831" y="2539564"/>
            <a:ext cx="6552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$num1 = 10 / 0;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输出结果会报错，除数不能为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$num2 = @(10 / 0);	   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输出结果不会报错</a:t>
            </a:r>
          </a:p>
        </p:txBody>
      </p:sp>
      <p:sp>
        <p:nvSpPr>
          <p:cNvPr id="4" name="矩形 3"/>
          <p:cNvSpPr/>
          <p:nvPr/>
        </p:nvSpPr>
        <p:spPr>
          <a:xfrm>
            <a:off x="910630" y="1038804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错误控制运算符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只针对就近的表达式，如果针对结果进行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，需要将表达式使用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包裹，具体示例如下。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43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运算符优先级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能够描述常用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运算符的优先级顺序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46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5" y="2515991"/>
            <a:ext cx="5300215" cy="2569987"/>
            <a:chOff x="3403598" y="2421469"/>
            <a:chExt cx="5040490" cy="2056732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81722"/>
            <a:ext cx="4793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前面介绍了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的各种运算符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，若一个表达式中含有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，这些运算符会遵循一定的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先后顺序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，这个顺序就称为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运算符的优先级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42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21629"/>
              </p:ext>
            </p:extLst>
          </p:nvPr>
        </p:nvGraphicFramePr>
        <p:xfrm>
          <a:off x="982638" y="1053530"/>
          <a:ext cx="8856984" cy="518457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结合方向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46529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4129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  --  ~   (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 (float)  (string)  (array)  (object)  @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561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0702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1256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 /  %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95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 -  .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  &gt;&gt;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  !=  ===  !==  &lt;&gt;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6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16593"/>
              </p:ext>
            </p:extLst>
          </p:nvPr>
        </p:nvGraphicFramePr>
        <p:xfrm>
          <a:off x="982638" y="1053530"/>
          <a:ext cx="8856984" cy="518457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</a:tblGrid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结合方向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46529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4129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561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0702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1256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 +=  -=  *=  /=  .=  %=  &amp;=  |=  ^=  &lt;&lt;=  &gt;&gt;=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95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4713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05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2.4.10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运算符优先级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200793"/>
            <a:ext cx="10441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表达式中，使用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 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括号内部运算符的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优先级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4646" y="3573810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 + 3 * 2”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的执行顺序为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先进行乘法运算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再进行加法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(4 + 3) * 2”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的执行顺序为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先进行小括号内的加法运算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然后进行乘法运算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494806" y="1989634"/>
            <a:ext cx="7056784" cy="12241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0831" y="2107516"/>
            <a:ext cx="655272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4 + 3 * 2;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(4 + 3) * 2;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7944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808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</a:t>
            </a:r>
          </a:p>
        </p:txBody>
      </p:sp>
      <p:sp>
        <p:nvSpPr>
          <p:cNvPr id="10" name="矩形 9"/>
          <p:cNvSpPr/>
          <p:nvPr/>
        </p:nvSpPr>
        <p:spPr>
          <a:xfrm>
            <a:off x="982638" y="1562810"/>
            <a:ext cx="10441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是指控制代码的执行流程。流程控制有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三大结构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顺序结构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。在前面的代码编写中，代码都是按照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自上而下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的顺序逐条执行的，这种代码就是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顺序结构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，除了顺序结构，在开发中还会用到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。本节将会对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流程控制相关的语法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</a:p>
        </p:txBody>
      </p:sp>
    </p:spTree>
    <p:extLst>
      <p:ext uri="{BB962C8B-B14F-4D97-AF65-F5344CB8AC3E}">
        <p14:creationId xmlns:p14="http://schemas.microsoft.com/office/powerpoint/2010/main" val="387374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分支结构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，能够利用分支结构语句进行条件判断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807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7378" y="1125538"/>
            <a:ext cx="105684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分支结构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就是对某个条件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进行判断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，通过不同的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判断结果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执行不同的分支语句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0321" y="1917626"/>
            <a:ext cx="43754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 if…else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switch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698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4114" y="1773610"/>
            <a:ext cx="10171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只包含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，不包含其他内容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建议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顶格书写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，防止输出结果中出现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不必要的空白字符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3" y="1125538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标准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42878" y="3141762"/>
            <a:ext cx="5616624" cy="12241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85556" y="3236600"/>
            <a:ext cx="2616422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</a:t>
            </a:r>
          </a:p>
        </p:txBody>
      </p:sp>
    </p:spTree>
    <p:extLst>
      <p:ext uri="{BB962C8B-B14F-4D97-AF65-F5344CB8AC3E}">
        <p14:creationId xmlns:p14="http://schemas.microsoft.com/office/powerpoint/2010/main" val="20498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735523"/>
            <a:ext cx="100862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单分支语句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，用于判断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当满足某种条件时进行某种处理。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if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983937" y="3982317"/>
            <a:ext cx="98637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的值是一个布尔值，当该值为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时，执行“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”中的代码段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不进行任何处理。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06874" y="2356087"/>
            <a:ext cx="4392488" cy="16018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22899" y="2473969"/>
            <a:ext cx="39604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3299544" y="5189857"/>
            <a:ext cx="646642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此外，当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的代码段只有一条语句时，“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4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2854846" y="5113241"/>
            <a:ext cx="6911123" cy="6914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2655856" y="4788995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78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4606" y="1736770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的执行流程如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583262"/>
              </p:ext>
            </p:extLst>
          </p:nvPr>
        </p:nvGraphicFramePr>
        <p:xfrm>
          <a:off x="4583038" y="1989634"/>
          <a:ext cx="2396718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3" name="Visio" r:id="rId5" imgW="2661620" imgH="3767310" progId="Visio.Drawing.11">
                  <p:embed/>
                </p:oleObj>
              </mc:Choice>
              <mc:Fallback>
                <p:oleObj name="Visio" r:id="rId5" imgW="2661620" imgH="376731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038" y="1989634"/>
                        <a:ext cx="2396718" cy="33843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if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6263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58883" y="4987836"/>
            <a:ext cx="6760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时，执行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4" name="矩形 3"/>
          <p:cNvSpPr/>
          <p:nvPr/>
        </p:nvSpPr>
        <p:spPr>
          <a:xfrm>
            <a:off x="982638" y="1636385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双分支语句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，用于判断当满足某种条件时进行某种处理，否则进行另一种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8902" y="2448088"/>
            <a:ext cx="4392488" cy="242186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4927" y="2565970"/>
            <a:ext cx="396043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else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5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2190" y="1719186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的执行流程如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75558"/>
              </p:ext>
            </p:extLst>
          </p:nvPr>
        </p:nvGraphicFramePr>
        <p:xfrm>
          <a:off x="3790950" y="2269140"/>
          <a:ext cx="3948341" cy="326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8" name="Visio" r:id="rId5" imgW="4157616" imgH="3436020" progId="Visio.Drawing.11">
                  <p:embed/>
                </p:oleObj>
              </mc:Choice>
              <mc:Fallback>
                <p:oleObj name="Visio" r:id="rId5" imgW="4157616" imgH="34360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2269140"/>
                        <a:ext cx="3948341" cy="32647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808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596062"/>
            <a:ext cx="103691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 if…else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多分支语句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，用于对多个条件进行判断，并根据判断结果进行不同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if…else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1846734" y="2781722"/>
            <a:ext cx="3528392" cy="34353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2759" y="2899604"/>
            <a:ext cx="3096343" cy="3317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else if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if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else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 + 1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6599262" y="5124098"/>
            <a:ext cx="4451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之间的空格可以省略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 if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可以写为“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elseif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6154564" y="5047482"/>
            <a:ext cx="5040560" cy="107520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5955573" y="472323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5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701602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if…else if…else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的执行流程如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10767"/>
              </p:ext>
            </p:extLst>
          </p:nvPr>
        </p:nvGraphicFramePr>
        <p:xfrm>
          <a:off x="2566814" y="2218152"/>
          <a:ext cx="6707179" cy="370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7" name="Visio" r:id="rId5" imgW="10482779" imgH="5813100" progId="Visio.Drawing.11">
                  <p:embed/>
                </p:oleObj>
              </mc:Choice>
              <mc:Fallback>
                <p:oleObj name="Visio" r:id="rId5" imgW="10482779" imgH="581310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14" y="2218152"/>
                        <a:ext cx="6707179" cy="37023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if…else if…else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42476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691938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switch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语句也是多分支语句，它的优点是代码清晰简洁、便于阅读</a:t>
            </a:r>
          </a:p>
        </p:txBody>
      </p:sp>
      <p:sp>
        <p:nvSpPr>
          <p:cNvPr id="7" name="矩形 6"/>
          <p:cNvSpPr/>
          <p:nvPr/>
        </p:nvSpPr>
        <p:spPr>
          <a:xfrm>
            <a:off x="5039227" y="2709714"/>
            <a:ext cx="6092825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计算的值与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中的值依次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表达式的值与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后的值相等，则执行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后对应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没有匹配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的值，则执行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中的代码段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及其代码不子啊需要的情况下可以省略。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switch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9" name="矩形 8"/>
          <p:cNvSpPr/>
          <p:nvPr/>
        </p:nvSpPr>
        <p:spPr>
          <a:xfrm>
            <a:off x="1126116" y="2349674"/>
            <a:ext cx="3528392" cy="343532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2141" y="2467556"/>
            <a:ext cx="3096343" cy="3317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switch (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case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1: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break;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case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break;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...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default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       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代码段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循环结构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，能够利用循环结构语句重复执行代码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803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2638" y="1701602"/>
            <a:ext cx="87674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在实际生活中，经常会有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重复做同一件事情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可以实现重复做某一件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1683" y="3014952"/>
            <a:ext cx="4375451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do…while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5506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2638" y="1735523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可以根据循环条件来判断是否重复执行某一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段代码。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while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004714" y="4256722"/>
            <a:ext cx="6746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注意：如果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，会出现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死循环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0830" y="2504496"/>
            <a:ext cx="3672408" cy="14293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26855" y="2520737"/>
            <a:ext cx="396043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314848"/>
              </p:ext>
            </p:extLst>
          </p:nvPr>
        </p:nvGraphicFramePr>
        <p:xfrm>
          <a:off x="7607374" y="1713724"/>
          <a:ext cx="3133951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9" name="Visio" r:id="rId5" imgW="3138675" imgH="3617190" progId="Visio.Drawing.11">
                  <p:embed/>
                </p:oleObj>
              </mc:Choice>
              <mc:Fallback>
                <p:oleObj name="Visio" r:id="rId5" imgW="3138675" imgH="361719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74" y="1713724"/>
                        <a:ext cx="3133951" cy="360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57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740217"/>
            <a:ext cx="10839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结束。在使用短标记前，需要将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php.ini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short_open_tag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配置项设置为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短标记功能后才可使用。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3" y="1125538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短标记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798" y="3141096"/>
            <a:ext cx="5904656" cy="8429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6101" y="3410244"/>
            <a:ext cx="33954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 echo 'Hello, PHP'; ?&gt;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910630" y="4954736"/>
            <a:ext cx="9864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脚本中含有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语句，应避免使用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  ?&gt;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中包含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语句并使用了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解析器可能会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混淆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处理指令和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短标记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910630" y="4399135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注意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10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8704" y="1719381"/>
            <a:ext cx="105050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无条件执行一次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do…while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018642" y="4487795"/>
            <a:ext cx="7236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会先执行，执行后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循环条件，当循环条件为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继续执行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循环体，否则，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本次循环。</a:t>
            </a:r>
          </a:p>
        </p:txBody>
      </p:sp>
      <p:sp>
        <p:nvSpPr>
          <p:cNvPr id="8" name="矩形 7"/>
          <p:cNvSpPr/>
          <p:nvPr/>
        </p:nvSpPr>
        <p:spPr>
          <a:xfrm>
            <a:off x="2710830" y="2531462"/>
            <a:ext cx="3600400" cy="162977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26855" y="2649344"/>
            <a:ext cx="32403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 while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644197"/>
              </p:ext>
            </p:extLst>
          </p:nvPr>
        </p:nvGraphicFramePr>
        <p:xfrm>
          <a:off x="7607374" y="1917626"/>
          <a:ext cx="2603314" cy="329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3" name="Visio" r:id="rId5" imgW="2590575" imgH="3292380" progId="Visio.Drawing.11">
                  <p:embed/>
                </p:oleObj>
              </mc:Choice>
              <mc:Fallback>
                <p:oleObj name="Visio" r:id="rId5" imgW="2590575" imgH="329238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7374" y="1917626"/>
                        <a:ext cx="2603314" cy="32945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45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循环结构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701602"/>
            <a:ext cx="75527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适合用在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次数已知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情况。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for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2988" y="2414562"/>
            <a:ext cx="5728281" cy="14269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9014" y="2437719"/>
            <a:ext cx="511256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初始化表达式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157457"/>
              </p:ext>
            </p:extLst>
          </p:nvPr>
        </p:nvGraphicFramePr>
        <p:xfrm>
          <a:off x="7063691" y="1585162"/>
          <a:ext cx="2799410" cy="430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6" name="Visio" r:id="rId5" imgW="4021469" imgH="6181110" progId="Visio.Drawing.11">
                  <p:embed/>
                </p:oleObj>
              </mc:Choice>
              <mc:Fallback>
                <p:oleObj name="Visio" r:id="rId5" imgW="4021469" imgH="618111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691" y="1585162"/>
                        <a:ext cx="2799410" cy="43077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38622" y="4077866"/>
            <a:ext cx="6092825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小括号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内的每个表达式都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可以为空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，但是必须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分号分隔符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每个表达式都为空时，表示该循环语句的循环条件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永远满足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，会进入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无限循环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的状态，此时如果要结束无限循环，可在循环体中用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后面学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控制。</a:t>
            </a:r>
          </a:p>
        </p:txBody>
      </p:sp>
    </p:spTree>
    <p:extLst>
      <p:ext uri="{BB962C8B-B14F-4D97-AF65-F5344CB8AC3E}">
        <p14:creationId xmlns:p14="http://schemas.microsoft.com/office/powerpoint/2010/main" val="320562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循环嵌套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，能够实现多重循环结构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循环嵌套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90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循环嵌套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053530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循环嵌套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是指在一个循环语句的循环体中再定义一个循环语句。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do…while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语句都可以进行嵌套，并且它们之间也可以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互相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语句循环嵌套的语法格式如下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11140" y="2277666"/>
            <a:ext cx="7456474" cy="23833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27166" y="2365711"/>
            <a:ext cx="702442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外层循环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初始化表达式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内层循环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循环体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7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跳转语句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break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continue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语句控制循环的跳转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644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194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循环结构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中，如果想要控制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程序的执行流程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，例如满足特定条件时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跳出循环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执行本次循环，开始下一轮循环，可以使用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跳转语句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126" y="2781722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break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六边形 5"/>
          <p:cNvSpPr/>
          <p:nvPr/>
        </p:nvSpPr>
        <p:spPr>
          <a:xfrm>
            <a:off x="2422798" y="3213770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跳转</a:t>
            </a: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90950" y="3000033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90950" y="4293890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5126" y="4467827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continue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8404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638" y="1708391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在循环语句中用于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终止循环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。例如，当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的循环条件永远为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时，就会形成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死循环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，如果想要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终止死循环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循环体中使用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语句来终止循环。</a:t>
            </a: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break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2854846" y="2847283"/>
            <a:ext cx="5904656" cy="295138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0872" y="2935328"/>
            <a:ext cx="489654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1;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while (true)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'.PHP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基础案例教程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 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 == 3)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2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2638" y="1708391"/>
            <a:ext cx="105131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还可以指定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跳出循环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的层数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break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2278780" y="2432426"/>
            <a:ext cx="6480722" cy="383022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42054" y="2476512"/>
            <a:ext cx="62646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0;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 3;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外层循环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for ($j = 0; $j &lt; 2;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j++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if ($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== 1) {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break 2; 	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break 2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直接跳出双层循环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echo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内层循环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'-' . $j . ',';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外层循环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$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跳转语句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773610"/>
            <a:ext cx="102890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continue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语句用于结束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执行本次循环，开始下一轮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循环。例如，输出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1~10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奇数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如果是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奇数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对应的值，如果是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偶数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跳过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进入下一轮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continue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语句</a:t>
            </a:r>
          </a:p>
        </p:txBody>
      </p:sp>
      <p:sp>
        <p:nvSpPr>
          <p:cNvPr id="7" name="矩形 6"/>
          <p:cNvSpPr/>
          <p:nvPr/>
        </p:nvSpPr>
        <p:spPr>
          <a:xfrm>
            <a:off x="2998862" y="2977721"/>
            <a:ext cx="5904656" cy="247902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4888" y="3018060"/>
            <a:ext cx="4896542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 ($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1;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&lt;= 10;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if ($i%2 == 0) {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continue;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echo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'.PHP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基础案例教程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16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流程控制替代语句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，能够利用流程控制替代语句增强代码可读性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流程控制替代语句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1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的使用，能够利用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对代码进行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解释说明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44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流程控制替代语句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399694" y="2515991"/>
            <a:ext cx="6308330" cy="2930027"/>
            <a:chOff x="3403597" y="2421469"/>
            <a:chExt cx="5040490" cy="2344868"/>
          </a:xfrm>
        </p:grpSpPr>
        <p:sp>
          <p:nvSpPr>
            <p:cNvPr id="7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751408" y="1073658"/>
              <a:ext cx="2344868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746030" y="2781722"/>
            <a:ext cx="56019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中嵌入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时，流程控制替代语句是的一种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可读性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更好的语法，其基本形式就是把流程控制语句的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左大括号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换成冒号“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右大括号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换成“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end+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对应语句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”的形式。</a:t>
            </a:r>
          </a:p>
        </p:txBody>
      </p:sp>
    </p:spTree>
    <p:extLst>
      <p:ext uri="{BB962C8B-B14F-4D97-AF65-F5344CB8AC3E}">
        <p14:creationId xmlns:p14="http://schemas.microsoft.com/office/powerpoint/2010/main" val="159556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流程控制替代语句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661"/>
              </p:ext>
            </p:extLst>
          </p:nvPr>
        </p:nvGraphicFramePr>
        <p:xfrm>
          <a:off x="1918742" y="1125538"/>
          <a:ext cx="8640960" cy="4884541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</a:tblGrid>
              <a:tr h="576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流程控制语句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流程控制替代语句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if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if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endif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46529"/>
                  </a:ext>
                </a:extLst>
              </a:tr>
              <a:tr h="878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while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while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endwhile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841292"/>
                  </a:ext>
                </a:extLst>
              </a:tr>
              <a:tr h="87837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for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33375" algn="l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for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初始化表达式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循环条件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循环体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endfor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89561"/>
                  </a:ext>
                </a:extLst>
              </a:tr>
              <a:tr h="167311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switch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{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case 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  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代码段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334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break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...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}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switch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表达式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 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case 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1: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5334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break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...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endswitch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0485" marR="70485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607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06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文件包含语句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41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文件包含语句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557586"/>
            <a:ext cx="10297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在程序开发中，通常会将页面的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公共代码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提取出来，放到单独的文件中，然后使用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文件包含语句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，将公共的文件包含进来，从而实现代码的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，项目中的初始化文件、配置文件、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模板文件等都是公共文件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include_once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require_once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节将对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文件包含语句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的使用进行详细讲解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6686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include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require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，能够实现外部文件的引入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42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844" y="1047161"/>
            <a:ext cx="1022513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都可以引入一个外部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文件，这两个语句的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，下面以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讲解。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10358" y="4142323"/>
            <a:ext cx="74417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以上两种写法实现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路径文件名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是指被包含文件所在的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绝对路径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相对路径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42876" y="2274906"/>
            <a:ext cx="4680520" cy="158693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8902" y="2350412"/>
            <a:ext cx="360039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第一种写法：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完整路径文件名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第二种写法：</a:t>
            </a:r>
          </a:p>
          <a:p>
            <a:pPr indent="26924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include('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完整路径文件名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32579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6132" y="1400981"/>
            <a:ext cx="10165658" cy="390102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TextBox 38"/>
          <p:cNvSpPr txBox="1"/>
          <p:nvPr/>
        </p:nvSpPr>
        <p:spPr>
          <a:xfrm>
            <a:off x="1558702" y="1687225"/>
            <a:ext cx="9453801" cy="3254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绝对路径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是指从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盘符开始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的路径，如“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C:/web/test.php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zh-CN" altLang="en-US" sz="105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相对路径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是指从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当前路径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开始的路径，如引入当前所在目录下的</a:t>
            </a:r>
            <a:r>
              <a:rPr lang="en-US" altLang="zh-CN" sz="2000" dirty="0" err="1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test.php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文件，相对路径就是“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./</a:t>
            </a:r>
            <a:r>
              <a:rPr lang="en-US" altLang="zh-CN" sz="20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test.php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endParaRPr lang="en-US" altLang="zh-CN" sz="105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相对路径中：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./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当前目录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“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../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表示当前目录的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上级目录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10" name="矩形 93"/>
          <p:cNvSpPr/>
          <p:nvPr/>
        </p:nvSpPr>
        <p:spPr>
          <a:xfrm>
            <a:off x="1129951" y="13415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1039755" y="497238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807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2.6.1  include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399694" y="2515993"/>
            <a:ext cx="6308330" cy="2641996"/>
            <a:chOff x="3403597" y="2421471"/>
            <a:chExt cx="5040490" cy="2114360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66662" y="958406"/>
              <a:ext cx="2114360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746030" y="2858954"/>
            <a:ext cx="5525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当引入的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语句处理失败的方式不同，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语句会发生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警告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信息，程序继续运行；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语句会抛出一个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致命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错误，程序停止运行。</a:t>
            </a:r>
          </a:p>
        </p:txBody>
      </p:sp>
    </p:spTree>
    <p:extLst>
      <p:ext uri="{BB962C8B-B14F-4D97-AF65-F5344CB8AC3E}">
        <p14:creationId xmlns:p14="http://schemas.microsoft.com/office/powerpoint/2010/main" val="4661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include_once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require_once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，能够实现外部文件的单次引入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2.6.2 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include_once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require_once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28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2.6.2  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include_once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require_once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399694" y="2515993"/>
            <a:ext cx="6308330" cy="2641996"/>
            <a:chOff x="3403597" y="2421471"/>
            <a:chExt cx="5040490" cy="2114360"/>
          </a:xfrm>
        </p:grpSpPr>
        <p:sp>
          <p:nvSpPr>
            <p:cNvPr id="6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66662" y="958406"/>
              <a:ext cx="2114360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4746030" y="2858954"/>
            <a:ext cx="5813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include_once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require_once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语句包含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外部文件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检查该文件是否在程序中已经被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已经被引入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，则外部文件不会被再次引入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避免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重复引入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同一文件。</a:t>
            </a:r>
          </a:p>
        </p:txBody>
      </p:sp>
    </p:spTree>
    <p:extLst>
      <p:ext uri="{BB962C8B-B14F-4D97-AF65-F5344CB8AC3E}">
        <p14:creationId xmlns:p14="http://schemas.microsoft.com/office/powerpoint/2010/main" val="137868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97546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中，为了方便开发人员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阅读和维护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代码，可以添加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对代码进行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解释说明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解析时，注释内容会被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自动忽略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41287" y="2987629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单行注释</a:t>
            </a:r>
          </a:p>
        </p:txBody>
      </p:sp>
      <p:sp>
        <p:nvSpPr>
          <p:cNvPr id="7" name="六边形 6"/>
          <p:cNvSpPr/>
          <p:nvPr/>
        </p:nvSpPr>
        <p:spPr>
          <a:xfrm>
            <a:off x="2388959" y="3305582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en-US" altLang="zh-CN" sz="2665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2665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665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805203" y="3205940"/>
            <a:ext cx="1451075" cy="413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05203" y="4245545"/>
            <a:ext cx="1451075" cy="69641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341287" y="4673734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多行注释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51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表格生成器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，能够独立完成表格生成器案例的代码编写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：表格生成器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66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：表格生成器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197546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主要是利用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多层循环语句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来完成。通过设置循环的层数来控制表格的行和列，生成对应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行数和列数的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空白表格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，同时还可以设置表格的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标题行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隔行变色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9634" name="Picture 2" descr="隔行变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902" y="2493690"/>
            <a:ext cx="5139309" cy="242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：表格生成器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336477"/>
            <a:ext cx="991466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表格生成器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的具体实现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空白表格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：使用变量保存表格的行和列的值，通过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循环语句生成空白表格。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标题行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：根据表格的列数，生成对应个数的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隔行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：使用分支结构语句或三元运算符为空白单元格设置隔行变色。</a:t>
            </a:r>
          </a:p>
        </p:txBody>
      </p:sp>
    </p:spTree>
    <p:extLst>
      <p:ext uri="{BB962C8B-B14F-4D97-AF65-F5344CB8AC3E}">
        <p14:creationId xmlns:p14="http://schemas.microsoft.com/office/powerpoint/2010/main" val="145629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九九乘法表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，能够独立完成九九乘法表案例的代码编写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：九九乘法表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4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：九九乘法表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053530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九九乘法表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体现了数字之间乘法的规律，成为学生在学习数学时必不可少的一项内容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乘法表的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实现效果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0658" name="Picture 2" descr="九九乘法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70" y="2349642"/>
            <a:ext cx="576531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8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0" y="266995"/>
            <a:ext cx="552757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：九九乘法表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106571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乘法表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中，每个算式由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×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”组成，例如，在算式“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2×3=6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”中，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九九乘法表呈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楼梯式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分布，共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假设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顶层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层，由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个单元格组成，第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单元格组成，依次往下递增，直到第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9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单元格组成。从而得出以下规律：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每一层中算式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和这层的单元格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相等。例如，第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，单元格的个数也是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都是从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开始，依次递增，直到等于这一层的单元格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为止。</a:t>
            </a:r>
          </a:p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根据以上规律，将九九乘法表的层数作为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的循环条件，就可以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得到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for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语句循环每层中的单元格，就可以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得到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乘数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求积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运算，将运算结果显示在表格中。</a:t>
            </a:r>
          </a:p>
        </p:txBody>
      </p:sp>
    </p:spTree>
    <p:extLst>
      <p:ext uri="{BB962C8B-B14F-4D97-AF65-F5344CB8AC3E}">
        <p14:creationId xmlns:p14="http://schemas.microsoft.com/office/powerpoint/2010/main" val="37364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1810384"/>
            <a:ext cx="9794240" cy="377964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421682"/>
            <a:ext cx="9001000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首先介绍了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等基本语法知识；接着又讲解了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的定义与使用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的划分及转换；然后讲解了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分类和优先级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，以及如何使用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流程控制语句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来编写重复任务的脚本，使代码变得更加的灵活；最后讲解了使用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文件包含语句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引入外部文件。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通过本章的学习，读者要掌握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的基本语法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，学会编写简单的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，能够灵活地运用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流程控制语句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完成简单的功能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5178" y="1785922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注释“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单行注释</a:t>
            </a:r>
          </a:p>
        </p:txBody>
      </p:sp>
      <p:sp>
        <p:nvSpPr>
          <p:cNvPr id="8" name="矩形 7"/>
          <p:cNvSpPr/>
          <p:nvPr/>
        </p:nvSpPr>
        <p:spPr>
          <a:xfrm>
            <a:off x="925178" y="3457531"/>
            <a:ext cx="7300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2798" y="2421682"/>
            <a:ext cx="5904656" cy="8429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95313" y="2690830"/>
            <a:ext cx="4237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</a:t>
            </a:r>
          </a:p>
        </p:txBody>
      </p:sp>
      <p:sp>
        <p:nvSpPr>
          <p:cNvPr id="14" name="矩形 13"/>
          <p:cNvSpPr/>
          <p:nvPr/>
        </p:nvSpPr>
        <p:spPr>
          <a:xfrm>
            <a:off x="2437606" y="4027053"/>
            <a:ext cx="5904656" cy="84290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10121" y="4296201"/>
            <a:ext cx="4237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   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单行注释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559157" y="5484174"/>
            <a:ext cx="871251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开发中使用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更加普遍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，因此推荐大家使用“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#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了解即可。</a:t>
            </a:r>
          </a:p>
        </p:txBody>
      </p:sp>
      <p:sp>
        <p:nvSpPr>
          <p:cNvPr id="17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03569" y="5344837"/>
            <a:ext cx="8968101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8" name="流程图: 资料带 17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04580" y="5020592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7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注释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704" y="1764366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多行注释“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 */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示例代码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多行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注释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2798" y="2565698"/>
            <a:ext cx="5904656" cy="180020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5630" y="2762838"/>
            <a:ext cx="26164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/*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多行注释</a:t>
            </a:r>
          </a:p>
          <a:p>
            <a:pPr indent="266700" algn="just"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'Hello, PHP';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422798" y="5229994"/>
            <a:ext cx="633624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多行注释中可以嵌套单行注释，但不能嵌套多行注释。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519593" y="5122191"/>
            <a:ext cx="7311917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320604" y="479794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33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9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97210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在开发中，当需要将变量的值或各种类型的数据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输出到网页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中时，可用使用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提供了一系列的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，常用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691" y="2493690"/>
            <a:ext cx="6092825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863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020158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标记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标识符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输出语句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的使用，能够熟练编写简单的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程序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6694" y="2820074"/>
            <a:ext cx="9709797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注释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关键字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的使用，能够在程序中正确使用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注释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关键字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86694" y="3617874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变量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表达式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的使用，能够在程序中正确使用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变量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常量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表达式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1482047" y="4417792"/>
            <a:ext cx="9698457" cy="688077"/>
            <a:chOff x="978872" y="3338787"/>
            <a:chExt cx="5437064" cy="515938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的使用，能够使用不同的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数据类型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运算符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来操作数据</a:t>
              </a: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694" y="5220985"/>
            <a:ext cx="9709797" cy="685959"/>
            <a:chOff x="978872" y="2570437"/>
            <a:chExt cx="5437064" cy="514350"/>
          </a:xfrm>
        </p:grpSpPr>
        <p:sp>
          <p:nvSpPr>
            <p:cNvPr id="17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分支结构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循环结构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的使用，能够实现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条件判断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循环操作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704" y="1748425"/>
            <a:ext cx="103610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，如果输出其他类型的数据会自动转换成字符串，当输出多个数据时使用逗号“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echo</a:t>
            </a:r>
          </a:p>
        </p:txBody>
      </p:sp>
      <p:sp>
        <p:nvSpPr>
          <p:cNvPr id="8" name="矩形 7"/>
          <p:cNvSpPr/>
          <p:nvPr/>
        </p:nvSpPr>
        <p:spPr>
          <a:xfrm>
            <a:off x="2180316" y="2997746"/>
            <a:ext cx="7587298" cy="141883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80316" y="3152746"/>
            <a:ext cx="739773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'true';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'result=', 4;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result=4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676260" y="5170893"/>
            <a:ext cx="95050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不适合输出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，当需要输出数组和对象时，推荐使用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231561" y="5050183"/>
            <a:ext cx="10048221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032572" y="4725938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858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809586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的用法类似，区别在于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只能输出一个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print</a:t>
            </a:r>
            <a:endParaRPr lang="en-US" altLang="zh-CN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06774" y="2654459"/>
            <a:ext cx="7587298" cy="8640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1090" y="2809458"/>
            <a:ext cx="7249100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生命在于运动！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输出结果：生命在于运动！</a:t>
            </a:r>
          </a:p>
        </p:txBody>
      </p:sp>
    </p:spTree>
    <p:extLst>
      <p:ext uri="{BB962C8B-B14F-4D97-AF65-F5344CB8AC3E}">
        <p14:creationId xmlns:p14="http://schemas.microsoft.com/office/powerpoint/2010/main" val="23616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814646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可以输出任意类型的数据，如字符串、数组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print_r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7" name="矩形 6"/>
          <p:cNvSpPr/>
          <p:nvPr/>
        </p:nvSpPr>
        <p:spPr>
          <a:xfrm>
            <a:off x="2206774" y="2654459"/>
            <a:ext cx="7587298" cy="86409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75804" y="2809458"/>
            <a:ext cx="605967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print_r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('hello');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425159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输出语句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606" y="1716118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不仅可以输出一个或多个任意类型的数据，还可以获取数据的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和元素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2824" y="4149874"/>
            <a:ext cx="79128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整型数据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string(3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“PHP”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字符串型数据“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，字符串长度为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string(1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"C"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表示字符串型数据“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，字符串长度为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var_dump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1342678" y="2421682"/>
            <a:ext cx="9145016" cy="13681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7109" y="2593434"/>
            <a:ext cx="893706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(2);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(2) 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('PHP', 'C');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string(3) "PHP" string(1) "C" </a:t>
            </a:r>
          </a:p>
        </p:txBody>
      </p:sp>
    </p:spTree>
    <p:extLst>
      <p:ext uri="{BB962C8B-B14F-4D97-AF65-F5344CB8AC3E}">
        <p14:creationId xmlns:p14="http://schemas.microsoft.com/office/powerpoint/2010/main" val="96773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标识符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能够描述定义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标识符需要遵循的规则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标识符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49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标识符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153224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中，经常需要在程序中定义一些符号来标记某些实体，如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等，这些符号被称为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遵循一定的规则，具体规则如下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646" y="3176602"/>
            <a:ext cx="97930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只能由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下画线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0x80~0xff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范围内的字符组成。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不能以数字开头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区分大小写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983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标识符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598" y="1269554"/>
            <a:ext cx="972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下面列举一些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0493" y="2205658"/>
            <a:ext cx="60928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是合法标识符。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是合法标识符。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test88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是合法标识符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35029" y="1989634"/>
            <a:ext cx="40045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66test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123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是非法标识符。</a:t>
            </a:r>
          </a:p>
        </p:txBody>
      </p:sp>
    </p:spTree>
    <p:extLst>
      <p:ext uri="{BB962C8B-B14F-4D97-AF65-F5344CB8AC3E}">
        <p14:creationId xmlns:p14="http://schemas.microsoft.com/office/powerpoint/2010/main" val="18265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能够描述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概念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并能列举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的关键字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14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5" y="2515991"/>
            <a:ext cx="5300215" cy="2569987"/>
            <a:chOff x="3403598" y="2421469"/>
            <a:chExt cx="5040490" cy="2056732"/>
          </a:xfrm>
        </p:grpSpPr>
        <p:sp>
          <p:nvSpPr>
            <p:cNvPr id="8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81722"/>
            <a:ext cx="466783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中事先定义好并赋予特殊含义的标识符，也称作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保留字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。在使用关键字时，需要注意关键字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使用。</a:t>
            </a:r>
          </a:p>
        </p:txBody>
      </p:sp>
    </p:spTree>
    <p:extLst>
      <p:ext uri="{BB962C8B-B14F-4D97-AF65-F5344CB8AC3E}">
        <p14:creationId xmlns:p14="http://schemas.microsoft.com/office/powerpoint/2010/main" val="8127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638" y="1629594"/>
            <a:ext cx="576064" cy="352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4646" y="1917626"/>
            <a:ext cx="4490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常见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03057"/>
              </p:ext>
            </p:extLst>
          </p:nvPr>
        </p:nvGraphicFramePr>
        <p:xfrm>
          <a:off x="1774726" y="909514"/>
          <a:ext cx="9073014" cy="570504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60331410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31121930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  <a:gridCol w="2088238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halt_compiler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abstract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array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break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952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callable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class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401601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clone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const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continue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declare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95453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elseif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925528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empty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enddeclare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endfor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endforeach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endif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8905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marL="424815" indent="-37846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endswitch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endwhile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eval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exit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extends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551250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finally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foreach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524568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goto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implements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include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41329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include_once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instanceof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insteadof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interface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isset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1666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list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namespace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new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print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03020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require_once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91546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static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switch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81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throw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trait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327122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try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unset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while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03">
                <a:tc>
                  <a:txBody>
                    <a:bodyPr/>
                    <a:lstStyle/>
                    <a:p>
                      <a:pPr indent="46355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yield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540"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3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020158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循环嵌套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的使用，能够通过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循环嵌套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处理复杂的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程序逻辑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6694" y="2914112"/>
            <a:ext cx="9709797" cy="685959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跳转语句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循环结构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跳转语句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509316" y="3804088"/>
            <a:ext cx="9698457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流程控制替代语句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的语法，能够在程序中正确使用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流程控制替代语句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55B7ECE-9BF9-4306-B06D-44E3051C7EF5}"/>
              </a:ext>
            </a:extLst>
          </p:cNvPr>
          <p:cNvGrpSpPr/>
          <p:nvPr/>
        </p:nvGrpSpPr>
        <p:grpSpPr>
          <a:xfrm>
            <a:off x="1499051" y="4715478"/>
            <a:ext cx="9698457" cy="688077"/>
            <a:chOff x="978872" y="3338787"/>
            <a:chExt cx="5437064" cy="515938"/>
          </a:xfrm>
        </p:grpSpPr>
        <p:sp>
          <p:nvSpPr>
            <p:cNvPr id="13" name="Pentagon 6">
              <a:extLst>
                <a:ext uri="{FF2B5EF4-FFF2-40B4-BE49-F238E27FC236}">
                  <a16:creationId xmlns:a16="http://schemas.microsoft.com/office/drawing/2014/main" id="{ADA22A8C-8DFB-42FF-8563-7E9702ECEAE7}"/>
                </a:ext>
              </a:extLst>
            </p:cNvPr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文件包含语句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的使用，能够根据需求使用不同的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文件包含语句</a:t>
              </a:r>
            </a:p>
          </p:txBody>
        </p:sp>
        <p:sp>
          <p:nvSpPr>
            <p:cNvPr id="14" name="MH_Others_1">
              <a:extLst>
                <a:ext uri="{FF2B5EF4-FFF2-40B4-BE49-F238E27FC236}">
                  <a16:creationId xmlns:a16="http://schemas.microsoft.com/office/drawing/2014/main" id="{75984091-CA7D-486E-9BDD-4ADCCDD4BD5C}"/>
                </a:ext>
              </a:extLst>
            </p:cNvPr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变量、常量和表达式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84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变量的使用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，能够通过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传值赋值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引用赋值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两种方式进行变量赋值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105519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在程序运行期间，随时可能产生一些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临时数据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，这些数据可以通过变量来保存。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是保存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的容器，变量的表示方式为“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”，其中变量名遵循标识符的命名规则。</a:t>
            </a:r>
          </a:p>
        </p:txBody>
      </p:sp>
      <p:sp>
        <p:nvSpPr>
          <p:cNvPr id="3" name="矩形 2"/>
          <p:cNvSpPr/>
          <p:nvPr/>
        </p:nvSpPr>
        <p:spPr>
          <a:xfrm>
            <a:off x="910630" y="2349674"/>
            <a:ext cx="101531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弱类型语言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，变量不需要事先声明，就可以直接进行赋值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，赋值方式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两种。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5126" y="3357786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传值赋值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2422798" y="3789834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变量的赋值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90950" y="3576097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90950" y="4869954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375126" y="5043891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引用赋值</a:t>
            </a:r>
            <a:endParaRPr lang="zh-CN" altLang="en-US" sz="1865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41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70670" y="1763297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传值赋值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是将“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右边的数据赋值给左边的变量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传值赋值</a:t>
            </a:r>
          </a:p>
        </p:txBody>
      </p:sp>
      <p:sp>
        <p:nvSpPr>
          <p:cNvPr id="6" name="1"/>
          <p:cNvSpPr txBox="1"/>
          <p:nvPr>
            <p:custDataLst>
              <p:tags r:id="rId2"/>
            </p:custDataLst>
          </p:nvPr>
        </p:nvSpPr>
        <p:spPr>
          <a:xfrm>
            <a:off x="918703" y="3109266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引用赋值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70670" y="3707193"/>
            <a:ext cx="1044116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引用赋值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是实现变量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引用，相当于给变量起一个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别名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其中一个变量的值发生改变，另一个变量的值也会发生改变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8023" y="2353723"/>
            <a:ext cx="3501510" cy="7160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34432" y="2413505"/>
            <a:ext cx="28178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$result =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number;</a:t>
            </a:r>
          </a:p>
        </p:txBody>
      </p:sp>
      <p:sp>
        <p:nvSpPr>
          <p:cNvPr id="14" name="矩形 13"/>
          <p:cNvSpPr/>
          <p:nvPr/>
        </p:nvSpPr>
        <p:spPr>
          <a:xfrm>
            <a:off x="3758023" y="4924776"/>
            <a:ext cx="3501510" cy="7160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23024" y="5005793"/>
            <a:ext cx="30407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$result =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$number;</a:t>
            </a:r>
          </a:p>
        </p:txBody>
      </p:sp>
    </p:spTree>
    <p:extLst>
      <p:ext uri="{BB962C8B-B14F-4D97-AF65-F5344CB8AC3E}">
        <p14:creationId xmlns:p14="http://schemas.microsoft.com/office/powerpoint/2010/main" val="28885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751849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可变变量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可变变量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动态改变变量的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名称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可变变量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32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可变变量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996380"/>
            <a:ext cx="1013609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，可以将另外一个变量的值作为该变量的名称。</a:t>
            </a:r>
          </a:p>
        </p:txBody>
      </p:sp>
      <p:sp>
        <p:nvSpPr>
          <p:cNvPr id="7" name="矩形 6"/>
          <p:cNvSpPr/>
          <p:nvPr/>
        </p:nvSpPr>
        <p:spPr>
          <a:xfrm>
            <a:off x="2737712" y="1600876"/>
            <a:ext cx="3501510" cy="359635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8826" y="1660658"/>
            <a:ext cx="36052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'say';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$say = 'Hello';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$Hello = 'Lucy';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变量的值：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$a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'$$a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变量的值：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'$$$a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变量的值：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$$$a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67586" name="Picture 2" descr="可变变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8" y="1784854"/>
            <a:ext cx="3882998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800082" y="5552413"/>
            <a:ext cx="731945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的值是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可变变量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$$a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就会出现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非法变量名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的情况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55384" y="5431703"/>
            <a:ext cx="7980182" cy="7492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2" name="流程图: 资料带 11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56394" y="5107458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43278" y="380469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$say</a:t>
            </a:r>
          </a:p>
          <a:p>
            <a:endParaRPr lang="en-US" altLang="zh-CN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$$say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1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$Hello</a:t>
            </a:r>
            <a:endParaRPr lang="zh-CN" altLang="en-US" sz="1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879182" y="4001666"/>
            <a:ext cx="864096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095206" y="4812804"/>
            <a:ext cx="64807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46" y="3706568"/>
            <a:ext cx="567984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常量的使用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define()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或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const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来定义常量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159102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2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053530"/>
            <a:ext cx="105851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脚本运行过程中，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常量的值始终不变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的特点是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一旦被定义就不能被修改或重新定义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，数学中的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圆周率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，其值是固定且不能被改变的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的命名遵循标识符的命名规则，习惯上总是使用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大写字母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定义常量名称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126" y="3357786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en-US" altLang="zh-CN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define()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函数</a:t>
            </a:r>
          </a:p>
        </p:txBody>
      </p:sp>
      <p:sp>
        <p:nvSpPr>
          <p:cNvPr id="6" name="六边形 5"/>
          <p:cNvSpPr/>
          <p:nvPr/>
        </p:nvSpPr>
        <p:spPr>
          <a:xfrm>
            <a:off x="2422798" y="3789834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常量的定义方式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90950" y="3576097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90950" y="4869954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5126" y="5043891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865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const</a:t>
            </a:r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</p:spTree>
    <p:extLst>
      <p:ext uri="{BB962C8B-B14F-4D97-AF65-F5344CB8AC3E}">
        <p14:creationId xmlns:p14="http://schemas.microsoft.com/office/powerpoint/2010/main" val="16111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2638" y="1722358"/>
            <a:ext cx="4680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define()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define()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1054646" y="3374872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表示常量的名称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表示常量值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个可选参数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用于指定常量名是否区分大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小写，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，表示常量名在默认情况下区分大小写。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PHP7.3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中已经废弃了定义不区分大小写常量的功能）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909670" y="2425731"/>
            <a:ext cx="5417784" cy="7160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55167" y="2485513"/>
            <a:ext cx="517641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define(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常量名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常量值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是否区分大小写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8923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834418"/>
            <a:ext cx="106491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，只需在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后面跟上一个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en-US" altLang="zh-CN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const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关键字</a:t>
            </a:r>
          </a:p>
        </p:txBody>
      </p:sp>
      <p:sp>
        <p:nvSpPr>
          <p:cNvPr id="7" name="矩形 6"/>
          <p:cNvSpPr/>
          <p:nvPr/>
        </p:nvSpPr>
        <p:spPr>
          <a:xfrm>
            <a:off x="2278782" y="2594273"/>
            <a:ext cx="6408712" cy="12200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0597" y="2697488"/>
            <a:ext cx="5785558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R = 6;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'R=', R;	              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R=6</a:t>
            </a:r>
          </a:p>
        </p:txBody>
      </p:sp>
    </p:spTree>
    <p:extLst>
      <p:ext uri="{BB962C8B-B14F-4D97-AF65-F5344CB8AC3E}">
        <p14:creationId xmlns:p14="http://schemas.microsoft.com/office/powerpoint/2010/main" val="155066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1714674"/>
            <a:ext cx="10269847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一门语言就像盖大楼一样，要想盖一幢安全、稳固的大楼，必须要有一个夯实的地基。同样的道理，要想熟练使用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网站开发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，必须先对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的语法基础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进行学习。本章将对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的基本语法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流程控制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文件包含语句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预定义常量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的使用，能够通过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预定义常量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获取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相关信息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9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</a:p>
        </p:txBody>
      </p:sp>
      <p:pic>
        <p:nvPicPr>
          <p:cNvPr id="11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899445" y="2515991"/>
            <a:ext cx="5300215" cy="2569987"/>
            <a:chOff x="3403598" y="2421469"/>
            <a:chExt cx="5040490" cy="2056732"/>
          </a:xfrm>
        </p:grpSpPr>
        <p:sp>
          <p:nvSpPr>
            <p:cNvPr id="14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895477" y="929590"/>
              <a:ext cx="2056732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5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781722"/>
            <a:ext cx="4793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为了方便开发人员的使用，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预先定义好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的常量来获取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中的信息。预定义常量的使用非常简单，使用“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常量名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语句即可查看常量的值。</a:t>
            </a:r>
          </a:p>
        </p:txBody>
      </p:sp>
    </p:spTree>
    <p:extLst>
      <p:ext uri="{BB962C8B-B14F-4D97-AF65-F5344CB8AC3E}">
        <p14:creationId xmlns:p14="http://schemas.microsoft.com/office/powerpoint/2010/main" val="11870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2990"/>
              </p:ext>
            </p:extLst>
          </p:nvPr>
        </p:nvGraphicFramePr>
        <p:xfrm>
          <a:off x="1054646" y="1894008"/>
          <a:ext cx="9649072" cy="40847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__FILE__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文件的完整路径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__LINE__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文件中当前代码的行号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PHP_VERSION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的版本信息，如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7.2.15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PHP_OS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环境的操作系统类型，如：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WINNT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08755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PHP_INT_MAX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环境中整型数的最大值，如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位操作系统中为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2147483647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64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位操作系统中为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9223372036854775807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0167"/>
                  </a:ext>
                </a:extLst>
              </a:tr>
              <a:tr h="558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PHP_INT_SIZE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中整型数的字长，如：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2183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82638" y="1150525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中常用的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预定义常量</a:t>
            </a:r>
            <a:r>
              <a:rPr lang="zh-CN" altLang="zh-CN" sz="20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如表所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07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预定义常量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01019"/>
              </p:ext>
            </p:extLst>
          </p:nvPr>
        </p:nvGraphicFramePr>
        <p:xfrm>
          <a:off x="1143691" y="1413570"/>
          <a:ext cx="9790552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94504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7845511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常量名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该常量是一个真值（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33699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该常量是一个假值（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9744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该常量是一个空值（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678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E_ERROR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表示运行时的致命性错误，值为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1198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E_WARNING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表示运行时的警告错误（非致命），值为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79664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E_PARSE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表示编译时的解析错误，值为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E_NOTICE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表示运行时的提醒信息，值为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1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0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表达式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的概念，能够说出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表达式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的作用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38280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2.2.5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表达式</a:t>
            </a:r>
          </a:p>
        </p:txBody>
      </p:sp>
      <p:sp>
        <p:nvSpPr>
          <p:cNvPr id="3" name="矩形 2"/>
          <p:cNvSpPr/>
          <p:nvPr/>
        </p:nvSpPr>
        <p:spPr>
          <a:xfrm>
            <a:off x="838622" y="981522"/>
            <a:ext cx="108012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中非常重要的基石，任何有值的内容都可以理解为表达式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+ 4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都可以看成表达式，下面列举一些表达式。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1270670" y="2130482"/>
            <a:ext cx="8928992" cy="388843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35896" y="2190264"/>
            <a:ext cx="808770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1;    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 = 1;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 + 4;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+ 4”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$a + 4;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+ 4”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 = $a = 1;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1”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5, 6;   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PHP_VERSION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PHP_VERSION”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($b);     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($a + $b);      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输出表达式“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 $b”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</a:p>
        </p:txBody>
      </p:sp>
    </p:spTree>
    <p:extLst>
      <p:ext uri="{BB962C8B-B14F-4D97-AF65-F5344CB8AC3E}">
        <p14:creationId xmlns:p14="http://schemas.microsoft.com/office/powerpoint/2010/main" val="4179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常用的数据类型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，能够利用合适的数据类型来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保存数据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90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657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都有其对应的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，不同的数据类型存储的数据也不同。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1701602"/>
            <a:ext cx="9433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类数据类型，分别为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复合类型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特殊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388" y="2268208"/>
            <a:ext cx="3975026" cy="38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773187"/>
            <a:ext cx="1064911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逻辑判断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只有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两个值，表示事物的“真”和“假”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不区分大小写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布尔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4726" y="3141762"/>
            <a:ext cx="7560840" cy="108328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952" y="3201544"/>
            <a:ext cx="70795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$flag1 = true;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赋值给变量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$flag1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$flag2 = false;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赋值为变量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$flag2</a:t>
            </a:r>
          </a:p>
        </p:txBody>
      </p:sp>
    </p:spTree>
    <p:extLst>
      <p:ext uri="{BB962C8B-B14F-4D97-AF65-F5344CB8AC3E}">
        <p14:creationId xmlns:p14="http://schemas.microsoft.com/office/powerpoint/2010/main" val="174598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37714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865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439944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35496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基本语法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696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变量、常量和表达式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437779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数据类型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1783" y="1701602"/>
            <a:ext cx="106201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，它可用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八进制数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十六进制数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来表示，且前面可以加上“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或“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符号，表示正数或负数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整型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34766" y="2925738"/>
            <a:ext cx="7560840" cy="158417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99992" y="3057528"/>
            <a:ext cx="707959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oct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073;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八进制数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59;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十进制数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$hex = 0x3b;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十六进制数</a:t>
            </a:r>
          </a:p>
        </p:txBody>
      </p:sp>
      <p:sp>
        <p:nvSpPr>
          <p:cNvPr id="5" name="矩形 4"/>
          <p:cNvSpPr/>
          <p:nvPr/>
        </p:nvSpPr>
        <p:spPr>
          <a:xfrm>
            <a:off x="1133422" y="4732104"/>
            <a:ext cx="72541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八进制数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0~7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表示，数字前必须加上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十六进制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0~9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A~F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表示，数字前必须加上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0x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2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688725"/>
            <a:ext cx="106491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整型数值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大于系统的整型数所能表示的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最大范围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时，将会被自动转换为浮点型。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1291" y="3028528"/>
            <a:ext cx="609282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位系统为例，演示整型超出最大范围的情况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整型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2758" y="2493690"/>
            <a:ext cx="7560840" cy="21602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27984" y="2683580"/>
            <a:ext cx="70795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$number1 = 2147483647;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($number1);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(2147483647)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$number2 = 2147483648;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($number2);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float(2147483648)</a:t>
            </a:r>
          </a:p>
        </p:txBody>
      </p:sp>
      <p:sp>
        <p:nvSpPr>
          <p:cNvPr id="5" name="矩形 4"/>
          <p:cNvSpPr/>
          <p:nvPr/>
        </p:nvSpPr>
        <p:spPr>
          <a:xfrm>
            <a:off x="951162" y="4862403"/>
            <a:ext cx="101125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位系统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中整型的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取值范围是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-2147483648 ~ 2147483647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64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位系统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取值范围是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-9223372036854775808 ~ 9223372036854775807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19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694921"/>
            <a:ext cx="1058517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可以保存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在程序中用来表示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的有效位数是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14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，有效位数是指从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最左边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第一个不为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的数开始，直到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末尾数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，且不包括小数点。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中通常用两种方式表示浮点数：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科学记数法格式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浮点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8902" y="4005858"/>
            <a:ext cx="5400600" cy="106510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24128" y="4061257"/>
            <a:ext cx="32631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$fnum1 = 1.759;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$fnum2 = -4.382;</a:t>
            </a:r>
          </a:p>
        </p:txBody>
      </p:sp>
    </p:spTree>
    <p:extLst>
      <p:ext uri="{BB962C8B-B14F-4D97-AF65-F5344CB8AC3E}">
        <p14:creationId xmlns:p14="http://schemas.microsoft.com/office/powerpoint/2010/main" val="50354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浮点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型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8704" y="1773610"/>
            <a:ext cx="10649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科学记数法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是一种记数的方法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，即把一个数表示成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次幂相乘的形式。代码中一般使用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5×10</a:t>
            </a:r>
            <a:r>
              <a:rPr lang="en-US" altLang="zh-CN" sz="2000" baseline="30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可以写成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5E3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5e3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科学记数法格式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示例：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6854" y="3645818"/>
            <a:ext cx="6768752" cy="106510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2080" y="3701217"/>
            <a:ext cx="6503526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$fnum3 = 1.234E-2; 	</a:t>
            </a:r>
            <a:r>
              <a:rPr lang="pt-BR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0.01234</a:t>
            </a:r>
          </a:p>
          <a:p>
            <a:pPr indent="266700" algn="just">
              <a:lnSpc>
                <a:spcPct val="150000"/>
              </a:lnSpc>
            </a:pP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$fnum4 = 7.469E-4; 	</a:t>
            </a:r>
            <a:r>
              <a:rPr lang="pt-BR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pt-BR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pt-BR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0.0007469</a:t>
            </a:r>
          </a:p>
        </p:txBody>
      </p:sp>
    </p:spTree>
    <p:extLst>
      <p:ext uri="{BB962C8B-B14F-4D97-AF65-F5344CB8AC3E}">
        <p14:creationId xmlns:p14="http://schemas.microsoft.com/office/powerpoint/2010/main" val="4145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8" name="矩形 7"/>
          <p:cNvSpPr/>
          <p:nvPr/>
        </p:nvSpPr>
        <p:spPr>
          <a:xfrm>
            <a:off x="1054646" y="1773610"/>
            <a:ext cx="9612028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由字母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数字等各种字符组成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字符序列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5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1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6" name="矩形 5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9" name="矩形 8"/>
          <p:cNvSpPr/>
          <p:nvPr/>
        </p:nvSpPr>
        <p:spPr>
          <a:xfrm>
            <a:off x="1141434" y="2213319"/>
            <a:ext cx="1005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变量不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双引号字符串中的变量会被解析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4686" y="2901539"/>
            <a:ext cx="4752528" cy="23042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79912" y="2956938"/>
            <a:ext cx="398324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$number = 100;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'$number='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$number;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'&lt;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"$number="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$number;</a:t>
            </a:r>
          </a:p>
        </p:txBody>
      </p:sp>
      <p:pic>
        <p:nvPicPr>
          <p:cNvPr id="68610" name="Picture 2" descr="qou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4" y="3297583"/>
            <a:ext cx="397692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51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10" name="矩形 9"/>
          <p:cNvSpPr/>
          <p:nvPr/>
        </p:nvSpPr>
        <p:spPr>
          <a:xfrm>
            <a:off x="1141434" y="2213319"/>
            <a:ext cx="10051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中如果要使用一些特殊符号，则需要使用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转义字符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对其进行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2798" y="3025400"/>
            <a:ext cx="7416824" cy="130601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88024" y="3206389"/>
            <a:ext cx="69355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\"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输出结果：嵌套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348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75217"/>
              </p:ext>
            </p:extLst>
          </p:nvPr>
        </p:nvGraphicFramePr>
        <p:xfrm>
          <a:off x="1846734" y="2277666"/>
          <a:ext cx="8496944" cy="39749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转义字符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LF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水平制表符（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\v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垂直制表符（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VT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08755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Escape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ESC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0167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\f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换页（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ASCII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字符集中的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21833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\\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反斜线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33699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\$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美元符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97442"/>
                  </a:ext>
                </a:extLst>
              </a:tr>
              <a:tr h="3974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\"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双引号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14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8" name="矩形 7"/>
          <p:cNvSpPr/>
          <p:nvPr/>
        </p:nvSpPr>
        <p:spPr>
          <a:xfrm>
            <a:off x="982638" y="1729020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单引号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和双引号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5" name="矩形 4"/>
          <p:cNvSpPr/>
          <p:nvPr/>
        </p:nvSpPr>
        <p:spPr>
          <a:xfrm>
            <a:off x="1143691" y="2248630"/>
            <a:ext cx="96120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双引号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字符串中包含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时，可能会出现变量与字符串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混淆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的问题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3691" y="2781722"/>
            <a:ext cx="532859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解决办法：为变量添加“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{}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22798" y="3601464"/>
            <a:ext cx="7416824" cy="213258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8024" y="3782453"/>
            <a:ext cx="69355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'ma';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$apple = 'test';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"$apple";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不解析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test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"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{$</a:t>
            </a: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ple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解析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maple</a:t>
            </a:r>
          </a:p>
        </p:txBody>
      </p:sp>
    </p:spTree>
    <p:extLst>
      <p:ext uri="{BB962C8B-B14F-4D97-AF65-F5344CB8AC3E}">
        <p14:creationId xmlns:p14="http://schemas.microsoft.com/office/powerpoint/2010/main" val="37504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常用的数据类型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978469" y="1729020"/>
            <a:ext cx="41086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语法结构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字符串型</a:t>
            </a:r>
          </a:p>
        </p:txBody>
      </p:sp>
      <p:sp>
        <p:nvSpPr>
          <p:cNvPr id="9" name="矩形 8"/>
          <p:cNvSpPr/>
          <p:nvPr/>
        </p:nvSpPr>
        <p:spPr>
          <a:xfrm>
            <a:off x="1143690" y="2270115"/>
            <a:ext cx="100640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的语法结构都是以“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&lt;&lt;&lt;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开始，后面紧跟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标识符名称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，结束标识符名称与开始标识符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名称应相同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，结束标识符要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单独占一行且顶格书写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，以分号结尾。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1588" y="4105519"/>
            <a:ext cx="2448272" cy="14845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8782" y="4142492"/>
            <a:ext cx="25430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开始标识符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字符串内容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结束标识符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2" name="矩形 11"/>
          <p:cNvSpPr/>
          <p:nvPr/>
        </p:nvSpPr>
        <p:spPr>
          <a:xfrm>
            <a:off x="2235563" y="3572712"/>
            <a:ext cx="228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heredoc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zh-CN" altLang="zh-CN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19709" y="3572712"/>
            <a:ext cx="2261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9240" algn="just"/>
            <a:r>
              <a:rPr lang="en-US" altLang="zh-CN" sz="18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nowdoc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</a:t>
            </a:r>
            <a:r>
              <a:rPr lang="zh-CN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</a:t>
            </a:r>
            <a:endParaRPr lang="zh-CN" altLang="en-US" sz="18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4448" y="4105520"/>
            <a:ext cx="2543086" cy="148451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04448" y="4170146"/>
            <a:ext cx="24218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&lt;&lt;&lt;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开始标识符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字符串内容</a:t>
            </a:r>
          </a:p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结束标识符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7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37714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865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439944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35496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运算符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696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流程控制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437779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文件包含语句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10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数据类型检测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，能够检测数据类型是否符合预期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334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197546"/>
            <a:ext cx="1000911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中，当对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数据进行运算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时，如果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数据类型不符合预期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可能会导致程序出错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检测数据类型是否符合预期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is_*()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形式的内置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105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为要检测的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为检测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1047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表示数据类型符合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要求。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1047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表示数据类型不符合要求。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37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46485"/>
              </p:ext>
            </p:extLst>
          </p:nvPr>
        </p:nvGraphicFramePr>
        <p:xfrm>
          <a:off x="1918742" y="1197546"/>
          <a:ext cx="8424936" cy="45365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040560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4536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函数名称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is_bool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检测是否为布尔型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is_string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检测是否为字符串型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is_float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检测是否为浮点型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is_int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检测是否为整型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08755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is_null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检测是否为空值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860167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is_array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121833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is_resource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检测是否为资源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933699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is_object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检测是否为对象类型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197442"/>
                  </a:ext>
                </a:extLst>
              </a:tr>
              <a:tr h="453650">
                <a:tc>
                  <a:txBody>
                    <a:bodyPr/>
                    <a:lstStyle/>
                    <a:p>
                      <a:pPr indent="26924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is_numeric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检测是否为数字或由数字组成的字符串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11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数据类型检测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606" y="1199152"/>
            <a:ext cx="10009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对检测结果进行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打印输出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42678" y="2025334"/>
            <a:ext cx="8496944" cy="242061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58702" y="2170623"/>
            <a:ext cx="79208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is_bool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('1'));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is_string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is_float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('23'));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('23.0'));	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bool(false)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is_numeric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('45.6'));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</p:txBody>
      </p:sp>
    </p:spTree>
    <p:extLst>
      <p:ext uri="{BB962C8B-B14F-4D97-AF65-F5344CB8AC3E}">
        <p14:creationId xmlns:p14="http://schemas.microsoft.com/office/powerpoint/2010/main" val="29705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数据类型转换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，能够进行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自动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类型转换和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强制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类型转换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476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5131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操作两个数据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时，如果两个数据的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数据类型不同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，则无法进行相关的操作，需要将这两个数据转换成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统一的数据类型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后才能进行操作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75126" y="2781722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自动类型转换</a:t>
            </a:r>
          </a:p>
        </p:txBody>
      </p:sp>
      <p:sp>
        <p:nvSpPr>
          <p:cNvPr id="6" name="六边形 5"/>
          <p:cNvSpPr/>
          <p:nvPr/>
        </p:nvSpPr>
        <p:spPr>
          <a:xfrm>
            <a:off x="2422798" y="3213770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90950" y="3000033"/>
            <a:ext cx="1499167" cy="5111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790950" y="4293890"/>
            <a:ext cx="1499167" cy="4421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375126" y="4467827"/>
            <a:ext cx="2914159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411617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1502" y="1701602"/>
            <a:ext cx="1079032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自动类型转换是指当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参与运算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的两个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再进行运算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常见的自动类型转换有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种：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0590" y="2834944"/>
            <a:ext cx="9289032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）自动转换成布尔型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）自动转换成整型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924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）自动转换成字符串型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</p:spTree>
    <p:extLst>
      <p:ext uri="{BB962C8B-B14F-4D97-AF65-F5344CB8AC3E}">
        <p14:creationId xmlns:p14="http://schemas.microsoft.com/office/powerpoint/2010/main" val="15351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2392" y="2205658"/>
            <a:ext cx="10657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0.0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空字符串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'0'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这些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时，都会被转为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，其他数据则会被转为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8622" y="1731359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）自动转换成布尔型</a:t>
            </a:r>
          </a:p>
        </p:txBody>
      </p:sp>
      <p:sp>
        <p:nvSpPr>
          <p:cNvPr id="8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9" name="矩形 8"/>
          <p:cNvSpPr/>
          <p:nvPr/>
        </p:nvSpPr>
        <p:spPr>
          <a:xfrm>
            <a:off x="2782838" y="3269866"/>
            <a:ext cx="6048672" cy="19805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6519" y="3360731"/>
            <a:ext cx="568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var_dump(0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var_dump(0.0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var_dump(''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var_dump('0' == false);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bool(true)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901808" y="5453477"/>
            <a:ext cx="8441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==”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，用于比较两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个值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如果两个值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不同，就会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自动转换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相同的数据类型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后再进行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457110" y="5411895"/>
            <a:ext cx="9102592" cy="971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4" name="流程图: 资料带 13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258120" y="5087650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21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622" y="1731359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）自动转换成整型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8" name="矩形 7"/>
          <p:cNvSpPr/>
          <p:nvPr/>
        </p:nvSpPr>
        <p:spPr>
          <a:xfrm>
            <a:off x="906813" y="2148178"/>
            <a:ext cx="10873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时，将直接对浮点数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向下取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5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时，布尔值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成整型值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，布尔值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成整型值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94806" y="3413882"/>
            <a:ext cx="6192688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6478" y="3504747"/>
            <a:ext cx="603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var_dump(true + 1);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 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int(2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indent="266700" algn="just">
              <a:lnSpc>
                <a:spcPct val="150000"/>
              </a:lnSpc>
            </a:pP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var_dump(false + 1);	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 </a:t>
            </a:r>
            <a:r>
              <a:rPr lang="da-DK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int(1</a:t>
            </a:r>
            <a:r>
              <a:rPr lang="da-DK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1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2155716"/>
            <a:ext cx="102251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字符串是以数字开始，则使用该数值，否则转换为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4646" y="4165786"/>
            <a:ext cx="58349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'1PHP'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被自动转换成了整型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'PHP1'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被自动转换成了整型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622" y="1731359"/>
            <a:ext cx="2643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）自动转换成整型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10" name="矩形 9"/>
          <p:cNvSpPr/>
          <p:nvPr/>
        </p:nvSpPr>
        <p:spPr>
          <a:xfrm>
            <a:off x="2494806" y="2853730"/>
            <a:ext cx="6192688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76478" y="2944595"/>
            <a:ext cx="603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('1PHP'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+ 1);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int(2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('PHP1'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+ 1);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int(1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41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基本语法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2154147"/>
            <a:ext cx="105851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会被转换成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 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'1'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布尔值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会被转换成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空字符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622" y="1731359"/>
            <a:ext cx="3156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）自动转换成字符串型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10" name="矩形 9"/>
          <p:cNvSpPr/>
          <p:nvPr/>
        </p:nvSpPr>
        <p:spPr>
          <a:xfrm>
            <a:off x="2134766" y="3382836"/>
            <a:ext cx="8208912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6438" y="3473701"/>
            <a:ext cx="77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'true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被转换成字符串：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.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被转换成字符串：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'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被转换成字符串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false;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被转换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291432" y="5201462"/>
            <a:ext cx="798023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用于对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前后两个数据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拼接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，拼接时会发生</a:t>
            </a: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自动类型转换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4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846734" y="5122191"/>
            <a:ext cx="8064896" cy="6821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5" name="流程图: 资料带 14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647744" y="4797946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2260082"/>
            <a:ext cx="9162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数据转换成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时，直接将数字转换成字符串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形式。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622" y="1731359"/>
            <a:ext cx="3156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）自动转换成字符串型</a:t>
            </a:r>
          </a:p>
        </p:txBody>
      </p:sp>
      <p:sp>
        <p:nvSpPr>
          <p:cNvPr id="9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自动类型转换</a:t>
            </a:r>
          </a:p>
        </p:txBody>
      </p:sp>
      <p:sp>
        <p:nvSpPr>
          <p:cNvPr id="10" name="矩形 9"/>
          <p:cNvSpPr/>
          <p:nvPr/>
        </p:nvSpPr>
        <p:spPr>
          <a:xfrm>
            <a:off x="1774726" y="2991598"/>
            <a:ext cx="7704856" cy="116804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6398" y="3082463"/>
            <a:ext cx="776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var_dump(1 . 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'PHP');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string(4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"1PHP"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var_dump(3.14 . 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'PHP');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sv-SE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string(7</a:t>
            </a: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"3.14PHP"</a:t>
            </a:r>
          </a:p>
        </p:txBody>
      </p:sp>
    </p:spTree>
    <p:extLst>
      <p:ext uri="{BB962C8B-B14F-4D97-AF65-F5344CB8AC3E}">
        <p14:creationId xmlns:p14="http://schemas.microsoft.com/office/powerpoint/2010/main" val="5020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701602"/>
            <a:ext cx="10577102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自动类型转换是由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内部自动完成的，开发人员无法干预。如果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开发人员想要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手动对数据进行类型转换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，则可以通过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强制类型转换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9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强制类型转换是指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将某个数据或变量转换成想要的数据类型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格式如下。</a:t>
            </a:r>
          </a:p>
        </p:txBody>
      </p:sp>
      <p:sp>
        <p:nvSpPr>
          <p:cNvPr id="7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强制类型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转换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62958" y="3588972"/>
            <a:ext cx="3672408" cy="7262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44630" y="3679837"/>
            <a:ext cx="33027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（目标类型）变量或数据</a:t>
            </a:r>
          </a:p>
        </p:txBody>
      </p:sp>
    </p:spTree>
    <p:extLst>
      <p:ext uri="{BB962C8B-B14F-4D97-AF65-F5344CB8AC3E}">
        <p14:creationId xmlns:p14="http://schemas.microsoft.com/office/powerpoint/2010/main" val="170691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8704" y="1802588"/>
            <a:ext cx="91620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类型有多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个，如表所示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Intval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28523"/>
              </p:ext>
            </p:extLst>
          </p:nvPr>
        </p:nvGraphicFramePr>
        <p:xfrm>
          <a:off x="1902474" y="2534434"/>
          <a:ext cx="8208911" cy="315832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04483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147899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2432003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789580"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目标类型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目标类型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155575"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boolean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强制转为布尔型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(float)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强制转为浮点型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789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强制转为字符串型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(array)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强制转为数组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7895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(integer)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强制转为整型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(object)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强制转为对象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  <p:sp>
        <p:nvSpPr>
          <p:cNvPr id="6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强制类型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转换</a:t>
            </a:r>
            <a:endParaRPr lang="zh-CN" altLang="en-US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6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算术运算符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的使用，能够利用算术运算符进行数学运算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5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622" y="1018412"/>
            <a:ext cx="106571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算术运算符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就是用于对数值类型的变量及常量进行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数学运算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44489"/>
              </p:ext>
            </p:extLst>
          </p:nvPr>
        </p:nvGraphicFramePr>
        <p:xfrm>
          <a:off x="1774726" y="1773610"/>
          <a:ext cx="8352927" cy="403244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18714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3161806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1440159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5 + 5;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6 - 4;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3 * 4;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733425"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5 / 5;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8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取模（即算术中的求余数）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7 % 5;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幂运算（</a:t>
                      </a: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PHP 5.6</a:t>
                      </a:r>
                      <a:r>
                        <a:rPr lang="zh-CN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新增）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echo 3 ** 4;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81</a:t>
                      </a:r>
                      <a:endParaRPr lang="zh-CN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7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算术运算符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25328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6" name="TextBox 38"/>
          <p:cNvSpPr txBox="1"/>
          <p:nvPr/>
        </p:nvSpPr>
        <p:spPr>
          <a:xfrm>
            <a:off x="1561999" y="1656276"/>
            <a:ext cx="9309785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算术运算符使用时应注意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以下两点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marL="457200" indent="-457200" algn="just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四则混合运算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时，运算顺序要遵循数学中“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先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乘除后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加减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”的原则。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在进行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取模运算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时，运算结果的正负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取决于被模数（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%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左边的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）的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符号，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 模数（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%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右边的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数）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符号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无关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。例如，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(-8) % 7 = -1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8 % (-7) = 1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7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8" name="矩形 93"/>
          <p:cNvSpPr/>
          <p:nvPr/>
        </p:nvSpPr>
        <p:spPr>
          <a:xfrm rot="10800000">
            <a:off x="10823731" y="376583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65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赋值运算符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的使用，能够利用赋值运算符进行赋值操作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3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4606" y="1053530"/>
            <a:ext cx="10441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是一个二元运算符，它有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两个操作数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，用来对这两个操作数进行相应的运算。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76851"/>
              </p:ext>
            </p:extLst>
          </p:nvPr>
        </p:nvGraphicFramePr>
        <p:xfrm>
          <a:off x="1342678" y="1629594"/>
          <a:ext cx="8983962" cy="45365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5111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033263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3007297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6799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加并赋值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+= $</a:t>
                      </a:r>
                      <a:r>
                        <a:rPr lang="en-US" sz="1600" kern="0" dirty="0" smtClean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b;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5; $b = 2;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减并赋值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-= $b;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2;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*= $b;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6;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$a /= $b;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1.5;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模并赋值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 $a %= $b;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连接并赋值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'abc'; $a .= 'def';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</a:t>
                      </a:r>
                      <a:r>
                        <a:rPr lang="en-US" sz="1600" kern="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abcdef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';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幂运算并赋值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$a **= 5;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77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338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标记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PHP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代码嵌入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HTML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087094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2598" y="1144941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执行顺序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从右到</a:t>
            </a:r>
            <a:r>
              <a:rPr lang="zh-CN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2799313"/>
            <a:ext cx="8856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赋值给变量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third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$third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second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457200" indent="-457200" algn="just">
              <a:lnSpc>
                <a:spcPct val="150000"/>
              </a:lnSpc>
              <a:spcAft>
                <a:spcPts val="0"/>
              </a:spcAft>
              <a:buFont typeface="+mj-ea"/>
              <a:buAutoNum type="circleNumDbPlain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把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$second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的值赋值给变量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first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2603" y="1857531"/>
            <a:ext cx="7704856" cy="62436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4275" y="1922020"/>
            <a:ext cx="77672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$first = $second = $third = 3;		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个变量同时赋值</a:t>
            </a:r>
          </a:p>
        </p:txBody>
      </p:sp>
    </p:spTree>
    <p:extLst>
      <p:ext uri="{BB962C8B-B14F-4D97-AF65-F5344CB8AC3E}">
        <p14:creationId xmlns:p14="http://schemas.microsoft.com/office/powerpoint/2010/main" val="396765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053546"/>
            <a:ext cx="10582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%=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表示先将运算符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的值进行运算，然后把运算结果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的变量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664920" y="3495374"/>
            <a:ext cx="60928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+= 4;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相当于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以下代码。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7310" y="2179806"/>
            <a:ext cx="2934137" cy="10841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8982" y="2244295"/>
            <a:ext cx="26787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5;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+= 4;</a:t>
            </a:r>
          </a:p>
        </p:txBody>
      </p:sp>
      <p:sp>
        <p:nvSpPr>
          <p:cNvPr id="11" name="矩形 10"/>
          <p:cNvSpPr/>
          <p:nvPr/>
        </p:nvSpPr>
        <p:spPr>
          <a:xfrm>
            <a:off x="3953157" y="4140699"/>
            <a:ext cx="2934137" cy="58523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78982" y="4169375"/>
            <a:ext cx="267876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 = $a + 4;</a:t>
            </a:r>
          </a:p>
        </p:txBody>
      </p:sp>
    </p:spTree>
    <p:extLst>
      <p:ext uri="{BB962C8B-B14F-4D97-AF65-F5344CB8AC3E}">
        <p14:creationId xmlns:p14="http://schemas.microsoft.com/office/powerpoint/2010/main" val="167212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7798" y="1431309"/>
            <a:ext cx="5998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表示对两个字符串进行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操作。</a:t>
            </a:r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927586" y="3530582"/>
            <a:ext cx="540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.= 'PHP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相当于以下代码。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1962" y="2075321"/>
            <a:ext cx="2934137" cy="10841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3634" y="2139810"/>
            <a:ext cx="2678763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$str = 'I love ';</a:t>
            </a:r>
          </a:p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$str .= 'PHP';</a:t>
            </a:r>
          </a:p>
        </p:txBody>
      </p:sp>
      <p:sp>
        <p:nvSpPr>
          <p:cNvPr id="9" name="矩形 8"/>
          <p:cNvSpPr/>
          <p:nvPr/>
        </p:nvSpPr>
        <p:spPr>
          <a:xfrm>
            <a:off x="4313197" y="4178654"/>
            <a:ext cx="2934137" cy="7633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94869" y="4284614"/>
            <a:ext cx="267876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sv-SE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$str = $str . 'PHP';</a:t>
            </a:r>
          </a:p>
        </p:txBody>
      </p:sp>
    </p:spTree>
    <p:extLst>
      <p:ext uri="{BB962C8B-B14F-4D97-AF65-F5344CB8AC3E}">
        <p14:creationId xmlns:p14="http://schemas.microsoft.com/office/powerpoint/2010/main" val="191679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比较运算符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的使用，能够对两个变量或表达式进行比较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70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988218"/>
            <a:ext cx="104411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用于对两个变量或表达式进行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，其结果是一个布尔型的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7290"/>
              </p:ext>
            </p:extLst>
          </p:nvPr>
        </p:nvGraphicFramePr>
        <p:xfrm>
          <a:off x="2134766" y="1737332"/>
          <a:ext cx="7488833" cy="438024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2572050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1892447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== 4);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bool(false)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!= 4);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&lt;&gt;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&lt;&gt; 4);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===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=== 5);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不全等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!== '5');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&gt; 5);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bool(false)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大于或等于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 &gt;= 5);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73594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 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&lt; 5);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bool(false)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57020"/>
                  </a:ext>
                </a:extLst>
              </a:tr>
              <a:tr h="438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小于或等于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var_dump(5 &lt;= 5);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bool(true)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比较运算符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33969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537949" y="1701602"/>
            <a:ext cx="9309785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比较运算符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使用时需要注意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以下两点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① 对于数据</a:t>
            </a:r>
            <a:r>
              <a:rPr lang="zh-CN" altLang="en-US" sz="2000" dirty="0" smtClean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类型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不相同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的两个数据进行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会自动将其转换成</a:t>
            </a:r>
            <a:r>
              <a:rPr lang="zh-CN" altLang="en-US" sz="2000" dirty="0">
                <a:solidFill>
                  <a:srgbClr val="1369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类型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相同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数据后再进行比较，例如，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3.14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进行比较时，首先会将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转换成浮点型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3.0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，然后再与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3.14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进行比较。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② 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===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!==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运算符在进行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时，不仅要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数值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是否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相等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，还要比较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数据类型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是否相同。而“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==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和“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!=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运算符在比较时，只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比较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是否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相等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6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0823731" y="46299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827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三元运算符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的使用，能够根据条件表达式的结果执行不同的表达式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226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436950"/>
            <a:ext cx="104411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又称三目运算符，用于实现简单的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条件判断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，根据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的结果执行不同的表达式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30" y="3926299"/>
            <a:ext cx="92890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的值，如果为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，则返回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的执行结果；如果为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，则返回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的执行结果</a:t>
            </a:r>
            <a:r>
              <a:rPr lang="zh-CN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286894" y="2594478"/>
            <a:ext cx="5183341" cy="7633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68566" y="2700438"/>
            <a:ext cx="661507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$a=&lt;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? &lt;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1&gt; : &lt;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2&gt;</a:t>
            </a:r>
          </a:p>
        </p:txBody>
      </p:sp>
    </p:spTree>
    <p:extLst>
      <p:ext uri="{BB962C8B-B14F-4D97-AF65-F5344CB8AC3E}">
        <p14:creationId xmlns:p14="http://schemas.microsoft.com/office/powerpoint/2010/main" val="128083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6702" y="1570885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使用示例如下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8710" y="3926299"/>
            <a:ext cx="90730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，程序的输出结果是“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已成年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18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的输出结果是“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未成年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6514" y="2340940"/>
            <a:ext cx="7416824" cy="119535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98186" y="2446900"/>
            <a:ext cx="7623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 = 20;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$age &gt;= 18 ?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已成年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: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未成年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输出结果：已成年</a:t>
            </a:r>
          </a:p>
        </p:txBody>
      </p:sp>
    </p:spTree>
    <p:extLst>
      <p:ext uri="{BB962C8B-B14F-4D97-AF65-F5344CB8AC3E}">
        <p14:creationId xmlns:p14="http://schemas.microsoft.com/office/powerpoint/2010/main" val="298201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三元运算符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5054" y="1121440"/>
            <a:ext cx="9145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相同时，可以简写，省略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2190" y="2796504"/>
            <a:ext cx="101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为自然数（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$age≥0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）的情况下，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正常形式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简写形式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的写法对比如下。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1578" y="5052482"/>
            <a:ext cx="70358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的值为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时，程序的输出结果是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，程序的输出结果为“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未出生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</a:p>
        </p:txBody>
      </p:sp>
      <p:sp>
        <p:nvSpPr>
          <p:cNvPr id="8" name="矩形 7"/>
          <p:cNvSpPr/>
          <p:nvPr/>
        </p:nvSpPr>
        <p:spPr>
          <a:xfrm>
            <a:off x="3349238" y="1771420"/>
            <a:ext cx="4402152" cy="75911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833" y="1877380"/>
            <a:ext cx="40975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? : &lt;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2046187" y="3417341"/>
            <a:ext cx="7056784" cy="14709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8782" y="3442870"/>
            <a:ext cx="682418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$age = 5;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$age ? $age :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未出生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正常形式，输出结果：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$age ? : 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未出生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简写形式，输出结果：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876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2.1.1  PHP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2251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进行开发时，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一般先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编写一个简单的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嵌入到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中。为了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代码进行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3691" y="2493690"/>
            <a:ext cx="5599587" cy="295401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4686" y="2543686"/>
            <a:ext cx="52565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&lt;body&gt;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&lt;p&gt;Hello HTML &lt;/p&gt;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&lt;p&gt;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echo 'Hello, PHP';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&lt;/body&gt;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06494" y="2853730"/>
            <a:ext cx="4508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</a:t>
            </a:r>
            <a:r>
              <a:rPr lang="en-US" altLang="zh-CN" sz="18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标记。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?&gt;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标记。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字符串。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'Hello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PHP'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要输出的字符串。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4862345" y="5614481"/>
            <a:ext cx="395019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前的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分号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4259002" y="5578686"/>
            <a:ext cx="4697556" cy="611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4060013" y="5254441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逻辑运算符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的使用，能够利用逻辑运算符进行逻辑判断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61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598" y="1147972"/>
            <a:ext cx="10369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就是在程序开发中用于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逻辑判断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的符号，其返回值是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82210"/>
              </p:ext>
            </p:extLst>
          </p:nvPr>
        </p:nvGraphicFramePr>
        <p:xfrm>
          <a:off x="910630" y="1845618"/>
          <a:ext cx="10297144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&amp;&amp; $b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都为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，结果为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||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中至少有一个为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，则结果为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!$a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，结果为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，否则相反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xor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中一个为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，一个为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，结果为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and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”相同，但优先级较低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255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or $b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与“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”相同，但优先级较低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96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15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2.4.5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逻辑运算符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33969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537949" y="1701602"/>
            <a:ext cx="9309785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对于 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与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操作和 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操作，需要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注意以下两点。</a:t>
            </a:r>
          </a:p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① 使用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&amp;&amp;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and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连接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两个表达式时，如果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表达式的值为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false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，则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的表达式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不会执行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② 使用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||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或 </a:t>
            </a:r>
            <a:r>
              <a:rPr lang="en-US" altLang="zh-CN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or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连接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两个表达式时，如果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左边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表达式的值为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true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，则</a:t>
            </a:r>
            <a:r>
              <a:rPr lang="zh-CN" altLang="en-US" sz="2000" dirty="0" smtClean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右边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的表达式不会执行。</a:t>
            </a:r>
          </a:p>
        </p:txBody>
      </p:sp>
      <p:sp>
        <p:nvSpPr>
          <p:cNvPr id="6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0823731" y="46299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379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递增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/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递减运算符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的使用，能够进行递增或递减运算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递增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递减运算符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递增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递减运算符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0630" y="1053530"/>
            <a:ext cx="107291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递增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递减运算符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也称作自增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自减运算符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它们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被看作是一种特定形式的复合赋值运算符。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191677"/>
              </p:ext>
            </p:extLst>
          </p:nvPr>
        </p:nvGraphicFramePr>
        <p:xfrm>
          <a:off x="1593870" y="1810450"/>
          <a:ext cx="8496944" cy="312599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3976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012434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2540493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增（前）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++$a;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3;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++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增（后）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$a++;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3; $b = 2;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减（前）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--$a;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1;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6251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递</a:t>
                      </a:r>
                      <a:r>
                        <a:rPr lang="zh-CN" sz="1600" ker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减（后）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2; $b = $a--;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= 1; $b = 2;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054646" y="5122818"/>
            <a:ext cx="1000911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运算符（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）放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在操作数的前面，则先进行递增或递减运算，再进行其他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运算；如果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运算符放在操作数的后面，则先进行其他运算，再进行递增或递减运算。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360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2.4.6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递增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递减运算符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86132" y="1544997"/>
            <a:ext cx="9952931" cy="33969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537949" y="1701602"/>
            <a:ext cx="9309785" cy="29238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使用递增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递减运算符时，需要注意以下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点。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① 递增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递减运算符只针对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纯数字或字母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2000" dirty="0" err="1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a~z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A~Z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）进行运算。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② 对于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值为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字母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的变量，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只支持递增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操作，不支持递减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如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$x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值为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a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，则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++$x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结果为</a:t>
            </a:r>
            <a:r>
              <a:rPr lang="en-US" altLang="zh-CN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b</a:t>
            </a: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+mn-lt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③ 当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操作数为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布尔型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数据时，递增</a:t>
            </a:r>
            <a:r>
              <a:rPr lang="en-US" altLang="zh-CN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递减操作对其值</a:t>
            </a:r>
            <a:r>
              <a:rPr lang="zh-CN" altLang="en-US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不产生影响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④ 当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操作数为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NULL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时，递增的结果为</a:t>
            </a:r>
            <a:r>
              <a:rPr lang="en-US" altLang="zh-CN" sz="2000" dirty="0">
                <a:solidFill>
                  <a:srgbClr val="1369B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+mn-lt"/>
              </a:rPr>
              <a:t>，递减不受影响。</a:t>
            </a:r>
          </a:p>
        </p:txBody>
      </p:sp>
      <p:sp>
        <p:nvSpPr>
          <p:cNvPr id="6" name="矩形 93"/>
          <p:cNvSpPr/>
          <p:nvPr/>
        </p:nvSpPr>
        <p:spPr>
          <a:xfrm>
            <a:off x="1129951" y="148557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7" name="矩形 93"/>
          <p:cNvSpPr/>
          <p:nvPr/>
        </p:nvSpPr>
        <p:spPr>
          <a:xfrm rot="10800000">
            <a:off x="10823731" y="462992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47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字符串拼接运算符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的使用，能够进行字符串拼接操作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2.4.7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63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2.4.7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字符串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0735" y="1125538"/>
            <a:ext cx="8856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9240" algn="just">
              <a:spcAft>
                <a:spcPts val="0"/>
              </a:spcAft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提供了用于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拼接两个字符串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的运算符“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 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0914" y="1940072"/>
            <a:ext cx="7536700" cy="14709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63509" y="1965601"/>
            <a:ext cx="71600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'learning';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$html = 'Welcome to ' .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. ' PHP';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echo $html;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输出结果：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Welcome to learning PHP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1770044" y="4334712"/>
            <a:ext cx="85016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当使用“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拼接的变量或值是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布尔型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浮点型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时，会被自动转换成</a:t>
            </a: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9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325346" y="4258095"/>
            <a:ext cx="9162348" cy="10439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流程图: 资料带 9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126356" y="3933850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3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位运算符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的使用，能够对数据进行二进制位操作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27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2.4.8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位运算符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106571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位运算符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是针对二进制数的每一位进行运算的符号，它专门针对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进行操作</a:t>
            </a:r>
            <a:r>
              <a:rPr lang="zh-CN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574832"/>
              </p:ext>
            </p:extLst>
          </p:nvPr>
        </p:nvGraphicFramePr>
        <p:xfrm>
          <a:off x="1414686" y="1734089"/>
          <a:ext cx="9145016" cy="3528392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472503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1335809">
                  <a:extLst>
                    <a:ext uri="{9D8B030D-6E8A-4147-A177-3AD203B41FA5}">
                      <a16:colId xmlns:a16="http://schemas.microsoft.com/office/drawing/2014/main" val="3713920718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3854964725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138439702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示例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&amp; $b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各二进制位进行“与”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21256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|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各二进制位进行“或”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95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按位非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~$a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的各二进制位进行“非”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6889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按位异或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^ $b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各二进制位进行“异或”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操作的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23233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&lt;&lt;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各二进制位左移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位（左移一位相当于该数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5895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 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 &gt;&gt; $b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各二进制位右移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位（右移一位相当于该数除以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3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5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11118</TotalTime>
  <Words>9429</Words>
  <Application>Microsoft Office PowerPoint</Application>
  <PresentationFormat>自定义</PresentationFormat>
  <Paragraphs>1439</Paragraphs>
  <Slides>156</Slides>
  <Notes>155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156</vt:i4>
      </vt:variant>
    </vt:vector>
  </HeadingPairs>
  <TitlesOfParts>
    <vt:vector size="170" baseType="lpstr">
      <vt:lpstr>Source Han Sans K Bold</vt:lpstr>
      <vt:lpstr>思源黑体 CN Medium</vt:lpstr>
      <vt:lpstr>宋体</vt:lpstr>
      <vt:lpstr>微软雅黑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.01</cp:lastModifiedBy>
  <cp:revision>3443</cp:revision>
  <dcterms:created xsi:type="dcterms:W3CDTF">2020-11-09T06:56:00Z</dcterms:created>
  <dcterms:modified xsi:type="dcterms:W3CDTF">2024-03-14T08:19:47Z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