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sldIdLst>
    <p:sldId id="678" r:id="rId2"/>
    <p:sldId id="866" r:id="rId3"/>
    <p:sldId id="305" r:id="rId4"/>
    <p:sldId id="304" r:id="rId5"/>
    <p:sldId id="809" r:id="rId6"/>
    <p:sldId id="810" r:id="rId7"/>
    <p:sldId id="811" r:id="rId8"/>
    <p:sldId id="814" r:id="rId9"/>
    <p:sldId id="836" r:id="rId10"/>
    <p:sldId id="815" r:id="rId11"/>
    <p:sldId id="837" r:id="rId12"/>
    <p:sldId id="838" r:id="rId13"/>
    <p:sldId id="822" r:id="rId14"/>
    <p:sldId id="839" r:id="rId15"/>
    <p:sldId id="840" r:id="rId16"/>
    <p:sldId id="821" r:id="rId17"/>
    <p:sldId id="816" r:id="rId18"/>
    <p:sldId id="841" r:id="rId19"/>
    <p:sldId id="842" r:id="rId20"/>
    <p:sldId id="843" r:id="rId21"/>
    <p:sldId id="844" r:id="rId22"/>
    <p:sldId id="845" r:id="rId23"/>
    <p:sldId id="868" r:id="rId24"/>
    <p:sldId id="855" r:id="rId25"/>
    <p:sldId id="856" r:id="rId26"/>
    <p:sldId id="817" r:id="rId27"/>
    <p:sldId id="846" r:id="rId28"/>
    <p:sldId id="818" r:id="rId29"/>
    <p:sldId id="867" r:id="rId30"/>
    <p:sldId id="857" r:id="rId31"/>
    <p:sldId id="858" r:id="rId32"/>
    <p:sldId id="859" r:id="rId33"/>
    <p:sldId id="860" r:id="rId34"/>
    <p:sldId id="861" r:id="rId35"/>
    <p:sldId id="874" r:id="rId36"/>
    <p:sldId id="862" r:id="rId37"/>
    <p:sldId id="829" r:id="rId38"/>
    <p:sldId id="871" r:id="rId39"/>
    <p:sldId id="863" r:id="rId40"/>
    <p:sldId id="872" r:id="rId41"/>
    <p:sldId id="873" r:id="rId42"/>
    <p:sldId id="834" r:id="rId43"/>
    <p:sldId id="848" r:id="rId44"/>
    <p:sldId id="832" r:id="rId45"/>
    <p:sldId id="833" r:id="rId46"/>
    <p:sldId id="849" r:id="rId47"/>
    <p:sldId id="850" r:id="rId48"/>
    <p:sldId id="851" r:id="rId49"/>
    <p:sldId id="852" r:id="rId50"/>
    <p:sldId id="853" r:id="rId51"/>
    <p:sldId id="854" r:id="rId52"/>
    <p:sldId id="823" r:id="rId53"/>
    <p:sldId id="869" r:id="rId54"/>
    <p:sldId id="870" r:id="rId55"/>
    <p:sldId id="864" r:id="rId56"/>
    <p:sldId id="865" r:id="rId57"/>
    <p:sldId id="875" r:id="rId58"/>
    <p:sldId id="677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957" autoAdjust="0"/>
  </p:normalViewPr>
  <p:slideViewPr>
    <p:cSldViewPr snapToGrid="0">
      <p:cViewPr varScale="1">
        <p:scale>
          <a:sx n="80" d="100"/>
          <a:sy n="80" d="100"/>
        </p:scale>
        <p:origin x="40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6D544-0281-498E-97A9-FA611A790984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008F8-0436-40C1-8EA2-3338FDC04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905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08F8-0436-40C1-8EA2-3338FDC04F5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595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08F8-0436-40C1-8EA2-3338FDC04F5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16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08F8-0436-40C1-8EA2-3338FDC04F5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562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08F8-0436-40C1-8EA2-3338FDC04F5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29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08F8-0436-40C1-8EA2-3338FDC04F5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3160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08F8-0436-40C1-8EA2-3338FDC04F5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811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08F8-0436-40C1-8EA2-3338FDC04F5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772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08F8-0436-40C1-8EA2-3338FDC04F5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588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08F8-0436-40C1-8EA2-3338FDC04F5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34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08F8-0436-40C1-8EA2-3338FDC04F5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003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08F8-0436-40C1-8EA2-3338FDC04F5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77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08F8-0436-40C1-8EA2-3338FDC04F5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611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08F8-0436-40C1-8EA2-3338FDC04F5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53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08F8-0436-40C1-8EA2-3338FDC04F5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3175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08F8-0436-40C1-8EA2-3338FDC04F5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6296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08F8-0436-40C1-8EA2-3338FDC04F5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1631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08F8-0436-40C1-8EA2-3338FDC04F5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7767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08F8-0436-40C1-8EA2-3338FDC04F5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9549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08F8-0436-40C1-8EA2-3338FDC04F5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3187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08F8-0436-40C1-8EA2-3338FDC04F5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7233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# r = int(input("</a:t>
            </a:r>
            <a:r>
              <a:rPr lang="zh-CN" altLang="en-US" dirty="0"/>
              <a:t>请输入圆的半径：</a:t>
            </a:r>
            <a:r>
              <a:rPr lang="en-US" altLang="zh-CN" dirty="0"/>
              <a:t>"))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# r = float(input("</a:t>
            </a:r>
            <a:r>
              <a:rPr lang="zh-CN" altLang="en-US" dirty="0"/>
              <a:t>请输入圆的半径：</a:t>
            </a:r>
            <a:r>
              <a:rPr lang="en-US" altLang="zh-CN" dirty="0"/>
              <a:t>"))</a:t>
            </a:r>
          </a:p>
          <a:p>
            <a:r>
              <a:rPr lang="en-US" altLang="zh-CN" dirty="0"/>
              <a:t>r = eval(input("</a:t>
            </a:r>
            <a:r>
              <a:rPr lang="zh-CN" altLang="en-US" dirty="0"/>
              <a:t>请输入圆的半径：</a:t>
            </a:r>
            <a:r>
              <a:rPr lang="en-US" altLang="zh-CN" dirty="0"/>
              <a:t>"))</a:t>
            </a:r>
          </a:p>
          <a:p>
            <a:r>
              <a:rPr lang="en-US" altLang="zh-CN" dirty="0"/>
              <a:t>PI = 3.14</a:t>
            </a:r>
          </a:p>
          <a:p>
            <a:r>
              <a:rPr lang="en-US" altLang="zh-CN" dirty="0"/>
              <a:t>s = PI * r ** 2</a:t>
            </a:r>
          </a:p>
          <a:p>
            <a:r>
              <a:rPr lang="en-US" altLang="zh-CN" dirty="0"/>
              <a:t>c = 2 * PI * r</a:t>
            </a:r>
          </a:p>
          <a:p>
            <a:r>
              <a:rPr lang="en-US" altLang="zh-CN" dirty="0"/>
              <a:t>print("</a:t>
            </a:r>
            <a:r>
              <a:rPr lang="zh-CN" altLang="en-US" dirty="0"/>
              <a:t>圆的面积是：</a:t>
            </a:r>
            <a:r>
              <a:rPr lang="en-US" altLang="zh-CN" dirty="0"/>
              <a:t>",s)</a:t>
            </a:r>
          </a:p>
          <a:p>
            <a:r>
              <a:rPr lang="en-US" altLang="zh-CN" dirty="0"/>
              <a:t>print("</a:t>
            </a:r>
            <a:r>
              <a:rPr lang="zh-CN" altLang="en-US" dirty="0"/>
              <a:t>圆的周长是：</a:t>
            </a:r>
            <a:r>
              <a:rPr lang="en-US" altLang="zh-CN" dirty="0"/>
              <a:t>"+str(c))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08F8-0436-40C1-8EA2-3338FDC04F5D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2275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08F8-0436-40C1-8EA2-3338FDC04F5D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885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08F8-0436-40C1-8EA2-3338FDC04F5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0643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08F8-0436-40C1-8EA2-3338FDC04F5D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100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08F8-0436-40C1-8EA2-3338FDC04F5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525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08F8-0436-40C1-8EA2-3338FDC04F5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273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08F8-0436-40C1-8EA2-3338FDC04F5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302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08F8-0436-40C1-8EA2-3338FDC04F5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103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08F8-0436-40C1-8EA2-3338FDC04F5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840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08F8-0436-40C1-8EA2-3338FDC04F5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242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前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6"/>
          <p:cNvSpPr/>
          <p:nvPr/>
        </p:nvSpPr>
        <p:spPr>
          <a:xfrm>
            <a:off x="2474913" y="5561013"/>
            <a:ext cx="1009650" cy="100965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117600" y="1190625"/>
            <a:ext cx="10287000" cy="0"/>
          </a:xfrm>
          <a:prstGeom prst="line">
            <a:avLst/>
          </a:prstGeom>
          <a:ln w="28575">
            <a:solidFill>
              <a:srgbClr val="203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17600" y="5722938"/>
            <a:ext cx="10287000" cy="0"/>
          </a:xfrm>
          <a:prstGeom prst="line">
            <a:avLst/>
          </a:prstGeom>
          <a:ln w="28575">
            <a:solidFill>
              <a:srgbClr val="203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多边形: 形状 15"/>
          <p:cNvSpPr/>
          <p:nvPr/>
        </p:nvSpPr>
        <p:spPr>
          <a:xfrm>
            <a:off x="0" y="401638"/>
            <a:ext cx="4343400" cy="804863"/>
          </a:xfrm>
          <a:custGeom>
            <a:avLst/>
            <a:gdLst>
              <a:gd name="connsiteX0" fmla="*/ 0 w 2662725"/>
              <a:gd name="connsiteY0" fmla="*/ 0 h 646332"/>
              <a:gd name="connsiteX1" fmla="*/ 2501142 w 2662725"/>
              <a:gd name="connsiteY1" fmla="*/ 0 h 646332"/>
              <a:gd name="connsiteX2" fmla="*/ 2662725 w 2662725"/>
              <a:gd name="connsiteY2" fmla="*/ 646332 h 646332"/>
              <a:gd name="connsiteX3" fmla="*/ 0 w 2662725"/>
              <a:gd name="connsiteY3" fmla="*/ 646332 h 646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2725" h="646332">
                <a:moveTo>
                  <a:pt x="0" y="0"/>
                </a:moveTo>
                <a:lnTo>
                  <a:pt x="2501142" y="0"/>
                </a:lnTo>
                <a:lnTo>
                  <a:pt x="2662725" y="646332"/>
                </a:lnTo>
                <a:lnTo>
                  <a:pt x="0" y="646332"/>
                </a:lnTo>
                <a:close/>
              </a:path>
            </a:pathLst>
          </a:custGeom>
          <a:solidFill>
            <a:srgbClr val="334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6305550"/>
            <a:ext cx="12192000" cy="555625"/>
          </a:xfrm>
          <a:prstGeom prst="rect">
            <a:avLst/>
          </a:prstGeom>
          <a:solidFill>
            <a:srgbClr val="1B38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任意多边形 11"/>
          <p:cNvSpPr/>
          <p:nvPr/>
        </p:nvSpPr>
        <p:spPr>
          <a:xfrm rot="16200000">
            <a:off x="1023144" y="5144294"/>
            <a:ext cx="622300" cy="636588"/>
          </a:xfrm>
          <a:custGeom>
            <a:avLst/>
            <a:gdLst>
              <a:gd name="connsiteX0" fmla="*/ 622301 w 622301"/>
              <a:gd name="connsiteY0" fmla="*/ 0 h 636588"/>
              <a:gd name="connsiteX1" fmla="*/ 622301 w 622301"/>
              <a:gd name="connsiteY1" fmla="*/ 155576 h 636588"/>
              <a:gd name="connsiteX2" fmla="*/ 155576 w 622301"/>
              <a:gd name="connsiteY2" fmla="*/ 155576 h 636588"/>
              <a:gd name="connsiteX3" fmla="*/ 155576 w 622301"/>
              <a:gd name="connsiteY3" fmla="*/ 636588 h 636588"/>
              <a:gd name="connsiteX4" fmla="*/ 1 w 622301"/>
              <a:gd name="connsiteY4" fmla="*/ 636588 h 636588"/>
              <a:gd name="connsiteX5" fmla="*/ 1 w 622301"/>
              <a:gd name="connsiteY5" fmla="*/ 155576 h 636588"/>
              <a:gd name="connsiteX6" fmla="*/ 0 w 622301"/>
              <a:gd name="connsiteY6" fmla="*/ 155576 h 636588"/>
              <a:gd name="connsiteX7" fmla="*/ 0 w 622301"/>
              <a:gd name="connsiteY7" fmla="*/ 0 h 63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2301" h="636588">
                <a:moveTo>
                  <a:pt x="622301" y="0"/>
                </a:moveTo>
                <a:lnTo>
                  <a:pt x="622301" y="155576"/>
                </a:lnTo>
                <a:lnTo>
                  <a:pt x="155576" y="155576"/>
                </a:lnTo>
                <a:lnTo>
                  <a:pt x="155576" y="636588"/>
                </a:lnTo>
                <a:lnTo>
                  <a:pt x="1" y="636588"/>
                </a:lnTo>
                <a:lnTo>
                  <a:pt x="1" y="155576"/>
                </a:lnTo>
                <a:lnTo>
                  <a:pt x="0" y="155576"/>
                </a:lnTo>
                <a:lnTo>
                  <a:pt x="0" y="0"/>
                </a:lnTo>
                <a:close/>
              </a:path>
            </a:pathLst>
          </a:custGeom>
          <a:solidFill>
            <a:srgbClr val="1B3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 12"/>
          <p:cNvSpPr/>
          <p:nvPr/>
        </p:nvSpPr>
        <p:spPr>
          <a:xfrm rot="5400000">
            <a:off x="10891044" y="1107281"/>
            <a:ext cx="622300" cy="636588"/>
          </a:xfrm>
          <a:custGeom>
            <a:avLst/>
            <a:gdLst>
              <a:gd name="connsiteX0" fmla="*/ 622301 w 622301"/>
              <a:gd name="connsiteY0" fmla="*/ 0 h 636588"/>
              <a:gd name="connsiteX1" fmla="*/ 622301 w 622301"/>
              <a:gd name="connsiteY1" fmla="*/ 155576 h 636588"/>
              <a:gd name="connsiteX2" fmla="*/ 155576 w 622301"/>
              <a:gd name="connsiteY2" fmla="*/ 155576 h 636588"/>
              <a:gd name="connsiteX3" fmla="*/ 155576 w 622301"/>
              <a:gd name="connsiteY3" fmla="*/ 636588 h 636588"/>
              <a:gd name="connsiteX4" fmla="*/ 1 w 622301"/>
              <a:gd name="connsiteY4" fmla="*/ 636588 h 636588"/>
              <a:gd name="connsiteX5" fmla="*/ 1 w 622301"/>
              <a:gd name="connsiteY5" fmla="*/ 155576 h 636588"/>
              <a:gd name="connsiteX6" fmla="*/ 0 w 622301"/>
              <a:gd name="connsiteY6" fmla="*/ 155576 h 636588"/>
              <a:gd name="connsiteX7" fmla="*/ 0 w 622301"/>
              <a:gd name="connsiteY7" fmla="*/ 0 h 63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2301" h="636588">
                <a:moveTo>
                  <a:pt x="622301" y="0"/>
                </a:moveTo>
                <a:lnTo>
                  <a:pt x="622301" y="155576"/>
                </a:lnTo>
                <a:lnTo>
                  <a:pt x="155576" y="155576"/>
                </a:lnTo>
                <a:lnTo>
                  <a:pt x="155576" y="636588"/>
                </a:lnTo>
                <a:lnTo>
                  <a:pt x="1" y="636588"/>
                </a:lnTo>
                <a:lnTo>
                  <a:pt x="1" y="155576"/>
                </a:lnTo>
                <a:lnTo>
                  <a:pt x="0" y="155576"/>
                </a:lnTo>
                <a:lnTo>
                  <a:pt x="0" y="0"/>
                </a:lnTo>
                <a:close/>
              </a:path>
            </a:pathLst>
          </a:custGeom>
          <a:solidFill>
            <a:srgbClr val="1B3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425450" y="1898650"/>
            <a:ext cx="1009650" cy="100965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798050" y="-352425"/>
            <a:ext cx="1009650" cy="1009650"/>
          </a:xfrm>
          <a:prstGeom prst="ellipse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107" name="图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500" y="485775"/>
            <a:ext cx="671513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990160" y="498570"/>
            <a:ext cx="3172265" cy="622302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F876AE-369C-4E05-A7D6-E10E33B74ED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2022/5/23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-11332" y="0"/>
            <a:ext cx="12203332" cy="6858000"/>
          </a:xfrm>
          <a:prstGeom prst="rect">
            <a:avLst/>
          </a:prstGeom>
          <a:gradFill>
            <a:gsLst>
              <a:gs pos="0">
                <a:srgbClr val="203A6B"/>
              </a:gs>
              <a:gs pos="75000">
                <a:srgbClr val="203A6B">
                  <a:alpha val="84000"/>
                </a:srgbClr>
              </a:gs>
              <a:gs pos="38000">
                <a:srgbClr val="203A6B">
                  <a:alpha val="74000"/>
                </a:srgbClr>
              </a:gs>
              <a:gs pos="100000">
                <a:srgbClr val="203A6B">
                  <a:alpha val="95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12192000" cy="1630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11112" y="5764213"/>
            <a:ext cx="12215813" cy="1116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任意多边形: 形状 15"/>
          <p:cNvSpPr/>
          <p:nvPr/>
        </p:nvSpPr>
        <p:spPr>
          <a:xfrm>
            <a:off x="0" y="398463"/>
            <a:ext cx="3162300" cy="804863"/>
          </a:xfrm>
          <a:custGeom>
            <a:avLst/>
            <a:gdLst>
              <a:gd name="connsiteX0" fmla="*/ 0 w 2662725"/>
              <a:gd name="connsiteY0" fmla="*/ 0 h 646332"/>
              <a:gd name="connsiteX1" fmla="*/ 2501142 w 2662725"/>
              <a:gd name="connsiteY1" fmla="*/ 0 h 646332"/>
              <a:gd name="connsiteX2" fmla="*/ 2662725 w 2662725"/>
              <a:gd name="connsiteY2" fmla="*/ 646332 h 646332"/>
              <a:gd name="connsiteX3" fmla="*/ 0 w 2662725"/>
              <a:gd name="connsiteY3" fmla="*/ 646332 h 646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2725" h="646332">
                <a:moveTo>
                  <a:pt x="0" y="0"/>
                </a:moveTo>
                <a:lnTo>
                  <a:pt x="2501142" y="0"/>
                </a:lnTo>
                <a:lnTo>
                  <a:pt x="2662725" y="646332"/>
                </a:lnTo>
                <a:lnTo>
                  <a:pt x="0" y="646332"/>
                </a:lnTo>
                <a:close/>
              </a:path>
            </a:pathLst>
          </a:custGeom>
          <a:solidFill>
            <a:srgbClr val="334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248650" y="1193800"/>
            <a:ext cx="361950" cy="361950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836150" y="-373062"/>
            <a:ext cx="933450" cy="935038"/>
          </a:xfrm>
          <a:prstGeom prst="ellipse">
            <a:avLst/>
          </a:prstGeom>
          <a:solidFill>
            <a:srgbClr val="1B3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014913" y="360363"/>
            <a:ext cx="719138" cy="719138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 flipH="1">
            <a:off x="1331913" y="6350000"/>
            <a:ext cx="350838" cy="350838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文本框 21"/>
          <p:cNvSpPr txBox="1"/>
          <p:nvPr/>
        </p:nvSpPr>
        <p:spPr>
          <a:xfrm>
            <a:off x="9480550" y="6437313"/>
            <a:ext cx="2686050" cy="369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Python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语言程序设计</a:t>
            </a:r>
          </a:p>
        </p:txBody>
      </p:sp>
      <p:sp>
        <p:nvSpPr>
          <p:cNvPr id="25" name="标题 24"/>
          <p:cNvSpPr>
            <a:spLocks noGrp="1"/>
          </p:cNvSpPr>
          <p:nvPr>
            <p:ph type="title"/>
          </p:nvPr>
        </p:nvSpPr>
        <p:spPr>
          <a:xfrm>
            <a:off x="-11332" y="443878"/>
            <a:ext cx="2983132" cy="714177"/>
          </a:xfrm>
        </p:spPr>
        <p:txBody>
          <a:bodyPr>
            <a:normAutofit/>
          </a:bodyPr>
          <a:lstStyle>
            <a:lvl1pPr algn="ctr">
              <a:defRPr sz="2400" b="1" i="0" spc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F876AE-369C-4E05-A7D6-E10E33B74ED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2022/5/23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9798050" y="-352425"/>
            <a:ext cx="1009650" cy="1009650"/>
          </a:xfrm>
          <a:prstGeom prst="ellipse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 rot="5400000" flipH="1" flipV="1">
            <a:off x="1435894" y="-284956"/>
            <a:ext cx="46038" cy="2520950"/>
          </a:xfrm>
          <a:prstGeom prst="rect">
            <a:avLst/>
          </a:prstGeom>
          <a:gradFill>
            <a:gsLst>
              <a:gs pos="71000">
                <a:srgbClr val="1B3868"/>
              </a:gs>
              <a:gs pos="100000">
                <a:schemeClr val="bg1"/>
              </a:gs>
              <a:gs pos="1000">
                <a:srgbClr val="1B386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0" y="6765925"/>
            <a:ext cx="12192000" cy="92075"/>
          </a:xfrm>
          <a:custGeom>
            <a:avLst/>
            <a:gdLst>
              <a:gd name="connsiteX0" fmla="*/ 1449977 w 12192000"/>
              <a:gd name="connsiteY0" fmla="*/ 0 h 91440"/>
              <a:gd name="connsiteX1" fmla="*/ 12192000 w 12192000"/>
              <a:gd name="connsiteY1" fmla="*/ 0 h 91440"/>
              <a:gd name="connsiteX2" fmla="*/ 12192000 w 12192000"/>
              <a:gd name="connsiteY2" fmla="*/ 91440 h 91440"/>
              <a:gd name="connsiteX3" fmla="*/ 1449977 w 12192000"/>
              <a:gd name="connsiteY3" fmla="*/ 91440 h 91440"/>
              <a:gd name="connsiteX4" fmla="*/ 0 w 12192000"/>
              <a:gd name="connsiteY4" fmla="*/ 0 h 91440"/>
              <a:gd name="connsiteX5" fmla="*/ 888274 w 12192000"/>
              <a:gd name="connsiteY5" fmla="*/ 0 h 91440"/>
              <a:gd name="connsiteX6" fmla="*/ 888274 w 12192000"/>
              <a:gd name="connsiteY6" fmla="*/ 91440 h 91440"/>
              <a:gd name="connsiteX7" fmla="*/ 0 w 12192000"/>
              <a:gd name="connsiteY7" fmla="*/ 9144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91440">
                <a:moveTo>
                  <a:pt x="1449977" y="0"/>
                </a:moveTo>
                <a:lnTo>
                  <a:pt x="12192000" y="0"/>
                </a:lnTo>
                <a:lnTo>
                  <a:pt x="12192000" y="91440"/>
                </a:lnTo>
                <a:lnTo>
                  <a:pt x="1449977" y="91440"/>
                </a:lnTo>
                <a:close/>
                <a:moveTo>
                  <a:pt x="0" y="0"/>
                </a:moveTo>
                <a:lnTo>
                  <a:pt x="888274" y="0"/>
                </a:lnTo>
                <a:lnTo>
                  <a:pt x="888274" y="91440"/>
                </a:lnTo>
                <a:lnTo>
                  <a:pt x="0" y="91440"/>
                </a:lnTo>
                <a:close/>
              </a:path>
            </a:pathLst>
          </a:custGeom>
          <a:solidFill>
            <a:srgbClr val="334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任意多边形 9"/>
          <p:cNvSpPr/>
          <p:nvPr/>
        </p:nvSpPr>
        <p:spPr>
          <a:xfrm rot="10800000">
            <a:off x="0" y="0"/>
            <a:ext cx="12192000" cy="92075"/>
          </a:xfrm>
          <a:custGeom>
            <a:avLst/>
            <a:gdLst>
              <a:gd name="connsiteX0" fmla="*/ 1449977 w 12192000"/>
              <a:gd name="connsiteY0" fmla="*/ 0 h 91440"/>
              <a:gd name="connsiteX1" fmla="*/ 12192000 w 12192000"/>
              <a:gd name="connsiteY1" fmla="*/ 0 h 91440"/>
              <a:gd name="connsiteX2" fmla="*/ 12192000 w 12192000"/>
              <a:gd name="connsiteY2" fmla="*/ 91440 h 91440"/>
              <a:gd name="connsiteX3" fmla="*/ 1449977 w 12192000"/>
              <a:gd name="connsiteY3" fmla="*/ 91440 h 91440"/>
              <a:gd name="connsiteX4" fmla="*/ 0 w 12192000"/>
              <a:gd name="connsiteY4" fmla="*/ 0 h 91440"/>
              <a:gd name="connsiteX5" fmla="*/ 888274 w 12192000"/>
              <a:gd name="connsiteY5" fmla="*/ 0 h 91440"/>
              <a:gd name="connsiteX6" fmla="*/ 888274 w 12192000"/>
              <a:gd name="connsiteY6" fmla="*/ 91440 h 91440"/>
              <a:gd name="connsiteX7" fmla="*/ 0 w 12192000"/>
              <a:gd name="connsiteY7" fmla="*/ 9144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91440">
                <a:moveTo>
                  <a:pt x="1449977" y="0"/>
                </a:moveTo>
                <a:lnTo>
                  <a:pt x="12192000" y="0"/>
                </a:lnTo>
                <a:lnTo>
                  <a:pt x="12192000" y="91440"/>
                </a:lnTo>
                <a:lnTo>
                  <a:pt x="1449977" y="91440"/>
                </a:lnTo>
                <a:close/>
                <a:moveTo>
                  <a:pt x="0" y="0"/>
                </a:moveTo>
                <a:lnTo>
                  <a:pt x="888274" y="0"/>
                </a:lnTo>
                <a:lnTo>
                  <a:pt x="888274" y="91440"/>
                </a:lnTo>
                <a:lnTo>
                  <a:pt x="0" y="91440"/>
                </a:lnTo>
                <a:close/>
              </a:path>
            </a:pathLst>
          </a:custGeom>
          <a:solidFill>
            <a:srgbClr val="334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文本框 11"/>
          <p:cNvSpPr txBox="1"/>
          <p:nvPr/>
        </p:nvSpPr>
        <p:spPr>
          <a:xfrm>
            <a:off x="9480550" y="6437313"/>
            <a:ext cx="2686050" cy="369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Python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语言程序设计</a:t>
            </a: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98300" y="410845"/>
            <a:ext cx="3269343" cy="5111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F876AE-369C-4E05-A7D6-E10E33B74ED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2022/5/23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03"/>
          <a:stretch>
            <a:fillRect/>
          </a:stretch>
        </p:blipFill>
        <p:spPr>
          <a:xfrm>
            <a:off x="0" y="-14200"/>
            <a:ext cx="12192000" cy="68722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-28400"/>
            <a:ext cx="12191999" cy="2808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-4127" y="2779990"/>
            <a:ext cx="12200254" cy="4092210"/>
          </a:xfrm>
          <a:prstGeom prst="rect">
            <a:avLst/>
          </a:prstGeom>
          <a:solidFill>
            <a:srgbClr val="1B3868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-4127" y="1559856"/>
            <a:ext cx="4752976" cy="45719"/>
          </a:xfrm>
          <a:prstGeom prst="rect">
            <a:avLst/>
          </a:prstGeom>
          <a:solidFill>
            <a:srgbClr val="203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439024" y="1559856"/>
            <a:ext cx="4752976" cy="45719"/>
          </a:xfrm>
          <a:prstGeom prst="rect">
            <a:avLst/>
          </a:prstGeom>
          <a:solidFill>
            <a:srgbClr val="203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 hasCustomPrompt="1"/>
          </p:nvPr>
        </p:nvSpPr>
        <p:spPr>
          <a:xfrm>
            <a:off x="3241300" y="3207017"/>
            <a:ext cx="5867400" cy="573952"/>
          </a:xfrm>
        </p:spPr>
        <p:txBody>
          <a:bodyPr>
            <a:noAutofit/>
          </a:bodyPr>
          <a:lstStyle>
            <a:lvl1pPr algn="ctr">
              <a:defRPr sz="4800" b="1" spc="15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谢谢观赏</a:t>
            </a:r>
          </a:p>
        </p:txBody>
      </p:sp>
      <p:sp>
        <p:nvSpPr>
          <p:cNvPr id="16" name="标题 14"/>
          <p:cNvSpPr txBox="1"/>
          <p:nvPr userDrawn="1"/>
        </p:nvSpPr>
        <p:spPr>
          <a:xfrm>
            <a:off x="3158173" y="4171176"/>
            <a:ext cx="5867400" cy="573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kern="1200" spc="15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358" y="825925"/>
            <a:ext cx="1559300" cy="15593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D9AD9-DF67-4A9E-A8A5-673C387224D2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unoob.com/python3/python3-func-number-uniform.html" TargetMode="External"/><Relationship Id="rId3" Type="http://schemas.openxmlformats.org/officeDocument/2006/relationships/hyperlink" Target="https://www.runoob.com/python3/python3-func-number-choice.html" TargetMode="External"/><Relationship Id="rId7" Type="http://schemas.openxmlformats.org/officeDocument/2006/relationships/hyperlink" Target="https://www.runoob.com/python3/python3-func-number-shuffle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runoob.com/python3/python3-func-number-seed.html" TargetMode="External"/><Relationship Id="rId5" Type="http://schemas.openxmlformats.org/officeDocument/2006/relationships/hyperlink" Target="https://www.runoob.com/python3/python3-func-number-random.html" TargetMode="External"/><Relationship Id="rId4" Type="http://schemas.openxmlformats.org/officeDocument/2006/relationships/hyperlink" Target="https://www.runoob.com/python3/python3-func-number-randrange.html" TargetMode="Externa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 txBox="1"/>
          <p:nvPr/>
        </p:nvSpPr>
        <p:spPr>
          <a:xfrm>
            <a:off x="1176338" y="3379788"/>
            <a:ext cx="9839325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15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zh-CN" altLang="en-US" sz="4000" spc="300" dirty="0">
                <a:latin typeface="微软雅黑 Light"/>
              </a:rPr>
              <a:t>第</a:t>
            </a:r>
            <a:r>
              <a:rPr lang="en-US" altLang="zh-CN" sz="4000" spc="300" dirty="0">
                <a:latin typeface="微软雅黑 Light"/>
              </a:rPr>
              <a:t>2</a:t>
            </a:r>
            <a:r>
              <a:rPr lang="zh-CN" altLang="en-US" sz="4000" spc="300" dirty="0">
                <a:latin typeface="微软雅黑 Light"/>
              </a:rPr>
              <a:t>章 </a:t>
            </a:r>
            <a:r>
              <a:rPr lang="en-US" altLang="zh-CN" sz="4000" spc="300" dirty="0">
                <a:latin typeface="微软雅黑 Light"/>
              </a:rPr>
              <a:t>Python </a:t>
            </a:r>
            <a:r>
              <a:rPr lang="zh-CN" altLang="en-US" sz="4000" spc="300" dirty="0">
                <a:latin typeface="微软雅黑 Light"/>
              </a:rPr>
              <a:t>基本语法和简单数据类型</a:t>
            </a:r>
            <a:endParaRPr lang="en-US" altLang="zh-CN" sz="4000" spc="300" dirty="0">
              <a:latin typeface="微软雅黑 Ligh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C69CAF-2753-43DF-9337-46A95044E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7" y="451982"/>
            <a:ext cx="2987299" cy="71329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22329" y="1392633"/>
            <a:ext cx="5547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zh-CN" altLang="en-US" noProof="0" dirty="0"/>
              <a:t>赋值号右侧可以是固定值、变量、输入函数、表达式</a:t>
            </a:r>
            <a:endParaRPr lang="en-US" altLang="zh-CN" noProof="0" dirty="0"/>
          </a:p>
          <a:p>
            <a:pPr marR="0" lvl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en-US" altLang="zh-CN" sz="1800" kern="1200" cap="none" normalizeH="0" baseline="0" dirty="0">
                <a:latin typeface="+mn-lt"/>
                <a:ea typeface="+mn-ea"/>
                <a:cs typeface="+mn-cs"/>
              </a:rPr>
              <a:t>c = a</a:t>
            </a:r>
            <a:r>
              <a:rPr kumimoji="0" lang="en-US" altLang="zh-CN" sz="1800" kern="1200" cap="none" normalizeH="0" baseline="0" noProof="0" dirty="0">
                <a:latin typeface="+mn-lt"/>
                <a:ea typeface="+mn-ea"/>
                <a:cs typeface="+mn-cs"/>
              </a:rPr>
              <a:t> </a:t>
            </a: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50DBF8F-E6BF-444F-87D0-E9EC797B7211}"/>
              </a:ext>
            </a:extLst>
          </p:cNvPr>
          <p:cNvGrpSpPr/>
          <p:nvPr/>
        </p:nvGrpSpPr>
        <p:grpSpPr>
          <a:xfrm>
            <a:off x="812700" y="2610140"/>
            <a:ext cx="4147919" cy="1749020"/>
            <a:chOff x="7116061" y="1978581"/>
            <a:chExt cx="4147919" cy="174902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6F10BC0-6440-4508-A19A-25F4E9086486}"/>
                </a:ext>
              </a:extLst>
            </p:cNvPr>
            <p:cNvGrpSpPr/>
            <p:nvPr/>
          </p:nvGrpSpPr>
          <p:grpSpPr>
            <a:xfrm>
              <a:off x="7116061" y="1978581"/>
              <a:ext cx="4147919" cy="1749020"/>
              <a:chOff x="1000317" y="2743200"/>
              <a:chExt cx="3872392" cy="1749020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9B68A78E-5524-4265-848D-F8CC00203FB9}"/>
                  </a:ext>
                </a:extLst>
              </p:cNvPr>
              <p:cNvSpPr/>
              <p:nvPr/>
            </p:nvSpPr>
            <p:spPr>
              <a:xfrm>
                <a:off x="1000317" y="2743200"/>
                <a:ext cx="3872392" cy="17490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CE9120E-B815-4C96-964F-5C65C0AB73C6}"/>
                  </a:ext>
                </a:extLst>
              </p:cNvPr>
              <p:cNvSpPr/>
              <p:nvPr/>
            </p:nvSpPr>
            <p:spPr>
              <a:xfrm>
                <a:off x="1500090" y="3283247"/>
                <a:ext cx="773251" cy="49709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100</a:t>
                </a:r>
                <a:endParaRPr lang="zh-CN" altLang="en-US" dirty="0"/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7F0D106F-0CCB-4DFD-8D16-74B59C0C05FD}"/>
                  </a:ext>
                </a:extLst>
              </p:cNvPr>
              <p:cNvSpPr/>
              <p:nvPr/>
            </p:nvSpPr>
            <p:spPr>
              <a:xfrm>
                <a:off x="3135963" y="3050046"/>
                <a:ext cx="1356257" cy="378954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100</a:t>
                </a:r>
                <a:r>
                  <a:rPr lang="zh-CN" altLang="en-US" dirty="0"/>
                  <a:t>的地址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A44FA83-5945-43DB-A85F-55DE7846EC6A}"/>
                  </a:ext>
                </a:extLst>
              </p:cNvPr>
              <p:cNvSpPr txBox="1"/>
              <p:nvPr/>
            </p:nvSpPr>
            <p:spPr>
              <a:xfrm>
                <a:off x="3636121" y="3366514"/>
                <a:ext cx="3620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</a:t>
                </a:r>
                <a:endParaRPr lang="zh-CN" altLang="en-US" dirty="0"/>
              </a:p>
            </p:txBody>
          </p: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E3DADD1B-D3B7-4975-9FD2-FF3B881C8FC3}"/>
                  </a:ext>
                </a:extLst>
              </p:cNvPr>
              <p:cNvCxnSpPr>
                <a:stCxn id="19" idx="1"/>
              </p:cNvCxnSpPr>
              <p:nvPr/>
            </p:nvCxnSpPr>
            <p:spPr>
              <a:xfrm flipH="1">
                <a:off x="2273341" y="3239523"/>
                <a:ext cx="862622" cy="292269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BDF9F94-A1AC-4178-8972-5D3A5747494F}"/>
                </a:ext>
              </a:extLst>
            </p:cNvPr>
            <p:cNvSpPr/>
            <p:nvPr/>
          </p:nvSpPr>
          <p:spPr>
            <a:xfrm>
              <a:off x="9403662" y="3050046"/>
              <a:ext cx="1452757" cy="316468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100</a:t>
              </a:r>
              <a:r>
                <a:rPr lang="zh-CN" altLang="en-US" dirty="0"/>
                <a:t>的地址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48AB2BC-5B68-4E1C-B066-C492837EABE6}"/>
                </a:ext>
              </a:extLst>
            </p:cNvPr>
            <p:cNvSpPr txBox="1"/>
            <p:nvPr/>
          </p:nvSpPr>
          <p:spPr>
            <a:xfrm>
              <a:off x="9939407" y="3347126"/>
              <a:ext cx="416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94016BF2-E61B-465A-AA7C-DBE90D0671B6}"/>
                </a:ext>
              </a:extLst>
            </p:cNvPr>
            <p:cNvCxnSpPr/>
            <p:nvPr/>
          </p:nvCxnSpPr>
          <p:spPr>
            <a:xfrm flipH="1" flipV="1">
              <a:off x="8548719" y="2853091"/>
              <a:ext cx="785525" cy="355189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ADB4A2A-5561-45D9-AB1B-46B70412A825}"/>
              </a:ext>
            </a:extLst>
          </p:cNvPr>
          <p:cNvSpPr txBox="1"/>
          <p:nvPr/>
        </p:nvSpPr>
        <p:spPr>
          <a:xfrm>
            <a:off x="812700" y="5028853"/>
            <a:ext cx="5534245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en-US" altLang="zh-CN" noProof="0" dirty="0"/>
              <a:t>d = input(“</a:t>
            </a:r>
            <a:r>
              <a:rPr lang="zh-CN" altLang="en-US" noProof="0" dirty="0"/>
              <a:t>请输入你的姓名</a:t>
            </a:r>
            <a:r>
              <a:rPr lang="en-US" altLang="zh-CN" noProof="0" dirty="0"/>
              <a:t>”)</a:t>
            </a:r>
          </a:p>
          <a:p>
            <a:pPr marR="0" lvl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en-US" altLang="zh-CN" sz="1800" kern="1200" cap="none" normalizeH="0" baseline="0" dirty="0">
                <a:latin typeface="+mn-lt"/>
                <a:ea typeface="+mn-ea"/>
                <a:cs typeface="+mn-cs"/>
              </a:rPr>
              <a:t>e = (a + 100) * 3</a:t>
            </a: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27" name="标题 1">
            <a:extLst>
              <a:ext uri="{FF2B5EF4-FFF2-40B4-BE49-F238E27FC236}">
                <a16:creationId xmlns:a16="http://schemas.microsoft.com/office/drawing/2014/main" id="{8161B49F-EF07-4ADF-8822-BFBBCAAC0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kern="1200" dirty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zh-CN" altLang="zh-CN" kern="1200" dirty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</a:t>
            </a:r>
            <a:r>
              <a:rPr lang="en-US" altLang="zh-CN" kern="1200" dirty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 Python</a:t>
            </a:r>
            <a:r>
              <a:rPr lang="zh-CN" altLang="en-US" kern="1200" dirty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的语法元素</a:t>
            </a:r>
            <a:endParaRPr lang="zh-CN" altLang="zh-CN" kern="1200" dirty="0">
              <a:solidFill>
                <a:srgbClr val="1B38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6572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H="1">
            <a:off x="5588635" y="1388745"/>
            <a:ext cx="3175" cy="446468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75340" y="1985691"/>
            <a:ext cx="4605655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Python 允许</a:t>
            </a:r>
            <a:r>
              <a:rPr kumimoji="0" lang="zh-CN" altLang="zh-CN" sz="1800" kern="1200" cap="none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同时为多个变量赋值</a:t>
            </a: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。</a:t>
            </a:r>
          </a:p>
          <a:p>
            <a:pPr marR="0" lvl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        x = y = z = 100</a:t>
            </a:r>
          </a:p>
          <a:p>
            <a:pPr marR="0" lvl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Python 还允许同时</a:t>
            </a:r>
            <a:r>
              <a:rPr kumimoji="0" lang="zh-CN" altLang="zh-CN" sz="1800" kern="1200" cap="none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为多个变量赋予不同的值</a:t>
            </a: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。        </a:t>
            </a:r>
          </a:p>
          <a:p>
            <a:pPr marR="0" lvl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       name, age = "张三", 100</a:t>
            </a:r>
          </a:p>
          <a:p>
            <a:pPr marR="0" lvl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96000" y="1585127"/>
            <a:ext cx="460565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zh-CN" altLang="zh-CN" sz="1800" noProof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注意：</a:t>
            </a: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  <a:p>
            <a:pPr marR="0" lvl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zh-CN" altLang="zh-CN" sz="1800" noProof="0" dirty="0">
                <a:latin typeface="+mn-lt"/>
                <a:ea typeface="+mn-ea"/>
                <a:sym typeface="+mn-ea"/>
              </a:rPr>
              <a:t>Python 中的变量不需要声明，但要求每个变量在</a:t>
            </a:r>
            <a:r>
              <a:rPr lang="zh-CN" altLang="zh-CN" sz="1800" b="1" noProof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使用前必须赋值</a:t>
            </a:r>
            <a:r>
              <a:rPr lang="zh-CN" altLang="zh-CN" sz="1800" noProof="0" dirty="0">
                <a:latin typeface="+mn-lt"/>
                <a:ea typeface="+mn-ea"/>
                <a:sym typeface="+mn-ea"/>
              </a:rPr>
              <a:t>，变量赋值以后才会被创建。如果使用没有被赋值的变量，程序运行会出错。 </a:t>
            </a: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8C60045-3F5F-447B-BC86-4F3E4375F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kern="1200" dirty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zh-CN" altLang="zh-CN" kern="1200" dirty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</a:t>
            </a:r>
            <a:r>
              <a:rPr lang="en-US" altLang="zh-CN" kern="1200" dirty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 Python</a:t>
            </a:r>
            <a:r>
              <a:rPr lang="zh-CN" altLang="en-US" kern="1200" dirty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的语法元素</a:t>
            </a:r>
            <a:endParaRPr lang="zh-CN" altLang="zh-CN" kern="1200" dirty="0">
              <a:solidFill>
                <a:srgbClr val="1B38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03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H="1">
            <a:off x="5570855" y="1596390"/>
            <a:ext cx="29210" cy="377253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57860" y="1623695"/>
            <a:ext cx="46056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en-US" altLang="zh-CN" sz="1800" noProof="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sym typeface="+mn-ea"/>
              </a:rPr>
              <a:t>2.  </a:t>
            </a:r>
            <a:r>
              <a:rPr lang="zh-CN" altLang="zh-CN" sz="1800" noProof="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sym typeface="+mn-ea"/>
              </a:rPr>
              <a:t>常量</a:t>
            </a: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  <a:p>
            <a:pPr marR="0" lvl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所谓常量就是值不能改变的量，例如，常用的数学常数π就是一个常量。在Python中，通常用</a:t>
            </a:r>
            <a:r>
              <a:rPr kumimoji="0" lang="zh-CN" altLang="zh-CN" sz="1800" b="1" kern="1200" cap="none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全部大写的变量名</a:t>
            </a: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表示常量：</a:t>
            </a:r>
          </a:p>
          <a:p>
            <a:pPr marR="0" lvl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        PI = 3.14159265359</a:t>
            </a:r>
          </a:p>
          <a:p>
            <a:pPr marR="0" lvl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70575" y="1623695"/>
            <a:ext cx="460565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zh-CN" altLang="zh-CN" sz="1800" noProof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注意：</a:t>
            </a:r>
            <a:endParaRPr lang="zh-CN" altLang="zh-CN" sz="1800" noProof="0" dirty="0">
              <a:latin typeface="+mn-lt"/>
              <a:ea typeface="+mn-ea"/>
              <a:sym typeface="+mn-ea"/>
            </a:endParaRPr>
          </a:p>
          <a:p>
            <a:pPr marR="0" lvl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zh-CN" altLang="zh-CN" sz="1800" noProof="0" dirty="0">
                <a:latin typeface="+mn-lt"/>
                <a:ea typeface="+mn-ea"/>
                <a:sym typeface="+mn-ea"/>
              </a:rPr>
              <a:t>事实上PI仍然是一个变量，Python没有任何机制保证PI不会被改变。所以，用全部大写的变量名表示常量只是一个习惯上的用法，实际上PI的值是可以改变的。</a:t>
            </a: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43142A3C-A7CE-41A4-9C06-E8C0AFC3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kern="1200" dirty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zh-CN" altLang="zh-CN" kern="1200" dirty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</a:t>
            </a:r>
            <a:r>
              <a:rPr lang="en-US" altLang="zh-CN" kern="1200" dirty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 Python</a:t>
            </a:r>
            <a:r>
              <a:rPr lang="zh-CN" altLang="en-US" kern="1200" dirty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的语法元素</a:t>
            </a:r>
            <a:endParaRPr lang="zh-CN" altLang="zh-CN" kern="1200" dirty="0">
              <a:solidFill>
                <a:srgbClr val="1B38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8943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2394" y="1809339"/>
            <a:ext cx="4685672" cy="511110"/>
          </a:xfrm>
        </p:spPr>
        <p:txBody>
          <a:bodyPr/>
          <a:lstStyle/>
          <a:p>
            <a:r>
              <a:rPr lang="zh-CN" altLang="en-US" dirty="0"/>
              <a:t>练习：交换两个变量的值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6979" y="2753957"/>
            <a:ext cx="7917552" cy="1467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变量</a:t>
            </a:r>
            <a:r>
              <a:rPr lang="en-US" altLang="zh-CN" sz="2400" dirty="0"/>
              <a:t>a</a:t>
            </a:r>
            <a:r>
              <a:rPr lang="zh-CN" altLang="en-US" sz="2400" dirty="0"/>
              <a:t>的值为</a:t>
            </a:r>
            <a:r>
              <a:rPr lang="en-US" altLang="zh-CN" sz="2400" dirty="0"/>
              <a:t>5</a:t>
            </a:r>
            <a:r>
              <a:rPr lang="zh-CN" altLang="en-US" sz="2400" dirty="0"/>
              <a:t>，变量</a:t>
            </a:r>
            <a:r>
              <a:rPr lang="en-US" altLang="zh-CN" sz="2400" dirty="0"/>
              <a:t>b</a:t>
            </a:r>
            <a:r>
              <a:rPr lang="zh-CN" altLang="en-US" sz="2400" dirty="0"/>
              <a:t>的值为</a:t>
            </a:r>
            <a:r>
              <a:rPr lang="en-US" altLang="zh-CN" sz="2400" dirty="0"/>
              <a:t>3</a:t>
            </a:r>
            <a:r>
              <a:rPr lang="zh-CN" altLang="en-US" sz="2400" dirty="0"/>
              <a:t>，试交换两个变量中的值，</a:t>
            </a: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zh-CN" altLang="en-US" sz="2400" dirty="0"/>
              <a:t>使</a:t>
            </a:r>
            <a:r>
              <a:rPr lang="en-US" altLang="zh-CN" sz="2400" dirty="0"/>
              <a:t>a</a:t>
            </a:r>
            <a:r>
              <a:rPr lang="zh-CN" altLang="en-US" sz="2400" dirty="0"/>
              <a:t>的值为</a:t>
            </a:r>
            <a:r>
              <a:rPr lang="en-US" altLang="zh-CN" sz="2400" dirty="0"/>
              <a:t>3</a:t>
            </a:r>
            <a:r>
              <a:rPr lang="zh-CN" altLang="en-US" sz="2400" dirty="0"/>
              <a:t>，</a:t>
            </a:r>
            <a:r>
              <a:rPr lang="en-US" altLang="zh-CN" sz="2400" dirty="0"/>
              <a:t>b</a:t>
            </a:r>
            <a:r>
              <a:rPr lang="zh-CN" altLang="en-US" sz="2400" dirty="0"/>
              <a:t>的值为</a:t>
            </a:r>
            <a:r>
              <a:rPr lang="en-US" altLang="zh-CN" sz="2400" dirty="0"/>
              <a:t>5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34855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452218" y="1185860"/>
            <a:ext cx="4605655" cy="5036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zh-CN" sz="1800" noProof="0" dirty="0">
                <a:latin typeface="+mn-lt"/>
                <a:ea typeface="+mn-ea"/>
                <a:sym typeface="+mn-ea"/>
              </a:rPr>
              <a:t>标识符的</a:t>
            </a:r>
            <a:r>
              <a:rPr lang="zh-CN" altLang="zh-CN" sz="1800" noProof="0" dirty="0">
                <a:solidFill>
                  <a:srgbClr val="C00000"/>
                </a:solidFill>
                <a:latin typeface="+mn-lt"/>
                <a:ea typeface="+mn-ea"/>
                <a:sym typeface="+mn-ea"/>
              </a:rPr>
              <a:t>第 1 个字符</a:t>
            </a:r>
            <a:r>
              <a:rPr lang="zh-CN" altLang="zh-CN" sz="1800" noProof="0" dirty="0">
                <a:latin typeface="+mn-lt"/>
                <a:ea typeface="+mn-ea"/>
                <a:sym typeface="+mn-ea"/>
              </a:rPr>
              <a:t>必须是</a:t>
            </a:r>
            <a:r>
              <a:rPr lang="zh-CN" altLang="zh-CN" sz="1800" noProof="0" dirty="0">
                <a:solidFill>
                  <a:srgbClr val="C00000"/>
                </a:solidFill>
                <a:latin typeface="+mn-lt"/>
                <a:ea typeface="+mn-ea"/>
                <a:sym typeface="+mn-ea"/>
              </a:rPr>
              <a:t>字母或下画线</a:t>
            </a:r>
            <a:r>
              <a:rPr lang="zh-CN" altLang="zh-CN" sz="1800" noProof="0" dirty="0">
                <a:latin typeface="+mn-lt"/>
                <a:ea typeface="+mn-ea"/>
                <a:sym typeface="+mn-ea"/>
              </a:rPr>
              <a:t>，并且中间不能有空格。</a:t>
            </a: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  <a:p>
            <a:pPr marL="285750" marR="0" indent="-28575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zh-CN" sz="1800" noProof="0" dirty="0">
                <a:latin typeface="+mn-lt"/>
                <a:ea typeface="+mn-ea"/>
                <a:sym typeface="+mn-ea"/>
              </a:rPr>
              <a:t>Python 的标识符有</a:t>
            </a:r>
            <a:r>
              <a:rPr lang="zh-CN" altLang="zh-CN" sz="1800" noProof="0" dirty="0">
                <a:solidFill>
                  <a:srgbClr val="C00000"/>
                </a:solidFill>
                <a:latin typeface="+mn-lt"/>
                <a:ea typeface="+mn-ea"/>
                <a:sym typeface="+mn-ea"/>
              </a:rPr>
              <a:t>大小写之分</a:t>
            </a:r>
            <a:r>
              <a:rPr lang="zh-CN" altLang="zh-CN" sz="1800" noProof="0" dirty="0">
                <a:latin typeface="+mn-lt"/>
                <a:ea typeface="+mn-ea"/>
                <a:sym typeface="+mn-ea"/>
              </a:rPr>
              <a:t>，如 NAME 与 name 是不同的标识符。</a:t>
            </a: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  <a:p>
            <a:pPr marL="285750" marR="0" indent="-28575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zh-CN" sz="1800" noProof="0" dirty="0">
                <a:solidFill>
                  <a:srgbClr val="C00000"/>
                </a:solidFill>
                <a:latin typeface="+mn-lt"/>
                <a:ea typeface="+mn-ea"/>
                <a:sym typeface="+mn-ea"/>
              </a:rPr>
              <a:t>关键字不可以</a:t>
            </a:r>
            <a:r>
              <a:rPr lang="zh-CN" altLang="zh-CN" sz="1800" noProof="0" dirty="0">
                <a:latin typeface="+mn-lt"/>
                <a:ea typeface="+mn-ea"/>
                <a:sym typeface="+mn-ea"/>
              </a:rPr>
              <a:t>当作标识符。如 </a:t>
            </a:r>
            <a:r>
              <a:rPr lang="en-US" altLang="zh-CN" sz="1800" noProof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if </a:t>
            </a:r>
            <a:r>
              <a:rPr lang="zh-CN" altLang="en-US" sz="1800" noProof="0" dirty="0">
                <a:latin typeface="+mn-lt"/>
                <a:ea typeface="+mn-ea"/>
                <a:sym typeface="+mn-ea"/>
              </a:rPr>
              <a:t>不能作为标识符。</a:t>
            </a:r>
            <a:endParaRPr lang="zh-CN" altLang="zh-CN" sz="1800" noProof="0" dirty="0">
              <a:latin typeface="+mn-lt"/>
              <a:ea typeface="+mn-ea"/>
              <a:sym typeface="+mn-ea"/>
            </a:endParaRPr>
          </a:p>
          <a:p>
            <a:pPr marL="285750" marR="0" indent="-28575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zh-CN" sz="1800" noProof="0" dirty="0">
                <a:latin typeface="+mn-lt"/>
                <a:ea typeface="+mn-ea"/>
                <a:sym typeface="+mn-ea"/>
              </a:rPr>
              <a:t>在 Python 3 中，非 ASCII 标识符也允许使用，</a:t>
            </a:r>
            <a:r>
              <a:rPr lang="zh-CN" altLang="zh-CN" sz="1800" noProof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汉字</a:t>
            </a:r>
            <a:r>
              <a:rPr lang="zh-CN" altLang="zh-CN" sz="1800" noProof="0" dirty="0">
                <a:latin typeface="+mn-lt"/>
                <a:ea typeface="+mn-ea"/>
                <a:sym typeface="+mn-ea"/>
              </a:rPr>
              <a:t>也可以出现在标识符中。如 </a:t>
            </a:r>
            <a:r>
              <a:rPr lang="en-US" altLang="zh-CN" sz="1800" noProof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abc</a:t>
            </a:r>
            <a:r>
              <a:rPr lang="zh-CN" altLang="en-US" sz="1800" noProof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张三</a:t>
            </a:r>
            <a:r>
              <a:rPr lang="zh-CN" altLang="en-US" sz="1800" noProof="0" dirty="0">
                <a:latin typeface="+mn-lt"/>
                <a:ea typeface="+mn-ea"/>
                <a:sym typeface="+mn-ea"/>
              </a:rPr>
              <a:t>、</a:t>
            </a:r>
            <a:r>
              <a:rPr lang="zh-CN" altLang="en-US" sz="1800" noProof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李四</a:t>
            </a:r>
            <a:r>
              <a:rPr lang="en-US" altLang="zh-CN" sz="1800" noProof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a123</a:t>
            </a:r>
            <a:r>
              <a:rPr lang="en-US" altLang="zh-CN" sz="1800" noProof="0" dirty="0">
                <a:latin typeface="+mn-lt"/>
                <a:ea typeface="+mn-ea"/>
                <a:sym typeface="+mn-ea"/>
              </a:rPr>
              <a:t> </a:t>
            </a:r>
            <a:r>
              <a:rPr lang="zh-CN" altLang="en-US" sz="1800" noProof="0" dirty="0">
                <a:latin typeface="+mn-lt"/>
                <a:ea typeface="+mn-ea"/>
                <a:sym typeface="+mn-ea"/>
              </a:rPr>
              <a:t>都是合法的标识符，但尽量不使用汉字。</a:t>
            </a:r>
            <a:endParaRPr lang="en-US" altLang="zh-CN" sz="1800" noProof="0" dirty="0">
              <a:latin typeface="+mn-lt"/>
              <a:ea typeface="+mn-ea"/>
              <a:sym typeface="+mn-ea"/>
            </a:endParaRPr>
          </a:p>
          <a:p>
            <a:pPr marL="285750" marR="0" indent="-28575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altLang="en-US" sz="1800" kern="1200" cap="none" normalizeH="0" baseline="0" noProof="0" dirty="0">
                <a:latin typeface="+mn-lt"/>
                <a:ea typeface="+mn-ea"/>
                <a:cs typeface="+mn-cs"/>
              </a:rPr>
              <a:t>部分标识符有自己特定的规则，例如常量名必须大写，只能包含大写字母和下划线。</a:t>
            </a: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097905" y="1388745"/>
            <a:ext cx="7620" cy="407225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56615" y="1633855"/>
            <a:ext cx="49453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en-US" altLang="zh-CN" sz="1800" kern="1200" cap="none" normalizeH="0" baseline="0" noProof="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3.   </a:t>
            </a:r>
            <a:r>
              <a:rPr kumimoji="0" lang="zh-CN" altLang="zh-CN" sz="1800" kern="1200" cap="none" normalizeH="0" baseline="0" noProof="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标识符</a:t>
            </a: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标识符是程序中为了区分或引用各种数据而起的名称，例如前面定义的变量名、常量名，除此之外还可以是函数名、类名、模块名等。</a:t>
            </a: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endParaRPr kumimoji="0" lang="en-US" altLang="zh-CN" sz="1800" kern="1200" cap="none" normalizeH="0" baseline="0" noProof="0" dirty="0">
              <a:latin typeface="+mn-lt"/>
              <a:ea typeface="+mn-ea"/>
              <a:cs typeface="+mn-cs"/>
            </a:endParaRP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Python 的标识符可以包含</a:t>
            </a:r>
            <a:r>
              <a:rPr kumimoji="0" lang="zh-CN" altLang="zh-CN" sz="1800" kern="1200" cap="none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字母（A-Z、a-z）、数字（0-9）及下画线（_）</a:t>
            </a: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但它有以下几个方面的限制：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225E3AAB-DCAB-4585-BAAF-E5077C56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kern="1200" dirty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zh-CN" altLang="zh-CN" kern="1200" dirty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</a:t>
            </a:r>
            <a:r>
              <a:rPr lang="en-US" altLang="zh-CN" kern="1200" dirty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 Python</a:t>
            </a:r>
            <a:r>
              <a:rPr lang="zh-CN" altLang="en-US" kern="1200" dirty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的语法元素</a:t>
            </a:r>
            <a:endParaRPr lang="zh-CN" altLang="zh-CN" kern="1200" dirty="0">
              <a:solidFill>
                <a:srgbClr val="1B38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79235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78575" y="1633855"/>
            <a:ext cx="46056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zh-CN" altLang="zh-CN" sz="1800" noProof="0" dirty="0">
                <a:latin typeface="+mn-lt"/>
                <a:ea typeface="+mn-ea"/>
                <a:sym typeface="+mn-ea"/>
              </a:rPr>
              <a:t>可以使用以下命令查看 Python的关键字：</a:t>
            </a: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zh-CN" altLang="zh-CN" sz="1800" noProof="0" dirty="0">
                <a:latin typeface="+mn-lt"/>
                <a:ea typeface="+mn-ea"/>
                <a:sym typeface="+mn-ea"/>
              </a:rPr>
              <a:t>&gt;&gt;&gt;</a:t>
            </a:r>
            <a:r>
              <a:rPr lang="zh-CN" altLang="zh-CN" sz="1800" b="1" noProof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import</a:t>
            </a:r>
            <a:r>
              <a:rPr lang="zh-CN" altLang="zh-CN" sz="1800" noProof="0" dirty="0">
                <a:latin typeface="+mn-lt"/>
                <a:ea typeface="+mn-ea"/>
                <a:sym typeface="+mn-ea"/>
              </a:rPr>
              <a:t> keyword</a:t>
            </a:r>
            <a:r>
              <a:rPr lang="en-US" altLang="zh-CN" sz="1800" noProof="0" dirty="0">
                <a:latin typeface="+mn-lt"/>
                <a:ea typeface="+mn-ea"/>
                <a:sym typeface="+mn-ea"/>
              </a:rPr>
              <a:t>  # </a:t>
            </a:r>
            <a:r>
              <a:rPr lang="zh-CN" altLang="en-US" sz="1800" noProof="0" dirty="0">
                <a:latin typeface="+mn-lt"/>
                <a:ea typeface="+mn-ea"/>
                <a:sym typeface="+mn-ea"/>
              </a:rPr>
              <a:t>导入模块</a:t>
            </a: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zh-CN" altLang="zh-CN" sz="1800" noProof="0" dirty="0">
                <a:latin typeface="+mn-lt"/>
                <a:ea typeface="+mn-ea"/>
                <a:sym typeface="+mn-ea"/>
              </a:rPr>
              <a:t>&gt;&gt;&gt;keyword.kwlist</a:t>
            </a:r>
            <a:r>
              <a:rPr lang="en-US" altLang="zh-CN" sz="1800" noProof="0" dirty="0">
                <a:latin typeface="+mn-lt"/>
                <a:ea typeface="+mn-ea"/>
                <a:sym typeface="+mn-ea"/>
              </a:rPr>
              <a:t>  # </a:t>
            </a:r>
            <a:r>
              <a:rPr lang="zh-CN" altLang="en-US" sz="1800" noProof="0" dirty="0">
                <a:latin typeface="+mn-lt"/>
                <a:ea typeface="+mn-ea"/>
                <a:sym typeface="+mn-ea"/>
              </a:rPr>
              <a:t>调用成员属性</a:t>
            </a:r>
            <a:r>
              <a:rPr lang="zh-CN" altLang="zh-CN" sz="1800" noProof="0" dirty="0">
                <a:latin typeface="+mn-lt"/>
                <a:ea typeface="+mn-ea"/>
                <a:sym typeface="+mn-ea"/>
              </a:rPr>
              <a:t> </a:t>
            </a: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zh-CN" altLang="zh-CN" sz="1800" noProof="0" dirty="0">
                <a:latin typeface="+mn-lt"/>
                <a:ea typeface="+mn-ea"/>
                <a:sym typeface="+mn-ea"/>
              </a:rPr>
              <a:t>运行结果如下图所示。</a:t>
            </a: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092190" y="1767205"/>
            <a:ext cx="7620" cy="407225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09329" y="1848647"/>
            <a:ext cx="4945380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en-US" altLang="zh-CN" sz="1800" noProof="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sym typeface="+mn-ea"/>
              </a:rPr>
              <a:t>4.   </a:t>
            </a:r>
            <a:r>
              <a:rPr lang="zh-CN" altLang="en-US" sz="1800" noProof="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sym typeface="+mn-ea"/>
              </a:rPr>
              <a:t>关键字</a:t>
            </a: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  <a:buFont typeface="+mj-lt"/>
              <a:defRPr/>
            </a:pPr>
            <a:r>
              <a:rPr lang="zh-CN" altLang="zh-CN" dirty="0"/>
              <a:t>关键字是Python自己专用的标识符</a:t>
            </a:r>
            <a:r>
              <a:rPr lang="zh-CN" altLang="en-US" dirty="0"/>
              <a:t>，</a:t>
            </a:r>
            <a:r>
              <a:rPr lang="zh-CN" altLang="zh-CN" dirty="0"/>
              <a:t>在 </a:t>
            </a: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Python 中，</a:t>
            </a:r>
            <a:r>
              <a:rPr kumimoji="0" lang="zh-CN" altLang="en-US" sz="1800" kern="1200" cap="none" normalizeH="0" baseline="0" noProof="0" dirty="0">
                <a:latin typeface="+mn-lt"/>
                <a:ea typeface="+mn-ea"/>
                <a:cs typeface="+mn-cs"/>
              </a:rPr>
              <a:t>有</a:t>
            </a: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特定含义、并用做专门用途，不允许开发人员定义和关键字相同的标识符。</a:t>
            </a:r>
          </a:p>
        </p:txBody>
      </p:sp>
      <p:pic>
        <p:nvPicPr>
          <p:cNvPr id="2" name="图片 -21474825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730" y="3469005"/>
            <a:ext cx="5589270" cy="22440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89B597FC-2807-4646-AE64-0DCCFE886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kern="1200" dirty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zh-CN" altLang="zh-CN" kern="1200" dirty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</a:t>
            </a:r>
            <a:r>
              <a:rPr lang="en-US" altLang="zh-CN" kern="1200" dirty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 Python</a:t>
            </a:r>
            <a:r>
              <a:rPr lang="zh-CN" altLang="en-US" kern="1200" dirty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的语法元素</a:t>
            </a:r>
            <a:endParaRPr lang="zh-CN" altLang="zh-CN" kern="1200" dirty="0">
              <a:solidFill>
                <a:srgbClr val="1B38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30046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9D000-88EB-463C-BFE1-A65A4FEE3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58" y="1074873"/>
            <a:ext cx="6938930" cy="511110"/>
          </a:xfrm>
        </p:spPr>
        <p:txBody>
          <a:bodyPr/>
          <a:lstStyle/>
          <a:p>
            <a:r>
              <a:rPr lang="zh-CN" altLang="en-US" dirty="0"/>
              <a:t>练习：判断下列标识符，哪些是合法的？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9807C7-4FB9-4FE1-B2D0-63B97193B0A9}"/>
              </a:ext>
            </a:extLst>
          </p:cNvPr>
          <p:cNvSpPr txBox="1"/>
          <p:nvPr/>
        </p:nvSpPr>
        <p:spPr>
          <a:xfrm>
            <a:off x="1076810" y="2146777"/>
            <a:ext cx="939524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/>
              <a:t>_Username                  </a:t>
            </a:r>
            <a:r>
              <a:rPr lang="en-US" altLang="zh-CN" sz="2800" b="1" i="0" dirty="0">
                <a:solidFill>
                  <a:srgbClr val="1B1E21"/>
                </a:solidFill>
                <a:effectLst/>
                <a:latin typeface="Hiragino Sans GB"/>
              </a:rPr>
              <a:t>5area              str1      </a:t>
            </a:r>
          </a:p>
          <a:p>
            <a:pPr>
              <a:lnSpc>
                <a:spcPct val="200000"/>
              </a:lnSpc>
            </a:pPr>
            <a:r>
              <a:rPr lang="en-US" altLang="zh-CN" sz="2800" b="1" i="0" dirty="0">
                <a:solidFill>
                  <a:srgbClr val="1B1E21"/>
                </a:solidFill>
                <a:effectLst/>
                <a:latin typeface="Hiragino Sans GB"/>
              </a:rPr>
              <a:t>__5print            while             </a:t>
            </a:r>
            <a:r>
              <a:rPr lang="zh-CN" altLang="en-US" sz="2800" b="1" i="0" dirty="0">
                <a:solidFill>
                  <a:srgbClr val="1B1E21"/>
                </a:solidFill>
                <a:effectLst/>
                <a:latin typeface="Hiragino Sans GB"/>
              </a:rPr>
              <a:t>张三</a:t>
            </a:r>
            <a:r>
              <a:rPr lang="en-US" altLang="zh-CN" sz="2800" b="1" i="0" dirty="0">
                <a:solidFill>
                  <a:srgbClr val="1B1E21"/>
                </a:solidFill>
                <a:effectLst/>
                <a:latin typeface="Hiragino Sans GB"/>
              </a:rPr>
              <a:t>1      </a:t>
            </a:r>
          </a:p>
          <a:p>
            <a:pPr>
              <a:lnSpc>
                <a:spcPct val="200000"/>
              </a:lnSpc>
            </a:pPr>
            <a:r>
              <a:rPr lang="en-US" altLang="zh-CN" sz="2800" b="1" i="0" dirty="0">
                <a:solidFill>
                  <a:srgbClr val="1B1E21"/>
                </a:solidFill>
                <a:effectLst/>
                <a:latin typeface="Hiragino Sans GB"/>
              </a:rPr>
              <a:t>a_b1                a$                user-name</a:t>
            </a:r>
          </a:p>
          <a:p>
            <a:pPr>
              <a:lnSpc>
                <a:spcPct val="200000"/>
              </a:lnSpc>
            </a:pPr>
            <a:r>
              <a:rPr lang="en-US" altLang="zh-CN" sz="2800" b="1" i="0" dirty="0">
                <a:solidFill>
                  <a:srgbClr val="1B1E21"/>
                </a:solidFill>
                <a:effectLst/>
                <a:latin typeface="Hiragino Sans GB"/>
              </a:rPr>
              <a:t>      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94202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>
                <a:sym typeface="+mn-ea"/>
              </a:rPr>
              <a:t>2</a:t>
            </a:r>
            <a:r>
              <a:rPr lang="zh-CN" altLang="zh-CN" dirty="0">
                <a:sym typeface="+mn-ea"/>
              </a:rPr>
              <a:t>.</a:t>
            </a:r>
            <a:r>
              <a:rPr lang="en-US" altLang="zh-CN" dirty="0">
                <a:sym typeface="+mn-ea"/>
              </a:rPr>
              <a:t>3</a:t>
            </a:r>
            <a:r>
              <a:rPr lang="zh-CN" altLang="zh-CN" dirty="0">
                <a:sym typeface="+mn-ea"/>
              </a:rPr>
              <a:t>  </a:t>
            </a:r>
            <a:r>
              <a:rPr lang="zh-CN" altLang="en-US" dirty="0">
                <a:sym typeface="+mn-ea"/>
              </a:rPr>
              <a:t>基本</a:t>
            </a:r>
            <a:r>
              <a:rPr lang="zh-CN" altLang="zh-CN" dirty="0">
                <a:sym typeface="+mn-ea"/>
              </a:rPr>
              <a:t>数</a:t>
            </a:r>
            <a:r>
              <a:rPr lang="zh-CN" altLang="en-US" dirty="0">
                <a:sym typeface="+mn-ea"/>
              </a:rPr>
              <a:t>据</a:t>
            </a:r>
            <a:r>
              <a:rPr lang="zh-CN" altLang="zh-CN" dirty="0">
                <a:sym typeface="+mn-ea"/>
              </a:rPr>
              <a:t>类型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C1B05A5-BB60-414D-96E1-D0DEB7867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622" y="1535576"/>
            <a:ext cx="7344632" cy="411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491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78575" y="1633855"/>
            <a:ext cx="4605655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defRPr/>
            </a:pPr>
            <a:r>
              <a:rPr lang="zh-CN" altLang="zh-CN" sz="1800" noProof="0" dirty="0">
                <a:latin typeface="+mn-lt"/>
                <a:ea typeface="+mn-ea"/>
                <a:sym typeface="+mn-ea"/>
              </a:rPr>
              <a:t>表示方法有四种，分别是</a:t>
            </a:r>
            <a:endParaRPr lang="en-US" altLang="zh-CN" sz="1800" noProof="0" dirty="0">
              <a:latin typeface="+mn-lt"/>
              <a:ea typeface="+mn-ea"/>
              <a:sym typeface="+mn-ea"/>
            </a:endParaRPr>
          </a:p>
          <a:p>
            <a:pPr marL="285750" marR="0" indent="-28575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zh-CN" sz="1800" noProof="0" dirty="0">
                <a:latin typeface="+mn-lt"/>
                <a:ea typeface="+mn-ea"/>
                <a:sym typeface="+mn-ea"/>
              </a:rPr>
              <a:t>十进制</a:t>
            </a:r>
            <a:endParaRPr lang="en-US" altLang="zh-CN" sz="1800" noProof="0" dirty="0">
              <a:latin typeface="+mn-lt"/>
              <a:ea typeface="+mn-ea"/>
              <a:sym typeface="+mn-ea"/>
            </a:endParaRPr>
          </a:p>
          <a:p>
            <a:pPr marL="285750" marR="0" indent="-28575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zh-CN" sz="1800" noProof="0" dirty="0">
                <a:latin typeface="+mn-lt"/>
                <a:ea typeface="+mn-ea"/>
                <a:sym typeface="+mn-ea"/>
              </a:rPr>
              <a:t>二进制（以“0B”或“0b”开头）</a:t>
            </a:r>
            <a:endParaRPr lang="en-US" altLang="zh-CN" sz="1800" noProof="0" dirty="0">
              <a:latin typeface="+mn-lt"/>
              <a:ea typeface="+mn-ea"/>
              <a:sym typeface="+mn-ea"/>
            </a:endParaRPr>
          </a:p>
          <a:p>
            <a:pPr marL="285750" marR="0" indent="-28575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zh-CN" sz="1800" noProof="0" dirty="0">
                <a:latin typeface="+mn-lt"/>
                <a:ea typeface="+mn-ea"/>
                <a:sym typeface="+mn-ea"/>
              </a:rPr>
              <a:t>八进制（以“0o”或“0</a:t>
            </a:r>
            <a:r>
              <a:rPr lang="en-US" altLang="zh-CN" sz="1800" noProof="0" dirty="0">
                <a:latin typeface="+mn-lt"/>
                <a:ea typeface="+mn-ea"/>
                <a:sym typeface="+mn-ea"/>
              </a:rPr>
              <a:t>O</a:t>
            </a:r>
            <a:r>
              <a:rPr lang="zh-CN" altLang="zh-CN" sz="1800" noProof="0" dirty="0">
                <a:latin typeface="+mn-lt"/>
                <a:ea typeface="+mn-ea"/>
                <a:sym typeface="+mn-ea"/>
              </a:rPr>
              <a:t>”开头）</a:t>
            </a:r>
            <a:endParaRPr lang="en-US" altLang="zh-CN" sz="1800" noProof="0" dirty="0">
              <a:latin typeface="+mn-lt"/>
              <a:ea typeface="+mn-ea"/>
              <a:sym typeface="+mn-ea"/>
            </a:endParaRPr>
          </a:p>
          <a:p>
            <a:pPr marL="285750" marR="0" indent="-28575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zh-CN" sz="1800" noProof="0" dirty="0">
                <a:latin typeface="+mn-lt"/>
                <a:ea typeface="+mn-ea"/>
                <a:sym typeface="+mn-ea"/>
              </a:rPr>
              <a:t>十六进制（以“0X”或“0x”开头）</a:t>
            </a: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097905" y="1388745"/>
            <a:ext cx="7620" cy="407225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>
                <a:sym typeface="+mn-ea"/>
              </a:rPr>
              <a:t>2</a:t>
            </a:r>
            <a:r>
              <a:rPr lang="zh-CN" altLang="zh-CN" dirty="0">
                <a:sym typeface="+mn-ea"/>
              </a:rPr>
              <a:t>.</a:t>
            </a:r>
            <a:r>
              <a:rPr lang="en-US" altLang="zh-CN" dirty="0">
                <a:sym typeface="+mn-ea"/>
              </a:rPr>
              <a:t>3</a:t>
            </a:r>
            <a:r>
              <a:rPr lang="zh-CN" altLang="zh-CN" dirty="0">
                <a:sym typeface="+mn-ea"/>
              </a:rPr>
              <a:t>.1  数字类型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56615" y="1633855"/>
            <a:ext cx="494538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en-US" altLang="zh-CN" sz="1800" kern="1200" cap="none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1.  </a:t>
            </a:r>
            <a:r>
              <a:rPr kumimoji="0" lang="zh-CN" altLang="zh-CN" sz="1800" b="1" kern="1200" cap="none" normalizeH="0" baseline="0" noProof="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int（整型）</a:t>
            </a:r>
            <a:endParaRPr kumimoji="0" lang="zh-CN" altLang="zh-CN" sz="1800" b="1" kern="1200" cap="none" normalizeH="0" baseline="0" noProof="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defRPr/>
            </a:pP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      用于表示整数，不带小数点，但可以有正号或负号，例如：10、1024、-100、99、-66等。</a:t>
            </a: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defRPr/>
            </a:pP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      Python 对整型没有大小限制的，只要内存许可，整数的取值范围几乎包括了全部整数（无限大），这给大数据的计算带来便利。</a:t>
            </a:r>
          </a:p>
        </p:txBody>
      </p:sp>
      <p:sp>
        <p:nvSpPr>
          <p:cNvPr id="7" name="文本框 3"/>
          <p:cNvSpPr txBox="1"/>
          <p:nvPr/>
        </p:nvSpPr>
        <p:spPr>
          <a:xfrm>
            <a:off x="6808880" y="4165741"/>
            <a:ext cx="16681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1600" kern="1200" cap="none" normalizeH="0" baseline="0" noProof="0" dirty="0"/>
              <a:t>例如</a:t>
            </a:r>
            <a:endParaRPr kumimoji="0" lang="en-US" altLang="zh-CN" sz="1600" kern="1200" cap="none" normalizeH="0" baseline="0" noProof="0" dirty="0"/>
          </a:p>
          <a:p>
            <a:pPr marL="285750" marR="0" indent="-28575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600" dirty="0"/>
              <a:t>1000</a:t>
            </a:r>
          </a:p>
          <a:p>
            <a:pPr marL="285750" marR="0" indent="-28575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600" kern="1200" cap="none" normalizeH="0" baseline="0" noProof="0" dirty="0"/>
              <a:t>0b1000</a:t>
            </a:r>
          </a:p>
          <a:p>
            <a:pPr marL="285750" marR="0" indent="-28575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sz="1600" dirty="0"/>
              <a:t>0o1000</a:t>
            </a:r>
          </a:p>
          <a:p>
            <a:pPr marL="285750" marR="0" indent="-28575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1600" kern="1200" cap="none" normalizeH="0" baseline="0" noProof="0" dirty="0"/>
              <a:t>0x1000</a:t>
            </a:r>
            <a:endParaRPr kumimoji="0" lang="zh-CN" altLang="zh-CN" sz="1600" kern="1200" cap="none" normalizeH="0" baseline="0" noProof="0" dirty="0"/>
          </a:p>
        </p:txBody>
      </p:sp>
    </p:spTree>
    <p:extLst>
      <p:ext uri="{BB962C8B-B14F-4D97-AF65-F5344CB8AC3E}">
        <p14:creationId xmlns:p14="http://schemas.microsoft.com/office/powerpoint/2010/main" val="3978894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69050" y="1633855"/>
            <a:ext cx="46056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zh-CN" sz="1800" noProof="0" dirty="0">
                <a:latin typeface="+mn-lt"/>
                <a:ea typeface="+mn-ea"/>
                <a:sym typeface="+mn-ea"/>
              </a:rPr>
              <a:t>指数形式</a:t>
            </a:r>
            <a:r>
              <a:rPr lang="zh-CN" altLang="en-US" sz="1800" noProof="0" dirty="0">
                <a:latin typeface="+mn-lt"/>
                <a:ea typeface="+mn-ea"/>
                <a:sym typeface="+mn-ea"/>
              </a:rPr>
              <a:t>（科学计数法）</a:t>
            </a: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defRPr/>
            </a:pPr>
            <a:r>
              <a:rPr lang="zh-CN" altLang="zh-CN" sz="1800" noProof="0" dirty="0">
                <a:latin typeface="+mn-lt"/>
                <a:ea typeface="+mn-ea"/>
                <a:sym typeface="+mn-ea"/>
              </a:rPr>
              <a:t>    </a:t>
            </a:r>
            <a:r>
              <a:rPr lang="en-US" altLang="zh-CN" sz="1800" noProof="0" dirty="0">
                <a:latin typeface="+mn-lt"/>
                <a:ea typeface="+mn-ea"/>
                <a:sym typeface="+mn-ea"/>
              </a:rPr>
              <a:t>    </a:t>
            </a:r>
            <a:r>
              <a:rPr lang="zh-CN" altLang="zh-CN" sz="1800" noProof="0" dirty="0">
                <a:latin typeface="+mn-lt"/>
                <a:ea typeface="+mn-ea"/>
                <a:sym typeface="+mn-ea"/>
              </a:rPr>
              <a:t>指数符号可以使用字母 e 或 E 来表示，指数可以使用正（</a:t>
            </a:r>
            <a:r>
              <a:rPr lang="en-US" altLang="zh-CN" sz="1800" noProof="0" dirty="0">
                <a:latin typeface="+mn-lt"/>
                <a:ea typeface="+mn-ea"/>
                <a:sym typeface="+mn-ea"/>
              </a:rPr>
              <a:t>+</a:t>
            </a:r>
            <a:r>
              <a:rPr lang="zh-CN" altLang="zh-CN" sz="1800" noProof="0" dirty="0">
                <a:latin typeface="+mn-lt"/>
                <a:ea typeface="+mn-ea"/>
                <a:sym typeface="+mn-ea"/>
              </a:rPr>
              <a:t>）、负（</a:t>
            </a:r>
            <a:r>
              <a:rPr lang="en-US" altLang="zh-CN" sz="1800" noProof="0" dirty="0">
                <a:latin typeface="+mn-lt"/>
                <a:ea typeface="+mn-ea"/>
                <a:sym typeface="+mn-ea"/>
              </a:rPr>
              <a:t>-</a:t>
            </a:r>
            <a:r>
              <a:rPr lang="zh-CN" altLang="zh-CN" sz="1800" noProof="0" dirty="0">
                <a:latin typeface="+mn-lt"/>
                <a:ea typeface="+mn-ea"/>
                <a:sym typeface="+mn-ea"/>
              </a:rPr>
              <a:t>）号，</a:t>
            </a:r>
            <a:endParaRPr lang="en-US" altLang="zh-CN" sz="1800" noProof="0" dirty="0">
              <a:latin typeface="+mn-lt"/>
              <a:ea typeface="+mn-ea"/>
              <a:sym typeface="+mn-ea"/>
            </a:endParaRP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defRPr/>
            </a:pPr>
            <a:r>
              <a:rPr lang="zh-CN" altLang="zh-CN" sz="1800" noProof="0" dirty="0">
                <a:latin typeface="+mn-lt"/>
                <a:ea typeface="+mn-ea"/>
                <a:sym typeface="+mn-ea"/>
              </a:rPr>
              <a:t>示例如下：</a:t>
            </a: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defRPr/>
            </a:pPr>
            <a:endParaRPr lang="zh-CN" altLang="zh-CN" sz="1800" noProof="0" dirty="0">
              <a:latin typeface="+mn-lt"/>
              <a:ea typeface="+mn-ea"/>
              <a:sym typeface="+mn-ea"/>
            </a:endParaRP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defRPr/>
            </a:pPr>
            <a:endParaRPr lang="zh-CN" altLang="zh-CN" sz="1800" noProof="0" dirty="0">
              <a:latin typeface="+mn-lt"/>
              <a:ea typeface="+mn-ea"/>
              <a:sym typeface="+mn-ea"/>
            </a:endParaRP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defRPr/>
            </a:pPr>
            <a:endParaRPr lang="zh-CN" altLang="zh-CN" sz="1800" noProof="0" dirty="0">
              <a:latin typeface="+mn-lt"/>
              <a:ea typeface="+mn-ea"/>
              <a:sym typeface="+mn-ea"/>
            </a:endParaRP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defRPr/>
            </a:pP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097905" y="1388745"/>
            <a:ext cx="7620" cy="407225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>
                <a:sym typeface="+mn-ea"/>
              </a:rPr>
              <a:t>2</a:t>
            </a:r>
            <a:r>
              <a:rPr lang="zh-CN" altLang="zh-CN" dirty="0">
                <a:sym typeface="+mn-ea"/>
              </a:rPr>
              <a:t>.</a:t>
            </a:r>
            <a:r>
              <a:rPr lang="en-US" altLang="zh-CN" dirty="0">
                <a:sym typeface="+mn-ea"/>
              </a:rPr>
              <a:t>3</a:t>
            </a:r>
            <a:r>
              <a:rPr lang="zh-CN" altLang="zh-CN" dirty="0">
                <a:sym typeface="+mn-ea"/>
              </a:rPr>
              <a:t>.1  数字类型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7875" y="1633855"/>
            <a:ext cx="494538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en-US" altLang="zh-CN" sz="1800" kern="1200" cap="none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2.  </a:t>
            </a:r>
            <a:r>
              <a:rPr kumimoji="0" lang="en-US" altLang="zh-CN" sz="1800" b="1" kern="1200" cap="none" normalizeH="0" baseline="0" noProof="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float</a:t>
            </a:r>
            <a:r>
              <a:rPr kumimoji="0" lang="zh-CN" altLang="zh-CN" sz="1800" b="1" kern="1200" cap="none" normalizeH="0" baseline="0" noProof="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（</a:t>
            </a:r>
            <a:r>
              <a:rPr lang="zh-CN" altLang="zh-CN" sz="1800" b="1" noProof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浮点</a:t>
            </a:r>
            <a:r>
              <a:rPr kumimoji="0" lang="zh-CN" altLang="zh-CN" sz="1800" b="1" kern="1200" cap="none" normalizeH="0" baseline="0" noProof="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型）</a:t>
            </a:r>
            <a:endParaRPr kumimoji="0" lang="zh-CN" altLang="zh-CN" sz="1800" b="1" kern="1200" cap="none" normalizeH="0" baseline="0" noProof="0" dirty="0">
              <a:solidFill>
                <a:srgbClr val="FF0000"/>
              </a:solidFill>
              <a:latin typeface="+mn-lt"/>
              <a:ea typeface="+mn-ea"/>
            </a:endParaRPr>
          </a:p>
          <a:p>
            <a:pPr marL="285750" marR="0" indent="-28575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小数形式</a:t>
            </a: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defRPr/>
            </a:pP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     示例如下：</a:t>
            </a: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defRPr/>
            </a:pP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     </a:t>
            </a:r>
            <a:r>
              <a:rPr kumimoji="0" lang="en-US" altLang="zh-CN" sz="1800" kern="1200" cap="none" normalizeH="0" baseline="0" noProof="0" dirty="0">
                <a:latin typeface="+mn-lt"/>
                <a:ea typeface="+mn-ea"/>
                <a:cs typeface="+mn-cs"/>
              </a:rPr>
              <a:t>1.23</a:t>
            </a:r>
            <a:r>
              <a:rPr kumimoji="0" lang="zh-CN" altLang="en-US" sz="1800" kern="1200" cap="none" normalizeH="0" baseline="0" noProof="0" dirty="0"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1800" kern="1200" cap="none" normalizeH="0" baseline="0" noProof="0" dirty="0">
                <a:latin typeface="+mn-lt"/>
                <a:ea typeface="+mn-ea"/>
                <a:cs typeface="+mn-cs"/>
              </a:rPr>
              <a:t>100.0</a:t>
            </a:r>
            <a:r>
              <a:rPr kumimoji="0" lang="zh-CN" altLang="en-US" sz="1800" kern="1200" cap="none" normalizeH="0" baseline="0" noProof="0" dirty="0"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1800" kern="1200" cap="none" normalizeH="0" baseline="0" noProof="0" dirty="0">
                <a:latin typeface="+mn-lt"/>
                <a:ea typeface="+mn-ea"/>
                <a:cs typeface="+mn-cs"/>
              </a:rPr>
              <a:t>-123.45</a:t>
            </a:r>
            <a:r>
              <a:rPr kumimoji="0" lang="zh-CN" altLang="en-US" sz="1800" kern="1200" cap="none" normalizeH="0" baseline="0" noProof="0" dirty="0"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1800" kern="1200" cap="none" normalizeH="0" baseline="0" noProof="0" dirty="0">
                <a:latin typeface="+mn-lt"/>
                <a:ea typeface="+mn-ea"/>
                <a:cs typeface="+mn-cs"/>
              </a:rPr>
              <a:t>-0.123</a:t>
            </a: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  <a:p>
            <a:pPr marL="285750" marR="0" indent="-28575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defRPr/>
            </a:pP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对象 6">
                <a:hlinkClick r:id="" action="ppaction://ole?verb=0"/>
              </p:cNvPr>
              <p:cNvSpPr txBox="1"/>
              <p:nvPr/>
            </p:nvSpPr>
            <p:spPr>
              <a:xfrm>
                <a:off x="6516688" y="3860800"/>
                <a:ext cx="3763962" cy="357188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2.78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表示的是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2.78×1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对象 6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688" y="3860800"/>
                <a:ext cx="3763962" cy="357188"/>
              </a:xfrm>
              <a:prstGeom prst="rect">
                <a:avLst/>
              </a:prstGeom>
              <a:blipFill>
                <a:blip r:embed="rId3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对象 7">
                <a:hlinkClick r:id="" action="ppaction://ole?verb=0"/>
              </p:cNvPr>
              <p:cNvSpPr txBox="1"/>
              <p:nvPr/>
            </p:nvSpPr>
            <p:spPr>
              <a:xfrm>
                <a:off x="6544946" y="4288155"/>
                <a:ext cx="3446780" cy="33909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0.123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表示的是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0.123×1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对象 7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946" y="4288155"/>
                <a:ext cx="3446780" cy="339090"/>
              </a:xfrm>
              <a:prstGeom prst="rect">
                <a:avLst/>
              </a:prstGeom>
              <a:blipFill>
                <a:blip r:embed="rId4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对象 8">
                <a:hlinkClick r:id="" action="ppaction://ole?verb=0"/>
              </p:cNvPr>
              <p:cNvSpPr txBox="1"/>
              <p:nvPr/>
            </p:nvSpPr>
            <p:spPr>
              <a:xfrm>
                <a:off x="6544628" y="4697095"/>
                <a:ext cx="3765550" cy="33909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3.15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表示的是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3.15×1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对象 8">
                <a:hlinkClick r:id="" action="ppaction://ole?verb=0"/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628" y="4697095"/>
                <a:ext cx="3765550" cy="339090"/>
              </a:xfrm>
              <a:prstGeom prst="rect">
                <a:avLst/>
              </a:prstGeom>
              <a:blipFill>
                <a:blip r:embed="rId5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15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1726941" y="2327139"/>
            <a:ext cx="9325528" cy="5111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掌握一门编程语言，首先要掌握语言的语法和语义规范。</a:t>
            </a:r>
          </a:p>
        </p:txBody>
      </p:sp>
    </p:spTree>
    <p:extLst>
      <p:ext uri="{BB962C8B-B14F-4D97-AF65-F5344CB8AC3E}">
        <p14:creationId xmlns:p14="http://schemas.microsoft.com/office/powerpoint/2010/main" val="2936525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6097905" y="1388745"/>
            <a:ext cx="7620" cy="407225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>
                <a:sym typeface="+mn-ea"/>
              </a:rPr>
              <a:t>2</a:t>
            </a:r>
            <a:r>
              <a:rPr lang="zh-CN" altLang="zh-CN" dirty="0">
                <a:sym typeface="+mn-ea"/>
              </a:rPr>
              <a:t>.</a:t>
            </a:r>
            <a:r>
              <a:rPr lang="en-US" altLang="zh-CN" dirty="0">
                <a:sym typeface="+mn-ea"/>
              </a:rPr>
              <a:t>3</a:t>
            </a:r>
            <a:r>
              <a:rPr lang="zh-CN" altLang="zh-CN" dirty="0">
                <a:sym typeface="+mn-ea"/>
              </a:rPr>
              <a:t>.1  数字类型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48652" y="1289764"/>
            <a:ext cx="5074286" cy="2346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en-US" altLang="zh-CN" sz="2000" kern="1200" cap="none" normalizeH="0" baseline="0" noProof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en-US" altLang="zh-CN" sz="2000" kern="1200" cap="none" normalizeH="0" baseline="0" noProof="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  bool</a:t>
            </a:r>
            <a:r>
              <a:rPr kumimoji="0" lang="zh-CN" altLang="zh-CN" sz="2000" kern="1200" cap="none" normalizeH="0" baseline="0" noProof="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（布尔型）</a:t>
            </a:r>
            <a:endParaRPr kumimoji="0" lang="zh-CN" altLang="zh-CN" sz="2000" kern="1200" cap="none" normalizeH="0" baseline="0" noProof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defRPr/>
            </a:pPr>
            <a:r>
              <a:rPr kumimoji="0" lang="zh-CN" altLang="zh-CN" sz="2000" kern="1200" cap="none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布尔类型的值只有两个： </a:t>
            </a:r>
            <a:r>
              <a:rPr kumimoji="0" lang="zh-CN" altLang="zh-CN" sz="2000" kern="1200" cap="none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 和 False</a:t>
            </a:r>
            <a:r>
              <a:rPr kumimoji="0" lang="zh-CN" altLang="zh-CN" sz="2000" kern="1200" cap="none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，表示真和假。如果将布尔值进行数值运算，</a:t>
            </a:r>
            <a:r>
              <a:rPr lang="zh-CN" altLang="zh-CN" sz="2000" noProof="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True </a:t>
            </a:r>
            <a:r>
              <a:rPr kumimoji="0" lang="zh-CN" altLang="en-US" sz="2000" kern="1200" cap="none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会被当做整数 </a:t>
            </a:r>
            <a:r>
              <a:rPr kumimoji="0" lang="en-US" altLang="zh-CN" sz="2000" kern="1200" cap="none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en-US" sz="2000" kern="1200" cap="none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en-US" altLang="zh-CN" sz="2000" kern="1200" cap="none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False </a:t>
            </a:r>
            <a:r>
              <a:rPr kumimoji="0" lang="zh-CN" altLang="en-US" sz="2000" kern="1200" cap="none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会被当做</a:t>
            </a:r>
            <a:r>
              <a:rPr kumimoji="0" lang="zh-CN" altLang="zh-CN" sz="2000" kern="1200" cap="none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整数  </a:t>
            </a:r>
            <a:r>
              <a:rPr kumimoji="0" lang="en-US" altLang="zh-CN" sz="2000" kern="1200" cap="none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0" lang="zh-CN" altLang="zh-CN" sz="2000" kern="1200" cap="none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967" y="4121449"/>
            <a:ext cx="4434205" cy="115760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6240032" y="1252858"/>
            <a:ext cx="5556425" cy="470898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58445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方正书宋简体" charset="0"/>
              </a:rPr>
              <a:t>   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方正书宋简体" charset="0"/>
              </a:rPr>
              <a:t>在Python中，每一个对象天生都具有布尔值，以下对象的布尔值都是False：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58445">
              <a:lnSpc>
                <a:spcPct val="150000"/>
              </a:lnSpc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方正书宋简体" charset="0"/>
              </a:rPr>
              <a:t>为0的数字，包括0、0.0、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方正书宋简体" charset="0"/>
              </a:rPr>
              <a:t>0 + 0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方正书宋简体" charset="0"/>
              </a:rPr>
              <a:t>（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方正书宋简体" charset="0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方正书宋简体" charset="0"/>
              </a:rPr>
              <a:t>/J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方正书宋简体" charset="0"/>
                <a:sym typeface="+mn-ea"/>
              </a:rPr>
              <a:t>）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方正书宋简体" charset="0"/>
              </a:rPr>
              <a:t>；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58445">
              <a:lnSpc>
                <a:spcPct val="150000"/>
              </a:lnSpc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方正书宋简体" charset="0"/>
              </a:rPr>
              <a:t>空字符串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方正书宋简体" charset="0"/>
              </a:rPr>
              <a:t>''、""；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58445">
              <a:lnSpc>
                <a:spcPct val="150000"/>
              </a:lnSpc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方正书宋简体" charset="0"/>
              </a:rPr>
              <a:t>表示空值的None；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58445">
              <a:lnSpc>
                <a:spcPct val="150000"/>
              </a:lnSpc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方正书宋简体" charset="0"/>
              </a:rPr>
              <a:t>空集合，包括空元祖()、空序列[]、空字典{}。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58445">
              <a:lnSpc>
                <a:spcPct val="150000"/>
              </a:lnSpc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(5) False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方正书宋简体" charset="0"/>
            </a:endParaRPr>
          </a:p>
          <a:p>
            <a:pPr indent="258445">
              <a:lnSpc>
                <a:spcPct val="150000"/>
              </a:lnSpc>
            </a:pPr>
            <a:r>
              <a:rPr lang="en-US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除了上述对象之外的其它对象的布尔值都是</a:t>
            </a:r>
            <a:r>
              <a:rPr lang="en-US" sz="2000" dirty="0" err="1">
                <a:solidFill>
                  <a:srgbClr val="FF0000"/>
                </a:solidFill>
                <a:latin typeface="方正书宋简体" charset="0"/>
              </a:rPr>
              <a:t>True</a:t>
            </a:r>
            <a:r>
              <a:rPr lang="en-US" sz="2000" dirty="0">
                <a:solidFill>
                  <a:srgbClr val="FF0000"/>
                </a:solidFill>
                <a:latin typeface="方正书宋简体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00613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442392" y="1903879"/>
            <a:ext cx="4605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zh-CN" altLang="zh-CN" sz="1800" noProof="0" dirty="0">
                <a:latin typeface="+mn-lt"/>
                <a:ea typeface="+mn-ea"/>
                <a:sym typeface="+mn-ea"/>
              </a:rPr>
              <a:t>可以使用 real 与 imag 属性分别取出复数的实数和虚数部分，例如：</a:t>
            </a: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097905" y="1388745"/>
            <a:ext cx="7620" cy="407225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>
                <a:sym typeface="+mn-ea"/>
              </a:rPr>
              <a:t>2</a:t>
            </a:r>
            <a:r>
              <a:rPr lang="zh-CN" altLang="zh-CN" dirty="0">
                <a:sym typeface="+mn-ea"/>
              </a:rPr>
              <a:t>.</a:t>
            </a:r>
            <a:r>
              <a:rPr lang="en-US" altLang="zh-CN" dirty="0">
                <a:sym typeface="+mn-ea"/>
              </a:rPr>
              <a:t>3</a:t>
            </a:r>
            <a:r>
              <a:rPr lang="zh-CN" altLang="zh-CN" dirty="0">
                <a:sym typeface="+mn-ea"/>
              </a:rPr>
              <a:t>.1  数字类型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7875" y="1633855"/>
            <a:ext cx="494538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4</a:t>
            </a:r>
            <a:r>
              <a:rPr kumimoji="0" lang="en-US" altLang="zh-CN" sz="1800" kern="1200" cap="none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.  </a:t>
            </a:r>
            <a:r>
              <a:rPr kumimoji="0" lang="en-US" altLang="zh-CN" sz="1800" b="1" kern="1200" cap="none" normalizeH="0" baseline="0" noProof="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complex</a:t>
            </a:r>
            <a:r>
              <a:rPr kumimoji="0" lang="zh-CN" altLang="en-US" sz="1800" b="1" kern="1200" cap="none" normalizeH="0" baseline="0" noProof="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（</a:t>
            </a:r>
            <a:r>
              <a:rPr kumimoji="0" lang="zh-CN" altLang="zh-CN" sz="1800" b="1" kern="1200" cap="none" normalizeH="0" baseline="0" noProof="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</a:rPr>
              <a:t>复数类型</a:t>
            </a:r>
            <a:r>
              <a:rPr lang="zh-CN" altLang="en-US" sz="1800" b="1" noProof="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sym typeface="+mn-ea"/>
              </a:rPr>
              <a:t>）</a:t>
            </a:r>
            <a:endParaRPr kumimoji="0" lang="zh-CN" altLang="zh-CN" sz="1800" b="1" kern="1200" cap="none" normalizeH="0" baseline="0" noProof="0" dirty="0">
              <a:solidFill>
                <a:srgbClr val="FF0000"/>
              </a:solidFill>
              <a:latin typeface="+mn-lt"/>
              <a:ea typeface="+mn-ea"/>
            </a:endParaRP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复数由实数（real）部分与虚数（imag）部分构成，表示形式为 real + imag</a:t>
            </a:r>
            <a:r>
              <a:rPr kumimoji="0" lang="en-US" altLang="zh-CN" sz="1800" kern="1200" cap="none" normalizeH="0" baseline="0" noProof="0" dirty="0">
                <a:latin typeface="+mn-lt"/>
                <a:ea typeface="+mn-ea"/>
                <a:cs typeface="+mn-cs"/>
              </a:rPr>
              <a:t>(</a:t>
            </a: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j/J后缀），实数和虚数部分都是浮点数。复数的示例如下：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05" y="3589655"/>
            <a:ext cx="4515485" cy="11099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770" y="3193504"/>
            <a:ext cx="4660900" cy="128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9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40070" y="1633855"/>
            <a:ext cx="57626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defRPr/>
            </a:pPr>
            <a:r>
              <a:rPr kumimoji="0" lang="zh-CN" altLang="zh-CN" sz="1800" kern="1200" cap="none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2．转义字符</a:t>
            </a: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Python中的转义字符是以反斜杠“</a:t>
            </a:r>
            <a:r>
              <a:rPr kumimoji="0" lang="zh-CN" altLang="zh-CN" sz="1800" b="1" kern="1200" cap="none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\</a:t>
            </a: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”为前缀，转义字符的意义就是避免字符出现二义性，二义性是所有编程语言都不允许的。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5349240" y="1393190"/>
            <a:ext cx="7620" cy="407225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>
                <a:sym typeface="+mn-ea"/>
              </a:rPr>
              <a:t>2</a:t>
            </a:r>
            <a:r>
              <a:rPr lang="zh-CN" altLang="zh-CN" dirty="0">
                <a:sym typeface="+mn-ea"/>
              </a:rPr>
              <a:t>.</a:t>
            </a:r>
            <a:r>
              <a:rPr lang="en-US" altLang="zh-CN" dirty="0">
                <a:sym typeface="+mn-ea"/>
              </a:rPr>
              <a:t>3</a:t>
            </a:r>
            <a:r>
              <a:rPr lang="zh-CN" altLang="zh-CN" dirty="0">
                <a:sym typeface="+mn-ea"/>
              </a:rPr>
              <a:t>.</a:t>
            </a:r>
            <a:r>
              <a:rPr lang="en-US" altLang="zh-CN" dirty="0">
                <a:sym typeface="+mn-ea"/>
              </a:rPr>
              <a:t>2</a:t>
            </a:r>
            <a:r>
              <a:rPr lang="zh-CN" altLang="zh-CN" dirty="0">
                <a:sym typeface="+mn-ea"/>
              </a:rPr>
              <a:t>  字符串类型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7875" y="1633855"/>
            <a:ext cx="4187825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en-US" altLang="zh-CN" sz="1800" kern="1200" cap="none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1.  </a:t>
            </a:r>
            <a:r>
              <a:rPr kumimoji="0" lang="zh-CN" altLang="en-US" sz="1800" kern="1200" cap="none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标识字符串</a:t>
            </a: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  <a:p>
            <a:pPr marL="285750" marR="0" indent="-28575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   用</a:t>
            </a:r>
            <a:r>
              <a:rPr kumimoji="0" lang="zh-CN" altLang="zh-CN" sz="1800" b="1" kern="1200" cap="none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单引号</a:t>
            </a: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标识字符串。</a:t>
            </a:r>
          </a:p>
          <a:p>
            <a:pPr marL="285750" marR="0" indent="-28575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   用</a:t>
            </a:r>
            <a:r>
              <a:rPr kumimoji="0" lang="zh-CN" altLang="zh-CN" sz="1800" b="1" kern="1200" cap="none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双引号</a:t>
            </a: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标识字符串。</a:t>
            </a:r>
          </a:p>
          <a:p>
            <a:pPr marL="285750" marR="0" indent="-28575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   用</a:t>
            </a:r>
            <a:r>
              <a:rPr kumimoji="0" lang="zh-CN" altLang="zh-CN" sz="1800" b="1" kern="1200" cap="none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三引号</a:t>
            </a: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（'''或者"""）标识字符串。</a:t>
            </a: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        三引号相比单引号和双引号，有一个特殊的功能，它能够标识一个多行的字符串，而且该多行字符串中的换行、缩进等格式都会原封不动地保留。</a:t>
            </a:r>
            <a:endParaRPr kumimoji="0" lang="en-US" altLang="zh-CN" sz="1800" kern="1200" cap="none" normalizeH="0" baseline="0" noProof="0" dirty="0">
              <a:latin typeface="+mn-lt"/>
              <a:ea typeface="+mn-ea"/>
              <a:cs typeface="+mn-cs"/>
            </a:endParaRP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endParaRPr lang="en-US" altLang="zh-CN" dirty="0"/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en-US" sz="1800" kern="1200" cap="none" normalizeH="0" baseline="0" noProof="0" dirty="0">
                <a:latin typeface="+mn-lt"/>
                <a:ea typeface="+mn-ea"/>
                <a:cs typeface="+mn-cs"/>
              </a:rPr>
              <a:t>字符串中可以包含任意字符。</a:t>
            </a: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4340" y="3552190"/>
            <a:ext cx="618363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83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16705" y="166396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&gt;&gt;&gt; print('let's go')</a:t>
            </a:r>
          </a:p>
          <a:p>
            <a:r>
              <a:rPr lang="en-US" altLang="zh-CN" dirty="0"/>
              <a:t>      </a:t>
            </a:r>
          </a:p>
          <a:p>
            <a:r>
              <a:rPr lang="en-US" altLang="zh-CN" dirty="0" err="1"/>
              <a:t>SyntaxError</a:t>
            </a:r>
            <a:r>
              <a:rPr lang="en-US" altLang="zh-CN" dirty="0"/>
              <a:t>: invalid syntax</a:t>
            </a:r>
          </a:p>
          <a:p>
            <a:r>
              <a:rPr lang="en-US" altLang="zh-CN" dirty="0"/>
              <a:t>&gt;&gt;&gt; print('let\'s go')</a:t>
            </a:r>
          </a:p>
          <a:p>
            <a:r>
              <a:rPr lang="en-US" altLang="zh-CN" dirty="0"/>
              <a:t>let's go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6705" y="1200930"/>
            <a:ext cx="190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print ('Let's go') </a:t>
            </a:r>
          </a:p>
        </p:txBody>
      </p:sp>
      <p:sp>
        <p:nvSpPr>
          <p:cNvPr id="5" name="矩形 4"/>
          <p:cNvSpPr/>
          <p:nvPr/>
        </p:nvSpPr>
        <p:spPr>
          <a:xfrm>
            <a:off x="629145" y="359540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&gt;&gt;&gt; print('c:\net\python')</a:t>
            </a:r>
          </a:p>
          <a:p>
            <a:r>
              <a:rPr lang="en-US" altLang="zh-CN" dirty="0"/>
              <a:t>c:</a:t>
            </a:r>
          </a:p>
          <a:p>
            <a:r>
              <a:rPr lang="en-US" altLang="zh-CN" dirty="0"/>
              <a:t>et\python</a:t>
            </a:r>
          </a:p>
          <a:p>
            <a:r>
              <a:rPr lang="en-US" altLang="zh-CN" dirty="0"/>
              <a:t>&gt;&gt;&gt; print('c:\\net\\python')</a:t>
            </a:r>
          </a:p>
          <a:p>
            <a:r>
              <a:rPr lang="en-US" altLang="zh-CN" dirty="0"/>
              <a:t>c:\net\python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9145" y="3214023"/>
            <a:ext cx="2523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Print ('c:\net\python') </a:t>
            </a:r>
          </a:p>
        </p:txBody>
      </p:sp>
    </p:spTree>
    <p:extLst>
      <p:ext uri="{BB962C8B-B14F-4D97-AF65-F5344CB8AC3E}">
        <p14:creationId xmlns:p14="http://schemas.microsoft.com/office/powerpoint/2010/main" val="2937865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5349240" y="1393190"/>
            <a:ext cx="7620" cy="407225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>
                <a:sym typeface="+mn-ea"/>
              </a:rPr>
              <a:t>2</a:t>
            </a:r>
            <a:r>
              <a:rPr lang="zh-CN" altLang="zh-CN" dirty="0">
                <a:sym typeface="+mn-ea"/>
              </a:rPr>
              <a:t>.</a:t>
            </a:r>
            <a:r>
              <a:rPr lang="en-US" altLang="zh-CN" dirty="0">
                <a:sym typeface="+mn-ea"/>
              </a:rPr>
              <a:t>3</a:t>
            </a:r>
            <a:r>
              <a:rPr lang="zh-CN" altLang="zh-CN" dirty="0">
                <a:sym typeface="+mn-ea"/>
              </a:rPr>
              <a:t>.</a:t>
            </a:r>
            <a:r>
              <a:rPr lang="en-US" altLang="zh-CN" dirty="0">
                <a:sym typeface="+mn-ea"/>
              </a:rPr>
              <a:t>2</a:t>
            </a:r>
            <a:r>
              <a:rPr lang="zh-CN" altLang="zh-CN" dirty="0">
                <a:sym typeface="+mn-ea"/>
              </a:rPr>
              <a:t>  字符串类型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7875" y="1633855"/>
            <a:ext cx="41878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defRPr/>
            </a:pPr>
            <a:r>
              <a:rPr kumimoji="0" lang="zh-CN" altLang="en-US" sz="1800" kern="1200" cap="none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原始字符串</a:t>
            </a:r>
            <a:endParaRPr kumimoji="0" lang="en-US" altLang="zh-CN" sz="1800" kern="1200" cap="none" normalizeH="0" baseline="0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如果字符串中需要转义的字符较多，就需要加多个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\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多次添加转义字符会使代码可读性变差，为了简化，可以使用原始字符串。</a:t>
            </a:r>
          </a:p>
          <a:p>
            <a:pPr>
              <a:lnSpc>
                <a:spcPct val="150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原始字符串是在字符串第一个引号前添加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，原始字符串中的字符不进行转义，都会作为普通字符输出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91F874-8EF6-46B2-932E-05869026D23F}"/>
              </a:ext>
            </a:extLst>
          </p:cNvPr>
          <p:cNvSpPr txBox="1"/>
          <p:nvPr/>
        </p:nvSpPr>
        <p:spPr>
          <a:xfrm>
            <a:off x="5668347" y="2093299"/>
            <a:ext cx="6177298" cy="1034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l">
              <a:lnSpc>
                <a:spcPct val="120000"/>
              </a:lnSpc>
            </a:pPr>
            <a:r>
              <a:rPr lang="en-US" altLang="zh-CN" sz="1800" b="1" kern="1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 = "C:\\nspace\\python\\test.py"  # </a:t>
            </a:r>
            <a:r>
              <a:rPr lang="zh-CN" altLang="zh-CN" sz="1800" b="1" kern="1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使用 </a:t>
            </a:r>
            <a:r>
              <a:rPr lang="en-US" altLang="zh-CN" sz="1800" b="1" kern="1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\\ </a:t>
            </a:r>
            <a:r>
              <a:rPr lang="zh-CN" altLang="zh-CN" sz="1800" b="1" kern="1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实现 </a:t>
            </a:r>
            <a:r>
              <a:rPr lang="en-US" altLang="zh-CN" sz="1800" b="1" kern="1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\ </a:t>
            </a:r>
            <a:r>
              <a:rPr lang="zh-CN" altLang="zh-CN" sz="1800" b="1" kern="1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的显示</a:t>
            </a:r>
          </a:p>
          <a:p>
            <a:pPr indent="266700" algn="l">
              <a:lnSpc>
                <a:spcPct val="120000"/>
              </a:lnSpc>
            </a:pPr>
            <a:r>
              <a:rPr lang="en-US" altLang="zh-CN" sz="1800" b="1" kern="1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print(a)</a:t>
            </a:r>
            <a:endParaRPr lang="zh-CN" altLang="zh-CN" sz="1800" b="1" kern="100" dirty="0">
              <a:solidFill>
                <a:srgbClr val="7030A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81D8CBE-1D0A-439B-AC13-406A54E05B6E}"/>
              </a:ext>
            </a:extLst>
          </p:cNvPr>
          <p:cNvSpPr txBox="1"/>
          <p:nvPr/>
        </p:nvSpPr>
        <p:spPr>
          <a:xfrm>
            <a:off x="5843516" y="15306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转义字符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F0C6B1-C525-4619-AE20-71B537FD9703}"/>
              </a:ext>
            </a:extLst>
          </p:cNvPr>
          <p:cNvSpPr txBox="1"/>
          <p:nvPr/>
        </p:nvSpPr>
        <p:spPr>
          <a:xfrm>
            <a:off x="5898107" y="390371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原始字符串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2A50CCF-C900-45D4-8B74-AB6460975EE1}"/>
              </a:ext>
            </a:extLst>
          </p:cNvPr>
          <p:cNvSpPr txBox="1"/>
          <p:nvPr/>
        </p:nvSpPr>
        <p:spPr>
          <a:xfrm>
            <a:off x="5898107" y="4480846"/>
            <a:ext cx="3888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 a = </a:t>
            </a:r>
            <a:r>
              <a:rPr lang="en-US" altLang="zh-CN" b="1" dirty="0" err="1">
                <a:solidFill>
                  <a:srgbClr val="7030A0"/>
                </a:solidFill>
              </a:rPr>
              <a:t>r"C</a:t>
            </a:r>
            <a:r>
              <a:rPr lang="en-US" altLang="zh-CN" b="1" dirty="0">
                <a:solidFill>
                  <a:srgbClr val="7030A0"/>
                </a:solidFill>
              </a:rPr>
              <a:t>:\nspace\python\test.py"</a:t>
            </a:r>
          </a:p>
          <a:p>
            <a:r>
              <a:rPr lang="en-US" altLang="zh-CN" b="1" dirty="0">
                <a:solidFill>
                  <a:srgbClr val="7030A0"/>
                </a:solidFill>
              </a:rPr>
              <a:t>print(a)</a:t>
            </a:r>
          </a:p>
        </p:txBody>
      </p:sp>
      <p:sp>
        <p:nvSpPr>
          <p:cNvPr id="4" name="矩形 3"/>
          <p:cNvSpPr/>
          <p:nvPr/>
        </p:nvSpPr>
        <p:spPr>
          <a:xfrm>
            <a:off x="5976437" y="5397869"/>
            <a:ext cx="2683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C:\nspace\python\test.py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888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>
                <a:sym typeface="+mn-ea"/>
              </a:rPr>
              <a:t>2</a:t>
            </a:r>
            <a:r>
              <a:rPr lang="zh-CN" altLang="zh-CN" dirty="0">
                <a:sym typeface="+mn-ea"/>
              </a:rPr>
              <a:t>.</a:t>
            </a:r>
            <a:r>
              <a:rPr lang="en-US" altLang="zh-CN" dirty="0">
                <a:sym typeface="+mn-ea"/>
              </a:rPr>
              <a:t>3</a:t>
            </a:r>
            <a:r>
              <a:rPr lang="zh-CN" altLang="zh-CN" dirty="0">
                <a:sym typeface="+mn-ea"/>
              </a:rPr>
              <a:t>.</a:t>
            </a:r>
            <a:r>
              <a:rPr lang="en-US" altLang="zh-CN" dirty="0">
                <a:sym typeface="+mn-ea"/>
              </a:rPr>
              <a:t>2</a:t>
            </a:r>
            <a:r>
              <a:rPr lang="zh-CN" altLang="zh-CN" dirty="0">
                <a:sym typeface="+mn-ea"/>
              </a:rPr>
              <a:t>  字符串类型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E8CB4E-53FE-4D16-87A6-B937DF982759}"/>
              </a:ext>
            </a:extLst>
          </p:cNvPr>
          <p:cNvSpPr txBox="1"/>
          <p:nvPr/>
        </p:nvSpPr>
        <p:spPr>
          <a:xfrm>
            <a:off x="889680" y="1741934"/>
            <a:ext cx="9681903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但在使用原始字符串时需要注意两种情况：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① 当字符串的结尾有</a:t>
            </a:r>
            <a:r>
              <a:rPr lang="zh-CN" altLang="en-US" b="1" dirty="0"/>
              <a:t>奇数个斜杠</a:t>
            </a:r>
            <a:r>
              <a:rPr lang="zh-CN" altLang="en-US" dirty="0"/>
              <a:t>时，</a:t>
            </a:r>
            <a:r>
              <a:rPr lang="en-US" altLang="zh-CN" dirty="0"/>
              <a:t>Python</a:t>
            </a:r>
            <a:r>
              <a:rPr lang="zh-CN" altLang="en-US" dirty="0"/>
              <a:t>会将最后的引号当作字符串的一部分，从而导致错误，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此时需要对原始字符串分开处理，例如：将字符串与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\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分成两部分，使用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连接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7030A0"/>
                </a:solidFill>
              </a:rPr>
              <a:t>a = </a:t>
            </a:r>
            <a:r>
              <a:rPr lang="en-US" altLang="zh-CN" b="1" dirty="0" err="1">
                <a:solidFill>
                  <a:srgbClr val="7030A0"/>
                </a:solidFill>
              </a:rPr>
              <a:t>r"C</a:t>
            </a:r>
            <a:r>
              <a:rPr lang="en-US" altLang="zh-CN" b="1" dirty="0">
                <a:solidFill>
                  <a:srgbClr val="7030A0"/>
                </a:solidFill>
              </a:rPr>
              <a:t>:\</a:t>
            </a:r>
            <a:r>
              <a:rPr lang="en-US" altLang="zh-CN" b="1" dirty="0" err="1">
                <a:solidFill>
                  <a:srgbClr val="7030A0"/>
                </a:solidFill>
              </a:rPr>
              <a:t>nspace</a:t>
            </a:r>
            <a:r>
              <a:rPr lang="en-US" altLang="zh-CN" b="1" dirty="0">
                <a:solidFill>
                  <a:srgbClr val="7030A0"/>
                </a:solidFill>
              </a:rPr>
              <a:t>\python\test.py\"               </a:t>
            </a:r>
            <a:r>
              <a:rPr lang="en-US" altLang="zh-CN" b="1" dirty="0" err="1">
                <a:solidFill>
                  <a:srgbClr val="7030A0"/>
                </a:solidFill>
              </a:rPr>
              <a:t>SyntaxError</a:t>
            </a:r>
            <a:r>
              <a:rPr lang="en-US" altLang="zh-CN" b="1" dirty="0">
                <a:solidFill>
                  <a:srgbClr val="7030A0"/>
                </a:solidFill>
              </a:rPr>
              <a:t>: EOL while scanning string literal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7030A0"/>
                </a:solidFill>
              </a:rPr>
              <a:t>a = </a:t>
            </a:r>
            <a:r>
              <a:rPr lang="en-US" altLang="zh-CN" b="1" dirty="0" err="1">
                <a:solidFill>
                  <a:srgbClr val="7030A0"/>
                </a:solidFill>
              </a:rPr>
              <a:t>r"C</a:t>
            </a:r>
            <a:r>
              <a:rPr lang="en-US" altLang="zh-CN" b="1" dirty="0">
                <a:solidFill>
                  <a:srgbClr val="7030A0"/>
                </a:solidFill>
              </a:rPr>
              <a:t>:\</a:t>
            </a:r>
            <a:r>
              <a:rPr lang="en-US" altLang="zh-CN" b="1" dirty="0" err="1">
                <a:solidFill>
                  <a:srgbClr val="7030A0"/>
                </a:solidFill>
              </a:rPr>
              <a:t>nspace</a:t>
            </a:r>
            <a:r>
              <a:rPr lang="en-US" altLang="zh-CN" b="1" dirty="0">
                <a:solidFill>
                  <a:srgbClr val="7030A0"/>
                </a:solidFill>
              </a:rPr>
              <a:t>\python\test.py"+"\\"       C:\nspace\python\test.py\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② 当使用原始字符串时，字符串中若包含引号，引号依然可能被当作字符串标识符，因此标识字符串的引号需和内部引号不同。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a='</a:t>
            </a:r>
            <a:r>
              <a:rPr lang="en-US" altLang="zh-CN" dirty="0" err="1"/>
              <a:t>nspace'python'test.py</a:t>
            </a:r>
            <a:r>
              <a:rPr lang="en-US" altLang="zh-CN" dirty="0"/>
              <a:t>'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a="</a:t>
            </a:r>
            <a:r>
              <a:rPr lang="en-US" altLang="zh-CN" dirty="0" err="1"/>
              <a:t>nspace'python'test.py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060371" y="4697191"/>
            <a:ext cx="2743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SyntaxError</a:t>
            </a:r>
            <a:r>
              <a:rPr lang="en-US" altLang="zh-CN" dirty="0"/>
              <a:t>: invalid syntax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7198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89855" y="1664690"/>
            <a:ext cx="8153635" cy="378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defRPr/>
            </a:pPr>
            <a:r>
              <a:rPr lang="en-US" altLang="zh-CN" sz="1800" b="1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sym typeface="+mn-ea"/>
              </a:rPr>
              <a:t>4</a:t>
            </a:r>
            <a:r>
              <a:rPr lang="zh-CN" altLang="zh-CN" sz="1800" b="1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sym typeface="+mn-ea"/>
              </a:rPr>
              <a:t>．字符串</a:t>
            </a:r>
            <a:r>
              <a:rPr lang="zh-CN" altLang="en-US" sz="1800" b="1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sym typeface="+mn-ea"/>
              </a:rPr>
              <a:t>运算</a:t>
            </a:r>
            <a:endParaRPr lang="en-US" altLang="zh-CN" sz="1800" b="1" noProof="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sym typeface="+mn-ea"/>
            </a:endParaRP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defRPr/>
            </a:pPr>
            <a:r>
              <a:rPr kumimoji="0" lang="zh-CN" altLang="zh-CN" sz="1800" b="1" kern="1200" cap="none" normalizeH="0" baseline="0" noProof="0" dirty="0"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1800" b="1" kern="1200" cap="none" normalizeH="0" baseline="0" noProof="0" dirty="0"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1800" b="1" kern="1200" cap="none" normalizeH="0" baseline="0" noProof="0" dirty="0">
                <a:latin typeface="+mn-lt"/>
                <a:ea typeface="+mn-ea"/>
                <a:cs typeface="+mn-cs"/>
              </a:rPr>
              <a:t>）字符串连接</a:t>
            </a: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可以使用加号（</a:t>
            </a:r>
            <a:r>
              <a:rPr kumimoji="0" lang="zh-CN" altLang="zh-CN" sz="1800" b="1" kern="1200" cap="none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+</a:t>
            </a: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）将两个字符串连接起来。</a:t>
            </a: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b="1" kern="1200" cap="none" normalizeH="0" baseline="0" noProof="0" dirty="0"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1800" b="1" kern="1200" cap="none" normalizeH="0" baseline="0" noProof="0" dirty="0">
                <a:latin typeface="+mn-lt"/>
                <a:ea typeface="+mn-ea"/>
                <a:cs typeface="+mn-cs"/>
              </a:rPr>
              <a:t>2</a:t>
            </a:r>
            <a:r>
              <a:rPr kumimoji="0" lang="zh-CN" altLang="zh-CN" sz="1800" b="1" kern="1200" cap="none" normalizeH="0" baseline="0" noProof="0" dirty="0">
                <a:latin typeface="+mn-lt"/>
                <a:ea typeface="+mn-ea"/>
                <a:cs typeface="+mn-cs"/>
              </a:rPr>
              <a:t>）字符串</a:t>
            </a:r>
            <a:r>
              <a:rPr lang="zh-CN" altLang="en-US" b="1" dirty="0"/>
              <a:t>重复</a:t>
            </a:r>
            <a:endParaRPr kumimoji="0" lang="zh-CN" altLang="zh-CN" sz="1800" b="1" kern="1200" cap="none" normalizeH="0" baseline="0" noProof="0" dirty="0">
              <a:latin typeface="+mn-lt"/>
              <a:ea typeface="+mn-ea"/>
              <a:cs typeface="+mn-cs"/>
            </a:endParaRP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可以使用乘号（</a:t>
            </a:r>
            <a:r>
              <a:rPr kumimoji="0" lang="zh-CN" altLang="zh-CN" sz="1800" b="1" kern="1200" cap="none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*</a:t>
            </a: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）生成重复的字符串。</a:t>
            </a:r>
            <a:endParaRPr kumimoji="0" lang="en-US" altLang="zh-CN" sz="1800" kern="1200" cap="none" normalizeH="0" baseline="0" noProof="0" dirty="0">
              <a:latin typeface="+mn-lt"/>
              <a:ea typeface="+mn-ea"/>
              <a:cs typeface="+mn-cs"/>
            </a:endParaRP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zh-CN" altLang="en-US" b="1" dirty="0"/>
              <a:t>（</a:t>
            </a:r>
            <a:r>
              <a:rPr lang="en-US" altLang="zh-CN" b="1" dirty="0"/>
              <a:t>3</a:t>
            </a:r>
            <a:r>
              <a:rPr lang="zh-CN" altLang="en-US" b="1" dirty="0"/>
              <a:t>）成员运算符</a:t>
            </a:r>
            <a:r>
              <a:rPr lang="en-US" altLang="zh-CN" b="1" dirty="0">
                <a:solidFill>
                  <a:srgbClr val="FF0000"/>
                </a:solidFill>
              </a:rPr>
              <a:t>in</a:t>
            </a:r>
            <a:r>
              <a:rPr lang="zh-CN" altLang="en-US" b="1" dirty="0"/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not in</a:t>
            </a: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en-US" sz="1800" kern="1200" cap="none" normalizeH="0" baseline="0" noProof="0" dirty="0">
                <a:latin typeface="+mn-lt"/>
                <a:ea typeface="+mn-ea"/>
                <a:cs typeface="+mn-cs"/>
              </a:rPr>
              <a:t>判断一个字符串是否在另一个字符串内。</a:t>
            </a:r>
            <a:endParaRPr kumimoji="0" lang="en-US" altLang="zh-CN" sz="1800" kern="1200" cap="none" normalizeH="0" baseline="0" noProof="0" dirty="0">
              <a:latin typeface="+mn-lt"/>
              <a:ea typeface="+mn-ea"/>
              <a:cs typeface="+mn-cs"/>
            </a:endParaRP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zh-CN" altLang="en-US" b="1" dirty="0"/>
              <a:t>（</a:t>
            </a:r>
            <a:r>
              <a:rPr lang="en-US" altLang="zh-CN" b="1" dirty="0"/>
              <a:t>4</a:t>
            </a:r>
            <a:r>
              <a:rPr lang="zh-CN" altLang="en-US" b="1" dirty="0"/>
              <a:t>）字符串长度</a:t>
            </a:r>
            <a:endParaRPr lang="en-US" altLang="zh-CN" b="1" dirty="0"/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en-US" sz="1800" kern="1200" cap="none" normalizeH="0" baseline="0" noProof="0" dirty="0">
                <a:latin typeface="+mn-lt"/>
                <a:ea typeface="+mn-ea"/>
                <a:cs typeface="+mn-cs"/>
              </a:rPr>
              <a:t>使用函数</a:t>
            </a:r>
            <a:r>
              <a:rPr kumimoji="0" lang="en-US" altLang="zh-CN" sz="1800" b="1" kern="1200" cap="none" normalizeH="0" baseline="0" noProof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len</a:t>
            </a:r>
            <a:r>
              <a:rPr kumimoji="0" lang="en-US" altLang="zh-CN" sz="1800" b="1" kern="1200" cap="none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(s)</a:t>
            </a:r>
            <a:r>
              <a:rPr kumimoji="0" lang="zh-CN" altLang="en-US" sz="1800" kern="1200" cap="none" normalizeH="0" baseline="0" noProof="0" dirty="0">
                <a:latin typeface="+mn-lt"/>
                <a:ea typeface="+mn-ea"/>
                <a:cs typeface="+mn-cs"/>
              </a:rPr>
              <a:t>获取字符串的长度（包含的字符数）</a:t>
            </a: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>
                <a:sym typeface="+mn-ea"/>
              </a:rPr>
              <a:t>2</a:t>
            </a:r>
            <a:r>
              <a:rPr lang="zh-CN" altLang="zh-CN" dirty="0">
                <a:sym typeface="+mn-ea"/>
              </a:rPr>
              <a:t>.</a:t>
            </a:r>
            <a:r>
              <a:rPr lang="en-US" altLang="zh-CN" dirty="0">
                <a:sym typeface="+mn-ea"/>
              </a:rPr>
              <a:t>3</a:t>
            </a:r>
            <a:r>
              <a:rPr lang="zh-CN" altLang="zh-CN" dirty="0">
                <a:sym typeface="+mn-ea"/>
              </a:rPr>
              <a:t>.</a:t>
            </a:r>
            <a:r>
              <a:rPr lang="en-US" altLang="zh-CN" dirty="0">
                <a:sym typeface="+mn-ea"/>
              </a:rPr>
              <a:t>2</a:t>
            </a:r>
            <a:r>
              <a:rPr lang="zh-CN" altLang="zh-CN" dirty="0">
                <a:sym typeface="+mn-ea"/>
              </a:rPr>
              <a:t>  字符串类型</a:t>
            </a:r>
          </a:p>
        </p:txBody>
      </p:sp>
      <p:sp>
        <p:nvSpPr>
          <p:cNvPr id="2" name="矩形 1"/>
          <p:cNvSpPr/>
          <p:nvPr/>
        </p:nvSpPr>
        <p:spPr>
          <a:xfrm>
            <a:off x="7004180" y="1735896"/>
            <a:ext cx="49016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charset="0"/>
              <a:defRPr/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&gt;&gt;&gt; "</a:t>
            </a:r>
            <a:r>
              <a:rPr lang="en-US" altLang="zh-CN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Hello"+"World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"</a:t>
            </a:r>
            <a:endParaRPr lang="zh-CN" altLang="zh-CN" dirty="0"/>
          </a:p>
          <a:p>
            <a:pPr>
              <a:lnSpc>
                <a:spcPct val="150000"/>
              </a:lnSpc>
              <a:buFont typeface="+mj-lt"/>
              <a:defRPr/>
            </a:pPr>
            <a:r>
              <a:rPr lang="en-US" altLang="zh-CN" dirty="0"/>
              <a:t>'</a:t>
            </a:r>
            <a:r>
              <a:rPr lang="en-US" altLang="zh-CN" dirty="0" err="1"/>
              <a:t>HelloWorld</a:t>
            </a:r>
            <a:r>
              <a:rPr lang="en-US" altLang="zh-CN" dirty="0"/>
              <a:t>'</a:t>
            </a:r>
          </a:p>
        </p:txBody>
      </p:sp>
      <p:sp>
        <p:nvSpPr>
          <p:cNvPr id="3" name="矩形 2"/>
          <p:cNvSpPr/>
          <p:nvPr/>
        </p:nvSpPr>
        <p:spPr>
          <a:xfrm>
            <a:off x="7004180" y="2659226"/>
            <a:ext cx="50043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defRPr/>
            </a:pPr>
            <a:r>
              <a:rPr lang="en-US" altLang="zh-CN" dirty="0"/>
              <a:t>&gt;&gt;&gt; "</a:t>
            </a:r>
            <a:r>
              <a:rPr lang="en-US" altLang="zh-CN" dirty="0" err="1"/>
              <a:t>imau</a:t>
            </a:r>
            <a:r>
              <a:rPr lang="en-US" altLang="zh-CN" dirty="0"/>
              <a:t>"*3</a:t>
            </a:r>
          </a:p>
          <a:p>
            <a:pPr>
              <a:lnSpc>
                <a:spcPct val="150000"/>
              </a:lnSpc>
              <a:buFont typeface="+mj-lt"/>
              <a:defRPr/>
            </a:pPr>
            <a:r>
              <a:rPr lang="en-US" altLang="zh-CN" dirty="0"/>
              <a:t>'</a:t>
            </a:r>
            <a:r>
              <a:rPr lang="en-US" altLang="zh-CN" dirty="0" err="1"/>
              <a:t>imauimauimau</a:t>
            </a:r>
            <a:r>
              <a:rPr lang="en-US" altLang="zh-CN" dirty="0"/>
              <a:t>'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7050832" y="3582556"/>
            <a:ext cx="4808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&gt;&gt;&gt; 'i' in '</a:t>
            </a:r>
            <a:r>
              <a:rPr lang="en-US" altLang="zh-CN" dirty="0" err="1"/>
              <a:t>imau</a:t>
            </a:r>
            <a:r>
              <a:rPr lang="en-US" altLang="zh-CN" dirty="0"/>
              <a:t>'</a:t>
            </a:r>
          </a:p>
          <a:p>
            <a:r>
              <a:rPr lang="en-US" altLang="zh-CN" dirty="0"/>
              <a:t>True</a:t>
            </a:r>
          </a:p>
          <a:p>
            <a:r>
              <a:rPr lang="en-US" altLang="zh-CN" dirty="0"/>
              <a:t>&gt;&gt;&gt; 'j' in '</a:t>
            </a:r>
            <a:r>
              <a:rPr lang="en-US" altLang="zh-CN" dirty="0" err="1"/>
              <a:t>imau</a:t>
            </a:r>
            <a:r>
              <a:rPr lang="en-US" altLang="zh-CN" dirty="0"/>
              <a:t>'</a:t>
            </a:r>
          </a:p>
          <a:p>
            <a:r>
              <a:rPr lang="en-US" altLang="zh-CN" dirty="0"/>
              <a:t>False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004180" y="4782885"/>
            <a:ext cx="38193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&gt;&gt;&gt; </a:t>
            </a:r>
            <a:r>
              <a:rPr lang="en-US" altLang="zh-CN" dirty="0" err="1"/>
              <a:t>len</a:t>
            </a:r>
            <a:r>
              <a:rPr lang="en-US" altLang="zh-CN" dirty="0"/>
              <a:t>('</a:t>
            </a:r>
            <a:r>
              <a:rPr lang="en-US" altLang="zh-CN" dirty="0" err="1"/>
              <a:t>imau</a:t>
            </a:r>
            <a:r>
              <a:rPr lang="en-US" altLang="zh-CN" dirty="0"/>
              <a:t>')</a:t>
            </a:r>
          </a:p>
          <a:p>
            <a:r>
              <a:rPr lang="en-US" altLang="zh-CN" dirty="0"/>
              <a:t>4</a:t>
            </a:r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len</a:t>
            </a:r>
            <a:r>
              <a:rPr lang="en-US" altLang="zh-CN" dirty="0"/>
              <a:t>('</a:t>
            </a:r>
            <a:r>
              <a:rPr lang="en-US" altLang="zh-CN" dirty="0" err="1"/>
              <a:t>imauimauimau</a:t>
            </a:r>
            <a:r>
              <a:rPr lang="en-US" altLang="zh-CN" dirty="0"/>
              <a:t>')</a:t>
            </a:r>
          </a:p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69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>
                <a:sym typeface="+mn-ea"/>
              </a:rPr>
              <a:t>2</a:t>
            </a:r>
            <a:r>
              <a:rPr lang="zh-CN" altLang="zh-CN" dirty="0">
                <a:sym typeface="+mn-ea"/>
              </a:rPr>
              <a:t>.</a:t>
            </a:r>
            <a:r>
              <a:rPr lang="en-US" altLang="zh-CN" dirty="0">
                <a:sym typeface="+mn-ea"/>
              </a:rPr>
              <a:t>3</a:t>
            </a:r>
            <a:r>
              <a:rPr lang="zh-CN" altLang="zh-CN" dirty="0">
                <a:sym typeface="+mn-ea"/>
              </a:rPr>
              <a:t>.</a:t>
            </a:r>
            <a:r>
              <a:rPr lang="en-US" altLang="zh-CN" dirty="0">
                <a:sym typeface="+mn-ea"/>
              </a:rPr>
              <a:t>2</a:t>
            </a:r>
            <a:r>
              <a:rPr lang="zh-CN" altLang="zh-CN" dirty="0">
                <a:sym typeface="+mn-ea"/>
              </a:rPr>
              <a:t>  字符串类型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90149" y="1388745"/>
            <a:ext cx="10471086" cy="462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en-US" altLang="zh-CN" sz="1800" kern="1200" cap="none" normalizeH="0" baseline="0" noProof="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5.  </a:t>
            </a:r>
            <a:r>
              <a:rPr lang="zh-CN" altLang="en-US" sz="1800" noProof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sym typeface="+mn-ea"/>
              </a:rPr>
              <a:t>字符串索引</a:t>
            </a: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       </a:t>
            </a:r>
            <a:r>
              <a:rPr kumimoji="0" lang="zh-CN" altLang="en-US" sz="1800" b="1" kern="1200" cap="none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字符串中的每个字符所在的位置叫做索引</a:t>
            </a:r>
            <a:r>
              <a:rPr kumimoji="0" lang="zh-CN" altLang="en-US" sz="1800" kern="1200" cap="none" normalizeH="0" baseline="0" noProof="0" dirty="0">
                <a:latin typeface="+mn-lt"/>
                <a:ea typeface="+mn-ea"/>
                <a:cs typeface="+mn-cs"/>
              </a:rPr>
              <a:t>，</a:t>
            </a: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字符串索引分为正索引和负索引。</a:t>
            </a:r>
            <a:endParaRPr kumimoji="0" lang="en-US" altLang="zh-CN" sz="1800" kern="1200" cap="none" normalizeH="0" baseline="0" noProof="0" dirty="0">
              <a:latin typeface="+mn-lt"/>
              <a:ea typeface="+mn-ea"/>
              <a:cs typeface="+mn-cs"/>
            </a:endParaRP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en-US" altLang="zh-CN" dirty="0"/>
              <a:t>       </a:t>
            </a:r>
            <a:r>
              <a:rPr kumimoji="0" lang="zh-CN" altLang="zh-CN" sz="1800" b="1" kern="1200" cap="none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正索引</a:t>
            </a: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从左至右标记字符，</a:t>
            </a:r>
            <a:r>
              <a:rPr kumimoji="0" lang="zh-CN" altLang="zh-CN" sz="1800" b="1" kern="1200" cap="none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最左边的字符索引是0</a:t>
            </a: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，第二个是1，依次类推。</a:t>
            </a:r>
            <a:endParaRPr kumimoji="0" lang="en-US" altLang="zh-CN" sz="1800" kern="1200" cap="none" normalizeH="0" baseline="0" noProof="0" dirty="0">
              <a:latin typeface="+mn-lt"/>
              <a:ea typeface="+mn-ea"/>
              <a:cs typeface="+mn-cs"/>
            </a:endParaRP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en-US" altLang="zh-CN" dirty="0"/>
              <a:t>       </a:t>
            </a:r>
            <a:r>
              <a:rPr kumimoji="0" lang="zh-CN" altLang="zh-CN" sz="1800" b="1" kern="1200" cap="none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负索引</a:t>
            </a: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从右向左标识字符，</a:t>
            </a:r>
            <a:r>
              <a:rPr kumimoji="0" lang="zh-CN" altLang="zh-CN" sz="1800" b="1" kern="1200" cap="none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最右边的字符索引为-1</a:t>
            </a: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，第二个为-2，以此类推。</a:t>
            </a:r>
            <a:endParaRPr kumimoji="0" lang="en-US" altLang="zh-CN" sz="1800" kern="1200" cap="none" normalizeH="0" baseline="0" noProof="0" dirty="0">
              <a:latin typeface="+mn-lt"/>
              <a:ea typeface="+mn-ea"/>
              <a:cs typeface="+mn-cs"/>
            </a:endParaRP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endParaRPr lang="en-US" altLang="zh-CN" dirty="0"/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en-US" altLang="zh-CN" sz="1800" kern="1200" cap="none" normalizeH="0" baseline="0" noProof="0" dirty="0">
                <a:latin typeface="+mn-lt"/>
                <a:ea typeface="+mn-ea"/>
                <a:cs typeface="+mn-cs"/>
              </a:rPr>
              <a:t>        </a:t>
            </a: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字符串索引示例如下：</a:t>
            </a: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en-US" altLang="zh-CN" sz="1800" kern="1200" cap="none" normalizeH="0" baseline="0" noProof="0" dirty="0">
                <a:latin typeface="+mn-lt"/>
                <a:ea typeface="+mn-ea"/>
                <a:cs typeface="+mn-cs"/>
              </a:rPr>
              <a:t>                    </a:t>
            </a: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字符串   P     y     t     h     o     n</a:t>
            </a: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en-US" altLang="zh-CN" sz="1800" kern="1200" cap="none" normalizeH="0" baseline="0" noProof="0" dirty="0">
                <a:latin typeface="+mn-lt"/>
                <a:ea typeface="+mn-ea"/>
                <a:cs typeface="+mn-cs"/>
              </a:rPr>
              <a:t>                    </a:t>
            </a: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正索引   0    1     2     3     4     5</a:t>
            </a: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en-US" altLang="zh-CN" sz="1800" kern="1200" cap="none" normalizeH="0" baseline="0" noProof="0" dirty="0">
                <a:latin typeface="+mn-lt"/>
                <a:ea typeface="+mn-ea"/>
                <a:cs typeface="+mn-cs"/>
              </a:rPr>
              <a:t>                    </a:t>
            </a: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负索引  -6  -5   -4    -3  -2   -1</a:t>
            </a:r>
            <a:endParaRPr kumimoji="0" lang="en-US" altLang="zh-CN" sz="1800" kern="1200" cap="none" normalizeH="0" baseline="0" noProof="0" dirty="0">
              <a:latin typeface="+mn-lt"/>
              <a:ea typeface="+mn-ea"/>
              <a:cs typeface="+mn-cs"/>
            </a:endParaRP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endParaRPr lang="en-US" altLang="zh-CN" dirty="0"/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en-US" altLang="zh-CN" sz="1800" kern="1200" cap="none" normalizeH="0" baseline="0" noProof="0" dirty="0">
                <a:latin typeface="+mn-lt"/>
                <a:ea typeface="+mn-ea"/>
                <a:cs typeface="+mn-cs"/>
              </a:rPr>
              <a:t>        </a:t>
            </a:r>
            <a:r>
              <a:rPr kumimoji="0" lang="zh-CN" altLang="en-US" sz="1800" kern="1200" cap="none" normalizeH="0" baseline="0" noProof="0" dirty="0">
                <a:latin typeface="+mn-lt"/>
                <a:ea typeface="+mn-ea"/>
                <a:cs typeface="+mn-cs"/>
              </a:rPr>
              <a:t>获取某个字符：字符串</a:t>
            </a:r>
            <a:r>
              <a:rPr kumimoji="0" lang="en-US" altLang="zh-CN" sz="1800" kern="1200" cap="none" normalizeH="0" baseline="0" noProof="0" dirty="0">
                <a:latin typeface="+mn-lt"/>
                <a:ea typeface="+mn-ea"/>
                <a:cs typeface="+mn-cs"/>
              </a:rPr>
              <a:t>[</a:t>
            </a:r>
            <a:r>
              <a:rPr kumimoji="0" lang="zh-CN" altLang="en-US" sz="1800" kern="1200" cap="none" normalizeH="0" baseline="0" noProof="0" dirty="0">
                <a:latin typeface="+mn-lt"/>
                <a:ea typeface="+mn-ea"/>
                <a:cs typeface="+mn-cs"/>
              </a:rPr>
              <a:t>索引</a:t>
            </a:r>
            <a:r>
              <a:rPr kumimoji="0" lang="en-US" altLang="zh-CN" sz="1800" kern="1200" cap="none" normalizeH="0" baseline="0" noProof="0" dirty="0">
                <a:latin typeface="+mn-lt"/>
                <a:ea typeface="+mn-ea"/>
                <a:cs typeface="+mn-cs"/>
              </a:rPr>
              <a:t>]</a:t>
            </a: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38662" y="3712522"/>
            <a:ext cx="31941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&gt;&gt;&gt; a='Python'</a:t>
            </a:r>
          </a:p>
          <a:p>
            <a:r>
              <a:rPr lang="en-US" altLang="zh-CN" dirty="0"/>
              <a:t>&gt;&gt;&gt; a[0]</a:t>
            </a:r>
          </a:p>
          <a:p>
            <a:r>
              <a:rPr lang="en-US" altLang="zh-CN" dirty="0"/>
              <a:t>'P'</a:t>
            </a:r>
          </a:p>
          <a:p>
            <a:r>
              <a:rPr lang="en-US" altLang="zh-CN" dirty="0"/>
              <a:t>&gt;&gt;&gt; a[3]</a:t>
            </a:r>
          </a:p>
          <a:p>
            <a:r>
              <a:rPr lang="en-US" altLang="zh-CN" dirty="0"/>
              <a:t>'h'</a:t>
            </a:r>
          </a:p>
          <a:p>
            <a:r>
              <a:rPr lang="en-US" altLang="zh-CN" dirty="0"/>
              <a:t>&gt;&gt;&gt; a[-1]</a:t>
            </a:r>
          </a:p>
          <a:p>
            <a:r>
              <a:rPr lang="en-US" altLang="zh-CN" dirty="0"/>
              <a:t>'n'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08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>
                <a:sym typeface="+mn-ea"/>
              </a:rPr>
              <a:t>2</a:t>
            </a:r>
            <a:r>
              <a:rPr lang="zh-CN" altLang="zh-CN" dirty="0">
                <a:sym typeface="+mn-ea"/>
              </a:rPr>
              <a:t>.</a:t>
            </a:r>
            <a:r>
              <a:rPr lang="en-US" altLang="zh-CN" dirty="0">
                <a:sym typeface="+mn-ea"/>
              </a:rPr>
              <a:t>3</a:t>
            </a:r>
            <a:r>
              <a:rPr lang="zh-CN" altLang="zh-CN" dirty="0">
                <a:sym typeface="+mn-ea"/>
              </a:rPr>
              <a:t>.</a:t>
            </a:r>
            <a:r>
              <a:rPr lang="en-US" altLang="zh-CN" dirty="0">
                <a:sym typeface="+mn-ea"/>
              </a:rPr>
              <a:t>2</a:t>
            </a:r>
            <a:r>
              <a:rPr lang="zh-CN" altLang="zh-CN" dirty="0">
                <a:sym typeface="+mn-ea"/>
              </a:rPr>
              <a:t>  字符串类型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7395" y="1534186"/>
            <a:ext cx="482717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800" noProof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sym typeface="+mn-ea"/>
              </a:rPr>
              <a:t>6. </a:t>
            </a:r>
            <a:r>
              <a:rPr lang="zh-CN" altLang="en-US" sz="1800" noProof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sym typeface="+mn-ea"/>
              </a:rPr>
              <a:t>字符串切片</a:t>
            </a:r>
            <a:endParaRPr lang="en-US" altLang="zh-CN" sz="1800" noProof="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sym typeface="+mn-ea"/>
            </a:endParaRP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       </a:t>
            </a:r>
            <a:r>
              <a:rPr kumimoji="0" lang="zh-CN" altLang="en-US" sz="1800" kern="1200" cap="none" normalizeH="0" baseline="0" noProof="0" dirty="0">
                <a:latin typeface="+mn-lt"/>
                <a:ea typeface="+mn-ea"/>
                <a:cs typeface="+mn-cs"/>
              </a:rPr>
              <a:t>从字符串中截取一个子字符串，格式：</a:t>
            </a:r>
            <a:endParaRPr kumimoji="0" lang="en-US" altLang="zh-CN" sz="1800" kern="1200" cap="none" normalizeH="0" baseline="0" noProof="0" dirty="0">
              <a:latin typeface="+mn-lt"/>
              <a:ea typeface="+mn-ea"/>
              <a:cs typeface="+mn-cs"/>
            </a:endParaRP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b="1" dirty="0"/>
              <a:t>                     </a:t>
            </a:r>
            <a:r>
              <a:rPr lang="zh-CN" altLang="en-US" b="1" dirty="0"/>
              <a:t>字符串</a:t>
            </a:r>
            <a:r>
              <a:rPr lang="en-US" altLang="zh-CN" b="1" dirty="0"/>
              <a:t>[start : end]</a:t>
            </a:r>
            <a:r>
              <a:rPr lang="zh-CN" altLang="en-US" dirty="0"/>
              <a:t> </a:t>
            </a:r>
            <a:endParaRPr lang="en-US" altLang="zh-CN" dirty="0"/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dirty="0">
                <a:solidFill>
                  <a:srgbClr val="FF0000"/>
                </a:solidFill>
              </a:rPr>
              <a:t>       </a:t>
            </a:r>
            <a:r>
              <a:rPr lang="zh-CN" altLang="en-US" dirty="0">
                <a:solidFill>
                  <a:srgbClr val="FF0000"/>
                </a:solidFill>
              </a:rPr>
              <a:t>截取从</a:t>
            </a:r>
            <a:r>
              <a:rPr lang="en-US" altLang="zh-CN" dirty="0">
                <a:solidFill>
                  <a:srgbClr val="FF0000"/>
                </a:solidFill>
              </a:rPr>
              <a:t>start</a:t>
            </a:r>
            <a:r>
              <a:rPr lang="zh-CN" altLang="en-US" dirty="0">
                <a:solidFill>
                  <a:srgbClr val="FF0000"/>
                </a:solidFill>
              </a:rPr>
              <a:t>开始，到</a:t>
            </a:r>
            <a:r>
              <a:rPr lang="en-US" altLang="zh-CN" b="1" dirty="0">
                <a:solidFill>
                  <a:srgbClr val="FF0000"/>
                </a:solidFill>
              </a:rPr>
              <a:t>end-1</a:t>
            </a:r>
            <a:r>
              <a:rPr lang="zh-CN" altLang="en-US" dirty="0">
                <a:solidFill>
                  <a:srgbClr val="FF0000"/>
                </a:solidFill>
              </a:rPr>
              <a:t>结束</a:t>
            </a:r>
            <a:endParaRPr kumimoji="0" lang="en-US" altLang="zh-CN" sz="1800" kern="1200" cap="none" normalizeH="0" baseline="0" noProof="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altLang="zh-CN" dirty="0"/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en-US" altLang="zh-CN" sz="1800" kern="1200" cap="none" normalizeH="0" baseline="0" noProof="0" dirty="0">
                <a:latin typeface="+mn-lt"/>
                <a:ea typeface="+mn-ea"/>
                <a:cs typeface="+mn-cs"/>
              </a:rPr>
              <a:t>        </a:t>
            </a:r>
            <a:r>
              <a:rPr kumimoji="0" lang="zh-CN" altLang="en-US" sz="1800" kern="1200" cap="none" normalizeH="0" baseline="0" noProof="0" dirty="0">
                <a:latin typeface="+mn-lt"/>
                <a:ea typeface="+mn-ea"/>
                <a:cs typeface="+mn-cs"/>
              </a:rPr>
              <a:t>例如：截取</a:t>
            </a:r>
            <a:r>
              <a:rPr kumimoji="0" lang="en-US" altLang="zh-CN" sz="1800" kern="1200" cap="none" normalizeH="0" baseline="0" noProof="0" dirty="0">
                <a:latin typeface="+mn-lt"/>
                <a:ea typeface="+mn-ea"/>
                <a:cs typeface="+mn-cs"/>
              </a:rPr>
              <a:t>”love”</a:t>
            </a: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en-US" altLang="zh-CN" sz="1800" kern="1200" cap="none" normalizeH="0" baseline="0" noProof="0" dirty="0">
                <a:latin typeface="+mn-lt"/>
                <a:ea typeface="+mn-ea"/>
                <a:cs typeface="+mn-cs"/>
              </a:rPr>
              <a:t>        a = “I love China!”</a:t>
            </a: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en-US" altLang="zh-CN" dirty="0"/>
              <a:t>        print(a[2 : 6])</a:t>
            </a: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en-US" altLang="zh-CN" sz="1800" kern="1200" cap="none" normalizeH="0" baseline="0" noProof="0" dirty="0">
                <a:latin typeface="+mn-lt"/>
                <a:ea typeface="+mn-ea"/>
                <a:cs typeface="+mn-cs"/>
              </a:rPr>
              <a:t>        print(a[-11 : -7])</a:t>
            </a: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8F1466-07E7-449B-9877-F3EBD419EF74}"/>
              </a:ext>
            </a:extLst>
          </p:cNvPr>
          <p:cNvSpPr txBox="1"/>
          <p:nvPr/>
        </p:nvSpPr>
        <p:spPr>
          <a:xfrm>
            <a:off x="6142561" y="1741933"/>
            <a:ext cx="4819653" cy="337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dirty="0"/>
              <a:t>start</a:t>
            </a:r>
            <a:r>
              <a:rPr lang="zh-CN" altLang="en-US" dirty="0"/>
              <a:t>和</a:t>
            </a:r>
            <a:r>
              <a:rPr lang="en-US" altLang="zh-CN" dirty="0"/>
              <a:t>end</a:t>
            </a:r>
            <a:r>
              <a:rPr lang="zh-CN" altLang="en-US" dirty="0"/>
              <a:t>均可以省略</a:t>
            </a:r>
            <a:endParaRPr lang="en-US" altLang="zh-CN" dirty="0"/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en-US" altLang="zh-CN" sz="1800" kern="1200" cap="none" normalizeH="0" baseline="0" noProof="0" dirty="0">
              <a:latin typeface="+mn-lt"/>
              <a:ea typeface="+mn-ea"/>
              <a:cs typeface="+mn-cs"/>
            </a:endParaRP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dirty="0"/>
              <a:t>例如：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en-US" altLang="zh-CN" dirty="0"/>
              <a:t>print(a[2 :])   # </a:t>
            </a:r>
            <a:r>
              <a:rPr lang="zh-CN" altLang="en-US" dirty="0"/>
              <a:t>截取到最后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en-US" altLang="zh-CN" dirty="0"/>
              <a:t>print(a[: 6])   # </a:t>
            </a:r>
            <a:r>
              <a:rPr lang="zh-CN" altLang="en-US" dirty="0"/>
              <a:t>从开始截取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r>
              <a:rPr lang="en-US" altLang="zh-CN" dirty="0"/>
              <a:t>print(a[:])  # </a:t>
            </a:r>
            <a:r>
              <a:rPr lang="zh-CN" altLang="en-US" dirty="0"/>
              <a:t>全部截取</a:t>
            </a:r>
            <a:endParaRPr lang="en-US" altLang="zh-CN" dirty="0"/>
          </a:p>
          <a:p>
            <a:pPr>
              <a:lnSpc>
                <a:spcPct val="150000"/>
              </a:lnSpc>
              <a:defRPr/>
            </a:pPr>
            <a:endParaRPr lang="en-US" altLang="zh-CN" dirty="0"/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227EECD-B015-47D3-8DE0-A0AE8731605E}"/>
              </a:ext>
            </a:extLst>
          </p:cNvPr>
          <p:cNvCxnSpPr/>
          <p:nvPr/>
        </p:nvCxnSpPr>
        <p:spPr>
          <a:xfrm>
            <a:off x="5570169" y="1392871"/>
            <a:ext cx="7620" cy="407225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5FE51230-B7F6-4F50-AADF-64711B33A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933" y="5465126"/>
            <a:ext cx="8440512" cy="103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30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3"/>
          <p:cNvSpPr txBox="1"/>
          <p:nvPr/>
        </p:nvSpPr>
        <p:spPr>
          <a:xfrm>
            <a:off x="534198" y="1388744"/>
            <a:ext cx="88004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charset="0"/>
              <a:defRPr/>
            </a:pPr>
            <a:r>
              <a:rPr lang="en-US" altLang="zh-CN" dirty="0"/>
              <a:t>&gt;&gt;&gt; s="Python Programming"</a:t>
            </a:r>
          </a:p>
          <a:p>
            <a:pPr>
              <a:lnSpc>
                <a:spcPct val="150000"/>
              </a:lnSpc>
              <a:buFont typeface="Wingdings" panose="05000000000000000000" charset="0"/>
              <a:defRPr/>
            </a:pPr>
            <a:r>
              <a:rPr lang="en-US" altLang="zh-CN" dirty="0"/>
              <a:t>&gt;&gt;&gt; print (s[0:6])</a:t>
            </a:r>
          </a:p>
          <a:p>
            <a:pPr>
              <a:lnSpc>
                <a:spcPct val="150000"/>
              </a:lnSpc>
              <a:buFont typeface="Wingdings" panose="05000000000000000000" charset="0"/>
              <a:defRPr/>
            </a:pPr>
            <a:r>
              <a:rPr lang="en-US" altLang="zh-CN" dirty="0"/>
              <a:t>Python</a:t>
            </a:r>
          </a:p>
          <a:p>
            <a:pPr>
              <a:lnSpc>
                <a:spcPct val="150000"/>
              </a:lnSpc>
              <a:buFont typeface="Wingdings" panose="05000000000000000000" charset="0"/>
              <a:defRPr/>
            </a:pPr>
            <a:r>
              <a:rPr lang="en-US" altLang="zh-CN" dirty="0"/>
              <a:t>&gt;&gt;&gt; print (s[:10])</a:t>
            </a:r>
          </a:p>
          <a:p>
            <a:pPr>
              <a:lnSpc>
                <a:spcPct val="150000"/>
              </a:lnSpc>
              <a:buFont typeface="Wingdings" panose="05000000000000000000" charset="0"/>
              <a:defRPr/>
            </a:pPr>
            <a:r>
              <a:rPr lang="en-US" altLang="zh-CN" dirty="0"/>
              <a:t>Python Pro</a:t>
            </a:r>
          </a:p>
          <a:p>
            <a:pPr>
              <a:lnSpc>
                <a:spcPct val="150000"/>
              </a:lnSpc>
              <a:buFont typeface="Wingdings" panose="05000000000000000000" charset="0"/>
              <a:defRPr/>
            </a:pPr>
            <a:r>
              <a:rPr lang="en-US" altLang="zh-CN" dirty="0"/>
              <a:t>&gt;&gt;&gt; print (s[0:])</a:t>
            </a:r>
          </a:p>
          <a:p>
            <a:pPr>
              <a:lnSpc>
                <a:spcPct val="150000"/>
              </a:lnSpc>
              <a:buFont typeface="Wingdings" panose="05000000000000000000" charset="0"/>
              <a:defRPr/>
            </a:pPr>
            <a:r>
              <a:rPr lang="en-US" altLang="zh-CN" dirty="0"/>
              <a:t>Python Programming</a:t>
            </a:r>
          </a:p>
          <a:p>
            <a:pPr>
              <a:lnSpc>
                <a:spcPct val="150000"/>
              </a:lnSpc>
              <a:buFont typeface="Wingdings" panose="05000000000000000000" charset="0"/>
              <a:defRPr/>
            </a:pPr>
            <a:r>
              <a:rPr kumimoji="0" lang="zh-CN" altLang="en-US" sz="1800" kern="1200" cap="none" normalizeH="0" baseline="0" noProof="0" dirty="0">
                <a:latin typeface="+mn-lt"/>
                <a:ea typeface="+mn-ea"/>
                <a:cs typeface="+mn-cs"/>
              </a:rPr>
              <a:t>注意：不指定开始位置，默认开始位置为</a:t>
            </a:r>
            <a:r>
              <a:rPr kumimoji="0" lang="en-US" altLang="zh-CN" sz="1800" kern="1200" cap="none" normalizeH="0" baseline="0" noProof="0" dirty="0"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1800" kern="1200" cap="none" normalizeH="0" baseline="0" noProof="0" dirty="0">
                <a:latin typeface="+mn-lt"/>
                <a:ea typeface="+mn-ea"/>
                <a:cs typeface="+mn-cs"/>
              </a:rPr>
              <a:t>，省略结束位置，默认为整个字符串。</a:t>
            </a: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746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2"/>
          <p:cNvSpPr txBox="1"/>
          <p:nvPr/>
        </p:nvSpPr>
        <p:spPr>
          <a:xfrm>
            <a:off x="2303865" y="1836129"/>
            <a:ext cx="4918075" cy="52197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Python的语法特点</a:t>
            </a:r>
          </a:p>
        </p:txBody>
      </p:sp>
      <p:sp>
        <p:nvSpPr>
          <p:cNvPr id="16387" name="文本框 3"/>
          <p:cNvSpPr txBox="1"/>
          <p:nvPr/>
        </p:nvSpPr>
        <p:spPr>
          <a:xfrm>
            <a:off x="2291092" y="2648758"/>
            <a:ext cx="4918075" cy="52197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Python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的语法元素</a:t>
            </a:r>
          </a:p>
        </p:txBody>
      </p:sp>
      <p:sp>
        <p:nvSpPr>
          <p:cNvPr id="16388" name="文本框 4"/>
          <p:cNvSpPr txBox="1"/>
          <p:nvPr/>
        </p:nvSpPr>
        <p:spPr>
          <a:xfrm>
            <a:off x="2303864" y="4349562"/>
            <a:ext cx="4918075" cy="52197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</a:p>
        </p:txBody>
      </p:sp>
      <p:sp>
        <p:nvSpPr>
          <p:cNvPr id="16390" name="文本框 6"/>
          <p:cNvSpPr txBox="1"/>
          <p:nvPr/>
        </p:nvSpPr>
        <p:spPr>
          <a:xfrm>
            <a:off x="2291092" y="3463812"/>
            <a:ext cx="4918075" cy="52197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</a:t>
            </a:r>
          </a:p>
        </p:txBody>
      </p:sp>
      <p:sp>
        <p:nvSpPr>
          <p:cNvPr id="16391" name="文本框 7"/>
          <p:cNvSpPr txBox="1"/>
          <p:nvPr/>
        </p:nvSpPr>
        <p:spPr>
          <a:xfrm>
            <a:off x="2303864" y="5089071"/>
            <a:ext cx="4918075" cy="52197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 Python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常用函数</a:t>
            </a:r>
          </a:p>
        </p:txBody>
      </p:sp>
      <p:sp>
        <p:nvSpPr>
          <p:cNvPr id="16392" name="标题 24"/>
          <p:cNvSpPr>
            <a:spLocks noGrp="1"/>
          </p:cNvSpPr>
          <p:nvPr>
            <p:ph type="title"/>
          </p:nvPr>
        </p:nvSpPr>
        <p:spPr>
          <a:xfrm>
            <a:off x="0" y="474002"/>
            <a:ext cx="2982912" cy="712788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zh-CN" altLang="en-US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目录 </a:t>
            </a:r>
            <a:r>
              <a:rPr lang="en-US" altLang="zh-CN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CONTENT</a:t>
            </a:r>
            <a:endParaRPr lang="zh-CN" altLang="en-US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>
                <a:sym typeface="+mn-ea"/>
              </a:rPr>
              <a:t>2</a:t>
            </a:r>
            <a:r>
              <a:rPr lang="zh-CN" altLang="zh-CN" dirty="0">
                <a:sym typeface="+mn-ea"/>
              </a:rPr>
              <a:t>.</a:t>
            </a:r>
            <a:r>
              <a:rPr lang="en-US" altLang="zh-CN" dirty="0">
                <a:sym typeface="+mn-ea"/>
              </a:rPr>
              <a:t>3</a:t>
            </a:r>
            <a:r>
              <a:rPr lang="zh-CN" altLang="zh-CN" dirty="0">
                <a:sym typeface="+mn-ea"/>
              </a:rPr>
              <a:t>.</a:t>
            </a:r>
            <a:r>
              <a:rPr lang="en-US" altLang="zh-CN" dirty="0">
                <a:sym typeface="+mn-ea"/>
              </a:rPr>
              <a:t>2</a:t>
            </a:r>
            <a:r>
              <a:rPr lang="zh-CN" altLang="zh-CN" dirty="0">
                <a:sym typeface="+mn-ea"/>
              </a:rPr>
              <a:t>  字符串类型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7395" y="1534186"/>
            <a:ext cx="4827171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800" noProof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sym typeface="+mn-ea"/>
              </a:rPr>
              <a:t>7. </a:t>
            </a:r>
            <a:r>
              <a:rPr lang="zh-CN" altLang="en-US" sz="1800" noProof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sym typeface="+mn-ea"/>
              </a:rPr>
              <a:t>字符串格式化</a:t>
            </a:r>
            <a:endParaRPr lang="en-US" altLang="zh-CN" sz="1800" noProof="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sym typeface="+mn-ea"/>
            </a:endParaRP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字符串格式化可以解决字符串和变量同时输出的问题</a:t>
            </a:r>
            <a:endParaRPr lang="en-US" altLang="zh-CN" sz="1800" noProof="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sym typeface="+mn-ea"/>
            </a:endParaRP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altLang="zh-CN" sz="1800" noProof="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8F1466-07E7-449B-9877-F3EBD419EF74}"/>
              </a:ext>
            </a:extLst>
          </p:cNvPr>
          <p:cNvSpPr txBox="1"/>
          <p:nvPr/>
        </p:nvSpPr>
        <p:spPr>
          <a:xfrm>
            <a:off x="6399857" y="1598632"/>
            <a:ext cx="4819653" cy="2396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l">
              <a:lnSpc>
                <a:spcPct val="12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操作符</a:t>
            </a:r>
            <a:endParaRPr lang="en-US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20000"/>
              </a:lnSpc>
            </a:pP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</a:pPr>
            <a:r>
              <a:rPr lang="zh-CN" altLang="en-US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format()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en-US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</a:pPr>
            <a:endParaRPr lang="en-US" altLang="zh-CN" b="1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>
              <a:lnSpc>
                <a:spcPct val="120000"/>
              </a:lnSpc>
            </a:pP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20000"/>
              </a:lnSpc>
            </a:pP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227EECD-B015-47D3-8DE0-A0AE8731605E}"/>
              </a:ext>
            </a:extLst>
          </p:cNvPr>
          <p:cNvCxnSpPr/>
          <p:nvPr/>
        </p:nvCxnSpPr>
        <p:spPr>
          <a:xfrm>
            <a:off x="5782513" y="1534186"/>
            <a:ext cx="7620" cy="407225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89F0ACF-62E5-44F2-9538-3CBF4F1B9A18}"/>
              </a:ext>
            </a:extLst>
          </p:cNvPr>
          <p:cNvSpPr txBox="1"/>
          <p:nvPr/>
        </p:nvSpPr>
        <p:spPr>
          <a:xfrm>
            <a:off x="353136" y="3673503"/>
            <a:ext cx="5501640" cy="129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例如：输出字符串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   </a:t>
            </a:r>
            <a:r>
              <a:rPr lang="zh-CN" altLang="en-US" dirty="0"/>
              <a:t>” </a:t>
            </a:r>
            <a:r>
              <a:rPr lang="en-US" altLang="zh-CN" u="sng" dirty="0"/>
              <a:t>Python</a:t>
            </a:r>
            <a:r>
              <a:rPr lang="zh-CN" altLang="en-US" dirty="0"/>
              <a:t>是</a:t>
            </a:r>
            <a:r>
              <a:rPr lang="en-US" altLang="zh-CN" u="sng" dirty="0"/>
              <a:t>TIOBE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u="sng" dirty="0"/>
              <a:t>2020 </a:t>
            </a:r>
            <a:r>
              <a:rPr lang="zh-CN" altLang="en-US" dirty="0"/>
              <a:t>年度编程语言！”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          </a:t>
            </a:r>
            <a:r>
              <a:rPr lang="zh-CN" altLang="en-US" dirty="0"/>
              <a:t>其中，下划线部分随实际情况变化。</a:t>
            </a:r>
          </a:p>
        </p:txBody>
      </p:sp>
    </p:spTree>
    <p:extLst>
      <p:ext uri="{BB962C8B-B14F-4D97-AF65-F5344CB8AC3E}">
        <p14:creationId xmlns:p14="http://schemas.microsoft.com/office/powerpoint/2010/main" val="2006008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>
                <a:sym typeface="+mn-ea"/>
              </a:rPr>
              <a:t>2</a:t>
            </a:r>
            <a:r>
              <a:rPr lang="zh-CN" altLang="zh-CN" dirty="0">
                <a:sym typeface="+mn-ea"/>
              </a:rPr>
              <a:t>.</a:t>
            </a:r>
            <a:r>
              <a:rPr lang="en-US" altLang="zh-CN" dirty="0">
                <a:sym typeface="+mn-ea"/>
              </a:rPr>
              <a:t>3</a:t>
            </a:r>
            <a:r>
              <a:rPr lang="zh-CN" altLang="zh-CN" dirty="0">
                <a:sym typeface="+mn-ea"/>
              </a:rPr>
              <a:t>.</a:t>
            </a:r>
            <a:r>
              <a:rPr lang="en-US" altLang="zh-CN" dirty="0">
                <a:sym typeface="+mn-ea"/>
              </a:rPr>
              <a:t>2</a:t>
            </a:r>
            <a:r>
              <a:rPr lang="zh-CN" altLang="zh-CN" dirty="0">
                <a:sym typeface="+mn-ea"/>
              </a:rPr>
              <a:t>  字符串类型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8F1466-07E7-449B-9877-F3EBD419EF74}"/>
              </a:ext>
            </a:extLst>
          </p:cNvPr>
          <p:cNvSpPr txBox="1"/>
          <p:nvPr/>
        </p:nvSpPr>
        <p:spPr>
          <a:xfrm>
            <a:off x="711549" y="1264261"/>
            <a:ext cx="4819653" cy="445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l">
              <a:lnSpc>
                <a:spcPct val="12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%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操作符</a:t>
            </a:r>
            <a:endParaRPr lang="en-US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20000"/>
              </a:lnSpc>
            </a:pP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格式化字符串 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% (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值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1, 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值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2, ……)</a:t>
            </a:r>
          </a:p>
          <a:p>
            <a:pPr algn="ctr">
              <a:lnSpc>
                <a:spcPct val="150000"/>
              </a:lnSpc>
              <a:defRPr/>
            </a:pPr>
            <a:endParaRPr lang="zh-CN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1800" kern="1200" cap="none" normalizeH="0" baseline="0" noProof="0" dirty="0">
                <a:latin typeface="+mn-lt"/>
                <a:ea typeface="+mn-ea"/>
                <a:cs typeface="+mn-cs"/>
              </a:rPr>
              <a:t>%</a:t>
            </a:r>
            <a:r>
              <a:rPr kumimoji="0" lang="zh-CN" altLang="en-US" sz="1800" kern="1200" cap="none" normalizeH="0" baseline="0" noProof="0" dirty="0">
                <a:latin typeface="+mn-lt"/>
                <a:ea typeface="+mn-ea"/>
                <a:cs typeface="+mn-cs"/>
              </a:rPr>
              <a:t>左侧是要格式化的字符串，字符串中通常会包含一个或多个占位符，占位符都以</a:t>
            </a:r>
            <a:r>
              <a:rPr kumimoji="0" lang="en-US" altLang="zh-CN" sz="1800" kern="1200" cap="none" normalizeH="0" baseline="0" noProof="0" dirty="0">
                <a:latin typeface="+mn-lt"/>
                <a:ea typeface="+mn-ea"/>
                <a:cs typeface="+mn-cs"/>
              </a:rPr>
              <a:t>%</a:t>
            </a:r>
            <a:r>
              <a:rPr kumimoji="0" lang="zh-CN" altLang="en-US" sz="1800" kern="1200" cap="none" normalizeH="0" baseline="0" noProof="0" dirty="0">
                <a:latin typeface="+mn-lt"/>
                <a:ea typeface="+mn-ea"/>
                <a:cs typeface="+mn-cs"/>
              </a:rPr>
              <a:t>开头，它标识了要插入数据的类型和位置；</a:t>
            </a:r>
            <a:r>
              <a:rPr kumimoji="0" lang="en-US" altLang="zh-CN" sz="1800" kern="1200" cap="none" normalizeH="0" baseline="0" noProof="0" dirty="0">
                <a:latin typeface="+mn-lt"/>
                <a:ea typeface="+mn-ea"/>
                <a:cs typeface="+mn-cs"/>
              </a:rPr>
              <a:t>%</a:t>
            </a:r>
            <a:r>
              <a:rPr kumimoji="0" lang="zh-CN" altLang="en-US" sz="1800" kern="1200" cap="none" normalizeH="0" baseline="0" noProof="0" dirty="0">
                <a:latin typeface="+mn-lt"/>
                <a:ea typeface="+mn-ea"/>
                <a:cs typeface="+mn-cs"/>
              </a:rPr>
              <a:t>右侧括号中的值和左侧的占位符一一对应，表示要插入到字符串中的数据，可以是表达式、变量或常量，值的个数和左侧占位符的个数相同，若只有一个值，括号可以省略不写。</a:t>
            </a: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227EECD-B015-47D3-8DE0-A0AE8731605E}"/>
              </a:ext>
            </a:extLst>
          </p:cNvPr>
          <p:cNvCxnSpPr/>
          <p:nvPr/>
        </p:nvCxnSpPr>
        <p:spPr>
          <a:xfrm>
            <a:off x="5782513" y="1534186"/>
            <a:ext cx="7620" cy="407225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A509CAE-DB3C-4714-91F3-CD82E5618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379228"/>
              </p:ext>
            </p:extLst>
          </p:nvPr>
        </p:nvGraphicFramePr>
        <p:xfrm>
          <a:off x="6711429" y="2073272"/>
          <a:ext cx="4501231" cy="34813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57082">
                  <a:extLst>
                    <a:ext uri="{9D8B030D-6E8A-4147-A177-3AD203B41FA5}">
                      <a16:colId xmlns:a16="http://schemas.microsoft.com/office/drawing/2014/main" val="2794948637"/>
                    </a:ext>
                  </a:extLst>
                </a:gridCol>
                <a:gridCol w="2944149">
                  <a:extLst>
                    <a:ext uri="{9D8B030D-6E8A-4147-A177-3AD203B41FA5}">
                      <a16:colId xmlns:a16="http://schemas.microsoft.com/office/drawing/2014/main" val="1773190216"/>
                    </a:ext>
                  </a:extLst>
                </a:gridCol>
              </a:tblGrid>
              <a:tr h="386818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600" kern="100">
                          <a:effectLst/>
                        </a:rPr>
                        <a:t>占位符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600" kern="100">
                          <a:effectLst/>
                        </a:rPr>
                        <a:t>替换内容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9182125"/>
                  </a:ext>
                </a:extLst>
              </a:tr>
              <a:tr h="386818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%c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字符或</a:t>
                      </a:r>
                      <a:r>
                        <a:rPr lang="en-US" sz="1600" kern="100" dirty="0">
                          <a:effectLst/>
                        </a:rPr>
                        <a:t>ASCII</a:t>
                      </a:r>
                      <a:r>
                        <a:rPr lang="zh-CN" sz="1600" kern="100" dirty="0">
                          <a:effectLst/>
                        </a:rPr>
                        <a:t>码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641349"/>
                  </a:ext>
                </a:extLst>
              </a:tr>
              <a:tr h="386818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%s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字符串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0174129"/>
                  </a:ext>
                </a:extLst>
              </a:tr>
              <a:tr h="386818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%d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十进制整数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6094872"/>
                  </a:ext>
                </a:extLst>
              </a:tr>
              <a:tr h="386818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%o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600" kern="100">
                          <a:effectLst/>
                        </a:rPr>
                        <a:t>八进制整数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6716665"/>
                  </a:ext>
                </a:extLst>
              </a:tr>
              <a:tr h="386818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%x</a:t>
                      </a:r>
                      <a:r>
                        <a:rPr lang="zh-CN" sz="1600" kern="100" dirty="0">
                          <a:effectLst/>
                        </a:rPr>
                        <a:t>或</a:t>
                      </a:r>
                      <a:r>
                        <a:rPr lang="en-US" sz="1600" kern="100" dirty="0">
                          <a:effectLst/>
                        </a:rPr>
                        <a:t>%X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600" kern="100">
                          <a:effectLst/>
                        </a:rPr>
                        <a:t>十六进制整数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8327571"/>
                  </a:ext>
                </a:extLst>
              </a:tr>
              <a:tr h="386818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%f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600" kern="100">
                          <a:effectLst/>
                        </a:rPr>
                        <a:t>浮点数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946524"/>
                  </a:ext>
                </a:extLst>
              </a:tr>
              <a:tr h="386818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%e</a:t>
                      </a:r>
                      <a:r>
                        <a:rPr lang="zh-CN" sz="1600" kern="100" dirty="0">
                          <a:effectLst/>
                        </a:rPr>
                        <a:t>或</a:t>
                      </a:r>
                      <a:r>
                        <a:rPr lang="en-US" sz="1600" kern="100" dirty="0">
                          <a:effectLst/>
                        </a:rPr>
                        <a:t>%E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600" kern="100">
                          <a:effectLst/>
                        </a:rPr>
                        <a:t>科学计数法表示的浮点数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3100943"/>
                  </a:ext>
                </a:extLst>
              </a:tr>
              <a:tr h="386818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kern="100">
                          <a:effectLst/>
                        </a:rPr>
                        <a:t>%g</a:t>
                      </a:r>
                      <a:r>
                        <a:rPr lang="zh-CN" sz="1600" kern="100">
                          <a:effectLst/>
                        </a:rPr>
                        <a:t>或</a:t>
                      </a:r>
                      <a:r>
                        <a:rPr lang="en-US" sz="1600" kern="100">
                          <a:effectLst/>
                        </a:rPr>
                        <a:t>%G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智能选择使用</a:t>
                      </a:r>
                      <a:r>
                        <a:rPr lang="en-US" sz="1600" kern="100" dirty="0">
                          <a:effectLst/>
                        </a:rPr>
                        <a:t>%e(%E)</a:t>
                      </a:r>
                      <a:r>
                        <a:rPr lang="zh-CN" sz="1600" kern="100" dirty="0">
                          <a:effectLst/>
                        </a:rPr>
                        <a:t>或</a:t>
                      </a:r>
                      <a:r>
                        <a:rPr lang="en-US" sz="1600" kern="100" dirty="0">
                          <a:effectLst/>
                        </a:rPr>
                        <a:t>%f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8277725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D8DA93F-3C0B-4527-B579-D4E65FAC5D96}"/>
              </a:ext>
            </a:extLst>
          </p:cNvPr>
          <p:cNvSpPr txBox="1"/>
          <p:nvPr/>
        </p:nvSpPr>
        <p:spPr>
          <a:xfrm>
            <a:off x="6523630" y="1534186"/>
            <a:ext cx="305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常用占位符</a:t>
            </a:r>
          </a:p>
        </p:txBody>
      </p:sp>
    </p:spTree>
    <p:extLst>
      <p:ext uri="{BB962C8B-B14F-4D97-AF65-F5344CB8AC3E}">
        <p14:creationId xmlns:p14="http://schemas.microsoft.com/office/powerpoint/2010/main" val="1626347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>
                <a:sym typeface="+mn-ea"/>
              </a:rPr>
              <a:t>2</a:t>
            </a:r>
            <a:r>
              <a:rPr lang="zh-CN" altLang="zh-CN" dirty="0">
                <a:sym typeface="+mn-ea"/>
              </a:rPr>
              <a:t>.</a:t>
            </a:r>
            <a:r>
              <a:rPr lang="en-US" altLang="zh-CN" dirty="0">
                <a:sym typeface="+mn-ea"/>
              </a:rPr>
              <a:t>3</a:t>
            </a:r>
            <a:r>
              <a:rPr lang="zh-CN" altLang="zh-CN" dirty="0">
                <a:sym typeface="+mn-ea"/>
              </a:rPr>
              <a:t>.</a:t>
            </a:r>
            <a:r>
              <a:rPr lang="en-US" altLang="zh-CN" dirty="0">
                <a:sym typeface="+mn-ea"/>
              </a:rPr>
              <a:t>2</a:t>
            </a:r>
            <a:r>
              <a:rPr lang="zh-CN" altLang="zh-CN" dirty="0">
                <a:sym typeface="+mn-ea"/>
              </a:rPr>
              <a:t>  字符串类型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227EECD-B015-47D3-8DE0-A0AE8731605E}"/>
              </a:ext>
            </a:extLst>
          </p:cNvPr>
          <p:cNvCxnSpPr/>
          <p:nvPr/>
        </p:nvCxnSpPr>
        <p:spPr>
          <a:xfrm>
            <a:off x="5554360" y="1646431"/>
            <a:ext cx="7620" cy="407225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7C9B626-2209-4BE4-8586-0FBDD4DB5DAB}"/>
              </a:ext>
            </a:extLst>
          </p:cNvPr>
          <p:cNvSpPr txBox="1"/>
          <p:nvPr/>
        </p:nvSpPr>
        <p:spPr>
          <a:xfrm>
            <a:off x="5812993" y="1427286"/>
            <a:ext cx="6379007" cy="212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name = "</a:t>
            </a:r>
            <a:r>
              <a:rPr lang="zh-CN" altLang="en-US" dirty="0"/>
              <a:t>小明</a:t>
            </a:r>
            <a:r>
              <a:rPr lang="en-US" altLang="zh-CN" dirty="0"/>
              <a:t>"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age = 12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PI = 3.1415926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 = "</a:t>
            </a:r>
            <a:r>
              <a:rPr lang="zh-CN" altLang="en-US" dirty="0"/>
              <a:t>我叫</a:t>
            </a:r>
            <a:r>
              <a:rPr lang="en-US" altLang="zh-CN" dirty="0"/>
              <a:t>%s</a:t>
            </a:r>
            <a:r>
              <a:rPr lang="zh-CN" altLang="en-US" dirty="0"/>
              <a:t>，今年</a:t>
            </a:r>
            <a:r>
              <a:rPr lang="en-US" altLang="zh-CN" dirty="0"/>
              <a:t>%d</a:t>
            </a:r>
            <a:r>
              <a:rPr lang="zh-CN" altLang="en-US" dirty="0"/>
              <a:t>岁了，我会背圆周率：</a:t>
            </a:r>
            <a:r>
              <a:rPr lang="en-US" altLang="zh-CN" dirty="0"/>
              <a:t>%f" % (</a:t>
            </a:r>
            <a:r>
              <a:rPr lang="en-US" altLang="zh-CN" dirty="0" err="1"/>
              <a:t>name,age,PI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print(s)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C33B0AD-6E0D-4D53-B0F2-30AC33E4E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398297"/>
              </p:ext>
            </p:extLst>
          </p:nvPr>
        </p:nvGraphicFramePr>
        <p:xfrm>
          <a:off x="398135" y="2300742"/>
          <a:ext cx="4869105" cy="33716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7931">
                  <a:extLst>
                    <a:ext uri="{9D8B030D-6E8A-4147-A177-3AD203B41FA5}">
                      <a16:colId xmlns:a16="http://schemas.microsoft.com/office/drawing/2014/main" val="1363848614"/>
                    </a:ext>
                  </a:extLst>
                </a:gridCol>
                <a:gridCol w="3991174">
                  <a:extLst>
                    <a:ext uri="{9D8B030D-6E8A-4147-A177-3AD203B41FA5}">
                      <a16:colId xmlns:a16="http://schemas.microsoft.com/office/drawing/2014/main" val="3695884911"/>
                    </a:ext>
                  </a:extLst>
                </a:gridCol>
              </a:tblGrid>
              <a:tr h="735885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辅助说明符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描述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1951549"/>
                  </a:ext>
                </a:extLst>
              </a:tr>
              <a:tr h="479454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kern="100">
                          <a:effectLst/>
                        </a:rPr>
                        <a:t>m.n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m</a:t>
                      </a:r>
                      <a:r>
                        <a:rPr lang="zh-CN" sz="1600" kern="100" dirty="0">
                          <a:effectLst/>
                        </a:rPr>
                        <a:t>是显示的最小总宽度，</a:t>
                      </a:r>
                      <a:r>
                        <a:rPr lang="en-US" sz="1600" kern="100" dirty="0">
                          <a:effectLst/>
                        </a:rPr>
                        <a:t>n</a:t>
                      </a:r>
                      <a:r>
                        <a:rPr lang="zh-CN" sz="1600" kern="100" dirty="0">
                          <a:effectLst/>
                        </a:rPr>
                        <a:t>是小数点后位数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8580849"/>
                  </a:ext>
                </a:extLst>
              </a:tr>
              <a:tr h="479454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kern="100">
                          <a:effectLst/>
                        </a:rPr>
                        <a:t>-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600" kern="100">
                          <a:effectLst/>
                        </a:rPr>
                        <a:t>左对齐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5352638"/>
                  </a:ext>
                </a:extLst>
              </a:tr>
              <a:tr h="479454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kern="100">
                          <a:effectLst/>
                        </a:rPr>
                        <a:t>+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600" kern="100">
                          <a:effectLst/>
                        </a:rPr>
                        <a:t>在整数前面显示加号（</a:t>
                      </a:r>
                      <a:r>
                        <a:rPr lang="en-US" sz="1600" kern="100">
                          <a:effectLst/>
                        </a:rPr>
                        <a:t>+</a:t>
                      </a:r>
                      <a:r>
                        <a:rPr lang="zh-CN" sz="1600" kern="100">
                          <a:effectLst/>
                        </a:rPr>
                        <a:t>）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2419722"/>
                  </a:ext>
                </a:extLst>
              </a:tr>
              <a:tr h="717984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kern="100">
                          <a:effectLst/>
                        </a:rPr>
                        <a:t>#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600" kern="100">
                          <a:effectLst/>
                        </a:rPr>
                        <a:t>在八进制数前显示</a:t>
                      </a:r>
                      <a:r>
                        <a:rPr lang="en-US" sz="1600" kern="100">
                          <a:effectLst/>
                        </a:rPr>
                        <a:t>0o</a:t>
                      </a:r>
                      <a:r>
                        <a:rPr lang="zh-CN" sz="1600" kern="100">
                          <a:effectLst/>
                        </a:rPr>
                        <a:t>，十六进制数前显示</a:t>
                      </a:r>
                      <a:r>
                        <a:rPr lang="en-US" sz="1600" kern="100">
                          <a:effectLst/>
                        </a:rPr>
                        <a:t>0x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0992267"/>
                  </a:ext>
                </a:extLst>
              </a:tr>
              <a:tr h="479454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kern="10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使用</a:t>
                      </a:r>
                      <a:r>
                        <a:rPr lang="en-US" sz="1600" kern="100" dirty="0">
                          <a:effectLst/>
                        </a:rPr>
                        <a:t>0</a:t>
                      </a:r>
                      <a:r>
                        <a:rPr lang="zh-CN" sz="1600" kern="100" dirty="0">
                          <a:effectLst/>
                        </a:rPr>
                        <a:t>补齐而不是空格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416484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5170B6B-6046-4A25-987C-B3A266248086}"/>
              </a:ext>
            </a:extLst>
          </p:cNvPr>
          <p:cNvSpPr txBox="1"/>
          <p:nvPr/>
        </p:nvSpPr>
        <p:spPr>
          <a:xfrm>
            <a:off x="398135" y="164643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常用辅助说明符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53799CF-A931-4DED-BBCE-036757CD2908}"/>
              </a:ext>
            </a:extLst>
          </p:cNvPr>
          <p:cNvSpPr txBox="1"/>
          <p:nvPr/>
        </p:nvSpPr>
        <p:spPr>
          <a:xfrm>
            <a:off x="5849100" y="4375790"/>
            <a:ext cx="3815876" cy="129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z=123.456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s= "%8.2f" % z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print(s)</a:t>
            </a:r>
          </a:p>
        </p:txBody>
      </p:sp>
      <p:sp>
        <p:nvSpPr>
          <p:cNvPr id="2" name="矩形 1"/>
          <p:cNvSpPr/>
          <p:nvPr/>
        </p:nvSpPr>
        <p:spPr>
          <a:xfrm>
            <a:off x="8366449" y="3945017"/>
            <a:ext cx="32968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zh-CN" dirty="0"/>
              <a:t>&gt;&gt;&gt; z=123.456</a:t>
            </a:r>
          </a:p>
          <a:p>
            <a:r>
              <a:rPr lang="pl-PL" altLang="zh-CN" dirty="0"/>
              <a:t>&gt;&gt;&gt; s= "%8.2f" % z</a:t>
            </a:r>
          </a:p>
          <a:p>
            <a:r>
              <a:rPr lang="pl-PL" altLang="zh-CN" dirty="0"/>
              <a:t>&gt;&gt;&gt; print(s)</a:t>
            </a:r>
          </a:p>
          <a:p>
            <a:r>
              <a:rPr lang="pl-PL" altLang="zh-CN" dirty="0"/>
              <a:t>  123.46</a:t>
            </a:r>
          </a:p>
          <a:p>
            <a:r>
              <a:rPr lang="pl-PL" altLang="zh-CN" dirty="0"/>
              <a:t>&gt;&gt;&gt; z=123.456</a:t>
            </a:r>
          </a:p>
          <a:p>
            <a:r>
              <a:rPr lang="pl-PL" altLang="zh-CN" dirty="0"/>
              <a:t>&gt;&gt;&gt; s= "%.2f" % z</a:t>
            </a:r>
          </a:p>
          <a:p>
            <a:r>
              <a:rPr lang="pl-PL" altLang="zh-CN" dirty="0"/>
              <a:t>&gt;&gt;&gt; print(s)</a:t>
            </a:r>
          </a:p>
          <a:p>
            <a:r>
              <a:rPr lang="pl-PL" altLang="zh-CN" dirty="0"/>
              <a:t>123.46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849100" y="3554920"/>
            <a:ext cx="5256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我叫小明，今年</a:t>
            </a:r>
            <a:r>
              <a:rPr lang="en-US" altLang="zh-CN" dirty="0"/>
              <a:t>12</a:t>
            </a:r>
            <a:r>
              <a:rPr lang="zh-CN" altLang="en-US" dirty="0"/>
              <a:t>岁了，我会背圆周率：</a:t>
            </a:r>
            <a:r>
              <a:rPr lang="en-US" altLang="zh-CN" dirty="0"/>
              <a:t>3.141593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465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>
                <a:sym typeface="+mn-ea"/>
              </a:rPr>
              <a:t>2</a:t>
            </a:r>
            <a:r>
              <a:rPr lang="zh-CN" altLang="zh-CN" dirty="0">
                <a:sym typeface="+mn-ea"/>
              </a:rPr>
              <a:t>.</a:t>
            </a:r>
            <a:r>
              <a:rPr lang="en-US" altLang="zh-CN" dirty="0">
                <a:sym typeface="+mn-ea"/>
              </a:rPr>
              <a:t>3</a:t>
            </a:r>
            <a:r>
              <a:rPr lang="zh-CN" altLang="zh-CN" dirty="0">
                <a:sym typeface="+mn-ea"/>
              </a:rPr>
              <a:t>.</a:t>
            </a:r>
            <a:r>
              <a:rPr lang="en-US" altLang="zh-CN" dirty="0">
                <a:sym typeface="+mn-ea"/>
              </a:rPr>
              <a:t>2</a:t>
            </a:r>
            <a:r>
              <a:rPr lang="zh-CN" altLang="zh-CN" dirty="0">
                <a:sym typeface="+mn-ea"/>
              </a:rPr>
              <a:t>  字符串类型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8F1466-07E7-449B-9877-F3EBD419EF74}"/>
              </a:ext>
            </a:extLst>
          </p:cNvPr>
          <p:cNvSpPr txBox="1"/>
          <p:nvPr/>
        </p:nvSpPr>
        <p:spPr>
          <a:xfrm>
            <a:off x="531845" y="1189199"/>
            <a:ext cx="4985709" cy="4912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>
              <a:lnSpc>
                <a:spcPct val="120000"/>
              </a:lnSpc>
            </a:pPr>
            <a:r>
              <a:rPr lang="zh-CN" altLang="en-US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format()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endParaRPr lang="en-US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20000"/>
              </a:lnSpc>
            </a:pP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20000"/>
              </a:lnSpc>
            </a:pPr>
            <a:endParaRPr lang="en-US" altLang="zh-CN" sz="1800" b="1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20000"/>
              </a:lnSpc>
            </a:pPr>
            <a:endParaRPr lang="en-US" altLang="zh-CN" sz="1800" b="1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20000"/>
              </a:lnSpc>
            </a:pPr>
            <a:endParaRPr lang="en-US" altLang="zh-CN" b="1" kern="1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20000"/>
              </a:lnSpc>
            </a:pPr>
            <a:endParaRPr lang="en-US" altLang="zh-CN" sz="1800" b="1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l">
              <a:lnSpc>
                <a:spcPct val="120000"/>
              </a:lnSpc>
            </a:pP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格式化字符串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.format(</a:t>
            </a:r>
            <a:r>
              <a:rPr lang="zh-CN" altLang="zh-CN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参数列表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defRPr/>
            </a:pPr>
            <a:endParaRPr lang="zh-CN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1800" kern="1200" cap="none" normalizeH="0" baseline="0" noProof="0" dirty="0">
                <a:latin typeface="+mn-lt"/>
                <a:ea typeface="+mn-ea"/>
                <a:cs typeface="+mn-cs"/>
              </a:rPr>
              <a:t>在格式化字符串中使用大括号 </a:t>
            </a:r>
            <a:r>
              <a:rPr kumimoji="0" lang="en-US" altLang="zh-CN" sz="1800" kern="1200" cap="none" normalizeH="0" baseline="0" noProof="0" dirty="0">
                <a:latin typeface="+mn-lt"/>
                <a:ea typeface="+mn-ea"/>
                <a:cs typeface="+mn-cs"/>
              </a:rPr>
              <a:t>{ } </a:t>
            </a:r>
            <a:r>
              <a:rPr kumimoji="0" lang="zh-CN" altLang="en-US" sz="1800" kern="1200" cap="none" normalizeH="0" baseline="0" noProof="0" dirty="0">
                <a:latin typeface="+mn-lt"/>
                <a:ea typeface="+mn-ea"/>
                <a:cs typeface="+mn-cs"/>
              </a:rPr>
              <a:t>占位符，在大括号中可以指定参数的序号（从</a:t>
            </a:r>
            <a:r>
              <a:rPr kumimoji="0" lang="en-US" altLang="zh-CN" sz="1800" kern="1200" cap="none" normalizeH="0" baseline="0" noProof="0" dirty="0"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1800" kern="1200" cap="none" normalizeH="0" baseline="0" noProof="0" dirty="0">
                <a:latin typeface="+mn-lt"/>
                <a:ea typeface="+mn-ea"/>
                <a:cs typeface="+mn-cs"/>
              </a:rPr>
              <a:t>开始编号）或参数名，在显示字符串时从参数列表中通过序号或参数名获取对应的参数值，若 </a:t>
            </a:r>
            <a:r>
              <a:rPr kumimoji="0" lang="en-US" altLang="zh-CN" sz="1800" kern="1200" cap="none" normalizeH="0" baseline="0" noProof="0" dirty="0">
                <a:latin typeface="+mn-lt"/>
                <a:ea typeface="+mn-ea"/>
                <a:cs typeface="+mn-cs"/>
              </a:rPr>
              <a:t>{ } </a:t>
            </a:r>
            <a:r>
              <a:rPr kumimoji="0" lang="zh-CN" altLang="en-US" sz="1800" kern="1200" cap="none" normalizeH="0" baseline="0" noProof="0" dirty="0">
                <a:latin typeface="+mn-lt"/>
                <a:ea typeface="+mn-ea"/>
                <a:cs typeface="+mn-cs"/>
              </a:rPr>
              <a:t>中为空，则按顺序获取参数的值。</a:t>
            </a:r>
            <a:endParaRPr kumimoji="0" lang="en-US" altLang="zh-CN" sz="1800" kern="1200" cap="none" normalizeH="0" baseline="0" noProof="0" dirty="0">
              <a:latin typeface="+mn-lt"/>
              <a:ea typeface="+mn-ea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227EECD-B015-47D3-8DE0-A0AE8731605E}"/>
              </a:ext>
            </a:extLst>
          </p:cNvPr>
          <p:cNvCxnSpPr/>
          <p:nvPr/>
        </p:nvCxnSpPr>
        <p:spPr>
          <a:xfrm>
            <a:off x="5782513" y="1534186"/>
            <a:ext cx="7620" cy="407225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5573D61-F253-4B35-9D01-8B97776414F5}"/>
              </a:ext>
            </a:extLst>
          </p:cNvPr>
          <p:cNvSpPr txBox="1"/>
          <p:nvPr/>
        </p:nvSpPr>
        <p:spPr>
          <a:xfrm>
            <a:off x="6401869" y="1534186"/>
            <a:ext cx="4829829" cy="1291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序号和参数名可以混合使用</a:t>
            </a:r>
            <a:r>
              <a:rPr lang="zh-CN" altLang="en-US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。但要注意：</a:t>
            </a:r>
            <a:endParaRPr lang="en-US" altLang="zh-CN" sz="18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marR="0" indent="-28575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参数名要写在序号参数之后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marR="0" indent="-28575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序号参数和默认参数不能混用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976788-11A7-4DF8-A309-0E3E508A54AE}"/>
              </a:ext>
            </a:extLst>
          </p:cNvPr>
          <p:cNvSpPr txBox="1"/>
          <p:nvPr/>
        </p:nvSpPr>
        <p:spPr>
          <a:xfrm>
            <a:off x="6348519" y="3758003"/>
            <a:ext cx="5277020" cy="875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较常用的一种格式化字符串的方法，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PEP8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规范中推荐使用该方法。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1844" y="1711668"/>
            <a:ext cx="49857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dirty="0"/>
              <a:t>Python2.6 </a:t>
            </a:r>
            <a:r>
              <a:rPr lang="zh-CN" altLang="en-US" dirty="0"/>
              <a:t>开始，新增了一种格式化字符串的函数 </a:t>
            </a:r>
            <a:r>
              <a:rPr lang="en-US" altLang="zh-CN" b="1" dirty="0" err="1"/>
              <a:t>str.format</a:t>
            </a:r>
            <a:r>
              <a:rPr lang="en-US" altLang="zh-CN" b="1" dirty="0"/>
              <a:t>()</a:t>
            </a:r>
            <a:r>
              <a:rPr lang="zh-CN" altLang="en-US" dirty="0"/>
              <a:t>，它增强了字符串格式化的功能。</a:t>
            </a:r>
          </a:p>
          <a:p>
            <a:pPr latinLnBrk="1"/>
            <a:r>
              <a:rPr lang="zh-CN" altLang="en-US" dirty="0"/>
              <a:t>基本语法是通过 </a:t>
            </a:r>
            <a:r>
              <a:rPr lang="en-US" altLang="zh-CN" b="1" dirty="0"/>
              <a:t>{}</a:t>
            </a:r>
            <a:r>
              <a:rPr lang="zh-CN" altLang="en-US" dirty="0"/>
              <a:t> 和 </a:t>
            </a:r>
            <a:r>
              <a:rPr lang="en-US" altLang="zh-CN" b="1" dirty="0"/>
              <a:t>:</a:t>
            </a:r>
            <a:r>
              <a:rPr lang="zh-CN" altLang="en-US" dirty="0"/>
              <a:t> 来代替以前的 </a:t>
            </a:r>
            <a:r>
              <a:rPr lang="en-US" altLang="zh-CN" b="1" dirty="0"/>
              <a:t>%</a:t>
            </a:r>
            <a:r>
              <a:rPr lang="zh-CN" altLang="en-US" dirty="0"/>
              <a:t> 。</a:t>
            </a:r>
          </a:p>
        </p:txBody>
      </p:sp>
    </p:spTree>
    <p:extLst>
      <p:ext uri="{BB962C8B-B14F-4D97-AF65-F5344CB8AC3E}">
        <p14:creationId xmlns:p14="http://schemas.microsoft.com/office/powerpoint/2010/main" val="2371613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>
                <a:sym typeface="+mn-ea"/>
              </a:rPr>
              <a:t>2</a:t>
            </a:r>
            <a:r>
              <a:rPr lang="zh-CN" altLang="zh-CN" dirty="0">
                <a:sym typeface="+mn-ea"/>
              </a:rPr>
              <a:t>.</a:t>
            </a:r>
            <a:r>
              <a:rPr lang="en-US" altLang="zh-CN" dirty="0">
                <a:sym typeface="+mn-ea"/>
              </a:rPr>
              <a:t>3</a:t>
            </a:r>
            <a:r>
              <a:rPr lang="zh-CN" altLang="zh-CN" dirty="0">
                <a:sym typeface="+mn-ea"/>
              </a:rPr>
              <a:t>.</a:t>
            </a:r>
            <a:r>
              <a:rPr lang="en-US" altLang="zh-CN" dirty="0">
                <a:sym typeface="+mn-ea"/>
              </a:rPr>
              <a:t>2</a:t>
            </a:r>
            <a:r>
              <a:rPr lang="zh-CN" altLang="zh-CN" dirty="0">
                <a:sym typeface="+mn-ea"/>
              </a:rPr>
              <a:t>  字符串类型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227EECD-B015-47D3-8DE0-A0AE8731605E}"/>
              </a:ext>
            </a:extLst>
          </p:cNvPr>
          <p:cNvCxnSpPr>
            <a:cxnSpLocks/>
          </p:cNvCxnSpPr>
          <p:nvPr/>
        </p:nvCxnSpPr>
        <p:spPr>
          <a:xfrm>
            <a:off x="6300049" y="1073574"/>
            <a:ext cx="0" cy="5125921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79283ED-9748-4C2E-80F2-144F038DDC73}"/>
              </a:ext>
            </a:extLst>
          </p:cNvPr>
          <p:cNvSpPr txBox="1"/>
          <p:nvPr/>
        </p:nvSpPr>
        <p:spPr>
          <a:xfrm>
            <a:off x="6409934" y="1288955"/>
            <a:ext cx="5688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print("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我叫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{0},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今年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{age}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岁了！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".format("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小明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",age=10))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84A2CB-983E-4BA9-BEDC-D8CF6869CA46}"/>
              </a:ext>
            </a:extLst>
          </p:cNvPr>
          <p:cNvSpPr txBox="1"/>
          <p:nvPr/>
        </p:nvSpPr>
        <p:spPr>
          <a:xfrm>
            <a:off x="6460162" y="2916819"/>
            <a:ext cx="49381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print("{0:.2%}".format(0.23456))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4CE54A0-7006-4B12-BFFE-E8C4961AD616}"/>
              </a:ext>
            </a:extLst>
          </p:cNvPr>
          <p:cNvSpPr txBox="1"/>
          <p:nvPr/>
        </p:nvSpPr>
        <p:spPr>
          <a:xfrm>
            <a:off x="6534807" y="3693171"/>
            <a:ext cx="362587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&gt;&gt;&gt; s=123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&gt;&gt;&gt; print("{0:10}".format(s))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            123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&gt;&gt;&gt; s=1234567890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&gt;&gt;&gt; print("{0:10}".format(s))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1234567890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02687BF-579E-4DE1-9851-BE30896DD504}"/>
              </a:ext>
            </a:extLst>
          </p:cNvPr>
          <p:cNvSpPr txBox="1"/>
          <p:nvPr/>
        </p:nvSpPr>
        <p:spPr>
          <a:xfrm>
            <a:off x="374554" y="1288955"/>
            <a:ext cx="556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format()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方法还可以在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{ }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占位符中使用格式控制标记</a:t>
            </a:r>
            <a:endParaRPr lang="zh-CN" altLang="en-US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EEBC6525-DB13-4225-AC34-2E830B62C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910581"/>
              </p:ext>
            </p:extLst>
          </p:nvPr>
        </p:nvGraphicFramePr>
        <p:xfrm>
          <a:off x="259382" y="1790598"/>
          <a:ext cx="5797834" cy="41571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6812">
                  <a:extLst>
                    <a:ext uri="{9D8B030D-6E8A-4147-A177-3AD203B41FA5}">
                      <a16:colId xmlns:a16="http://schemas.microsoft.com/office/drawing/2014/main" val="321132370"/>
                    </a:ext>
                  </a:extLst>
                </a:gridCol>
                <a:gridCol w="4441022">
                  <a:extLst>
                    <a:ext uri="{9D8B030D-6E8A-4147-A177-3AD203B41FA5}">
                      <a16:colId xmlns:a16="http://schemas.microsoft.com/office/drawing/2014/main" val="1905245061"/>
                    </a:ext>
                  </a:extLst>
                </a:gridCol>
              </a:tblGrid>
              <a:tr h="696756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600" kern="100">
                          <a:effectLst/>
                        </a:rPr>
                        <a:t>格式控制标记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描述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353585"/>
                  </a:ext>
                </a:extLst>
              </a:tr>
              <a:tr h="696756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600" kern="100">
                          <a:effectLst/>
                        </a:rPr>
                        <a:t>填充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600" kern="100">
                          <a:effectLst/>
                        </a:rPr>
                        <a:t>用作填充的字符，默认为空格，常与对齐和宽度配合使用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1846393"/>
                  </a:ext>
                </a:extLst>
              </a:tr>
              <a:tr h="336696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600" kern="100">
                          <a:effectLst/>
                        </a:rPr>
                        <a:t>对齐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kern="100">
                          <a:effectLst/>
                        </a:rPr>
                        <a:t>&lt; </a:t>
                      </a:r>
                      <a:r>
                        <a:rPr lang="zh-CN" sz="1600" kern="100">
                          <a:effectLst/>
                        </a:rPr>
                        <a:t>左对齐 </a:t>
                      </a:r>
                      <a:r>
                        <a:rPr lang="en-US" sz="1600" kern="100">
                          <a:effectLst/>
                        </a:rPr>
                        <a:t>  &gt; </a:t>
                      </a:r>
                      <a:r>
                        <a:rPr lang="zh-CN" sz="1600" kern="100">
                          <a:effectLst/>
                        </a:rPr>
                        <a:t>右对齐 </a:t>
                      </a:r>
                      <a:r>
                        <a:rPr lang="en-US" sz="1600" kern="100">
                          <a:effectLst/>
                        </a:rPr>
                        <a:t>  ^ </a:t>
                      </a:r>
                      <a:r>
                        <a:rPr lang="zh-CN" sz="1600" kern="100">
                          <a:effectLst/>
                        </a:rPr>
                        <a:t>居中对齐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4206642"/>
                  </a:ext>
                </a:extLst>
              </a:tr>
              <a:tr h="336696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600" kern="100">
                          <a:effectLst/>
                        </a:rPr>
                        <a:t>宽度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600" kern="100">
                          <a:effectLst/>
                        </a:rPr>
                        <a:t>当前占位符数据的输出宽度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7970887"/>
                  </a:ext>
                </a:extLst>
              </a:tr>
              <a:tr h="696756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600" kern="100">
                          <a:effectLst/>
                        </a:rPr>
                        <a:t>千位分隔符（，）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600" kern="100">
                          <a:effectLst/>
                        </a:rPr>
                        <a:t>数字类型数据的千位分隔符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1906448"/>
                  </a:ext>
                </a:extLst>
              </a:tr>
              <a:tr h="696756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kern="100">
                          <a:effectLst/>
                        </a:rPr>
                        <a:t>.</a:t>
                      </a:r>
                      <a:r>
                        <a:rPr lang="zh-CN" sz="1600" kern="100">
                          <a:effectLst/>
                        </a:rPr>
                        <a:t>精度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600" kern="100">
                          <a:effectLst/>
                        </a:rPr>
                        <a:t>浮点数表示小数位数，字符串表示最大输出长度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9251938"/>
                  </a:ext>
                </a:extLst>
              </a:tr>
              <a:tr h="696756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600" kern="100">
                          <a:effectLst/>
                        </a:rPr>
                        <a:t>类型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整数和浮点数的格式规则，</a:t>
                      </a:r>
                      <a:r>
                        <a:rPr lang="en-US" sz="1600" kern="100" dirty="0">
                          <a:effectLst/>
                        </a:rPr>
                        <a:t>b</a:t>
                      </a:r>
                      <a:r>
                        <a:rPr lang="zh-CN" sz="1600" kern="100" dirty="0">
                          <a:effectLst/>
                        </a:rPr>
                        <a:t>、</a:t>
                      </a:r>
                      <a:r>
                        <a:rPr lang="en-US" sz="1600" kern="100" dirty="0">
                          <a:effectLst/>
                        </a:rPr>
                        <a:t>d</a:t>
                      </a:r>
                      <a:r>
                        <a:rPr lang="zh-CN" sz="1600" kern="100" dirty="0">
                          <a:effectLst/>
                        </a:rPr>
                        <a:t>、</a:t>
                      </a:r>
                      <a:r>
                        <a:rPr lang="en-US" sz="1600" kern="100" dirty="0">
                          <a:effectLst/>
                        </a:rPr>
                        <a:t>o</a:t>
                      </a:r>
                      <a:r>
                        <a:rPr lang="zh-CN" sz="1600" kern="100" dirty="0">
                          <a:effectLst/>
                        </a:rPr>
                        <a:t>、</a:t>
                      </a:r>
                      <a:r>
                        <a:rPr lang="en-US" sz="1600" kern="100" dirty="0">
                          <a:effectLst/>
                        </a:rPr>
                        <a:t>x</a:t>
                      </a:r>
                      <a:r>
                        <a:rPr lang="zh-CN" sz="1600" kern="100" dirty="0">
                          <a:effectLst/>
                        </a:rPr>
                        <a:t>、</a:t>
                      </a:r>
                      <a:r>
                        <a:rPr lang="en-US" sz="1600" kern="100" dirty="0">
                          <a:effectLst/>
                        </a:rPr>
                        <a:t>e</a:t>
                      </a:r>
                      <a:r>
                        <a:rPr lang="zh-CN" sz="1600" kern="100" dirty="0">
                          <a:effectLst/>
                        </a:rPr>
                        <a:t>、</a:t>
                      </a:r>
                      <a:r>
                        <a:rPr lang="en-US" sz="1600" kern="100" dirty="0">
                          <a:effectLst/>
                        </a:rPr>
                        <a:t>f</a:t>
                      </a:r>
                      <a:r>
                        <a:rPr lang="zh-CN" sz="1600" kern="100" dirty="0">
                          <a:effectLst/>
                        </a:rPr>
                        <a:t>、</a:t>
                      </a:r>
                      <a:r>
                        <a:rPr lang="en-US" sz="1600" kern="100" dirty="0">
                          <a:effectLst/>
                        </a:rPr>
                        <a:t>%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2732144"/>
                  </a:ext>
                </a:extLst>
              </a:tr>
            </a:tbl>
          </a:graphicData>
        </a:graphic>
      </p:graphicFrame>
      <p:sp>
        <p:nvSpPr>
          <p:cNvPr id="11" name="文本框 7">
            <a:extLst>
              <a:ext uri="{FF2B5EF4-FFF2-40B4-BE49-F238E27FC236}">
                <a16:creationId xmlns:a16="http://schemas.microsoft.com/office/drawing/2014/main" id="{D79283ED-9748-4C2E-80F2-144F038DDC73}"/>
              </a:ext>
            </a:extLst>
          </p:cNvPr>
          <p:cNvSpPr txBox="1"/>
          <p:nvPr/>
        </p:nvSpPr>
        <p:spPr>
          <a:xfrm>
            <a:off x="6409934" y="1855956"/>
            <a:ext cx="5688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print("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我叫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{},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今年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{}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岁了！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".format("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小明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", 10))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60163" y="2361819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我叫小明</a:t>
            </a:r>
            <a:r>
              <a:rPr lang="en-US" altLang="zh-CN" dirty="0"/>
              <a:t>,</a:t>
            </a:r>
            <a:r>
              <a:rPr lang="zh-CN" altLang="en-US" dirty="0"/>
              <a:t>今年</a:t>
            </a:r>
            <a:r>
              <a:rPr lang="en-US" altLang="zh-CN" dirty="0"/>
              <a:t>10</a:t>
            </a:r>
            <a:r>
              <a:rPr lang="zh-CN" altLang="en-US" dirty="0"/>
              <a:t>岁了！</a:t>
            </a:r>
          </a:p>
        </p:txBody>
      </p:sp>
      <p:sp>
        <p:nvSpPr>
          <p:cNvPr id="4" name="矩形 3"/>
          <p:cNvSpPr/>
          <p:nvPr/>
        </p:nvSpPr>
        <p:spPr>
          <a:xfrm>
            <a:off x="6534807" y="3317665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23.46%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860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1" grpId="0"/>
      <p:bldP spid="3" grpId="0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210727"/>
              </p:ext>
            </p:extLst>
          </p:nvPr>
        </p:nvGraphicFramePr>
        <p:xfrm>
          <a:off x="615822" y="1017033"/>
          <a:ext cx="11187402" cy="5514399"/>
        </p:xfrm>
        <a:graphic>
          <a:graphicData uri="http://schemas.openxmlformats.org/drawingml/2006/table">
            <a:tbl>
              <a:tblPr/>
              <a:tblGrid>
                <a:gridCol w="1118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6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6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6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8267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 dirty="0">
                          <a:solidFill>
                            <a:srgbClr val="FFFFFF"/>
                          </a:solidFill>
                          <a:effectLst/>
                        </a:rPr>
                        <a:t>数字</a:t>
                      </a:r>
                    </a:p>
                  </a:txBody>
                  <a:tcPr marL="14848" marR="14848" marT="14848" marB="14848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>
                          <a:solidFill>
                            <a:srgbClr val="FFFFFF"/>
                          </a:solidFill>
                          <a:effectLst/>
                        </a:rPr>
                        <a:t>格式</a:t>
                      </a:r>
                    </a:p>
                  </a:txBody>
                  <a:tcPr marL="14848" marR="14848" marT="14848" marB="14848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>
                          <a:solidFill>
                            <a:srgbClr val="FFFFFF"/>
                          </a:solidFill>
                          <a:effectLst/>
                        </a:rPr>
                        <a:t>输出</a:t>
                      </a:r>
                    </a:p>
                  </a:txBody>
                  <a:tcPr marL="14848" marR="14848" marT="14848" marB="14848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90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14848" marR="14848" marT="14848" marB="14848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55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08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900">
                          <a:effectLst/>
                        </a:rPr>
                        <a:t>3.1415926</a:t>
                      </a:r>
                    </a:p>
                  </a:txBody>
                  <a:tcPr marL="24746" marR="24746" marT="34644" marB="346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{:.2f}</a:t>
                      </a:r>
                    </a:p>
                  </a:txBody>
                  <a:tcPr marL="24746" marR="24746" marT="34644" marB="346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900">
                          <a:effectLst/>
                        </a:rPr>
                        <a:t>3.14</a:t>
                      </a:r>
                    </a:p>
                  </a:txBody>
                  <a:tcPr marL="24746" marR="24746" marT="34644" marB="346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effectLst/>
                        </a:rPr>
                        <a:t>保留小数点后两位</a:t>
                      </a:r>
                    </a:p>
                  </a:txBody>
                  <a:tcPr marL="24746" marR="24746" marT="34644" marB="346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08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900">
                          <a:effectLst/>
                        </a:rPr>
                        <a:t>3.1415926</a:t>
                      </a:r>
                    </a:p>
                  </a:txBody>
                  <a:tcPr marL="24746" marR="24746" marT="34644" marB="346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{:+.2f}</a:t>
                      </a:r>
                    </a:p>
                  </a:txBody>
                  <a:tcPr marL="24746" marR="24746" marT="34644" marB="346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900">
                          <a:effectLst/>
                        </a:rPr>
                        <a:t>+3.14</a:t>
                      </a:r>
                    </a:p>
                  </a:txBody>
                  <a:tcPr marL="24746" marR="24746" marT="34644" marB="346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effectLst/>
                        </a:rPr>
                        <a:t>带符号保留小数点后两位</a:t>
                      </a:r>
                    </a:p>
                  </a:txBody>
                  <a:tcPr marL="24746" marR="24746" marT="34644" marB="346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08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900">
                          <a:effectLst/>
                        </a:rPr>
                        <a:t>-1</a:t>
                      </a:r>
                    </a:p>
                  </a:txBody>
                  <a:tcPr marL="24746" marR="24746" marT="34644" marB="346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{:+.2f}</a:t>
                      </a:r>
                    </a:p>
                  </a:txBody>
                  <a:tcPr marL="24746" marR="24746" marT="34644" marB="346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900">
                          <a:effectLst/>
                        </a:rPr>
                        <a:t>-1.00</a:t>
                      </a:r>
                    </a:p>
                  </a:txBody>
                  <a:tcPr marL="24746" marR="24746" marT="34644" marB="346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effectLst/>
                        </a:rPr>
                        <a:t>带符号保留小数点后两位</a:t>
                      </a:r>
                    </a:p>
                  </a:txBody>
                  <a:tcPr marL="24746" marR="24746" marT="34644" marB="346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08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900">
                          <a:effectLst/>
                        </a:rPr>
                        <a:t>2.71828</a:t>
                      </a:r>
                    </a:p>
                  </a:txBody>
                  <a:tcPr marL="24746" marR="24746" marT="34644" marB="346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{:.0f}</a:t>
                      </a:r>
                    </a:p>
                  </a:txBody>
                  <a:tcPr marL="24746" marR="24746" marT="34644" marB="346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900">
                          <a:effectLst/>
                        </a:rPr>
                        <a:t>3</a:t>
                      </a:r>
                    </a:p>
                  </a:txBody>
                  <a:tcPr marL="24746" marR="24746" marT="34644" marB="346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effectLst/>
                        </a:rPr>
                        <a:t>不带小数</a:t>
                      </a:r>
                    </a:p>
                  </a:txBody>
                  <a:tcPr marL="24746" marR="24746" marT="34644" marB="346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08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900">
                          <a:effectLst/>
                        </a:rPr>
                        <a:t>5</a:t>
                      </a:r>
                    </a:p>
                  </a:txBody>
                  <a:tcPr marL="24746" marR="24746" marT="34644" marB="346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{:0&gt;2d}</a:t>
                      </a:r>
                    </a:p>
                  </a:txBody>
                  <a:tcPr marL="24746" marR="24746" marT="34644" marB="346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900">
                          <a:effectLst/>
                        </a:rPr>
                        <a:t>05</a:t>
                      </a:r>
                    </a:p>
                  </a:txBody>
                  <a:tcPr marL="24746" marR="24746" marT="34644" marB="346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effectLst/>
                        </a:rPr>
                        <a:t>数字补零 </a:t>
                      </a:r>
                      <a:r>
                        <a:rPr lang="en-US" altLang="zh-CN" sz="900">
                          <a:effectLst/>
                        </a:rPr>
                        <a:t>(</a:t>
                      </a:r>
                      <a:r>
                        <a:rPr lang="zh-CN" altLang="en-US" sz="900">
                          <a:effectLst/>
                        </a:rPr>
                        <a:t>填充左边</a:t>
                      </a:r>
                      <a:r>
                        <a:rPr lang="en-US" altLang="zh-CN" sz="900">
                          <a:effectLst/>
                        </a:rPr>
                        <a:t>, </a:t>
                      </a:r>
                      <a:r>
                        <a:rPr lang="zh-CN" altLang="en-US" sz="900">
                          <a:effectLst/>
                        </a:rPr>
                        <a:t>宽度为</a:t>
                      </a:r>
                      <a:r>
                        <a:rPr lang="en-US" altLang="zh-CN" sz="900">
                          <a:effectLst/>
                        </a:rPr>
                        <a:t>2)</a:t>
                      </a:r>
                    </a:p>
                  </a:txBody>
                  <a:tcPr marL="24746" marR="24746" marT="34644" marB="346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08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900" dirty="0">
                          <a:effectLst/>
                        </a:rPr>
                        <a:t>5</a:t>
                      </a:r>
                    </a:p>
                  </a:txBody>
                  <a:tcPr marL="24746" marR="24746" marT="34644" marB="346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{:x&lt;4d}</a:t>
                      </a:r>
                    </a:p>
                  </a:txBody>
                  <a:tcPr marL="24746" marR="24746" marT="34644" marB="346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5xxx</a:t>
                      </a:r>
                    </a:p>
                  </a:txBody>
                  <a:tcPr marL="24746" marR="24746" marT="34644" marB="346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effectLst/>
                        </a:rPr>
                        <a:t>数字补</a:t>
                      </a:r>
                      <a:r>
                        <a:rPr lang="en-US" altLang="zh-CN" sz="900">
                          <a:effectLst/>
                        </a:rPr>
                        <a:t>x (</a:t>
                      </a:r>
                      <a:r>
                        <a:rPr lang="zh-CN" altLang="en-US" sz="900">
                          <a:effectLst/>
                        </a:rPr>
                        <a:t>填充右边</a:t>
                      </a:r>
                      <a:r>
                        <a:rPr lang="en-US" altLang="zh-CN" sz="900">
                          <a:effectLst/>
                        </a:rPr>
                        <a:t>, </a:t>
                      </a:r>
                      <a:r>
                        <a:rPr lang="zh-CN" altLang="en-US" sz="900">
                          <a:effectLst/>
                        </a:rPr>
                        <a:t>宽度为</a:t>
                      </a:r>
                      <a:r>
                        <a:rPr lang="en-US" altLang="zh-CN" sz="900">
                          <a:effectLst/>
                        </a:rPr>
                        <a:t>4)</a:t>
                      </a:r>
                    </a:p>
                  </a:txBody>
                  <a:tcPr marL="24746" marR="24746" marT="34644" marB="346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08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900">
                          <a:effectLst/>
                        </a:rPr>
                        <a:t>10</a:t>
                      </a:r>
                    </a:p>
                  </a:txBody>
                  <a:tcPr marL="24746" marR="24746" marT="34644" marB="346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{:x&lt;4d}</a:t>
                      </a:r>
                    </a:p>
                  </a:txBody>
                  <a:tcPr marL="24746" marR="24746" marT="34644" marB="346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10xx</a:t>
                      </a:r>
                    </a:p>
                  </a:txBody>
                  <a:tcPr marL="24746" marR="24746" marT="34644" marB="346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effectLst/>
                        </a:rPr>
                        <a:t>数字补</a:t>
                      </a:r>
                      <a:r>
                        <a:rPr lang="en-US" altLang="zh-CN" sz="900">
                          <a:effectLst/>
                        </a:rPr>
                        <a:t>x (</a:t>
                      </a:r>
                      <a:r>
                        <a:rPr lang="zh-CN" altLang="en-US" sz="900">
                          <a:effectLst/>
                        </a:rPr>
                        <a:t>填充右边</a:t>
                      </a:r>
                      <a:r>
                        <a:rPr lang="en-US" altLang="zh-CN" sz="900">
                          <a:effectLst/>
                        </a:rPr>
                        <a:t>, </a:t>
                      </a:r>
                      <a:r>
                        <a:rPr lang="zh-CN" altLang="en-US" sz="900">
                          <a:effectLst/>
                        </a:rPr>
                        <a:t>宽度为</a:t>
                      </a:r>
                      <a:r>
                        <a:rPr lang="en-US" altLang="zh-CN" sz="900">
                          <a:effectLst/>
                        </a:rPr>
                        <a:t>4)</a:t>
                      </a:r>
                    </a:p>
                  </a:txBody>
                  <a:tcPr marL="24746" marR="24746" marT="34644" marB="346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08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900">
                          <a:effectLst/>
                        </a:rPr>
                        <a:t>1000000</a:t>
                      </a:r>
                    </a:p>
                  </a:txBody>
                  <a:tcPr marL="24746" marR="24746" marT="34644" marB="346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900" dirty="0">
                          <a:effectLst/>
                        </a:rPr>
                        <a:t>{:,}</a:t>
                      </a:r>
                    </a:p>
                  </a:txBody>
                  <a:tcPr marL="24746" marR="24746" marT="34644" marB="346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900">
                          <a:effectLst/>
                        </a:rPr>
                        <a:t>1,000,000</a:t>
                      </a:r>
                    </a:p>
                  </a:txBody>
                  <a:tcPr marL="24746" marR="24746" marT="34644" marB="346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 dirty="0">
                          <a:effectLst/>
                        </a:rPr>
                        <a:t>以逗号分隔的数字格式</a:t>
                      </a:r>
                    </a:p>
                  </a:txBody>
                  <a:tcPr marL="24746" marR="24746" marT="34644" marB="346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44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900">
                          <a:effectLst/>
                        </a:rPr>
                        <a:t>0.25</a:t>
                      </a:r>
                    </a:p>
                  </a:txBody>
                  <a:tcPr marL="24746" marR="24746" marT="34644" marB="346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900">
                          <a:effectLst/>
                        </a:rPr>
                        <a:t>{:.2%}</a:t>
                      </a:r>
                    </a:p>
                  </a:txBody>
                  <a:tcPr marL="24746" marR="24746" marT="34644" marB="346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900" dirty="0">
                          <a:effectLst/>
                        </a:rPr>
                        <a:t>25.00%</a:t>
                      </a:r>
                    </a:p>
                  </a:txBody>
                  <a:tcPr marL="24746" marR="24746" marT="34644" marB="346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 dirty="0">
                          <a:effectLst/>
                        </a:rPr>
                        <a:t>百分比格式</a:t>
                      </a:r>
                    </a:p>
                  </a:txBody>
                  <a:tcPr marL="24746" marR="24746" marT="34644" marB="346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908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900">
                          <a:effectLst/>
                        </a:rPr>
                        <a:t>1000000000</a:t>
                      </a:r>
                    </a:p>
                  </a:txBody>
                  <a:tcPr marL="24746" marR="24746" marT="34644" marB="346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{:.2e}</a:t>
                      </a:r>
                    </a:p>
                  </a:txBody>
                  <a:tcPr marL="24746" marR="24746" marT="34644" marB="346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1.00e+09</a:t>
                      </a:r>
                    </a:p>
                  </a:txBody>
                  <a:tcPr marL="24746" marR="24746" marT="34644" marB="346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effectLst/>
                        </a:rPr>
                        <a:t>指数记法</a:t>
                      </a:r>
                    </a:p>
                  </a:txBody>
                  <a:tcPr marL="24746" marR="24746" marT="34644" marB="346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9080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900">
                          <a:effectLst/>
                        </a:rPr>
                        <a:t>13</a:t>
                      </a:r>
                    </a:p>
                  </a:txBody>
                  <a:tcPr marL="24746" marR="24746" marT="34644" marB="346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{:&gt;10d}</a:t>
                      </a:r>
                    </a:p>
                  </a:txBody>
                  <a:tcPr marL="24746" marR="24746" marT="34644" marB="346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effectLst/>
                        </a:rPr>
                        <a:t>        </a:t>
                      </a:r>
                      <a:r>
                        <a:rPr lang="en-US" altLang="zh-CN" sz="900">
                          <a:effectLst/>
                        </a:rPr>
                        <a:t>13</a:t>
                      </a:r>
                    </a:p>
                  </a:txBody>
                  <a:tcPr marL="24746" marR="24746" marT="34644" marB="346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effectLst/>
                        </a:rPr>
                        <a:t>右对齐 </a:t>
                      </a:r>
                      <a:r>
                        <a:rPr lang="en-US" altLang="zh-CN" sz="900">
                          <a:effectLst/>
                        </a:rPr>
                        <a:t>(</a:t>
                      </a:r>
                      <a:r>
                        <a:rPr lang="zh-CN" altLang="en-US" sz="900">
                          <a:effectLst/>
                        </a:rPr>
                        <a:t>默认</a:t>
                      </a:r>
                      <a:r>
                        <a:rPr lang="en-US" altLang="zh-CN" sz="900">
                          <a:effectLst/>
                        </a:rPr>
                        <a:t>, </a:t>
                      </a:r>
                      <a:r>
                        <a:rPr lang="zh-CN" altLang="en-US" sz="900">
                          <a:effectLst/>
                        </a:rPr>
                        <a:t>宽度为</a:t>
                      </a:r>
                      <a:r>
                        <a:rPr lang="en-US" altLang="zh-CN" sz="900">
                          <a:effectLst/>
                        </a:rPr>
                        <a:t>10)</a:t>
                      </a:r>
                    </a:p>
                  </a:txBody>
                  <a:tcPr marL="24746" marR="24746" marT="34644" marB="346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844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900">
                          <a:effectLst/>
                        </a:rPr>
                        <a:t>13</a:t>
                      </a:r>
                    </a:p>
                  </a:txBody>
                  <a:tcPr marL="24746" marR="24746" marT="34644" marB="346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{:&lt;10d}</a:t>
                      </a:r>
                    </a:p>
                  </a:txBody>
                  <a:tcPr marL="24746" marR="24746" marT="34644" marB="346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900">
                          <a:effectLst/>
                        </a:rPr>
                        <a:t>13</a:t>
                      </a:r>
                    </a:p>
                  </a:txBody>
                  <a:tcPr marL="24746" marR="24746" marT="34644" marB="346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effectLst/>
                        </a:rPr>
                        <a:t>左对齐 </a:t>
                      </a:r>
                      <a:r>
                        <a:rPr lang="en-US" altLang="zh-CN" sz="900">
                          <a:effectLst/>
                        </a:rPr>
                        <a:t>(</a:t>
                      </a:r>
                      <a:r>
                        <a:rPr lang="zh-CN" altLang="en-US" sz="900">
                          <a:effectLst/>
                        </a:rPr>
                        <a:t>宽度为</a:t>
                      </a:r>
                      <a:r>
                        <a:rPr lang="en-US" altLang="zh-CN" sz="900">
                          <a:effectLst/>
                        </a:rPr>
                        <a:t>10)</a:t>
                      </a:r>
                    </a:p>
                  </a:txBody>
                  <a:tcPr marL="24746" marR="24746" marT="34644" marB="346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8444"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900">
                          <a:effectLst/>
                        </a:rPr>
                        <a:t>13</a:t>
                      </a:r>
                    </a:p>
                  </a:txBody>
                  <a:tcPr marL="24746" marR="24746" marT="34644" marB="346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>
                          <a:effectLst/>
                        </a:rPr>
                        <a:t>{:^10d}</a:t>
                      </a:r>
                    </a:p>
                  </a:txBody>
                  <a:tcPr marL="24746" marR="24746" marT="34644" marB="346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>
                          <a:effectLst/>
                        </a:rPr>
                        <a:t>    </a:t>
                      </a:r>
                      <a:r>
                        <a:rPr lang="en-US" altLang="zh-CN" sz="900">
                          <a:effectLst/>
                        </a:rPr>
                        <a:t>13</a:t>
                      </a:r>
                    </a:p>
                  </a:txBody>
                  <a:tcPr marL="24746" marR="24746" marT="34644" marB="346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900" dirty="0">
                          <a:effectLst/>
                        </a:rPr>
                        <a:t>中间对齐 </a:t>
                      </a:r>
                      <a:r>
                        <a:rPr lang="en-US" altLang="zh-CN" sz="900" dirty="0">
                          <a:effectLst/>
                        </a:rPr>
                        <a:t>(</a:t>
                      </a:r>
                      <a:r>
                        <a:rPr lang="zh-CN" altLang="en-US" sz="900" dirty="0">
                          <a:effectLst/>
                        </a:rPr>
                        <a:t>宽度为</a:t>
                      </a:r>
                      <a:r>
                        <a:rPr lang="en-US" altLang="zh-CN" sz="900" dirty="0">
                          <a:effectLst/>
                        </a:rPr>
                        <a:t>10)</a:t>
                      </a:r>
                    </a:p>
                  </a:txBody>
                  <a:tcPr marL="24746" marR="24746" marT="34644" marB="34644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753875" y="3284577"/>
            <a:ext cx="262501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&gt;&gt;&gt; s=5</a:t>
            </a:r>
          </a:p>
          <a:p>
            <a:r>
              <a:rPr lang="en-US" altLang="zh-CN" sz="1400" dirty="0"/>
              <a:t>&gt;&gt;&gt; print("{:s&lt;4d}".format(s))</a:t>
            </a:r>
          </a:p>
          <a:p>
            <a:r>
              <a:rPr lang="en-US" altLang="zh-CN" sz="1400" dirty="0"/>
              <a:t>5sss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5784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>
                <a:sym typeface="+mn-ea"/>
              </a:rPr>
              <a:t>2</a:t>
            </a:r>
            <a:r>
              <a:rPr lang="zh-CN" altLang="zh-CN" dirty="0">
                <a:sym typeface="+mn-ea"/>
              </a:rPr>
              <a:t>.</a:t>
            </a:r>
            <a:r>
              <a:rPr lang="en-US" altLang="zh-CN" dirty="0">
                <a:sym typeface="+mn-ea"/>
              </a:rPr>
              <a:t>3</a:t>
            </a:r>
            <a:r>
              <a:rPr lang="zh-CN" altLang="zh-CN" dirty="0">
                <a:sym typeface="+mn-ea"/>
              </a:rPr>
              <a:t>.</a:t>
            </a:r>
            <a:r>
              <a:rPr lang="en-US" altLang="zh-CN" dirty="0">
                <a:sym typeface="+mn-ea"/>
              </a:rPr>
              <a:t>2</a:t>
            </a:r>
            <a:r>
              <a:rPr lang="zh-CN" altLang="zh-CN" dirty="0">
                <a:sym typeface="+mn-ea"/>
              </a:rPr>
              <a:t>  字符串类型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8F1466-07E7-449B-9877-F3EBD419EF74}"/>
              </a:ext>
            </a:extLst>
          </p:cNvPr>
          <p:cNvSpPr txBox="1"/>
          <p:nvPr/>
        </p:nvSpPr>
        <p:spPr>
          <a:xfrm>
            <a:off x="697901" y="1189199"/>
            <a:ext cx="4819653" cy="362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7970" algn="l">
              <a:lnSpc>
                <a:spcPct val="120000"/>
              </a:lnSpc>
            </a:pP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字符串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7970" algn="l">
              <a:lnSpc>
                <a:spcPct val="120000"/>
              </a:lnSpc>
            </a:pPr>
            <a:endParaRPr lang="zh-CN" altLang="zh-CN" sz="1800" b="1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1800" kern="1200" cap="none" normalizeH="0" baseline="0" noProof="0" dirty="0">
                <a:latin typeface="+mn-lt"/>
                <a:ea typeface="+mn-ea"/>
                <a:cs typeface="+mn-cs"/>
              </a:rPr>
              <a:t>f</a:t>
            </a:r>
            <a:r>
              <a:rPr kumimoji="0" lang="zh-CN" altLang="en-US" sz="1800" kern="1200" cap="none" normalizeH="0" baseline="0" noProof="0" dirty="0">
                <a:latin typeface="+mn-lt"/>
                <a:ea typeface="+mn-ea"/>
                <a:cs typeface="+mn-cs"/>
              </a:rPr>
              <a:t>字符串是从</a:t>
            </a:r>
            <a:r>
              <a:rPr kumimoji="0" lang="en-US" altLang="zh-CN" sz="1800" kern="1200" cap="none" normalizeH="0" baseline="0" noProof="0" dirty="0">
                <a:latin typeface="+mn-lt"/>
                <a:ea typeface="+mn-ea"/>
                <a:cs typeface="+mn-cs"/>
              </a:rPr>
              <a:t>python3.6</a:t>
            </a:r>
            <a:r>
              <a:rPr kumimoji="0" lang="zh-CN" altLang="en-US" sz="1800" kern="1200" cap="none" normalizeH="0" baseline="0" noProof="0" dirty="0">
                <a:latin typeface="+mn-lt"/>
                <a:ea typeface="+mn-ea"/>
                <a:cs typeface="+mn-cs"/>
              </a:rPr>
              <a:t>版本开始出现的新的字符串格式化方法，它是以</a:t>
            </a:r>
            <a:r>
              <a:rPr kumimoji="0" lang="en-US" altLang="zh-CN" sz="1800" kern="1200" cap="none" normalizeH="0" baseline="0" noProof="0" dirty="0">
                <a:latin typeface="+mn-lt"/>
                <a:ea typeface="+mn-ea"/>
                <a:cs typeface="+mn-cs"/>
              </a:rPr>
              <a:t>f</a:t>
            </a:r>
            <a:r>
              <a:rPr kumimoji="0" lang="zh-CN" altLang="en-US" sz="1800" kern="1200" cap="none" normalizeH="0" baseline="0" noProof="0" dirty="0">
                <a:latin typeface="+mn-lt"/>
                <a:ea typeface="+mn-ea"/>
                <a:cs typeface="+mn-cs"/>
              </a:rPr>
              <a:t>开头的字符串，若字符串中有 </a:t>
            </a:r>
            <a:r>
              <a:rPr kumimoji="0" lang="en-US" altLang="zh-CN" sz="1800" kern="1200" cap="none" normalizeH="0" baseline="0" noProof="0" dirty="0">
                <a:latin typeface="+mn-lt"/>
                <a:ea typeface="+mn-ea"/>
                <a:cs typeface="+mn-cs"/>
              </a:rPr>
              <a:t>{} </a:t>
            </a:r>
            <a:r>
              <a:rPr kumimoji="0" lang="zh-CN" altLang="en-US" sz="1800" kern="1200" cap="none" normalizeH="0" baseline="0" noProof="0" dirty="0">
                <a:latin typeface="+mn-lt"/>
                <a:ea typeface="+mn-ea"/>
                <a:cs typeface="+mn-cs"/>
              </a:rPr>
              <a:t>，则对应位置使用大括号中的值代替。</a:t>
            </a:r>
            <a:endParaRPr kumimoji="0" lang="en-US" altLang="zh-CN" sz="1800" kern="1200" cap="none" normalizeH="0" baseline="0" noProof="0" dirty="0">
              <a:latin typeface="+mn-lt"/>
              <a:ea typeface="+mn-ea"/>
              <a:cs typeface="+mn-cs"/>
            </a:endParaRP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en-US" sz="1800" kern="1200" cap="none" normalizeH="0" baseline="0" noProof="0" dirty="0">
                <a:latin typeface="+mn-lt"/>
                <a:ea typeface="+mn-ea"/>
                <a:cs typeface="+mn-cs"/>
              </a:rPr>
              <a:t>大括号中除使用变量外，还可以使用常量、表达式以及函数等，输出时将计算后的结果显示到对应位置</a:t>
            </a:r>
            <a:endParaRPr kumimoji="0" lang="en-US" altLang="zh-CN" sz="1800" kern="1200" cap="none" normalizeH="0" baseline="0" noProof="0" dirty="0">
              <a:latin typeface="+mn-lt"/>
              <a:ea typeface="+mn-ea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227EECD-B015-47D3-8DE0-A0AE8731605E}"/>
              </a:ext>
            </a:extLst>
          </p:cNvPr>
          <p:cNvCxnSpPr/>
          <p:nvPr/>
        </p:nvCxnSpPr>
        <p:spPr>
          <a:xfrm>
            <a:off x="5774893" y="1494144"/>
            <a:ext cx="7620" cy="407225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8F4796D-FB26-4E4E-A6F0-07E33EA01418}"/>
              </a:ext>
            </a:extLst>
          </p:cNvPr>
          <p:cNvSpPr txBox="1"/>
          <p:nvPr/>
        </p:nvSpPr>
        <p:spPr>
          <a:xfrm>
            <a:off x="6401869" y="1534186"/>
            <a:ext cx="4941058" cy="88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username = "</a:t>
            </a:r>
            <a:r>
              <a:rPr lang="zh-CN" altLang="en-US" dirty="0"/>
              <a:t>小明</a:t>
            </a:r>
            <a:r>
              <a:rPr lang="en-US" altLang="zh-CN" dirty="0"/>
              <a:t>"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print(f"</a:t>
            </a:r>
            <a:r>
              <a:rPr lang="zh-CN" altLang="en-US" dirty="0"/>
              <a:t>大家好，我的名字是</a:t>
            </a:r>
            <a:r>
              <a:rPr lang="en-US" altLang="zh-CN" dirty="0"/>
              <a:t>{username}</a:t>
            </a:r>
            <a:r>
              <a:rPr lang="zh-CN" altLang="en-US" dirty="0"/>
              <a:t>。</a:t>
            </a:r>
            <a:r>
              <a:rPr lang="en-US" altLang="zh-CN" dirty="0"/>
              <a:t>")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9770490-FC97-4BB6-ACD6-987637FC5753}"/>
              </a:ext>
            </a:extLst>
          </p:cNvPr>
          <p:cNvSpPr txBox="1"/>
          <p:nvPr/>
        </p:nvSpPr>
        <p:spPr>
          <a:xfrm>
            <a:off x="6401869" y="2782669"/>
            <a:ext cx="3941929" cy="88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r=5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print(f"</a:t>
            </a:r>
            <a:r>
              <a:rPr lang="zh-CN" altLang="en-US" dirty="0"/>
              <a:t>圆的周长是</a:t>
            </a:r>
            <a:r>
              <a:rPr lang="en-US" altLang="zh-CN" dirty="0"/>
              <a:t>{2*3.14*r}")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D88966C-92CF-46B1-9547-B5C97E7C663C}"/>
              </a:ext>
            </a:extLst>
          </p:cNvPr>
          <p:cNvSpPr txBox="1"/>
          <p:nvPr/>
        </p:nvSpPr>
        <p:spPr>
          <a:xfrm>
            <a:off x="6460510" y="4308152"/>
            <a:ext cx="4405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print(</a:t>
            </a:r>
            <a:r>
              <a:rPr lang="en-US" altLang="zh-CN" dirty="0" err="1"/>
              <a:t>f"Class</a:t>
            </a:r>
            <a:r>
              <a:rPr lang="en-US" altLang="zh-CN" dirty="0"/>
              <a:t> is over,{'''Let's go,</a:t>
            </a:r>
            <a:r>
              <a:rPr lang="zh-CN" altLang="en-US" dirty="0"/>
              <a:t>小明</a:t>
            </a:r>
            <a:r>
              <a:rPr lang="en-US" altLang="zh-CN" dirty="0"/>
              <a:t>'''}</a:t>
            </a:r>
            <a:r>
              <a:rPr lang="zh-CN" altLang="en-US" dirty="0"/>
              <a:t>！</a:t>
            </a:r>
            <a:r>
              <a:rPr lang="en-US" altLang="zh-CN" dirty="0"/>
              <a:t>")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6401869" y="2497885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大家好，我的名字是小明。</a:t>
            </a:r>
          </a:p>
        </p:txBody>
      </p:sp>
      <p:sp>
        <p:nvSpPr>
          <p:cNvPr id="3" name="矩形 2"/>
          <p:cNvSpPr/>
          <p:nvPr/>
        </p:nvSpPr>
        <p:spPr>
          <a:xfrm>
            <a:off x="6460510" y="3757518"/>
            <a:ext cx="34612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圆的周长是</a:t>
            </a:r>
            <a:r>
              <a:rPr lang="en-US" altLang="zh-CN" dirty="0"/>
              <a:t>31.400000000000002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460510" y="4812627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Class is </a:t>
            </a:r>
            <a:r>
              <a:rPr lang="en-US" altLang="zh-CN" dirty="0" err="1"/>
              <a:t>over,Let's</a:t>
            </a:r>
            <a:r>
              <a:rPr lang="en-US" altLang="zh-CN" dirty="0"/>
              <a:t> go,</a:t>
            </a:r>
            <a:r>
              <a:rPr lang="zh-CN" altLang="en-US" dirty="0"/>
              <a:t>小明！</a:t>
            </a:r>
          </a:p>
        </p:txBody>
      </p:sp>
    </p:spTree>
    <p:extLst>
      <p:ext uri="{BB962C8B-B14F-4D97-AF65-F5344CB8AC3E}">
        <p14:creationId xmlns:p14="http://schemas.microsoft.com/office/powerpoint/2010/main" val="426254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>
                <a:sym typeface="+mn-ea"/>
              </a:rPr>
              <a:t>2</a:t>
            </a:r>
            <a:r>
              <a:rPr lang="zh-CN" altLang="zh-CN" dirty="0">
                <a:sym typeface="+mn-ea"/>
              </a:rPr>
              <a:t>.</a:t>
            </a:r>
            <a:r>
              <a:rPr lang="en-US" altLang="zh-CN" dirty="0">
                <a:sym typeface="+mn-ea"/>
              </a:rPr>
              <a:t>3</a:t>
            </a:r>
            <a:r>
              <a:rPr lang="zh-CN" altLang="zh-CN" dirty="0">
                <a:sym typeface="+mn-ea"/>
              </a:rPr>
              <a:t>.</a:t>
            </a:r>
            <a:r>
              <a:rPr lang="en-US" altLang="zh-CN" dirty="0">
                <a:sym typeface="+mn-ea"/>
              </a:rPr>
              <a:t>2</a:t>
            </a:r>
            <a:r>
              <a:rPr lang="zh-CN" altLang="zh-CN" dirty="0">
                <a:sym typeface="+mn-ea"/>
              </a:rPr>
              <a:t>  字符串类型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8F1466-07E7-449B-9877-F3EBD419EF74}"/>
              </a:ext>
            </a:extLst>
          </p:cNvPr>
          <p:cNvSpPr txBox="1"/>
          <p:nvPr/>
        </p:nvSpPr>
        <p:spPr>
          <a:xfrm>
            <a:off x="353279" y="1398266"/>
            <a:ext cx="34393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2000" b="1" dirty="0"/>
              <a:t>8. </a:t>
            </a:r>
            <a:r>
              <a:rPr lang="zh-CN" altLang="en-US" sz="2000" b="1" dirty="0"/>
              <a:t>字符串处理方法：</a:t>
            </a:r>
            <a:endParaRPr lang="en-US" altLang="zh-CN" sz="2000" b="1" dirty="0"/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zh-CN" altLang="zh-CN" sz="2000" kern="1200" cap="none" normalizeH="0" baseline="0" noProof="0" dirty="0">
                <a:latin typeface="+mn-lt"/>
                <a:ea typeface="+mn-ea"/>
                <a:cs typeface="+mn-cs"/>
              </a:rPr>
              <a:t>字符串作为最常用的一种数据类型，它提供了丰富的字符串操作方法</a:t>
            </a:r>
            <a:endParaRPr kumimoji="0" lang="en-US" altLang="zh-CN" sz="2000" kern="1200" cap="none" normalizeH="0" baseline="0" noProof="0" dirty="0">
              <a:latin typeface="+mn-lt"/>
              <a:ea typeface="+mn-ea"/>
              <a:cs typeface="+mn-cs"/>
            </a:endParaRP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altLang="zh-CN" sz="2000" b="1" dirty="0"/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b="1" dirty="0"/>
              <a:t>格式：</a:t>
            </a:r>
            <a:r>
              <a:rPr lang="zh-CN" altLang="en-US" sz="2000" b="1" dirty="0">
                <a:solidFill>
                  <a:srgbClr val="FF0000"/>
                </a:solidFill>
              </a:rPr>
              <a:t>字符串</a:t>
            </a:r>
            <a:r>
              <a:rPr lang="en-US" altLang="zh-CN" sz="2000" b="1" dirty="0">
                <a:solidFill>
                  <a:srgbClr val="FF0000"/>
                </a:solidFill>
              </a:rPr>
              <a:t>.</a:t>
            </a:r>
            <a:r>
              <a:rPr lang="zh-CN" altLang="en-US" sz="2000" b="1" dirty="0">
                <a:solidFill>
                  <a:srgbClr val="FF0000"/>
                </a:solidFill>
              </a:rPr>
              <a:t>方法</a:t>
            </a:r>
            <a:r>
              <a:rPr lang="en-US" altLang="zh-CN" sz="2000" b="1" dirty="0">
                <a:solidFill>
                  <a:srgbClr val="FF0000"/>
                </a:solidFill>
              </a:rPr>
              <a:t>()</a:t>
            </a:r>
            <a:endParaRPr kumimoji="0" lang="zh-CN" altLang="zh-CN" sz="2000" b="1" kern="1200" cap="none" normalizeH="0" baseline="0" noProof="0" dirty="0">
              <a:solidFill>
                <a:srgbClr val="FF0000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8066916-B7B6-40F0-A43C-6A8C6180C00E}"/>
              </a:ext>
            </a:extLst>
          </p:cNvPr>
          <p:cNvCxnSpPr>
            <a:cxnSpLocks/>
          </p:cNvCxnSpPr>
          <p:nvPr/>
        </p:nvCxnSpPr>
        <p:spPr>
          <a:xfrm flipH="1">
            <a:off x="3792613" y="993972"/>
            <a:ext cx="46946" cy="5320911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25B7289-4D8A-430D-AD29-9FFF1C7F2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242413"/>
              </p:ext>
            </p:extLst>
          </p:nvPr>
        </p:nvGraphicFramePr>
        <p:xfrm>
          <a:off x="4069345" y="641444"/>
          <a:ext cx="7851973" cy="58472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7085">
                  <a:extLst>
                    <a:ext uri="{9D8B030D-6E8A-4147-A177-3AD203B41FA5}">
                      <a16:colId xmlns:a16="http://schemas.microsoft.com/office/drawing/2014/main" val="2262250322"/>
                    </a:ext>
                  </a:extLst>
                </a:gridCol>
                <a:gridCol w="5854888">
                  <a:extLst>
                    <a:ext uri="{9D8B030D-6E8A-4147-A177-3AD203B41FA5}">
                      <a16:colId xmlns:a16="http://schemas.microsoft.com/office/drawing/2014/main" val="3124733796"/>
                    </a:ext>
                  </a:extLst>
                </a:gridCol>
              </a:tblGrid>
              <a:tr h="261777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200" kern="100">
                          <a:effectLst/>
                        </a:rPr>
                        <a:t>字符串方法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200" kern="100">
                          <a:effectLst/>
                        </a:rPr>
                        <a:t>描述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6080244"/>
                  </a:ext>
                </a:extLst>
              </a:tr>
              <a:tr h="261777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200" kern="100">
                          <a:effectLst/>
                        </a:rPr>
                        <a:t>strip()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去除字符串左右两侧的空格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8819254"/>
                  </a:ext>
                </a:extLst>
              </a:tr>
              <a:tr h="24227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200" kern="100">
                          <a:effectLst/>
                        </a:rPr>
                        <a:t>lstrip()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去除字符串左侧的空格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0537516"/>
                  </a:ext>
                </a:extLst>
              </a:tr>
              <a:tr h="261777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200" kern="100">
                          <a:effectLst/>
                        </a:rPr>
                        <a:t>rstrip()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200" kern="100">
                          <a:effectLst/>
                        </a:rPr>
                        <a:t>去除字符串右侧的空格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3752045"/>
                  </a:ext>
                </a:extLst>
              </a:tr>
              <a:tr h="541795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200" kern="100">
                          <a:effectLst/>
                        </a:rPr>
                        <a:t>index(str[,start[,end])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查找子字符串</a:t>
                      </a:r>
                      <a:r>
                        <a:rPr lang="en-US" sz="1200" kern="100" dirty="0">
                          <a:effectLst/>
                        </a:rPr>
                        <a:t>str</a:t>
                      </a:r>
                      <a:r>
                        <a:rPr lang="zh-CN" sz="1200" kern="100" dirty="0">
                          <a:effectLst/>
                        </a:rPr>
                        <a:t>，若找到则返回</a:t>
                      </a:r>
                      <a:r>
                        <a:rPr lang="en-US" sz="1200" kern="100" dirty="0">
                          <a:effectLst/>
                        </a:rPr>
                        <a:t>str</a:t>
                      </a:r>
                      <a:r>
                        <a:rPr lang="zh-CN" sz="1200" kern="100" dirty="0">
                          <a:effectLst/>
                        </a:rPr>
                        <a:t>的位置，否则给出异常提示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3670810"/>
                  </a:ext>
                </a:extLst>
              </a:tr>
              <a:tr h="259986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200" kern="100">
                          <a:effectLst/>
                        </a:rPr>
                        <a:t>find(str[,start[,end])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200" kern="100">
                          <a:effectLst/>
                        </a:rPr>
                        <a:t>查找子字符串</a:t>
                      </a:r>
                      <a:r>
                        <a:rPr lang="en-US" sz="1200" kern="100">
                          <a:effectLst/>
                        </a:rPr>
                        <a:t>str</a:t>
                      </a:r>
                      <a:r>
                        <a:rPr lang="zh-CN" sz="1200" kern="100">
                          <a:effectLst/>
                        </a:rPr>
                        <a:t>，若找到则返回</a:t>
                      </a:r>
                      <a:r>
                        <a:rPr lang="en-US" sz="1200" kern="100">
                          <a:effectLst/>
                        </a:rPr>
                        <a:t>str</a:t>
                      </a:r>
                      <a:r>
                        <a:rPr lang="zh-CN" sz="1200" kern="100">
                          <a:effectLst/>
                        </a:rPr>
                        <a:t>的位置，否则返回</a:t>
                      </a:r>
                      <a:r>
                        <a:rPr lang="en-US" sz="1200" kern="100">
                          <a:effectLst/>
                        </a:rPr>
                        <a:t>-1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9443159"/>
                  </a:ext>
                </a:extLst>
              </a:tr>
              <a:tr h="261777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200" kern="100">
                          <a:effectLst/>
                        </a:rPr>
                        <a:t>count(str[,start[,end])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200" kern="100">
                          <a:effectLst/>
                        </a:rPr>
                        <a:t>统计子字符串</a:t>
                      </a:r>
                      <a:r>
                        <a:rPr lang="en-US" sz="1200" kern="100">
                          <a:effectLst/>
                        </a:rPr>
                        <a:t>str</a:t>
                      </a:r>
                      <a:r>
                        <a:rPr lang="zh-CN" sz="1200" kern="100">
                          <a:effectLst/>
                        </a:rPr>
                        <a:t>出现的次数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7880717"/>
                  </a:ext>
                </a:extLst>
              </a:tr>
              <a:tr h="541795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200" kern="100">
                          <a:effectLst/>
                        </a:rPr>
                        <a:t>startswith(str[,start[,end])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200" kern="100">
                          <a:effectLst/>
                        </a:rPr>
                        <a:t>检查是否以指定子字符串</a:t>
                      </a:r>
                      <a:r>
                        <a:rPr lang="en-US" sz="1200" kern="100">
                          <a:effectLst/>
                        </a:rPr>
                        <a:t>str</a:t>
                      </a:r>
                      <a:r>
                        <a:rPr lang="zh-CN" sz="1200" kern="100">
                          <a:effectLst/>
                        </a:rPr>
                        <a:t>开头，如果是则返回</a:t>
                      </a:r>
                      <a:r>
                        <a:rPr lang="en-US" sz="1200" kern="100">
                          <a:effectLst/>
                        </a:rPr>
                        <a:t> True</a:t>
                      </a:r>
                      <a:r>
                        <a:rPr lang="zh-CN" sz="1200" kern="100">
                          <a:effectLst/>
                        </a:rPr>
                        <a:t>，否则返回</a:t>
                      </a:r>
                      <a:r>
                        <a:rPr lang="en-US" sz="1200" kern="100">
                          <a:effectLst/>
                        </a:rPr>
                        <a:t> False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4227890"/>
                  </a:ext>
                </a:extLst>
              </a:tr>
              <a:tr h="541795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200" kern="100">
                          <a:effectLst/>
                        </a:rPr>
                        <a:t>endswith(str[,start[,end])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检查是否以指定子字符串</a:t>
                      </a:r>
                      <a:r>
                        <a:rPr lang="en-US" sz="1200" kern="100" dirty="0">
                          <a:effectLst/>
                        </a:rPr>
                        <a:t>str</a:t>
                      </a:r>
                      <a:r>
                        <a:rPr lang="zh-CN" sz="1200" kern="100" dirty="0">
                          <a:effectLst/>
                        </a:rPr>
                        <a:t>结尾，如果是则返回</a:t>
                      </a:r>
                      <a:r>
                        <a:rPr lang="en-US" sz="1200" kern="100" dirty="0">
                          <a:effectLst/>
                        </a:rPr>
                        <a:t> True</a:t>
                      </a:r>
                      <a:r>
                        <a:rPr lang="zh-CN" sz="1200" kern="100" dirty="0">
                          <a:effectLst/>
                        </a:rPr>
                        <a:t>，否则返回</a:t>
                      </a:r>
                      <a:r>
                        <a:rPr lang="en-US" sz="1200" kern="100" dirty="0">
                          <a:effectLst/>
                        </a:rPr>
                        <a:t> False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0818141"/>
                  </a:ext>
                </a:extLst>
              </a:tr>
              <a:tr h="541795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200" kern="100">
                          <a:effectLst/>
                        </a:rPr>
                        <a:t>split([str[,num]])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使用指定的分隔符</a:t>
                      </a:r>
                      <a:r>
                        <a:rPr lang="en-US" sz="1200" kern="100" dirty="0">
                          <a:effectLst/>
                        </a:rPr>
                        <a:t>str</a:t>
                      </a:r>
                      <a:r>
                        <a:rPr lang="zh-CN" sz="1200" kern="100" dirty="0">
                          <a:effectLst/>
                        </a:rPr>
                        <a:t>对字符串进行切片，默认分隔符为空字符，可以通过</a:t>
                      </a:r>
                      <a:r>
                        <a:rPr lang="en-US" sz="1200" kern="100" dirty="0">
                          <a:effectLst/>
                        </a:rPr>
                        <a:t>num</a:t>
                      </a:r>
                      <a:r>
                        <a:rPr lang="zh-CN" sz="1200" kern="100" dirty="0">
                          <a:effectLst/>
                        </a:rPr>
                        <a:t>指定分隔次数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6356410"/>
                  </a:ext>
                </a:extLst>
              </a:tr>
              <a:tr h="541795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200" kern="100">
                          <a:effectLst/>
                        </a:rPr>
                        <a:t>partition(str)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使用指定的分隔符</a:t>
                      </a:r>
                      <a:r>
                        <a:rPr lang="en-US" sz="1200" kern="100" dirty="0">
                          <a:effectLst/>
                        </a:rPr>
                        <a:t>str</a:t>
                      </a:r>
                      <a:r>
                        <a:rPr lang="zh-CN" sz="1200" kern="100" dirty="0">
                          <a:effectLst/>
                        </a:rPr>
                        <a:t>对字符串进行切片，若字符串中存在指定的分隔符，则返回一个</a:t>
                      </a:r>
                      <a:r>
                        <a:rPr lang="en-US" sz="1200" kern="100" dirty="0">
                          <a:effectLst/>
                        </a:rPr>
                        <a:t>3</a:t>
                      </a:r>
                      <a:r>
                        <a:rPr lang="zh-CN" sz="1200" kern="100" dirty="0">
                          <a:effectLst/>
                        </a:rPr>
                        <a:t>元元组（左串，分隔符，右串）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4405616"/>
                  </a:ext>
                </a:extLst>
              </a:tr>
              <a:tr h="541795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200" kern="100">
                          <a:effectLst/>
                        </a:rPr>
                        <a:t>join(sequence)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将序列</a:t>
                      </a:r>
                      <a:r>
                        <a:rPr lang="en-US" sz="1200" kern="100" dirty="0">
                          <a:effectLst/>
                        </a:rPr>
                        <a:t>sequence</a:t>
                      </a:r>
                      <a:r>
                        <a:rPr lang="zh-CN" sz="1200" kern="100" dirty="0">
                          <a:effectLst/>
                        </a:rPr>
                        <a:t>中的元素以指定的字符连接成一个新的字符串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4350617"/>
                  </a:ext>
                </a:extLst>
              </a:tr>
              <a:tr h="261777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200" kern="100">
                          <a:effectLst/>
                        </a:rPr>
                        <a:t>replace(old, new[, max])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将子字符串</a:t>
                      </a:r>
                      <a:r>
                        <a:rPr lang="en-US" sz="1200" kern="100" dirty="0">
                          <a:effectLst/>
                        </a:rPr>
                        <a:t>old</a:t>
                      </a:r>
                      <a:r>
                        <a:rPr lang="zh-CN" sz="1200" kern="100" dirty="0">
                          <a:effectLst/>
                        </a:rPr>
                        <a:t>替换为字符串</a:t>
                      </a:r>
                      <a:r>
                        <a:rPr lang="en-US" sz="1200" kern="100" dirty="0">
                          <a:effectLst/>
                        </a:rPr>
                        <a:t>new</a:t>
                      </a:r>
                      <a:r>
                        <a:rPr lang="zh-CN" sz="1200" kern="100" dirty="0">
                          <a:effectLst/>
                        </a:rPr>
                        <a:t>，</a:t>
                      </a:r>
                      <a:r>
                        <a:rPr lang="en-US" sz="1200" kern="100" dirty="0">
                          <a:effectLst/>
                        </a:rPr>
                        <a:t>max</a:t>
                      </a:r>
                      <a:r>
                        <a:rPr lang="zh-CN" sz="1200" kern="100" dirty="0">
                          <a:effectLst/>
                        </a:rPr>
                        <a:t>为最多替换次数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4367732"/>
                  </a:ext>
                </a:extLst>
              </a:tr>
              <a:tr h="261777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200" kern="100">
                          <a:effectLst/>
                        </a:rPr>
                        <a:t>lower()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将字符串中所有大写字母转换为小写字母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0341971"/>
                  </a:ext>
                </a:extLst>
              </a:tr>
              <a:tr h="261777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200" kern="100">
                          <a:effectLst/>
                        </a:rPr>
                        <a:t>upper()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将字符串中所有小写字母转换为大写字母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9975523"/>
                  </a:ext>
                </a:extLst>
              </a:tr>
              <a:tr h="261777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200" kern="100">
                          <a:effectLst/>
                        </a:rPr>
                        <a:t>capitalize()</a:t>
                      </a:r>
                      <a:endParaRPr lang="zh-CN" sz="1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将字符串的第一个字母变成大写</a:t>
                      </a:r>
                      <a:r>
                        <a:rPr lang="en-US" sz="1200" kern="100" dirty="0">
                          <a:effectLst/>
                        </a:rPr>
                        <a:t>,</a:t>
                      </a:r>
                      <a:r>
                        <a:rPr lang="zh-CN" sz="1200" kern="100" dirty="0">
                          <a:effectLst/>
                        </a:rPr>
                        <a:t>其他字母变小写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0597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785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78574" y="1388745"/>
            <a:ext cx="46056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charset="0"/>
              <a:defRPr/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&gt;&gt;&gt; </a:t>
            </a:r>
            <a:r>
              <a:rPr lang="en-US" altLang="zh-CN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s.startswith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("p")</a:t>
            </a:r>
          </a:p>
          <a:p>
            <a:pPr>
              <a:lnSpc>
                <a:spcPct val="150000"/>
              </a:lnSpc>
              <a:buFont typeface="Wingdings" panose="05000000000000000000" charset="0"/>
              <a:defRPr/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False</a:t>
            </a:r>
          </a:p>
          <a:p>
            <a:pPr>
              <a:lnSpc>
                <a:spcPct val="150000"/>
              </a:lnSpc>
              <a:buFont typeface="Wingdings" panose="05000000000000000000" charset="0"/>
              <a:defRPr/>
            </a:pPr>
            <a:r>
              <a:rPr lang="en-US" altLang="zh-CN" dirty="0"/>
              <a:t>&gt;&gt;&gt; </a:t>
            </a:r>
            <a:r>
              <a:rPr lang="en-US" altLang="zh-CN" dirty="0" err="1"/>
              <a:t>s.find</a:t>
            </a:r>
            <a:r>
              <a:rPr lang="en-US" altLang="zh-CN" dirty="0"/>
              <a:t> ("n")</a:t>
            </a:r>
          </a:p>
          <a:p>
            <a:pPr>
              <a:lnSpc>
                <a:spcPct val="150000"/>
              </a:lnSpc>
              <a:buFont typeface="Wingdings" panose="05000000000000000000" charset="0"/>
              <a:defRPr/>
            </a:pPr>
            <a:r>
              <a:rPr lang="en-US" altLang="zh-CN" dirty="0"/>
              <a:t>5</a:t>
            </a:r>
          </a:p>
          <a:p>
            <a:pPr>
              <a:lnSpc>
                <a:spcPct val="150000"/>
              </a:lnSpc>
              <a:buFont typeface="Wingdings" panose="05000000000000000000" charset="0"/>
              <a:defRPr/>
            </a:pPr>
            <a:r>
              <a:rPr lang="en-US" altLang="zh-CN" dirty="0"/>
              <a:t>&gt;&gt;&gt; </a:t>
            </a:r>
            <a:r>
              <a:rPr lang="en-US" altLang="zh-CN" dirty="0" err="1"/>
              <a:t>s.count</a:t>
            </a:r>
            <a:r>
              <a:rPr lang="en-US" altLang="zh-CN" dirty="0"/>
              <a:t> ("n")</a:t>
            </a:r>
          </a:p>
          <a:p>
            <a:pPr>
              <a:lnSpc>
                <a:spcPct val="150000"/>
              </a:lnSpc>
              <a:buFont typeface="Wingdings" panose="05000000000000000000" charset="0"/>
              <a:defRPr/>
            </a:pPr>
            <a:r>
              <a:rPr lang="en-US" altLang="zh-CN" dirty="0"/>
              <a:t>2</a:t>
            </a:r>
          </a:p>
          <a:p>
            <a:pPr>
              <a:lnSpc>
                <a:spcPct val="150000"/>
              </a:lnSpc>
              <a:buFont typeface="Wingdings" panose="05000000000000000000" charset="0"/>
              <a:defRPr/>
            </a:pPr>
            <a:r>
              <a:rPr lang="en-US" altLang="zh-CN" dirty="0"/>
              <a:t>&gt;&gt;&gt; </a:t>
            </a:r>
            <a:r>
              <a:rPr lang="en-US" altLang="zh-CN" dirty="0" err="1"/>
              <a:t>s.split</a:t>
            </a:r>
            <a:r>
              <a:rPr lang="en-US" altLang="zh-CN" dirty="0"/>
              <a:t> ()</a:t>
            </a:r>
          </a:p>
          <a:p>
            <a:pPr>
              <a:lnSpc>
                <a:spcPct val="150000"/>
              </a:lnSpc>
              <a:buFont typeface="Wingdings" panose="05000000000000000000" charset="0"/>
              <a:defRPr/>
            </a:pPr>
            <a:r>
              <a:rPr lang="en-US" altLang="zh-CN" dirty="0"/>
              <a:t>['Python', 'Programming']</a:t>
            </a:r>
          </a:p>
          <a:p>
            <a:pPr>
              <a:lnSpc>
                <a:spcPct val="150000"/>
              </a:lnSpc>
              <a:buFont typeface="Wingdings" panose="05000000000000000000" charset="0"/>
              <a:defRPr/>
            </a:pPr>
            <a:r>
              <a:rPr lang="en-US" altLang="zh-CN" dirty="0"/>
              <a:t>&gt;&gt;&gt; </a:t>
            </a:r>
            <a:r>
              <a:rPr lang="en-US" altLang="zh-CN" dirty="0" err="1"/>
              <a:t>s.replace</a:t>
            </a:r>
            <a:r>
              <a:rPr lang="en-US" altLang="zh-CN" dirty="0"/>
              <a:t> ("</a:t>
            </a:r>
            <a:r>
              <a:rPr lang="en-US" altLang="zh-CN" dirty="0" err="1"/>
              <a:t>P","p</a:t>
            </a:r>
            <a:r>
              <a:rPr lang="en-US" altLang="zh-CN" dirty="0"/>
              <a:t>")</a:t>
            </a:r>
          </a:p>
          <a:p>
            <a:pPr>
              <a:lnSpc>
                <a:spcPct val="150000"/>
              </a:lnSpc>
              <a:buFont typeface="Wingdings" panose="05000000000000000000" charset="0"/>
              <a:defRPr/>
            </a:pPr>
            <a:r>
              <a:rPr lang="en-US" altLang="zh-CN" dirty="0"/>
              <a:t>'python programming'</a:t>
            </a: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6097905" y="1388745"/>
            <a:ext cx="7620" cy="4660900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>
                <a:sym typeface="+mn-ea"/>
              </a:rPr>
              <a:t>2</a:t>
            </a:r>
            <a:r>
              <a:rPr lang="zh-CN" altLang="zh-CN" dirty="0">
                <a:sym typeface="+mn-ea"/>
              </a:rPr>
              <a:t>.5.</a:t>
            </a:r>
            <a:r>
              <a:rPr lang="en-US" altLang="zh-CN" dirty="0">
                <a:sym typeface="+mn-ea"/>
              </a:rPr>
              <a:t>2</a:t>
            </a:r>
            <a:r>
              <a:rPr lang="zh-CN" altLang="zh-CN" dirty="0">
                <a:sym typeface="+mn-ea"/>
              </a:rPr>
              <a:t>  字符串类型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7875" y="1388745"/>
            <a:ext cx="49453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+mj-lt"/>
              <a:defRPr/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&gt;&gt;&gt; s="python Programming"</a:t>
            </a:r>
          </a:p>
          <a:p>
            <a:pPr>
              <a:lnSpc>
                <a:spcPct val="150000"/>
              </a:lnSpc>
              <a:buFont typeface="+mj-lt"/>
              <a:defRPr/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&gt;&gt;&gt; </a:t>
            </a:r>
            <a:r>
              <a:rPr lang="en-US" altLang="zh-CN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s.capitalize</a:t>
            </a: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()</a:t>
            </a:r>
          </a:p>
          <a:p>
            <a:pPr>
              <a:lnSpc>
                <a:spcPct val="150000"/>
              </a:lnSpc>
              <a:buFont typeface="+mj-lt"/>
              <a:defRPr/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'Python programming‘</a:t>
            </a:r>
          </a:p>
          <a:p>
            <a:pPr>
              <a:lnSpc>
                <a:spcPct val="150000"/>
              </a:lnSpc>
              <a:buFont typeface="+mj-lt"/>
              <a:defRPr/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&gt;&gt;&gt; s="   Python Programming   "</a:t>
            </a:r>
          </a:p>
          <a:p>
            <a:pPr>
              <a:lnSpc>
                <a:spcPct val="150000"/>
              </a:lnSpc>
              <a:buFont typeface="+mj-lt"/>
              <a:defRPr/>
            </a:pPr>
            <a:r>
              <a:rPr lang="en-US" altLang="zh-CN" dirty="0"/>
              <a:t>&gt;&gt;&gt; </a:t>
            </a:r>
            <a:r>
              <a:rPr lang="en-US" altLang="zh-CN" dirty="0" err="1"/>
              <a:t>s.strip</a:t>
            </a:r>
            <a:r>
              <a:rPr lang="en-US" altLang="zh-CN" dirty="0"/>
              <a:t> ()</a:t>
            </a:r>
          </a:p>
          <a:p>
            <a:pPr>
              <a:lnSpc>
                <a:spcPct val="150000"/>
              </a:lnSpc>
              <a:buFont typeface="+mj-lt"/>
              <a:defRPr/>
            </a:pPr>
            <a:r>
              <a:rPr lang="en-US" altLang="zh-CN" dirty="0"/>
              <a:t>'Python Programming‘</a:t>
            </a:r>
          </a:p>
          <a:p>
            <a:pPr>
              <a:lnSpc>
                <a:spcPct val="150000"/>
              </a:lnSpc>
              <a:buFont typeface="+mj-lt"/>
              <a:defRPr/>
            </a:pPr>
            <a:r>
              <a:rPr lang="en-US" altLang="zh-CN" dirty="0"/>
              <a:t>&gt;&gt;&gt; s="python programming"</a:t>
            </a:r>
          </a:p>
          <a:p>
            <a:pPr>
              <a:lnSpc>
                <a:spcPct val="150000"/>
              </a:lnSpc>
              <a:buFont typeface="+mj-lt"/>
              <a:defRPr/>
            </a:pPr>
            <a:r>
              <a:rPr lang="en-US" altLang="zh-CN" dirty="0"/>
              <a:t>&gt;&gt;&gt; </a:t>
            </a:r>
            <a:r>
              <a:rPr lang="en-US" altLang="zh-CN" dirty="0" err="1"/>
              <a:t>s.upper</a:t>
            </a:r>
            <a:r>
              <a:rPr lang="en-US" altLang="zh-CN" dirty="0"/>
              <a:t>()</a:t>
            </a:r>
          </a:p>
          <a:p>
            <a:pPr>
              <a:lnSpc>
                <a:spcPct val="150000"/>
              </a:lnSpc>
              <a:buFont typeface="+mj-lt"/>
              <a:defRPr/>
            </a:pPr>
            <a:r>
              <a:rPr lang="en-US" altLang="zh-CN" dirty="0"/>
              <a:t>'PYTHON PROGRAMMING‘</a:t>
            </a:r>
          </a:p>
          <a:p>
            <a:pPr>
              <a:lnSpc>
                <a:spcPct val="150000"/>
              </a:lnSpc>
              <a:buFont typeface="+mj-lt"/>
              <a:defRPr/>
            </a:pPr>
            <a:r>
              <a:rPr lang="en-US" altLang="zh-CN" dirty="0"/>
              <a:t>&gt;&gt;&gt; s="Python Programming"</a:t>
            </a:r>
          </a:p>
          <a:p>
            <a:pPr>
              <a:lnSpc>
                <a:spcPct val="150000"/>
              </a:lnSpc>
              <a:buFont typeface="+mj-lt"/>
              <a:defRPr/>
            </a:pPr>
            <a:r>
              <a:rPr lang="en-US" altLang="zh-CN" dirty="0"/>
              <a:t>&gt;&gt;&gt; </a:t>
            </a:r>
            <a:r>
              <a:rPr lang="en-US" altLang="zh-CN" dirty="0" err="1"/>
              <a:t>s.startswith</a:t>
            </a:r>
            <a:r>
              <a:rPr lang="en-US" altLang="zh-CN" dirty="0"/>
              <a:t> ("P")</a:t>
            </a:r>
          </a:p>
          <a:p>
            <a:pPr>
              <a:lnSpc>
                <a:spcPct val="150000"/>
              </a:lnSpc>
              <a:buFont typeface="+mj-lt"/>
              <a:defRPr/>
            </a:pPr>
            <a:r>
              <a:rPr lang="en-US" altLang="zh-CN" dirty="0"/>
              <a:t>True</a:t>
            </a: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454683" y="3927901"/>
            <a:ext cx="343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对字符串切割，返回字符串列表</a:t>
            </a:r>
          </a:p>
        </p:txBody>
      </p:sp>
    </p:spTree>
    <p:extLst>
      <p:ext uri="{BB962C8B-B14F-4D97-AF65-F5344CB8AC3E}">
        <p14:creationId xmlns:p14="http://schemas.microsoft.com/office/powerpoint/2010/main" val="348752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>
                <a:sym typeface="+mn-ea"/>
              </a:rPr>
              <a:t>2</a:t>
            </a:r>
            <a:r>
              <a:rPr lang="zh-CN" altLang="zh-CN" dirty="0">
                <a:sym typeface="+mn-ea"/>
              </a:rPr>
              <a:t>.</a:t>
            </a:r>
            <a:r>
              <a:rPr lang="en-US" altLang="zh-CN" dirty="0">
                <a:sym typeface="+mn-ea"/>
              </a:rPr>
              <a:t>3</a:t>
            </a:r>
            <a:r>
              <a:rPr lang="zh-CN" altLang="zh-CN" dirty="0">
                <a:sym typeface="+mn-ea"/>
              </a:rPr>
              <a:t>.</a:t>
            </a:r>
            <a:r>
              <a:rPr lang="en-US" altLang="zh-CN" dirty="0">
                <a:sym typeface="+mn-ea"/>
              </a:rPr>
              <a:t>3</a:t>
            </a:r>
            <a:r>
              <a:rPr lang="zh-CN" altLang="zh-CN" dirty="0">
                <a:sym typeface="+mn-ea"/>
              </a:rPr>
              <a:t>  </a:t>
            </a:r>
            <a:r>
              <a:rPr lang="zh-CN" altLang="en-US" dirty="0">
                <a:sym typeface="+mn-ea"/>
              </a:rPr>
              <a:t>数据</a:t>
            </a:r>
            <a:r>
              <a:rPr lang="zh-CN" altLang="zh-CN" dirty="0">
                <a:sym typeface="+mn-ea"/>
              </a:rPr>
              <a:t>类型</a:t>
            </a:r>
            <a:r>
              <a:rPr lang="zh-CN" altLang="en-US" dirty="0">
                <a:sym typeface="+mn-ea"/>
              </a:rPr>
              <a:t>转换</a:t>
            </a:r>
            <a:endParaRPr lang="zh-CN" altLang="zh-CN" dirty="0">
              <a:sym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78F1466-07E7-449B-9877-F3EBD419EF74}"/>
              </a:ext>
            </a:extLst>
          </p:cNvPr>
          <p:cNvSpPr txBox="1"/>
          <p:nvPr/>
        </p:nvSpPr>
        <p:spPr>
          <a:xfrm>
            <a:off x="414694" y="1536879"/>
            <a:ext cx="3439334" cy="1892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zh-CN" altLang="en-US" sz="2000" dirty="0"/>
              <a:t>在程序处理过程中经常需要对各种数据进行类型转换，</a:t>
            </a:r>
            <a:r>
              <a:rPr lang="en-US" altLang="zh-CN" sz="2000" dirty="0"/>
              <a:t>python</a:t>
            </a:r>
            <a:r>
              <a:rPr lang="zh-CN" altLang="en-US" sz="2000" dirty="0"/>
              <a:t>提供了许多内置的转换函数完成相应的功能。</a:t>
            </a:r>
            <a:endParaRPr lang="en-US" altLang="zh-CN" sz="200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8066916-B7B6-40F0-A43C-6A8C6180C00E}"/>
              </a:ext>
            </a:extLst>
          </p:cNvPr>
          <p:cNvCxnSpPr>
            <a:cxnSpLocks/>
          </p:cNvCxnSpPr>
          <p:nvPr/>
        </p:nvCxnSpPr>
        <p:spPr>
          <a:xfrm flipH="1">
            <a:off x="3949562" y="1125926"/>
            <a:ext cx="46946" cy="5320911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F688237-19E4-4069-8691-F39E8504C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387556"/>
              </p:ext>
            </p:extLst>
          </p:nvPr>
        </p:nvGraphicFramePr>
        <p:xfrm>
          <a:off x="4308181" y="803228"/>
          <a:ext cx="7538075" cy="55498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6252">
                  <a:extLst>
                    <a:ext uri="{9D8B030D-6E8A-4147-A177-3AD203B41FA5}">
                      <a16:colId xmlns:a16="http://schemas.microsoft.com/office/drawing/2014/main" val="1642521338"/>
                    </a:ext>
                  </a:extLst>
                </a:gridCol>
                <a:gridCol w="5481823">
                  <a:extLst>
                    <a:ext uri="{9D8B030D-6E8A-4147-A177-3AD203B41FA5}">
                      <a16:colId xmlns:a16="http://schemas.microsoft.com/office/drawing/2014/main" val="3810546030"/>
                    </a:ext>
                  </a:extLst>
                </a:gridCol>
              </a:tblGrid>
              <a:tr h="342389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400" kern="100" dirty="0">
                          <a:effectLst/>
                        </a:rPr>
                        <a:t>函数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400" kern="100">
                          <a:effectLst/>
                        </a:rPr>
                        <a:t>描述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5641204"/>
                  </a:ext>
                </a:extLst>
              </a:tr>
              <a:tr h="1074885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400" kern="100">
                          <a:effectLst/>
                        </a:rPr>
                        <a:t>int(x[, base=10])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400" kern="100">
                          <a:effectLst/>
                        </a:rPr>
                        <a:t>将一个数字或者数字字符串转换为整型，第二个参数用于指定第一个参数的进制，当指定第二个参数时，第一个参数必须是整型数组成的字符串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8146047"/>
                  </a:ext>
                </a:extLst>
              </a:tr>
              <a:tr h="342389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400" kern="100">
                          <a:effectLst/>
                        </a:rPr>
                        <a:t>float(x)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400" kern="100">
                          <a:effectLst/>
                        </a:rPr>
                        <a:t>将一个数字或者数字字符串转换为浮点型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4289686"/>
                  </a:ext>
                </a:extLst>
              </a:tr>
              <a:tr h="342389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400" kern="100">
                          <a:effectLst/>
                        </a:rPr>
                        <a:t>eval(str)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400" kern="100">
                          <a:effectLst/>
                        </a:rPr>
                        <a:t>将字符串</a:t>
                      </a:r>
                      <a:r>
                        <a:rPr lang="en-US" sz="1400" kern="100">
                          <a:effectLst/>
                        </a:rPr>
                        <a:t>str</a:t>
                      </a:r>
                      <a:r>
                        <a:rPr lang="zh-CN" sz="1400" kern="100">
                          <a:effectLst/>
                        </a:rPr>
                        <a:t>作为表达式执行后，返回执行后的结果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9792948"/>
                  </a:ext>
                </a:extLst>
              </a:tr>
              <a:tr h="708637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400" kern="100">
                          <a:effectLst/>
                        </a:rPr>
                        <a:t>complex([real[, imag]])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400" kern="100">
                          <a:effectLst/>
                        </a:rPr>
                        <a:t>创建一个复数，或者转换一个字符串为复数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602938"/>
                  </a:ext>
                </a:extLst>
              </a:tr>
              <a:tr h="342389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400" kern="100">
                          <a:effectLst/>
                        </a:rPr>
                        <a:t>bool(x)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400" kern="100">
                          <a:effectLst/>
                        </a:rPr>
                        <a:t>将数字</a:t>
                      </a:r>
                      <a:r>
                        <a:rPr lang="en-US" sz="1400" kern="100">
                          <a:effectLst/>
                        </a:rPr>
                        <a:t>x</a:t>
                      </a:r>
                      <a:r>
                        <a:rPr lang="zh-CN" sz="1400" kern="100">
                          <a:effectLst/>
                        </a:rPr>
                        <a:t>转换为</a:t>
                      </a:r>
                      <a:r>
                        <a:rPr lang="en-US" sz="1400" kern="100">
                          <a:effectLst/>
                        </a:rPr>
                        <a:t>bool</a:t>
                      </a:r>
                      <a:r>
                        <a:rPr lang="zh-CN" sz="1400" kern="100">
                          <a:effectLst/>
                        </a:rPr>
                        <a:t>值</a:t>
                      </a:r>
                      <a:r>
                        <a:rPr lang="en-US" sz="1400" kern="100">
                          <a:effectLst/>
                        </a:rPr>
                        <a:t>True</a:t>
                      </a:r>
                      <a:r>
                        <a:rPr lang="zh-CN" sz="1400" kern="100">
                          <a:effectLst/>
                        </a:rPr>
                        <a:t>或者</a:t>
                      </a:r>
                      <a:r>
                        <a:rPr lang="en-US" sz="1400" kern="100">
                          <a:effectLst/>
                        </a:rPr>
                        <a:t>False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198445"/>
                  </a:ext>
                </a:extLst>
              </a:tr>
              <a:tr h="342389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400" kern="100">
                          <a:effectLst/>
                        </a:rPr>
                        <a:t>str(x)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400" kern="100">
                          <a:effectLst/>
                        </a:rPr>
                        <a:t>将对象</a:t>
                      </a:r>
                      <a:r>
                        <a:rPr lang="en-US" sz="1400" kern="100">
                          <a:effectLst/>
                        </a:rPr>
                        <a:t>x</a:t>
                      </a:r>
                      <a:r>
                        <a:rPr lang="zh-CN" sz="1400" kern="100">
                          <a:effectLst/>
                        </a:rPr>
                        <a:t>转换为面向用户的字符串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630072"/>
                  </a:ext>
                </a:extLst>
              </a:tr>
              <a:tr h="342389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400" kern="100">
                          <a:effectLst/>
                        </a:rPr>
                        <a:t>repr(x)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400" kern="100">
                          <a:effectLst/>
                        </a:rPr>
                        <a:t>将对象</a:t>
                      </a:r>
                      <a:r>
                        <a:rPr lang="en-US" sz="1400" kern="100">
                          <a:effectLst/>
                        </a:rPr>
                        <a:t>x</a:t>
                      </a:r>
                      <a:r>
                        <a:rPr lang="zh-CN" sz="1400" kern="100">
                          <a:effectLst/>
                        </a:rPr>
                        <a:t>转换为面向解释器的字符串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8731429"/>
                  </a:ext>
                </a:extLst>
              </a:tr>
              <a:tr h="342389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400" kern="100">
                          <a:effectLst/>
                        </a:rPr>
                        <a:t>chr(x)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400" kern="100">
                          <a:effectLst/>
                        </a:rPr>
                        <a:t>将</a:t>
                      </a:r>
                      <a:r>
                        <a:rPr lang="en-US" sz="1400" kern="100">
                          <a:effectLst/>
                        </a:rPr>
                        <a:t>Ascii</a:t>
                      </a:r>
                      <a:r>
                        <a:rPr lang="zh-CN" sz="1400" kern="100">
                          <a:effectLst/>
                        </a:rPr>
                        <a:t>码值</a:t>
                      </a:r>
                      <a:r>
                        <a:rPr lang="en-US" sz="1400" kern="100">
                          <a:effectLst/>
                        </a:rPr>
                        <a:t>x</a:t>
                      </a:r>
                      <a:r>
                        <a:rPr lang="zh-CN" sz="1400" kern="100">
                          <a:effectLst/>
                        </a:rPr>
                        <a:t>转换为对应的字符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7619610"/>
                  </a:ext>
                </a:extLst>
              </a:tr>
              <a:tr h="342389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400" kern="100">
                          <a:effectLst/>
                        </a:rPr>
                        <a:t>ord(x)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400" kern="100">
                          <a:effectLst/>
                        </a:rPr>
                        <a:t>将字符</a:t>
                      </a:r>
                      <a:r>
                        <a:rPr lang="en-US" sz="1400" kern="100">
                          <a:effectLst/>
                        </a:rPr>
                        <a:t>x</a:t>
                      </a:r>
                      <a:r>
                        <a:rPr lang="zh-CN" sz="1400" kern="100">
                          <a:effectLst/>
                        </a:rPr>
                        <a:t>转换为对应的</a:t>
                      </a:r>
                      <a:r>
                        <a:rPr lang="en-US" sz="1400" kern="100">
                          <a:effectLst/>
                        </a:rPr>
                        <a:t>Ascii</a:t>
                      </a:r>
                      <a:r>
                        <a:rPr lang="zh-CN" sz="1400" kern="100">
                          <a:effectLst/>
                        </a:rPr>
                        <a:t>码值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774794"/>
                  </a:ext>
                </a:extLst>
              </a:tr>
              <a:tr h="342389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400" kern="100">
                          <a:effectLst/>
                        </a:rPr>
                        <a:t>bin(x)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400" kern="100">
                          <a:effectLst/>
                        </a:rPr>
                        <a:t>将整数</a:t>
                      </a:r>
                      <a:r>
                        <a:rPr lang="en-US" sz="1400" kern="100">
                          <a:effectLst/>
                        </a:rPr>
                        <a:t>x</a:t>
                      </a:r>
                      <a:r>
                        <a:rPr lang="zh-CN" sz="1400" kern="100">
                          <a:effectLst/>
                        </a:rPr>
                        <a:t>转换为二进制形式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0571578"/>
                  </a:ext>
                </a:extLst>
              </a:tr>
              <a:tr h="342389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400" kern="100">
                          <a:effectLst/>
                        </a:rPr>
                        <a:t>oct(x)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400" kern="100">
                          <a:effectLst/>
                        </a:rPr>
                        <a:t>将整数</a:t>
                      </a:r>
                      <a:r>
                        <a:rPr lang="en-US" sz="1400" kern="100">
                          <a:effectLst/>
                        </a:rPr>
                        <a:t>x</a:t>
                      </a:r>
                      <a:r>
                        <a:rPr lang="zh-CN" sz="1400" kern="100">
                          <a:effectLst/>
                        </a:rPr>
                        <a:t>转换为八进制形式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1541171"/>
                  </a:ext>
                </a:extLst>
              </a:tr>
              <a:tr h="342389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400" kern="100">
                          <a:effectLst/>
                        </a:rPr>
                        <a:t>hex(x)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400" kern="100" dirty="0">
                          <a:effectLst/>
                        </a:rPr>
                        <a:t>将整数</a:t>
                      </a:r>
                      <a:r>
                        <a:rPr lang="en-US" sz="1400" kern="100" dirty="0">
                          <a:effectLst/>
                        </a:rPr>
                        <a:t>x</a:t>
                      </a:r>
                      <a:r>
                        <a:rPr lang="zh-CN" sz="1400" kern="100" dirty="0">
                          <a:effectLst/>
                        </a:rPr>
                        <a:t>转换为十六进制形式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9190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37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标题 5"/>
          <p:cNvSpPr>
            <a:spLocks noGrp="1"/>
          </p:cNvSpPr>
          <p:nvPr>
            <p:ph type="title"/>
          </p:nvPr>
        </p:nvSpPr>
        <p:spPr>
          <a:xfrm>
            <a:off x="990600" y="498475"/>
            <a:ext cx="3171825" cy="622300"/>
          </a:xfrm>
        </p:spPr>
        <p:txBody>
          <a:bodyPr vert="horz" wrap="square" lIns="91440" tIns="45720" rIns="91440" bIns="45720" anchor="ctr">
            <a:normAutofit fontScale="90000"/>
          </a:bodyPr>
          <a:lstStyle/>
          <a:p>
            <a:pPr defTabSz="914400"/>
            <a:r>
              <a:rPr lang="en-US" altLang="zh-CN" dirty="0">
                <a:sym typeface="+mn-ea"/>
              </a:rPr>
              <a:t>2 </a:t>
            </a:r>
            <a:r>
              <a:rPr lang="en-US" altLang="zh-CN" sz="2400" spc="300" dirty="0">
                <a:latin typeface="微软雅黑 Light"/>
              </a:rPr>
              <a:t>Python </a:t>
            </a:r>
            <a:r>
              <a:rPr lang="zh-CN" altLang="en-US" sz="2400" spc="300" dirty="0">
                <a:latin typeface="微软雅黑 Light"/>
              </a:rPr>
              <a:t>基本语法和简单数据类型</a:t>
            </a:r>
            <a:endParaRPr lang="en-US" altLang="zh-CN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C04387-ED4C-470E-99A7-BAD9E9ED7FC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238" y="1327017"/>
            <a:ext cx="4726305" cy="405384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378574" y="1180995"/>
            <a:ext cx="4605655" cy="545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anose="05000000000000000000" charset="0"/>
              <a:defRPr/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&gt;&gt;&gt; complex(2,6)</a:t>
            </a:r>
          </a:p>
          <a:p>
            <a:pPr>
              <a:lnSpc>
                <a:spcPct val="150000"/>
              </a:lnSpc>
              <a:buFont typeface="Wingdings" panose="05000000000000000000" charset="0"/>
              <a:defRPr/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(2+6j)</a:t>
            </a:r>
          </a:p>
          <a:p>
            <a:pPr>
              <a:lnSpc>
                <a:spcPct val="150000"/>
              </a:lnSpc>
              <a:buFont typeface="+mj-lt"/>
              <a:defRPr/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&gt;&gt;&gt; a=123</a:t>
            </a:r>
          </a:p>
          <a:p>
            <a:pPr>
              <a:lnSpc>
                <a:spcPct val="150000"/>
              </a:lnSpc>
              <a:buFont typeface="+mj-lt"/>
              <a:defRPr/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&gt;&gt;&gt; b=321</a:t>
            </a:r>
          </a:p>
          <a:p>
            <a:pPr>
              <a:lnSpc>
                <a:spcPct val="150000"/>
              </a:lnSpc>
              <a:buFont typeface="+mj-lt"/>
              <a:defRPr/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&gt;&gt;&gt; </a:t>
            </a:r>
            <a:r>
              <a:rPr lang="en-US" altLang="zh-CN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a+b</a:t>
            </a:r>
            <a:endParaRPr lang="en-US" altLang="zh-CN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  <a:buFont typeface="+mj-lt"/>
              <a:defRPr/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444</a:t>
            </a:r>
          </a:p>
          <a:p>
            <a:pPr>
              <a:lnSpc>
                <a:spcPct val="150000"/>
              </a:lnSpc>
              <a:buFont typeface="+mj-lt"/>
              <a:defRPr/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&gt;&gt;&gt; str(a)+str(b)</a:t>
            </a:r>
          </a:p>
          <a:p>
            <a:pPr>
              <a:lnSpc>
                <a:spcPct val="150000"/>
              </a:lnSpc>
              <a:buFont typeface="+mj-lt"/>
              <a:defRPr/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'123321'</a:t>
            </a:r>
          </a:p>
          <a:p>
            <a:pPr>
              <a:lnSpc>
                <a:spcPct val="150000"/>
              </a:lnSpc>
              <a:buFont typeface="+mj-lt"/>
              <a:defRPr/>
            </a:pPr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&gt;&gt;&gt;</a:t>
            </a:r>
          </a:p>
          <a:p>
            <a:pPr>
              <a:lnSpc>
                <a:spcPct val="150000"/>
              </a:lnSpc>
              <a:buFont typeface="+mj-lt"/>
              <a:defRPr/>
            </a:pPr>
            <a:r>
              <a:rPr kumimoji="0" lang="en-US" altLang="zh-CN" sz="1800" kern="1200" cap="none" normalizeH="0" baseline="0" noProof="0" dirty="0">
                <a:latin typeface="+mn-lt"/>
                <a:ea typeface="+mn-ea"/>
                <a:cs typeface="+mn-cs"/>
              </a:rPr>
              <a:t>&gt;&gt;&gt; "2*3"</a:t>
            </a:r>
          </a:p>
          <a:p>
            <a:pPr>
              <a:lnSpc>
                <a:spcPct val="150000"/>
              </a:lnSpc>
              <a:buFont typeface="+mj-lt"/>
              <a:defRPr/>
            </a:pPr>
            <a:r>
              <a:rPr kumimoji="0" lang="en-US" altLang="zh-CN" sz="1800" kern="1200" cap="none" normalizeH="0" baseline="0" noProof="0" dirty="0">
                <a:latin typeface="+mn-lt"/>
                <a:ea typeface="+mn-ea"/>
                <a:cs typeface="+mn-cs"/>
              </a:rPr>
              <a:t>'2*3'</a:t>
            </a:r>
          </a:p>
          <a:p>
            <a:pPr>
              <a:lnSpc>
                <a:spcPct val="150000"/>
              </a:lnSpc>
              <a:buFont typeface="+mj-lt"/>
              <a:defRPr/>
            </a:pPr>
            <a:r>
              <a:rPr kumimoji="0" lang="en-US" altLang="zh-CN" sz="1800" kern="1200" cap="none" normalizeH="0" baseline="0" noProof="0" dirty="0">
                <a:latin typeface="+mn-lt"/>
                <a:ea typeface="+mn-ea"/>
                <a:cs typeface="+mn-cs"/>
              </a:rPr>
              <a:t>&gt;&gt;&gt; eval("2*3")</a:t>
            </a:r>
          </a:p>
          <a:p>
            <a:pPr>
              <a:lnSpc>
                <a:spcPct val="150000"/>
              </a:lnSpc>
              <a:buFont typeface="+mj-lt"/>
              <a:defRPr/>
            </a:pPr>
            <a:r>
              <a:rPr kumimoji="0" lang="en-US" altLang="zh-CN" sz="1800" kern="1200" cap="none" normalizeH="0" baseline="0" noProof="0" dirty="0">
                <a:latin typeface="+mn-lt"/>
                <a:ea typeface="+mn-ea"/>
                <a:cs typeface="+mn-cs"/>
              </a:rPr>
              <a:t>6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6097905" y="1388745"/>
            <a:ext cx="7620" cy="4660900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>
                <a:sym typeface="+mn-ea"/>
              </a:rPr>
              <a:t>2</a:t>
            </a:r>
            <a:r>
              <a:rPr lang="zh-CN" altLang="zh-CN" dirty="0">
                <a:sym typeface="+mn-ea"/>
              </a:rPr>
              <a:t>.</a:t>
            </a:r>
            <a:r>
              <a:rPr lang="en-US" altLang="zh-CN" dirty="0">
                <a:sym typeface="+mn-ea"/>
              </a:rPr>
              <a:t>6</a:t>
            </a:r>
            <a:r>
              <a:rPr lang="zh-CN" altLang="zh-CN" dirty="0">
                <a:sym typeface="+mn-ea"/>
              </a:rPr>
              <a:t> 字符串类型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7875" y="1388745"/>
            <a:ext cx="49453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+mj-lt"/>
              <a:defRPr/>
            </a:pPr>
            <a:r>
              <a:rPr lang="pt-BR" altLang="zh-CN" dirty="0"/>
              <a:t>&gt;&gt;&gt; a="123"</a:t>
            </a:r>
          </a:p>
          <a:p>
            <a:pPr>
              <a:lnSpc>
                <a:spcPct val="150000"/>
              </a:lnSpc>
              <a:buFont typeface="+mj-lt"/>
              <a:defRPr/>
            </a:pPr>
            <a:r>
              <a:rPr lang="pt-BR" altLang="zh-CN" dirty="0"/>
              <a:t>&gt;&gt;&gt; b="321" </a:t>
            </a:r>
          </a:p>
          <a:p>
            <a:pPr>
              <a:lnSpc>
                <a:spcPct val="150000"/>
              </a:lnSpc>
              <a:buFont typeface="+mj-lt"/>
              <a:defRPr/>
            </a:pPr>
            <a:r>
              <a:rPr lang="en-US" altLang="zh-CN" dirty="0"/>
              <a:t>&gt;&gt;&gt; </a:t>
            </a:r>
            <a:r>
              <a:rPr lang="en-US" altLang="zh-CN" dirty="0" err="1"/>
              <a:t>a+b</a:t>
            </a:r>
            <a:endParaRPr lang="en-US" altLang="zh-CN" dirty="0"/>
          </a:p>
          <a:p>
            <a:pPr>
              <a:lnSpc>
                <a:spcPct val="150000"/>
              </a:lnSpc>
              <a:buFont typeface="+mj-lt"/>
              <a:defRPr/>
            </a:pPr>
            <a:r>
              <a:rPr lang="en-US" altLang="zh-CN" dirty="0"/>
              <a:t>'123321'</a:t>
            </a:r>
          </a:p>
          <a:p>
            <a:pPr>
              <a:lnSpc>
                <a:spcPct val="150000"/>
              </a:lnSpc>
              <a:buFont typeface="+mj-lt"/>
              <a:defRPr/>
            </a:pPr>
            <a:r>
              <a:rPr lang="en-US" altLang="zh-CN" dirty="0"/>
              <a:t>&gt;&gt;&gt; int(a)+int(b)</a:t>
            </a:r>
          </a:p>
          <a:p>
            <a:pPr>
              <a:lnSpc>
                <a:spcPct val="150000"/>
              </a:lnSpc>
              <a:buFont typeface="+mj-lt"/>
              <a:defRPr/>
            </a:pPr>
            <a:r>
              <a:rPr lang="en-US" altLang="zh-CN" dirty="0"/>
              <a:t>444</a:t>
            </a:r>
            <a:endParaRPr lang="pt-BR" altLang="zh-CN" dirty="0"/>
          </a:p>
          <a:p>
            <a:pPr>
              <a:lnSpc>
                <a:spcPct val="150000"/>
              </a:lnSpc>
              <a:buFont typeface="+mj-lt"/>
              <a:defRPr/>
            </a:pPr>
            <a:r>
              <a:rPr lang="pt-BR" altLang="zh-CN" dirty="0"/>
              <a:t>&gt;&gt;&gt; m="123.45"</a:t>
            </a:r>
          </a:p>
          <a:p>
            <a:pPr>
              <a:lnSpc>
                <a:spcPct val="150000"/>
              </a:lnSpc>
              <a:buFont typeface="+mj-lt"/>
              <a:defRPr/>
            </a:pPr>
            <a:r>
              <a:rPr lang="pt-BR" altLang="zh-CN" dirty="0"/>
              <a:t>&gt;&gt;&gt; n="543.21"</a:t>
            </a:r>
          </a:p>
          <a:p>
            <a:pPr>
              <a:lnSpc>
                <a:spcPct val="150000"/>
              </a:lnSpc>
              <a:buFont typeface="+mj-lt"/>
              <a:defRPr/>
            </a:pPr>
            <a:r>
              <a:rPr lang="pt-BR" altLang="zh-CN" dirty="0"/>
              <a:t>&gt;&gt;&gt; m+n</a:t>
            </a:r>
          </a:p>
          <a:p>
            <a:pPr>
              <a:lnSpc>
                <a:spcPct val="150000"/>
              </a:lnSpc>
              <a:buFont typeface="+mj-lt"/>
              <a:defRPr/>
            </a:pPr>
            <a:r>
              <a:rPr lang="pt-BR" altLang="zh-CN" dirty="0"/>
              <a:t>'123.45543.21‘</a:t>
            </a:r>
          </a:p>
          <a:p>
            <a:pPr>
              <a:lnSpc>
                <a:spcPct val="150000"/>
              </a:lnSpc>
              <a:buFont typeface="+mj-lt"/>
              <a:defRPr/>
            </a:pPr>
            <a:r>
              <a:rPr lang="en-US" altLang="zh-CN" dirty="0"/>
              <a:t>&gt;&gt;&gt; float(m)+float(n)</a:t>
            </a:r>
          </a:p>
          <a:p>
            <a:pPr>
              <a:lnSpc>
                <a:spcPct val="150000"/>
              </a:lnSpc>
              <a:buFont typeface="+mj-lt"/>
              <a:defRPr/>
            </a:pPr>
            <a:r>
              <a:rPr lang="en-US" altLang="zh-CN" dirty="0"/>
              <a:t>666.6600000000001</a:t>
            </a: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78418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6097905" y="1388745"/>
            <a:ext cx="7620" cy="4660900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>
                <a:sym typeface="+mn-ea"/>
              </a:rPr>
              <a:t>2</a:t>
            </a:r>
            <a:r>
              <a:rPr lang="zh-CN" altLang="zh-CN" dirty="0">
                <a:sym typeface="+mn-ea"/>
              </a:rPr>
              <a:t>.</a:t>
            </a:r>
            <a:r>
              <a:rPr lang="en-US" altLang="zh-CN" dirty="0">
                <a:sym typeface="+mn-ea"/>
              </a:rPr>
              <a:t>6</a:t>
            </a:r>
            <a:r>
              <a:rPr lang="zh-CN" altLang="zh-CN" dirty="0">
                <a:sym typeface="+mn-ea"/>
              </a:rPr>
              <a:t>  字符串类型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77875" y="1388745"/>
            <a:ext cx="4945380" cy="5036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pt-BR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&gt;&gt;&gt; chr(65)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pt-BR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'A’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&gt;&gt;&gt;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ord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("B")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66</a:t>
            </a:r>
            <a:endParaRPr lang="pt-BR" altLang="zh-CN" dirty="0">
              <a:solidFill>
                <a:prstClr val="black"/>
              </a:solidFill>
              <a:latin typeface="等线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&gt;&gt;&gt; bin(4)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'0b100’</a:t>
            </a:r>
            <a:endParaRPr kumimoji="0" lang="pt-BR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&gt;&gt;&gt; oct(8)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'0o10’</a:t>
            </a:r>
            <a:endParaRPr lang="pt-BR" altLang="zh-CN" dirty="0">
              <a:solidFill>
                <a:prstClr val="black"/>
              </a:solidFill>
              <a:latin typeface="等线"/>
              <a:ea typeface="等线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&gt;&gt;&gt; hex(16)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'0x10'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&gt;&gt;&gt; hex(15)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t>'0xf'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9081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ABAB4037-B103-42B5-81BD-83A37B7CD19B}"/>
              </a:ext>
            </a:extLst>
          </p:cNvPr>
          <p:cNvSpPr txBox="1">
            <a:spLocks/>
          </p:cNvSpPr>
          <p:nvPr/>
        </p:nvSpPr>
        <p:spPr>
          <a:xfrm>
            <a:off x="130932" y="398889"/>
            <a:ext cx="5524500" cy="5111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ym typeface="+mn-ea"/>
              </a:rPr>
              <a:t>2</a:t>
            </a:r>
            <a:r>
              <a:rPr lang="zh-CN" altLang="zh-CN" dirty="0">
                <a:sym typeface="+mn-ea"/>
              </a:rPr>
              <a:t>.</a:t>
            </a:r>
            <a:r>
              <a:rPr lang="en-US" altLang="zh-CN" dirty="0">
                <a:sym typeface="+mn-ea"/>
              </a:rPr>
              <a:t>3</a:t>
            </a:r>
            <a:r>
              <a:rPr lang="zh-CN" altLang="zh-CN" dirty="0">
                <a:sym typeface="+mn-ea"/>
              </a:rPr>
              <a:t>.</a:t>
            </a:r>
            <a:r>
              <a:rPr lang="en-US" altLang="zh-CN" dirty="0">
                <a:sym typeface="+mn-ea"/>
              </a:rPr>
              <a:t>3 </a:t>
            </a:r>
            <a:r>
              <a:rPr lang="zh-CN" altLang="en-US" dirty="0">
                <a:sym typeface="+mn-ea"/>
              </a:rPr>
              <a:t>数据</a:t>
            </a:r>
            <a:r>
              <a:rPr lang="zh-CN" altLang="zh-CN" dirty="0">
                <a:sym typeface="+mn-ea"/>
              </a:rPr>
              <a:t>类型转换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4947739-1F05-46FD-8A7D-32C06F5FB40C}"/>
              </a:ext>
            </a:extLst>
          </p:cNvPr>
          <p:cNvSpPr txBox="1"/>
          <p:nvPr/>
        </p:nvSpPr>
        <p:spPr>
          <a:xfrm>
            <a:off x="1410673" y="1822406"/>
            <a:ext cx="8489518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en-US" sz="2000" kern="1200" cap="none" normalizeH="0" baseline="0" dirty="0">
                <a:cs typeface="+mn-cs"/>
                <a:sym typeface="+mn-ea"/>
              </a:rPr>
              <a:t>例如：通过键盘输入圆的半径，计算圆的面积和周长，并输出</a:t>
            </a:r>
            <a:endParaRPr kumimoji="0" lang="en-US" altLang="zh-CN" sz="2000" kern="1200" cap="none" normalizeH="0" baseline="0" noProof="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2288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6085840" y="1256030"/>
            <a:ext cx="19685" cy="5396230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>
                <a:sym typeface="+mn-ea"/>
              </a:rPr>
              <a:t>2</a:t>
            </a:r>
            <a:r>
              <a:rPr lang="zh-CN" altLang="zh-CN" dirty="0">
                <a:sym typeface="+mn-ea"/>
              </a:rPr>
              <a:t>.</a:t>
            </a:r>
            <a:r>
              <a:rPr lang="en-US" altLang="zh-CN" dirty="0">
                <a:sym typeface="+mn-ea"/>
              </a:rPr>
              <a:t>4</a:t>
            </a:r>
            <a:r>
              <a:rPr lang="zh-CN" altLang="zh-CN" dirty="0">
                <a:sym typeface="+mn-ea"/>
              </a:rPr>
              <a:t>  </a:t>
            </a:r>
            <a:r>
              <a:rPr lang="en-US" altLang="zh-CN" dirty="0">
                <a:sym typeface="+mn-ea"/>
              </a:rPr>
              <a:t>Python</a:t>
            </a:r>
            <a:r>
              <a:rPr lang="zh-CN" altLang="zh-CN" dirty="0">
                <a:sym typeface="+mn-ea"/>
              </a:rPr>
              <a:t>运算符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8091" y="1231900"/>
            <a:ext cx="4945194" cy="5082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2000" kern="1200" cap="none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对数据进行加工处理的过程称为</a:t>
            </a:r>
            <a:r>
              <a:rPr kumimoji="0" lang="zh-CN" altLang="zh-CN" sz="2000" kern="1200" cap="none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r>
              <a:rPr kumimoji="0" lang="zh-CN" altLang="zh-CN" sz="2000" kern="1200" cap="none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，表示运算的符号称为</a:t>
            </a:r>
            <a:r>
              <a:rPr kumimoji="0" lang="zh-CN" altLang="zh-CN" sz="2000" kern="1200" cap="none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r>
              <a:rPr kumimoji="0" lang="zh-CN" altLang="zh-CN" sz="2000" kern="1200" cap="none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，参与运算的数据称为</a:t>
            </a:r>
            <a:r>
              <a:rPr kumimoji="0" lang="zh-CN" altLang="zh-CN" sz="2000" kern="1200" cap="none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</a:t>
            </a:r>
            <a:r>
              <a:rPr kumimoji="0" lang="zh-CN" altLang="zh-CN" sz="2000" kern="1200" cap="none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en-US" altLang="zh-CN" sz="2000" kern="1200" cap="none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2000" kern="1200" cap="none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例如，100 + 200 就是一个加法运算， “+” 称为运算符， 100 和 200 称为操作数。</a:t>
            </a: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2000" kern="1200" cap="none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Python语言支持的运算符有以下几种类型：</a:t>
            </a:r>
            <a:r>
              <a:rPr kumimoji="0" lang="zh-CN" altLang="zh-CN" sz="2000" kern="1200" cap="none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算术运算符、比较（即关系）运算符、逻辑运算符、赋值运算符、位运算符、成员运算符、标识运算符</a:t>
            </a:r>
            <a:r>
              <a:rPr kumimoji="0" lang="zh-CN" altLang="zh-CN" sz="2000" kern="1200" cap="none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53835" y="1544382"/>
            <a:ext cx="4594225" cy="1884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2000" kern="1200" cap="none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表达式是一个或多个运算的组合，</a:t>
            </a:r>
            <a:r>
              <a:rPr kumimoji="0" lang="zh-CN" altLang="zh-CN" sz="2000" kern="1200" cap="none" normalizeH="0" baseline="0" noProof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常量、变量和函数都</a:t>
            </a:r>
            <a:r>
              <a:rPr kumimoji="0" lang="zh-CN" altLang="zh-CN" sz="2000" kern="1200" cap="none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可以作为表达式的组成部分。每个符合Python语法规则的表达式，运算后都是一个确定的值。</a:t>
            </a:r>
          </a:p>
        </p:txBody>
      </p:sp>
    </p:spTree>
    <p:extLst>
      <p:ext uri="{BB962C8B-B14F-4D97-AF65-F5344CB8AC3E}">
        <p14:creationId xmlns:p14="http://schemas.microsoft.com/office/powerpoint/2010/main" val="45772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>
                <a:sym typeface="+mn-ea"/>
              </a:rPr>
              <a:t>2</a:t>
            </a:r>
            <a:r>
              <a:rPr lang="zh-CN" altLang="zh-CN" dirty="0">
                <a:sym typeface="+mn-ea"/>
              </a:rPr>
              <a:t>.</a:t>
            </a:r>
            <a:r>
              <a:rPr lang="en-US" altLang="zh-CN" dirty="0">
                <a:sym typeface="+mn-ea"/>
              </a:rPr>
              <a:t>4</a:t>
            </a:r>
            <a:r>
              <a:rPr lang="zh-CN" altLang="zh-CN" dirty="0">
                <a:sym typeface="+mn-ea"/>
              </a:rPr>
              <a:t>.</a:t>
            </a:r>
            <a:r>
              <a:rPr lang="en-US" altLang="zh-CN" dirty="0">
                <a:sym typeface="+mn-ea"/>
              </a:rPr>
              <a:t>1</a:t>
            </a:r>
            <a:r>
              <a:rPr lang="zh-CN" altLang="zh-CN" dirty="0">
                <a:sym typeface="+mn-ea"/>
              </a:rPr>
              <a:t>  </a:t>
            </a:r>
            <a:r>
              <a:rPr lang="zh-CN" altLang="en-US" dirty="0">
                <a:sym typeface="+mn-ea"/>
              </a:rPr>
              <a:t>算术</a:t>
            </a:r>
            <a:r>
              <a:rPr lang="zh-CN" altLang="zh-CN" dirty="0">
                <a:sym typeface="+mn-ea"/>
              </a:rPr>
              <a:t>运算符</a:t>
            </a:r>
          </a:p>
        </p:txBody>
      </p:sp>
      <p:pic>
        <p:nvPicPr>
          <p:cNvPr id="6145" name="Picture 1" descr="算 术 运 苻 &#10;十 加 法 &#10;满 乘 法 &#10;a “ b = 343 &#10;取 余 &#10;/ 除 法 &#10;/ / 地 板 除 &#10;作 用 下 适 &#10;算 术 加 沃 &#10;算 术 减 浃 &#10;算 术 乘 法 &#10;左 边 的 数 是 底 数 ， 右 边 是 指 &#10;以 y 的 余 数 &#10;果 包 含 小 数 点 后 面 的 &#10;好 是 忽 小 数 点 后 面 &#10;的 小 位 ， 只 保 整 位 &#10;a / b = 2333333333333335 ">
            <a:extLst>
              <a:ext uri="{FF2B5EF4-FFF2-40B4-BE49-F238E27FC236}">
                <a16:creationId xmlns:a16="http://schemas.microsoft.com/office/drawing/2014/main" id="{E693DFC6-760A-48AB-9A1F-F01543311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261" y="1581541"/>
            <a:ext cx="9072839" cy="429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5F83465-5488-4756-9876-A8A341825647}"/>
              </a:ext>
            </a:extLst>
          </p:cNvPr>
          <p:cNvSpPr txBox="1"/>
          <p:nvPr/>
        </p:nvSpPr>
        <p:spPr>
          <a:xfrm>
            <a:off x="7655118" y="1212210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例：</a:t>
            </a:r>
            <a:r>
              <a:rPr lang="en-US" altLang="zh-CN" dirty="0"/>
              <a:t>a = 7; b = 3</a:t>
            </a:r>
          </a:p>
        </p:txBody>
      </p:sp>
    </p:spTree>
    <p:extLst>
      <p:ext uri="{BB962C8B-B14F-4D97-AF65-F5344CB8AC3E}">
        <p14:creationId xmlns:p14="http://schemas.microsoft.com/office/powerpoint/2010/main" val="28852956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>
                <a:sym typeface="+mn-ea"/>
              </a:rPr>
              <a:t>2</a:t>
            </a:r>
            <a:r>
              <a:rPr lang="zh-CN" altLang="zh-CN" dirty="0">
                <a:sym typeface="+mn-ea"/>
              </a:rPr>
              <a:t>.</a:t>
            </a:r>
            <a:r>
              <a:rPr lang="en-US" altLang="zh-CN" dirty="0">
                <a:sym typeface="+mn-ea"/>
              </a:rPr>
              <a:t>4</a:t>
            </a:r>
            <a:r>
              <a:rPr lang="zh-CN" altLang="zh-CN" dirty="0">
                <a:sym typeface="+mn-ea"/>
              </a:rPr>
              <a:t>.</a:t>
            </a:r>
            <a:r>
              <a:rPr lang="en-US" altLang="zh-CN" dirty="0">
                <a:sym typeface="+mn-ea"/>
              </a:rPr>
              <a:t>2</a:t>
            </a:r>
            <a:r>
              <a:rPr lang="zh-CN" altLang="zh-CN" dirty="0">
                <a:sym typeface="+mn-ea"/>
              </a:rPr>
              <a:t>  </a:t>
            </a:r>
            <a:r>
              <a:rPr lang="zh-CN" altLang="en-US" dirty="0">
                <a:sym typeface="+mn-ea"/>
              </a:rPr>
              <a:t>比较</a:t>
            </a:r>
            <a:r>
              <a:rPr lang="zh-CN" altLang="zh-CN" dirty="0">
                <a:sym typeface="+mn-ea"/>
              </a:rPr>
              <a:t>运算符</a:t>
            </a:r>
          </a:p>
        </p:txBody>
      </p:sp>
      <p:pic>
        <p:nvPicPr>
          <p:cNvPr id="7169" name="Picture 1" descr="此 较 运 符 &#10;等 于 &#10;不 等 于 &#10;大 于 &#10;大 于 或 等 于 &#10;小 于 或 等 于 &#10;结 果 描 &#10;如 果 好 等 于 贮 0 为 真 &#10;如 果 嫌 好 不 等 于 y ， 则 为 真 &#10;如 果 左 数 》 大 于 右 参 踟 ． &#10;则 为 真 &#10;如 果 左 蜘 小 于 右 侧 参 踟 · &#10;则 为 真 &#10;如 果 左 参 球 于 或 者 等 于 &#10;右 参 数 l. 则 为 真 &#10;如 果 左 幌 参 数 ) 小 于 或 者 等 十 &#10;、 1 右 幌 数 J. 则 为 真 ">
            <a:extLst>
              <a:ext uri="{FF2B5EF4-FFF2-40B4-BE49-F238E27FC236}">
                <a16:creationId xmlns:a16="http://schemas.microsoft.com/office/drawing/2014/main" id="{6653DF7C-CC6C-4A85-B38C-6477808C4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24" y="1596346"/>
            <a:ext cx="9881087" cy="414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7069493" y="1685463"/>
            <a:ext cx="3642050" cy="397031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s-ES" altLang="zh-CN" dirty="0"/>
              <a:t>&gt;&gt;&gt; x=10;y=10</a:t>
            </a:r>
          </a:p>
          <a:p>
            <a:r>
              <a:rPr lang="es-ES" altLang="zh-CN" dirty="0"/>
              <a:t>&gt;&gt;&gt; x==y</a:t>
            </a:r>
          </a:p>
          <a:p>
            <a:r>
              <a:rPr lang="es-ES" altLang="zh-CN" dirty="0"/>
              <a:t>True</a:t>
            </a:r>
          </a:p>
          <a:p>
            <a:r>
              <a:rPr lang="es-ES" altLang="zh-CN" dirty="0"/>
              <a:t>&gt;&gt;&gt; x!=y</a:t>
            </a:r>
          </a:p>
          <a:p>
            <a:r>
              <a:rPr lang="es-ES" altLang="zh-CN" dirty="0"/>
              <a:t>False</a:t>
            </a:r>
          </a:p>
          <a:p>
            <a:r>
              <a:rPr lang="es-ES" altLang="zh-CN" dirty="0"/>
              <a:t>&gt;&gt;&gt; x=20;y=10</a:t>
            </a:r>
          </a:p>
          <a:p>
            <a:r>
              <a:rPr lang="es-ES" altLang="zh-CN" dirty="0"/>
              <a:t>&gt;&gt;&gt; x&gt;y</a:t>
            </a:r>
          </a:p>
          <a:p>
            <a:r>
              <a:rPr lang="es-ES" altLang="zh-CN" dirty="0"/>
              <a:t>True</a:t>
            </a:r>
          </a:p>
          <a:p>
            <a:r>
              <a:rPr lang="es-ES" altLang="zh-CN" dirty="0"/>
              <a:t>&gt;&gt;&gt; x&lt;y</a:t>
            </a:r>
          </a:p>
          <a:p>
            <a:r>
              <a:rPr lang="es-ES" altLang="zh-CN" dirty="0"/>
              <a:t>False</a:t>
            </a:r>
          </a:p>
          <a:p>
            <a:r>
              <a:rPr lang="es-ES" altLang="zh-CN" dirty="0"/>
              <a:t>&gt;&gt;&gt; x&gt;=y</a:t>
            </a:r>
          </a:p>
          <a:p>
            <a:r>
              <a:rPr lang="es-ES" altLang="zh-CN" dirty="0"/>
              <a:t>True</a:t>
            </a:r>
          </a:p>
          <a:p>
            <a:r>
              <a:rPr lang="es-ES" altLang="zh-CN" dirty="0"/>
              <a:t>&gt;&gt;&gt; x&lt;=y</a:t>
            </a:r>
          </a:p>
          <a:p>
            <a:r>
              <a:rPr lang="es-ES" altLang="zh-CN" dirty="0"/>
              <a:t>False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438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>
                <a:sym typeface="+mn-ea"/>
              </a:rPr>
              <a:t>2</a:t>
            </a:r>
            <a:r>
              <a:rPr lang="zh-CN" altLang="zh-CN" dirty="0">
                <a:sym typeface="+mn-ea"/>
              </a:rPr>
              <a:t>.</a:t>
            </a:r>
            <a:r>
              <a:rPr lang="en-US" altLang="zh-CN" dirty="0">
                <a:sym typeface="+mn-ea"/>
              </a:rPr>
              <a:t>4</a:t>
            </a:r>
            <a:r>
              <a:rPr lang="zh-CN" altLang="zh-CN" dirty="0">
                <a:sym typeface="+mn-ea"/>
              </a:rPr>
              <a:t>.</a:t>
            </a:r>
            <a:r>
              <a:rPr lang="en-US" altLang="zh-CN" dirty="0">
                <a:sym typeface="+mn-ea"/>
              </a:rPr>
              <a:t>3</a:t>
            </a:r>
            <a:r>
              <a:rPr lang="zh-CN" altLang="zh-CN" dirty="0">
                <a:sym typeface="+mn-ea"/>
              </a:rPr>
              <a:t>  逻辑运算符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01612" y="5605064"/>
            <a:ext cx="1309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10"/>
            </a:pPr>
            <a:r>
              <a:rPr lang="en-US" altLang="zh-CN" b="1" dirty="0">
                <a:solidFill>
                  <a:srgbClr val="7030A0"/>
                </a:solidFill>
              </a:rPr>
              <a:t>and  20</a:t>
            </a:r>
          </a:p>
          <a:p>
            <a:r>
              <a:rPr lang="en-US" altLang="zh-CN" b="1" dirty="0">
                <a:solidFill>
                  <a:srgbClr val="7030A0"/>
                </a:solidFill>
              </a:rPr>
              <a:t>0  and  20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7090" y="5605064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lain" startAt="10"/>
            </a:pPr>
            <a:r>
              <a:rPr lang="en-US" altLang="zh-CN" b="1" dirty="0">
                <a:solidFill>
                  <a:srgbClr val="7030A0"/>
                </a:solidFill>
              </a:rPr>
              <a:t>or  20</a:t>
            </a:r>
          </a:p>
          <a:p>
            <a:r>
              <a:rPr lang="en-US" altLang="zh-CN" b="1" dirty="0">
                <a:solidFill>
                  <a:srgbClr val="7030A0"/>
                </a:solidFill>
              </a:rPr>
              <a:t>0  or  20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6A897CE-0D22-4C65-8BF6-D5FBABCB1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421502"/>
              </p:ext>
            </p:extLst>
          </p:nvPr>
        </p:nvGraphicFramePr>
        <p:xfrm>
          <a:off x="378382" y="1489519"/>
          <a:ext cx="11327334" cy="3437115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85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4452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bg1"/>
                          </a:solidFill>
                        </a:rPr>
                        <a:t>运算符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bg1"/>
                          </a:solidFill>
                        </a:rPr>
                        <a:t>表达式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bg1"/>
                          </a:solidFill>
                        </a:rPr>
                        <a:t>描述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138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 and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布尔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与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" - 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如果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 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为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False，x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and y 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返回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False，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否则它返回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 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的计算值。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7222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x or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布尔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或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" - 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如果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 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是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True，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它返回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 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的值，否则它返回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 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的计算值。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4061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not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布尔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非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" - 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如果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 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为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True，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返回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False 。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如果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 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为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False，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它返回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True。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7787951" y="1493931"/>
            <a:ext cx="3903306" cy="34163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&gt;&gt;&gt; 10 and 20</a:t>
            </a:r>
          </a:p>
          <a:p>
            <a:r>
              <a:rPr lang="en-US" altLang="zh-CN" dirty="0"/>
              <a:t>20</a:t>
            </a:r>
          </a:p>
          <a:p>
            <a:r>
              <a:rPr lang="en-US" altLang="zh-CN" dirty="0"/>
              <a:t>&gt;&gt;&gt; 0 and 20</a:t>
            </a:r>
          </a:p>
          <a:p>
            <a:r>
              <a:rPr lang="en-US" altLang="zh-CN" dirty="0"/>
              <a:t>0</a:t>
            </a:r>
          </a:p>
          <a:p>
            <a:r>
              <a:rPr lang="en-US" altLang="zh-CN" dirty="0"/>
              <a:t>&gt;&gt;&gt; 5&lt;6 and 6&lt;8</a:t>
            </a:r>
          </a:p>
          <a:p>
            <a:r>
              <a:rPr lang="en-US" altLang="zh-CN" dirty="0"/>
              <a:t>True</a:t>
            </a:r>
          </a:p>
          <a:p>
            <a:r>
              <a:rPr lang="en-US" altLang="zh-CN" dirty="0"/>
              <a:t>&gt;&gt;&gt; 5&gt;6 and 6&lt;8</a:t>
            </a:r>
          </a:p>
          <a:p>
            <a:r>
              <a:rPr lang="en-US" altLang="zh-CN" dirty="0"/>
              <a:t>False</a:t>
            </a:r>
          </a:p>
          <a:p>
            <a:r>
              <a:rPr lang="en-US" altLang="zh-CN" dirty="0"/>
              <a:t>&gt;&gt;&gt; 5&lt;6 and 6&gt;8</a:t>
            </a:r>
          </a:p>
          <a:p>
            <a:r>
              <a:rPr lang="en-US" altLang="zh-CN" dirty="0"/>
              <a:t>False</a:t>
            </a:r>
          </a:p>
          <a:p>
            <a:r>
              <a:rPr lang="en-US" altLang="zh-CN" dirty="0"/>
              <a:t>&gt;&gt;&gt; 5&gt;6 and 6&gt;8</a:t>
            </a:r>
          </a:p>
          <a:p>
            <a:r>
              <a:rPr lang="en-US" altLang="zh-CN" dirty="0"/>
              <a:t>False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51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>
                <a:sym typeface="+mn-ea"/>
              </a:rPr>
              <a:t>2</a:t>
            </a:r>
            <a:r>
              <a:rPr altLang="zh-CN" dirty="0">
                <a:sym typeface="+mn-ea"/>
              </a:rPr>
              <a:t>.</a:t>
            </a:r>
            <a:r>
              <a:rPr lang="en-US" altLang="zh-CN" dirty="0">
                <a:sym typeface="+mn-ea"/>
              </a:rPr>
              <a:t>4</a:t>
            </a:r>
            <a:r>
              <a:rPr altLang="zh-CN" dirty="0">
                <a:sym typeface="+mn-ea"/>
              </a:rPr>
              <a:t>.4  赋值运算符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</p:nvPr>
        </p:nvSpPr>
        <p:spPr>
          <a:xfrm>
            <a:off x="2492307" y="5723197"/>
            <a:ext cx="5758233" cy="503099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2000" dirty="0" err="1">
                <a:solidFill>
                  <a:srgbClr val="FF0000"/>
                </a:solidFill>
                <a:sym typeface="+mn-ea"/>
              </a:rPr>
              <a:t>注意：</a:t>
            </a:r>
            <a:r>
              <a:rPr lang="en-US" altLang="zh-CN" sz="2000" dirty="0" err="1">
                <a:sym typeface="+mn-ea"/>
              </a:rPr>
              <a:t>赋值运算符中间不能使用空格</a:t>
            </a:r>
            <a:endParaRPr lang="zh-CN" altLang="zh-CN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BFD37B5-39A8-4E5D-BC4A-EED9A22B0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479170"/>
              </p:ext>
            </p:extLst>
          </p:nvPr>
        </p:nvGraphicFramePr>
        <p:xfrm>
          <a:off x="532933" y="1324797"/>
          <a:ext cx="10975702" cy="382167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6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2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65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463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</a:rPr>
                        <a:t>运算符</a:t>
                      </a:r>
                      <a:endParaRPr lang="zh-CN" altLang="en-US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</a:rPr>
                        <a:t>描述</a:t>
                      </a:r>
                      <a:endParaRPr lang="zh-CN" altLang="en-US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1" kern="1200" dirty="0">
                          <a:solidFill>
                            <a:schemeClr val="bg1"/>
                          </a:solidFill>
                        </a:rPr>
                        <a:t>实例</a:t>
                      </a:r>
                      <a:endParaRPr lang="zh-CN" altLang="en-US" sz="2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63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b="0" kern="1200" dirty="0">
                          <a:solidFill>
                            <a:sysClr val="windowText" lastClr="000000"/>
                          </a:solidFill>
                        </a:rPr>
                        <a:t>=</a:t>
                      </a:r>
                      <a:endParaRPr lang="en-US" altLang="zh-CN" sz="2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0" kern="1200" dirty="0">
                          <a:solidFill>
                            <a:sysClr val="windowText" lastClr="000000"/>
                          </a:solidFill>
                        </a:rPr>
                        <a:t>简单的赋值运算符</a:t>
                      </a:r>
                      <a:endParaRPr lang="zh-CN" altLang="en-US" sz="2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0" kern="1200">
                          <a:solidFill>
                            <a:sysClr val="windowText" lastClr="000000"/>
                          </a:solidFill>
                        </a:rPr>
                        <a:t>c = a + b </a:t>
                      </a:r>
                      <a:r>
                        <a:rPr lang="zh-CN" altLang="en-US" sz="2000" b="0" kern="1200">
                          <a:solidFill>
                            <a:sysClr val="windowText" lastClr="000000"/>
                          </a:solidFill>
                        </a:rPr>
                        <a:t>将 </a:t>
                      </a:r>
                      <a:r>
                        <a:rPr lang="en-US" sz="2000" b="0" kern="1200">
                          <a:solidFill>
                            <a:sysClr val="windowText" lastClr="000000"/>
                          </a:solidFill>
                        </a:rPr>
                        <a:t>a + b </a:t>
                      </a:r>
                      <a:r>
                        <a:rPr lang="zh-CN" altLang="en-US" sz="2000" b="0" kern="1200">
                          <a:solidFill>
                            <a:sysClr val="windowText" lastClr="000000"/>
                          </a:solidFill>
                        </a:rPr>
                        <a:t>的运算结果赋值为 </a:t>
                      </a:r>
                      <a:r>
                        <a:rPr lang="en-US" sz="2000" b="0" kern="1200">
                          <a:solidFill>
                            <a:sysClr val="windowText" lastClr="000000"/>
                          </a:solidFill>
                        </a:rPr>
                        <a:t>c</a:t>
                      </a:r>
                      <a:endParaRPr lang="en-US" sz="2000" b="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63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b="0" kern="1200">
                          <a:solidFill>
                            <a:sysClr val="windowText" lastClr="000000"/>
                          </a:solidFill>
                        </a:rPr>
                        <a:t>+=</a:t>
                      </a:r>
                      <a:endParaRPr lang="en-US" altLang="zh-CN" sz="2000" b="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0" kern="1200" dirty="0">
                          <a:solidFill>
                            <a:sysClr val="windowText" lastClr="000000"/>
                          </a:solidFill>
                        </a:rPr>
                        <a:t>加法赋值运算符</a:t>
                      </a:r>
                      <a:endParaRPr lang="zh-CN" altLang="en-US" sz="2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2000" b="0" kern="1200">
                          <a:solidFill>
                            <a:sysClr val="windowText" lastClr="000000"/>
                          </a:solidFill>
                        </a:rPr>
                        <a:t>c += a 等效于 c = c + a</a:t>
                      </a:r>
                      <a:endParaRPr lang="pt-BR" sz="2000" b="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63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b="0" kern="1200">
                          <a:solidFill>
                            <a:sysClr val="windowText" lastClr="000000"/>
                          </a:solidFill>
                        </a:rPr>
                        <a:t>-=</a:t>
                      </a:r>
                      <a:endParaRPr lang="en-US" altLang="zh-CN" sz="2000" b="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0" kern="1200" dirty="0">
                          <a:solidFill>
                            <a:sysClr val="windowText" lastClr="000000"/>
                          </a:solidFill>
                        </a:rPr>
                        <a:t>减法赋值运算符</a:t>
                      </a:r>
                      <a:endParaRPr lang="zh-CN" altLang="en-US" sz="2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2000" b="0" kern="1200">
                          <a:solidFill>
                            <a:sysClr val="windowText" lastClr="000000"/>
                          </a:solidFill>
                        </a:rPr>
                        <a:t>c -= a 等效于 c = c - a</a:t>
                      </a:r>
                      <a:endParaRPr lang="pt-BR" sz="2000" b="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63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0" kern="1200">
                          <a:solidFill>
                            <a:sysClr val="windowText" lastClr="000000"/>
                          </a:solidFill>
                        </a:rPr>
                        <a:t>*</a:t>
                      </a:r>
                      <a:r>
                        <a:rPr lang="en-US" altLang="zh-CN" sz="2000" b="0" kern="1200">
                          <a:solidFill>
                            <a:sysClr val="windowText" lastClr="000000"/>
                          </a:solidFill>
                        </a:rPr>
                        <a:t>=</a:t>
                      </a:r>
                      <a:endParaRPr lang="en-US" altLang="zh-CN" sz="2000" b="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0" kern="1200" dirty="0">
                          <a:solidFill>
                            <a:sysClr val="windowText" lastClr="000000"/>
                          </a:solidFill>
                        </a:rPr>
                        <a:t>乘法赋值运算符</a:t>
                      </a:r>
                      <a:endParaRPr lang="zh-CN" altLang="en-US" sz="2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2000" b="0" kern="1200">
                          <a:solidFill>
                            <a:sysClr val="windowText" lastClr="000000"/>
                          </a:solidFill>
                        </a:rPr>
                        <a:t>c *= a 等效于 c = c * a</a:t>
                      </a:r>
                      <a:endParaRPr lang="pt-BR" sz="2000" b="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63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b="0" kern="1200">
                          <a:solidFill>
                            <a:sysClr val="windowText" lastClr="000000"/>
                          </a:solidFill>
                        </a:rPr>
                        <a:t>/=</a:t>
                      </a:r>
                      <a:endParaRPr lang="en-US" altLang="zh-CN" sz="2000" b="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0" kern="1200" dirty="0">
                          <a:solidFill>
                            <a:sysClr val="windowText" lastClr="000000"/>
                          </a:solidFill>
                        </a:rPr>
                        <a:t>除法赋值运算符</a:t>
                      </a:r>
                      <a:endParaRPr lang="zh-CN" altLang="en-US" sz="2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2000" b="0" kern="1200">
                          <a:solidFill>
                            <a:sysClr val="windowText" lastClr="000000"/>
                          </a:solidFill>
                        </a:rPr>
                        <a:t>c /= a 等效于 c = c / a</a:t>
                      </a:r>
                      <a:endParaRPr lang="pt-BR" sz="2000" b="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63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b="0" kern="1200" dirty="0">
                          <a:solidFill>
                            <a:sysClr val="windowText" lastClr="000000"/>
                          </a:solidFill>
                        </a:rPr>
                        <a:t>//=</a:t>
                      </a:r>
                      <a:endParaRPr lang="en-US" altLang="zh-CN" sz="2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0" kern="1200" dirty="0">
                          <a:solidFill>
                            <a:sysClr val="windowText" lastClr="000000"/>
                          </a:solidFill>
                        </a:rPr>
                        <a:t>取整除赋值运算符</a:t>
                      </a:r>
                      <a:endParaRPr lang="zh-CN" altLang="en-US" sz="2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2000" b="0" kern="1200" dirty="0">
                          <a:solidFill>
                            <a:sysClr val="windowText" lastClr="000000"/>
                          </a:solidFill>
                        </a:rPr>
                        <a:t>c //= a 等效于 c = c // a</a:t>
                      </a:r>
                      <a:endParaRPr lang="pt-BR" sz="2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93331"/>
                  </a:ext>
                </a:extLst>
              </a:tr>
              <a:tr h="42463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b="0" kern="1200">
                          <a:solidFill>
                            <a:sysClr val="windowText" lastClr="000000"/>
                          </a:solidFill>
                        </a:rPr>
                        <a:t>%=</a:t>
                      </a:r>
                      <a:endParaRPr lang="en-US" altLang="zh-CN" sz="2000" b="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0" kern="1200">
                          <a:solidFill>
                            <a:sysClr val="windowText" lastClr="000000"/>
                          </a:solidFill>
                        </a:rPr>
                        <a:t>取模赋值运算符</a:t>
                      </a:r>
                      <a:endParaRPr lang="zh-CN" altLang="en-US" sz="2000" b="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2000" b="0" kern="1200" dirty="0">
                          <a:solidFill>
                            <a:sysClr val="windowText" lastClr="000000"/>
                          </a:solidFill>
                        </a:rPr>
                        <a:t>c %= a 等效于 c = c % a</a:t>
                      </a:r>
                      <a:endParaRPr lang="pt-BR" sz="2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63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0" kern="1200">
                          <a:solidFill>
                            <a:sysClr val="windowText" lastClr="000000"/>
                          </a:solidFill>
                        </a:rPr>
                        <a:t>**</a:t>
                      </a:r>
                      <a:r>
                        <a:rPr lang="en-US" altLang="zh-CN" sz="2000" b="0" kern="1200">
                          <a:solidFill>
                            <a:sysClr val="windowText" lastClr="000000"/>
                          </a:solidFill>
                        </a:rPr>
                        <a:t>=</a:t>
                      </a:r>
                      <a:endParaRPr lang="en-US" altLang="zh-CN" sz="2000" b="0" kern="120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2000" b="0" kern="1200" dirty="0">
                          <a:solidFill>
                            <a:sysClr val="windowText" lastClr="000000"/>
                          </a:solidFill>
                        </a:rPr>
                        <a:t>幂赋值运算符</a:t>
                      </a:r>
                      <a:endParaRPr lang="zh-CN" altLang="en-US" sz="2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2000" b="0" kern="1200" dirty="0">
                          <a:solidFill>
                            <a:sysClr val="windowText" lastClr="000000"/>
                          </a:solidFill>
                        </a:rPr>
                        <a:t>c **= a 等效于 c = c ** a</a:t>
                      </a:r>
                      <a:endParaRPr lang="pt-BR" sz="2000" b="0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07451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>
                <a:sym typeface="+mn-ea"/>
              </a:rPr>
              <a:t>2</a:t>
            </a:r>
            <a:r>
              <a:rPr altLang="zh-CN" dirty="0">
                <a:sym typeface="+mn-ea"/>
              </a:rPr>
              <a:t>.</a:t>
            </a:r>
            <a:r>
              <a:rPr lang="en-US" altLang="zh-CN" dirty="0">
                <a:sym typeface="+mn-ea"/>
              </a:rPr>
              <a:t>4</a:t>
            </a:r>
            <a:r>
              <a:rPr altLang="zh-CN" dirty="0">
                <a:sym typeface="+mn-ea"/>
              </a:rPr>
              <a:t>.5  位运算符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4DCF440-BA98-432A-9B98-819949A62E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341743"/>
              </p:ext>
            </p:extLst>
          </p:nvPr>
        </p:nvGraphicFramePr>
        <p:xfrm>
          <a:off x="181610" y="1615331"/>
          <a:ext cx="11648896" cy="49072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97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6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5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bg1"/>
                          </a:solidFill>
                        </a:rPr>
                        <a:t>运算符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bg1"/>
                          </a:solidFill>
                        </a:rPr>
                        <a:t>描述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bg1"/>
                          </a:solidFill>
                        </a:rPr>
                        <a:t>实例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按位与运算符：参与运算的两个值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如果两个相应位都为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1,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则该位的结果为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1,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否则为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(a &amp; b) 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输出结果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12 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，</a:t>
                      </a:r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二进制解释：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0000 1100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按位或运算符：只要对应的二个二进位有一个为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时，结果位就为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(a | b) 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输出结果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61 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，</a:t>
                      </a:r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二进制解释：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0011 1101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按位异或运算符：当两对应的二进位相异时，结果为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(a ^ b) 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输出结果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49 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，</a:t>
                      </a:r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二进制解释：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0011 0001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~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按位取反运算符：对数据的每个二进制位取反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即把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变为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0,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把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变为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。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~x 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类似于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-x-1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(~a ) 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输出结果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-61 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，二进制解释：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1100 0011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， 一个有符号二进制数的补码形式。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&lt;&lt;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左移动运算符：运算数的各二进位全部左移若干位，由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"&lt;&lt;"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右边的数指定移动的位数，高位丢弃，低位补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 &lt;&lt; 2 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输出结果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240 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，</a:t>
                      </a:r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二进制解释：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1111 0000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&gt;&gt;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右移动运算符：把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"&gt;&gt;"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左边的运算数的各二进位全部右移若干位，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"&gt;&gt;"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右边的数指定移动的位数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a &gt;&gt; 2 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输出结果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，</a:t>
                      </a:r>
                      <a:endParaRPr lang="en-US" altLang="zh-CN" sz="2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二进制解释：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0000 1111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CBA1DBB-B61D-40D6-B1F3-AA030E6BB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10" y="964519"/>
            <a:ext cx="102092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下表中变量 a 为 60，b 为 13二进制格式如下：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2"/>
              </a:rPr>
              <a:t>a = 0011 1100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2"/>
              </a:rPr>
              <a:t>  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2"/>
              </a:rPr>
              <a:t>b = 0000 1101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zh-CN" altLang="zh-CN" sz="4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6296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>
                <a:sym typeface="+mn-ea"/>
              </a:rPr>
              <a:t>2</a:t>
            </a:r>
            <a:r>
              <a:rPr altLang="zh-CN" dirty="0">
                <a:sym typeface="+mn-ea"/>
              </a:rPr>
              <a:t>.</a:t>
            </a:r>
            <a:r>
              <a:rPr lang="en-US" altLang="zh-CN" dirty="0">
                <a:sym typeface="+mn-ea"/>
              </a:rPr>
              <a:t>4</a:t>
            </a:r>
            <a:r>
              <a:rPr altLang="zh-CN" dirty="0">
                <a:sym typeface="+mn-ea"/>
              </a:rPr>
              <a:t>.6  成员运算符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</p:nvPr>
        </p:nvSpPr>
        <p:spPr>
          <a:xfrm>
            <a:off x="565785" y="1067435"/>
            <a:ext cx="10708640" cy="636270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 Python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中，成员运算符用于测试序列中是否包含指定的成员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>
              <a:buNone/>
            </a:pPr>
            <a:endParaRPr lang="en-US" altLang="zh-CN" dirty="0">
              <a:sym typeface="+mn-ea"/>
            </a:endParaRPr>
          </a:p>
          <a:p>
            <a:pPr lvl="0"/>
            <a:endParaRPr lang="en-US" altLang="zh-CN" dirty="0">
              <a:sym typeface="+mn-ea"/>
            </a:endParaRPr>
          </a:p>
          <a:p>
            <a:pPr lvl="0"/>
            <a:endParaRPr lang="en-US" altLang="zh-CN" dirty="0">
              <a:sym typeface="+mn-ea"/>
            </a:endParaRPr>
          </a:p>
          <a:p>
            <a:pPr lvl="0"/>
            <a:endParaRPr lang="zh-CN" altLang="zh-CN" dirty="0"/>
          </a:p>
        </p:txBody>
      </p:sp>
      <p:sp>
        <p:nvSpPr>
          <p:cNvPr id="100" name="文本框 99"/>
          <p:cNvSpPr txBox="1"/>
          <p:nvPr/>
        </p:nvSpPr>
        <p:spPr>
          <a:xfrm>
            <a:off x="707390" y="379285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58445"/>
            <a:r>
              <a:rPr lang="zh-CN">
                <a:cs typeface="方正书宋简体" charset="0"/>
              </a:rPr>
              <a:t>示例代码如下：</a:t>
            </a:r>
            <a:endParaRPr lang="zh-CN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3E8306D-F68D-46EF-A0CA-7834BD1EF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523731"/>
              </p:ext>
            </p:extLst>
          </p:nvPr>
        </p:nvGraphicFramePr>
        <p:xfrm>
          <a:off x="707390" y="1959346"/>
          <a:ext cx="6999315" cy="389035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05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3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0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532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bg1"/>
                          </a:solidFill>
                        </a:rPr>
                        <a:t>运算符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bg1"/>
                          </a:solidFill>
                        </a:rPr>
                        <a:t>描述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bg1"/>
                          </a:solidFill>
                        </a:rPr>
                        <a:t>实例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912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如果在指定的序列中找到值返回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True，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否则返回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False。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 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在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 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序列中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如果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 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在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 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序列中返回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True。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8912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not 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如果在指定的序列中没有找到值返回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True，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否则返回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False。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 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不在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 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序列中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如果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 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不在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y 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序列中返回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True。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1D0E9F05-966A-433E-B420-7B5B6722E17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126" y="1959346"/>
            <a:ext cx="3554484" cy="381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96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kern="1200" dirty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zh-CN" altLang="zh-CN" kern="1200" dirty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.1 Python语法特点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43989" y="1625984"/>
            <a:ext cx="10504022" cy="337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1800" b="1" kern="1200" cap="none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1. </a:t>
            </a:r>
            <a:r>
              <a:rPr kumimoji="0" lang="zh-CN" altLang="zh-CN" sz="1800" b="1" kern="1200" cap="none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注释</a:t>
            </a:r>
            <a:r>
              <a:rPr kumimoji="0" lang="zh-CN" altLang="en-US" sz="1800" b="1" kern="1200" cap="none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语句</a:t>
            </a:r>
            <a:endParaRPr kumimoji="0" lang="en-US" altLang="zh-CN" sz="1800" b="1" kern="1200" cap="none" normalizeH="0" baseline="0" noProof="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en-US" altLang="zh-CN" sz="1800" b="1" kern="1200" cap="none" normalizeH="0" baseline="0" noProof="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    </a:t>
            </a:r>
            <a:r>
              <a:rPr lang="zh-CN" altLang="en-US" dirty="0"/>
              <a:t>对程序代码进行必要的解释说明，便于人们理解程序，增加代码的可读性，</a:t>
            </a:r>
            <a:r>
              <a:rPr lang="zh-CN" altLang="en-US" dirty="0">
                <a:solidFill>
                  <a:srgbClr val="FF0000"/>
                </a:solidFill>
              </a:rPr>
              <a:t>在程序运行时不被执行</a:t>
            </a:r>
            <a:endParaRPr lang="en-US" altLang="zh-CN" dirty="0">
              <a:solidFill>
                <a:srgbClr val="FF0000"/>
              </a:solidFill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kumimoji="0" lang="zh-CN" altLang="zh-CN" kern="1200" cap="none" normalizeH="0" baseline="0" noProof="0" dirty="0">
                <a:latin typeface="+mn-lt"/>
                <a:ea typeface="+mn-ea"/>
                <a:cs typeface="+mn-cs"/>
              </a:rPr>
              <a:t>      单行注释（</a:t>
            </a:r>
            <a:r>
              <a:rPr kumimoji="0" lang="en-US" altLang="zh-CN" kern="1200" cap="none" normalizeH="0" baseline="0" noProof="0" dirty="0">
                <a:latin typeface="+mn-lt"/>
                <a:ea typeface="+mn-ea"/>
                <a:cs typeface="+mn-cs"/>
              </a:rPr>
              <a:t>#</a:t>
            </a:r>
            <a:r>
              <a:rPr kumimoji="0" lang="zh-CN" altLang="zh-CN" kern="1200" cap="none" normalizeH="0" baseline="0" noProof="0" dirty="0">
                <a:latin typeface="+mn-lt"/>
                <a:ea typeface="+mn-ea"/>
                <a:cs typeface="+mn-cs"/>
              </a:rPr>
              <a:t>）</a:t>
            </a:r>
            <a:endParaRPr kumimoji="0" lang="en-US" altLang="zh-CN" kern="1200" cap="none" normalizeH="0" baseline="0" noProof="0" dirty="0">
              <a:latin typeface="+mn-lt"/>
              <a:ea typeface="+mn-ea"/>
              <a:cs typeface="+mn-cs"/>
            </a:endParaRPr>
          </a:p>
          <a:p>
            <a:pPr lvl="1">
              <a:lnSpc>
                <a:spcPct val="150000"/>
              </a:lnSpc>
              <a:defRPr/>
            </a:pPr>
            <a:r>
              <a:rPr kumimoji="0" lang="en-US" altLang="zh-CN" kern="1200" cap="none" normalizeH="0" baseline="0" noProof="0" dirty="0">
                <a:latin typeface="+mn-lt"/>
                <a:ea typeface="+mn-ea"/>
                <a:cs typeface="+mn-cs"/>
              </a:rPr>
              <a:t>                    </a:t>
            </a:r>
            <a:r>
              <a:rPr kumimoji="0" lang="zh-CN" altLang="en-US" kern="1200" cap="none" normalizeH="0" baseline="0" noProof="0" dirty="0">
                <a:latin typeface="+mn-lt"/>
                <a:ea typeface="+mn-ea"/>
                <a:cs typeface="+mn-cs"/>
              </a:rPr>
              <a:t>推荐在</a:t>
            </a:r>
            <a:r>
              <a:rPr kumimoji="0" lang="en-US" altLang="zh-CN" kern="1200" cap="none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#</a:t>
            </a:r>
            <a:r>
              <a:rPr kumimoji="0" lang="zh-CN" altLang="en-US" kern="1200" cap="none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号后添加一个空格</a:t>
            </a:r>
            <a:r>
              <a:rPr kumimoji="0" lang="zh-CN" altLang="en-US" kern="1200" cap="none" normalizeH="0" baseline="0" noProof="0" dirty="0">
                <a:latin typeface="+mn-lt"/>
                <a:ea typeface="+mn-ea"/>
                <a:cs typeface="+mn-cs"/>
              </a:rPr>
              <a:t>，若</a:t>
            </a:r>
            <a:r>
              <a:rPr kumimoji="0" lang="en-US" altLang="zh-CN" kern="1200" cap="none" normalizeH="0" baseline="0" noProof="0" dirty="0">
                <a:latin typeface="+mn-lt"/>
                <a:ea typeface="+mn-ea"/>
                <a:cs typeface="+mn-cs"/>
              </a:rPr>
              <a:t>#</a:t>
            </a:r>
            <a:r>
              <a:rPr kumimoji="0" lang="zh-CN" altLang="en-US" kern="1200" cap="none" normalizeH="0" baseline="0" noProof="0" dirty="0">
                <a:latin typeface="+mn-lt"/>
                <a:ea typeface="+mn-ea"/>
                <a:cs typeface="+mn-cs"/>
              </a:rPr>
              <a:t>前有</a:t>
            </a:r>
            <a:r>
              <a:rPr kumimoji="0" lang="en-US" altLang="zh-CN" kern="1200" cap="none" normalizeH="0" baseline="0" noProof="0" dirty="0">
                <a:latin typeface="+mn-lt"/>
                <a:ea typeface="+mn-ea"/>
                <a:cs typeface="+mn-cs"/>
              </a:rPr>
              <a:t>Python</a:t>
            </a:r>
            <a:r>
              <a:rPr kumimoji="0" lang="zh-CN" altLang="en-US" kern="1200" cap="none" normalizeH="0" baseline="0" noProof="0" dirty="0">
                <a:latin typeface="+mn-lt"/>
                <a:ea typeface="+mn-ea"/>
                <a:cs typeface="+mn-cs"/>
              </a:rPr>
              <a:t>语句，建议使用两个空格隔开</a:t>
            </a:r>
            <a:endParaRPr kumimoji="0" lang="en-US" altLang="zh-CN" kern="1200" cap="none" normalizeH="0" baseline="0" noProof="0" dirty="0">
              <a:latin typeface="+mn-lt"/>
              <a:ea typeface="+mn-ea"/>
              <a:cs typeface="+mn-cs"/>
            </a:endParaRPr>
          </a:p>
          <a:p>
            <a:pPr lvl="1">
              <a:lnSpc>
                <a:spcPct val="150000"/>
              </a:lnSpc>
              <a:defRPr/>
            </a:pPr>
            <a:endParaRPr kumimoji="0" lang="zh-CN" altLang="zh-CN" kern="1200" cap="none" normalizeH="0" baseline="0" noProof="0" dirty="0">
              <a:latin typeface="+mn-lt"/>
              <a:ea typeface="+mn-ea"/>
              <a:cs typeface="+mn-cs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l"/>
              <a:defRPr/>
            </a:pPr>
            <a:r>
              <a:rPr kumimoji="0" lang="zh-CN" altLang="zh-CN" kern="1200" cap="none" normalizeH="0" baseline="0" noProof="0" dirty="0">
                <a:latin typeface="+mn-lt"/>
                <a:ea typeface="+mn-ea"/>
                <a:cs typeface="+mn-cs"/>
              </a:rPr>
              <a:t>      多行注释（3 个单引号（'''）或 双引号（"""））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14227" y="3313048"/>
            <a:ext cx="5839068" cy="338554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print("Hello World!")   # </a:t>
            </a:r>
            <a:r>
              <a:rPr lang="zh-CN" altLang="en-US" sz="1600" dirty="0"/>
              <a:t>只是一个出现在代码后的单行注释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33761" y="4779088"/>
            <a:ext cx="3685735" cy="1200329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zh-CN" dirty="0"/>
              <a:t>'''</a:t>
            </a:r>
          </a:p>
          <a:p>
            <a:r>
              <a:rPr lang="zh-CN" altLang="en-US" dirty="0"/>
              <a:t>用</a:t>
            </a:r>
            <a:r>
              <a:rPr lang="en-US" altLang="zh-CN" dirty="0"/>
              <a:t>3</a:t>
            </a:r>
            <a:r>
              <a:rPr lang="zh-CN" altLang="en-US" dirty="0"/>
              <a:t>个单引号标识的多行注释</a:t>
            </a:r>
          </a:p>
          <a:p>
            <a:r>
              <a:rPr lang="zh-CN" altLang="en-US" dirty="0"/>
              <a:t>用</a:t>
            </a:r>
            <a:r>
              <a:rPr lang="en-US" altLang="zh-CN" dirty="0"/>
              <a:t>3</a:t>
            </a:r>
            <a:r>
              <a:rPr lang="zh-CN" altLang="en-US" dirty="0"/>
              <a:t>个单引号标识的多行注释</a:t>
            </a:r>
          </a:p>
          <a:p>
            <a:r>
              <a:rPr lang="en-US" altLang="zh-CN" dirty="0"/>
              <a:t>'''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2538705" y="918217"/>
            <a:ext cx="9325528" cy="5111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掌握一门编程语言，首先要掌握语言的语法和语义规范。</a:t>
            </a:r>
          </a:p>
        </p:txBody>
      </p:sp>
    </p:spTree>
    <p:extLst>
      <p:ext uri="{BB962C8B-B14F-4D97-AF65-F5344CB8AC3E}">
        <p14:creationId xmlns:p14="http://schemas.microsoft.com/office/powerpoint/2010/main" val="186024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>
                <a:sym typeface="+mn-ea"/>
              </a:rPr>
              <a:t>2</a:t>
            </a:r>
            <a:r>
              <a:rPr altLang="zh-CN" dirty="0">
                <a:sym typeface="+mn-ea"/>
              </a:rPr>
              <a:t>.</a:t>
            </a:r>
            <a:r>
              <a:rPr lang="en-US" altLang="zh-CN" dirty="0">
                <a:sym typeface="+mn-ea"/>
              </a:rPr>
              <a:t>4</a:t>
            </a:r>
            <a:r>
              <a:rPr altLang="zh-CN" dirty="0">
                <a:sym typeface="+mn-ea"/>
              </a:rPr>
              <a:t>.7  标识运算符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7B6028D-A7EA-4BDB-9DA3-B11A2D97264A}"/>
              </a:ext>
            </a:extLst>
          </p:cNvPr>
          <p:cNvSpPr txBox="1"/>
          <p:nvPr/>
        </p:nvSpPr>
        <p:spPr>
          <a:xfrm>
            <a:off x="9172511" y="1039668"/>
            <a:ext cx="202652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&gt;&gt;&gt; a = 100</a:t>
            </a:r>
          </a:p>
          <a:p>
            <a:r>
              <a:rPr lang="en-US" altLang="zh-CN" dirty="0"/>
              <a:t>&gt;&gt;&gt; b = 100</a:t>
            </a:r>
          </a:p>
          <a:p>
            <a:r>
              <a:rPr lang="en-US" altLang="zh-CN" dirty="0"/>
              <a:t>&gt;&gt;&gt; a is b</a:t>
            </a:r>
          </a:p>
          <a:p>
            <a:r>
              <a:rPr lang="en-US" altLang="zh-CN" dirty="0"/>
              <a:t>True</a:t>
            </a:r>
          </a:p>
          <a:p>
            <a:r>
              <a:rPr lang="en-US" altLang="zh-CN" dirty="0"/>
              <a:t>&gt;&gt;&gt; c = 200</a:t>
            </a:r>
          </a:p>
          <a:p>
            <a:r>
              <a:rPr lang="en-US" altLang="zh-CN" dirty="0"/>
              <a:t>&gt;&gt;&gt; a is c</a:t>
            </a:r>
          </a:p>
          <a:p>
            <a:r>
              <a:rPr lang="en-US" altLang="zh-CN" dirty="0"/>
              <a:t>False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C528C48-A249-402F-8AC2-469478F5E143}"/>
              </a:ext>
            </a:extLst>
          </p:cNvPr>
          <p:cNvSpPr txBox="1"/>
          <p:nvPr/>
        </p:nvSpPr>
        <p:spPr>
          <a:xfrm>
            <a:off x="9228352" y="3531208"/>
            <a:ext cx="20265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&gt;&gt;&gt; a = 10000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&gt;&gt;&gt; b = 10000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&gt;&gt;&gt; a is b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0501D5-8C65-4458-866D-F61E113ED360}"/>
              </a:ext>
            </a:extLst>
          </p:cNvPr>
          <p:cNvSpPr txBox="1"/>
          <p:nvPr/>
        </p:nvSpPr>
        <p:spPr>
          <a:xfrm>
            <a:off x="8827604" y="5331431"/>
            <a:ext cx="3135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只在小数据时引用相同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FF0000"/>
                </a:solidFill>
              </a:rPr>
              <a:t>可以通过</a:t>
            </a:r>
            <a:r>
              <a:rPr lang="en-US" altLang="zh-CN" b="1" dirty="0">
                <a:solidFill>
                  <a:srgbClr val="FF0000"/>
                </a:solidFill>
              </a:rPr>
              <a:t>id()</a:t>
            </a:r>
            <a:r>
              <a:rPr lang="zh-CN" altLang="en-US" b="1" dirty="0">
                <a:solidFill>
                  <a:srgbClr val="FF0000"/>
                </a:solidFill>
              </a:rPr>
              <a:t>查看引用地址</a:t>
            </a: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42E1F3C7-E735-49D1-B219-B01474D5B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341092"/>
              </p:ext>
            </p:extLst>
          </p:nvPr>
        </p:nvGraphicFramePr>
        <p:xfrm>
          <a:off x="317423" y="1522962"/>
          <a:ext cx="7724508" cy="446248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06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1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6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1625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bg1"/>
                          </a:solidFill>
                        </a:rPr>
                        <a:t>运算符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bg1"/>
                          </a:solidFill>
                        </a:rPr>
                        <a:t>描述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bg1"/>
                          </a:solidFill>
                        </a:rPr>
                        <a:t>实例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042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is 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是判断两个标识符是不是引用自一个对象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solidFill>
                            <a:schemeClr val="tx1"/>
                          </a:solidFill>
                        </a:rPr>
                        <a:t>x is y</a:t>
                      </a: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</a:rPr>
                        <a:t>类似 </a:t>
                      </a:r>
                      <a:r>
                        <a:rPr lang="en-US" sz="2000" b="1">
                          <a:solidFill>
                            <a:schemeClr val="tx1"/>
                          </a:solidFill>
                        </a:rPr>
                        <a:t>id(x) == id(y)</a:t>
                      </a: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 , 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</a:rPr>
                        <a:t>如果引用的是同一个对象则返回 </a:t>
                      </a: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True，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</a:rPr>
                        <a:t>否则返回 </a:t>
                      </a: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0429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is 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is not 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是判断两个标识符是不是引用自不同对象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x is not y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， 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类似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id(a) != id(b)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。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如果引用的不是同一个对象则返回结果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True，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否则返回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False。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8827604" y="1085834"/>
            <a:ext cx="2944097" cy="3970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&gt;&gt;&gt; a=10000</a:t>
            </a:r>
          </a:p>
          <a:p>
            <a:r>
              <a:rPr lang="en-US" altLang="zh-CN" dirty="0"/>
              <a:t>&gt;&gt;&gt; b=10000</a:t>
            </a:r>
          </a:p>
          <a:p>
            <a:r>
              <a:rPr lang="en-US" altLang="zh-CN" dirty="0"/>
              <a:t>&gt;&gt;&gt; a is b</a:t>
            </a:r>
          </a:p>
          <a:p>
            <a:r>
              <a:rPr lang="en-US" altLang="zh-CN" dirty="0"/>
              <a:t>False</a:t>
            </a:r>
          </a:p>
          <a:p>
            <a:r>
              <a:rPr lang="en-US" altLang="zh-CN" dirty="0"/>
              <a:t>&gt;&gt;&gt; id(a)</a:t>
            </a:r>
          </a:p>
          <a:p>
            <a:r>
              <a:rPr lang="en-US" altLang="zh-CN" dirty="0"/>
              <a:t>59977952</a:t>
            </a:r>
          </a:p>
          <a:p>
            <a:r>
              <a:rPr lang="en-US" altLang="zh-CN" dirty="0"/>
              <a:t>&gt;&gt;&gt; id(b)</a:t>
            </a:r>
          </a:p>
          <a:p>
            <a:r>
              <a:rPr lang="en-US" altLang="zh-CN" dirty="0"/>
              <a:t>59977984</a:t>
            </a:r>
          </a:p>
          <a:p>
            <a:r>
              <a:rPr lang="en-US" altLang="zh-CN" dirty="0"/>
              <a:t>&gt;&gt;&gt; a=100</a:t>
            </a:r>
          </a:p>
          <a:p>
            <a:r>
              <a:rPr lang="en-US" altLang="zh-CN" dirty="0"/>
              <a:t>&gt;&gt;&gt; b=100</a:t>
            </a:r>
          </a:p>
          <a:p>
            <a:r>
              <a:rPr lang="en-US" altLang="zh-CN" dirty="0"/>
              <a:t>&gt;&gt;&gt; id(a)</a:t>
            </a:r>
          </a:p>
          <a:p>
            <a:r>
              <a:rPr lang="en-US" altLang="zh-CN" dirty="0"/>
              <a:t>2045636064</a:t>
            </a:r>
          </a:p>
          <a:p>
            <a:r>
              <a:rPr lang="en-US" altLang="zh-CN" dirty="0"/>
              <a:t>&gt;&gt;&gt; id (b)</a:t>
            </a:r>
          </a:p>
          <a:p>
            <a:r>
              <a:rPr lang="en-US" altLang="zh-CN" dirty="0"/>
              <a:t>2045636064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75861" y="6002993"/>
            <a:ext cx="85375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zh-CN" i="1" dirty="0"/>
              <a:t>is </a:t>
            </a:r>
            <a:r>
              <a:rPr lang="zh-CN" altLang="en-US" i="1" dirty="0"/>
              <a:t>与 </a:t>
            </a:r>
            <a:r>
              <a:rPr lang="en-US" altLang="zh-CN" i="1" dirty="0"/>
              <a:t>== </a:t>
            </a:r>
            <a:r>
              <a:rPr lang="zh-CN" altLang="en-US" i="1" dirty="0"/>
              <a:t>区别：</a:t>
            </a:r>
          </a:p>
          <a:p>
            <a:pPr latinLnBrk="1"/>
            <a:r>
              <a:rPr lang="en-US" altLang="zh-CN" i="1" dirty="0"/>
              <a:t>is </a:t>
            </a:r>
            <a:r>
              <a:rPr lang="zh-CN" altLang="en-US" i="1" dirty="0"/>
              <a:t>用于判断两个变量引用对象是否为同一个， </a:t>
            </a:r>
            <a:r>
              <a:rPr lang="en-US" altLang="zh-CN" i="1" dirty="0"/>
              <a:t>== </a:t>
            </a:r>
            <a:r>
              <a:rPr lang="zh-CN" altLang="en-US" i="1" dirty="0"/>
              <a:t>用于判断引用变量的值是否相等</a:t>
            </a:r>
          </a:p>
        </p:txBody>
      </p:sp>
      <p:sp>
        <p:nvSpPr>
          <p:cNvPr id="5" name="矩形 4"/>
          <p:cNvSpPr/>
          <p:nvPr/>
        </p:nvSpPr>
        <p:spPr>
          <a:xfrm>
            <a:off x="8805137" y="5141803"/>
            <a:ext cx="2966564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&gt;&gt;&gt; a=10000</a:t>
            </a:r>
          </a:p>
          <a:p>
            <a:r>
              <a:rPr lang="en-US" altLang="zh-CN" dirty="0"/>
              <a:t>&gt;&gt;&gt; b=10000</a:t>
            </a:r>
          </a:p>
          <a:p>
            <a:r>
              <a:rPr lang="en-US" altLang="zh-CN" dirty="0"/>
              <a:t>&gt;&gt;&gt; a==b</a:t>
            </a:r>
          </a:p>
          <a:p>
            <a:r>
              <a:rPr lang="en-US" altLang="zh-CN" dirty="0"/>
              <a:t>True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44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>
                <a:sym typeface="+mn-ea"/>
              </a:rPr>
              <a:t>2</a:t>
            </a:r>
            <a:r>
              <a:rPr lang="zh-CN" altLang="zh-CN" dirty="0">
                <a:sym typeface="+mn-ea"/>
              </a:rPr>
              <a:t>.</a:t>
            </a:r>
            <a:r>
              <a:rPr lang="en-US" altLang="zh-CN" dirty="0">
                <a:sym typeface="+mn-ea"/>
              </a:rPr>
              <a:t>4.</a:t>
            </a:r>
            <a:r>
              <a:rPr lang="zh-CN" altLang="zh-CN" dirty="0">
                <a:sym typeface="+mn-ea"/>
              </a:rPr>
              <a:t>8  运算符优先级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64404D4-0E73-43A9-ADC7-E8E1E850A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230638"/>
              </p:ext>
            </p:extLst>
          </p:nvPr>
        </p:nvGraphicFramePr>
        <p:xfrm>
          <a:off x="1313719" y="1174768"/>
          <a:ext cx="10375929" cy="5547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154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1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bg1"/>
                          </a:solidFill>
                        </a:rPr>
                        <a:t>运算符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bg1"/>
                          </a:solidFill>
                        </a:rPr>
                        <a:t>实例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solidFill>
                            <a:schemeClr val="tx1"/>
                          </a:solidFill>
                        </a:rPr>
                        <a:t>指数 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</a:rPr>
                        <a:t>最高优先级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~ + 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solidFill>
                            <a:schemeClr val="tx1"/>
                          </a:solidFill>
                        </a:rPr>
                        <a:t>按位翻转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</a:rPr>
                        <a:t>一元加号和减号 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</a:rPr>
                        <a:t>最后两个的方法名为 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+@ 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</a:rPr>
                        <a:t>和 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-@)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*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/ % //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solidFill>
                            <a:schemeClr val="tx1"/>
                          </a:solidFill>
                        </a:rPr>
                        <a:t>乘，除，取模和取整除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+ 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solidFill>
                            <a:schemeClr val="tx1"/>
                          </a:solidFill>
                        </a:rPr>
                        <a:t>加法减法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&gt;&gt; &lt;&lt;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solidFill>
                            <a:schemeClr val="tx1"/>
                          </a:solidFill>
                        </a:rPr>
                        <a:t>右移，左移运算符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solidFill>
                            <a:schemeClr val="tx1"/>
                          </a:solidFill>
                        </a:rPr>
                        <a:t>位 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'</a:t>
                      </a: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AND'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^ 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solidFill>
                            <a:schemeClr val="tx1"/>
                          </a:solidFill>
                        </a:rPr>
                        <a:t>位运算符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&lt;= &lt; &gt; 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solidFill>
                            <a:schemeClr val="tx1"/>
                          </a:solidFill>
                        </a:rPr>
                        <a:t>比较运算符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&lt;&gt; == 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solidFill>
                            <a:schemeClr val="tx1"/>
                          </a:solidFill>
                        </a:rPr>
                        <a:t>等于运算符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is 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标识运算符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in not 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solidFill>
                            <a:schemeClr val="tx1"/>
                          </a:solidFill>
                        </a:rPr>
                        <a:t>成员运算符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not or 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逻辑运算符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= %= /= //= -= += *= **=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赋值运算符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9828"/>
                  </a:ext>
                </a:extLst>
              </a:tr>
            </a:tbl>
          </a:graphicData>
        </a:graphic>
      </p:graphicFrame>
      <p:sp>
        <p:nvSpPr>
          <p:cNvPr id="6" name="下箭头 3">
            <a:extLst>
              <a:ext uri="{FF2B5EF4-FFF2-40B4-BE49-F238E27FC236}">
                <a16:creationId xmlns:a16="http://schemas.microsoft.com/office/drawing/2014/main" id="{9E9B9BD4-8125-466C-B386-EA6A12D30385}"/>
              </a:ext>
            </a:extLst>
          </p:cNvPr>
          <p:cNvSpPr/>
          <p:nvPr/>
        </p:nvSpPr>
        <p:spPr>
          <a:xfrm>
            <a:off x="502352" y="1352106"/>
            <a:ext cx="633037" cy="5370022"/>
          </a:xfrm>
          <a:prstGeom prst="downArrow">
            <a:avLst/>
          </a:prstGeom>
          <a:solidFill>
            <a:srgbClr val="FFF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高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低</a:t>
            </a:r>
          </a:p>
        </p:txBody>
      </p:sp>
      <p:sp>
        <p:nvSpPr>
          <p:cNvPr id="2" name="矩形 1"/>
          <p:cNvSpPr/>
          <p:nvPr/>
        </p:nvSpPr>
        <p:spPr>
          <a:xfrm>
            <a:off x="7312090" y="2378048"/>
            <a:ext cx="3946460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&gt;&gt;&gt; 12/2**2</a:t>
            </a:r>
          </a:p>
          <a:p>
            <a:r>
              <a:rPr lang="en-US" altLang="zh-CN" dirty="0"/>
              <a:t>3.0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297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491605" y="1150528"/>
            <a:ext cx="484759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en-US" altLang="zh-CN" sz="1800" b="1" noProof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2.  </a:t>
            </a:r>
            <a:r>
              <a:rPr lang="zh-CN" altLang="zh-CN" sz="1800" b="1" noProof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标准输出函数print ()</a:t>
            </a:r>
            <a:endParaRPr lang="zh-CN" altLang="zh-CN" sz="1800" b="1" noProof="0" dirty="0">
              <a:latin typeface="+mn-lt"/>
              <a:ea typeface="+mn-ea"/>
              <a:sym typeface="+mn-ea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zh-CN" altLang="zh-CN" sz="1800" noProof="0" dirty="0">
                <a:latin typeface="+mn-lt"/>
                <a:ea typeface="+mn-ea"/>
                <a:sym typeface="+mn-ea"/>
              </a:rPr>
              <a:t>格式如下：</a:t>
            </a: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zh-CN" altLang="zh-CN" sz="1800" b="1" noProof="0" dirty="0">
                <a:solidFill>
                  <a:srgbClr val="C00000"/>
                </a:solidFill>
                <a:latin typeface="+mn-lt"/>
                <a:ea typeface="+mn-ea"/>
                <a:sym typeface="+mn-ea"/>
              </a:rPr>
              <a:t>        print(value,…，sep=' ' ,end='\n') </a:t>
            </a:r>
          </a:p>
          <a:p>
            <a:pPr marL="285750" marR="0" indent="-2857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zh-CN" sz="1800" noProof="0" dirty="0">
                <a:latin typeface="+mn-lt"/>
                <a:ea typeface="+mn-ea"/>
                <a:sym typeface="+mn-ea"/>
              </a:rPr>
              <a:t> value 是表示输出对象，后面的省略号表示可以列出多个输出对象，以逗号隔开。</a:t>
            </a:r>
          </a:p>
          <a:p>
            <a:pPr marL="285750" marR="0" indent="-2857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zh-CN" sz="1800" noProof="0" dirty="0">
                <a:latin typeface="+mn-lt"/>
                <a:ea typeface="+mn-ea"/>
                <a:sym typeface="+mn-ea"/>
              </a:rPr>
              <a:t>sep 用于设置多个要输出信息之间的分隔符，默认值为一个空格。</a:t>
            </a:r>
          </a:p>
          <a:p>
            <a:pPr marL="285750" marR="0" indent="-2857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lang="zh-CN" altLang="zh-CN" sz="1800" noProof="0" dirty="0">
                <a:latin typeface="+mn-lt"/>
                <a:ea typeface="+mn-ea"/>
                <a:sym typeface="+mn-ea"/>
              </a:rPr>
              <a:t> end 表示 print语句的结束符号，默认值为换行符。</a:t>
            </a: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6094095" y="1353820"/>
            <a:ext cx="30480" cy="476186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>
                <a:sym typeface="+mn-ea"/>
              </a:rPr>
              <a:t>2.5 </a:t>
            </a:r>
            <a:r>
              <a:rPr lang="zh-CN" altLang="en-US" dirty="0">
                <a:sym typeface="+mn-ea"/>
              </a:rPr>
              <a:t>常用函数</a:t>
            </a:r>
            <a:endParaRPr lang="zh-CN" altLang="zh-CN" kern="1200" dirty="0">
              <a:solidFill>
                <a:srgbClr val="1B38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2258" y="1353820"/>
            <a:ext cx="544068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en-US" altLang="zh-CN" sz="1800" b="1" kern="1200" cap="none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1.  </a:t>
            </a:r>
            <a:r>
              <a:rPr kumimoji="0" lang="zh-CN" altLang="zh-CN" sz="1800" b="1" kern="1200" cap="none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标准输入函数</a:t>
            </a:r>
            <a:r>
              <a:rPr lang="zh-CN" altLang="zh-CN" sz="1800" b="1" noProof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input()</a:t>
            </a:r>
            <a:endParaRPr kumimoji="0" lang="zh-CN" altLang="zh-CN" sz="1800" b="1" kern="1200" cap="none" normalizeH="0" baseline="0" noProof="0" dirty="0">
              <a:latin typeface="+mn-lt"/>
              <a:ea typeface="+mn-ea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en-US" altLang="zh-CN" sz="1800" kern="1200" cap="none" normalizeH="0" baseline="0" noProof="0" dirty="0">
                <a:latin typeface="+mn-lt"/>
                <a:ea typeface="+mn-ea"/>
                <a:cs typeface="+mn-cs"/>
              </a:rPr>
              <a:t>      </a:t>
            </a:r>
            <a:r>
              <a:rPr lang="zh-CN" altLang="en-US" dirty="0"/>
              <a:t>接收</a:t>
            </a: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通过键盘输入</a:t>
            </a:r>
            <a:r>
              <a:rPr kumimoji="0" lang="zh-CN" altLang="en-US" sz="1800" kern="1200" cap="none" normalizeH="0" baseline="0" noProof="0" dirty="0">
                <a:latin typeface="+mn-lt"/>
                <a:ea typeface="+mn-ea"/>
                <a:cs typeface="+mn-cs"/>
              </a:rPr>
              <a:t>的</a:t>
            </a: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数据</a:t>
            </a:r>
            <a:r>
              <a:rPr kumimoji="0" lang="zh-CN" altLang="en-US" sz="1800" kern="1200" cap="none" normalizeH="0" baseline="0" noProof="0" dirty="0">
                <a:latin typeface="+mn-lt"/>
                <a:ea typeface="+mn-ea"/>
                <a:cs typeface="+mn-cs"/>
              </a:rPr>
              <a:t>，返回字符串。</a:t>
            </a:r>
            <a:endParaRPr kumimoji="0" lang="en-US" altLang="zh-CN" sz="1800" kern="1200" cap="none" normalizeH="0" baseline="0" noProof="0" dirty="0">
              <a:latin typeface="+mn-lt"/>
              <a:ea typeface="+mn-ea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en-US" altLang="zh-CN" sz="1800" kern="1200" cap="none" normalizeH="0" baseline="0" noProof="0" dirty="0">
                <a:latin typeface="+mn-lt"/>
                <a:ea typeface="+mn-ea"/>
                <a:cs typeface="+mn-cs"/>
              </a:rPr>
              <a:t>      </a:t>
            </a: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格式如下：</a:t>
            </a: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b="1" kern="1200" cap="none" normalizeH="0" baseline="0" noProof="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        input([prompt]) </a:t>
            </a: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       其中，prompt 是可选参数，提示用户需要输入什么样的数据。当用户输入数据并按回车后，input 函数就会返回</a:t>
            </a:r>
            <a:r>
              <a:rPr kumimoji="0" lang="zh-CN" altLang="en-US" sz="1800" kern="1200" cap="none" normalizeH="0" baseline="0" noProof="0" dirty="0">
                <a:latin typeface="+mn-lt"/>
                <a:ea typeface="+mn-ea"/>
                <a:cs typeface="+mn-cs"/>
              </a:rPr>
              <a:t>用户输入的</a:t>
            </a:r>
            <a:r>
              <a:rPr kumimoji="0" lang="zh-CN" altLang="zh-CN" sz="1800" b="1" kern="1200" cap="none" normalizeH="0" baseline="0" noProof="0" dirty="0">
                <a:latin typeface="+mn-lt"/>
                <a:ea typeface="+mn-ea"/>
                <a:cs typeface="+mn-cs"/>
              </a:rPr>
              <a:t>字符串</a:t>
            </a: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，通常需要一个变量来接收用户输入的数据。</a:t>
            </a: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       name = input(“请输入</a:t>
            </a:r>
            <a:r>
              <a:rPr kumimoji="0" lang="zh-CN" altLang="en-US" sz="1800" kern="1200" cap="none" normalizeH="0" baseline="0" noProof="0" dirty="0">
                <a:latin typeface="+mn-lt"/>
                <a:ea typeface="+mn-ea"/>
                <a:cs typeface="+mn-cs"/>
              </a:rPr>
              <a:t>你</a:t>
            </a: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的姓名：") </a:t>
            </a:r>
          </a:p>
        </p:txBody>
      </p:sp>
      <p:sp>
        <p:nvSpPr>
          <p:cNvPr id="2" name="矩形 1"/>
          <p:cNvSpPr/>
          <p:nvPr/>
        </p:nvSpPr>
        <p:spPr>
          <a:xfrm>
            <a:off x="6770145" y="5004028"/>
            <a:ext cx="5131015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charset="0"/>
              <a:defRPr/>
            </a:pPr>
            <a:r>
              <a:rPr lang="zh-CN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print(“我最喜欢的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天气</a:t>
            </a:r>
            <a:r>
              <a:rPr lang="zh-CN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是”,"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阴天</a:t>
            </a:r>
            <a:r>
              <a:rPr lang="zh-CN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defRPr/>
            </a:pPr>
            <a:r>
              <a:rPr lang="zh-CN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print("我最喜欢的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天气</a:t>
            </a:r>
            <a:r>
              <a:rPr lang="zh-CN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是","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阴天</a:t>
            </a:r>
            <a:r>
              <a:rPr lang="zh-CN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",sep=',')</a:t>
            </a:r>
          </a:p>
          <a:p>
            <a:pPr>
              <a:lnSpc>
                <a:spcPct val="150000"/>
              </a:lnSpc>
              <a:buFont typeface="Wingdings" panose="05000000000000000000" charset="0"/>
              <a:defRPr/>
            </a:pPr>
            <a:r>
              <a:rPr lang="zh-CN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print("我最喜欢的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天气</a:t>
            </a:r>
            <a:r>
              <a:rPr lang="zh-CN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是","</a:t>
            </a:r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阴天</a:t>
            </a:r>
            <a:r>
              <a:rPr lang="zh-CN" altLang="zh-CN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",end='$’)</a:t>
            </a:r>
            <a:endParaRPr lang="en-US" altLang="zh-CN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36230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59361" y="1255168"/>
            <a:ext cx="102201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运用输入输出函数编写程序，能将华氏温度转换成摄氏温度。换算公式：</a:t>
            </a:r>
            <a:r>
              <a:rPr lang="en-US" altLang="zh-CN" dirty="0"/>
              <a:t>C=(F-32)*5/9</a:t>
            </a:r>
            <a:r>
              <a:rPr lang="zh-CN" altLang="zh-CN" dirty="0"/>
              <a:t>，其中</a:t>
            </a:r>
            <a:r>
              <a:rPr lang="en-US" altLang="zh-CN" dirty="0"/>
              <a:t>C</a:t>
            </a:r>
            <a:r>
              <a:rPr lang="zh-CN" altLang="zh-CN" dirty="0"/>
              <a:t>为摄氏温度，</a:t>
            </a:r>
            <a:r>
              <a:rPr lang="en-US" altLang="zh-CN" dirty="0"/>
              <a:t>F</a:t>
            </a:r>
            <a:r>
              <a:rPr lang="zh-CN" altLang="zh-CN" dirty="0"/>
              <a:t>为华氏温度。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59362" y="335071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F=</a:t>
            </a:r>
            <a:r>
              <a:rPr lang="en-US" altLang="zh-CN" dirty="0" err="1"/>
              <a:t>int</a:t>
            </a:r>
            <a:r>
              <a:rPr lang="en-US" altLang="zh-CN" dirty="0"/>
              <a:t>(input("</a:t>
            </a:r>
            <a:r>
              <a:rPr lang="zh-CN" altLang="en-US" dirty="0"/>
              <a:t>输入华氏温度：</a:t>
            </a:r>
            <a:r>
              <a:rPr lang="en-US" altLang="zh-CN" dirty="0"/>
              <a:t>"))</a:t>
            </a:r>
          </a:p>
          <a:p>
            <a:r>
              <a:rPr lang="en-US" altLang="zh-CN" dirty="0"/>
              <a:t>C=round((F-32)*5/9,1)</a:t>
            </a:r>
          </a:p>
          <a:p>
            <a:r>
              <a:rPr lang="en-US" altLang="zh-CN" dirty="0"/>
              <a:t>print("</a:t>
            </a:r>
            <a:r>
              <a:rPr lang="zh-CN" altLang="en-US" dirty="0"/>
              <a:t>华氏温度：</a:t>
            </a:r>
            <a:r>
              <a:rPr lang="en-US" altLang="zh-CN" dirty="0"/>
              <a:t>",F,"</a:t>
            </a:r>
            <a:r>
              <a:rPr lang="zh-CN" altLang="en-US" dirty="0"/>
              <a:t>对应的摄氏温度是：</a:t>
            </a:r>
            <a:r>
              <a:rPr lang="en-US" altLang="zh-CN" dirty="0"/>
              <a:t>",C)</a:t>
            </a:r>
            <a:endParaRPr lang="zh-CN" altLang="en-US" dirty="0"/>
          </a:p>
        </p:txBody>
      </p:sp>
      <p:sp>
        <p:nvSpPr>
          <p:cNvPr id="5" name="内容占位符 18"/>
          <p:cNvSpPr txBox="1">
            <a:spLocks/>
          </p:cNvSpPr>
          <p:nvPr/>
        </p:nvSpPr>
        <p:spPr>
          <a:xfrm>
            <a:off x="6114662" y="2257398"/>
            <a:ext cx="5181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dirty="0"/>
              <a:t>程序的基本编写方法</a:t>
            </a:r>
            <a:r>
              <a:rPr lang="en-US" altLang="zh-CN" b="1" dirty="0">
                <a:solidFill>
                  <a:srgbClr val="00B0F0"/>
                </a:solidFill>
              </a:rPr>
              <a:t>IPO</a:t>
            </a:r>
            <a:endParaRPr lang="zh-CN" altLang="en-US" b="1" dirty="0">
              <a:solidFill>
                <a:srgbClr val="00B0F0"/>
              </a:solidFill>
            </a:endParaRPr>
          </a:p>
          <a:p>
            <a:pPr>
              <a:defRPr/>
            </a:pPr>
            <a:r>
              <a:rPr lang="en-US" altLang="zh-CN" b="1" dirty="0"/>
              <a:t>I</a:t>
            </a:r>
            <a:r>
              <a:rPr lang="zh-CN" altLang="en-US" dirty="0"/>
              <a:t>：</a:t>
            </a:r>
            <a:r>
              <a:rPr lang="en-US" altLang="zh-CN" dirty="0"/>
              <a:t>Input </a:t>
            </a:r>
            <a:r>
              <a:rPr lang="zh-CN" altLang="en-US" dirty="0"/>
              <a:t>输入，程序的输入</a:t>
            </a:r>
          </a:p>
          <a:p>
            <a:pPr>
              <a:defRPr/>
            </a:pPr>
            <a:r>
              <a:rPr lang="en-US" altLang="zh-CN" b="1" dirty="0"/>
              <a:t>P</a:t>
            </a:r>
            <a:r>
              <a:rPr lang="zh-CN" altLang="en-US" dirty="0"/>
              <a:t>：</a:t>
            </a:r>
            <a:r>
              <a:rPr lang="en-US" altLang="zh-CN" dirty="0"/>
              <a:t>Process </a:t>
            </a:r>
            <a:r>
              <a:rPr lang="zh-CN" altLang="en-US" dirty="0"/>
              <a:t>处理，程序的主要逻辑</a:t>
            </a:r>
          </a:p>
          <a:p>
            <a:pPr>
              <a:defRPr/>
            </a:pPr>
            <a:r>
              <a:rPr lang="en-US" altLang="zh-CN" b="1" dirty="0"/>
              <a:t>O</a:t>
            </a:r>
            <a:r>
              <a:rPr lang="zh-CN" altLang="en-US" dirty="0"/>
              <a:t>：</a:t>
            </a:r>
            <a:r>
              <a:rPr lang="en-US" altLang="zh-CN" dirty="0"/>
              <a:t>Output </a:t>
            </a:r>
            <a:r>
              <a:rPr lang="zh-CN" altLang="en-US" dirty="0"/>
              <a:t>输出，程序的输出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sz="2400" dirty="0"/>
              <a:t>求解问题：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zh-CN" altLang="en-US" sz="2400" dirty="0"/>
              <a:t>     确定</a:t>
            </a:r>
            <a:r>
              <a:rPr lang="en-US" altLang="zh-CN" sz="2400" dirty="0"/>
              <a:t>IPO-&gt;</a:t>
            </a:r>
            <a:r>
              <a:rPr lang="zh-CN" altLang="en-US" sz="2400" dirty="0"/>
              <a:t>编写程序</a:t>
            </a:r>
            <a:r>
              <a:rPr lang="en-US" altLang="zh-CN" sz="2400" dirty="0"/>
              <a:t>-&gt;</a:t>
            </a:r>
            <a:r>
              <a:rPr lang="zh-CN" altLang="en-US" sz="2400" dirty="0"/>
              <a:t>调试程序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64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383710BA-43C0-46C7-BBAA-9A0831A0A6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1" t="11133" r="4975" b="7768"/>
          <a:stretch/>
        </p:blipFill>
        <p:spPr>
          <a:xfrm>
            <a:off x="240018" y="1067388"/>
            <a:ext cx="6664687" cy="4122932"/>
          </a:xfrm>
          <a:prstGeom prst="rect">
            <a:avLst/>
          </a:prstGeom>
        </p:spPr>
      </p:pic>
      <p:sp>
        <p:nvSpPr>
          <p:cNvPr id="19" name="内容占位符 18"/>
          <p:cNvSpPr>
            <a:spLocks noGrp="1"/>
          </p:cNvSpPr>
          <p:nvPr>
            <p:ph sz="half" idx="4294967295"/>
          </p:nvPr>
        </p:nvSpPr>
        <p:spPr>
          <a:xfrm>
            <a:off x="7010400" y="1636713"/>
            <a:ext cx="5181600" cy="435133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zh-CN" altLang="en-US" dirty="0"/>
              <a:t>程序的基本编写方法</a:t>
            </a:r>
            <a:r>
              <a:rPr lang="en-US" altLang="zh-CN" b="1" dirty="0">
                <a:solidFill>
                  <a:srgbClr val="00B0F0"/>
                </a:solidFill>
              </a:rPr>
              <a:t>IPO</a:t>
            </a:r>
            <a:endParaRPr lang="zh-CN" altLang="en-US" b="1" dirty="0">
              <a:solidFill>
                <a:srgbClr val="00B0F0"/>
              </a:solidFill>
            </a:endParaRPr>
          </a:p>
          <a:p>
            <a:pPr>
              <a:defRPr/>
            </a:pPr>
            <a:r>
              <a:rPr lang="en-US" altLang="zh-CN" b="1" dirty="0"/>
              <a:t>I</a:t>
            </a:r>
            <a:r>
              <a:rPr lang="zh-CN" altLang="en-US" dirty="0"/>
              <a:t>：</a:t>
            </a:r>
            <a:r>
              <a:rPr lang="en-US" altLang="zh-CN" dirty="0"/>
              <a:t>Input </a:t>
            </a:r>
            <a:r>
              <a:rPr lang="zh-CN" altLang="en-US" dirty="0"/>
              <a:t>输入，程序的输入</a:t>
            </a:r>
          </a:p>
          <a:p>
            <a:pPr>
              <a:defRPr/>
            </a:pPr>
            <a:r>
              <a:rPr lang="en-US" altLang="zh-CN" b="1" dirty="0"/>
              <a:t>P</a:t>
            </a:r>
            <a:r>
              <a:rPr lang="zh-CN" altLang="en-US" dirty="0"/>
              <a:t>：</a:t>
            </a:r>
            <a:r>
              <a:rPr lang="en-US" altLang="zh-CN" dirty="0"/>
              <a:t>Process </a:t>
            </a:r>
            <a:r>
              <a:rPr lang="zh-CN" altLang="en-US" dirty="0"/>
              <a:t>处理，程序的主要逻辑</a:t>
            </a:r>
          </a:p>
          <a:p>
            <a:pPr>
              <a:defRPr/>
            </a:pPr>
            <a:r>
              <a:rPr lang="en-US" altLang="zh-CN" b="1" dirty="0"/>
              <a:t>O</a:t>
            </a:r>
            <a:r>
              <a:rPr lang="zh-CN" altLang="en-US" dirty="0"/>
              <a:t>：</a:t>
            </a:r>
            <a:r>
              <a:rPr lang="en-US" altLang="zh-CN" dirty="0"/>
              <a:t>Output </a:t>
            </a:r>
            <a:r>
              <a:rPr lang="zh-CN" altLang="en-US" dirty="0"/>
              <a:t>输出，程序的输出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sz="2400" dirty="0"/>
              <a:t>求解问题：</a:t>
            </a:r>
            <a:endParaRPr lang="en-US" altLang="zh-CN" sz="2400" dirty="0"/>
          </a:p>
          <a:p>
            <a:pPr marL="0" indent="0">
              <a:buNone/>
              <a:defRPr/>
            </a:pPr>
            <a:r>
              <a:rPr lang="zh-CN" altLang="en-US" sz="2400" dirty="0"/>
              <a:t>     确定</a:t>
            </a:r>
            <a:r>
              <a:rPr lang="en-US" altLang="zh-CN" sz="2400" dirty="0"/>
              <a:t>IPO-&gt;</a:t>
            </a:r>
            <a:r>
              <a:rPr lang="zh-CN" altLang="en-US" sz="2400" dirty="0"/>
              <a:t>编写程序</a:t>
            </a:r>
            <a:r>
              <a:rPr lang="en-US" altLang="zh-CN" sz="2400" dirty="0"/>
              <a:t>-&gt;</a:t>
            </a:r>
            <a:r>
              <a:rPr lang="zh-CN" altLang="en-US" sz="2400" dirty="0"/>
              <a:t>调试程序</a:t>
            </a:r>
          </a:p>
        </p:txBody>
      </p:sp>
      <p:sp>
        <p:nvSpPr>
          <p:cNvPr id="3" name="圆角矩形 2"/>
          <p:cNvSpPr/>
          <p:nvPr/>
        </p:nvSpPr>
        <p:spPr>
          <a:xfrm flipV="1">
            <a:off x="181484" y="2480954"/>
            <a:ext cx="4962889" cy="504305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 flipV="1">
            <a:off x="674717" y="3392028"/>
            <a:ext cx="2689717" cy="440075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 flipV="1">
            <a:off x="674716" y="3999301"/>
            <a:ext cx="2689717" cy="440075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 flipV="1">
            <a:off x="674716" y="4648456"/>
            <a:ext cx="2689717" cy="440075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59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565849" y="860141"/>
            <a:ext cx="4847590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en-US" altLang="zh-CN" sz="1800" b="1" noProof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4. math</a:t>
            </a:r>
            <a:r>
              <a:rPr lang="zh-CN" altLang="en-US" sz="1800" b="1" noProof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库</a:t>
            </a:r>
            <a:endParaRPr lang="zh-CN" altLang="zh-CN" sz="1800" b="1" noProof="0" dirty="0">
              <a:latin typeface="+mn-lt"/>
              <a:ea typeface="+mn-ea"/>
              <a:sym typeface="+mn-ea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zh-CN" altLang="zh-CN" sz="1800" noProof="0" dirty="0">
                <a:latin typeface="+mn-lt"/>
                <a:ea typeface="+mn-ea"/>
                <a:sym typeface="+mn-ea"/>
              </a:rPr>
              <a:t>格式如下：</a:t>
            </a: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zh-CN" altLang="zh-CN" sz="1800" b="1" noProof="0" dirty="0">
                <a:solidFill>
                  <a:srgbClr val="C00000"/>
                </a:solidFill>
                <a:latin typeface="+mn-lt"/>
                <a:ea typeface="+mn-ea"/>
                <a:sym typeface="+mn-ea"/>
              </a:rPr>
              <a:t>        </a:t>
            </a:r>
            <a:r>
              <a:rPr lang="en-US" altLang="zh-CN" sz="1800" b="1" noProof="0" dirty="0">
                <a:solidFill>
                  <a:srgbClr val="00B0F0"/>
                </a:solidFill>
                <a:latin typeface="+mn-lt"/>
                <a:ea typeface="+mn-ea"/>
                <a:sym typeface="+mn-ea"/>
              </a:rPr>
              <a:t>import math</a:t>
            </a: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en-US" altLang="zh-CN" b="1" dirty="0">
                <a:solidFill>
                  <a:srgbClr val="00B0F0"/>
                </a:solidFill>
                <a:sym typeface="+mn-ea"/>
              </a:rPr>
              <a:t>        math.</a:t>
            </a:r>
            <a:r>
              <a:rPr lang="zh-CN" altLang="en-US" b="1" dirty="0">
                <a:solidFill>
                  <a:srgbClr val="00B0F0"/>
                </a:solidFill>
                <a:sym typeface="+mn-ea"/>
              </a:rPr>
              <a:t>函数</a:t>
            </a:r>
            <a:r>
              <a:rPr lang="en-US" altLang="zh-CN" b="1" dirty="0">
                <a:solidFill>
                  <a:srgbClr val="00B0F0"/>
                </a:solidFill>
                <a:sym typeface="+mn-ea"/>
              </a:rPr>
              <a:t>()</a:t>
            </a:r>
            <a:endParaRPr lang="zh-CN" altLang="zh-CN" sz="1800" b="1" noProof="0" dirty="0">
              <a:solidFill>
                <a:srgbClr val="00B0F0"/>
              </a:solidFill>
              <a:latin typeface="+mn-lt"/>
              <a:ea typeface="+mn-ea"/>
              <a:sym typeface="+mn-ea"/>
            </a:endParaRP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6094095" y="860141"/>
            <a:ext cx="0" cy="5255544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>
                <a:sym typeface="+mn-ea"/>
              </a:rPr>
              <a:t>2.5 </a:t>
            </a:r>
            <a:r>
              <a:rPr lang="zh-CN" altLang="en-US" dirty="0">
                <a:sym typeface="+mn-ea"/>
              </a:rPr>
              <a:t>常用函数</a:t>
            </a:r>
            <a:endParaRPr lang="zh-CN" altLang="zh-CN" kern="1200" dirty="0">
              <a:solidFill>
                <a:srgbClr val="1B38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5442" y="1353820"/>
            <a:ext cx="5440680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1800" b="1" kern="1200" cap="none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3. </a:t>
            </a:r>
            <a:r>
              <a:rPr kumimoji="0" lang="zh-CN" altLang="en-US" sz="1800" b="1" kern="1200" cap="none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内置数学</a:t>
            </a:r>
            <a:r>
              <a:rPr kumimoji="0" lang="zh-CN" altLang="zh-CN" sz="1800" b="1" kern="1200" cap="none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函数</a:t>
            </a:r>
            <a:endParaRPr kumimoji="0" lang="en-US" altLang="zh-CN" sz="1800" b="1" kern="1200" cap="none" normalizeH="0" baseline="0" noProof="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078CA3F-9F61-4E5C-82DC-1C01A64EC2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866007"/>
              </p:ext>
            </p:extLst>
          </p:nvPr>
        </p:nvGraphicFramePr>
        <p:xfrm>
          <a:off x="441802" y="2120635"/>
          <a:ext cx="5267960" cy="40387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7123">
                  <a:extLst>
                    <a:ext uri="{9D8B030D-6E8A-4147-A177-3AD203B41FA5}">
                      <a16:colId xmlns:a16="http://schemas.microsoft.com/office/drawing/2014/main" val="343070115"/>
                    </a:ext>
                  </a:extLst>
                </a:gridCol>
                <a:gridCol w="3730837">
                  <a:extLst>
                    <a:ext uri="{9D8B030D-6E8A-4147-A177-3AD203B41FA5}">
                      <a16:colId xmlns:a16="http://schemas.microsoft.com/office/drawing/2014/main" val="2122079639"/>
                    </a:ext>
                  </a:extLst>
                </a:gridCol>
              </a:tblGrid>
              <a:tr h="478818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600" kern="100">
                          <a:effectLst/>
                        </a:rPr>
                        <a:t>函数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600" kern="100">
                          <a:effectLst/>
                        </a:rPr>
                        <a:t>描述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447257"/>
                  </a:ext>
                </a:extLst>
              </a:tr>
              <a:tr h="478818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kern="100">
                          <a:effectLst/>
                        </a:rPr>
                        <a:t>abs(x)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600" kern="100">
                          <a:effectLst/>
                        </a:rPr>
                        <a:t>返回</a:t>
                      </a:r>
                      <a:r>
                        <a:rPr lang="en-US" sz="1600" kern="100">
                          <a:effectLst/>
                        </a:rPr>
                        <a:t>x</a:t>
                      </a:r>
                      <a:r>
                        <a:rPr lang="zh-CN" sz="1600" kern="100">
                          <a:effectLst/>
                        </a:rPr>
                        <a:t>的绝对值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1012107"/>
                  </a:ext>
                </a:extLst>
              </a:tr>
              <a:tr h="478818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kern="100">
                          <a:effectLst/>
                        </a:rPr>
                        <a:t>divmod(x,y)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600" kern="100">
                          <a:effectLst/>
                        </a:rPr>
                        <a:t>返回</a:t>
                      </a:r>
                      <a:r>
                        <a:rPr lang="en-US" sz="1600" kern="100">
                          <a:effectLst/>
                        </a:rPr>
                        <a:t>x</a:t>
                      </a:r>
                      <a:r>
                        <a:rPr lang="zh-CN" sz="1600" kern="100">
                          <a:effectLst/>
                        </a:rPr>
                        <a:t>除以</a:t>
                      </a:r>
                      <a:r>
                        <a:rPr lang="en-US" sz="1600" kern="100">
                          <a:effectLst/>
                        </a:rPr>
                        <a:t>y</a:t>
                      </a:r>
                      <a:r>
                        <a:rPr lang="zh-CN" sz="1600" kern="100">
                          <a:effectLst/>
                        </a:rPr>
                        <a:t>的商和余数组成的二元组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2648005"/>
                  </a:ext>
                </a:extLst>
              </a:tr>
              <a:tr h="478818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kern="100">
                          <a:effectLst/>
                        </a:rPr>
                        <a:t>max(x1, x2,...)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600" kern="100">
                          <a:effectLst/>
                        </a:rPr>
                        <a:t>返回给定参数的最大值，参数可以为序列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1273267"/>
                  </a:ext>
                </a:extLst>
              </a:tr>
              <a:tr h="478818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kern="100">
                          <a:effectLst/>
                        </a:rPr>
                        <a:t>min(x1, x2,...)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600" kern="100">
                          <a:effectLst/>
                        </a:rPr>
                        <a:t>返回给定参数的最小值，参数可以为序列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1942054"/>
                  </a:ext>
                </a:extLst>
              </a:tr>
              <a:tr h="478818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kern="100">
                          <a:effectLst/>
                        </a:rPr>
                        <a:t>pow(x, y)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kern="100">
                          <a:effectLst/>
                        </a:rPr>
                        <a:t>x</a:t>
                      </a:r>
                      <a:r>
                        <a:rPr lang="zh-CN" sz="1600" kern="100">
                          <a:effectLst/>
                        </a:rPr>
                        <a:t>的</a:t>
                      </a:r>
                      <a:r>
                        <a:rPr lang="en-US" sz="1600" kern="100">
                          <a:effectLst/>
                        </a:rPr>
                        <a:t>y</a:t>
                      </a:r>
                      <a:r>
                        <a:rPr lang="zh-CN" sz="1600" kern="100">
                          <a:effectLst/>
                        </a:rPr>
                        <a:t>次幂，等价于</a:t>
                      </a:r>
                      <a:r>
                        <a:rPr lang="en-US" sz="1600" kern="100">
                          <a:effectLst/>
                        </a:rPr>
                        <a:t>x**y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8446210"/>
                  </a:ext>
                </a:extLst>
              </a:tr>
              <a:tr h="991001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kern="100">
                          <a:effectLst/>
                        </a:rPr>
                        <a:t>round(x [,n])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返回浮点数</a:t>
                      </a:r>
                      <a:r>
                        <a:rPr lang="en-US" sz="1600" kern="100" dirty="0">
                          <a:effectLst/>
                        </a:rPr>
                        <a:t>x</a:t>
                      </a:r>
                      <a:r>
                        <a:rPr lang="zh-CN" sz="1600" kern="100" dirty="0">
                          <a:effectLst/>
                        </a:rPr>
                        <a:t>的四舍五入值，如给出</a:t>
                      </a:r>
                      <a:r>
                        <a:rPr lang="en-US" sz="1600" kern="100" dirty="0">
                          <a:effectLst/>
                        </a:rPr>
                        <a:t>n</a:t>
                      </a:r>
                      <a:r>
                        <a:rPr lang="zh-CN" sz="1600" kern="100" dirty="0">
                          <a:effectLst/>
                        </a:rPr>
                        <a:t>值，则代表舍入到小数点后的位数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844840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793CBC0-45F2-4C53-A975-2681DDD41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576529"/>
              </p:ext>
            </p:extLst>
          </p:nvPr>
        </p:nvGraphicFramePr>
        <p:xfrm>
          <a:off x="6348520" y="2648771"/>
          <a:ext cx="5521846" cy="33490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6739">
                  <a:extLst>
                    <a:ext uri="{9D8B030D-6E8A-4147-A177-3AD203B41FA5}">
                      <a16:colId xmlns:a16="http://schemas.microsoft.com/office/drawing/2014/main" val="3920893146"/>
                    </a:ext>
                  </a:extLst>
                </a:gridCol>
                <a:gridCol w="4065107">
                  <a:extLst>
                    <a:ext uri="{9D8B030D-6E8A-4147-A177-3AD203B41FA5}">
                      <a16:colId xmlns:a16="http://schemas.microsoft.com/office/drawing/2014/main" val="2110446441"/>
                    </a:ext>
                  </a:extLst>
                </a:gridCol>
              </a:tblGrid>
              <a:tr h="384804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600" kern="100">
                          <a:effectLst/>
                        </a:rPr>
                        <a:t>函数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描述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044611"/>
                  </a:ext>
                </a:extLst>
              </a:tr>
              <a:tr h="384804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kern="100">
                          <a:effectLst/>
                        </a:rPr>
                        <a:t>ceil(x)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600" kern="100">
                          <a:effectLst/>
                        </a:rPr>
                        <a:t>向上取整，返回不小于</a:t>
                      </a:r>
                      <a:r>
                        <a:rPr lang="en-US" sz="1600" kern="100">
                          <a:effectLst/>
                        </a:rPr>
                        <a:t>x</a:t>
                      </a:r>
                      <a:r>
                        <a:rPr lang="zh-CN" sz="1600" kern="100">
                          <a:effectLst/>
                        </a:rPr>
                        <a:t>的最小整数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2754271"/>
                  </a:ext>
                </a:extLst>
              </a:tr>
              <a:tr h="384804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kern="100">
                          <a:effectLst/>
                        </a:rPr>
                        <a:t>floor(x)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600" kern="100">
                          <a:effectLst/>
                        </a:rPr>
                        <a:t>向下取整，返回不大于</a:t>
                      </a:r>
                      <a:r>
                        <a:rPr lang="en-US" sz="1600" kern="100">
                          <a:effectLst/>
                        </a:rPr>
                        <a:t>x</a:t>
                      </a:r>
                      <a:r>
                        <a:rPr lang="zh-CN" sz="1600" kern="100">
                          <a:effectLst/>
                        </a:rPr>
                        <a:t>的最大整数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5608784"/>
                  </a:ext>
                </a:extLst>
              </a:tr>
              <a:tr h="384804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kern="100">
                          <a:effectLst/>
                        </a:rPr>
                        <a:t>fabs(x)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600" kern="100">
                          <a:effectLst/>
                        </a:rPr>
                        <a:t>返回</a:t>
                      </a:r>
                      <a:r>
                        <a:rPr lang="en-US" sz="1600" kern="100">
                          <a:effectLst/>
                        </a:rPr>
                        <a:t>x</a:t>
                      </a:r>
                      <a:r>
                        <a:rPr lang="zh-CN" sz="1600" kern="100">
                          <a:effectLst/>
                        </a:rPr>
                        <a:t>的绝对值，返回值为浮点型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5095488"/>
                  </a:ext>
                </a:extLst>
              </a:tr>
              <a:tr h="384804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kern="100">
                          <a:effectLst/>
                        </a:rPr>
                        <a:t>log(x[,base])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600" kern="100">
                          <a:effectLst/>
                        </a:rPr>
                        <a:t>返回以</a:t>
                      </a:r>
                      <a:r>
                        <a:rPr lang="en-US" sz="1600" kern="100">
                          <a:effectLst/>
                        </a:rPr>
                        <a:t>base</a:t>
                      </a:r>
                      <a:r>
                        <a:rPr lang="zh-CN" sz="1600" kern="100">
                          <a:effectLst/>
                        </a:rPr>
                        <a:t>为底的</a:t>
                      </a:r>
                      <a:r>
                        <a:rPr lang="en-US" sz="1600" kern="100">
                          <a:effectLst/>
                        </a:rPr>
                        <a:t>x</a:t>
                      </a:r>
                      <a:r>
                        <a:rPr lang="zh-CN" sz="1600" kern="100">
                          <a:effectLst/>
                        </a:rPr>
                        <a:t>的对数值，省略</a:t>
                      </a:r>
                      <a:r>
                        <a:rPr lang="en-US" sz="1600" kern="100">
                          <a:effectLst/>
                        </a:rPr>
                        <a:t>base</a:t>
                      </a:r>
                      <a:r>
                        <a:rPr lang="zh-CN" sz="1600" kern="100">
                          <a:effectLst/>
                        </a:rPr>
                        <a:t>，返回以</a:t>
                      </a:r>
                      <a:r>
                        <a:rPr lang="en-US" sz="1600" kern="100">
                          <a:effectLst/>
                        </a:rPr>
                        <a:t>e</a:t>
                      </a:r>
                      <a:r>
                        <a:rPr lang="zh-CN" sz="1600" kern="100">
                          <a:effectLst/>
                        </a:rPr>
                        <a:t>为底的对数（</a:t>
                      </a:r>
                      <a:r>
                        <a:rPr lang="en-US" sz="1600" kern="100">
                          <a:effectLst/>
                        </a:rPr>
                        <a:t>lnx</a:t>
                      </a:r>
                      <a:r>
                        <a:rPr lang="zh-CN" sz="1600" kern="100">
                          <a:effectLst/>
                        </a:rPr>
                        <a:t>）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9611901"/>
                  </a:ext>
                </a:extLst>
              </a:tr>
              <a:tr h="796423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kern="100">
                          <a:effectLst/>
                        </a:rPr>
                        <a:t>modf(x)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600" kern="100">
                          <a:effectLst/>
                        </a:rPr>
                        <a:t>返回</a:t>
                      </a:r>
                      <a:r>
                        <a:rPr lang="en-US" sz="1600" kern="100">
                          <a:effectLst/>
                        </a:rPr>
                        <a:t>x</a:t>
                      </a:r>
                      <a:r>
                        <a:rPr lang="zh-CN" sz="1600" kern="100">
                          <a:effectLst/>
                        </a:rPr>
                        <a:t>的小数部分与整数部分组成的二元组，两部分的数值符号与</a:t>
                      </a:r>
                      <a:r>
                        <a:rPr lang="en-US" sz="1600" kern="100">
                          <a:effectLst/>
                        </a:rPr>
                        <a:t>x</a:t>
                      </a:r>
                      <a:r>
                        <a:rPr lang="zh-CN" sz="1600" kern="100">
                          <a:effectLst/>
                        </a:rPr>
                        <a:t>相同，整数部分以浮点型表示。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173935"/>
                  </a:ext>
                </a:extLst>
              </a:tr>
              <a:tr h="384804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kern="100">
                          <a:effectLst/>
                        </a:rPr>
                        <a:t>sqrt(x)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返回</a:t>
                      </a:r>
                      <a:r>
                        <a:rPr lang="en-US" sz="1600" kern="100" dirty="0">
                          <a:effectLst/>
                        </a:rPr>
                        <a:t>x</a:t>
                      </a:r>
                      <a:r>
                        <a:rPr lang="zh-CN" sz="1600" kern="100" dirty="0">
                          <a:effectLst/>
                        </a:rPr>
                        <a:t>的平方根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3095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2636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dirty="0">
                <a:sym typeface="+mn-ea"/>
              </a:rPr>
              <a:t>2.5 </a:t>
            </a:r>
            <a:r>
              <a:rPr lang="zh-CN" altLang="en-US" dirty="0">
                <a:sym typeface="+mn-ea"/>
              </a:rPr>
              <a:t>常用函数</a:t>
            </a:r>
            <a:endParaRPr lang="zh-CN" altLang="zh-CN" kern="1200" dirty="0">
              <a:solidFill>
                <a:srgbClr val="1B38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5442" y="1353820"/>
            <a:ext cx="5440680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1800" b="1" kern="1200" cap="none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5. random</a:t>
            </a:r>
            <a:r>
              <a:rPr kumimoji="0" lang="zh-CN" altLang="en-US" sz="1800" b="1" kern="1200" cap="none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库</a:t>
            </a:r>
            <a:endParaRPr kumimoji="0" lang="en-US" altLang="zh-CN" sz="1800" b="1" kern="1200" cap="none" normalizeH="0" baseline="0" noProof="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CD283B4-7ED0-4251-A011-ACEA6486C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141440"/>
              </p:ext>
            </p:extLst>
          </p:nvPr>
        </p:nvGraphicFramePr>
        <p:xfrm>
          <a:off x="1261214" y="3484133"/>
          <a:ext cx="9527341" cy="14768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06022">
                  <a:extLst>
                    <a:ext uri="{9D8B030D-6E8A-4147-A177-3AD203B41FA5}">
                      <a16:colId xmlns:a16="http://schemas.microsoft.com/office/drawing/2014/main" val="917832181"/>
                    </a:ext>
                  </a:extLst>
                </a:gridCol>
                <a:gridCol w="7821319">
                  <a:extLst>
                    <a:ext uri="{9D8B030D-6E8A-4147-A177-3AD203B41FA5}">
                      <a16:colId xmlns:a16="http://schemas.microsoft.com/office/drawing/2014/main" val="2991210330"/>
                    </a:ext>
                  </a:extLst>
                </a:gridCol>
              </a:tblGrid>
              <a:tr h="492276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函数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描述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2091633"/>
                  </a:ext>
                </a:extLst>
              </a:tr>
              <a:tr h="492276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kern="100">
                          <a:effectLst/>
                        </a:rPr>
                        <a:t>seed(a)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600" kern="100">
                          <a:effectLst/>
                        </a:rPr>
                        <a:t>初始化给定的随机数种子，默认为当前系统时间，参数</a:t>
                      </a:r>
                      <a:r>
                        <a:rPr lang="en-US" sz="1600" kern="100">
                          <a:effectLst/>
                        </a:rPr>
                        <a:t>a</a:t>
                      </a:r>
                      <a:r>
                        <a:rPr lang="zh-CN" sz="1600" kern="100">
                          <a:effectLst/>
                        </a:rPr>
                        <a:t>的值默认为</a:t>
                      </a:r>
                      <a:r>
                        <a:rPr lang="en-US" sz="1600" kern="100">
                          <a:effectLst/>
                        </a:rPr>
                        <a:t>None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8539691"/>
                  </a:ext>
                </a:extLst>
              </a:tr>
              <a:tr h="492276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en-US" sz="1600" kern="100">
                          <a:effectLst/>
                        </a:rPr>
                        <a:t>random()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生成一个</a:t>
                      </a:r>
                      <a:r>
                        <a:rPr lang="en-US" sz="1600" kern="100" dirty="0">
                          <a:effectLst/>
                        </a:rPr>
                        <a:t>[0.0,1.0)</a:t>
                      </a:r>
                      <a:r>
                        <a:rPr lang="zh-CN" sz="1600" kern="100" dirty="0">
                          <a:effectLst/>
                        </a:rPr>
                        <a:t>之间的随机小数，随机数的值与种子有关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0655895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B7BDE212-0593-4DB8-81E4-D1E3E2B846D9}"/>
              </a:ext>
            </a:extLst>
          </p:cNvPr>
          <p:cNvSpPr txBox="1"/>
          <p:nvPr/>
        </p:nvSpPr>
        <p:spPr>
          <a:xfrm>
            <a:off x="3347312" y="1476650"/>
            <a:ext cx="6097136" cy="129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zh-CN" altLang="zh-CN" sz="1800" noProof="0" dirty="0">
                <a:latin typeface="+mn-lt"/>
                <a:ea typeface="+mn-ea"/>
                <a:sym typeface="+mn-ea"/>
              </a:rPr>
              <a:t>格式如下：</a:t>
            </a: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zh-CN" altLang="zh-CN" sz="1800" b="1" noProof="0" dirty="0">
                <a:solidFill>
                  <a:srgbClr val="C00000"/>
                </a:solidFill>
                <a:latin typeface="+mn-lt"/>
                <a:ea typeface="+mn-ea"/>
                <a:sym typeface="+mn-ea"/>
              </a:rPr>
              <a:t>        </a:t>
            </a:r>
            <a:r>
              <a:rPr lang="en-US" altLang="zh-CN" sz="1800" b="1" noProof="0" dirty="0">
                <a:solidFill>
                  <a:srgbClr val="00B0F0"/>
                </a:solidFill>
                <a:latin typeface="+mn-lt"/>
                <a:ea typeface="+mn-ea"/>
                <a:sym typeface="+mn-ea"/>
              </a:rPr>
              <a:t>import random</a:t>
            </a: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en-US" altLang="zh-CN" b="1" dirty="0">
                <a:solidFill>
                  <a:srgbClr val="00B0F0"/>
                </a:solidFill>
                <a:sym typeface="+mn-ea"/>
              </a:rPr>
              <a:t>        random.</a:t>
            </a:r>
            <a:r>
              <a:rPr lang="zh-CN" altLang="en-US" b="1" dirty="0">
                <a:solidFill>
                  <a:srgbClr val="00B0F0"/>
                </a:solidFill>
                <a:sym typeface="+mn-ea"/>
              </a:rPr>
              <a:t>函数</a:t>
            </a:r>
            <a:r>
              <a:rPr lang="en-US" altLang="zh-CN" b="1" dirty="0">
                <a:solidFill>
                  <a:srgbClr val="00B0F0"/>
                </a:solidFill>
                <a:sym typeface="+mn-ea"/>
              </a:rPr>
              <a:t>()</a:t>
            </a:r>
            <a:endParaRPr lang="zh-CN" altLang="zh-CN" sz="1800" b="1" noProof="0" dirty="0">
              <a:solidFill>
                <a:srgbClr val="00B0F0"/>
              </a:solidFill>
              <a:latin typeface="+mn-lt"/>
              <a:ea typeface="+mn-ea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36182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random</a:t>
            </a:r>
            <a:r>
              <a:rPr lang="zh-CN" altLang="en-US" dirty="0">
                <a:solidFill>
                  <a:srgbClr val="FF0000"/>
                </a:solidFill>
              </a:rPr>
              <a:t>库</a:t>
            </a:r>
            <a:br>
              <a:rPr lang="en-US" altLang="zh-CN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45562" y="4753530"/>
            <a:ext cx="10033196" cy="159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044" rIns="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 random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randint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10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# </a:t>
            </a:r>
            <a:r>
              <a:rPr kumimoji="0" lang="zh-CN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产生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1 </a:t>
            </a:r>
            <a:r>
              <a:rPr kumimoji="0" lang="zh-CN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到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10 </a:t>
            </a:r>
            <a:r>
              <a:rPr kumimoji="0" lang="zh-CN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的一个整数型随机数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880000"/>
              </a:solidFill>
              <a:effectLst/>
              <a:latin typeface="Arial Unicode MS" pitchFamily="34" charset="-122"/>
              <a:ea typeface="Menlo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 random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random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()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# </a:t>
            </a:r>
            <a:r>
              <a:rPr kumimoji="0" lang="zh-CN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产生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0 </a:t>
            </a:r>
            <a:r>
              <a:rPr kumimoji="0" lang="zh-CN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到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1 </a:t>
            </a:r>
            <a:r>
              <a:rPr kumimoji="0" lang="zh-CN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之间的随机浮点数</a:t>
            </a:r>
            <a:r>
              <a:rPr kumimoji="0" 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2"/>
              <a:ea typeface="Menlo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 random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uniform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1.1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5.4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# </a:t>
            </a:r>
            <a:r>
              <a:rPr kumimoji="0" lang="zh-CN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产生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1.1 </a:t>
            </a:r>
            <a:r>
              <a:rPr kumimoji="0" lang="zh-CN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到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5.4 </a:t>
            </a:r>
            <a:r>
              <a:rPr kumimoji="0" lang="zh-CN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之间的随机浮点数，区间可以不是整数</a:t>
            </a:r>
            <a:r>
              <a:rPr kumimoji="0" 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2"/>
              <a:ea typeface="Menlo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 random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choice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'tomorrow'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# </a:t>
            </a:r>
            <a:r>
              <a:rPr kumimoji="0" lang="zh-CN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从序列中随机选取一个元素</a:t>
            </a:r>
            <a:r>
              <a:rPr kumimoji="0" 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2"/>
              <a:ea typeface="Menlo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 random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randrange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100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# </a:t>
            </a:r>
            <a:r>
              <a:rPr kumimoji="0" lang="zh-CN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生成从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1</a:t>
            </a:r>
            <a:r>
              <a:rPr kumimoji="0" lang="zh-CN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到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100</a:t>
            </a:r>
            <a:r>
              <a:rPr kumimoji="0" lang="zh-CN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的间隔为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2</a:t>
            </a:r>
            <a:r>
              <a:rPr kumimoji="0" lang="zh-CN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 pitchFamily="34" charset="-122"/>
                <a:ea typeface="Menlo"/>
                <a:cs typeface="宋体" pitchFamily="2" charset="-122"/>
              </a:rPr>
              <a:t>的随机整数</a:t>
            </a:r>
            <a:r>
              <a:rPr kumimoji="0" 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041155"/>
              </p:ext>
            </p:extLst>
          </p:nvPr>
        </p:nvGraphicFramePr>
        <p:xfrm>
          <a:off x="645562" y="1066782"/>
          <a:ext cx="10878036" cy="3546783"/>
        </p:xfrm>
        <a:graphic>
          <a:graphicData uri="http://schemas.openxmlformats.org/drawingml/2006/table">
            <a:tbl>
              <a:tblPr/>
              <a:tblGrid>
                <a:gridCol w="5439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9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2124">
                <a:tc>
                  <a:txBody>
                    <a:bodyPr/>
                    <a:lstStyle/>
                    <a:p>
                      <a:pPr fontAlgn="t"/>
                      <a:r>
                        <a:rPr lang="en-US" u="sng" dirty="0">
                          <a:solidFill>
                            <a:srgbClr val="006600"/>
                          </a:solidFill>
                          <a:effectLst/>
                          <a:hlinkClick r:id="rId3"/>
                        </a:rPr>
                        <a:t>choice(</a:t>
                      </a:r>
                      <a:r>
                        <a:rPr lang="en-US" u="sng" dirty="0" err="1">
                          <a:solidFill>
                            <a:srgbClr val="006600"/>
                          </a:solidFill>
                          <a:effectLst/>
                          <a:hlinkClick r:id="rId3"/>
                        </a:rPr>
                        <a:t>seq</a:t>
                      </a:r>
                      <a:r>
                        <a:rPr lang="en-US" u="sng" dirty="0">
                          <a:solidFill>
                            <a:srgbClr val="006600"/>
                          </a:solidFill>
                          <a:effectLst/>
                          <a:hlinkClick r:id="rId3"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从序列的元素中随机挑选一个元素，比如</a:t>
                      </a:r>
                      <a:r>
                        <a:rPr lang="en-US" altLang="zh-CN" dirty="0" err="1">
                          <a:effectLst/>
                        </a:rPr>
                        <a:t>random.choice</a:t>
                      </a:r>
                      <a:r>
                        <a:rPr lang="en-US" altLang="zh-CN" dirty="0">
                          <a:effectLst/>
                        </a:rPr>
                        <a:t>(range(10))</a:t>
                      </a:r>
                      <a:r>
                        <a:rPr lang="zh-CN" altLang="en-US" dirty="0">
                          <a:effectLst/>
                        </a:rPr>
                        <a:t>，从</a:t>
                      </a:r>
                      <a:r>
                        <a:rPr lang="en-US" altLang="zh-CN" dirty="0">
                          <a:effectLst/>
                        </a:rPr>
                        <a:t>0</a:t>
                      </a:r>
                      <a:r>
                        <a:rPr lang="zh-CN" altLang="en-US" dirty="0">
                          <a:effectLst/>
                        </a:rPr>
                        <a:t>到</a:t>
                      </a:r>
                      <a:r>
                        <a:rPr lang="en-US" altLang="zh-CN" dirty="0">
                          <a:effectLst/>
                        </a:rPr>
                        <a:t>9</a:t>
                      </a:r>
                      <a:r>
                        <a:rPr lang="zh-CN" altLang="en-US" dirty="0">
                          <a:effectLst/>
                        </a:rPr>
                        <a:t>中随机挑选一个整数。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084">
                <a:tc>
                  <a:txBody>
                    <a:bodyPr/>
                    <a:lstStyle/>
                    <a:p>
                      <a:pPr fontAlgn="t"/>
                      <a:r>
                        <a:rPr lang="en-US" u="sng" dirty="0" err="1">
                          <a:solidFill>
                            <a:srgbClr val="006600"/>
                          </a:solidFill>
                          <a:effectLst/>
                          <a:hlinkClick r:id="rId4"/>
                        </a:rPr>
                        <a:t>randrange</a:t>
                      </a:r>
                      <a:r>
                        <a:rPr lang="en-US" u="sng" dirty="0">
                          <a:solidFill>
                            <a:srgbClr val="006600"/>
                          </a:solidFill>
                          <a:effectLst/>
                          <a:hlinkClick r:id="rId4"/>
                        </a:rPr>
                        <a:t> ([start,] stop [,step])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从指定范围内，按指定基数递增的集合中获取一个随机数，基数默认值为 </a:t>
                      </a:r>
                      <a:r>
                        <a:rPr lang="en-US" altLang="zh-CN">
                          <a:effectLst/>
                        </a:rPr>
                        <a:t>1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045">
                <a:tc>
                  <a:txBody>
                    <a:bodyPr/>
                    <a:lstStyle/>
                    <a:p>
                      <a:pPr fontAlgn="t"/>
                      <a:r>
                        <a:rPr lang="en-US" u="sng" dirty="0">
                          <a:solidFill>
                            <a:srgbClr val="006600"/>
                          </a:solidFill>
                          <a:effectLst/>
                          <a:hlinkClick r:id="rId5"/>
                        </a:rPr>
                        <a:t>random()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随机生成下一个实数，它在</a:t>
                      </a:r>
                      <a:r>
                        <a:rPr lang="en-US" altLang="zh-CN">
                          <a:effectLst/>
                        </a:rPr>
                        <a:t>[0,1)</a:t>
                      </a:r>
                      <a:r>
                        <a:rPr lang="zh-CN" altLang="en-US">
                          <a:effectLst/>
                        </a:rPr>
                        <a:t>范围内。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473">
                <a:tc>
                  <a:txBody>
                    <a:bodyPr/>
                    <a:lstStyle/>
                    <a:p>
                      <a:pPr fontAlgn="t"/>
                      <a:r>
                        <a:rPr lang="en-US" u="sng">
                          <a:solidFill>
                            <a:srgbClr val="006600"/>
                          </a:solidFill>
                          <a:effectLst/>
                          <a:hlinkClick r:id="rId6"/>
                        </a:rPr>
                        <a:t>seed([x])</a:t>
                      </a:r>
                      <a:endParaRPr lang="en-US">
                        <a:effectLst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改变随机数生成器的种子</a:t>
                      </a:r>
                      <a:r>
                        <a:rPr lang="en-US" altLang="zh-CN" dirty="0">
                          <a:effectLst/>
                        </a:rPr>
                        <a:t>seed</a:t>
                      </a:r>
                      <a:r>
                        <a:rPr lang="zh-CN" altLang="en-US" dirty="0">
                          <a:effectLst/>
                        </a:rPr>
                        <a:t>。不设定</a:t>
                      </a:r>
                      <a:r>
                        <a:rPr lang="en-US" altLang="zh-CN" dirty="0">
                          <a:effectLst/>
                        </a:rPr>
                        <a:t>seed</a:t>
                      </a:r>
                      <a:r>
                        <a:rPr lang="zh-CN" altLang="en-US" dirty="0">
                          <a:effectLst/>
                        </a:rPr>
                        <a:t>，</a:t>
                      </a:r>
                      <a:r>
                        <a:rPr lang="en-US" altLang="zh-CN" dirty="0">
                          <a:effectLst/>
                        </a:rPr>
                        <a:t>Python</a:t>
                      </a:r>
                      <a:r>
                        <a:rPr lang="zh-CN" altLang="en-US" dirty="0">
                          <a:effectLst/>
                        </a:rPr>
                        <a:t>会帮你选择</a:t>
                      </a:r>
                      <a:r>
                        <a:rPr lang="en-US" altLang="zh-CN" dirty="0">
                          <a:effectLst/>
                        </a:rPr>
                        <a:t>seed</a:t>
                      </a:r>
                      <a:r>
                        <a:rPr lang="zh-CN" altLang="en-US" dirty="0">
                          <a:effectLst/>
                        </a:rPr>
                        <a:t>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045">
                <a:tc>
                  <a:txBody>
                    <a:bodyPr/>
                    <a:lstStyle/>
                    <a:p>
                      <a:pPr fontAlgn="t"/>
                      <a:r>
                        <a:rPr lang="zh-CN" altLang="zh-CN" sz="1800" u="sng" kern="1200" dirty="0"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randint</a:t>
                      </a:r>
                      <a:r>
                        <a:rPr lang="en-US" sz="1800" u="sng" kern="1200" dirty="0"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(</a:t>
                      </a:r>
                      <a:r>
                        <a:rPr lang="en-US" altLang="zh-CN" sz="1800" u="sng" kern="1200" dirty="0" err="1"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start,stop</a:t>
                      </a:r>
                      <a:r>
                        <a:rPr lang="en-US" altLang="zh-CN" sz="1800" u="sng" kern="1200" dirty="0">
                          <a:solidFill>
                            <a:srgbClr val="0066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 </a:t>
                      </a:r>
                      <a:r>
                        <a:rPr lang="en-US" u="sng" dirty="0">
                          <a:solidFill>
                            <a:srgbClr val="006600"/>
                          </a:solidFill>
                          <a:effectLst/>
                          <a:hlinkClick r:id="rId7"/>
                        </a:rPr>
                        <a:t>)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产生 一个整数型随机数 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045">
                <a:tc>
                  <a:txBody>
                    <a:bodyPr/>
                    <a:lstStyle/>
                    <a:p>
                      <a:pPr fontAlgn="t"/>
                      <a:r>
                        <a:rPr lang="en-US" u="sng" dirty="0">
                          <a:solidFill>
                            <a:srgbClr val="006600"/>
                          </a:solidFill>
                          <a:effectLst/>
                          <a:hlinkClick r:id="rId8"/>
                        </a:rPr>
                        <a:t>uniform(x, y)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随机生成下一个实数，它在</a:t>
                      </a:r>
                      <a:r>
                        <a:rPr lang="en-US" altLang="zh-CN" dirty="0">
                          <a:effectLst/>
                        </a:rPr>
                        <a:t>[</a:t>
                      </a:r>
                      <a:r>
                        <a:rPr lang="en-US" altLang="zh-CN" dirty="0" err="1">
                          <a:effectLst/>
                        </a:rPr>
                        <a:t>x,y</a:t>
                      </a:r>
                      <a:r>
                        <a:rPr lang="en-US" altLang="zh-CN" dirty="0">
                          <a:effectLst/>
                        </a:rPr>
                        <a:t>]</a:t>
                      </a:r>
                      <a:r>
                        <a:rPr lang="zh-CN" altLang="en-US" dirty="0">
                          <a:effectLst/>
                        </a:rPr>
                        <a:t>范围内。</a:t>
                      </a:r>
                    </a:p>
                  </a:txBody>
                  <a:tcPr marL="47625" marR="47625" marT="66675" marB="66675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498701" y="4753530"/>
            <a:ext cx="4276531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&gt;&gt;&gt; </a:t>
            </a:r>
            <a:r>
              <a:rPr lang="en-US" altLang="zh-CN" dirty="0" err="1"/>
              <a:t>random.randint</a:t>
            </a:r>
            <a:r>
              <a:rPr lang="en-US" altLang="zh-CN" dirty="0"/>
              <a:t>(1,10)</a:t>
            </a:r>
          </a:p>
          <a:p>
            <a:r>
              <a:rPr lang="en-US" altLang="zh-CN" dirty="0"/>
              <a:t>10</a:t>
            </a:r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random.randint</a:t>
            </a:r>
            <a:r>
              <a:rPr lang="en-US" altLang="zh-CN" dirty="0"/>
              <a:t>(1,10)</a:t>
            </a:r>
          </a:p>
          <a:p>
            <a:r>
              <a:rPr lang="en-US" altLang="zh-CN" dirty="0"/>
              <a:t>4</a:t>
            </a:r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random.randint</a:t>
            </a:r>
            <a:r>
              <a:rPr lang="en-US" altLang="zh-CN" dirty="0"/>
              <a:t>(1,10)</a:t>
            </a:r>
          </a:p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620000" y="5030528"/>
            <a:ext cx="3315478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&gt;&gt;&gt; </a:t>
            </a:r>
            <a:r>
              <a:rPr lang="en-US" altLang="zh-CN" dirty="0" err="1"/>
              <a:t>random.random</a:t>
            </a:r>
            <a:r>
              <a:rPr lang="en-US" altLang="zh-CN" dirty="0"/>
              <a:t> ()</a:t>
            </a:r>
          </a:p>
          <a:p>
            <a:r>
              <a:rPr lang="en-US" altLang="zh-CN" dirty="0"/>
              <a:t>0.03231455768830649</a:t>
            </a:r>
          </a:p>
          <a:p>
            <a:r>
              <a:rPr lang="en-US" altLang="zh-CN" dirty="0"/>
              <a:t>&gt;&gt;&gt; </a:t>
            </a:r>
            <a:r>
              <a:rPr lang="en-US" altLang="zh-CN" dirty="0" err="1"/>
              <a:t>random.random</a:t>
            </a:r>
            <a:r>
              <a:rPr lang="en-US" altLang="zh-CN" dirty="0"/>
              <a:t> ()</a:t>
            </a:r>
          </a:p>
          <a:p>
            <a:r>
              <a:rPr lang="en-US" altLang="zh-CN" dirty="0"/>
              <a:t>0.5453170885275588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49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58172" y="3180124"/>
            <a:ext cx="5867400" cy="573952"/>
          </a:xfrm>
        </p:spPr>
        <p:txBody>
          <a:bodyPr/>
          <a:lstStyle/>
          <a:p>
            <a:r>
              <a:rPr lang="zh-CN" altLang="en-US" dirty="0"/>
              <a:t>感谢聆听</a:t>
            </a:r>
            <a:endParaRPr lang="zh-CN" altLang="en-US" sz="4800" dirty="0"/>
          </a:p>
        </p:txBody>
      </p:sp>
      <p:sp>
        <p:nvSpPr>
          <p:cNvPr id="4" name="文本框 3"/>
          <p:cNvSpPr txBox="1"/>
          <p:nvPr/>
        </p:nvSpPr>
        <p:spPr>
          <a:xfrm>
            <a:off x="2319304" y="3920573"/>
            <a:ext cx="7545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 to listen</a:t>
            </a: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kern="1200" dirty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zh-CN" altLang="zh-CN" kern="1200" dirty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.1 Python语法特点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40756" y="1656668"/>
            <a:ext cx="992338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800" b="1" noProof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2. </a:t>
            </a:r>
            <a:r>
              <a:rPr lang="zh-CN" altLang="zh-CN" sz="1800" b="1" noProof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缩进分层</a:t>
            </a:r>
            <a:endParaRPr lang="en-US" altLang="zh-CN" sz="1800" b="1" noProof="0" dirty="0">
              <a:solidFill>
                <a:srgbClr val="FF0000"/>
              </a:solidFill>
              <a:latin typeface="+mn-lt"/>
              <a:ea typeface="+mn-ea"/>
              <a:sym typeface="+mn-ea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kumimoji="0" lang="zh-CN" altLang="zh-CN" sz="1800" b="1" kern="1200" cap="none" normalizeH="0" baseline="0" noProof="0" dirty="0">
              <a:latin typeface="+mn-lt"/>
              <a:ea typeface="+mn-ea"/>
              <a:cs typeface="+mn-cs"/>
            </a:endParaRPr>
          </a:p>
          <a:p>
            <a:pPr indent="457200">
              <a:lnSpc>
                <a:spcPct val="150000"/>
              </a:lnSpc>
              <a:buFont typeface="+mj-lt"/>
              <a:defRPr/>
            </a:pPr>
            <a:r>
              <a:rPr lang="zh-CN" altLang="zh-CN" sz="1800" noProof="0" dirty="0">
                <a:latin typeface="+mn-lt"/>
                <a:ea typeface="+mn-ea"/>
                <a:sym typeface="+mn-ea"/>
              </a:rPr>
              <a:t> Python 最具特色的语法特点就是以</a:t>
            </a:r>
            <a:r>
              <a:rPr lang="zh-CN" altLang="zh-CN" sz="1800" noProof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缩进的方式</a:t>
            </a:r>
            <a:r>
              <a:rPr lang="zh-CN" altLang="zh-CN" sz="1800" noProof="0" dirty="0">
                <a:latin typeface="+mn-lt"/>
                <a:ea typeface="+mn-ea"/>
                <a:sym typeface="+mn-ea"/>
              </a:rPr>
              <a:t>来</a:t>
            </a:r>
            <a:r>
              <a:rPr lang="zh-CN" altLang="en-US" sz="1800" noProof="0" dirty="0">
                <a:latin typeface="+mn-lt"/>
                <a:ea typeface="+mn-ea"/>
                <a:sym typeface="+mn-ea"/>
              </a:rPr>
              <a:t>表示代码间的层次结构</a:t>
            </a:r>
            <a:r>
              <a:rPr lang="zh-CN" altLang="zh-CN" sz="1800" noProof="0" dirty="0">
                <a:latin typeface="+mn-lt"/>
                <a:ea typeface="+mn-ea"/>
                <a:sym typeface="+mn-ea"/>
              </a:rPr>
              <a:t>，</a:t>
            </a:r>
            <a:r>
              <a:rPr lang="zh-CN" altLang="en-US" sz="1800" noProof="0" dirty="0">
                <a:latin typeface="+mn-lt"/>
                <a:ea typeface="+mn-ea"/>
                <a:sym typeface="+mn-ea"/>
              </a:rPr>
              <a:t>缩进通常都是和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冒号</a:t>
            </a:r>
            <a:r>
              <a:rPr lang="zh-CN" altLang="en-US" sz="1800" noProof="0" dirty="0">
                <a:latin typeface="+mn-lt"/>
                <a:ea typeface="+mn-ea"/>
                <a:sym typeface="+mn-ea"/>
              </a:rPr>
              <a:t>配合使用的</a:t>
            </a:r>
            <a:r>
              <a:rPr lang="zh-CN" altLang="zh-CN" sz="1800" noProof="0" dirty="0">
                <a:latin typeface="+mn-lt"/>
                <a:ea typeface="+mn-ea"/>
                <a:sym typeface="+mn-ea"/>
              </a:rPr>
              <a:t>，使得代码看起来更加简洁。</a:t>
            </a: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  <a:p>
            <a:pPr marR="0" indent="45720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zh-CN" altLang="zh-CN" sz="1800" noProof="0" dirty="0">
                <a:latin typeface="+mn-lt"/>
                <a:ea typeface="+mn-ea"/>
                <a:sym typeface="+mn-ea"/>
              </a:rPr>
              <a:t> Python 程序中同一个代码块中的语句</a:t>
            </a:r>
            <a:r>
              <a:rPr lang="zh-CN" altLang="zh-CN" sz="1800" noProof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必须保证相同的缩进空格数</a:t>
            </a:r>
            <a:r>
              <a:rPr lang="zh-CN" altLang="zh-CN" sz="1800" noProof="0" dirty="0">
                <a:latin typeface="+mn-lt"/>
                <a:ea typeface="+mn-ea"/>
                <a:sym typeface="+mn-ea"/>
              </a:rPr>
              <a:t>，缩进的空格数没有硬性规定，但必须保证空格数是相同的，否则将会出错</a:t>
            </a:r>
            <a:r>
              <a:rPr lang="zh-CN" altLang="en-US" sz="1800" noProof="0" dirty="0">
                <a:latin typeface="+mn-lt"/>
                <a:ea typeface="+mn-ea"/>
                <a:sym typeface="+mn-ea"/>
              </a:rPr>
              <a:t>，通常推荐每个级别使用</a:t>
            </a:r>
            <a:r>
              <a:rPr lang="en-US" altLang="zh-CN" sz="1800" noProof="0" dirty="0">
                <a:latin typeface="+mn-lt"/>
                <a:ea typeface="+mn-ea"/>
                <a:sym typeface="+mn-ea"/>
              </a:rPr>
              <a:t>4</a:t>
            </a:r>
            <a:r>
              <a:rPr lang="zh-CN" altLang="en-US" dirty="0">
                <a:sym typeface="+mn-ea"/>
              </a:rPr>
              <a:t>个空格。</a:t>
            </a:r>
            <a:endParaRPr lang="en-US" altLang="zh-CN" sz="1800" noProof="0" dirty="0">
              <a:latin typeface="+mn-lt"/>
              <a:ea typeface="+mn-ea"/>
              <a:sym typeface="+mn-ea"/>
            </a:endParaRPr>
          </a:p>
          <a:p>
            <a:pPr marR="0" indent="45720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en-US" altLang="zh-CN" kern="1200" cap="none" normalizeH="0" baseline="0" dirty="0">
                <a:cs typeface="+mn-cs"/>
                <a:sym typeface="+mn-ea"/>
              </a:rPr>
              <a:t> </a:t>
            </a:r>
            <a:r>
              <a:rPr kumimoji="0" lang="zh-CN" altLang="en-US" kern="1200" cap="none" normalizeH="0" baseline="0" dirty="0">
                <a:cs typeface="+mn-cs"/>
                <a:sym typeface="+mn-ea"/>
              </a:rPr>
              <a:t>缩进可以使用空格键，也可以使用</a:t>
            </a:r>
            <a:r>
              <a:rPr kumimoji="0" lang="en-US" altLang="zh-CN" kern="1200" cap="none" normalizeH="0" baseline="0" dirty="0">
                <a:cs typeface="+mn-cs"/>
                <a:sym typeface="+mn-ea"/>
              </a:rPr>
              <a:t>tab</a:t>
            </a:r>
            <a:r>
              <a:rPr kumimoji="0" lang="zh-CN" altLang="en-US" kern="1200" cap="none" normalizeH="0" baseline="0" dirty="0">
                <a:cs typeface="+mn-cs"/>
                <a:sym typeface="+mn-ea"/>
              </a:rPr>
              <a:t>键，</a:t>
            </a:r>
            <a:r>
              <a:rPr kumimoji="0" lang="zh-CN" altLang="en-US" kern="1200" cap="none" normalizeH="0" baseline="0" dirty="0">
                <a:solidFill>
                  <a:srgbClr val="FF0000"/>
                </a:solidFill>
                <a:cs typeface="+mn-cs"/>
                <a:sym typeface="+mn-ea"/>
              </a:rPr>
              <a:t>但不要混用</a:t>
            </a:r>
            <a:r>
              <a:rPr kumimoji="0" lang="zh-CN" altLang="en-US" kern="1200" cap="none" normalizeH="0" baseline="0" dirty="0">
                <a:cs typeface="+mn-cs"/>
                <a:sym typeface="+mn-ea"/>
              </a:rPr>
              <a:t>。通常推荐使用空格缩进。</a:t>
            </a: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77617" y="4747006"/>
            <a:ext cx="6096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50000"/>
              </a:lnSpc>
              <a:buFont typeface="+mj-lt"/>
              <a:defRPr/>
            </a:pPr>
            <a:r>
              <a:rPr lang="zh-CN" altLang="zh-CN" dirty="0"/>
              <a:t>if </a:t>
            </a:r>
            <a:r>
              <a:rPr lang="en-US" altLang="zh-CN" dirty="0"/>
              <a:t>a&gt;b</a:t>
            </a:r>
            <a:r>
              <a:rPr lang="zh-CN" altLang="zh-CN" dirty="0"/>
              <a:t>: </a:t>
            </a:r>
          </a:p>
          <a:p>
            <a:pPr lvl="1">
              <a:lnSpc>
                <a:spcPct val="150000"/>
              </a:lnSpc>
              <a:buFont typeface="+mj-lt"/>
              <a:defRPr/>
            </a:pPr>
            <a:r>
              <a:rPr lang="zh-CN" altLang="zh-CN" dirty="0"/>
              <a:t>  </a:t>
            </a:r>
            <a:r>
              <a:rPr lang="en-US" altLang="zh-CN" dirty="0"/>
              <a:t>  </a:t>
            </a:r>
            <a:r>
              <a:rPr lang="zh-CN" altLang="zh-CN" dirty="0"/>
              <a:t>print (“</a:t>
            </a:r>
            <a:r>
              <a:rPr lang="en-US" altLang="zh-CN" dirty="0"/>
              <a:t>a</a:t>
            </a:r>
            <a:r>
              <a:rPr lang="zh-CN" altLang="en-US" dirty="0"/>
              <a:t>的值大于</a:t>
            </a:r>
            <a:r>
              <a:rPr lang="en-US" altLang="zh-CN" dirty="0"/>
              <a:t>b</a:t>
            </a:r>
            <a:r>
              <a:rPr lang="zh-CN" altLang="zh-CN" dirty="0"/>
              <a:t>") </a:t>
            </a:r>
          </a:p>
          <a:p>
            <a:pPr lvl="1">
              <a:lnSpc>
                <a:spcPct val="150000"/>
              </a:lnSpc>
              <a:buFont typeface="+mj-lt"/>
              <a:defRPr/>
            </a:pPr>
            <a:r>
              <a:rPr lang="zh-CN" altLang="zh-CN" dirty="0"/>
              <a:t>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64156" y="4765667"/>
            <a:ext cx="5791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复合语句包含首行、冒号和多条简单语句构成的语句块，冒号出现在首行末尾，下方的语句块有缩进，通过缩进表示语句块与上方冒号所在行语句间的关系。</a:t>
            </a:r>
          </a:p>
        </p:txBody>
      </p:sp>
    </p:spTree>
    <p:extLst>
      <p:ext uri="{BB962C8B-B14F-4D97-AF65-F5344CB8AC3E}">
        <p14:creationId xmlns:p14="http://schemas.microsoft.com/office/powerpoint/2010/main" val="191955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458572" y="2248561"/>
            <a:ext cx="484759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800" b="1" noProof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4. </a:t>
            </a:r>
            <a:r>
              <a:rPr lang="zh-CN" altLang="zh-CN" sz="1800" b="1" noProof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一行写多个语句</a:t>
            </a:r>
            <a:endParaRPr lang="en-US" altLang="zh-CN" sz="1800" b="1" noProof="0" dirty="0">
              <a:solidFill>
                <a:srgbClr val="FF0000"/>
              </a:solidFill>
              <a:latin typeface="+mn-lt"/>
              <a:ea typeface="+mn-ea"/>
              <a:sym typeface="+mn-ea"/>
            </a:endParaRPr>
          </a:p>
          <a:p>
            <a:pPr marL="342900" marR="0" indent="-34290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5"/>
              <a:defRPr/>
            </a:pP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zh-CN" altLang="zh-CN" sz="1800" noProof="0" dirty="0">
                <a:latin typeface="+mn-lt"/>
                <a:ea typeface="+mn-ea"/>
                <a:sym typeface="+mn-ea"/>
              </a:rPr>
              <a:t>   </a:t>
            </a:r>
            <a:r>
              <a:rPr lang="en-US" altLang="zh-CN" sz="1800" noProof="0" dirty="0">
                <a:latin typeface="+mn-lt"/>
                <a:ea typeface="+mn-ea"/>
                <a:sym typeface="+mn-ea"/>
              </a:rPr>
              <a:t>    </a:t>
            </a:r>
            <a:r>
              <a:rPr lang="zh-CN" altLang="zh-CN" sz="1800" noProof="0" dirty="0">
                <a:latin typeface="+mn-lt"/>
                <a:ea typeface="+mn-ea"/>
                <a:sym typeface="+mn-ea"/>
              </a:rPr>
              <a:t>Python 允许将多个语句写在同一行上，语句之间用分号隔开，例如：</a:t>
            </a: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      a=10; b=20; print(a+b) </a:t>
            </a:r>
            <a:endParaRPr kumimoji="0" lang="en-US" altLang="zh-CN" sz="1800" kern="1200" cap="none" normalizeH="0" baseline="0" noProof="0" dirty="0">
              <a:latin typeface="+mn-lt"/>
              <a:ea typeface="+mn-ea"/>
              <a:cs typeface="+mn-cs"/>
            </a:endParaRPr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endParaRPr lang="en-US" altLang="zh-CN" dirty="0"/>
          </a:p>
          <a:p>
            <a:pPr marL="285750" marR="0" indent="-2857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推荐每条语句写一行</a:t>
            </a: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6094095" y="1651000"/>
            <a:ext cx="3175" cy="446468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kern="1200" dirty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zh-CN" altLang="zh-CN" kern="1200" dirty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.1 Python语法特点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7345" y="2157435"/>
            <a:ext cx="5257766" cy="337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1800" b="1" kern="1200" cap="none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3. </a:t>
            </a:r>
            <a:r>
              <a:rPr kumimoji="0" lang="zh-CN" altLang="zh-CN" sz="1800" b="1" kern="1200" cap="none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语句换行</a:t>
            </a:r>
            <a:endParaRPr kumimoji="0" lang="en-US" altLang="zh-CN" sz="1800" b="1" kern="1200" cap="none" normalizeH="0" baseline="0" noProof="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defRPr/>
            </a:pPr>
            <a:endParaRPr kumimoji="0" lang="zh-CN" altLang="zh-CN" sz="1800" b="1" kern="1200" cap="none" normalizeH="0" baseline="0" noProof="0" dirty="0">
              <a:latin typeface="+mn-lt"/>
              <a:ea typeface="+mn-ea"/>
              <a:cs typeface="+mn-cs"/>
            </a:endParaRPr>
          </a:p>
          <a:p>
            <a:pPr marL="285750" marR="0" indent="-2857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 一个语句太长，全部写在一行会显得很不美观，使用反斜杠（\）可以实现一条长语句的换行；</a:t>
            </a:r>
          </a:p>
          <a:p>
            <a:pPr marL="285750" marR="0" indent="-2857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 以小括号()、中括号[]或大括号{}包含起来的语句，不必使用反斜杠也可以被分成多行。</a:t>
            </a:r>
            <a:endParaRPr kumimoji="0" lang="en-US" altLang="zh-CN" sz="1800" kern="1200" cap="none" normalizeH="0" baseline="0" noProof="0" dirty="0">
              <a:latin typeface="+mn-lt"/>
              <a:ea typeface="+mn-ea"/>
              <a:cs typeface="+mn-cs"/>
            </a:endParaRPr>
          </a:p>
          <a:p>
            <a:pPr marL="285750" marR="0" indent="-28575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dirty="0"/>
              <a:t>优先使用括号</a:t>
            </a:r>
            <a:r>
              <a:rPr lang="en-US" altLang="zh-CN" dirty="0"/>
              <a:t>()</a:t>
            </a:r>
            <a:r>
              <a:rPr lang="zh-CN" altLang="en-US" dirty="0"/>
              <a:t>换行，若括号无法实现，可以使用</a:t>
            </a:r>
            <a:r>
              <a:rPr lang="en-US" altLang="zh-CN" dirty="0"/>
              <a:t>\</a:t>
            </a: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313" y="1091826"/>
            <a:ext cx="6288259" cy="369332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zh-CN" dirty="0"/>
              <a:t>x="</a:t>
            </a:r>
            <a:r>
              <a:rPr lang="zh-CN" altLang="en-US" dirty="0"/>
              <a:t>床前明月光，疑是地上霜。举头望明月，低头思故乡。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23299" y="1613247"/>
            <a:ext cx="2519926" cy="1200329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zh-CN" dirty="0"/>
              <a:t>x=("</a:t>
            </a:r>
            <a:r>
              <a:rPr lang="zh-CN" altLang="en-US" dirty="0"/>
              <a:t>床前明月光，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"</a:t>
            </a:r>
            <a:r>
              <a:rPr lang="zh-CN" altLang="en-US" dirty="0"/>
              <a:t>疑是地上霜。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"</a:t>
            </a:r>
            <a:r>
              <a:rPr lang="zh-CN" altLang="en-US" dirty="0"/>
              <a:t>举头望明月，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   "</a:t>
            </a:r>
            <a:r>
              <a:rPr lang="zh-CN" altLang="en-US" dirty="0"/>
              <a:t>低头思故乡。</a:t>
            </a:r>
            <a:r>
              <a:rPr lang="en-US" altLang="zh-CN" dirty="0"/>
              <a:t>")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23299" y="1648396"/>
            <a:ext cx="2379980" cy="1200329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en-US" altLang="zh-CN" dirty="0"/>
              <a:t>x="</a:t>
            </a:r>
            <a:r>
              <a:rPr lang="zh-CN" altLang="en-US" dirty="0"/>
              <a:t>床前明月光，</a:t>
            </a:r>
            <a:r>
              <a:rPr lang="en-US" altLang="zh-CN" dirty="0"/>
              <a:t>\</a:t>
            </a:r>
          </a:p>
          <a:p>
            <a:r>
              <a:rPr lang="zh-CN" altLang="en-US" dirty="0"/>
              <a:t>疑是地上霜。</a:t>
            </a:r>
            <a:r>
              <a:rPr lang="en-US" altLang="zh-CN" dirty="0"/>
              <a:t>\</a:t>
            </a:r>
          </a:p>
          <a:p>
            <a:r>
              <a:rPr lang="zh-CN" altLang="en-US" dirty="0"/>
              <a:t>举头望明月，</a:t>
            </a:r>
            <a:r>
              <a:rPr lang="en-US" altLang="zh-CN" dirty="0"/>
              <a:t>\</a:t>
            </a:r>
          </a:p>
          <a:p>
            <a:r>
              <a:rPr lang="zh-CN" altLang="en-US" dirty="0"/>
              <a:t>低头思故乡。</a:t>
            </a:r>
            <a:r>
              <a:rPr lang="en-US" altLang="zh-CN" dirty="0"/>
              <a:t>"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53744" y="1670148"/>
            <a:ext cx="2067951" cy="923330"/>
          </a:xfrm>
          <a:prstGeom prst="rect">
            <a:avLst/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txBody>
          <a:bodyPr wrap="square" rtlCol="0">
            <a:spAutoFit/>
          </a:bodyPr>
          <a:lstStyle/>
          <a:p>
            <a:r>
              <a:rPr lang="zh-CN" altLang="zh-CN" dirty="0"/>
              <a:t>a=10</a:t>
            </a:r>
            <a:endParaRPr lang="en-US" altLang="zh-CN" dirty="0"/>
          </a:p>
          <a:p>
            <a:r>
              <a:rPr lang="zh-CN" altLang="zh-CN" dirty="0"/>
              <a:t>b=20</a:t>
            </a:r>
            <a:endParaRPr lang="en-US" altLang="zh-CN" dirty="0"/>
          </a:p>
          <a:p>
            <a:r>
              <a:rPr lang="zh-CN" altLang="zh-CN" dirty="0"/>
              <a:t>print(a+b)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464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kern="1200" dirty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zh-CN" altLang="zh-CN" kern="1200" dirty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.1 Python语法特点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16150" y="1057487"/>
            <a:ext cx="9355114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1800" b="1" kern="1200" cap="none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5. PEP8</a:t>
            </a:r>
            <a:r>
              <a:rPr kumimoji="0" lang="zh-CN" altLang="en-US" sz="1800" b="1" kern="1200" cap="none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规范</a:t>
            </a:r>
            <a:endParaRPr lang="en-US" altLang="zh-CN" b="1" dirty="0"/>
          </a:p>
          <a:p>
            <a:pPr marR="0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1800" b="1" kern="1200" cap="none" normalizeH="0" noProof="0" dirty="0">
                <a:latin typeface="+mn-lt"/>
                <a:ea typeface="+mn-ea"/>
                <a:cs typeface="+mn-cs"/>
              </a:rPr>
              <a:t>                   </a:t>
            </a:r>
            <a:r>
              <a:rPr kumimoji="0" lang="en-US" altLang="zh-CN" sz="1800" kern="1200" cap="none" normalizeH="0" baseline="0" noProof="0" dirty="0">
                <a:latin typeface="+mn-lt"/>
                <a:ea typeface="+mn-ea"/>
                <a:cs typeface="+mn-cs"/>
              </a:rPr>
              <a:t>https://www.python.org/dev/peps/pep-0008/</a:t>
            </a: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32588" y="2126120"/>
            <a:ext cx="94386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PEP8 </a:t>
            </a:r>
            <a:r>
              <a:rPr lang="zh-CN" altLang="en-US" dirty="0"/>
              <a:t>是什么呢，简单说就是一种编码规范，它定义了</a:t>
            </a:r>
            <a:r>
              <a:rPr lang="en-US" altLang="zh-CN" dirty="0"/>
              <a:t>python</a:t>
            </a:r>
            <a:r>
              <a:rPr lang="zh-CN" altLang="en-US" dirty="0"/>
              <a:t>程序的样式和应该遵循的规范。</a:t>
            </a:r>
          </a:p>
        </p:txBody>
      </p:sp>
      <p:sp>
        <p:nvSpPr>
          <p:cNvPr id="3" name="矩形 2"/>
          <p:cNvSpPr/>
          <p:nvPr/>
        </p:nvSpPr>
        <p:spPr>
          <a:xfrm>
            <a:off x="1032588" y="2810489"/>
            <a:ext cx="100988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缩进</a:t>
            </a:r>
            <a:endParaRPr lang="en-US" altLang="zh-CN" b="1" dirty="0"/>
          </a:p>
          <a:p>
            <a:r>
              <a:rPr lang="zh-CN" altLang="en-US" dirty="0"/>
              <a:t>       请把一个 </a:t>
            </a:r>
            <a:r>
              <a:rPr lang="en-US" altLang="zh-CN" dirty="0"/>
              <a:t>tab </a:t>
            </a:r>
            <a:r>
              <a:rPr lang="zh-CN" altLang="en-US" dirty="0"/>
              <a:t>展开为 </a:t>
            </a:r>
            <a:r>
              <a:rPr lang="en-US" altLang="zh-CN" dirty="0"/>
              <a:t>4 </a:t>
            </a:r>
            <a:r>
              <a:rPr lang="zh-CN" altLang="en-US" dirty="0"/>
              <a:t>个空格</a:t>
            </a:r>
            <a:endParaRPr lang="en-US" altLang="zh-CN" dirty="0"/>
          </a:p>
          <a:p>
            <a:r>
              <a:rPr lang="zh-CN" altLang="en-US" dirty="0"/>
              <a:t>       绝对不要混用 </a:t>
            </a:r>
            <a:r>
              <a:rPr lang="en-US" altLang="zh-CN" dirty="0"/>
              <a:t>tab </a:t>
            </a:r>
            <a:r>
              <a:rPr lang="zh-CN" altLang="en-US" dirty="0"/>
              <a:t>和空格，否则容易出现 </a:t>
            </a:r>
            <a:r>
              <a:rPr lang="en-US" altLang="zh-CN" dirty="0" err="1"/>
              <a:t>IndentationError</a:t>
            </a:r>
            <a:endParaRPr lang="en-US" altLang="zh-CN" dirty="0"/>
          </a:p>
          <a:p>
            <a:r>
              <a:rPr lang="zh-CN" altLang="en-US" b="1" dirty="0"/>
              <a:t>空格</a:t>
            </a:r>
            <a:endParaRPr lang="en-US" altLang="zh-CN" b="1" dirty="0"/>
          </a:p>
          <a:p>
            <a:r>
              <a:rPr lang="zh-CN" altLang="en-US" dirty="0"/>
              <a:t>       在 </a:t>
            </a:r>
            <a:r>
              <a:rPr lang="en-US" altLang="zh-CN" dirty="0"/>
              <a:t>list, </a:t>
            </a:r>
            <a:r>
              <a:rPr lang="en-US" altLang="zh-CN" dirty="0" err="1"/>
              <a:t>dict</a:t>
            </a:r>
            <a:r>
              <a:rPr lang="en-US" altLang="zh-CN" dirty="0"/>
              <a:t>, tuple, set, </a:t>
            </a:r>
            <a:r>
              <a:rPr lang="zh-CN" altLang="en-US" dirty="0"/>
              <a:t>参数列表的 </a:t>
            </a:r>
            <a:r>
              <a:rPr lang="en-US" altLang="zh-CN" dirty="0"/>
              <a:t>, </a:t>
            </a:r>
            <a:r>
              <a:rPr lang="zh-CN" altLang="en-US" dirty="0"/>
              <a:t>后面加一个空格</a:t>
            </a:r>
            <a:endParaRPr lang="en-US" altLang="zh-CN" dirty="0"/>
          </a:p>
          <a:p>
            <a:r>
              <a:rPr lang="zh-CN" altLang="en-US" b="1" dirty="0"/>
              <a:t>空行</a:t>
            </a:r>
            <a:endParaRPr lang="en-US" altLang="zh-CN" b="1" dirty="0"/>
          </a:p>
          <a:p>
            <a:r>
              <a:rPr lang="en-US" altLang="zh-CN" dirty="0"/>
              <a:t>       function </a:t>
            </a:r>
            <a:r>
              <a:rPr lang="zh-CN" altLang="en-US" dirty="0"/>
              <a:t>和 </a:t>
            </a:r>
            <a:r>
              <a:rPr lang="en-US" altLang="zh-CN" dirty="0"/>
              <a:t>class </a:t>
            </a:r>
            <a:r>
              <a:rPr lang="zh-CN" altLang="en-US" dirty="0"/>
              <a:t>顶上两个空行</a:t>
            </a:r>
            <a:endParaRPr lang="en-US" altLang="zh-CN" dirty="0"/>
          </a:p>
          <a:p>
            <a:r>
              <a:rPr lang="zh-CN" altLang="en-US" b="1" dirty="0"/>
              <a:t>换行</a:t>
            </a:r>
          </a:p>
          <a:p>
            <a:r>
              <a:rPr lang="zh-CN" altLang="en-US" dirty="0"/>
              <a:t>      每一行代码控制在 </a:t>
            </a:r>
            <a:r>
              <a:rPr lang="en-US" altLang="zh-CN" dirty="0"/>
              <a:t>80 </a:t>
            </a:r>
            <a:r>
              <a:rPr lang="zh-CN" altLang="en-US" dirty="0"/>
              <a:t>字符以内</a:t>
            </a:r>
          </a:p>
        </p:txBody>
      </p:sp>
    </p:spTree>
    <p:extLst>
      <p:ext uri="{BB962C8B-B14F-4D97-AF65-F5344CB8AC3E}">
        <p14:creationId xmlns:p14="http://schemas.microsoft.com/office/powerpoint/2010/main" val="2769746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H="1">
            <a:off x="5588635" y="1388745"/>
            <a:ext cx="3175" cy="4464685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09400" y="1303020"/>
            <a:ext cx="4605655" cy="337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en-US" altLang="zh-CN" sz="1800" noProof="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sym typeface="+mn-ea"/>
              </a:rPr>
              <a:t>1.   </a:t>
            </a:r>
            <a:r>
              <a:rPr lang="zh-CN" altLang="zh-CN" sz="1800" noProof="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sym typeface="+mn-ea"/>
              </a:rPr>
              <a:t>变量</a:t>
            </a: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  <a:p>
            <a:pPr marL="285750" marR="0" lvl="0" indent="-28575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en-US" altLang="zh-CN" dirty="0"/>
              <a:t>     Python</a:t>
            </a:r>
            <a:r>
              <a:rPr lang="zh-CN" altLang="en-US" dirty="0"/>
              <a:t>中，变量用于存储数据的地址</a:t>
            </a: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  <a:p>
            <a:pPr marR="0" lvl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zh-CN" sz="1800" kern="1200" cap="none" normalizeH="0" baseline="0" noProof="0" dirty="0">
                <a:latin typeface="+mn-lt"/>
                <a:ea typeface="+mn-ea"/>
                <a:cs typeface="+mn-cs"/>
              </a:rPr>
              <a:t>     a = 100</a:t>
            </a:r>
            <a:endParaRPr kumimoji="0" lang="en-US" altLang="zh-CN" sz="1800" kern="1200" cap="none" normalizeH="0" baseline="0" noProof="0" dirty="0">
              <a:latin typeface="+mn-lt"/>
              <a:ea typeface="+mn-ea"/>
              <a:cs typeface="+mn-cs"/>
            </a:endParaRPr>
          </a:p>
          <a:p>
            <a:pPr marR="0" lvl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endParaRPr lang="en-US" altLang="zh-CN" dirty="0"/>
          </a:p>
          <a:p>
            <a:pPr marR="0" lvl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endParaRPr kumimoji="0" lang="en-US" altLang="zh-CN" sz="1800" kern="1200" cap="none" normalizeH="0" baseline="0" noProof="0" dirty="0">
              <a:latin typeface="+mn-lt"/>
              <a:ea typeface="+mn-ea"/>
              <a:cs typeface="+mn-cs"/>
            </a:endParaRPr>
          </a:p>
          <a:p>
            <a:pPr marR="0" lvl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endParaRPr lang="en-US" altLang="zh-CN" dirty="0"/>
          </a:p>
          <a:p>
            <a:pPr marR="0" lvl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endParaRPr kumimoji="0" lang="en-US" altLang="zh-CN" sz="1800" kern="1200" cap="none" normalizeH="0" baseline="0" noProof="0" dirty="0">
              <a:latin typeface="+mn-lt"/>
              <a:ea typeface="+mn-ea"/>
              <a:cs typeface="+mn-cs"/>
            </a:endParaRPr>
          </a:p>
          <a:p>
            <a:pPr marR="0" lvl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1A2DA4E-A5E0-4E3A-9403-A2A393F7E85C}"/>
              </a:ext>
            </a:extLst>
          </p:cNvPr>
          <p:cNvGrpSpPr/>
          <p:nvPr/>
        </p:nvGrpSpPr>
        <p:grpSpPr>
          <a:xfrm>
            <a:off x="1000317" y="2743200"/>
            <a:ext cx="3872392" cy="1749020"/>
            <a:chOff x="1000317" y="2743200"/>
            <a:chExt cx="3872392" cy="174902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AB92D18-51D5-4065-928C-A9BEBDF5157A}"/>
                </a:ext>
              </a:extLst>
            </p:cNvPr>
            <p:cNvSpPr/>
            <p:nvPr/>
          </p:nvSpPr>
          <p:spPr>
            <a:xfrm>
              <a:off x="1000317" y="2743200"/>
              <a:ext cx="3872392" cy="17490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ED5CD53-3036-46A0-9392-BB262056AC91}"/>
                </a:ext>
              </a:extLst>
            </p:cNvPr>
            <p:cNvSpPr/>
            <p:nvPr/>
          </p:nvSpPr>
          <p:spPr>
            <a:xfrm>
              <a:off x="1500090" y="3283247"/>
              <a:ext cx="773251" cy="49709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152C4C22-4E59-4524-B2E5-1539E80D9ED8}"/>
                </a:ext>
              </a:extLst>
            </p:cNvPr>
            <p:cNvSpPr/>
            <p:nvPr/>
          </p:nvSpPr>
          <p:spPr>
            <a:xfrm>
              <a:off x="3135963" y="3050046"/>
              <a:ext cx="1356257" cy="378954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100</a:t>
              </a:r>
              <a:r>
                <a:rPr lang="zh-CN" altLang="en-US" dirty="0"/>
                <a:t>的地址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22C12D8-FC08-4550-9A4F-8FF3421DFC0C}"/>
                </a:ext>
              </a:extLst>
            </p:cNvPr>
            <p:cNvSpPr txBox="1"/>
            <p:nvPr/>
          </p:nvSpPr>
          <p:spPr>
            <a:xfrm>
              <a:off x="3636121" y="3366514"/>
              <a:ext cx="362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01AF9242-42F5-4099-B0C5-23C9FAD80049}"/>
                </a:ext>
              </a:extLst>
            </p:cNvPr>
            <p:cNvCxnSpPr>
              <a:stCxn id="7" idx="1"/>
            </p:cNvCxnSpPr>
            <p:nvPr/>
          </p:nvCxnSpPr>
          <p:spPr>
            <a:xfrm flipH="1">
              <a:off x="2273341" y="3239523"/>
              <a:ext cx="862622" cy="292269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6A7383DF-228A-461B-A7DC-CEAF85BA9756}"/>
              </a:ext>
            </a:extLst>
          </p:cNvPr>
          <p:cNvSpPr txBox="1"/>
          <p:nvPr/>
        </p:nvSpPr>
        <p:spPr>
          <a:xfrm>
            <a:off x="6077677" y="3613332"/>
            <a:ext cx="5524500" cy="212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en-US" sz="1800" kern="1200" cap="none" normalizeH="0" baseline="0" noProof="0" dirty="0">
                <a:latin typeface="+mn-lt"/>
                <a:ea typeface="+mn-ea"/>
                <a:cs typeface="+mn-cs"/>
              </a:rPr>
              <a:t>变量可以被多次赋值，也可以给变量赋不同类型的值，变量的类型随之改变：</a:t>
            </a:r>
            <a:endParaRPr kumimoji="0" lang="en-US" altLang="zh-CN" sz="1800" kern="1200" cap="none" normalizeH="0" baseline="0" noProof="0" dirty="0">
              <a:latin typeface="+mn-lt"/>
              <a:ea typeface="+mn-ea"/>
              <a:cs typeface="+mn-cs"/>
            </a:endParaRPr>
          </a:p>
          <a:p>
            <a:pPr marR="0" lvl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en-US" altLang="zh-CN" dirty="0"/>
              <a:t>a = 100  # a</a:t>
            </a:r>
            <a:r>
              <a:rPr lang="zh-CN" altLang="en-US" dirty="0"/>
              <a:t>是数字类型</a:t>
            </a:r>
            <a:endParaRPr lang="en-US" altLang="zh-CN" dirty="0"/>
          </a:p>
          <a:p>
            <a:pPr marR="0" lvl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en-US" altLang="zh-CN" dirty="0"/>
              <a:t>b = “</a:t>
            </a:r>
            <a:r>
              <a:rPr lang="en-US" altLang="zh-CN" dirty="0" err="1"/>
              <a:t>zhangsan</a:t>
            </a:r>
            <a:r>
              <a:rPr lang="en-US" altLang="zh-CN" dirty="0"/>
              <a:t>”  # </a:t>
            </a:r>
            <a:r>
              <a:rPr lang="zh-CN" altLang="en-US" dirty="0"/>
              <a:t>字符串类型</a:t>
            </a:r>
            <a:endParaRPr lang="en-US" altLang="zh-CN" dirty="0"/>
          </a:p>
          <a:p>
            <a:pPr marR="0" lvl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en-US" altLang="zh-CN" dirty="0"/>
              <a:t>a = </a:t>
            </a:r>
            <a:r>
              <a:rPr lang="zh-CN" altLang="en-US" dirty="0"/>
              <a:t>“</a:t>
            </a:r>
            <a:r>
              <a:rPr lang="en-US" altLang="zh-CN" dirty="0"/>
              <a:t>hello</a:t>
            </a:r>
            <a:r>
              <a:rPr lang="zh-CN" altLang="en-US" dirty="0"/>
              <a:t>”  </a:t>
            </a:r>
            <a:r>
              <a:rPr lang="en-US" altLang="zh-CN" dirty="0"/>
              <a:t># a</a:t>
            </a:r>
            <a:r>
              <a:rPr lang="zh-CN" altLang="en-US" dirty="0"/>
              <a:t>变为字符串类型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7F07D74-CE56-4C57-80DC-9785D0955A1C}"/>
              </a:ext>
            </a:extLst>
          </p:cNvPr>
          <p:cNvSpPr txBox="1"/>
          <p:nvPr/>
        </p:nvSpPr>
        <p:spPr>
          <a:xfrm>
            <a:off x="6077677" y="1677953"/>
            <a:ext cx="4225756" cy="129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en-US" altLang="zh-CN" sz="1800" kern="1200" cap="none" normalizeH="0" baseline="0" noProof="0" dirty="0">
                <a:latin typeface="+mn-lt"/>
                <a:ea typeface="+mn-ea"/>
                <a:cs typeface="+mn-cs"/>
              </a:rPr>
              <a:t>= </a:t>
            </a:r>
            <a:r>
              <a:rPr kumimoji="0" lang="zh-CN" altLang="en-US" sz="1800" kern="1200" cap="none" normalizeH="0" baseline="0" noProof="0" dirty="0">
                <a:latin typeface="+mn-lt"/>
                <a:ea typeface="+mn-ea"/>
                <a:cs typeface="+mn-cs"/>
              </a:rPr>
              <a:t>赋值号</a:t>
            </a:r>
            <a:endParaRPr kumimoji="0" lang="en-US" altLang="zh-CN" sz="1800" kern="1200" cap="none" normalizeH="0" baseline="0" noProof="0" dirty="0">
              <a:latin typeface="+mn-lt"/>
              <a:ea typeface="+mn-ea"/>
              <a:cs typeface="+mn-cs"/>
            </a:endParaRPr>
          </a:p>
          <a:p>
            <a:pPr marR="0" lvl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kumimoji="0" lang="zh-CN" altLang="en-US" sz="1800" kern="1200" cap="none" normalizeH="0" baseline="0" noProof="0" dirty="0">
                <a:latin typeface="+mn-lt"/>
                <a:ea typeface="+mn-ea"/>
                <a:cs typeface="+mn-cs"/>
              </a:rPr>
              <a:t>赋值语句：完成了变量的定义和赋值</a:t>
            </a:r>
            <a:endParaRPr kumimoji="0" lang="en-US" altLang="zh-CN" sz="1800" kern="1200" cap="none" normalizeH="0" baseline="0" noProof="0" dirty="0">
              <a:latin typeface="+mn-lt"/>
              <a:ea typeface="+mn-ea"/>
              <a:cs typeface="+mn-cs"/>
            </a:endParaRPr>
          </a:p>
          <a:p>
            <a:pPr marR="0" lvl="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defRPr/>
            </a:pPr>
            <a:r>
              <a:rPr lang="zh-CN" altLang="en-US" dirty="0"/>
              <a:t>所有变量必须赋值才能使用</a:t>
            </a: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769A3442-0A74-4A80-AE18-8E5F35F8E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 vert="horz" wrap="square" lIns="91440" tIns="45720" rIns="91440" bIns="45720" anchor="ctr"/>
          <a:lstStyle/>
          <a:p>
            <a:pPr defTabSz="914400"/>
            <a:r>
              <a:rPr lang="en-US" altLang="zh-CN" kern="1200" dirty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zh-CN" altLang="zh-CN" kern="1200" dirty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.</a:t>
            </a:r>
            <a:r>
              <a:rPr lang="en-US" altLang="zh-CN" kern="1200" dirty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 Python</a:t>
            </a:r>
            <a:r>
              <a:rPr lang="zh-CN" altLang="en-US" kern="1200" dirty="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的语法元素</a:t>
            </a:r>
            <a:endParaRPr lang="zh-CN" altLang="zh-CN" kern="1200" dirty="0">
              <a:solidFill>
                <a:srgbClr val="1B3868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6" name="文本框 13">
            <a:extLst>
              <a:ext uri="{FF2B5EF4-FFF2-40B4-BE49-F238E27FC236}">
                <a16:creationId xmlns:a16="http://schemas.microsoft.com/office/drawing/2014/main" id="{77F07D74-CE56-4C57-80DC-9785D0955A1C}"/>
              </a:ext>
            </a:extLst>
          </p:cNvPr>
          <p:cNvSpPr txBox="1"/>
          <p:nvPr/>
        </p:nvSpPr>
        <p:spPr>
          <a:xfrm>
            <a:off x="888950" y="4776464"/>
            <a:ext cx="42257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Font typeface="+mj-lt"/>
              <a:defRPr/>
            </a:pPr>
            <a:r>
              <a:rPr kumimoji="0" lang="zh-CN" altLang="en-US" sz="1800" kern="1200" cap="none" normalizeH="0" baseline="0" noProof="0" dirty="0">
                <a:latin typeface="+mn-lt"/>
                <a:ea typeface="+mn-ea"/>
                <a:cs typeface="+mn-cs"/>
              </a:rPr>
              <a:t>执行上述语句时，</a:t>
            </a:r>
            <a:r>
              <a:rPr lang="en-US" altLang="zh-CN" dirty="0"/>
              <a:t> Python</a:t>
            </a:r>
            <a:r>
              <a:rPr lang="zh-CN" altLang="en-US" dirty="0"/>
              <a:t>解释器在计算机内存中创建数据</a:t>
            </a:r>
            <a:r>
              <a:rPr lang="en-US" altLang="zh-CN" dirty="0"/>
              <a:t>100</a:t>
            </a:r>
            <a:r>
              <a:rPr lang="zh-CN" altLang="en-US" dirty="0"/>
              <a:t>以及名为</a:t>
            </a:r>
            <a:r>
              <a:rPr lang="en-US" altLang="zh-CN" dirty="0"/>
              <a:t>a</a:t>
            </a:r>
            <a:r>
              <a:rPr lang="zh-CN" altLang="en-US" dirty="0"/>
              <a:t>的变量，并将</a:t>
            </a:r>
            <a:r>
              <a:rPr lang="en-US" altLang="zh-CN" dirty="0"/>
              <a:t>a</a:t>
            </a:r>
            <a:r>
              <a:rPr lang="zh-CN" altLang="en-US" dirty="0"/>
              <a:t>指向</a:t>
            </a:r>
            <a:r>
              <a:rPr lang="en-US" altLang="zh-CN" dirty="0"/>
              <a:t>100</a:t>
            </a:r>
            <a:r>
              <a:rPr lang="zh-CN" altLang="en-US" dirty="0"/>
              <a:t>即将数据</a:t>
            </a:r>
            <a:r>
              <a:rPr lang="en-US" altLang="zh-CN" dirty="0"/>
              <a:t>100</a:t>
            </a:r>
            <a:r>
              <a:rPr lang="zh-CN" altLang="en-US" dirty="0"/>
              <a:t>的内存地址存储在变量</a:t>
            </a:r>
            <a:r>
              <a:rPr lang="en-US" altLang="zh-CN" dirty="0"/>
              <a:t>a</a:t>
            </a:r>
            <a:r>
              <a:rPr lang="zh-CN" altLang="en-US" dirty="0"/>
              <a:t>中。</a:t>
            </a:r>
            <a:endParaRPr kumimoji="0" lang="zh-CN" altLang="zh-CN" sz="1800" kern="1200" cap="none" normalizeH="0" baseline="0" noProof="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3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1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6963</Words>
  <Application>Microsoft Office PowerPoint</Application>
  <PresentationFormat>宽屏</PresentationFormat>
  <Paragraphs>956</Paragraphs>
  <Slides>58</Slides>
  <Notes>30</Notes>
  <HiddenSlides>1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1" baseType="lpstr">
      <vt:lpstr>Arial Unicode MS</vt:lpstr>
      <vt:lpstr>Hiragino Sans GB</vt:lpstr>
      <vt:lpstr>微软雅黑</vt:lpstr>
      <vt:lpstr>微软雅黑 Light</vt:lpstr>
      <vt:lpstr>方正书宋简体</vt:lpstr>
      <vt:lpstr>楷体</vt:lpstr>
      <vt:lpstr>等线</vt:lpstr>
      <vt:lpstr>等线 Light</vt:lpstr>
      <vt:lpstr>Arial</vt:lpstr>
      <vt:lpstr>Calibri</vt:lpstr>
      <vt:lpstr>Cambria Math</vt:lpstr>
      <vt:lpstr>Wingdings</vt:lpstr>
      <vt:lpstr>Office 主题​​</vt:lpstr>
      <vt:lpstr>PowerPoint 演示文稿</vt:lpstr>
      <vt:lpstr>PowerPoint 演示文稿</vt:lpstr>
      <vt:lpstr>目录 CONTENT</vt:lpstr>
      <vt:lpstr>2 Python 基本语法和简单数据类型</vt:lpstr>
      <vt:lpstr>2.1 Python语法特点</vt:lpstr>
      <vt:lpstr>2.1 Python语法特点</vt:lpstr>
      <vt:lpstr>2.1 Python语法特点</vt:lpstr>
      <vt:lpstr>2.1 Python语法特点</vt:lpstr>
      <vt:lpstr>2.2 Python的语法元素</vt:lpstr>
      <vt:lpstr>2.2 Python的语法元素</vt:lpstr>
      <vt:lpstr>2.2 Python的语法元素</vt:lpstr>
      <vt:lpstr>2.2 Python的语法元素</vt:lpstr>
      <vt:lpstr>练习：交换两个变量的值</vt:lpstr>
      <vt:lpstr>2.2 Python的语法元素</vt:lpstr>
      <vt:lpstr>2.2 Python的语法元素</vt:lpstr>
      <vt:lpstr>练习：判断下列标识符，哪些是合法的？</vt:lpstr>
      <vt:lpstr>2.3  基本数据类型</vt:lpstr>
      <vt:lpstr>2.3.1  数字类型</vt:lpstr>
      <vt:lpstr>2.3.1  数字类型</vt:lpstr>
      <vt:lpstr>2.3.1  数字类型</vt:lpstr>
      <vt:lpstr>2.3.1  数字类型</vt:lpstr>
      <vt:lpstr>2.3.2  字符串类型</vt:lpstr>
      <vt:lpstr>PowerPoint 演示文稿</vt:lpstr>
      <vt:lpstr>2.3.2  字符串类型</vt:lpstr>
      <vt:lpstr>2.3.2  字符串类型</vt:lpstr>
      <vt:lpstr>2.3.2  字符串类型</vt:lpstr>
      <vt:lpstr>2.3.2  字符串类型</vt:lpstr>
      <vt:lpstr>2.3.2  字符串类型</vt:lpstr>
      <vt:lpstr>PowerPoint 演示文稿</vt:lpstr>
      <vt:lpstr>2.3.2  字符串类型</vt:lpstr>
      <vt:lpstr>2.3.2  字符串类型</vt:lpstr>
      <vt:lpstr>2.3.2  字符串类型</vt:lpstr>
      <vt:lpstr>2.3.2  字符串类型</vt:lpstr>
      <vt:lpstr>2.3.2  字符串类型</vt:lpstr>
      <vt:lpstr>PowerPoint 演示文稿</vt:lpstr>
      <vt:lpstr>2.3.2  字符串类型</vt:lpstr>
      <vt:lpstr>2.3.2  字符串类型</vt:lpstr>
      <vt:lpstr>2.5.2  字符串类型</vt:lpstr>
      <vt:lpstr>2.3.3  数据类型转换</vt:lpstr>
      <vt:lpstr>2.6 字符串类型</vt:lpstr>
      <vt:lpstr>2.6  字符串类型</vt:lpstr>
      <vt:lpstr>PowerPoint 演示文稿</vt:lpstr>
      <vt:lpstr>2.4  Python运算符</vt:lpstr>
      <vt:lpstr>2.4.1  算术运算符</vt:lpstr>
      <vt:lpstr>2.4.2  比较运算符</vt:lpstr>
      <vt:lpstr>2.4.3  逻辑运算符</vt:lpstr>
      <vt:lpstr>2.4.4  赋值运算符</vt:lpstr>
      <vt:lpstr>2.4.5  位运算符</vt:lpstr>
      <vt:lpstr>2.4.6  成员运算符</vt:lpstr>
      <vt:lpstr>2.4.7  标识运算符</vt:lpstr>
      <vt:lpstr>2.4.8  运算符优先级</vt:lpstr>
      <vt:lpstr>2.5 常用函数</vt:lpstr>
      <vt:lpstr>PowerPoint 演示文稿</vt:lpstr>
      <vt:lpstr>PowerPoint 演示文稿</vt:lpstr>
      <vt:lpstr>2.5 常用函数</vt:lpstr>
      <vt:lpstr>2.5 常用函数</vt:lpstr>
      <vt:lpstr>random库 </vt:lpstr>
      <vt:lpstr>感谢聆听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Python语言程序设计</dc:title>
  <dc:creator>weiwei</dc:creator>
  <cp:lastModifiedBy>JO YE</cp:lastModifiedBy>
  <cp:revision>105</cp:revision>
  <dcterms:created xsi:type="dcterms:W3CDTF">2019-08-01T01:41:00Z</dcterms:created>
  <dcterms:modified xsi:type="dcterms:W3CDTF">2022-05-23T10:33:17Z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207B80F8F78047B9AB0F2C0477713DE3</vt:lpwstr>
  </property>
  <property fmtid="{D5CDD505-2E9C-101B-9397-08002B2CF9AE}" pid="3" name="KSOProductBuildVer">
    <vt:lpwstr>2052-11.1.0.10495</vt:lpwstr>
  </property>
</Properties>
</file>