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679" r:id="rId2"/>
    <p:sldId id="355" r:id="rId3"/>
    <p:sldId id="359" r:id="rId4"/>
    <p:sldId id="850" r:id="rId5"/>
    <p:sldId id="851" r:id="rId6"/>
    <p:sldId id="852" r:id="rId7"/>
    <p:sldId id="853" r:id="rId8"/>
    <p:sldId id="854" r:id="rId9"/>
    <p:sldId id="855" r:id="rId10"/>
    <p:sldId id="856" r:id="rId11"/>
    <p:sldId id="857" r:id="rId12"/>
    <p:sldId id="858" r:id="rId13"/>
    <p:sldId id="859" r:id="rId14"/>
    <p:sldId id="860" r:id="rId15"/>
    <p:sldId id="848" r:id="rId16"/>
    <p:sldId id="863" r:id="rId17"/>
    <p:sldId id="864" r:id="rId18"/>
    <p:sldId id="749" r:id="rId19"/>
    <p:sldId id="841" r:id="rId20"/>
    <p:sldId id="750" r:id="rId21"/>
    <p:sldId id="866" r:id="rId22"/>
    <p:sldId id="843" r:id="rId23"/>
    <p:sldId id="867" r:id="rId24"/>
    <p:sldId id="868" r:id="rId25"/>
    <p:sldId id="751" r:id="rId26"/>
    <p:sldId id="752" r:id="rId27"/>
    <p:sldId id="842" r:id="rId28"/>
    <p:sldId id="940" r:id="rId29"/>
    <p:sldId id="753" r:id="rId30"/>
    <p:sldId id="754" r:id="rId31"/>
    <p:sldId id="870" r:id="rId32"/>
    <p:sldId id="942" r:id="rId33"/>
    <p:sldId id="755" r:id="rId34"/>
    <p:sldId id="871" r:id="rId35"/>
    <p:sldId id="368" r:id="rId36"/>
    <p:sldId id="844" r:id="rId37"/>
    <p:sldId id="845" r:id="rId38"/>
    <p:sldId id="872" r:id="rId39"/>
    <p:sldId id="874" r:id="rId40"/>
    <p:sldId id="875" r:id="rId41"/>
    <p:sldId id="902" r:id="rId42"/>
    <p:sldId id="912" r:id="rId43"/>
    <p:sldId id="943" r:id="rId44"/>
    <p:sldId id="913" r:id="rId45"/>
    <p:sldId id="905" r:id="rId46"/>
    <p:sldId id="944" r:id="rId47"/>
    <p:sldId id="945" r:id="rId48"/>
    <p:sldId id="946" r:id="rId49"/>
    <p:sldId id="915" r:id="rId50"/>
    <p:sldId id="916" r:id="rId51"/>
    <p:sldId id="917" r:id="rId52"/>
    <p:sldId id="908" r:id="rId53"/>
    <p:sldId id="918" r:id="rId54"/>
    <p:sldId id="919" r:id="rId55"/>
    <p:sldId id="920" r:id="rId56"/>
    <p:sldId id="921" r:id="rId57"/>
    <p:sldId id="910" r:id="rId58"/>
    <p:sldId id="876" r:id="rId59"/>
    <p:sldId id="922" r:id="rId60"/>
    <p:sldId id="923" r:id="rId61"/>
    <p:sldId id="924" r:id="rId62"/>
    <p:sldId id="926" r:id="rId63"/>
    <p:sldId id="927" r:id="rId64"/>
    <p:sldId id="880" r:id="rId65"/>
    <p:sldId id="928" r:id="rId66"/>
    <p:sldId id="929" r:id="rId67"/>
    <p:sldId id="930" r:id="rId68"/>
    <p:sldId id="931" r:id="rId69"/>
    <p:sldId id="893" r:id="rId70"/>
    <p:sldId id="932" r:id="rId71"/>
    <p:sldId id="933" r:id="rId72"/>
    <p:sldId id="894" r:id="rId73"/>
    <p:sldId id="934" r:id="rId74"/>
    <p:sldId id="935" r:id="rId75"/>
    <p:sldId id="896" r:id="rId76"/>
    <p:sldId id="895" r:id="rId77"/>
    <p:sldId id="936" r:id="rId78"/>
    <p:sldId id="938" r:id="rId79"/>
    <p:sldId id="937" r:id="rId80"/>
    <p:sldId id="939" r:id="rId81"/>
    <p:sldId id="901" r:id="rId8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32" autoAdjust="0"/>
  </p:normalViewPr>
  <p:slideViewPr>
    <p:cSldViewPr snapToGrid="0">
      <p:cViewPr varScale="1">
        <p:scale>
          <a:sx n="114" d="100"/>
          <a:sy n="114" d="100"/>
        </p:scale>
        <p:origin x="-4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-2736" y="5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6D544-0281-498E-97A9-FA611A790984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008F8-0436-40C1-8EA2-3338FDC04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98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37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3404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99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863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230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72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853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372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03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179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80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808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26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533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08F8-0436-40C1-8EA2-3338FDC04F5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7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140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2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3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前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6"/>
          <p:cNvSpPr/>
          <p:nvPr/>
        </p:nvSpPr>
        <p:spPr>
          <a:xfrm>
            <a:off x="2474913" y="5561013"/>
            <a:ext cx="1009650" cy="100965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117600" y="1190625"/>
            <a:ext cx="10287000" cy="0"/>
          </a:xfrm>
          <a:prstGeom prst="line">
            <a:avLst/>
          </a:prstGeom>
          <a:ln w="28575">
            <a:solidFill>
              <a:srgbClr val="203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117600" y="5722938"/>
            <a:ext cx="10287000" cy="0"/>
          </a:xfrm>
          <a:prstGeom prst="line">
            <a:avLst/>
          </a:prstGeom>
          <a:ln w="28575">
            <a:solidFill>
              <a:srgbClr val="203A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: 形状 15"/>
          <p:cNvSpPr/>
          <p:nvPr/>
        </p:nvSpPr>
        <p:spPr>
          <a:xfrm>
            <a:off x="0" y="401638"/>
            <a:ext cx="43434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305550"/>
            <a:ext cx="12192000" cy="555625"/>
          </a:xfrm>
          <a:prstGeom prst="rect">
            <a:avLst/>
          </a:prstGeom>
          <a:solidFill>
            <a:srgbClr val="1B386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任意多边形 11"/>
          <p:cNvSpPr/>
          <p:nvPr/>
        </p:nvSpPr>
        <p:spPr>
          <a:xfrm rot="16200000">
            <a:off x="1023144" y="5144294"/>
            <a:ext cx="622300" cy="636588"/>
          </a:xfrm>
          <a:custGeom>
            <a:avLst/>
            <a:gdLst>
              <a:gd name="connsiteX0" fmla="*/ 622301 w 622301"/>
              <a:gd name="connsiteY0" fmla="*/ 0 h 636588"/>
              <a:gd name="connsiteX1" fmla="*/ 622301 w 622301"/>
              <a:gd name="connsiteY1" fmla="*/ 155576 h 636588"/>
              <a:gd name="connsiteX2" fmla="*/ 155576 w 622301"/>
              <a:gd name="connsiteY2" fmla="*/ 155576 h 636588"/>
              <a:gd name="connsiteX3" fmla="*/ 155576 w 622301"/>
              <a:gd name="connsiteY3" fmla="*/ 636588 h 636588"/>
              <a:gd name="connsiteX4" fmla="*/ 1 w 622301"/>
              <a:gd name="connsiteY4" fmla="*/ 636588 h 636588"/>
              <a:gd name="connsiteX5" fmla="*/ 1 w 622301"/>
              <a:gd name="connsiteY5" fmla="*/ 155576 h 636588"/>
              <a:gd name="connsiteX6" fmla="*/ 0 w 622301"/>
              <a:gd name="connsiteY6" fmla="*/ 155576 h 636588"/>
              <a:gd name="connsiteX7" fmla="*/ 0 w 622301"/>
              <a:gd name="connsiteY7" fmla="*/ 0 h 63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1" h="636588">
                <a:moveTo>
                  <a:pt x="622301" y="0"/>
                </a:moveTo>
                <a:lnTo>
                  <a:pt x="622301" y="155576"/>
                </a:lnTo>
                <a:lnTo>
                  <a:pt x="155576" y="155576"/>
                </a:lnTo>
                <a:lnTo>
                  <a:pt x="155576" y="636588"/>
                </a:lnTo>
                <a:lnTo>
                  <a:pt x="1" y="636588"/>
                </a:lnTo>
                <a:lnTo>
                  <a:pt x="1" y="155576"/>
                </a:lnTo>
                <a:lnTo>
                  <a:pt x="0" y="155576"/>
                </a:lnTo>
                <a:lnTo>
                  <a:pt x="0" y="0"/>
                </a:lnTo>
                <a:close/>
              </a:path>
            </a:pathLst>
          </a:cu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>
          <a:xfrm rot="5400000">
            <a:off x="10891044" y="1107281"/>
            <a:ext cx="622300" cy="636588"/>
          </a:xfrm>
          <a:custGeom>
            <a:avLst/>
            <a:gdLst>
              <a:gd name="connsiteX0" fmla="*/ 622301 w 622301"/>
              <a:gd name="connsiteY0" fmla="*/ 0 h 636588"/>
              <a:gd name="connsiteX1" fmla="*/ 622301 w 622301"/>
              <a:gd name="connsiteY1" fmla="*/ 155576 h 636588"/>
              <a:gd name="connsiteX2" fmla="*/ 155576 w 622301"/>
              <a:gd name="connsiteY2" fmla="*/ 155576 h 636588"/>
              <a:gd name="connsiteX3" fmla="*/ 155576 w 622301"/>
              <a:gd name="connsiteY3" fmla="*/ 636588 h 636588"/>
              <a:gd name="connsiteX4" fmla="*/ 1 w 622301"/>
              <a:gd name="connsiteY4" fmla="*/ 636588 h 636588"/>
              <a:gd name="connsiteX5" fmla="*/ 1 w 622301"/>
              <a:gd name="connsiteY5" fmla="*/ 155576 h 636588"/>
              <a:gd name="connsiteX6" fmla="*/ 0 w 622301"/>
              <a:gd name="connsiteY6" fmla="*/ 155576 h 636588"/>
              <a:gd name="connsiteX7" fmla="*/ 0 w 622301"/>
              <a:gd name="connsiteY7" fmla="*/ 0 h 63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2301" h="636588">
                <a:moveTo>
                  <a:pt x="622301" y="0"/>
                </a:moveTo>
                <a:lnTo>
                  <a:pt x="622301" y="155576"/>
                </a:lnTo>
                <a:lnTo>
                  <a:pt x="155576" y="155576"/>
                </a:lnTo>
                <a:lnTo>
                  <a:pt x="155576" y="636588"/>
                </a:lnTo>
                <a:lnTo>
                  <a:pt x="1" y="636588"/>
                </a:lnTo>
                <a:lnTo>
                  <a:pt x="1" y="155576"/>
                </a:lnTo>
                <a:lnTo>
                  <a:pt x="0" y="155576"/>
                </a:lnTo>
                <a:lnTo>
                  <a:pt x="0" y="0"/>
                </a:lnTo>
                <a:close/>
              </a:path>
            </a:pathLst>
          </a:cu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-425450" y="1898650"/>
            <a:ext cx="1009650" cy="100965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4107" name="图片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0" y="485775"/>
            <a:ext cx="671513" cy="669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990160" y="498570"/>
            <a:ext cx="3172265" cy="622302"/>
          </a:xfr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527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/>
        </p:nvSpPr>
        <p:spPr>
          <a:xfrm>
            <a:off x="-11332" y="0"/>
            <a:ext cx="12203332" cy="6858000"/>
          </a:xfrm>
          <a:prstGeom prst="rect">
            <a:avLst/>
          </a:prstGeom>
          <a:gradFill>
            <a:gsLst>
              <a:gs pos="0">
                <a:srgbClr val="203A6B"/>
              </a:gs>
              <a:gs pos="75000">
                <a:srgbClr val="203A6B">
                  <a:alpha val="84000"/>
                </a:srgbClr>
              </a:gs>
              <a:gs pos="38000">
                <a:srgbClr val="203A6B">
                  <a:alpha val="74000"/>
                </a:srgbClr>
              </a:gs>
              <a:gs pos="100000">
                <a:srgbClr val="203A6B">
                  <a:alpha val="9500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0"/>
            <a:ext cx="12192000" cy="16303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-11112" y="5764213"/>
            <a:ext cx="12215813" cy="11160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任意多边形: 形状 15"/>
          <p:cNvSpPr/>
          <p:nvPr/>
        </p:nvSpPr>
        <p:spPr>
          <a:xfrm>
            <a:off x="0" y="398463"/>
            <a:ext cx="3162300" cy="804863"/>
          </a:xfrm>
          <a:custGeom>
            <a:avLst/>
            <a:gdLst>
              <a:gd name="connsiteX0" fmla="*/ 0 w 2662725"/>
              <a:gd name="connsiteY0" fmla="*/ 0 h 646332"/>
              <a:gd name="connsiteX1" fmla="*/ 2501142 w 2662725"/>
              <a:gd name="connsiteY1" fmla="*/ 0 h 646332"/>
              <a:gd name="connsiteX2" fmla="*/ 2662725 w 2662725"/>
              <a:gd name="connsiteY2" fmla="*/ 646332 h 646332"/>
              <a:gd name="connsiteX3" fmla="*/ 0 w 2662725"/>
              <a:gd name="connsiteY3" fmla="*/ 646332 h 646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2725" h="646332">
                <a:moveTo>
                  <a:pt x="0" y="0"/>
                </a:moveTo>
                <a:lnTo>
                  <a:pt x="2501142" y="0"/>
                </a:lnTo>
                <a:lnTo>
                  <a:pt x="2662725" y="646332"/>
                </a:lnTo>
                <a:lnTo>
                  <a:pt x="0" y="646332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8248650" y="1193800"/>
            <a:ext cx="361950" cy="361950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9836150" y="-373062"/>
            <a:ext cx="933450" cy="935038"/>
          </a:xfrm>
          <a:prstGeom prst="ellipse">
            <a:avLst/>
          </a:prstGeom>
          <a:solidFill>
            <a:srgbClr val="1B3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014913" y="360363"/>
            <a:ext cx="719138" cy="7191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1331913" y="6350000"/>
            <a:ext cx="350838" cy="350838"/>
          </a:xfrm>
          <a:prstGeom prst="ellipse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2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-11332" y="443878"/>
            <a:ext cx="2983132" cy="714177"/>
          </a:xfrm>
        </p:spPr>
        <p:txBody>
          <a:bodyPr>
            <a:normAutofit/>
          </a:bodyPr>
          <a:lstStyle>
            <a:lvl1pPr algn="ctr">
              <a:defRPr sz="2400" b="1" i="0" spc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703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/>
        </p:nvSpPr>
        <p:spPr>
          <a:xfrm>
            <a:off x="9798050" y="-352425"/>
            <a:ext cx="1009650" cy="10096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 rot="5400000" flipH="1" flipV="1">
            <a:off x="1435894" y="-284956"/>
            <a:ext cx="46038" cy="2520950"/>
          </a:xfrm>
          <a:prstGeom prst="rect">
            <a:avLst/>
          </a:prstGeom>
          <a:gradFill>
            <a:gsLst>
              <a:gs pos="71000">
                <a:srgbClr val="1B3868"/>
              </a:gs>
              <a:gs pos="100000">
                <a:schemeClr val="bg1"/>
              </a:gs>
              <a:gs pos="1000">
                <a:srgbClr val="1B386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0" y="6765925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>
            <a:off x="0" y="0"/>
            <a:ext cx="12192000" cy="92075"/>
          </a:xfrm>
          <a:custGeom>
            <a:avLst/>
            <a:gdLst>
              <a:gd name="connsiteX0" fmla="*/ 1449977 w 12192000"/>
              <a:gd name="connsiteY0" fmla="*/ 0 h 91440"/>
              <a:gd name="connsiteX1" fmla="*/ 12192000 w 12192000"/>
              <a:gd name="connsiteY1" fmla="*/ 0 h 91440"/>
              <a:gd name="connsiteX2" fmla="*/ 12192000 w 12192000"/>
              <a:gd name="connsiteY2" fmla="*/ 91440 h 91440"/>
              <a:gd name="connsiteX3" fmla="*/ 1449977 w 12192000"/>
              <a:gd name="connsiteY3" fmla="*/ 91440 h 91440"/>
              <a:gd name="connsiteX4" fmla="*/ 0 w 12192000"/>
              <a:gd name="connsiteY4" fmla="*/ 0 h 91440"/>
              <a:gd name="connsiteX5" fmla="*/ 888274 w 12192000"/>
              <a:gd name="connsiteY5" fmla="*/ 0 h 91440"/>
              <a:gd name="connsiteX6" fmla="*/ 888274 w 12192000"/>
              <a:gd name="connsiteY6" fmla="*/ 91440 h 91440"/>
              <a:gd name="connsiteX7" fmla="*/ 0 w 12192000"/>
              <a:gd name="connsiteY7" fmla="*/ 91440 h 91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91440">
                <a:moveTo>
                  <a:pt x="1449977" y="0"/>
                </a:moveTo>
                <a:lnTo>
                  <a:pt x="12192000" y="0"/>
                </a:lnTo>
                <a:lnTo>
                  <a:pt x="12192000" y="91440"/>
                </a:lnTo>
                <a:lnTo>
                  <a:pt x="1449977" y="91440"/>
                </a:lnTo>
                <a:close/>
                <a:moveTo>
                  <a:pt x="0" y="0"/>
                </a:moveTo>
                <a:lnTo>
                  <a:pt x="888274" y="0"/>
                </a:lnTo>
                <a:lnTo>
                  <a:pt x="888274" y="91440"/>
                </a:lnTo>
                <a:lnTo>
                  <a:pt x="0" y="91440"/>
                </a:lnTo>
                <a:close/>
              </a:path>
            </a:pathLst>
          </a:custGeom>
          <a:solidFill>
            <a:srgbClr val="334D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文本框 11"/>
          <p:cNvSpPr txBox="1"/>
          <p:nvPr/>
        </p:nvSpPr>
        <p:spPr>
          <a:xfrm>
            <a:off x="9480550" y="6437313"/>
            <a:ext cx="2686050" cy="369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Python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语言程序设计</a:t>
            </a:r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3269343" cy="51111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 b="1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4F876AE-369C-4E05-A7D6-E10E33B74EDE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2022/3/13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None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63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xmlns="" id="{D015CA02-1D84-4758-AFBB-513A970DE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03"/>
          <a:stretch/>
        </p:blipFill>
        <p:spPr>
          <a:xfrm>
            <a:off x="0" y="-14200"/>
            <a:ext cx="12192000" cy="68722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B1E85270-654E-4155-A161-061960AC409D}"/>
              </a:ext>
            </a:extLst>
          </p:cNvPr>
          <p:cNvSpPr/>
          <p:nvPr userDrawn="1"/>
        </p:nvSpPr>
        <p:spPr>
          <a:xfrm>
            <a:off x="0" y="-28400"/>
            <a:ext cx="12191999" cy="28083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51042FBF-F68D-4B83-9905-88243E18F754}"/>
              </a:ext>
            </a:extLst>
          </p:cNvPr>
          <p:cNvSpPr/>
          <p:nvPr userDrawn="1"/>
        </p:nvSpPr>
        <p:spPr>
          <a:xfrm>
            <a:off x="-4127" y="2779990"/>
            <a:ext cx="12200254" cy="4092210"/>
          </a:xfrm>
          <a:prstGeom prst="rect">
            <a:avLst/>
          </a:prstGeom>
          <a:solidFill>
            <a:srgbClr val="1B3868">
              <a:alpha val="9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xmlns="" id="{95F18A6F-D403-4A15-9C6A-2B5598539A0C}"/>
              </a:ext>
            </a:extLst>
          </p:cNvPr>
          <p:cNvSpPr/>
          <p:nvPr userDrawn="1"/>
        </p:nvSpPr>
        <p:spPr>
          <a:xfrm>
            <a:off x="-4127" y="1559856"/>
            <a:ext cx="4752976" cy="45719"/>
          </a:xfrm>
          <a:prstGeom prst="rect">
            <a:avLst/>
          </a:prstGeom>
          <a:solidFill>
            <a:srgbClr val="203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42FC5768-BEE9-4080-A261-37C356CC02CA}"/>
              </a:ext>
            </a:extLst>
          </p:cNvPr>
          <p:cNvSpPr/>
          <p:nvPr userDrawn="1"/>
        </p:nvSpPr>
        <p:spPr>
          <a:xfrm>
            <a:off x="7439024" y="1559856"/>
            <a:ext cx="4752976" cy="45719"/>
          </a:xfrm>
          <a:prstGeom prst="rect">
            <a:avLst/>
          </a:prstGeom>
          <a:solidFill>
            <a:srgbClr val="203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xmlns="" id="{03C83176-5B54-4A98-946F-99ECB5AFEB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1300" y="3207017"/>
            <a:ext cx="5867400" cy="573952"/>
          </a:xfrm>
        </p:spPr>
        <p:txBody>
          <a:bodyPr>
            <a:noAutofit/>
          </a:bodyPr>
          <a:lstStyle>
            <a:lvl1pPr algn="ctr">
              <a:defRPr sz="4800" b="1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谢谢观赏</a:t>
            </a:r>
          </a:p>
        </p:txBody>
      </p:sp>
      <p:sp>
        <p:nvSpPr>
          <p:cNvPr id="16" name="标题 14">
            <a:extLst>
              <a:ext uri="{FF2B5EF4-FFF2-40B4-BE49-F238E27FC236}">
                <a16:creationId xmlns:a16="http://schemas.microsoft.com/office/drawing/2014/main" xmlns="" id="{342C7B76-5A3A-4BB5-A7BB-978A382C5A08}"/>
              </a:ext>
            </a:extLst>
          </p:cNvPr>
          <p:cNvSpPr txBox="1">
            <a:spLocks/>
          </p:cNvSpPr>
          <p:nvPr userDrawn="1"/>
        </p:nvSpPr>
        <p:spPr>
          <a:xfrm>
            <a:off x="3158173" y="4171176"/>
            <a:ext cx="5867400" cy="5739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358" y="825925"/>
            <a:ext cx="1559300" cy="1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69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4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9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438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44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89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0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37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9AD9-DF67-4A9E-A8A5-673C387224D2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9842C-714B-4DB0-8E34-EE16A127F5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3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dirty="0">
                <a:solidFill>
                  <a:srgbClr val="000000"/>
                </a:solidFill>
              </a:rPr>
              <a:t>Python</a:t>
            </a:r>
            <a:r>
              <a:rPr lang="zh-CN" altLang="en-US" sz="3200" dirty="0">
                <a:solidFill>
                  <a:srgbClr val="000000"/>
                </a:solidFill>
              </a:rPr>
              <a:t>语言基础</a:t>
            </a:r>
          </a:p>
        </p:txBody>
      </p:sp>
      <p:sp>
        <p:nvSpPr>
          <p:cNvPr id="3" name="标题 3"/>
          <p:cNvSpPr txBox="1"/>
          <p:nvPr/>
        </p:nvSpPr>
        <p:spPr>
          <a:xfrm>
            <a:off x="1176338" y="3379788"/>
            <a:ext cx="983932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spc="15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r>
              <a:rPr lang="zh-CN" altLang="en-US" sz="4000" spc="300" dirty="0">
                <a:latin typeface="微软雅黑 Light"/>
              </a:rPr>
              <a:t>第</a:t>
            </a:r>
            <a:r>
              <a:rPr lang="en-US" altLang="zh-CN" sz="4000" spc="300" dirty="0">
                <a:latin typeface="微软雅黑 Light"/>
              </a:rPr>
              <a:t>3</a:t>
            </a:r>
            <a:r>
              <a:rPr lang="zh-CN" altLang="en-US" sz="4000" spc="300" dirty="0">
                <a:latin typeface="微软雅黑 Light"/>
              </a:rPr>
              <a:t>章 </a:t>
            </a:r>
            <a:r>
              <a:rPr lang="en-US" altLang="zh-CN" sz="4000" spc="0" dirty="0"/>
              <a:t>Python</a:t>
            </a:r>
            <a:r>
              <a:rPr lang="zh-CN" altLang="en-US" sz="4000" spc="0" dirty="0"/>
              <a:t>控制语句</a:t>
            </a:r>
            <a:endParaRPr lang="en-US" altLang="zh-CN" sz="4000" spc="0" dirty="0">
              <a:latin typeface="微软雅黑 Light"/>
            </a:endParaRPr>
          </a:p>
        </p:txBody>
      </p:sp>
    </p:spTree>
    <p:extLst>
      <p:ext uri="{BB962C8B-B14F-4D97-AF65-F5344CB8AC3E}">
        <p14:creationId xmlns:p14="http://schemas.microsoft.com/office/powerpoint/2010/main" val="360452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6326776" y="1732001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 </a:t>
            </a:r>
            <a:r>
              <a:rPr lang="zh-CN" altLang="en-US" dirty="0" smtClean="0"/>
              <a:t>程序基本结构实例</a:t>
            </a:r>
            <a:endParaRPr lang="zh-CN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391886" y="2267987"/>
            <a:ext cx="581297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3.1]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已知圆的半径</a:t>
            </a:r>
            <a:r>
              <a:rPr lang="en-US" altLang="zh-CN" sz="2000" dirty="0">
                <a:latin typeface="+mn-ea"/>
              </a:rPr>
              <a:t>r</a:t>
            </a:r>
            <a:r>
              <a:rPr lang="zh-CN" altLang="zh-CN" sz="2000" dirty="0">
                <a:latin typeface="+mn-ea"/>
              </a:rPr>
              <a:t>，计算圆的周长</a:t>
            </a:r>
            <a:r>
              <a:rPr lang="en-US" altLang="zh-CN" sz="2000" dirty="0">
                <a:latin typeface="+mn-ea"/>
              </a:rPr>
              <a:t>l</a:t>
            </a:r>
            <a:r>
              <a:rPr lang="zh-CN" altLang="zh-CN" sz="2000" dirty="0">
                <a:latin typeface="+mn-ea"/>
              </a:rPr>
              <a:t>和面积</a:t>
            </a:r>
            <a:r>
              <a:rPr lang="en-US" altLang="zh-CN" sz="2000" dirty="0">
                <a:latin typeface="+mn-ea"/>
              </a:rPr>
              <a:t>s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285750" lvl="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3.2]</a:t>
            </a:r>
            <a:r>
              <a:rPr lang="en-US" altLang="zh-CN" sz="2000" dirty="0"/>
              <a:t> </a:t>
            </a:r>
            <a:r>
              <a:rPr lang="zh-CN" altLang="zh-CN" sz="2000" dirty="0"/>
              <a:t>给定一个整数</a:t>
            </a:r>
            <a:r>
              <a:rPr lang="en-US" altLang="zh-CN" sz="2000" dirty="0"/>
              <a:t>N</a:t>
            </a:r>
            <a:r>
              <a:rPr lang="zh-CN" altLang="zh-CN" sz="2000" dirty="0"/>
              <a:t>，判读该数的奇偶性并</a:t>
            </a:r>
            <a:r>
              <a:rPr lang="zh-CN" altLang="zh-CN" sz="2000" dirty="0" smtClean="0"/>
              <a:t>输出。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3.3]</a:t>
            </a:r>
            <a:r>
              <a:rPr lang="en-US" altLang="zh-CN" sz="2000" dirty="0"/>
              <a:t> </a:t>
            </a:r>
            <a:r>
              <a:rPr lang="zh-CN" altLang="zh-CN" sz="2000" dirty="0"/>
              <a:t>计算</a:t>
            </a:r>
            <a:r>
              <a:rPr lang="en-US" altLang="zh-CN" sz="2000" dirty="0"/>
              <a:t>1-N</a:t>
            </a:r>
            <a:r>
              <a:rPr lang="zh-CN" altLang="zh-CN" sz="2000" dirty="0"/>
              <a:t>的累加和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7" name="矩形 6"/>
          <p:cNvSpPr/>
          <p:nvPr/>
        </p:nvSpPr>
        <p:spPr>
          <a:xfrm>
            <a:off x="7120113" y="2529597"/>
            <a:ext cx="394412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+mn-ea"/>
              </a:rPr>
              <a:t>IPO</a:t>
            </a:r>
            <a:r>
              <a:rPr lang="zh-CN" altLang="en-US" sz="2000" dirty="0">
                <a:latin typeface="+mn-ea"/>
              </a:rPr>
              <a:t>方式</a:t>
            </a:r>
            <a:endParaRPr lang="en-US" altLang="zh-CN" sz="2000" dirty="0">
              <a:latin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+mn-ea"/>
              </a:rPr>
              <a:t>流程图方式</a:t>
            </a:r>
            <a:endParaRPr lang="en-US" altLang="zh-CN" sz="2000" dirty="0">
              <a:latin typeface="+mn-ea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en-US" altLang="zh-CN" sz="2000" dirty="0"/>
              <a:t>python</a:t>
            </a:r>
            <a:r>
              <a:rPr lang="zh-CN" altLang="zh-CN" sz="2000" dirty="0"/>
              <a:t>程序代码方式</a:t>
            </a:r>
            <a:endParaRPr lang="zh-CN" altLang="zh-CN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00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752" y="2115029"/>
            <a:ext cx="11062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x=20 </a:t>
            </a:r>
          </a:p>
          <a:p>
            <a:r>
              <a:rPr lang="en-US" altLang="zh-CN" sz="2000" dirty="0" smtClean="0"/>
              <a:t>y=x+30   </a:t>
            </a:r>
          </a:p>
          <a:p>
            <a:r>
              <a:rPr lang="en-US" altLang="zh-CN" sz="2000" dirty="0" smtClean="0"/>
              <a:t>x=y+20</a:t>
            </a:r>
            <a:endParaRPr lang="zh-CN" altLang="zh-CN" sz="2000" dirty="0"/>
          </a:p>
        </p:txBody>
      </p: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.</a:t>
            </a:r>
            <a:r>
              <a:rPr lang="zh-CN" altLang="zh-CN" dirty="0"/>
              <a:t>1  </a:t>
            </a:r>
            <a:r>
              <a:rPr lang="zh-CN" altLang="en-US" dirty="0" smtClean="0"/>
              <a:t>顺序结构语句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1743079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按照编写顺序执行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307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051479" y="2097572"/>
            <a:ext cx="1106254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/>
              <a:t>x=20 </a:t>
            </a:r>
          </a:p>
          <a:p>
            <a:r>
              <a:rPr lang="en-US" altLang="zh-CN" sz="2000" dirty="0" smtClean="0"/>
              <a:t>x=y+30   </a:t>
            </a:r>
          </a:p>
          <a:p>
            <a:r>
              <a:rPr lang="en-US" altLang="zh-CN" sz="2000" dirty="0" smtClean="0"/>
              <a:t>y=x+30</a:t>
            </a:r>
            <a:endParaRPr lang="zh-CN" altLang="zh-CN" sz="2000" dirty="0"/>
          </a:p>
        </p:txBody>
      </p:sp>
      <p:sp>
        <p:nvSpPr>
          <p:cNvPr id="6" name="左右箭头 5"/>
          <p:cNvSpPr/>
          <p:nvPr/>
        </p:nvSpPr>
        <p:spPr>
          <a:xfrm>
            <a:off x="2550767" y="2437622"/>
            <a:ext cx="1361560" cy="3704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8"/>
          <p:cNvSpPr txBox="1"/>
          <p:nvPr/>
        </p:nvSpPr>
        <p:spPr>
          <a:xfrm>
            <a:off x="5957613" y="2068290"/>
            <a:ext cx="1142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抛出异常</a:t>
            </a:r>
            <a:endParaRPr lang="zh-CN" altLang="en-US" b="1" dirty="0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183569" y="2233749"/>
            <a:ext cx="680390" cy="1013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378298" y="3961028"/>
            <a:ext cx="154141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306070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x=20     </a:t>
            </a:r>
          </a:p>
          <a:p>
            <a:pPr indent="306070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x=30    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x=50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print(x)</a:t>
            </a:r>
            <a:endParaRPr lang="zh-CN" altLang="en-US" sz="2000" dirty="0"/>
          </a:p>
        </p:txBody>
      </p:sp>
      <p:sp>
        <p:nvSpPr>
          <p:cNvPr id="13" name="矩形 12"/>
          <p:cNvSpPr/>
          <p:nvPr/>
        </p:nvSpPr>
        <p:spPr>
          <a:xfrm>
            <a:off x="3451777" y="3962452"/>
            <a:ext cx="1541418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306070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x=50     </a:t>
            </a:r>
          </a:p>
          <a:p>
            <a:pPr indent="306070">
              <a:spcAft>
                <a:spcPts val="0"/>
              </a:spcAft>
            </a:pP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x=30    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x=20 </a:t>
            </a:r>
          </a:p>
          <a:p>
            <a:r>
              <a:rPr lang="en-US" altLang="zh-CN" sz="2000" dirty="0"/>
              <a:t>    </a:t>
            </a:r>
            <a:r>
              <a:rPr lang="en-US" altLang="zh-CN" sz="2000" dirty="0" smtClean="0"/>
              <a:t>print(x)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154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395336" y="160590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  </a:t>
            </a:r>
            <a:r>
              <a:rPr lang="zh-CN" altLang="en-US" dirty="0" smtClean="0"/>
              <a:t>顺序结构实例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845824" y="3035540"/>
            <a:ext cx="4701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/>
              <a:t>a=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(input</a:t>
            </a:r>
            <a:r>
              <a:rPr lang="en-US" altLang="zh-CN" dirty="0"/>
              <a:t>("</a:t>
            </a:r>
            <a:r>
              <a:rPr lang="zh-CN" altLang="zh-CN" dirty="0"/>
              <a:t>请输入变量</a:t>
            </a:r>
            <a:r>
              <a:rPr lang="en-US" altLang="zh-CN" dirty="0"/>
              <a:t>a</a:t>
            </a:r>
            <a:r>
              <a:rPr lang="zh-CN" altLang="zh-CN" dirty="0"/>
              <a:t>的值</a:t>
            </a:r>
            <a:r>
              <a:rPr lang="en-US" altLang="zh-CN" dirty="0"/>
              <a:t>:")) </a:t>
            </a:r>
            <a:endParaRPr lang="en-US" altLang="zh-CN" dirty="0" smtClean="0"/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(input</a:t>
            </a:r>
            <a:r>
              <a:rPr lang="en-US" altLang="zh-CN" dirty="0"/>
              <a:t>("</a:t>
            </a:r>
            <a:r>
              <a:rPr lang="zh-CN" altLang="zh-CN" dirty="0"/>
              <a:t>请输入变量</a:t>
            </a:r>
            <a:r>
              <a:rPr lang="en-US" altLang="zh-CN" dirty="0"/>
              <a:t>b</a:t>
            </a:r>
            <a:r>
              <a:rPr lang="zh-CN" altLang="zh-CN" dirty="0"/>
              <a:t>的值</a:t>
            </a:r>
            <a:r>
              <a:rPr lang="en-US" altLang="zh-CN" dirty="0"/>
              <a:t>:")) </a:t>
            </a:r>
            <a:endParaRPr lang="en-US" altLang="zh-CN" dirty="0" smtClean="0"/>
          </a:p>
          <a:p>
            <a:r>
              <a:rPr lang="en-US" altLang="zh-CN" dirty="0" smtClean="0"/>
              <a:t>t=a                              </a:t>
            </a:r>
          </a:p>
          <a:p>
            <a:r>
              <a:rPr lang="en-US" altLang="zh-CN" dirty="0" smtClean="0"/>
              <a:t>a=b                              </a:t>
            </a:r>
          </a:p>
          <a:p>
            <a:r>
              <a:rPr lang="en-US" altLang="zh-CN" dirty="0" smtClean="0"/>
              <a:t>b=t                              </a:t>
            </a:r>
          </a:p>
          <a:p>
            <a:r>
              <a:rPr lang="en-US" altLang="zh-CN" dirty="0" smtClean="0"/>
              <a:t>print</a:t>
            </a:r>
            <a:r>
              <a:rPr lang="en-US" altLang="zh-CN" dirty="0"/>
              <a:t>("</a:t>
            </a:r>
            <a:r>
              <a:rPr lang="zh-CN" altLang="zh-CN" dirty="0"/>
              <a:t>交换后</a:t>
            </a:r>
            <a:r>
              <a:rPr lang="en-US" altLang="zh-CN" dirty="0"/>
              <a:t>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两个变量的值为：</a:t>
            </a:r>
            <a:r>
              <a:rPr lang="en-US" altLang="zh-CN" dirty="0"/>
              <a:t>",</a:t>
            </a:r>
            <a:r>
              <a:rPr lang="en-US" altLang="zh-CN" dirty="0" err="1"/>
              <a:t>a,b</a:t>
            </a:r>
            <a:r>
              <a:rPr lang="en-US" altLang="zh-CN" dirty="0" smtClean="0"/>
              <a:t>)</a:t>
            </a:r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45824" y="1635690"/>
            <a:ext cx="5812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3.4]</a:t>
            </a:r>
            <a:r>
              <a:rPr lang="en-US" altLang="zh-CN" sz="2000" dirty="0"/>
              <a:t> </a:t>
            </a:r>
            <a:r>
              <a:rPr lang="zh-CN" altLang="zh-CN" sz="2000" dirty="0"/>
              <a:t>交换两个变量的</a:t>
            </a:r>
            <a:r>
              <a:rPr lang="zh-CN" altLang="zh-CN" sz="2000" dirty="0" smtClean="0"/>
              <a:t>值</a:t>
            </a:r>
            <a:endParaRPr lang="zh-CN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112" y="1469507"/>
            <a:ext cx="2478556" cy="17047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084" y="1835745"/>
            <a:ext cx="3405872" cy="358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88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7395336" y="160590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  </a:t>
            </a:r>
            <a:r>
              <a:rPr lang="zh-CN" altLang="en-US" dirty="0" smtClean="0"/>
              <a:t>顺序结构实例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7694024" y="2158909"/>
            <a:ext cx="35269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/>
              <a:t>s=220              </a:t>
            </a:r>
            <a:endParaRPr lang="zh-CN" altLang="zh-CN" dirty="0"/>
          </a:p>
          <a:p>
            <a:r>
              <a:rPr lang="en-US" altLang="zh-CN" dirty="0"/>
              <a:t>a=1+1/2.0+1/3.0    </a:t>
            </a:r>
            <a:endParaRPr lang="zh-CN" altLang="zh-CN" dirty="0"/>
          </a:p>
          <a:p>
            <a:r>
              <a:rPr lang="en-US" altLang="zh-CN" dirty="0"/>
              <a:t>x=s/a              </a:t>
            </a:r>
            <a:r>
              <a:rPr lang="en-US" altLang="zh-CN" dirty="0" smtClean="0"/>
              <a:t>          </a:t>
            </a:r>
            <a:endParaRPr lang="zh-CN" altLang="zh-CN" dirty="0"/>
          </a:p>
          <a:p>
            <a:r>
              <a:rPr lang="en-US" altLang="zh-CN" dirty="0"/>
              <a:t>print(x)       </a:t>
            </a:r>
            <a:endParaRPr lang="zh-CN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45824" y="1635690"/>
            <a:ext cx="581297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3.5]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聪明的一休。</a:t>
            </a:r>
          </a:p>
          <a:p>
            <a:r>
              <a:rPr lang="zh-CN" altLang="zh-CN" sz="2000" dirty="0">
                <a:latin typeface="+mn-ea"/>
              </a:rPr>
              <a:t>从前，有位将军听说一休很聪明，就给他出了一个考题：“我昨天请客，客多，碗少，饭碗每人一个，菜碗两人共用一个，汤碗三人共用一个，一共用了</a:t>
            </a:r>
            <a:r>
              <a:rPr lang="en-US" altLang="zh-CN" sz="2000" dirty="0">
                <a:latin typeface="+mn-ea"/>
              </a:rPr>
              <a:t>220</a:t>
            </a:r>
            <a:r>
              <a:rPr lang="zh-CN" altLang="zh-CN" sz="2000" dirty="0">
                <a:latin typeface="+mn-ea"/>
              </a:rPr>
              <a:t>个碗。昨天一共来了多少位客人？”一休琢磨了一会儿，微笑着说：“一共有</a:t>
            </a:r>
            <a:r>
              <a:rPr lang="en-US" altLang="zh-CN" sz="2000" dirty="0">
                <a:latin typeface="+mn-ea"/>
              </a:rPr>
              <a:t>120</a:t>
            </a:r>
            <a:r>
              <a:rPr lang="zh-CN" altLang="zh-CN" sz="2000" dirty="0">
                <a:latin typeface="+mn-ea"/>
              </a:rPr>
              <a:t>位客人就餐。”请编程判断一下一休计算的客人数是否正确。</a:t>
            </a:r>
          </a:p>
        </p:txBody>
      </p:sp>
    </p:spTree>
    <p:extLst>
      <p:ext uri="{BB962C8B-B14F-4D97-AF65-F5344CB8AC3E}">
        <p14:creationId xmlns:p14="http://schemas.microsoft.com/office/powerpoint/2010/main" val="195723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6658795" y="1527527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  </a:t>
            </a:r>
            <a:r>
              <a:rPr lang="zh-CN" altLang="en-US" dirty="0" smtClean="0"/>
              <a:t>顺序结构实例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6776362" y="2017721"/>
            <a:ext cx="50977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 smtClean="0"/>
              <a:t>from </a:t>
            </a:r>
            <a:r>
              <a:rPr lang="en-US" altLang="zh-CN" dirty="0"/>
              <a:t>math import pow  </a:t>
            </a:r>
            <a:endParaRPr lang="en-US" altLang="zh-CN" dirty="0" smtClean="0"/>
          </a:p>
          <a:p>
            <a:r>
              <a:rPr lang="en-US" altLang="zh-CN" dirty="0" smtClean="0"/>
              <a:t>money=float(input</a:t>
            </a:r>
            <a:r>
              <a:rPr lang="en-US" altLang="zh-CN" dirty="0"/>
              <a:t>("</a:t>
            </a:r>
            <a:r>
              <a:rPr lang="zh-CN" altLang="zh-CN" dirty="0"/>
              <a:t>请输入存款金额</a:t>
            </a:r>
            <a:r>
              <a:rPr lang="en-US" altLang="zh-CN" dirty="0"/>
              <a:t>money</a:t>
            </a:r>
            <a:r>
              <a:rPr lang="zh-CN" altLang="zh-CN" dirty="0"/>
              <a:t>：</a:t>
            </a:r>
            <a:r>
              <a:rPr lang="en-US" altLang="zh-CN" dirty="0"/>
              <a:t>")) </a:t>
            </a:r>
            <a:endParaRPr lang="zh-CN" altLang="zh-CN" dirty="0"/>
          </a:p>
          <a:p>
            <a:r>
              <a:rPr lang="en-US" altLang="zh-CN" dirty="0"/>
              <a:t>rate=float(input("</a:t>
            </a:r>
            <a:r>
              <a:rPr lang="zh-CN" altLang="zh-CN" dirty="0"/>
              <a:t>请输入年利率</a:t>
            </a:r>
            <a:r>
              <a:rPr lang="en-US" altLang="zh-CN" dirty="0"/>
              <a:t>rate</a:t>
            </a:r>
            <a:r>
              <a:rPr lang="zh-CN" altLang="zh-CN" dirty="0"/>
              <a:t>：</a:t>
            </a:r>
            <a:r>
              <a:rPr lang="en-US" altLang="zh-CN" dirty="0" smtClean="0"/>
              <a:t>"))</a:t>
            </a:r>
          </a:p>
          <a:p>
            <a:r>
              <a:rPr lang="en-US" altLang="zh-CN" dirty="0" smtClean="0"/>
              <a:t>year=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</a:t>
            </a:r>
            <a:r>
              <a:rPr lang="en-US" altLang="zh-CN" dirty="0"/>
              <a:t>("</a:t>
            </a:r>
            <a:r>
              <a:rPr lang="zh-CN" altLang="zh-CN" dirty="0"/>
              <a:t>请输入存期</a:t>
            </a:r>
            <a:r>
              <a:rPr lang="en-US" altLang="zh-CN" dirty="0" smtClean="0"/>
              <a:t>year</a:t>
            </a:r>
            <a:r>
              <a:rPr lang="zh-CN" altLang="zh-CN" dirty="0"/>
              <a:t> ： </a:t>
            </a:r>
            <a:r>
              <a:rPr lang="en-US" altLang="zh-CN" dirty="0" smtClean="0"/>
              <a:t>")) sum=money*pow</a:t>
            </a:r>
            <a:r>
              <a:rPr lang="en-US" altLang="zh-CN" dirty="0"/>
              <a:t>((1+rate),year) </a:t>
            </a:r>
            <a:endParaRPr lang="en-US" altLang="zh-CN" dirty="0" smtClean="0"/>
          </a:p>
          <a:p>
            <a:r>
              <a:rPr lang="en-US" altLang="zh-CN" dirty="0" smtClean="0"/>
              <a:t>print</a:t>
            </a:r>
            <a:r>
              <a:rPr lang="en-US" altLang="zh-CN" dirty="0"/>
              <a:t>("</a:t>
            </a:r>
            <a:r>
              <a:rPr lang="zh-CN" altLang="zh-CN" dirty="0"/>
              <a:t>到期本息合计为</a:t>
            </a:r>
            <a:r>
              <a:rPr lang="en-US" altLang="zh-CN" dirty="0"/>
              <a:t>{:.2f}".format(sum</a:t>
            </a:r>
            <a:r>
              <a:rPr lang="en-US" altLang="zh-CN" dirty="0" smtClean="0"/>
              <a:t>))</a:t>
            </a:r>
            <a:endParaRPr lang="zh-CN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845824" y="1635690"/>
            <a:ext cx="5812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3.6] </a:t>
            </a:r>
            <a:r>
              <a:rPr lang="zh-CN" altLang="zh-CN" sz="2000" dirty="0"/>
              <a:t>编写程序，根据下列公式计算存款到期时的本息税前合计，输出时保留</a:t>
            </a:r>
            <a:r>
              <a:rPr lang="en-US" altLang="zh-CN" sz="2000" dirty="0"/>
              <a:t>2</a:t>
            </a:r>
            <a:r>
              <a:rPr lang="zh-CN" altLang="zh-CN" sz="2000" dirty="0"/>
              <a:t>位小数。</a:t>
            </a:r>
          </a:p>
          <a:p>
            <a:r>
              <a:rPr lang="en-US" altLang="zh-CN" sz="2000" dirty="0"/>
              <a:t>sum=money*(1+rate)</a:t>
            </a:r>
            <a:r>
              <a:rPr lang="en-US" altLang="zh-CN" sz="2000" baseline="30000" dirty="0"/>
              <a:t>year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81972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751" y="2115029"/>
            <a:ext cx="54587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4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 </a:t>
            </a:r>
            <a:r>
              <a:rPr lang="en-US" altLang="zh-CN" sz="20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</a:t>
            </a:r>
            <a:r>
              <a:rPr lang="en-US" altLang="zh-CN" sz="2000" dirty="0">
                <a:latin typeface="等线"/>
                <a:ea typeface="等线" panose="02010600030101010101" pitchFamily="2" charset="-122"/>
              </a:rPr>
              <a:t>f </a:t>
            </a:r>
            <a:r>
              <a:rPr lang="zh-CN" altLang="en-US" sz="2000" dirty="0">
                <a:latin typeface="等线"/>
                <a:ea typeface="等线" panose="02010600030101010101" pitchFamily="2" charset="-122"/>
              </a:rPr>
              <a:t>语句由</a:t>
            </a:r>
            <a:r>
              <a:rPr lang="en-US" altLang="zh-CN" sz="2000" b="1" dirty="0">
                <a:solidFill>
                  <a:srgbClr val="FF0066"/>
                </a:solidFill>
                <a:latin typeface="等线"/>
                <a:ea typeface="等线" panose="02010600030101010101" pitchFamily="2" charset="-122"/>
              </a:rPr>
              <a:t>if</a:t>
            </a:r>
            <a:r>
              <a:rPr lang="zh-CN" altLang="en-US" sz="2000" dirty="0">
                <a:latin typeface="等线"/>
                <a:ea typeface="等线" panose="02010600030101010101" pitchFamily="2" charset="-122"/>
              </a:rPr>
              <a:t>关键字，</a:t>
            </a:r>
            <a:r>
              <a:rPr lang="zh-CN" altLang="en-US" sz="2000" b="1" dirty="0">
                <a:solidFill>
                  <a:srgbClr val="FF0066"/>
                </a:solidFill>
                <a:latin typeface="等线"/>
                <a:ea typeface="等线" panose="02010600030101010101" pitchFamily="2" charset="-122"/>
              </a:rPr>
              <a:t>条件表达式</a:t>
            </a:r>
            <a:r>
              <a:rPr lang="zh-CN" altLang="en-US" sz="2000" dirty="0" smtClean="0">
                <a:latin typeface="等线"/>
                <a:ea typeface="等线" panose="02010600030101010101" pitchFamily="2" charset="-122"/>
              </a:rPr>
              <a:t>和</a:t>
            </a:r>
            <a:r>
              <a:rPr lang="zh-CN" altLang="en-US" sz="2000" b="1" dirty="0" smtClean="0">
                <a:solidFill>
                  <a:srgbClr val="FF0066"/>
                </a:solidFill>
                <a:latin typeface="等线"/>
                <a:ea typeface="等线" panose="02010600030101010101" pitchFamily="2" charset="-122"/>
              </a:rPr>
              <a:t>语句块</a:t>
            </a:r>
            <a:r>
              <a:rPr lang="zh-CN" altLang="en-US" sz="2000" dirty="0" smtClean="0">
                <a:latin typeface="等线"/>
                <a:ea typeface="等线" panose="02010600030101010101" pitchFamily="2" charset="-122"/>
              </a:rPr>
              <a:t>三</a:t>
            </a:r>
            <a:r>
              <a:rPr lang="zh-CN" altLang="en-US" sz="2000" dirty="0">
                <a:latin typeface="等线"/>
                <a:ea typeface="等线" panose="02010600030101010101" pitchFamily="2" charset="-122"/>
              </a:rPr>
              <a:t>部分组成，语法格式如下：</a:t>
            </a:r>
            <a:endParaRPr lang="en-US" altLang="zh-CN" sz="2000" dirty="0">
              <a:latin typeface="等线"/>
              <a:ea typeface="等线" panose="02010600030101010101" pitchFamily="2" charset="-122"/>
            </a:endParaRPr>
          </a:p>
          <a:p>
            <a:pPr lvl="0">
              <a:defRPr/>
            </a:pPr>
            <a:endParaRPr lang="zh-CN" altLang="en-US" sz="20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等线"/>
                <a:ea typeface="等线" panose="02010600030101010101" pitchFamily="2" charset="-122"/>
              </a:rPr>
              <a:t>if </a:t>
            </a:r>
            <a:r>
              <a:rPr lang="zh-CN" altLang="en-US" sz="2000" b="1" dirty="0">
                <a:solidFill>
                  <a:srgbClr val="C00000"/>
                </a:solidFill>
                <a:latin typeface="等线"/>
                <a:ea typeface="等线" panose="02010600030101010101" pitchFamily="2" charset="-122"/>
              </a:rPr>
              <a:t>条件表达式</a:t>
            </a:r>
            <a:r>
              <a:rPr lang="zh-CN" altLang="en-US" sz="2000" b="1" dirty="0">
                <a:solidFill>
                  <a:srgbClr val="FF0066"/>
                </a:solidFill>
                <a:latin typeface="等线"/>
                <a:ea typeface="等线" panose="02010600030101010101" pitchFamily="2" charset="-122"/>
              </a:rPr>
              <a:t>：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sz="2000" b="1" dirty="0" smtClean="0">
                <a:solidFill>
                  <a:srgbClr val="C00000"/>
                </a:solidFill>
                <a:latin typeface="等线"/>
                <a:ea typeface="等线" panose="02010600030101010101" pitchFamily="2" charset="-122"/>
              </a:rPr>
              <a:t>     语句块</a:t>
            </a:r>
            <a:endParaRPr lang="zh-CN" altLang="en-US" sz="2000" b="1" dirty="0">
              <a:solidFill>
                <a:srgbClr val="C00000"/>
              </a:solidFill>
              <a:latin typeface="等线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等线"/>
                <a:ea typeface="等线" panose="02010600030101010101" pitchFamily="2" charset="-122"/>
              </a:rPr>
              <a:t>   </a:t>
            </a:r>
            <a:r>
              <a:rPr lang="en-US" altLang="zh-CN" sz="2000" b="1" dirty="0" smtClean="0">
                <a:solidFill>
                  <a:srgbClr val="C00000"/>
                </a:solidFill>
                <a:latin typeface="等线"/>
                <a:ea typeface="等线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latin typeface="等线"/>
                <a:ea typeface="等线" panose="02010600030101010101" pitchFamily="2" charset="-122"/>
              </a:rPr>
              <a:t>… 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3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395336" y="160590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.</a:t>
            </a:r>
            <a:r>
              <a:rPr lang="zh-CN" altLang="zh-CN" dirty="0"/>
              <a:t>1  </a:t>
            </a:r>
            <a:r>
              <a:rPr lang="zh-CN" altLang="zh-CN" dirty="0" smtClean="0"/>
              <a:t>if</a:t>
            </a:r>
            <a:r>
              <a:rPr lang="zh-CN" altLang="en-US" dirty="0" smtClean="0"/>
              <a:t>单分支结构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1743079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 smtClean="0">
                <a:solidFill>
                  <a:srgbClr val="1B3868"/>
                </a:solidFill>
              </a:rPr>
              <a:t>if</a:t>
            </a:r>
            <a:r>
              <a:rPr lang="zh-CN" altLang="zh-CN" sz="1800" b="1" dirty="0" smtClean="0">
                <a:solidFill>
                  <a:srgbClr val="1B3868"/>
                </a:solidFill>
              </a:rPr>
              <a:t>语句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语法格式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307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92258" y="5545612"/>
            <a:ext cx="5787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注意：执行语句块是用缩进来</a:t>
            </a:r>
            <a:r>
              <a:rPr lang="zh-CN" altLang="en-US" dirty="0" smtClean="0"/>
              <a:t>表示对应的层次关系的。 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03260" y="34545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冒号结尾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794384" y="3604088"/>
            <a:ext cx="970241" cy="1172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872795" y="4241627"/>
            <a:ext cx="1193606" cy="258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06484" y="4499893"/>
            <a:ext cx="1326229" cy="2652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0153" y="4315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缩进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134" y="2288729"/>
            <a:ext cx="3516180" cy="30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751" y="2115029"/>
            <a:ext cx="5848072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3.7]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输入两个字符，判断两个字符的大小，并按由大到小的顺序排列后输出这两个字符。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395336" y="160590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.</a:t>
            </a:r>
            <a:r>
              <a:rPr lang="zh-CN" altLang="zh-CN" dirty="0"/>
              <a:t>1  </a:t>
            </a:r>
            <a:r>
              <a:rPr lang="zh-CN" altLang="zh-CN" dirty="0" smtClean="0"/>
              <a:t>if</a:t>
            </a:r>
            <a:r>
              <a:rPr lang="zh-CN" altLang="en-US" dirty="0" smtClean="0"/>
              <a:t>单分支结构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1743079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 smtClean="0">
                <a:solidFill>
                  <a:srgbClr val="1B3868"/>
                </a:solidFill>
              </a:rPr>
              <a:t>if</a:t>
            </a:r>
            <a:r>
              <a:rPr lang="zh-CN" altLang="zh-CN" sz="1800" b="1" dirty="0" smtClean="0">
                <a:solidFill>
                  <a:srgbClr val="1B3868"/>
                </a:solidFill>
              </a:rPr>
              <a:t>语句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实例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307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49012" y="3055576"/>
            <a:ext cx="4894289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代码如下：</a:t>
            </a:r>
            <a:endParaRPr lang="en-US" altLang="zh-CN" dirty="0" smtClean="0"/>
          </a:p>
          <a:p>
            <a:r>
              <a:rPr lang="en-US" altLang="zh-CN" dirty="0" smtClean="0"/>
              <a:t>a=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</a:t>
            </a:r>
            <a:r>
              <a:rPr lang="en-US" altLang="zh-CN" dirty="0"/>
              <a:t>("</a:t>
            </a:r>
            <a:r>
              <a:rPr lang="zh-CN" altLang="en-US" dirty="0"/>
              <a:t>请输入字符</a:t>
            </a:r>
            <a:r>
              <a:rPr lang="en-US" altLang="zh-CN" dirty="0"/>
              <a:t>a</a:t>
            </a:r>
            <a:r>
              <a:rPr lang="zh-CN" altLang="en-US" dirty="0"/>
              <a:t>的值：</a:t>
            </a:r>
            <a:r>
              <a:rPr lang="en-US" altLang="zh-CN" dirty="0"/>
              <a:t>") )</a:t>
            </a:r>
            <a:endParaRPr lang="en-US" altLang="zh-CN" dirty="0" smtClean="0"/>
          </a:p>
          <a:p>
            <a:r>
              <a:rPr lang="en-US" altLang="zh-CN" dirty="0" smtClean="0"/>
              <a:t>b=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(input</a:t>
            </a:r>
            <a:r>
              <a:rPr lang="en-US" altLang="zh-CN" dirty="0"/>
              <a:t>("</a:t>
            </a:r>
            <a:r>
              <a:rPr lang="zh-CN" altLang="en-US" dirty="0"/>
              <a:t>请输入</a:t>
            </a:r>
            <a:r>
              <a:rPr lang="zh-CN" altLang="en-US" dirty="0" smtClean="0"/>
              <a:t>字符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</a:t>
            </a:r>
            <a:r>
              <a:rPr lang="zh-CN" altLang="en-US" dirty="0"/>
              <a:t>值：</a:t>
            </a:r>
            <a:r>
              <a:rPr lang="en-US" altLang="zh-CN" dirty="0"/>
              <a:t>") 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a&lt;b:       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</a:t>
            </a:r>
            <a:r>
              <a:rPr lang="en-US" altLang="zh-CN" dirty="0"/>
              <a:t>t=a </a:t>
            </a:r>
            <a:endParaRPr lang="en-US" altLang="zh-CN" dirty="0" smtClean="0"/>
          </a:p>
          <a:p>
            <a:r>
              <a:rPr lang="en-US" altLang="zh-CN" dirty="0" smtClean="0"/>
              <a:t>     a=b </a:t>
            </a:r>
          </a:p>
          <a:p>
            <a:r>
              <a:rPr lang="en-US" altLang="zh-CN" dirty="0" smtClean="0"/>
              <a:t>     b=t       </a:t>
            </a:r>
          </a:p>
          <a:p>
            <a:r>
              <a:rPr lang="en-US" altLang="zh-CN" dirty="0" smtClean="0"/>
              <a:t>print</a:t>
            </a:r>
            <a:r>
              <a:rPr lang="en-US" altLang="zh-CN" dirty="0"/>
              <a:t>("</a:t>
            </a:r>
            <a:r>
              <a:rPr lang="zh-CN" altLang="zh-CN" dirty="0"/>
              <a:t>按从大到小的顺序输出</a:t>
            </a:r>
            <a:r>
              <a:rPr lang="en-US" altLang="zh-CN" dirty="0" err="1"/>
              <a:t>a,b</a:t>
            </a:r>
            <a:r>
              <a:rPr lang="zh-CN" altLang="zh-CN" dirty="0"/>
              <a:t>的值为：</a:t>
            </a:r>
            <a:r>
              <a:rPr lang="en-US" altLang="zh-CN" dirty="0"/>
              <a:t>",</a:t>
            </a:r>
            <a:r>
              <a:rPr lang="en-US" altLang="zh-CN" dirty="0" err="1"/>
              <a:t>a,b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00" y="2248675"/>
            <a:ext cx="3867540" cy="327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8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751" y="2115029"/>
            <a:ext cx="5247180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3.8] </a:t>
            </a:r>
            <a:r>
              <a:rPr lang="zh-CN" altLang="zh-CN" sz="2000" dirty="0"/>
              <a:t>从键盘输入一个数，如果这个数为正数，则输出；否则不输出。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663816" y="1645093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.</a:t>
            </a:r>
            <a:r>
              <a:rPr lang="zh-CN" altLang="zh-CN" dirty="0"/>
              <a:t>1  </a:t>
            </a:r>
            <a:r>
              <a:rPr lang="zh-CN" altLang="zh-CN" dirty="0" smtClean="0"/>
              <a:t>if</a:t>
            </a:r>
            <a:r>
              <a:rPr lang="zh-CN" altLang="en-US" dirty="0" smtClean="0"/>
              <a:t>单分支结构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1743079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 smtClean="0">
                <a:solidFill>
                  <a:srgbClr val="1B3868"/>
                </a:solidFill>
              </a:rPr>
              <a:t>if</a:t>
            </a:r>
            <a:r>
              <a:rPr lang="zh-CN" altLang="zh-CN" sz="1800" b="1" dirty="0" smtClean="0">
                <a:solidFill>
                  <a:srgbClr val="1B3868"/>
                </a:solidFill>
              </a:rPr>
              <a:t>语句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实例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307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249011" y="3055576"/>
            <a:ext cx="47468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+mn-ea"/>
              </a:rPr>
              <a:t>代码如下：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>
                <a:latin typeface="+mn-ea"/>
              </a:rPr>
              <a:t>x=</a:t>
            </a:r>
            <a:r>
              <a:rPr lang="en-US" altLang="zh-CN" dirty="0" err="1">
                <a:latin typeface="+mn-ea"/>
              </a:rPr>
              <a:t>eval</a:t>
            </a:r>
            <a:r>
              <a:rPr lang="en-US" altLang="zh-CN" dirty="0">
                <a:latin typeface="+mn-ea"/>
              </a:rPr>
              <a:t>(input("</a:t>
            </a:r>
            <a:r>
              <a:rPr lang="zh-CN" altLang="zh-CN" dirty="0">
                <a:latin typeface="+mn-ea"/>
              </a:rPr>
              <a:t>请输入一个数</a:t>
            </a:r>
            <a:r>
              <a:rPr lang="en-US" altLang="zh-CN" dirty="0">
                <a:latin typeface="+mn-ea"/>
              </a:rPr>
              <a:t>x</a:t>
            </a:r>
            <a:r>
              <a:rPr lang="zh-CN" altLang="zh-CN" dirty="0">
                <a:latin typeface="+mn-ea"/>
              </a:rPr>
              <a:t>的值：</a:t>
            </a:r>
            <a:r>
              <a:rPr lang="en-US" altLang="zh-CN" dirty="0">
                <a:latin typeface="+mn-ea"/>
              </a:rPr>
              <a:t>"))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if </a:t>
            </a:r>
            <a:r>
              <a:rPr lang="en-US" altLang="zh-CN" dirty="0">
                <a:latin typeface="+mn-ea"/>
              </a:rPr>
              <a:t>x&gt;0:                  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    print</a:t>
            </a:r>
            <a:r>
              <a:rPr lang="en-US" altLang="zh-CN" dirty="0">
                <a:latin typeface="+mn-ea"/>
              </a:rPr>
              <a:t>("</a:t>
            </a:r>
            <a:r>
              <a:rPr lang="zh-CN" altLang="zh-CN" dirty="0">
                <a:latin typeface="+mn-ea"/>
              </a:rPr>
              <a:t>输入的数</a:t>
            </a:r>
            <a:r>
              <a:rPr lang="en-US" altLang="zh-CN" dirty="0">
                <a:latin typeface="+mn-ea"/>
              </a:rPr>
              <a:t>",x,"</a:t>
            </a:r>
            <a:r>
              <a:rPr lang="zh-CN" altLang="zh-CN" dirty="0">
                <a:latin typeface="+mn-ea"/>
              </a:rPr>
              <a:t>是正数</a:t>
            </a:r>
            <a:r>
              <a:rPr lang="en-US" altLang="zh-CN" dirty="0" smtClean="0">
                <a:latin typeface="+mn-ea"/>
              </a:rPr>
              <a:t>")</a:t>
            </a:r>
            <a:endParaRPr lang="zh-CN" altLang="zh-CN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10251" y="2101966"/>
            <a:ext cx="4972860" cy="115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3.9] </a:t>
            </a:r>
            <a:r>
              <a:rPr lang="zh-CN" altLang="zh-CN" sz="2000" dirty="0"/>
              <a:t>编写程序求绝对值。输入一个整数</a:t>
            </a:r>
            <a:r>
              <a:rPr lang="en-US" altLang="zh-CN" sz="2000" dirty="0"/>
              <a:t>N</a:t>
            </a:r>
            <a:r>
              <a:rPr lang="zh-CN" altLang="zh-CN" sz="2000" dirty="0"/>
              <a:t>，输出</a:t>
            </a:r>
            <a:r>
              <a:rPr lang="en-US" altLang="zh-CN" sz="2000" dirty="0"/>
              <a:t>N</a:t>
            </a:r>
            <a:r>
              <a:rPr lang="zh-CN" altLang="zh-CN" sz="2000" dirty="0"/>
              <a:t>的绝对值。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27830" y="3055575"/>
            <a:ext cx="4746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代码如下：</a:t>
            </a:r>
            <a:endParaRPr lang="en-US" altLang="zh-CN" dirty="0" smtClean="0"/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zh-CN" dirty="0"/>
              <a:t>请输入整数</a:t>
            </a:r>
            <a:r>
              <a:rPr lang="en-US" altLang="zh-CN" dirty="0"/>
              <a:t>N</a:t>
            </a:r>
            <a:r>
              <a:rPr lang="zh-CN" altLang="zh-CN" dirty="0"/>
              <a:t>的值</a:t>
            </a:r>
            <a:r>
              <a:rPr lang="en-US" altLang="zh-CN" dirty="0"/>
              <a:t>:"))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N&lt;0: </a:t>
            </a:r>
            <a:endParaRPr lang="en-US" altLang="zh-CN" dirty="0" smtClean="0"/>
          </a:p>
          <a:p>
            <a:r>
              <a:rPr lang="en-US" altLang="zh-CN" dirty="0" smtClean="0"/>
              <a:t>     N</a:t>
            </a:r>
            <a:r>
              <a:rPr lang="en-US" altLang="zh-CN" dirty="0"/>
              <a:t>=-N  </a:t>
            </a:r>
            <a:endParaRPr lang="en-US" altLang="zh-CN" dirty="0" smtClean="0"/>
          </a:p>
          <a:p>
            <a:r>
              <a:rPr lang="en-US" altLang="zh-CN" dirty="0" smtClean="0"/>
              <a:t>print</a:t>
            </a:r>
            <a:r>
              <a:rPr lang="en-US" altLang="zh-CN" dirty="0"/>
              <a:t>("</a:t>
            </a:r>
            <a:r>
              <a:rPr lang="zh-CN" altLang="zh-CN" dirty="0"/>
              <a:t>整数</a:t>
            </a:r>
            <a:r>
              <a:rPr lang="en-US" altLang="zh-CN" dirty="0"/>
              <a:t>N</a:t>
            </a:r>
            <a:r>
              <a:rPr lang="zh-CN" altLang="zh-CN" dirty="0"/>
              <a:t>的绝对值是：</a:t>
            </a:r>
            <a:r>
              <a:rPr lang="en-US" altLang="zh-CN" dirty="0"/>
              <a:t>%</a:t>
            </a:r>
            <a:r>
              <a:rPr lang="en-US" altLang="zh-CN" dirty="0" err="1"/>
              <a:t>d"%N</a:t>
            </a:r>
            <a:r>
              <a:rPr lang="en-US" altLang="zh-CN" dirty="0" smtClean="0"/>
              <a:t>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374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3368" y="1793875"/>
            <a:ext cx="5477126" cy="425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 简单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if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语句只规定了条件为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True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是要执行的语句块，但是有时候需要定义当条件值为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False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时要执行的语句，那么可以使用</a:t>
            </a:r>
            <a:r>
              <a:rPr lang="en-US" altLang="zh-CN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if-else</a:t>
            </a:r>
            <a:r>
              <a:rPr lang="zh-CN" altLang="en-US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语句。其语法格式如下：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if </a:t>
            </a:r>
            <a:r>
              <a:rPr lang="zh-CN" altLang="en-US" b="1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条件表达式</a:t>
            </a:r>
            <a:r>
              <a:rPr lang="en-US" altLang="zh-CN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语句块</a:t>
            </a:r>
            <a:r>
              <a:rPr lang="en-US" altLang="zh-CN" b="1" dirty="0" smtClean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1</a:t>
            </a:r>
            <a:endParaRPr lang="en-US" altLang="zh-CN" b="1" dirty="0">
              <a:solidFill>
                <a:srgbClr val="FF0000"/>
              </a:solidFill>
              <a:latin typeface="等线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    … …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else</a:t>
            </a:r>
            <a:r>
              <a:rPr lang="en-US" altLang="zh-CN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语句块</a:t>
            </a:r>
            <a:r>
              <a:rPr lang="en-US" altLang="zh-CN" b="1" dirty="0" smtClean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2</a:t>
            </a:r>
            <a:endParaRPr lang="en-US" altLang="zh-CN" b="1" dirty="0">
              <a:solidFill>
                <a:srgbClr val="FF0000"/>
              </a:solidFill>
              <a:latin typeface="等线"/>
              <a:ea typeface="等线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等线"/>
                <a:ea typeface="等线" panose="02010600030101010101" pitchFamily="2" charset="-122"/>
              </a:rPr>
              <a:t>    … … 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454391" y="1556586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3.3.2  </a:t>
            </a:r>
            <a:r>
              <a:rPr lang="en-US" altLang="zh-CN" dirty="0"/>
              <a:t>if-else </a:t>
            </a:r>
            <a:r>
              <a:rPr lang="zh-CN" altLang="en-US" dirty="0" smtClean="0"/>
              <a:t>二分支结构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1345230" y="1339850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if-else 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语句语法格式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53126" y="1714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182949" y="3266335"/>
            <a:ext cx="2073105" cy="62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240628" y="3412918"/>
            <a:ext cx="3015426" cy="13820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32837" y="3187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冒号结尾</a:t>
            </a: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753856" y="3785926"/>
            <a:ext cx="1123805" cy="318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83327" y="4103953"/>
            <a:ext cx="1071454" cy="1496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83327" y="4103953"/>
            <a:ext cx="1123805" cy="11672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753856" y="4103953"/>
            <a:ext cx="1153276" cy="1689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7525" y="38842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缩进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54" y="1793875"/>
            <a:ext cx="4260886" cy="347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8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4760052" y="1523650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r>
              <a:rPr lang="en-US" altLang="zh-CN" dirty="0"/>
              <a:t>3.3.2  if-else </a:t>
            </a:r>
            <a:r>
              <a:rPr lang="zh-CN" altLang="en-US" dirty="0"/>
              <a:t>二分支结构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5700846" y="1338706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if-else 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语句实例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808742" y="1713356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912073" y="2397723"/>
            <a:ext cx="3048000" cy="3022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等线" panose="02010600030101010101" pitchFamily="2" charset="-122"/>
              </a:rPr>
              <a:t>if </a:t>
            </a:r>
            <a:r>
              <a:rPr lang="zh-CN" altLang="en-US" b="1" dirty="0">
                <a:solidFill>
                  <a:srgbClr val="FF0000"/>
                </a:solidFill>
                <a:ea typeface="等线" panose="02010600030101010101" pitchFamily="2" charset="-122"/>
              </a:rPr>
              <a:t>条件表达式</a:t>
            </a:r>
            <a:r>
              <a:rPr lang="en-US" altLang="zh-CN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等线" panose="02010600030101010101" pitchFamily="2" charset="-122"/>
              </a:rPr>
              <a:t>    </a:t>
            </a:r>
            <a:r>
              <a:rPr lang="zh-CN" altLang="en-US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语句块</a:t>
            </a:r>
            <a:r>
              <a:rPr lang="en-US" altLang="zh-CN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1</a:t>
            </a:r>
            <a:endParaRPr lang="en-US" altLang="zh-CN" b="1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等线" panose="02010600030101010101" pitchFamily="2" charset="-122"/>
              </a:rPr>
              <a:t>    … …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等线" panose="02010600030101010101" pitchFamily="2" charset="-122"/>
              </a:rPr>
              <a:t>else</a:t>
            </a:r>
            <a:r>
              <a:rPr lang="en-US" altLang="zh-CN" b="1" dirty="0">
                <a:solidFill>
                  <a:srgbClr val="FF0066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等线" panose="02010600030101010101" pitchFamily="2" charset="-122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语句块</a:t>
            </a:r>
            <a:r>
              <a:rPr lang="en-US" altLang="zh-CN" b="1" dirty="0" smtClean="0">
                <a:solidFill>
                  <a:srgbClr val="FF0000"/>
                </a:solidFill>
                <a:ea typeface="等线" panose="02010600030101010101" pitchFamily="2" charset="-122"/>
              </a:rPr>
              <a:t>2</a:t>
            </a:r>
            <a:endParaRPr lang="en-US" altLang="zh-CN" b="1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 marL="742950" lvl="1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ea typeface="等线" panose="02010600030101010101" pitchFamily="2" charset="-122"/>
              </a:rPr>
              <a:t>    … … </a:t>
            </a:r>
          </a:p>
        </p:txBody>
      </p:sp>
      <p:sp>
        <p:nvSpPr>
          <p:cNvPr id="9" name="文本框 3"/>
          <p:cNvSpPr txBox="1"/>
          <p:nvPr/>
        </p:nvSpPr>
        <p:spPr>
          <a:xfrm>
            <a:off x="5286889" y="2010084"/>
            <a:ext cx="5881355" cy="1769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3.10]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从键盘输入一个用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zh-CN" sz="2000" dirty="0">
                <a:latin typeface="+mn-ea"/>
              </a:rPr>
              <a:t>小时制表示的时间，然后把它转换成</a:t>
            </a:r>
            <a:r>
              <a:rPr lang="en-US" altLang="zh-CN" sz="2000" dirty="0">
                <a:latin typeface="+mn-ea"/>
              </a:rPr>
              <a:t>12</a:t>
            </a:r>
            <a:r>
              <a:rPr lang="zh-CN" altLang="zh-CN" sz="2000" dirty="0">
                <a:latin typeface="+mn-ea"/>
              </a:rPr>
              <a:t>小时制表示的时间并输出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zh-CN" sz="2000" dirty="0" smtClean="0">
                <a:latin typeface="+mn-ea"/>
              </a:rPr>
              <a:t>例如</a:t>
            </a:r>
            <a:r>
              <a:rPr lang="zh-CN" altLang="zh-CN" sz="2000" dirty="0">
                <a:latin typeface="+mn-ea"/>
              </a:rPr>
              <a:t>：输入</a:t>
            </a:r>
            <a:r>
              <a:rPr lang="en-US" altLang="zh-CN" sz="2000" dirty="0">
                <a:latin typeface="+mn-ea"/>
              </a:rPr>
              <a:t>14:20</a:t>
            </a: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14</a:t>
            </a:r>
            <a:r>
              <a:rPr lang="zh-CN" altLang="zh-CN" sz="2000" dirty="0">
                <a:latin typeface="+mn-ea"/>
              </a:rPr>
              <a:t>点</a:t>
            </a:r>
            <a:r>
              <a:rPr lang="en-US" altLang="zh-CN" sz="2000" dirty="0">
                <a:latin typeface="+mn-ea"/>
              </a:rPr>
              <a:t>20</a:t>
            </a:r>
            <a:r>
              <a:rPr lang="zh-CN" altLang="zh-CN" sz="2000" dirty="0">
                <a:latin typeface="+mn-ea"/>
              </a:rPr>
              <a:t>分），输出</a:t>
            </a:r>
            <a:r>
              <a:rPr lang="en-US" altLang="zh-CN" sz="2000" dirty="0">
                <a:latin typeface="+mn-ea"/>
              </a:rPr>
              <a:t>2:20PM</a:t>
            </a:r>
            <a:r>
              <a:rPr lang="zh-CN" altLang="zh-CN" sz="2000" dirty="0">
                <a:latin typeface="+mn-ea"/>
              </a:rPr>
              <a:t>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870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标题 5"/>
          <p:cNvSpPr>
            <a:spLocks noGrp="1"/>
          </p:cNvSpPr>
          <p:nvPr>
            <p:ph type="title"/>
          </p:nvPr>
        </p:nvSpPr>
        <p:spPr>
          <a:xfrm>
            <a:off x="990600" y="498475"/>
            <a:ext cx="3171825" cy="622300"/>
          </a:xfrm>
        </p:spPr>
        <p:txBody>
          <a:bodyPr/>
          <a:lstStyle/>
          <a:p>
            <a:pPr eaLnBrk="1" hangingPunct="1"/>
            <a:r>
              <a:rPr lang="en-US" altLang="zh-CN" dirty="0"/>
              <a:t>3 </a:t>
            </a:r>
            <a:r>
              <a:rPr lang="zh-CN" altLang="en-US" dirty="0"/>
              <a:t>控制语句</a:t>
            </a:r>
          </a:p>
        </p:txBody>
      </p:sp>
      <p:pic>
        <p:nvPicPr>
          <p:cNvPr id="4" name="图片 3" descr="C:\Users\ADMINI~1\AppData\Local\Temp\1618975185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40" y="1332411"/>
            <a:ext cx="7863840" cy="4167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63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03568" y="1870480"/>
            <a:ext cx="5822821" cy="3022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/>
              <a:t>h=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zh-CN" dirty="0"/>
              <a:t>请输入</a:t>
            </a:r>
            <a:r>
              <a:rPr lang="en-US" altLang="zh-CN" dirty="0"/>
              <a:t>24</a:t>
            </a:r>
            <a:r>
              <a:rPr lang="zh-CN" altLang="zh-CN" dirty="0"/>
              <a:t>小时制小时值：</a:t>
            </a:r>
            <a:r>
              <a:rPr lang="en-US" altLang="zh-CN" dirty="0"/>
              <a:t>")) </a:t>
            </a:r>
            <a:r>
              <a:rPr lang="en-US" altLang="zh-CN" dirty="0" smtClean="0"/>
              <a:t>m=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(input</a:t>
            </a:r>
            <a:r>
              <a:rPr lang="en-US" altLang="zh-CN" dirty="0"/>
              <a:t>("</a:t>
            </a:r>
            <a:r>
              <a:rPr lang="zh-CN" altLang="zh-CN" dirty="0"/>
              <a:t>请输入</a:t>
            </a:r>
            <a:r>
              <a:rPr lang="en-US" altLang="zh-CN" dirty="0"/>
              <a:t>24</a:t>
            </a:r>
            <a:r>
              <a:rPr lang="zh-CN" altLang="zh-CN" dirty="0"/>
              <a:t>小时制分钟值：</a:t>
            </a:r>
            <a:r>
              <a:rPr lang="en-US" altLang="zh-CN" dirty="0"/>
              <a:t>"))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h&gt;12:           </a:t>
            </a:r>
            <a:endParaRPr lang="en-US" altLang="zh-CN" dirty="0" smtClean="0"/>
          </a:p>
          <a:p>
            <a:r>
              <a:rPr lang="en-US" altLang="zh-CN" dirty="0" smtClean="0"/>
              <a:t>     h=h-12     </a:t>
            </a:r>
          </a:p>
          <a:p>
            <a:r>
              <a:rPr lang="en-US" altLang="zh-CN" dirty="0" smtClean="0"/>
              <a:t>     print</a:t>
            </a:r>
            <a:r>
              <a:rPr lang="en-US" altLang="zh-CN" dirty="0"/>
              <a:t>("</a:t>
            </a:r>
            <a:r>
              <a:rPr lang="zh-CN" altLang="zh-CN" dirty="0"/>
              <a:t>输入的</a:t>
            </a:r>
            <a:r>
              <a:rPr lang="en-US" altLang="zh-CN" dirty="0"/>
              <a:t>24</a:t>
            </a:r>
            <a:r>
              <a:rPr lang="zh-CN" altLang="zh-CN" dirty="0"/>
              <a:t>小时制时间是</a:t>
            </a:r>
            <a:r>
              <a:rPr lang="en-US" altLang="zh-CN" dirty="0"/>
              <a:t>",h+12,":",m,",</a:t>
            </a:r>
            <a:r>
              <a:rPr lang="zh-CN" altLang="zh-CN" dirty="0"/>
              <a:t>转换成</a:t>
            </a:r>
            <a:r>
              <a:rPr lang="en-US" altLang="zh-CN" dirty="0" smtClean="0"/>
              <a:t>12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小时</a:t>
            </a:r>
            <a:r>
              <a:rPr lang="zh-CN" altLang="zh-CN" dirty="0"/>
              <a:t>制</a:t>
            </a:r>
            <a:r>
              <a:rPr lang="zh-CN" altLang="zh-CN" dirty="0" smtClean="0"/>
              <a:t>时间是</a:t>
            </a:r>
            <a:r>
              <a:rPr lang="en-US" altLang="zh-CN" dirty="0" smtClean="0"/>
              <a:t> </a:t>
            </a:r>
            <a:r>
              <a:rPr lang="en-US" altLang="zh-CN" dirty="0"/>
              <a:t>",</a:t>
            </a:r>
            <a:r>
              <a:rPr lang="en-US" altLang="zh-CN" dirty="0" err="1"/>
              <a:t>h,":",m,"PM</a:t>
            </a:r>
            <a:r>
              <a:rPr lang="en-US" altLang="zh-CN" dirty="0"/>
              <a:t>")</a:t>
            </a:r>
            <a:endParaRPr lang="zh-CN" altLang="zh-CN" sz="1400" dirty="0"/>
          </a:p>
          <a:p>
            <a:r>
              <a:rPr lang="en-US" altLang="zh-CN" dirty="0"/>
              <a:t>else:                </a:t>
            </a:r>
            <a:endParaRPr lang="en-US" altLang="zh-CN" dirty="0" smtClean="0"/>
          </a:p>
          <a:p>
            <a:r>
              <a:rPr lang="en-US" altLang="zh-CN" dirty="0" smtClean="0"/>
              <a:t>     print</a:t>
            </a:r>
            <a:r>
              <a:rPr lang="en-US" altLang="zh-CN" dirty="0"/>
              <a:t>("</a:t>
            </a:r>
            <a:r>
              <a:rPr lang="zh-CN" altLang="zh-CN" dirty="0"/>
              <a:t>输入的</a:t>
            </a:r>
            <a:r>
              <a:rPr lang="en-US" altLang="zh-CN" dirty="0"/>
              <a:t>24</a:t>
            </a:r>
            <a:r>
              <a:rPr lang="zh-CN" altLang="zh-CN" dirty="0"/>
              <a:t>小时制时间是</a:t>
            </a:r>
            <a:r>
              <a:rPr lang="en-US" altLang="zh-CN" dirty="0"/>
              <a:t>",</a:t>
            </a:r>
            <a:r>
              <a:rPr lang="en-US" altLang="zh-CN" dirty="0" err="1"/>
              <a:t>h,":",m</a:t>
            </a:r>
            <a:r>
              <a:rPr lang="en-US" altLang="zh-CN" dirty="0"/>
              <a:t>,",</a:t>
            </a:r>
            <a:r>
              <a:rPr lang="zh-CN" altLang="zh-CN" dirty="0"/>
              <a:t>转换成</a:t>
            </a:r>
            <a:r>
              <a:rPr lang="en-US" altLang="zh-CN" dirty="0"/>
              <a:t>12</a:t>
            </a:r>
            <a:r>
              <a:rPr lang="zh-CN" altLang="zh-CN" dirty="0" smtClean="0"/>
              <a:t>小时</a:t>
            </a:r>
            <a:r>
              <a:rPr lang="en-US" altLang="zh-CN" dirty="0" smtClean="0"/>
              <a:t>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zh-CN" dirty="0" smtClean="0"/>
              <a:t>制</a:t>
            </a:r>
            <a:r>
              <a:rPr lang="zh-CN" altLang="zh-CN" dirty="0"/>
              <a:t>时间是</a:t>
            </a:r>
            <a:r>
              <a:rPr lang="en-US" altLang="zh-CN" dirty="0"/>
              <a:t>”, </a:t>
            </a:r>
            <a:r>
              <a:rPr lang="en-US" altLang="zh-CN" dirty="0" err="1" smtClean="0"/>
              <a:t>h</a:t>
            </a:r>
            <a:r>
              <a:rPr lang="en-US" altLang="zh-CN" dirty="0" err="1"/>
              <a:t>,":",m,"AM</a:t>
            </a:r>
            <a:r>
              <a:rPr lang="en-US" altLang="zh-CN" dirty="0"/>
              <a:t>") </a:t>
            </a:r>
            <a:endParaRPr kumimoji="0" lang="en-US" altLang="zh-CN" sz="2000" b="0" i="0" u="none" strike="noStrike" kern="1200" cap="none" spc="3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r>
              <a:rPr lang="en-US" altLang="zh-CN" dirty="0"/>
              <a:t>3.3.2  if-else </a:t>
            </a:r>
            <a:r>
              <a:rPr lang="zh-CN" altLang="en-US" dirty="0"/>
              <a:t>二分支结构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6350000" y="1423988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if-else </a:t>
            </a:r>
            <a:r>
              <a:rPr lang="zh-CN" altLang="en-US" sz="1800" b="1" dirty="0">
                <a:solidFill>
                  <a:srgbClr val="1B3868"/>
                </a:solidFill>
              </a:rPr>
              <a:t>语句实例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6457896" y="1798638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6" y="1870480"/>
            <a:ext cx="4844377" cy="37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4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3368" y="1793875"/>
            <a:ext cx="5557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3.11]</a:t>
            </a:r>
            <a:r>
              <a:rPr lang="en-US" altLang="zh-CN" dirty="0"/>
              <a:t> </a:t>
            </a:r>
            <a:r>
              <a:rPr lang="zh-CN" altLang="zh-CN" dirty="0"/>
              <a:t>输入三角形的三个边长，求三角形的面积。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062505" y="160883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3.3.2  </a:t>
            </a:r>
            <a:r>
              <a:rPr lang="en-US" altLang="zh-CN" dirty="0"/>
              <a:t>if-else </a:t>
            </a:r>
            <a:r>
              <a:rPr lang="zh-CN" altLang="en-US" dirty="0" smtClean="0"/>
              <a:t>二分支结构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1345230" y="1339850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if-else </a:t>
            </a:r>
            <a:r>
              <a:rPr lang="zh-CN" altLang="en-US" sz="1800" b="1" dirty="0">
                <a:solidFill>
                  <a:srgbClr val="1B3868"/>
                </a:solidFill>
              </a:rPr>
              <a:t>语句实例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1453126" y="1714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298" y="1870480"/>
            <a:ext cx="4526148" cy="385504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104179" y="2437581"/>
            <a:ext cx="5822821" cy="357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代码如下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/>
              <a:t>from math import </a:t>
            </a:r>
            <a:r>
              <a:rPr lang="en-US" altLang="zh-CN" dirty="0" err="1"/>
              <a:t>sqrt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smtClean="0"/>
              <a:t>print</a:t>
            </a:r>
            <a:r>
              <a:rPr lang="en-US" altLang="zh-CN" dirty="0"/>
              <a:t>("</a:t>
            </a:r>
            <a:r>
              <a:rPr lang="zh-CN" altLang="zh-CN" dirty="0"/>
              <a:t>请输入三角形的三条边</a:t>
            </a:r>
            <a:r>
              <a:rPr lang="en-US" altLang="zh-CN" dirty="0" err="1"/>
              <a:t>a,b,c</a:t>
            </a:r>
            <a:r>
              <a:rPr lang="zh-CN" altLang="zh-CN" dirty="0"/>
              <a:t>的长度</a:t>
            </a:r>
            <a:r>
              <a:rPr lang="en-US" altLang="zh-CN" dirty="0"/>
              <a:t>") </a:t>
            </a:r>
            <a:r>
              <a:rPr lang="en-US" altLang="zh-CN" dirty="0" smtClean="0"/>
              <a:t>a=float(input</a:t>
            </a:r>
            <a:r>
              <a:rPr lang="en-US" altLang="zh-CN" dirty="0"/>
              <a:t>("</a:t>
            </a:r>
            <a:r>
              <a:rPr lang="zh-CN" altLang="zh-CN" dirty="0"/>
              <a:t>请输入边长</a:t>
            </a:r>
            <a:r>
              <a:rPr lang="en-US" altLang="zh-CN" dirty="0"/>
              <a:t>a</a:t>
            </a:r>
            <a:r>
              <a:rPr lang="zh-CN" altLang="zh-CN" dirty="0"/>
              <a:t>的值：</a:t>
            </a:r>
            <a:r>
              <a:rPr lang="en-US" altLang="zh-CN" dirty="0"/>
              <a:t>")) </a:t>
            </a:r>
            <a:endParaRPr lang="en-US" altLang="zh-CN" dirty="0" smtClean="0"/>
          </a:p>
          <a:p>
            <a:r>
              <a:rPr lang="en-US" altLang="zh-CN" dirty="0" smtClean="0"/>
              <a:t>b=float(input</a:t>
            </a:r>
            <a:r>
              <a:rPr lang="en-US" altLang="zh-CN" dirty="0"/>
              <a:t>("</a:t>
            </a:r>
            <a:r>
              <a:rPr lang="zh-CN" altLang="zh-CN" dirty="0"/>
              <a:t>请输入边长</a:t>
            </a:r>
            <a:r>
              <a:rPr lang="en-US" altLang="zh-CN" dirty="0"/>
              <a:t>b</a:t>
            </a:r>
            <a:r>
              <a:rPr lang="zh-CN" altLang="zh-CN" dirty="0"/>
              <a:t>的值：</a:t>
            </a:r>
            <a:r>
              <a:rPr lang="en-US" altLang="zh-CN" dirty="0"/>
              <a:t>"))  </a:t>
            </a:r>
            <a:endParaRPr lang="en-US" altLang="zh-CN" dirty="0" smtClean="0"/>
          </a:p>
          <a:p>
            <a:r>
              <a:rPr lang="en-US" altLang="zh-CN" dirty="0" smtClean="0"/>
              <a:t>c=float(input</a:t>
            </a:r>
            <a:r>
              <a:rPr lang="en-US" altLang="zh-CN" dirty="0"/>
              <a:t>("</a:t>
            </a:r>
            <a:r>
              <a:rPr lang="zh-CN" altLang="zh-CN" dirty="0"/>
              <a:t>请输入边长</a:t>
            </a:r>
            <a:r>
              <a:rPr lang="en-US" altLang="zh-CN" dirty="0"/>
              <a:t>c</a:t>
            </a:r>
            <a:r>
              <a:rPr lang="zh-CN" altLang="zh-CN" dirty="0"/>
              <a:t>的值：</a:t>
            </a:r>
            <a:r>
              <a:rPr lang="en-US" altLang="zh-CN" dirty="0"/>
              <a:t>"))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 err="1"/>
              <a:t>a+b</a:t>
            </a:r>
            <a:r>
              <a:rPr lang="en-US" altLang="zh-CN" dirty="0"/>
              <a:t>&gt;c and </a:t>
            </a:r>
            <a:r>
              <a:rPr lang="en-US" altLang="zh-CN" dirty="0" err="1"/>
              <a:t>a+c</a:t>
            </a:r>
            <a:r>
              <a:rPr lang="en-US" altLang="zh-CN" dirty="0"/>
              <a:t>&gt;b and </a:t>
            </a:r>
            <a:r>
              <a:rPr lang="en-US" altLang="zh-CN" dirty="0" err="1"/>
              <a:t>b+c</a:t>
            </a:r>
            <a:r>
              <a:rPr lang="en-US" altLang="zh-CN" dirty="0"/>
              <a:t>&gt;a: </a:t>
            </a:r>
            <a:endParaRPr lang="en-US" altLang="zh-CN" dirty="0" smtClean="0"/>
          </a:p>
          <a:p>
            <a:r>
              <a:rPr lang="en-US" altLang="zh-CN" dirty="0" smtClean="0"/>
              <a:t>     p</a:t>
            </a:r>
            <a:r>
              <a:rPr lang="en-US" altLang="zh-CN" dirty="0"/>
              <a:t>=(</a:t>
            </a:r>
            <a:r>
              <a:rPr lang="en-US" altLang="zh-CN" dirty="0" err="1"/>
              <a:t>a+b+c</a:t>
            </a:r>
            <a:r>
              <a:rPr lang="en-US" altLang="zh-CN" dirty="0"/>
              <a:t>)/2 </a:t>
            </a:r>
            <a:endParaRPr lang="en-US" altLang="zh-CN" dirty="0" smtClean="0"/>
          </a:p>
          <a:p>
            <a:r>
              <a:rPr lang="en-US" altLang="zh-CN" dirty="0" smtClean="0"/>
              <a:t>     s=</a:t>
            </a:r>
            <a:r>
              <a:rPr lang="en-US" altLang="zh-CN" dirty="0" err="1" smtClean="0"/>
              <a:t>sqrt</a:t>
            </a:r>
            <a:r>
              <a:rPr lang="en-US" altLang="zh-CN" dirty="0" smtClean="0"/>
              <a:t>(p</a:t>
            </a:r>
            <a:r>
              <a:rPr lang="en-US" altLang="zh-CN" dirty="0"/>
              <a:t>*(p-a)*(p-b)*(p-c)) </a:t>
            </a:r>
            <a:endParaRPr lang="en-US" altLang="zh-CN" dirty="0" smtClean="0"/>
          </a:p>
          <a:p>
            <a:r>
              <a:rPr lang="en-US" altLang="zh-CN" dirty="0" smtClean="0"/>
              <a:t>     print</a:t>
            </a:r>
            <a:r>
              <a:rPr lang="en-US" altLang="zh-CN" dirty="0"/>
              <a:t>("</a:t>
            </a:r>
            <a:r>
              <a:rPr lang="zh-CN" altLang="zh-CN" dirty="0"/>
              <a:t>三角形的面积是</a:t>
            </a:r>
            <a:r>
              <a:rPr lang="en-US" altLang="zh-CN" dirty="0"/>
              <a:t>:",s) </a:t>
            </a:r>
            <a:endParaRPr lang="en-US" altLang="zh-CN" dirty="0" smtClean="0"/>
          </a:p>
          <a:p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  <a:endParaRPr lang="zh-CN" altLang="zh-CN" sz="1400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print</a:t>
            </a:r>
            <a:r>
              <a:rPr lang="en-US" altLang="zh-CN" dirty="0"/>
              <a:t>("</a:t>
            </a:r>
            <a:r>
              <a:rPr lang="zh-CN" altLang="zh-CN" dirty="0"/>
              <a:t>输入的三条边无法构成三角形，请重新输入</a:t>
            </a:r>
            <a:r>
              <a:rPr lang="en-US" altLang="zh-CN" dirty="0"/>
              <a:t>") 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5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3"/>
          <p:cNvSpPr txBox="1"/>
          <p:nvPr/>
        </p:nvSpPr>
        <p:spPr>
          <a:xfrm>
            <a:off x="1750423" y="1979701"/>
            <a:ext cx="9392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/>
              <a:t>输入一个正整数，判断它能否被</a:t>
            </a:r>
            <a:r>
              <a:rPr lang="en-US" altLang="zh-CN" sz="2000" dirty="0"/>
              <a:t>3</a:t>
            </a:r>
            <a:r>
              <a:rPr lang="zh-CN" altLang="zh-CN" sz="2000" dirty="0"/>
              <a:t>和</a:t>
            </a:r>
            <a:r>
              <a:rPr lang="en-US" altLang="zh-CN" sz="2000" dirty="0"/>
              <a:t>5</a:t>
            </a:r>
            <a:r>
              <a:rPr lang="zh-CN" altLang="zh-CN" sz="2000" dirty="0"/>
              <a:t>整除，如果能，则输出“</a:t>
            </a:r>
            <a:r>
              <a:rPr lang="en-US" altLang="zh-CN" sz="2000" dirty="0"/>
              <a:t>YES</a:t>
            </a:r>
            <a:r>
              <a:rPr lang="zh-CN" altLang="zh-CN" sz="2000" dirty="0"/>
              <a:t>”，否则输出“</a:t>
            </a:r>
            <a:r>
              <a:rPr lang="en-US" altLang="zh-CN" sz="2000" dirty="0"/>
              <a:t>NO</a:t>
            </a:r>
            <a:r>
              <a:rPr lang="zh-CN" altLang="zh-CN" sz="2000" dirty="0"/>
              <a:t>”。</a:t>
            </a:r>
          </a:p>
        </p:txBody>
      </p:sp>
      <p:sp>
        <p:nvSpPr>
          <p:cNvPr id="5" name="矩形 4"/>
          <p:cNvSpPr/>
          <p:nvPr/>
        </p:nvSpPr>
        <p:spPr>
          <a:xfrm>
            <a:off x="2846273" y="2520021"/>
            <a:ext cx="48216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参考代码：</a:t>
            </a:r>
            <a:endParaRPr lang="en-US" altLang="zh-CN" dirty="0" smtClean="0"/>
          </a:p>
          <a:p>
            <a:r>
              <a:rPr lang="en-US" altLang="zh-CN" dirty="0"/>
              <a:t>x=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zh-CN" dirty="0"/>
              <a:t>请输入一个整数</a:t>
            </a:r>
            <a:r>
              <a:rPr lang="en-US" altLang="zh-CN" dirty="0"/>
              <a:t>x</a:t>
            </a:r>
            <a:r>
              <a:rPr lang="zh-CN" altLang="zh-CN" dirty="0"/>
              <a:t>：</a:t>
            </a:r>
            <a:r>
              <a:rPr lang="en-US" altLang="zh-CN" dirty="0"/>
              <a:t>"))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x%3==0 and x%5==</a:t>
            </a:r>
            <a:r>
              <a:rPr lang="en-US" altLang="zh-CN" dirty="0" smtClean="0"/>
              <a:t>0</a:t>
            </a:r>
            <a:r>
              <a:rPr lang="zh-CN" altLang="en-US" dirty="0" smtClean="0"/>
              <a:t>：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print(x</a:t>
            </a:r>
            <a:r>
              <a:rPr lang="en-US" altLang="zh-CN" dirty="0"/>
              <a:t>,"</a:t>
            </a:r>
            <a:r>
              <a:rPr lang="zh-CN" altLang="zh-CN" dirty="0"/>
              <a:t>能够被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整除。</a:t>
            </a:r>
            <a:r>
              <a:rPr lang="en-US" altLang="zh-CN" dirty="0"/>
              <a:t>") </a:t>
            </a:r>
            <a:endParaRPr lang="en-US" altLang="zh-CN" dirty="0" smtClean="0"/>
          </a:p>
          <a:p>
            <a:r>
              <a:rPr lang="en-US" altLang="zh-CN" dirty="0" smtClean="0"/>
              <a:t>else</a:t>
            </a:r>
            <a:r>
              <a:rPr lang="en-US" altLang="zh-CN" dirty="0"/>
              <a:t>: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smtClean="0"/>
              <a:t> print(x</a:t>
            </a:r>
            <a:r>
              <a:rPr lang="en-US" altLang="zh-CN" dirty="0"/>
              <a:t>,"</a:t>
            </a:r>
            <a:r>
              <a:rPr lang="zh-CN" altLang="zh-CN" dirty="0"/>
              <a:t>不能被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整除。</a:t>
            </a:r>
            <a:r>
              <a:rPr lang="en-US" altLang="zh-CN" dirty="0"/>
              <a:t>")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522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3368" y="1793875"/>
            <a:ext cx="55578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dirty="0"/>
              <a:t>在</a:t>
            </a:r>
            <a:r>
              <a:rPr lang="en-US" altLang="zh-CN" sz="2000" dirty="0"/>
              <a:t>python</a:t>
            </a:r>
            <a:r>
              <a:rPr lang="zh-CN" altLang="zh-CN" sz="2000" dirty="0"/>
              <a:t>中，二分支</a:t>
            </a:r>
            <a:r>
              <a:rPr lang="en-US" altLang="zh-CN" sz="2000" dirty="0"/>
              <a:t>if</a:t>
            </a:r>
            <a:r>
              <a:rPr lang="zh-CN" altLang="zh-CN" sz="2000" dirty="0"/>
              <a:t>—</a:t>
            </a:r>
            <a:r>
              <a:rPr lang="en-US" altLang="zh-CN" sz="2000" dirty="0"/>
              <a:t>else</a:t>
            </a:r>
            <a:r>
              <a:rPr lang="zh-CN" altLang="zh-CN" sz="2000" dirty="0"/>
              <a:t>结构也有一种简洁的表达方式，或称之为三元运算符，并且在三元运算符构成的表达式中还可以再嵌套三元运算符，用来实现与选择结构相似的</a:t>
            </a:r>
            <a:r>
              <a:rPr lang="zh-CN" altLang="zh-CN" sz="2000" dirty="0" smtClean="0"/>
              <a:t>效果</a:t>
            </a:r>
            <a:r>
              <a:rPr lang="zh-CN" altLang="en-US" sz="2000" dirty="0" smtClean="0"/>
              <a:t>。</a:t>
            </a:r>
            <a:r>
              <a:rPr lang="zh-CN" altLang="zh-CN" sz="2000" dirty="0" smtClean="0"/>
              <a:t>具体</a:t>
            </a:r>
            <a:r>
              <a:rPr lang="zh-CN" altLang="zh-CN" sz="2000" dirty="0"/>
              <a:t>语法格式如下所示：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827374" y="1631856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3.3.2  </a:t>
            </a:r>
            <a:r>
              <a:rPr lang="en-US" altLang="zh-CN" dirty="0"/>
              <a:t>if-else </a:t>
            </a:r>
            <a:r>
              <a:rPr lang="zh-CN" altLang="en-US" dirty="0" smtClean="0"/>
              <a:t>二分支结构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1345230" y="1339850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if-else 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语句的简便方式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53126" y="1714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345231" y="3798000"/>
            <a:ext cx="470287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&lt;</a:t>
            </a:r>
            <a:r>
              <a:rPr lang="zh-CN" altLang="zh-CN" dirty="0"/>
              <a:t>表达式</a:t>
            </a:r>
            <a:r>
              <a:rPr lang="en-US" altLang="zh-CN" dirty="0"/>
              <a:t>1&gt; if &lt;</a:t>
            </a:r>
            <a:r>
              <a:rPr lang="zh-CN" altLang="zh-CN" dirty="0"/>
              <a:t>条件</a:t>
            </a:r>
            <a:r>
              <a:rPr lang="en-US" altLang="zh-CN" dirty="0"/>
              <a:t>&gt; else &lt;</a:t>
            </a:r>
            <a:r>
              <a:rPr lang="zh-CN" altLang="zh-CN" dirty="0"/>
              <a:t>表达式</a:t>
            </a:r>
            <a:r>
              <a:rPr lang="en-US" altLang="zh-CN" dirty="0"/>
              <a:t>2&gt;</a:t>
            </a:r>
            <a:endParaRPr lang="zh-CN" altLang="zh-CN" sz="1400" dirty="0"/>
          </a:p>
        </p:txBody>
      </p:sp>
      <p:sp>
        <p:nvSpPr>
          <p:cNvPr id="6" name="矩形 5"/>
          <p:cNvSpPr/>
          <p:nvPr/>
        </p:nvSpPr>
        <p:spPr>
          <a:xfrm>
            <a:off x="6953502" y="1898860"/>
            <a:ext cx="510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中，该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结构表达式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具有惰性求值的特点。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380514" y="2413005"/>
            <a:ext cx="43760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&gt;&gt;&gt;a=8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print(a) if a&gt;=5 else print(0)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print(a if a&gt;=5 else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0) 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print(a if a&lt;=5 else 0)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b=11 if a&gt;10 else 1 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49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43368" y="1793875"/>
            <a:ext cx="555787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3.13] </a:t>
            </a:r>
            <a:r>
              <a:rPr lang="zh-CN" altLang="zh-CN" sz="2000" dirty="0"/>
              <a:t>为鼓励居民节约用水，自来水公司采取按居民月用水量分段计费的方式收取水费，居民应交水费</a:t>
            </a:r>
            <a:r>
              <a:rPr lang="en-US" altLang="zh-CN" sz="2000" dirty="0"/>
              <a:t>y</a:t>
            </a:r>
            <a:r>
              <a:rPr lang="zh-CN" altLang="zh-CN" sz="2000" dirty="0"/>
              <a:t>（元）与居民用水量</a:t>
            </a:r>
            <a:r>
              <a:rPr lang="en-US" altLang="zh-CN" sz="2000" dirty="0"/>
              <a:t>x</a:t>
            </a:r>
            <a:r>
              <a:rPr lang="zh-CN" altLang="zh-CN" sz="2000" dirty="0"/>
              <a:t>（吨）之间的对应关系如下所示。编写程序，输入用户的月用水量</a:t>
            </a:r>
            <a:r>
              <a:rPr lang="en-US" altLang="zh-CN" sz="2000" dirty="0"/>
              <a:t>x</a:t>
            </a:r>
            <a:r>
              <a:rPr lang="zh-CN" altLang="zh-CN" sz="2000" dirty="0"/>
              <a:t>，计算并输出该用户应支付的水费</a:t>
            </a:r>
            <a:r>
              <a:rPr lang="en-US" altLang="zh-CN" sz="2000" dirty="0"/>
              <a:t>y</a:t>
            </a:r>
            <a:r>
              <a:rPr lang="zh-CN" altLang="zh-CN" sz="2000" dirty="0"/>
              <a:t>。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062505" y="1608838"/>
            <a:ext cx="0" cy="33120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3.3.2  </a:t>
            </a:r>
            <a:r>
              <a:rPr lang="en-US" altLang="zh-CN" dirty="0"/>
              <a:t>if-else </a:t>
            </a:r>
            <a:r>
              <a:rPr lang="zh-CN" altLang="en-US" dirty="0" smtClean="0"/>
              <a:t>二分支结构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1345230" y="1339850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if-else 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语句的简便方式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453126" y="1714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209021" y="1709737"/>
            <a:ext cx="4928044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代码如下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r>
              <a:rPr lang="en-US" altLang="zh-CN" dirty="0"/>
              <a:t>x=float(input("</a:t>
            </a:r>
            <a:r>
              <a:rPr lang="zh-CN" altLang="zh-CN" dirty="0"/>
              <a:t>请输入居民的月用水量</a:t>
            </a:r>
            <a:r>
              <a:rPr lang="en-US" altLang="zh-CN" dirty="0"/>
              <a:t>x</a:t>
            </a:r>
            <a:r>
              <a:rPr lang="zh-CN" altLang="zh-CN" dirty="0"/>
              <a:t>（吨）</a:t>
            </a:r>
            <a:r>
              <a:rPr lang="en-US" altLang="zh-CN" dirty="0"/>
              <a:t>")) </a:t>
            </a:r>
            <a:endParaRPr lang="zh-CN" altLang="zh-CN" dirty="0"/>
          </a:p>
          <a:p>
            <a:r>
              <a:rPr lang="en-US" altLang="zh-CN" dirty="0"/>
              <a:t>if x&gt;15: </a:t>
            </a:r>
            <a:endParaRPr lang="en-US" altLang="zh-CN" dirty="0" smtClean="0"/>
          </a:p>
          <a:p>
            <a:r>
              <a:rPr lang="en-US" altLang="zh-CN" dirty="0" smtClean="0"/>
              <a:t>     y=2.5*x-10.5 </a:t>
            </a:r>
          </a:p>
          <a:p>
            <a:r>
              <a:rPr lang="en-US" altLang="zh-CN" dirty="0" smtClean="0"/>
              <a:t>else</a:t>
            </a:r>
            <a:r>
              <a:rPr lang="en-US" altLang="zh-CN" dirty="0"/>
              <a:t>: </a:t>
            </a:r>
            <a:endParaRPr lang="en-US" altLang="zh-CN" dirty="0" smtClean="0"/>
          </a:p>
          <a:p>
            <a:r>
              <a:rPr lang="en-US" altLang="zh-CN" dirty="0" smtClean="0"/>
              <a:t>      y=4*x/3.0</a:t>
            </a:r>
            <a:endParaRPr lang="zh-CN" altLang="zh-CN" dirty="0"/>
          </a:p>
          <a:p>
            <a:r>
              <a:rPr lang="en-US" altLang="zh-CN" dirty="0"/>
              <a:t>print("</a:t>
            </a:r>
            <a:r>
              <a:rPr lang="zh-CN" altLang="zh-CN" dirty="0"/>
              <a:t>居民月用水量为</a:t>
            </a:r>
            <a:r>
              <a:rPr lang="en-US" altLang="zh-CN" dirty="0"/>
              <a:t>{}</a:t>
            </a:r>
            <a:r>
              <a:rPr lang="zh-CN" altLang="zh-CN" dirty="0"/>
              <a:t>，应交</a:t>
            </a:r>
            <a:r>
              <a:rPr lang="zh-CN" altLang="zh-CN" dirty="0" smtClean="0"/>
              <a:t>水费为</a:t>
            </a:r>
            <a:r>
              <a:rPr lang="en-US" altLang="zh-CN" dirty="0" smtClean="0"/>
              <a:t>{}".</a:t>
            </a:r>
            <a:r>
              <a:rPr lang="en-US" altLang="zh-CN" dirty="0"/>
              <a:t>format(</a:t>
            </a:r>
            <a:r>
              <a:rPr lang="en-US" altLang="zh-CN" dirty="0" err="1"/>
              <a:t>x,y</a:t>
            </a:r>
            <a:r>
              <a:rPr lang="en-US" altLang="zh-CN" dirty="0"/>
              <a:t>))</a:t>
            </a:r>
            <a:endParaRPr lang="en-US" altLang="zh-CN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453126" y="3774981"/>
                <a:ext cx="4464492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i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latin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4∗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  &amp;0≤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≤15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2.5∗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−10.5,  &amp;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&gt;15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126" y="3774981"/>
                <a:ext cx="4464492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2444818" y="5270728"/>
            <a:ext cx="8512856" cy="646331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x=float(input("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请输入居民的月用水量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（吨）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"))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居民月用水量为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{}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，应交水费为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{}".format(x,2.5*x-10.5 if x&gt;15 else 4*x/3.0)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6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50" y="1817855"/>
            <a:ext cx="52767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    当</a:t>
            </a:r>
            <a:r>
              <a:rPr lang="zh-CN" altLang="en-US" dirty="0">
                <a:solidFill>
                  <a:prstClr val="black"/>
                </a:solidFill>
              </a:rPr>
              <a:t>需要判断的条件多于两种情况的时候，可以使用</a:t>
            </a:r>
            <a:r>
              <a:rPr lang="en-US" altLang="zh-CN" dirty="0">
                <a:solidFill>
                  <a:prstClr val="black"/>
                </a:solidFill>
              </a:rPr>
              <a:t>if-</a:t>
            </a:r>
            <a:r>
              <a:rPr lang="en-US" altLang="zh-CN" dirty="0" err="1">
                <a:solidFill>
                  <a:prstClr val="black"/>
                </a:solidFill>
              </a:rPr>
              <a:t>elif</a:t>
            </a:r>
            <a:r>
              <a:rPr lang="en-US" altLang="zh-CN" dirty="0">
                <a:solidFill>
                  <a:prstClr val="black"/>
                </a:solidFill>
              </a:rPr>
              <a:t>-else</a:t>
            </a:r>
            <a:r>
              <a:rPr lang="zh-CN" altLang="en-US" dirty="0">
                <a:solidFill>
                  <a:prstClr val="black"/>
                </a:solidFill>
              </a:rPr>
              <a:t>结构进行多条件检查。</a:t>
            </a:r>
            <a:r>
              <a:rPr lang="en-US" altLang="zh-CN" dirty="0">
                <a:solidFill>
                  <a:prstClr val="black"/>
                </a:solidFill>
              </a:rPr>
              <a:t>Python</a:t>
            </a:r>
            <a:r>
              <a:rPr lang="zh-CN" altLang="en-US" dirty="0">
                <a:solidFill>
                  <a:prstClr val="black"/>
                </a:solidFill>
              </a:rPr>
              <a:t>会从上往下依次检查每个代码块，直到遇见通过了的条件测试，执行后面的执行语句，并跳过余下的条件测试。</a:t>
            </a:r>
            <a:r>
              <a:rPr lang="zh-CN" altLang="en-US" b="1" dirty="0">
                <a:solidFill>
                  <a:srgbClr val="FF0000"/>
                </a:solidFill>
              </a:rPr>
              <a:t>需要注意的是</a:t>
            </a:r>
            <a:r>
              <a:rPr lang="en-US" altLang="zh-CN" b="1" dirty="0">
                <a:solidFill>
                  <a:srgbClr val="FF0000"/>
                </a:solidFill>
              </a:rPr>
              <a:t>Python</a:t>
            </a:r>
            <a:r>
              <a:rPr lang="zh-CN" altLang="en-US" b="1" dirty="0">
                <a:solidFill>
                  <a:srgbClr val="FF0000"/>
                </a:solidFill>
              </a:rPr>
              <a:t>只会执行整个结构中的一种情况</a:t>
            </a:r>
            <a:r>
              <a:rPr lang="zh-CN" altLang="en-US" dirty="0">
                <a:solidFill>
                  <a:prstClr val="black"/>
                </a:solidFill>
              </a:rPr>
              <a:t>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3.3.3  if-</a:t>
            </a:r>
            <a:r>
              <a:rPr lang="en-US" altLang="zh-CN" dirty="0" err="1" smtClean="0"/>
              <a:t>elif</a:t>
            </a:r>
            <a:r>
              <a:rPr lang="en-US" altLang="zh-CN" dirty="0" smtClean="0"/>
              <a:t>-else</a:t>
            </a:r>
            <a:r>
              <a:rPr lang="zh-CN" altLang="en-US" dirty="0" smtClean="0"/>
              <a:t>多分支结构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562810" y="1290122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/>
              <a:t>if-</a:t>
            </a:r>
            <a:r>
              <a:rPr lang="en-US" altLang="zh-CN" sz="1800" dirty="0" err="1"/>
              <a:t>elif</a:t>
            </a:r>
            <a:r>
              <a:rPr lang="en-US" altLang="zh-CN" sz="1800" dirty="0"/>
              <a:t>-else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语句语法格式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82738" y="166566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510581" y="989270"/>
            <a:ext cx="5477126" cy="495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语法格式如下：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if </a:t>
            </a:r>
            <a:r>
              <a:rPr lang="zh-CN" altLang="en-US" dirty="0">
                <a:solidFill>
                  <a:prstClr val="black"/>
                </a:solidFill>
              </a:rPr>
              <a:t>条件表达式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elif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条件表达式</a:t>
            </a:r>
            <a:r>
              <a:rPr lang="en-US" altLang="zh-CN" dirty="0">
                <a:solidFill>
                  <a:prstClr val="black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 err="1">
                <a:solidFill>
                  <a:srgbClr val="C00000"/>
                </a:solidFill>
              </a:rPr>
              <a:t>elif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条件表达式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：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</a:rPr>
              <a:t>语句块 </a:t>
            </a:r>
            <a:r>
              <a:rPr lang="en-US" altLang="zh-CN" dirty="0">
                <a:solidFill>
                  <a:prstClr val="black"/>
                </a:solidFill>
              </a:rPr>
              <a:t>3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00B0F0"/>
                </a:solidFill>
              </a:rPr>
              <a:t>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C00000"/>
                </a:solidFill>
              </a:rPr>
              <a:t>else: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zh-CN" altLang="en-US" dirty="0">
                <a:solidFill>
                  <a:prstClr val="black"/>
                </a:solidFill>
              </a:rPr>
              <a:t>执行语句</a:t>
            </a:r>
            <a:r>
              <a:rPr lang="en-US" altLang="zh-CN" dirty="0">
                <a:solidFill>
                  <a:prstClr val="black"/>
                </a:solidFill>
              </a:rPr>
              <a:t>n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… …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90730" y="4278834"/>
            <a:ext cx="228251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除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 err="1"/>
              <a:t>elif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语句外，中间不能有其它未缩进的语句</a:t>
            </a: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7713069" y="4669722"/>
            <a:ext cx="1877661" cy="139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6579432" y="4554061"/>
            <a:ext cx="448631" cy="259241"/>
            <a:chOff x="6579432" y="4554061"/>
            <a:chExt cx="448631" cy="259241"/>
          </a:xfrm>
        </p:grpSpPr>
        <p:cxnSp>
          <p:nvCxnSpPr>
            <p:cNvPr id="8" name="直接连接符 7"/>
            <p:cNvCxnSpPr/>
            <p:nvPr/>
          </p:nvCxnSpPr>
          <p:spPr>
            <a:xfrm flipH="1">
              <a:off x="6579432" y="4554061"/>
              <a:ext cx="392790" cy="259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6579432" y="4554061"/>
              <a:ext cx="448631" cy="25924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16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r>
              <a:rPr lang="en-US" altLang="zh-CN" dirty="0"/>
              <a:t>3.3.3  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多分支结构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610934" y="1234771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dirty="0"/>
              <a:t>if-</a:t>
            </a:r>
            <a:r>
              <a:rPr lang="en-US" altLang="zh-CN" sz="1800" dirty="0" err="1"/>
              <a:t>elif</a:t>
            </a:r>
            <a:r>
              <a:rPr lang="en-US" altLang="zh-CN" sz="1800" dirty="0"/>
              <a:t>-else</a:t>
            </a:r>
            <a:r>
              <a:rPr lang="zh-CN" altLang="en-US" sz="1800" dirty="0"/>
              <a:t>语句流程图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71094" y="1610036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969" y="1234771"/>
            <a:ext cx="7042447" cy="512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6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r>
              <a:rPr lang="en-US" altLang="zh-CN" dirty="0"/>
              <a:t>3.3.3  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多分支结构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6449542" y="922338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</a:t>
            </a:r>
            <a:r>
              <a:rPr lang="en-US" altLang="zh-CN" sz="1800" b="1" dirty="0" err="1">
                <a:solidFill>
                  <a:srgbClr val="1B3868"/>
                </a:solidFill>
              </a:rPr>
              <a:t>elif</a:t>
            </a:r>
            <a:r>
              <a:rPr lang="en-US" altLang="zh-CN" sz="1800" b="1" dirty="0">
                <a:solidFill>
                  <a:srgbClr val="1B3868"/>
                </a:solidFill>
              </a:rPr>
              <a:t>-else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语句实例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57895" y="132322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49251" y="1713647"/>
            <a:ext cx="3506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if </a:t>
            </a:r>
            <a:r>
              <a:rPr lang="zh-CN" altLang="en-US" dirty="0">
                <a:solidFill>
                  <a:srgbClr val="FF0000"/>
                </a:solidFill>
              </a:rPr>
              <a:t>条件表达式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语句块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elif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条件表达式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语句块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altLang="zh-CN" dirty="0">
              <a:solidFill>
                <a:srgbClr val="FF0000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 err="1">
                <a:solidFill>
                  <a:srgbClr val="FF0000"/>
                </a:solidFill>
              </a:rPr>
              <a:t>elif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条件表达式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zh-CN" altLang="en-US" dirty="0" smtClean="0">
                <a:solidFill>
                  <a:srgbClr val="FF0000"/>
                </a:solidFill>
              </a:rPr>
              <a:t>语句块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else: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zh-CN" altLang="en-US" dirty="0">
                <a:solidFill>
                  <a:srgbClr val="FF0000"/>
                </a:solidFill>
              </a:rPr>
              <a:t>执行语句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    … … </a:t>
            </a:r>
            <a:endParaRPr lang="en-US" altLang="zh-CN" dirty="0">
              <a:solidFill>
                <a:srgbClr val="FF0000"/>
              </a:solidFill>
              <a:ea typeface="等线" panose="02010600030101010101" pitchFamily="2" charset="-122"/>
            </a:endParaRPr>
          </a:p>
        </p:txBody>
      </p:sp>
      <p:sp>
        <p:nvSpPr>
          <p:cNvPr id="9" name="文本框 3"/>
          <p:cNvSpPr txBox="1"/>
          <p:nvPr/>
        </p:nvSpPr>
        <p:spPr>
          <a:xfrm>
            <a:off x="6149514" y="1989709"/>
            <a:ext cx="55701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3.16]</a:t>
            </a:r>
            <a:r>
              <a:rPr lang="en-US" altLang="zh-CN" sz="2000" dirty="0"/>
              <a:t> </a:t>
            </a:r>
            <a:r>
              <a:rPr lang="zh-CN" altLang="zh-CN" sz="2000" dirty="0"/>
              <a:t>编写程序，将百分制成绩转换成五级评分制：输入一个</a:t>
            </a:r>
            <a:r>
              <a:rPr lang="zh-CN" altLang="zh-CN" sz="2000" dirty="0" smtClean="0"/>
              <a:t>成绩</a:t>
            </a:r>
            <a:r>
              <a:rPr lang="zh-CN" altLang="en-US" sz="2000" dirty="0" smtClean="0"/>
              <a:t>，</a:t>
            </a:r>
            <a:r>
              <a:rPr lang="zh-CN" altLang="zh-CN" sz="2000" dirty="0" smtClean="0"/>
              <a:t>当</a:t>
            </a:r>
            <a:r>
              <a:rPr lang="zh-CN" altLang="zh-CN" sz="2000" dirty="0"/>
              <a:t>成绩大于等于</a:t>
            </a:r>
            <a:r>
              <a:rPr lang="en-US" altLang="zh-CN" sz="2000" dirty="0"/>
              <a:t>90</a:t>
            </a:r>
            <a:r>
              <a:rPr lang="zh-CN" altLang="zh-CN" sz="2000" dirty="0"/>
              <a:t>分时，输出优秀；当成绩在</a:t>
            </a:r>
            <a:r>
              <a:rPr lang="en-US" altLang="zh-CN" sz="2000" dirty="0"/>
              <a:t>80</a:t>
            </a:r>
            <a:r>
              <a:rPr lang="zh-CN" altLang="zh-CN" sz="2000" dirty="0"/>
              <a:t>到</a:t>
            </a:r>
            <a:r>
              <a:rPr lang="en-US" altLang="zh-CN" sz="2000" dirty="0"/>
              <a:t>90</a:t>
            </a:r>
            <a:r>
              <a:rPr lang="zh-CN" altLang="zh-CN" sz="2000" dirty="0"/>
              <a:t>分之间时，输出良好；当成绩在</a:t>
            </a:r>
            <a:r>
              <a:rPr lang="en-US" altLang="zh-CN" sz="2000" dirty="0"/>
              <a:t>70</a:t>
            </a:r>
            <a:r>
              <a:rPr lang="zh-CN" altLang="zh-CN" sz="2000" dirty="0"/>
              <a:t>到</a:t>
            </a:r>
            <a:r>
              <a:rPr lang="en-US" altLang="zh-CN" sz="2000" dirty="0"/>
              <a:t>80</a:t>
            </a:r>
            <a:r>
              <a:rPr lang="zh-CN" altLang="zh-CN" sz="2000" dirty="0"/>
              <a:t>分之间时，输出中等，当成绩在</a:t>
            </a:r>
            <a:r>
              <a:rPr lang="en-US" altLang="zh-CN" sz="2000" dirty="0"/>
              <a:t>60</a:t>
            </a:r>
            <a:r>
              <a:rPr lang="zh-CN" altLang="zh-CN" sz="2000" dirty="0"/>
              <a:t>到</a:t>
            </a:r>
            <a:r>
              <a:rPr lang="en-US" altLang="zh-CN" sz="2000" dirty="0"/>
              <a:t>70</a:t>
            </a:r>
            <a:r>
              <a:rPr lang="zh-CN" altLang="zh-CN" sz="2000" dirty="0"/>
              <a:t>分之间时，输出及格，当成绩小于</a:t>
            </a:r>
            <a:r>
              <a:rPr lang="en-US" altLang="zh-CN" sz="2000" dirty="0"/>
              <a:t>60</a:t>
            </a:r>
            <a:r>
              <a:rPr lang="zh-CN" altLang="zh-CN" sz="2000" dirty="0"/>
              <a:t>分时，输出不及格。</a:t>
            </a:r>
          </a:p>
        </p:txBody>
      </p:sp>
    </p:spTree>
    <p:extLst>
      <p:ext uri="{BB962C8B-B14F-4D97-AF65-F5344CB8AC3E}">
        <p14:creationId xmlns:p14="http://schemas.microsoft.com/office/powerpoint/2010/main" val="38188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7789" y="1504436"/>
            <a:ext cx="5275263" cy="34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/>
              <a:t>grade=float(input("</a:t>
            </a:r>
            <a:r>
              <a:rPr lang="zh-CN" altLang="zh-CN" dirty="0"/>
              <a:t>请输入学生的百分制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:"))</a:t>
            </a:r>
            <a:endParaRPr lang="zh-CN" altLang="zh-CN" dirty="0"/>
          </a:p>
          <a:p>
            <a:r>
              <a:rPr lang="en-US" altLang="zh-CN" dirty="0"/>
              <a:t>if grade&gt;=90:   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优秀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smtClean="0"/>
              <a:t>grade&lt;90 and grade</a:t>
            </a:r>
            <a:r>
              <a:rPr lang="en-US" altLang="zh-CN" dirty="0"/>
              <a:t>&gt;=80: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良好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smtClean="0"/>
              <a:t>grade&lt;80 </a:t>
            </a:r>
            <a:r>
              <a:rPr lang="en-US" altLang="zh-CN" dirty="0"/>
              <a:t>and grade&gt;=70: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中等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</a:t>
            </a:r>
            <a:r>
              <a:rPr lang="en-US" altLang="zh-CN" dirty="0" smtClean="0"/>
              <a:t>grade&lt;70 </a:t>
            </a:r>
            <a:r>
              <a:rPr lang="en-US" altLang="zh-CN" dirty="0"/>
              <a:t>and grade&gt;=60: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及格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else: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不及格</a:t>
            </a:r>
            <a:r>
              <a:rPr lang="en-US" altLang="zh-CN" dirty="0"/>
              <a:t>")</a:t>
            </a:r>
            <a:endParaRPr lang="zh-CN" altLang="zh-CN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/>
              <a:t>.1.</a:t>
            </a:r>
            <a:r>
              <a:rPr lang="en-US" altLang="zh-CN" dirty="0"/>
              <a:t>3  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6449542" y="922338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</a:t>
            </a:r>
            <a:r>
              <a:rPr lang="en-US" altLang="zh-CN" sz="1800" b="1" dirty="0" err="1">
                <a:solidFill>
                  <a:srgbClr val="1B3868"/>
                </a:solidFill>
              </a:rPr>
              <a:t>elif</a:t>
            </a:r>
            <a:r>
              <a:rPr lang="en-US" altLang="zh-CN" sz="1800" b="1" dirty="0">
                <a:solidFill>
                  <a:srgbClr val="1B3868"/>
                </a:solidFill>
              </a:rPr>
              <a:t>-else</a:t>
            </a:r>
            <a:r>
              <a:rPr lang="zh-CN" altLang="en-US" sz="1800" b="1" dirty="0">
                <a:solidFill>
                  <a:srgbClr val="1B3868"/>
                </a:solidFill>
              </a:rPr>
              <a:t>语句的例子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57895" y="132322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85" y="1603232"/>
            <a:ext cx="2665252" cy="38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72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7789" y="1504436"/>
            <a:ext cx="5275263" cy="34086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/>
              <a:t>grade=float(input("</a:t>
            </a:r>
            <a:r>
              <a:rPr lang="zh-CN" altLang="zh-CN" dirty="0"/>
              <a:t>请输入学生的百分制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:"))</a:t>
            </a:r>
            <a:endParaRPr lang="zh-CN" altLang="zh-CN" dirty="0"/>
          </a:p>
          <a:p>
            <a:r>
              <a:rPr lang="en-US" altLang="zh-CN" dirty="0"/>
              <a:t>if grade&gt;=90:   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优秀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grade&gt;=80: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良好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grade&gt;=70: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中等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grade&gt;=60: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及格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else: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不及格</a:t>
            </a:r>
            <a:r>
              <a:rPr lang="en-US" altLang="zh-CN" dirty="0"/>
              <a:t>")</a:t>
            </a:r>
            <a:endParaRPr lang="zh-CN" altLang="zh-CN" dirty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/>
              <a:t>.1.</a:t>
            </a:r>
            <a:r>
              <a:rPr lang="en-US" altLang="zh-CN" dirty="0"/>
              <a:t>3  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6449542" y="922338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</a:t>
            </a:r>
            <a:r>
              <a:rPr lang="en-US" altLang="zh-CN" sz="1800" b="1" dirty="0" err="1">
                <a:solidFill>
                  <a:srgbClr val="1B3868"/>
                </a:solidFill>
              </a:rPr>
              <a:t>elif</a:t>
            </a:r>
            <a:r>
              <a:rPr lang="en-US" altLang="zh-CN" sz="1800" b="1" dirty="0">
                <a:solidFill>
                  <a:srgbClr val="1B3868"/>
                </a:solidFill>
              </a:rPr>
              <a:t>-else</a:t>
            </a:r>
            <a:r>
              <a:rPr lang="zh-CN" altLang="en-US" sz="1800" b="1" dirty="0">
                <a:solidFill>
                  <a:srgbClr val="1B3868"/>
                </a:solidFill>
              </a:rPr>
              <a:t>语句的例子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57895" y="132322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085" y="1603232"/>
            <a:ext cx="2665252" cy="382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0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5787" y="2115029"/>
            <a:ext cx="49075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/>
              <a:t>按照一定程序设计语言的语法规则组织</a:t>
            </a:r>
            <a:r>
              <a:rPr lang="zh-CN" altLang="zh-CN" sz="2000" dirty="0" smtClean="0"/>
              <a:t>起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/>
              <a:t>来的一</a:t>
            </a:r>
            <a:r>
              <a:rPr lang="zh-CN" altLang="zh-CN" sz="2000" dirty="0"/>
              <a:t>组计算机指令，简称程序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108662" y="1732000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.1.1  </a:t>
            </a:r>
            <a:r>
              <a:rPr lang="zh-CN" altLang="en-US" dirty="0" smtClean="0"/>
              <a:t>程序和算法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735787" y="1362669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程序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811901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731460" y="2155040"/>
            <a:ext cx="4620163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>
                <a:latin typeface="+mn-ea"/>
              </a:rPr>
              <a:t>任何完成特定计算功能的一组有序操作都</a:t>
            </a:r>
            <a:r>
              <a:rPr lang="zh-CN" altLang="zh-CN" dirty="0" smtClean="0">
                <a:latin typeface="+mn-ea"/>
              </a:rPr>
              <a:t>可</a:t>
            </a:r>
            <a:endParaRPr lang="en-US" altLang="zh-CN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 smtClean="0">
                <a:latin typeface="+mn-ea"/>
              </a:rPr>
              <a:t>以称为</a:t>
            </a:r>
            <a:r>
              <a:rPr lang="zh-CN" altLang="zh-CN" dirty="0">
                <a:latin typeface="+mn-ea"/>
              </a:rPr>
              <a:t>算法。</a:t>
            </a:r>
            <a:endParaRPr lang="en-US" altLang="zh-CN" spc="300" dirty="0">
              <a:solidFill>
                <a:srgbClr val="E7E6E6">
                  <a:lumMod val="50000"/>
                </a:srgbClr>
              </a:solidFill>
              <a:latin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928140" y="1411980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算法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928140" y="1796158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6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87789" y="1504436"/>
            <a:ext cx="5275263" cy="37548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lvl="1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r>
              <a:rPr lang="en-US" altLang="zh-CN" dirty="0"/>
              <a:t>grade=float(input("</a:t>
            </a:r>
            <a:r>
              <a:rPr lang="zh-CN" altLang="zh-CN" dirty="0"/>
              <a:t>请输入学生的百分制</a:t>
            </a:r>
            <a:r>
              <a:rPr lang="zh-CN" altLang="zh-CN" dirty="0" smtClean="0"/>
              <a:t>成绩</a:t>
            </a:r>
            <a:r>
              <a:rPr lang="en-US" altLang="zh-CN" dirty="0" smtClean="0"/>
              <a:t>:"))</a:t>
            </a:r>
            <a:endParaRPr lang="zh-CN" altLang="zh-CN" dirty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grade&gt;=60:   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及格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grade&gt;=70: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中等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grade&gt;=80: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良好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grade&gt;=90: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优秀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else: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不及格</a:t>
            </a:r>
            <a:r>
              <a:rPr lang="en-US" altLang="zh-CN" dirty="0"/>
              <a:t>")</a:t>
            </a:r>
            <a:endParaRPr lang="zh-CN" altLang="zh-CN" dirty="0"/>
          </a:p>
          <a:p>
            <a:pPr marL="742950" lvl="1" indent="-2857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endParaRPr lang="en-US" altLang="zh-CN" dirty="0" smtClean="0">
              <a:solidFill>
                <a:prstClr val="black"/>
              </a:solidFill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/>
              <a:t>.1.</a:t>
            </a:r>
            <a:r>
              <a:rPr lang="en-US" altLang="zh-CN" dirty="0"/>
              <a:t>3  if-</a:t>
            </a:r>
            <a:r>
              <a:rPr lang="en-US" altLang="zh-CN" dirty="0" err="1"/>
              <a:t>elif</a:t>
            </a:r>
            <a:r>
              <a:rPr lang="en-US" altLang="zh-CN" dirty="0"/>
              <a:t>-else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6449542" y="922338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if-</a:t>
            </a:r>
            <a:r>
              <a:rPr lang="en-US" altLang="zh-CN" sz="1800" b="1" dirty="0" err="1">
                <a:solidFill>
                  <a:srgbClr val="1B3868"/>
                </a:solidFill>
              </a:rPr>
              <a:t>elif</a:t>
            </a:r>
            <a:r>
              <a:rPr lang="en-US" altLang="zh-CN" sz="1800" b="1" dirty="0">
                <a:solidFill>
                  <a:srgbClr val="1B3868"/>
                </a:solidFill>
              </a:rPr>
              <a:t>-else</a:t>
            </a:r>
            <a:r>
              <a:rPr lang="zh-CN" altLang="en-US" sz="1800" b="1" dirty="0">
                <a:solidFill>
                  <a:srgbClr val="1B3868"/>
                </a:solidFill>
              </a:rPr>
              <a:t>语句错误示例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57895" y="132322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95961" y="4324921"/>
            <a:ext cx="52207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Python</a:t>
            </a:r>
            <a:r>
              <a:rPr lang="zh-CN" altLang="en-US" dirty="0"/>
              <a:t>条件判断语句是从上往下依次检查每个条件表达式，如果遇到了一个条件表达式的值为</a:t>
            </a:r>
            <a:r>
              <a:rPr lang="en-US" altLang="zh-CN" dirty="0"/>
              <a:t>True</a:t>
            </a:r>
            <a:r>
              <a:rPr lang="zh-CN" altLang="en-US" dirty="0"/>
              <a:t>，那么后面所有的条件表达式都不会被执行，因此在</a:t>
            </a:r>
            <a:r>
              <a:rPr lang="zh-CN" altLang="en-US" b="1" dirty="0">
                <a:solidFill>
                  <a:srgbClr val="FF0000"/>
                </a:solidFill>
              </a:rPr>
              <a:t>写条件判断时一定要注意判断的顺序</a:t>
            </a:r>
            <a:r>
              <a:rPr lang="zh-CN" altLang="en-US" dirty="0"/>
              <a:t>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917" y="1703387"/>
            <a:ext cx="3125254" cy="19782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49637" y="3325460"/>
            <a:ext cx="2101539" cy="630942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742950" lvl="1" indent="-2857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程序运行结果：</a:t>
            </a:r>
          </a:p>
          <a:p>
            <a:pPr marL="1200150" lvl="2" indent="-285750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及格</a:t>
            </a:r>
            <a:endParaRPr lang="en-US" altLang="zh-CN" sz="1400" spc="300" dirty="0">
              <a:solidFill>
                <a:srgbClr val="E7E6E6">
                  <a:lumMod val="50000"/>
                </a:srgb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667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框 3"/>
          <p:cNvSpPr txBox="1"/>
          <p:nvPr/>
        </p:nvSpPr>
        <p:spPr>
          <a:xfrm>
            <a:off x="731520" y="1627004"/>
            <a:ext cx="9353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计算机中，可以通过</a:t>
            </a:r>
            <a:r>
              <a:rPr lang="en-US" altLang="zh-CN" dirty="0"/>
              <a:t>PM2.5</a:t>
            </a:r>
            <a:r>
              <a:rPr lang="zh-CN" altLang="zh-CN" dirty="0"/>
              <a:t>指数分级发布空气质量提醒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其中：</a:t>
            </a:r>
            <a:r>
              <a:rPr lang="en-US" altLang="zh-CN" dirty="0" smtClean="0"/>
              <a:t>PM2.5</a:t>
            </a:r>
            <a:r>
              <a:rPr lang="zh-CN" altLang="zh-CN" dirty="0"/>
              <a:t>数值在</a:t>
            </a:r>
            <a:r>
              <a:rPr lang="en-US" altLang="zh-CN" dirty="0"/>
              <a:t>0~35</a:t>
            </a:r>
            <a:r>
              <a:rPr lang="zh-CN" altLang="zh-CN" dirty="0"/>
              <a:t>空气质量为优，</a:t>
            </a:r>
            <a:r>
              <a:rPr lang="en-US" altLang="zh-CN" dirty="0"/>
              <a:t>35~75</a:t>
            </a:r>
            <a:r>
              <a:rPr lang="zh-CN" altLang="zh-CN" dirty="0"/>
              <a:t>空气为良，</a:t>
            </a:r>
            <a:r>
              <a:rPr lang="en-US" altLang="zh-CN" dirty="0"/>
              <a:t>75</a:t>
            </a:r>
            <a:r>
              <a:rPr lang="zh-CN" altLang="zh-CN" dirty="0"/>
              <a:t>以上就认为是污染。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312127" y="2416681"/>
            <a:ext cx="68971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 smtClean="0"/>
              <a:t>参考代码：</a:t>
            </a:r>
            <a:endParaRPr lang="en-US" altLang="zh-CN" dirty="0" smtClean="0"/>
          </a:p>
          <a:p>
            <a:r>
              <a:rPr lang="en-US" altLang="zh-CN" dirty="0"/>
              <a:t>PM=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zh-CN" dirty="0"/>
              <a:t>请输入</a:t>
            </a:r>
            <a:r>
              <a:rPr lang="en-US" altLang="zh-CN" dirty="0"/>
              <a:t>PM2.5</a:t>
            </a:r>
            <a:r>
              <a:rPr lang="zh-CN" altLang="zh-CN" dirty="0"/>
              <a:t>的具体值（大于等于零）</a:t>
            </a:r>
            <a:r>
              <a:rPr lang="en-US" altLang="zh-CN" dirty="0" smtClean="0"/>
              <a:t>"))</a:t>
            </a:r>
            <a:endParaRPr lang="zh-CN" altLang="zh-CN" dirty="0"/>
          </a:p>
          <a:p>
            <a:r>
              <a:rPr lang="en-US" altLang="zh-CN" dirty="0"/>
              <a:t>if 0&lt;=PM&lt;=35: 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print("</a:t>
            </a:r>
            <a:r>
              <a:rPr lang="zh-CN" altLang="zh-CN" dirty="0"/>
              <a:t>空气质量优，快去参加户外活动呼吸清新空气吧！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 err="1"/>
              <a:t>elif</a:t>
            </a:r>
            <a:r>
              <a:rPr lang="en-US" altLang="zh-CN" dirty="0"/>
              <a:t> PM&lt;=75: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print("</a:t>
            </a:r>
            <a:r>
              <a:rPr lang="zh-CN" altLang="zh-CN" dirty="0"/>
              <a:t>空气质量良好，可以正常进行室外运动！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else: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print("</a:t>
            </a:r>
            <a:r>
              <a:rPr lang="zh-CN" altLang="zh-CN" dirty="0"/>
              <a:t>空气污染，建议适当减少室外运动！</a:t>
            </a:r>
            <a:r>
              <a:rPr lang="en-US" altLang="zh-CN" dirty="0"/>
              <a:t>")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8908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C38A7CB3-3A56-47B3-B81D-F62794B582EE}" type="slidenum">
              <a:rPr lang="en-US" altLang="zh-CN"/>
              <a:pPr/>
              <a:t>32</a:t>
            </a:fld>
            <a:endParaRPr lang="en-US" altLang="zh-CN" sz="140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0684" y="1774658"/>
            <a:ext cx="11887200" cy="10226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dirty="0" smtClean="0"/>
              <a:t>例：编写程序输入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的值，计算</a:t>
            </a:r>
            <a:r>
              <a:rPr lang="en-US" altLang="zh-CN" dirty="0" smtClean="0"/>
              <a:t>y</a:t>
            </a:r>
            <a:r>
              <a:rPr lang="zh-CN" altLang="en-US" dirty="0" smtClean="0"/>
              <a:t>的值：</a:t>
            </a:r>
            <a:endParaRPr lang="zh-CN" alt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21895" y="3284788"/>
            <a:ext cx="914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+mj-ea"/>
                <a:ea typeface="+mj-ea"/>
              </a:rPr>
              <a:t>y</a:t>
            </a:r>
            <a:r>
              <a:rPr lang="en-US" altLang="zh-CN" sz="2400" b="1" dirty="0" smtClean="0">
                <a:latin typeface="+mj-ea"/>
                <a:ea typeface="+mj-ea"/>
              </a:rPr>
              <a:t> </a:t>
            </a:r>
            <a:r>
              <a:rPr lang="en-US" altLang="zh-CN" sz="2400" b="1" dirty="0">
                <a:latin typeface="+mj-ea"/>
                <a:ea typeface="+mj-ea"/>
              </a:rPr>
              <a:t>=</a:t>
            </a: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1636295" y="2814122"/>
            <a:ext cx="406400" cy="1402995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800" dirty="0">
              <a:latin typeface="Wingdings" pitchFamily="2" charset="2"/>
              <a:ea typeface="宋体" pitchFamily="2" charset="-122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351584" y="2643839"/>
            <a:ext cx="4165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indent="0">
              <a:spcBef>
                <a:spcPct val="50000"/>
              </a:spcBef>
              <a:buClrTx/>
              <a:buSzTx/>
            </a:pPr>
            <a:r>
              <a:rPr lang="en-US" altLang="zh-CN" dirty="0" smtClean="0"/>
              <a:t>-</a:t>
            </a:r>
            <a:r>
              <a:rPr lang="en-US" altLang="zh-CN" dirty="0"/>
              <a:t>x</a:t>
            </a:r>
            <a:r>
              <a:rPr lang="en-US" altLang="zh-CN" dirty="0" smtClean="0"/>
              <a:t>                  </a:t>
            </a:r>
            <a:r>
              <a:rPr lang="en-US" altLang="zh-CN" dirty="0" err="1" smtClean="0"/>
              <a:t>x</a:t>
            </a:r>
            <a:r>
              <a:rPr lang="zh-CN" altLang="en-US" dirty="0" smtClean="0"/>
              <a:t>＜</a:t>
            </a:r>
            <a:r>
              <a:rPr lang="en-US" altLang="zh-CN" dirty="0" smtClean="0"/>
              <a:t>=0</a:t>
            </a:r>
            <a:endParaRPr lang="en-US" altLang="zh-CN" dirty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smtClean="0"/>
              <a:t>x+20        0&lt;x</a:t>
            </a:r>
            <a:r>
              <a:rPr lang="zh-CN" altLang="en-US" dirty="0" smtClean="0"/>
              <a:t>＜</a:t>
            </a:r>
            <a:r>
              <a:rPr lang="en-US" altLang="zh-CN" dirty="0" smtClean="0"/>
              <a:t>=20</a:t>
            </a:r>
            <a:endParaRPr lang="en-US" altLang="zh-CN" dirty="0"/>
          </a:p>
          <a:p>
            <a:pPr marL="0" indent="0">
              <a:spcBef>
                <a:spcPct val="50000"/>
              </a:spcBef>
              <a:buClrTx/>
              <a:buSzTx/>
            </a:pPr>
            <a:r>
              <a:rPr lang="en-US" altLang="zh-CN" dirty="0" smtClean="0"/>
              <a:t>x 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-6       20 &lt;x</a:t>
            </a:r>
            <a:r>
              <a:rPr lang="zh-CN" altLang="en-US" dirty="0" smtClean="0"/>
              <a:t>＜</a:t>
            </a:r>
            <a:r>
              <a:rPr lang="en-US" altLang="zh-CN" dirty="0" smtClean="0"/>
              <a:t>=30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13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autoUpdateAnimBg="0"/>
      <p:bldP spid="6" grpId="0" animBg="1"/>
      <p:bldP spid="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29950" y="1817855"/>
            <a:ext cx="5276766" cy="2323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   if</a:t>
            </a:r>
            <a:r>
              <a:rPr lang="zh-CN" altLang="en-US" dirty="0">
                <a:solidFill>
                  <a:prstClr val="black"/>
                </a:solidFill>
              </a:rPr>
              <a:t>嵌套语句，就是在执行语句内部包含更进一步的条件判断。</a:t>
            </a:r>
            <a:endParaRPr lang="en-US" altLang="zh-CN" dirty="0">
              <a:solidFill>
                <a:prstClr val="black"/>
              </a:solidFill>
            </a:endParaRPr>
          </a:p>
          <a:p>
            <a:pPr marL="285750" lvl="0" indent="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   需要</a:t>
            </a:r>
            <a:r>
              <a:rPr lang="zh-CN" altLang="en-US" dirty="0">
                <a:solidFill>
                  <a:prstClr val="black"/>
                </a:solidFill>
              </a:rPr>
              <a:t>注意的是，</a:t>
            </a:r>
            <a:r>
              <a:rPr lang="en-US" altLang="zh-CN" dirty="0">
                <a:solidFill>
                  <a:prstClr val="black"/>
                </a:solidFill>
              </a:rPr>
              <a:t>if</a:t>
            </a:r>
            <a:r>
              <a:rPr lang="zh-CN" altLang="en-US" dirty="0">
                <a:solidFill>
                  <a:prstClr val="black"/>
                </a:solidFill>
              </a:rPr>
              <a:t>语句可以嵌套多层，并且简单</a:t>
            </a:r>
            <a:r>
              <a:rPr lang="en-US" altLang="zh-CN" dirty="0">
                <a:solidFill>
                  <a:prstClr val="black"/>
                </a:solidFill>
              </a:rPr>
              <a:t>if</a:t>
            </a:r>
            <a:r>
              <a:rPr lang="zh-CN" altLang="en-US" dirty="0">
                <a:solidFill>
                  <a:prstClr val="black"/>
                </a:solidFill>
              </a:rPr>
              <a:t>语句，</a:t>
            </a:r>
            <a:r>
              <a:rPr lang="en-US" altLang="zh-CN" dirty="0">
                <a:solidFill>
                  <a:prstClr val="black"/>
                </a:solidFill>
              </a:rPr>
              <a:t>if-else</a:t>
            </a:r>
            <a:r>
              <a:rPr lang="zh-CN" altLang="en-US" dirty="0">
                <a:solidFill>
                  <a:prstClr val="black"/>
                </a:solidFill>
              </a:rPr>
              <a:t>语句和</a:t>
            </a:r>
            <a:r>
              <a:rPr lang="en-US" altLang="zh-CN" dirty="0">
                <a:solidFill>
                  <a:prstClr val="black"/>
                </a:solidFill>
              </a:rPr>
              <a:t>if-</a:t>
            </a:r>
            <a:r>
              <a:rPr lang="en-US" altLang="zh-CN" dirty="0" err="1">
                <a:solidFill>
                  <a:prstClr val="black"/>
                </a:solidFill>
              </a:rPr>
              <a:t>elif</a:t>
            </a:r>
            <a:r>
              <a:rPr lang="en-US" altLang="zh-CN" dirty="0">
                <a:solidFill>
                  <a:prstClr val="black"/>
                </a:solidFill>
              </a:rPr>
              <a:t>-else</a:t>
            </a:r>
            <a:r>
              <a:rPr lang="zh-CN" altLang="en-US" dirty="0">
                <a:solidFill>
                  <a:prstClr val="black"/>
                </a:solidFill>
              </a:rPr>
              <a:t>语句都可以相互嵌套。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3.3.4 if</a:t>
            </a:r>
            <a:r>
              <a:rPr lang="zh-CN" altLang="en-US" dirty="0" smtClean="0"/>
              <a:t>分支结构的嵌套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550391" y="1296332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</a:t>
            </a:r>
            <a:r>
              <a:rPr lang="zh-CN" altLang="en-US" sz="1800" b="1" dirty="0">
                <a:solidFill>
                  <a:srgbClr val="1B3868"/>
                </a:solidFill>
              </a:rPr>
              <a:t>嵌套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语法格式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82738" y="166566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393819" y="1008739"/>
            <a:ext cx="4722857" cy="4953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语法格式如下：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if </a:t>
            </a:r>
            <a:r>
              <a:rPr lang="zh-CN" altLang="en-US" dirty="0">
                <a:solidFill>
                  <a:prstClr val="black"/>
                </a:solidFill>
              </a:rPr>
              <a:t>条件表达式</a:t>
            </a:r>
            <a:r>
              <a:rPr lang="en-US" altLang="zh-CN" dirty="0">
                <a:solidFill>
                  <a:prstClr val="black"/>
                </a:solidFill>
              </a:rPr>
              <a:t>1: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if </a:t>
            </a:r>
            <a:r>
              <a:rPr lang="zh-CN" altLang="en-US" dirty="0">
                <a:solidFill>
                  <a:prstClr val="black"/>
                </a:solidFill>
              </a:rPr>
              <a:t>条件表达式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r>
              <a:rPr lang="en-US" altLang="zh-CN" dirty="0">
                <a:solidFill>
                  <a:prstClr val="black"/>
                </a:solidFill>
              </a:rPr>
              <a:t>:</a:t>
            </a:r>
            <a:endParaRPr lang="zh-CN" altLang="en-US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       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 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else: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      … …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else:</a:t>
            </a: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</a:t>
            </a:r>
            <a:r>
              <a:rPr lang="en-US" altLang="zh-CN" dirty="0" smtClean="0">
                <a:solidFill>
                  <a:prstClr val="black"/>
                </a:solidFill>
              </a:rPr>
              <a:t>  if </a:t>
            </a:r>
            <a:r>
              <a:rPr lang="zh-CN" altLang="en-US" dirty="0" smtClean="0">
                <a:solidFill>
                  <a:prstClr val="black"/>
                </a:solidFill>
              </a:rPr>
              <a:t>条件表达式</a:t>
            </a:r>
            <a:r>
              <a:rPr lang="en-US" altLang="zh-CN" dirty="0" smtClean="0">
                <a:solidFill>
                  <a:prstClr val="black"/>
                </a:solidFill>
              </a:rPr>
              <a:t>3:  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</a:t>
            </a:r>
            <a:r>
              <a:rPr lang="en-US" altLang="zh-CN" dirty="0" smtClean="0">
                <a:solidFill>
                  <a:prstClr val="black"/>
                </a:solidFill>
              </a:rPr>
              <a:t>       … </a:t>
            </a:r>
            <a:r>
              <a:rPr lang="en-US" altLang="zh-CN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" name="矩形 1"/>
          <p:cNvSpPr/>
          <p:nvPr/>
        </p:nvSpPr>
        <p:spPr>
          <a:xfrm>
            <a:off x="7336142" y="2477954"/>
            <a:ext cx="2024244" cy="1982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75450" y="1474788"/>
            <a:ext cx="2715280" cy="4487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336142" y="4926367"/>
            <a:ext cx="2024244" cy="880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6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2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222875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3.3.4 if</a:t>
            </a:r>
            <a:r>
              <a:rPr lang="zh-CN" altLang="en-US" dirty="0" smtClean="0"/>
              <a:t>分支结构的嵌套</a:t>
            </a:r>
            <a:endParaRPr lang="zh-CN" altLang="zh-CN" dirty="0"/>
          </a:p>
        </p:txBody>
      </p:sp>
      <p:sp>
        <p:nvSpPr>
          <p:cNvPr id="22533" name="文本框 7"/>
          <p:cNvSpPr txBox="1">
            <a:spLocks noChangeArrowheads="1"/>
          </p:cNvSpPr>
          <p:nvPr/>
        </p:nvSpPr>
        <p:spPr bwMode="auto">
          <a:xfrm>
            <a:off x="550391" y="1296332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</a:t>
            </a:r>
            <a:r>
              <a:rPr lang="zh-CN" altLang="en-US" sz="1800" b="1" dirty="0">
                <a:solidFill>
                  <a:srgbClr val="1B3868"/>
                </a:solidFill>
              </a:rPr>
              <a:t>嵌套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语法格式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82738" y="166566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80388" y="1912441"/>
            <a:ext cx="4258719" cy="4126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if </a:t>
            </a:r>
            <a:r>
              <a:rPr lang="zh-CN" altLang="en-US" dirty="0">
                <a:solidFill>
                  <a:prstClr val="black"/>
                </a:solidFill>
              </a:rPr>
              <a:t>条件表达式</a:t>
            </a:r>
            <a:r>
              <a:rPr lang="en-US" altLang="zh-CN" dirty="0">
                <a:solidFill>
                  <a:prstClr val="black"/>
                </a:solidFill>
              </a:rPr>
              <a:t>1:</a:t>
            </a: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1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… …</a:t>
            </a: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if </a:t>
            </a:r>
            <a:r>
              <a:rPr lang="zh-CN" altLang="en-US" dirty="0">
                <a:solidFill>
                  <a:prstClr val="black"/>
                </a:solidFill>
              </a:rPr>
              <a:t>条件表达式</a:t>
            </a:r>
            <a:r>
              <a:rPr lang="en-US" altLang="zh-CN" dirty="0" smtClean="0">
                <a:solidFill>
                  <a:prstClr val="black"/>
                </a:solidFill>
              </a:rPr>
              <a:t>2:</a:t>
            </a:r>
            <a:endParaRPr lang="zh-CN" altLang="en-US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       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2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     … …</a:t>
            </a: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else:</a:t>
            </a: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3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      … …</a:t>
            </a: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else:</a:t>
            </a: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</a:t>
            </a:r>
            <a:r>
              <a:rPr lang="en-US" altLang="zh-CN" dirty="0" smtClean="0">
                <a:solidFill>
                  <a:prstClr val="black"/>
                </a:solidFill>
              </a:rPr>
              <a:t>  if </a:t>
            </a:r>
            <a:r>
              <a:rPr lang="zh-CN" altLang="en-US" dirty="0" smtClean="0">
                <a:solidFill>
                  <a:prstClr val="black"/>
                </a:solidFill>
              </a:rPr>
              <a:t>条件表达式</a:t>
            </a:r>
            <a:r>
              <a:rPr lang="en-US" altLang="zh-CN" dirty="0" smtClean="0">
                <a:solidFill>
                  <a:prstClr val="black"/>
                </a:solidFill>
              </a:rPr>
              <a:t>3:   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              </a:t>
            </a:r>
            <a:r>
              <a:rPr lang="zh-CN" altLang="en-US" dirty="0" smtClean="0">
                <a:solidFill>
                  <a:prstClr val="black"/>
                </a:solidFill>
              </a:rPr>
              <a:t>语句块</a:t>
            </a:r>
            <a:r>
              <a:rPr lang="en-US" altLang="zh-CN" dirty="0" smtClean="0">
                <a:solidFill>
                  <a:prstClr val="black"/>
                </a:solidFill>
              </a:rPr>
              <a:t>4</a:t>
            </a:r>
            <a:endParaRPr lang="en-US" altLang="zh-CN" dirty="0">
              <a:solidFill>
                <a:prstClr val="black"/>
              </a:solidFill>
            </a:endParaRPr>
          </a:p>
          <a:p>
            <a:pPr marL="742950" lvl="1" indent="-285750" algn="just">
              <a:lnSpc>
                <a:spcPts val="13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   </a:t>
            </a:r>
            <a:r>
              <a:rPr lang="en-US" altLang="zh-CN" dirty="0" smtClean="0">
                <a:solidFill>
                  <a:prstClr val="black"/>
                </a:solidFill>
              </a:rPr>
              <a:t>       … </a:t>
            </a:r>
            <a:r>
              <a:rPr lang="en-US" altLang="zh-CN" dirty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2" name="矩形 11"/>
          <p:cNvSpPr/>
          <p:nvPr/>
        </p:nvSpPr>
        <p:spPr>
          <a:xfrm>
            <a:off x="2184142" y="2813234"/>
            <a:ext cx="2024244" cy="1982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723450" y="1810068"/>
            <a:ext cx="2715280" cy="44876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184142" y="5016248"/>
            <a:ext cx="2024244" cy="8807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044" y="1861489"/>
            <a:ext cx="5289642" cy="34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513736" y="1717810"/>
            <a:ext cx="1777026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1~4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5~9</a:t>
            </a:r>
            <a:r>
              <a:rPr lang="zh-CN" altLang="en-US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9</a:t>
            </a:r>
            <a:r>
              <a:rPr lang="zh-CN" altLang="en-US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r>
              <a:rPr lang="en-US" altLang="zh-CN" dirty="0"/>
              <a:t>3.3.4 if</a:t>
            </a:r>
            <a:r>
              <a:rPr lang="zh-CN" altLang="en-US" dirty="0"/>
              <a:t>分支结构的嵌套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6457895" y="846968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</a:t>
            </a:r>
            <a:r>
              <a:rPr lang="zh-CN" altLang="en-US" sz="1800" b="1" dirty="0">
                <a:solidFill>
                  <a:srgbClr val="1B3868"/>
                </a:solidFill>
              </a:rPr>
              <a:t>嵌套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语句实例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457895" y="1226968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21369" y="4114381"/>
            <a:ext cx="514550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3.17] </a:t>
            </a:r>
            <a:r>
              <a:rPr lang="zh-CN" altLang="zh-CN" sz="2000" dirty="0"/>
              <a:t>某城市地铁车票售价规定：乘</a:t>
            </a:r>
            <a:r>
              <a:rPr lang="en-US" altLang="zh-CN" sz="2000" dirty="0"/>
              <a:t>1~4</a:t>
            </a:r>
            <a:r>
              <a:rPr lang="zh-CN" altLang="zh-CN" sz="2000" dirty="0"/>
              <a:t>站，</a:t>
            </a:r>
            <a:r>
              <a:rPr lang="en-US" altLang="zh-CN" sz="2000" dirty="0"/>
              <a:t>3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位，乘</a:t>
            </a:r>
            <a:r>
              <a:rPr lang="en-US" altLang="zh-CN" sz="2000" dirty="0"/>
              <a:t>5~9</a:t>
            </a:r>
            <a:r>
              <a:rPr lang="zh-CN" altLang="zh-CN" sz="2000" dirty="0"/>
              <a:t>站，</a:t>
            </a:r>
            <a:r>
              <a:rPr lang="en-US" altLang="zh-CN" sz="2000" dirty="0"/>
              <a:t>4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位，乘</a:t>
            </a:r>
            <a:r>
              <a:rPr lang="en-US" altLang="zh-CN" sz="2000" dirty="0"/>
              <a:t>9</a:t>
            </a:r>
            <a:r>
              <a:rPr lang="zh-CN" altLang="zh-CN" sz="2000" dirty="0"/>
              <a:t>站以上，</a:t>
            </a:r>
            <a:r>
              <a:rPr lang="en-US" altLang="zh-CN" sz="2000" dirty="0"/>
              <a:t>5</a:t>
            </a:r>
            <a:r>
              <a:rPr lang="zh-CN" altLang="zh-CN" sz="2000" dirty="0"/>
              <a:t>元</a:t>
            </a:r>
            <a:r>
              <a:rPr lang="en-US" altLang="zh-CN" sz="2000" dirty="0"/>
              <a:t>/</a:t>
            </a:r>
            <a:r>
              <a:rPr lang="zh-CN" altLang="zh-CN" sz="2000" dirty="0"/>
              <a:t>位。编写程序，输入人数和站数，输出应付款额。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246" y="1526381"/>
            <a:ext cx="3333750" cy="2114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35847" y="4647282"/>
            <a:ext cx="33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解决方法二：</a:t>
            </a:r>
            <a:endParaRPr lang="en-US" altLang="zh-CN" dirty="0"/>
          </a:p>
          <a:p>
            <a:r>
              <a:rPr lang="en-US" altLang="zh-CN" dirty="0"/>
              <a:t>         if </a:t>
            </a:r>
            <a:r>
              <a:rPr lang="zh-CN" altLang="en-US" dirty="0"/>
              <a:t>嵌套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73025" y="3640931"/>
            <a:ext cx="335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解决方法一：</a:t>
            </a:r>
            <a:endParaRPr lang="en-US" altLang="zh-CN" dirty="0"/>
          </a:p>
          <a:p>
            <a:r>
              <a:rPr lang="en-US" altLang="zh-CN" dirty="0"/>
              <a:t>         if …… </a:t>
            </a:r>
            <a:r>
              <a:rPr lang="en-US" altLang="zh-CN" dirty="0" err="1"/>
              <a:t>elif</a:t>
            </a:r>
            <a:r>
              <a:rPr lang="en-US" altLang="zh-CN" dirty="0"/>
              <a:t> ……else</a:t>
            </a:r>
            <a:endParaRPr lang="zh-CN" altLang="en-US" dirty="0"/>
          </a:p>
        </p:txBody>
      </p:sp>
      <p:sp>
        <p:nvSpPr>
          <p:cNvPr id="12" name="文本框 3"/>
          <p:cNvSpPr txBox="1"/>
          <p:nvPr/>
        </p:nvSpPr>
        <p:spPr>
          <a:xfrm>
            <a:off x="9068472" y="4661935"/>
            <a:ext cx="1777026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1~4</a:t>
            </a:r>
            <a:r>
              <a:rPr kumimoji="0" lang="zh-CN" altLang="en-US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kumimoji="0" lang="en-US" altLang="zh-CN" b="0" i="0" u="none" strike="noStrike" kern="1200" cap="none" spc="300" normalizeH="0" baseline="0" noProof="0" dirty="0">
                <a:ln>
                  <a:noFill/>
                </a:ln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5~9</a:t>
            </a:r>
            <a:r>
              <a:rPr lang="zh-CN" altLang="en-US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</a:p>
          <a:p>
            <a: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SzTx/>
              <a:buFontTx/>
              <a:buNone/>
              <a:tabLst/>
              <a:defRPr/>
            </a:pP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 9</a:t>
            </a:r>
            <a:r>
              <a:rPr lang="zh-CN" altLang="en-US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r>
              <a:rPr lang="en-US" altLang="zh-CN" spc="3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endParaRPr kumimoji="0" lang="en-US" altLang="zh-CN" b="0" i="0" u="none" strike="noStrike" kern="1200" cap="none" spc="300" normalizeH="0" baseline="0" noProof="0" dirty="0">
              <a:ln>
                <a:noFill/>
              </a:ln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990437" y="4661935"/>
            <a:ext cx="1291328" cy="9291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72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81914" y="1644167"/>
            <a:ext cx="5819887" cy="242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# </a:t>
            </a:r>
            <a:r>
              <a:rPr lang="zh-CN" altLang="en-US" dirty="0">
                <a:solidFill>
                  <a:prstClr val="black"/>
                </a:solidFill>
              </a:rPr>
              <a:t>方法二：</a:t>
            </a:r>
          </a:p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if </a:t>
            </a:r>
            <a:r>
              <a:rPr lang="en-US" altLang="zh-CN" dirty="0"/>
              <a:t>station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&lt;= 9:</a:t>
            </a:r>
          </a:p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</a:t>
            </a:r>
            <a:r>
              <a:rPr lang="en-US" altLang="zh-CN" dirty="0" smtClean="0">
                <a:solidFill>
                  <a:prstClr val="black"/>
                </a:solidFill>
              </a:rPr>
              <a:t>  </a:t>
            </a:r>
            <a:r>
              <a:rPr lang="en-US" altLang="zh-CN" dirty="0">
                <a:solidFill>
                  <a:prstClr val="black"/>
                </a:solidFill>
              </a:rPr>
              <a:t>if </a:t>
            </a:r>
            <a:r>
              <a:rPr lang="en-US" altLang="zh-CN" dirty="0"/>
              <a:t>station</a:t>
            </a:r>
            <a:r>
              <a:rPr lang="en-US" altLang="zh-CN" dirty="0" smtClean="0">
                <a:solidFill>
                  <a:prstClr val="black"/>
                </a:solidFill>
              </a:rPr>
              <a:t>&lt;= </a:t>
            </a:r>
            <a:r>
              <a:rPr lang="en-US" altLang="zh-CN" dirty="0">
                <a:solidFill>
                  <a:prstClr val="black"/>
                </a:solidFill>
              </a:rPr>
              <a:t>4:</a:t>
            </a:r>
          </a:p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</a:t>
            </a:r>
            <a:r>
              <a:rPr lang="en-US" altLang="zh-CN" dirty="0" smtClean="0">
                <a:solidFill>
                  <a:prstClr val="black"/>
                </a:solidFill>
              </a:rPr>
              <a:t>  print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zh-CN" altLang="en-US" dirty="0">
                <a:solidFill>
                  <a:prstClr val="black"/>
                </a:solidFill>
              </a:rPr>
              <a:t>需付款：</a:t>
            </a:r>
            <a:r>
              <a:rPr lang="en-US" altLang="zh-CN" dirty="0" smtClean="0">
                <a:solidFill>
                  <a:prstClr val="black"/>
                </a:solidFill>
              </a:rPr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pepnum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* 3,"</a:t>
            </a:r>
            <a:r>
              <a:rPr lang="zh-CN" altLang="en-US" dirty="0">
                <a:solidFill>
                  <a:prstClr val="black"/>
                </a:solidFill>
              </a:rPr>
              <a:t>元</a:t>
            </a:r>
            <a:r>
              <a:rPr lang="en-US" altLang="zh-CN" dirty="0">
                <a:solidFill>
                  <a:prstClr val="black"/>
                </a:solidFill>
              </a:rPr>
              <a:t>")</a:t>
            </a:r>
          </a:p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</a:rPr>
              <a:t> else</a:t>
            </a:r>
            <a:r>
              <a:rPr lang="en-US" altLang="zh-CN" dirty="0">
                <a:solidFill>
                  <a:prstClr val="black"/>
                </a:solidFill>
              </a:rPr>
              <a:t>:</a:t>
            </a:r>
          </a:p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   </a:t>
            </a:r>
            <a:r>
              <a:rPr lang="en-US" altLang="zh-CN" dirty="0" smtClean="0">
                <a:solidFill>
                  <a:prstClr val="black"/>
                </a:solidFill>
              </a:rPr>
              <a:t>  print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zh-CN" altLang="en-US" dirty="0">
                <a:solidFill>
                  <a:prstClr val="black"/>
                </a:solidFill>
              </a:rPr>
              <a:t>需付款：</a:t>
            </a:r>
            <a:r>
              <a:rPr lang="en-US" altLang="zh-CN" dirty="0" smtClean="0">
                <a:solidFill>
                  <a:prstClr val="black"/>
                </a:solidFill>
              </a:rPr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pepnum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* 4,"</a:t>
            </a:r>
            <a:r>
              <a:rPr lang="zh-CN" altLang="en-US" dirty="0">
                <a:solidFill>
                  <a:prstClr val="black"/>
                </a:solidFill>
              </a:rPr>
              <a:t>元</a:t>
            </a:r>
            <a:r>
              <a:rPr lang="en-US" altLang="zh-CN" dirty="0">
                <a:solidFill>
                  <a:prstClr val="black"/>
                </a:solidFill>
              </a:rPr>
              <a:t>")</a:t>
            </a:r>
          </a:p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 else</a:t>
            </a:r>
            <a:r>
              <a:rPr lang="en-US" altLang="zh-CN" dirty="0">
                <a:solidFill>
                  <a:prstClr val="black"/>
                </a:solidFill>
              </a:rPr>
              <a:t>:</a:t>
            </a:r>
          </a:p>
          <a:p>
            <a:pPr marL="1200150" lvl="2" indent="-285750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</a:t>
            </a:r>
            <a:r>
              <a:rPr lang="en-US" altLang="zh-CN" dirty="0" smtClean="0">
                <a:solidFill>
                  <a:prstClr val="black"/>
                </a:solidFill>
              </a:rPr>
              <a:t>  print</a:t>
            </a:r>
            <a:r>
              <a:rPr lang="en-US" altLang="zh-CN" dirty="0">
                <a:solidFill>
                  <a:prstClr val="black"/>
                </a:solidFill>
              </a:rPr>
              <a:t>("</a:t>
            </a:r>
            <a:r>
              <a:rPr lang="zh-CN" altLang="en-US" dirty="0">
                <a:solidFill>
                  <a:prstClr val="black"/>
                </a:solidFill>
              </a:rPr>
              <a:t>需付款：</a:t>
            </a:r>
            <a:r>
              <a:rPr lang="en-US" altLang="zh-CN" dirty="0" smtClean="0">
                <a:solidFill>
                  <a:prstClr val="black"/>
                </a:solidFill>
              </a:rPr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pepnum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* 5,"</a:t>
            </a:r>
            <a:r>
              <a:rPr lang="zh-CN" altLang="en-US" dirty="0">
                <a:solidFill>
                  <a:prstClr val="black"/>
                </a:solidFill>
              </a:rPr>
              <a:t>元</a:t>
            </a:r>
            <a:r>
              <a:rPr lang="en-US" altLang="zh-CN" dirty="0">
                <a:solidFill>
                  <a:prstClr val="black"/>
                </a:solidFill>
              </a:rPr>
              <a:t>")</a:t>
            </a:r>
            <a:endParaRPr kumimoji="0" lang="en-US" altLang="zh-CN" sz="1400" b="0" i="0" u="none" strike="noStrike" kern="1200" cap="none" spc="30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08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168900" cy="511175"/>
          </a:xfrm>
        </p:spPr>
        <p:txBody>
          <a:bodyPr/>
          <a:lstStyle/>
          <a:p>
            <a:r>
              <a:rPr lang="en-US" altLang="zh-CN" dirty="0"/>
              <a:t>3.3.4 if</a:t>
            </a:r>
            <a:r>
              <a:rPr lang="zh-CN" altLang="en-US" dirty="0"/>
              <a:t>分支结构的嵌套</a:t>
            </a:r>
            <a:endParaRPr lang="zh-CN" altLang="zh-CN" dirty="0"/>
          </a:p>
        </p:txBody>
      </p:sp>
      <p:sp>
        <p:nvSpPr>
          <p:cNvPr id="21509" name="文本框 7"/>
          <p:cNvSpPr txBox="1">
            <a:spLocks noChangeArrowheads="1"/>
          </p:cNvSpPr>
          <p:nvPr/>
        </p:nvSpPr>
        <p:spPr bwMode="auto">
          <a:xfrm>
            <a:off x="6264257" y="255297"/>
            <a:ext cx="31067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dirty="0">
                <a:solidFill>
                  <a:srgbClr val="1B3868"/>
                </a:solidFill>
              </a:rPr>
              <a:t>if</a:t>
            </a:r>
            <a:r>
              <a:rPr lang="zh-CN" altLang="en-US" sz="1800" b="1" dirty="0">
                <a:solidFill>
                  <a:srgbClr val="1B3868"/>
                </a:solidFill>
              </a:rPr>
              <a:t>嵌套语句的例子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264257" y="635297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500743" y="1644167"/>
            <a:ext cx="5031494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# </a:t>
            </a:r>
            <a:r>
              <a:rPr lang="zh-CN" altLang="en-US" dirty="0">
                <a:solidFill>
                  <a:prstClr val="black"/>
                </a:solidFill>
              </a:rPr>
              <a:t>方法一</a:t>
            </a:r>
            <a:r>
              <a:rPr lang="zh-CN" altLang="en-US" dirty="0" smtClean="0">
                <a:solidFill>
                  <a:prstClr val="black"/>
                </a:solidFill>
              </a:rPr>
              <a:t>：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1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代码</a:t>
            </a:r>
            <a:r>
              <a:rPr lang="zh-CN" altLang="en-US" dirty="0">
                <a:solidFill>
                  <a:prstClr val="black"/>
                </a:solidFill>
              </a:rPr>
              <a:t>如下：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lvl="2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/>
              <a:t>station=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zh-CN" dirty="0"/>
              <a:t>请输入乘坐地铁站数：</a:t>
            </a:r>
            <a:r>
              <a:rPr lang="en-US" altLang="zh-CN" dirty="0"/>
              <a:t>"))</a:t>
            </a:r>
          </a:p>
          <a:p>
            <a:r>
              <a:rPr lang="en-US" altLang="zh-CN" dirty="0" err="1"/>
              <a:t>pepnum</a:t>
            </a:r>
            <a:r>
              <a:rPr lang="en-US" altLang="zh-CN" dirty="0"/>
              <a:t>=</a:t>
            </a:r>
            <a:r>
              <a:rPr lang="en-US" altLang="zh-CN" dirty="0" err="1"/>
              <a:t>int</a:t>
            </a:r>
            <a:r>
              <a:rPr lang="en-US" altLang="zh-CN" dirty="0"/>
              <a:t>(input("</a:t>
            </a:r>
            <a:r>
              <a:rPr lang="zh-CN" altLang="zh-CN" dirty="0"/>
              <a:t>请输入乘车人数：</a:t>
            </a:r>
            <a:r>
              <a:rPr lang="en-US" altLang="zh-CN" dirty="0" smtClean="0"/>
              <a:t>"))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2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 smtClean="0">
                <a:solidFill>
                  <a:prstClr val="black"/>
                </a:solidFill>
              </a:rPr>
              <a:t>if </a:t>
            </a:r>
            <a:r>
              <a:rPr lang="en-US" altLang="zh-CN" dirty="0">
                <a:solidFill>
                  <a:prstClr val="black"/>
                </a:solidFill>
              </a:rPr>
              <a:t>1 </a:t>
            </a:r>
            <a:r>
              <a:rPr lang="en-US" altLang="zh-CN" dirty="0" smtClean="0">
                <a:solidFill>
                  <a:prstClr val="black"/>
                </a:solidFill>
              </a:rPr>
              <a:t>&lt;=</a:t>
            </a:r>
            <a:r>
              <a:rPr lang="en-US" altLang="zh-CN" dirty="0"/>
              <a:t>station</a:t>
            </a:r>
            <a:r>
              <a:rPr lang="en-US" altLang="zh-CN" dirty="0" smtClean="0">
                <a:solidFill>
                  <a:prstClr val="black"/>
                </a:solidFill>
              </a:rPr>
              <a:t>&lt;= </a:t>
            </a:r>
            <a:r>
              <a:rPr lang="en-US" altLang="zh-CN" dirty="0">
                <a:solidFill>
                  <a:prstClr val="black"/>
                </a:solidFill>
              </a:rPr>
              <a:t>4:</a:t>
            </a:r>
          </a:p>
          <a:p>
            <a:pPr marL="0" lvl="2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print("</a:t>
            </a:r>
            <a:r>
              <a:rPr lang="zh-CN" altLang="en-US" dirty="0">
                <a:solidFill>
                  <a:prstClr val="black"/>
                </a:solidFill>
              </a:rPr>
              <a:t>需付款：</a:t>
            </a:r>
            <a:r>
              <a:rPr lang="en-US" altLang="zh-CN" dirty="0" smtClean="0">
                <a:solidFill>
                  <a:prstClr val="black"/>
                </a:solidFill>
              </a:rPr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pepnum</a:t>
            </a:r>
            <a:r>
              <a:rPr lang="en-US" altLang="zh-CN" dirty="0" smtClean="0">
                <a:solidFill>
                  <a:prstClr val="black"/>
                </a:solidFill>
              </a:rPr>
              <a:t>* </a:t>
            </a:r>
            <a:r>
              <a:rPr lang="en-US" altLang="zh-CN" dirty="0">
                <a:solidFill>
                  <a:prstClr val="black"/>
                </a:solidFill>
              </a:rPr>
              <a:t>3,"</a:t>
            </a:r>
            <a:r>
              <a:rPr lang="zh-CN" altLang="en-US" dirty="0">
                <a:solidFill>
                  <a:prstClr val="black"/>
                </a:solidFill>
              </a:rPr>
              <a:t>元</a:t>
            </a:r>
            <a:r>
              <a:rPr lang="en-US" altLang="zh-CN" dirty="0">
                <a:solidFill>
                  <a:prstClr val="black"/>
                </a:solidFill>
              </a:rPr>
              <a:t>")</a:t>
            </a:r>
          </a:p>
          <a:p>
            <a:pPr marL="0" lvl="2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 err="1">
                <a:solidFill>
                  <a:prstClr val="black"/>
                </a:solidFill>
              </a:rPr>
              <a:t>elif</a:t>
            </a:r>
            <a:r>
              <a:rPr lang="en-US" altLang="zh-CN" dirty="0">
                <a:solidFill>
                  <a:prstClr val="black"/>
                </a:solidFill>
              </a:rPr>
              <a:t> 5 &lt;= </a:t>
            </a:r>
            <a:r>
              <a:rPr lang="en-US" altLang="zh-CN" dirty="0"/>
              <a:t>station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&lt;= 9:</a:t>
            </a:r>
          </a:p>
          <a:p>
            <a:pPr marL="0" lvl="2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print("</a:t>
            </a:r>
            <a:r>
              <a:rPr lang="zh-CN" altLang="en-US" dirty="0">
                <a:solidFill>
                  <a:prstClr val="black"/>
                </a:solidFill>
              </a:rPr>
              <a:t>需付款：</a:t>
            </a:r>
            <a:r>
              <a:rPr lang="en-US" altLang="zh-CN" dirty="0" smtClean="0">
                <a:solidFill>
                  <a:prstClr val="black"/>
                </a:solidFill>
              </a:rPr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pepnum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* 4,"</a:t>
            </a:r>
            <a:r>
              <a:rPr lang="zh-CN" altLang="en-US" dirty="0">
                <a:solidFill>
                  <a:prstClr val="black"/>
                </a:solidFill>
              </a:rPr>
              <a:t>元</a:t>
            </a:r>
            <a:r>
              <a:rPr lang="en-US" altLang="zh-CN" dirty="0">
                <a:solidFill>
                  <a:prstClr val="black"/>
                </a:solidFill>
              </a:rPr>
              <a:t>")</a:t>
            </a:r>
          </a:p>
          <a:p>
            <a:pPr marL="0" lvl="2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else:</a:t>
            </a:r>
          </a:p>
          <a:p>
            <a:pPr marL="0" lvl="2">
              <a:lnSpc>
                <a:spcPts val="12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print("</a:t>
            </a:r>
            <a:r>
              <a:rPr lang="zh-CN" altLang="en-US" dirty="0">
                <a:solidFill>
                  <a:prstClr val="black"/>
                </a:solidFill>
              </a:rPr>
              <a:t>需付款：</a:t>
            </a:r>
            <a:r>
              <a:rPr lang="en-US" altLang="zh-CN" dirty="0" smtClean="0">
                <a:solidFill>
                  <a:prstClr val="black"/>
                </a:solidFill>
              </a:rPr>
              <a:t>",</a:t>
            </a:r>
            <a:r>
              <a:rPr lang="en-US" altLang="zh-CN" dirty="0"/>
              <a:t> </a:t>
            </a:r>
            <a:r>
              <a:rPr lang="en-US" altLang="zh-CN" dirty="0" err="1"/>
              <a:t>pepnum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>
                <a:solidFill>
                  <a:prstClr val="black"/>
                </a:solidFill>
              </a:rPr>
              <a:t>* 5,"</a:t>
            </a:r>
            <a:r>
              <a:rPr lang="zh-CN" altLang="en-US" dirty="0">
                <a:solidFill>
                  <a:prstClr val="black"/>
                </a:solidFill>
              </a:rPr>
              <a:t>元</a:t>
            </a:r>
            <a:r>
              <a:rPr lang="en-US" altLang="zh-CN" dirty="0">
                <a:solidFill>
                  <a:prstClr val="black"/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02845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27909" y="1262005"/>
            <a:ext cx="419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b="1" dirty="0"/>
              <a:t>求一元二次方程</a:t>
            </a:r>
            <a:r>
              <a:rPr lang="en-US" altLang="zh-CN" sz="2000" b="1" dirty="0"/>
              <a:t>ax</a:t>
            </a:r>
            <a:r>
              <a:rPr lang="en-US" altLang="zh-CN" sz="2000" b="1" baseline="30000" dirty="0"/>
              <a:t>2</a:t>
            </a:r>
            <a:r>
              <a:rPr lang="en-US" altLang="zh-CN" sz="2000" b="1" dirty="0"/>
              <a:t>+bx+c=0</a:t>
            </a:r>
            <a:r>
              <a:rPr lang="zh-CN" altLang="zh-CN" sz="2000" b="1" dirty="0"/>
              <a:t>的根。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27909" y="1737574"/>
            <a:ext cx="6831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 math import </a:t>
            </a:r>
            <a:r>
              <a:rPr lang="en-US" altLang="zh-CN" dirty="0" err="1"/>
              <a:t>sqrt</a:t>
            </a:r>
            <a:r>
              <a:rPr lang="en-US" altLang="zh-CN" dirty="0"/>
              <a:t>  </a:t>
            </a:r>
            <a:endParaRPr lang="en-US" altLang="zh-CN" dirty="0" smtClean="0"/>
          </a:p>
          <a:p>
            <a:r>
              <a:rPr lang="en-US" altLang="zh-CN" dirty="0" smtClean="0"/>
              <a:t>a=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(input</a:t>
            </a:r>
            <a:r>
              <a:rPr lang="en-US" altLang="zh-CN" dirty="0"/>
              <a:t>("</a:t>
            </a:r>
            <a:r>
              <a:rPr lang="zh-CN" altLang="zh-CN" dirty="0"/>
              <a:t>请输入</a:t>
            </a:r>
            <a:r>
              <a:rPr lang="en-US" altLang="zh-CN" dirty="0"/>
              <a:t>a</a:t>
            </a:r>
            <a:r>
              <a:rPr lang="zh-CN" altLang="zh-CN" dirty="0"/>
              <a:t>的</a:t>
            </a:r>
            <a:r>
              <a:rPr lang="zh-CN" altLang="zh-CN" dirty="0" smtClean="0"/>
              <a:t>值</a:t>
            </a:r>
            <a:r>
              <a:rPr lang="en-US" altLang="zh-CN" dirty="0" smtClean="0"/>
              <a:t>:"))</a:t>
            </a:r>
            <a:endParaRPr lang="zh-CN" altLang="zh-CN" dirty="0"/>
          </a:p>
          <a:p>
            <a:r>
              <a:rPr lang="en-US" altLang="zh-CN" dirty="0"/>
              <a:t>b=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zh-CN" dirty="0"/>
              <a:t>请输入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zh-CN" altLang="zh-CN" dirty="0" smtClean="0"/>
              <a:t>值</a:t>
            </a:r>
            <a:r>
              <a:rPr lang="en-US" altLang="zh-CN" dirty="0" smtClean="0"/>
              <a:t>:")) </a:t>
            </a:r>
            <a:endParaRPr lang="zh-CN" altLang="zh-CN" dirty="0"/>
          </a:p>
          <a:p>
            <a:r>
              <a:rPr lang="en-US" altLang="zh-CN" dirty="0"/>
              <a:t>c=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zh-CN" dirty="0"/>
              <a:t>请输入</a:t>
            </a:r>
            <a:r>
              <a:rPr lang="en-US" altLang="zh-CN" dirty="0"/>
              <a:t>c</a:t>
            </a:r>
            <a:r>
              <a:rPr lang="zh-CN" altLang="zh-CN" dirty="0"/>
              <a:t>的</a:t>
            </a:r>
            <a:r>
              <a:rPr lang="zh-CN" altLang="zh-CN" dirty="0" smtClean="0"/>
              <a:t>值</a:t>
            </a:r>
            <a:r>
              <a:rPr lang="en-US" altLang="zh-CN" dirty="0" smtClean="0"/>
              <a:t>:")) </a:t>
            </a:r>
            <a:endParaRPr lang="zh-CN" altLang="zh-CN" dirty="0"/>
          </a:p>
          <a:p>
            <a:r>
              <a:rPr lang="en-US" altLang="zh-CN" dirty="0"/>
              <a:t>d=b*b-4*a*c</a:t>
            </a:r>
            <a:endParaRPr lang="zh-CN" altLang="zh-CN" dirty="0"/>
          </a:p>
          <a:p>
            <a:r>
              <a:rPr lang="en-US" altLang="zh-CN" dirty="0"/>
              <a:t>if a!=0:</a:t>
            </a:r>
            <a:endParaRPr lang="zh-CN" altLang="zh-CN" dirty="0"/>
          </a:p>
          <a:p>
            <a:r>
              <a:rPr lang="en-US" altLang="zh-CN" dirty="0"/>
              <a:t>    if d&gt;=0: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x1=(-</a:t>
            </a:r>
            <a:r>
              <a:rPr lang="en-US" altLang="zh-CN" dirty="0" err="1"/>
              <a:t>b+sqrt</a:t>
            </a:r>
            <a:r>
              <a:rPr lang="en-US" altLang="zh-CN" dirty="0"/>
              <a:t>(d))/(2*a)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x2=(-b-</a:t>
            </a:r>
            <a:r>
              <a:rPr lang="en-US" altLang="zh-CN" dirty="0" err="1"/>
              <a:t>sqrt</a:t>
            </a:r>
            <a:r>
              <a:rPr lang="en-US" altLang="zh-CN" dirty="0"/>
              <a:t>(d))/(2*a)</a:t>
            </a:r>
            <a:endParaRPr lang="zh-CN" altLang="zh-CN" dirty="0"/>
          </a:p>
          <a:p>
            <a:r>
              <a:rPr lang="en-US" altLang="zh-CN" dirty="0"/>
              <a:t>        print("x1=%.2f,x2=%.2f"%(x1,x2)) </a:t>
            </a:r>
            <a:endParaRPr lang="zh-CN" altLang="zh-CN" dirty="0"/>
          </a:p>
          <a:p>
            <a:r>
              <a:rPr lang="en-US" altLang="zh-CN" dirty="0"/>
              <a:t>    else:    </a:t>
            </a:r>
            <a:endParaRPr lang="zh-CN" altLang="zh-CN" dirty="0"/>
          </a:p>
          <a:p>
            <a:r>
              <a:rPr lang="en-US" altLang="zh-CN" dirty="0"/>
              <a:t>        p=-b/(2*a)    </a:t>
            </a:r>
            <a:endParaRPr lang="zh-CN" altLang="zh-CN" dirty="0"/>
          </a:p>
          <a:p>
            <a:r>
              <a:rPr lang="en-US" altLang="zh-CN" dirty="0"/>
              <a:t>        q=</a:t>
            </a:r>
            <a:r>
              <a:rPr lang="en-US" altLang="zh-CN" dirty="0" err="1"/>
              <a:t>sqrt</a:t>
            </a:r>
            <a:r>
              <a:rPr lang="en-US" altLang="zh-CN" dirty="0"/>
              <a:t>(-d)/(2*a)</a:t>
            </a:r>
            <a:endParaRPr lang="zh-CN" altLang="zh-CN" dirty="0"/>
          </a:p>
          <a:p>
            <a:r>
              <a:rPr lang="en-US" altLang="zh-CN" dirty="0"/>
              <a:t>        print("x1=%.2f+%.2fi\nx2=%.2f-%.2fi"%(</a:t>
            </a:r>
            <a:r>
              <a:rPr lang="en-US" altLang="zh-CN" dirty="0" err="1"/>
              <a:t>p,q,p,q</a:t>
            </a:r>
            <a:r>
              <a:rPr lang="en-US" altLang="zh-CN" dirty="0"/>
              <a:t>))  </a:t>
            </a:r>
            <a:endParaRPr lang="zh-CN" altLang="zh-CN" dirty="0"/>
          </a:p>
          <a:p>
            <a:r>
              <a:rPr lang="en-US" altLang="zh-CN" dirty="0"/>
              <a:t>else:   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输入的数无法构成一元二次方程，请重新输入！</a:t>
            </a:r>
            <a:r>
              <a:rPr lang="en-US" altLang="zh-CN" dirty="0"/>
              <a:t>")</a:t>
            </a:r>
            <a:endParaRPr lang="zh-CN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111" y="1769539"/>
            <a:ext cx="5376392" cy="303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58775" y="1327116"/>
            <a:ext cx="7994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使用</a:t>
            </a:r>
            <a:r>
              <a:rPr lang="zh-CN" altLang="zh-CN" sz="2000" b="1" dirty="0"/>
              <a:t>使用嵌套的分支</a:t>
            </a:r>
            <a:r>
              <a:rPr lang="zh-CN" altLang="zh-CN" sz="2000" b="1" dirty="0" smtClean="0"/>
              <a:t>结构</a:t>
            </a:r>
            <a:r>
              <a:rPr lang="zh-CN" altLang="en-US" sz="2000" b="1" dirty="0" smtClean="0"/>
              <a:t>实现</a:t>
            </a:r>
            <a:r>
              <a:rPr lang="en-US" altLang="zh-CN" sz="2000" b="1" dirty="0" smtClean="0"/>
              <a:t>PM2.5</a:t>
            </a:r>
            <a:r>
              <a:rPr lang="zh-CN" altLang="zh-CN" sz="2000" b="1" dirty="0"/>
              <a:t>空气质量</a:t>
            </a:r>
            <a:r>
              <a:rPr lang="zh-CN" altLang="zh-CN" sz="2000" b="1" dirty="0" smtClean="0"/>
              <a:t>提醒</a:t>
            </a:r>
            <a:r>
              <a:rPr lang="zh-CN" altLang="en-US" sz="2000" b="1" dirty="0" smtClean="0"/>
              <a:t>。</a:t>
            </a:r>
            <a:endParaRPr lang="en-US" altLang="zh-CN" sz="2000" b="1" dirty="0" smtClean="0"/>
          </a:p>
          <a:p>
            <a:r>
              <a:rPr lang="en-US" altLang="zh-CN" sz="2000" b="1" dirty="0"/>
              <a:t>PM2.5</a:t>
            </a:r>
            <a:r>
              <a:rPr lang="zh-CN" altLang="zh-CN" sz="2000" b="1" dirty="0"/>
              <a:t>数值在</a:t>
            </a:r>
            <a:r>
              <a:rPr lang="en-US" altLang="zh-CN" sz="2000" b="1" dirty="0"/>
              <a:t>0~35</a:t>
            </a:r>
            <a:r>
              <a:rPr lang="zh-CN" altLang="zh-CN" sz="2000" b="1" dirty="0"/>
              <a:t>空气质量为优，</a:t>
            </a:r>
            <a:r>
              <a:rPr lang="en-US" altLang="zh-CN" sz="2000" b="1" dirty="0"/>
              <a:t>35~75</a:t>
            </a:r>
            <a:r>
              <a:rPr lang="zh-CN" altLang="zh-CN" sz="2000" b="1" dirty="0"/>
              <a:t>空气为良，</a:t>
            </a:r>
            <a:r>
              <a:rPr lang="en-US" altLang="zh-CN" sz="2000" b="1" dirty="0"/>
              <a:t>75</a:t>
            </a:r>
            <a:r>
              <a:rPr lang="zh-CN" altLang="zh-CN" sz="2000" b="1" dirty="0"/>
              <a:t>以上是污染。</a:t>
            </a:r>
            <a:endParaRPr lang="zh-CN" alt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481943" y="2440163"/>
            <a:ext cx="67796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PM=</a:t>
            </a:r>
            <a:r>
              <a:rPr lang="en-US" altLang="zh-CN" dirty="0" err="1"/>
              <a:t>eval</a:t>
            </a:r>
            <a:r>
              <a:rPr lang="en-US" altLang="zh-CN" dirty="0"/>
              <a:t>(input("</a:t>
            </a:r>
            <a:r>
              <a:rPr lang="zh-CN" altLang="zh-CN" dirty="0"/>
              <a:t>请输入</a:t>
            </a:r>
            <a:r>
              <a:rPr lang="en-US" altLang="zh-CN" dirty="0"/>
              <a:t>PM2.5</a:t>
            </a:r>
            <a:r>
              <a:rPr lang="zh-CN" altLang="zh-CN" dirty="0"/>
              <a:t>的具体值（大于等于零）</a:t>
            </a:r>
            <a:r>
              <a:rPr lang="en-US" altLang="zh-CN" dirty="0"/>
              <a:t>")) </a:t>
            </a:r>
            <a:endParaRPr lang="zh-CN" altLang="zh-CN" dirty="0"/>
          </a:p>
          <a:p>
            <a:r>
              <a:rPr lang="en-US" altLang="zh-CN" dirty="0"/>
              <a:t>if PM&lt;=75:</a:t>
            </a:r>
            <a:endParaRPr lang="zh-CN" altLang="zh-CN" dirty="0"/>
          </a:p>
          <a:p>
            <a:r>
              <a:rPr lang="en-US" altLang="zh-CN" dirty="0"/>
              <a:t>    if 0&lt;=PM&lt;=35: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print("</a:t>
            </a:r>
            <a:r>
              <a:rPr lang="zh-CN" altLang="zh-CN" dirty="0"/>
              <a:t>空气质量优，快去参加户外活动呼吸清新空气吧！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    else:    </a:t>
            </a:r>
            <a:endParaRPr lang="zh-CN" altLang="zh-CN" dirty="0"/>
          </a:p>
          <a:p>
            <a:r>
              <a:rPr lang="en-US" altLang="zh-CN" dirty="0"/>
              <a:t>        print("</a:t>
            </a:r>
            <a:r>
              <a:rPr lang="zh-CN" altLang="zh-CN" dirty="0"/>
              <a:t>空气质量良好，可以正常进行室外运动！</a:t>
            </a:r>
            <a:r>
              <a:rPr lang="en-US" altLang="zh-CN" dirty="0"/>
              <a:t>")</a:t>
            </a:r>
            <a:endParaRPr lang="zh-CN" altLang="zh-CN" dirty="0"/>
          </a:p>
          <a:p>
            <a:r>
              <a:rPr lang="en-US" altLang="zh-CN" dirty="0"/>
              <a:t>else:   </a:t>
            </a:r>
            <a:endParaRPr lang="zh-CN" altLang="zh-CN" dirty="0"/>
          </a:p>
          <a:p>
            <a:r>
              <a:rPr lang="en-US" altLang="zh-CN" dirty="0"/>
              <a:t>    print("</a:t>
            </a:r>
            <a:r>
              <a:rPr lang="zh-CN" altLang="zh-CN" dirty="0"/>
              <a:t>空气污染，建议适当减少室外运动！</a:t>
            </a:r>
            <a:r>
              <a:rPr lang="en-US" altLang="zh-CN" dirty="0"/>
              <a:t>")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4171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  Python</a:t>
            </a:r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zh-CN" dirty="0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9" y="2341866"/>
            <a:ext cx="2234363" cy="96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89" y="3706561"/>
            <a:ext cx="2492109" cy="81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0705" y="5232348"/>
            <a:ext cx="4620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计算</a:t>
            </a:r>
            <a:r>
              <a:rPr lang="en-US" altLang="zh-CN" sz="2400" dirty="0"/>
              <a:t>1+2+3+4+……+100</a:t>
            </a:r>
            <a:r>
              <a:rPr lang="zh-CN" altLang="en-US" sz="2400" dirty="0"/>
              <a:t>的累加和</a:t>
            </a: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26371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引例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17489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604051" y="2562530"/>
            <a:ext cx="4563614" cy="114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为了让计算机能执行多次的重复操作，我们就需要循环语句</a:t>
            </a:r>
          </a:p>
        </p:txBody>
      </p:sp>
    </p:spTree>
    <p:extLst>
      <p:ext uri="{BB962C8B-B14F-4D97-AF65-F5344CB8AC3E}">
        <p14:creationId xmlns:p14="http://schemas.microsoft.com/office/powerpoint/2010/main" val="33303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0566" y="2115029"/>
            <a:ext cx="49075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000" dirty="0">
                <a:latin typeface="+mn-ea"/>
              </a:rPr>
              <a:t>IPO</a:t>
            </a:r>
            <a:r>
              <a:rPr lang="zh-CN" altLang="zh-CN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Input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Process</a:t>
            </a:r>
            <a:r>
              <a:rPr lang="zh-CN" altLang="zh-CN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Output</a:t>
            </a:r>
            <a:r>
              <a:rPr lang="zh-CN" altLang="zh-CN" sz="2000" dirty="0">
                <a:latin typeface="+mn-ea"/>
              </a:rPr>
              <a:t>），即输入</a:t>
            </a:r>
            <a:r>
              <a:rPr lang="zh-CN" altLang="zh-CN" sz="2000" dirty="0" smtClean="0">
                <a:latin typeface="+mn-ea"/>
              </a:rPr>
              <a:t>、</a:t>
            </a:r>
            <a:endParaRPr lang="en-US" altLang="zh-CN" sz="2000" dirty="0" smtClean="0">
              <a:latin typeface="+mn-ea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>
                <a:latin typeface="+mn-ea"/>
              </a:rPr>
              <a:t>处理</a:t>
            </a:r>
            <a:r>
              <a:rPr lang="zh-CN" altLang="zh-CN" sz="2000" dirty="0">
                <a:latin typeface="+mn-ea"/>
              </a:rPr>
              <a:t>和输出</a:t>
            </a:r>
            <a:r>
              <a:rPr lang="zh-CN" altLang="zh-CN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041550" y="1732001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  </a:t>
            </a:r>
            <a:r>
              <a:rPr lang="zh-CN" altLang="en-US" dirty="0" smtClean="0"/>
              <a:t>程序的描述方式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610566" y="1357942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自然语言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10566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31460" y="2285668"/>
            <a:ext cx="50251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+mn-ea"/>
              </a:rPr>
              <a:t>输入：正方形的边长</a:t>
            </a:r>
            <a:r>
              <a:rPr lang="en-US" altLang="zh-CN" sz="2000" dirty="0">
                <a:latin typeface="+mn-ea"/>
              </a:rPr>
              <a:t>a</a:t>
            </a:r>
            <a:endParaRPr lang="zh-CN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+mn-ea"/>
              </a:rPr>
              <a:t>处理：计算正方形的面积</a:t>
            </a:r>
            <a:r>
              <a:rPr lang="en-US" altLang="zh-CN" sz="2000" dirty="0">
                <a:latin typeface="+mn-ea"/>
              </a:rPr>
              <a:t>s= a*a</a:t>
            </a:r>
            <a:r>
              <a:rPr lang="zh-CN" altLang="zh-CN" sz="2000" dirty="0">
                <a:latin typeface="+mn-ea"/>
              </a:rPr>
              <a:t>或者</a:t>
            </a:r>
            <a:r>
              <a:rPr lang="en-US" altLang="zh-CN" sz="2000" dirty="0">
                <a:latin typeface="+mn-ea"/>
              </a:rPr>
              <a:t>s=a</a:t>
            </a:r>
            <a:r>
              <a:rPr lang="en-US" altLang="zh-CN" sz="2000" baseline="30000" dirty="0">
                <a:latin typeface="+mn-ea"/>
              </a:rPr>
              <a:t>2</a:t>
            </a:r>
            <a:r>
              <a:rPr lang="zh-CN" altLang="zh-CN" sz="2000" dirty="0">
                <a:latin typeface="+mn-ea"/>
              </a:rPr>
              <a:t>，如果使用后一个公式求解，需要借助幂指数函数，计算时可以从</a:t>
            </a:r>
            <a:r>
              <a:rPr lang="en-US" altLang="zh-CN" sz="2000" dirty="0">
                <a:latin typeface="+mn-ea"/>
              </a:rPr>
              <a:t>python</a:t>
            </a:r>
            <a:r>
              <a:rPr lang="zh-CN" altLang="zh-CN" sz="2000" dirty="0">
                <a:latin typeface="+mn-ea"/>
              </a:rPr>
              <a:t>库函数中引入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zh-CN" sz="2000" dirty="0">
                <a:latin typeface="+mn-ea"/>
              </a:rPr>
              <a:t>输出：正方形的面积</a:t>
            </a:r>
            <a:r>
              <a:rPr lang="en-US" altLang="zh-CN" sz="2000" dirty="0">
                <a:latin typeface="+mn-ea"/>
              </a:rPr>
              <a:t>s</a:t>
            </a:r>
            <a:endParaRPr lang="zh-CN" altLang="zh-CN" sz="2000" dirty="0">
              <a:latin typeface="+mn-ea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6928140" y="1542608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计算正方形的面积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6928140" y="1926786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3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  Python</a:t>
            </a:r>
            <a:r>
              <a:rPr lang="zh-CN" altLang="en-US" dirty="0"/>
              <a:t>循环结构</a:t>
            </a:r>
            <a:endParaRPr lang="zh-CN" altLang="zh-CN" dirty="0"/>
          </a:p>
        </p:txBody>
      </p:sp>
      <p:cxnSp>
        <p:nvCxnSpPr>
          <p:cNvPr id="17" name="直接连接符 16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26549" y="2241899"/>
            <a:ext cx="5145505" cy="2005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400" b="1" dirty="0">
                <a:solidFill>
                  <a:prstClr val="black"/>
                </a:solidFill>
              </a:rPr>
              <a:t>Python</a:t>
            </a:r>
            <a:r>
              <a:rPr lang="zh-CN" altLang="en-US" sz="2400" b="1" dirty="0">
                <a:solidFill>
                  <a:prstClr val="black"/>
                </a:solidFill>
              </a:rPr>
              <a:t>提供的循环语句：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marL="285750" indent="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</a:rPr>
              <a:t>while</a:t>
            </a:r>
          </a:p>
          <a:p>
            <a:pPr marL="285750" indent="28575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     for</a:t>
            </a:r>
          </a:p>
        </p:txBody>
      </p:sp>
      <p:grpSp>
        <p:nvGrpSpPr>
          <p:cNvPr id="6158" name="组合 6157"/>
          <p:cNvGrpSpPr/>
          <p:nvPr/>
        </p:nvGrpSpPr>
        <p:grpSpPr>
          <a:xfrm>
            <a:off x="1113416" y="1529472"/>
            <a:ext cx="2795357" cy="4148679"/>
            <a:chOff x="989704" y="1430842"/>
            <a:chExt cx="2795357" cy="4148679"/>
          </a:xfrm>
        </p:grpSpPr>
        <p:sp>
          <p:nvSpPr>
            <p:cNvPr id="4" name="菱形 3"/>
            <p:cNvSpPr/>
            <p:nvPr/>
          </p:nvSpPr>
          <p:spPr>
            <a:xfrm>
              <a:off x="1333948" y="2341942"/>
              <a:ext cx="2140772" cy="587363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</a:rPr>
                <a:t>条件表达式</a:t>
              </a: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1796527" y="3407485"/>
              <a:ext cx="1215614" cy="349091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</a:rPr>
                <a:t>执行语句</a:t>
              </a:r>
            </a:p>
          </p:txBody>
        </p:sp>
        <p:sp>
          <p:nvSpPr>
            <p:cNvPr id="8" name="流程图: 终止 7"/>
            <p:cNvSpPr/>
            <p:nvPr/>
          </p:nvSpPr>
          <p:spPr>
            <a:xfrm>
              <a:off x="1796527" y="1430842"/>
              <a:ext cx="1097280" cy="408640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</a:rPr>
                <a:t>开始</a:t>
              </a:r>
            </a:p>
          </p:txBody>
        </p:sp>
        <p:sp>
          <p:nvSpPr>
            <p:cNvPr id="19" name="流程图: 终止 18"/>
            <p:cNvSpPr/>
            <p:nvPr/>
          </p:nvSpPr>
          <p:spPr>
            <a:xfrm>
              <a:off x="1936375" y="5082989"/>
              <a:ext cx="1247887" cy="496532"/>
            </a:xfrm>
            <a:prstGeom prst="flowChartTermina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 dirty="0">
                  <a:solidFill>
                    <a:schemeClr val="tx1"/>
                  </a:solidFill>
                </a:rPr>
                <a:t>结束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96527" y="2999118"/>
              <a:ext cx="579005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True</a:t>
              </a:r>
              <a:endParaRPr lang="zh-CN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64378" y="2191650"/>
              <a:ext cx="62068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False</a:t>
              </a:r>
              <a:endParaRPr lang="zh-CN" altLang="en-US" sz="1600" dirty="0"/>
            </a:p>
          </p:txBody>
        </p:sp>
        <p:cxnSp>
          <p:nvCxnSpPr>
            <p:cNvPr id="24" name="直接箭头连接符 23"/>
            <p:cNvCxnSpPr>
              <a:endCxn id="4" idx="0"/>
            </p:cNvCxnSpPr>
            <p:nvPr/>
          </p:nvCxnSpPr>
          <p:spPr>
            <a:xfrm>
              <a:off x="2404334" y="1796072"/>
              <a:ext cx="0" cy="545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4" idx="2"/>
            </p:cNvCxnSpPr>
            <p:nvPr/>
          </p:nvCxnSpPr>
          <p:spPr>
            <a:xfrm>
              <a:off x="2404334" y="2929305"/>
              <a:ext cx="16136" cy="4781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stCxn id="5" idx="2"/>
            </p:cNvCxnSpPr>
            <p:nvPr/>
          </p:nvCxnSpPr>
          <p:spPr>
            <a:xfrm>
              <a:off x="2404334" y="3756576"/>
              <a:ext cx="8068" cy="2775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4" name="直接连接符 6143"/>
            <p:cNvCxnSpPr/>
            <p:nvPr/>
          </p:nvCxnSpPr>
          <p:spPr>
            <a:xfrm flipV="1">
              <a:off x="989704" y="4034119"/>
              <a:ext cx="1430766" cy="430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1" name="直接连接符 6150"/>
            <p:cNvCxnSpPr/>
            <p:nvPr/>
          </p:nvCxnSpPr>
          <p:spPr>
            <a:xfrm flipV="1">
              <a:off x="989704" y="2635623"/>
              <a:ext cx="0" cy="1441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3" name="直接箭头连接符 6152"/>
            <p:cNvCxnSpPr>
              <a:endCxn id="4" idx="1"/>
            </p:cNvCxnSpPr>
            <p:nvPr/>
          </p:nvCxnSpPr>
          <p:spPr>
            <a:xfrm>
              <a:off x="989704" y="2635623"/>
              <a:ext cx="34424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5" name="直接连接符 6154"/>
            <p:cNvCxnSpPr>
              <a:stCxn id="4" idx="3"/>
            </p:cNvCxnSpPr>
            <p:nvPr/>
          </p:nvCxnSpPr>
          <p:spPr>
            <a:xfrm>
              <a:off x="3474720" y="2635624"/>
              <a:ext cx="0" cy="19363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7" name="直接连接符 6156"/>
            <p:cNvCxnSpPr/>
            <p:nvPr/>
          </p:nvCxnSpPr>
          <p:spPr>
            <a:xfrm flipH="1">
              <a:off x="2560318" y="4572000"/>
              <a:ext cx="91440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2565697" y="4572000"/>
              <a:ext cx="0" cy="5458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59" name="流程图: 过程 6158"/>
          <p:cNvSpPr/>
          <p:nvPr/>
        </p:nvSpPr>
        <p:spPr>
          <a:xfrm>
            <a:off x="494852" y="2241899"/>
            <a:ext cx="4001844" cy="2701666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74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3.4.1  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循环语句语法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5924391" y="2096042"/>
            <a:ext cx="551024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从</a:t>
            </a:r>
            <a:r>
              <a:rPr lang="zh-CN" altLang="en-US" sz="1800" dirty="0" smtClean="0">
                <a:solidFill>
                  <a:prstClr val="black"/>
                </a:solidFill>
                <a:latin typeface="+mn-lt"/>
                <a:ea typeface="+mn-ea"/>
              </a:rPr>
              <a:t>“遍历结构”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中依次取出每一个元素放入“循环变量”中，</a:t>
            </a:r>
            <a:r>
              <a:rPr lang="zh-CN" altLang="en-US" sz="1800" dirty="0" smtClean="0">
                <a:solidFill>
                  <a:prstClr val="black"/>
                </a:solidFill>
                <a:latin typeface="+mn-lt"/>
                <a:ea typeface="+mn-ea"/>
              </a:rPr>
              <a:t>然后执行循环语句块，直到遍历结构中的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所有元素都取出为止。</a:t>
            </a: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5823283" y="1630362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5914401" y="1963737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5823283" y="144074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5823283" y="4019199"/>
            <a:ext cx="55102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 smtClean="0">
                <a:solidFill>
                  <a:prstClr val="black"/>
                </a:solidFill>
                <a:latin typeface="+mn-lt"/>
                <a:ea typeface="+mn-ea"/>
              </a:rPr>
              <a:t>遍历结构：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是指存储了元素的一个容器</a:t>
            </a:r>
            <a:endParaRPr lang="en-US" altLang="zh-CN" sz="1800" dirty="0">
              <a:solidFill>
                <a:prstClr val="black"/>
              </a:solidFill>
              <a:latin typeface="+mn-lt"/>
              <a:ea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            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字符串、列表、元组</a:t>
            </a:r>
            <a:r>
              <a:rPr lang="zh-CN" altLang="en-US" sz="1800" dirty="0" smtClean="0">
                <a:solidFill>
                  <a:prstClr val="black"/>
                </a:solidFill>
                <a:latin typeface="+mn-lt"/>
                <a:ea typeface="+mn-ea"/>
              </a:rPr>
              <a:t>、文件、集合</a:t>
            </a:r>
            <a:endParaRPr lang="zh-CN" altLang="en-US" sz="18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FE0E830-CB77-4B2A-AB01-5099884DAD02}"/>
              </a:ext>
            </a:extLst>
          </p:cNvPr>
          <p:cNvSpPr txBox="1"/>
          <p:nvPr/>
        </p:nvSpPr>
        <p:spPr>
          <a:xfrm>
            <a:off x="927463" y="3491541"/>
            <a:ext cx="3965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for</a:t>
            </a:r>
            <a:r>
              <a:rPr lang="en-US" altLang="zh-CN" sz="2400" dirty="0"/>
              <a:t> </a:t>
            </a:r>
            <a:r>
              <a:rPr lang="zh-CN" altLang="en-US" sz="2400" dirty="0"/>
              <a:t>循环变量 </a:t>
            </a:r>
            <a:r>
              <a:rPr lang="en-US" altLang="zh-CN" sz="2400" b="1" dirty="0">
                <a:solidFill>
                  <a:srgbClr val="FF0000"/>
                </a:solidFill>
              </a:rPr>
              <a:t>in </a:t>
            </a:r>
            <a:r>
              <a:rPr lang="zh-CN" altLang="en-US" sz="2400" dirty="0" smtClean="0"/>
              <a:t>遍历结构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</a:t>
            </a:r>
            <a:r>
              <a:rPr lang="zh-CN" altLang="en-US" sz="2400" dirty="0" smtClean="0"/>
              <a:t>循环语句块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… …</a:t>
            </a:r>
          </a:p>
        </p:txBody>
      </p:sp>
      <p:sp>
        <p:nvSpPr>
          <p:cNvPr id="2" name="矩形 1"/>
          <p:cNvSpPr/>
          <p:nvPr/>
        </p:nvSpPr>
        <p:spPr>
          <a:xfrm>
            <a:off x="701675" y="2096042"/>
            <a:ext cx="41787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循环语句结构</a:t>
            </a:r>
            <a:r>
              <a:rPr lang="zh-CN" altLang="en-US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循环体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对循环次数有明确的定义，在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中，把这类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称为“遍历循环” </a:t>
            </a: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735087" y="5126704"/>
            <a:ext cx="47905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630555" algn="l"/>
              </a:tabLs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注：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语句块需要通过缩进进行程序层次的区分</a:t>
            </a:r>
            <a:endParaRPr lang="zh-CN" altLang="zh-CN" sz="140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3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3.4.1  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循环语句语法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5823283" y="144074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FE0E830-CB77-4B2A-AB01-5099884DAD02}"/>
              </a:ext>
            </a:extLst>
          </p:cNvPr>
          <p:cNvSpPr txBox="1"/>
          <p:nvPr/>
        </p:nvSpPr>
        <p:spPr>
          <a:xfrm>
            <a:off x="927463" y="3491541"/>
            <a:ext cx="3965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for</a:t>
            </a:r>
            <a:r>
              <a:rPr lang="en-US" altLang="zh-CN" sz="2400" dirty="0"/>
              <a:t> </a:t>
            </a:r>
            <a:r>
              <a:rPr lang="zh-CN" altLang="en-US" sz="2400" dirty="0"/>
              <a:t>循环变量 </a:t>
            </a:r>
            <a:r>
              <a:rPr lang="en-US" altLang="zh-CN" sz="2400" b="1" dirty="0">
                <a:solidFill>
                  <a:srgbClr val="FF0000"/>
                </a:solidFill>
              </a:rPr>
              <a:t>in </a:t>
            </a:r>
            <a:r>
              <a:rPr lang="zh-CN" altLang="en-US" sz="2400" dirty="0" smtClean="0"/>
              <a:t>遍历结构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</a:t>
            </a:r>
            <a:r>
              <a:rPr lang="zh-CN" altLang="en-US" sz="2400" dirty="0" smtClean="0"/>
              <a:t>循环语句块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… 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297" y="1968500"/>
            <a:ext cx="4846319" cy="3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2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4"/>
          <p:cNvSpPr>
            <a:spLocks noChangeArrowheads="1"/>
          </p:cNvSpPr>
          <p:nvPr/>
        </p:nvSpPr>
        <p:spPr bwMode="auto">
          <a:xfrm>
            <a:off x="0" y="2280404"/>
            <a:ext cx="5327915" cy="977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for 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循环变量 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in 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可迭代对象：</a:t>
            </a:r>
          </a:p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None/>
              <a:defRPr/>
            </a:pP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     执行语句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</a:p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      … …</a:t>
            </a:r>
          </a:p>
        </p:txBody>
      </p:sp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4" y="399133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3.4.1  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9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语法格式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-216568" y="4216065"/>
            <a:ext cx="43751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代码如下：</a:t>
            </a:r>
            <a:endParaRPr lang="en-US" altLang="zh-CN" dirty="0">
              <a:solidFill>
                <a:prstClr val="black"/>
              </a:solidFill>
            </a:endParaRPr>
          </a:p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strings = "Hello World"</a:t>
            </a:r>
          </a:p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for s in strings:</a:t>
            </a:r>
          </a:p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en-US" altLang="zh-CN" dirty="0">
                <a:solidFill>
                  <a:prstClr val="black"/>
                </a:solidFill>
              </a:rPr>
              <a:t>    print(s)</a:t>
            </a:r>
          </a:p>
        </p:txBody>
      </p:sp>
      <p:sp>
        <p:nvSpPr>
          <p:cNvPr id="26631" name="文本框 7"/>
          <p:cNvSpPr txBox="1">
            <a:spLocks noChangeArrowheads="1"/>
          </p:cNvSpPr>
          <p:nvPr/>
        </p:nvSpPr>
        <p:spPr bwMode="auto">
          <a:xfrm>
            <a:off x="701675" y="3549312"/>
            <a:ext cx="3106739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792793" y="3877925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5823285" y="2106510"/>
            <a:ext cx="568767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其基本语义是：从“可迭代对象”中取出一个元素放入“循环变量”中，然后执行语句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，直到可迭代对象的所有元素都取出为止。</a:t>
            </a:r>
          </a:p>
        </p:txBody>
      </p:sp>
      <p:sp>
        <p:nvSpPr>
          <p:cNvPr id="26634" name="TextBox 11"/>
          <p:cNvSpPr txBox="1">
            <a:spLocks noChangeArrowheads="1"/>
          </p:cNvSpPr>
          <p:nvPr/>
        </p:nvSpPr>
        <p:spPr bwMode="auto">
          <a:xfrm>
            <a:off x="5719004" y="3861986"/>
            <a:ext cx="2227263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1800" dirty="0">
              <a:solidFill>
                <a:prstClr val="black"/>
              </a:solidFill>
              <a:latin typeface="+mn-lt"/>
              <a:ea typeface="+mn-ea"/>
            </a:endParaRP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H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e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l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l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o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 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W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o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r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l</a:t>
            </a:r>
          </a:p>
          <a:p>
            <a:pPr lvl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pt-BR" altLang="zh-CN" sz="1400" dirty="0">
                <a:solidFill>
                  <a:prstClr val="black"/>
                </a:solidFill>
                <a:latin typeface="+mn-lt"/>
                <a:ea typeface="+mn-ea"/>
              </a:rPr>
              <a:t>d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5823283" y="1630362"/>
            <a:ext cx="3106739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noProof="0" dirty="0">
                <a:solidFill>
                  <a:srgbClr val="1B3868"/>
                </a:solidFill>
              </a:rPr>
              <a:t>说明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914401" y="1963737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5914401" y="3573371"/>
            <a:ext cx="3106739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1B3868"/>
                </a:solidFill>
              </a:rPr>
              <a:t>运行结果如下：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005519" y="3906746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3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3.4.1  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循环语句语法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5209011" y="2109105"/>
            <a:ext cx="551024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+mn-ea"/>
                <a:ea typeface="+mn-ea"/>
              </a:rPr>
              <a:t>（</a:t>
            </a:r>
            <a:r>
              <a:rPr lang="en-US" altLang="zh-CN" sz="1800" dirty="0">
                <a:latin typeface="+mn-ea"/>
                <a:ea typeface="+mn-ea"/>
              </a:rPr>
              <a:t>1</a:t>
            </a:r>
            <a:r>
              <a:rPr lang="zh-CN" altLang="zh-CN" sz="1800" dirty="0">
                <a:latin typeface="+mn-ea"/>
                <a:ea typeface="+mn-ea"/>
              </a:rPr>
              <a:t>）遍历结构是</a:t>
            </a:r>
            <a:r>
              <a:rPr lang="zh-CN" altLang="zh-CN" sz="1800" dirty="0" smtClean="0">
                <a:latin typeface="+mn-ea"/>
                <a:ea typeface="+mn-ea"/>
              </a:rPr>
              <a:t>字符串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  <a:ea typeface="+mn-ea"/>
              </a:rPr>
              <a:t>for c in s</a:t>
            </a:r>
            <a:endParaRPr lang="zh-CN" altLang="zh-CN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  <a:ea typeface="+mn-ea"/>
              </a:rPr>
              <a:t>        </a:t>
            </a:r>
            <a:r>
              <a:rPr lang="zh-CN" altLang="zh-CN" sz="1800" dirty="0">
                <a:latin typeface="+mn-ea"/>
                <a:ea typeface="+mn-ea"/>
              </a:rPr>
              <a:t>循环语句</a:t>
            </a:r>
            <a:r>
              <a:rPr lang="zh-CN" altLang="zh-CN" sz="1800" dirty="0" smtClean="0">
                <a:latin typeface="+mn-ea"/>
                <a:ea typeface="+mn-ea"/>
              </a:rPr>
              <a:t>块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+mn-ea"/>
                <a:ea typeface="+mn-ea"/>
              </a:rPr>
              <a:t>（</a:t>
            </a:r>
            <a:r>
              <a:rPr lang="en-US" altLang="zh-CN" sz="1800" dirty="0">
                <a:latin typeface="+mn-ea"/>
                <a:ea typeface="+mn-ea"/>
              </a:rPr>
              <a:t>2</a:t>
            </a:r>
            <a:r>
              <a:rPr lang="zh-CN" altLang="zh-CN" sz="1800" dirty="0">
                <a:latin typeface="+mn-ea"/>
                <a:ea typeface="+mn-ea"/>
              </a:rPr>
              <a:t>）遍历结构是</a:t>
            </a:r>
            <a:r>
              <a:rPr lang="zh-CN" altLang="zh-CN" sz="1800" dirty="0" smtClean="0">
                <a:latin typeface="+mn-ea"/>
                <a:ea typeface="+mn-ea"/>
              </a:rPr>
              <a:t>文件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  <a:ea typeface="+mn-ea"/>
              </a:rPr>
              <a:t>for line in fi</a:t>
            </a:r>
            <a:endParaRPr lang="zh-CN" altLang="zh-CN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  <a:ea typeface="+mn-ea"/>
              </a:rPr>
              <a:t>        </a:t>
            </a:r>
            <a:r>
              <a:rPr lang="zh-CN" altLang="zh-CN" sz="1800" dirty="0">
                <a:latin typeface="+mn-ea"/>
                <a:ea typeface="+mn-ea"/>
              </a:rPr>
              <a:t>循环语句</a:t>
            </a:r>
            <a:r>
              <a:rPr lang="zh-CN" altLang="zh-CN" sz="1800" dirty="0" smtClean="0">
                <a:latin typeface="+mn-ea"/>
                <a:ea typeface="+mn-ea"/>
              </a:rPr>
              <a:t>块</a:t>
            </a:r>
            <a:endParaRPr lang="zh-CN" altLang="zh-CN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1800" dirty="0">
                <a:latin typeface="+mn-ea"/>
                <a:ea typeface="+mn-ea"/>
              </a:rPr>
              <a:t>（</a:t>
            </a:r>
            <a:r>
              <a:rPr lang="en-US" altLang="zh-CN" sz="1800" dirty="0">
                <a:latin typeface="+mn-ea"/>
                <a:ea typeface="+mn-ea"/>
              </a:rPr>
              <a:t>3</a:t>
            </a:r>
            <a:r>
              <a:rPr lang="zh-CN" altLang="zh-CN" sz="1800" dirty="0">
                <a:latin typeface="+mn-ea"/>
                <a:ea typeface="+mn-ea"/>
              </a:rPr>
              <a:t>）遍历结构是</a:t>
            </a:r>
            <a:r>
              <a:rPr lang="zh-CN" altLang="zh-CN" sz="1800" dirty="0" smtClean="0">
                <a:latin typeface="+mn-ea"/>
                <a:ea typeface="+mn-ea"/>
              </a:rPr>
              <a:t>列表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  <a:ea typeface="+mn-ea"/>
              </a:rPr>
              <a:t>for item in ls</a:t>
            </a:r>
            <a:endParaRPr lang="zh-CN" altLang="zh-CN" sz="180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+mn-ea"/>
                <a:ea typeface="+mn-ea"/>
              </a:rPr>
              <a:t>        </a:t>
            </a:r>
            <a:r>
              <a:rPr lang="zh-CN" altLang="zh-CN" sz="1800" dirty="0">
                <a:latin typeface="+mn-ea"/>
                <a:ea typeface="+mn-ea"/>
              </a:rPr>
              <a:t>循环语句</a:t>
            </a:r>
            <a:r>
              <a:rPr lang="zh-CN" altLang="zh-CN" sz="1800" dirty="0" smtClean="0">
                <a:latin typeface="+mn-ea"/>
                <a:ea typeface="+mn-ea"/>
              </a:rPr>
              <a:t>块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dirty="0">
              <a:latin typeface="+mn-ea"/>
              <a:ea typeface="+mn-ea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5117893" y="16434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示例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5209011" y="19768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4893391" y="163036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CFE0E830-CB77-4B2A-AB01-5099884DAD02}"/>
              </a:ext>
            </a:extLst>
          </p:cNvPr>
          <p:cNvSpPr txBox="1"/>
          <p:nvPr/>
        </p:nvSpPr>
        <p:spPr>
          <a:xfrm>
            <a:off x="927463" y="3491541"/>
            <a:ext cx="3965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for</a:t>
            </a:r>
            <a:r>
              <a:rPr lang="en-US" altLang="zh-CN" sz="2400" dirty="0"/>
              <a:t> </a:t>
            </a:r>
            <a:r>
              <a:rPr lang="zh-CN" altLang="en-US" sz="2400" dirty="0"/>
              <a:t>循环变量 </a:t>
            </a:r>
            <a:r>
              <a:rPr lang="en-US" altLang="zh-CN" sz="2400" b="1" dirty="0">
                <a:solidFill>
                  <a:srgbClr val="FF0000"/>
                </a:solidFill>
              </a:rPr>
              <a:t>in </a:t>
            </a:r>
            <a:r>
              <a:rPr lang="zh-CN" altLang="en-US" sz="2400" dirty="0" smtClean="0"/>
              <a:t>遍历结构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：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/>
              <a:t>     </a:t>
            </a:r>
            <a:r>
              <a:rPr lang="zh-CN" altLang="en-US" sz="2400" dirty="0" smtClean="0"/>
              <a:t>循环语句块</a:t>
            </a:r>
            <a:r>
              <a:rPr lang="en-US" altLang="zh-CN" sz="2400" dirty="0" smtClean="0"/>
              <a:t>     </a:t>
            </a:r>
            <a:r>
              <a:rPr lang="en-US" altLang="zh-CN" sz="2400" dirty="0"/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87352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3.4.1  for</a:t>
            </a:r>
            <a:r>
              <a:rPr lang="zh-CN" altLang="en-US" dirty="0"/>
              <a:t>循环结构</a:t>
            </a:r>
            <a:endParaRPr lang="zh-CN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910058" y="1964272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sz="2400" b="1" dirty="0">
                <a:solidFill>
                  <a:prstClr val="black"/>
                </a:solidFill>
              </a:rPr>
              <a:t>range()</a:t>
            </a:r>
            <a:r>
              <a:rPr lang="zh-CN" altLang="en-US" sz="2400" b="1" dirty="0">
                <a:solidFill>
                  <a:prstClr val="black"/>
                </a:solidFill>
              </a:rPr>
              <a:t>函数</a:t>
            </a:r>
            <a:endParaRPr lang="en-US" altLang="zh-CN" sz="2400" b="1" dirty="0">
              <a:solidFill>
                <a:prstClr val="black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58645" y="266712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CN" altLang="en-US" dirty="0">
                <a:solidFill>
                  <a:prstClr val="black"/>
                </a:solidFill>
              </a:rPr>
              <a:t>产生一个由整数组成的序列。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21802" y="3254212"/>
            <a:ext cx="440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CN" b="1" dirty="0">
                <a:solidFill>
                  <a:srgbClr val="FF0000"/>
                </a:solidFill>
              </a:rPr>
              <a:t>range(stop)     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[0, stop)</a:t>
            </a:r>
            <a:r>
              <a:rPr lang="zh-CN" altLang="en-US" dirty="0">
                <a:solidFill>
                  <a:srgbClr val="FF0000"/>
                </a:solidFill>
              </a:rPr>
              <a:t>的整数序列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8115" y="4867659"/>
            <a:ext cx="62978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/>
            <a:r>
              <a:rPr lang="en-US" altLang="zh-CN" dirty="0" smtClean="0">
                <a:solidFill>
                  <a:prstClr val="black"/>
                </a:solidFill>
              </a:rPr>
              <a:t>start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 </a:t>
            </a:r>
            <a:r>
              <a:rPr lang="en-US" altLang="zh-CN" dirty="0" smtClean="0">
                <a:solidFill>
                  <a:prstClr val="black"/>
                </a:solidFill>
                <a:latin typeface="+mj-ea"/>
              </a:rPr>
              <a:t>: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表示计数从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start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开始</a:t>
            </a:r>
            <a:r>
              <a:rPr lang="zh-CN" altLang="en-US" dirty="0" smtClean="0">
                <a:solidFill>
                  <a:prstClr val="black"/>
                </a:solidFill>
              </a:rPr>
              <a:t>，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Stop: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表示计数到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stop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结束，但不包含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stop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。</a:t>
            </a:r>
            <a:endParaRPr lang="en-US" altLang="zh-CN" dirty="0">
              <a:solidFill>
                <a:prstClr val="black"/>
              </a:solidFill>
              <a:latin typeface="+mj-ea"/>
            </a:endParaRPr>
          </a:p>
          <a:p>
            <a:pPr marL="0" lvl="2"/>
            <a:r>
              <a:rPr lang="zh-CN" altLang="en-US" dirty="0" smtClean="0">
                <a:solidFill>
                  <a:prstClr val="black"/>
                </a:solidFill>
              </a:rPr>
              <a:t>产生</a:t>
            </a:r>
            <a:r>
              <a:rPr lang="en-US" altLang="zh-CN" sz="2400" b="1" i="1" dirty="0">
                <a:solidFill>
                  <a:srgbClr val="7030A0"/>
                </a:solidFill>
              </a:rPr>
              <a:t>start</a:t>
            </a:r>
            <a:r>
              <a:rPr lang="zh-CN" altLang="en-US" sz="2400" b="1" i="1" dirty="0">
                <a:solidFill>
                  <a:srgbClr val="7030A0"/>
                </a:solidFill>
              </a:rPr>
              <a:t>到</a:t>
            </a:r>
            <a:r>
              <a:rPr lang="en-US" altLang="zh-CN" sz="2400" b="1" i="1" dirty="0">
                <a:solidFill>
                  <a:srgbClr val="7030A0"/>
                </a:solidFill>
              </a:rPr>
              <a:t>stop-1</a:t>
            </a:r>
            <a:r>
              <a:rPr lang="zh-CN" altLang="en-US" dirty="0">
                <a:solidFill>
                  <a:prstClr val="black"/>
                </a:solidFill>
              </a:rPr>
              <a:t>个整数组成的</a:t>
            </a:r>
            <a:r>
              <a:rPr lang="zh-CN" altLang="en-US" dirty="0" smtClean="0">
                <a:solidFill>
                  <a:prstClr val="black"/>
                </a:solidFill>
              </a:rPr>
              <a:t>序列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marL="0" lvl="2"/>
            <a:r>
              <a:rPr lang="en-US" altLang="zh-CN" dirty="0">
                <a:solidFill>
                  <a:prstClr val="black"/>
                </a:solidFill>
                <a:latin typeface="+mj-ea"/>
              </a:rPr>
              <a:t>Step: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表示步长，是可选参数，默认为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1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。</a:t>
            </a:r>
            <a:endParaRPr lang="en-US" altLang="zh-CN" dirty="0">
              <a:solidFill>
                <a:prstClr val="black"/>
              </a:solidFill>
              <a:latin typeface="+mj-ea"/>
            </a:endParaRPr>
          </a:p>
          <a:p>
            <a:pPr marL="0" lvl="2"/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1803" y="3980378"/>
            <a:ext cx="6176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b="1" dirty="0">
                <a:solidFill>
                  <a:srgbClr val="FF0000"/>
                </a:solidFill>
              </a:rPr>
              <a:t>range(start , stop [, step])    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zh-CN" altLang="en-US" dirty="0">
                <a:solidFill>
                  <a:srgbClr val="FF0000"/>
                </a:solidFill>
              </a:rPr>
              <a:t>生成</a:t>
            </a:r>
            <a:r>
              <a:rPr lang="en-US" altLang="zh-CN" dirty="0">
                <a:solidFill>
                  <a:srgbClr val="FF0000"/>
                </a:solidFill>
              </a:rPr>
              <a:t>[start, stop)</a:t>
            </a:r>
            <a:r>
              <a:rPr lang="zh-CN" altLang="en-US" dirty="0">
                <a:solidFill>
                  <a:srgbClr val="FF0000"/>
                </a:solidFill>
              </a:rPr>
              <a:t>的整数序列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lvl="2"/>
            <a:r>
              <a:rPr lang="en-US" altLang="zh-CN" dirty="0">
                <a:solidFill>
                  <a:srgbClr val="FF0000"/>
                </a:solidFill>
              </a:rPr>
              <a:t>                                                #</a:t>
            </a:r>
            <a:r>
              <a:rPr lang="zh-CN" altLang="en-US" dirty="0">
                <a:solidFill>
                  <a:srgbClr val="FF0000"/>
                </a:solidFill>
              </a:rPr>
              <a:t>间隔为</a:t>
            </a:r>
            <a:r>
              <a:rPr lang="en-US" altLang="zh-CN" dirty="0">
                <a:solidFill>
                  <a:srgbClr val="FF0000"/>
                </a:solidFill>
              </a:rPr>
              <a:t>step</a:t>
            </a:r>
          </a:p>
        </p:txBody>
      </p:sp>
      <p:sp>
        <p:nvSpPr>
          <p:cNvPr id="6" name="矩形 5"/>
          <p:cNvSpPr/>
          <p:nvPr/>
        </p:nvSpPr>
        <p:spPr>
          <a:xfrm>
            <a:off x="8497559" y="3567498"/>
            <a:ext cx="3039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i in range(1, 10, 2):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print(i)</a:t>
            </a:r>
            <a:endParaRPr lang="zh-CN" altLang="en-US" dirty="0"/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7498081" y="1457400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15976" y="2330882"/>
            <a:ext cx="30393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i in range(6):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print(i)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19243" y="1592132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配合</a:t>
            </a:r>
            <a:r>
              <a:rPr lang="en-US" altLang="zh-CN" dirty="0"/>
              <a:t>for</a:t>
            </a:r>
            <a:r>
              <a:rPr lang="zh-CN" altLang="en-US" dirty="0"/>
              <a:t>循环获取序列中的每一个值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1C5A8C18-25CC-4002-B02C-F446C1DAF4FE}"/>
              </a:ext>
            </a:extLst>
          </p:cNvPr>
          <p:cNvSpPr txBox="1"/>
          <p:nvPr/>
        </p:nvSpPr>
        <p:spPr>
          <a:xfrm>
            <a:off x="8525855" y="4845475"/>
            <a:ext cx="30024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for x in range(10,1,-2):</a:t>
            </a:r>
          </a:p>
          <a:p>
            <a:r>
              <a:rPr lang="en-US" altLang="zh-CN" dirty="0"/>
              <a:t>        print(x)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523485" y="1348462"/>
            <a:ext cx="3653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4</a:t>
            </a:r>
            <a:r>
              <a:rPr lang="zh-CN" altLang="zh-CN" sz="2000" dirty="0"/>
              <a:t>）遍历结构是一个整数序列</a:t>
            </a:r>
          </a:p>
        </p:txBody>
      </p:sp>
    </p:spTree>
    <p:extLst>
      <p:ext uri="{BB962C8B-B14F-4D97-AF65-F5344CB8AC3E}">
        <p14:creationId xmlns:p14="http://schemas.microsoft.com/office/powerpoint/2010/main" val="99679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r>
              <a:rPr lang="zh-CN" altLang="en-US" dirty="0" smtClean="0"/>
              <a:t>循环计算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46077" y="12852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+mj-ea"/>
              </a:rPr>
              <a:t>1、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s=1+2+3+…+100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+mj-ea"/>
              </a:rPr>
              <a:t>2、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s=1+3+5+…+99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+mj-ea"/>
              </a:rPr>
              <a:t>3、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s=1+2+3+…+n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dirty="0">
                <a:solidFill>
                  <a:prstClr val="black"/>
                </a:solidFill>
                <a:latin typeface="+mj-ea"/>
              </a:rPr>
              <a:t>4、</a:t>
            </a:r>
            <a:r>
              <a:rPr lang="zh-CN" altLang="en-US" dirty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s=1×2×3×…×n</a:t>
            </a:r>
          </a:p>
        </p:txBody>
      </p:sp>
    </p:spTree>
    <p:extLst>
      <p:ext uri="{BB962C8B-B14F-4D97-AF65-F5344CB8AC3E}">
        <p14:creationId xmlns:p14="http://schemas.microsoft.com/office/powerpoint/2010/main" val="3615858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4967467" cy="511110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s=1+2+3+…+100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1258" y="1330037"/>
            <a:ext cx="75764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sum=0</a:t>
            </a:r>
          </a:p>
          <a:p>
            <a:r>
              <a:rPr lang="en-US" altLang="zh-CN" dirty="0"/>
              <a:t>for i in range(1,101):</a:t>
            </a:r>
          </a:p>
          <a:p>
            <a:r>
              <a:rPr lang="en-US" altLang="zh-CN" dirty="0"/>
              <a:t>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r>
              <a:rPr lang="en-US" altLang="zh-CN" dirty="0"/>
              <a:t>print(sum)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61257" y="3063664"/>
            <a:ext cx="4967467" cy="511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 smtClean="0">
                <a:solidFill>
                  <a:prstClr val="black"/>
                </a:solidFill>
                <a:latin typeface="+mj-ea"/>
              </a:rPr>
              <a:t>s=1+3+5+…+99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3135" y="4227618"/>
            <a:ext cx="6483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sum=0</a:t>
            </a:r>
          </a:p>
          <a:p>
            <a:r>
              <a:rPr lang="en-US" altLang="zh-CN" dirty="0"/>
              <a:t>for i in range(1,101,2):</a:t>
            </a:r>
          </a:p>
          <a:p>
            <a:r>
              <a:rPr lang="en-US" altLang="zh-CN" dirty="0"/>
              <a:t>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r>
              <a:rPr lang="en-US" altLang="zh-CN" dirty="0"/>
              <a:t>print(sum)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597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300" y="410845"/>
            <a:ext cx="4967467" cy="511110"/>
          </a:xfrm>
        </p:spPr>
        <p:txBody>
          <a:bodyPr/>
          <a:lstStyle/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s=1+2+3+…+n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258" y="1330036"/>
            <a:ext cx="75764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sum=0</a:t>
            </a:r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(input("input n:"))</a:t>
            </a:r>
          </a:p>
          <a:p>
            <a:r>
              <a:rPr lang="en-US" altLang="zh-CN" dirty="0"/>
              <a:t>for i in range(1,n+1):</a:t>
            </a:r>
          </a:p>
          <a:p>
            <a:r>
              <a:rPr lang="en-US" altLang="zh-CN" dirty="0"/>
              <a:t>    sum=</a:t>
            </a:r>
            <a:r>
              <a:rPr lang="en-US" altLang="zh-CN" dirty="0" err="1"/>
              <a:t>sum+i</a:t>
            </a:r>
            <a:endParaRPr lang="en-US" altLang="zh-CN" dirty="0"/>
          </a:p>
          <a:p>
            <a:r>
              <a:rPr lang="en-US" altLang="zh-CN" dirty="0"/>
              <a:t>print(sum)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73135" y="3048568"/>
            <a:ext cx="4967467" cy="5111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1B386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fontAlgn="base">
              <a:lnSpc>
                <a:spcPct val="100000"/>
              </a:lnSpc>
              <a:spcAft>
                <a:spcPct val="0"/>
              </a:spcAft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prstClr val="black"/>
                </a:solidFill>
                <a:latin typeface="+mj-ea"/>
              </a:rPr>
              <a:t>计算</a:t>
            </a:r>
            <a:r>
              <a:rPr lang="en-US" altLang="zh-CN" dirty="0">
                <a:solidFill>
                  <a:prstClr val="black"/>
                </a:solidFill>
                <a:latin typeface="+mj-ea"/>
              </a:rPr>
              <a:t>s=1×2×3×…×n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3135" y="4025735"/>
            <a:ext cx="648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sum=1</a:t>
            </a:r>
            <a:endParaRPr lang="en-US" altLang="zh-CN" dirty="0"/>
          </a:p>
          <a:p>
            <a:r>
              <a:rPr lang="en-US" altLang="zh-CN" dirty="0"/>
              <a:t>n=</a:t>
            </a:r>
            <a:r>
              <a:rPr lang="en-US" altLang="zh-CN" dirty="0" err="1"/>
              <a:t>int</a:t>
            </a:r>
            <a:r>
              <a:rPr lang="en-US" altLang="zh-CN" dirty="0"/>
              <a:t>(input("input n:"))</a:t>
            </a:r>
          </a:p>
          <a:p>
            <a:r>
              <a:rPr lang="en-US" altLang="zh-CN" dirty="0"/>
              <a:t>for i in range(1,n+1):</a:t>
            </a:r>
          </a:p>
          <a:p>
            <a:r>
              <a:rPr lang="en-US" altLang="zh-CN" dirty="0"/>
              <a:t>    </a:t>
            </a:r>
            <a:r>
              <a:rPr lang="en-US" altLang="zh-CN" dirty="0" smtClean="0"/>
              <a:t>sum=sum</a:t>
            </a:r>
            <a:r>
              <a:rPr lang="zh-CN" altLang="en-US" dirty="0" smtClean="0"/>
              <a:t>*</a:t>
            </a:r>
            <a:r>
              <a:rPr lang="en-US" altLang="zh-CN" dirty="0" smtClean="0"/>
              <a:t>i</a:t>
            </a:r>
            <a:endParaRPr lang="en-US" altLang="zh-CN" dirty="0"/>
          </a:p>
          <a:p>
            <a:r>
              <a:rPr lang="en-US" altLang="zh-CN" dirty="0"/>
              <a:t>print(sum)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0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3.4.1  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478818"/>
            <a:ext cx="55255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[</a:t>
            </a:r>
            <a:r>
              <a:rPr lang="zh-CN" altLang="zh-CN" sz="2000" b="1" kern="100" dirty="0"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000" b="1" kern="100" dirty="0">
                <a:latin typeface="+mn-ea"/>
                <a:cs typeface="Times New Roman" panose="02020603050405020304" pitchFamily="18" charset="0"/>
              </a:rPr>
              <a:t>3.20]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用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for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循环遍历输出字符串“欢迎学习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语言！”。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31397" y="2610692"/>
            <a:ext cx="42506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='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欢迎学习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语言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!' 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 in string: 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print(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c,end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="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      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36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02419" y="2107643"/>
            <a:ext cx="49075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/>
              <a:t>程序流程图主要是使用一系列图形、</a:t>
            </a:r>
            <a:r>
              <a:rPr lang="zh-CN" altLang="zh-CN" sz="2000" dirty="0" smtClean="0"/>
              <a:t>流程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/>
              <a:t>线和文字</a:t>
            </a:r>
            <a:r>
              <a:rPr lang="zh-CN" altLang="zh-CN" sz="2000" dirty="0"/>
              <a:t>说明来描述程序的基本操作和</a:t>
            </a:r>
            <a:r>
              <a:rPr lang="zh-CN" altLang="zh-CN" sz="2000" dirty="0" smtClean="0"/>
              <a:t>控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/>
              <a:t>制</a:t>
            </a:r>
            <a:r>
              <a:rPr lang="zh-CN" altLang="zh-CN" sz="2000" dirty="0"/>
              <a:t>流程。</a:t>
            </a:r>
            <a:endParaRPr lang="en-US" altLang="zh-CN" sz="2000" dirty="0" smtClean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5924105" y="1732000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  </a:t>
            </a:r>
            <a:r>
              <a:rPr lang="zh-CN" altLang="en-US" dirty="0" smtClean="0"/>
              <a:t>程序的描述方式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627343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流程图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0241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6516423" y="147918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流程图的</a:t>
            </a:r>
            <a:r>
              <a:rPr lang="en-US" altLang="zh-CN" sz="1800" b="1" dirty="0" smtClean="0">
                <a:solidFill>
                  <a:srgbClr val="1B3868"/>
                </a:solidFill>
              </a:rPr>
              <a:t>7</a:t>
            </a:r>
            <a:r>
              <a:rPr lang="zh-CN" altLang="en-US" sz="1800" b="1" dirty="0" smtClean="0">
                <a:solidFill>
                  <a:srgbClr val="1B3868"/>
                </a:solidFill>
              </a:rPr>
              <a:t>种基本元素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675120" y="1869132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4"/>
          <a:stretch/>
        </p:blipFill>
        <p:spPr>
          <a:xfrm>
            <a:off x="6516423" y="1998615"/>
            <a:ext cx="4545874" cy="40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3.4.1  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478818"/>
            <a:ext cx="55255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3.21] </a:t>
            </a:r>
            <a:r>
              <a:rPr lang="zh-CN" altLang="zh-CN" sz="2000" dirty="0"/>
              <a:t>编写程序，用</a:t>
            </a:r>
            <a:r>
              <a:rPr lang="en-US" altLang="zh-CN" sz="2000" dirty="0"/>
              <a:t>for</a:t>
            </a:r>
            <a:r>
              <a:rPr lang="zh-CN" altLang="zh-CN" sz="2000" dirty="0"/>
              <a:t>循环语句求</a:t>
            </a:r>
            <a:r>
              <a:rPr lang="en-US" altLang="zh-CN" sz="2000" dirty="0"/>
              <a:t>1</a:t>
            </a:r>
            <a:r>
              <a:rPr lang="zh-CN" altLang="zh-CN" sz="2000" dirty="0"/>
              <a:t>到</a:t>
            </a:r>
            <a:r>
              <a:rPr lang="en-US" altLang="zh-CN" sz="2000" dirty="0"/>
              <a:t>10</a:t>
            </a:r>
            <a:r>
              <a:rPr lang="zh-CN" altLang="zh-CN" sz="2000" dirty="0"/>
              <a:t>之间（包括</a:t>
            </a:r>
            <a:r>
              <a:rPr lang="en-US" altLang="zh-CN" sz="2000" dirty="0"/>
              <a:t>10</a:t>
            </a:r>
            <a:r>
              <a:rPr lang="zh-CN" altLang="zh-CN" sz="2000" dirty="0"/>
              <a:t>）的整数之和，并打印输出。</a:t>
            </a:r>
          </a:p>
        </p:txBody>
      </p:sp>
      <p:sp>
        <p:nvSpPr>
          <p:cNvPr id="3" name="矩形 2"/>
          <p:cNvSpPr/>
          <p:nvPr/>
        </p:nvSpPr>
        <p:spPr>
          <a:xfrm>
            <a:off x="6831397" y="2312712"/>
            <a:ext cx="4250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sum=0  </a:t>
            </a:r>
            <a:endParaRPr lang="zh-CN" altLang="zh-CN" dirty="0"/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range(1,11):  </a:t>
            </a:r>
            <a:endParaRPr lang="zh-CN" altLang="zh-CN" dirty="0"/>
          </a:p>
          <a:p>
            <a:r>
              <a:rPr lang="en-US" altLang="zh-CN" dirty="0"/>
              <a:t>    sum=</a:t>
            </a:r>
            <a:r>
              <a:rPr lang="en-US" altLang="zh-CN" dirty="0" err="1"/>
              <a:t>sum+i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    print(</a:t>
            </a:r>
            <a:r>
              <a:rPr lang="en-US" altLang="zh-CN" dirty="0" err="1"/>
              <a:t>i,end</a:t>
            </a:r>
            <a:r>
              <a:rPr lang="en-US" altLang="zh-CN" dirty="0"/>
              <a:t>=" ") </a:t>
            </a:r>
            <a:endParaRPr lang="zh-CN" altLang="zh-CN" dirty="0"/>
          </a:p>
          <a:p>
            <a:r>
              <a:rPr lang="en-US" altLang="zh-CN" dirty="0"/>
              <a:t>    if </a:t>
            </a:r>
            <a:r>
              <a:rPr lang="en-US" altLang="zh-CN" dirty="0" err="1"/>
              <a:t>i</a:t>
            </a:r>
            <a:r>
              <a:rPr lang="en-US" altLang="zh-CN" dirty="0"/>
              <a:t>&lt;=9:      </a:t>
            </a:r>
            <a:endParaRPr lang="zh-CN" altLang="zh-CN" dirty="0"/>
          </a:p>
          <a:p>
            <a:r>
              <a:rPr lang="en-US" altLang="zh-CN" dirty="0"/>
              <a:t>        print("+",end=" ")  </a:t>
            </a:r>
          </a:p>
          <a:p>
            <a:r>
              <a:rPr lang="en-US" altLang="zh-CN" dirty="0" smtClean="0"/>
              <a:t>print</a:t>
            </a:r>
            <a:r>
              <a:rPr lang="en-US" altLang="zh-CN" dirty="0"/>
              <a:t>("=",sum)  </a:t>
            </a:r>
            <a:endParaRPr lang="zh-CN" altLang="zh-CN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46535" y="3692259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解题思路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137653" y="4020872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1675" y="4316862"/>
            <a:ext cx="5034393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定义容器</a:t>
            </a:r>
            <a:r>
              <a:rPr lang="zh-CN" altLang="en-US" dirty="0" smtClean="0">
                <a:solidFill>
                  <a:prstClr val="black"/>
                </a:solidFill>
              </a:rPr>
              <a:t>（遍历结构）</a:t>
            </a:r>
            <a:r>
              <a:rPr lang="zh-CN" altLang="en-US" dirty="0">
                <a:solidFill>
                  <a:prstClr val="black"/>
                </a:solidFill>
              </a:rPr>
              <a:t>存入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en-US" altLang="zh-CN" dirty="0">
                <a:solidFill>
                  <a:prstClr val="black"/>
                </a:solidFill>
              </a:rPr>
              <a:t>10</a:t>
            </a:r>
          </a:p>
        </p:txBody>
      </p:sp>
      <p:sp>
        <p:nvSpPr>
          <p:cNvPr id="12" name="矩形 11"/>
          <p:cNvSpPr/>
          <p:nvPr/>
        </p:nvSpPr>
        <p:spPr>
          <a:xfrm>
            <a:off x="701675" y="4847002"/>
            <a:ext cx="5034393" cy="298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 smtClean="0">
                <a:solidFill>
                  <a:prstClr val="black"/>
                </a:solidFill>
              </a:rPr>
              <a:t>定义变量</a:t>
            </a:r>
            <a:r>
              <a:rPr lang="en-US" altLang="zh-CN" dirty="0" smtClean="0">
                <a:solidFill>
                  <a:prstClr val="black"/>
                </a:solidFill>
              </a:rPr>
              <a:t>sum</a:t>
            </a:r>
            <a:r>
              <a:rPr lang="zh-CN" altLang="en-US" dirty="0" smtClean="0">
                <a:solidFill>
                  <a:prstClr val="black"/>
                </a:solidFill>
              </a:rPr>
              <a:t>存放累积和</a:t>
            </a:r>
            <a:endParaRPr lang="en-US" altLang="zh-CN" dirty="0" smtClean="0">
              <a:solidFill>
                <a:prstClr val="black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0045" y="5485945"/>
            <a:ext cx="5357462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依次取出遍历结构中的每一个元素</a:t>
            </a:r>
            <a:r>
              <a:rPr lang="zh-CN" altLang="en-US" dirty="0" smtClean="0">
                <a:solidFill>
                  <a:prstClr val="black"/>
                </a:solidFill>
              </a:rPr>
              <a:t>，进行累加</a:t>
            </a:r>
            <a:r>
              <a:rPr lang="zh-CN" altLang="en-US" dirty="0">
                <a:solidFill>
                  <a:prstClr val="black"/>
                </a:solidFill>
              </a:rPr>
              <a:t>求和</a:t>
            </a:r>
            <a:endParaRPr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05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3.4.1  </a:t>
            </a:r>
            <a:r>
              <a:rPr lang="en-US" altLang="zh-CN" dirty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结构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478818"/>
            <a:ext cx="55255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3.22] </a:t>
            </a:r>
            <a:r>
              <a:rPr lang="zh-CN" altLang="zh-CN" sz="2000" dirty="0">
                <a:latin typeface="+mn-ea"/>
              </a:rPr>
              <a:t>编写程序，用</a:t>
            </a:r>
            <a:r>
              <a:rPr lang="en-US" altLang="zh-CN" sz="2000" dirty="0">
                <a:latin typeface="+mn-ea"/>
              </a:rPr>
              <a:t>for</a:t>
            </a:r>
            <a:r>
              <a:rPr lang="zh-CN" altLang="zh-CN" sz="2000" dirty="0">
                <a:latin typeface="+mn-ea"/>
              </a:rPr>
              <a:t>循环语句求</a:t>
            </a:r>
            <a:r>
              <a:rPr lang="en-US" altLang="zh-CN" sz="2000" dirty="0">
                <a:latin typeface="+mn-ea"/>
              </a:rPr>
              <a:t>1</a:t>
            </a:r>
            <a:r>
              <a:rPr lang="zh-CN" altLang="zh-CN" sz="2000" dirty="0">
                <a:latin typeface="+mn-ea"/>
              </a:rPr>
              <a:t>到</a:t>
            </a:r>
            <a:r>
              <a:rPr lang="en-US" altLang="zh-CN" sz="2000" dirty="0">
                <a:latin typeface="+mn-ea"/>
              </a:rPr>
              <a:t>100</a:t>
            </a:r>
            <a:r>
              <a:rPr lang="zh-CN" altLang="zh-CN" sz="2000" dirty="0">
                <a:latin typeface="+mn-ea"/>
              </a:rPr>
              <a:t>之间能被</a:t>
            </a:r>
            <a:r>
              <a:rPr lang="en-US" altLang="zh-CN" sz="2000" dirty="0">
                <a:latin typeface="+mn-ea"/>
              </a:rPr>
              <a:t>7</a:t>
            </a:r>
            <a:r>
              <a:rPr lang="zh-CN" altLang="zh-CN" sz="2000" dirty="0">
                <a:latin typeface="+mn-ea"/>
              </a:rPr>
              <a:t>整除但不能同时被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zh-CN" sz="2000" dirty="0">
                <a:latin typeface="+mn-ea"/>
              </a:rPr>
              <a:t>整除的数，并按每行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zh-CN" sz="2000" dirty="0">
                <a:latin typeface="+mn-ea"/>
              </a:rPr>
              <a:t>个打印输出。</a:t>
            </a:r>
          </a:p>
        </p:txBody>
      </p:sp>
      <p:sp>
        <p:nvSpPr>
          <p:cNvPr id="3" name="矩形 2"/>
          <p:cNvSpPr/>
          <p:nvPr/>
        </p:nvSpPr>
        <p:spPr>
          <a:xfrm>
            <a:off x="6831397" y="2312712"/>
            <a:ext cx="42506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count=0  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range(1,100):  </a:t>
            </a:r>
          </a:p>
          <a:p>
            <a:r>
              <a:rPr lang="en-US" altLang="zh-CN" dirty="0" smtClean="0"/>
              <a:t>       </a:t>
            </a:r>
            <a:r>
              <a:rPr lang="en-US" altLang="zh-CN" dirty="0"/>
              <a:t>if i%7==0 and i%9!=0: </a:t>
            </a:r>
            <a:endParaRPr lang="en-US" altLang="zh-CN" dirty="0" smtClean="0"/>
          </a:p>
          <a:p>
            <a:r>
              <a:rPr lang="en-US" altLang="zh-CN" dirty="0" smtClean="0"/>
              <a:t>            print(</a:t>
            </a:r>
            <a:r>
              <a:rPr lang="en-US" altLang="zh-CN" dirty="0" err="1" smtClean="0"/>
              <a:t>i,end</a:t>
            </a:r>
            <a:r>
              <a:rPr lang="en-US" altLang="zh-CN" dirty="0"/>
              <a:t>=" ")  </a:t>
            </a:r>
            <a:r>
              <a:rPr lang="en-US" altLang="zh-CN" dirty="0" smtClean="0"/>
              <a:t>         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count=count+1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   if </a:t>
            </a:r>
            <a:r>
              <a:rPr lang="en-US" altLang="zh-CN" dirty="0"/>
              <a:t>count%5==0: </a:t>
            </a:r>
            <a:endParaRPr lang="en-US" altLang="zh-CN" dirty="0" smtClean="0"/>
          </a:p>
          <a:p>
            <a:r>
              <a:rPr lang="en-US" altLang="zh-CN" dirty="0" smtClean="0"/>
              <a:t>                 print</a:t>
            </a:r>
            <a:r>
              <a:rPr lang="en-US" altLang="zh-CN" dirty="0"/>
              <a:t>()  </a:t>
            </a:r>
            <a:endParaRPr lang="zh-CN" altLang="zh-CN" dirty="0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046535" y="3692259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解题思路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1137653" y="4020872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01675" y="4238484"/>
            <a:ext cx="5034393" cy="284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15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>
                <a:solidFill>
                  <a:prstClr val="black"/>
                </a:solidFill>
              </a:rPr>
              <a:t>定义容器</a:t>
            </a:r>
            <a:r>
              <a:rPr lang="zh-CN" altLang="en-US" dirty="0" smtClean="0">
                <a:solidFill>
                  <a:prstClr val="black"/>
                </a:solidFill>
              </a:rPr>
              <a:t>（遍历结构）</a:t>
            </a:r>
            <a:r>
              <a:rPr lang="zh-CN" altLang="en-US" dirty="0">
                <a:solidFill>
                  <a:prstClr val="black"/>
                </a:solidFill>
              </a:rPr>
              <a:t>存入</a:t>
            </a:r>
            <a:r>
              <a:rPr lang="en-US" altLang="zh-CN" dirty="0">
                <a:solidFill>
                  <a:prstClr val="black"/>
                </a:solidFill>
              </a:rPr>
              <a:t>1</a:t>
            </a:r>
            <a:r>
              <a:rPr lang="zh-CN" altLang="en-US" dirty="0">
                <a:solidFill>
                  <a:prstClr val="black"/>
                </a:solidFill>
              </a:rPr>
              <a:t>到</a:t>
            </a:r>
            <a:r>
              <a:rPr lang="en-US" altLang="zh-CN" dirty="0" smtClean="0">
                <a:solidFill>
                  <a:prstClr val="black"/>
                </a:solidFill>
              </a:rPr>
              <a:t>100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1675" y="4716372"/>
            <a:ext cx="5034393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依次取出每一个元素，判断是否能被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7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整除但不能同时被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9</a:t>
            </a: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整除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5004" y="5530259"/>
            <a:ext cx="503439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dirty="0" smtClean="0">
                <a:solidFill>
                  <a:prstClr val="black"/>
                </a:solidFill>
                <a:latin typeface="+mn-ea"/>
              </a:rPr>
              <a:t>没输出一个元素后，进行计数变量加</a:t>
            </a:r>
            <a:r>
              <a:rPr lang="en-US" altLang="zh-CN" dirty="0" smtClean="0">
                <a:solidFill>
                  <a:prstClr val="black"/>
                </a:solidFill>
                <a:latin typeface="+mn-ea"/>
              </a:rPr>
              <a:t>1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89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3.4.2 </a:t>
            </a:r>
            <a:r>
              <a:rPr lang="en-US" altLang="zh-CN" dirty="0"/>
              <a:t>for</a:t>
            </a:r>
            <a:r>
              <a:rPr lang="zh-CN" altLang="en-US" dirty="0"/>
              <a:t>循环嵌套</a:t>
            </a:r>
            <a:endParaRPr lang="zh-CN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3ABA9AEA-BB3D-45DA-B5EC-D9633CFB645B}"/>
              </a:ext>
            </a:extLst>
          </p:cNvPr>
          <p:cNvSpPr txBox="1"/>
          <p:nvPr/>
        </p:nvSpPr>
        <p:spPr>
          <a:xfrm>
            <a:off x="693472" y="1728020"/>
            <a:ext cx="5072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for</a:t>
            </a:r>
            <a:r>
              <a:rPr lang="zh-CN" altLang="zh-CN" sz="2000" dirty="0">
                <a:latin typeface="+mn-ea"/>
              </a:rPr>
              <a:t>循环嵌套就是指在</a:t>
            </a:r>
            <a:r>
              <a:rPr lang="en-US" altLang="zh-CN" sz="2000" dirty="0">
                <a:latin typeface="+mn-ea"/>
              </a:rPr>
              <a:t>for</a:t>
            </a:r>
            <a:r>
              <a:rPr lang="zh-CN" altLang="zh-CN" sz="2000" dirty="0">
                <a:latin typeface="+mn-ea"/>
              </a:rPr>
              <a:t>循环语句内部继续嵌套</a:t>
            </a:r>
            <a:r>
              <a:rPr lang="en-US" altLang="zh-CN" sz="2000" dirty="0">
                <a:latin typeface="+mn-ea"/>
              </a:rPr>
              <a:t>for</a:t>
            </a:r>
            <a:r>
              <a:rPr lang="zh-CN" altLang="zh-CN" sz="2000" dirty="0">
                <a:latin typeface="+mn-ea"/>
              </a:rPr>
              <a:t>循环语句。在循环嵌套结构中，把内部的循环语句叫做内层循环，把外层的循环语句叫做外层循环。</a:t>
            </a:r>
            <a:endParaRPr lang="en-US" altLang="zh-CN" sz="2000" dirty="0">
              <a:latin typeface="+mn-ea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04BD0C78-6F97-4057-B875-8E0DBCB343E5}"/>
              </a:ext>
            </a:extLst>
          </p:cNvPr>
          <p:cNvCxnSpPr>
            <a:cxnSpLocks/>
          </p:cNvCxnSpPr>
          <p:nvPr/>
        </p:nvCxnSpPr>
        <p:spPr>
          <a:xfrm>
            <a:off x="5986340" y="1589469"/>
            <a:ext cx="0" cy="4977028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xmlns="" id="{893A8C26-B21A-41A9-850C-5D06B19C575E}"/>
              </a:ext>
            </a:extLst>
          </p:cNvPr>
          <p:cNvSpPr txBox="1"/>
          <p:nvPr/>
        </p:nvSpPr>
        <p:spPr>
          <a:xfrm>
            <a:off x="6539508" y="1917076"/>
            <a:ext cx="5164811" cy="189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/>
              <a:t>在循环嵌套语句中，只有内层循环结束时，才可以完全跳出内层循环，转而继续执行外层循环结构中的其他语句，然后结束外层循环的当次循环，开始进入下一次循环。</a:t>
            </a:r>
          </a:p>
        </p:txBody>
      </p:sp>
    </p:spTree>
    <p:extLst>
      <p:ext uri="{BB962C8B-B14F-4D97-AF65-F5344CB8AC3E}">
        <p14:creationId xmlns:p14="http://schemas.microsoft.com/office/powerpoint/2010/main" val="41897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3.4.2 </a:t>
            </a:r>
            <a:r>
              <a:rPr lang="en-US" altLang="zh-CN" dirty="0"/>
              <a:t>for</a:t>
            </a:r>
            <a:r>
              <a:rPr lang="zh-CN" altLang="en-US" dirty="0"/>
              <a:t>循环嵌套</a:t>
            </a:r>
            <a:endParaRPr lang="zh-CN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8CD0D7E3-C2AD-4349-9E88-06658FF2D68A}"/>
              </a:ext>
            </a:extLst>
          </p:cNvPr>
          <p:cNvSpPr txBox="1"/>
          <p:nvPr/>
        </p:nvSpPr>
        <p:spPr>
          <a:xfrm>
            <a:off x="693473" y="2381783"/>
            <a:ext cx="487270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for </a:t>
            </a:r>
            <a:r>
              <a:rPr lang="en-US" altLang="zh-CN" sz="2000" dirty="0"/>
              <a:t> </a:t>
            </a:r>
            <a:r>
              <a:rPr lang="zh-CN" altLang="en-US" sz="2000" dirty="0"/>
              <a:t>循环变量</a:t>
            </a:r>
            <a:r>
              <a:rPr lang="en-US" altLang="zh-CN" sz="2000" dirty="0"/>
              <a:t>1</a:t>
            </a:r>
            <a:r>
              <a:rPr lang="zh-CN" altLang="en-US" sz="2000" dirty="0"/>
              <a:t>  </a:t>
            </a:r>
            <a:r>
              <a:rPr lang="en-US" altLang="zh-CN" sz="2000" b="1" dirty="0"/>
              <a:t>in  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遍历结构</a:t>
            </a:r>
            <a:r>
              <a:rPr lang="en-US" altLang="zh-CN" sz="2000" dirty="0" smtClean="0"/>
              <a:t>1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</a:t>
            </a:r>
            <a:r>
              <a:rPr lang="zh-CN" altLang="en-US" sz="2000" dirty="0" smtClean="0"/>
              <a:t>循环体语句块</a:t>
            </a:r>
            <a:r>
              <a:rPr lang="en-US" altLang="zh-CN" sz="20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………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</a:t>
            </a:r>
            <a:r>
              <a:rPr lang="en-US" altLang="zh-CN" sz="2000" b="1" dirty="0"/>
              <a:t>for   </a:t>
            </a:r>
            <a:r>
              <a:rPr lang="zh-CN" altLang="en-US" sz="2000" dirty="0"/>
              <a:t>循环变量</a:t>
            </a:r>
            <a:r>
              <a:rPr lang="en-US" altLang="zh-CN" sz="2000" dirty="0"/>
              <a:t>2</a:t>
            </a:r>
            <a:r>
              <a:rPr lang="zh-CN" altLang="en-US" sz="2000" dirty="0"/>
              <a:t>  </a:t>
            </a:r>
            <a:r>
              <a:rPr lang="en-US" altLang="zh-CN" sz="2000" b="1" dirty="0"/>
              <a:t>in  </a:t>
            </a:r>
            <a:r>
              <a:rPr lang="en-US" altLang="zh-CN" sz="2000" dirty="0"/>
              <a:t> </a:t>
            </a:r>
            <a:r>
              <a:rPr lang="zh-CN" altLang="en-US" sz="2000" dirty="0" smtClean="0"/>
              <a:t>遍历结构</a:t>
            </a:r>
            <a:r>
              <a:rPr lang="en-US" altLang="zh-CN" sz="2000" dirty="0" smtClean="0"/>
              <a:t>2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        </a:t>
            </a:r>
            <a:r>
              <a:rPr lang="zh-CN" altLang="en-US" sz="2000" dirty="0" smtClean="0"/>
              <a:t>循环体语句块</a:t>
            </a:r>
            <a:r>
              <a:rPr lang="en-US" altLang="zh-CN" sz="2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………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………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xmlns="" id="{119A6E9A-A2E5-49C5-B31C-87162D8A165E}"/>
              </a:ext>
            </a:extLst>
          </p:cNvPr>
          <p:cNvSpPr txBox="1"/>
          <p:nvPr/>
        </p:nvSpPr>
        <p:spPr>
          <a:xfrm>
            <a:off x="456371" y="5563025"/>
            <a:ext cx="562141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循环体语句</a:t>
            </a:r>
            <a:r>
              <a:rPr lang="en-US" altLang="zh-CN" dirty="0"/>
              <a:t>1</a:t>
            </a:r>
            <a:r>
              <a:rPr lang="zh-CN" altLang="en-US" dirty="0"/>
              <a:t>每执行</a:t>
            </a:r>
            <a:r>
              <a:rPr lang="zh-CN" altLang="en-US" b="1" dirty="0">
                <a:solidFill>
                  <a:srgbClr val="7030A0"/>
                </a:solidFill>
              </a:rPr>
              <a:t>一</a:t>
            </a:r>
            <a:r>
              <a:rPr lang="zh-CN" altLang="en-US" dirty="0"/>
              <a:t>次</a:t>
            </a:r>
            <a:r>
              <a:rPr lang="zh-CN" altLang="en-US" dirty="0" smtClean="0"/>
              <a:t>，循环体语句块</a:t>
            </a:r>
            <a:r>
              <a:rPr lang="en-US" altLang="zh-CN" dirty="0" smtClean="0"/>
              <a:t>2</a:t>
            </a:r>
            <a:r>
              <a:rPr lang="zh-CN" altLang="en-US" dirty="0" smtClean="0"/>
              <a:t>执行</a:t>
            </a:r>
            <a:r>
              <a:rPr lang="zh-CN" altLang="en-US" b="1" dirty="0">
                <a:solidFill>
                  <a:srgbClr val="7030A0"/>
                </a:solidFill>
              </a:rPr>
              <a:t>多</a:t>
            </a:r>
            <a:r>
              <a:rPr lang="zh-CN" altLang="en-US" dirty="0"/>
              <a:t>次</a:t>
            </a:r>
            <a:endParaRPr lang="en-US" altLang="zh-CN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xmlns="" id="{04BD0C78-6F97-4057-B875-8E0DBCB343E5}"/>
              </a:ext>
            </a:extLst>
          </p:cNvPr>
          <p:cNvCxnSpPr>
            <a:cxnSpLocks/>
          </p:cNvCxnSpPr>
          <p:nvPr/>
        </p:nvCxnSpPr>
        <p:spPr>
          <a:xfrm>
            <a:off x="5986340" y="1589469"/>
            <a:ext cx="0" cy="4977028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循环嵌套语句语法格式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02" y="1589470"/>
            <a:ext cx="5036561" cy="448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3.4.2 for</a:t>
            </a:r>
            <a:r>
              <a:rPr lang="zh-CN" altLang="en-US" dirty="0"/>
              <a:t>循环嵌套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478818"/>
            <a:ext cx="5525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ea"/>
              </a:rPr>
              <a:t>[</a:t>
            </a:r>
            <a:r>
              <a:rPr lang="zh-CN" altLang="zh-CN" sz="2000" b="1" dirty="0">
                <a:latin typeface="+mn-ea"/>
              </a:rPr>
              <a:t>例</a:t>
            </a:r>
            <a:r>
              <a:rPr lang="en-US" altLang="zh-CN" sz="2000" b="1" dirty="0">
                <a:latin typeface="+mn-ea"/>
              </a:rPr>
              <a:t>3.23] </a:t>
            </a:r>
            <a:r>
              <a:rPr lang="zh-CN" altLang="zh-CN" sz="2000" dirty="0">
                <a:latin typeface="+mn-ea"/>
              </a:rPr>
              <a:t>编写程序，输出九九乘法表。</a:t>
            </a:r>
          </a:p>
        </p:txBody>
      </p:sp>
      <p:sp>
        <p:nvSpPr>
          <p:cNvPr id="3" name="矩形 2"/>
          <p:cNvSpPr/>
          <p:nvPr/>
        </p:nvSpPr>
        <p:spPr>
          <a:xfrm>
            <a:off x="844876" y="3293278"/>
            <a:ext cx="42506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fact=1    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range(1,10): </a:t>
            </a:r>
            <a:endParaRPr lang="en-US" altLang="zh-CN" dirty="0" smtClean="0"/>
          </a:p>
          <a:p>
            <a:r>
              <a:rPr lang="en-US" altLang="zh-CN" dirty="0" smtClean="0"/>
              <a:t>     for </a:t>
            </a:r>
            <a:r>
              <a:rPr lang="en-US" altLang="zh-CN" dirty="0"/>
              <a:t>j in range(1,i+1): </a:t>
            </a:r>
            <a:endParaRPr lang="en-US" altLang="zh-CN" dirty="0" smtClean="0"/>
          </a:p>
          <a:p>
            <a:r>
              <a:rPr lang="en-US" altLang="zh-CN" dirty="0" smtClean="0"/>
              <a:t>         fact=j*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        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     print</a:t>
            </a:r>
            <a:r>
              <a:rPr lang="en-US" altLang="zh-CN" dirty="0"/>
              <a:t>('%d*%d=%d'%(</a:t>
            </a:r>
            <a:r>
              <a:rPr lang="en-US" altLang="zh-CN" dirty="0" err="1"/>
              <a:t>i,j,fact</a:t>
            </a:r>
            <a:r>
              <a:rPr lang="en-US" altLang="zh-CN" dirty="0"/>
              <a:t>),end="\t") </a:t>
            </a:r>
            <a:endParaRPr lang="en-US" altLang="zh-CN" dirty="0" smtClean="0"/>
          </a:p>
          <a:p>
            <a:r>
              <a:rPr lang="en-US" altLang="zh-CN" dirty="0" smtClean="0"/>
              <a:t>     print</a:t>
            </a:r>
            <a:r>
              <a:rPr lang="en-US" altLang="zh-CN" dirty="0"/>
              <a:t>() 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304" y="1635125"/>
            <a:ext cx="4810796" cy="4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96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3.4.2 for</a:t>
            </a:r>
            <a:r>
              <a:rPr lang="zh-CN" altLang="en-US" dirty="0"/>
              <a:t>循环嵌套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478818"/>
            <a:ext cx="5525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3.24] </a:t>
            </a:r>
            <a:r>
              <a:rPr lang="zh-CN" altLang="zh-CN" sz="2000" dirty="0"/>
              <a:t>编写程序，打印如下图</a:t>
            </a:r>
            <a:r>
              <a:rPr lang="en-US" altLang="zh-CN" sz="2000" dirty="0"/>
              <a:t>3-26</a:t>
            </a:r>
            <a:r>
              <a:rPr lang="zh-CN" altLang="zh-CN" sz="2000" dirty="0"/>
              <a:t>所示的星号。</a:t>
            </a:r>
          </a:p>
        </p:txBody>
      </p:sp>
      <p:sp>
        <p:nvSpPr>
          <p:cNvPr id="3" name="矩形 2"/>
          <p:cNvSpPr/>
          <p:nvPr/>
        </p:nvSpPr>
        <p:spPr>
          <a:xfrm>
            <a:off x="612851" y="3684486"/>
            <a:ext cx="42506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range(1,6): </a:t>
            </a:r>
            <a:endParaRPr lang="zh-CN" altLang="zh-CN" dirty="0"/>
          </a:p>
          <a:p>
            <a:r>
              <a:rPr lang="en-US" altLang="zh-CN" dirty="0"/>
              <a:t>   for t in range(1,6-i): </a:t>
            </a:r>
            <a:endParaRPr lang="zh-CN" altLang="zh-CN" dirty="0"/>
          </a:p>
          <a:p>
            <a:r>
              <a:rPr lang="en-US" altLang="zh-CN" dirty="0"/>
              <a:t>      print(" ",end=" ") </a:t>
            </a:r>
            <a:endParaRPr lang="zh-CN" altLang="zh-CN" dirty="0"/>
          </a:p>
          <a:p>
            <a:r>
              <a:rPr lang="en-US" altLang="zh-CN" dirty="0"/>
              <a:t>   for j in range(1,2*</a:t>
            </a:r>
            <a:r>
              <a:rPr lang="en-US" altLang="zh-CN" dirty="0" err="1"/>
              <a:t>i</a:t>
            </a:r>
            <a:r>
              <a:rPr lang="en-US" altLang="zh-CN" dirty="0"/>
              <a:t>): </a:t>
            </a:r>
            <a:endParaRPr lang="zh-CN" altLang="zh-CN" dirty="0"/>
          </a:p>
          <a:p>
            <a:r>
              <a:rPr lang="en-US" altLang="zh-CN" dirty="0"/>
              <a:t>      print("*",end=" ") </a:t>
            </a:r>
            <a:endParaRPr lang="zh-CN" altLang="zh-CN" dirty="0"/>
          </a:p>
          <a:p>
            <a:r>
              <a:rPr lang="en-US" altLang="zh-CN" dirty="0"/>
              <a:t>   print() </a:t>
            </a:r>
            <a:endParaRPr lang="zh-CN" altLang="zh-CN" dirty="0"/>
          </a:p>
        </p:txBody>
      </p:sp>
      <p:pic>
        <p:nvPicPr>
          <p:cNvPr id="9" name="图片 8" descr="C:\Users\ADMINI~1.I95\AppData\Local\Temp\1615000783(1)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51" b="-1"/>
          <a:stretch/>
        </p:blipFill>
        <p:spPr bwMode="auto">
          <a:xfrm>
            <a:off x="4496890" y="3065361"/>
            <a:ext cx="1285875" cy="6191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350" y="1157193"/>
            <a:ext cx="447737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3.4.2 for</a:t>
            </a:r>
            <a:r>
              <a:rPr lang="zh-CN" altLang="en-US" dirty="0"/>
              <a:t>循环嵌套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478818"/>
            <a:ext cx="55255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3.25] </a:t>
            </a:r>
            <a:r>
              <a:rPr lang="zh-CN" altLang="zh-CN" sz="2000" dirty="0"/>
              <a:t>编写程序，打印输出</a:t>
            </a:r>
            <a:r>
              <a:rPr lang="en-US" altLang="zh-CN" sz="2000" dirty="0"/>
              <a:t>1!</a:t>
            </a:r>
            <a:r>
              <a:rPr lang="zh-CN" altLang="zh-CN" sz="2000" dirty="0"/>
              <a:t>—</a:t>
            </a:r>
            <a:r>
              <a:rPr lang="en-US" altLang="zh-CN" sz="2000" dirty="0"/>
              <a:t>10!</a:t>
            </a:r>
            <a:r>
              <a:rPr lang="zh-CN" altLang="zh-CN" sz="2000" dirty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844876" y="3293278"/>
            <a:ext cx="42506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for n in range(1,11):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fact=1  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for </a:t>
            </a:r>
            <a:r>
              <a:rPr lang="en-US" altLang="zh-CN" dirty="0"/>
              <a:t>j in range(1,n+1): 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  fact=fact*j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print</a:t>
            </a:r>
            <a:r>
              <a:rPr lang="en-US" altLang="zh-CN" dirty="0"/>
              <a:t>("%d!=%.2f"%(</a:t>
            </a:r>
            <a:r>
              <a:rPr lang="en-US" altLang="zh-CN" dirty="0" err="1"/>
              <a:t>n,fact</a:t>
            </a:r>
            <a:r>
              <a:rPr lang="en-US" altLang="zh-CN" dirty="0"/>
              <a:t>)) 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77" y="1715553"/>
            <a:ext cx="4467849" cy="420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4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矩形 2"/>
          <p:cNvSpPr/>
          <p:nvPr/>
        </p:nvSpPr>
        <p:spPr>
          <a:xfrm>
            <a:off x="6931510" y="1992002"/>
            <a:ext cx="38261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for i in range(1,6):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for j in range(1,6):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    print("*",end=" ");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   print()</a:t>
            </a:r>
            <a:endParaRPr lang="zh-CN" altLang="en-US" dirty="0"/>
          </a:p>
        </p:txBody>
      </p:sp>
      <p:sp>
        <p:nvSpPr>
          <p:cNvPr id="4" name="TextBox 10"/>
          <p:cNvSpPr txBox="1">
            <a:spLocks noChangeArrowheads="1"/>
          </p:cNvSpPr>
          <p:nvPr/>
        </p:nvSpPr>
        <p:spPr bwMode="auto">
          <a:xfrm>
            <a:off x="1727738" y="2724524"/>
            <a:ext cx="159637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*  *  *  *  * 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*  *  *  *  * 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*  *  *  *  * 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*  *  *  *  *  </a:t>
            </a:r>
          </a:p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*  *  *  *  *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9167" y="1992002"/>
            <a:ext cx="369260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输出如下图所示的图形：</a:t>
            </a:r>
          </a:p>
        </p:txBody>
      </p:sp>
      <p:cxnSp>
        <p:nvCxnSpPr>
          <p:cNvPr id="6" name="直接连接符 5"/>
          <p:cNvCxnSpPr>
            <a:cxnSpLocks/>
          </p:cNvCxnSpPr>
          <p:nvPr/>
        </p:nvCxnSpPr>
        <p:spPr>
          <a:xfrm>
            <a:off x="6088429" y="147687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27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3.4.3 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430581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循环语句语法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97944" y="177749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6893168" y="2092569"/>
            <a:ext cx="422030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       在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while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循环中，先判断条件表达的值是否为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True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，如果为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True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，则依次执行语句</a:t>
            </a:r>
            <a:r>
              <a:rPr lang="en-US" altLang="zh-CN" sz="1800" dirty="0" smtClean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、</a:t>
            </a:r>
            <a:r>
              <a:rPr lang="zh-CN" altLang="en-US" sz="1800" dirty="0" smtClean="0">
                <a:solidFill>
                  <a:prstClr val="black"/>
                </a:solidFill>
                <a:latin typeface="+mn-lt"/>
                <a:ea typeface="+mn-ea"/>
              </a:rPr>
              <a:t>语句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等直到循环体执行结束；然后重新回到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while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的第一行重新计算条件表达式的值，如果为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True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，再次执行语句</a:t>
            </a:r>
            <a:r>
              <a:rPr lang="en-US" altLang="zh-CN" sz="1800" dirty="0" smtClean="0">
                <a:solidFill>
                  <a:prstClr val="black"/>
                </a:solidFill>
                <a:latin typeface="+mn-lt"/>
                <a:ea typeface="+mn-ea"/>
              </a:rPr>
              <a:t>1</a:t>
            </a:r>
            <a:r>
              <a:rPr lang="zh-CN" altLang="en-US" sz="1800" dirty="0" smtClean="0">
                <a:solidFill>
                  <a:prstClr val="black"/>
                </a:solidFill>
                <a:latin typeface="+mn-lt"/>
                <a:ea typeface="+mn-ea"/>
              </a:rPr>
              <a:t>、语句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2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等。每次循环体执行结束都要重新计算条件表达式的值，直到表达式返回的值为</a:t>
            </a:r>
            <a:r>
              <a:rPr lang="en-US" altLang="zh-CN" sz="1800" dirty="0">
                <a:solidFill>
                  <a:prstClr val="black"/>
                </a:solidFill>
                <a:latin typeface="+mn-lt"/>
                <a:ea typeface="+mn-ea"/>
              </a:rPr>
              <a:t>False</a:t>
            </a:r>
            <a:r>
              <a:rPr lang="zh-CN" altLang="en-US" sz="1800" dirty="0">
                <a:solidFill>
                  <a:prstClr val="black"/>
                </a:solidFill>
                <a:latin typeface="+mn-lt"/>
                <a:ea typeface="+mn-ea"/>
              </a:rPr>
              <a:t>时结束循环。</a:t>
            </a:r>
            <a:endParaRPr lang="en-US" altLang="zh-CN" sz="1800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11" name="文本框 7"/>
          <p:cNvSpPr txBox="1">
            <a:spLocks noChangeArrowheads="1"/>
          </p:cNvSpPr>
          <p:nvPr/>
        </p:nvSpPr>
        <p:spPr bwMode="auto">
          <a:xfrm>
            <a:off x="6893168" y="1305719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noProof="0" dirty="0">
                <a:solidFill>
                  <a:srgbClr val="1B3868"/>
                </a:solidFill>
              </a:rPr>
              <a:t>说明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7016370" y="1763956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418002" y="3243430"/>
            <a:ext cx="33289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while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条件表达式：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+mn-ea"/>
              </a:rPr>
              <a:t>循环语句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1  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+mn-ea"/>
              </a:rPr>
              <a:t>循环语句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2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   … …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6076706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" idx="1"/>
          </p:cNvCxnSpPr>
          <p:nvPr/>
        </p:nvCxnSpPr>
        <p:spPr>
          <a:xfrm flipH="1">
            <a:off x="4021682" y="3609647"/>
            <a:ext cx="10004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22144" y="3424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冒号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97944" y="4269251"/>
            <a:ext cx="991007" cy="451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7944" y="4721071"/>
            <a:ext cx="9910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6462" y="462511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缩进</a:t>
            </a:r>
          </a:p>
        </p:txBody>
      </p:sp>
      <p:sp>
        <p:nvSpPr>
          <p:cNvPr id="2" name="矩形 1"/>
          <p:cNvSpPr/>
          <p:nvPr/>
        </p:nvSpPr>
        <p:spPr>
          <a:xfrm>
            <a:off x="697944" y="2002133"/>
            <a:ext cx="50627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把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需要在编写程序中提供根据条件进行判断决定是否继续执行循环的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</a:t>
            </a:r>
            <a:r>
              <a:rPr lang="zh-CN" altLang="en-US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句</a:t>
            </a:r>
            <a:r>
              <a:rPr lang="zh-CN" altLang="zh-CN" sz="2000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“无限循环”，也称作“条件循环”。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8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3.4.3 </a:t>
            </a:r>
            <a:r>
              <a:rPr lang="en-US" altLang="zh-CN" dirty="0"/>
              <a:t>while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430581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循环语句语法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格式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97944" y="177749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1418002" y="2394344"/>
            <a:ext cx="33289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while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条件表达式：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+mn-ea"/>
              </a:rPr>
              <a:t>循环语句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1    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+mn-ea"/>
              </a:rPr>
              <a:t>循环语句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2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   … …</a:t>
            </a:r>
          </a:p>
        </p:txBody>
      </p:sp>
      <p:cxnSp>
        <p:nvCxnSpPr>
          <p:cNvPr id="9" name="直接连接符 8"/>
          <p:cNvCxnSpPr>
            <a:cxnSpLocks/>
          </p:cNvCxnSpPr>
          <p:nvPr/>
        </p:nvCxnSpPr>
        <p:spPr>
          <a:xfrm>
            <a:off x="6076706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4" idx="1"/>
          </p:cNvCxnSpPr>
          <p:nvPr/>
        </p:nvCxnSpPr>
        <p:spPr>
          <a:xfrm flipH="1">
            <a:off x="4021682" y="2760561"/>
            <a:ext cx="100046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022144" y="2575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冒号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97944" y="3420165"/>
            <a:ext cx="991007" cy="4518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97944" y="3871985"/>
            <a:ext cx="99100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6462" y="37760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缩进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275" y="2103121"/>
            <a:ext cx="4000651" cy="20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1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86734" y="2107643"/>
            <a:ext cx="49075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/>
              <a:t>伪代码是介于自然语言与编程语言之间</a:t>
            </a:r>
            <a:r>
              <a:rPr lang="zh-CN" altLang="zh-CN" sz="2000" dirty="0" smtClean="0"/>
              <a:t>的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/>
              <a:t>一种算法</a:t>
            </a:r>
            <a:r>
              <a:rPr lang="zh-CN" altLang="zh-CN" sz="2000" dirty="0"/>
              <a:t>和程序描述语言。</a:t>
            </a:r>
            <a:endParaRPr lang="en-US" altLang="zh-CN" sz="2000" dirty="0" smtClean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326776" y="1732001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</a:t>
            </a:r>
            <a:r>
              <a:rPr lang="zh-CN" altLang="zh-CN" dirty="0" smtClean="0"/>
              <a:t>.</a:t>
            </a:r>
            <a:r>
              <a:rPr lang="en-US" altLang="zh-CN" dirty="0" smtClean="0"/>
              <a:t>2</a:t>
            </a:r>
            <a:r>
              <a:rPr lang="zh-CN" altLang="zh-CN" dirty="0" smtClean="0"/>
              <a:t>  </a:t>
            </a:r>
            <a:r>
              <a:rPr lang="zh-CN" altLang="en-US" dirty="0" smtClean="0"/>
              <a:t>程序的描述方式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635732" y="1361310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伪代码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726929" y="1797483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86734" y="4126465"/>
            <a:ext cx="24488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伪代码：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x←y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x←20*(y+1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）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x←y←30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36380" y="4128783"/>
            <a:ext cx="262435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Python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语言语句：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20*(y+1)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y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=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30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95749" y="1530871"/>
            <a:ext cx="4236441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/>
              <a:t>输入</a:t>
            </a:r>
            <a:r>
              <a:rPr lang="en-US" altLang="zh-CN" sz="2000" dirty="0"/>
              <a:t>3</a:t>
            </a:r>
            <a:r>
              <a:rPr lang="zh-CN" altLang="en-US" sz="2000" dirty="0"/>
              <a:t>个数，打印输出其中最大的</a:t>
            </a:r>
            <a:r>
              <a:rPr lang="zh-CN" altLang="en-US" sz="2000" dirty="0" smtClean="0"/>
              <a:t>数的</a:t>
            </a:r>
            <a:r>
              <a:rPr lang="zh-CN" altLang="en-US" sz="2000" dirty="0"/>
              <a:t>伪代码表示：</a:t>
            </a:r>
            <a:endParaRPr kumimoji="0" lang="en-US" altLang="zh-CN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itchFamily="49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Begin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（算法开始）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输入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，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A&gt;B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则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A→Max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否则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B→Max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IF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C&gt;Max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则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C→Max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Print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Max</a:t>
            </a:r>
            <a:endParaRPr kumimoji="0" lang="zh-CN" alt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End</a:t>
            </a:r>
            <a:r>
              <a:rPr kumimoji="0" lang="zh-CN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宋体" pitchFamily="2" charset="-122"/>
                <a:cs typeface="宋体" pitchFamily="2" charset="-122"/>
              </a:rPr>
              <a:t> </a:t>
            </a: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宋体" pitchFamily="2" charset="-122"/>
                <a:cs typeface="宋体" pitchFamily="2" charset="-122"/>
              </a:rPr>
              <a:t>（算法结束）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56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3.4.3 while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48639" y="2374314"/>
                <a:ext cx="565621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/>
                  <a:t>[</a:t>
                </a:r>
                <a:r>
                  <a:rPr lang="zh-CN" altLang="zh-CN" sz="2000" b="1" dirty="0"/>
                  <a:t>例</a:t>
                </a:r>
                <a:r>
                  <a:rPr lang="en-US" altLang="zh-CN" sz="2000" b="1" dirty="0"/>
                  <a:t>3.26] </a:t>
                </a:r>
                <a:r>
                  <a:rPr lang="zh-CN" altLang="zh-CN" sz="2000" dirty="0"/>
                  <a:t>编写程序，求</a:t>
                </a:r>
                <a:r>
                  <a:rPr lang="en-US" altLang="zh-CN" sz="2000" dirty="0"/>
                  <a:t>s=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0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:r>
                  <a:rPr lang="zh-CN" altLang="zh-CN" sz="2000" dirty="0"/>
                  <a:t>当</a:t>
                </a:r>
                <a:r>
                  <a:rPr lang="en-US" altLang="zh-CN" sz="2000" dirty="0"/>
                  <a:t>s&gt;=1000</a:t>
                </a:r>
                <a:r>
                  <a:rPr lang="zh-CN" altLang="zh-CN" sz="2000" dirty="0"/>
                  <a:t>时，打印输出</a:t>
                </a:r>
                <a:r>
                  <a:rPr lang="en-US" altLang="zh-CN" sz="2000" dirty="0" err="1"/>
                  <a:t>i</a:t>
                </a:r>
                <a:r>
                  <a:rPr lang="zh-CN" altLang="zh-CN" sz="2000" dirty="0"/>
                  <a:t>的值。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2374314"/>
                <a:ext cx="5656218" cy="707886"/>
              </a:xfrm>
              <a:prstGeom prst="rect">
                <a:avLst/>
              </a:prstGeom>
              <a:blipFill>
                <a:blip r:embed="rId2"/>
                <a:stretch>
                  <a:fillRect l="-1078" t="-69231" r="-970" b="-5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44876" y="3293278"/>
            <a:ext cx="20681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s=0 </a:t>
            </a:r>
            <a:endParaRPr lang="zh-CN" altLang="zh-CN" dirty="0"/>
          </a:p>
          <a:p>
            <a:r>
              <a:rPr lang="en-US" altLang="zh-CN" dirty="0" err="1"/>
              <a:t>i</a:t>
            </a:r>
            <a:r>
              <a:rPr lang="en-US" altLang="zh-CN" dirty="0"/>
              <a:t>=1 </a:t>
            </a:r>
            <a:endParaRPr lang="zh-CN" altLang="zh-CN" dirty="0"/>
          </a:p>
          <a:p>
            <a:r>
              <a:rPr lang="en-US" altLang="zh-CN" dirty="0"/>
              <a:t>while s&lt;1000: </a:t>
            </a:r>
            <a:endParaRPr lang="zh-CN" altLang="zh-CN" dirty="0"/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  </a:t>
            </a:r>
            <a:endParaRPr lang="zh-CN" altLang="zh-CN" dirty="0"/>
          </a:p>
          <a:p>
            <a:r>
              <a:rPr lang="en-US" altLang="zh-CN" dirty="0"/>
              <a:t>print(s,i-1) 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157" y="1968500"/>
            <a:ext cx="4515480" cy="358321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634224" y="3483251"/>
            <a:ext cx="2190206" cy="1477328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s=0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 s&gt;=1000: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s=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s+i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=i+1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32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3.4.3 while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374314"/>
            <a:ext cx="565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 </a:t>
            </a:r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3.27] </a:t>
            </a:r>
            <a:r>
              <a:rPr lang="zh-CN" altLang="zh-CN" dirty="0"/>
              <a:t>利用格里高利公式求</a:t>
            </a:r>
            <a:r>
              <a:rPr lang="en-US" altLang="zh-CN" dirty="0"/>
              <a:t>pi</a:t>
            </a:r>
            <a:r>
              <a:rPr lang="zh-CN" altLang="zh-CN" dirty="0"/>
              <a:t>的近视值，要求精确到最后一项的绝对值小于</a:t>
            </a:r>
            <a:r>
              <a:rPr lang="en-US" altLang="zh-CN" dirty="0"/>
              <a:t>10</a:t>
            </a:r>
            <a:r>
              <a:rPr lang="en-US" altLang="zh-CN" baseline="30000" dirty="0"/>
              <a:t>-4</a:t>
            </a:r>
            <a:r>
              <a:rPr lang="zh-CN" altLang="zh-CN" dirty="0"/>
              <a:t>，并统计一共累加了多少项。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29" y="1968500"/>
            <a:ext cx="3960631" cy="3922849"/>
          </a:xfrm>
          <a:prstGeom prst="rect">
            <a:avLst/>
          </a:prstGeom>
        </p:spPr>
      </p:pic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889779" y="322199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解题思路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89779" y="3668172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4919" y="3934474"/>
            <a:ext cx="5659938" cy="82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假设用变量</a:t>
            </a:r>
            <a:r>
              <a:rPr lang="en-US" altLang="zh-CN" dirty="0"/>
              <a:t>sum</a:t>
            </a:r>
            <a:r>
              <a:rPr lang="zh-CN" altLang="zh-CN" dirty="0"/>
              <a:t>来表示</a:t>
            </a:r>
            <a:r>
              <a:rPr lang="en-US" altLang="zh-CN" dirty="0"/>
              <a:t>pi/4</a:t>
            </a:r>
            <a:r>
              <a:rPr lang="zh-CN" altLang="zh-CN" dirty="0"/>
              <a:t>，分母用变量</a:t>
            </a:r>
            <a:r>
              <a:rPr lang="en-US" altLang="zh-CN" dirty="0"/>
              <a:t>n</a:t>
            </a:r>
            <a:r>
              <a:rPr lang="zh-CN" altLang="zh-CN" dirty="0"/>
              <a:t>来表示，分子用变量</a:t>
            </a:r>
            <a:r>
              <a:rPr lang="en-US" altLang="zh-CN" dirty="0"/>
              <a:t>flag</a:t>
            </a:r>
            <a:r>
              <a:rPr lang="zh-CN" altLang="zh-CN" dirty="0"/>
              <a:t>来表示，格里高利公式中具体的某一项内容可以用变量</a:t>
            </a:r>
            <a:r>
              <a:rPr lang="en-US" altLang="zh-CN" dirty="0"/>
              <a:t>item</a:t>
            </a:r>
            <a:r>
              <a:rPr lang="zh-CN" altLang="zh-CN" dirty="0"/>
              <a:t>来表示。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675" y="4880483"/>
            <a:ext cx="5034393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累加到最后一项的绝对值小于</a:t>
            </a:r>
            <a:r>
              <a:rPr lang="en-US" altLang="zh-CN" dirty="0"/>
              <a:t>10</a:t>
            </a:r>
            <a:r>
              <a:rPr lang="en-US" altLang="zh-CN" baseline="30000" dirty="0"/>
              <a:t>-4</a:t>
            </a:r>
            <a:r>
              <a:rPr lang="zh-CN" altLang="zh-CN" dirty="0"/>
              <a:t>，可以用表达式</a:t>
            </a:r>
            <a:r>
              <a:rPr lang="en-US" altLang="zh-CN" dirty="0"/>
              <a:t>item&lt;0.0001</a:t>
            </a:r>
            <a:r>
              <a:rPr lang="zh-CN" altLang="zh-CN" dirty="0"/>
              <a:t>。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82346" y="5731899"/>
            <a:ext cx="5034393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 smtClean="0"/>
              <a:t>定义变量</a:t>
            </a:r>
            <a:r>
              <a:rPr lang="en-US" altLang="zh-CN" dirty="0"/>
              <a:t>count</a:t>
            </a:r>
            <a:r>
              <a:rPr lang="zh-CN" altLang="zh-CN" dirty="0"/>
              <a:t>来存放累加的项数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74353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3.4.3 while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4997894" y="1804194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374314"/>
            <a:ext cx="41148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 </a:t>
            </a:r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3.27] </a:t>
            </a:r>
            <a:r>
              <a:rPr lang="zh-CN" altLang="zh-CN" dirty="0"/>
              <a:t>利用格里高利公式求</a:t>
            </a:r>
            <a:r>
              <a:rPr lang="en-US" altLang="zh-CN" dirty="0"/>
              <a:t>pi</a:t>
            </a:r>
            <a:r>
              <a:rPr lang="zh-CN" altLang="zh-CN" dirty="0"/>
              <a:t>的近视值，要求精确到最后一项的绝对值小于</a:t>
            </a:r>
            <a:r>
              <a:rPr lang="en-US" altLang="zh-CN" dirty="0"/>
              <a:t>10</a:t>
            </a:r>
            <a:r>
              <a:rPr lang="en-US" altLang="zh-CN" baseline="30000" dirty="0"/>
              <a:t>-4</a:t>
            </a:r>
            <a:r>
              <a:rPr lang="zh-CN" altLang="zh-CN" dirty="0"/>
              <a:t>，并统计一共累加了多少项。</a:t>
            </a:r>
          </a:p>
        </p:txBody>
      </p:sp>
      <p:sp>
        <p:nvSpPr>
          <p:cNvPr id="3" name="矩形 2"/>
          <p:cNvSpPr/>
          <p:nvPr/>
        </p:nvSpPr>
        <p:spPr>
          <a:xfrm>
            <a:off x="5185954" y="1804194"/>
            <a:ext cx="62309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math import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fabs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sum=0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count=0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item=1.0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n=1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flag=1.0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 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fabs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(item))&gt;=0.0001: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item=flag/n 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sum=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sum+item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400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count=count+1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flag=-flag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n=n+2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print("pi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的近视值为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:{:.2f}".format(4*sum))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共累加了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%d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项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"%(count))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6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3.4.3 while</a:t>
            </a:r>
            <a:r>
              <a:rPr lang="zh-CN" altLang="en-US" dirty="0"/>
              <a:t>循环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374314"/>
            <a:ext cx="5656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3.28] </a:t>
            </a:r>
            <a:r>
              <a:rPr lang="zh-CN" altLang="zh-CN" dirty="0"/>
              <a:t>编写程序，求整数</a:t>
            </a:r>
            <a:r>
              <a:rPr lang="en-US" altLang="zh-CN" dirty="0"/>
              <a:t>n!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889779" y="322199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解题思路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89779" y="3668172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4919" y="3934474"/>
            <a:ext cx="5659938" cy="3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求某个数</a:t>
            </a:r>
            <a:r>
              <a:rPr lang="en-US" altLang="zh-CN" dirty="0"/>
              <a:t>n</a:t>
            </a:r>
            <a:r>
              <a:rPr lang="zh-CN" altLang="zh-CN" dirty="0"/>
              <a:t>的阶乘就是计算“</a:t>
            </a:r>
            <a:r>
              <a:rPr lang="en-US" altLang="zh-CN" dirty="0"/>
              <a:t>1*2*3*…*n</a:t>
            </a:r>
            <a:r>
              <a:rPr lang="zh-CN" altLang="zh-CN" dirty="0"/>
              <a:t>的累计</a:t>
            </a:r>
            <a:r>
              <a:rPr lang="zh-CN" altLang="zh-CN" dirty="0" smtClean="0"/>
              <a:t>乘积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01675" y="4651709"/>
            <a:ext cx="534642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 smtClean="0"/>
              <a:t>假设用</a:t>
            </a:r>
            <a:r>
              <a:rPr lang="zh-CN" altLang="zh-CN" dirty="0"/>
              <a:t>变量</a:t>
            </a:r>
            <a:r>
              <a:rPr lang="en-US" altLang="zh-CN" dirty="0"/>
              <a:t>fact</a:t>
            </a:r>
            <a:r>
              <a:rPr lang="zh-CN" altLang="zh-CN" dirty="0"/>
              <a:t>来存放</a:t>
            </a:r>
            <a:r>
              <a:rPr lang="en-US" altLang="zh-CN" dirty="0"/>
              <a:t>n!</a:t>
            </a:r>
            <a:r>
              <a:rPr lang="zh-CN" altLang="zh-CN" dirty="0"/>
              <a:t>，</a:t>
            </a:r>
            <a:r>
              <a:rPr lang="en-US" altLang="zh-CN" dirty="0"/>
              <a:t>fact</a:t>
            </a:r>
            <a:r>
              <a:rPr lang="zh-CN" altLang="zh-CN" dirty="0"/>
              <a:t>的初始值必须为</a:t>
            </a:r>
            <a:r>
              <a:rPr lang="en-US" altLang="zh-CN" dirty="0" smtClean="0"/>
              <a:t>1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44919" y="5403727"/>
            <a:ext cx="5659939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可以用变量</a:t>
            </a:r>
            <a:r>
              <a:rPr lang="en-US" altLang="zh-CN" dirty="0" err="1"/>
              <a:t>i</a:t>
            </a:r>
            <a:r>
              <a:rPr lang="zh-CN" altLang="zh-CN" dirty="0"/>
              <a:t>来控制</a:t>
            </a:r>
            <a:r>
              <a:rPr lang="en-US" altLang="zh-CN" dirty="0"/>
              <a:t>n</a:t>
            </a:r>
            <a:r>
              <a:rPr lang="zh-CN" altLang="zh-CN" dirty="0"/>
              <a:t>的变化，</a:t>
            </a:r>
            <a:r>
              <a:rPr lang="en-US" altLang="zh-CN" dirty="0"/>
              <a:t>n</a:t>
            </a:r>
            <a:r>
              <a:rPr lang="zh-CN" altLang="zh-CN" dirty="0"/>
              <a:t>的取值范围应该从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n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7012" y="2374314"/>
            <a:ext cx="50134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fact=1    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  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n=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(input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请输入整数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的值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"))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&lt;=n: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fact=fact*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=i+1 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("%d!=%.2f"%(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n,fact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35698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</a:t>
            </a:r>
            <a:r>
              <a:rPr lang="zh-CN" altLang="zh-CN" dirty="0"/>
              <a:t>while循环嵌套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2349" y="1900554"/>
            <a:ext cx="48667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while</a:t>
            </a:r>
            <a:r>
              <a:rPr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循环语句中再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  <a:ea typeface="+mn-ea"/>
              </a:rPr>
              <a:t>嵌套</a:t>
            </a:r>
            <a:r>
              <a:rPr lang="en-US" altLang="zh-CN" sz="2000" dirty="0" smtClean="0">
                <a:latin typeface="+mn-ea"/>
                <a:ea typeface="+mn-ea"/>
              </a:rPr>
              <a:t>while</a:t>
            </a:r>
            <a:r>
              <a:rPr lang="zh-CN" altLang="zh-CN" sz="2000" dirty="0">
                <a:latin typeface="+mn-ea"/>
                <a:ea typeface="+mn-ea"/>
              </a:rPr>
              <a:t>循环结构或其他循环结构</a:t>
            </a:r>
            <a:endParaRPr lang="zh-CN" altLang="en-US" sz="20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cxnSp>
        <p:nvCxnSpPr>
          <p:cNvPr id="16" name="直接连接符 15"/>
          <p:cNvCxnSpPr>
            <a:cxnSpLocks/>
          </p:cNvCxnSpPr>
          <p:nvPr/>
        </p:nvCxnSpPr>
        <p:spPr>
          <a:xfrm>
            <a:off x="5359460" y="159790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0"/>
          <p:cNvSpPr txBox="1">
            <a:spLocks noChangeArrowheads="1"/>
          </p:cNvSpPr>
          <p:nvPr/>
        </p:nvSpPr>
        <p:spPr bwMode="auto">
          <a:xfrm>
            <a:off x="1005063" y="2679134"/>
            <a:ext cx="332890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while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条件表达式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：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+mn-ea"/>
              </a:rPr>
              <a:t>循环体语句块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1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   while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条件表达式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+mn-ea"/>
              </a:rPr>
              <a:t>：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         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+mn-ea"/>
              </a:rPr>
              <a:t>循环体语句块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  <a:ea typeface="+mn-ea"/>
              </a:rPr>
              <a:t>2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+mn-ea"/>
              </a:rPr>
              <a:t>    … 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9DD1950D-333F-4F05-920D-4B08A4C119B7}"/>
              </a:ext>
            </a:extLst>
          </p:cNvPr>
          <p:cNvSpPr txBox="1"/>
          <p:nvPr/>
        </p:nvSpPr>
        <p:spPr>
          <a:xfrm>
            <a:off x="397639" y="5699356"/>
            <a:ext cx="4551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7030A0"/>
                </a:solidFill>
              </a:rPr>
              <a:t>语句块</a:t>
            </a:r>
            <a:r>
              <a:rPr lang="en-US" altLang="zh-CN" b="1" dirty="0" smtClean="0">
                <a:solidFill>
                  <a:srgbClr val="7030A0"/>
                </a:solidFill>
              </a:rPr>
              <a:t>1</a:t>
            </a:r>
            <a:r>
              <a:rPr lang="zh-CN" altLang="en-US" b="1" dirty="0">
                <a:solidFill>
                  <a:srgbClr val="7030A0"/>
                </a:solidFill>
              </a:rPr>
              <a:t>每执行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b="1" dirty="0">
                <a:solidFill>
                  <a:srgbClr val="7030A0"/>
                </a:solidFill>
              </a:rPr>
              <a:t>次，</a:t>
            </a:r>
            <a:r>
              <a:rPr lang="zh-CN" altLang="en-US" b="1" dirty="0" smtClean="0">
                <a:solidFill>
                  <a:srgbClr val="7030A0"/>
                </a:solidFill>
              </a:rPr>
              <a:t>语句块</a:t>
            </a:r>
            <a:r>
              <a:rPr lang="en-US" altLang="zh-CN" b="1" dirty="0" smtClean="0">
                <a:solidFill>
                  <a:srgbClr val="7030A0"/>
                </a:solidFill>
              </a:rPr>
              <a:t>2</a:t>
            </a:r>
            <a:r>
              <a:rPr lang="zh-CN" altLang="en-US" b="1" dirty="0">
                <a:solidFill>
                  <a:srgbClr val="7030A0"/>
                </a:solidFill>
              </a:rPr>
              <a:t>会执行</a:t>
            </a:r>
            <a:r>
              <a:rPr lang="zh-CN" altLang="en-US" sz="2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</a:t>
            </a:r>
            <a:r>
              <a:rPr lang="zh-CN" altLang="en-US" b="1" dirty="0">
                <a:solidFill>
                  <a:srgbClr val="7030A0"/>
                </a:solidFill>
              </a:rPr>
              <a:t>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1166" y="1900554"/>
            <a:ext cx="5185953" cy="379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</a:t>
            </a:r>
            <a:r>
              <a:rPr lang="en-US" altLang="zh-CN" dirty="0"/>
              <a:t>4</a:t>
            </a:r>
            <a:r>
              <a:rPr lang="zh-CN" altLang="zh-CN" dirty="0"/>
              <a:t>.</a:t>
            </a:r>
            <a:r>
              <a:rPr lang="en-US" altLang="zh-CN" dirty="0"/>
              <a:t>4</a:t>
            </a:r>
            <a:r>
              <a:rPr lang="zh-CN" altLang="zh-CN" dirty="0"/>
              <a:t> while循环嵌套</a:t>
            </a:r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>
            <a:off x="6382557" y="1715552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374314"/>
            <a:ext cx="565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3.29] </a:t>
            </a:r>
            <a:r>
              <a:rPr lang="zh-CN" altLang="zh-CN" dirty="0"/>
              <a:t>编写程序，用</a:t>
            </a:r>
            <a:r>
              <a:rPr lang="en-US" altLang="zh-CN" dirty="0"/>
              <a:t>while</a:t>
            </a:r>
            <a:r>
              <a:rPr lang="zh-CN" altLang="zh-CN" dirty="0"/>
              <a:t>嵌套语句打印输出如下图</a:t>
            </a:r>
            <a:r>
              <a:rPr lang="en-US" altLang="zh-CN" dirty="0"/>
              <a:t>3-33</a:t>
            </a:r>
            <a:r>
              <a:rPr lang="zh-CN" altLang="zh-CN" dirty="0"/>
              <a:t>所示图形。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889779" y="322199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解题思路</a:t>
            </a:r>
          </a:p>
        </p:txBody>
      </p:sp>
      <p:cxnSp>
        <p:nvCxnSpPr>
          <p:cNvPr id="12" name="直接连接符 11"/>
          <p:cNvCxnSpPr/>
          <p:nvPr/>
        </p:nvCxnSpPr>
        <p:spPr>
          <a:xfrm>
            <a:off x="889779" y="3668172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44919" y="3934474"/>
            <a:ext cx="5659938" cy="336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19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使用循环变量</a:t>
            </a:r>
            <a:r>
              <a:rPr lang="en-US" altLang="zh-CN" dirty="0" err="1"/>
              <a:t>i</a:t>
            </a:r>
            <a:r>
              <a:rPr lang="zh-CN" altLang="zh-CN" dirty="0"/>
              <a:t>来控制输出的行数，</a:t>
            </a:r>
            <a:r>
              <a:rPr lang="en-US" altLang="zh-CN" dirty="0" err="1"/>
              <a:t>i</a:t>
            </a:r>
            <a:r>
              <a:rPr lang="zh-CN" altLang="zh-CN" dirty="0"/>
              <a:t>的变量范围是</a:t>
            </a:r>
            <a:r>
              <a:rPr lang="en-US" altLang="zh-CN" dirty="0"/>
              <a:t>1</a:t>
            </a:r>
            <a:r>
              <a:rPr lang="zh-CN" altLang="zh-CN" dirty="0"/>
              <a:t>到</a:t>
            </a:r>
            <a:r>
              <a:rPr lang="en-US" altLang="zh-CN" dirty="0" smtClean="0"/>
              <a:t>5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666" y="4707900"/>
            <a:ext cx="6082444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用循环变量</a:t>
            </a:r>
            <a:r>
              <a:rPr lang="en-US" altLang="zh-CN" dirty="0"/>
              <a:t>j</a:t>
            </a:r>
            <a:r>
              <a:rPr lang="zh-CN" altLang="zh-CN" dirty="0"/>
              <a:t>来控制每行输出的数字个数，则</a:t>
            </a:r>
            <a:r>
              <a:rPr lang="en-US" altLang="zh-CN" dirty="0"/>
              <a:t>j</a:t>
            </a:r>
            <a:r>
              <a:rPr lang="zh-CN" altLang="zh-CN" dirty="0"/>
              <a:t>的取值和</a:t>
            </a:r>
            <a:r>
              <a:rPr lang="en-US" altLang="zh-CN" dirty="0" err="1"/>
              <a:t>i</a:t>
            </a:r>
            <a:r>
              <a:rPr lang="zh-CN" altLang="zh-CN" dirty="0" smtClean="0"/>
              <a:t>相同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8839" y="5417282"/>
            <a:ext cx="590486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 fontAlgn="base">
              <a:lnSpc>
                <a:spcPts val="2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用变量</a:t>
            </a:r>
            <a:r>
              <a:rPr lang="en-US" altLang="zh-CN" dirty="0"/>
              <a:t>k</a:t>
            </a:r>
            <a:r>
              <a:rPr lang="zh-CN" altLang="zh-CN" dirty="0"/>
              <a:t>来表示每行输出的空格数，则</a:t>
            </a:r>
            <a:r>
              <a:rPr lang="en-US" altLang="zh-CN" dirty="0"/>
              <a:t>k</a:t>
            </a:r>
            <a:r>
              <a:rPr lang="zh-CN" altLang="zh-CN" dirty="0"/>
              <a:t>的变化规律为</a:t>
            </a:r>
            <a:r>
              <a:rPr lang="en-US" altLang="zh-CN" dirty="0"/>
              <a:t>5-i</a:t>
            </a:r>
            <a:endParaRPr lang="en-US" altLang="zh-CN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15257" y="2072776"/>
            <a:ext cx="501343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err="1"/>
              <a:t>i</a:t>
            </a:r>
            <a:r>
              <a:rPr lang="en-US" altLang="zh-CN" dirty="0"/>
              <a:t>=1 </a:t>
            </a:r>
            <a:endParaRPr lang="zh-CN" altLang="zh-CN" dirty="0"/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&lt;=5: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k=1  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   </a:t>
            </a:r>
            <a:r>
              <a:rPr lang="en-US" altLang="zh-CN" dirty="0"/>
              <a:t>while k&lt;=5-i: 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 </a:t>
            </a:r>
            <a:r>
              <a:rPr lang="en-US" altLang="zh-CN" dirty="0"/>
              <a:t>print(" ",end="")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k=k+1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j=1   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while </a:t>
            </a:r>
            <a:r>
              <a:rPr lang="en-US" altLang="zh-CN" dirty="0"/>
              <a:t>j&lt;=</a:t>
            </a:r>
            <a:r>
              <a:rPr lang="en-US" altLang="zh-CN" dirty="0" err="1"/>
              <a:t>i</a:t>
            </a:r>
            <a:r>
              <a:rPr lang="en-US" altLang="zh-CN" dirty="0"/>
              <a:t>: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print(</a:t>
            </a:r>
            <a:r>
              <a:rPr lang="en-US" altLang="zh-CN" dirty="0" err="1" smtClean="0"/>
              <a:t>i,end</a:t>
            </a:r>
            <a:r>
              <a:rPr lang="en-US" altLang="zh-CN" dirty="0"/>
              <a:t>=" ") </a:t>
            </a:r>
            <a:endParaRPr lang="zh-CN" altLang="zh-CN" dirty="0"/>
          </a:p>
          <a:p>
            <a:r>
              <a:rPr lang="en-US" altLang="zh-CN" dirty="0"/>
              <a:t>      </a:t>
            </a:r>
            <a:r>
              <a:rPr lang="en-US" altLang="zh-CN" dirty="0" smtClean="0"/>
              <a:t>  j=j+1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  print</a:t>
            </a:r>
            <a:r>
              <a:rPr lang="en-US" altLang="zh-CN" dirty="0"/>
              <a:t>() </a:t>
            </a:r>
            <a:endParaRPr lang="zh-CN" altLang="zh-CN" dirty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en-US" altLang="zh-CN" dirty="0" err="1"/>
              <a:t>i</a:t>
            </a:r>
            <a:r>
              <a:rPr lang="en-US" altLang="zh-CN" dirty="0"/>
              <a:t>=i+1 </a:t>
            </a:r>
            <a:endParaRPr lang="zh-CN" altLang="en-US" dirty="0"/>
          </a:p>
        </p:txBody>
      </p:sp>
      <p:pic>
        <p:nvPicPr>
          <p:cNvPr id="17" name="图片 16"/>
          <p:cNvPicPr/>
          <p:nvPr/>
        </p:nvPicPr>
        <p:blipFill>
          <a:blip r:embed="rId2"/>
          <a:stretch>
            <a:fillRect/>
          </a:stretch>
        </p:blipFill>
        <p:spPr>
          <a:xfrm>
            <a:off x="4643074" y="2783500"/>
            <a:ext cx="685165" cy="6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81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</a:t>
            </a:r>
            <a:r>
              <a:rPr lang="en-US" altLang="zh-CN" dirty="0"/>
              <a:t>4</a:t>
            </a:r>
            <a:r>
              <a:rPr lang="zh-CN" altLang="zh-CN" dirty="0"/>
              <a:t>.</a:t>
            </a:r>
            <a:r>
              <a:rPr lang="en-US" altLang="zh-CN" dirty="0"/>
              <a:t>4</a:t>
            </a:r>
            <a:r>
              <a:rPr lang="zh-CN" altLang="zh-CN" dirty="0"/>
              <a:t> while循环嵌套</a:t>
            </a:r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6374674" y="1715552"/>
            <a:ext cx="0" cy="34200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204495"/>
            <a:ext cx="5656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 </a:t>
            </a:r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3.30] </a:t>
            </a:r>
            <a:r>
              <a:rPr lang="zh-CN" altLang="zh-CN" dirty="0"/>
              <a:t>百钱买百鸡，公鸡</a:t>
            </a:r>
            <a:r>
              <a:rPr lang="en-US" altLang="zh-CN" dirty="0"/>
              <a:t>1</a:t>
            </a:r>
            <a:r>
              <a:rPr lang="zh-CN" altLang="zh-CN" dirty="0"/>
              <a:t>元钱一只，母鸡</a:t>
            </a:r>
            <a:r>
              <a:rPr lang="en-US" altLang="zh-CN" dirty="0"/>
              <a:t>3</a:t>
            </a:r>
            <a:r>
              <a:rPr lang="zh-CN" altLang="zh-CN" dirty="0"/>
              <a:t>元钱一只，小鸡</a:t>
            </a:r>
            <a:r>
              <a:rPr lang="en-US" altLang="zh-CN" dirty="0"/>
              <a:t>5</a:t>
            </a:r>
            <a:r>
              <a:rPr lang="zh-CN" altLang="zh-CN" dirty="0"/>
              <a:t>角钱一只。用一百元钱买一百只鸡，编写程序，用穷举法，看看有多少种不同的买法。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492" y="523731"/>
            <a:ext cx="5290457" cy="598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268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</a:t>
            </a:r>
            <a:r>
              <a:rPr lang="en-US" altLang="zh-CN" dirty="0"/>
              <a:t>4</a:t>
            </a:r>
            <a:r>
              <a:rPr lang="zh-CN" altLang="zh-CN" dirty="0"/>
              <a:t>.</a:t>
            </a:r>
            <a:r>
              <a:rPr lang="en-US" altLang="zh-CN" dirty="0"/>
              <a:t>4</a:t>
            </a:r>
            <a:r>
              <a:rPr lang="zh-CN" altLang="zh-CN" dirty="0"/>
              <a:t> while循环嵌套</a:t>
            </a:r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204495"/>
            <a:ext cx="56562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 </a:t>
            </a:r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3.30] </a:t>
            </a:r>
            <a:r>
              <a:rPr lang="zh-CN" altLang="zh-CN" dirty="0"/>
              <a:t>百钱买百鸡，公鸡</a:t>
            </a:r>
            <a:r>
              <a:rPr lang="en-US" altLang="zh-CN" dirty="0"/>
              <a:t>1</a:t>
            </a:r>
            <a:r>
              <a:rPr lang="zh-CN" altLang="zh-CN" dirty="0"/>
              <a:t>元钱一只，母鸡</a:t>
            </a:r>
            <a:r>
              <a:rPr lang="en-US" altLang="zh-CN" dirty="0"/>
              <a:t>3</a:t>
            </a:r>
            <a:r>
              <a:rPr lang="zh-CN" altLang="zh-CN" dirty="0"/>
              <a:t>元钱一只，小鸡</a:t>
            </a:r>
            <a:r>
              <a:rPr lang="en-US" altLang="zh-CN" dirty="0"/>
              <a:t>5</a:t>
            </a:r>
            <a:r>
              <a:rPr lang="zh-CN" altLang="zh-CN" dirty="0"/>
              <a:t>角钱一只。用一百元钱买一百只鸡，编写程序，用穷举法，看看有多少种不同的买法。</a:t>
            </a:r>
          </a:p>
        </p:txBody>
      </p:sp>
      <p:sp>
        <p:nvSpPr>
          <p:cNvPr id="3" name="矩形 2"/>
          <p:cNvSpPr/>
          <p:nvPr/>
        </p:nvSpPr>
        <p:spPr>
          <a:xfrm>
            <a:off x="548638" y="3197375"/>
            <a:ext cx="99016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cock = 0  </a:t>
            </a:r>
            <a:endParaRPr lang="zh-CN" altLang="zh-CN" dirty="0"/>
          </a:p>
          <a:p>
            <a:r>
              <a:rPr lang="en-US" altLang="zh-CN" dirty="0"/>
              <a:t>while cock &lt;=100: </a:t>
            </a:r>
            <a:endParaRPr lang="zh-CN" altLang="zh-CN" dirty="0"/>
          </a:p>
          <a:p>
            <a:r>
              <a:rPr lang="en-US" altLang="zh-CN" dirty="0"/>
              <a:t>      hen = 0  </a:t>
            </a:r>
            <a:endParaRPr lang="zh-CN" altLang="zh-CN" dirty="0"/>
          </a:p>
          <a:p>
            <a:r>
              <a:rPr lang="en-US" altLang="zh-CN" dirty="0"/>
              <a:t>      while hen&lt;=33: </a:t>
            </a:r>
            <a:endParaRPr lang="zh-CN" altLang="zh-CN" dirty="0"/>
          </a:p>
          <a:p>
            <a:r>
              <a:rPr lang="en-US" altLang="zh-CN" dirty="0"/>
              <a:t>          chick = 0  </a:t>
            </a:r>
            <a:endParaRPr lang="zh-CN" altLang="zh-CN" dirty="0"/>
          </a:p>
          <a:p>
            <a:r>
              <a:rPr lang="en-US" altLang="zh-CN" dirty="0"/>
              <a:t>          while chick&lt;= 100: </a:t>
            </a:r>
            <a:endParaRPr lang="zh-CN" altLang="zh-CN" dirty="0"/>
          </a:p>
          <a:p>
            <a:r>
              <a:rPr lang="en-US" altLang="zh-CN" dirty="0"/>
              <a:t>             </a:t>
            </a:r>
            <a:r>
              <a:rPr lang="en-US" altLang="zh-CN" dirty="0" smtClean="0"/>
              <a:t>  if </a:t>
            </a:r>
            <a:r>
              <a:rPr lang="en-US" altLang="zh-CN" dirty="0"/>
              <a:t>(</a:t>
            </a:r>
            <a:r>
              <a:rPr lang="en-US" altLang="zh-CN" dirty="0" err="1"/>
              <a:t>cock+hen+chick</a:t>
            </a:r>
            <a:r>
              <a:rPr lang="en-US" altLang="zh-CN" dirty="0"/>
              <a:t> == 100) and (</a:t>
            </a:r>
            <a:r>
              <a:rPr lang="en-US" altLang="zh-CN" dirty="0" err="1"/>
              <a:t>cock+hen</a:t>
            </a:r>
            <a:r>
              <a:rPr lang="en-US" altLang="zh-CN" dirty="0"/>
              <a:t>*3+0.5*chick == 100):</a:t>
            </a:r>
            <a:endParaRPr lang="zh-CN" altLang="zh-CN" dirty="0"/>
          </a:p>
          <a:p>
            <a:r>
              <a:rPr lang="en-US" altLang="zh-CN" dirty="0"/>
              <a:t>                </a:t>
            </a:r>
            <a:r>
              <a:rPr lang="en-US" altLang="zh-CN" dirty="0" smtClean="0"/>
              <a:t>  print(</a:t>
            </a:r>
            <a:r>
              <a:rPr lang="en-US" altLang="zh-CN" dirty="0" err="1" smtClean="0"/>
              <a:t>cock,hen,chick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     </a:t>
            </a:r>
            <a:r>
              <a:rPr lang="en-US" altLang="zh-CN" dirty="0" smtClean="0"/>
              <a:t>  chick</a:t>
            </a:r>
            <a:r>
              <a:rPr lang="en-US" altLang="zh-CN" dirty="0"/>
              <a:t>+=1</a:t>
            </a:r>
            <a:endParaRPr lang="zh-CN" altLang="zh-CN" dirty="0"/>
          </a:p>
          <a:p>
            <a:r>
              <a:rPr lang="en-US" altLang="zh-CN" dirty="0"/>
              <a:t>          </a:t>
            </a:r>
            <a:r>
              <a:rPr lang="en-US" altLang="zh-CN" dirty="0" smtClean="0"/>
              <a:t>hen</a:t>
            </a:r>
            <a:r>
              <a:rPr lang="en-US" altLang="zh-CN" dirty="0"/>
              <a:t>+=1	</a:t>
            </a:r>
            <a:endParaRPr lang="zh-CN" altLang="zh-CN" dirty="0"/>
          </a:p>
          <a:p>
            <a:r>
              <a:rPr lang="en-US" altLang="zh-CN" dirty="0"/>
              <a:t>      cock+=1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914045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while循环嵌套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while</a:t>
            </a: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循环嵌套实例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6374674" y="1715552"/>
            <a:ext cx="0" cy="34200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204495"/>
            <a:ext cx="5656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[</a:t>
            </a:r>
            <a:r>
              <a:rPr lang="zh-CN" altLang="zh-CN" sz="2000" b="1" dirty="0"/>
              <a:t>例</a:t>
            </a:r>
            <a:r>
              <a:rPr lang="en-US" altLang="zh-CN" sz="2000" b="1" dirty="0"/>
              <a:t>3.31] </a:t>
            </a:r>
            <a:r>
              <a:rPr lang="zh-CN" altLang="zh-CN" sz="2000" dirty="0"/>
              <a:t>用</a:t>
            </a:r>
            <a:r>
              <a:rPr lang="en-US" altLang="zh-CN" sz="2000" dirty="0"/>
              <a:t>while</a:t>
            </a:r>
            <a:r>
              <a:rPr lang="zh-CN" altLang="zh-CN" sz="2000" dirty="0"/>
              <a:t>循环和</a:t>
            </a:r>
            <a:r>
              <a:rPr lang="en-US" altLang="zh-CN" sz="2000" dirty="0"/>
              <a:t>for</a:t>
            </a:r>
            <a:r>
              <a:rPr lang="zh-CN" altLang="zh-CN" sz="2000" dirty="0"/>
              <a:t>循环的混合嵌套输出“</a:t>
            </a:r>
            <a:r>
              <a:rPr lang="en-US" altLang="zh-CN" sz="2000" dirty="0"/>
              <a:t>*</a:t>
            </a:r>
            <a:r>
              <a:rPr lang="zh-CN" altLang="zh-CN" sz="2000" dirty="0"/>
              <a:t>”星号组成的正方形。</a:t>
            </a:r>
          </a:p>
        </p:txBody>
      </p:sp>
      <p:sp>
        <p:nvSpPr>
          <p:cNvPr id="3" name="矩形 2"/>
          <p:cNvSpPr/>
          <p:nvPr/>
        </p:nvSpPr>
        <p:spPr>
          <a:xfrm>
            <a:off x="6701246" y="2558438"/>
            <a:ext cx="45850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=1 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while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&lt;=6: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j in range(1,7):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print('*',end=" ") 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print()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=i+1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2"/>
          <a:stretch/>
        </p:blipFill>
        <p:spPr>
          <a:xfrm>
            <a:off x="1934444" y="3262690"/>
            <a:ext cx="2258734" cy="201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524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3.5.1 break</a:t>
            </a:r>
            <a:r>
              <a:rPr lang="zh-CN" altLang="en-US" dirty="0" smtClean="0"/>
              <a:t>语句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401176" y="2228030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1B3868"/>
                </a:solidFill>
              </a:rPr>
              <a:t>示例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492294" y="2561405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7389662" y="3062859"/>
            <a:ext cx="3465571" cy="199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for s in "python":</a:t>
            </a:r>
            <a:endParaRPr lang="zh-CN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for i in range(5):</a:t>
            </a:r>
            <a:endParaRPr lang="zh-CN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    if s=="h":</a:t>
            </a:r>
            <a:endParaRPr lang="zh-CN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        break</a:t>
            </a:r>
            <a:endParaRPr lang="zh-CN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>
                <a:latin typeface="等线" panose="02010600030101010101" pitchFamily="2" charset="-122"/>
                <a:ea typeface="等线" panose="02010600030101010101" pitchFamily="2" charset="-122"/>
              </a:rPr>
              <a:t>        print(s,end="")</a:t>
            </a:r>
            <a:endParaRPr lang="zh-CN" altLang="zh-CN" sz="20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02406" y="2615487"/>
            <a:ext cx="489750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语言中，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break</a:t>
            </a:r>
            <a:r>
              <a:rPr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语句用于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强行跳出</a:t>
            </a:r>
            <a:r>
              <a:rPr lang="en-US" altLang="zh-CN" sz="2000" b="1" dirty="0" smtClean="0">
                <a:solidFill>
                  <a:srgbClr val="FF0000"/>
                </a:solidFill>
                <a:latin typeface="+mn-ea"/>
                <a:ea typeface="+mn-ea"/>
              </a:rPr>
              <a:t>break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语句所在层次的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for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循环或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while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循环</a:t>
            </a:r>
            <a:r>
              <a:rPr lang="zh-CN" altLang="zh-CN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000" dirty="0" smtClean="0">
                <a:latin typeface="+mn-ea"/>
                <a:ea typeface="+mn-ea"/>
              </a:rPr>
              <a:t>在</a:t>
            </a:r>
            <a:r>
              <a:rPr lang="zh-CN" altLang="zh-CN" sz="2000" dirty="0">
                <a:latin typeface="+mn-ea"/>
                <a:ea typeface="+mn-ea"/>
              </a:rPr>
              <a:t>程序中，一旦</a:t>
            </a:r>
            <a:r>
              <a:rPr lang="en-US" altLang="zh-CN" sz="2000" dirty="0">
                <a:latin typeface="+mn-ea"/>
                <a:ea typeface="+mn-ea"/>
              </a:rPr>
              <a:t>break</a:t>
            </a:r>
            <a:r>
              <a:rPr lang="zh-CN" altLang="zh-CN" sz="2000" dirty="0">
                <a:latin typeface="+mn-ea"/>
                <a:ea typeface="+mn-ea"/>
              </a:rPr>
              <a:t>语句被执行，</a:t>
            </a:r>
            <a:r>
              <a:rPr lang="en-US" altLang="zh-CN" sz="2000" dirty="0">
                <a:latin typeface="+mn-ea"/>
                <a:ea typeface="+mn-ea"/>
              </a:rPr>
              <a:t>break</a:t>
            </a:r>
            <a:r>
              <a:rPr lang="zh-CN" altLang="zh-CN" sz="2000" dirty="0">
                <a:latin typeface="+mn-ea"/>
                <a:ea typeface="+mn-ea"/>
              </a:rPr>
              <a:t>语句所属层次的循环就会提前结束，转而继续执行此循环体外的其它</a:t>
            </a:r>
            <a:r>
              <a:rPr lang="zh-CN" altLang="zh-CN" sz="2000" dirty="0" smtClean="0">
                <a:latin typeface="+mn-ea"/>
                <a:ea typeface="+mn-ea"/>
              </a:rPr>
              <a:t>代码</a:t>
            </a:r>
            <a:r>
              <a:rPr lang="zh-CN" altLang="en-US" sz="2000" dirty="0" smtClean="0">
                <a:latin typeface="+mn-ea"/>
                <a:ea typeface="+mn-ea"/>
              </a:rPr>
              <a:t>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811288" y="2057864"/>
            <a:ext cx="3106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02406" y="2391239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6157890" y="1476839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019905" y="5158140"/>
            <a:ext cx="3952895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indent="304800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程序运行结果：</a:t>
            </a:r>
            <a:r>
              <a:rPr lang="en-US" altLang="zh-CN" kern="100" dirty="0" err="1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pppppyyyyytttttooooonnnnn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44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752" y="2115029"/>
            <a:ext cx="4907546" cy="101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/>
              <a:t>顺序结构是一种最简单的控制结构，在</a:t>
            </a:r>
            <a:r>
              <a:rPr lang="zh-CN" altLang="zh-CN" sz="2000" dirty="0" smtClean="0"/>
              <a:t>顺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/>
              <a:t>序</a:t>
            </a:r>
            <a:r>
              <a:rPr lang="zh-CN" altLang="zh-CN" sz="2000" dirty="0"/>
              <a:t>结构中，程序按照编写顺序依次执行。</a:t>
            </a:r>
            <a:endParaRPr lang="en-US" altLang="zh-CN" sz="2000" dirty="0" smtClean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326776" y="1732001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 </a:t>
            </a:r>
            <a:r>
              <a:rPr lang="zh-CN" altLang="en-US" dirty="0" smtClean="0"/>
              <a:t>程序的基本结构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1743079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顺序结构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307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928140" y="1503421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流程图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928140" y="1887599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323" y="2622508"/>
            <a:ext cx="2358615" cy="14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0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3.5.1 break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rgbClr val="1B3868"/>
                </a:solidFill>
              </a:rPr>
              <a:t>break</a:t>
            </a:r>
            <a:r>
              <a:rPr lang="zh-CN" altLang="en-US" sz="1600" b="1" dirty="0" smtClean="0">
                <a:solidFill>
                  <a:srgbClr val="1B3868"/>
                </a:solidFill>
              </a:rPr>
              <a:t>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6374674" y="1715552"/>
            <a:ext cx="0" cy="34200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204495"/>
            <a:ext cx="565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3.32] </a:t>
            </a:r>
            <a:r>
              <a:rPr lang="zh-CN" altLang="zh-CN" dirty="0"/>
              <a:t>编写程序，求</a:t>
            </a:r>
            <a:r>
              <a:rPr lang="en-US" altLang="zh-CN" dirty="0"/>
              <a:t>100</a:t>
            </a:r>
            <a:r>
              <a:rPr lang="zh-CN" altLang="zh-CN" dirty="0"/>
              <a:t>以内的全部素数，每行输出</a:t>
            </a:r>
            <a:r>
              <a:rPr lang="en-US" altLang="zh-CN" dirty="0"/>
              <a:t>7</a:t>
            </a:r>
            <a:r>
              <a:rPr lang="zh-CN" altLang="zh-CN" dirty="0"/>
              <a:t>个。</a:t>
            </a:r>
          </a:p>
        </p:txBody>
      </p:sp>
      <p:sp>
        <p:nvSpPr>
          <p:cNvPr id="3" name="矩形 2"/>
          <p:cNvSpPr/>
          <p:nvPr/>
        </p:nvSpPr>
        <p:spPr>
          <a:xfrm>
            <a:off x="6753498" y="1673564"/>
            <a:ext cx="51990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count=0  </a:t>
            </a:r>
          </a:p>
          <a:p>
            <a:r>
              <a:rPr lang="en-US" altLang="zh-CN" dirty="0" smtClean="0"/>
              <a:t>m=0   </a:t>
            </a:r>
          </a:p>
          <a:p>
            <a:r>
              <a:rPr lang="en-US" altLang="zh-CN" dirty="0" smtClean="0"/>
              <a:t>for </a:t>
            </a:r>
            <a:r>
              <a:rPr lang="en-US" altLang="zh-CN" dirty="0"/>
              <a:t>N in range(2,101):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if N==2: 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print(</a:t>
            </a:r>
            <a:r>
              <a:rPr lang="en-US" altLang="zh-CN" dirty="0" err="1"/>
              <a:t>N,end</a:t>
            </a:r>
            <a:r>
              <a:rPr lang="en-US" altLang="zh-CN" dirty="0"/>
              <a:t>=" ")</a:t>
            </a:r>
            <a:endParaRPr lang="zh-CN" altLang="zh-CN" dirty="0"/>
          </a:p>
          <a:p>
            <a:r>
              <a:rPr lang="en-US" altLang="zh-CN" dirty="0"/>
              <a:t>        count=count+1</a:t>
            </a:r>
            <a:endParaRPr lang="zh-CN" altLang="zh-CN" dirty="0"/>
          </a:p>
          <a:p>
            <a:r>
              <a:rPr lang="en-US" altLang="zh-CN" dirty="0"/>
              <a:t>    for </a:t>
            </a:r>
            <a:r>
              <a:rPr lang="en-US" altLang="zh-CN" dirty="0" err="1"/>
              <a:t>i</a:t>
            </a:r>
            <a:r>
              <a:rPr lang="en-US" altLang="zh-CN" dirty="0"/>
              <a:t> in range(2,N):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if </a:t>
            </a:r>
            <a:r>
              <a:rPr lang="en-US" altLang="zh-CN" dirty="0" err="1"/>
              <a:t>N%i</a:t>
            </a:r>
            <a:r>
              <a:rPr lang="en-US" altLang="zh-CN" dirty="0"/>
              <a:t>==0:  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break 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m=</a:t>
            </a:r>
            <a:r>
              <a:rPr lang="en-US" altLang="zh-CN" dirty="0" err="1"/>
              <a:t>i</a:t>
            </a:r>
            <a:r>
              <a:rPr lang="en-US" altLang="zh-CN" dirty="0"/>
              <a:t>  </a:t>
            </a:r>
            <a:endParaRPr lang="zh-CN" altLang="zh-CN" dirty="0"/>
          </a:p>
          <a:p>
            <a:r>
              <a:rPr lang="en-US" altLang="zh-CN" dirty="0"/>
              <a:t>    if m&gt;=N-1:   </a:t>
            </a:r>
            <a:endParaRPr lang="zh-CN" altLang="zh-CN" dirty="0"/>
          </a:p>
          <a:p>
            <a:r>
              <a:rPr lang="en-US" altLang="zh-CN" dirty="0"/>
              <a:t>        print(</a:t>
            </a:r>
            <a:r>
              <a:rPr lang="en-US" altLang="zh-CN" dirty="0" err="1"/>
              <a:t>N,end</a:t>
            </a:r>
            <a:r>
              <a:rPr lang="en-US" altLang="zh-CN" dirty="0"/>
              <a:t>=" ") </a:t>
            </a:r>
            <a:endParaRPr lang="zh-CN" altLang="zh-CN" dirty="0"/>
          </a:p>
          <a:p>
            <a:r>
              <a:rPr lang="en-US" altLang="zh-CN" dirty="0"/>
              <a:t>        count=count+1   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/>
              <a:t>if count%7==0:   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/>
              <a:t>print()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30984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3.5.1 break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rgbClr val="1B3868"/>
                </a:solidFill>
              </a:rPr>
              <a:t>break</a:t>
            </a:r>
            <a:r>
              <a:rPr lang="zh-CN" altLang="en-US" sz="1600" b="1" dirty="0" smtClean="0">
                <a:solidFill>
                  <a:srgbClr val="1B3868"/>
                </a:solidFill>
              </a:rPr>
              <a:t>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6374674" y="1715552"/>
            <a:ext cx="0" cy="34200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204495"/>
            <a:ext cx="565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3.33] </a:t>
            </a:r>
            <a:r>
              <a:rPr lang="zh-CN" altLang="zh-CN" dirty="0"/>
              <a:t>蜗牛爬井。井深</a:t>
            </a:r>
            <a:r>
              <a:rPr lang="en-US" altLang="zh-CN" dirty="0"/>
              <a:t>10</a:t>
            </a:r>
            <a:r>
              <a:rPr lang="zh-CN" altLang="zh-CN" dirty="0"/>
              <a:t>米，蜗牛白天向上爬</a:t>
            </a:r>
            <a:r>
              <a:rPr lang="en-US" altLang="zh-CN" dirty="0"/>
              <a:t>5</a:t>
            </a:r>
            <a:r>
              <a:rPr lang="zh-CN" altLang="zh-CN" dirty="0"/>
              <a:t>米，晚上向下掉</a:t>
            </a:r>
            <a:r>
              <a:rPr lang="en-US" altLang="zh-CN" dirty="0"/>
              <a:t>4</a:t>
            </a:r>
            <a:r>
              <a:rPr lang="zh-CN" altLang="zh-CN" dirty="0"/>
              <a:t>米，编写程序计算蜗牛爬出井的天数。</a:t>
            </a:r>
          </a:p>
        </p:txBody>
      </p:sp>
      <p:sp>
        <p:nvSpPr>
          <p:cNvPr id="3" name="矩形 2"/>
          <p:cNvSpPr/>
          <p:nvPr/>
        </p:nvSpPr>
        <p:spPr>
          <a:xfrm>
            <a:off x="597171" y="2890015"/>
            <a:ext cx="65351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m=0   </a:t>
            </a:r>
            <a:endParaRPr lang="zh-CN" altLang="zh-CN" dirty="0"/>
          </a:p>
          <a:p>
            <a:r>
              <a:rPr lang="en-US" altLang="zh-CN" dirty="0"/>
              <a:t>h=0</a:t>
            </a:r>
            <a:endParaRPr lang="zh-CN" altLang="zh-CN" dirty="0"/>
          </a:p>
          <a:p>
            <a:r>
              <a:rPr lang="en-US" altLang="zh-CN" dirty="0"/>
              <a:t>while m&lt;=10:  </a:t>
            </a:r>
            <a:endParaRPr lang="zh-CN" altLang="zh-CN" dirty="0"/>
          </a:p>
          <a:p>
            <a:r>
              <a:rPr lang="en-US" altLang="zh-CN" dirty="0"/>
              <a:t>    m=m+5   </a:t>
            </a:r>
            <a:endParaRPr lang="zh-CN" altLang="zh-CN" dirty="0"/>
          </a:p>
          <a:p>
            <a:r>
              <a:rPr lang="en-US" altLang="zh-CN" dirty="0"/>
              <a:t>    h=h+12   </a:t>
            </a:r>
            <a:endParaRPr lang="zh-CN" altLang="zh-CN" dirty="0"/>
          </a:p>
          <a:p>
            <a:r>
              <a:rPr lang="en-US" altLang="zh-CN" dirty="0"/>
              <a:t>    if m&gt;10:   </a:t>
            </a:r>
            <a:endParaRPr lang="zh-CN" altLang="zh-CN" dirty="0"/>
          </a:p>
          <a:p>
            <a:r>
              <a:rPr lang="en-US" altLang="zh-CN" dirty="0"/>
              <a:t>        break   </a:t>
            </a:r>
            <a:endParaRPr lang="zh-CN" altLang="zh-CN" dirty="0"/>
          </a:p>
          <a:p>
            <a:r>
              <a:rPr lang="en-US" altLang="zh-CN" dirty="0"/>
              <a:t>    m=m-4   </a:t>
            </a:r>
            <a:endParaRPr lang="zh-CN" altLang="zh-CN" dirty="0"/>
          </a:p>
          <a:p>
            <a:r>
              <a:rPr lang="en-US" altLang="zh-CN" dirty="0"/>
              <a:t>    h=h+12   </a:t>
            </a:r>
            <a:endParaRPr lang="zh-CN" altLang="zh-CN" dirty="0"/>
          </a:p>
          <a:p>
            <a:r>
              <a:rPr lang="en-US" altLang="zh-CN" dirty="0"/>
              <a:t>print("</a:t>
            </a:r>
            <a:r>
              <a:rPr lang="zh-CN" altLang="zh-CN" dirty="0"/>
              <a:t>蜗牛爬井共需要</a:t>
            </a:r>
            <a:r>
              <a:rPr lang="en-US" altLang="zh-CN" dirty="0"/>
              <a:t>%d</a:t>
            </a:r>
            <a:r>
              <a:rPr lang="zh-CN" altLang="zh-CN" dirty="0"/>
              <a:t>小时，合计天数为</a:t>
            </a:r>
            <a:r>
              <a:rPr lang="en-US" altLang="zh-CN" dirty="0"/>
              <a:t>%.2f</a:t>
            </a:r>
            <a:r>
              <a:rPr lang="zh-CN" altLang="zh-CN" dirty="0"/>
              <a:t>天</a:t>
            </a:r>
            <a:r>
              <a:rPr lang="en-US" altLang="zh-CN" dirty="0"/>
              <a:t>"%(</a:t>
            </a:r>
            <a:r>
              <a:rPr lang="en-US" altLang="zh-CN" dirty="0" err="1"/>
              <a:t>m,h</a:t>
            </a:r>
            <a:r>
              <a:rPr lang="en-US" altLang="zh-CN" dirty="0"/>
              <a:t>/24)) </a:t>
            </a:r>
            <a:endParaRPr lang="zh-CN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519" y="1635125"/>
            <a:ext cx="4587921" cy="40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08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3.5.2 </a:t>
            </a:r>
            <a:r>
              <a:rPr lang="en-US" altLang="zh-CN" dirty="0"/>
              <a:t>continue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6844386" y="2053101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1B3868"/>
                </a:solidFill>
              </a:rPr>
              <a:t>示例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35504" y="2386476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6372181" y="2719852"/>
            <a:ext cx="2157865" cy="147425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s in "python":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if s=="h":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   break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print(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s,end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="")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02406" y="2615487"/>
            <a:ext cx="504119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在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python</a:t>
            </a:r>
            <a:r>
              <a:rPr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语言中，</a:t>
            </a:r>
            <a:r>
              <a:rPr lang="en-US" altLang="zh-CN" sz="2000" dirty="0">
                <a:solidFill>
                  <a:prstClr val="black"/>
                </a:solidFill>
                <a:latin typeface="+mn-ea"/>
                <a:ea typeface="+mn-ea"/>
              </a:rPr>
              <a:t>continue</a:t>
            </a:r>
            <a:r>
              <a:rPr lang="zh-CN" altLang="en-US" sz="2000" dirty="0" smtClean="0">
                <a:solidFill>
                  <a:prstClr val="black"/>
                </a:solidFill>
                <a:latin typeface="+mn-ea"/>
                <a:ea typeface="+mn-ea"/>
              </a:rPr>
              <a:t>语句</a:t>
            </a:r>
            <a:r>
              <a:rPr lang="zh-CN" altLang="zh-CN" sz="2000" dirty="0" smtClean="0">
                <a:latin typeface="+mn-ea"/>
                <a:ea typeface="+mn-ea"/>
              </a:rPr>
              <a:t>是</a:t>
            </a:r>
            <a:r>
              <a:rPr lang="zh-CN" altLang="zh-CN" sz="2000" dirty="0">
                <a:latin typeface="+mn-ea"/>
                <a:ea typeface="+mn-ea"/>
              </a:rPr>
              <a:t>用来</a:t>
            </a:r>
            <a:r>
              <a:rPr lang="zh-CN" altLang="zh-CN" sz="2000" b="1" dirty="0">
                <a:solidFill>
                  <a:srgbClr val="FF0000"/>
                </a:solidFill>
                <a:latin typeface="+mn-ea"/>
                <a:ea typeface="+mn-ea"/>
              </a:rPr>
              <a:t>提前结束当前当次循环</a:t>
            </a:r>
            <a:r>
              <a:rPr lang="zh-CN" altLang="zh-CN" sz="2000" dirty="0">
                <a:latin typeface="+mn-ea"/>
                <a:ea typeface="+mn-ea"/>
              </a:rPr>
              <a:t>，即跳出当前循环体中</a:t>
            </a:r>
            <a:r>
              <a:rPr lang="en-US" altLang="zh-CN" sz="2000" dirty="0">
                <a:latin typeface="+mn-ea"/>
                <a:ea typeface="+mn-ea"/>
              </a:rPr>
              <a:t>continue</a:t>
            </a:r>
            <a:r>
              <a:rPr lang="zh-CN" altLang="zh-CN" sz="2000" dirty="0">
                <a:latin typeface="+mn-ea"/>
                <a:ea typeface="+mn-ea"/>
              </a:rPr>
              <a:t>之后尚未执行的其它语句，转而回到程序的开始位置继续执行下一次循环。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811288" y="2057864"/>
            <a:ext cx="3106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902406" y="2391239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cxnSpLocks/>
          </p:cNvCxnSpPr>
          <p:nvPr/>
        </p:nvCxnSpPr>
        <p:spPr>
          <a:xfrm>
            <a:off x="6157890" y="1476839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130071" y="2856812"/>
            <a:ext cx="2443620" cy="1200329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for s in "python":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   if s=="h":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       continue</a:t>
            </a:r>
            <a:endParaRPr lang="zh-CN" altLang="zh-CN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    print(</a:t>
            </a:r>
            <a:r>
              <a:rPr lang="en-US" altLang="zh-CN" kern="100" dirty="0" err="1">
                <a:latin typeface="+mn-ea"/>
                <a:cs typeface="Times New Roman" panose="02020603050405020304" pitchFamily="18" charset="0"/>
              </a:rPr>
              <a:t>s,end</a:t>
            </a: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="")</a:t>
            </a:r>
            <a:endParaRPr lang="zh-CN" altLang="zh-CN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24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3.5.2 continue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rgbClr val="1B3868"/>
                </a:solidFill>
              </a:rPr>
              <a:t>continue</a:t>
            </a:r>
            <a:r>
              <a:rPr lang="zh-CN" altLang="en-US" sz="1600" b="1" dirty="0" smtClean="0">
                <a:solidFill>
                  <a:srgbClr val="1B3868"/>
                </a:solidFill>
              </a:rPr>
              <a:t>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6374674" y="1715552"/>
            <a:ext cx="0" cy="34200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204495"/>
            <a:ext cx="565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3.34] </a:t>
            </a:r>
            <a:r>
              <a:rPr lang="zh-CN" altLang="zh-CN" dirty="0"/>
              <a:t>输出</a:t>
            </a:r>
            <a:r>
              <a:rPr lang="en-US" altLang="zh-CN" dirty="0"/>
              <a:t>1-20</a:t>
            </a:r>
            <a:r>
              <a:rPr lang="zh-CN" altLang="zh-CN" dirty="0"/>
              <a:t>之间所有不能同时被</a:t>
            </a:r>
            <a:r>
              <a:rPr lang="en-US" altLang="zh-CN" dirty="0"/>
              <a:t>3</a:t>
            </a:r>
            <a:r>
              <a:rPr lang="zh-CN" altLang="zh-CN" dirty="0"/>
              <a:t>和</a:t>
            </a:r>
            <a:r>
              <a:rPr lang="en-US" altLang="zh-CN" dirty="0"/>
              <a:t>5</a:t>
            </a:r>
            <a:r>
              <a:rPr lang="zh-CN" altLang="zh-CN" dirty="0"/>
              <a:t>整除的自然数。</a:t>
            </a:r>
          </a:p>
        </p:txBody>
      </p:sp>
      <p:sp>
        <p:nvSpPr>
          <p:cNvPr id="3" name="矩形 2"/>
          <p:cNvSpPr/>
          <p:nvPr/>
        </p:nvSpPr>
        <p:spPr>
          <a:xfrm>
            <a:off x="656545" y="3082058"/>
            <a:ext cx="42099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range(1,21):</a:t>
            </a:r>
            <a:endParaRPr lang="zh-CN" altLang="zh-CN" dirty="0"/>
          </a:p>
          <a:p>
            <a:r>
              <a:rPr lang="en-US" altLang="zh-CN" dirty="0"/>
              <a:t>      if i%3==0 and i%5==0:</a:t>
            </a:r>
            <a:endParaRPr lang="zh-CN" altLang="zh-CN" dirty="0"/>
          </a:p>
          <a:p>
            <a:r>
              <a:rPr lang="en-US" altLang="zh-CN" dirty="0"/>
              <a:t>         </a:t>
            </a:r>
            <a:r>
              <a:rPr lang="en-US" altLang="zh-CN" dirty="0" smtClean="0"/>
              <a:t>  continue</a:t>
            </a:r>
            <a:endParaRPr lang="zh-CN" altLang="zh-CN" dirty="0"/>
          </a:p>
          <a:p>
            <a:r>
              <a:rPr lang="en-US" altLang="zh-CN" dirty="0"/>
              <a:t>      print(</a:t>
            </a:r>
            <a:r>
              <a:rPr lang="en-US" altLang="zh-CN" dirty="0" err="1"/>
              <a:t>i,end</a:t>
            </a:r>
            <a:r>
              <a:rPr lang="en-US" altLang="zh-CN" dirty="0"/>
              <a:t>=" ")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06" y="2390433"/>
            <a:ext cx="484637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3521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r>
              <a:rPr lang="en-US" altLang="zh-CN" dirty="0"/>
              <a:t>3.5.2 continue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675" y="163512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 smtClean="0">
                <a:solidFill>
                  <a:srgbClr val="1B3868"/>
                </a:solidFill>
              </a:rPr>
              <a:t>continue</a:t>
            </a:r>
            <a:r>
              <a:rPr lang="zh-CN" altLang="en-US" sz="1600" b="1" dirty="0" smtClean="0">
                <a:solidFill>
                  <a:srgbClr val="1B3868"/>
                </a:solidFill>
              </a:rPr>
              <a:t>语句实例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792793" y="196850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6374674" y="1715552"/>
            <a:ext cx="0" cy="3420000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48639" y="2204495"/>
            <a:ext cx="565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[</a:t>
            </a:r>
            <a:r>
              <a:rPr lang="zh-CN" altLang="zh-CN" b="1" dirty="0"/>
              <a:t>例</a:t>
            </a:r>
            <a:r>
              <a:rPr lang="en-US" altLang="zh-CN" b="1" dirty="0"/>
              <a:t>3.35] </a:t>
            </a:r>
            <a:r>
              <a:rPr lang="zh-CN" altLang="zh-CN" dirty="0"/>
              <a:t>编写程序计算</a:t>
            </a:r>
            <a:r>
              <a:rPr lang="en-US" altLang="zh-CN" dirty="0"/>
              <a:t>100</a:t>
            </a:r>
            <a:r>
              <a:rPr lang="zh-CN" altLang="zh-CN" dirty="0"/>
              <a:t>以内</a:t>
            </a:r>
            <a:r>
              <a:rPr lang="en-US" altLang="zh-CN" dirty="0"/>
              <a:t>7</a:t>
            </a:r>
            <a:r>
              <a:rPr lang="zh-CN" altLang="zh-CN" dirty="0"/>
              <a:t>的倍数以外的其他数之和。</a:t>
            </a:r>
          </a:p>
        </p:txBody>
      </p:sp>
      <p:sp>
        <p:nvSpPr>
          <p:cNvPr id="3" name="矩形 2"/>
          <p:cNvSpPr/>
          <p:nvPr/>
        </p:nvSpPr>
        <p:spPr>
          <a:xfrm>
            <a:off x="518793" y="2890015"/>
            <a:ext cx="65351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代码如下：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sum=0   </a:t>
            </a:r>
          </a:p>
          <a:p>
            <a:r>
              <a:rPr lang="en-US" altLang="zh-CN" dirty="0" smtClean="0"/>
              <a:t>for </a:t>
            </a:r>
            <a:r>
              <a:rPr lang="en-US" altLang="zh-CN" dirty="0" err="1"/>
              <a:t>i</a:t>
            </a:r>
            <a:r>
              <a:rPr lang="en-US" altLang="zh-CN" dirty="0"/>
              <a:t> in range(1,101):  </a:t>
            </a:r>
            <a:endParaRPr lang="zh-CN" altLang="zh-CN" dirty="0"/>
          </a:p>
          <a:p>
            <a:r>
              <a:rPr lang="en-US" altLang="zh-CN" dirty="0"/>
              <a:t>    if i%7==0:   </a:t>
            </a:r>
            <a:endParaRPr lang="zh-CN" altLang="zh-CN" dirty="0"/>
          </a:p>
          <a:p>
            <a:r>
              <a:rPr lang="en-US" altLang="zh-CN" dirty="0"/>
              <a:t>       continue   </a:t>
            </a:r>
            <a:endParaRPr lang="zh-CN" altLang="zh-CN" dirty="0"/>
          </a:p>
          <a:p>
            <a:r>
              <a:rPr lang="en-US" altLang="zh-CN" dirty="0"/>
              <a:t>    sum=</a:t>
            </a:r>
            <a:r>
              <a:rPr lang="en-US" altLang="zh-CN" dirty="0" err="1"/>
              <a:t>sum+i</a:t>
            </a:r>
            <a:r>
              <a:rPr lang="en-US" altLang="zh-CN" dirty="0"/>
              <a:t>     </a:t>
            </a:r>
            <a:endParaRPr lang="zh-CN" altLang="zh-CN" dirty="0"/>
          </a:p>
          <a:p>
            <a:r>
              <a:rPr lang="en-US" altLang="zh-CN" dirty="0"/>
              <a:t>print("100</a:t>
            </a:r>
            <a:r>
              <a:rPr lang="zh-CN" altLang="zh-CN" dirty="0"/>
              <a:t>以内</a:t>
            </a:r>
            <a:r>
              <a:rPr lang="en-US" altLang="zh-CN" dirty="0"/>
              <a:t>7</a:t>
            </a:r>
            <a:r>
              <a:rPr lang="zh-CN" altLang="zh-CN" dirty="0"/>
              <a:t>的倍数以外的其他数之和</a:t>
            </a:r>
            <a:r>
              <a:rPr lang="en-US" altLang="zh-CN" dirty="0"/>
              <a:t>sum=%d"%(sum)) </a:t>
            </a:r>
            <a:endParaRPr lang="zh-CN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804" y="1804193"/>
            <a:ext cx="5094516" cy="391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9449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3.5.3 </a:t>
            </a:r>
            <a:r>
              <a:rPr lang="en-US" altLang="zh-CN" dirty="0"/>
              <a:t>pass</a:t>
            </a:r>
            <a:r>
              <a:rPr lang="zh-CN" altLang="en-US" dirty="0"/>
              <a:t>语句</a:t>
            </a:r>
            <a:endParaRPr lang="zh-CN" altLang="zh-CN" dirty="0"/>
          </a:p>
        </p:txBody>
      </p:sp>
      <p:sp>
        <p:nvSpPr>
          <p:cNvPr id="26628" name="文本框 7"/>
          <p:cNvSpPr txBox="1">
            <a:spLocks noChangeArrowheads="1"/>
          </p:cNvSpPr>
          <p:nvPr/>
        </p:nvSpPr>
        <p:spPr bwMode="auto">
          <a:xfrm>
            <a:off x="7010538" y="1366175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代码如下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7101656" y="169955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7008902" y="2082223"/>
            <a:ext cx="2589224" cy="88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for i in range(0,10):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latin typeface="等线"/>
                <a:ea typeface="等线" panose="02010600030101010101" pitchFamily="2" charset="-122"/>
              </a:rPr>
              <a:t>pass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25907" y="1969296"/>
            <a:ext cx="511724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000" dirty="0">
                <a:latin typeface="+mn-ea"/>
                <a:ea typeface="+mn-ea"/>
              </a:rPr>
              <a:t>在</a:t>
            </a:r>
            <a:r>
              <a:rPr lang="en-US" altLang="zh-CN" sz="2000" dirty="0">
                <a:latin typeface="+mn-ea"/>
                <a:ea typeface="+mn-ea"/>
              </a:rPr>
              <a:t>Python</a:t>
            </a:r>
            <a:r>
              <a:rPr lang="zh-CN" altLang="zh-CN" sz="2000" dirty="0">
                <a:latin typeface="+mn-ea"/>
                <a:ea typeface="+mn-ea"/>
              </a:rPr>
              <a:t>语言中，</a:t>
            </a:r>
            <a:r>
              <a:rPr lang="en-US" altLang="zh-CN" sz="2000" dirty="0">
                <a:latin typeface="+mn-ea"/>
                <a:ea typeface="+mn-ea"/>
              </a:rPr>
              <a:t>pass</a:t>
            </a:r>
            <a:r>
              <a:rPr lang="zh-CN" altLang="zh-CN" sz="2000" dirty="0">
                <a:latin typeface="+mn-ea"/>
                <a:ea typeface="+mn-ea"/>
              </a:rPr>
              <a:t>语句表示空代码，即不做任何事情的程序</a:t>
            </a:r>
            <a:r>
              <a:rPr lang="zh-CN" altLang="zh-CN" sz="2000" dirty="0" smtClean="0">
                <a:latin typeface="+mn-ea"/>
                <a:ea typeface="+mn-ea"/>
              </a:rPr>
              <a:t>。在</a:t>
            </a:r>
            <a:r>
              <a:rPr lang="zh-CN" altLang="zh-CN" sz="2000" dirty="0">
                <a:latin typeface="+mn-ea"/>
                <a:ea typeface="+mn-ea"/>
              </a:rPr>
              <a:t>有些情况下，如果程序的某些地方没有代码，系统就会报错，这个时候，就可以使用</a:t>
            </a:r>
            <a:r>
              <a:rPr lang="en-US" altLang="zh-CN" sz="2000" dirty="0">
                <a:latin typeface="+mn-ea"/>
                <a:ea typeface="+mn-ea"/>
              </a:rPr>
              <a:t>pass</a:t>
            </a:r>
            <a:r>
              <a:rPr lang="zh-CN" altLang="zh-CN" sz="2000" dirty="0">
                <a:latin typeface="+mn-ea"/>
                <a:ea typeface="+mn-ea"/>
              </a:rPr>
              <a:t>语句来表示此处不做任何处理</a:t>
            </a:r>
            <a:r>
              <a:rPr lang="zh-CN" altLang="zh-CN" sz="2000" dirty="0" smtClean="0">
                <a:latin typeface="+mn-ea"/>
                <a:ea typeface="+mn-ea"/>
              </a:rPr>
              <a:t>。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 smtClean="0">
                <a:solidFill>
                  <a:prstClr val="black"/>
                </a:solidFill>
                <a:latin typeface="+mn-ea"/>
                <a:ea typeface="+mn-ea"/>
              </a:rPr>
              <a:t>pass</a:t>
            </a:r>
            <a:r>
              <a:rPr lang="zh-CN" altLang="en-US" sz="2000" dirty="0">
                <a:solidFill>
                  <a:prstClr val="black"/>
                </a:solidFill>
                <a:latin typeface="+mn-ea"/>
                <a:ea typeface="+mn-ea"/>
              </a:rPr>
              <a:t>语句常用来标记留待以后开发的代码，作为占位符使用。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518790" y="1302545"/>
            <a:ext cx="3106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B386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609908" y="1635920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0"/>
          <p:cNvSpPr txBox="1">
            <a:spLocks noChangeArrowheads="1"/>
          </p:cNvSpPr>
          <p:nvPr/>
        </p:nvSpPr>
        <p:spPr bwMode="auto">
          <a:xfrm>
            <a:off x="7101656" y="3745903"/>
            <a:ext cx="3544474" cy="1712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if  x % 3 == 0: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   print(“3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的倍数</a:t>
            </a: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”)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else: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    pass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9" name="直接连接符 18"/>
          <p:cNvCxnSpPr>
            <a:cxnSpLocks/>
          </p:cNvCxnSpPr>
          <p:nvPr/>
        </p:nvCxnSpPr>
        <p:spPr>
          <a:xfrm>
            <a:off x="5807075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162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</a:t>
            </a:r>
            <a:r>
              <a:rPr lang="en-US" altLang="zh-CN" dirty="0"/>
              <a:t>else</a:t>
            </a:r>
            <a:r>
              <a:rPr lang="zh-CN" altLang="zh-CN" dirty="0"/>
              <a:t>语句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2348" y="1857502"/>
            <a:ext cx="5252246" cy="167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     在</a:t>
            </a: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python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语言中，</a:t>
            </a: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else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语句不仅可以与</a:t>
            </a: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if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语句一起使用，还可以</a:t>
            </a:r>
            <a:r>
              <a:rPr lang="zh-CN" altLang="en-US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和</a:t>
            </a:r>
            <a:r>
              <a:rPr lang="en-US" altLang="zh-CN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for</a:t>
            </a:r>
            <a:r>
              <a:rPr lang="zh-CN" altLang="en-US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循环语句或</a:t>
            </a:r>
            <a:r>
              <a:rPr lang="en-US" altLang="zh-CN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while</a:t>
            </a:r>
            <a:r>
              <a:rPr lang="zh-CN" altLang="en-US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循环语句一起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使用</a:t>
            </a:r>
            <a:r>
              <a:rPr lang="zh-CN" altLang="en-US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。</a:t>
            </a:r>
            <a:endParaRPr lang="en-US" altLang="zh-CN" sz="1800" dirty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00113" y="1299879"/>
            <a:ext cx="31067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说明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91231" y="163325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6100152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512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</a:t>
            </a:r>
            <a:r>
              <a:rPr lang="en-US" altLang="zh-CN" dirty="0"/>
              <a:t>else</a:t>
            </a:r>
            <a:r>
              <a:rPr lang="zh-CN" altLang="zh-CN" dirty="0"/>
              <a:t>语句</a:t>
            </a:r>
          </a:p>
        </p:txBody>
      </p: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6430402" y="2628349"/>
            <a:ext cx="5042667" cy="1851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in range(0,10): 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print(</a:t>
            </a:r>
            <a:r>
              <a:rPr lang="en-US" altLang="zh-CN" sz="1800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i,end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=" ")  </a:t>
            </a:r>
          </a:p>
          <a:p>
            <a:pPr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else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: 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print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() </a:t>
            </a:r>
            <a:endParaRPr lang="en-US" altLang="zh-CN" sz="18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    print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("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缺少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10")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73789" y="3790805"/>
            <a:ext cx="525224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该结构通常也称为遍历循环的一种扩展模式，在这种扩展模式中，当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循环正常结束之后，即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for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循环的所有序列元素都遍历完后，程序会继续执行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else</a:t>
            </a:r>
            <a:r>
              <a:rPr lang="zh-CN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语句中的</a:t>
            </a:r>
            <a:r>
              <a:rPr lang="zh-CN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内容</a:t>
            </a:r>
            <a:r>
              <a:rPr lang="zh-CN" altLang="en-US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00113" y="1299879"/>
            <a:ext cx="4650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for</a:t>
            </a:r>
            <a:r>
              <a:rPr lang="zh-CN" altLang="zh-CN" sz="1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循环语句的扩展模式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1231" y="163325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6100152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">
            <a:extLst>
              <a:ext uri="{FF2B5EF4-FFF2-40B4-BE49-F238E27FC236}">
                <a16:creationId xmlns:a16="http://schemas.microsoft.com/office/drawing/2014/main" xmlns="" id="{57F27AFD-A0DA-4ABB-A14E-58137467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87" y="1810719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1B3868"/>
                </a:solidFill>
              </a:rPr>
              <a:t>示例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CE985972-0BE8-401C-9501-69C0ACAC1937}"/>
              </a:ext>
            </a:extLst>
          </p:cNvPr>
          <p:cNvCxnSpPr/>
          <p:nvPr/>
        </p:nvCxnSpPr>
        <p:spPr>
          <a:xfrm>
            <a:off x="6995205" y="214409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853646" y="1966630"/>
            <a:ext cx="40971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循环变量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in 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遍历结构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  <a:tabLst>
                <a:tab pos="270510" algn="l"/>
              </a:tabLs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循环语句块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循环语句块</a:t>
            </a:r>
            <a:r>
              <a:rPr lang="en-US" altLang="zh-CN" sz="20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904087" y="4959630"/>
            <a:ext cx="3441696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代码运行结果：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 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1 2 3 4 5 6 7 8 9 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缺少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43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</a:t>
            </a:r>
            <a:r>
              <a:rPr lang="en-US" altLang="zh-CN" dirty="0"/>
              <a:t>else</a:t>
            </a:r>
            <a:r>
              <a:rPr lang="zh-CN" altLang="zh-CN" dirty="0"/>
              <a:t>语句</a:t>
            </a:r>
          </a:p>
        </p:txBody>
      </p: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6460825" y="1530711"/>
            <a:ext cx="5042667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for s in "hello world":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if s=="w":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   break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print(</a:t>
            </a:r>
            <a:r>
              <a:rPr lang="en-US" altLang="zh-CN" sz="2000" dirty="0" err="1">
                <a:latin typeface="等线" panose="02010600030101010101" pitchFamily="2" charset="-122"/>
                <a:ea typeface="等线" panose="02010600030101010101" pitchFamily="2" charset="-122"/>
              </a:rPr>
              <a:t>s,end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="")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else: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print()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    print("</a:t>
            </a:r>
            <a:r>
              <a:rPr lang="zh-CN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程序正常结束</a:t>
            </a:r>
            <a:r>
              <a:rPr lang="en-US" altLang="zh-CN" sz="2000" dirty="0">
                <a:latin typeface="等线" panose="02010600030101010101" pitchFamily="2" charset="-122"/>
                <a:ea typeface="等线" panose="02010600030101010101" pitchFamily="2" charset="-122"/>
              </a:rPr>
              <a:t>")</a:t>
            </a:r>
            <a:endParaRPr lang="zh-CN" altLang="zh-CN" sz="20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00113" y="1299879"/>
            <a:ext cx="4650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break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语句对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else</a:t>
            </a: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</a:rPr>
              <a:t>语句的影响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1231" y="163325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6113215" y="1299879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35246" y="1966630"/>
            <a:ext cx="46507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for s in "hello world":</a:t>
            </a:r>
            <a:endParaRPr lang="zh-CN" altLang="zh-CN" dirty="0"/>
          </a:p>
          <a:p>
            <a:r>
              <a:rPr lang="en-US" altLang="zh-CN" dirty="0"/>
              <a:t>   if s=="w":</a:t>
            </a:r>
            <a:endParaRPr lang="zh-CN" altLang="zh-CN" dirty="0"/>
          </a:p>
          <a:p>
            <a:r>
              <a:rPr lang="en-US" altLang="zh-CN" dirty="0"/>
              <a:t>      continue</a:t>
            </a:r>
            <a:endParaRPr lang="zh-CN" altLang="zh-CN" dirty="0"/>
          </a:p>
          <a:p>
            <a:r>
              <a:rPr lang="en-US" altLang="zh-CN" dirty="0"/>
              <a:t>   print(</a:t>
            </a:r>
            <a:r>
              <a:rPr lang="en-US" altLang="zh-CN" dirty="0" err="1"/>
              <a:t>s,end</a:t>
            </a:r>
            <a:r>
              <a:rPr lang="en-US" altLang="zh-CN" dirty="0"/>
              <a:t>="")</a:t>
            </a:r>
            <a:endParaRPr lang="zh-CN" altLang="zh-CN" dirty="0"/>
          </a:p>
          <a:p>
            <a:r>
              <a:rPr lang="en-US" altLang="zh-CN" dirty="0"/>
              <a:t>   else:</a:t>
            </a:r>
            <a:endParaRPr lang="zh-CN" altLang="zh-CN" dirty="0"/>
          </a:p>
          <a:p>
            <a:r>
              <a:rPr lang="en-US" altLang="zh-CN" dirty="0"/>
              <a:t>     print()</a:t>
            </a:r>
            <a:endParaRPr lang="zh-CN" altLang="zh-CN" dirty="0"/>
          </a:p>
          <a:p>
            <a:r>
              <a:rPr lang="en-US" altLang="zh-CN" dirty="0"/>
              <a:t>     print("</a:t>
            </a:r>
            <a:r>
              <a:rPr lang="zh-CN" altLang="zh-CN" dirty="0"/>
              <a:t>程序正常结束</a:t>
            </a:r>
            <a:r>
              <a:rPr lang="en-US" altLang="zh-CN" dirty="0"/>
              <a:t>")</a:t>
            </a:r>
            <a:endParaRPr lang="zh-CN" altLang="zh-CN" dirty="0"/>
          </a:p>
        </p:txBody>
      </p:sp>
      <p:sp>
        <p:nvSpPr>
          <p:cNvPr id="3" name="矩形 2"/>
          <p:cNvSpPr/>
          <p:nvPr/>
        </p:nvSpPr>
        <p:spPr>
          <a:xfrm>
            <a:off x="1161517" y="4580808"/>
            <a:ext cx="3441696" cy="92333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代码运行结果：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hello </a:t>
            </a:r>
            <a:r>
              <a:rPr lang="en-US" altLang="zh-CN" dirty="0" err="1"/>
              <a:t>orld</a:t>
            </a:r>
            <a:endParaRPr lang="zh-CN" altLang="zh-CN" dirty="0"/>
          </a:p>
          <a:p>
            <a:r>
              <a:rPr lang="zh-CN" altLang="zh-CN" dirty="0"/>
              <a:t>程序正常结束</a:t>
            </a:r>
          </a:p>
        </p:txBody>
      </p:sp>
      <p:sp>
        <p:nvSpPr>
          <p:cNvPr id="14" name="矩形 13"/>
          <p:cNvSpPr/>
          <p:nvPr/>
        </p:nvSpPr>
        <p:spPr>
          <a:xfrm>
            <a:off x="6774191" y="4719307"/>
            <a:ext cx="3441696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代码运行结果：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hello 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1606732" y="5753467"/>
            <a:ext cx="9274628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语句只有在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循环正常结束后才会被执行，如果循环语句在执行过程中遇到了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break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语句使得循环提前终止，这种情况下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else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语句是不执行的。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05897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</a:t>
            </a:r>
            <a:r>
              <a:rPr lang="en-US" altLang="zh-CN" dirty="0"/>
              <a:t>else</a:t>
            </a:r>
            <a:r>
              <a:rPr lang="zh-CN" altLang="zh-CN" dirty="0"/>
              <a:t>语句</a:t>
            </a:r>
          </a:p>
        </p:txBody>
      </p:sp>
      <p:sp>
        <p:nvSpPr>
          <p:cNvPr id="26633" name="TextBox 10"/>
          <p:cNvSpPr txBox="1">
            <a:spLocks noChangeArrowheads="1"/>
          </p:cNvSpPr>
          <p:nvPr/>
        </p:nvSpPr>
        <p:spPr bwMode="auto">
          <a:xfrm>
            <a:off x="7027959" y="2709756"/>
            <a:ext cx="3530989" cy="2229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=0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while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&lt;=100:   </a:t>
            </a:r>
          </a:p>
          <a:p>
            <a:pPr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s=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s+i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 err="1">
                <a:latin typeface="等线" panose="02010600030101010101" pitchFamily="2" charset="-122"/>
                <a:ea typeface="等线" panose="02010600030101010101" pitchFamily="2" charset="-122"/>
              </a:rPr>
              <a:t>i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=i+1     </a:t>
            </a:r>
            <a:endParaRPr lang="zh-CN" altLang="zh-CN" sz="1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buNone/>
            </a:pP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else:  </a:t>
            </a:r>
          </a:p>
          <a:p>
            <a:pPr>
              <a:buNone/>
            </a:pPr>
            <a:r>
              <a:rPr lang="en-US" altLang="zh-CN" sz="18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800" dirty="0">
                <a:latin typeface="等线" panose="02010600030101010101" pitchFamily="2" charset="-122"/>
                <a:ea typeface="等线" panose="02010600030101010101" pitchFamily="2" charset="-122"/>
              </a:rPr>
              <a:t>print(s) 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52308" y="3981322"/>
            <a:ext cx="5252246" cy="1677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else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子句</a:t>
            </a:r>
            <a:r>
              <a:rPr lang="zh-CN" altLang="en-US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在</a:t>
            </a:r>
            <a:r>
              <a:rPr lang="en-US" altLang="zh-CN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while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循环的条件表达式值为</a:t>
            </a: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False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以后执行。但是如果循环遇到</a:t>
            </a:r>
            <a:r>
              <a:rPr lang="en-US" altLang="zh-CN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break</a:t>
            </a:r>
            <a:r>
              <a:rPr lang="zh-CN" altLang="en-US" sz="1800" dirty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语句而终止的情况下不执行</a:t>
            </a:r>
            <a:r>
              <a:rPr lang="zh-CN" altLang="en-US" sz="1800" dirty="0" smtClean="0">
                <a:solidFill>
                  <a:prstClr val="black"/>
                </a:solidFill>
                <a:latin typeface="等线"/>
                <a:ea typeface="等线" panose="02010600030101010101" pitchFamily="2" charset="-122"/>
              </a:rPr>
              <a:t>。</a:t>
            </a:r>
            <a:endParaRPr lang="en-US" altLang="zh-CN" sz="1800" dirty="0" smtClean="0">
              <a:solidFill>
                <a:prstClr val="black"/>
              </a:solidFill>
              <a:latin typeface="等线"/>
              <a:ea typeface="等线" panose="02010600030101010101" pitchFamily="2" charset="-122"/>
            </a:endParaRP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00113" y="1299879"/>
            <a:ext cx="4650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while</a:t>
            </a:r>
            <a:r>
              <a:rPr lang="zh-CN" altLang="zh-CN" sz="1800" b="1" dirty="0" smtClean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循环</a:t>
            </a:r>
            <a:r>
              <a:rPr lang="zh-CN" altLang="zh-CN" sz="1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语句的扩展模式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1231" y="163325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6100152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7">
            <a:extLst>
              <a:ext uri="{FF2B5EF4-FFF2-40B4-BE49-F238E27FC236}">
                <a16:creationId xmlns:a16="http://schemas.microsoft.com/office/drawing/2014/main" xmlns="" id="{57F27AFD-A0DA-4ABB-A14E-58137467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4087" y="1810719"/>
            <a:ext cx="3106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1B3868"/>
                </a:solidFill>
              </a:rPr>
              <a:t>示例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1B386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xmlns="" id="{CE985972-0BE8-401C-9501-69C0ACAC1937}"/>
              </a:ext>
            </a:extLst>
          </p:cNvPr>
          <p:cNvCxnSpPr/>
          <p:nvPr/>
        </p:nvCxnSpPr>
        <p:spPr>
          <a:xfrm>
            <a:off x="6995205" y="214409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98845" y="2072230"/>
            <a:ext cx="41519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while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条件表达式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  <a:tabLst>
                <a:tab pos="270510" algn="l"/>
              </a:tabLs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循环语句块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+mn-ea"/>
              <a:cs typeface="Times New Roman" panose="02020603050405020304" pitchFamily="18" charset="0"/>
            </a:endParaRP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else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：</a:t>
            </a:r>
          </a:p>
          <a:p>
            <a:pPr indent="304800" algn="just">
              <a:spcAft>
                <a:spcPts val="0"/>
              </a:spcAft>
            </a:pP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    </a:t>
            </a:r>
            <a:r>
              <a:rPr lang="zh-CN" altLang="zh-CN" sz="2000" kern="100" dirty="0">
                <a:latin typeface="+mn-ea"/>
                <a:cs typeface="Times New Roman" panose="02020603050405020304" pitchFamily="18" charset="0"/>
              </a:rPr>
              <a:t>循环语句块</a:t>
            </a:r>
            <a:r>
              <a:rPr lang="en-US" altLang="zh-CN" sz="2000" kern="100" dirty="0">
                <a:latin typeface="+mn-ea"/>
                <a:cs typeface="Times New Roman" panose="02020603050405020304" pitchFamily="18" charset="0"/>
              </a:rPr>
              <a:t>2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372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752" y="2115029"/>
            <a:ext cx="4907546" cy="3182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/>
              <a:t>在</a:t>
            </a:r>
            <a:r>
              <a:rPr lang="zh-CN" altLang="zh-CN" sz="2000" dirty="0"/>
              <a:t>选择</a:t>
            </a:r>
            <a:r>
              <a:rPr lang="zh-CN" altLang="zh-CN" dirty="0"/>
              <a:t>结构中，当程序执行到某条语句时，</a:t>
            </a:r>
            <a:r>
              <a:rPr lang="zh-CN" altLang="zh-CN" dirty="0" smtClean="0"/>
              <a:t>会</a:t>
            </a:r>
            <a:endParaRPr lang="en-US" altLang="zh-CN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 smtClean="0"/>
              <a:t>根据</a:t>
            </a:r>
            <a:r>
              <a:rPr lang="zh-CN" altLang="zh-CN" dirty="0"/>
              <a:t>条件判断结果选择不同的路径进而执行</a:t>
            </a:r>
            <a:r>
              <a:rPr lang="zh-CN" altLang="zh-CN" dirty="0" smtClean="0"/>
              <a:t>相</a:t>
            </a:r>
            <a:endParaRPr lang="en-US" altLang="zh-CN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dirty="0" smtClean="0"/>
              <a:t>对应</a:t>
            </a:r>
            <a:r>
              <a:rPr lang="zh-CN" altLang="zh-CN" dirty="0"/>
              <a:t>的</a:t>
            </a:r>
            <a:r>
              <a:rPr lang="zh-CN" altLang="zh-CN" dirty="0" smtClean="0"/>
              <a:t>程序段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/>
              <a:t>单</a:t>
            </a:r>
            <a:r>
              <a:rPr lang="zh-CN" altLang="en-US" sz="2000" dirty="0" smtClean="0"/>
              <a:t>分支结构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/>
              <a:t>二分支结构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/>
              <a:t>多分支结构</a:t>
            </a:r>
            <a:endParaRPr lang="en-US" altLang="zh-CN" sz="2000" dirty="0" smtClean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326776" y="1732001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 </a:t>
            </a:r>
            <a:r>
              <a:rPr lang="zh-CN" altLang="en-US" dirty="0" smtClean="0"/>
              <a:t>程序的基本结构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1743079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选择结构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307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928140" y="1503421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流程图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928140" y="1887599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434" y="2373377"/>
            <a:ext cx="2037806" cy="180047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821" y="2373377"/>
            <a:ext cx="279121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>
          <a:xfrm>
            <a:off x="300113" y="399131"/>
            <a:ext cx="3268663" cy="511175"/>
          </a:xfrm>
        </p:spPr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zh-CN" dirty="0" smtClean="0"/>
              <a:t>.</a:t>
            </a:r>
            <a:r>
              <a:rPr lang="en-US" altLang="zh-CN" dirty="0" smtClean="0"/>
              <a:t>5</a:t>
            </a:r>
            <a:r>
              <a:rPr lang="zh-CN" altLang="zh-CN" dirty="0" smtClean="0"/>
              <a:t>.</a:t>
            </a:r>
            <a:r>
              <a:rPr lang="en-US" altLang="zh-CN" dirty="0" smtClean="0"/>
              <a:t>4</a:t>
            </a:r>
            <a:r>
              <a:rPr lang="zh-CN" altLang="zh-CN" dirty="0" smtClean="0"/>
              <a:t> </a:t>
            </a:r>
            <a:r>
              <a:rPr lang="en-US" altLang="zh-CN" dirty="0"/>
              <a:t>else</a:t>
            </a:r>
            <a:r>
              <a:rPr lang="zh-CN" altLang="zh-CN" dirty="0"/>
              <a:t>语句</a:t>
            </a:r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300113" y="1299879"/>
            <a:ext cx="465071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break</a:t>
            </a:r>
            <a:r>
              <a:rPr lang="zh-CN" altLang="en-US" sz="1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语句对</a:t>
            </a:r>
            <a:r>
              <a:rPr lang="en-US" altLang="zh-CN" sz="1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else</a:t>
            </a:r>
            <a:r>
              <a:rPr lang="zh-CN" altLang="en-US" sz="1800" b="1" dirty="0">
                <a:solidFill>
                  <a:srgbClr val="00206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语句的影响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391231" y="1633254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</p:cNvCxnSpPr>
          <p:nvPr/>
        </p:nvCxnSpPr>
        <p:spPr>
          <a:xfrm>
            <a:off x="6100152" y="1474788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98845" y="2072230"/>
            <a:ext cx="41519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  <a:endParaRPr lang="zh-CN" altLang="zh-CN" dirty="0"/>
          </a:p>
          <a:p>
            <a:r>
              <a:rPr lang="en-US" altLang="zh-CN" dirty="0"/>
              <a:t>s=0</a:t>
            </a:r>
            <a:endParaRPr lang="zh-CN" altLang="zh-CN" dirty="0"/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&lt;10: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if i%2==0:     </a:t>
            </a:r>
            <a:endParaRPr lang="zh-CN" altLang="zh-CN" dirty="0"/>
          </a:p>
          <a:p>
            <a:r>
              <a:rPr lang="en-US" altLang="zh-CN" dirty="0"/>
              <a:t>       break     </a:t>
            </a:r>
            <a:endParaRPr lang="zh-CN" altLang="zh-CN" dirty="0"/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else: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print(s)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476833" y="2072230"/>
            <a:ext cx="415197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i</a:t>
            </a:r>
            <a:r>
              <a:rPr lang="en-US" altLang="zh-CN" dirty="0"/>
              <a:t>=0</a:t>
            </a:r>
            <a:endParaRPr lang="zh-CN" altLang="zh-CN" dirty="0"/>
          </a:p>
          <a:p>
            <a:r>
              <a:rPr lang="en-US" altLang="zh-CN" dirty="0"/>
              <a:t>s=0</a:t>
            </a:r>
            <a:endParaRPr lang="zh-CN" altLang="zh-CN" dirty="0"/>
          </a:p>
          <a:p>
            <a:r>
              <a:rPr lang="en-US" altLang="zh-CN" dirty="0"/>
              <a:t>while </a:t>
            </a:r>
            <a:r>
              <a:rPr lang="en-US" altLang="zh-CN" dirty="0" err="1"/>
              <a:t>i</a:t>
            </a:r>
            <a:r>
              <a:rPr lang="en-US" altLang="zh-CN" dirty="0"/>
              <a:t>&lt;10: </a:t>
            </a:r>
            <a:r>
              <a:rPr lang="en-US" altLang="zh-CN" dirty="0" smtClean="0"/>
              <a:t>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=i+1  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if i%2==0:     </a:t>
            </a:r>
            <a:endParaRPr lang="zh-CN" altLang="zh-CN" dirty="0"/>
          </a:p>
          <a:p>
            <a:r>
              <a:rPr lang="en-US" altLang="zh-CN" dirty="0"/>
              <a:t>       </a:t>
            </a:r>
            <a:r>
              <a:rPr lang="en-US" altLang="zh-CN" dirty="0" smtClean="0"/>
              <a:t>continue     </a:t>
            </a:r>
            <a:endParaRPr lang="zh-CN" altLang="zh-CN" dirty="0"/>
          </a:p>
          <a:p>
            <a:r>
              <a:rPr lang="en-US" altLang="zh-CN" dirty="0"/>
              <a:t>    s=</a:t>
            </a:r>
            <a:r>
              <a:rPr lang="en-US" altLang="zh-CN" dirty="0" err="1"/>
              <a:t>s+i</a:t>
            </a:r>
            <a:r>
              <a:rPr lang="en-US" altLang="zh-CN" dirty="0"/>
              <a:t>   </a:t>
            </a:r>
            <a:endParaRPr lang="zh-CN" altLang="zh-CN" dirty="0"/>
          </a:p>
          <a:p>
            <a:r>
              <a:rPr lang="en-US" altLang="zh-CN" dirty="0"/>
              <a:t>else:  </a:t>
            </a:r>
          </a:p>
          <a:p>
            <a:r>
              <a:rPr lang="en-US" altLang="zh-CN" dirty="0" smtClean="0"/>
              <a:t>    </a:t>
            </a:r>
            <a:r>
              <a:rPr lang="en-US" altLang="zh-CN" dirty="0"/>
              <a:t>print(s)</a:t>
            </a:r>
            <a:endParaRPr lang="zh-CN" altLang="zh-CN" sz="20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1974" y="4810747"/>
            <a:ext cx="3441696" cy="646331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代码运行结果：</a:t>
            </a:r>
            <a:endParaRPr lang="en-US" altLang="zh-CN" kern="100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 smtClean="0"/>
              <a:t>25</a:t>
            </a:r>
            <a:endParaRPr lang="zh-CN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1509127" y="5060572"/>
            <a:ext cx="3441696" cy="36933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不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输出任何运行结果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4747657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B049E92-8DDD-4D94-B0C7-A2F570FB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172" y="3180124"/>
            <a:ext cx="5867400" cy="573952"/>
          </a:xfrm>
        </p:spPr>
        <p:txBody>
          <a:bodyPr/>
          <a:lstStyle/>
          <a:p>
            <a:r>
              <a:rPr lang="zh-CN" altLang="en-US" dirty="0"/>
              <a:t>感谢聆听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FDE33A3E-C98D-42B9-90C3-C5A0A3D81E24}"/>
              </a:ext>
            </a:extLst>
          </p:cNvPr>
          <p:cNvSpPr txBox="1"/>
          <p:nvPr/>
        </p:nvSpPr>
        <p:spPr>
          <a:xfrm>
            <a:off x="2319304" y="3920573"/>
            <a:ext cx="7545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 to listen</a:t>
            </a:r>
          </a:p>
        </p:txBody>
      </p:sp>
    </p:spTree>
    <p:extLst>
      <p:ext uri="{BB962C8B-B14F-4D97-AF65-F5344CB8AC3E}">
        <p14:creationId xmlns:p14="http://schemas.microsoft.com/office/powerpoint/2010/main" val="7214677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8752" y="2115029"/>
            <a:ext cx="4907546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/>
              <a:t>循环结构又称为重复结构。在循环结构中</a:t>
            </a:r>
            <a:r>
              <a:rPr lang="zh-CN" altLang="zh-CN" sz="2000" dirty="0" smtClean="0"/>
              <a:t>，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/>
              <a:t>程序</a:t>
            </a:r>
            <a:r>
              <a:rPr lang="zh-CN" altLang="zh-CN" sz="2000" dirty="0"/>
              <a:t>根据条件判断结果选择一条或多条</a:t>
            </a:r>
            <a:r>
              <a:rPr lang="zh-CN" altLang="zh-CN" sz="2000" dirty="0" smtClean="0"/>
              <a:t>语</a:t>
            </a:r>
            <a:endParaRPr lang="en-US" altLang="zh-CN" sz="2000" dirty="0" smtClean="0"/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zh-CN" sz="2000" dirty="0" smtClean="0"/>
              <a:t>句</a:t>
            </a:r>
            <a:r>
              <a:rPr lang="zh-CN" altLang="zh-CN" sz="2000" dirty="0"/>
              <a:t>重复执行若干遍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/>
              <a:t>条件循环结构</a:t>
            </a:r>
            <a:endParaRPr lang="en-US" altLang="zh-CN" sz="2000" dirty="0" smtClean="0"/>
          </a:p>
          <a:p>
            <a:pPr marL="342900" indent="-34290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2000" dirty="0" smtClean="0"/>
              <a:t>遍历循环结构</a:t>
            </a:r>
            <a:endParaRPr lang="en-US" altLang="zh-CN" sz="2000" dirty="0" smtClean="0"/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6326776" y="1732001"/>
            <a:ext cx="0" cy="4332287"/>
          </a:xfrm>
          <a:prstGeom prst="line">
            <a:avLst/>
          </a:prstGeom>
          <a:ln w="25400">
            <a:solidFill>
              <a:srgbClr val="1B3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4" name="标题 1"/>
          <p:cNvSpPr>
            <a:spLocks noGrp="1"/>
          </p:cNvSpPr>
          <p:nvPr>
            <p:ph type="title"/>
          </p:nvPr>
        </p:nvSpPr>
        <p:spPr>
          <a:xfrm>
            <a:off x="198438" y="411163"/>
            <a:ext cx="5524500" cy="511175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.1</a:t>
            </a:r>
            <a:r>
              <a:rPr lang="zh-CN" altLang="zh-CN" dirty="0" smtClean="0"/>
              <a:t>.</a:t>
            </a:r>
            <a:r>
              <a:rPr lang="en-US" altLang="zh-CN" dirty="0" smtClean="0"/>
              <a:t>3</a:t>
            </a:r>
            <a:r>
              <a:rPr lang="zh-CN" altLang="zh-CN" dirty="0" smtClean="0"/>
              <a:t>  </a:t>
            </a:r>
            <a:r>
              <a:rPr lang="zh-CN" altLang="en-US" dirty="0" smtClean="0"/>
              <a:t>程序的基本结构</a:t>
            </a:r>
            <a:endParaRPr lang="zh-CN" altLang="zh-CN" dirty="0"/>
          </a:p>
        </p:txBody>
      </p:sp>
      <p:sp>
        <p:nvSpPr>
          <p:cNvPr id="20485" name="文本框 7"/>
          <p:cNvSpPr txBox="1">
            <a:spLocks noChangeArrowheads="1"/>
          </p:cNvSpPr>
          <p:nvPr/>
        </p:nvSpPr>
        <p:spPr bwMode="auto">
          <a:xfrm>
            <a:off x="1743079" y="1391213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循环结构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1743079" y="1775391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183562" y="4450458"/>
            <a:ext cx="1202792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sz="1200" dirty="0" smtClean="0">
                <a:latin typeface="+mn-ea"/>
              </a:rPr>
              <a:t>条件循环结构</a:t>
            </a:r>
            <a:endParaRPr lang="en-US" altLang="zh-CN" sz="1200" spc="300" dirty="0">
              <a:solidFill>
                <a:srgbClr val="E7E6E6">
                  <a:lumMod val="50000"/>
                </a:srgbClr>
              </a:solidFill>
              <a:latin typeface="+mn-ea"/>
            </a:endParaRPr>
          </a:p>
        </p:txBody>
      </p:sp>
      <p:sp>
        <p:nvSpPr>
          <p:cNvPr id="16" name="文本框 7"/>
          <p:cNvSpPr txBox="1">
            <a:spLocks noChangeArrowheads="1"/>
          </p:cNvSpPr>
          <p:nvPr/>
        </p:nvSpPr>
        <p:spPr bwMode="auto">
          <a:xfrm>
            <a:off x="6928140" y="1529547"/>
            <a:ext cx="31067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800" b="1" dirty="0" smtClean="0">
                <a:solidFill>
                  <a:srgbClr val="1B3868"/>
                </a:solidFill>
              </a:rPr>
              <a:t>流程图</a:t>
            </a:r>
            <a:endParaRPr lang="zh-CN" altLang="en-US" sz="1800" b="1" dirty="0">
              <a:solidFill>
                <a:srgbClr val="1B3868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6928140" y="1913725"/>
            <a:ext cx="2283304" cy="0"/>
          </a:xfrm>
          <a:prstGeom prst="line">
            <a:avLst/>
          </a:prstGeom>
          <a:ln>
            <a:gradFill>
              <a:gsLst>
                <a:gs pos="0">
                  <a:srgbClr val="1B3868"/>
                </a:gs>
                <a:gs pos="100000">
                  <a:srgbClr val="1B3868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675" y="2450142"/>
            <a:ext cx="2263256" cy="187366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11" y="2488034"/>
            <a:ext cx="2734057" cy="196242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926762" y="4450458"/>
            <a:ext cx="1216326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defRPr/>
            </a:pPr>
            <a:r>
              <a:rPr lang="zh-CN" altLang="en-US" sz="1200" dirty="0" smtClean="0">
                <a:latin typeface="+mn-ea"/>
              </a:rPr>
              <a:t>遍历循环结构</a:t>
            </a:r>
            <a:endParaRPr lang="en-US" altLang="zh-CN" sz="1200" spc="300" dirty="0">
              <a:solidFill>
                <a:srgbClr val="E7E6E6">
                  <a:lumMod val="50000"/>
                </a:srgb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699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5702</TotalTime>
  <Words>6336</Words>
  <Application>Microsoft Office PowerPoint</Application>
  <PresentationFormat>自定义</PresentationFormat>
  <Paragraphs>939</Paragraphs>
  <Slides>81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81</vt:i4>
      </vt:variant>
    </vt:vector>
  </HeadingPairs>
  <TitlesOfParts>
    <vt:vector size="82" baseType="lpstr">
      <vt:lpstr>Office 主题​​</vt:lpstr>
      <vt:lpstr>Python语言基础</vt:lpstr>
      <vt:lpstr>3 控制语句</vt:lpstr>
      <vt:lpstr>3.1.1  程序和算法</vt:lpstr>
      <vt:lpstr>3.1.2  程序的描述方式</vt:lpstr>
      <vt:lpstr>3.1.2  程序的描述方式</vt:lpstr>
      <vt:lpstr>3.1.2  程序的描述方式</vt:lpstr>
      <vt:lpstr>3.1.3  程序的基本结构</vt:lpstr>
      <vt:lpstr>3.1.3  程序的基本结构</vt:lpstr>
      <vt:lpstr>3.1.3  程序的基本结构</vt:lpstr>
      <vt:lpstr>3.1.4  程序基本结构实例</vt:lpstr>
      <vt:lpstr>3.2.1  顺序结构语句</vt:lpstr>
      <vt:lpstr>3.2.2  顺序结构实例</vt:lpstr>
      <vt:lpstr>3.2.2  顺序结构实例</vt:lpstr>
      <vt:lpstr>3.2.2  顺序结构实例</vt:lpstr>
      <vt:lpstr>3.3.1  if单分支结构</vt:lpstr>
      <vt:lpstr>3.3.1  if单分支结构</vt:lpstr>
      <vt:lpstr>3.3.1  if单分支结构</vt:lpstr>
      <vt:lpstr>3.3.2  if-else 二分支结构</vt:lpstr>
      <vt:lpstr>3.3.2  if-else 二分支结构</vt:lpstr>
      <vt:lpstr>3.3.2  if-else 二分支结构</vt:lpstr>
      <vt:lpstr>3.3.2  if-else 二分支结构</vt:lpstr>
      <vt:lpstr>练习1</vt:lpstr>
      <vt:lpstr>3.3.2  if-else 二分支结构</vt:lpstr>
      <vt:lpstr>3.3.2  if-else 二分支结构</vt:lpstr>
      <vt:lpstr>3.3.3  if-elif-else多分支结构</vt:lpstr>
      <vt:lpstr>3.3.3  if-elif-else多分支结构</vt:lpstr>
      <vt:lpstr>3.3.3  if-elif-else多分支结构</vt:lpstr>
      <vt:lpstr>3.1.3  if-elif-else语句</vt:lpstr>
      <vt:lpstr>3.1.3  if-elif-else语句</vt:lpstr>
      <vt:lpstr>3.1.3  if-elif-else语句</vt:lpstr>
      <vt:lpstr>练习2</vt:lpstr>
      <vt:lpstr>PowerPoint 演示文稿</vt:lpstr>
      <vt:lpstr>3.3.4 if分支结构的嵌套</vt:lpstr>
      <vt:lpstr>3.3.4 if分支结构的嵌套</vt:lpstr>
      <vt:lpstr>3.3.4 if分支结构的嵌套</vt:lpstr>
      <vt:lpstr>3.3.4 if分支结构的嵌套</vt:lpstr>
      <vt:lpstr>练习3</vt:lpstr>
      <vt:lpstr>练习4</vt:lpstr>
      <vt:lpstr>3.4  Python循环结构</vt:lpstr>
      <vt:lpstr>3.4  Python循环结构</vt:lpstr>
      <vt:lpstr>3.4.1  for循环结构</vt:lpstr>
      <vt:lpstr>3.4.1  for循环结构</vt:lpstr>
      <vt:lpstr>3.4.1  for循环</vt:lpstr>
      <vt:lpstr>3.4.1  for循环结构</vt:lpstr>
      <vt:lpstr>3.4.1  for循环结构</vt:lpstr>
      <vt:lpstr>For循环计算</vt:lpstr>
      <vt:lpstr>1、计算s=1+2+3+…+100</vt:lpstr>
      <vt:lpstr>3、计算s=1+2+3+…+n</vt:lpstr>
      <vt:lpstr>3.4.1  for循环结构</vt:lpstr>
      <vt:lpstr>3.4.1  for循环结构</vt:lpstr>
      <vt:lpstr>3.4.1  for循环结构</vt:lpstr>
      <vt:lpstr>3.4.2 for循环嵌套</vt:lpstr>
      <vt:lpstr>3.4.2 for循环嵌套</vt:lpstr>
      <vt:lpstr>3.4.2 for循环嵌套</vt:lpstr>
      <vt:lpstr>3.4.2 for循环嵌套</vt:lpstr>
      <vt:lpstr>3.4.2 for循环嵌套</vt:lpstr>
      <vt:lpstr>练习</vt:lpstr>
      <vt:lpstr>3.4.3 while循环</vt:lpstr>
      <vt:lpstr>3.4.3 while循环</vt:lpstr>
      <vt:lpstr>3.4.3 while循环</vt:lpstr>
      <vt:lpstr>3.4.3 while循环</vt:lpstr>
      <vt:lpstr>3.4.3 while循环</vt:lpstr>
      <vt:lpstr>3.4.3 while循环</vt:lpstr>
      <vt:lpstr>3.4.4 while循环嵌套</vt:lpstr>
      <vt:lpstr>3.4.4 while循环嵌套</vt:lpstr>
      <vt:lpstr>3.4.4 while循环嵌套</vt:lpstr>
      <vt:lpstr>3.4.4 while循环嵌套</vt:lpstr>
      <vt:lpstr>3.4.4 while循环嵌套</vt:lpstr>
      <vt:lpstr>3.5.1 break语句</vt:lpstr>
      <vt:lpstr>3.5.1 break语句</vt:lpstr>
      <vt:lpstr>3.5.1 break语句</vt:lpstr>
      <vt:lpstr>3.5.2 continue语句</vt:lpstr>
      <vt:lpstr>3.5.2 continue语句</vt:lpstr>
      <vt:lpstr>3.5.2 continue语句</vt:lpstr>
      <vt:lpstr>3.5.3 pass语句</vt:lpstr>
      <vt:lpstr>3.5.4 else语句</vt:lpstr>
      <vt:lpstr>3.5.4 else语句</vt:lpstr>
      <vt:lpstr>3.5.4 else语句</vt:lpstr>
      <vt:lpstr>3.5.4 else语句</vt:lpstr>
      <vt:lpstr>3.5.4 else语句</vt:lpstr>
      <vt:lpstr>感谢聆听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Python语言程序设计</dc:title>
  <dc:creator>weiwei</dc:creator>
  <cp:lastModifiedBy>jic</cp:lastModifiedBy>
  <cp:revision>334</cp:revision>
  <dcterms:created xsi:type="dcterms:W3CDTF">2019-08-01T01:41:38Z</dcterms:created>
  <dcterms:modified xsi:type="dcterms:W3CDTF">2022-03-13T15:31:34Z</dcterms:modified>
</cp:coreProperties>
</file>