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324" r:id="rId2"/>
    <p:sldId id="261" r:id="rId3"/>
    <p:sldId id="257" r:id="rId4"/>
    <p:sldId id="322" r:id="rId5"/>
    <p:sldId id="274" r:id="rId6"/>
    <p:sldId id="283" r:id="rId7"/>
    <p:sldId id="317" r:id="rId8"/>
    <p:sldId id="332" r:id="rId9"/>
    <p:sldId id="333" r:id="rId10"/>
    <p:sldId id="334" r:id="rId11"/>
    <p:sldId id="282" r:id="rId12"/>
    <p:sldId id="325" r:id="rId13"/>
    <p:sldId id="287" r:id="rId14"/>
    <p:sldId id="326" r:id="rId15"/>
    <p:sldId id="327" r:id="rId16"/>
    <p:sldId id="281" r:id="rId17"/>
    <p:sldId id="329" r:id="rId18"/>
    <p:sldId id="331" r:id="rId19"/>
    <p:sldId id="262"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 YE" initials="JY" lastIdx="1" clrIdx="0">
    <p:extLst>
      <p:ext uri="{19B8F6BF-5375-455C-9EA6-DF929625EA0E}">
        <p15:presenceInfo xmlns:p15="http://schemas.microsoft.com/office/powerpoint/2012/main" userId="2f511bf8b5e30cc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B3C6"/>
    <a:srgbClr val="2FC0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76" autoAdjust="0"/>
    <p:restoredTop sz="93573" autoAdjust="0"/>
  </p:normalViewPr>
  <p:slideViewPr>
    <p:cSldViewPr snapToGrid="0" showGuides="1">
      <p:cViewPr varScale="1">
        <p:scale>
          <a:sx n="156" d="100"/>
          <a:sy n="156" d="100"/>
        </p:scale>
        <p:origin x="162" y="402"/>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2964FF-0B9D-483A-A95E-254B6F7658CA}" type="datetimeFigureOut">
              <a:rPr lang="zh-CN" altLang="en-US" smtClean="0"/>
              <a:t>2022/4/1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83633-26CA-4EE3-A5AF-CD25BCB2EF33}" type="slidenum">
              <a:rPr lang="zh-CN" altLang="en-US" smtClean="0"/>
              <a:t>‹#›</a:t>
            </a:fld>
            <a:endParaRPr lang="zh-CN" altLang="en-US"/>
          </a:p>
        </p:txBody>
      </p:sp>
    </p:spTree>
    <p:extLst>
      <p:ext uri="{BB962C8B-B14F-4D97-AF65-F5344CB8AC3E}">
        <p14:creationId xmlns:p14="http://schemas.microsoft.com/office/powerpoint/2010/main" val="2013664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CB83633-26CA-4EE3-A5AF-CD25BCB2EF33}" type="slidenum">
              <a:rPr lang="zh-CN" altLang="en-US" smtClean="0"/>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CB83633-26CA-4EE3-A5AF-CD25BCB2EF33}" type="slidenum">
              <a:rPr lang="zh-CN" altLang="en-US" smtClean="0"/>
              <a:t>19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0" y="342900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p:spPr>
        <p:txBody>
          <a:bodyPr wrap="square">
            <a:noAutofit/>
          </a:bodyPr>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3375232" y="2074434"/>
            <a:ext cx="5427024" cy="2871296"/>
          </a:xfrm>
          <a:custGeom>
            <a:avLst/>
            <a:gdLst>
              <a:gd name="connsiteX0" fmla="*/ 185601 w 4513943"/>
              <a:gd name="connsiteY0" fmla="*/ 0 h 2871296"/>
              <a:gd name="connsiteX1" fmla="*/ 4328342 w 4513943"/>
              <a:gd name="connsiteY1" fmla="*/ 0 h 2871296"/>
              <a:gd name="connsiteX2" fmla="*/ 4513943 w 4513943"/>
              <a:gd name="connsiteY2" fmla="*/ 185601 h 2871296"/>
              <a:gd name="connsiteX3" fmla="*/ 4513943 w 4513943"/>
              <a:gd name="connsiteY3" fmla="*/ 2685695 h 2871296"/>
              <a:gd name="connsiteX4" fmla="*/ 4328342 w 4513943"/>
              <a:gd name="connsiteY4" fmla="*/ 2871296 h 2871296"/>
              <a:gd name="connsiteX5" fmla="*/ 185601 w 4513943"/>
              <a:gd name="connsiteY5" fmla="*/ 2871296 h 2871296"/>
              <a:gd name="connsiteX6" fmla="*/ 0 w 4513943"/>
              <a:gd name="connsiteY6" fmla="*/ 2685695 h 2871296"/>
              <a:gd name="connsiteX7" fmla="*/ 0 w 4513943"/>
              <a:gd name="connsiteY7" fmla="*/ 185601 h 2871296"/>
              <a:gd name="connsiteX8" fmla="*/ 185601 w 4513943"/>
              <a:gd name="connsiteY8" fmla="*/ 0 h 287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3943" h="2871296">
                <a:moveTo>
                  <a:pt x="185601" y="0"/>
                </a:moveTo>
                <a:lnTo>
                  <a:pt x="4328342" y="0"/>
                </a:lnTo>
                <a:cubicBezTo>
                  <a:pt x="4430847" y="0"/>
                  <a:pt x="4513943" y="83096"/>
                  <a:pt x="4513943" y="185601"/>
                </a:cubicBezTo>
                <a:lnTo>
                  <a:pt x="4513943" y="2685695"/>
                </a:lnTo>
                <a:cubicBezTo>
                  <a:pt x="4513943" y="2788200"/>
                  <a:pt x="4430847" y="2871296"/>
                  <a:pt x="4328342" y="2871296"/>
                </a:cubicBezTo>
                <a:lnTo>
                  <a:pt x="185601" y="2871296"/>
                </a:lnTo>
                <a:cubicBezTo>
                  <a:pt x="83096" y="2871296"/>
                  <a:pt x="0" y="2788200"/>
                  <a:pt x="0" y="2685695"/>
                </a:cubicBezTo>
                <a:lnTo>
                  <a:pt x="0" y="185601"/>
                </a:lnTo>
                <a:cubicBezTo>
                  <a:pt x="0" y="83096"/>
                  <a:pt x="83096" y="0"/>
                  <a:pt x="185601" y="0"/>
                </a:cubicBezTo>
                <a:close/>
              </a:path>
            </a:pathLst>
          </a:custGeom>
        </p:spPr>
        <p:txBody>
          <a:bodyPr wrap="square">
            <a:noAutofit/>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1554485" y="2530766"/>
            <a:ext cx="3996575" cy="2539999"/>
          </a:xfrm>
          <a:custGeom>
            <a:avLst/>
            <a:gdLst>
              <a:gd name="connsiteX0" fmla="*/ 0 w 4047628"/>
              <a:gd name="connsiteY0" fmla="*/ 0 h 2800323"/>
              <a:gd name="connsiteX1" fmla="*/ 4047628 w 4047628"/>
              <a:gd name="connsiteY1" fmla="*/ 0 h 2800323"/>
              <a:gd name="connsiteX2" fmla="*/ 4047628 w 4047628"/>
              <a:gd name="connsiteY2" fmla="*/ 2800323 h 2800323"/>
              <a:gd name="connsiteX3" fmla="*/ 0 w 4047628"/>
              <a:gd name="connsiteY3" fmla="*/ 2800323 h 2800323"/>
            </a:gdLst>
            <a:ahLst/>
            <a:cxnLst>
              <a:cxn ang="0">
                <a:pos x="connsiteX0" y="connsiteY0"/>
              </a:cxn>
              <a:cxn ang="0">
                <a:pos x="connsiteX1" y="connsiteY1"/>
              </a:cxn>
              <a:cxn ang="0">
                <a:pos x="connsiteX2" y="connsiteY2"/>
              </a:cxn>
              <a:cxn ang="0">
                <a:pos x="connsiteX3" y="connsiteY3"/>
              </a:cxn>
            </a:cxnLst>
            <a:rect l="l" t="t" r="r" b="b"/>
            <a:pathLst>
              <a:path w="4047628" h="2800323">
                <a:moveTo>
                  <a:pt x="0" y="0"/>
                </a:moveTo>
                <a:lnTo>
                  <a:pt x="4047628" y="0"/>
                </a:lnTo>
                <a:lnTo>
                  <a:pt x="4047628" y="2800323"/>
                </a:lnTo>
                <a:lnTo>
                  <a:pt x="0" y="2800323"/>
                </a:lnTo>
                <a:close/>
              </a:path>
            </a:pathLst>
          </a:custGeom>
        </p:spPr>
        <p:txBody>
          <a:bodyPr wrap="square">
            <a:noAutofit/>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1739899" y="2133600"/>
            <a:ext cx="2010552" cy="3416300"/>
          </a:xfrm>
          <a:custGeom>
            <a:avLst/>
            <a:gdLst>
              <a:gd name="connsiteX0" fmla="*/ 0 w 2213810"/>
              <a:gd name="connsiteY0" fmla="*/ 0 h 2656115"/>
              <a:gd name="connsiteX1" fmla="*/ 2213810 w 2213810"/>
              <a:gd name="connsiteY1" fmla="*/ 0 h 2656115"/>
              <a:gd name="connsiteX2" fmla="*/ 2213810 w 2213810"/>
              <a:gd name="connsiteY2" fmla="*/ 2656115 h 2656115"/>
              <a:gd name="connsiteX3" fmla="*/ 0 w 2213810"/>
              <a:gd name="connsiteY3" fmla="*/ 2656115 h 2656115"/>
            </a:gdLst>
            <a:ahLst/>
            <a:cxnLst>
              <a:cxn ang="0">
                <a:pos x="connsiteX0" y="connsiteY0"/>
              </a:cxn>
              <a:cxn ang="0">
                <a:pos x="connsiteX1" y="connsiteY1"/>
              </a:cxn>
              <a:cxn ang="0">
                <a:pos x="connsiteX2" y="connsiteY2"/>
              </a:cxn>
              <a:cxn ang="0">
                <a:pos x="connsiteX3" y="connsiteY3"/>
              </a:cxn>
            </a:cxnLst>
            <a:rect l="l" t="t" r="r" b="b"/>
            <a:pathLst>
              <a:path w="2213810" h="2656115">
                <a:moveTo>
                  <a:pt x="0" y="0"/>
                </a:moveTo>
                <a:lnTo>
                  <a:pt x="2213810" y="0"/>
                </a:lnTo>
                <a:lnTo>
                  <a:pt x="2213810" y="2656115"/>
                </a:lnTo>
                <a:lnTo>
                  <a:pt x="0" y="2656115"/>
                </a:lnTo>
                <a:close/>
              </a:path>
            </a:pathLst>
          </a:custGeom>
        </p:spPr>
        <p:txBody>
          <a:bodyPr wrap="square">
            <a:noAutofit/>
          </a:bodyPr>
          <a:lstStyle/>
          <a:p>
            <a:endParaRPr lang="zh-CN" altLang="en-US"/>
          </a:p>
        </p:txBody>
      </p:sp>
      <p:sp>
        <p:nvSpPr>
          <p:cNvPr id="14" name="图片占位符 13"/>
          <p:cNvSpPr>
            <a:spLocks noGrp="1"/>
          </p:cNvSpPr>
          <p:nvPr>
            <p:ph type="pic" sz="quarter" idx="11"/>
          </p:nvPr>
        </p:nvSpPr>
        <p:spPr>
          <a:xfrm>
            <a:off x="5090724" y="2133600"/>
            <a:ext cx="2010552" cy="3416300"/>
          </a:xfrm>
          <a:custGeom>
            <a:avLst/>
            <a:gdLst>
              <a:gd name="connsiteX0" fmla="*/ 0 w 2213810"/>
              <a:gd name="connsiteY0" fmla="*/ 0 h 2656115"/>
              <a:gd name="connsiteX1" fmla="*/ 2213810 w 2213810"/>
              <a:gd name="connsiteY1" fmla="*/ 0 h 2656115"/>
              <a:gd name="connsiteX2" fmla="*/ 2213810 w 2213810"/>
              <a:gd name="connsiteY2" fmla="*/ 2656115 h 2656115"/>
              <a:gd name="connsiteX3" fmla="*/ 0 w 2213810"/>
              <a:gd name="connsiteY3" fmla="*/ 2656115 h 2656115"/>
            </a:gdLst>
            <a:ahLst/>
            <a:cxnLst>
              <a:cxn ang="0">
                <a:pos x="connsiteX0" y="connsiteY0"/>
              </a:cxn>
              <a:cxn ang="0">
                <a:pos x="connsiteX1" y="connsiteY1"/>
              </a:cxn>
              <a:cxn ang="0">
                <a:pos x="connsiteX2" y="connsiteY2"/>
              </a:cxn>
              <a:cxn ang="0">
                <a:pos x="connsiteX3" y="connsiteY3"/>
              </a:cxn>
            </a:cxnLst>
            <a:rect l="l" t="t" r="r" b="b"/>
            <a:pathLst>
              <a:path w="2213810" h="2656115">
                <a:moveTo>
                  <a:pt x="0" y="0"/>
                </a:moveTo>
                <a:lnTo>
                  <a:pt x="2213810" y="0"/>
                </a:lnTo>
                <a:lnTo>
                  <a:pt x="2213810" y="2656115"/>
                </a:lnTo>
                <a:lnTo>
                  <a:pt x="0" y="2656115"/>
                </a:lnTo>
                <a:close/>
              </a:path>
            </a:pathLst>
          </a:custGeom>
        </p:spPr>
        <p:txBody>
          <a:bodyPr wrap="square">
            <a:noAutofit/>
          </a:bodyPr>
          <a:lstStyle/>
          <a:p>
            <a:endParaRPr lang="zh-CN" altLang="en-US"/>
          </a:p>
        </p:txBody>
      </p:sp>
      <p:sp>
        <p:nvSpPr>
          <p:cNvPr id="15" name="图片占位符 14"/>
          <p:cNvSpPr>
            <a:spLocks noGrp="1"/>
          </p:cNvSpPr>
          <p:nvPr>
            <p:ph type="pic" sz="quarter" idx="12"/>
          </p:nvPr>
        </p:nvSpPr>
        <p:spPr>
          <a:xfrm>
            <a:off x="8441548" y="2133600"/>
            <a:ext cx="2010552" cy="3416300"/>
          </a:xfrm>
          <a:custGeom>
            <a:avLst/>
            <a:gdLst>
              <a:gd name="connsiteX0" fmla="*/ 0 w 2213810"/>
              <a:gd name="connsiteY0" fmla="*/ 0 h 2656115"/>
              <a:gd name="connsiteX1" fmla="*/ 2213810 w 2213810"/>
              <a:gd name="connsiteY1" fmla="*/ 0 h 2656115"/>
              <a:gd name="connsiteX2" fmla="*/ 2213810 w 2213810"/>
              <a:gd name="connsiteY2" fmla="*/ 2656115 h 2656115"/>
              <a:gd name="connsiteX3" fmla="*/ 0 w 2213810"/>
              <a:gd name="connsiteY3" fmla="*/ 2656115 h 2656115"/>
            </a:gdLst>
            <a:ahLst/>
            <a:cxnLst>
              <a:cxn ang="0">
                <a:pos x="connsiteX0" y="connsiteY0"/>
              </a:cxn>
              <a:cxn ang="0">
                <a:pos x="connsiteX1" y="connsiteY1"/>
              </a:cxn>
              <a:cxn ang="0">
                <a:pos x="connsiteX2" y="connsiteY2"/>
              </a:cxn>
              <a:cxn ang="0">
                <a:pos x="connsiteX3" y="connsiteY3"/>
              </a:cxn>
            </a:cxnLst>
            <a:rect l="l" t="t" r="r" b="b"/>
            <a:pathLst>
              <a:path w="2213810" h="2656115">
                <a:moveTo>
                  <a:pt x="0" y="0"/>
                </a:moveTo>
                <a:lnTo>
                  <a:pt x="2213810" y="0"/>
                </a:lnTo>
                <a:lnTo>
                  <a:pt x="2213810" y="2656115"/>
                </a:lnTo>
                <a:lnTo>
                  <a:pt x="0" y="2656115"/>
                </a:lnTo>
                <a:close/>
              </a:path>
            </a:pathLst>
          </a:custGeom>
        </p:spPr>
        <p:txBody>
          <a:bodyPr wrap="square">
            <a:noAutofit/>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874715"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a:p>
        </p:txBody>
      </p:sp>
      <p:sp>
        <p:nvSpPr>
          <p:cNvPr id="16" name="图片占位符 15"/>
          <p:cNvSpPr>
            <a:spLocks noGrp="1"/>
          </p:cNvSpPr>
          <p:nvPr>
            <p:ph type="pic" sz="quarter" idx="11"/>
          </p:nvPr>
        </p:nvSpPr>
        <p:spPr>
          <a:xfrm>
            <a:off x="3485359"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a:p>
        </p:txBody>
      </p:sp>
      <p:sp>
        <p:nvSpPr>
          <p:cNvPr id="18" name="图片占位符 17"/>
          <p:cNvSpPr>
            <a:spLocks noGrp="1"/>
          </p:cNvSpPr>
          <p:nvPr>
            <p:ph type="pic" sz="quarter" idx="12"/>
          </p:nvPr>
        </p:nvSpPr>
        <p:spPr>
          <a:xfrm>
            <a:off x="6096003"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a:p>
        </p:txBody>
      </p:sp>
      <p:sp>
        <p:nvSpPr>
          <p:cNvPr id="17" name="图片占位符 16"/>
          <p:cNvSpPr>
            <a:spLocks noGrp="1"/>
          </p:cNvSpPr>
          <p:nvPr>
            <p:ph type="pic" sz="quarter" idx="13"/>
          </p:nvPr>
        </p:nvSpPr>
        <p:spPr>
          <a:xfrm>
            <a:off x="8706643"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p>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1900991" y="2101517"/>
            <a:ext cx="1925052" cy="1925052"/>
          </a:xfrm>
          <a:custGeom>
            <a:avLst/>
            <a:gdLst>
              <a:gd name="connsiteX0" fmla="*/ 962526 w 1925052"/>
              <a:gd name="connsiteY0" fmla="*/ 0 h 1925052"/>
              <a:gd name="connsiteX1" fmla="*/ 1925052 w 1925052"/>
              <a:gd name="connsiteY1" fmla="*/ 962526 h 1925052"/>
              <a:gd name="connsiteX2" fmla="*/ 962526 w 1925052"/>
              <a:gd name="connsiteY2" fmla="*/ 1925052 h 1925052"/>
              <a:gd name="connsiteX3" fmla="*/ 0 w 1925052"/>
              <a:gd name="connsiteY3" fmla="*/ 962526 h 1925052"/>
              <a:gd name="connsiteX4" fmla="*/ 962526 w 1925052"/>
              <a:gd name="connsiteY4" fmla="*/ 0 h 1925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52" h="1925052">
                <a:moveTo>
                  <a:pt x="962526" y="0"/>
                </a:moveTo>
                <a:cubicBezTo>
                  <a:pt x="1494114" y="0"/>
                  <a:pt x="1925052" y="430938"/>
                  <a:pt x="1925052" y="962526"/>
                </a:cubicBezTo>
                <a:cubicBezTo>
                  <a:pt x="1925052" y="1494114"/>
                  <a:pt x="1494114" y="1925052"/>
                  <a:pt x="962526" y="1925052"/>
                </a:cubicBezTo>
                <a:cubicBezTo>
                  <a:pt x="430938" y="1925052"/>
                  <a:pt x="0" y="1494114"/>
                  <a:pt x="0" y="962526"/>
                </a:cubicBezTo>
                <a:cubicBezTo>
                  <a:pt x="0" y="430938"/>
                  <a:pt x="430938" y="0"/>
                  <a:pt x="962526" y="0"/>
                </a:cubicBezTo>
                <a:close/>
              </a:path>
            </a:pathLst>
          </a:custGeom>
        </p:spPr>
        <p:txBody>
          <a:bodyPr wrap="square">
            <a:noAutofit/>
          </a:bodyPr>
          <a:lstStyle/>
          <a:p>
            <a:endParaRPr lang="zh-CN" altLang="en-US"/>
          </a:p>
        </p:txBody>
      </p:sp>
      <p:sp>
        <p:nvSpPr>
          <p:cNvPr id="14" name="图片占位符 13"/>
          <p:cNvSpPr>
            <a:spLocks noGrp="1"/>
          </p:cNvSpPr>
          <p:nvPr>
            <p:ph type="pic" sz="quarter" idx="11"/>
          </p:nvPr>
        </p:nvSpPr>
        <p:spPr>
          <a:xfrm>
            <a:off x="5133475" y="2101517"/>
            <a:ext cx="1925052" cy="1925052"/>
          </a:xfrm>
          <a:custGeom>
            <a:avLst/>
            <a:gdLst>
              <a:gd name="connsiteX0" fmla="*/ 962526 w 1925052"/>
              <a:gd name="connsiteY0" fmla="*/ 0 h 1925052"/>
              <a:gd name="connsiteX1" fmla="*/ 1925052 w 1925052"/>
              <a:gd name="connsiteY1" fmla="*/ 962526 h 1925052"/>
              <a:gd name="connsiteX2" fmla="*/ 962526 w 1925052"/>
              <a:gd name="connsiteY2" fmla="*/ 1925052 h 1925052"/>
              <a:gd name="connsiteX3" fmla="*/ 0 w 1925052"/>
              <a:gd name="connsiteY3" fmla="*/ 962526 h 1925052"/>
              <a:gd name="connsiteX4" fmla="*/ 962526 w 1925052"/>
              <a:gd name="connsiteY4" fmla="*/ 0 h 1925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52" h="1925052">
                <a:moveTo>
                  <a:pt x="962526" y="0"/>
                </a:moveTo>
                <a:cubicBezTo>
                  <a:pt x="1494114" y="0"/>
                  <a:pt x="1925052" y="430938"/>
                  <a:pt x="1925052" y="962526"/>
                </a:cubicBezTo>
                <a:cubicBezTo>
                  <a:pt x="1925052" y="1494114"/>
                  <a:pt x="1494114" y="1925052"/>
                  <a:pt x="962526" y="1925052"/>
                </a:cubicBezTo>
                <a:cubicBezTo>
                  <a:pt x="430938" y="1925052"/>
                  <a:pt x="0" y="1494114"/>
                  <a:pt x="0" y="962526"/>
                </a:cubicBezTo>
                <a:cubicBezTo>
                  <a:pt x="0" y="430938"/>
                  <a:pt x="430938" y="0"/>
                  <a:pt x="962526" y="0"/>
                </a:cubicBezTo>
                <a:close/>
              </a:path>
            </a:pathLst>
          </a:custGeom>
        </p:spPr>
        <p:txBody>
          <a:bodyPr wrap="square">
            <a:noAutofit/>
          </a:bodyPr>
          <a:lstStyle/>
          <a:p>
            <a:endParaRPr lang="zh-CN" altLang="en-US" dirty="0"/>
          </a:p>
        </p:txBody>
      </p:sp>
      <p:sp>
        <p:nvSpPr>
          <p:cNvPr id="15" name="图片占位符 14"/>
          <p:cNvSpPr>
            <a:spLocks noGrp="1"/>
          </p:cNvSpPr>
          <p:nvPr>
            <p:ph type="pic" sz="quarter" idx="12"/>
          </p:nvPr>
        </p:nvSpPr>
        <p:spPr>
          <a:xfrm>
            <a:off x="8365959" y="2101517"/>
            <a:ext cx="1925052" cy="1925052"/>
          </a:xfrm>
          <a:custGeom>
            <a:avLst/>
            <a:gdLst>
              <a:gd name="connsiteX0" fmla="*/ 962526 w 1925052"/>
              <a:gd name="connsiteY0" fmla="*/ 0 h 1925052"/>
              <a:gd name="connsiteX1" fmla="*/ 1925052 w 1925052"/>
              <a:gd name="connsiteY1" fmla="*/ 962526 h 1925052"/>
              <a:gd name="connsiteX2" fmla="*/ 962526 w 1925052"/>
              <a:gd name="connsiteY2" fmla="*/ 1925052 h 1925052"/>
              <a:gd name="connsiteX3" fmla="*/ 0 w 1925052"/>
              <a:gd name="connsiteY3" fmla="*/ 962526 h 1925052"/>
              <a:gd name="connsiteX4" fmla="*/ 962526 w 1925052"/>
              <a:gd name="connsiteY4" fmla="*/ 0 h 19250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5052" h="1925052">
                <a:moveTo>
                  <a:pt x="962526" y="0"/>
                </a:moveTo>
                <a:cubicBezTo>
                  <a:pt x="1494114" y="0"/>
                  <a:pt x="1925052" y="430938"/>
                  <a:pt x="1925052" y="962526"/>
                </a:cubicBezTo>
                <a:cubicBezTo>
                  <a:pt x="1925052" y="1494114"/>
                  <a:pt x="1494114" y="1925052"/>
                  <a:pt x="962526" y="1925052"/>
                </a:cubicBezTo>
                <a:cubicBezTo>
                  <a:pt x="430938" y="1925052"/>
                  <a:pt x="0" y="1494114"/>
                  <a:pt x="0" y="962526"/>
                </a:cubicBezTo>
                <a:cubicBezTo>
                  <a:pt x="0" y="430938"/>
                  <a:pt x="430938" y="0"/>
                  <a:pt x="962526" y="0"/>
                </a:cubicBezTo>
                <a:close/>
              </a:path>
            </a:pathLst>
          </a:custGeom>
        </p:spPr>
        <p:txBody>
          <a:bodyPr wrap="square">
            <a:noAutofit/>
          </a:body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13" name="图片占位符 12"/>
          <p:cNvSpPr>
            <a:spLocks noGrp="1"/>
          </p:cNvSpPr>
          <p:nvPr>
            <p:ph type="pic" sz="quarter" idx="10"/>
          </p:nvPr>
        </p:nvSpPr>
        <p:spPr>
          <a:xfrm>
            <a:off x="0" y="1876929"/>
            <a:ext cx="3911427" cy="2662989"/>
          </a:xfrm>
          <a:custGeom>
            <a:avLst/>
            <a:gdLst>
              <a:gd name="connsiteX0" fmla="*/ 0 w 3911426"/>
              <a:gd name="connsiteY0" fmla="*/ 0 h 2662989"/>
              <a:gd name="connsiteX1" fmla="*/ 3911426 w 3911426"/>
              <a:gd name="connsiteY1" fmla="*/ 0 h 2662989"/>
              <a:gd name="connsiteX2" fmla="*/ 3911426 w 3911426"/>
              <a:gd name="connsiteY2" fmla="*/ 2662989 h 2662989"/>
              <a:gd name="connsiteX3" fmla="*/ 0 w 3911426"/>
              <a:gd name="connsiteY3" fmla="*/ 2662989 h 2662989"/>
            </a:gdLst>
            <a:ahLst/>
            <a:cxnLst>
              <a:cxn ang="0">
                <a:pos x="connsiteX0" y="connsiteY0"/>
              </a:cxn>
              <a:cxn ang="0">
                <a:pos x="connsiteX1" y="connsiteY1"/>
              </a:cxn>
              <a:cxn ang="0">
                <a:pos x="connsiteX2" y="connsiteY2"/>
              </a:cxn>
              <a:cxn ang="0">
                <a:pos x="connsiteX3" y="connsiteY3"/>
              </a:cxn>
            </a:cxnLst>
            <a:rect l="l" t="t" r="r" b="b"/>
            <a:pathLst>
              <a:path w="3911426" h="2662989">
                <a:moveTo>
                  <a:pt x="0" y="0"/>
                </a:moveTo>
                <a:lnTo>
                  <a:pt x="3911426" y="0"/>
                </a:lnTo>
                <a:lnTo>
                  <a:pt x="3911426" y="2662989"/>
                </a:lnTo>
                <a:lnTo>
                  <a:pt x="0" y="2662989"/>
                </a:lnTo>
                <a:close/>
              </a:path>
            </a:pathLst>
          </a:custGeom>
        </p:spPr>
        <p:txBody>
          <a:bodyPr wrap="square">
            <a:noAutofit/>
          </a:bodyPr>
          <a:lstStyle/>
          <a:p>
            <a:endParaRPr lang="zh-CN" altLang="en-US"/>
          </a:p>
        </p:txBody>
      </p:sp>
      <p:sp>
        <p:nvSpPr>
          <p:cNvPr id="14" name="图片占位符 13"/>
          <p:cNvSpPr>
            <a:spLocks noGrp="1"/>
          </p:cNvSpPr>
          <p:nvPr>
            <p:ph type="pic" sz="quarter" idx="11"/>
          </p:nvPr>
        </p:nvSpPr>
        <p:spPr>
          <a:xfrm>
            <a:off x="4140285" y="1876929"/>
            <a:ext cx="3911427" cy="2662989"/>
          </a:xfrm>
          <a:custGeom>
            <a:avLst/>
            <a:gdLst>
              <a:gd name="connsiteX0" fmla="*/ 0 w 3911426"/>
              <a:gd name="connsiteY0" fmla="*/ 0 h 2662989"/>
              <a:gd name="connsiteX1" fmla="*/ 3911426 w 3911426"/>
              <a:gd name="connsiteY1" fmla="*/ 0 h 2662989"/>
              <a:gd name="connsiteX2" fmla="*/ 3911426 w 3911426"/>
              <a:gd name="connsiteY2" fmla="*/ 2662989 h 2662989"/>
              <a:gd name="connsiteX3" fmla="*/ 0 w 3911426"/>
              <a:gd name="connsiteY3" fmla="*/ 2662989 h 2662989"/>
            </a:gdLst>
            <a:ahLst/>
            <a:cxnLst>
              <a:cxn ang="0">
                <a:pos x="connsiteX0" y="connsiteY0"/>
              </a:cxn>
              <a:cxn ang="0">
                <a:pos x="connsiteX1" y="connsiteY1"/>
              </a:cxn>
              <a:cxn ang="0">
                <a:pos x="connsiteX2" y="connsiteY2"/>
              </a:cxn>
              <a:cxn ang="0">
                <a:pos x="connsiteX3" y="connsiteY3"/>
              </a:cxn>
            </a:cxnLst>
            <a:rect l="l" t="t" r="r" b="b"/>
            <a:pathLst>
              <a:path w="3911426" h="2662989">
                <a:moveTo>
                  <a:pt x="0" y="0"/>
                </a:moveTo>
                <a:lnTo>
                  <a:pt x="3911426" y="0"/>
                </a:lnTo>
                <a:lnTo>
                  <a:pt x="3911426" y="2662989"/>
                </a:lnTo>
                <a:lnTo>
                  <a:pt x="0" y="2662989"/>
                </a:lnTo>
                <a:close/>
              </a:path>
            </a:pathLst>
          </a:custGeom>
        </p:spPr>
        <p:txBody>
          <a:bodyPr wrap="square">
            <a:noAutofit/>
          </a:bodyPr>
          <a:lstStyle/>
          <a:p>
            <a:endParaRPr lang="zh-CN" altLang="en-US"/>
          </a:p>
        </p:txBody>
      </p:sp>
      <p:sp>
        <p:nvSpPr>
          <p:cNvPr id="15" name="图片占位符 14"/>
          <p:cNvSpPr>
            <a:spLocks noGrp="1"/>
          </p:cNvSpPr>
          <p:nvPr>
            <p:ph type="pic" sz="quarter" idx="12"/>
          </p:nvPr>
        </p:nvSpPr>
        <p:spPr>
          <a:xfrm>
            <a:off x="8280573" y="1876929"/>
            <a:ext cx="3911427" cy="2662989"/>
          </a:xfrm>
          <a:custGeom>
            <a:avLst/>
            <a:gdLst>
              <a:gd name="connsiteX0" fmla="*/ 0 w 3911426"/>
              <a:gd name="connsiteY0" fmla="*/ 0 h 2662989"/>
              <a:gd name="connsiteX1" fmla="*/ 3911426 w 3911426"/>
              <a:gd name="connsiteY1" fmla="*/ 0 h 2662989"/>
              <a:gd name="connsiteX2" fmla="*/ 3911426 w 3911426"/>
              <a:gd name="connsiteY2" fmla="*/ 2662989 h 2662989"/>
              <a:gd name="connsiteX3" fmla="*/ 0 w 3911426"/>
              <a:gd name="connsiteY3" fmla="*/ 2662989 h 2662989"/>
            </a:gdLst>
            <a:ahLst/>
            <a:cxnLst>
              <a:cxn ang="0">
                <a:pos x="connsiteX0" y="connsiteY0"/>
              </a:cxn>
              <a:cxn ang="0">
                <a:pos x="connsiteX1" y="connsiteY1"/>
              </a:cxn>
              <a:cxn ang="0">
                <a:pos x="connsiteX2" y="connsiteY2"/>
              </a:cxn>
              <a:cxn ang="0">
                <a:pos x="connsiteX3" y="connsiteY3"/>
              </a:cxn>
            </a:cxnLst>
            <a:rect l="l" t="t" r="r" b="b"/>
            <a:pathLst>
              <a:path w="3911426" h="2662989">
                <a:moveTo>
                  <a:pt x="0" y="0"/>
                </a:moveTo>
                <a:lnTo>
                  <a:pt x="3911426" y="0"/>
                </a:lnTo>
                <a:lnTo>
                  <a:pt x="3911426" y="2662989"/>
                </a:lnTo>
                <a:lnTo>
                  <a:pt x="0" y="2662989"/>
                </a:lnTo>
                <a:close/>
              </a:path>
            </a:pathLst>
          </a:custGeom>
        </p:spPr>
        <p:txBody>
          <a:bodyPr wrap="square">
            <a:noAutofit/>
          </a:body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cstate="print"/>
          <a:srcRect l="7599" t="18020" r="9499" b="15304"/>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FD5719-EBDA-49D1-A3F0-16E6CC964A24}" type="datetimeFigureOut">
              <a:rPr lang="zh-CN" altLang="en-US" smtClean="0"/>
              <a:t>2022/4/1</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8BD487-B35B-440F-929D-19971061527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99" name="直接连接符 698"/>
          <p:cNvCxnSpPr/>
          <p:nvPr/>
        </p:nvCxnSpPr>
        <p:spPr>
          <a:xfrm flipV="1">
            <a:off x="1692467" y="2087235"/>
            <a:ext cx="2261126" cy="620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03" name="图片 702"/>
          <p:cNvPicPr>
            <a:picLocks noChangeAspect="1"/>
          </p:cNvPicPr>
          <p:nvPr/>
        </p:nvPicPr>
        <p:blipFill rotWithShape="1">
          <a:blip r:embed="rId3" cstate="screen"/>
          <a:srcRect t="15073" r="5398"/>
          <a:stretch>
            <a:fillRect/>
          </a:stretch>
        </p:blipFill>
        <p:spPr>
          <a:xfrm>
            <a:off x="8122255" y="-2"/>
            <a:ext cx="4069745" cy="5800077"/>
          </a:xfrm>
          <a:prstGeom prst="rect">
            <a:avLst/>
          </a:prstGeom>
        </p:spPr>
      </p:pic>
      <p:sp>
        <p:nvSpPr>
          <p:cNvPr id="694" name="矩形 693"/>
          <p:cNvSpPr/>
          <p:nvPr/>
        </p:nvSpPr>
        <p:spPr>
          <a:xfrm>
            <a:off x="1393373" y="1338945"/>
            <a:ext cx="2859315" cy="4033157"/>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694"/>
          <p:cNvSpPr/>
          <p:nvPr/>
        </p:nvSpPr>
        <p:spPr>
          <a:xfrm>
            <a:off x="3780402" y="2900037"/>
            <a:ext cx="944569" cy="189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0" name="文本框 699"/>
          <p:cNvSpPr txBox="1"/>
          <p:nvPr/>
        </p:nvSpPr>
        <p:spPr>
          <a:xfrm>
            <a:off x="2961976" y="4423005"/>
            <a:ext cx="6450991" cy="369332"/>
          </a:xfrm>
          <a:prstGeom prst="rect">
            <a:avLst/>
          </a:prstGeom>
          <a:noFill/>
        </p:spPr>
        <p:txBody>
          <a:bodyPr wrap="square" rtlCol="0">
            <a:spAutoFit/>
          </a:bodyPr>
          <a:lstStyle/>
          <a:p>
            <a:r>
              <a:rPr lang="zh-CN" altLang="en-US" dirty="0"/>
              <a:t>第五组：周烨 马飞 王硕 赵旺 曾庆岩 方子钊</a:t>
            </a:r>
            <a:endParaRPr lang="en-US" altLang="zh-CN" dirty="0"/>
          </a:p>
        </p:txBody>
      </p:sp>
      <p:sp>
        <p:nvSpPr>
          <p:cNvPr id="697" name="文本框 696"/>
          <p:cNvSpPr txBox="1"/>
          <p:nvPr/>
        </p:nvSpPr>
        <p:spPr>
          <a:xfrm>
            <a:off x="2035133" y="2945925"/>
            <a:ext cx="4717412" cy="1077218"/>
          </a:xfrm>
          <a:prstGeom prst="rect">
            <a:avLst/>
          </a:prstGeom>
          <a:noFill/>
        </p:spPr>
        <p:txBody>
          <a:bodyPr wrap="square" rtlCol="0">
            <a:spAutoFit/>
          </a:bodyPr>
          <a:lstStyle/>
          <a:p>
            <a:r>
              <a:rPr lang="zh-CN" altLang="en-US" sz="3200" dirty="0"/>
              <a:t>关于苹果公司的人力资源管理分析</a:t>
            </a:r>
            <a:endParaRPr lang="zh-CN" altLang="zh-CN" sz="3200" dirty="0"/>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694"/>
                                        </p:tgtEl>
                                        <p:attrNameLst>
                                          <p:attrName>style.visibility</p:attrName>
                                        </p:attrNameLst>
                                      </p:cBhvr>
                                      <p:to>
                                        <p:strVal val="visible"/>
                                      </p:to>
                                    </p:set>
                                    <p:animEffect transition="in" filter="fade">
                                      <p:cBhvr>
                                        <p:cTn id="7" dur="250"/>
                                        <p:tgtEl>
                                          <p:spTgt spid="694"/>
                                        </p:tgtEl>
                                      </p:cBhvr>
                                    </p:animEffect>
                                  </p:childTnLst>
                                </p:cTn>
                              </p:par>
                            </p:childTnLst>
                          </p:cTn>
                        </p:par>
                        <p:par>
                          <p:cTn id="8" fill="hold">
                            <p:stCondLst>
                              <p:cond delay="350"/>
                            </p:stCondLst>
                            <p:childTnLst>
                              <p:par>
                                <p:cTn id="9" presetID="22" presetClass="entr" presetSubtype="8" fill="hold" nodeType="afterEffect">
                                  <p:stCondLst>
                                    <p:cond delay="0"/>
                                  </p:stCondLst>
                                  <p:childTnLst>
                                    <p:set>
                                      <p:cBhvr>
                                        <p:cTn id="10" dur="1" fill="hold">
                                          <p:stCondLst>
                                            <p:cond delay="0"/>
                                          </p:stCondLst>
                                        </p:cTn>
                                        <p:tgtEl>
                                          <p:spTgt spid="699"/>
                                        </p:tgtEl>
                                        <p:attrNameLst>
                                          <p:attrName>style.visibility</p:attrName>
                                        </p:attrNameLst>
                                      </p:cBhvr>
                                      <p:to>
                                        <p:strVal val="visible"/>
                                      </p:to>
                                    </p:set>
                                    <p:animEffect transition="in" filter="wipe(left)">
                                      <p:cBhvr>
                                        <p:cTn id="11" dur="250"/>
                                        <p:tgtEl>
                                          <p:spTgt spid="699"/>
                                        </p:tgtEl>
                                      </p:cBhvr>
                                    </p:animEffect>
                                  </p:childTnLst>
                                </p:cTn>
                              </p:par>
                            </p:childTnLst>
                          </p:cTn>
                        </p:par>
                        <p:par>
                          <p:cTn id="12" fill="hold">
                            <p:stCondLst>
                              <p:cond delay="600"/>
                            </p:stCondLst>
                            <p:childTnLst>
                              <p:par>
                                <p:cTn id="13" presetID="56" presetClass="entr" presetSubtype="0" fill="hold" grpId="0" nodeType="afterEffect">
                                  <p:stCondLst>
                                    <p:cond delay="0"/>
                                  </p:stCondLst>
                                  <p:iterate type="lt">
                                    <p:tmPct val="10000"/>
                                  </p:iterate>
                                  <p:childTnLst>
                                    <p:set>
                                      <p:cBhvr>
                                        <p:cTn id="14" dur="1" fill="hold">
                                          <p:stCondLst>
                                            <p:cond delay="0"/>
                                          </p:stCondLst>
                                        </p:cTn>
                                        <p:tgtEl>
                                          <p:spTgt spid="697"/>
                                        </p:tgtEl>
                                        <p:attrNameLst>
                                          <p:attrName>style.visibility</p:attrName>
                                        </p:attrNameLst>
                                      </p:cBhvr>
                                      <p:to>
                                        <p:strVal val="visible"/>
                                      </p:to>
                                    </p:set>
                                    <p:anim by="(-#ppt_w*2)" calcmode="lin" valueType="num">
                                      <p:cBhvr rctx="PPT">
                                        <p:cTn id="15" dur="250" autoRev="1" fill="hold">
                                          <p:stCondLst>
                                            <p:cond delay="0"/>
                                          </p:stCondLst>
                                        </p:cTn>
                                        <p:tgtEl>
                                          <p:spTgt spid="697"/>
                                        </p:tgtEl>
                                        <p:attrNameLst>
                                          <p:attrName>ppt_w</p:attrName>
                                        </p:attrNameLst>
                                      </p:cBhvr>
                                    </p:anim>
                                    <p:anim by="(#ppt_w*0.50)" calcmode="lin" valueType="num">
                                      <p:cBhvr>
                                        <p:cTn id="16" dur="250" decel="50000" autoRev="1" fill="hold">
                                          <p:stCondLst>
                                            <p:cond delay="0"/>
                                          </p:stCondLst>
                                        </p:cTn>
                                        <p:tgtEl>
                                          <p:spTgt spid="697"/>
                                        </p:tgtEl>
                                        <p:attrNameLst>
                                          <p:attrName>ppt_x</p:attrName>
                                        </p:attrNameLst>
                                      </p:cBhvr>
                                    </p:anim>
                                    <p:anim from="(-#ppt_h/2)" to="(#ppt_y)" calcmode="lin" valueType="num">
                                      <p:cBhvr>
                                        <p:cTn id="17" dur="500" fill="hold">
                                          <p:stCondLst>
                                            <p:cond delay="0"/>
                                          </p:stCondLst>
                                        </p:cTn>
                                        <p:tgtEl>
                                          <p:spTgt spid="697"/>
                                        </p:tgtEl>
                                        <p:attrNameLst>
                                          <p:attrName>ppt_y</p:attrName>
                                        </p:attrNameLst>
                                      </p:cBhvr>
                                    </p:anim>
                                    <p:animRot by="21600000">
                                      <p:cBhvr>
                                        <p:cTn id="18" dur="500" fill="hold">
                                          <p:stCondLst>
                                            <p:cond delay="0"/>
                                          </p:stCondLst>
                                        </p:cTn>
                                        <p:tgtEl>
                                          <p:spTgt spid="697"/>
                                        </p:tgtEl>
                                        <p:attrNameLst>
                                          <p:attrName>r</p:attrName>
                                        </p:attrNameLst>
                                      </p:cBhvr>
                                    </p:animRot>
                                  </p:childTnLst>
                                </p:cTn>
                              </p:par>
                            </p:childTnLst>
                          </p:cTn>
                        </p:par>
                        <p:par>
                          <p:cTn id="19" fill="hold">
                            <p:stCondLst>
                              <p:cond delay="18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700"/>
                                        </p:tgtEl>
                                        <p:attrNameLst>
                                          <p:attrName>style.visibility</p:attrName>
                                        </p:attrNameLst>
                                      </p:cBhvr>
                                      <p:to>
                                        <p:strVal val="visible"/>
                                      </p:to>
                                    </p:set>
                                    <p:anim calcmode="lin" valueType="num">
                                      <p:cBhvr>
                                        <p:cTn id="22" dur="250" fill="hold"/>
                                        <p:tgtEl>
                                          <p:spTgt spid="700"/>
                                        </p:tgtEl>
                                        <p:attrNameLst>
                                          <p:attrName>ppt_x</p:attrName>
                                        </p:attrNameLst>
                                      </p:cBhvr>
                                      <p:tavLst>
                                        <p:tav tm="0">
                                          <p:val>
                                            <p:strVal val="#ppt_x"/>
                                          </p:val>
                                        </p:tav>
                                        <p:tav tm="50000">
                                          <p:val>
                                            <p:strVal val="#ppt_x+.1"/>
                                          </p:val>
                                        </p:tav>
                                        <p:tav tm="100000">
                                          <p:val>
                                            <p:strVal val="#ppt_x"/>
                                          </p:val>
                                        </p:tav>
                                      </p:tavLst>
                                    </p:anim>
                                    <p:anim calcmode="lin" valueType="num">
                                      <p:cBhvr>
                                        <p:cTn id="23" dur="250" fill="hold"/>
                                        <p:tgtEl>
                                          <p:spTgt spid="700"/>
                                        </p:tgtEl>
                                        <p:attrNameLst>
                                          <p:attrName>ppt_y</p:attrName>
                                        </p:attrNameLst>
                                      </p:cBhvr>
                                      <p:tavLst>
                                        <p:tav tm="0">
                                          <p:val>
                                            <p:strVal val="#ppt_y"/>
                                          </p:val>
                                        </p:tav>
                                        <p:tav tm="100000">
                                          <p:val>
                                            <p:strVal val="#ppt_y"/>
                                          </p:val>
                                        </p:tav>
                                      </p:tavLst>
                                    </p:anim>
                                    <p:anim calcmode="lin" valueType="num">
                                      <p:cBhvr>
                                        <p:cTn id="24" dur="250" fill="hold"/>
                                        <p:tgtEl>
                                          <p:spTgt spid="700"/>
                                        </p:tgtEl>
                                        <p:attrNameLst>
                                          <p:attrName>ppt_h</p:attrName>
                                        </p:attrNameLst>
                                      </p:cBhvr>
                                      <p:tavLst>
                                        <p:tav tm="0">
                                          <p:val>
                                            <p:strVal val="#ppt_h/10"/>
                                          </p:val>
                                        </p:tav>
                                        <p:tav tm="50000">
                                          <p:val>
                                            <p:strVal val="#ppt_h+.01"/>
                                          </p:val>
                                        </p:tav>
                                        <p:tav tm="100000">
                                          <p:val>
                                            <p:strVal val="#ppt_h"/>
                                          </p:val>
                                        </p:tav>
                                      </p:tavLst>
                                    </p:anim>
                                    <p:anim calcmode="lin" valueType="num">
                                      <p:cBhvr>
                                        <p:cTn id="25" dur="250" fill="hold"/>
                                        <p:tgtEl>
                                          <p:spTgt spid="700"/>
                                        </p:tgtEl>
                                        <p:attrNameLst>
                                          <p:attrName>ppt_w</p:attrName>
                                        </p:attrNameLst>
                                      </p:cBhvr>
                                      <p:tavLst>
                                        <p:tav tm="0">
                                          <p:val>
                                            <p:strVal val="#ppt_w/10"/>
                                          </p:val>
                                        </p:tav>
                                        <p:tav tm="50000">
                                          <p:val>
                                            <p:strVal val="#ppt_w+.01"/>
                                          </p:val>
                                        </p:tav>
                                        <p:tav tm="100000">
                                          <p:val>
                                            <p:strVal val="#ppt_w"/>
                                          </p:val>
                                        </p:tav>
                                      </p:tavLst>
                                    </p:anim>
                                    <p:animEffect transition="in" filter="fade">
                                      <p:cBhvr>
                                        <p:cTn id="26" dur="250" tmFilter="0,0; .5, 1; 1, 1"/>
                                        <p:tgtEl>
                                          <p:spTgt spid="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animBg="1"/>
      <p:bldP spid="700" grpId="0"/>
      <p:bldP spid="69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A3FBFA3F-0D9C-494D-81E3-A6BE09D0F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076" y="218627"/>
            <a:ext cx="9040487" cy="6420746"/>
          </a:xfrm>
          <a:prstGeom prst="rect">
            <a:avLst/>
          </a:prstGeom>
        </p:spPr>
      </p:pic>
    </p:spTree>
    <p:extLst>
      <p:ext uri="{BB962C8B-B14F-4D97-AF65-F5344CB8AC3E}">
        <p14:creationId xmlns:p14="http://schemas.microsoft.com/office/powerpoint/2010/main" val="3380819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14955" y="1256261"/>
            <a:ext cx="3838991" cy="4033157"/>
            <a:chOff x="1057168" y="1135743"/>
            <a:chExt cx="3838991" cy="4033157"/>
          </a:xfrm>
        </p:grpSpPr>
        <p:sp>
          <p:nvSpPr>
            <p:cNvPr id="694" name="矩形 693"/>
            <p:cNvSpPr/>
            <p:nvPr/>
          </p:nvSpPr>
          <p:spPr>
            <a:xfrm>
              <a:off x="1393372" y="1135743"/>
              <a:ext cx="2213428" cy="4033157"/>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矩形 694"/>
            <p:cNvSpPr/>
            <p:nvPr/>
          </p:nvSpPr>
          <p:spPr>
            <a:xfrm>
              <a:off x="3157531" y="2844800"/>
              <a:ext cx="944569" cy="189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文本框 695"/>
            <p:cNvSpPr txBox="1"/>
            <p:nvPr/>
          </p:nvSpPr>
          <p:spPr>
            <a:xfrm>
              <a:off x="1788131" y="1542143"/>
              <a:ext cx="1127232" cy="1107996"/>
            </a:xfrm>
            <a:prstGeom prst="rect">
              <a:avLst/>
            </a:prstGeom>
            <a:noFill/>
          </p:spPr>
          <p:txBody>
            <a:bodyPr wrap="none" rtlCol="0">
              <a:spAutoFit/>
            </a:bodyPr>
            <a:lstStyle/>
            <a:p>
              <a:r>
                <a:rPr lang="en-US" altLang="zh-CN" sz="6600" dirty="0"/>
                <a:t>03</a:t>
              </a:r>
              <a:endParaRPr lang="zh-CN" altLang="en-US" sz="6600" dirty="0"/>
            </a:p>
          </p:txBody>
        </p:sp>
        <p:sp>
          <p:nvSpPr>
            <p:cNvPr id="697" name="文本框 696"/>
            <p:cNvSpPr txBox="1"/>
            <p:nvPr/>
          </p:nvSpPr>
          <p:spPr>
            <a:xfrm>
              <a:off x="1057168" y="2971352"/>
              <a:ext cx="3574339" cy="584775"/>
            </a:xfrm>
            <a:prstGeom prst="rect">
              <a:avLst/>
            </a:prstGeom>
            <a:noFill/>
          </p:spPr>
          <p:txBody>
            <a:bodyPr wrap="square" rtlCol="0">
              <a:spAutoFit/>
            </a:bodyPr>
            <a:lstStyle/>
            <a:p>
              <a:pPr algn="ctr"/>
              <a:r>
                <a:rPr lang="zh-CN" altLang="en-US" sz="3200" dirty="0">
                  <a:solidFill>
                    <a:srgbClr val="28B3C6"/>
                  </a:solidFill>
                </a:rPr>
                <a:t>人才培训</a:t>
              </a:r>
            </a:p>
          </p:txBody>
        </p:sp>
        <p:cxnSp>
          <p:nvCxnSpPr>
            <p:cNvPr id="699" name="直接连接符 698"/>
            <p:cNvCxnSpPr/>
            <p:nvPr/>
          </p:nvCxnSpPr>
          <p:spPr>
            <a:xfrm>
              <a:off x="1915159" y="2650139"/>
              <a:ext cx="97044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0" name="文本框 699"/>
            <p:cNvSpPr txBox="1"/>
            <p:nvPr/>
          </p:nvSpPr>
          <p:spPr>
            <a:xfrm>
              <a:off x="1418902" y="3877339"/>
              <a:ext cx="3477257" cy="400110"/>
            </a:xfrm>
            <a:prstGeom prst="rect">
              <a:avLst/>
            </a:prstGeom>
            <a:noFill/>
          </p:spPr>
          <p:txBody>
            <a:bodyPr wrap="square" rtlCol="0">
              <a:spAutoFit/>
            </a:bodyPr>
            <a:lstStyle/>
            <a:p>
              <a:pPr algn="ctr"/>
              <a:r>
                <a:rPr lang="en-PH" altLang="zh-CN" sz="2000" dirty="0">
                  <a:solidFill>
                    <a:schemeClr val="tx1">
                      <a:lumMod val="50000"/>
                      <a:lumOff val="50000"/>
                    </a:schemeClr>
                  </a:solidFill>
                </a:rPr>
                <a:t>Career goals</a:t>
              </a:r>
              <a:endParaRPr lang="zh-CN" altLang="en-US" sz="2000" dirty="0">
                <a:solidFill>
                  <a:srgbClr val="28B3C6"/>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5000">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3830593-B2B7-4799-940A-1847BEA79BA9}"/>
              </a:ext>
            </a:extLst>
          </p:cNvPr>
          <p:cNvSpPr txBox="1"/>
          <p:nvPr/>
        </p:nvSpPr>
        <p:spPr>
          <a:xfrm>
            <a:off x="1454321" y="1484932"/>
            <a:ext cx="6492240" cy="923330"/>
          </a:xfrm>
          <a:prstGeom prst="rect">
            <a:avLst/>
          </a:prstGeom>
          <a:noFill/>
        </p:spPr>
        <p:txBody>
          <a:bodyPr wrap="square" rtlCol="0">
            <a:spAutoFit/>
          </a:bodyPr>
          <a:lstStyle/>
          <a:p>
            <a:r>
              <a:rPr lang="en-US" altLang="zh-CN" dirty="0">
                <a:highlight>
                  <a:srgbClr val="FFFF00"/>
                </a:highlight>
              </a:rPr>
              <a:t>1.</a:t>
            </a:r>
            <a:r>
              <a:rPr lang="zh-CN" altLang="en-US" dirty="0">
                <a:highlight>
                  <a:srgbClr val="FFFF00"/>
                </a:highlight>
              </a:rPr>
              <a:t>天才训练营</a:t>
            </a:r>
            <a:r>
              <a:rPr lang="zh-CN" altLang="en-US" dirty="0"/>
              <a:t>：一个人从入职新人到成为一名身着蓝衣的“天才吧”天才，要先参加为时两周的“天才训练营”。训练营内，新职员要经历一系列严厉的考验，包括大量杂碎的训练项目。</a:t>
            </a:r>
          </a:p>
        </p:txBody>
      </p:sp>
      <p:sp>
        <p:nvSpPr>
          <p:cNvPr id="4" name="文本框 3">
            <a:extLst>
              <a:ext uri="{FF2B5EF4-FFF2-40B4-BE49-F238E27FC236}">
                <a16:creationId xmlns:a16="http://schemas.microsoft.com/office/drawing/2014/main" id="{3F9CE628-2457-44D4-8FAE-DD2E3E21F114}"/>
              </a:ext>
            </a:extLst>
          </p:cNvPr>
          <p:cNvSpPr txBox="1"/>
          <p:nvPr/>
        </p:nvSpPr>
        <p:spPr>
          <a:xfrm>
            <a:off x="2742101" y="2956574"/>
            <a:ext cx="5989320" cy="1200329"/>
          </a:xfrm>
          <a:prstGeom prst="rect">
            <a:avLst/>
          </a:prstGeom>
          <a:noFill/>
        </p:spPr>
        <p:txBody>
          <a:bodyPr wrap="square" rtlCol="0">
            <a:spAutoFit/>
          </a:bodyPr>
          <a:lstStyle/>
          <a:p>
            <a:r>
              <a:rPr lang="en-US" altLang="zh-CN" dirty="0">
                <a:highlight>
                  <a:srgbClr val="FFFF00"/>
                </a:highlight>
              </a:rPr>
              <a:t>2.</a:t>
            </a:r>
            <a:r>
              <a:rPr lang="zh-CN" altLang="en-US" dirty="0">
                <a:highlight>
                  <a:srgbClr val="FFFF00"/>
                </a:highlight>
              </a:rPr>
              <a:t>同理心</a:t>
            </a:r>
            <a:r>
              <a:rPr lang="zh-CN" altLang="en-US" dirty="0"/>
              <a:t>：同理心是让顾客感到你能体会他们内心的感受。苹果就这点对 “天才”的鼓励是“把自己当做顾客，让他们向前走一英里”苹果要求自己的员工在遭遇顾客的不满时不要去直接地表示道歉，而是以消费者观点给出答案</a:t>
            </a:r>
          </a:p>
        </p:txBody>
      </p:sp>
      <p:sp>
        <p:nvSpPr>
          <p:cNvPr id="5" name="文本框 4">
            <a:extLst>
              <a:ext uri="{FF2B5EF4-FFF2-40B4-BE49-F238E27FC236}">
                <a16:creationId xmlns:a16="http://schemas.microsoft.com/office/drawing/2014/main" id="{CEBFB0A5-9CE9-406F-9743-B3A27E1106C7}"/>
              </a:ext>
            </a:extLst>
          </p:cNvPr>
          <p:cNvSpPr txBox="1"/>
          <p:nvPr/>
        </p:nvSpPr>
        <p:spPr>
          <a:xfrm>
            <a:off x="3761135" y="4705215"/>
            <a:ext cx="6115050" cy="923330"/>
          </a:xfrm>
          <a:prstGeom prst="rect">
            <a:avLst/>
          </a:prstGeom>
          <a:noFill/>
        </p:spPr>
        <p:txBody>
          <a:bodyPr wrap="square" rtlCol="0">
            <a:spAutoFit/>
          </a:bodyPr>
          <a:lstStyle/>
          <a:p>
            <a:r>
              <a:rPr lang="en-US" altLang="zh-CN" dirty="0">
                <a:highlight>
                  <a:srgbClr val="FFFF00"/>
                </a:highlight>
              </a:rPr>
              <a:t>3.</a:t>
            </a:r>
            <a:r>
              <a:rPr lang="zh-CN" altLang="en-US" dirty="0">
                <a:highlight>
                  <a:srgbClr val="FFFF00"/>
                </a:highlight>
              </a:rPr>
              <a:t>同事间大胆提意见</a:t>
            </a:r>
            <a:r>
              <a:rPr lang="zh-CN" altLang="en-US" dirty="0"/>
              <a:t>：苹果将这种对话模式定义为“同事间积极的日常谈话模式”，这种言语模式被认为是同理心和主观能动性的表现。</a:t>
            </a:r>
          </a:p>
        </p:txBody>
      </p:sp>
    </p:spTree>
    <p:extLst>
      <p:ext uri="{BB962C8B-B14F-4D97-AF65-F5344CB8AC3E}">
        <p14:creationId xmlns:p14="http://schemas.microsoft.com/office/powerpoint/2010/main" val="192711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37429" y="1251863"/>
            <a:ext cx="3142050" cy="4033157"/>
            <a:chOff x="1393372" y="1135743"/>
            <a:chExt cx="3142050" cy="4033157"/>
          </a:xfrm>
        </p:grpSpPr>
        <p:sp>
          <p:nvSpPr>
            <p:cNvPr id="694" name="矩形 693"/>
            <p:cNvSpPr/>
            <p:nvPr/>
          </p:nvSpPr>
          <p:spPr>
            <a:xfrm>
              <a:off x="1393372" y="1135743"/>
              <a:ext cx="2213428" cy="4033157"/>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矩形 694"/>
            <p:cNvSpPr/>
            <p:nvPr/>
          </p:nvSpPr>
          <p:spPr>
            <a:xfrm>
              <a:off x="3157531" y="2844800"/>
              <a:ext cx="944569" cy="189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文本框 695"/>
            <p:cNvSpPr txBox="1"/>
            <p:nvPr/>
          </p:nvSpPr>
          <p:spPr>
            <a:xfrm>
              <a:off x="1788131" y="1542143"/>
              <a:ext cx="1127232" cy="1107996"/>
            </a:xfrm>
            <a:prstGeom prst="rect">
              <a:avLst/>
            </a:prstGeom>
            <a:noFill/>
          </p:spPr>
          <p:txBody>
            <a:bodyPr wrap="none" rtlCol="0">
              <a:spAutoFit/>
            </a:bodyPr>
            <a:lstStyle/>
            <a:p>
              <a:r>
                <a:rPr lang="en-US" altLang="zh-CN" sz="6600" dirty="0"/>
                <a:t>04</a:t>
              </a:r>
              <a:endParaRPr lang="zh-CN" altLang="en-US" sz="6600" dirty="0"/>
            </a:p>
          </p:txBody>
        </p:sp>
        <p:sp>
          <p:nvSpPr>
            <p:cNvPr id="697" name="文本框 696"/>
            <p:cNvSpPr txBox="1"/>
            <p:nvPr/>
          </p:nvSpPr>
          <p:spPr>
            <a:xfrm>
              <a:off x="1788132" y="2971351"/>
              <a:ext cx="2031326" cy="646331"/>
            </a:xfrm>
            <a:prstGeom prst="rect">
              <a:avLst/>
            </a:prstGeom>
            <a:noFill/>
          </p:spPr>
          <p:txBody>
            <a:bodyPr wrap="none" rtlCol="0">
              <a:spAutoFit/>
            </a:bodyPr>
            <a:lstStyle/>
            <a:p>
              <a:pPr algn="ctr"/>
              <a:r>
                <a:rPr lang="zh-CN" altLang="en-US" sz="3600" dirty="0">
                  <a:solidFill>
                    <a:srgbClr val="28B3C6"/>
                  </a:solidFill>
                </a:rPr>
                <a:t>绩效管理</a:t>
              </a:r>
            </a:p>
          </p:txBody>
        </p:sp>
        <p:cxnSp>
          <p:nvCxnSpPr>
            <p:cNvPr id="699" name="直接连接符 698"/>
            <p:cNvCxnSpPr/>
            <p:nvPr/>
          </p:nvCxnSpPr>
          <p:spPr>
            <a:xfrm>
              <a:off x="1944915" y="2650139"/>
              <a:ext cx="85888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0" name="文本框 699"/>
            <p:cNvSpPr txBox="1"/>
            <p:nvPr/>
          </p:nvSpPr>
          <p:spPr>
            <a:xfrm>
              <a:off x="1788131" y="3758134"/>
              <a:ext cx="2747291" cy="427746"/>
            </a:xfrm>
            <a:prstGeom prst="rect">
              <a:avLst/>
            </a:prstGeom>
            <a:noFill/>
          </p:spPr>
          <p:txBody>
            <a:bodyPr wrap="square" rtlCol="0">
              <a:spAutoFit/>
            </a:bodyPr>
            <a:lstStyle/>
            <a:p>
              <a:pPr algn="ctr">
                <a:lnSpc>
                  <a:spcPct val="120000"/>
                </a:lnSpc>
              </a:pPr>
              <a:r>
                <a:rPr lang="en-PH" altLang="zh-CN" sz="2000" dirty="0">
                  <a:solidFill>
                    <a:schemeClr val="tx1">
                      <a:lumMod val="50000"/>
                      <a:lumOff val="50000"/>
                    </a:schemeClr>
                  </a:solidFill>
                </a:rPr>
                <a:t>Plan and path</a:t>
              </a:r>
              <a:endParaRPr lang="zh-CN" altLang="en-US" sz="2000" dirty="0">
                <a:solidFill>
                  <a:schemeClr val="tx1">
                    <a:lumMod val="50000"/>
                    <a:lumOff val="5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5000">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64D83CD-AE94-47E8-B7C3-BE733E92B601}"/>
              </a:ext>
            </a:extLst>
          </p:cNvPr>
          <p:cNvSpPr txBox="1"/>
          <p:nvPr/>
        </p:nvSpPr>
        <p:spPr>
          <a:xfrm>
            <a:off x="2057859" y="737309"/>
            <a:ext cx="5423037" cy="646331"/>
          </a:xfrm>
          <a:prstGeom prst="rect">
            <a:avLst/>
          </a:prstGeom>
          <a:noFill/>
        </p:spPr>
        <p:txBody>
          <a:bodyPr wrap="square" rtlCol="0">
            <a:spAutoFit/>
          </a:bodyPr>
          <a:lstStyle/>
          <a:p>
            <a:r>
              <a:rPr lang="zh-CN" altLang="en-US" sz="3600" dirty="0"/>
              <a:t>科学合理的平衡记分法</a:t>
            </a:r>
          </a:p>
        </p:txBody>
      </p:sp>
      <p:sp>
        <p:nvSpPr>
          <p:cNvPr id="3" name="文本框 2">
            <a:extLst>
              <a:ext uri="{FF2B5EF4-FFF2-40B4-BE49-F238E27FC236}">
                <a16:creationId xmlns:a16="http://schemas.microsoft.com/office/drawing/2014/main" id="{23B903D5-8744-4430-8D88-259C1665FB66}"/>
              </a:ext>
            </a:extLst>
          </p:cNvPr>
          <p:cNvSpPr txBox="1"/>
          <p:nvPr/>
        </p:nvSpPr>
        <p:spPr>
          <a:xfrm>
            <a:off x="2217420" y="2377440"/>
            <a:ext cx="7757160" cy="3970318"/>
          </a:xfrm>
          <a:prstGeom prst="rect">
            <a:avLst/>
          </a:prstGeom>
          <a:noFill/>
        </p:spPr>
        <p:txBody>
          <a:bodyPr wrap="square" rtlCol="0">
            <a:spAutoFit/>
          </a:bodyPr>
          <a:lstStyle/>
          <a:p>
            <a:r>
              <a:rPr lang="zh-CN" altLang="en-US" sz="2800" dirty="0"/>
              <a:t>测评类型和测评办法</a:t>
            </a:r>
            <a:endParaRPr lang="en-US" altLang="zh-CN" sz="2800" dirty="0"/>
          </a:p>
          <a:p>
            <a:endParaRPr lang="en-US" altLang="zh-CN" sz="2800" dirty="0"/>
          </a:p>
          <a:p>
            <a:r>
              <a:rPr lang="en-US" altLang="zh-CN" sz="2800" dirty="0"/>
              <a:t>1.</a:t>
            </a:r>
            <a:r>
              <a:rPr lang="zh-CN" altLang="en-US" sz="2800" dirty="0"/>
              <a:t>在财务方面，苹果公司强调股东价值</a:t>
            </a:r>
            <a:endParaRPr lang="en-US" altLang="zh-CN" sz="2800" dirty="0"/>
          </a:p>
          <a:p>
            <a:endParaRPr lang="en-US" altLang="zh-CN" sz="2800" dirty="0"/>
          </a:p>
          <a:p>
            <a:r>
              <a:rPr lang="en-US" altLang="zh-CN" sz="2800" dirty="0"/>
              <a:t>2.</a:t>
            </a:r>
            <a:r>
              <a:rPr lang="zh-CN" altLang="en-US" sz="2800" dirty="0"/>
              <a:t>在顾客方面，强调市场份额和顾客满意度</a:t>
            </a:r>
            <a:endParaRPr lang="en-US" altLang="zh-CN" sz="2800" dirty="0"/>
          </a:p>
          <a:p>
            <a:endParaRPr lang="en-US" altLang="zh-CN" sz="2800" dirty="0"/>
          </a:p>
          <a:p>
            <a:r>
              <a:rPr lang="en-US" altLang="zh-CN" sz="2800" dirty="0"/>
              <a:t>3.</a:t>
            </a:r>
            <a:r>
              <a:rPr lang="zh-CN" altLang="en-US" sz="2800" dirty="0"/>
              <a:t>在内部程度方面，强调核心能力</a:t>
            </a:r>
            <a:endParaRPr lang="en-US" altLang="zh-CN" sz="2800" dirty="0"/>
          </a:p>
          <a:p>
            <a:endParaRPr lang="en-US" altLang="zh-CN" sz="2800" dirty="0"/>
          </a:p>
          <a:p>
            <a:r>
              <a:rPr lang="en-US" altLang="zh-CN" sz="2800" dirty="0"/>
              <a:t>4.</a:t>
            </a:r>
            <a:r>
              <a:rPr lang="zh-CN" altLang="en-US" sz="2800" dirty="0"/>
              <a:t>在创新和提高方面，强调雇员态度</a:t>
            </a:r>
            <a:r>
              <a:rPr lang="zh-CN" altLang="en-US" dirty="0"/>
              <a:t>。</a:t>
            </a:r>
          </a:p>
        </p:txBody>
      </p:sp>
    </p:spTree>
    <p:extLst>
      <p:ext uri="{BB962C8B-B14F-4D97-AF65-F5344CB8AC3E}">
        <p14:creationId xmlns:p14="http://schemas.microsoft.com/office/powerpoint/2010/main" val="3543231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1127212-C939-4392-97E9-EF939B3DC4A9}"/>
              </a:ext>
            </a:extLst>
          </p:cNvPr>
          <p:cNvSpPr txBox="1"/>
          <p:nvPr/>
        </p:nvSpPr>
        <p:spPr>
          <a:xfrm>
            <a:off x="2160270" y="342900"/>
            <a:ext cx="3451860" cy="646331"/>
          </a:xfrm>
          <a:prstGeom prst="rect">
            <a:avLst/>
          </a:prstGeom>
          <a:noFill/>
        </p:spPr>
        <p:txBody>
          <a:bodyPr wrap="square" rtlCol="0">
            <a:spAutoFit/>
          </a:bodyPr>
          <a:lstStyle/>
          <a:p>
            <a:r>
              <a:rPr lang="zh-CN" altLang="en-US" sz="3600" dirty="0"/>
              <a:t>平衡计分法</a:t>
            </a:r>
          </a:p>
        </p:txBody>
      </p:sp>
      <p:sp>
        <p:nvSpPr>
          <p:cNvPr id="3" name="文本框 2">
            <a:extLst>
              <a:ext uri="{FF2B5EF4-FFF2-40B4-BE49-F238E27FC236}">
                <a16:creationId xmlns:a16="http://schemas.microsoft.com/office/drawing/2014/main" id="{0DA1CA2C-0F57-4CF0-907A-1B2084BC3DE5}"/>
              </a:ext>
            </a:extLst>
          </p:cNvPr>
          <p:cNvSpPr txBox="1"/>
          <p:nvPr/>
        </p:nvSpPr>
        <p:spPr>
          <a:xfrm>
            <a:off x="2160270" y="1497330"/>
            <a:ext cx="8481060" cy="3970318"/>
          </a:xfrm>
          <a:prstGeom prst="rect">
            <a:avLst/>
          </a:prstGeom>
          <a:noFill/>
        </p:spPr>
        <p:txBody>
          <a:bodyPr wrap="square" rtlCol="0">
            <a:spAutoFit/>
          </a:bodyPr>
          <a:lstStyle/>
          <a:p>
            <a:r>
              <a:rPr lang="zh-CN" altLang="en-US" sz="2800" dirty="0">
                <a:latin typeface="仿宋" panose="02010609060101010101" pitchFamily="49" charset="-122"/>
                <a:ea typeface="仿宋" panose="02010609060101010101" pitchFamily="49" charset="-122"/>
              </a:rPr>
              <a:t>平衡记分法即平衡计分卡方法，是绩效管理中的一种新思路，适用于对部门的团队考核．平衡计分卡是</a:t>
            </a:r>
            <a:r>
              <a:rPr lang="en-US" altLang="zh-CN" sz="2800" dirty="0">
                <a:latin typeface="仿宋" panose="02010609060101010101" pitchFamily="49" charset="-122"/>
                <a:ea typeface="仿宋" panose="02010609060101010101" pitchFamily="49" charset="-122"/>
              </a:rPr>
              <a:t>1992</a:t>
            </a:r>
            <a:r>
              <a:rPr lang="zh-CN" altLang="en-US" sz="2800" dirty="0">
                <a:latin typeface="仿宋" panose="02010609060101010101" pitchFamily="49" charset="-122"/>
                <a:ea typeface="仿宋" panose="02010609060101010101" pitchFamily="49" charset="-122"/>
              </a:rPr>
              <a:t>年由哈佛大学商学院教授罗伯特</a:t>
            </a:r>
            <a:r>
              <a:rPr lang="en-US" altLang="zh-CN" sz="2800" dirty="0">
                <a:latin typeface="仿宋" panose="02010609060101010101" pitchFamily="49" charset="-122"/>
                <a:ea typeface="仿宋" panose="02010609060101010101" pitchFamily="49" charset="-122"/>
              </a:rPr>
              <a:t>•</a:t>
            </a:r>
            <a:r>
              <a:rPr lang="zh-CN" altLang="en-US" sz="2800" dirty="0">
                <a:latin typeface="仿宋" panose="02010609060101010101" pitchFamily="49" charset="-122"/>
                <a:ea typeface="仿宋" panose="02010609060101010101" pitchFamily="49" charset="-122"/>
              </a:rPr>
              <a:t>卡普兰和复兴国际方案总裁戴维</a:t>
            </a:r>
            <a:r>
              <a:rPr lang="en-US" altLang="zh-CN" sz="2800" dirty="0">
                <a:latin typeface="仿宋" panose="02010609060101010101" pitchFamily="49" charset="-122"/>
                <a:ea typeface="仿宋" panose="02010609060101010101" pitchFamily="49" charset="-122"/>
              </a:rPr>
              <a:t>P</a:t>
            </a:r>
            <a:r>
              <a:rPr lang="zh-CN" altLang="en-US" sz="2800" dirty="0">
                <a:latin typeface="仿宋" panose="02010609060101010101" pitchFamily="49" charset="-122"/>
                <a:ea typeface="仿宋" panose="02010609060101010101" pitchFamily="49" charset="-122"/>
              </a:rPr>
              <a:t>诺顿设计的</a:t>
            </a:r>
            <a:r>
              <a:rPr lang="en-US" altLang="zh-CN" sz="2800" dirty="0">
                <a:latin typeface="仿宋" panose="02010609060101010101" pitchFamily="49" charset="-122"/>
                <a:ea typeface="仿宋" panose="02010609060101010101" pitchFamily="49" charset="-122"/>
              </a:rPr>
              <a:t>,</a:t>
            </a:r>
            <a:r>
              <a:rPr lang="zh-CN" altLang="en-US" sz="2800" dirty="0">
                <a:latin typeface="仿宋" panose="02010609060101010101" pitchFamily="49" charset="-122"/>
                <a:ea typeface="仿宋" panose="02010609060101010101" pitchFamily="49" charset="-122"/>
              </a:rPr>
              <a:t>是一种全方位的、包括财务指标和非财务指标相结合的策略性评价指标体系，平衡计分法最突出的特点是：将企业的远景、使命和发展战略与企业的业绩评价系统联系起来，它把企业的使命和战略转变为具体的冒标和评测指标，以实现战略和绩效的有机结合</a:t>
            </a:r>
          </a:p>
        </p:txBody>
      </p:sp>
    </p:spTree>
    <p:extLst>
      <p:ext uri="{BB962C8B-B14F-4D97-AF65-F5344CB8AC3E}">
        <p14:creationId xmlns:p14="http://schemas.microsoft.com/office/powerpoint/2010/main" val="372208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12752" y="1043208"/>
            <a:ext cx="4554612" cy="4033157"/>
            <a:chOff x="1039428" y="1135743"/>
            <a:chExt cx="4554612" cy="4033157"/>
          </a:xfrm>
        </p:grpSpPr>
        <p:sp>
          <p:nvSpPr>
            <p:cNvPr id="694" name="矩形 693"/>
            <p:cNvSpPr/>
            <p:nvPr/>
          </p:nvSpPr>
          <p:spPr>
            <a:xfrm>
              <a:off x="1393372" y="1135743"/>
              <a:ext cx="2213428" cy="4033157"/>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矩形 694"/>
            <p:cNvSpPr/>
            <p:nvPr/>
          </p:nvSpPr>
          <p:spPr>
            <a:xfrm>
              <a:off x="3157531" y="2844800"/>
              <a:ext cx="944569" cy="1555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文本框 695"/>
            <p:cNvSpPr txBox="1"/>
            <p:nvPr/>
          </p:nvSpPr>
          <p:spPr>
            <a:xfrm>
              <a:off x="1788131" y="1542143"/>
              <a:ext cx="1127232" cy="1107996"/>
            </a:xfrm>
            <a:prstGeom prst="rect">
              <a:avLst/>
            </a:prstGeom>
            <a:noFill/>
          </p:spPr>
          <p:txBody>
            <a:bodyPr wrap="none" rtlCol="0">
              <a:spAutoFit/>
            </a:bodyPr>
            <a:lstStyle/>
            <a:p>
              <a:r>
                <a:rPr lang="en-US" altLang="zh-CN" sz="6600" dirty="0"/>
                <a:t>05</a:t>
              </a:r>
              <a:endParaRPr lang="zh-CN" altLang="en-US" sz="6600" dirty="0"/>
            </a:p>
          </p:txBody>
        </p:sp>
        <p:sp>
          <p:nvSpPr>
            <p:cNvPr id="697" name="文本框 696"/>
            <p:cNvSpPr txBox="1"/>
            <p:nvPr/>
          </p:nvSpPr>
          <p:spPr>
            <a:xfrm>
              <a:off x="1788131" y="2950919"/>
              <a:ext cx="2031325" cy="646331"/>
            </a:xfrm>
            <a:prstGeom prst="rect">
              <a:avLst/>
            </a:prstGeom>
            <a:noFill/>
          </p:spPr>
          <p:txBody>
            <a:bodyPr wrap="none" rtlCol="0">
              <a:spAutoFit/>
            </a:bodyPr>
            <a:lstStyle/>
            <a:p>
              <a:r>
                <a:rPr lang="zh-CN" altLang="en-US" sz="3600" dirty="0">
                  <a:solidFill>
                    <a:srgbClr val="28B3C6"/>
                  </a:solidFill>
                </a:rPr>
                <a:t>薪酬管理</a:t>
              </a:r>
            </a:p>
          </p:txBody>
        </p:sp>
        <p:cxnSp>
          <p:nvCxnSpPr>
            <p:cNvPr id="699" name="直接连接符 698"/>
            <p:cNvCxnSpPr/>
            <p:nvPr/>
          </p:nvCxnSpPr>
          <p:spPr>
            <a:xfrm>
              <a:off x="1944915" y="2650139"/>
              <a:ext cx="85887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0" name="文本框 699"/>
            <p:cNvSpPr txBox="1"/>
            <p:nvPr/>
          </p:nvSpPr>
          <p:spPr>
            <a:xfrm>
              <a:off x="1039428" y="3703369"/>
              <a:ext cx="4554612" cy="427746"/>
            </a:xfrm>
            <a:prstGeom prst="rect">
              <a:avLst/>
            </a:prstGeom>
            <a:noFill/>
          </p:spPr>
          <p:txBody>
            <a:bodyPr wrap="square" rtlCol="0">
              <a:spAutoFit/>
            </a:bodyPr>
            <a:lstStyle/>
            <a:p>
              <a:pPr algn="ctr">
                <a:lnSpc>
                  <a:spcPct val="120000"/>
                </a:lnSpc>
              </a:pPr>
              <a:r>
                <a:rPr lang="en-PH" altLang="zh-CN" sz="2000" dirty="0">
                  <a:solidFill>
                    <a:schemeClr val="tx1">
                      <a:lumMod val="50000"/>
                      <a:lumOff val="50000"/>
                    </a:schemeClr>
                  </a:solidFill>
                </a:rPr>
                <a:t>Self monitoring</a:t>
              </a:r>
              <a:endParaRPr lang="zh-CN" altLang="en-US" sz="2000" dirty="0">
                <a:solidFill>
                  <a:schemeClr val="tx1">
                    <a:lumMod val="50000"/>
                    <a:lumOff val="5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5000">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0B27FCD-30F0-4A20-AE30-90C0C8DB6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125" y="423523"/>
            <a:ext cx="5748524" cy="3637383"/>
          </a:xfrm>
          <a:prstGeom prst="rect">
            <a:avLst/>
          </a:prstGeom>
        </p:spPr>
      </p:pic>
      <p:pic>
        <p:nvPicPr>
          <p:cNvPr id="5" name="图片 4">
            <a:extLst>
              <a:ext uri="{FF2B5EF4-FFF2-40B4-BE49-F238E27FC236}">
                <a16:creationId xmlns:a16="http://schemas.microsoft.com/office/drawing/2014/main" id="{1FBF3929-6BC3-4CC0-B59A-3FBAD0A2BC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38209"/>
            <a:ext cx="5748524" cy="3637383"/>
          </a:xfrm>
          <a:prstGeom prst="rect">
            <a:avLst/>
          </a:prstGeom>
        </p:spPr>
      </p:pic>
      <p:sp>
        <p:nvSpPr>
          <p:cNvPr id="6" name="文本框 5">
            <a:extLst>
              <a:ext uri="{FF2B5EF4-FFF2-40B4-BE49-F238E27FC236}">
                <a16:creationId xmlns:a16="http://schemas.microsoft.com/office/drawing/2014/main" id="{FE4A200B-65AC-4F4A-BADD-F557141059B2}"/>
              </a:ext>
            </a:extLst>
          </p:cNvPr>
          <p:cNvSpPr txBox="1"/>
          <p:nvPr/>
        </p:nvSpPr>
        <p:spPr>
          <a:xfrm>
            <a:off x="3714750" y="4491990"/>
            <a:ext cx="6869430" cy="1200329"/>
          </a:xfrm>
          <a:prstGeom prst="rect">
            <a:avLst/>
          </a:prstGeom>
          <a:noFill/>
        </p:spPr>
        <p:txBody>
          <a:bodyPr wrap="square" rtlCol="0">
            <a:spAutoFit/>
          </a:bodyPr>
          <a:lstStyle/>
          <a:p>
            <a:r>
              <a:rPr lang="zh-CN" altLang="en-US" sz="2400" dirty="0">
                <a:latin typeface="仿宋" panose="02010609060101010101" pitchFamily="49" charset="-122"/>
                <a:ea typeface="仿宋" panose="02010609060101010101" pitchFamily="49" charset="-122"/>
              </a:rPr>
              <a:t>可以看出，苹果公司给员工的工资都是与该岗位对公司的重要性挂钩的，这种安排对员工情绪，公司稳定和发展都有较大的好处</a:t>
            </a:r>
            <a:r>
              <a:rPr lang="zh-CN" altLang="en-US" dirty="0">
                <a:latin typeface="仿宋" panose="02010609060101010101" pitchFamily="49" charset="-122"/>
                <a:ea typeface="仿宋" panose="02010609060101010101" pitchFamily="49" charset="-122"/>
              </a:rPr>
              <a:t>。</a:t>
            </a:r>
          </a:p>
        </p:txBody>
      </p:sp>
    </p:spTree>
    <p:extLst>
      <p:ext uri="{BB962C8B-B14F-4D97-AF65-F5344CB8AC3E}">
        <p14:creationId xmlns:p14="http://schemas.microsoft.com/office/powerpoint/2010/main" val="2885946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5A119C-CB1D-464E-8FE4-C57AB62A11FB}"/>
              </a:ext>
            </a:extLst>
          </p:cNvPr>
          <p:cNvSpPr txBox="1"/>
          <p:nvPr/>
        </p:nvSpPr>
        <p:spPr>
          <a:xfrm>
            <a:off x="1943456" y="518722"/>
            <a:ext cx="7040880" cy="4401205"/>
          </a:xfrm>
          <a:prstGeom prst="rect">
            <a:avLst/>
          </a:prstGeom>
          <a:noFill/>
        </p:spPr>
        <p:txBody>
          <a:bodyPr wrap="square" rtlCol="0">
            <a:spAutoFit/>
          </a:bodyPr>
          <a:lstStyle/>
          <a:p>
            <a:r>
              <a:rPr lang="zh-CN" altLang="en-US" sz="2000" dirty="0">
                <a:latin typeface="仿宋" panose="02010609060101010101" pitchFamily="49" charset="-122"/>
                <a:ea typeface="仿宋" panose="02010609060101010101" pitchFamily="49" charset="-122"/>
              </a:rPr>
              <a:t>从排名中可以看出，设计人员的年薪是最高的，设计人员对应的是苹果公司权利谱系里的创意总监，这要是换在别的公司会显得不伦不类，但在苹果，这是非常合理的。而现如今世界各地的消费者对苹果产路爱不释手的原因大都因为它们具有独特的外观，独特的气质。为了使苹果在设计方面的优势能继续保持，苹果公司必须给设计人员以更高的薪酬排名。</a:t>
            </a:r>
            <a:endParaRPr lang="en-US" altLang="zh-CN" sz="2000" dirty="0">
              <a:latin typeface="仿宋" panose="02010609060101010101" pitchFamily="49" charset="-122"/>
              <a:ea typeface="仿宋" panose="02010609060101010101" pitchFamily="49" charset="-122"/>
            </a:endParaRPr>
          </a:p>
          <a:p>
            <a:endParaRPr lang="en-US" altLang="zh-CN" sz="2000" dirty="0">
              <a:latin typeface="仿宋" panose="02010609060101010101" pitchFamily="49" charset="-122"/>
              <a:ea typeface="仿宋" panose="02010609060101010101" pitchFamily="49" charset="-122"/>
            </a:endParaRPr>
          </a:p>
          <a:p>
            <a:r>
              <a:rPr lang="zh-CN" altLang="en-US" sz="2000" dirty="0">
                <a:latin typeface="仿宋" panose="02010609060101010101" pitchFamily="49" charset="-122"/>
                <a:ea typeface="仿宋" panose="02010609060101010101" pitchFamily="49" charset="-122"/>
              </a:rPr>
              <a:t>第二和第三的是高级软硬件工程师，从苹果公司的产品结构来看，无论是电脑还是手机，苹果都是使用拥有自主产权的产品，软件也只有自己的硬件能支持，所以，为了使苹果公司的产品能普及，取得更大的销售额，他们必须努力提高自己的硬件水平果苹果公司不能为他们提供较高的工资，不能保证这些员工不会跳槽到竞争对手的阵营，为了获得更长远的效益，苹果公司必须给这些员工开出较高的工资</a:t>
            </a:r>
          </a:p>
        </p:txBody>
      </p:sp>
    </p:spTree>
    <p:extLst>
      <p:ext uri="{BB962C8B-B14F-4D97-AF65-F5344CB8AC3E}">
        <p14:creationId xmlns:p14="http://schemas.microsoft.com/office/powerpoint/2010/main" val="2415560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矩形 693"/>
          <p:cNvSpPr/>
          <p:nvPr/>
        </p:nvSpPr>
        <p:spPr>
          <a:xfrm>
            <a:off x="1393373" y="1135749"/>
            <a:ext cx="2859315" cy="4033157"/>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95" name="矩形 694"/>
          <p:cNvSpPr/>
          <p:nvPr/>
        </p:nvSpPr>
        <p:spPr>
          <a:xfrm>
            <a:off x="3865188" y="2650144"/>
            <a:ext cx="1248229" cy="20869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charset="-122"/>
              <a:cs typeface="+mn-cs"/>
            </a:endParaRPr>
          </a:p>
        </p:txBody>
      </p:sp>
      <p:sp>
        <p:nvSpPr>
          <p:cNvPr id="696" name="文本框 695"/>
          <p:cNvSpPr txBox="1"/>
          <p:nvPr/>
        </p:nvSpPr>
        <p:spPr>
          <a:xfrm>
            <a:off x="1788135" y="1542143"/>
            <a:ext cx="1970411"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6600"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rPr>
              <a:t>END</a:t>
            </a:r>
            <a:endParaRPr kumimoji="0" lang="zh-CN" altLang="en-US" sz="6600"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endParaRPr>
          </a:p>
        </p:txBody>
      </p:sp>
      <p:sp>
        <p:nvSpPr>
          <p:cNvPr id="697" name="文本框 696"/>
          <p:cNvSpPr txBox="1"/>
          <p:nvPr/>
        </p:nvSpPr>
        <p:spPr>
          <a:xfrm>
            <a:off x="1682253" y="2970349"/>
            <a:ext cx="3570208" cy="144655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0" i="0" u="none" strike="noStrike" kern="1200" cap="none" spc="0" normalizeH="0" baseline="0" noProof="0" dirty="0">
                <a:ln>
                  <a:noFill/>
                </a:ln>
                <a:solidFill>
                  <a:srgbClr val="28B3C6"/>
                </a:solidFill>
                <a:effectLst/>
                <a:uLnTx/>
                <a:uFillTx/>
                <a:latin typeface="Arial" panose="020B0604020202020204"/>
                <a:ea typeface="微软雅黑" panose="020B0503020204020204" charset="-122"/>
                <a:cs typeface="+mn-cs"/>
              </a:rPr>
              <a:t>感谢您的观看</a:t>
            </a:r>
            <a:br>
              <a:rPr kumimoji="0" lang="en-US" altLang="zh-CN" sz="4400" b="0" i="0" u="none" strike="noStrike" kern="1200" cap="none" spc="0" normalizeH="0" baseline="0" noProof="0" dirty="0">
                <a:ln>
                  <a:noFill/>
                </a:ln>
                <a:solidFill>
                  <a:srgbClr val="28B3C6"/>
                </a:solidFill>
                <a:effectLst/>
                <a:uLnTx/>
                <a:uFillTx/>
                <a:latin typeface="Arial" panose="020B0604020202020204"/>
                <a:ea typeface="微软雅黑" panose="020B0503020204020204" charset="-122"/>
                <a:cs typeface="+mn-cs"/>
              </a:rPr>
            </a:br>
            <a:endParaRPr kumimoji="0" lang="zh-CN" altLang="en-US" sz="4400" b="0" i="0" u="none" strike="noStrike" kern="1200" cap="none" spc="0" normalizeH="0" baseline="0" noProof="0" dirty="0">
              <a:ln>
                <a:noFill/>
              </a:ln>
              <a:solidFill>
                <a:srgbClr val="28B3C6"/>
              </a:solidFill>
              <a:effectLst/>
              <a:uLnTx/>
              <a:uFillTx/>
              <a:latin typeface="Arial" panose="020B0604020202020204"/>
              <a:ea typeface="微软雅黑" panose="020B0503020204020204" charset="-122"/>
              <a:cs typeface="+mn-cs"/>
            </a:endParaRPr>
          </a:p>
        </p:txBody>
      </p:sp>
      <p:cxnSp>
        <p:nvCxnSpPr>
          <p:cNvPr id="699" name="直接连接符 698"/>
          <p:cNvCxnSpPr/>
          <p:nvPr/>
        </p:nvCxnSpPr>
        <p:spPr>
          <a:xfrm>
            <a:off x="1944919" y="2650139"/>
            <a:ext cx="396271"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0" name="文本框 699"/>
          <p:cNvSpPr txBox="1"/>
          <p:nvPr/>
        </p:nvSpPr>
        <p:spPr>
          <a:xfrm>
            <a:off x="1788131" y="3787444"/>
            <a:ext cx="455461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rPr>
              <a:t>THANKS</a:t>
            </a:r>
            <a:endParaRPr kumimoji="0" lang="zh-CN" altLang="en-US" sz="2000" b="0" i="0" u="none" strike="noStrike" kern="1200" cap="none" spc="0" normalizeH="0" baseline="0" noProof="0" dirty="0">
              <a:ln>
                <a:noFill/>
              </a:ln>
              <a:solidFill>
                <a:prstClr val="black"/>
              </a:solidFill>
              <a:effectLst/>
              <a:uLnTx/>
              <a:uFillTx/>
              <a:latin typeface="Arial" panose="020B0604020202020204"/>
              <a:ea typeface="微软雅黑" panose="020B0503020204020204" charset="-122"/>
              <a:cs typeface="+mn-cs"/>
            </a:endParaRPr>
          </a:p>
        </p:txBody>
      </p:sp>
      <p:pic>
        <p:nvPicPr>
          <p:cNvPr id="9" name="图片 8"/>
          <p:cNvPicPr>
            <a:picLocks noChangeAspect="1"/>
          </p:cNvPicPr>
          <p:nvPr/>
        </p:nvPicPr>
        <p:blipFill rotWithShape="1">
          <a:blip r:embed="rId3" cstate="screen"/>
          <a:srcRect t="15073" r="5398"/>
          <a:stretch>
            <a:fillRect/>
          </a:stretch>
        </p:blipFill>
        <p:spPr>
          <a:xfrm>
            <a:off x="8122258" y="-1"/>
            <a:ext cx="4069745" cy="58000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97"/>
                                        </p:tgtEl>
                                        <p:attrNameLst>
                                          <p:attrName>style.visibility</p:attrName>
                                        </p:attrNameLst>
                                      </p:cBhvr>
                                      <p:to>
                                        <p:strVal val="visible"/>
                                      </p:to>
                                    </p:set>
                                    <p:anim calcmode="lin" valueType="num">
                                      <p:cBhvr additive="base">
                                        <p:cTn id="7" dur="250" fill="hold"/>
                                        <p:tgtEl>
                                          <p:spTgt spid="697"/>
                                        </p:tgtEl>
                                        <p:attrNameLst>
                                          <p:attrName>ppt_x</p:attrName>
                                        </p:attrNameLst>
                                      </p:cBhvr>
                                      <p:tavLst>
                                        <p:tav tm="0">
                                          <p:val>
                                            <p:strVal val="#ppt_x"/>
                                          </p:val>
                                        </p:tav>
                                        <p:tav tm="100000">
                                          <p:val>
                                            <p:strVal val="#ppt_x"/>
                                          </p:val>
                                        </p:tav>
                                      </p:tavLst>
                                    </p:anim>
                                    <p:anim calcmode="lin" valueType="num">
                                      <p:cBhvr additive="base">
                                        <p:cTn id="8" dur="250" fill="hold"/>
                                        <p:tgtEl>
                                          <p:spTgt spid="69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94"/>
                                        </p:tgtEl>
                                        <p:attrNameLst>
                                          <p:attrName>style.visibility</p:attrName>
                                        </p:attrNameLst>
                                      </p:cBhvr>
                                      <p:to>
                                        <p:strVal val="visible"/>
                                      </p:to>
                                    </p:set>
                                    <p:anim calcmode="lin" valueType="num">
                                      <p:cBhvr additive="base">
                                        <p:cTn id="11" dur="250" fill="hold"/>
                                        <p:tgtEl>
                                          <p:spTgt spid="694"/>
                                        </p:tgtEl>
                                        <p:attrNameLst>
                                          <p:attrName>ppt_x</p:attrName>
                                        </p:attrNameLst>
                                      </p:cBhvr>
                                      <p:tavLst>
                                        <p:tav tm="0">
                                          <p:val>
                                            <p:strVal val="#ppt_x"/>
                                          </p:val>
                                        </p:tav>
                                        <p:tav tm="100000">
                                          <p:val>
                                            <p:strVal val="#ppt_x"/>
                                          </p:val>
                                        </p:tav>
                                      </p:tavLst>
                                    </p:anim>
                                    <p:anim calcmode="lin" valueType="num">
                                      <p:cBhvr additive="base">
                                        <p:cTn id="12" dur="250" fill="hold"/>
                                        <p:tgtEl>
                                          <p:spTgt spid="69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99"/>
                                        </p:tgtEl>
                                        <p:attrNameLst>
                                          <p:attrName>style.visibility</p:attrName>
                                        </p:attrNameLst>
                                      </p:cBhvr>
                                      <p:to>
                                        <p:strVal val="visible"/>
                                      </p:to>
                                    </p:set>
                                    <p:anim calcmode="lin" valueType="num">
                                      <p:cBhvr additive="base">
                                        <p:cTn id="15" dur="250" fill="hold"/>
                                        <p:tgtEl>
                                          <p:spTgt spid="699"/>
                                        </p:tgtEl>
                                        <p:attrNameLst>
                                          <p:attrName>ppt_x</p:attrName>
                                        </p:attrNameLst>
                                      </p:cBhvr>
                                      <p:tavLst>
                                        <p:tav tm="0">
                                          <p:val>
                                            <p:strVal val="#ppt_x"/>
                                          </p:val>
                                        </p:tav>
                                        <p:tav tm="100000">
                                          <p:val>
                                            <p:strVal val="#ppt_x"/>
                                          </p:val>
                                        </p:tav>
                                      </p:tavLst>
                                    </p:anim>
                                    <p:anim calcmode="lin" valueType="num">
                                      <p:cBhvr additive="base">
                                        <p:cTn id="16" dur="250" fill="hold"/>
                                        <p:tgtEl>
                                          <p:spTgt spid="69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96"/>
                                        </p:tgtEl>
                                        <p:attrNameLst>
                                          <p:attrName>style.visibility</p:attrName>
                                        </p:attrNameLst>
                                      </p:cBhvr>
                                      <p:to>
                                        <p:strVal val="visible"/>
                                      </p:to>
                                    </p:set>
                                    <p:anim calcmode="lin" valueType="num">
                                      <p:cBhvr additive="base">
                                        <p:cTn id="19" dur="250" fill="hold"/>
                                        <p:tgtEl>
                                          <p:spTgt spid="696"/>
                                        </p:tgtEl>
                                        <p:attrNameLst>
                                          <p:attrName>ppt_x</p:attrName>
                                        </p:attrNameLst>
                                      </p:cBhvr>
                                      <p:tavLst>
                                        <p:tav tm="0">
                                          <p:val>
                                            <p:strVal val="#ppt_x"/>
                                          </p:val>
                                        </p:tav>
                                        <p:tav tm="100000">
                                          <p:val>
                                            <p:strVal val="#ppt_x"/>
                                          </p:val>
                                        </p:tav>
                                      </p:tavLst>
                                    </p:anim>
                                    <p:anim calcmode="lin" valueType="num">
                                      <p:cBhvr additive="base">
                                        <p:cTn id="20" dur="250" fill="hold"/>
                                        <p:tgtEl>
                                          <p:spTgt spid="69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00"/>
                                        </p:tgtEl>
                                        <p:attrNameLst>
                                          <p:attrName>style.visibility</p:attrName>
                                        </p:attrNameLst>
                                      </p:cBhvr>
                                      <p:to>
                                        <p:strVal val="visible"/>
                                      </p:to>
                                    </p:set>
                                    <p:anim calcmode="lin" valueType="num">
                                      <p:cBhvr additive="base">
                                        <p:cTn id="23" dur="250" fill="hold"/>
                                        <p:tgtEl>
                                          <p:spTgt spid="700"/>
                                        </p:tgtEl>
                                        <p:attrNameLst>
                                          <p:attrName>ppt_x</p:attrName>
                                        </p:attrNameLst>
                                      </p:cBhvr>
                                      <p:tavLst>
                                        <p:tav tm="0">
                                          <p:val>
                                            <p:strVal val="#ppt_x"/>
                                          </p:val>
                                        </p:tav>
                                        <p:tav tm="100000">
                                          <p:val>
                                            <p:strVal val="#ppt_x"/>
                                          </p:val>
                                        </p:tav>
                                      </p:tavLst>
                                    </p:anim>
                                    <p:anim calcmode="lin" valueType="num">
                                      <p:cBhvr additive="base">
                                        <p:cTn id="24" dur="250" fill="hold"/>
                                        <p:tgtEl>
                                          <p:spTgt spid="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 grpId="0" animBg="1"/>
      <p:bldP spid="696" grpId="0"/>
      <p:bldP spid="697" grpId="0"/>
      <p:bldP spid="70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4170405" y="694127"/>
            <a:ext cx="3903633" cy="779285"/>
            <a:chOff x="4170402" y="694122"/>
            <a:chExt cx="3903632" cy="646331"/>
          </a:xfrm>
        </p:grpSpPr>
        <p:sp>
          <p:nvSpPr>
            <p:cNvPr id="7" name="文本框 6"/>
            <p:cNvSpPr txBox="1"/>
            <p:nvPr/>
          </p:nvSpPr>
          <p:spPr>
            <a:xfrm>
              <a:off x="4170402" y="694122"/>
              <a:ext cx="3903632" cy="646331"/>
            </a:xfrm>
            <a:prstGeom prst="rect">
              <a:avLst/>
            </a:prstGeom>
            <a:noFill/>
          </p:spPr>
          <p:txBody>
            <a:bodyPr wrap="none" rtlCol="0">
              <a:spAutoFit/>
            </a:bodyPr>
            <a:lstStyle/>
            <a:p>
              <a:pPr algn="ctr"/>
              <a:r>
                <a:rPr lang="en-US" altLang="zh-CN" sz="3600" dirty="0">
                  <a:solidFill>
                    <a:srgbClr val="28B3C6"/>
                  </a:solidFill>
                </a:rPr>
                <a:t>CONTENTS</a:t>
              </a:r>
              <a:r>
                <a:rPr lang="zh-CN" altLang="en-US" sz="3600" dirty="0">
                  <a:solidFill>
                    <a:srgbClr val="28B3C6"/>
                  </a:solidFill>
                </a:rPr>
                <a:t> </a:t>
              </a:r>
              <a:r>
                <a:rPr lang="en-US" altLang="zh-CN" sz="3600" dirty="0">
                  <a:solidFill>
                    <a:srgbClr val="28B3C6"/>
                  </a:solidFill>
                </a:rPr>
                <a:t>/</a:t>
              </a:r>
              <a:r>
                <a:rPr lang="zh-CN" altLang="en-US" sz="3600" dirty="0">
                  <a:solidFill>
                    <a:srgbClr val="28B3C6"/>
                  </a:solidFill>
                </a:rPr>
                <a:t>目录</a:t>
              </a:r>
            </a:p>
          </p:txBody>
        </p:sp>
        <p:cxnSp>
          <p:nvCxnSpPr>
            <p:cNvPr id="9" name="直接连接符 8"/>
            <p:cNvCxnSpPr/>
            <p:nvPr/>
          </p:nvCxnSpPr>
          <p:spPr>
            <a:xfrm>
              <a:off x="4272742" y="1330036"/>
              <a:ext cx="38012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p:nvGrpSpPr>
        <p:grpSpPr>
          <a:xfrm>
            <a:off x="2996018" y="2566324"/>
            <a:ext cx="1808039" cy="2972505"/>
            <a:chOff x="1299027" y="2452914"/>
            <a:chExt cx="2172464" cy="2917372"/>
          </a:xfrm>
        </p:grpSpPr>
        <p:sp>
          <p:nvSpPr>
            <p:cNvPr id="2" name="矩形 1"/>
            <p:cNvSpPr/>
            <p:nvPr/>
          </p:nvSpPr>
          <p:spPr>
            <a:xfrm>
              <a:off x="1299029" y="2452914"/>
              <a:ext cx="2172462" cy="2917372"/>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380601" y="3429000"/>
              <a:ext cx="2009311" cy="542158"/>
              <a:chOff x="1380601" y="3295799"/>
              <a:chExt cx="2009311" cy="542158"/>
            </a:xfrm>
          </p:grpSpPr>
          <p:sp>
            <p:nvSpPr>
              <p:cNvPr id="11" name="文本框 10"/>
              <p:cNvSpPr txBox="1"/>
              <p:nvPr/>
            </p:nvSpPr>
            <p:spPr>
              <a:xfrm>
                <a:off x="1380601" y="3295799"/>
                <a:ext cx="2009311" cy="453102"/>
              </a:xfrm>
              <a:prstGeom prst="rect">
                <a:avLst/>
              </a:prstGeom>
              <a:noFill/>
            </p:spPr>
            <p:txBody>
              <a:bodyPr wrap="none" rtlCol="0">
                <a:spAutoFit/>
              </a:bodyPr>
              <a:lstStyle/>
              <a:p>
                <a:pPr algn="ctr"/>
                <a:r>
                  <a:rPr lang="en-US" altLang="zh-CN" sz="2400" dirty="0">
                    <a:solidFill>
                      <a:srgbClr val="28B3C6"/>
                    </a:solidFill>
                  </a:rPr>
                  <a:t>2.</a:t>
                </a:r>
                <a:r>
                  <a:rPr lang="zh-CN" altLang="en-US" sz="2400" dirty="0">
                    <a:solidFill>
                      <a:srgbClr val="28B3C6"/>
                    </a:solidFill>
                  </a:rPr>
                  <a:t>人才招聘</a:t>
                </a:r>
              </a:p>
            </p:txBody>
          </p:sp>
          <p:cxnSp>
            <p:nvCxnSpPr>
              <p:cNvPr id="12" name="直接连接符 11"/>
              <p:cNvCxnSpPr/>
              <p:nvPr/>
            </p:nvCxnSpPr>
            <p:spPr>
              <a:xfrm>
                <a:off x="2094974" y="3837957"/>
                <a:ext cx="5805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1299027" y="4099613"/>
              <a:ext cx="2172464" cy="321010"/>
            </a:xfrm>
            <a:prstGeom prst="rect">
              <a:avLst/>
            </a:prstGeom>
          </p:spPr>
          <p:txBody>
            <a:bodyPr wrap="square">
              <a:spAutoFit/>
            </a:bodyPr>
            <a:lstStyle/>
            <a:p>
              <a:pPr algn="ctr">
                <a:lnSpc>
                  <a:spcPct val="120000"/>
                </a:lnSpc>
              </a:pPr>
              <a:r>
                <a:rPr lang="en-PH" altLang="zh-CN" sz="1400" dirty="0">
                  <a:solidFill>
                    <a:schemeClr val="tx1">
                      <a:lumMod val="50000"/>
                      <a:lumOff val="50000"/>
                    </a:schemeClr>
                  </a:solidFill>
                </a:rPr>
                <a:t>career cognition</a:t>
              </a:r>
              <a:endParaRPr lang="zh-CN" altLang="en-US" sz="1400" dirty="0">
                <a:solidFill>
                  <a:schemeClr val="tx1">
                    <a:lumMod val="50000"/>
                    <a:lumOff val="50000"/>
                  </a:schemeClr>
                </a:solidFill>
              </a:endParaRPr>
            </a:p>
          </p:txBody>
        </p:sp>
      </p:grpSp>
      <p:grpSp>
        <p:nvGrpSpPr>
          <p:cNvPr id="29" name="组合 28"/>
          <p:cNvGrpSpPr/>
          <p:nvPr/>
        </p:nvGrpSpPr>
        <p:grpSpPr>
          <a:xfrm>
            <a:off x="865590" y="2555679"/>
            <a:ext cx="1808039" cy="2971242"/>
            <a:chOff x="3772855" y="2452914"/>
            <a:chExt cx="2172465" cy="2917372"/>
          </a:xfrm>
        </p:grpSpPr>
        <p:sp>
          <p:nvSpPr>
            <p:cNvPr id="3" name="矩形 2"/>
            <p:cNvSpPr/>
            <p:nvPr/>
          </p:nvSpPr>
          <p:spPr>
            <a:xfrm>
              <a:off x="3772856" y="2452914"/>
              <a:ext cx="2172462" cy="2917372"/>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 name="组合 13"/>
            <p:cNvGrpSpPr/>
            <p:nvPr/>
          </p:nvGrpSpPr>
          <p:grpSpPr>
            <a:xfrm>
              <a:off x="3854427" y="3429000"/>
              <a:ext cx="2009311" cy="542158"/>
              <a:chOff x="1380600" y="3295799"/>
              <a:chExt cx="2009311" cy="542158"/>
            </a:xfrm>
          </p:grpSpPr>
          <p:sp>
            <p:nvSpPr>
              <p:cNvPr id="15" name="文本框 14"/>
              <p:cNvSpPr txBox="1"/>
              <p:nvPr/>
            </p:nvSpPr>
            <p:spPr>
              <a:xfrm>
                <a:off x="1380600" y="3295799"/>
                <a:ext cx="2009311" cy="453295"/>
              </a:xfrm>
              <a:prstGeom prst="rect">
                <a:avLst/>
              </a:prstGeom>
              <a:noFill/>
            </p:spPr>
            <p:txBody>
              <a:bodyPr wrap="none" rtlCol="0">
                <a:spAutoFit/>
              </a:bodyPr>
              <a:lstStyle/>
              <a:p>
                <a:pPr algn="ctr"/>
                <a:r>
                  <a:rPr lang="en-US" altLang="zh-CN" sz="2400" dirty="0">
                    <a:solidFill>
                      <a:srgbClr val="28B3C6"/>
                    </a:solidFill>
                  </a:rPr>
                  <a:t>1.</a:t>
                </a:r>
                <a:r>
                  <a:rPr lang="zh-CN" altLang="en-US" sz="2400" dirty="0">
                    <a:solidFill>
                      <a:srgbClr val="28B3C6"/>
                    </a:solidFill>
                  </a:rPr>
                  <a:t>公司简介</a:t>
                </a:r>
              </a:p>
            </p:txBody>
          </p:sp>
          <p:cxnSp>
            <p:nvCxnSpPr>
              <p:cNvPr id="16" name="直接连接符 15"/>
              <p:cNvCxnSpPr/>
              <p:nvPr/>
            </p:nvCxnSpPr>
            <p:spPr>
              <a:xfrm>
                <a:off x="2094974" y="3837957"/>
                <a:ext cx="5805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3772855" y="4118153"/>
              <a:ext cx="2172465" cy="321147"/>
            </a:xfrm>
            <a:prstGeom prst="rect">
              <a:avLst/>
            </a:prstGeom>
          </p:spPr>
          <p:txBody>
            <a:bodyPr wrap="square">
              <a:spAutoFit/>
            </a:bodyPr>
            <a:lstStyle/>
            <a:p>
              <a:pPr algn="ctr">
                <a:lnSpc>
                  <a:spcPct val="120000"/>
                </a:lnSpc>
              </a:pPr>
              <a:r>
                <a:rPr lang="en-PH" altLang="zh-CN" sz="1400" dirty="0">
                  <a:solidFill>
                    <a:schemeClr val="tx1">
                      <a:lumMod val="50000"/>
                      <a:lumOff val="50000"/>
                    </a:schemeClr>
                  </a:solidFill>
                </a:rPr>
                <a:t>Self cognition</a:t>
              </a:r>
              <a:endParaRPr lang="zh-CN" altLang="en-US" sz="1400" dirty="0">
                <a:solidFill>
                  <a:schemeClr val="tx1">
                    <a:lumMod val="50000"/>
                    <a:lumOff val="50000"/>
                  </a:schemeClr>
                </a:solidFill>
              </a:endParaRPr>
            </a:p>
          </p:txBody>
        </p:sp>
      </p:grpSp>
      <p:grpSp>
        <p:nvGrpSpPr>
          <p:cNvPr id="30" name="组合 29"/>
          <p:cNvGrpSpPr/>
          <p:nvPr/>
        </p:nvGrpSpPr>
        <p:grpSpPr>
          <a:xfrm>
            <a:off x="7411610" y="2513443"/>
            <a:ext cx="1808039" cy="2999440"/>
            <a:chOff x="6246683" y="2452914"/>
            <a:chExt cx="2172465" cy="2917372"/>
          </a:xfrm>
        </p:grpSpPr>
        <p:sp>
          <p:nvSpPr>
            <p:cNvPr id="4" name="矩形 3"/>
            <p:cNvSpPr/>
            <p:nvPr/>
          </p:nvSpPr>
          <p:spPr>
            <a:xfrm>
              <a:off x="6246683" y="2452914"/>
              <a:ext cx="2172462" cy="2917372"/>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6328253" y="3407774"/>
              <a:ext cx="2009311" cy="542158"/>
              <a:chOff x="1380599" y="3274573"/>
              <a:chExt cx="2009311" cy="542158"/>
            </a:xfrm>
          </p:grpSpPr>
          <p:sp>
            <p:nvSpPr>
              <p:cNvPr id="18" name="文本框 17"/>
              <p:cNvSpPr txBox="1"/>
              <p:nvPr/>
            </p:nvSpPr>
            <p:spPr>
              <a:xfrm>
                <a:off x="1380599" y="3274573"/>
                <a:ext cx="2009311" cy="449034"/>
              </a:xfrm>
              <a:prstGeom prst="rect">
                <a:avLst/>
              </a:prstGeom>
              <a:noFill/>
            </p:spPr>
            <p:txBody>
              <a:bodyPr wrap="none" rtlCol="0">
                <a:spAutoFit/>
              </a:bodyPr>
              <a:lstStyle/>
              <a:p>
                <a:pPr algn="ctr"/>
                <a:r>
                  <a:rPr lang="en-US" altLang="zh-CN" sz="2400" dirty="0">
                    <a:solidFill>
                      <a:srgbClr val="28B3C6"/>
                    </a:solidFill>
                  </a:rPr>
                  <a:t>4.</a:t>
                </a:r>
                <a:r>
                  <a:rPr lang="zh-CN" altLang="en-US" sz="2400" dirty="0">
                    <a:solidFill>
                      <a:srgbClr val="28B3C6"/>
                    </a:solidFill>
                  </a:rPr>
                  <a:t>绩效管理</a:t>
                </a:r>
              </a:p>
            </p:txBody>
          </p:sp>
          <p:cxnSp>
            <p:nvCxnSpPr>
              <p:cNvPr id="19" name="直接连接符 18"/>
              <p:cNvCxnSpPr/>
              <p:nvPr/>
            </p:nvCxnSpPr>
            <p:spPr>
              <a:xfrm>
                <a:off x="2094974" y="3816731"/>
                <a:ext cx="5805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5" name="矩形 24"/>
            <p:cNvSpPr/>
            <p:nvPr/>
          </p:nvSpPr>
          <p:spPr>
            <a:xfrm>
              <a:off x="6246683" y="4118153"/>
              <a:ext cx="2172465" cy="318128"/>
            </a:xfrm>
            <a:prstGeom prst="rect">
              <a:avLst/>
            </a:prstGeom>
          </p:spPr>
          <p:txBody>
            <a:bodyPr wrap="square">
              <a:spAutoFit/>
            </a:bodyPr>
            <a:lstStyle/>
            <a:p>
              <a:pPr algn="ctr">
                <a:lnSpc>
                  <a:spcPct val="120000"/>
                </a:lnSpc>
              </a:pPr>
              <a:r>
                <a:rPr lang="en-PH" altLang="zh-CN" sz="1400" dirty="0">
                  <a:solidFill>
                    <a:schemeClr val="tx1">
                      <a:lumMod val="50000"/>
                      <a:lumOff val="50000"/>
                    </a:schemeClr>
                  </a:solidFill>
                </a:rPr>
                <a:t>Plan and path</a:t>
              </a:r>
              <a:endParaRPr lang="zh-CN" altLang="en-US" sz="1400" dirty="0">
                <a:solidFill>
                  <a:schemeClr val="tx1">
                    <a:lumMod val="50000"/>
                    <a:lumOff val="50000"/>
                  </a:schemeClr>
                </a:solidFill>
              </a:endParaRPr>
            </a:p>
          </p:txBody>
        </p:sp>
      </p:grpSp>
      <p:grpSp>
        <p:nvGrpSpPr>
          <p:cNvPr id="31" name="组合 30"/>
          <p:cNvGrpSpPr/>
          <p:nvPr/>
        </p:nvGrpSpPr>
        <p:grpSpPr>
          <a:xfrm>
            <a:off x="9636226" y="2513449"/>
            <a:ext cx="1828587" cy="2999439"/>
            <a:chOff x="8720507" y="2452914"/>
            <a:chExt cx="2172464" cy="2917372"/>
          </a:xfrm>
        </p:grpSpPr>
        <p:sp>
          <p:nvSpPr>
            <p:cNvPr id="5" name="矩形 4"/>
            <p:cNvSpPr/>
            <p:nvPr/>
          </p:nvSpPr>
          <p:spPr>
            <a:xfrm>
              <a:off x="8720509" y="2452914"/>
              <a:ext cx="2172462" cy="2917372"/>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8813377" y="3407773"/>
              <a:ext cx="1986731" cy="542158"/>
              <a:chOff x="1391897" y="3274572"/>
              <a:chExt cx="1986731" cy="542158"/>
            </a:xfrm>
          </p:grpSpPr>
          <p:sp>
            <p:nvSpPr>
              <p:cNvPr id="21" name="文本框 20"/>
              <p:cNvSpPr txBox="1"/>
              <p:nvPr/>
            </p:nvSpPr>
            <p:spPr>
              <a:xfrm>
                <a:off x="1391897" y="3274572"/>
                <a:ext cx="1986731" cy="449034"/>
              </a:xfrm>
              <a:prstGeom prst="rect">
                <a:avLst/>
              </a:prstGeom>
              <a:noFill/>
            </p:spPr>
            <p:txBody>
              <a:bodyPr wrap="none" rtlCol="0">
                <a:spAutoFit/>
              </a:bodyPr>
              <a:lstStyle/>
              <a:p>
                <a:pPr algn="ctr"/>
                <a:r>
                  <a:rPr lang="en-US" altLang="zh-CN" sz="2400" dirty="0">
                    <a:solidFill>
                      <a:srgbClr val="28B3C6"/>
                    </a:solidFill>
                  </a:rPr>
                  <a:t>5.</a:t>
                </a:r>
                <a:r>
                  <a:rPr lang="zh-CN" altLang="en-US" sz="2400" dirty="0">
                    <a:solidFill>
                      <a:srgbClr val="28B3C6"/>
                    </a:solidFill>
                  </a:rPr>
                  <a:t>薪酬管理</a:t>
                </a:r>
              </a:p>
            </p:txBody>
          </p:sp>
          <p:cxnSp>
            <p:nvCxnSpPr>
              <p:cNvPr id="22" name="直接连接符 21"/>
              <p:cNvCxnSpPr/>
              <p:nvPr/>
            </p:nvCxnSpPr>
            <p:spPr>
              <a:xfrm>
                <a:off x="2094974" y="3816730"/>
                <a:ext cx="5805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矩形 25"/>
            <p:cNvSpPr/>
            <p:nvPr/>
          </p:nvSpPr>
          <p:spPr>
            <a:xfrm>
              <a:off x="8720507" y="4099612"/>
              <a:ext cx="2172464" cy="318128"/>
            </a:xfrm>
            <a:prstGeom prst="rect">
              <a:avLst/>
            </a:prstGeom>
          </p:spPr>
          <p:txBody>
            <a:bodyPr wrap="square">
              <a:spAutoFit/>
            </a:bodyPr>
            <a:lstStyle/>
            <a:p>
              <a:pPr algn="ctr">
                <a:lnSpc>
                  <a:spcPct val="120000"/>
                </a:lnSpc>
              </a:pPr>
              <a:r>
                <a:rPr lang="en-PH" altLang="zh-CN" sz="1400" dirty="0">
                  <a:solidFill>
                    <a:schemeClr val="tx1">
                      <a:lumMod val="50000"/>
                      <a:lumOff val="50000"/>
                    </a:schemeClr>
                  </a:solidFill>
                </a:rPr>
                <a:t>Self monitoring</a:t>
              </a:r>
              <a:endParaRPr lang="zh-CN" altLang="en-US" sz="1400" dirty="0">
                <a:solidFill>
                  <a:schemeClr val="tx1">
                    <a:lumMod val="50000"/>
                    <a:lumOff val="50000"/>
                  </a:schemeClr>
                </a:solidFill>
              </a:endParaRPr>
            </a:p>
          </p:txBody>
        </p:sp>
      </p:grpSp>
      <p:grpSp>
        <p:nvGrpSpPr>
          <p:cNvPr id="32" name="组合 29"/>
          <p:cNvGrpSpPr/>
          <p:nvPr/>
        </p:nvGrpSpPr>
        <p:grpSpPr>
          <a:xfrm>
            <a:off x="5143292" y="2531462"/>
            <a:ext cx="1808036" cy="2981421"/>
            <a:chOff x="6246679" y="2452914"/>
            <a:chExt cx="2172466" cy="2917372"/>
          </a:xfrm>
        </p:grpSpPr>
        <p:sp>
          <p:nvSpPr>
            <p:cNvPr id="33" name="矩形 3"/>
            <p:cNvSpPr/>
            <p:nvPr/>
          </p:nvSpPr>
          <p:spPr>
            <a:xfrm>
              <a:off x="6246683" y="2452914"/>
              <a:ext cx="2172462" cy="2917372"/>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16"/>
            <p:cNvGrpSpPr/>
            <p:nvPr/>
          </p:nvGrpSpPr>
          <p:grpSpPr>
            <a:xfrm>
              <a:off x="6328256" y="3407774"/>
              <a:ext cx="2009316" cy="542158"/>
              <a:chOff x="1380602" y="3274573"/>
              <a:chExt cx="2009316" cy="542158"/>
            </a:xfrm>
          </p:grpSpPr>
          <p:sp>
            <p:nvSpPr>
              <p:cNvPr id="36" name="文本框 17"/>
              <p:cNvSpPr txBox="1"/>
              <p:nvPr/>
            </p:nvSpPr>
            <p:spPr>
              <a:xfrm>
                <a:off x="1380602" y="3274573"/>
                <a:ext cx="2009316" cy="451747"/>
              </a:xfrm>
              <a:prstGeom prst="rect">
                <a:avLst/>
              </a:prstGeom>
              <a:noFill/>
            </p:spPr>
            <p:txBody>
              <a:bodyPr wrap="none" rtlCol="0">
                <a:spAutoFit/>
              </a:bodyPr>
              <a:lstStyle/>
              <a:p>
                <a:pPr algn="ctr"/>
                <a:r>
                  <a:rPr lang="en-US" altLang="zh-CN" sz="2400" dirty="0">
                    <a:solidFill>
                      <a:srgbClr val="28B3C6"/>
                    </a:solidFill>
                  </a:rPr>
                  <a:t>3.</a:t>
                </a:r>
                <a:r>
                  <a:rPr lang="zh-CN" altLang="en-US" sz="2400" dirty="0">
                    <a:solidFill>
                      <a:srgbClr val="28B3C6"/>
                    </a:solidFill>
                  </a:rPr>
                  <a:t>人才培训</a:t>
                </a:r>
              </a:p>
            </p:txBody>
          </p:sp>
          <p:cxnSp>
            <p:nvCxnSpPr>
              <p:cNvPr id="37" name="直接连接符 18"/>
              <p:cNvCxnSpPr/>
              <p:nvPr/>
            </p:nvCxnSpPr>
            <p:spPr>
              <a:xfrm>
                <a:off x="2094974" y="3816731"/>
                <a:ext cx="58057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矩形 24"/>
            <p:cNvSpPr/>
            <p:nvPr/>
          </p:nvSpPr>
          <p:spPr>
            <a:xfrm>
              <a:off x="6246679" y="4118153"/>
              <a:ext cx="2172464" cy="320050"/>
            </a:xfrm>
            <a:prstGeom prst="rect">
              <a:avLst/>
            </a:prstGeom>
          </p:spPr>
          <p:txBody>
            <a:bodyPr wrap="square">
              <a:spAutoFit/>
            </a:bodyPr>
            <a:lstStyle/>
            <a:p>
              <a:pPr algn="ctr">
                <a:lnSpc>
                  <a:spcPct val="120000"/>
                </a:lnSpc>
              </a:pPr>
              <a:r>
                <a:rPr lang="en-PH" altLang="zh-CN" sz="1400" dirty="0">
                  <a:solidFill>
                    <a:schemeClr val="tx1">
                      <a:lumMod val="50000"/>
                      <a:lumOff val="50000"/>
                    </a:schemeClr>
                  </a:solidFill>
                </a:rPr>
                <a:t>Career goals</a:t>
              </a:r>
              <a:endParaRPr lang="zh-CN" altLang="en-US" sz="1400" dirty="0">
                <a:solidFill>
                  <a:schemeClr val="tx1">
                    <a:lumMod val="50000"/>
                    <a:lumOff val="5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5000">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14:bounceEnd="55000">
                                          <p:cBhvr additive="base">
                                            <p:cTn id="7" dur="1000" fill="hold"/>
                                            <p:tgtEl>
                                              <p:spTgt spid="27"/>
                                            </p:tgtEl>
                                            <p:attrNameLst>
                                              <p:attrName>ppt_x</p:attrName>
                                            </p:attrNameLst>
                                          </p:cBhvr>
                                          <p:tavLst>
                                            <p:tav tm="0">
                                              <p:val>
                                                <p:strVal val="#ppt_x"/>
                                              </p:val>
                                            </p:tav>
                                            <p:tav tm="100000">
                                              <p:val>
                                                <p:strVal val="#ppt_x"/>
                                              </p:val>
                                            </p:tav>
                                          </p:tavLst>
                                        </p:anim>
                                        <p:anim calcmode="lin" valueType="num" p14:bounceEnd="55000">
                                          <p:cBhvr additive="base">
                                            <p:cTn id="8" dur="10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4"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300"/>
                                            <p:tgtEl>
                                              <p:spTgt spid="28"/>
                                            </p:tgtEl>
                                            <p:attrNameLst>
                                              <p:attrName>ppt_y</p:attrName>
                                            </p:attrNameLst>
                                          </p:cBhvr>
                                          <p:tavLst>
                                            <p:tav tm="0">
                                              <p:val>
                                                <p:strVal val="#ppt_y+#ppt_h*1.125000"/>
                                              </p:val>
                                            </p:tav>
                                            <p:tav tm="100000">
                                              <p:val>
                                                <p:strVal val="#ppt_y"/>
                                              </p:val>
                                            </p:tav>
                                          </p:tavLst>
                                        </p:anim>
                                        <p:animEffect transition="in" filter="wipe(up)">
                                          <p:cBhvr>
                                            <p:cTn id="13" dur="300"/>
                                            <p:tgtEl>
                                              <p:spTgt spid="28"/>
                                            </p:tgtEl>
                                          </p:cBhvr>
                                        </p:animEffect>
                                      </p:childTnLst>
                                    </p:cTn>
                                  </p:par>
                                  <p:par>
                                    <p:cTn id="14" presetID="12" presetClass="entr" presetSubtype="1" fill="hold" nodeType="withEffect">
                                      <p:stCondLst>
                                        <p:cond delay="25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300"/>
                                            <p:tgtEl>
                                              <p:spTgt spid="29"/>
                                            </p:tgtEl>
                                            <p:attrNameLst>
                                              <p:attrName>ppt_y</p:attrName>
                                            </p:attrNameLst>
                                          </p:cBhvr>
                                          <p:tavLst>
                                            <p:tav tm="0">
                                              <p:val>
                                                <p:strVal val="#ppt_y-#ppt_h*1.125000"/>
                                              </p:val>
                                            </p:tav>
                                            <p:tav tm="100000">
                                              <p:val>
                                                <p:strVal val="#ppt_y"/>
                                              </p:val>
                                            </p:tav>
                                          </p:tavLst>
                                        </p:anim>
                                        <p:animEffect transition="in" filter="wipe(down)">
                                          <p:cBhvr>
                                            <p:cTn id="17" dur="300"/>
                                            <p:tgtEl>
                                              <p:spTgt spid="29"/>
                                            </p:tgtEl>
                                          </p:cBhvr>
                                        </p:animEffect>
                                      </p:childTnLst>
                                    </p:cTn>
                                  </p:par>
                                  <p:par>
                                    <p:cTn id="18" presetID="12" presetClass="entr" presetSubtype="4" fill="hold" nodeType="withEffect">
                                      <p:stCondLst>
                                        <p:cond delay="50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300"/>
                                            <p:tgtEl>
                                              <p:spTgt spid="30"/>
                                            </p:tgtEl>
                                            <p:attrNameLst>
                                              <p:attrName>ppt_y</p:attrName>
                                            </p:attrNameLst>
                                          </p:cBhvr>
                                          <p:tavLst>
                                            <p:tav tm="0">
                                              <p:val>
                                                <p:strVal val="#ppt_y+#ppt_h*1.125000"/>
                                              </p:val>
                                            </p:tav>
                                            <p:tav tm="100000">
                                              <p:val>
                                                <p:strVal val="#ppt_y"/>
                                              </p:val>
                                            </p:tav>
                                          </p:tavLst>
                                        </p:anim>
                                        <p:animEffect transition="in" filter="wipe(up)">
                                          <p:cBhvr>
                                            <p:cTn id="21" dur="300"/>
                                            <p:tgtEl>
                                              <p:spTgt spid="30"/>
                                            </p:tgtEl>
                                          </p:cBhvr>
                                        </p:animEffect>
                                      </p:childTnLst>
                                    </p:cTn>
                                  </p:par>
                                  <p:par>
                                    <p:cTn id="22" presetID="12" presetClass="entr" presetSubtype="1" fill="hold" nodeType="withEffect">
                                      <p:stCondLst>
                                        <p:cond delay="75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300"/>
                                            <p:tgtEl>
                                              <p:spTgt spid="31"/>
                                            </p:tgtEl>
                                            <p:attrNameLst>
                                              <p:attrName>ppt_y</p:attrName>
                                            </p:attrNameLst>
                                          </p:cBhvr>
                                          <p:tavLst>
                                            <p:tav tm="0">
                                              <p:val>
                                                <p:strVal val="#ppt_y-#ppt_h*1.125000"/>
                                              </p:val>
                                            </p:tav>
                                            <p:tav tm="100000">
                                              <p:val>
                                                <p:strVal val="#ppt_y"/>
                                              </p:val>
                                            </p:tav>
                                          </p:tavLst>
                                        </p:anim>
                                        <p:animEffect transition="in" filter="wipe(down)">
                                          <p:cBhvr>
                                            <p:cTn id="25" dur="300"/>
                                            <p:tgtEl>
                                              <p:spTgt spid="31"/>
                                            </p:tgtEl>
                                          </p:cBhvr>
                                        </p:animEffect>
                                      </p:childTnLst>
                                    </p:cTn>
                                  </p:par>
                                  <p:par>
                                    <p:cTn id="26" presetID="12" presetClass="entr" presetSubtype="4" fill="hold" nodeType="withEffect">
                                      <p:stCondLst>
                                        <p:cond delay="50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300"/>
                                            <p:tgtEl>
                                              <p:spTgt spid="32"/>
                                            </p:tgtEl>
                                            <p:attrNameLst>
                                              <p:attrName>ppt_y</p:attrName>
                                            </p:attrNameLst>
                                          </p:cBhvr>
                                          <p:tavLst>
                                            <p:tav tm="0">
                                              <p:val>
                                                <p:strVal val="#ppt_y+#ppt_h*1.125000"/>
                                              </p:val>
                                            </p:tav>
                                            <p:tav tm="100000">
                                              <p:val>
                                                <p:strVal val="#ppt_y"/>
                                              </p:val>
                                            </p:tav>
                                          </p:tavLst>
                                        </p:anim>
                                        <p:animEffect transition="in" filter="wipe(up)">
                                          <p:cBhvr>
                                            <p:cTn id="29" dur="3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1000"/>
                                </p:stCondLst>
                                <p:childTnLst>
                                  <p:par>
                                    <p:cTn id="10" presetID="12" presetClass="entr" presetSubtype="4" fill="hold" nodeType="after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additive="base">
                                            <p:cTn id="12" dur="300"/>
                                            <p:tgtEl>
                                              <p:spTgt spid="28"/>
                                            </p:tgtEl>
                                            <p:attrNameLst>
                                              <p:attrName>ppt_y</p:attrName>
                                            </p:attrNameLst>
                                          </p:cBhvr>
                                          <p:tavLst>
                                            <p:tav tm="0">
                                              <p:val>
                                                <p:strVal val="#ppt_y+#ppt_h*1.125000"/>
                                              </p:val>
                                            </p:tav>
                                            <p:tav tm="100000">
                                              <p:val>
                                                <p:strVal val="#ppt_y"/>
                                              </p:val>
                                            </p:tav>
                                          </p:tavLst>
                                        </p:anim>
                                        <p:animEffect transition="in" filter="wipe(up)">
                                          <p:cBhvr>
                                            <p:cTn id="13" dur="300"/>
                                            <p:tgtEl>
                                              <p:spTgt spid="28"/>
                                            </p:tgtEl>
                                          </p:cBhvr>
                                        </p:animEffect>
                                      </p:childTnLst>
                                    </p:cTn>
                                  </p:par>
                                  <p:par>
                                    <p:cTn id="14" presetID="12" presetClass="entr" presetSubtype="1" fill="hold" nodeType="withEffect">
                                      <p:stCondLst>
                                        <p:cond delay="250"/>
                                      </p:stCondLst>
                                      <p:childTnLst>
                                        <p:set>
                                          <p:cBhvr>
                                            <p:cTn id="15" dur="1" fill="hold">
                                              <p:stCondLst>
                                                <p:cond delay="0"/>
                                              </p:stCondLst>
                                            </p:cTn>
                                            <p:tgtEl>
                                              <p:spTgt spid="29"/>
                                            </p:tgtEl>
                                            <p:attrNameLst>
                                              <p:attrName>style.visibility</p:attrName>
                                            </p:attrNameLst>
                                          </p:cBhvr>
                                          <p:to>
                                            <p:strVal val="visible"/>
                                          </p:to>
                                        </p:set>
                                        <p:anim calcmode="lin" valueType="num">
                                          <p:cBhvr additive="base">
                                            <p:cTn id="16" dur="300"/>
                                            <p:tgtEl>
                                              <p:spTgt spid="29"/>
                                            </p:tgtEl>
                                            <p:attrNameLst>
                                              <p:attrName>ppt_y</p:attrName>
                                            </p:attrNameLst>
                                          </p:cBhvr>
                                          <p:tavLst>
                                            <p:tav tm="0">
                                              <p:val>
                                                <p:strVal val="#ppt_y-#ppt_h*1.125000"/>
                                              </p:val>
                                            </p:tav>
                                            <p:tav tm="100000">
                                              <p:val>
                                                <p:strVal val="#ppt_y"/>
                                              </p:val>
                                            </p:tav>
                                          </p:tavLst>
                                        </p:anim>
                                        <p:animEffect transition="in" filter="wipe(down)">
                                          <p:cBhvr>
                                            <p:cTn id="17" dur="300"/>
                                            <p:tgtEl>
                                              <p:spTgt spid="29"/>
                                            </p:tgtEl>
                                          </p:cBhvr>
                                        </p:animEffect>
                                      </p:childTnLst>
                                    </p:cTn>
                                  </p:par>
                                  <p:par>
                                    <p:cTn id="18" presetID="12" presetClass="entr" presetSubtype="4" fill="hold" nodeType="withEffect">
                                      <p:stCondLst>
                                        <p:cond delay="500"/>
                                      </p:stCondLst>
                                      <p:childTnLst>
                                        <p:set>
                                          <p:cBhvr>
                                            <p:cTn id="19" dur="1" fill="hold">
                                              <p:stCondLst>
                                                <p:cond delay="0"/>
                                              </p:stCondLst>
                                            </p:cTn>
                                            <p:tgtEl>
                                              <p:spTgt spid="30"/>
                                            </p:tgtEl>
                                            <p:attrNameLst>
                                              <p:attrName>style.visibility</p:attrName>
                                            </p:attrNameLst>
                                          </p:cBhvr>
                                          <p:to>
                                            <p:strVal val="visible"/>
                                          </p:to>
                                        </p:set>
                                        <p:anim calcmode="lin" valueType="num">
                                          <p:cBhvr additive="base">
                                            <p:cTn id="20" dur="300"/>
                                            <p:tgtEl>
                                              <p:spTgt spid="30"/>
                                            </p:tgtEl>
                                            <p:attrNameLst>
                                              <p:attrName>ppt_y</p:attrName>
                                            </p:attrNameLst>
                                          </p:cBhvr>
                                          <p:tavLst>
                                            <p:tav tm="0">
                                              <p:val>
                                                <p:strVal val="#ppt_y+#ppt_h*1.125000"/>
                                              </p:val>
                                            </p:tav>
                                            <p:tav tm="100000">
                                              <p:val>
                                                <p:strVal val="#ppt_y"/>
                                              </p:val>
                                            </p:tav>
                                          </p:tavLst>
                                        </p:anim>
                                        <p:animEffect transition="in" filter="wipe(up)">
                                          <p:cBhvr>
                                            <p:cTn id="21" dur="300"/>
                                            <p:tgtEl>
                                              <p:spTgt spid="30"/>
                                            </p:tgtEl>
                                          </p:cBhvr>
                                        </p:animEffect>
                                      </p:childTnLst>
                                    </p:cTn>
                                  </p:par>
                                  <p:par>
                                    <p:cTn id="22" presetID="12" presetClass="entr" presetSubtype="1" fill="hold" nodeType="withEffect">
                                      <p:stCondLst>
                                        <p:cond delay="75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300"/>
                                            <p:tgtEl>
                                              <p:spTgt spid="31"/>
                                            </p:tgtEl>
                                            <p:attrNameLst>
                                              <p:attrName>ppt_y</p:attrName>
                                            </p:attrNameLst>
                                          </p:cBhvr>
                                          <p:tavLst>
                                            <p:tav tm="0">
                                              <p:val>
                                                <p:strVal val="#ppt_y-#ppt_h*1.125000"/>
                                              </p:val>
                                            </p:tav>
                                            <p:tav tm="100000">
                                              <p:val>
                                                <p:strVal val="#ppt_y"/>
                                              </p:val>
                                            </p:tav>
                                          </p:tavLst>
                                        </p:anim>
                                        <p:animEffect transition="in" filter="wipe(down)">
                                          <p:cBhvr>
                                            <p:cTn id="25" dur="300"/>
                                            <p:tgtEl>
                                              <p:spTgt spid="31"/>
                                            </p:tgtEl>
                                          </p:cBhvr>
                                        </p:animEffect>
                                      </p:childTnLst>
                                    </p:cTn>
                                  </p:par>
                                  <p:par>
                                    <p:cTn id="26" presetID="12" presetClass="entr" presetSubtype="4" fill="hold" nodeType="withEffect">
                                      <p:stCondLst>
                                        <p:cond delay="50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300"/>
                                            <p:tgtEl>
                                              <p:spTgt spid="32"/>
                                            </p:tgtEl>
                                            <p:attrNameLst>
                                              <p:attrName>ppt_y</p:attrName>
                                            </p:attrNameLst>
                                          </p:cBhvr>
                                          <p:tavLst>
                                            <p:tav tm="0">
                                              <p:val>
                                                <p:strVal val="#ppt_y+#ppt_h*1.125000"/>
                                              </p:val>
                                            </p:tav>
                                            <p:tav tm="100000">
                                              <p:val>
                                                <p:strVal val="#ppt_y"/>
                                              </p:val>
                                            </p:tav>
                                          </p:tavLst>
                                        </p:anim>
                                        <p:animEffect transition="in" filter="wipe(up)">
                                          <p:cBhvr>
                                            <p:cTn id="29" dur="3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737431" y="1251863"/>
            <a:ext cx="2866572" cy="4033157"/>
            <a:chOff x="1393372" y="1135743"/>
            <a:chExt cx="2866572" cy="4033157"/>
          </a:xfrm>
        </p:grpSpPr>
        <p:sp>
          <p:nvSpPr>
            <p:cNvPr id="694" name="矩形 693"/>
            <p:cNvSpPr/>
            <p:nvPr/>
          </p:nvSpPr>
          <p:spPr>
            <a:xfrm>
              <a:off x="1393372" y="1135743"/>
              <a:ext cx="2213428" cy="4033157"/>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矩形 694"/>
            <p:cNvSpPr/>
            <p:nvPr/>
          </p:nvSpPr>
          <p:spPr>
            <a:xfrm>
              <a:off x="3157531" y="2844800"/>
              <a:ext cx="944569" cy="189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文本框 695"/>
            <p:cNvSpPr txBox="1"/>
            <p:nvPr/>
          </p:nvSpPr>
          <p:spPr>
            <a:xfrm>
              <a:off x="1788131" y="1542143"/>
              <a:ext cx="1127232" cy="1107996"/>
            </a:xfrm>
            <a:prstGeom prst="rect">
              <a:avLst/>
            </a:prstGeom>
            <a:noFill/>
          </p:spPr>
          <p:txBody>
            <a:bodyPr wrap="none" rtlCol="0">
              <a:spAutoFit/>
            </a:bodyPr>
            <a:lstStyle/>
            <a:p>
              <a:r>
                <a:rPr lang="en-US" altLang="zh-CN" sz="6600" dirty="0"/>
                <a:t>01</a:t>
              </a:r>
              <a:endParaRPr lang="zh-CN" altLang="en-US" sz="6600" dirty="0"/>
            </a:p>
          </p:txBody>
        </p:sp>
        <p:sp>
          <p:nvSpPr>
            <p:cNvPr id="697" name="文本框 696"/>
            <p:cNvSpPr txBox="1"/>
            <p:nvPr/>
          </p:nvSpPr>
          <p:spPr>
            <a:xfrm>
              <a:off x="1788130" y="2971351"/>
              <a:ext cx="2031326" cy="646331"/>
            </a:xfrm>
            <a:prstGeom prst="rect">
              <a:avLst/>
            </a:prstGeom>
            <a:noFill/>
          </p:spPr>
          <p:txBody>
            <a:bodyPr wrap="none" rtlCol="0">
              <a:spAutoFit/>
            </a:bodyPr>
            <a:lstStyle/>
            <a:p>
              <a:pPr algn="ctr"/>
              <a:r>
                <a:rPr lang="zh-CN" altLang="en-US" sz="3600" dirty="0">
                  <a:solidFill>
                    <a:srgbClr val="28B3C6"/>
                  </a:solidFill>
                </a:rPr>
                <a:t>公司简介</a:t>
              </a:r>
            </a:p>
          </p:txBody>
        </p:sp>
        <p:cxnSp>
          <p:nvCxnSpPr>
            <p:cNvPr id="699" name="直接连接符 698"/>
            <p:cNvCxnSpPr/>
            <p:nvPr/>
          </p:nvCxnSpPr>
          <p:spPr>
            <a:xfrm>
              <a:off x="1944915" y="2650139"/>
              <a:ext cx="76821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0" name="文本框 699"/>
            <p:cNvSpPr txBox="1"/>
            <p:nvPr/>
          </p:nvSpPr>
          <p:spPr>
            <a:xfrm>
              <a:off x="1788131" y="3617682"/>
              <a:ext cx="2471813" cy="427746"/>
            </a:xfrm>
            <a:prstGeom prst="rect">
              <a:avLst/>
            </a:prstGeom>
            <a:noFill/>
          </p:spPr>
          <p:txBody>
            <a:bodyPr wrap="square" rtlCol="0">
              <a:spAutoFit/>
            </a:bodyPr>
            <a:lstStyle/>
            <a:p>
              <a:pPr algn="ctr">
                <a:lnSpc>
                  <a:spcPct val="120000"/>
                </a:lnSpc>
              </a:pPr>
              <a:r>
                <a:rPr lang="en-PH" altLang="zh-CN" sz="2000" dirty="0">
                  <a:solidFill>
                    <a:schemeClr val="tx1">
                      <a:lumMod val="50000"/>
                      <a:lumOff val="50000"/>
                    </a:schemeClr>
                  </a:solidFill>
                </a:rPr>
                <a:t>Self cognition</a:t>
              </a:r>
              <a:endParaRPr lang="zh-CN" altLang="en-US" sz="2000" dirty="0">
                <a:solidFill>
                  <a:schemeClr val="tx1">
                    <a:lumMod val="50000"/>
                    <a:lumOff val="50000"/>
                  </a:schemeClr>
                </a:solidFill>
              </a:endParaRPr>
            </a:p>
          </p:txBody>
        </p:sp>
      </p:grpSp>
    </p:spTree>
  </p:cSld>
  <p:clrMapOvr>
    <a:masterClrMapping/>
  </p:clrMapOvr>
  <p:transition spd="slow" advTm="3000">
    <p:dissolve/>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5000">
                                          <p:cBhvr additive="base">
                                            <p:cTn id="7" dur="750" fill="hold"/>
                                            <p:tgtEl>
                                              <p:spTgt spid="2"/>
                                            </p:tgtEl>
                                            <p:attrNameLst>
                                              <p:attrName>ppt_x</p:attrName>
                                            </p:attrNameLst>
                                          </p:cBhvr>
                                          <p:tavLst>
                                            <p:tav tm="0">
                                              <p:val>
                                                <p:strVal val="#ppt_x"/>
                                              </p:val>
                                            </p:tav>
                                            <p:tav tm="100000">
                                              <p:val>
                                                <p:strVal val="#ppt_x"/>
                                              </p:val>
                                            </p:tav>
                                          </p:tavLst>
                                        </p:anim>
                                        <p:anim calcmode="lin" valueType="num" p14:bounceEnd="55000">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C131A85C-9F7C-4BC0-B952-58417CC28557}"/>
              </a:ext>
            </a:extLst>
          </p:cNvPr>
          <p:cNvSpPr txBox="1"/>
          <p:nvPr/>
        </p:nvSpPr>
        <p:spPr>
          <a:xfrm>
            <a:off x="1449960" y="2313572"/>
            <a:ext cx="8461499" cy="3970318"/>
          </a:xfrm>
          <a:prstGeom prst="rect">
            <a:avLst/>
          </a:prstGeom>
          <a:noFill/>
        </p:spPr>
        <p:txBody>
          <a:bodyPr wrap="square" rtlCol="0">
            <a:spAutoFit/>
          </a:bodyPr>
          <a:lstStyle/>
          <a:p>
            <a:r>
              <a:rPr lang="zh-CN" altLang="en-US" sz="2800" kern="100" dirty="0">
                <a:latin typeface="仿宋" panose="02010609060101010101" pitchFamily="49" charset="-122"/>
                <a:ea typeface="仿宋" panose="02010609060101010101" pitchFamily="49" charset="-122"/>
                <a:cs typeface="Arial Unicode MS"/>
              </a:rPr>
              <a:t>苹果公司（</a:t>
            </a:r>
            <a:r>
              <a:rPr lang="en-US" altLang="zh-CN" sz="2800" kern="100" dirty="0">
                <a:latin typeface="仿宋" panose="02010609060101010101" pitchFamily="49" charset="-122"/>
                <a:ea typeface="仿宋" panose="02010609060101010101" pitchFamily="49" charset="-122"/>
                <a:cs typeface="Arial Unicode MS"/>
              </a:rPr>
              <a:t>Apple Inc.</a:t>
            </a:r>
            <a:r>
              <a:rPr lang="zh-CN" altLang="en-US" sz="2800" kern="100" dirty="0">
                <a:latin typeface="仿宋" panose="02010609060101010101" pitchFamily="49" charset="-122"/>
                <a:ea typeface="仿宋" panose="02010609060101010101" pitchFamily="49" charset="-122"/>
                <a:cs typeface="Arial Unicode MS"/>
              </a:rPr>
              <a:t>）是美国的一家高科技公司，</a:t>
            </a:r>
            <a:r>
              <a:rPr lang="en-US" altLang="zh-CN" sz="2800" kern="100" dirty="0">
                <a:latin typeface="仿宋" panose="02010609060101010101" pitchFamily="49" charset="-122"/>
                <a:ea typeface="仿宋" panose="02010609060101010101" pitchFamily="49" charset="-122"/>
                <a:cs typeface="Arial Unicode MS"/>
              </a:rPr>
              <a:t>2007</a:t>
            </a:r>
            <a:r>
              <a:rPr lang="zh-CN" altLang="en-US" sz="2800" kern="100" dirty="0">
                <a:latin typeface="仿宋" panose="02010609060101010101" pitchFamily="49" charset="-122"/>
                <a:ea typeface="仿宋" panose="02010609060101010101" pitchFamily="49" charset="-122"/>
                <a:cs typeface="Arial Unicode MS"/>
              </a:rPr>
              <a:t>年由苹果电脑公司</a:t>
            </a:r>
            <a:r>
              <a:rPr lang="en-US" altLang="zh-CN" sz="2800" kern="100" dirty="0">
                <a:latin typeface="仿宋" panose="02010609060101010101" pitchFamily="49" charset="-122"/>
                <a:ea typeface="仿宋" panose="02010609060101010101" pitchFamily="49" charset="-122"/>
                <a:cs typeface="Arial Unicode MS"/>
              </a:rPr>
              <a:t>(Apple Computer, Inc.)</a:t>
            </a:r>
            <a:r>
              <a:rPr lang="zh-CN" altLang="en-US" sz="2800" kern="100" dirty="0">
                <a:latin typeface="仿宋" panose="02010609060101010101" pitchFamily="49" charset="-122"/>
                <a:ea typeface="仿宋" panose="02010609060101010101" pitchFamily="49" charset="-122"/>
                <a:cs typeface="Arial Unicode MS"/>
              </a:rPr>
              <a:t>更名而来，核心业务为电于科技产品，总部位于加利福尼亚州的库比蒂诺。苹果公司由史蒂夫</a:t>
            </a:r>
            <a:r>
              <a:rPr lang="en-US" altLang="zh-CN" sz="2800" kern="100" dirty="0">
                <a:latin typeface="仿宋" panose="02010609060101010101" pitchFamily="49" charset="-122"/>
                <a:ea typeface="仿宋" panose="02010609060101010101" pitchFamily="49" charset="-122"/>
                <a:cs typeface="Arial Unicode MS"/>
              </a:rPr>
              <a:t>.</a:t>
            </a:r>
            <a:r>
              <a:rPr lang="zh-CN" altLang="en-US" sz="2800" kern="100" dirty="0">
                <a:latin typeface="仿宋" panose="02010609060101010101" pitchFamily="49" charset="-122"/>
                <a:ea typeface="仿宋" panose="02010609060101010101" pitchFamily="49" charset="-122"/>
                <a:cs typeface="Arial Unicode MS"/>
              </a:rPr>
              <a:t>乔布斯、斯蒂夫</a:t>
            </a:r>
            <a:r>
              <a:rPr lang="en-US" altLang="zh-CN" sz="2800" kern="100" dirty="0">
                <a:latin typeface="仿宋" panose="02010609060101010101" pitchFamily="49" charset="-122"/>
                <a:ea typeface="仿宋" panose="02010609060101010101" pitchFamily="49" charset="-122"/>
                <a:cs typeface="Arial Unicode MS"/>
              </a:rPr>
              <a:t>.</a:t>
            </a:r>
            <a:r>
              <a:rPr lang="zh-CN" altLang="en-US" sz="2800" kern="100" dirty="0">
                <a:latin typeface="仿宋" panose="02010609060101010101" pitchFamily="49" charset="-122"/>
                <a:ea typeface="仿宋" panose="02010609060101010101" pitchFamily="49" charset="-122"/>
                <a:cs typeface="Arial Unicode MS"/>
              </a:rPr>
              <a:t>沃法尼亚克在</a:t>
            </a:r>
            <a:r>
              <a:rPr lang="en-US" altLang="zh-CN" sz="2800" kern="100" dirty="0">
                <a:latin typeface="仿宋" panose="02010609060101010101" pitchFamily="49" charset="-122"/>
                <a:ea typeface="仿宋" panose="02010609060101010101" pitchFamily="49" charset="-122"/>
                <a:cs typeface="Arial Unicode MS"/>
              </a:rPr>
              <a:t>1976</a:t>
            </a:r>
            <a:r>
              <a:rPr lang="zh-CN" altLang="en-US" sz="2800" kern="100" dirty="0">
                <a:latin typeface="仿宋" panose="02010609060101010101" pitchFamily="49" charset="-122"/>
                <a:ea typeface="仿宋" panose="02010609060101010101" pitchFamily="49" charset="-122"/>
                <a:cs typeface="Arial Unicode MS"/>
              </a:rPr>
              <a:t>年</a:t>
            </a:r>
            <a:r>
              <a:rPr lang="en-US" altLang="zh-CN" sz="2800" kern="100" dirty="0">
                <a:latin typeface="仿宋" panose="02010609060101010101" pitchFamily="49" charset="-122"/>
                <a:ea typeface="仿宋" panose="02010609060101010101" pitchFamily="49" charset="-122"/>
                <a:cs typeface="Arial Unicode MS"/>
              </a:rPr>
              <a:t>4</a:t>
            </a:r>
            <a:r>
              <a:rPr lang="zh-CN" altLang="en-US" sz="2800" kern="100" dirty="0">
                <a:latin typeface="仿宋" panose="02010609060101010101" pitchFamily="49" charset="-122"/>
                <a:ea typeface="仿宋" panose="02010609060101010101" pitchFamily="49" charset="-122"/>
                <a:cs typeface="Arial Unicode MS"/>
              </a:rPr>
              <a:t>月</a:t>
            </a:r>
            <a:r>
              <a:rPr lang="en-US" altLang="zh-CN" sz="2800" kern="100" dirty="0">
                <a:latin typeface="仿宋" panose="02010609060101010101" pitchFamily="49" charset="-122"/>
                <a:ea typeface="仿宋" panose="02010609060101010101" pitchFamily="49" charset="-122"/>
                <a:cs typeface="Arial Unicode MS"/>
              </a:rPr>
              <a:t>1</a:t>
            </a:r>
            <a:r>
              <a:rPr lang="zh-CN" altLang="en-US" sz="2800" kern="100" dirty="0">
                <a:latin typeface="仿宋" panose="02010609060101010101" pitchFamily="49" charset="-122"/>
                <a:ea typeface="仿宋" panose="02010609060101010101" pitchFamily="49" charset="-122"/>
                <a:cs typeface="Arial Unicode MS"/>
              </a:rPr>
              <a:t>日创立，在高科技企业中以创新而闻名，知名的产品有</a:t>
            </a:r>
            <a:r>
              <a:rPr lang="en-US" altLang="zh-CN" sz="2800" kern="100" dirty="0">
                <a:latin typeface="仿宋" panose="02010609060101010101" pitchFamily="49" charset="-122"/>
                <a:ea typeface="仿宋" panose="02010609060101010101" pitchFamily="49" charset="-122"/>
                <a:cs typeface="Arial Unicode MS"/>
              </a:rPr>
              <a:t>Apple </a:t>
            </a:r>
            <a:r>
              <a:rPr lang="zh-CN" altLang="en-US" sz="2800" kern="100" dirty="0">
                <a:latin typeface="仿宋" panose="02010609060101010101" pitchFamily="49" charset="-122"/>
                <a:ea typeface="仿宋" panose="02010609060101010101" pitchFamily="49" charset="-122"/>
                <a:cs typeface="Arial Unicode MS"/>
              </a:rPr>
              <a:t>、</a:t>
            </a:r>
            <a:r>
              <a:rPr lang="en-US" altLang="zh-CN" sz="2800" kern="100" dirty="0">
                <a:latin typeface="仿宋" panose="02010609060101010101" pitchFamily="49" charset="-122"/>
                <a:ea typeface="仿宋" panose="02010609060101010101" pitchFamily="49" charset="-122"/>
                <a:cs typeface="Arial Unicode MS"/>
              </a:rPr>
              <a:t>Mac</a:t>
            </a:r>
            <a:r>
              <a:rPr lang="zh-CN" altLang="en-US" sz="2800" kern="100" dirty="0">
                <a:latin typeface="仿宋" panose="02010609060101010101" pitchFamily="49" charset="-122"/>
                <a:ea typeface="仿宋" panose="02010609060101010101" pitchFamily="49" charset="-122"/>
                <a:cs typeface="Arial Unicode MS"/>
              </a:rPr>
              <a:t>电脑、 </a:t>
            </a:r>
            <a:r>
              <a:rPr lang="en-US" altLang="zh-CN" sz="2800" kern="100" dirty="0" err="1">
                <a:latin typeface="仿宋" panose="02010609060101010101" pitchFamily="49" charset="-122"/>
                <a:ea typeface="仿宋" panose="02010609060101010101" pitchFamily="49" charset="-122"/>
                <a:cs typeface="Arial Unicode MS"/>
              </a:rPr>
              <a:t>Macbook</a:t>
            </a:r>
            <a:r>
              <a:rPr lang="zh-CN" altLang="en-US" sz="2800" kern="100" dirty="0">
                <a:latin typeface="仿宋" panose="02010609060101010101" pitchFamily="49" charset="-122"/>
                <a:ea typeface="仿宋" panose="02010609060101010101" pitchFamily="49" charset="-122"/>
                <a:cs typeface="Arial Unicode MS"/>
              </a:rPr>
              <a:t>笔记本电脑、</a:t>
            </a:r>
            <a:r>
              <a:rPr lang="en-US" altLang="zh-CN" sz="2800" kern="100" dirty="0">
                <a:latin typeface="仿宋" panose="02010609060101010101" pitchFamily="49" charset="-122"/>
                <a:ea typeface="仿宋" panose="02010609060101010101" pitchFamily="49" charset="-122"/>
                <a:cs typeface="Arial Unicode MS"/>
              </a:rPr>
              <a:t>Pod</a:t>
            </a:r>
            <a:r>
              <a:rPr lang="zh-CN" altLang="en-US" sz="2800" kern="100" dirty="0">
                <a:latin typeface="仿宋" panose="02010609060101010101" pitchFamily="49" charset="-122"/>
                <a:ea typeface="仿宋" panose="02010609060101010101" pitchFamily="49" charset="-122"/>
                <a:cs typeface="Arial Unicode MS"/>
              </a:rPr>
              <a:t>音乐播放器、</a:t>
            </a:r>
            <a:r>
              <a:rPr lang="en-US" altLang="zh-CN" sz="2800" kern="100" dirty="0">
                <a:latin typeface="仿宋" panose="02010609060101010101" pitchFamily="49" charset="-122"/>
                <a:ea typeface="仿宋" panose="02010609060101010101" pitchFamily="49" charset="-122"/>
                <a:cs typeface="Arial Unicode MS"/>
              </a:rPr>
              <a:t>iTunes</a:t>
            </a:r>
            <a:r>
              <a:rPr lang="zh-CN" altLang="en-US" sz="2800" kern="100" dirty="0">
                <a:latin typeface="仿宋" panose="02010609060101010101" pitchFamily="49" charset="-122"/>
                <a:ea typeface="仿宋" panose="02010609060101010101" pitchFamily="49" charset="-122"/>
                <a:cs typeface="Arial Unicode MS"/>
              </a:rPr>
              <a:t>商店</a:t>
            </a:r>
            <a:r>
              <a:rPr lang="en-US" altLang="zh-CN" sz="2800" kern="100" dirty="0">
                <a:latin typeface="仿宋" panose="02010609060101010101" pitchFamily="49" charset="-122"/>
                <a:ea typeface="仿宋" panose="02010609060101010101" pitchFamily="49" charset="-122"/>
                <a:cs typeface="Arial Unicode MS"/>
              </a:rPr>
              <a:t>iPhone</a:t>
            </a:r>
            <a:r>
              <a:rPr lang="zh-CN" altLang="en-US" sz="2800" kern="100" dirty="0">
                <a:latin typeface="仿宋" panose="02010609060101010101" pitchFamily="49" charset="-122"/>
                <a:ea typeface="仿宋" panose="02010609060101010101" pitchFamily="49" charset="-122"/>
                <a:cs typeface="Arial Unicode MS"/>
              </a:rPr>
              <a:t>手机和</a:t>
            </a:r>
            <a:r>
              <a:rPr lang="en-US" altLang="zh-CN" sz="2800" kern="100" dirty="0" err="1">
                <a:latin typeface="仿宋" panose="02010609060101010101" pitchFamily="49" charset="-122"/>
                <a:ea typeface="仿宋" panose="02010609060101010101" pitchFamily="49" charset="-122"/>
                <a:cs typeface="Arial Unicode MS"/>
              </a:rPr>
              <a:t>ipad</a:t>
            </a:r>
            <a:r>
              <a:rPr lang="zh-CN" altLang="en-US" sz="2800" kern="100" dirty="0">
                <a:latin typeface="仿宋" panose="02010609060101010101" pitchFamily="49" charset="-122"/>
                <a:ea typeface="仿宋" panose="02010609060101010101" pitchFamily="49" charset="-122"/>
                <a:cs typeface="Arial Unicode MS"/>
              </a:rPr>
              <a:t>平板电脑等。</a:t>
            </a:r>
            <a:r>
              <a:rPr lang="en-US" altLang="zh-CN" sz="2800" kern="100" dirty="0">
                <a:latin typeface="仿宋" panose="02010609060101010101" pitchFamily="49" charset="-122"/>
                <a:ea typeface="仿宋" panose="02010609060101010101" pitchFamily="49" charset="-122"/>
                <a:cs typeface="Arial Unicode MS"/>
              </a:rPr>
              <a:t>2012</a:t>
            </a:r>
            <a:r>
              <a:rPr lang="zh-CN" altLang="en-US" sz="2800" kern="100" dirty="0">
                <a:latin typeface="仿宋" panose="02010609060101010101" pitchFamily="49" charset="-122"/>
                <a:ea typeface="仿宋" panose="02010609060101010101" pitchFamily="49" charset="-122"/>
                <a:cs typeface="Arial Unicode MS"/>
              </a:rPr>
              <a:t>年</a:t>
            </a:r>
            <a:r>
              <a:rPr lang="en-US" altLang="zh-CN" sz="2800" kern="100" dirty="0">
                <a:latin typeface="仿宋" panose="02010609060101010101" pitchFamily="49" charset="-122"/>
                <a:ea typeface="仿宋" panose="02010609060101010101" pitchFamily="49" charset="-122"/>
                <a:cs typeface="Arial Unicode MS"/>
              </a:rPr>
              <a:t>8</a:t>
            </a:r>
            <a:r>
              <a:rPr lang="zh-CN" altLang="en-US" sz="2800" kern="100" dirty="0">
                <a:latin typeface="仿宋" panose="02010609060101010101" pitchFamily="49" charset="-122"/>
                <a:ea typeface="仿宋" panose="02010609060101010101" pitchFamily="49" charset="-122"/>
                <a:cs typeface="Arial Unicode MS"/>
              </a:rPr>
              <a:t>月</a:t>
            </a:r>
            <a:r>
              <a:rPr lang="en-US" altLang="zh-CN" sz="2800" kern="100" dirty="0">
                <a:latin typeface="仿宋" panose="02010609060101010101" pitchFamily="49" charset="-122"/>
                <a:ea typeface="仿宋" panose="02010609060101010101" pitchFamily="49" charset="-122"/>
                <a:cs typeface="Arial Unicode MS"/>
              </a:rPr>
              <a:t>21</a:t>
            </a:r>
            <a:r>
              <a:rPr lang="zh-CN" altLang="en-US" sz="2800" kern="100" dirty="0">
                <a:latin typeface="仿宋" panose="02010609060101010101" pitchFamily="49" charset="-122"/>
                <a:ea typeface="仿宋" panose="02010609060101010101" pitchFamily="49" charset="-122"/>
                <a:cs typeface="Arial Unicode MS"/>
              </a:rPr>
              <a:t>苹果成为世界市值第一的上市公司</a:t>
            </a:r>
            <a:endParaRPr lang="zh-CN" altLang="en-US" sz="2800" dirty="0">
              <a:latin typeface="仿宋" panose="02010609060101010101" pitchFamily="49" charset="-122"/>
              <a:ea typeface="仿宋" panose="02010609060101010101" pitchFamily="49" charset="-122"/>
            </a:endParaRPr>
          </a:p>
        </p:txBody>
      </p:sp>
      <p:sp>
        <p:nvSpPr>
          <p:cNvPr id="7" name="矩形 6">
            <a:extLst>
              <a:ext uri="{FF2B5EF4-FFF2-40B4-BE49-F238E27FC236}">
                <a16:creationId xmlns:a16="http://schemas.microsoft.com/office/drawing/2014/main" id="{9DEDACDD-7414-47E6-A8C8-5CB7C3CD7F73}"/>
              </a:ext>
            </a:extLst>
          </p:cNvPr>
          <p:cNvSpPr/>
          <p:nvPr/>
        </p:nvSpPr>
        <p:spPr>
          <a:xfrm>
            <a:off x="377189" y="489610"/>
            <a:ext cx="4789170" cy="923330"/>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zh-CN" altLang="en-US" sz="5400" b="1" cap="none" spc="0" dirty="0">
                <a:ln/>
                <a:solidFill>
                  <a:schemeClr val="accent3"/>
                </a:solidFill>
                <a:effectLst/>
              </a:rPr>
              <a:t>苹果公司介绍</a:t>
            </a:r>
          </a:p>
        </p:txBody>
      </p:sp>
      <p:pic>
        <p:nvPicPr>
          <p:cNvPr id="4" name="图片 3">
            <a:extLst>
              <a:ext uri="{FF2B5EF4-FFF2-40B4-BE49-F238E27FC236}">
                <a16:creationId xmlns:a16="http://schemas.microsoft.com/office/drawing/2014/main" id="{E97F9FEA-A76B-4AA7-9764-AEDF571F75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66359" y="330759"/>
            <a:ext cx="1245023" cy="1241032"/>
          </a:xfrm>
          <a:prstGeom prst="rect">
            <a:avLst/>
          </a:prstGeom>
        </p:spPr>
      </p:pic>
    </p:spTree>
    <p:extLst>
      <p:ext uri="{BB962C8B-B14F-4D97-AF65-F5344CB8AC3E}">
        <p14:creationId xmlns:p14="http://schemas.microsoft.com/office/powerpoint/2010/main" val="363196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菱形 4"/>
          <p:cNvSpPr/>
          <p:nvPr/>
        </p:nvSpPr>
        <p:spPr>
          <a:xfrm rot="5400000">
            <a:off x="4368000" y="1712495"/>
            <a:ext cx="3456000" cy="3456000"/>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4405918" y="2960611"/>
            <a:ext cx="3354105" cy="830997"/>
          </a:xfrm>
          <a:prstGeom prst="rect">
            <a:avLst/>
          </a:prstGeom>
          <a:noFill/>
        </p:spPr>
        <p:txBody>
          <a:bodyPr wrap="square" rtlCol="0">
            <a:spAutoFit/>
          </a:bodyPr>
          <a:lstStyle/>
          <a:p>
            <a:pPr algn="ctr"/>
            <a:r>
              <a:rPr lang="zh-CN" altLang="en-US" sz="2400" b="1" dirty="0">
                <a:solidFill>
                  <a:schemeClr val="bg1"/>
                </a:solidFill>
              </a:rPr>
              <a:t>公司口号：变革 </a:t>
            </a:r>
            <a:r>
              <a:rPr lang="en-US" altLang="zh-CN" sz="2400" b="1" dirty="0">
                <a:solidFill>
                  <a:schemeClr val="bg1"/>
                </a:solidFill>
              </a:rPr>
              <a:t>Switch</a:t>
            </a:r>
            <a:endParaRPr lang="zh-CN" altLang="en-US" sz="4000" b="1" dirty="0">
              <a:solidFill>
                <a:schemeClr val="bg1"/>
              </a:solidFill>
            </a:endParaRPr>
          </a:p>
        </p:txBody>
      </p:sp>
      <p:grpSp>
        <p:nvGrpSpPr>
          <p:cNvPr id="9" name="组合 8"/>
          <p:cNvGrpSpPr/>
          <p:nvPr/>
        </p:nvGrpSpPr>
        <p:grpSpPr>
          <a:xfrm>
            <a:off x="1178491" y="84922"/>
            <a:ext cx="3009793" cy="2988392"/>
            <a:chOff x="1067942" y="-88873"/>
            <a:chExt cx="2439621" cy="2988392"/>
          </a:xfrm>
        </p:grpSpPr>
        <p:sp>
          <p:nvSpPr>
            <p:cNvPr id="13" name="文本框 12"/>
            <p:cNvSpPr txBox="1"/>
            <p:nvPr/>
          </p:nvSpPr>
          <p:spPr>
            <a:xfrm>
              <a:off x="1787909" y="-88873"/>
              <a:ext cx="704498" cy="1569660"/>
            </a:xfrm>
            <a:prstGeom prst="rect">
              <a:avLst/>
            </a:prstGeom>
            <a:noFill/>
          </p:spPr>
          <p:txBody>
            <a:bodyPr wrap="none" rtlCol="0">
              <a:spAutoFit/>
            </a:bodyPr>
            <a:lstStyle/>
            <a:p>
              <a:pPr algn="ctr"/>
              <a:r>
                <a:rPr lang="en-US" altLang="zh-CN" sz="9600" b="1" dirty="0">
                  <a:solidFill>
                    <a:schemeClr val="bg1">
                      <a:lumMod val="85000"/>
                    </a:schemeClr>
                  </a:solidFill>
                </a:rPr>
                <a:t>s</a:t>
              </a:r>
              <a:endParaRPr lang="zh-CN" altLang="en-US" sz="9600" b="1" dirty="0">
                <a:solidFill>
                  <a:schemeClr val="bg1">
                    <a:lumMod val="85000"/>
                  </a:schemeClr>
                </a:solidFill>
              </a:endParaRPr>
            </a:p>
          </p:txBody>
        </p:sp>
        <p:sp>
          <p:nvSpPr>
            <p:cNvPr id="24" name="矩形 23"/>
            <p:cNvSpPr/>
            <p:nvPr/>
          </p:nvSpPr>
          <p:spPr>
            <a:xfrm>
              <a:off x="1067942" y="1518372"/>
              <a:ext cx="2439621" cy="1381147"/>
            </a:xfrm>
            <a:prstGeom prst="rect">
              <a:avLst/>
            </a:prstGeom>
          </p:spPr>
          <p:txBody>
            <a:bodyPr wrap="square">
              <a:spAutoFit/>
            </a:bodyPr>
            <a:lstStyle/>
            <a:p>
              <a:pPr>
                <a:lnSpc>
                  <a:spcPct val="120000"/>
                </a:lnSpc>
              </a:pPr>
              <a:r>
                <a:rPr lang="zh-CN" altLang="en-US" sz="2400" dirty="0"/>
                <a:t>年营业额：</a:t>
              </a:r>
              <a:r>
                <a:rPr lang="en-US" altLang="zh-CN" sz="2400" dirty="0"/>
                <a:t>1082.5</a:t>
              </a:r>
              <a:r>
                <a:rPr lang="zh-CN" altLang="en-US" sz="2400" dirty="0"/>
                <a:t>亿美元（</a:t>
              </a:r>
              <a:r>
                <a:rPr lang="en-US" altLang="zh-CN" sz="2400" dirty="0"/>
                <a:t>2011</a:t>
              </a:r>
              <a:r>
                <a:rPr lang="zh-CN" altLang="en-US" sz="2400" dirty="0"/>
                <a:t>财年）</a:t>
              </a:r>
              <a:br>
                <a:rPr lang="en-US" altLang="zh-CN" sz="2400" dirty="0"/>
              </a:br>
              <a:endParaRPr lang="zh-CN" altLang="en-US" sz="2400" dirty="0"/>
            </a:p>
          </p:txBody>
        </p:sp>
      </p:grpSp>
      <p:grpSp>
        <p:nvGrpSpPr>
          <p:cNvPr id="11" name="组合 10"/>
          <p:cNvGrpSpPr/>
          <p:nvPr/>
        </p:nvGrpSpPr>
        <p:grpSpPr>
          <a:xfrm>
            <a:off x="8408834" y="61510"/>
            <a:ext cx="2829605" cy="2560248"/>
            <a:chOff x="8431623" y="-140654"/>
            <a:chExt cx="2337969" cy="2488611"/>
          </a:xfrm>
        </p:grpSpPr>
        <p:sp>
          <p:nvSpPr>
            <p:cNvPr id="15" name="文本框 14"/>
            <p:cNvSpPr txBox="1"/>
            <p:nvPr/>
          </p:nvSpPr>
          <p:spPr>
            <a:xfrm>
              <a:off x="9002802" y="-140654"/>
              <a:ext cx="943299" cy="1525740"/>
            </a:xfrm>
            <a:prstGeom prst="rect">
              <a:avLst/>
            </a:prstGeom>
            <a:noFill/>
          </p:spPr>
          <p:txBody>
            <a:bodyPr wrap="none" rtlCol="0">
              <a:spAutoFit/>
            </a:bodyPr>
            <a:lstStyle/>
            <a:p>
              <a:pPr algn="ctr"/>
              <a:r>
                <a:rPr lang="en-US" altLang="zh-CN" sz="9600" b="1" dirty="0">
                  <a:solidFill>
                    <a:schemeClr val="bg1">
                      <a:lumMod val="85000"/>
                    </a:schemeClr>
                  </a:solidFill>
                </a:rPr>
                <a:t>w</a:t>
              </a:r>
              <a:endParaRPr lang="zh-CN" altLang="en-US" sz="9600" b="1" dirty="0">
                <a:solidFill>
                  <a:schemeClr val="bg1">
                    <a:lumMod val="85000"/>
                  </a:schemeClr>
                </a:solidFill>
              </a:endParaRPr>
            </a:p>
          </p:txBody>
        </p:sp>
        <p:sp>
          <p:nvSpPr>
            <p:cNvPr id="27" name="矩形 26"/>
            <p:cNvSpPr/>
            <p:nvPr/>
          </p:nvSpPr>
          <p:spPr>
            <a:xfrm>
              <a:off x="8431623" y="1540212"/>
              <a:ext cx="2337969" cy="807745"/>
            </a:xfrm>
            <a:prstGeom prst="rect">
              <a:avLst/>
            </a:prstGeom>
          </p:spPr>
          <p:txBody>
            <a:bodyPr wrap="square">
              <a:spAutoFit/>
            </a:bodyPr>
            <a:lstStyle/>
            <a:p>
              <a:pPr lvl="0"/>
              <a:r>
                <a:rPr lang="zh-CN" altLang="en-US" sz="2400" dirty="0"/>
                <a:t>员工数： </a:t>
              </a:r>
              <a:r>
                <a:rPr lang="en-US" altLang="zh-CN" sz="2400" dirty="0"/>
                <a:t>60400 </a:t>
              </a:r>
              <a:r>
                <a:rPr lang="zh-CN" altLang="en-US" sz="2400" dirty="0"/>
                <a:t>（</a:t>
              </a:r>
              <a:r>
                <a:rPr lang="en-US" altLang="zh-CN" sz="2400" dirty="0"/>
                <a:t>2011</a:t>
              </a:r>
              <a:r>
                <a:rPr lang="zh-CN" altLang="en-US" sz="2400" dirty="0"/>
                <a:t>年</a:t>
              </a:r>
              <a:r>
                <a:rPr lang="zh-CN" altLang="en-US" dirty="0"/>
                <a:t>）</a:t>
              </a:r>
              <a:endParaRPr lang="zh-CN" altLang="zh-CN" dirty="0"/>
            </a:p>
          </p:txBody>
        </p:sp>
      </p:grpSp>
      <p:grpSp>
        <p:nvGrpSpPr>
          <p:cNvPr id="10" name="组合 9"/>
          <p:cNvGrpSpPr/>
          <p:nvPr/>
        </p:nvGrpSpPr>
        <p:grpSpPr>
          <a:xfrm>
            <a:off x="1193245" y="3450244"/>
            <a:ext cx="3156497" cy="2692587"/>
            <a:chOff x="1242913" y="3698771"/>
            <a:chExt cx="3073045" cy="2573586"/>
          </a:xfrm>
        </p:grpSpPr>
        <p:sp>
          <p:nvSpPr>
            <p:cNvPr id="14" name="文本框 13"/>
            <p:cNvSpPr txBox="1"/>
            <p:nvPr/>
          </p:nvSpPr>
          <p:spPr>
            <a:xfrm>
              <a:off x="2253330" y="3698771"/>
              <a:ext cx="526106" cy="1569660"/>
            </a:xfrm>
            <a:prstGeom prst="rect">
              <a:avLst/>
            </a:prstGeom>
            <a:noFill/>
          </p:spPr>
          <p:txBody>
            <a:bodyPr wrap="none" rtlCol="0">
              <a:spAutoFit/>
            </a:bodyPr>
            <a:lstStyle/>
            <a:p>
              <a:pPr algn="ctr"/>
              <a:r>
                <a:rPr lang="en-US" altLang="zh-CN" sz="9600" b="1" dirty="0" err="1">
                  <a:solidFill>
                    <a:schemeClr val="bg1">
                      <a:lumMod val="85000"/>
                    </a:schemeClr>
                  </a:solidFill>
                </a:rPr>
                <a:t>i</a:t>
              </a:r>
              <a:endParaRPr lang="zh-CN" altLang="en-US" sz="9600" b="1" dirty="0">
                <a:solidFill>
                  <a:schemeClr val="bg1">
                    <a:lumMod val="85000"/>
                  </a:schemeClr>
                </a:solidFill>
              </a:endParaRPr>
            </a:p>
          </p:txBody>
        </p:sp>
        <p:sp>
          <p:nvSpPr>
            <p:cNvPr id="30" name="矩形 29"/>
            <p:cNvSpPr/>
            <p:nvPr/>
          </p:nvSpPr>
          <p:spPr>
            <a:xfrm>
              <a:off x="1242913" y="5441360"/>
              <a:ext cx="3073045" cy="830997"/>
            </a:xfrm>
            <a:prstGeom prst="rect">
              <a:avLst/>
            </a:prstGeom>
          </p:spPr>
          <p:txBody>
            <a:bodyPr wrap="square">
              <a:spAutoFit/>
            </a:bodyPr>
            <a:lstStyle/>
            <a:p>
              <a:pPr lvl="0"/>
              <a:r>
                <a:rPr lang="zh-CN" altLang="en-US" sz="2400" dirty="0"/>
                <a:t>现任</a:t>
              </a:r>
              <a:r>
                <a:rPr lang="en-US" altLang="zh-CN" sz="2400" dirty="0"/>
                <a:t>CEO</a:t>
              </a:r>
              <a:r>
                <a:rPr lang="zh-CN" altLang="en-US" sz="2400" dirty="0"/>
                <a:t>：蒂姆</a:t>
              </a:r>
              <a:r>
                <a:rPr lang="en-US" altLang="zh-CN" sz="2400" dirty="0"/>
                <a:t>•</a:t>
              </a:r>
              <a:r>
                <a:rPr lang="zh-CN" altLang="en-US" sz="2400" dirty="0"/>
                <a:t>库克</a:t>
              </a:r>
              <a:endParaRPr lang="zh-CN" altLang="zh-CN" sz="2400" dirty="0"/>
            </a:p>
          </p:txBody>
        </p:sp>
      </p:grpSp>
      <p:grpSp>
        <p:nvGrpSpPr>
          <p:cNvPr id="12" name="组合 11"/>
          <p:cNvGrpSpPr/>
          <p:nvPr/>
        </p:nvGrpSpPr>
        <p:grpSpPr>
          <a:xfrm>
            <a:off x="8273682" y="3376109"/>
            <a:ext cx="2794888" cy="2324011"/>
            <a:chOff x="8144554" y="3576158"/>
            <a:chExt cx="2648568" cy="2406656"/>
          </a:xfrm>
        </p:grpSpPr>
        <p:sp>
          <p:nvSpPr>
            <p:cNvPr id="21" name="文本框 20"/>
            <p:cNvSpPr txBox="1"/>
            <p:nvPr/>
          </p:nvSpPr>
          <p:spPr>
            <a:xfrm>
              <a:off x="8932064" y="3576158"/>
              <a:ext cx="887448" cy="1625479"/>
            </a:xfrm>
            <a:prstGeom prst="rect">
              <a:avLst/>
            </a:prstGeom>
            <a:noFill/>
          </p:spPr>
          <p:txBody>
            <a:bodyPr wrap="none" rtlCol="0">
              <a:spAutoFit/>
            </a:bodyPr>
            <a:lstStyle/>
            <a:p>
              <a:r>
                <a:rPr lang="en-US" altLang="zh-CN" sz="9600" b="1" dirty="0">
                  <a:solidFill>
                    <a:schemeClr val="bg1">
                      <a:lumMod val="85000"/>
                    </a:schemeClr>
                  </a:solidFill>
                </a:rPr>
                <a:t> t</a:t>
              </a:r>
              <a:endParaRPr lang="zh-CN" altLang="en-US" sz="9600" b="1" dirty="0">
                <a:solidFill>
                  <a:schemeClr val="bg1">
                    <a:lumMod val="85000"/>
                  </a:schemeClr>
                </a:solidFill>
              </a:endParaRPr>
            </a:p>
          </p:txBody>
        </p:sp>
        <p:grpSp>
          <p:nvGrpSpPr>
            <p:cNvPr id="31" name="组合 30"/>
            <p:cNvGrpSpPr/>
            <p:nvPr/>
          </p:nvGrpSpPr>
          <p:grpSpPr>
            <a:xfrm>
              <a:off x="8144554" y="5305265"/>
              <a:ext cx="2648568" cy="677549"/>
              <a:chOff x="1252503" y="2035083"/>
              <a:chExt cx="2648568" cy="677549"/>
            </a:xfrm>
          </p:grpSpPr>
          <p:sp>
            <p:nvSpPr>
              <p:cNvPr id="32" name="矩形 31"/>
              <p:cNvSpPr/>
              <p:nvPr/>
            </p:nvSpPr>
            <p:spPr>
              <a:xfrm>
                <a:off x="1659097" y="2035083"/>
                <a:ext cx="2241974" cy="325096"/>
              </a:xfrm>
              <a:prstGeom prst="rect">
                <a:avLst/>
              </a:prstGeom>
            </p:spPr>
            <p:txBody>
              <a:bodyPr wrap="square">
                <a:spAutoFit/>
              </a:bodyPr>
              <a:lstStyle/>
              <a:p>
                <a:pPr>
                  <a:lnSpc>
                    <a:spcPct val="120000"/>
                  </a:lnSpc>
                </a:pPr>
                <a:endParaRPr lang="zh-CN" altLang="en-US" sz="1200" dirty="0">
                  <a:solidFill>
                    <a:schemeClr val="tx1">
                      <a:lumMod val="50000"/>
                      <a:lumOff val="50000"/>
                    </a:schemeClr>
                  </a:solidFill>
                </a:endParaRPr>
              </a:p>
            </p:txBody>
          </p:sp>
          <p:sp>
            <p:nvSpPr>
              <p:cNvPr id="33" name="矩形 32"/>
              <p:cNvSpPr/>
              <p:nvPr/>
            </p:nvSpPr>
            <p:spPr>
              <a:xfrm>
                <a:off x="1252503" y="2197631"/>
                <a:ext cx="2548071" cy="515001"/>
              </a:xfrm>
              <a:prstGeom prst="rect">
                <a:avLst/>
              </a:prstGeom>
            </p:spPr>
            <p:txBody>
              <a:bodyPr wrap="square">
                <a:spAutoFit/>
              </a:bodyPr>
              <a:lstStyle/>
              <a:p>
                <a:pPr>
                  <a:lnSpc>
                    <a:spcPct val="120000"/>
                  </a:lnSpc>
                </a:pPr>
                <a:r>
                  <a:rPr lang="zh-CN" altLang="en-US" sz="2400" dirty="0"/>
                  <a:t>世界</a:t>
                </a:r>
                <a:r>
                  <a:rPr lang="en-US" altLang="zh-CN" sz="2400" dirty="0"/>
                  <a:t>500</a:t>
                </a:r>
                <a:r>
                  <a:rPr lang="zh-CN" altLang="en-US" sz="2400" dirty="0"/>
                  <a:t>强：</a:t>
                </a:r>
                <a:r>
                  <a:rPr lang="en-US" altLang="zh-CN" sz="2400" dirty="0"/>
                  <a:t>111</a:t>
                </a:r>
                <a:r>
                  <a:rPr lang="zh-CN" altLang="en-US" sz="2400" dirty="0"/>
                  <a:t>位</a:t>
                </a:r>
              </a:p>
            </p:txBody>
          </p:sp>
        </p:grpSp>
      </p:grpSp>
    </p:spTree>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nodeType="afterEffect" p14:presetBounceEnd="55000">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14:bounceEnd="55000">
                                          <p:cBhvr additive="base">
                                            <p:cTn id="17" dur="750" fill="hold"/>
                                            <p:tgtEl>
                                              <p:spTgt spid="9"/>
                                            </p:tgtEl>
                                            <p:attrNameLst>
                                              <p:attrName>ppt_x</p:attrName>
                                            </p:attrNameLst>
                                          </p:cBhvr>
                                          <p:tavLst>
                                            <p:tav tm="0">
                                              <p:val>
                                                <p:strVal val="0-#ppt_w/2"/>
                                              </p:val>
                                            </p:tav>
                                            <p:tav tm="100000">
                                              <p:val>
                                                <p:strVal val="#ppt_x"/>
                                              </p:val>
                                            </p:tav>
                                          </p:tavLst>
                                        </p:anim>
                                        <p:anim calcmode="lin" valueType="num" p14:bounceEnd="55000">
                                          <p:cBhvr additive="base">
                                            <p:cTn id="18" dur="75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1" fill="hold" nodeType="afterEffect" p14:presetBounceEnd="55000">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14:bounceEnd="55000">
                                          <p:cBhvr additive="base">
                                            <p:cTn id="22" dur="750" fill="hold"/>
                                            <p:tgtEl>
                                              <p:spTgt spid="11"/>
                                            </p:tgtEl>
                                            <p:attrNameLst>
                                              <p:attrName>ppt_x</p:attrName>
                                            </p:attrNameLst>
                                          </p:cBhvr>
                                          <p:tavLst>
                                            <p:tav tm="0">
                                              <p:val>
                                                <p:strVal val="#ppt_x"/>
                                              </p:val>
                                            </p:tav>
                                            <p:tav tm="100000">
                                              <p:val>
                                                <p:strVal val="#ppt_x"/>
                                              </p:val>
                                            </p:tav>
                                          </p:tavLst>
                                        </p:anim>
                                        <p:anim calcmode="lin" valueType="num" p14:bounceEnd="55000">
                                          <p:cBhvr additive="base">
                                            <p:cTn id="23" dur="750" fill="hold"/>
                                            <p:tgtEl>
                                              <p:spTgt spid="11"/>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4" fill="hold" nodeType="afterEffect" p14:presetBounceEnd="55000">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14:bounceEnd="55000">
                                          <p:cBhvr additive="base">
                                            <p:cTn id="27" dur="750" fill="hold"/>
                                            <p:tgtEl>
                                              <p:spTgt spid="10"/>
                                            </p:tgtEl>
                                            <p:attrNameLst>
                                              <p:attrName>ppt_x</p:attrName>
                                            </p:attrNameLst>
                                          </p:cBhvr>
                                          <p:tavLst>
                                            <p:tav tm="0">
                                              <p:val>
                                                <p:strVal val="#ppt_x"/>
                                              </p:val>
                                            </p:tav>
                                            <p:tav tm="100000">
                                              <p:val>
                                                <p:strVal val="#ppt_x"/>
                                              </p:val>
                                            </p:tav>
                                          </p:tavLst>
                                        </p:anim>
                                        <p:anim calcmode="lin" valueType="num" p14:bounceEnd="55000">
                                          <p:cBhvr additive="base">
                                            <p:cTn id="28" dur="75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3250"/>
                                </p:stCondLst>
                                <p:childTnLst>
                                  <p:par>
                                    <p:cTn id="30" presetID="2" presetClass="entr" presetSubtype="2" fill="hold" nodeType="afterEffect" p14:presetBounceEnd="55000">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14:bounceEnd="55000">
                                          <p:cBhvr additive="base">
                                            <p:cTn id="32" dur="750" fill="hold"/>
                                            <p:tgtEl>
                                              <p:spTgt spid="12"/>
                                            </p:tgtEl>
                                            <p:attrNameLst>
                                              <p:attrName>ppt_x</p:attrName>
                                            </p:attrNameLst>
                                          </p:cBhvr>
                                          <p:tavLst>
                                            <p:tav tm="0">
                                              <p:val>
                                                <p:strVal val="1+#ppt_w/2"/>
                                              </p:val>
                                            </p:tav>
                                            <p:tav tm="100000">
                                              <p:val>
                                                <p:strVal val="#ppt_x"/>
                                              </p:val>
                                            </p:tav>
                                          </p:tavLst>
                                        </p:anim>
                                        <p:anim calcmode="lin" valueType="num" p14:bounceEnd="55000">
                                          <p:cBhvr additive="base">
                                            <p:cTn id="33"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750" fill="hold"/>
                                            <p:tgtEl>
                                              <p:spTgt spid="9"/>
                                            </p:tgtEl>
                                            <p:attrNameLst>
                                              <p:attrName>ppt_x</p:attrName>
                                            </p:attrNameLst>
                                          </p:cBhvr>
                                          <p:tavLst>
                                            <p:tav tm="0">
                                              <p:val>
                                                <p:strVal val="0-#ppt_w/2"/>
                                              </p:val>
                                            </p:tav>
                                            <p:tav tm="100000">
                                              <p:val>
                                                <p:strVal val="#ppt_x"/>
                                              </p:val>
                                            </p:tav>
                                          </p:tavLst>
                                        </p:anim>
                                        <p:anim calcmode="lin" valueType="num">
                                          <p:cBhvr additive="base">
                                            <p:cTn id="18" dur="75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750"/>
                                </p:stCondLst>
                                <p:childTnLst>
                                  <p:par>
                                    <p:cTn id="20" presetID="2" presetClass="entr" presetSubtype="1"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750" fill="hold"/>
                                            <p:tgtEl>
                                              <p:spTgt spid="11"/>
                                            </p:tgtEl>
                                            <p:attrNameLst>
                                              <p:attrName>ppt_x</p:attrName>
                                            </p:attrNameLst>
                                          </p:cBhvr>
                                          <p:tavLst>
                                            <p:tav tm="0">
                                              <p:val>
                                                <p:strVal val="#ppt_x"/>
                                              </p:val>
                                            </p:tav>
                                            <p:tav tm="100000">
                                              <p:val>
                                                <p:strVal val="#ppt_x"/>
                                              </p:val>
                                            </p:tav>
                                          </p:tavLst>
                                        </p:anim>
                                        <p:anim calcmode="lin" valueType="num">
                                          <p:cBhvr additive="base">
                                            <p:cTn id="23" dur="750" fill="hold"/>
                                            <p:tgtEl>
                                              <p:spTgt spid="11"/>
                                            </p:tgtEl>
                                            <p:attrNameLst>
                                              <p:attrName>ppt_y</p:attrName>
                                            </p:attrNameLst>
                                          </p:cBhvr>
                                          <p:tavLst>
                                            <p:tav tm="0">
                                              <p:val>
                                                <p:strVal val="0-#ppt_h/2"/>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750" fill="hold"/>
                                            <p:tgtEl>
                                              <p:spTgt spid="10"/>
                                            </p:tgtEl>
                                            <p:attrNameLst>
                                              <p:attrName>ppt_x</p:attrName>
                                            </p:attrNameLst>
                                          </p:cBhvr>
                                          <p:tavLst>
                                            <p:tav tm="0">
                                              <p:val>
                                                <p:strVal val="#ppt_x"/>
                                              </p:val>
                                            </p:tav>
                                            <p:tav tm="100000">
                                              <p:val>
                                                <p:strVal val="#ppt_x"/>
                                              </p:val>
                                            </p:tav>
                                          </p:tavLst>
                                        </p:anim>
                                        <p:anim calcmode="lin" valueType="num">
                                          <p:cBhvr additive="base">
                                            <p:cTn id="28" dur="750" fill="hold"/>
                                            <p:tgtEl>
                                              <p:spTgt spid="10"/>
                                            </p:tgtEl>
                                            <p:attrNameLst>
                                              <p:attrName>ppt_y</p:attrName>
                                            </p:attrNameLst>
                                          </p:cBhvr>
                                          <p:tavLst>
                                            <p:tav tm="0">
                                              <p:val>
                                                <p:strVal val="1+#ppt_h/2"/>
                                              </p:val>
                                            </p:tav>
                                            <p:tav tm="100000">
                                              <p:val>
                                                <p:strVal val="#ppt_y"/>
                                              </p:val>
                                            </p:tav>
                                          </p:tavLst>
                                        </p:anim>
                                      </p:childTnLst>
                                    </p:cTn>
                                  </p:par>
                                </p:childTnLst>
                              </p:cTn>
                            </p:par>
                            <p:par>
                              <p:cTn id="29" fill="hold">
                                <p:stCondLst>
                                  <p:cond delay="3250"/>
                                </p:stCondLst>
                                <p:childTnLst>
                                  <p:par>
                                    <p:cTn id="30" presetID="2" presetClass="entr" presetSubtype="2" fill="hold"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750" fill="hold"/>
                                            <p:tgtEl>
                                              <p:spTgt spid="12"/>
                                            </p:tgtEl>
                                            <p:attrNameLst>
                                              <p:attrName>ppt_x</p:attrName>
                                            </p:attrNameLst>
                                          </p:cBhvr>
                                          <p:tavLst>
                                            <p:tav tm="0">
                                              <p:val>
                                                <p:strVal val="1+#ppt_w/2"/>
                                              </p:val>
                                            </p:tav>
                                            <p:tav tm="100000">
                                              <p:val>
                                                <p:strVal val="#ppt_x"/>
                                              </p:val>
                                            </p:tav>
                                          </p:tavLst>
                                        </p:anim>
                                        <p:anim calcmode="lin" valueType="num">
                                          <p:cBhvr additive="base">
                                            <p:cTn id="33" dur="75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571732" y="1080030"/>
            <a:ext cx="2708728" cy="4033157"/>
            <a:chOff x="1393372" y="1135743"/>
            <a:chExt cx="2708728" cy="4033157"/>
          </a:xfrm>
        </p:grpSpPr>
        <p:sp>
          <p:nvSpPr>
            <p:cNvPr id="694" name="矩形 693"/>
            <p:cNvSpPr/>
            <p:nvPr/>
          </p:nvSpPr>
          <p:spPr>
            <a:xfrm>
              <a:off x="1393372" y="1135743"/>
              <a:ext cx="2213428" cy="4033157"/>
            </a:xfrm>
            <a:prstGeom prst="rect">
              <a:avLst/>
            </a:prstGeom>
            <a:noFill/>
            <a:ln w="19050">
              <a:solidFill>
                <a:srgbClr val="28B3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5" name="矩形 694"/>
            <p:cNvSpPr/>
            <p:nvPr/>
          </p:nvSpPr>
          <p:spPr>
            <a:xfrm>
              <a:off x="3157531" y="2844800"/>
              <a:ext cx="944569" cy="1892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6" name="文本框 695"/>
            <p:cNvSpPr txBox="1"/>
            <p:nvPr/>
          </p:nvSpPr>
          <p:spPr>
            <a:xfrm>
              <a:off x="1788131" y="1542143"/>
              <a:ext cx="1127232" cy="1107996"/>
            </a:xfrm>
            <a:prstGeom prst="rect">
              <a:avLst/>
            </a:prstGeom>
            <a:noFill/>
          </p:spPr>
          <p:txBody>
            <a:bodyPr wrap="none" rtlCol="0">
              <a:spAutoFit/>
            </a:bodyPr>
            <a:lstStyle/>
            <a:p>
              <a:r>
                <a:rPr lang="en-US" altLang="zh-CN" sz="6600" dirty="0"/>
                <a:t>02</a:t>
              </a:r>
              <a:endParaRPr lang="zh-CN" altLang="en-US" sz="6600" dirty="0"/>
            </a:p>
          </p:txBody>
        </p:sp>
        <p:sp>
          <p:nvSpPr>
            <p:cNvPr id="697" name="文本框 696"/>
            <p:cNvSpPr txBox="1"/>
            <p:nvPr/>
          </p:nvSpPr>
          <p:spPr>
            <a:xfrm>
              <a:off x="1788131" y="2950919"/>
              <a:ext cx="2031325" cy="646331"/>
            </a:xfrm>
            <a:prstGeom prst="rect">
              <a:avLst/>
            </a:prstGeom>
            <a:noFill/>
          </p:spPr>
          <p:txBody>
            <a:bodyPr wrap="none" rtlCol="0">
              <a:spAutoFit/>
            </a:bodyPr>
            <a:lstStyle/>
            <a:p>
              <a:r>
                <a:rPr lang="zh-CN" altLang="en-US" sz="3600" dirty="0">
                  <a:solidFill>
                    <a:srgbClr val="28B3C6"/>
                  </a:solidFill>
                </a:rPr>
                <a:t>人才招聘</a:t>
              </a:r>
            </a:p>
          </p:txBody>
        </p:sp>
        <p:cxnSp>
          <p:nvCxnSpPr>
            <p:cNvPr id="699" name="直接连接符 698"/>
            <p:cNvCxnSpPr/>
            <p:nvPr/>
          </p:nvCxnSpPr>
          <p:spPr>
            <a:xfrm>
              <a:off x="1944915" y="2650139"/>
              <a:ext cx="8973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00" name="文本框 699"/>
            <p:cNvSpPr txBox="1"/>
            <p:nvPr/>
          </p:nvSpPr>
          <p:spPr>
            <a:xfrm>
              <a:off x="1788131" y="3617682"/>
              <a:ext cx="2108269" cy="427746"/>
            </a:xfrm>
            <a:prstGeom prst="rect">
              <a:avLst/>
            </a:prstGeom>
            <a:noFill/>
          </p:spPr>
          <p:txBody>
            <a:bodyPr wrap="square" rtlCol="0">
              <a:spAutoFit/>
            </a:bodyPr>
            <a:lstStyle/>
            <a:p>
              <a:pPr algn="ctr">
                <a:lnSpc>
                  <a:spcPct val="120000"/>
                </a:lnSpc>
              </a:pPr>
              <a:r>
                <a:rPr lang="en-PH" altLang="zh-CN" sz="2000" dirty="0">
                  <a:solidFill>
                    <a:schemeClr val="tx1">
                      <a:lumMod val="50000"/>
                      <a:lumOff val="50000"/>
                    </a:schemeClr>
                  </a:solidFill>
                </a:rPr>
                <a:t>career cognition</a:t>
              </a:r>
              <a:endParaRPr lang="zh-CN" altLang="en-US" sz="2000" dirty="0">
                <a:solidFill>
                  <a:schemeClr val="tx1">
                    <a:lumMod val="50000"/>
                    <a:lumOff val="50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spd="slow" p14:dur="1250" advTm="3000">
        <p14:switch dir="r"/>
      </p:transition>
    </mc:Choice>
    <mc:Fallback xmlns="">
      <p:transition spd="slow" advTm="3000">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5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5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55000">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86190" y="760997"/>
            <a:ext cx="10324215" cy="950315"/>
          </a:xfrm>
          <a:prstGeom prst="rect">
            <a:avLst/>
          </a:prstGeom>
          <a:noFill/>
          <a:ln w="28575">
            <a:solidFill>
              <a:schemeClr val="bg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8" name="TextBox 17"/>
          <p:cNvSpPr txBox="1"/>
          <p:nvPr/>
        </p:nvSpPr>
        <p:spPr>
          <a:xfrm>
            <a:off x="793825" y="1580935"/>
            <a:ext cx="184731" cy="369332"/>
          </a:xfrm>
          <a:prstGeom prst="rect">
            <a:avLst/>
          </a:prstGeom>
          <a:noFill/>
        </p:spPr>
        <p:txBody>
          <a:bodyPr wrap="none" rtlCol="0">
            <a:spAutoFit/>
          </a:bodyPr>
          <a:lstStyle/>
          <a:p>
            <a:endParaRPr lang="en-US" dirty="0"/>
          </a:p>
        </p:txBody>
      </p:sp>
      <p:sp>
        <p:nvSpPr>
          <p:cNvPr id="31" name="TextBox 30"/>
          <p:cNvSpPr txBox="1"/>
          <p:nvPr/>
        </p:nvSpPr>
        <p:spPr>
          <a:xfrm>
            <a:off x="5454506" y="4008474"/>
            <a:ext cx="184731" cy="369332"/>
          </a:xfrm>
          <a:prstGeom prst="rect">
            <a:avLst/>
          </a:prstGeom>
          <a:noFill/>
        </p:spPr>
        <p:txBody>
          <a:bodyPr wrap="none" rtlCol="0">
            <a:spAutoFit/>
          </a:bodyPr>
          <a:lstStyle/>
          <a:p>
            <a:endParaRPr lang="en-US" dirty="0"/>
          </a:p>
        </p:txBody>
      </p:sp>
      <p:sp>
        <p:nvSpPr>
          <p:cNvPr id="9" name="TextBox 8"/>
          <p:cNvSpPr txBox="1"/>
          <p:nvPr/>
        </p:nvSpPr>
        <p:spPr>
          <a:xfrm>
            <a:off x="1070921" y="1236154"/>
            <a:ext cx="3568789" cy="1569660"/>
          </a:xfrm>
          <a:prstGeom prst="rect">
            <a:avLst/>
          </a:prstGeom>
          <a:noFill/>
        </p:spPr>
        <p:txBody>
          <a:bodyPr wrap="square" rtlCol="0">
            <a:spAutoFit/>
          </a:bodyPr>
          <a:lstStyle/>
          <a:p>
            <a:pPr algn="ctr"/>
            <a:r>
              <a:rPr lang="zh-CN" altLang="en-US" sz="4800" b="1" dirty="0">
                <a:latin typeface="方正姚体" panose="02010601030101010101" pitchFamily="2" charset="-122"/>
                <a:ea typeface="方正姚体" panose="02010601030101010101" pitchFamily="2" charset="-122"/>
              </a:rPr>
              <a:t>人才招聘：乔布斯法则</a:t>
            </a:r>
            <a:endParaRPr lang="en-US" sz="4800" b="1" dirty="0">
              <a:latin typeface="方正姚体" panose="02010601030101010101" pitchFamily="2" charset="-122"/>
              <a:ea typeface="方正姚体" panose="02010601030101010101" pitchFamily="2" charset="-122"/>
            </a:endParaRPr>
          </a:p>
        </p:txBody>
      </p:sp>
      <p:sp>
        <p:nvSpPr>
          <p:cNvPr id="10" name="文本框 9">
            <a:extLst>
              <a:ext uri="{FF2B5EF4-FFF2-40B4-BE49-F238E27FC236}">
                <a16:creationId xmlns:a16="http://schemas.microsoft.com/office/drawing/2014/main" id="{9D7A60F9-8A00-4BC9-8146-B54E1B9729C9}"/>
              </a:ext>
            </a:extLst>
          </p:cNvPr>
          <p:cNvSpPr txBox="1"/>
          <p:nvPr/>
        </p:nvSpPr>
        <p:spPr>
          <a:xfrm>
            <a:off x="1274810" y="4146808"/>
            <a:ext cx="9659501" cy="2308324"/>
          </a:xfrm>
          <a:prstGeom prst="rect">
            <a:avLst/>
          </a:prstGeom>
          <a:noFill/>
        </p:spPr>
        <p:txBody>
          <a:bodyPr wrap="square" rtlCol="0">
            <a:spAutoFit/>
          </a:bodyPr>
          <a:lstStyle/>
          <a:p>
            <a:r>
              <a:rPr lang="zh-CN" altLang="en-US" sz="2400" dirty="0"/>
              <a:t>“</a:t>
            </a:r>
            <a:r>
              <a:rPr lang="en-US" altLang="zh-CN" sz="2400" dirty="0"/>
              <a:t>—</a:t>
            </a:r>
            <a:r>
              <a:rPr lang="zh-CN" altLang="en-US" sz="2400" dirty="0"/>
              <a:t>个出色人才能顶</a:t>
            </a:r>
            <a:r>
              <a:rPr lang="en-US" altLang="zh-CN" sz="2400" dirty="0"/>
              <a:t>50</a:t>
            </a:r>
            <a:r>
              <a:rPr lang="zh-CN" altLang="en-US" sz="2400" dirty="0"/>
              <a:t>个平庸员工”，这是美国苹果公司的老板、“管理奇才”史蒂夫</a:t>
            </a:r>
            <a:r>
              <a:rPr lang="en-US" altLang="zh-CN" sz="2400" dirty="0"/>
              <a:t>-</a:t>
            </a:r>
            <a:r>
              <a:rPr lang="zh-CN" altLang="en-US" sz="2400" dirty="0"/>
              <a:t>乔布斯的一句名言，从而发展为“乔布斯法则”，风靡西方管理界。不布斯本人对人才招聘非常重视，并把工作的</a:t>
            </a:r>
            <a:r>
              <a:rPr lang="en-US" altLang="zh-CN" sz="2400" dirty="0"/>
              <a:t>1/4</a:t>
            </a:r>
            <a:r>
              <a:rPr lang="zh-CN" altLang="en-US" sz="2400" dirty="0"/>
              <a:t>时间用在人才招聘上，经常亲临招聘现场，参与招聘工作。苹果公司也在他的带领下，实现历史性的逆转，扭亏为盈，进入快速发展的时期。其中他的人才策略是功不可没的</a:t>
            </a:r>
            <a:r>
              <a:rPr lang="zh-CN" altLang="en-US" dirty="0"/>
              <a:t>。</a:t>
            </a:r>
            <a:endParaRPr lang="en-US" altLang="zh-CN" dirty="0"/>
          </a:p>
        </p:txBody>
      </p:sp>
      <p:pic>
        <p:nvPicPr>
          <p:cNvPr id="5" name="图片 4">
            <a:extLst>
              <a:ext uri="{FF2B5EF4-FFF2-40B4-BE49-F238E27FC236}">
                <a16:creationId xmlns:a16="http://schemas.microsoft.com/office/drawing/2014/main" id="{B1D08A29-B963-487D-9C44-213F67445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4719" y="588373"/>
            <a:ext cx="4538051" cy="3385811"/>
          </a:xfrm>
          <a:prstGeom prst="rect">
            <a:avLst/>
          </a:prstGeom>
        </p:spPr>
      </p:pic>
    </p:spTree>
    <p:extLst>
      <p:ext uri="{BB962C8B-B14F-4D97-AF65-F5344CB8AC3E}">
        <p14:creationId xmlns:p14="http://schemas.microsoft.com/office/powerpoint/2010/main" val="88775610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down)">
                                      <p:cBhvr>
                                        <p:cTn id="2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4F858B35-872E-47EE-B7F0-D50A402A1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943" y="348172"/>
            <a:ext cx="8840434" cy="6344535"/>
          </a:xfrm>
          <a:prstGeom prst="rect">
            <a:avLst/>
          </a:prstGeom>
        </p:spPr>
      </p:pic>
    </p:spTree>
    <p:extLst>
      <p:ext uri="{BB962C8B-B14F-4D97-AF65-F5344CB8AC3E}">
        <p14:creationId xmlns:p14="http://schemas.microsoft.com/office/powerpoint/2010/main" val="2310787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4BD5427-9500-4803-A821-834FDC75C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100" y="446295"/>
            <a:ext cx="8697539" cy="6125430"/>
          </a:xfrm>
          <a:prstGeom prst="rect">
            <a:avLst/>
          </a:prstGeom>
        </p:spPr>
      </p:pic>
    </p:spTree>
    <p:extLst>
      <p:ext uri="{BB962C8B-B14F-4D97-AF65-F5344CB8AC3E}">
        <p14:creationId xmlns:p14="http://schemas.microsoft.com/office/powerpoint/2010/main" val="28906042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Fan</Template>
  <TotalTime>2193</TotalTime>
  <Words>948</Words>
  <Application>Microsoft Office PowerPoint</Application>
  <PresentationFormat>宽屏</PresentationFormat>
  <Paragraphs>72</Paragraphs>
  <Slides>19</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19</vt:i4>
      </vt:variant>
    </vt:vector>
  </HeadingPairs>
  <TitlesOfParts>
    <vt:vector size="24" baseType="lpstr">
      <vt:lpstr>仿宋</vt:lpstr>
      <vt:lpstr>方正姚体</vt:lpstr>
      <vt:lpstr>等线</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subject>熊猫办公</dc:subject>
  <dc:creator>www.tukuppt.com</dc:creator>
  <cp:keywords>tukuppt; tukppt</cp:keywords>
  <cp:lastModifiedBy>JO YE</cp:lastModifiedBy>
  <cp:revision>330</cp:revision>
  <dcterms:created xsi:type="dcterms:W3CDTF">2017-04-21T10:56:00Z</dcterms:created>
  <dcterms:modified xsi:type="dcterms:W3CDTF">2022-04-01T13:41:00Z</dcterms:modified>
  <cp:category>tukuppt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