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sldIdLst>
    <p:sldId id="305" r:id="rId2"/>
    <p:sldId id="292" r:id="rId3"/>
    <p:sldId id="301" r:id="rId4"/>
    <p:sldId id="293" r:id="rId5"/>
    <p:sldId id="294" r:id="rId6"/>
    <p:sldId id="306" r:id="rId7"/>
    <p:sldId id="304" r:id="rId8"/>
    <p:sldId id="295" r:id="rId9"/>
    <p:sldId id="30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9DB"/>
    <a:srgbClr val="FF00FF"/>
    <a:srgbClr val="008000"/>
    <a:srgbClr val="FAF4FE"/>
    <a:srgbClr val="FF0000"/>
    <a:srgbClr val="CC0000"/>
    <a:srgbClr val="CC00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2" autoAdjust="0"/>
    <p:restoredTop sz="94683" autoAdjust="0"/>
  </p:normalViewPr>
  <p:slideViewPr>
    <p:cSldViewPr>
      <p:cViewPr varScale="1">
        <p:scale>
          <a:sx n="70" d="100"/>
          <a:sy n="70" d="100"/>
        </p:scale>
        <p:origin x="1710" y="6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e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224877-424E-4B1E-8287-C44E0583B2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C7C3B56-98AE-457F-B59A-C552DA4D27B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0C8A1-743D-4557-AE74-94543F589C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1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135F-63F1-45C7-9098-4FE4D6A837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24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BB825-10CA-4BC4-8836-F77D2B67B2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02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F3FD4-98A7-403F-AE0B-83A3279DF0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9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AD95A-99FA-492A-9497-C6D9B6D2F2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DED47-3967-4725-92A1-CAED142E62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3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FFDD3-068E-4445-89C7-7B0916CDBE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1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79EB-1245-4375-AD31-781C195B60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67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0DE24-F466-44C4-878F-E002051A1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5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C8025-C719-4C37-AB07-865C20BB17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5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file:///F:\&#29289;&#29702;&#23398;&#25945;&#31243;&#65288;&#31532;&#20108;&#29256;&#65289;&#30005;&#23376;&#25945;&#26696;\&#24037;&#31185;&#29289;&#29702;\&#29289;&#29702;&#23398;&#20013;&#20876;&#30446;&#24405;.ppt#-1,4,PowerPoint &#28436;&#31034;&#25991;&#31295;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72AF275A-0250-4CB1-AE57-21D5340613B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65882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629400" y="762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第八章静电场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76200" y="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8 </a:t>
            </a:r>
            <a:r>
              <a:rPr kumimoji="1" lang="en-US" altLang="zh-CN" sz="320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kumimoji="1" lang="en-US" altLang="zh-CN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8  </a:t>
            </a: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电场强度与电势梯度</a:t>
            </a:r>
          </a:p>
        </p:txBody>
      </p:sp>
      <p:sp>
        <p:nvSpPr>
          <p:cNvPr id="52282" name="AutoShape 58">
            <a:hlinkClick r:id="rId13" action="ppaction://hlinkpres?slideindex=4&amp;slidetitle=PowerPoint 演示文稿"/>
          </p:cNvPr>
          <p:cNvSpPr>
            <a:spLocks noChangeArrowheads="1"/>
          </p:cNvSpPr>
          <p:nvPr/>
        </p:nvSpPr>
        <p:spPr bwMode="auto"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11"/>
            </a:avLst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rgbClr val="FFCC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e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6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.png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85720" y="164305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电场强度</a:t>
            </a:r>
            <a:r>
              <a:rPr kumimoji="1" lang="en-US" altLang="zh-CN" i="1" dirty="0" smtClean="0">
                <a:solidFill>
                  <a:schemeClr val="tx1"/>
                </a:solidFill>
                <a:latin typeface="宋体" pitchFamily="2" charset="-122"/>
              </a:rPr>
              <a:t>E              </a:t>
            </a: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电场线</a:t>
            </a:r>
            <a:endParaRPr kumimoji="1" lang="zh-CN" altLang="en-US" dirty="0">
              <a:solidFill>
                <a:schemeClr val="tx1"/>
              </a:solidFill>
              <a:latin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214546" y="1928802"/>
            <a:ext cx="192882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596" y="2857496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电势</a:t>
            </a:r>
            <a:r>
              <a:rPr kumimoji="1" lang="en-US" altLang="zh-CN" i="1" dirty="0" smtClean="0">
                <a:solidFill>
                  <a:schemeClr val="tx1"/>
                </a:solidFill>
                <a:latin typeface="宋体" pitchFamily="2" charset="-122"/>
              </a:rPr>
              <a:t>V             </a:t>
            </a:r>
            <a:r>
              <a:rPr kumimoji="1" lang="en-US" altLang="zh-CN" dirty="0" smtClean="0">
                <a:solidFill>
                  <a:schemeClr val="tx1"/>
                </a:solidFill>
                <a:latin typeface="宋体" pitchFamily="2" charset="-122"/>
              </a:rPr>
              <a:t>? </a:t>
            </a:r>
            <a:r>
              <a:rPr kumimoji="1" lang="en-US" altLang="zh-CN" i="1" dirty="0" smtClean="0">
                <a:solidFill>
                  <a:schemeClr val="tx1"/>
                </a:solidFill>
                <a:latin typeface="宋体" pitchFamily="2" charset="-122"/>
              </a:rPr>
              <a:t>             </a:t>
            </a:r>
            <a:endParaRPr kumimoji="1" lang="zh-CN" altLang="en-US" dirty="0">
              <a:solidFill>
                <a:schemeClr val="tx1"/>
              </a:solidFill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571604" y="3143248"/>
            <a:ext cx="178595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空间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电势相等的点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连接起来所形成的面称为等势面</a:t>
            </a:r>
            <a:r>
              <a:rPr kumimoji="1" lang="en-US" altLang="zh-CN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（可为曲面、也可为平面） 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81000" y="6096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一  等势面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电势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几何</a:t>
            </a: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图示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法）</a:t>
            </a:r>
          </a:p>
        </p:txBody>
      </p:sp>
      <p:sp>
        <p:nvSpPr>
          <p:cNvPr id="140368" name="Text Box 80"/>
          <p:cNvSpPr txBox="1">
            <a:spLocks noChangeArrowheads="1"/>
          </p:cNvSpPr>
          <p:nvPr/>
        </p:nvSpPr>
        <p:spPr bwMode="auto">
          <a:xfrm>
            <a:off x="323850" y="2133600"/>
            <a:ext cx="929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宋体" pitchFamily="2" charset="-122"/>
              </a:rPr>
              <a:t>在静电场中，电荷沿等势面移动时，电场力做功为零。</a:t>
            </a:r>
          </a:p>
        </p:txBody>
      </p:sp>
      <p:graphicFrame>
        <p:nvGraphicFramePr>
          <p:cNvPr id="14036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37356"/>
              </p:ext>
            </p:extLst>
          </p:nvPr>
        </p:nvGraphicFramePr>
        <p:xfrm>
          <a:off x="287338" y="2473325"/>
          <a:ext cx="75787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6" name="公式" r:id="rId4" imgW="2539800" imgH="330120" progId="Equation.3">
                  <p:embed/>
                </p:oleObj>
              </mc:Choice>
              <mc:Fallback>
                <p:oleObj name="公式" r:id="rId4" imgW="2539800" imgH="33012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473325"/>
                        <a:ext cx="75787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70" name="Object 82"/>
          <p:cNvGraphicFramePr>
            <a:graphicFrameLocks noChangeAspect="1"/>
          </p:cNvGraphicFramePr>
          <p:nvPr/>
        </p:nvGraphicFramePr>
        <p:xfrm>
          <a:off x="1187450" y="4149725"/>
          <a:ext cx="37798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7" name="Equation" r:id="rId6" imgW="1244600" imgH="330200" progId="Equation.3">
                  <p:embed/>
                </p:oleObj>
              </mc:Choice>
              <mc:Fallback>
                <p:oleObj name="Equation" r:id="rId6" imgW="1244600" imgH="3302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37798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74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096641"/>
              </p:ext>
            </p:extLst>
          </p:nvPr>
        </p:nvGraphicFramePr>
        <p:xfrm>
          <a:off x="1043608" y="4941168"/>
          <a:ext cx="4495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8" name="Equation" r:id="rId8" imgW="1409088" imgH="241195" progId="Equation.3">
                  <p:embed/>
                </p:oleObj>
              </mc:Choice>
              <mc:Fallback>
                <p:oleObj name="Equation" r:id="rId8" imgW="1409088" imgH="241195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941168"/>
                        <a:ext cx="44958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75" name="Object 87"/>
          <p:cNvGraphicFramePr>
            <a:graphicFrameLocks noChangeAspect="1"/>
          </p:cNvGraphicFramePr>
          <p:nvPr/>
        </p:nvGraphicFramePr>
        <p:xfrm>
          <a:off x="6011863" y="4437063"/>
          <a:ext cx="2362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9" name="Equation" r:id="rId10" imgW="685800" imgH="228600" progId="Equation.3">
                  <p:embed/>
                </p:oleObj>
              </mc:Choice>
              <mc:Fallback>
                <p:oleObj name="Equation" r:id="rId10" imgW="685800" imgH="2286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37063"/>
                        <a:ext cx="2362200" cy="7858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79" name="Group 91"/>
          <p:cNvGrpSpPr>
            <a:grpSpLocks/>
          </p:cNvGrpSpPr>
          <p:nvPr/>
        </p:nvGrpSpPr>
        <p:grpSpPr bwMode="auto">
          <a:xfrm>
            <a:off x="323850" y="3213100"/>
            <a:ext cx="8534400" cy="1035050"/>
            <a:chOff x="192" y="2352"/>
            <a:chExt cx="5376" cy="652"/>
          </a:xfrm>
        </p:grpSpPr>
        <p:graphicFrame>
          <p:nvGraphicFramePr>
            <p:cNvPr id="140373" name="Object 85"/>
            <p:cNvGraphicFramePr>
              <a:graphicFrameLocks noChangeAspect="1"/>
            </p:cNvGraphicFramePr>
            <p:nvPr/>
          </p:nvGraphicFramePr>
          <p:xfrm>
            <a:off x="3024" y="2352"/>
            <a:ext cx="3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60" name="Equation" r:id="rId12" imgW="152334" imgH="190417" progId="Equation.3">
                    <p:embed/>
                  </p:oleObj>
                </mc:Choice>
                <mc:Fallback>
                  <p:oleObj name="Equation" r:id="rId12" imgW="152334" imgH="190417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352"/>
                          <a:ext cx="30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77" name="Text Box 89"/>
            <p:cNvSpPr txBox="1">
              <a:spLocks noChangeArrowheads="1"/>
            </p:cNvSpPr>
            <p:nvPr/>
          </p:nvSpPr>
          <p:spPr bwMode="auto">
            <a:xfrm>
              <a:off x="192" y="2408"/>
              <a:ext cx="53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   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在静电场中，电场强度   方向与等势面处处正交</a:t>
              </a:r>
              <a:r>
                <a:rPr kumimoji="1" lang="zh-CN" altLang="en-US" sz="2400">
                  <a:solidFill>
                    <a:schemeClr val="tx1"/>
                  </a:solidFill>
                  <a:latin typeface="宋体" pitchFamily="2" charset="-122"/>
                </a:rPr>
                <a:t>。（故实验中先画等势面，然后标场强的方向）</a:t>
              </a:r>
              <a:endParaRPr lang="zh-CN" altLang="en-US" sz="2400"/>
            </a:p>
          </p:txBody>
        </p:sp>
      </p:grpSp>
      <p:sp>
        <p:nvSpPr>
          <p:cNvPr id="140380" name="Rectangle 92"/>
          <p:cNvSpPr>
            <a:spLocks noChangeArrowheads="1"/>
          </p:cNvSpPr>
          <p:nvPr/>
        </p:nvSpPr>
        <p:spPr bwMode="auto">
          <a:xfrm>
            <a:off x="395288" y="5589588"/>
            <a:ext cx="82296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32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latin typeface="Verdana" pitchFamily="34" charset="0"/>
              </a:rPr>
              <a:t>在静电场中，沿着电场线方向，是电势降落的方向。</a:t>
            </a:r>
            <a:endParaRPr lang="zh-CN" altLang="en-US" sz="3200" b="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0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368" grpId="0" autoUpdateAnimBg="0"/>
      <p:bldP spid="140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81" name="Group 177"/>
          <p:cNvGrpSpPr>
            <a:grpSpLocks/>
          </p:cNvGrpSpPr>
          <p:nvPr/>
        </p:nvGrpSpPr>
        <p:grpSpPr bwMode="auto">
          <a:xfrm>
            <a:off x="381000" y="1676400"/>
            <a:ext cx="8305800" cy="4800600"/>
            <a:chOff x="240" y="1104"/>
            <a:chExt cx="5232" cy="3024"/>
          </a:xfrm>
        </p:grpSpPr>
        <p:sp>
          <p:nvSpPr>
            <p:cNvPr id="149670" name="Rectangle 166"/>
            <p:cNvSpPr>
              <a:spLocks noChangeArrowheads="1"/>
            </p:cNvSpPr>
            <p:nvPr/>
          </p:nvSpPr>
          <p:spPr bwMode="auto">
            <a:xfrm>
              <a:off x="240" y="1104"/>
              <a:ext cx="5232" cy="3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9680" name="Group 176"/>
            <p:cNvGrpSpPr>
              <a:grpSpLocks/>
            </p:cNvGrpSpPr>
            <p:nvPr/>
          </p:nvGrpSpPr>
          <p:grpSpPr bwMode="auto">
            <a:xfrm>
              <a:off x="576" y="1248"/>
              <a:ext cx="3024" cy="2496"/>
              <a:chOff x="576" y="1248"/>
              <a:chExt cx="3024" cy="2496"/>
            </a:xfrm>
          </p:grpSpPr>
          <p:grpSp>
            <p:nvGrpSpPr>
              <p:cNvPr id="149596" name="Group 92"/>
              <p:cNvGrpSpPr>
                <a:grpSpLocks/>
              </p:cNvGrpSpPr>
              <p:nvPr/>
            </p:nvGrpSpPr>
            <p:grpSpPr bwMode="auto">
              <a:xfrm>
                <a:off x="1104" y="2511"/>
                <a:ext cx="576" cy="48"/>
                <a:chOff x="1495" y="3126"/>
                <a:chExt cx="528" cy="67"/>
              </a:xfrm>
            </p:grpSpPr>
            <p:sp>
              <p:nvSpPr>
                <p:cNvPr id="1495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495" y="3159"/>
                  <a:ext cx="46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598" name="Freeform 94"/>
                <p:cNvSpPr>
                  <a:spLocks/>
                </p:cNvSpPr>
                <p:nvPr/>
              </p:nvSpPr>
              <p:spPr bwMode="auto">
                <a:xfrm>
                  <a:off x="1924" y="3126"/>
                  <a:ext cx="99" cy="67"/>
                </a:xfrm>
                <a:custGeom>
                  <a:avLst/>
                  <a:gdLst>
                    <a:gd name="T0" fmla="*/ 0 w 99"/>
                    <a:gd name="T1" fmla="*/ 67 h 67"/>
                    <a:gd name="T2" fmla="*/ 99 w 99"/>
                    <a:gd name="T3" fmla="*/ 33 h 67"/>
                    <a:gd name="T4" fmla="*/ 0 w 99"/>
                    <a:gd name="T5" fmla="*/ 0 h 67"/>
                    <a:gd name="T6" fmla="*/ 31 w 99"/>
                    <a:gd name="T7" fmla="*/ 33 h 67"/>
                    <a:gd name="T8" fmla="*/ 0 w 99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599" name="Group 95"/>
              <p:cNvGrpSpPr>
                <a:grpSpLocks/>
              </p:cNvGrpSpPr>
              <p:nvPr/>
            </p:nvGrpSpPr>
            <p:grpSpPr bwMode="auto">
              <a:xfrm>
                <a:off x="1152" y="2064"/>
                <a:ext cx="528" cy="240"/>
                <a:chOff x="1543" y="2727"/>
                <a:chExt cx="480" cy="192"/>
              </a:xfrm>
            </p:grpSpPr>
            <p:sp>
              <p:nvSpPr>
                <p:cNvPr id="149600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1543" y="2727"/>
                  <a:ext cx="419" cy="16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01" name="Freeform 97"/>
                <p:cNvSpPr>
                  <a:spLocks/>
                </p:cNvSpPr>
                <p:nvPr/>
              </p:nvSpPr>
              <p:spPr bwMode="auto">
                <a:xfrm>
                  <a:off x="1918" y="2852"/>
                  <a:ext cx="105" cy="67"/>
                </a:xfrm>
                <a:custGeom>
                  <a:avLst/>
                  <a:gdLst>
                    <a:gd name="T0" fmla="*/ 0 w 105"/>
                    <a:gd name="T1" fmla="*/ 62 h 67"/>
                    <a:gd name="T2" fmla="*/ 105 w 105"/>
                    <a:gd name="T3" fmla="*/ 67 h 67"/>
                    <a:gd name="T4" fmla="*/ 25 w 105"/>
                    <a:gd name="T5" fmla="*/ 0 h 67"/>
                    <a:gd name="T6" fmla="*/ 42 w 105"/>
                    <a:gd name="T7" fmla="*/ 42 h 67"/>
                    <a:gd name="T8" fmla="*/ 0 w 105"/>
                    <a:gd name="T9" fmla="*/ 6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02" name="Group 98"/>
              <p:cNvGrpSpPr>
                <a:grpSpLocks/>
              </p:cNvGrpSpPr>
              <p:nvPr/>
            </p:nvGrpSpPr>
            <p:grpSpPr bwMode="auto">
              <a:xfrm>
                <a:off x="1424" y="1671"/>
                <a:ext cx="400" cy="393"/>
                <a:chOff x="1767" y="2286"/>
                <a:chExt cx="400" cy="393"/>
              </a:xfrm>
            </p:grpSpPr>
            <p:sp>
              <p:nvSpPr>
                <p:cNvPr id="149603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1767" y="2286"/>
                  <a:ext cx="353" cy="34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04" name="Freeform 100"/>
                <p:cNvSpPr>
                  <a:spLocks/>
                </p:cNvSpPr>
                <p:nvPr/>
              </p:nvSpPr>
              <p:spPr bwMode="auto">
                <a:xfrm>
                  <a:off x="2072" y="2586"/>
                  <a:ext cx="95" cy="93"/>
                </a:xfrm>
                <a:custGeom>
                  <a:avLst/>
                  <a:gdLst>
                    <a:gd name="T0" fmla="*/ 0 w 95"/>
                    <a:gd name="T1" fmla="*/ 48 h 93"/>
                    <a:gd name="T2" fmla="*/ 95 w 95"/>
                    <a:gd name="T3" fmla="*/ 93 h 93"/>
                    <a:gd name="T4" fmla="*/ 47 w 95"/>
                    <a:gd name="T5" fmla="*/ 0 h 93"/>
                    <a:gd name="T6" fmla="*/ 46 w 95"/>
                    <a:gd name="T7" fmla="*/ 45 h 93"/>
                    <a:gd name="T8" fmla="*/ 0 w 95"/>
                    <a:gd name="T9" fmla="*/ 4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3">
                      <a:moveTo>
                        <a:pt x="0" y="48"/>
                      </a:moveTo>
                      <a:lnTo>
                        <a:pt x="95" y="93"/>
                      </a:lnTo>
                      <a:lnTo>
                        <a:pt x="47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05" name="Group 101"/>
              <p:cNvGrpSpPr>
                <a:grpSpLocks/>
              </p:cNvGrpSpPr>
              <p:nvPr/>
            </p:nvGrpSpPr>
            <p:grpSpPr bwMode="auto">
              <a:xfrm>
                <a:off x="1824" y="3120"/>
                <a:ext cx="240" cy="528"/>
                <a:chOff x="2197" y="3735"/>
                <a:chExt cx="210" cy="470"/>
              </a:xfrm>
            </p:grpSpPr>
            <p:sp>
              <p:nvSpPr>
                <p:cNvPr id="14960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197" y="3795"/>
                  <a:ext cx="182" cy="41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07" name="Freeform 103"/>
                <p:cNvSpPr>
                  <a:spLocks/>
                </p:cNvSpPr>
                <p:nvPr/>
              </p:nvSpPr>
              <p:spPr bwMode="auto">
                <a:xfrm>
                  <a:off x="2336" y="3735"/>
                  <a:ext cx="71" cy="104"/>
                </a:xfrm>
                <a:custGeom>
                  <a:avLst/>
                  <a:gdLst>
                    <a:gd name="T0" fmla="*/ 61 w 71"/>
                    <a:gd name="T1" fmla="*/ 104 h 104"/>
                    <a:gd name="T2" fmla="*/ 71 w 71"/>
                    <a:gd name="T3" fmla="*/ 0 h 104"/>
                    <a:gd name="T4" fmla="*/ 0 w 71"/>
                    <a:gd name="T5" fmla="*/ 77 h 104"/>
                    <a:gd name="T6" fmla="*/ 43 w 71"/>
                    <a:gd name="T7" fmla="*/ 62 h 104"/>
                    <a:gd name="T8" fmla="*/ 61 w 71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104">
                      <a:moveTo>
                        <a:pt x="61" y="104"/>
                      </a:moveTo>
                      <a:lnTo>
                        <a:pt x="71" y="0"/>
                      </a:lnTo>
                      <a:lnTo>
                        <a:pt x="0" y="77"/>
                      </a:lnTo>
                      <a:lnTo>
                        <a:pt x="43" y="62"/>
                      </a:lnTo>
                      <a:lnTo>
                        <a:pt x="61" y="10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08" name="Group 104"/>
              <p:cNvGrpSpPr>
                <a:grpSpLocks/>
              </p:cNvGrpSpPr>
              <p:nvPr/>
            </p:nvGrpSpPr>
            <p:grpSpPr bwMode="auto">
              <a:xfrm>
                <a:off x="1152" y="2780"/>
                <a:ext cx="576" cy="196"/>
                <a:chOff x="1546" y="3395"/>
                <a:chExt cx="525" cy="158"/>
              </a:xfrm>
            </p:grpSpPr>
            <p:sp>
              <p:nvSpPr>
                <p:cNvPr id="14960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546" y="3418"/>
                  <a:ext cx="462" cy="135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10" name="Freeform 106"/>
                <p:cNvSpPr>
                  <a:spLocks/>
                </p:cNvSpPr>
                <p:nvPr/>
              </p:nvSpPr>
              <p:spPr bwMode="auto">
                <a:xfrm>
                  <a:off x="1967" y="3395"/>
                  <a:ext cx="104" cy="64"/>
                </a:xfrm>
                <a:custGeom>
                  <a:avLst/>
                  <a:gdLst>
                    <a:gd name="T0" fmla="*/ 19 w 104"/>
                    <a:gd name="T1" fmla="*/ 64 h 64"/>
                    <a:gd name="T2" fmla="*/ 104 w 104"/>
                    <a:gd name="T3" fmla="*/ 4 h 64"/>
                    <a:gd name="T4" fmla="*/ 0 w 104"/>
                    <a:gd name="T5" fmla="*/ 0 h 64"/>
                    <a:gd name="T6" fmla="*/ 39 w 104"/>
                    <a:gd name="T7" fmla="*/ 23 h 64"/>
                    <a:gd name="T8" fmla="*/ 19 w 104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64">
                      <a:moveTo>
                        <a:pt x="19" y="64"/>
                      </a:moveTo>
                      <a:lnTo>
                        <a:pt x="104" y="4"/>
                      </a:lnTo>
                      <a:lnTo>
                        <a:pt x="0" y="0"/>
                      </a:lnTo>
                      <a:lnTo>
                        <a:pt x="39" y="23"/>
                      </a:lnTo>
                      <a:lnTo>
                        <a:pt x="19" y="6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11" name="Group 107"/>
              <p:cNvGrpSpPr>
                <a:grpSpLocks/>
              </p:cNvGrpSpPr>
              <p:nvPr/>
            </p:nvGrpSpPr>
            <p:grpSpPr bwMode="auto">
              <a:xfrm>
                <a:off x="1392" y="2976"/>
                <a:ext cx="432" cy="432"/>
                <a:chOff x="1815" y="3591"/>
                <a:chExt cx="352" cy="346"/>
              </a:xfrm>
            </p:grpSpPr>
            <p:sp>
              <p:nvSpPr>
                <p:cNvPr id="14961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1815" y="3637"/>
                  <a:ext cx="306" cy="30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13" name="Freeform 109"/>
                <p:cNvSpPr>
                  <a:spLocks/>
                </p:cNvSpPr>
                <p:nvPr/>
              </p:nvSpPr>
              <p:spPr bwMode="auto">
                <a:xfrm>
                  <a:off x="2074" y="3591"/>
                  <a:ext cx="93" cy="94"/>
                </a:xfrm>
                <a:custGeom>
                  <a:avLst/>
                  <a:gdLst>
                    <a:gd name="T0" fmla="*/ 47 w 93"/>
                    <a:gd name="T1" fmla="*/ 94 h 94"/>
                    <a:gd name="T2" fmla="*/ 93 w 93"/>
                    <a:gd name="T3" fmla="*/ 0 h 94"/>
                    <a:gd name="T4" fmla="*/ 0 w 93"/>
                    <a:gd name="T5" fmla="*/ 47 h 94"/>
                    <a:gd name="T6" fmla="*/ 45 w 93"/>
                    <a:gd name="T7" fmla="*/ 48 h 94"/>
                    <a:gd name="T8" fmla="*/ 47 w 93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4">
                      <a:moveTo>
                        <a:pt x="47" y="94"/>
                      </a:moveTo>
                      <a:lnTo>
                        <a:pt x="93" y="0"/>
                      </a:lnTo>
                      <a:lnTo>
                        <a:pt x="0" y="47"/>
                      </a:lnTo>
                      <a:lnTo>
                        <a:pt x="45" y="48"/>
                      </a:lnTo>
                      <a:lnTo>
                        <a:pt x="47" y="9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14" name="Group 110"/>
              <p:cNvGrpSpPr>
                <a:grpSpLocks/>
              </p:cNvGrpSpPr>
              <p:nvPr/>
            </p:nvGrpSpPr>
            <p:grpSpPr bwMode="auto">
              <a:xfrm>
                <a:off x="2256" y="3168"/>
                <a:ext cx="82" cy="576"/>
                <a:chOff x="2614" y="3783"/>
                <a:chExt cx="67" cy="529"/>
              </a:xfrm>
            </p:grpSpPr>
            <p:sp>
              <p:nvSpPr>
                <p:cNvPr id="149615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647" y="3849"/>
                  <a:ext cx="1" cy="46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16" name="Freeform 112"/>
                <p:cNvSpPr>
                  <a:spLocks/>
                </p:cNvSpPr>
                <p:nvPr/>
              </p:nvSpPr>
              <p:spPr bwMode="auto">
                <a:xfrm>
                  <a:off x="2614" y="3783"/>
                  <a:ext cx="67" cy="99"/>
                </a:xfrm>
                <a:custGeom>
                  <a:avLst/>
                  <a:gdLst>
                    <a:gd name="T0" fmla="*/ 67 w 67"/>
                    <a:gd name="T1" fmla="*/ 99 h 99"/>
                    <a:gd name="T2" fmla="*/ 33 w 67"/>
                    <a:gd name="T3" fmla="*/ 0 h 99"/>
                    <a:gd name="T4" fmla="*/ 0 w 67"/>
                    <a:gd name="T5" fmla="*/ 99 h 99"/>
                    <a:gd name="T6" fmla="*/ 33 w 67"/>
                    <a:gd name="T7" fmla="*/ 68 h 99"/>
                    <a:gd name="T8" fmla="*/ 67 w 67"/>
                    <a:gd name="T9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17" name="Group 113"/>
              <p:cNvGrpSpPr>
                <a:grpSpLocks/>
              </p:cNvGrpSpPr>
              <p:nvPr/>
            </p:nvGrpSpPr>
            <p:grpSpPr bwMode="auto">
              <a:xfrm>
                <a:off x="1807" y="1354"/>
                <a:ext cx="209" cy="518"/>
                <a:chOff x="2150" y="1969"/>
                <a:chExt cx="209" cy="518"/>
              </a:xfrm>
            </p:grpSpPr>
            <p:sp>
              <p:nvSpPr>
                <p:cNvPr id="149618" name="Line 114"/>
                <p:cNvSpPr>
                  <a:spLocks noChangeShapeType="1"/>
                </p:cNvSpPr>
                <p:nvPr/>
              </p:nvSpPr>
              <p:spPr bwMode="auto">
                <a:xfrm flipH="1" flipV="1">
                  <a:off x="2150" y="1969"/>
                  <a:ext cx="184" cy="45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19" name="Freeform 115"/>
                <p:cNvSpPr>
                  <a:spLocks/>
                </p:cNvSpPr>
                <p:nvPr/>
              </p:nvSpPr>
              <p:spPr bwMode="auto">
                <a:xfrm>
                  <a:off x="2291" y="2383"/>
                  <a:ext cx="68" cy="104"/>
                </a:xfrm>
                <a:custGeom>
                  <a:avLst/>
                  <a:gdLst>
                    <a:gd name="T0" fmla="*/ 0 w 68"/>
                    <a:gd name="T1" fmla="*/ 25 h 104"/>
                    <a:gd name="T2" fmla="*/ 68 w 68"/>
                    <a:gd name="T3" fmla="*/ 104 h 104"/>
                    <a:gd name="T4" fmla="*/ 62 w 68"/>
                    <a:gd name="T5" fmla="*/ 0 h 104"/>
                    <a:gd name="T6" fmla="*/ 43 w 68"/>
                    <a:gd name="T7" fmla="*/ 41 h 104"/>
                    <a:gd name="T8" fmla="*/ 0 w 68"/>
                    <a:gd name="T9" fmla="*/ 2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104">
                      <a:moveTo>
                        <a:pt x="0" y="25"/>
                      </a:moveTo>
                      <a:lnTo>
                        <a:pt x="68" y="104"/>
                      </a:lnTo>
                      <a:lnTo>
                        <a:pt x="62" y="0"/>
                      </a:lnTo>
                      <a:lnTo>
                        <a:pt x="43" y="41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9620" name="Oval 116"/>
              <p:cNvSpPr>
                <a:spLocks noChangeArrowheads="1"/>
              </p:cNvSpPr>
              <p:nvPr/>
            </p:nvSpPr>
            <p:spPr bwMode="auto">
              <a:xfrm>
                <a:off x="2212" y="2404"/>
                <a:ext cx="234" cy="23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9621" name="Group 117"/>
              <p:cNvGrpSpPr>
                <a:grpSpLocks/>
              </p:cNvGrpSpPr>
              <p:nvPr/>
            </p:nvGrpSpPr>
            <p:grpSpPr bwMode="auto">
              <a:xfrm>
                <a:off x="3072" y="2510"/>
                <a:ext cx="528" cy="67"/>
                <a:chOff x="3415" y="3125"/>
                <a:chExt cx="528" cy="67"/>
              </a:xfrm>
            </p:grpSpPr>
            <p:sp>
              <p:nvSpPr>
                <p:cNvPr id="149622" name="Line 118"/>
                <p:cNvSpPr>
                  <a:spLocks noChangeShapeType="1"/>
                </p:cNvSpPr>
                <p:nvPr/>
              </p:nvSpPr>
              <p:spPr bwMode="auto">
                <a:xfrm>
                  <a:off x="3481" y="3159"/>
                  <a:ext cx="462" cy="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23" name="Freeform 119"/>
                <p:cNvSpPr>
                  <a:spLocks/>
                </p:cNvSpPr>
                <p:nvPr/>
              </p:nvSpPr>
              <p:spPr bwMode="auto">
                <a:xfrm>
                  <a:off x="3415" y="3125"/>
                  <a:ext cx="99" cy="67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34 h 67"/>
                    <a:gd name="T4" fmla="*/ 99 w 99"/>
                    <a:gd name="T5" fmla="*/ 67 h 67"/>
                    <a:gd name="T6" fmla="*/ 68 w 99"/>
                    <a:gd name="T7" fmla="*/ 34 h 67"/>
                    <a:gd name="T8" fmla="*/ 99 w 99"/>
                    <a:gd name="T9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24" name="Group 120"/>
              <p:cNvGrpSpPr>
                <a:grpSpLocks/>
              </p:cNvGrpSpPr>
              <p:nvPr/>
            </p:nvGrpSpPr>
            <p:grpSpPr bwMode="auto">
              <a:xfrm>
                <a:off x="2784" y="3024"/>
                <a:ext cx="432" cy="384"/>
                <a:chOff x="3127" y="3639"/>
                <a:chExt cx="384" cy="336"/>
              </a:xfrm>
            </p:grpSpPr>
            <p:sp>
              <p:nvSpPr>
                <p:cNvPr id="149625" name="Line 121"/>
                <p:cNvSpPr>
                  <a:spLocks noChangeShapeType="1"/>
                </p:cNvSpPr>
                <p:nvPr/>
              </p:nvSpPr>
              <p:spPr bwMode="auto">
                <a:xfrm>
                  <a:off x="3176" y="3682"/>
                  <a:ext cx="335" cy="293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26" name="Freeform 122"/>
                <p:cNvSpPr>
                  <a:spLocks/>
                </p:cNvSpPr>
                <p:nvPr/>
              </p:nvSpPr>
              <p:spPr bwMode="auto">
                <a:xfrm>
                  <a:off x="3127" y="3639"/>
                  <a:ext cx="97" cy="90"/>
                </a:xfrm>
                <a:custGeom>
                  <a:avLst/>
                  <a:gdLst>
                    <a:gd name="T0" fmla="*/ 97 w 97"/>
                    <a:gd name="T1" fmla="*/ 40 h 90"/>
                    <a:gd name="T2" fmla="*/ 0 w 97"/>
                    <a:gd name="T3" fmla="*/ 0 h 90"/>
                    <a:gd name="T4" fmla="*/ 52 w 97"/>
                    <a:gd name="T5" fmla="*/ 90 h 90"/>
                    <a:gd name="T6" fmla="*/ 51 w 97"/>
                    <a:gd name="T7" fmla="*/ 45 h 90"/>
                    <a:gd name="T8" fmla="*/ 97 w 97"/>
                    <a:gd name="T9" fmla="*/ 4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90">
                      <a:moveTo>
                        <a:pt x="97" y="40"/>
                      </a:moveTo>
                      <a:lnTo>
                        <a:pt x="0" y="0"/>
                      </a:lnTo>
                      <a:lnTo>
                        <a:pt x="52" y="90"/>
                      </a:lnTo>
                      <a:lnTo>
                        <a:pt x="51" y="45"/>
                      </a:lnTo>
                      <a:lnTo>
                        <a:pt x="97" y="4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27" name="Group 123"/>
              <p:cNvGrpSpPr>
                <a:grpSpLocks/>
              </p:cNvGrpSpPr>
              <p:nvPr/>
            </p:nvGrpSpPr>
            <p:grpSpPr bwMode="auto">
              <a:xfrm>
                <a:off x="2270" y="1248"/>
                <a:ext cx="52" cy="528"/>
                <a:chOff x="2613" y="1815"/>
                <a:chExt cx="67" cy="576"/>
              </a:xfrm>
            </p:grpSpPr>
            <p:sp>
              <p:nvSpPr>
                <p:cNvPr id="149628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647" y="1815"/>
                  <a:ext cx="1" cy="51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29" name="Freeform 125"/>
                <p:cNvSpPr>
                  <a:spLocks/>
                </p:cNvSpPr>
                <p:nvPr/>
              </p:nvSpPr>
              <p:spPr bwMode="auto">
                <a:xfrm>
                  <a:off x="2613" y="2292"/>
                  <a:ext cx="67" cy="99"/>
                </a:xfrm>
                <a:custGeom>
                  <a:avLst/>
                  <a:gdLst>
                    <a:gd name="T0" fmla="*/ 0 w 67"/>
                    <a:gd name="T1" fmla="*/ 0 h 99"/>
                    <a:gd name="T2" fmla="*/ 34 w 67"/>
                    <a:gd name="T3" fmla="*/ 99 h 99"/>
                    <a:gd name="T4" fmla="*/ 67 w 67"/>
                    <a:gd name="T5" fmla="*/ 0 h 99"/>
                    <a:gd name="T6" fmla="*/ 34 w 67"/>
                    <a:gd name="T7" fmla="*/ 31 h 99"/>
                    <a:gd name="T8" fmla="*/ 0 w 67"/>
                    <a:gd name="T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30" name="Group 126"/>
              <p:cNvGrpSpPr>
                <a:grpSpLocks/>
              </p:cNvGrpSpPr>
              <p:nvPr/>
            </p:nvGrpSpPr>
            <p:grpSpPr bwMode="auto">
              <a:xfrm>
                <a:off x="2880" y="1632"/>
                <a:ext cx="432" cy="384"/>
                <a:chOff x="3223" y="2247"/>
                <a:chExt cx="432" cy="384"/>
              </a:xfrm>
            </p:grpSpPr>
            <p:sp>
              <p:nvSpPr>
                <p:cNvPr id="149631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3272" y="2247"/>
                  <a:ext cx="383" cy="34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32" name="Freeform 128"/>
                <p:cNvSpPr>
                  <a:spLocks/>
                </p:cNvSpPr>
                <p:nvPr/>
              </p:nvSpPr>
              <p:spPr bwMode="auto">
                <a:xfrm>
                  <a:off x="3223" y="2540"/>
                  <a:ext cx="96" cy="91"/>
                </a:xfrm>
                <a:custGeom>
                  <a:avLst/>
                  <a:gdLst>
                    <a:gd name="T0" fmla="*/ 52 w 96"/>
                    <a:gd name="T1" fmla="*/ 0 h 91"/>
                    <a:gd name="T2" fmla="*/ 0 w 96"/>
                    <a:gd name="T3" fmla="*/ 91 h 91"/>
                    <a:gd name="T4" fmla="*/ 96 w 96"/>
                    <a:gd name="T5" fmla="*/ 50 h 91"/>
                    <a:gd name="T6" fmla="*/ 51 w 96"/>
                    <a:gd name="T7" fmla="*/ 46 h 91"/>
                    <a:gd name="T8" fmla="*/ 52 w 96"/>
                    <a:gd name="T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1">
                      <a:moveTo>
                        <a:pt x="52" y="0"/>
                      </a:moveTo>
                      <a:lnTo>
                        <a:pt x="0" y="91"/>
                      </a:lnTo>
                      <a:lnTo>
                        <a:pt x="96" y="50"/>
                      </a:lnTo>
                      <a:lnTo>
                        <a:pt x="51" y="4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33" name="Group 129"/>
              <p:cNvGrpSpPr>
                <a:grpSpLocks/>
              </p:cNvGrpSpPr>
              <p:nvPr/>
            </p:nvGrpSpPr>
            <p:grpSpPr bwMode="auto">
              <a:xfrm>
                <a:off x="3024" y="2112"/>
                <a:ext cx="528" cy="192"/>
                <a:chOff x="3367" y="2727"/>
                <a:chExt cx="528" cy="192"/>
              </a:xfrm>
            </p:grpSpPr>
            <p:sp>
              <p:nvSpPr>
                <p:cNvPr id="149634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3429" y="2727"/>
                  <a:ext cx="466" cy="169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35" name="Freeform 131"/>
                <p:cNvSpPr>
                  <a:spLocks/>
                </p:cNvSpPr>
                <p:nvPr/>
              </p:nvSpPr>
              <p:spPr bwMode="auto">
                <a:xfrm>
                  <a:off x="3367" y="2854"/>
                  <a:ext cx="104" cy="65"/>
                </a:xfrm>
                <a:custGeom>
                  <a:avLst/>
                  <a:gdLst>
                    <a:gd name="T0" fmla="*/ 82 w 104"/>
                    <a:gd name="T1" fmla="*/ 0 h 65"/>
                    <a:gd name="T2" fmla="*/ 0 w 104"/>
                    <a:gd name="T3" fmla="*/ 65 h 65"/>
                    <a:gd name="T4" fmla="*/ 104 w 104"/>
                    <a:gd name="T5" fmla="*/ 63 h 65"/>
                    <a:gd name="T6" fmla="*/ 64 w 104"/>
                    <a:gd name="T7" fmla="*/ 42 h 65"/>
                    <a:gd name="T8" fmla="*/ 82 w 104"/>
                    <a:gd name="T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36" name="Group 132"/>
              <p:cNvGrpSpPr>
                <a:grpSpLocks/>
              </p:cNvGrpSpPr>
              <p:nvPr/>
            </p:nvGrpSpPr>
            <p:grpSpPr bwMode="auto">
              <a:xfrm>
                <a:off x="2544" y="3120"/>
                <a:ext cx="192" cy="576"/>
                <a:chOff x="2887" y="3735"/>
                <a:chExt cx="192" cy="528"/>
              </a:xfrm>
            </p:grpSpPr>
            <p:sp>
              <p:nvSpPr>
                <p:cNvPr id="149637" name="Line 133"/>
                <p:cNvSpPr>
                  <a:spLocks noChangeShapeType="1"/>
                </p:cNvSpPr>
                <p:nvPr/>
              </p:nvSpPr>
              <p:spPr bwMode="auto">
                <a:xfrm>
                  <a:off x="2910" y="3797"/>
                  <a:ext cx="169" cy="46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38" name="Freeform 134"/>
                <p:cNvSpPr>
                  <a:spLocks/>
                </p:cNvSpPr>
                <p:nvPr/>
              </p:nvSpPr>
              <p:spPr bwMode="auto">
                <a:xfrm>
                  <a:off x="2887" y="3735"/>
                  <a:ext cx="65" cy="104"/>
                </a:xfrm>
                <a:custGeom>
                  <a:avLst/>
                  <a:gdLst>
                    <a:gd name="T0" fmla="*/ 65 w 65"/>
                    <a:gd name="T1" fmla="*/ 82 h 104"/>
                    <a:gd name="T2" fmla="*/ 0 w 65"/>
                    <a:gd name="T3" fmla="*/ 0 h 104"/>
                    <a:gd name="T4" fmla="*/ 2 w 65"/>
                    <a:gd name="T5" fmla="*/ 104 h 104"/>
                    <a:gd name="T6" fmla="*/ 23 w 65"/>
                    <a:gd name="T7" fmla="*/ 64 h 104"/>
                    <a:gd name="T8" fmla="*/ 65 w 65"/>
                    <a:gd name="T9" fmla="*/ 82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104">
                      <a:moveTo>
                        <a:pt x="65" y="82"/>
                      </a:moveTo>
                      <a:lnTo>
                        <a:pt x="0" y="0"/>
                      </a:lnTo>
                      <a:lnTo>
                        <a:pt x="2" y="104"/>
                      </a:lnTo>
                      <a:lnTo>
                        <a:pt x="23" y="64"/>
                      </a:lnTo>
                      <a:lnTo>
                        <a:pt x="65" y="82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639" name="Group 135"/>
              <p:cNvGrpSpPr>
                <a:grpSpLocks/>
              </p:cNvGrpSpPr>
              <p:nvPr/>
            </p:nvGrpSpPr>
            <p:grpSpPr bwMode="auto">
              <a:xfrm>
                <a:off x="2976" y="2832"/>
                <a:ext cx="480" cy="192"/>
                <a:chOff x="3319" y="3447"/>
                <a:chExt cx="480" cy="192"/>
              </a:xfrm>
            </p:grpSpPr>
            <p:sp>
              <p:nvSpPr>
                <p:cNvPr id="149640" name="Line 136"/>
                <p:cNvSpPr>
                  <a:spLocks noChangeShapeType="1"/>
                </p:cNvSpPr>
                <p:nvPr/>
              </p:nvSpPr>
              <p:spPr bwMode="auto">
                <a:xfrm>
                  <a:off x="3380" y="3472"/>
                  <a:ext cx="419" cy="16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41" name="Freeform 137"/>
                <p:cNvSpPr>
                  <a:spLocks/>
                </p:cNvSpPr>
                <p:nvPr/>
              </p:nvSpPr>
              <p:spPr bwMode="auto">
                <a:xfrm>
                  <a:off x="3319" y="3447"/>
                  <a:ext cx="105" cy="67"/>
                </a:xfrm>
                <a:custGeom>
                  <a:avLst/>
                  <a:gdLst>
                    <a:gd name="T0" fmla="*/ 105 w 105"/>
                    <a:gd name="T1" fmla="*/ 5 h 67"/>
                    <a:gd name="T2" fmla="*/ 0 w 105"/>
                    <a:gd name="T3" fmla="*/ 0 h 67"/>
                    <a:gd name="T4" fmla="*/ 80 w 105"/>
                    <a:gd name="T5" fmla="*/ 67 h 67"/>
                    <a:gd name="T6" fmla="*/ 63 w 105"/>
                    <a:gd name="T7" fmla="*/ 25 h 67"/>
                    <a:gd name="T8" fmla="*/ 105 w 105"/>
                    <a:gd name="T9" fmla="*/ 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9642" name="Rectangle 138"/>
              <p:cNvSpPr>
                <a:spLocks noChangeArrowheads="1"/>
              </p:cNvSpPr>
              <p:nvPr/>
            </p:nvSpPr>
            <p:spPr bwMode="auto">
              <a:xfrm>
                <a:off x="2256" y="2511"/>
                <a:ext cx="145" cy="33"/>
              </a:xfrm>
              <a:prstGeom prst="rect">
                <a:avLst/>
              </a:prstGeom>
              <a:solidFill>
                <a:srgbClr val="0033CC"/>
              </a:solidFill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9643" name="Group 139"/>
              <p:cNvGrpSpPr>
                <a:grpSpLocks/>
              </p:cNvGrpSpPr>
              <p:nvPr/>
            </p:nvGrpSpPr>
            <p:grpSpPr bwMode="auto">
              <a:xfrm>
                <a:off x="2655" y="1370"/>
                <a:ext cx="240" cy="480"/>
                <a:chOff x="2998" y="1985"/>
                <a:chExt cx="240" cy="480"/>
              </a:xfrm>
            </p:grpSpPr>
            <p:sp>
              <p:nvSpPr>
                <p:cNvPr id="1496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3028" y="1985"/>
                  <a:ext cx="210" cy="42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45" name="Freeform 141"/>
                <p:cNvSpPr>
                  <a:spLocks/>
                </p:cNvSpPr>
                <p:nvPr/>
              </p:nvSpPr>
              <p:spPr bwMode="auto">
                <a:xfrm>
                  <a:off x="2998" y="2361"/>
                  <a:ext cx="73" cy="104"/>
                </a:xfrm>
                <a:custGeom>
                  <a:avLst/>
                  <a:gdLst>
                    <a:gd name="T0" fmla="*/ 13 w 73"/>
                    <a:gd name="T1" fmla="*/ 0 h 104"/>
                    <a:gd name="T2" fmla="*/ 0 w 73"/>
                    <a:gd name="T3" fmla="*/ 104 h 104"/>
                    <a:gd name="T4" fmla="*/ 73 w 73"/>
                    <a:gd name="T5" fmla="*/ 30 h 104"/>
                    <a:gd name="T6" fmla="*/ 30 w 73"/>
                    <a:gd name="T7" fmla="*/ 43 h 104"/>
                    <a:gd name="T8" fmla="*/ 13 w 73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104">
                      <a:moveTo>
                        <a:pt x="13" y="0"/>
                      </a:moveTo>
                      <a:lnTo>
                        <a:pt x="0" y="104"/>
                      </a:lnTo>
                      <a:lnTo>
                        <a:pt x="73" y="30"/>
                      </a:lnTo>
                      <a:lnTo>
                        <a:pt x="30" y="4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9646" name="Line 142"/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624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47" name="Line 143"/>
              <p:cNvSpPr>
                <a:spLocks noChangeShapeType="1"/>
              </p:cNvSpPr>
              <p:nvPr/>
            </p:nvSpPr>
            <p:spPr bwMode="auto">
              <a:xfrm flipH="1">
                <a:off x="2448" y="2304"/>
                <a:ext cx="576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48" name="Line 144"/>
              <p:cNvSpPr>
                <a:spLocks noChangeShapeType="1"/>
              </p:cNvSpPr>
              <p:nvPr/>
            </p:nvSpPr>
            <p:spPr bwMode="auto">
              <a:xfrm flipH="1">
                <a:off x="2400" y="2016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49" name="Line 145"/>
              <p:cNvSpPr>
                <a:spLocks noChangeShapeType="1"/>
              </p:cNvSpPr>
              <p:nvPr/>
            </p:nvSpPr>
            <p:spPr bwMode="auto">
              <a:xfrm flipH="1">
                <a:off x="2352" y="1872"/>
                <a:ext cx="288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0" name="Line 146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1" name="Line 147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240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2" name="Line 14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576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3" name="Line 149"/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4" name="Line 150"/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5" name="Line 151"/>
              <p:cNvSpPr>
                <a:spLocks noChangeShapeType="1"/>
              </p:cNvSpPr>
              <p:nvPr/>
            </p:nvSpPr>
            <p:spPr bwMode="auto">
              <a:xfrm flipV="1">
                <a:off x="1680" y="2592"/>
                <a:ext cx="528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6" name="Line 152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7" name="Line 153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192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8" name="Line 154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1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59" name="Line 155"/>
              <p:cNvSpPr>
                <a:spLocks noChangeShapeType="1"/>
              </p:cNvSpPr>
              <p:nvPr/>
            </p:nvSpPr>
            <p:spPr bwMode="auto">
              <a:xfrm>
                <a:off x="2352" y="2640"/>
                <a:ext cx="192" cy="52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60" name="Line 156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61" name="Line 157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67" name="Text Box 163"/>
              <p:cNvSpPr txBox="1">
                <a:spLocks noChangeArrowheads="1"/>
              </p:cNvSpPr>
              <p:nvPr/>
            </p:nvSpPr>
            <p:spPr bwMode="auto">
              <a:xfrm>
                <a:off x="576" y="1440"/>
                <a:ext cx="384" cy="1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9F0FE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点电荷的等势面</a:t>
                </a:r>
              </a:p>
            </p:txBody>
          </p:sp>
        </p:grpSp>
      </p:grpSp>
      <p:grpSp>
        <p:nvGrpSpPr>
          <p:cNvPr id="149580" name="Group 76"/>
          <p:cNvGrpSpPr>
            <a:grpSpLocks/>
          </p:cNvGrpSpPr>
          <p:nvPr/>
        </p:nvGrpSpPr>
        <p:grpSpPr bwMode="auto">
          <a:xfrm>
            <a:off x="4343400" y="1905000"/>
            <a:ext cx="457200" cy="4038600"/>
            <a:chOff x="2496" y="864"/>
            <a:chExt cx="336" cy="2928"/>
          </a:xfrm>
        </p:grpSpPr>
        <p:sp>
          <p:nvSpPr>
            <p:cNvPr id="149581" name="Line 77"/>
            <p:cNvSpPr>
              <a:spLocks noChangeShapeType="1"/>
            </p:cNvSpPr>
            <p:nvPr/>
          </p:nvSpPr>
          <p:spPr bwMode="auto">
            <a:xfrm>
              <a:off x="2496" y="864"/>
              <a:ext cx="0" cy="29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82" name="Line 78"/>
            <p:cNvSpPr>
              <a:spLocks noChangeShapeType="1"/>
            </p:cNvSpPr>
            <p:nvPr/>
          </p:nvSpPr>
          <p:spPr bwMode="auto">
            <a:xfrm>
              <a:off x="2832" y="864"/>
              <a:ext cx="0" cy="29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9682" name="Group 178"/>
          <p:cNvGrpSpPr>
            <a:grpSpLocks/>
          </p:cNvGrpSpPr>
          <p:nvPr/>
        </p:nvGrpSpPr>
        <p:grpSpPr bwMode="auto">
          <a:xfrm>
            <a:off x="4211638" y="5791200"/>
            <a:ext cx="633412" cy="762000"/>
            <a:chOff x="2653" y="3648"/>
            <a:chExt cx="399" cy="480"/>
          </a:xfrm>
        </p:grpSpPr>
        <p:sp>
          <p:nvSpPr>
            <p:cNvPr id="149584" name="Line 80"/>
            <p:cNvSpPr>
              <a:spLocks noChangeShapeType="1"/>
            </p:cNvSpPr>
            <p:nvPr/>
          </p:nvSpPr>
          <p:spPr bwMode="auto">
            <a:xfrm>
              <a:off x="2736" y="3648"/>
              <a:ext cx="28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9585" name="Object 81"/>
            <p:cNvGraphicFramePr>
              <a:graphicFrameLocks noChangeAspect="1"/>
            </p:cNvGraphicFramePr>
            <p:nvPr/>
          </p:nvGraphicFramePr>
          <p:xfrm>
            <a:off x="2653" y="3676"/>
            <a:ext cx="39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44" name="Equation" r:id="rId3" imgW="180860" imgH="209468" progId="Equation.3">
                    <p:embed/>
                  </p:oleObj>
                </mc:Choice>
                <mc:Fallback>
                  <p:oleObj name="Equation" r:id="rId3" imgW="180860" imgH="209468" progId="Equation.3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676"/>
                          <a:ext cx="399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683" name="Group 179"/>
          <p:cNvGrpSpPr>
            <a:grpSpLocks/>
          </p:cNvGrpSpPr>
          <p:nvPr/>
        </p:nvGrpSpPr>
        <p:grpSpPr bwMode="auto">
          <a:xfrm>
            <a:off x="4800600" y="1905000"/>
            <a:ext cx="685800" cy="4343400"/>
            <a:chOff x="3024" y="1200"/>
            <a:chExt cx="432" cy="2736"/>
          </a:xfrm>
        </p:grpSpPr>
        <p:sp>
          <p:nvSpPr>
            <p:cNvPr id="149587" name="Line 83"/>
            <p:cNvSpPr>
              <a:spLocks noChangeShapeType="1"/>
            </p:cNvSpPr>
            <p:nvPr/>
          </p:nvSpPr>
          <p:spPr bwMode="auto">
            <a:xfrm>
              <a:off x="3456" y="1200"/>
              <a:ext cx="0" cy="24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588" name="Line 84"/>
            <p:cNvSpPr>
              <a:spLocks noChangeShapeType="1"/>
            </p:cNvSpPr>
            <p:nvPr/>
          </p:nvSpPr>
          <p:spPr bwMode="auto">
            <a:xfrm>
              <a:off x="3024" y="3504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9589" name="Object 85"/>
            <p:cNvGraphicFramePr>
              <a:graphicFrameLocks noChangeAspect="1"/>
            </p:cNvGraphicFramePr>
            <p:nvPr/>
          </p:nvGraphicFramePr>
          <p:xfrm>
            <a:off x="3024" y="3504"/>
            <a:ext cx="4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45" name="Equation" r:id="rId5" imgW="209474" imgH="209468" progId="Equation.3">
                    <p:embed/>
                  </p:oleObj>
                </mc:Choice>
                <mc:Fallback>
                  <p:oleObj name="Equation" r:id="rId5" imgW="209474" imgH="209468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504"/>
                          <a:ext cx="43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90" name="Object 86"/>
          <p:cNvGraphicFramePr>
            <a:graphicFrameLocks noChangeAspect="1"/>
          </p:cNvGraphicFramePr>
          <p:nvPr/>
        </p:nvGraphicFramePr>
        <p:xfrm>
          <a:off x="6342063" y="2940050"/>
          <a:ext cx="19637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6" name="Equation" r:id="rId7" imgW="532937" imgH="215713" progId="Equation.3">
                  <p:embed/>
                </p:oleObj>
              </mc:Choice>
              <mc:Fallback>
                <p:oleObj name="Equation" r:id="rId7" imgW="532937" imgH="215713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940050"/>
                        <a:ext cx="1963737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91" name="Object 87"/>
          <p:cNvGraphicFramePr>
            <a:graphicFrameLocks noChangeAspect="1"/>
          </p:cNvGraphicFramePr>
          <p:nvPr/>
        </p:nvGraphicFramePr>
        <p:xfrm>
          <a:off x="6400800" y="3990975"/>
          <a:ext cx="1905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7" name="Equation" r:id="rId9" imgW="507780" imgH="215806" progId="Equation.3">
                  <p:embed/>
                </p:oleObj>
              </mc:Choice>
              <mc:Fallback>
                <p:oleObj name="Equation" r:id="rId9" imgW="507780" imgH="215806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90975"/>
                        <a:ext cx="19050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92" name="Rectangle 88"/>
          <p:cNvSpPr>
            <a:spLocks noChangeArrowheads="1"/>
          </p:cNvSpPr>
          <p:nvPr/>
        </p:nvSpPr>
        <p:spPr bwMode="auto">
          <a:xfrm>
            <a:off x="381000" y="685800"/>
            <a:ext cx="85645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1"/>
              </a:buBlip>
            </a:pPr>
            <a:r>
              <a:rPr kumimoji="1" lang="en-US" altLang="zh-CN" dirty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zh-CN" altLang="en-US" sz="1000" dirty="0">
                <a:solidFill>
                  <a:schemeClr val="tx1"/>
                </a:solidFill>
                <a:latin typeface="宋体" pitchFamily="2" charset="-122"/>
              </a:rPr>
              <a:t>　</a:t>
            </a: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规定：任意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两相邻等势面之间的电势差相等，故等势面的</a:t>
            </a:r>
            <a:r>
              <a:rPr kumimoji="1" lang="zh-CN" altLang="en-US" dirty="0">
                <a:solidFill>
                  <a:srgbClr val="3333FF"/>
                </a:solidFill>
                <a:latin typeface="宋体" pitchFamily="2" charset="-122"/>
              </a:rPr>
              <a:t>疏密程度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同样可以表示场强的大小．</a:t>
            </a:r>
          </a:p>
        </p:txBody>
      </p:sp>
      <p:grpSp>
        <p:nvGrpSpPr>
          <p:cNvPr id="149668" name="Group 164"/>
          <p:cNvGrpSpPr>
            <a:grpSpLocks/>
          </p:cNvGrpSpPr>
          <p:nvPr/>
        </p:nvGrpSpPr>
        <p:grpSpPr bwMode="auto">
          <a:xfrm>
            <a:off x="1905000" y="2133600"/>
            <a:ext cx="3581400" cy="3581400"/>
            <a:chOff x="1200" y="1440"/>
            <a:chExt cx="2256" cy="2256"/>
          </a:xfrm>
        </p:grpSpPr>
        <p:sp>
          <p:nvSpPr>
            <p:cNvPr id="149662" name="Oval 158"/>
            <p:cNvSpPr>
              <a:spLocks noChangeArrowheads="1"/>
            </p:cNvSpPr>
            <p:nvPr/>
          </p:nvSpPr>
          <p:spPr bwMode="auto">
            <a:xfrm>
              <a:off x="1632" y="1872"/>
              <a:ext cx="1392" cy="13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63" name="Oval 159"/>
            <p:cNvSpPr>
              <a:spLocks noChangeArrowheads="1"/>
            </p:cNvSpPr>
            <p:nvPr/>
          </p:nvSpPr>
          <p:spPr bwMode="auto">
            <a:xfrm>
              <a:off x="1920" y="2160"/>
              <a:ext cx="816" cy="81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64" name="Oval 160"/>
            <p:cNvSpPr>
              <a:spLocks noChangeArrowheads="1"/>
            </p:cNvSpPr>
            <p:nvPr/>
          </p:nvSpPr>
          <p:spPr bwMode="auto">
            <a:xfrm>
              <a:off x="2064" y="2304"/>
              <a:ext cx="528" cy="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65" name="Oval 161"/>
            <p:cNvSpPr>
              <a:spLocks noChangeArrowheads="1"/>
            </p:cNvSpPr>
            <p:nvPr/>
          </p:nvSpPr>
          <p:spPr bwMode="auto">
            <a:xfrm>
              <a:off x="2160" y="2400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66" name="Oval 162"/>
            <p:cNvSpPr>
              <a:spLocks noChangeArrowheads="1"/>
            </p:cNvSpPr>
            <p:nvPr/>
          </p:nvSpPr>
          <p:spPr bwMode="auto">
            <a:xfrm>
              <a:off x="1200" y="1440"/>
              <a:ext cx="2256" cy="22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43" name="Group 131"/>
          <p:cNvGrpSpPr>
            <a:grpSpLocks/>
          </p:cNvGrpSpPr>
          <p:nvPr/>
        </p:nvGrpSpPr>
        <p:grpSpPr bwMode="auto">
          <a:xfrm>
            <a:off x="609600" y="1066800"/>
            <a:ext cx="8001000" cy="4572000"/>
            <a:chOff x="384" y="672"/>
            <a:chExt cx="5040" cy="2880"/>
          </a:xfrm>
        </p:grpSpPr>
        <p:grpSp>
          <p:nvGrpSpPr>
            <p:cNvPr id="141442" name="Group 130"/>
            <p:cNvGrpSpPr>
              <a:grpSpLocks/>
            </p:cNvGrpSpPr>
            <p:nvPr/>
          </p:nvGrpSpPr>
          <p:grpSpPr bwMode="auto">
            <a:xfrm>
              <a:off x="384" y="672"/>
              <a:ext cx="5040" cy="2880"/>
              <a:chOff x="384" y="672"/>
              <a:chExt cx="5040" cy="2880"/>
            </a:xfrm>
          </p:grpSpPr>
          <p:sp>
            <p:nvSpPr>
              <p:cNvPr id="141316" name="Rectangle 4"/>
              <p:cNvSpPr>
                <a:spLocks noChangeArrowheads="1"/>
              </p:cNvSpPr>
              <p:nvPr/>
            </p:nvSpPr>
            <p:spPr bwMode="auto">
              <a:xfrm>
                <a:off x="384" y="672"/>
                <a:ext cx="5040" cy="2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14" name="Text Box 2"/>
              <p:cNvSpPr txBox="1">
                <a:spLocks noChangeArrowheads="1"/>
              </p:cNvSpPr>
              <p:nvPr/>
            </p:nvSpPr>
            <p:spPr bwMode="auto">
              <a:xfrm>
                <a:off x="1104" y="921"/>
                <a:ext cx="40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两平行带电平板的电场线和等势面</a:t>
                </a:r>
              </a:p>
            </p:txBody>
          </p:sp>
          <p:grpSp>
            <p:nvGrpSpPr>
              <p:cNvPr id="141383" name="Group 71"/>
              <p:cNvGrpSpPr>
                <a:grpSpLocks/>
              </p:cNvGrpSpPr>
              <p:nvPr/>
            </p:nvGrpSpPr>
            <p:grpSpPr bwMode="auto">
              <a:xfrm>
                <a:off x="768" y="1536"/>
                <a:ext cx="4272" cy="1536"/>
                <a:chOff x="768" y="1680"/>
                <a:chExt cx="4272" cy="1536"/>
              </a:xfrm>
            </p:grpSpPr>
            <p:grpSp>
              <p:nvGrpSpPr>
                <p:cNvPr id="141384" name="Group 72"/>
                <p:cNvGrpSpPr>
                  <a:grpSpLocks/>
                </p:cNvGrpSpPr>
                <p:nvPr/>
              </p:nvGrpSpPr>
              <p:grpSpPr bwMode="auto">
                <a:xfrm>
                  <a:off x="768" y="1920"/>
                  <a:ext cx="4272" cy="1190"/>
                  <a:chOff x="912" y="2074"/>
                  <a:chExt cx="3744" cy="960"/>
                </a:xfrm>
              </p:grpSpPr>
              <p:sp>
                <p:nvSpPr>
                  <p:cNvPr id="141385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30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86" name="Freeform 74"/>
                  <p:cNvSpPr>
                    <a:spLocks/>
                  </p:cNvSpPr>
                  <p:nvPr/>
                </p:nvSpPr>
                <p:spPr bwMode="auto">
                  <a:xfrm>
                    <a:off x="225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87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30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1388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176" y="2122"/>
                    <a:ext cx="143" cy="866"/>
                    <a:chOff x="4224" y="2016"/>
                    <a:chExt cx="143" cy="818"/>
                  </a:xfrm>
                </p:grpSpPr>
                <p:sp>
                  <p:nvSpPr>
                    <p:cNvPr id="141389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4224" y="2352"/>
                      <a:ext cx="96" cy="482"/>
                    </a:xfrm>
                    <a:custGeom>
                      <a:avLst/>
                      <a:gdLst>
                        <a:gd name="T0" fmla="*/ 86 w 86"/>
                        <a:gd name="T1" fmla="*/ 0 h 458"/>
                        <a:gd name="T2" fmla="*/ 86 w 86"/>
                        <a:gd name="T3" fmla="*/ 10 h 458"/>
                        <a:gd name="T4" fmla="*/ 86 w 86"/>
                        <a:gd name="T5" fmla="*/ 20 h 458"/>
                        <a:gd name="T6" fmla="*/ 85 w 86"/>
                        <a:gd name="T7" fmla="*/ 79 h 458"/>
                        <a:gd name="T8" fmla="*/ 80 w 86"/>
                        <a:gd name="T9" fmla="*/ 138 h 458"/>
                        <a:gd name="T10" fmla="*/ 74 w 86"/>
                        <a:gd name="T11" fmla="*/ 196 h 458"/>
                        <a:gd name="T12" fmla="*/ 64 w 86"/>
                        <a:gd name="T13" fmla="*/ 252 h 458"/>
                        <a:gd name="T14" fmla="*/ 52 w 86"/>
                        <a:gd name="T15" fmla="*/ 307 h 458"/>
                        <a:gd name="T16" fmla="*/ 37 w 86"/>
                        <a:gd name="T17" fmla="*/ 360 h 458"/>
                        <a:gd name="T18" fmla="*/ 20 w 86"/>
                        <a:gd name="T19" fmla="*/ 410 h 458"/>
                        <a:gd name="T20" fmla="*/ 0 w 86"/>
                        <a:gd name="T21" fmla="*/ 458 h 4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86" h="458">
                          <a:moveTo>
                            <a:pt x="86" y="0"/>
                          </a:moveTo>
                          <a:lnTo>
                            <a:pt x="86" y="10"/>
                          </a:lnTo>
                          <a:lnTo>
                            <a:pt x="86" y="20"/>
                          </a:lnTo>
                          <a:lnTo>
                            <a:pt x="85" y="79"/>
                          </a:lnTo>
                          <a:lnTo>
                            <a:pt x="80" y="138"/>
                          </a:lnTo>
                          <a:lnTo>
                            <a:pt x="74" y="196"/>
                          </a:lnTo>
                          <a:lnTo>
                            <a:pt x="64" y="252"/>
                          </a:lnTo>
                          <a:lnTo>
                            <a:pt x="52" y="307"/>
                          </a:lnTo>
                          <a:lnTo>
                            <a:pt x="37" y="360"/>
                          </a:lnTo>
                          <a:lnTo>
                            <a:pt x="20" y="410"/>
                          </a:lnTo>
                          <a:lnTo>
                            <a:pt x="0" y="458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390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4229" y="2016"/>
                      <a:ext cx="91" cy="384"/>
                    </a:xfrm>
                    <a:custGeom>
                      <a:avLst/>
                      <a:gdLst>
                        <a:gd name="T0" fmla="*/ 0 w 78"/>
                        <a:gd name="T1" fmla="*/ 0 h 351"/>
                        <a:gd name="T2" fmla="*/ 15 w 78"/>
                        <a:gd name="T3" fmla="*/ 39 h 351"/>
                        <a:gd name="T4" fmla="*/ 29 w 78"/>
                        <a:gd name="T5" fmla="*/ 80 h 351"/>
                        <a:gd name="T6" fmla="*/ 41 w 78"/>
                        <a:gd name="T7" fmla="*/ 122 h 351"/>
                        <a:gd name="T8" fmla="*/ 52 w 78"/>
                        <a:gd name="T9" fmla="*/ 166 h 351"/>
                        <a:gd name="T10" fmla="*/ 61 w 78"/>
                        <a:gd name="T11" fmla="*/ 211 h 351"/>
                        <a:gd name="T12" fmla="*/ 69 w 78"/>
                        <a:gd name="T13" fmla="*/ 257 h 351"/>
                        <a:gd name="T14" fmla="*/ 74 w 78"/>
                        <a:gd name="T15" fmla="*/ 303 h 351"/>
                        <a:gd name="T16" fmla="*/ 78 w 78"/>
                        <a:gd name="T17" fmla="*/ 351 h 3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8" h="351">
                          <a:moveTo>
                            <a:pt x="0" y="0"/>
                          </a:moveTo>
                          <a:lnTo>
                            <a:pt x="15" y="39"/>
                          </a:lnTo>
                          <a:lnTo>
                            <a:pt x="29" y="80"/>
                          </a:lnTo>
                          <a:lnTo>
                            <a:pt x="41" y="122"/>
                          </a:lnTo>
                          <a:lnTo>
                            <a:pt x="52" y="166"/>
                          </a:lnTo>
                          <a:lnTo>
                            <a:pt x="61" y="211"/>
                          </a:lnTo>
                          <a:lnTo>
                            <a:pt x="69" y="257"/>
                          </a:lnTo>
                          <a:lnTo>
                            <a:pt x="74" y="303"/>
                          </a:lnTo>
                          <a:lnTo>
                            <a:pt x="78" y="35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391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4272" y="2352"/>
                      <a:ext cx="95" cy="96"/>
                    </a:xfrm>
                    <a:custGeom>
                      <a:avLst/>
                      <a:gdLst>
                        <a:gd name="T0" fmla="*/ 0 w 67"/>
                        <a:gd name="T1" fmla="*/ 2 h 100"/>
                        <a:gd name="T2" fmla="*/ 37 w 67"/>
                        <a:gd name="T3" fmla="*/ 100 h 100"/>
                        <a:gd name="T4" fmla="*/ 67 w 67"/>
                        <a:gd name="T5" fmla="*/ 0 h 100"/>
                        <a:gd name="T6" fmla="*/ 35 w 67"/>
                        <a:gd name="T7" fmla="*/ 32 h 100"/>
                        <a:gd name="T8" fmla="*/ 0 w 67"/>
                        <a:gd name="T9" fmla="*/ 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7" h="100">
                          <a:moveTo>
                            <a:pt x="0" y="2"/>
                          </a:moveTo>
                          <a:lnTo>
                            <a:pt x="37" y="100"/>
                          </a:lnTo>
                          <a:lnTo>
                            <a:pt x="67" y="0"/>
                          </a:lnTo>
                          <a:lnTo>
                            <a:pt x="35" y="32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28575" cmpd="sng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1392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176" y="2074"/>
                    <a:ext cx="480" cy="960"/>
                    <a:chOff x="4224" y="1960"/>
                    <a:chExt cx="480" cy="869"/>
                  </a:xfrm>
                </p:grpSpPr>
                <p:sp>
                  <p:nvSpPr>
                    <p:cNvPr id="141393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4224" y="2448"/>
                      <a:ext cx="393" cy="381"/>
                    </a:xfrm>
                    <a:custGeom>
                      <a:avLst/>
                      <a:gdLst>
                        <a:gd name="T0" fmla="*/ 393 w 393"/>
                        <a:gd name="T1" fmla="*/ 0 h 381"/>
                        <a:gd name="T2" fmla="*/ 387 w 393"/>
                        <a:gd name="T3" fmla="*/ 40 h 381"/>
                        <a:gd name="T4" fmla="*/ 378 w 393"/>
                        <a:gd name="T5" fmla="*/ 79 h 381"/>
                        <a:gd name="T6" fmla="*/ 366 w 393"/>
                        <a:gd name="T7" fmla="*/ 116 h 381"/>
                        <a:gd name="T8" fmla="*/ 351 w 393"/>
                        <a:gd name="T9" fmla="*/ 152 h 381"/>
                        <a:gd name="T10" fmla="*/ 333 w 393"/>
                        <a:gd name="T11" fmla="*/ 185 h 381"/>
                        <a:gd name="T12" fmla="*/ 313 w 393"/>
                        <a:gd name="T13" fmla="*/ 216 h 381"/>
                        <a:gd name="T14" fmla="*/ 291 w 393"/>
                        <a:gd name="T15" fmla="*/ 246 h 381"/>
                        <a:gd name="T16" fmla="*/ 266 w 393"/>
                        <a:gd name="T17" fmla="*/ 272 h 381"/>
                        <a:gd name="T18" fmla="*/ 240 w 393"/>
                        <a:gd name="T19" fmla="*/ 296 h 381"/>
                        <a:gd name="T20" fmla="*/ 212 w 393"/>
                        <a:gd name="T21" fmla="*/ 318 h 381"/>
                        <a:gd name="T22" fmla="*/ 182 w 393"/>
                        <a:gd name="T23" fmla="*/ 337 h 381"/>
                        <a:gd name="T24" fmla="*/ 150 w 393"/>
                        <a:gd name="T25" fmla="*/ 352 h 381"/>
                        <a:gd name="T26" fmla="*/ 117 w 393"/>
                        <a:gd name="T27" fmla="*/ 365 h 381"/>
                        <a:gd name="T28" fmla="*/ 83 w 393"/>
                        <a:gd name="T29" fmla="*/ 374 h 381"/>
                        <a:gd name="T30" fmla="*/ 48 w 393"/>
                        <a:gd name="T31" fmla="*/ 379 h 381"/>
                        <a:gd name="T32" fmla="*/ 12 w 393"/>
                        <a:gd name="T33" fmla="*/ 381 h 381"/>
                        <a:gd name="T34" fmla="*/ 0 w 393"/>
                        <a:gd name="T35" fmla="*/ 381 h 3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393" h="381">
                          <a:moveTo>
                            <a:pt x="393" y="0"/>
                          </a:moveTo>
                          <a:lnTo>
                            <a:pt x="387" y="40"/>
                          </a:lnTo>
                          <a:lnTo>
                            <a:pt x="378" y="79"/>
                          </a:lnTo>
                          <a:lnTo>
                            <a:pt x="366" y="116"/>
                          </a:lnTo>
                          <a:lnTo>
                            <a:pt x="351" y="152"/>
                          </a:lnTo>
                          <a:lnTo>
                            <a:pt x="333" y="185"/>
                          </a:lnTo>
                          <a:lnTo>
                            <a:pt x="313" y="216"/>
                          </a:lnTo>
                          <a:lnTo>
                            <a:pt x="291" y="246"/>
                          </a:lnTo>
                          <a:lnTo>
                            <a:pt x="266" y="272"/>
                          </a:lnTo>
                          <a:lnTo>
                            <a:pt x="240" y="296"/>
                          </a:lnTo>
                          <a:lnTo>
                            <a:pt x="212" y="318"/>
                          </a:lnTo>
                          <a:lnTo>
                            <a:pt x="182" y="337"/>
                          </a:lnTo>
                          <a:lnTo>
                            <a:pt x="150" y="352"/>
                          </a:lnTo>
                          <a:lnTo>
                            <a:pt x="117" y="365"/>
                          </a:lnTo>
                          <a:lnTo>
                            <a:pt x="83" y="374"/>
                          </a:lnTo>
                          <a:lnTo>
                            <a:pt x="48" y="379"/>
                          </a:lnTo>
                          <a:lnTo>
                            <a:pt x="12" y="381"/>
                          </a:lnTo>
                          <a:lnTo>
                            <a:pt x="0" y="38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39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4236" y="1960"/>
                      <a:ext cx="384" cy="447"/>
                    </a:xfrm>
                    <a:custGeom>
                      <a:avLst/>
                      <a:gdLst>
                        <a:gd name="T0" fmla="*/ 0 w 384"/>
                        <a:gd name="T1" fmla="*/ 0 h 447"/>
                        <a:gd name="T2" fmla="*/ 20 w 384"/>
                        <a:gd name="T3" fmla="*/ 1 h 447"/>
                        <a:gd name="T4" fmla="*/ 39 w 384"/>
                        <a:gd name="T5" fmla="*/ 2 h 447"/>
                        <a:gd name="T6" fmla="*/ 58 w 384"/>
                        <a:gd name="T7" fmla="*/ 5 h 447"/>
                        <a:gd name="T8" fmla="*/ 77 w 384"/>
                        <a:gd name="T9" fmla="*/ 9 h 447"/>
                        <a:gd name="T10" fmla="*/ 96 w 384"/>
                        <a:gd name="T11" fmla="*/ 14 h 447"/>
                        <a:gd name="T12" fmla="*/ 114 w 384"/>
                        <a:gd name="T13" fmla="*/ 20 h 447"/>
                        <a:gd name="T14" fmla="*/ 149 w 384"/>
                        <a:gd name="T15" fmla="*/ 34 h 447"/>
                        <a:gd name="T16" fmla="*/ 183 w 384"/>
                        <a:gd name="T17" fmla="*/ 53 h 447"/>
                        <a:gd name="T18" fmla="*/ 215 w 384"/>
                        <a:gd name="T19" fmla="*/ 74 h 447"/>
                        <a:gd name="T20" fmla="*/ 244 w 384"/>
                        <a:gd name="T21" fmla="*/ 99 h 447"/>
                        <a:gd name="T22" fmla="*/ 272 w 384"/>
                        <a:gd name="T23" fmla="*/ 128 h 447"/>
                        <a:gd name="T24" fmla="*/ 296 w 384"/>
                        <a:gd name="T25" fmla="*/ 158 h 447"/>
                        <a:gd name="T26" fmla="*/ 318 w 384"/>
                        <a:gd name="T27" fmla="*/ 192 h 447"/>
                        <a:gd name="T28" fmla="*/ 338 w 384"/>
                        <a:gd name="T29" fmla="*/ 228 h 447"/>
                        <a:gd name="T30" fmla="*/ 354 w 384"/>
                        <a:gd name="T31" fmla="*/ 266 h 447"/>
                        <a:gd name="T32" fmla="*/ 367 w 384"/>
                        <a:gd name="T33" fmla="*/ 306 h 447"/>
                        <a:gd name="T34" fmla="*/ 376 w 384"/>
                        <a:gd name="T35" fmla="*/ 347 h 447"/>
                        <a:gd name="T36" fmla="*/ 382 w 384"/>
                        <a:gd name="T37" fmla="*/ 391 h 447"/>
                        <a:gd name="T38" fmla="*/ 384 w 384"/>
                        <a:gd name="T39" fmla="*/ 413 h 447"/>
                        <a:gd name="T40" fmla="*/ 384 w 384"/>
                        <a:gd name="T41" fmla="*/ 435 h 447"/>
                        <a:gd name="T42" fmla="*/ 384 w 384"/>
                        <a:gd name="T43" fmla="*/ 441 h 447"/>
                        <a:gd name="T44" fmla="*/ 383 w 384"/>
                        <a:gd name="T45" fmla="*/ 447 h 4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384" h="447">
                          <a:moveTo>
                            <a:pt x="0" y="0"/>
                          </a:moveTo>
                          <a:lnTo>
                            <a:pt x="20" y="1"/>
                          </a:lnTo>
                          <a:lnTo>
                            <a:pt x="39" y="2"/>
                          </a:lnTo>
                          <a:lnTo>
                            <a:pt x="58" y="5"/>
                          </a:lnTo>
                          <a:lnTo>
                            <a:pt x="77" y="9"/>
                          </a:lnTo>
                          <a:lnTo>
                            <a:pt x="96" y="14"/>
                          </a:lnTo>
                          <a:lnTo>
                            <a:pt x="114" y="20"/>
                          </a:lnTo>
                          <a:lnTo>
                            <a:pt x="149" y="34"/>
                          </a:lnTo>
                          <a:lnTo>
                            <a:pt x="183" y="53"/>
                          </a:lnTo>
                          <a:lnTo>
                            <a:pt x="215" y="74"/>
                          </a:lnTo>
                          <a:lnTo>
                            <a:pt x="244" y="99"/>
                          </a:lnTo>
                          <a:lnTo>
                            <a:pt x="272" y="128"/>
                          </a:lnTo>
                          <a:lnTo>
                            <a:pt x="296" y="158"/>
                          </a:lnTo>
                          <a:lnTo>
                            <a:pt x="318" y="192"/>
                          </a:lnTo>
                          <a:lnTo>
                            <a:pt x="338" y="228"/>
                          </a:lnTo>
                          <a:lnTo>
                            <a:pt x="354" y="266"/>
                          </a:lnTo>
                          <a:lnTo>
                            <a:pt x="367" y="306"/>
                          </a:lnTo>
                          <a:lnTo>
                            <a:pt x="376" y="347"/>
                          </a:lnTo>
                          <a:lnTo>
                            <a:pt x="382" y="391"/>
                          </a:lnTo>
                          <a:lnTo>
                            <a:pt x="384" y="413"/>
                          </a:lnTo>
                          <a:lnTo>
                            <a:pt x="384" y="435"/>
                          </a:lnTo>
                          <a:lnTo>
                            <a:pt x="384" y="441"/>
                          </a:lnTo>
                          <a:lnTo>
                            <a:pt x="383" y="447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39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560" y="2352"/>
                      <a:ext cx="144" cy="148"/>
                    </a:xfrm>
                    <a:custGeom>
                      <a:avLst/>
                      <a:gdLst>
                        <a:gd name="T0" fmla="*/ 0 w 67"/>
                        <a:gd name="T1" fmla="*/ 0 h 102"/>
                        <a:gd name="T2" fmla="*/ 25 w 67"/>
                        <a:gd name="T3" fmla="*/ 102 h 102"/>
                        <a:gd name="T4" fmla="*/ 67 w 67"/>
                        <a:gd name="T5" fmla="*/ 6 h 102"/>
                        <a:gd name="T6" fmla="*/ 31 w 67"/>
                        <a:gd name="T7" fmla="*/ 34 h 102"/>
                        <a:gd name="T8" fmla="*/ 0 w 67"/>
                        <a:gd name="T9" fmla="*/ 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7" h="102">
                          <a:moveTo>
                            <a:pt x="0" y="0"/>
                          </a:moveTo>
                          <a:lnTo>
                            <a:pt x="25" y="102"/>
                          </a:lnTo>
                          <a:lnTo>
                            <a:pt x="67" y="6"/>
                          </a:lnTo>
                          <a:lnTo>
                            <a:pt x="31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9525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1396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58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97" name="Freeform 85"/>
                  <p:cNvSpPr>
                    <a:spLocks/>
                  </p:cNvSpPr>
                  <p:nvPr/>
                </p:nvSpPr>
                <p:spPr bwMode="auto">
                  <a:xfrm>
                    <a:off x="153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98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58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9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82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0" name="Freeform 88"/>
                  <p:cNvSpPr>
                    <a:spLocks/>
                  </p:cNvSpPr>
                  <p:nvPr/>
                </p:nvSpPr>
                <p:spPr bwMode="auto">
                  <a:xfrm>
                    <a:off x="177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182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6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3" name="Freeform 91"/>
                  <p:cNvSpPr>
                    <a:spLocks/>
                  </p:cNvSpPr>
                  <p:nvPr/>
                </p:nvSpPr>
                <p:spPr bwMode="auto">
                  <a:xfrm>
                    <a:off x="201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06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6" name="Freeform 94"/>
                  <p:cNvSpPr>
                    <a:spLocks/>
                  </p:cNvSpPr>
                  <p:nvPr/>
                </p:nvSpPr>
                <p:spPr bwMode="auto">
                  <a:xfrm>
                    <a:off x="249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09" name="Freeform 97"/>
                  <p:cNvSpPr>
                    <a:spLocks/>
                  </p:cNvSpPr>
                  <p:nvPr/>
                </p:nvSpPr>
                <p:spPr bwMode="auto">
                  <a:xfrm>
                    <a:off x="273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02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2" name="Freeform 100"/>
                  <p:cNvSpPr>
                    <a:spLocks/>
                  </p:cNvSpPr>
                  <p:nvPr/>
                </p:nvSpPr>
                <p:spPr bwMode="auto">
                  <a:xfrm>
                    <a:off x="297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02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26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5" name="Freeform 103"/>
                  <p:cNvSpPr>
                    <a:spLocks/>
                  </p:cNvSpPr>
                  <p:nvPr/>
                </p:nvSpPr>
                <p:spPr bwMode="auto">
                  <a:xfrm>
                    <a:off x="321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6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26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7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8" name="Freeform 106"/>
                  <p:cNvSpPr>
                    <a:spLocks/>
                  </p:cNvSpPr>
                  <p:nvPr/>
                </p:nvSpPr>
                <p:spPr bwMode="auto">
                  <a:xfrm>
                    <a:off x="345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1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2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374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21" name="Freeform 109"/>
                  <p:cNvSpPr>
                    <a:spLocks/>
                  </p:cNvSpPr>
                  <p:nvPr/>
                </p:nvSpPr>
                <p:spPr bwMode="auto">
                  <a:xfrm>
                    <a:off x="369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22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74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2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98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24" name="Freeform 112"/>
                  <p:cNvSpPr>
                    <a:spLocks/>
                  </p:cNvSpPr>
                  <p:nvPr/>
                </p:nvSpPr>
                <p:spPr bwMode="auto">
                  <a:xfrm>
                    <a:off x="393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 cmpd="sng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25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98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1426" name="Group 114"/>
                  <p:cNvGrpSpPr>
                    <a:grpSpLocks/>
                  </p:cNvGrpSpPr>
                  <p:nvPr/>
                </p:nvGrpSpPr>
                <p:grpSpPr bwMode="auto">
                  <a:xfrm flipH="1">
                    <a:off x="1248" y="2122"/>
                    <a:ext cx="144" cy="866"/>
                    <a:chOff x="4224" y="2016"/>
                    <a:chExt cx="143" cy="818"/>
                  </a:xfrm>
                </p:grpSpPr>
                <p:sp>
                  <p:nvSpPr>
                    <p:cNvPr id="141427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4224" y="2352"/>
                      <a:ext cx="96" cy="482"/>
                    </a:xfrm>
                    <a:custGeom>
                      <a:avLst/>
                      <a:gdLst>
                        <a:gd name="T0" fmla="*/ 86 w 86"/>
                        <a:gd name="T1" fmla="*/ 0 h 458"/>
                        <a:gd name="T2" fmla="*/ 86 w 86"/>
                        <a:gd name="T3" fmla="*/ 10 h 458"/>
                        <a:gd name="T4" fmla="*/ 86 w 86"/>
                        <a:gd name="T5" fmla="*/ 20 h 458"/>
                        <a:gd name="T6" fmla="*/ 85 w 86"/>
                        <a:gd name="T7" fmla="*/ 79 h 458"/>
                        <a:gd name="T8" fmla="*/ 80 w 86"/>
                        <a:gd name="T9" fmla="*/ 138 h 458"/>
                        <a:gd name="T10" fmla="*/ 74 w 86"/>
                        <a:gd name="T11" fmla="*/ 196 h 458"/>
                        <a:gd name="T12" fmla="*/ 64 w 86"/>
                        <a:gd name="T13" fmla="*/ 252 h 458"/>
                        <a:gd name="T14" fmla="*/ 52 w 86"/>
                        <a:gd name="T15" fmla="*/ 307 h 458"/>
                        <a:gd name="T16" fmla="*/ 37 w 86"/>
                        <a:gd name="T17" fmla="*/ 360 h 458"/>
                        <a:gd name="T18" fmla="*/ 20 w 86"/>
                        <a:gd name="T19" fmla="*/ 410 h 458"/>
                        <a:gd name="T20" fmla="*/ 0 w 86"/>
                        <a:gd name="T21" fmla="*/ 458 h 4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86" h="458">
                          <a:moveTo>
                            <a:pt x="86" y="0"/>
                          </a:moveTo>
                          <a:lnTo>
                            <a:pt x="86" y="10"/>
                          </a:lnTo>
                          <a:lnTo>
                            <a:pt x="86" y="20"/>
                          </a:lnTo>
                          <a:lnTo>
                            <a:pt x="85" y="79"/>
                          </a:lnTo>
                          <a:lnTo>
                            <a:pt x="80" y="138"/>
                          </a:lnTo>
                          <a:lnTo>
                            <a:pt x="74" y="196"/>
                          </a:lnTo>
                          <a:lnTo>
                            <a:pt x="64" y="252"/>
                          </a:lnTo>
                          <a:lnTo>
                            <a:pt x="52" y="307"/>
                          </a:lnTo>
                          <a:lnTo>
                            <a:pt x="37" y="360"/>
                          </a:lnTo>
                          <a:lnTo>
                            <a:pt x="20" y="410"/>
                          </a:lnTo>
                          <a:lnTo>
                            <a:pt x="0" y="458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428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4229" y="2016"/>
                      <a:ext cx="91" cy="384"/>
                    </a:xfrm>
                    <a:custGeom>
                      <a:avLst/>
                      <a:gdLst>
                        <a:gd name="T0" fmla="*/ 0 w 78"/>
                        <a:gd name="T1" fmla="*/ 0 h 351"/>
                        <a:gd name="T2" fmla="*/ 15 w 78"/>
                        <a:gd name="T3" fmla="*/ 39 h 351"/>
                        <a:gd name="T4" fmla="*/ 29 w 78"/>
                        <a:gd name="T5" fmla="*/ 80 h 351"/>
                        <a:gd name="T6" fmla="*/ 41 w 78"/>
                        <a:gd name="T7" fmla="*/ 122 h 351"/>
                        <a:gd name="T8" fmla="*/ 52 w 78"/>
                        <a:gd name="T9" fmla="*/ 166 h 351"/>
                        <a:gd name="T10" fmla="*/ 61 w 78"/>
                        <a:gd name="T11" fmla="*/ 211 h 351"/>
                        <a:gd name="T12" fmla="*/ 69 w 78"/>
                        <a:gd name="T13" fmla="*/ 257 h 351"/>
                        <a:gd name="T14" fmla="*/ 74 w 78"/>
                        <a:gd name="T15" fmla="*/ 303 h 351"/>
                        <a:gd name="T16" fmla="*/ 78 w 78"/>
                        <a:gd name="T17" fmla="*/ 351 h 3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8" h="351">
                          <a:moveTo>
                            <a:pt x="0" y="0"/>
                          </a:moveTo>
                          <a:lnTo>
                            <a:pt x="15" y="39"/>
                          </a:lnTo>
                          <a:lnTo>
                            <a:pt x="29" y="80"/>
                          </a:lnTo>
                          <a:lnTo>
                            <a:pt x="41" y="122"/>
                          </a:lnTo>
                          <a:lnTo>
                            <a:pt x="52" y="166"/>
                          </a:lnTo>
                          <a:lnTo>
                            <a:pt x="61" y="211"/>
                          </a:lnTo>
                          <a:lnTo>
                            <a:pt x="69" y="257"/>
                          </a:lnTo>
                          <a:lnTo>
                            <a:pt x="74" y="303"/>
                          </a:lnTo>
                          <a:lnTo>
                            <a:pt x="78" y="35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429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4272" y="2352"/>
                      <a:ext cx="95" cy="96"/>
                    </a:xfrm>
                    <a:custGeom>
                      <a:avLst/>
                      <a:gdLst>
                        <a:gd name="T0" fmla="*/ 0 w 67"/>
                        <a:gd name="T1" fmla="*/ 2 h 100"/>
                        <a:gd name="T2" fmla="*/ 37 w 67"/>
                        <a:gd name="T3" fmla="*/ 100 h 100"/>
                        <a:gd name="T4" fmla="*/ 67 w 67"/>
                        <a:gd name="T5" fmla="*/ 0 h 100"/>
                        <a:gd name="T6" fmla="*/ 35 w 67"/>
                        <a:gd name="T7" fmla="*/ 32 h 100"/>
                        <a:gd name="T8" fmla="*/ 0 w 67"/>
                        <a:gd name="T9" fmla="*/ 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7" h="100">
                          <a:moveTo>
                            <a:pt x="0" y="2"/>
                          </a:moveTo>
                          <a:lnTo>
                            <a:pt x="37" y="100"/>
                          </a:lnTo>
                          <a:lnTo>
                            <a:pt x="67" y="0"/>
                          </a:lnTo>
                          <a:lnTo>
                            <a:pt x="35" y="32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28575" cmpd="sng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1430" name="Group 118"/>
                  <p:cNvGrpSpPr>
                    <a:grpSpLocks/>
                  </p:cNvGrpSpPr>
                  <p:nvPr/>
                </p:nvGrpSpPr>
                <p:grpSpPr bwMode="auto">
                  <a:xfrm flipH="1">
                    <a:off x="912" y="2074"/>
                    <a:ext cx="480" cy="960"/>
                    <a:chOff x="4224" y="1960"/>
                    <a:chExt cx="480" cy="869"/>
                  </a:xfrm>
                </p:grpSpPr>
                <p:sp>
                  <p:nvSpPr>
                    <p:cNvPr id="141431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4224" y="2448"/>
                      <a:ext cx="393" cy="381"/>
                    </a:xfrm>
                    <a:custGeom>
                      <a:avLst/>
                      <a:gdLst>
                        <a:gd name="T0" fmla="*/ 393 w 393"/>
                        <a:gd name="T1" fmla="*/ 0 h 381"/>
                        <a:gd name="T2" fmla="*/ 387 w 393"/>
                        <a:gd name="T3" fmla="*/ 40 h 381"/>
                        <a:gd name="T4" fmla="*/ 378 w 393"/>
                        <a:gd name="T5" fmla="*/ 79 h 381"/>
                        <a:gd name="T6" fmla="*/ 366 w 393"/>
                        <a:gd name="T7" fmla="*/ 116 h 381"/>
                        <a:gd name="T8" fmla="*/ 351 w 393"/>
                        <a:gd name="T9" fmla="*/ 152 h 381"/>
                        <a:gd name="T10" fmla="*/ 333 w 393"/>
                        <a:gd name="T11" fmla="*/ 185 h 381"/>
                        <a:gd name="T12" fmla="*/ 313 w 393"/>
                        <a:gd name="T13" fmla="*/ 216 h 381"/>
                        <a:gd name="T14" fmla="*/ 291 w 393"/>
                        <a:gd name="T15" fmla="*/ 246 h 381"/>
                        <a:gd name="T16" fmla="*/ 266 w 393"/>
                        <a:gd name="T17" fmla="*/ 272 h 381"/>
                        <a:gd name="T18" fmla="*/ 240 w 393"/>
                        <a:gd name="T19" fmla="*/ 296 h 381"/>
                        <a:gd name="T20" fmla="*/ 212 w 393"/>
                        <a:gd name="T21" fmla="*/ 318 h 381"/>
                        <a:gd name="T22" fmla="*/ 182 w 393"/>
                        <a:gd name="T23" fmla="*/ 337 h 381"/>
                        <a:gd name="T24" fmla="*/ 150 w 393"/>
                        <a:gd name="T25" fmla="*/ 352 h 381"/>
                        <a:gd name="T26" fmla="*/ 117 w 393"/>
                        <a:gd name="T27" fmla="*/ 365 h 381"/>
                        <a:gd name="T28" fmla="*/ 83 w 393"/>
                        <a:gd name="T29" fmla="*/ 374 h 381"/>
                        <a:gd name="T30" fmla="*/ 48 w 393"/>
                        <a:gd name="T31" fmla="*/ 379 h 381"/>
                        <a:gd name="T32" fmla="*/ 12 w 393"/>
                        <a:gd name="T33" fmla="*/ 381 h 381"/>
                        <a:gd name="T34" fmla="*/ 0 w 393"/>
                        <a:gd name="T35" fmla="*/ 381 h 3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393" h="381">
                          <a:moveTo>
                            <a:pt x="393" y="0"/>
                          </a:moveTo>
                          <a:lnTo>
                            <a:pt x="387" y="40"/>
                          </a:lnTo>
                          <a:lnTo>
                            <a:pt x="378" y="79"/>
                          </a:lnTo>
                          <a:lnTo>
                            <a:pt x="366" y="116"/>
                          </a:lnTo>
                          <a:lnTo>
                            <a:pt x="351" y="152"/>
                          </a:lnTo>
                          <a:lnTo>
                            <a:pt x="333" y="185"/>
                          </a:lnTo>
                          <a:lnTo>
                            <a:pt x="313" y="216"/>
                          </a:lnTo>
                          <a:lnTo>
                            <a:pt x="291" y="246"/>
                          </a:lnTo>
                          <a:lnTo>
                            <a:pt x="266" y="272"/>
                          </a:lnTo>
                          <a:lnTo>
                            <a:pt x="240" y="296"/>
                          </a:lnTo>
                          <a:lnTo>
                            <a:pt x="212" y="318"/>
                          </a:lnTo>
                          <a:lnTo>
                            <a:pt x="182" y="337"/>
                          </a:lnTo>
                          <a:lnTo>
                            <a:pt x="150" y="352"/>
                          </a:lnTo>
                          <a:lnTo>
                            <a:pt x="117" y="365"/>
                          </a:lnTo>
                          <a:lnTo>
                            <a:pt x="83" y="374"/>
                          </a:lnTo>
                          <a:lnTo>
                            <a:pt x="48" y="379"/>
                          </a:lnTo>
                          <a:lnTo>
                            <a:pt x="12" y="381"/>
                          </a:lnTo>
                          <a:lnTo>
                            <a:pt x="0" y="381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432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236" y="1960"/>
                      <a:ext cx="384" cy="447"/>
                    </a:xfrm>
                    <a:custGeom>
                      <a:avLst/>
                      <a:gdLst>
                        <a:gd name="T0" fmla="*/ 0 w 384"/>
                        <a:gd name="T1" fmla="*/ 0 h 447"/>
                        <a:gd name="T2" fmla="*/ 20 w 384"/>
                        <a:gd name="T3" fmla="*/ 1 h 447"/>
                        <a:gd name="T4" fmla="*/ 39 w 384"/>
                        <a:gd name="T5" fmla="*/ 2 h 447"/>
                        <a:gd name="T6" fmla="*/ 58 w 384"/>
                        <a:gd name="T7" fmla="*/ 5 h 447"/>
                        <a:gd name="T8" fmla="*/ 77 w 384"/>
                        <a:gd name="T9" fmla="*/ 9 h 447"/>
                        <a:gd name="T10" fmla="*/ 96 w 384"/>
                        <a:gd name="T11" fmla="*/ 14 h 447"/>
                        <a:gd name="T12" fmla="*/ 114 w 384"/>
                        <a:gd name="T13" fmla="*/ 20 h 447"/>
                        <a:gd name="T14" fmla="*/ 149 w 384"/>
                        <a:gd name="T15" fmla="*/ 34 h 447"/>
                        <a:gd name="T16" fmla="*/ 183 w 384"/>
                        <a:gd name="T17" fmla="*/ 53 h 447"/>
                        <a:gd name="T18" fmla="*/ 215 w 384"/>
                        <a:gd name="T19" fmla="*/ 74 h 447"/>
                        <a:gd name="T20" fmla="*/ 244 w 384"/>
                        <a:gd name="T21" fmla="*/ 99 h 447"/>
                        <a:gd name="T22" fmla="*/ 272 w 384"/>
                        <a:gd name="T23" fmla="*/ 128 h 447"/>
                        <a:gd name="T24" fmla="*/ 296 w 384"/>
                        <a:gd name="T25" fmla="*/ 158 h 447"/>
                        <a:gd name="T26" fmla="*/ 318 w 384"/>
                        <a:gd name="T27" fmla="*/ 192 h 447"/>
                        <a:gd name="T28" fmla="*/ 338 w 384"/>
                        <a:gd name="T29" fmla="*/ 228 h 447"/>
                        <a:gd name="T30" fmla="*/ 354 w 384"/>
                        <a:gd name="T31" fmla="*/ 266 h 447"/>
                        <a:gd name="T32" fmla="*/ 367 w 384"/>
                        <a:gd name="T33" fmla="*/ 306 h 447"/>
                        <a:gd name="T34" fmla="*/ 376 w 384"/>
                        <a:gd name="T35" fmla="*/ 347 h 447"/>
                        <a:gd name="T36" fmla="*/ 382 w 384"/>
                        <a:gd name="T37" fmla="*/ 391 h 447"/>
                        <a:gd name="T38" fmla="*/ 384 w 384"/>
                        <a:gd name="T39" fmla="*/ 413 h 447"/>
                        <a:gd name="T40" fmla="*/ 384 w 384"/>
                        <a:gd name="T41" fmla="*/ 435 h 447"/>
                        <a:gd name="T42" fmla="*/ 384 w 384"/>
                        <a:gd name="T43" fmla="*/ 441 h 447"/>
                        <a:gd name="T44" fmla="*/ 383 w 384"/>
                        <a:gd name="T45" fmla="*/ 447 h 4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384" h="447">
                          <a:moveTo>
                            <a:pt x="0" y="0"/>
                          </a:moveTo>
                          <a:lnTo>
                            <a:pt x="20" y="1"/>
                          </a:lnTo>
                          <a:lnTo>
                            <a:pt x="39" y="2"/>
                          </a:lnTo>
                          <a:lnTo>
                            <a:pt x="58" y="5"/>
                          </a:lnTo>
                          <a:lnTo>
                            <a:pt x="77" y="9"/>
                          </a:lnTo>
                          <a:lnTo>
                            <a:pt x="96" y="14"/>
                          </a:lnTo>
                          <a:lnTo>
                            <a:pt x="114" y="20"/>
                          </a:lnTo>
                          <a:lnTo>
                            <a:pt x="149" y="34"/>
                          </a:lnTo>
                          <a:lnTo>
                            <a:pt x="183" y="53"/>
                          </a:lnTo>
                          <a:lnTo>
                            <a:pt x="215" y="74"/>
                          </a:lnTo>
                          <a:lnTo>
                            <a:pt x="244" y="99"/>
                          </a:lnTo>
                          <a:lnTo>
                            <a:pt x="272" y="128"/>
                          </a:lnTo>
                          <a:lnTo>
                            <a:pt x="296" y="158"/>
                          </a:lnTo>
                          <a:lnTo>
                            <a:pt x="318" y="192"/>
                          </a:lnTo>
                          <a:lnTo>
                            <a:pt x="338" y="228"/>
                          </a:lnTo>
                          <a:lnTo>
                            <a:pt x="354" y="266"/>
                          </a:lnTo>
                          <a:lnTo>
                            <a:pt x="367" y="306"/>
                          </a:lnTo>
                          <a:lnTo>
                            <a:pt x="376" y="347"/>
                          </a:lnTo>
                          <a:lnTo>
                            <a:pt x="382" y="391"/>
                          </a:lnTo>
                          <a:lnTo>
                            <a:pt x="384" y="413"/>
                          </a:lnTo>
                          <a:lnTo>
                            <a:pt x="384" y="435"/>
                          </a:lnTo>
                          <a:lnTo>
                            <a:pt x="384" y="441"/>
                          </a:lnTo>
                          <a:lnTo>
                            <a:pt x="383" y="447"/>
                          </a:lnTo>
                        </a:path>
                      </a:pathLst>
                    </a:custGeom>
                    <a:noFill/>
                    <a:ln w="28575" cmpd="sng">
                      <a:solidFill>
                        <a:srgbClr val="CC00CC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433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4560" y="2352"/>
                      <a:ext cx="144" cy="148"/>
                    </a:xfrm>
                    <a:custGeom>
                      <a:avLst/>
                      <a:gdLst>
                        <a:gd name="T0" fmla="*/ 0 w 67"/>
                        <a:gd name="T1" fmla="*/ 0 h 102"/>
                        <a:gd name="T2" fmla="*/ 25 w 67"/>
                        <a:gd name="T3" fmla="*/ 102 h 102"/>
                        <a:gd name="T4" fmla="*/ 67 w 67"/>
                        <a:gd name="T5" fmla="*/ 6 h 102"/>
                        <a:gd name="T6" fmla="*/ 31 w 67"/>
                        <a:gd name="T7" fmla="*/ 34 h 102"/>
                        <a:gd name="T8" fmla="*/ 0 w 67"/>
                        <a:gd name="T9" fmla="*/ 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7" h="102">
                          <a:moveTo>
                            <a:pt x="0" y="0"/>
                          </a:moveTo>
                          <a:lnTo>
                            <a:pt x="25" y="102"/>
                          </a:lnTo>
                          <a:lnTo>
                            <a:pt x="67" y="6"/>
                          </a:lnTo>
                          <a:lnTo>
                            <a:pt x="31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9525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1434" name="Rectangle 122" descr="蓝色砂纸"/>
                <p:cNvSpPr>
                  <a:spLocks noChangeArrowheads="1"/>
                </p:cNvSpPr>
                <p:nvPr/>
              </p:nvSpPr>
              <p:spPr bwMode="auto">
                <a:xfrm>
                  <a:off x="1296" y="3024"/>
                  <a:ext cx="3264" cy="19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35" name="Line 123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312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436" name="Rectangle 124" descr="25%"/>
                <p:cNvSpPr>
                  <a:spLocks noChangeArrowheads="1"/>
                </p:cNvSpPr>
                <p:nvPr/>
              </p:nvSpPr>
              <p:spPr bwMode="auto">
                <a:xfrm>
                  <a:off x="1248" y="1833"/>
                  <a:ext cx="3370" cy="204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rgbClr val="FFE7FF"/>
                  </a:bgClr>
                </a:pattFill>
                <a:ln w="28575">
                  <a:solidFill>
                    <a:srgbClr val="CC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43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96" y="1680"/>
                  <a:ext cx="335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3200">
                      <a:solidFill>
                        <a:srgbClr val="FF0000"/>
                      </a:solidFill>
                    </a:rPr>
                    <a:t>+  +  +  +  +  +  +  +  +  +  +  +</a:t>
                  </a:r>
                  <a:r>
                    <a:rPr kumimoji="1" lang="en-US" altLang="zh-CN" sz="4000">
                      <a:solidFill>
                        <a:srgbClr val="FF0000"/>
                      </a:solidFill>
                    </a:rPr>
                    <a:t> </a:t>
                  </a:r>
                  <a:endParaRPr kumimoji="1" lang="en-US" altLang="zh-CN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1372" name="Rectangle 60"/>
            <p:cNvSpPr>
              <a:spLocks noChangeArrowheads="1"/>
            </p:cNvSpPr>
            <p:nvPr/>
          </p:nvSpPr>
          <p:spPr bwMode="auto">
            <a:xfrm>
              <a:off x="4017" y="1487"/>
              <a:ext cx="35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73" name="Rectangle 61"/>
            <p:cNvSpPr>
              <a:spLocks noChangeArrowheads="1"/>
            </p:cNvSpPr>
            <p:nvPr/>
          </p:nvSpPr>
          <p:spPr bwMode="auto">
            <a:xfrm>
              <a:off x="1571" y="1487"/>
              <a:ext cx="35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40" name="Group 128"/>
          <p:cNvGrpSpPr>
            <a:grpSpLocks/>
          </p:cNvGrpSpPr>
          <p:nvPr/>
        </p:nvGrpSpPr>
        <p:grpSpPr bwMode="auto">
          <a:xfrm>
            <a:off x="990600" y="2438400"/>
            <a:ext cx="7239000" cy="2514600"/>
            <a:chOff x="624" y="1536"/>
            <a:chExt cx="4560" cy="1584"/>
          </a:xfrm>
        </p:grpSpPr>
        <p:sp>
          <p:nvSpPr>
            <p:cNvPr id="141374" name="Line 62"/>
            <p:cNvSpPr>
              <a:spLocks noChangeShapeType="1"/>
            </p:cNvSpPr>
            <p:nvPr/>
          </p:nvSpPr>
          <p:spPr bwMode="auto">
            <a:xfrm>
              <a:off x="624" y="2400"/>
              <a:ext cx="45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1438" name="Group 126"/>
            <p:cNvGrpSpPr>
              <a:grpSpLocks/>
            </p:cNvGrpSpPr>
            <p:nvPr/>
          </p:nvGrpSpPr>
          <p:grpSpPr bwMode="auto">
            <a:xfrm>
              <a:off x="960" y="1536"/>
              <a:ext cx="3888" cy="1584"/>
              <a:chOff x="960" y="1536"/>
              <a:chExt cx="3888" cy="1584"/>
            </a:xfrm>
          </p:grpSpPr>
          <p:sp>
            <p:nvSpPr>
              <p:cNvPr id="141376" name="Line 64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7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78" name="Line 66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79" name="Arc 67"/>
              <p:cNvSpPr>
                <a:spLocks/>
              </p:cNvSpPr>
              <p:nvPr/>
            </p:nvSpPr>
            <p:spPr bwMode="auto">
              <a:xfrm>
                <a:off x="4320" y="2640"/>
                <a:ext cx="48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80" name="Arc 68"/>
              <p:cNvSpPr>
                <a:spLocks/>
              </p:cNvSpPr>
              <p:nvPr/>
            </p:nvSpPr>
            <p:spPr bwMode="auto">
              <a:xfrm flipH="1">
                <a:off x="960" y="2640"/>
                <a:ext cx="528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81" name="Arc 69"/>
              <p:cNvSpPr>
                <a:spLocks/>
              </p:cNvSpPr>
              <p:nvPr/>
            </p:nvSpPr>
            <p:spPr bwMode="auto">
              <a:xfrm flipV="1">
                <a:off x="4368" y="1584"/>
                <a:ext cx="480" cy="52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82" name="Arc 70"/>
              <p:cNvSpPr>
                <a:spLocks/>
              </p:cNvSpPr>
              <p:nvPr/>
            </p:nvSpPr>
            <p:spPr bwMode="auto">
              <a:xfrm flipH="1" flipV="1">
                <a:off x="1008" y="1536"/>
                <a:ext cx="528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96" name="Group 160"/>
          <p:cNvGrpSpPr>
            <a:grpSpLocks/>
          </p:cNvGrpSpPr>
          <p:nvPr/>
        </p:nvGrpSpPr>
        <p:grpSpPr bwMode="auto">
          <a:xfrm>
            <a:off x="609600" y="368300"/>
            <a:ext cx="7924800" cy="6184900"/>
            <a:chOff x="384" y="232"/>
            <a:chExt cx="4992" cy="3896"/>
          </a:xfrm>
        </p:grpSpPr>
        <p:sp>
          <p:nvSpPr>
            <p:cNvPr id="142338" name="Rectangle 2"/>
            <p:cNvSpPr>
              <a:spLocks noChangeArrowheads="1"/>
            </p:cNvSpPr>
            <p:nvPr/>
          </p:nvSpPr>
          <p:spPr bwMode="auto">
            <a:xfrm>
              <a:off x="384" y="432"/>
              <a:ext cx="4992" cy="36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39" name="Rectangle 3"/>
            <p:cNvSpPr>
              <a:spLocks noChangeArrowheads="1"/>
            </p:cNvSpPr>
            <p:nvPr/>
          </p:nvSpPr>
          <p:spPr bwMode="auto">
            <a:xfrm>
              <a:off x="957" y="232"/>
              <a:ext cx="3563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960" y="499"/>
              <a:ext cx="4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一对等量异号点电荷的电场线和等势面</a:t>
              </a:r>
            </a:p>
          </p:txBody>
        </p:sp>
        <p:grpSp>
          <p:nvGrpSpPr>
            <p:cNvPr id="142426" name="Group 90"/>
            <p:cNvGrpSpPr>
              <a:grpSpLocks/>
            </p:cNvGrpSpPr>
            <p:nvPr/>
          </p:nvGrpSpPr>
          <p:grpSpPr bwMode="auto">
            <a:xfrm>
              <a:off x="624" y="1008"/>
              <a:ext cx="4368" cy="2976"/>
              <a:chOff x="624" y="912"/>
              <a:chExt cx="4368" cy="2976"/>
            </a:xfrm>
          </p:grpSpPr>
          <p:sp>
            <p:nvSpPr>
              <p:cNvPr id="142427" name="Freeform 91"/>
              <p:cNvSpPr>
                <a:spLocks/>
              </p:cNvSpPr>
              <p:nvPr/>
            </p:nvSpPr>
            <p:spPr bwMode="auto">
              <a:xfrm>
                <a:off x="2203" y="2415"/>
                <a:ext cx="1445" cy="1473"/>
              </a:xfrm>
              <a:custGeom>
                <a:avLst/>
                <a:gdLst>
                  <a:gd name="T0" fmla="*/ 1620 w 1620"/>
                  <a:gd name="T1" fmla="*/ 16 h 1759"/>
                  <a:gd name="T2" fmla="*/ 1619 w 1620"/>
                  <a:gd name="T3" fmla="*/ 120 h 1759"/>
                  <a:gd name="T4" fmla="*/ 1610 w 1620"/>
                  <a:gd name="T5" fmla="*/ 294 h 1759"/>
                  <a:gd name="T6" fmla="*/ 1593 w 1620"/>
                  <a:gd name="T7" fmla="*/ 463 h 1759"/>
                  <a:gd name="T8" fmla="*/ 1568 w 1620"/>
                  <a:gd name="T9" fmla="*/ 625 h 1759"/>
                  <a:gd name="T10" fmla="*/ 1535 w 1620"/>
                  <a:gd name="T11" fmla="*/ 780 h 1759"/>
                  <a:gd name="T12" fmla="*/ 1495 w 1620"/>
                  <a:gd name="T13" fmla="*/ 927 h 1759"/>
                  <a:gd name="T14" fmla="*/ 1448 w 1620"/>
                  <a:gd name="T15" fmla="*/ 1065 h 1759"/>
                  <a:gd name="T16" fmla="*/ 1396 w 1620"/>
                  <a:gd name="T17" fmla="*/ 1193 h 1759"/>
                  <a:gd name="T18" fmla="*/ 1337 w 1620"/>
                  <a:gd name="T19" fmla="*/ 1310 h 1759"/>
                  <a:gd name="T20" fmla="*/ 1273 w 1620"/>
                  <a:gd name="T21" fmla="*/ 1416 h 1759"/>
                  <a:gd name="T22" fmla="*/ 1204 w 1620"/>
                  <a:gd name="T23" fmla="*/ 1509 h 1759"/>
                  <a:gd name="T24" fmla="*/ 1131 w 1620"/>
                  <a:gd name="T25" fmla="*/ 1589 h 1759"/>
                  <a:gd name="T26" fmla="*/ 1053 w 1620"/>
                  <a:gd name="T27" fmla="*/ 1654 h 1759"/>
                  <a:gd name="T28" fmla="*/ 972 w 1620"/>
                  <a:gd name="T29" fmla="*/ 1705 h 1759"/>
                  <a:gd name="T30" fmla="*/ 930 w 1620"/>
                  <a:gd name="T31" fmla="*/ 1724 h 1759"/>
                  <a:gd name="T32" fmla="*/ 888 w 1620"/>
                  <a:gd name="T33" fmla="*/ 1739 h 1759"/>
                  <a:gd name="T34" fmla="*/ 844 w 1620"/>
                  <a:gd name="T35" fmla="*/ 1750 h 1759"/>
                  <a:gd name="T36" fmla="*/ 800 w 1620"/>
                  <a:gd name="T37" fmla="*/ 1757 h 1759"/>
                  <a:gd name="T38" fmla="*/ 756 w 1620"/>
                  <a:gd name="T39" fmla="*/ 1759 h 1759"/>
                  <a:gd name="T40" fmla="*/ 697 w 1620"/>
                  <a:gd name="T41" fmla="*/ 1755 h 1759"/>
                  <a:gd name="T42" fmla="*/ 639 w 1620"/>
                  <a:gd name="T43" fmla="*/ 1743 h 1759"/>
                  <a:gd name="T44" fmla="*/ 582 w 1620"/>
                  <a:gd name="T45" fmla="*/ 1724 h 1759"/>
                  <a:gd name="T46" fmla="*/ 526 w 1620"/>
                  <a:gd name="T47" fmla="*/ 1697 h 1759"/>
                  <a:gd name="T48" fmla="*/ 472 w 1620"/>
                  <a:gd name="T49" fmla="*/ 1663 h 1759"/>
                  <a:gd name="T50" fmla="*/ 418 w 1620"/>
                  <a:gd name="T51" fmla="*/ 1622 h 1759"/>
                  <a:gd name="T52" fmla="*/ 366 w 1620"/>
                  <a:gd name="T53" fmla="*/ 1574 h 1759"/>
                  <a:gd name="T54" fmla="*/ 317 w 1620"/>
                  <a:gd name="T55" fmla="*/ 1519 h 1759"/>
                  <a:gd name="T56" fmla="*/ 268 w 1620"/>
                  <a:gd name="T57" fmla="*/ 1458 h 1759"/>
                  <a:gd name="T58" fmla="*/ 223 w 1620"/>
                  <a:gd name="T59" fmla="*/ 1391 h 1759"/>
                  <a:gd name="T60" fmla="*/ 179 w 1620"/>
                  <a:gd name="T61" fmla="*/ 1318 h 1759"/>
                  <a:gd name="T62" fmla="*/ 138 w 1620"/>
                  <a:gd name="T63" fmla="*/ 1239 h 1759"/>
                  <a:gd name="T64" fmla="*/ 99 w 1620"/>
                  <a:gd name="T65" fmla="*/ 1154 h 1759"/>
                  <a:gd name="T66" fmla="*/ 63 w 1620"/>
                  <a:gd name="T67" fmla="*/ 1064 h 1759"/>
                  <a:gd name="T68" fmla="*/ 30 w 1620"/>
                  <a:gd name="T69" fmla="*/ 969 h 1759"/>
                  <a:gd name="T70" fmla="*/ 0 w 1620"/>
                  <a:gd name="T71" fmla="*/ 869 h 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20" h="1759">
                    <a:moveTo>
                      <a:pt x="1620" y="0"/>
                    </a:moveTo>
                    <a:lnTo>
                      <a:pt x="1620" y="16"/>
                    </a:lnTo>
                    <a:lnTo>
                      <a:pt x="1620" y="31"/>
                    </a:lnTo>
                    <a:lnTo>
                      <a:pt x="1619" y="120"/>
                    </a:lnTo>
                    <a:lnTo>
                      <a:pt x="1616" y="208"/>
                    </a:lnTo>
                    <a:lnTo>
                      <a:pt x="1610" y="294"/>
                    </a:lnTo>
                    <a:lnTo>
                      <a:pt x="1602" y="379"/>
                    </a:lnTo>
                    <a:lnTo>
                      <a:pt x="1593" y="463"/>
                    </a:lnTo>
                    <a:lnTo>
                      <a:pt x="1581" y="545"/>
                    </a:lnTo>
                    <a:lnTo>
                      <a:pt x="1568" y="625"/>
                    </a:lnTo>
                    <a:lnTo>
                      <a:pt x="1552" y="704"/>
                    </a:lnTo>
                    <a:lnTo>
                      <a:pt x="1535" y="780"/>
                    </a:lnTo>
                    <a:lnTo>
                      <a:pt x="1516" y="855"/>
                    </a:lnTo>
                    <a:lnTo>
                      <a:pt x="1495" y="927"/>
                    </a:lnTo>
                    <a:lnTo>
                      <a:pt x="1472" y="997"/>
                    </a:lnTo>
                    <a:lnTo>
                      <a:pt x="1448" y="1065"/>
                    </a:lnTo>
                    <a:lnTo>
                      <a:pt x="1423" y="1130"/>
                    </a:lnTo>
                    <a:lnTo>
                      <a:pt x="1396" y="1193"/>
                    </a:lnTo>
                    <a:lnTo>
                      <a:pt x="1367" y="1253"/>
                    </a:lnTo>
                    <a:lnTo>
                      <a:pt x="1337" y="1310"/>
                    </a:lnTo>
                    <a:lnTo>
                      <a:pt x="1306" y="1364"/>
                    </a:lnTo>
                    <a:lnTo>
                      <a:pt x="1273" y="1416"/>
                    </a:lnTo>
                    <a:lnTo>
                      <a:pt x="1239" y="1464"/>
                    </a:lnTo>
                    <a:lnTo>
                      <a:pt x="1204" y="1509"/>
                    </a:lnTo>
                    <a:lnTo>
                      <a:pt x="1168" y="1550"/>
                    </a:lnTo>
                    <a:lnTo>
                      <a:pt x="1131" y="1589"/>
                    </a:lnTo>
                    <a:lnTo>
                      <a:pt x="1092" y="1623"/>
                    </a:lnTo>
                    <a:lnTo>
                      <a:pt x="1053" y="1654"/>
                    </a:lnTo>
                    <a:lnTo>
                      <a:pt x="1013" y="1681"/>
                    </a:lnTo>
                    <a:lnTo>
                      <a:pt x="972" y="1705"/>
                    </a:lnTo>
                    <a:lnTo>
                      <a:pt x="951" y="1715"/>
                    </a:lnTo>
                    <a:lnTo>
                      <a:pt x="930" y="1724"/>
                    </a:lnTo>
                    <a:lnTo>
                      <a:pt x="909" y="1732"/>
                    </a:lnTo>
                    <a:lnTo>
                      <a:pt x="888" y="1739"/>
                    </a:lnTo>
                    <a:lnTo>
                      <a:pt x="866" y="1745"/>
                    </a:lnTo>
                    <a:lnTo>
                      <a:pt x="844" y="1750"/>
                    </a:lnTo>
                    <a:lnTo>
                      <a:pt x="822" y="1754"/>
                    </a:lnTo>
                    <a:lnTo>
                      <a:pt x="800" y="1757"/>
                    </a:lnTo>
                    <a:lnTo>
                      <a:pt x="778" y="1758"/>
                    </a:lnTo>
                    <a:lnTo>
                      <a:pt x="756" y="1759"/>
                    </a:lnTo>
                    <a:lnTo>
                      <a:pt x="727" y="1758"/>
                    </a:lnTo>
                    <a:lnTo>
                      <a:pt x="697" y="1755"/>
                    </a:lnTo>
                    <a:lnTo>
                      <a:pt x="668" y="1750"/>
                    </a:lnTo>
                    <a:lnTo>
                      <a:pt x="639" y="1743"/>
                    </a:lnTo>
                    <a:lnTo>
                      <a:pt x="611" y="1734"/>
                    </a:lnTo>
                    <a:lnTo>
                      <a:pt x="582" y="1724"/>
                    </a:lnTo>
                    <a:lnTo>
                      <a:pt x="554" y="1711"/>
                    </a:lnTo>
                    <a:lnTo>
                      <a:pt x="526" y="1697"/>
                    </a:lnTo>
                    <a:lnTo>
                      <a:pt x="499" y="1681"/>
                    </a:lnTo>
                    <a:lnTo>
                      <a:pt x="472" y="1663"/>
                    </a:lnTo>
                    <a:lnTo>
                      <a:pt x="445" y="1643"/>
                    </a:lnTo>
                    <a:lnTo>
                      <a:pt x="418" y="1622"/>
                    </a:lnTo>
                    <a:lnTo>
                      <a:pt x="392" y="1599"/>
                    </a:lnTo>
                    <a:lnTo>
                      <a:pt x="366" y="1574"/>
                    </a:lnTo>
                    <a:lnTo>
                      <a:pt x="341" y="1547"/>
                    </a:lnTo>
                    <a:lnTo>
                      <a:pt x="317" y="1519"/>
                    </a:lnTo>
                    <a:lnTo>
                      <a:pt x="292" y="1489"/>
                    </a:lnTo>
                    <a:lnTo>
                      <a:pt x="268" y="1458"/>
                    </a:lnTo>
                    <a:lnTo>
                      <a:pt x="245" y="1425"/>
                    </a:lnTo>
                    <a:lnTo>
                      <a:pt x="223" y="1391"/>
                    </a:lnTo>
                    <a:lnTo>
                      <a:pt x="200" y="1355"/>
                    </a:lnTo>
                    <a:lnTo>
                      <a:pt x="179" y="1318"/>
                    </a:lnTo>
                    <a:lnTo>
                      <a:pt x="158" y="1279"/>
                    </a:lnTo>
                    <a:lnTo>
                      <a:pt x="138" y="1239"/>
                    </a:lnTo>
                    <a:lnTo>
                      <a:pt x="118" y="1197"/>
                    </a:lnTo>
                    <a:lnTo>
                      <a:pt x="99" y="1154"/>
                    </a:lnTo>
                    <a:lnTo>
                      <a:pt x="81" y="1110"/>
                    </a:lnTo>
                    <a:lnTo>
                      <a:pt x="63" y="1064"/>
                    </a:lnTo>
                    <a:lnTo>
                      <a:pt x="46" y="1017"/>
                    </a:lnTo>
                    <a:lnTo>
                      <a:pt x="30" y="969"/>
                    </a:lnTo>
                    <a:lnTo>
                      <a:pt x="15" y="920"/>
                    </a:lnTo>
                    <a:lnTo>
                      <a:pt x="0" y="86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28" name="Freeform 92"/>
              <p:cNvSpPr>
                <a:spLocks/>
              </p:cNvSpPr>
              <p:nvPr/>
            </p:nvSpPr>
            <p:spPr bwMode="auto">
              <a:xfrm>
                <a:off x="2148" y="2928"/>
                <a:ext cx="60" cy="87"/>
              </a:xfrm>
              <a:custGeom>
                <a:avLst/>
                <a:gdLst>
                  <a:gd name="T0" fmla="*/ 65 w 65"/>
                  <a:gd name="T1" fmla="*/ 87 h 104"/>
                  <a:gd name="T2" fmla="*/ 7 w 65"/>
                  <a:gd name="T3" fmla="*/ 0 h 104"/>
                  <a:gd name="T4" fmla="*/ 0 w 65"/>
                  <a:gd name="T5" fmla="*/ 104 h 104"/>
                  <a:gd name="T6" fmla="*/ 24 w 65"/>
                  <a:gd name="T7" fmla="*/ 66 h 104"/>
                  <a:gd name="T8" fmla="*/ 65 w 65"/>
                  <a:gd name="T9" fmla="*/ 8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4">
                    <a:moveTo>
                      <a:pt x="65" y="87"/>
                    </a:moveTo>
                    <a:lnTo>
                      <a:pt x="7" y="0"/>
                    </a:lnTo>
                    <a:lnTo>
                      <a:pt x="0" y="104"/>
                    </a:lnTo>
                    <a:lnTo>
                      <a:pt x="24" y="66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29" name="Freeform 93"/>
              <p:cNvSpPr>
                <a:spLocks/>
              </p:cNvSpPr>
              <p:nvPr/>
            </p:nvSpPr>
            <p:spPr bwMode="auto">
              <a:xfrm>
                <a:off x="2104" y="2440"/>
                <a:ext cx="1544" cy="1448"/>
              </a:xfrm>
              <a:custGeom>
                <a:avLst/>
                <a:gdLst>
                  <a:gd name="T0" fmla="*/ 1726 w 1728"/>
                  <a:gd name="T1" fmla="*/ 106 h 1728"/>
                  <a:gd name="T2" fmla="*/ 1717 w 1728"/>
                  <a:gd name="T3" fmla="*/ 279 h 1728"/>
                  <a:gd name="T4" fmla="*/ 1699 w 1728"/>
                  <a:gd name="T5" fmla="*/ 446 h 1728"/>
                  <a:gd name="T6" fmla="*/ 1673 w 1728"/>
                  <a:gd name="T7" fmla="*/ 607 h 1728"/>
                  <a:gd name="T8" fmla="*/ 1640 w 1728"/>
                  <a:gd name="T9" fmla="*/ 761 h 1728"/>
                  <a:gd name="T10" fmla="*/ 1600 w 1728"/>
                  <a:gd name="T11" fmla="*/ 906 h 1728"/>
                  <a:gd name="T12" fmla="*/ 1553 w 1728"/>
                  <a:gd name="T13" fmla="*/ 1042 h 1728"/>
                  <a:gd name="T14" fmla="*/ 1500 w 1728"/>
                  <a:gd name="T15" fmla="*/ 1169 h 1728"/>
                  <a:gd name="T16" fmla="*/ 1442 w 1728"/>
                  <a:gd name="T17" fmla="*/ 1285 h 1728"/>
                  <a:gd name="T18" fmla="*/ 1378 w 1728"/>
                  <a:gd name="T19" fmla="*/ 1389 h 1728"/>
                  <a:gd name="T20" fmla="*/ 1309 w 1728"/>
                  <a:gd name="T21" fmla="*/ 1481 h 1728"/>
                  <a:gd name="T22" fmla="*/ 1236 w 1728"/>
                  <a:gd name="T23" fmla="*/ 1560 h 1728"/>
                  <a:gd name="T24" fmla="*/ 1159 w 1728"/>
                  <a:gd name="T25" fmla="*/ 1625 h 1728"/>
                  <a:gd name="T26" fmla="*/ 1079 w 1728"/>
                  <a:gd name="T27" fmla="*/ 1674 h 1728"/>
                  <a:gd name="T28" fmla="*/ 1037 w 1728"/>
                  <a:gd name="T29" fmla="*/ 1693 h 1728"/>
                  <a:gd name="T30" fmla="*/ 995 w 1728"/>
                  <a:gd name="T31" fmla="*/ 1708 h 1728"/>
                  <a:gd name="T32" fmla="*/ 952 w 1728"/>
                  <a:gd name="T33" fmla="*/ 1719 h 1728"/>
                  <a:gd name="T34" fmla="*/ 908 w 1728"/>
                  <a:gd name="T35" fmla="*/ 1726 h 1728"/>
                  <a:gd name="T36" fmla="*/ 864 w 1728"/>
                  <a:gd name="T37" fmla="*/ 1728 h 1728"/>
                  <a:gd name="T38" fmla="*/ 820 w 1728"/>
                  <a:gd name="T39" fmla="*/ 1726 h 1728"/>
                  <a:gd name="T40" fmla="*/ 776 w 1728"/>
                  <a:gd name="T41" fmla="*/ 1719 h 1728"/>
                  <a:gd name="T42" fmla="*/ 732 w 1728"/>
                  <a:gd name="T43" fmla="*/ 1708 h 1728"/>
                  <a:gd name="T44" fmla="*/ 690 w 1728"/>
                  <a:gd name="T45" fmla="*/ 1693 h 1728"/>
                  <a:gd name="T46" fmla="*/ 648 w 1728"/>
                  <a:gd name="T47" fmla="*/ 1674 h 1728"/>
                  <a:gd name="T48" fmla="*/ 567 w 1728"/>
                  <a:gd name="T49" fmla="*/ 1623 h 1728"/>
                  <a:gd name="T50" fmla="*/ 490 w 1728"/>
                  <a:gd name="T51" fmla="*/ 1558 h 1728"/>
                  <a:gd name="T52" fmla="*/ 416 w 1728"/>
                  <a:gd name="T53" fmla="*/ 1478 h 1728"/>
                  <a:gd name="T54" fmla="*/ 347 w 1728"/>
                  <a:gd name="T55" fmla="*/ 1385 h 1728"/>
                  <a:gd name="T56" fmla="*/ 283 w 1728"/>
                  <a:gd name="T57" fmla="*/ 1279 h 1728"/>
                  <a:gd name="T58" fmla="*/ 225 w 1728"/>
                  <a:gd name="T59" fmla="*/ 1162 h 1728"/>
                  <a:gd name="T60" fmla="*/ 172 w 1728"/>
                  <a:gd name="T61" fmla="*/ 1034 h 1728"/>
                  <a:gd name="T62" fmla="*/ 125 w 1728"/>
                  <a:gd name="T63" fmla="*/ 896 h 1728"/>
                  <a:gd name="T64" fmla="*/ 85 w 1728"/>
                  <a:gd name="T65" fmla="*/ 749 h 1728"/>
                  <a:gd name="T66" fmla="*/ 52 w 1728"/>
                  <a:gd name="T67" fmla="*/ 594 h 1728"/>
                  <a:gd name="T68" fmla="*/ 27 w 1728"/>
                  <a:gd name="T69" fmla="*/ 432 h 1728"/>
                  <a:gd name="T70" fmla="*/ 10 w 1728"/>
                  <a:gd name="T71" fmla="*/ 263 h 1728"/>
                  <a:gd name="T72" fmla="*/ 1 w 1728"/>
                  <a:gd name="T73" fmla="*/ 89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8" h="1728">
                    <a:moveTo>
                      <a:pt x="1728" y="18"/>
                    </a:moveTo>
                    <a:lnTo>
                      <a:pt x="1726" y="106"/>
                    </a:lnTo>
                    <a:lnTo>
                      <a:pt x="1723" y="193"/>
                    </a:lnTo>
                    <a:lnTo>
                      <a:pt x="1717" y="279"/>
                    </a:lnTo>
                    <a:lnTo>
                      <a:pt x="1709" y="363"/>
                    </a:lnTo>
                    <a:lnTo>
                      <a:pt x="1699" y="446"/>
                    </a:lnTo>
                    <a:lnTo>
                      <a:pt x="1687" y="527"/>
                    </a:lnTo>
                    <a:lnTo>
                      <a:pt x="1673" y="607"/>
                    </a:lnTo>
                    <a:lnTo>
                      <a:pt x="1658" y="685"/>
                    </a:lnTo>
                    <a:lnTo>
                      <a:pt x="1640" y="761"/>
                    </a:lnTo>
                    <a:lnTo>
                      <a:pt x="1621" y="834"/>
                    </a:lnTo>
                    <a:lnTo>
                      <a:pt x="1600" y="906"/>
                    </a:lnTo>
                    <a:lnTo>
                      <a:pt x="1577" y="975"/>
                    </a:lnTo>
                    <a:lnTo>
                      <a:pt x="1553" y="1042"/>
                    </a:lnTo>
                    <a:lnTo>
                      <a:pt x="1528" y="1107"/>
                    </a:lnTo>
                    <a:lnTo>
                      <a:pt x="1500" y="1169"/>
                    </a:lnTo>
                    <a:lnTo>
                      <a:pt x="1472" y="1228"/>
                    </a:lnTo>
                    <a:lnTo>
                      <a:pt x="1442" y="1285"/>
                    </a:lnTo>
                    <a:lnTo>
                      <a:pt x="1411" y="1338"/>
                    </a:lnTo>
                    <a:lnTo>
                      <a:pt x="1378" y="1389"/>
                    </a:lnTo>
                    <a:lnTo>
                      <a:pt x="1344" y="1437"/>
                    </a:lnTo>
                    <a:lnTo>
                      <a:pt x="1309" y="1481"/>
                    </a:lnTo>
                    <a:lnTo>
                      <a:pt x="1273" y="1522"/>
                    </a:lnTo>
                    <a:lnTo>
                      <a:pt x="1236" y="1560"/>
                    </a:lnTo>
                    <a:lnTo>
                      <a:pt x="1198" y="1594"/>
                    </a:lnTo>
                    <a:lnTo>
                      <a:pt x="1159" y="1625"/>
                    </a:lnTo>
                    <a:lnTo>
                      <a:pt x="1119" y="1651"/>
                    </a:lnTo>
                    <a:lnTo>
                      <a:pt x="1079" y="1674"/>
                    </a:lnTo>
                    <a:lnTo>
                      <a:pt x="1058" y="1684"/>
                    </a:lnTo>
                    <a:lnTo>
                      <a:pt x="1037" y="1693"/>
                    </a:lnTo>
                    <a:lnTo>
                      <a:pt x="1016" y="1701"/>
                    </a:lnTo>
                    <a:lnTo>
                      <a:pt x="995" y="1708"/>
                    </a:lnTo>
                    <a:lnTo>
                      <a:pt x="973" y="1714"/>
                    </a:lnTo>
                    <a:lnTo>
                      <a:pt x="952" y="1719"/>
                    </a:lnTo>
                    <a:lnTo>
                      <a:pt x="930" y="1723"/>
                    </a:lnTo>
                    <a:lnTo>
                      <a:pt x="908" y="1726"/>
                    </a:lnTo>
                    <a:lnTo>
                      <a:pt x="886" y="1727"/>
                    </a:lnTo>
                    <a:lnTo>
                      <a:pt x="864" y="1728"/>
                    </a:lnTo>
                    <a:lnTo>
                      <a:pt x="842" y="1727"/>
                    </a:lnTo>
                    <a:lnTo>
                      <a:pt x="820" y="1726"/>
                    </a:lnTo>
                    <a:lnTo>
                      <a:pt x="798" y="1723"/>
                    </a:lnTo>
                    <a:lnTo>
                      <a:pt x="776" y="1719"/>
                    </a:lnTo>
                    <a:lnTo>
                      <a:pt x="754" y="1714"/>
                    </a:lnTo>
                    <a:lnTo>
                      <a:pt x="732" y="1708"/>
                    </a:lnTo>
                    <a:lnTo>
                      <a:pt x="711" y="1701"/>
                    </a:lnTo>
                    <a:lnTo>
                      <a:pt x="690" y="1693"/>
                    </a:lnTo>
                    <a:lnTo>
                      <a:pt x="669" y="1684"/>
                    </a:lnTo>
                    <a:lnTo>
                      <a:pt x="648" y="1674"/>
                    </a:lnTo>
                    <a:lnTo>
                      <a:pt x="607" y="1650"/>
                    </a:lnTo>
                    <a:lnTo>
                      <a:pt x="567" y="1623"/>
                    </a:lnTo>
                    <a:lnTo>
                      <a:pt x="528" y="1592"/>
                    </a:lnTo>
                    <a:lnTo>
                      <a:pt x="490" y="1558"/>
                    </a:lnTo>
                    <a:lnTo>
                      <a:pt x="452" y="1519"/>
                    </a:lnTo>
                    <a:lnTo>
                      <a:pt x="416" y="1478"/>
                    </a:lnTo>
                    <a:lnTo>
                      <a:pt x="381" y="1433"/>
                    </a:lnTo>
                    <a:lnTo>
                      <a:pt x="347" y="1385"/>
                    </a:lnTo>
                    <a:lnTo>
                      <a:pt x="315" y="1333"/>
                    </a:lnTo>
                    <a:lnTo>
                      <a:pt x="283" y="1279"/>
                    </a:lnTo>
                    <a:lnTo>
                      <a:pt x="253" y="1222"/>
                    </a:lnTo>
                    <a:lnTo>
                      <a:pt x="225" y="1162"/>
                    </a:lnTo>
                    <a:lnTo>
                      <a:pt x="197" y="1099"/>
                    </a:lnTo>
                    <a:lnTo>
                      <a:pt x="172" y="1034"/>
                    </a:lnTo>
                    <a:lnTo>
                      <a:pt x="148" y="966"/>
                    </a:lnTo>
                    <a:lnTo>
                      <a:pt x="125" y="896"/>
                    </a:lnTo>
                    <a:lnTo>
                      <a:pt x="104" y="824"/>
                    </a:lnTo>
                    <a:lnTo>
                      <a:pt x="85" y="749"/>
                    </a:lnTo>
                    <a:lnTo>
                      <a:pt x="68" y="673"/>
                    </a:lnTo>
                    <a:lnTo>
                      <a:pt x="52" y="594"/>
                    </a:lnTo>
                    <a:lnTo>
                      <a:pt x="39" y="514"/>
                    </a:lnTo>
                    <a:lnTo>
                      <a:pt x="27" y="432"/>
                    </a:lnTo>
                    <a:lnTo>
                      <a:pt x="18" y="348"/>
                    </a:lnTo>
                    <a:lnTo>
                      <a:pt x="10" y="263"/>
                    </a:lnTo>
                    <a:lnTo>
                      <a:pt x="4" y="177"/>
                    </a:lnTo>
                    <a:lnTo>
                      <a:pt x="1" y="89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0" name="Freeform 94"/>
              <p:cNvSpPr>
                <a:spLocks/>
              </p:cNvSpPr>
              <p:nvPr/>
            </p:nvSpPr>
            <p:spPr bwMode="auto">
              <a:xfrm>
                <a:off x="2184" y="2039"/>
                <a:ext cx="1353" cy="250"/>
              </a:xfrm>
              <a:custGeom>
                <a:avLst/>
                <a:gdLst>
                  <a:gd name="T0" fmla="*/ 0 w 1506"/>
                  <a:gd name="T1" fmla="*/ 298 h 298"/>
                  <a:gd name="T2" fmla="*/ 43 w 1506"/>
                  <a:gd name="T3" fmla="*/ 263 h 298"/>
                  <a:gd name="T4" fmla="*/ 86 w 1506"/>
                  <a:gd name="T5" fmla="*/ 230 h 298"/>
                  <a:gd name="T6" fmla="*/ 131 w 1506"/>
                  <a:gd name="T7" fmla="*/ 199 h 298"/>
                  <a:gd name="T8" fmla="*/ 176 w 1506"/>
                  <a:gd name="T9" fmla="*/ 170 h 298"/>
                  <a:gd name="T10" fmla="*/ 223 w 1506"/>
                  <a:gd name="T11" fmla="*/ 143 h 298"/>
                  <a:gd name="T12" fmla="*/ 270 w 1506"/>
                  <a:gd name="T13" fmla="*/ 119 h 298"/>
                  <a:gd name="T14" fmla="*/ 318 w 1506"/>
                  <a:gd name="T15" fmla="*/ 97 h 298"/>
                  <a:gd name="T16" fmla="*/ 367 w 1506"/>
                  <a:gd name="T17" fmla="*/ 77 h 298"/>
                  <a:gd name="T18" fmla="*/ 416 w 1506"/>
                  <a:gd name="T19" fmla="*/ 59 h 298"/>
                  <a:gd name="T20" fmla="*/ 467 w 1506"/>
                  <a:gd name="T21" fmla="*/ 43 h 298"/>
                  <a:gd name="T22" fmla="*/ 517 w 1506"/>
                  <a:gd name="T23" fmla="*/ 30 h 298"/>
                  <a:gd name="T24" fmla="*/ 568 w 1506"/>
                  <a:gd name="T25" fmla="*/ 19 h 298"/>
                  <a:gd name="T26" fmla="*/ 620 w 1506"/>
                  <a:gd name="T27" fmla="*/ 11 h 298"/>
                  <a:gd name="T28" fmla="*/ 671 w 1506"/>
                  <a:gd name="T29" fmla="*/ 5 h 298"/>
                  <a:gd name="T30" fmla="*/ 724 w 1506"/>
                  <a:gd name="T31" fmla="*/ 1 h 298"/>
                  <a:gd name="T32" fmla="*/ 776 w 1506"/>
                  <a:gd name="T33" fmla="*/ 0 h 298"/>
                  <a:gd name="T34" fmla="*/ 825 w 1506"/>
                  <a:gd name="T35" fmla="*/ 1 h 298"/>
                  <a:gd name="T36" fmla="*/ 873 w 1506"/>
                  <a:gd name="T37" fmla="*/ 4 h 298"/>
                  <a:gd name="T38" fmla="*/ 922 w 1506"/>
                  <a:gd name="T39" fmla="*/ 10 h 298"/>
                  <a:gd name="T40" fmla="*/ 970 w 1506"/>
                  <a:gd name="T41" fmla="*/ 17 h 298"/>
                  <a:gd name="T42" fmla="*/ 1017 w 1506"/>
                  <a:gd name="T43" fmla="*/ 26 h 298"/>
                  <a:gd name="T44" fmla="*/ 1065 w 1506"/>
                  <a:gd name="T45" fmla="*/ 38 h 298"/>
                  <a:gd name="T46" fmla="*/ 1111 w 1506"/>
                  <a:gd name="T47" fmla="*/ 51 h 298"/>
                  <a:gd name="T48" fmla="*/ 1158 w 1506"/>
                  <a:gd name="T49" fmla="*/ 67 h 298"/>
                  <a:gd name="T50" fmla="*/ 1204 w 1506"/>
                  <a:gd name="T51" fmla="*/ 84 h 298"/>
                  <a:gd name="T52" fmla="*/ 1249 w 1506"/>
                  <a:gd name="T53" fmla="*/ 104 h 298"/>
                  <a:gd name="T54" fmla="*/ 1294 w 1506"/>
                  <a:gd name="T55" fmla="*/ 125 h 298"/>
                  <a:gd name="T56" fmla="*/ 1338 w 1506"/>
                  <a:gd name="T57" fmla="*/ 149 h 298"/>
                  <a:gd name="T58" fmla="*/ 1381 w 1506"/>
                  <a:gd name="T59" fmla="*/ 174 h 298"/>
                  <a:gd name="T60" fmla="*/ 1424 w 1506"/>
                  <a:gd name="T61" fmla="*/ 201 h 298"/>
                  <a:gd name="T62" fmla="*/ 1465 w 1506"/>
                  <a:gd name="T63" fmla="*/ 230 h 298"/>
                  <a:gd name="T64" fmla="*/ 1506 w 1506"/>
                  <a:gd name="T65" fmla="*/ 2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6" h="298">
                    <a:moveTo>
                      <a:pt x="0" y="298"/>
                    </a:moveTo>
                    <a:lnTo>
                      <a:pt x="43" y="263"/>
                    </a:lnTo>
                    <a:lnTo>
                      <a:pt x="86" y="230"/>
                    </a:lnTo>
                    <a:lnTo>
                      <a:pt x="131" y="199"/>
                    </a:lnTo>
                    <a:lnTo>
                      <a:pt x="176" y="170"/>
                    </a:lnTo>
                    <a:lnTo>
                      <a:pt x="223" y="143"/>
                    </a:lnTo>
                    <a:lnTo>
                      <a:pt x="270" y="119"/>
                    </a:lnTo>
                    <a:lnTo>
                      <a:pt x="318" y="97"/>
                    </a:lnTo>
                    <a:lnTo>
                      <a:pt x="367" y="77"/>
                    </a:lnTo>
                    <a:lnTo>
                      <a:pt x="416" y="59"/>
                    </a:lnTo>
                    <a:lnTo>
                      <a:pt x="467" y="43"/>
                    </a:lnTo>
                    <a:lnTo>
                      <a:pt x="517" y="30"/>
                    </a:lnTo>
                    <a:lnTo>
                      <a:pt x="568" y="19"/>
                    </a:lnTo>
                    <a:lnTo>
                      <a:pt x="620" y="11"/>
                    </a:lnTo>
                    <a:lnTo>
                      <a:pt x="671" y="5"/>
                    </a:lnTo>
                    <a:lnTo>
                      <a:pt x="724" y="1"/>
                    </a:lnTo>
                    <a:lnTo>
                      <a:pt x="776" y="0"/>
                    </a:lnTo>
                    <a:lnTo>
                      <a:pt x="825" y="1"/>
                    </a:lnTo>
                    <a:lnTo>
                      <a:pt x="873" y="4"/>
                    </a:lnTo>
                    <a:lnTo>
                      <a:pt x="922" y="10"/>
                    </a:lnTo>
                    <a:lnTo>
                      <a:pt x="970" y="17"/>
                    </a:lnTo>
                    <a:lnTo>
                      <a:pt x="1017" y="26"/>
                    </a:lnTo>
                    <a:lnTo>
                      <a:pt x="1065" y="38"/>
                    </a:lnTo>
                    <a:lnTo>
                      <a:pt x="1111" y="51"/>
                    </a:lnTo>
                    <a:lnTo>
                      <a:pt x="1158" y="67"/>
                    </a:lnTo>
                    <a:lnTo>
                      <a:pt x="1204" y="84"/>
                    </a:lnTo>
                    <a:lnTo>
                      <a:pt x="1249" y="104"/>
                    </a:lnTo>
                    <a:lnTo>
                      <a:pt x="1294" y="125"/>
                    </a:lnTo>
                    <a:lnTo>
                      <a:pt x="1338" y="149"/>
                    </a:lnTo>
                    <a:lnTo>
                      <a:pt x="1381" y="174"/>
                    </a:lnTo>
                    <a:lnTo>
                      <a:pt x="1424" y="201"/>
                    </a:lnTo>
                    <a:lnTo>
                      <a:pt x="1465" y="230"/>
                    </a:lnTo>
                    <a:lnTo>
                      <a:pt x="1506" y="261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1" name="Freeform 95"/>
              <p:cNvSpPr>
                <a:spLocks/>
              </p:cNvSpPr>
              <p:nvPr/>
            </p:nvSpPr>
            <p:spPr bwMode="auto">
              <a:xfrm>
                <a:off x="1056" y="1104"/>
                <a:ext cx="960" cy="1157"/>
              </a:xfrm>
              <a:custGeom>
                <a:avLst/>
                <a:gdLst>
                  <a:gd name="T0" fmla="*/ 576 w 576"/>
                  <a:gd name="T1" fmla="*/ 533 h 533"/>
                  <a:gd name="T2" fmla="*/ 535 w 576"/>
                  <a:gd name="T3" fmla="*/ 512 h 533"/>
                  <a:gd name="T4" fmla="*/ 495 w 576"/>
                  <a:gd name="T5" fmla="*/ 488 h 533"/>
                  <a:gd name="T6" fmla="*/ 455 w 576"/>
                  <a:gd name="T7" fmla="*/ 464 h 533"/>
                  <a:gd name="T8" fmla="*/ 415 w 576"/>
                  <a:gd name="T9" fmla="*/ 437 h 533"/>
                  <a:gd name="T10" fmla="*/ 377 w 576"/>
                  <a:gd name="T11" fmla="*/ 409 h 533"/>
                  <a:gd name="T12" fmla="*/ 339 w 576"/>
                  <a:gd name="T13" fmla="*/ 379 h 533"/>
                  <a:gd name="T14" fmla="*/ 301 w 576"/>
                  <a:gd name="T15" fmla="*/ 348 h 533"/>
                  <a:gd name="T16" fmla="*/ 265 w 576"/>
                  <a:gd name="T17" fmla="*/ 315 h 533"/>
                  <a:gd name="T18" fmla="*/ 229 w 576"/>
                  <a:gd name="T19" fmla="*/ 281 h 533"/>
                  <a:gd name="T20" fmla="*/ 194 w 576"/>
                  <a:gd name="T21" fmla="*/ 245 h 533"/>
                  <a:gd name="T22" fmla="*/ 159 w 576"/>
                  <a:gd name="T23" fmla="*/ 208 h 533"/>
                  <a:gd name="T24" fmla="*/ 126 w 576"/>
                  <a:gd name="T25" fmla="*/ 169 h 533"/>
                  <a:gd name="T26" fmla="*/ 93 w 576"/>
                  <a:gd name="T27" fmla="*/ 129 h 533"/>
                  <a:gd name="T28" fmla="*/ 61 w 576"/>
                  <a:gd name="T29" fmla="*/ 87 h 533"/>
                  <a:gd name="T30" fmla="*/ 30 w 576"/>
                  <a:gd name="T31" fmla="*/ 44 h 533"/>
                  <a:gd name="T32" fmla="*/ 0 w 576"/>
                  <a:gd name="T33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6" h="533">
                    <a:moveTo>
                      <a:pt x="576" y="533"/>
                    </a:moveTo>
                    <a:lnTo>
                      <a:pt x="535" y="512"/>
                    </a:lnTo>
                    <a:lnTo>
                      <a:pt x="495" y="488"/>
                    </a:lnTo>
                    <a:lnTo>
                      <a:pt x="455" y="464"/>
                    </a:lnTo>
                    <a:lnTo>
                      <a:pt x="415" y="437"/>
                    </a:lnTo>
                    <a:lnTo>
                      <a:pt x="377" y="409"/>
                    </a:lnTo>
                    <a:lnTo>
                      <a:pt x="339" y="379"/>
                    </a:lnTo>
                    <a:lnTo>
                      <a:pt x="301" y="348"/>
                    </a:lnTo>
                    <a:lnTo>
                      <a:pt x="265" y="315"/>
                    </a:lnTo>
                    <a:lnTo>
                      <a:pt x="229" y="281"/>
                    </a:lnTo>
                    <a:lnTo>
                      <a:pt x="194" y="245"/>
                    </a:lnTo>
                    <a:lnTo>
                      <a:pt x="159" y="208"/>
                    </a:lnTo>
                    <a:lnTo>
                      <a:pt x="126" y="169"/>
                    </a:lnTo>
                    <a:lnTo>
                      <a:pt x="93" y="129"/>
                    </a:lnTo>
                    <a:lnTo>
                      <a:pt x="61" y="87"/>
                    </a:lnTo>
                    <a:lnTo>
                      <a:pt x="30" y="44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2" name="Freeform 96"/>
              <p:cNvSpPr>
                <a:spLocks/>
              </p:cNvSpPr>
              <p:nvPr/>
            </p:nvSpPr>
            <p:spPr bwMode="auto">
              <a:xfrm>
                <a:off x="768" y="1584"/>
                <a:ext cx="1249" cy="696"/>
              </a:xfrm>
              <a:custGeom>
                <a:avLst/>
                <a:gdLst>
                  <a:gd name="T0" fmla="*/ 803 w 803"/>
                  <a:gd name="T1" fmla="*/ 241 h 241"/>
                  <a:gd name="T2" fmla="*/ 750 w 803"/>
                  <a:gd name="T3" fmla="*/ 240 h 241"/>
                  <a:gd name="T4" fmla="*/ 698 w 803"/>
                  <a:gd name="T5" fmla="*/ 237 h 241"/>
                  <a:gd name="T6" fmla="*/ 645 w 803"/>
                  <a:gd name="T7" fmla="*/ 232 h 241"/>
                  <a:gd name="T8" fmla="*/ 593 w 803"/>
                  <a:gd name="T9" fmla="*/ 226 h 241"/>
                  <a:gd name="T10" fmla="*/ 541 w 803"/>
                  <a:gd name="T11" fmla="*/ 217 h 241"/>
                  <a:gd name="T12" fmla="*/ 490 w 803"/>
                  <a:gd name="T13" fmla="*/ 206 h 241"/>
                  <a:gd name="T14" fmla="*/ 438 w 803"/>
                  <a:gd name="T15" fmla="*/ 194 h 241"/>
                  <a:gd name="T16" fmla="*/ 388 w 803"/>
                  <a:gd name="T17" fmla="*/ 180 h 241"/>
                  <a:gd name="T18" fmla="*/ 337 w 803"/>
                  <a:gd name="T19" fmla="*/ 164 h 241"/>
                  <a:gd name="T20" fmla="*/ 287 w 803"/>
                  <a:gd name="T21" fmla="*/ 146 h 241"/>
                  <a:gd name="T22" fmla="*/ 238 w 803"/>
                  <a:gd name="T23" fmla="*/ 126 h 241"/>
                  <a:gd name="T24" fmla="*/ 189 w 803"/>
                  <a:gd name="T25" fmla="*/ 104 h 241"/>
                  <a:gd name="T26" fmla="*/ 141 w 803"/>
                  <a:gd name="T27" fmla="*/ 81 h 241"/>
                  <a:gd name="T28" fmla="*/ 93 w 803"/>
                  <a:gd name="T29" fmla="*/ 56 h 241"/>
                  <a:gd name="T30" fmla="*/ 46 w 803"/>
                  <a:gd name="T31" fmla="*/ 29 h 241"/>
                  <a:gd name="T32" fmla="*/ 0 w 80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3" h="241">
                    <a:moveTo>
                      <a:pt x="803" y="241"/>
                    </a:moveTo>
                    <a:lnTo>
                      <a:pt x="750" y="240"/>
                    </a:lnTo>
                    <a:lnTo>
                      <a:pt x="698" y="237"/>
                    </a:lnTo>
                    <a:lnTo>
                      <a:pt x="645" y="232"/>
                    </a:lnTo>
                    <a:lnTo>
                      <a:pt x="593" y="226"/>
                    </a:lnTo>
                    <a:lnTo>
                      <a:pt x="541" y="217"/>
                    </a:lnTo>
                    <a:lnTo>
                      <a:pt x="490" y="206"/>
                    </a:lnTo>
                    <a:lnTo>
                      <a:pt x="438" y="194"/>
                    </a:lnTo>
                    <a:lnTo>
                      <a:pt x="388" y="180"/>
                    </a:lnTo>
                    <a:lnTo>
                      <a:pt x="337" y="164"/>
                    </a:lnTo>
                    <a:lnTo>
                      <a:pt x="287" y="146"/>
                    </a:lnTo>
                    <a:lnTo>
                      <a:pt x="238" y="126"/>
                    </a:lnTo>
                    <a:lnTo>
                      <a:pt x="189" y="104"/>
                    </a:lnTo>
                    <a:lnTo>
                      <a:pt x="141" y="81"/>
                    </a:lnTo>
                    <a:lnTo>
                      <a:pt x="93" y="56"/>
                    </a:lnTo>
                    <a:lnTo>
                      <a:pt x="46" y="29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3" name="Freeform 97"/>
              <p:cNvSpPr>
                <a:spLocks/>
              </p:cNvSpPr>
              <p:nvPr/>
            </p:nvSpPr>
            <p:spPr bwMode="auto">
              <a:xfrm>
                <a:off x="1864" y="1677"/>
                <a:ext cx="195" cy="563"/>
              </a:xfrm>
              <a:custGeom>
                <a:avLst/>
                <a:gdLst>
                  <a:gd name="T0" fmla="*/ 217 w 217"/>
                  <a:gd name="T1" fmla="*/ 673 h 673"/>
                  <a:gd name="T2" fmla="*/ 200 w 217"/>
                  <a:gd name="T3" fmla="*/ 646 h 673"/>
                  <a:gd name="T4" fmla="*/ 184 w 217"/>
                  <a:gd name="T5" fmla="*/ 616 h 673"/>
                  <a:gd name="T6" fmla="*/ 168 w 217"/>
                  <a:gd name="T7" fmla="*/ 584 h 673"/>
                  <a:gd name="T8" fmla="*/ 152 w 217"/>
                  <a:gd name="T9" fmla="*/ 550 h 673"/>
                  <a:gd name="T10" fmla="*/ 137 w 217"/>
                  <a:gd name="T11" fmla="*/ 514 h 673"/>
                  <a:gd name="T12" fmla="*/ 122 w 217"/>
                  <a:gd name="T13" fmla="*/ 476 h 673"/>
                  <a:gd name="T14" fmla="*/ 108 w 217"/>
                  <a:gd name="T15" fmla="*/ 437 h 673"/>
                  <a:gd name="T16" fmla="*/ 94 w 217"/>
                  <a:gd name="T17" fmla="*/ 395 h 673"/>
                  <a:gd name="T18" fmla="*/ 80 w 217"/>
                  <a:gd name="T19" fmla="*/ 352 h 673"/>
                  <a:gd name="T20" fmla="*/ 67 w 217"/>
                  <a:gd name="T21" fmla="*/ 306 h 673"/>
                  <a:gd name="T22" fmla="*/ 55 w 217"/>
                  <a:gd name="T23" fmla="*/ 259 h 673"/>
                  <a:gd name="T24" fmla="*/ 43 w 217"/>
                  <a:gd name="T25" fmla="*/ 211 h 673"/>
                  <a:gd name="T26" fmla="*/ 31 w 217"/>
                  <a:gd name="T27" fmla="*/ 160 h 673"/>
                  <a:gd name="T28" fmla="*/ 20 w 217"/>
                  <a:gd name="T29" fmla="*/ 108 h 673"/>
                  <a:gd name="T30" fmla="*/ 10 w 217"/>
                  <a:gd name="T31" fmla="*/ 55 h 673"/>
                  <a:gd name="T32" fmla="*/ 0 w 217"/>
                  <a:gd name="T33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673">
                    <a:moveTo>
                      <a:pt x="217" y="673"/>
                    </a:moveTo>
                    <a:lnTo>
                      <a:pt x="200" y="646"/>
                    </a:lnTo>
                    <a:lnTo>
                      <a:pt x="184" y="616"/>
                    </a:lnTo>
                    <a:lnTo>
                      <a:pt x="168" y="584"/>
                    </a:lnTo>
                    <a:lnTo>
                      <a:pt x="152" y="550"/>
                    </a:lnTo>
                    <a:lnTo>
                      <a:pt x="137" y="514"/>
                    </a:lnTo>
                    <a:lnTo>
                      <a:pt x="122" y="476"/>
                    </a:lnTo>
                    <a:lnTo>
                      <a:pt x="108" y="437"/>
                    </a:lnTo>
                    <a:lnTo>
                      <a:pt x="94" y="395"/>
                    </a:lnTo>
                    <a:lnTo>
                      <a:pt x="80" y="352"/>
                    </a:lnTo>
                    <a:lnTo>
                      <a:pt x="67" y="306"/>
                    </a:lnTo>
                    <a:lnTo>
                      <a:pt x="55" y="259"/>
                    </a:lnTo>
                    <a:lnTo>
                      <a:pt x="43" y="211"/>
                    </a:lnTo>
                    <a:lnTo>
                      <a:pt x="31" y="160"/>
                    </a:lnTo>
                    <a:lnTo>
                      <a:pt x="20" y="108"/>
                    </a:lnTo>
                    <a:lnTo>
                      <a:pt x="10" y="55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4" name="Freeform 98"/>
              <p:cNvSpPr>
                <a:spLocks/>
              </p:cNvSpPr>
              <p:nvPr/>
            </p:nvSpPr>
            <p:spPr bwMode="auto">
              <a:xfrm>
                <a:off x="2629" y="2365"/>
                <a:ext cx="934" cy="132"/>
              </a:xfrm>
              <a:custGeom>
                <a:avLst/>
                <a:gdLst>
                  <a:gd name="T0" fmla="*/ 1089 w 1089"/>
                  <a:gd name="T1" fmla="*/ 0 h 114"/>
                  <a:gd name="T2" fmla="*/ 1002 w 1089"/>
                  <a:gd name="T3" fmla="*/ 26 h 114"/>
                  <a:gd name="T4" fmla="*/ 912 w 1089"/>
                  <a:gd name="T5" fmla="*/ 49 h 114"/>
                  <a:gd name="T6" fmla="*/ 820 w 1089"/>
                  <a:gd name="T7" fmla="*/ 69 h 114"/>
                  <a:gd name="T8" fmla="*/ 726 w 1089"/>
                  <a:gd name="T9" fmla="*/ 85 h 114"/>
                  <a:gd name="T10" fmla="*/ 630 w 1089"/>
                  <a:gd name="T11" fmla="*/ 98 h 114"/>
                  <a:gd name="T12" fmla="*/ 532 w 1089"/>
                  <a:gd name="T13" fmla="*/ 107 h 114"/>
                  <a:gd name="T14" fmla="*/ 434 w 1089"/>
                  <a:gd name="T15" fmla="*/ 112 h 114"/>
                  <a:gd name="T16" fmla="*/ 335 w 1089"/>
                  <a:gd name="T17" fmla="*/ 114 h 114"/>
                  <a:gd name="T18" fmla="*/ 250 w 1089"/>
                  <a:gd name="T19" fmla="*/ 113 h 114"/>
                  <a:gd name="T20" fmla="*/ 166 w 1089"/>
                  <a:gd name="T21" fmla="*/ 109 h 114"/>
                  <a:gd name="T22" fmla="*/ 83 w 1089"/>
                  <a:gd name="T23" fmla="*/ 102 h 114"/>
                  <a:gd name="T24" fmla="*/ 0 w 1089"/>
                  <a:gd name="T25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9" h="114">
                    <a:moveTo>
                      <a:pt x="1089" y="0"/>
                    </a:moveTo>
                    <a:lnTo>
                      <a:pt x="1002" y="26"/>
                    </a:lnTo>
                    <a:lnTo>
                      <a:pt x="912" y="49"/>
                    </a:lnTo>
                    <a:lnTo>
                      <a:pt x="820" y="69"/>
                    </a:lnTo>
                    <a:lnTo>
                      <a:pt x="726" y="85"/>
                    </a:lnTo>
                    <a:lnTo>
                      <a:pt x="630" y="98"/>
                    </a:lnTo>
                    <a:lnTo>
                      <a:pt x="532" y="107"/>
                    </a:lnTo>
                    <a:lnTo>
                      <a:pt x="434" y="112"/>
                    </a:lnTo>
                    <a:lnTo>
                      <a:pt x="335" y="114"/>
                    </a:lnTo>
                    <a:lnTo>
                      <a:pt x="250" y="113"/>
                    </a:lnTo>
                    <a:lnTo>
                      <a:pt x="166" y="109"/>
                    </a:lnTo>
                    <a:lnTo>
                      <a:pt x="83" y="102"/>
                    </a:lnTo>
                    <a:lnTo>
                      <a:pt x="0" y="92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5" name="Freeform 99"/>
              <p:cNvSpPr>
                <a:spLocks/>
              </p:cNvSpPr>
              <p:nvPr/>
            </p:nvSpPr>
            <p:spPr bwMode="auto">
              <a:xfrm>
                <a:off x="2592" y="2439"/>
                <a:ext cx="88" cy="76"/>
              </a:xfrm>
              <a:custGeom>
                <a:avLst/>
                <a:gdLst>
                  <a:gd name="T0" fmla="*/ 103 w 103"/>
                  <a:gd name="T1" fmla="*/ 0 h 66"/>
                  <a:gd name="T2" fmla="*/ 0 w 103"/>
                  <a:gd name="T3" fmla="*/ 19 h 66"/>
                  <a:gd name="T4" fmla="*/ 93 w 103"/>
                  <a:gd name="T5" fmla="*/ 66 h 66"/>
                  <a:gd name="T6" fmla="*/ 67 w 103"/>
                  <a:gd name="T7" fmla="*/ 29 h 66"/>
                  <a:gd name="T8" fmla="*/ 103 w 10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6">
                    <a:moveTo>
                      <a:pt x="103" y="0"/>
                    </a:moveTo>
                    <a:lnTo>
                      <a:pt x="0" y="19"/>
                    </a:lnTo>
                    <a:lnTo>
                      <a:pt x="93" y="66"/>
                    </a:lnTo>
                    <a:lnTo>
                      <a:pt x="67" y="2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6" name="Freeform 100"/>
              <p:cNvSpPr>
                <a:spLocks/>
              </p:cNvSpPr>
              <p:nvPr/>
            </p:nvSpPr>
            <p:spPr bwMode="auto">
              <a:xfrm>
                <a:off x="3703" y="1210"/>
                <a:ext cx="770" cy="1043"/>
              </a:xfrm>
              <a:custGeom>
                <a:avLst/>
                <a:gdLst>
                  <a:gd name="T0" fmla="*/ 858 w 858"/>
                  <a:gd name="T1" fmla="*/ 0 h 1246"/>
                  <a:gd name="T2" fmla="*/ 855 w 858"/>
                  <a:gd name="T3" fmla="*/ 52 h 1246"/>
                  <a:gd name="T4" fmla="*/ 850 w 858"/>
                  <a:gd name="T5" fmla="*/ 103 h 1246"/>
                  <a:gd name="T6" fmla="*/ 843 w 858"/>
                  <a:gd name="T7" fmla="*/ 154 h 1246"/>
                  <a:gd name="T8" fmla="*/ 834 w 858"/>
                  <a:gd name="T9" fmla="*/ 205 h 1246"/>
                  <a:gd name="T10" fmla="*/ 824 w 858"/>
                  <a:gd name="T11" fmla="*/ 255 h 1246"/>
                  <a:gd name="T12" fmla="*/ 812 w 858"/>
                  <a:gd name="T13" fmla="*/ 304 h 1246"/>
                  <a:gd name="T14" fmla="*/ 799 w 858"/>
                  <a:gd name="T15" fmla="*/ 352 h 1246"/>
                  <a:gd name="T16" fmla="*/ 783 w 858"/>
                  <a:gd name="T17" fmla="*/ 400 h 1246"/>
                  <a:gd name="T18" fmla="*/ 766 w 858"/>
                  <a:gd name="T19" fmla="*/ 448 h 1246"/>
                  <a:gd name="T20" fmla="*/ 748 w 858"/>
                  <a:gd name="T21" fmla="*/ 494 h 1246"/>
                  <a:gd name="T22" fmla="*/ 728 w 858"/>
                  <a:gd name="T23" fmla="*/ 540 h 1246"/>
                  <a:gd name="T24" fmla="*/ 707 w 858"/>
                  <a:gd name="T25" fmla="*/ 585 h 1246"/>
                  <a:gd name="T26" fmla="*/ 684 w 858"/>
                  <a:gd name="T27" fmla="*/ 629 h 1246"/>
                  <a:gd name="T28" fmla="*/ 659 w 858"/>
                  <a:gd name="T29" fmla="*/ 672 h 1246"/>
                  <a:gd name="T30" fmla="*/ 633 w 858"/>
                  <a:gd name="T31" fmla="*/ 714 h 1246"/>
                  <a:gd name="T32" fmla="*/ 606 w 858"/>
                  <a:gd name="T33" fmla="*/ 755 h 1246"/>
                  <a:gd name="T34" fmla="*/ 577 w 858"/>
                  <a:gd name="T35" fmla="*/ 796 h 1246"/>
                  <a:gd name="T36" fmla="*/ 547 w 858"/>
                  <a:gd name="T37" fmla="*/ 835 h 1246"/>
                  <a:gd name="T38" fmla="*/ 516 w 858"/>
                  <a:gd name="T39" fmla="*/ 873 h 1246"/>
                  <a:gd name="T40" fmla="*/ 483 w 858"/>
                  <a:gd name="T41" fmla="*/ 909 h 1246"/>
                  <a:gd name="T42" fmla="*/ 449 w 858"/>
                  <a:gd name="T43" fmla="*/ 945 h 1246"/>
                  <a:gd name="T44" fmla="*/ 414 w 858"/>
                  <a:gd name="T45" fmla="*/ 979 h 1246"/>
                  <a:gd name="T46" fmla="*/ 378 w 858"/>
                  <a:gd name="T47" fmla="*/ 1012 h 1246"/>
                  <a:gd name="T48" fmla="*/ 340 w 858"/>
                  <a:gd name="T49" fmla="*/ 1044 h 1246"/>
                  <a:gd name="T50" fmla="*/ 302 w 858"/>
                  <a:gd name="T51" fmla="*/ 1075 h 1246"/>
                  <a:gd name="T52" fmla="*/ 262 w 858"/>
                  <a:gd name="T53" fmla="*/ 1104 h 1246"/>
                  <a:gd name="T54" fmla="*/ 221 w 858"/>
                  <a:gd name="T55" fmla="*/ 1131 h 1246"/>
                  <a:gd name="T56" fmla="*/ 179 w 858"/>
                  <a:gd name="T57" fmla="*/ 1157 h 1246"/>
                  <a:gd name="T58" fmla="*/ 135 w 858"/>
                  <a:gd name="T59" fmla="*/ 1182 h 1246"/>
                  <a:gd name="T60" fmla="*/ 91 w 858"/>
                  <a:gd name="T61" fmla="*/ 1205 h 1246"/>
                  <a:gd name="T62" fmla="*/ 46 w 858"/>
                  <a:gd name="T63" fmla="*/ 1226 h 1246"/>
                  <a:gd name="T64" fmla="*/ 0 w 858"/>
                  <a:gd name="T65" fmla="*/ 1246 h 1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8" h="1246">
                    <a:moveTo>
                      <a:pt x="858" y="0"/>
                    </a:moveTo>
                    <a:lnTo>
                      <a:pt x="855" y="52"/>
                    </a:lnTo>
                    <a:lnTo>
                      <a:pt x="850" y="103"/>
                    </a:lnTo>
                    <a:lnTo>
                      <a:pt x="843" y="154"/>
                    </a:lnTo>
                    <a:lnTo>
                      <a:pt x="834" y="205"/>
                    </a:lnTo>
                    <a:lnTo>
                      <a:pt x="824" y="255"/>
                    </a:lnTo>
                    <a:lnTo>
                      <a:pt x="812" y="304"/>
                    </a:lnTo>
                    <a:lnTo>
                      <a:pt x="799" y="352"/>
                    </a:lnTo>
                    <a:lnTo>
                      <a:pt x="783" y="400"/>
                    </a:lnTo>
                    <a:lnTo>
                      <a:pt x="766" y="448"/>
                    </a:lnTo>
                    <a:lnTo>
                      <a:pt x="748" y="494"/>
                    </a:lnTo>
                    <a:lnTo>
                      <a:pt x="728" y="540"/>
                    </a:lnTo>
                    <a:lnTo>
                      <a:pt x="707" y="585"/>
                    </a:lnTo>
                    <a:lnTo>
                      <a:pt x="684" y="629"/>
                    </a:lnTo>
                    <a:lnTo>
                      <a:pt x="659" y="672"/>
                    </a:lnTo>
                    <a:lnTo>
                      <a:pt x="633" y="714"/>
                    </a:lnTo>
                    <a:lnTo>
                      <a:pt x="606" y="755"/>
                    </a:lnTo>
                    <a:lnTo>
                      <a:pt x="577" y="796"/>
                    </a:lnTo>
                    <a:lnTo>
                      <a:pt x="547" y="835"/>
                    </a:lnTo>
                    <a:lnTo>
                      <a:pt x="516" y="873"/>
                    </a:lnTo>
                    <a:lnTo>
                      <a:pt x="483" y="909"/>
                    </a:lnTo>
                    <a:lnTo>
                      <a:pt x="449" y="945"/>
                    </a:lnTo>
                    <a:lnTo>
                      <a:pt x="414" y="979"/>
                    </a:lnTo>
                    <a:lnTo>
                      <a:pt x="378" y="1012"/>
                    </a:lnTo>
                    <a:lnTo>
                      <a:pt x="340" y="1044"/>
                    </a:lnTo>
                    <a:lnTo>
                      <a:pt x="302" y="1075"/>
                    </a:lnTo>
                    <a:lnTo>
                      <a:pt x="262" y="1104"/>
                    </a:lnTo>
                    <a:lnTo>
                      <a:pt x="221" y="1131"/>
                    </a:lnTo>
                    <a:lnTo>
                      <a:pt x="179" y="1157"/>
                    </a:lnTo>
                    <a:lnTo>
                      <a:pt x="135" y="1182"/>
                    </a:lnTo>
                    <a:lnTo>
                      <a:pt x="91" y="1205"/>
                    </a:lnTo>
                    <a:lnTo>
                      <a:pt x="46" y="1226"/>
                    </a:lnTo>
                    <a:lnTo>
                      <a:pt x="0" y="1246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7" name="Freeform 101"/>
              <p:cNvSpPr>
                <a:spLocks/>
              </p:cNvSpPr>
              <p:nvPr/>
            </p:nvSpPr>
            <p:spPr bwMode="auto">
              <a:xfrm>
                <a:off x="4443" y="1154"/>
                <a:ext cx="60" cy="84"/>
              </a:xfrm>
              <a:custGeom>
                <a:avLst/>
                <a:gdLst>
                  <a:gd name="T0" fmla="*/ 67 w 67"/>
                  <a:gd name="T1" fmla="*/ 100 h 100"/>
                  <a:gd name="T2" fmla="*/ 36 w 67"/>
                  <a:gd name="T3" fmla="*/ 0 h 100"/>
                  <a:gd name="T4" fmla="*/ 0 w 67"/>
                  <a:gd name="T5" fmla="*/ 98 h 100"/>
                  <a:gd name="T6" fmla="*/ 34 w 67"/>
                  <a:gd name="T7" fmla="*/ 68 h 100"/>
                  <a:gd name="T8" fmla="*/ 67 w 67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0">
                    <a:moveTo>
                      <a:pt x="67" y="100"/>
                    </a:moveTo>
                    <a:lnTo>
                      <a:pt x="36" y="0"/>
                    </a:lnTo>
                    <a:lnTo>
                      <a:pt x="0" y="98"/>
                    </a:lnTo>
                    <a:lnTo>
                      <a:pt x="34" y="68"/>
                    </a:lnTo>
                    <a:lnTo>
                      <a:pt x="67" y="10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8" name="Freeform 102"/>
              <p:cNvSpPr>
                <a:spLocks/>
              </p:cNvSpPr>
              <p:nvPr/>
            </p:nvSpPr>
            <p:spPr bwMode="auto">
              <a:xfrm>
                <a:off x="3725" y="2398"/>
                <a:ext cx="763" cy="1194"/>
              </a:xfrm>
              <a:custGeom>
                <a:avLst/>
                <a:gdLst>
                  <a:gd name="T0" fmla="*/ 0 w 850"/>
                  <a:gd name="T1" fmla="*/ 0 h 1424"/>
                  <a:gd name="T2" fmla="*/ 40 w 850"/>
                  <a:gd name="T3" fmla="*/ 25 h 1424"/>
                  <a:gd name="T4" fmla="*/ 80 w 850"/>
                  <a:gd name="T5" fmla="*/ 51 h 1424"/>
                  <a:gd name="T6" fmla="*/ 118 w 850"/>
                  <a:gd name="T7" fmla="*/ 79 h 1424"/>
                  <a:gd name="T8" fmla="*/ 156 w 850"/>
                  <a:gd name="T9" fmla="*/ 108 h 1424"/>
                  <a:gd name="T10" fmla="*/ 194 w 850"/>
                  <a:gd name="T11" fmla="*/ 139 h 1424"/>
                  <a:gd name="T12" fmla="*/ 230 w 850"/>
                  <a:gd name="T13" fmla="*/ 171 h 1424"/>
                  <a:gd name="T14" fmla="*/ 266 w 850"/>
                  <a:gd name="T15" fmla="*/ 205 h 1424"/>
                  <a:gd name="T16" fmla="*/ 301 w 850"/>
                  <a:gd name="T17" fmla="*/ 240 h 1424"/>
                  <a:gd name="T18" fmla="*/ 335 w 850"/>
                  <a:gd name="T19" fmla="*/ 276 h 1424"/>
                  <a:gd name="T20" fmla="*/ 368 w 850"/>
                  <a:gd name="T21" fmla="*/ 314 h 1424"/>
                  <a:gd name="T22" fmla="*/ 401 w 850"/>
                  <a:gd name="T23" fmla="*/ 353 h 1424"/>
                  <a:gd name="T24" fmla="*/ 432 w 850"/>
                  <a:gd name="T25" fmla="*/ 394 h 1424"/>
                  <a:gd name="T26" fmla="*/ 463 w 850"/>
                  <a:gd name="T27" fmla="*/ 435 h 1424"/>
                  <a:gd name="T28" fmla="*/ 493 w 850"/>
                  <a:gd name="T29" fmla="*/ 478 h 1424"/>
                  <a:gd name="T30" fmla="*/ 521 w 850"/>
                  <a:gd name="T31" fmla="*/ 522 h 1424"/>
                  <a:gd name="T32" fmla="*/ 549 w 850"/>
                  <a:gd name="T33" fmla="*/ 568 h 1424"/>
                  <a:gd name="T34" fmla="*/ 576 w 850"/>
                  <a:gd name="T35" fmla="*/ 614 h 1424"/>
                  <a:gd name="T36" fmla="*/ 602 w 850"/>
                  <a:gd name="T37" fmla="*/ 662 h 1424"/>
                  <a:gd name="T38" fmla="*/ 627 w 850"/>
                  <a:gd name="T39" fmla="*/ 710 h 1424"/>
                  <a:gd name="T40" fmla="*/ 651 w 850"/>
                  <a:gd name="T41" fmla="*/ 760 h 1424"/>
                  <a:gd name="T42" fmla="*/ 673 w 850"/>
                  <a:gd name="T43" fmla="*/ 810 h 1424"/>
                  <a:gd name="T44" fmla="*/ 695 w 850"/>
                  <a:gd name="T45" fmla="*/ 862 h 1424"/>
                  <a:gd name="T46" fmla="*/ 716 w 850"/>
                  <a:gd name="T47" fmla="*/ 914 h 1424"/>
                  <a:gd name="T48" fmla="*/ 735 w 850"/>
                  <a:gd name="T49" fmla="*/ 968 h 1424"/>
                  <a:gd name="T50" fmla="*/ 754 w 850"/>
                  <a:gd name="T51" fmla="*/ 1022 h 1424"/>
                  <a:gd name="T52" fmla="*/ 771 w 850"/>
                  <a:gd name="T53" fmla="*/ 1077 h 1424"/>
                  <a:gd name="T54" fmla="*/ 787 w 850"/>
                  <a:gd name="T55" fmla="*/ 1133 h 1424"/>
                  <a:gd name="T56" fmla="*/ 802 w 850"/>
                  <a:gd name="T57" fmla="*/ 1190 h 1424"/>
                  <a:gd name="T58" fmla="*/ 816 w 850"/>
                  <a:gd name="T59" fmla="*/ 1247 h 1424"/>
                  <a:gd name="T60" fmla="*/ 829 w 850"/>
                  <a:gd name="T61" fmla="*/ 1306 h 1424"/>
                  <a:gd name="T62" fmla="*/ 840 w 850"/>
                  <a:gd name="T63" fmla="*/ 1364 h 1424"/>
                  <a:gd name="T64" fmla="*/ 850 w 850"/>
                  <a:gd name="T65" fmla="*/ 1424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50" h="1424">
                    <a:moveTo>
                      <a:pt x="0" y="0"/>
                    </a:moveTo>
                    <a:lnTo>
                      <a:pt x="40" y="25"/>
                    </a:lnTo>
                    <a:lnTo>
                      <a:pt x="80" y="51"/>
                    </a:lnTo>
                    <a:lnTo>
                      <a:pt x="118" y="79"/>
                    </a:lnTo>
                    <a:lnTo>
                      <a:pt x="156" y="108"/>
                    </a:lnTo>
                    <a:lnTo>
                      <a:pt x="194" y="139"/>
                    </a:lnTo>
                    <a:lnTo>
                      <a:pt x="230" y="171"/>
                    </a:lnTo>
                    <a:lnTo>
                      <a:pt x="266" y="205"/>
                    </a:lnTo>
                    <a:lnTo>
                      <a:pt x="301" y="240"/>
                    </a:lnTo>
                    <a:lnTo>
                      <a:pt x="335" y="276"/>
                    </a:lnTo>
                    <a:lnTo>
                      <a:pt x="368" y="314"/>
                    </a:lnTo>
                    <a:lnTo>
                      <a:pt x="401" y="353"/>
                    </a:lnTo>
                    <a:lnTo>
                      <a:pt x="432" y="394"/>
                    </a:lnTo>
                    <a:lnTo>
                      <a:pt x="463" y="435"/>
                    </a:lnTo>
                    <a:lnTo>
                      <a:pt x="493" y="478"/>
                    </a:lnTo>
                    <a:lnTo>
                      <a:pt x="521" y="522"/>
                    </a:lnTo>
                    <a:lnTo>
                      <a:pt x="549" y="568"/>
                    </a:lnTo>
                    <a:lnTo>
                      <a:pt x="576" y="614"/>
                    </a:lnTo>
                    <a:lnTo>
                      <a:pt x="602" y="662"/>
                    </a:lnTo>
                    <a:lnTo>
                      <a:pt x="627" y="710"/>
                    </a:lnTo>
                    <a:lnTo>
                      <a:pt x="651" y="760"/>
                    </a:lnTo>
                    <a:lnTo>
                      <a:pt x="673" y="810"/>
                    </a:lnTo>
                    <a:lnTo>
                      <a:pt x="695" y="862"/>
                    </a:lnTo>
                    <a:lnTo>
                      <a:pt x="716" y="914"/>
                    </a:lnTo>
                    <a:lnTo>
                      <a:pt x="735" y="968"/>
                    </a:lnTo>
                    <a:lnTo>
                      <a:pt x="754" y="1022"/>
                    </a:lnTo>
                    <a:lnTo>
                      <a:pt x="771" y="1077"/>
                    </a:lnTo>
                    <a:lnTo>
                      <a:pt x="787" y="1133"/>
                    </a:lnTo>
                    <a:lnTo>
                      <a:pt x="802" y="1190"/>
                    </a:lnTo>
                    <a:lnTo>
                      <a:pt x="816" y="1247"/>
                    </a:lnTo>
                    <a:lnTo>
                      <a:pt x="829" y="1306"/>
                    </a:lnTo>
                    <a:lnTo>
                      <a:pt x="840" y="1364"/>
                    </a:lnTo>
                    <a:lnTo>
                      <a:pt x="850" y="142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39" name="Freeform 103"/>
              <p:cNvSpPr>
                <a:spLocks/>
              </p:cNvSpPr>
              <p:nvPr/>
            </p:nvSpPr>
            <p:spPr bwMode="auto">
              <a:xfrm>
                <a:off x="4455" y="3563"/>
                <a:ext cx="59" cy="86"/>
              </a:xfrm>
              <a:custGeom>
                <a:avLst/>
                <a:gdLst>
                  <a:gd name="T0" fmla="*/ 0 w 66"/>
                  <a:gd name="T1" fmla="*/ 10 h 103"/>
                  <a:gd name="T2" fmla="*/ 48 w 66"/>
                  <a:gd name="T3" fmla="*/ 103 h 103"/>
                  <a:gd name="T4" fmla="*/ 66 w 66"/>
                  <a:gd name="T5" fmla="*/ 0 h 103"/>
                  <a:gd name="T6" fmla="*/ 38 w 66"/>
                  <a:gd name="T7" fmla="*/ 36 h 103"/>
                  <a:gd name="T8" fmla="*/ 0 w 66"/>
                  <a:gd name="T9" fmla="*/ 1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3">
                    <a:moveTo>
                      <a:pt x="0" y="10"/>
                    </a:moveTo>
                    <a:lnTo>
                      <a:pt x="48" y="103"/>
                    </a:lnTo>
                    <a:lnTo>
                      <a:pt x="66" y="0"/>
                    </a:lnTo>
                    <a:lnTo>
                      <a:pt x="38" y="3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0" name="Freeform 104"/>
              <p:cNvSpPr>
                <a:spLocks/>
              </p:cNvSpPr>
              <p:nvPr/>
            </p:nvSpPr>
            <p:spPr bwMode="auto">
              <a:xfrm>
                <a:off x="3663" y="969"/>
                <a:ext cx="294" cy="1281"/>
              </a:xfrm>
              <a:custGeom>
                <a:avLst/>
                <a:gdLst>
                  <a:gd name="T0" fmla="*/ 327 w 327"/>
                  <a:gd name="T1" fmla="*/ 0 h 1529"/>
                  <a:gd name="T2" fmla="*/ 324 w 327"/>
                  <a:gd name="T3" fmla="*/ 129 h 1529"/>
                  <a:gd name="T4" fmla="*/ 318 w 327"/>
                  <a:gd name="T5" fmla="*/ 256 h 1529"/>
                  <a:gd name="T6" fmla="*/ 310 w 327"/>
                  <a:gd name="T7" fmla="*/ 381 h 1529"/>
                  <a:gd name="T8" fmla="*/ 299 w 327"/>
                  <a:gd name="T9" fmla="*/ 501 h 1529"/>
                  <a:gd name="T10" fmla="*/ 293 w 327"/>
                  <a:gd name="T11" fmla="*/ 560 h 1529"/>
                  <a:gd name="T12" fmla="*/ 286 w 327"/>
                  <a:gd name="T13" fmla="*/ 618 h 1529"/>
                  <a:gd name="T14" fmla="*/ 278 w 327"/>
                  <a:gd name="T15" fmla="*/ 675 h 1529"/>
                  <a:gd name="T16" fmla="*/ 270 w 327"/>
                  <a:gd name="T17" fmla="*/ 731 h 1529"/>
                  <a:gd name="T18" fmla="*/ 261 w 327"/>
                  <a:gd name="T19" fmla="*/ 786 h 1529"/>
                  <a:gd name="T20" fmla="*/ 252 w 327"/>
                  <a:gd name="T21" fmla="*/ 839 h 1529"/>
                  <a:gd name="T22" fmla="*/ 242 w 327"/>
                  <a:gd name="T23" fmla="*/ 891 h 1529"/>
                  <a:gd name="T24" fmla="*/ 231 w 327"/>
                  <a:gd name="T25" fmla="*/ 942 h 1529"/>
                  <a:gd name="T26" fmla="*/ 220 w 327"/>
                  <a:gd name="T27" fmla="*/ 992 h 1529"/>
                  <a:gd name="T28" fmla="*/ 209 w 327"/>
                  <a:gd name="T29" fmla="*/ 1040 h 1529"/>
                  <a:gd name="T30" fmla="*/ 197 w 327"/>
                  <a:gd name="T31" fmla="*/ 1086 h 1529"/>
                  <a:gd name="T32" fmla="*/ 184 w 327"/>
                  <a:gd name="T33" fmla="*/ 1131 h 1529"/>
                  <a:gd name="T34" fmla="*/ 171 w 327"/>
                  <a:gd name="T35" fmla="*/ 1175 h 1529"/>
                  <a:gd name="T36" fmla="*/ 158 w 327"/>
                  <a:gd name="T37" fmla="*/ 1216 h 1529"/>
                  <a:gd name="T38" fmla="*/ 144 w 327"/>
                  <a:gd name="T39" fmla="*/ 1256 h 1529"/>
                  <a:gd name="T40" fmla="*/ 130 w 327"/>
                  <a:gd name="T41" fmla="*/ 1294 h 1529"/>
                  <a:gd name="T42" fmla="*/ 115 w 327"/>
                  <a:gd name="T43" fmla="*/ 1331 h 1529"/>
                  <a:gd name="T44" fmla="*/ 100 w 327"/>
                  <a:gd name="T45" fmla="*/ 1365 h 1529"/>
                  <a:gd name="T46" fmla="*/ 84 w 327"/>
                  <a:gd name="T47" fmla="*/ 1398 h 1529"/>
                  <a:gd name="T48" fmla="*/ 68 w 327"/>
                  <a:gd name="T49" fmla="*/ 1428 h 1529"/>
                  <a:gd name="T50" fmla="*/ 52 w 327"/>
                  <a:gd name="T51" fmla="*/ 1457 h 1529"/>
                  <a:gd name="T52" fmla="*/ 35 w 327"/>
                  <a:gd name="T53" fmla="*/ 1483 h 1529"/>
                  <a:gd name="T54" fmla="*/ 18 w 327"/>
                  <a:gd name="T55" fmla="*/ 1507 h 1529"/>
                  <a:gd name="T56" fmla="*/ 0 w 327"/>
                  <a:gd name="T57" fmla="*/ 1529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7" h="1529">
                    <a:moveTo>
                      <a:pt x="327" y="0"/>
                    </a:moveTo>
                    <a:lnTo>
                      <a:pt x="324" y="129"/>
                    </a:lnTo>
                    <a:lnTo>
                      <a:pt x="318" y="256"/>
                    </a:lnTo>
                    <a:lnTo>
                      <a:pt x="310" y="381"/>
                    </a:lnTo>
                    <a:lnTo>
                      <a:pt x="299" y="501"/>
                    </a:lnTo>
                    <a:lnTo>
                      <a:pt x="293" y="560"/>
                    </a:lnTo>
                    <a:lnTo>
                      <a:pt x="286" y="618"/>
                    </a:lnTo>
                    <a:lnTo>
                      <a:pt x="278" y="675"/>
                    </a:lnTo>
                    <a:lnTo>
                      <a:pt x="270" y="731"/>
                    </a:lnTo>
                    <a:lnTo>
                      <a:pt x="261" y="786"/>
                    </a:lnTo>
                    <a:lnTo>
                      <a:pt x="252" y="839"/>
                    </a:lnTo>
                    <a:lnTo>
                      <a:pt x="242" y="891"/>
                    </a:lnTo>
                    <a:lnTo>
                      <a:pt x="231" y="942"/>
                    </a:lnTo>
                    <a:lnTo>
                      <a:pt x="220" y="992"/>
                    </a:lnTo>
                    <a:lnTo>
                      <a:pt x="209" y="1040"/>
                    </a:lnTo>
                    <a:lnTo>
                      <a:pt x="197" y="1086"/>
                    </a:lnTo>
                    <a:lnTo>
                      <a:pt x="184" y="1131"/>
                    </a:lnTo>
                    <a:lnTo>
                      <a:pt x="171" y="1175"/>
                    </a:lnTo>
                    <a:lnTo>
                      <a:pt x="158" y="1216"/>
                    </a:lnTo>
                    <a:lnTo>
                      <a:pt x="144" y="1256"/>
                    </a:lnTo>
                    <a:lnTo>
                      <a:pt x="130" y="1294"/>
                    </a:lnTo>
                    <a:lnTo>
                      <a:pt x="115" y="1331"/>
                    </a:lnTo>
                    <a:lnTo>
                      <a:pt x="100" y="1365"/>
                    </a:lnTo>
                    <a:lnTo>
                      <a:pt x="84" y="1398"/>
                    </a:lnTo>
                    <a:lnTo>
                      <a:pt x="68" y="1428"/>
                    </a:lnTo>
                    <a:lnTo>
                      <a:pt x="52" y="1457"/>
                    </a:lnTo>
                    <a:lnTo>
                      <a:pt x="35" y="1483"/>
                    </a:lnTo>
                    <a:lnTo>
                      <a:pt x="18" y="1507"/>
                    </a:lnTo>
                    <a:lnTo>
                      <a:pt x="0" y="152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1" name="Freeform 105"/>
              <p:cNvSpPr>
                <a:spLocks/>
              </p:cNvSpPr>
              <p:nvPr/>
            </p:nvSpPr>
            <p:spPr bwMode="auto">
              <a:xfrm>
                <a:off x="3928" y="912"/>
                <a:ext cx="60" cy="83"/>
              </a:xfrm>
              <a:custGeom>
                <a:avLst/>
                <a:gdLst>
                  <a:gd name="T0" fmla="*/ 67 w 67"/>
                  <a:gd name="T1" fmla="*/ 99 h 99"/>
                  <a:gd name="T2" fmla="*/ 33 w 67"/>
                  <a:gd name="T3" fmla="*/ 0 h 99"/>
                  <a:gd name="T4" fmla="*/ 0 w 67"/>
                  <a:gd name="T5" fmla="*/ 99 h 99"/>
                  <a:gd name="T6" fmla="*/ 33 w 67"/>
                  <a:gd name="T7" fmla="*/ 68 h 99"/>
                  <a:gd name="T8" fmla="*/ 67 w 67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2" name="Freeform 106"/>
              <p:cNvSpPr>
                <a:spLocks/>
              </p:cNvSpPr>
              <p:nvPr/>
            </p:nvSpPr>
            <p:spPr bwMode="auto">
              <a:xfrm>
                <a:off x="3698" y="2428"/>
                <a:ext cx="302" cy="1290"/>
              </a:xfrm>
              <a:custGeom>
                <a:avLst/>
                <a:gdLst>
                  <a:gd name="T0" fmla="*/ 0 w 337"/>
                  <a:gd name="T1" fmla="*/ 0 h 1539"/>
                  <a:gd name="T2" fmla="*/ 18 w 337"/>
                  <a:gd name="T3" fmla="*/ 21 h 1539"/>
                  <a:gd name="T4" fmla="*/ 36 w 337"/>
                  <a:gd name="T5" fmla="*/ 44 h 1539"/>
                  <a:gd name="T6" fmla="*/ 53 w 337"/>
                  <a:gd name="T7" fmla="*/ 70 h 1539"/>
                  <a:gd name="T8" fmla="*/ 70 w 337"/>
                  <a:gd name="T9" fmla="*/ 98 h 1539"/>
                  <a:gd name="T10" fmla="*/ 86 w 337"/>
                  <a:gd name="T11" fmla="*/ 128 h 1539"/>
                  <a:gd name="T12" fmla="*/ 102 w 337"/>
                  <a:gd name="T13" fmla="*/ 160 h 1539"/>
                  <a:gd name="T14" fmla="*/ 118 w 337"/>
                  <a:gd name="T15" fmla="*/ 194 h 1539"/>
                  <a:gd name="T16" fmla="*/ 133 w 337"/>
                  <a:gd name="T17" fmla="*/ 230 h 1539"/>
                  <a:gd name="T18" fmla="*/ 148 w 337"/>
                  <a:gd name="T19" fmla="*/ 268 h 1539"/>
                  <a:gd name="T20" fmla="*/ 163 w 337"/>
                  <a:gd name="T21" fmla="*/ 307 h 1539"/>
                  <a:gd name="T22" fmla="*/ 176 w 337"/>
                  <a:gd name="T23" fmla="*/ 349 h 1539"/>
                  <a:gd name="T24" fmla="*/ 190 w 337"/>
                  <a:gd name="T25" fmla="*/ 392 h 1539"/>
                  <a:gd name="T26" fmla="*/ 203 w 337"/>
                  <a:gd name="T27" fmla="*/ 438 h 1539"/>
                  <a:gd name="T28" fmla="*/ 215 w 337"/>
                  <a:gd name="T29" fmla="*/ 484 h 1539"/>
                  <a:gd name="T30" fmla="*/ 227 w 337"/>
                  <a:gd name="T31" fmla="*/ 533 h 1539"/>
                  <a:gd name="T32" fmla="*/ 238 w 337"/>
                  <a:gd name="T33" fmla="*/ 582 h 1539"/>
                  <a:gd name="T34" fmla="*/ 249 w 337"/>
                  <a:gd name="T35" fmla="*/ 634 h 1539"/>
                  <a:gd name="T36" fmla="*/ 259 w 337"/>
                  <a:gd name="T37" fmla="*/ 686 h 1539"/>
                  <a:gd name="T38" fmla="*/ 269 w 337"/>
                  <a:gd name="T39" fmla="*/ 740 h 1539"/>
                  <a:gd name="T40" fmla="*/ 278 w 337"/>
                  <a:gd name="T41" fmla="*/ 796 h 1539"/>
                  <a:gd name="T42" fmla="*/ 287 w 337"/>
                  <a:gd name="T43" fmla="*/ 852 h 1539"/>
                  <a:gd name="T44" fmla="*/ 294 w 337"/>
                  <a:gd name="T45" fmla="*/ 910 h 1539"/>
                  <a:gd name="T46" fmla="*/ 302 w 337"/>
                  <a:gd name="T47" fmla="*/ 969 h 1539"/>
                  <a:gd name="T48" fmla="*/ 308 w 337"/>
                  <a:gd name="T49" fmla="*/ 1029 h 1539"/>
                  <a:gd name="T50" fmla="*/ 314 w 337"/>
                  <a:gd name="T51" fmla="*/ 1090 h 1539"/>
                  <a:gd name="T52" fmla="*/ 320 w 337"/>
                  <a:gd name="T53" fmla="*/ 1151 h 1539"/>
                  <a:gd name="T54" fmla="*/ 328 w 337"/>
                  <a:gd name="T55" fmla="*/ 1278 h 1539"/>
                  <a:gd name="T56" fmla="*/ 334 w 337"/>
                  <a:gd name="T57" fmla="*/ 1407 h 1539"/>
                  <a:gd name="T58" fmla="*/ 337 w 337"/>
                  <a:gd name="T59" fmla="*/ 1539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7" h="1539">
                    <a:moveTo>
                      <a:pt x="0" y="0"/>
                    </a:moveTo>
                    <a:lnTo>
                      <a:pt x="18" y="21"/>
                    </a:lnTo>
                    <a:lnTo>
                      <a:pt x="36" y="44"/>
                    </a:lnTo>
                    <a:lnTo>
                      <a:pt x="53" y="70"/>
                    </a:lnTo>
                    <a:lnTo>
                      <a:pt x="70" y="98"/>
                    </a:lnTo>
                    <a:lnTo>
                      <a:pt x="86" y="128"/>
                    </a:lnTo>
                    <a:lnTo>
                      <a:pt x="102" y="160"/>
                    </a:lnTo>
                    <a:lnTo>
                      <a:pt x="118" y="194"/>
                    </a:lnTo>
                    <a:lnTo>
                      <a:pt x="133" y="230"/>
                    </a:lnTo>
                    <a:lnTo>
                      <a:pt x="148" y="268"/>
                    </a:lnTo>
                    <a:lnTo>
                      <a:pt x="163" y="307"/>
                    </a:lnTo>
                    <a:lnTo>
                      <a:pt x="176" y="349"/>
                    </a:lnTo>
                    <a:lnTo>
                      <a:pt x="190" y="392"/>
                    </a:lnTo>
                    <a:lnTo>
                      <a:pt x="203" y="438"/>
                    </a:lnTo>
                    <a:lnTo>
                      <a:pt x="215" y="484"/>
                    </a:lnTo>
                    <a:lnTo>
                      <a:pt x="227" y="533"/>
                    </a:lnTo>
                    <a:lnTo>
                      <a:pt x="238" y="582"/>
                    </a:lnTo>
                    <a:lnTo>
                      <a:pt x="249" y="634"/>
                    </a:lnTo>
                    <a:lnTo>
                      <a:pt x="259" y="686"/>
                    </a:lnTo>
                    <a:lnTo>
                      <a:pt x="269" y="740"/>
                    </a:lnTo>
                    <a:lnTo>
                      <a:pt x="278" y="796"/>
                    </a:lnTo>
                    <a:lnTo>
                      <a:pt x="287" y="852"/>
                    </a:lnTo>
                    <a:lnTo>
                      <a:pt x="294" y="910"/>
                    </a:lnTo>
                    <a:lnTo>
                      <a:pt x="302" y="969"/>
                    </a:lnTo>
                    <a:lnTo>
                      <a:pt x="308" y="1029"/>
                    </a:lnTo>
                    <a:lnTo>
                      <a:pt x="314" y="1090"/>
                    </a:lnTo>
                    <a:lnTo>
                      <a:pt x="320" y="1151"/>
                    </a:lnTo>
                    <a:lnTo>
                      <a:pt x="328" y="1278"/>
                    </a:lnTo>
                    <a:lnTo>
                      <a:pt x="334" y="1407"/>
                    </a:lnTo>
                    <a:lnTo>
                      <a:pt x="337" y="153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3" name="Freeform 107"/>
              <p:cNvSpPr>
                <a:spLocks/>
              </p:cNvSpPr>
              <p:nvPr/>
            </p:nvSpPr>
            <p:spPr bwMode="auto">
              <a:xfrm>
                <a:off x="3971" y="3693"/>
                <a:ext cx="60" cy="83"/>
              </a:xfrm>
              <a:custGeom>
                <a:avLst/>
                <a:gdLst>
                  <a:gd name="T0" fmla="*/ 0 w 67"/>
                  <a:gd name="T1" fmla="*/ 0 h 99"/>
                  <a:gd name="T2" fmla="*/ 34 w 67"/>
                  <a:gd name="T3" fmla="*/ 99 h 99"/>
                  <a:gd name="T4" fmla="*/ 67 w 67"/>
                  <a:gd name="T5" fmla="*/ 0 h 99"/>
                  <a:gd name="T6" fmla="*/ 34 w 67"/>
                  <a:gd name="T7" fmla="*/ 31 h 99"/>
                  <a:gd name="T8" fmla="*/ 0 w 6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4" name="Freeform 108"/>
              <p:cNvSpPr>
                <a:spLocks/>
              </p:cNvSpPr>
              <p:nvPr/>
            </p:nvSpPr>
            <p:spPr bwMode="auto">
              <a:xfrm>
                <a:off x="3742" y="1866"/>
                <a:ext cx="992" cy="414"/>
              </a:xfrm>
              <a:custGeom>
                <a:avLst/>
                <a:gdLst>
                  <a:gd name="T0" fmla="*/ 1105 w 1105"/>
                  <a:gd name="T1" fmla="*/ 0 h 494"/>
                  <a:gd name="T2" fmla="*/ 1048 w 1105"/>
                  <a:gd name="T3" fmla="*/ 58 h 494"/>
                  <a:gd name="T4" fmla="*/ 989 w 1105"/>
                  <a:gd name="T5" fmla="*/ 112 h 494"/>
                  <a:gd name="T6" fmla="*/ 927 w 1105"/>
                  <a:gd name="T7" fmla="*/ 163 h 494"/>
                  <a:gd name="T8" fmla="*/ 864 w 1105"/>
                  <a:gd name="T9" fmla="*/ 211 h 494"/>
                  <a:gd name="T10" fmla="*/ 799 w 1105"/>
                  <a:gd name="T11" fmla="*/ 255 h 494"/>
                  <a:gd name="T12" fmla="*/ 732 w 1105"/>
                  <a:gd name="T13" fmla="*/ 296 h 494"/>
                  <a:gd name="T14" fmla="*/ 664 w 1105"/>
                  <a:gd name="T15" fmla="*/ 333 h 494"/>
                  <a:gd name="T16" fmla="*/ 595 w 1105"/>
                  <a:gd name="T17" fmla="*/ 366 h 494"/>
                  <a:gd name="T18" fmla="*/ 524 w 1105"/>
                  <a:gd name="T19" fmla="*/ 395 h 494"/>
                  <a:gd name="T20" fmla="*/ 451 w 1105"/>
                  <a:gd name="T21" fmla="*/ 421 h 494"/>
                  <a:gd name="T22" fmla="*/ 378 w 1105"/>
                  <a:gd name="T23" fmla="*/ 443 h 494"/>
                  <a:gd name="T24" fmla="*/ 304 w 1105"/>
                  <a:gd name="T25" fmla="*/ 461 h 494"/>
                  <a:gd name="T26" fmla="*/ 229 w 1105"/>
                  <a:gd name="T27" fmla="*/ 476 h 494"/>
                  <a:gd name="T28" fmla="*/ 191 w 1105"/>
                  <a:gd name="T29" fmla="*/ 481 h 494"/>
                  <a:gd name="T30" fmla="*/ 153 w 1105"/>
                  <a:gd name="T31" fmla="*/ 486 h 494"/>
                  <a:gd name="T32" fmla="*/ 115 w 1105"/>
                  <a:gd name="T33" fmla="*/ 489 h 494"/>
                  <a:gd name="T34" fmla="*/ 77 w 1105"/>
                  <a:gd name="T35" fmla="*/ 492 h 494"/>
                  <a:gd name="T36" fmla="*/ 39 w 1105"/>
                  <a:gd name="T37" fmla="*/ 494 h 494"/>
                  <a:gd name="T38" fmla="*/ 0 w 1105"/>
                  <a:gd name="T39" fmla="*/ 494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5" h="494">
                    <a:moveTo>
                      <a:pt x="1105" y="0"/>
                    </a:moveTo>
                    <a:lnTo>
                      <a:pt x="1048" y="58"/>
                    </a:lnTo>
                    <a:lnTo>
                      <a:pt x="989" y="112"/>
                    </a:lnTo>
                    <a:lnTo>
                      <a:pt x="927" y="163"/>
                    </a:lnTo>
                    <a:lnTo>
                      <a:pt x="864" y="211"/>
                    </a:lnTo>
                    <a:lnTo>
                      <a:pt x="799" y="255"/>
                    </a:lnTo>
                    <a:lnTo>
                      <a:pt x="732" y="296"/>
                    </a:lnTo>
                    <a:lnTo>
                      <a:pt x="664" y="333"/>
                    </a:lnTo>
                    <a:lnTo>
                      <a:pt x="595" y="366"/>
                    </a:lnTo>
                    <a:lnTo>
                      <a:pt x="524" y="395"/>
                    </a:lnTo>
                    <a:lnTo>
                      <a:pt x="451" y="421"/>
                    </a:lnTo>
                    <a:lnTo>
                      <a:pt x="378" y="443"/>
                    </a:lnTo>
                    <a:lnTo>
                      <a:pt x="304" y="461"/>
                    </a:lnTo>
                    <a:lnTo>
                      <a:pt x="229" y="476"/>
                    </a:lnTo>
                    <a:lnTo>
                      <a:pt x="191" y="481"/>
                    </a:lnTo>
                    <a:lnTo>
                      <a:pt x="153" y="486"/>
                    </a:lnTo>
                    <a:lnTo>
                      <a:pt x="115" y="489"/>
                    </a:lnTo>
                    <a:lnTo>
                      <a:pt x="77" y="492"/>
                    </a:lnTo>
                    <a:lnTo>
                      <a:pt x="39" y="494"/>
                    </a:lnTo>
                    <a:lnTo>
                      <a:pt x="0" y="49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5" name="Freeform 109"/>
              <p:cNvSpPr>
                <a:spLocks/>
              </p:cNvSpPr>
              <p:nvPr/>
            </p:nvSpPr>
            <p:spPr bwMode="auto">
              <a:xfrm>
                <a:off x="4694" y="1825"/>
                <a:ext cx="81" cy="80"/>
              </a:xfrm>
              <a:custGeom>
                <a:avLst/>
                <a:gdLst>
                  <a:gd name="T0" fmla="*/ 50 w 91"/>
                  <a:gd name="T1" fmla="*/ 96 h 96"/>
                  <a:gd name="T2" fmla="*/ 91 w 91"/>
                  <a:gd name="T3" fmla="*/ 0 h 96"/>
                  <a:gd name="T4" fmla="*/ 0 w 91"/>
                  <a:gd name="T5" fmla="*/ 52 h 96"/>
                  <a:gd name="T6" fmla="*/ 46 w 91"/>
                  <a:gd name="T7" fmla="*/ 51 h 96"/>
                  <a:gd name="T8" fmla="*/ 50 w 91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6">
                    <a:moveTo>
                      <a:pt x="50" y="96"/>
                    </a:moveTo>
                    <a:lnTo>
                      <a:pt x="91" y="0"/>
                    </a:lnTo>
                    <a:lnTo>
                      <a:pt x="0" y="52"/>
                    </a:lnTo>
                    <a:lnTo>
                      <a:pt x="46" y="51"/>
                    </a:lnTo>
                    <a:lnTo>
                      <a:pt x="50" y="96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6" name="Freeform 110"/>
              <p:cNvSpPr>
                <a:spLocks/>
              </p:cNvSpPr>
              <p:nvPr/>
            </p:nvSpPr>
            <p:spPr bwMode="auto">
              <a:xfrm>
                <a:off x="3699" y="2360"/>
                <a:ext cx="993" cy="413"/>
              </a:xfrm>
              <a:custGeom>
                <a:avLst/>
                <a:gdLst>
                  <a:gd name="T0" fmla="*/ 0 w 1106"/>
                  <a:gd name="T1" fmla="*/ 0 h 493"/>
                  <a:gd name="T2" fmla="*/ 39 w 1106"/>
                  <a:gd name="T3" fmla="*/ 1 h 493"/>
                  <a:gd name="T4" fmla="*/ 77 w 1106"/>
                  <a:gd name="T5" fmla="*/ 2 h 493"/>
                  <a:gd name="T6" fmla="*/ 115 w 1106"/>
                  <a:gd name="T7" fmla="*/ 5 h 493"/>
                  <a:gd name="T8" fmla="*/ 153 w 1106"/>
                  <a:gd name="T9" fmla="*/ 8 h 493"/>
                  <a:gd name="T10" fmla="*/ 191 w 1106"/>
                  <a:gd name="T11" fmla="*/ 13 h 493"/>
                  <a:gd name="T12" fmla="*/ 229 w 1106"/>
                  <a:gd name="T13" fmla="*/ 18 h 493"/>
                  <a:gd name="T14" fmla="*/ 304 w 1106"/>
                  <a:gd name="T15" fmla="*/ 33 h 493"/>
                  <a:gd name="T16" fmla="*/ 378 w 1106"/>
                  <a:gd name="T17" fmla="*/ 51 h 493"/>
                  <a:gd name="T18" fmla="*/ 452 w 1106"/>
                  <a:gd name="T19" fmla="*/ 73 h 493"/>
                  <a:gd name="T20" fmla="*/ 524 w 1106"/>
                  <a:gd name="T21" fmla="*/ 98 h 493"/>
                  <a:gd name="T22" fmla="*/ 595 w 1106"/>
                  <a:gd name="T23" fmla="*/ 128 h 493"/>
                  <a:gd name="T24" fmla="*/ 665 w 1106"/>
                  <a:gd name="T25" fmla="*/ 161 h 493"/>
                  <a:gd name="T26" fmla="*/ 733 w 1106"/>
                  <a:gd name="T27" fmla="*/ 198 h 493"/>
                  <a:gd name="T28" fmla="*/ 800 w 1106"/>
                  <a:gd name="T29" fmla="*/ 239 h 493"/>
                  <a:gd name="T30" fmla="*/ 865 w 1106"/>
                  <a:gd name="T31" fmla="*/ 283 h 493"/>
                  <a:gd name="T32" fmla="*/ 928 w 1106"/>
                  <a:gd name="T33" fmla="*/ 330 h 493"/>
                  <a:gd name="T34" fmla="*/ 990 w 1106"/>
                  <a:gd name="T35" fmla="*/ 381 h 493"/>
                  <a:gd name="T36" fmla="*/ 1049 w 1106"/>
                  <a:gd name="T37" fmla="*/ 435 h 493"/>
                  <a:gd name="T38" fmla="*/ 1106 w 1106"/>
                  <a:gd name="T39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06" h="493">
                    <a:moveTo>
                      <a:pt x="0" y="0"/>
                    </a:moveTo>
                    <a:lnTo>
                      <a:pt x="39" y="1"/>
                    </a:lnTo>
                    <a:lnTo>
                      <a:pt x="77" y="2"/>
                    </a:lnTo>
                    <a:lnTo>
                      <a:pt x="115" y="5"/>
                    </a:lnTo>
                    <a:lnTo>
                      <a:pt x="153" y="8"/>
                    </a:lnTo>
                    <a:lnTo>
                      <a:pt x="191" y="13"/>
                    </a:lnTo>
                    <a:lnTo>
                      <a:pt x="229" y="18"/>
                    </a:lnTo>
                    <a:lnTo>
                      <a:pt x="304" y="33"/>
                    </a:lnTo>
                    <a:lnTo>
                      <a:pt x="378" y="51"/>
                    </a:lnTo>
                    <a:lnTo>
                      <a:pt x="452" y="73"/>
                    </a:lnTo>
                    <a:lnTo>
                      <a:pt x="524" y="98"/>
                    </a:lnTo>
                    <a:lnTo>
                      <a:pt x="595" y="128"/>
                    </a:lnTo>
                    <a:lnTo>
                      <a:pt x="665" y="161"/>
                    </a:lnTo>
                    <a:lnTo>
                      <a:pt x="733" y="198"/>
                    </a:lnTo>
                    <a:lnTo>
                      <a:pt x="800" y="239"/>
                    </a:lnTo>
                    <a:lnTo>
                      <a:pt x="865" y="283"/>
                    </a:lnTo>
                    <a:lnTo>
                      <a:pt x="928" y="330"/>
                    </a:lnTo>
                    <a:lnTo>
                      <a:pt x="990" y="381"/>
                    </a:lnTo>
                    <a:lnTo>
                      <a:pt x="1049" y="435"/>
                    </a:lnTo>
                    <a:lnTo>
                      <a:pt x="1106" y="493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7" name="Freeform 111"/>
              <p:cNvSpPr>
                <a:spLocks/>
              </p:cNvSpPr>
              <p:nvPr/>
            </p:nvSpPr>
            <p:spPr bwMode="auto">
              <a:xfrm>
                <a:off x="4652" y="2735"/>
                <a:ext cx="81" cy="80"/>
              </a:xfrm>
              <a:custGeom>
                <a:avLst/>
                <a:gdLst>
                  <a:gd name="T0" fmla="*/ 0 w 91"/>
                  <a:gd name="T1" fmla="*/ 45 h 96"/>
                  <a:gd name="T2" fmla="*/ 91 w 91"/>
                  <a:gd name="T3" fmla="*/ 96 h 96"/>
                  <a:gd name="T4" fmla="*/ 49 w 91"/>
                  <a:gd name="T5" fmla="*/ 0 h 96"/>
                  <a:gd name="T6" fmla="*/ 46 w 91"/>
                  <a:gd name="T7" fmla="*/ 45 h 96"/>
                  <a:gd name="T8" fmla="*/ 0 w 91"/>
                  <a:gd name="T9" fmla="*/ 4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6">
                    <a:moveTo>
                      <a:pt x="0" y="45"/>
                    </a:moveTo>
                    <a:lnTo>
                      <a:pt x="91" y="96"/>
                    </a:lnTo>
                    <a:lnTo>
                      <a:pt x="49" y="0"/>
                    </a:lnTo>
                    <a:lnTo>
                      <a:pt x="46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8" name="Freeform 112"/>
              <p:cNvSpPr>
                <a:spLocks/>
              </p:cNvSpPr>
              <p:nvPr/>
            </p:nvSpPr>
            <p:spPr bwMode="auto">
              <a:xfrm>
                <a:off x="4903" y="2292"/>
                <a:ext cx="89" cy="56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49" name="Freeform 113"/>
              <p:cNvSpPr>
                <a:spLocks/>
              </p:cNvSpPr>
              <p:nvPr/>
            </p:nvSpPr>
            <p:spPr bwMode="auto">
              <a:xfrm>
                <a:off x="2538" y="2405"/>
                <a:ext cx="1025" cy="282"/>
              </a:xfrm>
              <a:custGeom>
                <a:avLst/>
                <a:gdLst>
                  <a:gd name="T0" fmla="*/ 1182 w 1182"/>
                  <a:gd name="T1" fmla="*/ 0 h 261"/>
                  <a:gd name="T2" fmla="*/ 1141 w 1182"/>
                  <a:gd name="T3" fmla="*/ 31 h 261"/>
                  <a:gd name="T4" fmla="*/ 1100 w 1182"/>
                  <a:gd name="T5" fmla="*/ 60 h 261"/>
                  <a:gd name="T6" fmla="*/ 1057 w 1182"/>
                  <a:gd name="T7" fmla="*/ 87 h 261"/>
                  <a:gd name="T8" fmla="*/ 1014 w 1182"/>
                  <a:gd name="T9" fmla="*/ 113 h 261"/>
                  <a:gd name="T10" fmla="*/ 970 w 1182"/>
                  <a:gd name="T11" fmla="*/ 136 h 261"/>
                  <a:gd name="T12" fmla="*/ 925 w 1182"/>
                  <a:gd name="T13" fmla="*/ 157 h 261"/>
                  <a:gd name="T14" fmla="*/ 880 w 1182"/>
                  <a:gd name="T15" fmla="*/ 177 h 261"/>
                  <a:gd name="T16" fmla="*/ 834 w 1182"/>
                  <a:gd name="T17" fmla="*/ 194 h 261"/>
                  <a:gd name="T18" fmla="*/ 787 w 1182"/>
                  <a:gd name="T19" fmla="*/ 210 h 261"/>
                  <a:gd name="T20" fmla="*/ 740 w 1182"/>
                  <a:gd name="T21" fmla="*/ 223 h 261"/>
                  <a:gd name="T22" fmla="*/ 693 w 1182"/>
                  <a:gd name="T23" fmla="*/ 235 h 261"/>
                  <a:gd name="T24" fmla="*/ 645 w 1182"/>
                  <a:gd name="T25" fmla="*/ 244 h 261"/>
                  <a:gd name="T26" fmla="*/ 597 w 1182"/>
                  <a:gd name="T27" fmla="*/ 252 h 261"/>
                  <a:gd name="T28" fmla="*/ 549 w 1182"/>
                  <a:gd name="T29" fmla="*/ 257 h 261"/>
                  <a:gd name="T30" fmla="*/ 500 w 1182"/>
                  <a:gd name="T31" fmla="*/ 260 h 261"/>
                  <a:gd name="T32" fmla="*/ 451 w 1182"/>
                  <a:gd name="T33" fmla="*/ 261 h 261"/>
                  <a:gd name="T34" fmla="*/ 393 w 1182"/>
                  <a:gd name="T35" fmla="*/ 260 h 261"/>
                  <a:gd name="T36" fmla="*/ 336 w 1182"/>
                  <a:gd name="T37" fmla="*/ 255 h 261"/>
                  <a:gd name="T38" fmla="*/ 279 w 1182"/>
                  <a:gd name="T39" fmla="*/ 248 h 261"/>
                  <a:gd name="T40" fmla="*/ 222 w 1182"/>
                  <a:gd name="T41" fmla="*/ 237 h 261"/>
                  <a:gd name="T42" fmla="*/ 165 w 1182"/>
                  <a:gd name="T43" fmla="*/ 224 h 261"/>
                  <a:gd name="T44" fmla="*/ 110 w 1182"/>
                  <a:gd name="T45" fmla="*/ 208 h 261"/>
                  <a:gd name="T46" fmla="*/ 54 w 1182"/>
                  <a:gd name="T47" fmla="*/ 190 h 261"/>
                  <a:gd name="T48" fmla="*/ 0 w 1182"/>
                  <a:gd name="T49" fmla="*/ 16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2" h="261">
                    <a:moveTo>
                      <a:pt x="1182" y="0"/>
                    </a:moveTo>
                    <a:lnTo>
                      <a:pt x="1141" y="31"/>
                    </a:lnTo>
                    <a:lnTo>
                      <a:pt x="1100" y="60"/>
                    </a:lnTo>
                    <a:lnTo>
                      <a:pt x="1057" y="87"/>
                    </a:lnTo>
                    <a:lnTo>
                      <a:pt x="1014" y="113"/>
                    </a:lnTo>
                    <a:lnTo>
                      <a:pt x="970" y="136"/>
                    </a:lnTo>
                    <a:lnTo>
                      <a:pt x="925" y="157"/>
                    </a:lnTo>
                    <a:lnTo>
                      <a:pt x="880" y="177"/>
                    </a:lnTo>
                    <a:lnTo>
                      <a:pt x="834" y="194"/>
                    </a:lnTo>
                    <a:lnTo>
                      <a:pt x="787" y="210"/>
                    </a:lnTo>
                    <a:lnTo>
                      <a:pt x="740" y="223"/>
                    </a:lnTo>
                    <a:lnTo>
                      <a:pt x="693" y="235"/>
                    </a:lnTo>
                    <a:lnTo>
                      <a:pt x="645" y="244"/>
                    </a:lnTo>
                    <a:lnTo>
                      <a:pt x="597" y="252"/>
                    </a:lnTo>
                    <a:lnTo>
                      <a:pt x="549" y="257"/>
                    </a:lnTo>
                    <a:lnTo>
                      <a:pt x="500" y="260"/>
                    </a:lnTo>
                    <a:lnTo>
                      <a:pt x="451" y="261"/>
                    </a:lnTo>
                    <a:lnTo>
                      <a:pt x="393" y="260"/>
                    </a:lnTo>
                    <a:lnTo>
                      <a:pt x="336" y="255"/>
                    </a:lnTo>
                    <a:lnTo>
                      <a:pt x="279" y="248"/>
                    </a:lnTo>
                    <a:lnTo>
                      <a:pt x="222" y="237"/>
                    </a:lnTo>
                    <a:lnTo>
                      <a:pt x="165" y="224"/>
                    </a:lnTo>
                    <a:lnTo>
                      <a:pt x="110" y="208"/>
                    </a:lnTo>
                    <a:lnTo>
                      <a:pt x="54" y="190"/>
                    </a:lnTo>
                    <a:lnTo>
                      <a:pt x="0" y="16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0" name="Freeform 114"/>
              <p:cNvSpPr>
                <a:spLocks/>
              </p:cNvSpPr>
              <p:nvPr/>
            </p:nvSpPr>
            <p:spPr bwMode="auto">
              <a:xfrm>
                <a:off x="2544" y="2564"/>
                <a:ext cx="90" cy="76"/>
              </a:xfrm>
              <a:custGeom>
                <a:avLst/>
                <a:gdLst>
                  <a:gd name="T0" fmla="*/ 104 w 104"/>
                  <a:gd name="T1" fmla="*/ 10 h 71"/>
                  <a:gd name="T2" fmla="*/ 0 w 104"/>
                  <a:gd name="T3" fmla="*/ 0 h 71"/>
                  <a:gd name="T4" fmla="*/ 76 w 104"/>
                  <a:gd name="T5" fmla="*/ 71 h 71"/>
                  <a:gd name="T6" fmla="*/ 62 w 104"/>
                  <a:gd name="T7" fmla="*/ 28 h 71"/>
                  <a:gd name="T8" fmla="*/ 104 w 104"/>
                  <a:gd name="T9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71">
                    <a:moveTo>
                      <a:pt x="104" y="10"/>
                    </a:moveTo>
                    <a:lnTo>
                      <a:pt x="0" y="0"/>
                    </a:lnTo>
                    <a:lnTo>
                      <a:pt x="76" y="71"/>
                    </a:lnTo>
                    <a:lnTo>
                      <a:pt x="62" y="28"/>
                    </a:lnTo>
                    <a:lnTo>
                      <a:pt x="104" y="1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1" name="Freeform 115"/>
              <p:cNvSpPr>
                <a:spLocks/>
              </p:cNvSpPr>
              <p:nvPr/>
            </p:nvSpPr>
            <p:spPr bwMode="auto">
              <a:xfrm>
                <a:off x="2098" y="917"/>
                <a:ext cx="1551" cy="1291"/>
              </a:xfrm>
              <a:custGeom>
                <a:avLst/>
                <a:gdLst>
                  <a:gd name="T0" fmla="*/ 1 w 1680"/>
                  <a:gd name="T1" fmla="*/ 1493 h 1539"/>
                  <a:gd name="T2" fmla="*/ 1 w 1680"/>
                  <a:gd name="T3" fmla="*/ 1373 h 1539"/>
                  <a:gd name="T4" fmla="*/ 10 w 1680"/>
                  <a:gd name="T5" fmla="*/ 1227 h 1539"/>
                  <a:gd name="T6" fmla="*/ 26 w 1680"/>
                  <a:gd name="T7" fmla="*/ 1085 h 1539"/>
                  <a:gd name="T8" fmla="*/ 51 w 1680"/>
                  <a:gd name="T9" fmla="*/ 950 h 1539"/>
                  <a:gd name="T10" fmla="*/ 83 w 1680"/>
                  <a:gd name="T11" fmla="*/ 820 h 1539"/>
                  <a:gd name="T12" fmla="*/ 122 w 1680"/>
                  <a:gd name="T13" fmla="*/ 697 h 1539"/>
                  <a:gd name="T14" fmla="*/ 167 w 1680"/>
                  <a:gd name="T15" fmla="*/ 581 h 1539"/>
                  <a:gd name="T16" fmla="*/ 218 w 1680"/>
                  <a:gd name="T17" fmla="*/ 474 h 1539"/>
                  <a:gd name="T18" fmla="*/ 275 w 1680"/>
                  <a:gd name="T19" fmla="*/ 376 h 1539"/>
                  <a:gd name="T20" fmla="*/ 337 w 1680"/>
                  <a:gd name="T21" fmla="*/ 288 h 1539"/>
                  <a:gd name="T22" fmla="*/ 404 w 1680"/>
                  <a:gd name="T23" fmla="*/ 210 h 1539"/>
                  <a:gd name="T24" fmla="*/ 476 w 1680"/>
                  <a:gd name="T25" fmla="*/ 143 h 1539"/>
                  <a:gd name="T26" fmla="*/ 551 w 1680"/>
                  <a:gd name="T27" fmla="*/ 88 h 1539"/>
                  <a:gd name="T28" fmla="*/ 630 w 1680"/>
                  <a:gd name="T29" fmla="*/ 46 h 1539"/>
                  <a:gd name="T30" fmla="*/ 712 w 1680"/>
                  <a:gd name="T31" fmla="*/ 17 h 1539"/>
                  <a:gd name="T32" fmla="*/ 797 w 1680"/>
                  <a:gd name="T33" fmla="*/ 2 h 1539"/>
                  <a:gd name="T34" fmla="*/ 883 w 1680"/>
                  <a:gd name="T35" fmla="*/ 2 h 1539"/>
                  <a:gd name="T36" fmla="*/ 968 w 1680"/>
                  <a:gd name="T37" fmla="*/ 17 h 1539"/>
                  <a:gd name="T38" fmla="*/ 1050 w 1680"/>
                  <a:gd name="T39" fmla="*/ 46 h 1539"/>
                  <a:gd name="T40" fmla="*/ 1129 w 1680"/>
                  <a:gd name="T41" fmla="*/ 88 h 1539"/>
                  <a:gd name="T42" fmla="*/ 1204 w 1680"/>
                  <a:gd name="T43" fmla="*/ 143 h 1539"/>
                  <a:gd name="T44" fmla="*/ 1276 w 1680"/>
                  <a:gd name="T45" fmla="*/ 210 h 1539"/>
                  <a:gd name="T46" fmla="*/ 1343 w 1680"/>
                  <a:gd name="T47" fmla="*/ 288 h 1539"/>
                  <a:gd name="T48" fmla="*/ 1405 w 1680"/>
                  <a:gd name="T49" fmla="*/ 376 h 1539"/>
                  <a:gd name="T50" fmla="*/ 1462 w 1680"/>
                  <a:gd name="T51" fmla="*/ 474 h 1539"/>
                  <a:gd name="T52" fmla="*/ 1513 w 1680"/>
                  <a:gd name="T53" fmla="*/ 581 h 1539"/>
                  <a:gd name="T54" fmla="*/ 1558 w 1680"/>
                  <a:gd name="T55" fmla="*/ 697 h 1539"/>
                  <a:gd name="T56" fmla="*/ 1597 w 1680"/>
                  <a:gd name="T57" fmla="*/ 820 h 1539"/>
                  <a:gd name="T58" fmla="*/ 1629 w 1680"/>
                  <a:gd name="T59" fmla="*/ 950 h 1539"/>
                  <a:gd name="T60" fmla="*/ 1654 w 1680"/>
                  <a:gd name="T61" fmla="*/ 1085 h 1539"/>
                  <a:gd name="T62" fmla="*/ 1670 w 1680"/>
                  <a:gd name="T63" fmla="*/ 1227 h 1539"/>
                  <a:gd name="T64" fmla="*/ 1679 w 1680"/>
                  <a:gd name="T65" fmla="*/ 1373 h 1539"/>
                  <a:gd name="T66" fmla="*/ 1680 w 1680"/>
                  <a:gd name="T67" fmla="*/ 1467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80" h="1539">
                    <a:moveTo>
                      <a:pt x="2" y="1539"/>
                    </a:moveTo>
                    <a:lnTo>
                      <a:pt x="1" y="1493"/>
                    </a:lnTo>
                    <a:lnTo>
                      <a:pt x="0" y="1447"/>
                    </a:lnTo>
                    <a:lnTo>
                      <a:pt x="1" y="1373"/>
                    </a:lnTo>
                    <a:lnTo>
                      <a:pt x="4" y="1299"/>
                    </a:lnTo>
                    <a:lnTo>
                      <a:pt x="10" y="1227"/>
                    </a:lnTo>
                    <a:lnTo>
                      <a:pt x="17" y="1155"/>
                    </a:lnTo>
                    <a:lnTo>
                      <a:pt x="26" y="1085"/>
                    </a:lnTo>
                    <a:lnTo>
                      <a:pt x="38" y="1017"/>
                    </a:lnTo>
                    <a:lnTo>
                      <a:pt x="51" y="950"/>
                    </a:lnTo>
                    <a:lnTo>
                      <a:pt x="66" y="884"/>
                    </a:lnTo>
                    <a:lnTo>
                      <a:pt x="83" y="820"/>
                    </a:lnTo>
                    <a:lnTo>
                      <a:pt x="101" y="757"/>
                    </a:lnTo>
                    <a:lnTo>
                      <a:pt x="122" y="697"/>
                    </a:lnTo>
                    <a:lnTo>
                      <a:pt x="143" y="638"/>
                    </a:lnTo>
                    <a:lnTo>
                      <a:pt x="167" y="581"/>
                    </a:lnTo>
                    <a:lnTo>
                      <a:pt x="192" y="527"/>
                    </a:lnTo>
                    <a:lnTo>
                      <a:pt x="218" y="474"/>
                    </a:lnTo>
                    <a:lnTo>
                      <a:pt x="246" y="424"/>
                    </a:lnTo>
                    <a:lnTo>
                      <a:pt x="275" y="376"/>
                    </a:lnTo>
                    <a:lnTo>
                      <a:pt x="306" y="331"/>
                    </a:lnTo>
                    <a:lnTo>
                      <a:pt x="337" y="288"/>
                    </a:lnTo>
                    <a:lnTo>
                      <a:pt x="370" y="247"/>
                    </a:lnTo>
                    <a:lnTo>
                      <a:pt x="404" y="210"/>
                    </a:lnTo>
                    <a:lnTo>
                      <a:pt x="440" y="175"/>
                    </a:lnTo>
                    <a:lnTo>
                      <a:pt x="476" y="143"/>
                    </a:lnTo>
                    <a:lnTo>
                      <a:pt x="513" y="114"/>
                    </a:lnTo>
                    <a:lnTo>
                      <a:pt x="551" y="88"/>
                    </a:lnTo>
                    <a:lnTo>
                      <a:pt x="590" y="65"/>
                    </a:lnTo>
                    <a:lnTo>
                      <a:pt x="630" y="46"/>
                    </a:lnTo>
                    <a:lnTo>
                      <a:pt x="671" y="29"/>
                    </a:lnTo>
                    <a:lnTo>
                      <a:pt x="712" y="17"/>
                    </a:lnTo>
                    <a:lnTo>
                      <a:pt x="754" y="8"/>
                    </a:lnTo>
                    <a:lnTo>
                      <a:pt x="797" y="2"/>
                    </a:lnTo>
                    <a:lnTo>
                      <a:pt x="840" y="0"/>
                    </a:lnTo>
                    <a:lnTo>
                      <a:pt x="883" y="2"/>
                    </a:lnTo>
                    <a:lnTo>
                      <a:pt x="926" y="8"/>
                    </a:lnTo>
                    <a:lnTo>
                      <a:pt x="968" y="17"/>
                    </a:lnTo>
                    <a:lnTo>
                      <a:pt x="1009" y="29"/>
                    </a:lnTo>
                    <a:lnTo>
                      <a:pt x="1050" y="46"/>
                    </a:lnTo>
                    <a:lnTo>
                      <a:pt x="1090" y="65"/>
                    </a:lnTo>
                    <a:lnTo>
                      <a:pt x="1129" y="88"/>
                    </a:lnTo>
                    <a:lnTo>
                      <a:pt x="1167" y="114"/>
                    </a:lnTo>
                    <a:lnTo>
                      <a:pt x="1204" y="143"/>
                    </a:lnTo>
                    <a:lnTo>
                      <a:pt x="1240" y="175"/>
                    </a:lnTo>
                    <a:lnTo>
                      <a:pt x="1276" y="210"/>
                    </a:lnTo>
                    <a:lnTo>
                      <a:pt x="1310" y="247"/>
                    </a:lnTo>
                    <a:lnTo>
                      <a:pt x="1343" y="288"/>
                    </a:lnTo>
                    <a:lnTo>
                      <a:pt x="1374" y="331"/>
                    </a:lnTo>
                    <a:lnTo>
                      <a:pt x="1405" y="376"/>
                    </a:lnTo>
                    <a:lnTo>
                      <a:pt x="1434" y="424"/>
                    </a:lnTo>
                    <a:lnTo>
                      <a:pt x="1462" y="474"/>
                    </a:lnTo>
                    <a:lnTo>
                      <a:pt x="1488" y="527"/>
                    </a:lnTo>
                    <a:lnTo>
                      <a:pt x="1513" y="581"/>
                    </a:lnTo>
                    <a:lnTo>
                      <a:pt x="1537" y="638"/>
                    </a:lnTo>
                    <a:lnTo>
                      <a:pt x="1558" y="697"/>
                    </a:lnTo>
                    <a:lnTo>
                      <a:pt x="1579" y="757"/>
                    </a:lnTo>
                    <a:lnTo>
                      <a:pt x="1597" y="820"/>
                    </a:lnTo>
                    <a:lnTo>
                      <a:pt x="1614" y="884"/>
                    </a:lnTo>
                    <a:lnTo>
                      <a:pt x="1629" y="950"/>
                    </a:lnTo>
                    <a:lnTo>
                      <a:pt x="1642" y="1017"/>
                    </a:lnTo>
                    <a:lnTo>
                      <a:pt x="1654" y="1085"/>
                    </a:lnTo>
                    <a:lnTo>
                      <a:pt x="1663" y="1155"/>
                    </a:lnTo>
                    <a:lnTo>
                      <a:pt x="1670" y="1227"/>
                    </a:lnTo>
                    <a:lnTo>
                      <a:pt x="1676" y="1299"/>
                    </a:lnTo>
                    <a:lnTo>
                      <a:pt x="1679" y="1373"/>
                    </a:lnTo>
                    <a:lnTo>
                      <a:pt x="1680" y="1447"/>
                    </a:lnTo>
                    <a:lnTo>
                      <a:pt x="1680" y="1467"/>
                    </a:lnTo>
                    <a:lnTo>
                      <a:pt x="1680" y="1487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2" name="Freeform 116"/>
              <p:cNvSpPr>
                <a:spLocks/>
              </p:cNvSpPr>
              <p:nvPr/>
            </p:nvSpPr>
            <p:spPr bwMode="auto">
              <a:xfrm>
                <a:off x="2175" y="913"/>
                <a:ext cx="1473" cy="1292"/>
              </a:xfrm>
              <a:custGeom>
                <a:avLst/>
                <a:gdLst>
                  <a:gd name="T0" fmla="*/ 13 w 1603"/>
                  <a:gd name="T1" fmla="*/ 791 h 1488"/>
                  <a:gd name="T2" fmla="*/ 43 w 1603"/>
                  <a:gd name="T3" fmla="*/ 700 h 1488"/>
                  <a:gd name="T4" fmla="*/ 75 w 1603"/>
                  <a:gd name="T5" fmla="*/ 613 h 1488"/>
                  <a:gd name="T6" fmla="*/ 112 w 1603"/>
                  <a:gd name="T7" fmla="*/ 531 h 1488"/>
                  <a:gd name="T8" fmla="*/ 151 w 1603"/>
                  <a:gd name="T9" fmla="*/ 455 h 1488"/>
                  <a:gd name="T10" fmla="*/ 193 w 1603"/>
                  <a:gd name="T11" fmla="*/ 383 h 1488"/>
                  <a:gd name="T12" fmla="*/ 238 w 1603"/>
                  <a:gd name="T13" fmla="*/ 317 h 1488"/>
                  <a:gd name="T14" fmla="*/ 285 w 1603"/>
                  <a:gd name="T15" fmla="*/ 256 h 1488"/>
                  <a:gd name="T16" fmla="*/ 335 w 1603"/>
                  <a:gd name="T17" fmla="*/ 202 h 1488"/>
                  <a:gd name="T18" fmla="*/ 386 w 1603"/>
                  <a:gd name="T19" fmla="*/ 153 h 1488"/>
                  <a:gd name="T20" fmla="*/ 440 w 1603"/>
                  <a:gd name="T21" fmla="*/ 111 h 1488"/>
                  <a:gd name="T22" fmla="*/ 496 w 1603"/>
                  <a:gd name="T23" fmla="*/ 75 h 1488"/>
                  <a:gd name="T24" fmla="*/ 553 w 1603"/>
                  <a:gd name="T25" fmla="*/ 46 h 1488"/>
                  <a:gd name="T26" fmla="*/ 612 w 1603"/>
                  <a:gd name="T27" fmla="*/ 24 h 1488"/>
                  <a:gd name="T28" fmla="*/ 671 w 1603"/>
                  <a:gd name="T29" fmla="*/ 9 h 1488"/>
                  <a:gd name="T30" fmla="*/ 732 w 1603"/>
                  <a:gd name="T31" fmla="*/ 1 h 1488"/>
                  <a:gd name="T32" fmla="*/ 806 w 1603"/>
                  <a:gd name="T33" fmla="*/ 2 h 1488"/>
                  <a:gd name="T34" fmla="*/ 891 w 1603"/>
                  <a:gd name="T35" fmla="*/ 17 h 1488"/>
                  <a:gd name="T36" fmla="*/ 973 w 1603"/>
                  <a:gd name="T37" fmla="*/ 46 h 1488"/>
                  <a:gd name="T38" fmla="*/ 1052 w 1603"/>
                  <a:gd name="T39" fmla="*/ 88 h 1488"/>
                  <a:gd name="T40" fmla="*/ 1127 w 1603"/>
                  <a:gd name="T41" fmla="*/ 143 h 1488"/>
                  <a:gd name="T42" fmla="*/ 1199 w 1603"/>
                  <a:gd name="T43" fmla="*/ 210 h 1488"/>
                  <a:gd name="T44" fmla="*/ 1266 w 1603"/>
                  <a:gd name="T45" fmla="*/ 288 h 1488"/>
                  <a:gd name="T46" fmla="*/ 1328 w 1603"/>
                  <a:gd name="T47" fmla="*/ 376 h 1488"/>
                  <a:gd name="T48" fmla="*/ 1385 w 1603"/>
                  <a:gd name="T49" fmla="*/ 474 h 1488"/>
                  <a:gd name="T50" fmla="*/ 1436 w 1603"/>
                  <a:gd name="T51" fmla="*/ 582 h 1488"/>
                  <a:gd name="T52" fmla="*/ 1481 w 1603"/>
                  <a:gd name="T53" fmla="*/ 697 h 1488"/>
                  <a:gd name="T54" fmla="*/ 1520 w 1603"/>
                  <a:gd name="T55" fmla="*/ 820 h 1488"/>
                  <a:gd name="T56" fmla="*/ 1552 w 1603"/>
                  <a:gd name="T57" fmla="*/ 950 h 1488"/>
                  <a:gd name="T58" fmla="*/ 1577 w 1603"/>
                  <a:gd name="T59" fmla="*/ 1086 h 1488"/>
                  <a:gd name="T60" fmla="*/ 1593 w 1603"/>
                  <a:gd name="T61" fmla="*/ 1227 h 1488"/>
                  <a:gd name="T62" fmla="*/ 1602 w 1603"/>
                  <a:gd name="T63" fmla="*/ 1373 h 1488"/>
                  <a:gd name="T64" fmla="*/ 1603 w 1603"/>
                  <a:gd name="T65" fmla="*/ 1468 h 1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3" h="1488">
                    <a:moveTo>
                      <a:pt x="0" y="838"/>
                    </a:moveTo>
                    <a:lnTo>
                      <a:pt x="13" y="791"/>
                    </a:lnTo>
                    <a:lnTo>
                      <a:pt x="28" y="745"/>
                    </a:lnTo>
                    <a:lnTo>
                      <a:pt x="43" y="700"/>
                    </a:lnTo>
                    <a:lnTo>
                      <a:pt x="59" y="656"/>
                    </a:lnTo>
                    <a:lnTo>
                      <a:pt x="75" y="613"/>
                    </a:lnTo>
                    <a:lnTo>
                      <a:pt x="93" y="572"/>
                    </a:lnTo>
                    <a:lnTo>
                      <a:pt x="112" y="531"/>
                    </a:lnTo>
                    <a:lnTo>
                      <a:pt x="131" y="492"/>
                    </a:lnTo>
                    <a:lnTo>
                      <a:pt x="151" y="455"/>
                    </a:lnTo>
                    <a:lnTo>
                      <a:pt x="171" y="418"/>
                    </a:lnTo>
                    <a:lnTo>
                      <a:pt x="193" y="383"/>
                    </a:lnTo>
                    <a:lnTo>
                      <a:pt x="215" y="349"/>
                    </a:lnTo>
                    <a:lnTo>
                      <a:pt x="238" y="317"/>
                    </a:lnTo>
                    <a:lnTo>
                      <a:pt x="261" y="286"/>
                    </a:lnTo>
                    <a:lnTo>
                      <a:pt x="285" y="256"/>
                    </a:lnTo>
                    <a:lnTo>
                      <a:pt x="310" y="228"/>
                    </a:lnTo>
                    <a:lnTo>
                      <a:pt x="335" y="202"/>
                    </a:lnTo>
                    <a:lnTo>
                      <a:pt x="360" y="176"/>
                    </a:lnTo>
                    <a:lnTo>
                      <a:pt x="386" y="153"/>
                    </a:lnTo>
                    <a:lnTo>
                      <a:pt x="413" y="131"/>
                    </a:lnTo>
                    <a:lnTo>
                      <a:pt x="440" y="111"/>
                    </a:lnTo>
                    <a:lnTo>
                      <a:pt x="468" y="92"/>
                    </a:lnTo>
                    <a:lnTo>
                      <a:pt x="496" y="75"/>
                    </a:lnTo>
                    <a:lnTo>
                      <a:pt x="524" y="59"/>
                    </a:lnTo>
                    <a:lnTo>
                      <a:pt x="553" y="46"/>
                    </a:lnTo>
                    <a:lnTo>
                      <a:pt x="582" y="34"/>
                    </a:lnTo>
                    <a:lnTo>
                      <a:pt x="612" y="24"/>
                    </a:lnTo>
                    <a:lnTo>
                      <a:pt x="641" y="15"/>
                    </a:lnTo>
                    <a:lnTo>
                      <a:pt x="671" y="9"/>
                    </a:lnTo>
                    <a:lnTo>
                      <a:pt x="702" y="4"/>
                    </a:lnTo>
                    <a:lnTo>
                      <a:pt x="732" y="1"/>
                    </a:lnTo>
                    <a:lnTo>
                      <a:pt x="763" y="0"/>
                    </a:lnTo>
                    <a:lnTo>
                      <a:pt x="806" y="2"/>
                    </a:lnTo>
                    <a:lnTo>
                      <a:pt x="849" y="8"/>
                    </a:lnTo>
                    <a:lnTo>
                      <a:pt x="891" y="17"/>
                    </a:lnTo>
                    <a:lnTo>
                      <a:pt x="932" y="29"/>
                    </a:lnTo>
                    <a:lnTo>
                      <a:pt x="973" y="46"/>
                    </a:lnTo>
                    <a:lnTo>
                      <a:pt x="1013" y="65"/>
                    </a:lnTo>
                    <a:lnTo>
                      <a:pt x="1052" y="88"/>
                    </a:lnTo>
                    <a:lnTo>
                      <a:pt x="1090" y="114"/>
                    </a:lnTo>
                    <a:lnTo>
                      <a:pt x="1127" y="143"/>
                    </a:lnTo>
                    <a:lnTo>
                      <a:pt x="1163" y="175"/>
                    </a:lnTo>
                    <a:lnTo>
                      <a:pt x="1199" y="210"/>
                    </a:lnTo>
                    <a:lnTo>
                      <a:pt x="1233" y="247"/>
                    </a:lnTo>
                    <a:lnTo>
                      <a:pt x="1266" y="288"/>
                    </a:lnTo>
                    <a:lnTo>
                      <a:pt x="1297" y="331"/>
                    </a:lnTo>
                    <a:lnTo>
                      <a:pt x="1328" y="376"/>
                    </a:lnTo>
                    <a:lnTo>
                      <a:pt x="1357" y="424"/>
                    </a:lnTo>
                    <a:lnTo>
                      <a:pt x="1385" y="474"/>
                    </a:lnTo>
                    <a:lnTo>
                      <a:pt x="1411" y="527"/>
                    </a:lnTo>
                    <a:lnTo>
                      <a:pt x="1436" y="582"/>
                    </a:lnTo>
                    <a:lnTo>
                      <a:pt x="1460" y="638"/>
                    </a:lnTo>
                    <a:lnTo>
                      <a:pt x="1481" y="697"/>
                    </a:lnTo>
                    <a:lnTo>
                      <a:pt x="1502" y="758"/>
                    </a:lnTo>
                    <a:lnTo>
                      <a:pt x="1520" y="820"/>
                    </a:lnTo>
                    <a:lnTo>
                      <a:pt x="1537" y="884"/>
                    </a:lnTo>
                    <a:lnTo>
                      <a:pt x="1552" y="950"/>
                    </a:lnTo>
                    <a:lnTo>
                      <a:pt x="1565" y="1017"/>
                    </a:lnTo>
                    <a:lnTo>
                      <a:pt x="1577" y="1086"/>
                    </a:lnTo>
                    <a:lnTo>
                      <a:pt x="1586" y="1156"/>
                    </a:lnTo>
                    <a:lnTo>
                      <a:pt x="1593" y="1227"/>
                    </a:lnTo>
                    <a:lnTo>
                      <a:pt x="1599" y="1300"/>
                    </a:lnTo>
                    <a:lnTo>
                      <a:pt x="1602" y="1373"/>
                    </a:lnTo>
                    <a:lnTo>
                      <a:pt x="1603" y="1448"/>
                    </a:lnTo>
                    <a:lnTo>
                      <a:pt x="1603" y="1468"/>
                    </a:lnTo>
                    <a:lnTo>
                      <a:pt x="1603" y="148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3" name="Freeform 117"/>
              <p:cNvSpPr>
                <a:spLocks/>
              </p:cNvSpPr>
              <p:nvPr/>
            </p:nvSpPr>
            <p:spPr bwMode="auto">
              <a:xfrm>
                <a:off x="2148" y="1632"/>
                <a:ext cx="60" cy="90"/>
              </a:xfrm>
              <a:custGeom>
                <a:avLst/>
                <a:gdLst>
                  <a:gd name="T0" fmla="*/ 0 w 65"/>
                  <a:gd name="T1" fmla="*/ 0 h 104"/>
                  <a:gd name="T2" fmla="*/ 8 w 65"/>
                  <a:gd name="T3" fmla="*/ 104 h 104"/>
                  <a:gd name="T4" fmla="*/ 65 w 65"/>
                  <a:gd name="T5" fmla="*/ 16 h 104"/>
                  <a:gd name="T6" fmla="*/ 25 w 65"/>
                  <a:gd name="T7" fmla="*/ 38 h 104"/>
                  <a:gd name="T8" fmla="*/ 0 w 65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04">
                    <a:moveTo>
                      <a:pt x="0" y="0"/>
                    </a:moveTo>
                    <a:lnTo>
                      <a:pt x="8" y="104"/>
                    </a:lnTo>
                    <a:lnTo>
                      <a:pt x="65" y="16"/>
                    </a:lnTo>
                    <a:lnTo>
                      <a:pt x="25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4" name="Freeform 118"/>
              <p:cNvSpPr>
                <a:spLocks/>
              </p:cNvSpPr>
              <p:nvPr/>
            </p:nvSpPr>
            <p:spPr bwMode="auto">
              <a:xfrm>
                <a:off x="2206" y="2199"/>
                <a:ext cx="1323" cy="95"/>
              </a:xfrm>
              <a:custGeom>
                <a:avLst/>
                <a:gdLst>
                  <a:gd name="T0" fmla="*/ 0 w 1473"/>
                  <a:gd name="T1" fmla="*/ 113 h 113"/>
                  <a:gd name="T2" fmla="*/ 87 w 1473"/>
                  <a:gd name="T3" fmla="*/ 87 h 113"/>
                  <a:gd name="T4" fmla="*/ 176 w 1473"/>
                  <a:gd name="T5" fmla="*/ 64 h 113"/>
                  <a:gd name="T6" fmla="*/ 268 w 1473"/>
                  <a:gd name="T7" fmla="*/ 45 h 113"/>
                  <a:gd name="T8" fmla="*/ 362 w 1473"/>
                  <a:gd name="T9" fmla="*/ 29 h 113"/>
                  <a:gd name="T10" fmla="*/ 457 w 1473"/>
                  <a:gd name="T11" fmla="*/ 16 h 113"/>
                  <a:gd name="T12" fmla="*/ 554 w 1473"/>
                  <a:gd name="T13" fmla="*/ 7 h 113"/>
                  <a:gd name="T14" fmla="*/ 651 w 1473"/>
                  <a:gd name="T15" fmla="*/ 2 h 113"/>
                  <a:gd name="T16" fmla="*/ 750 w 1473"/>
                  <a:gd name="T17" fmla="*/ 0 h 113"/>
                  <a:gd name="T18" fmla="*/ 845 w 1473"/>
                  <a:gd name="T19" fmla="*/ 2 h 113"/>
                  <a:gd name="T20" fmla="*/ 939 w 1473"/>
                  <a:gd name="T21" fmla="*/ 7 h 113"/>
                  <a:gd name="T22" fmla="*/ 1032 w 1473"/>
                  <a:gd name="T23" fmla="*/ 15 h 113"/>
                  <a:gd name="T24" fmla="*/ 1124 w 1473"/>
                  <a:gd name="T25" fmla="*/ 27 h 113"/>
                  <a:gd name="T26" fmla="*/ 1214 w 1473"/>
                  <a:gd name="T27" fmla="*/ 41 h 113"/>
                  <a:gd name="T28" fmla="*/ 1302 w 1473"/>
                  <a:gd name="T29" fmla="*/ 59 h 113"/>
                  <a:gd name="T30" fmla="*/ 1389 w 1473"/>
                  <a:gd name="T31" fmla="*/ 80 h 113"/>
                  <a:gd name="T32" fmla="*/ 1473 w 1473"/>
                  <a:gd name="T33" fmla="*/ 10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73" h="113">
                    <a:moveTo>
                      <a:pt x="0" y="113"/>
                    </a:moveTo>
                    <a:lnTo>
                      <a:pt x="87" y="87"/>
                    </a:lnTo>
                    <a:lnTo>
                      <a:pt x="176" y="64"/>
                    </a:lnTo>
                    <a:lnTo>
                      <a:pt x="268" y="45"/>
                    </a:lnTo>
                    <a:lnTo>
                      <a:pt x="362" y="29"/>
                    </a:lnTo>
                    <a:lnTo>
                      <a:pt x="457" y="16"/>
                    </a:lnTo>
                    <a:lnTo>
                      <a:pt x="554" y="7"/>
                    </a:lnTo>
                    <a:lnTo>
                      <a:pt x="651" y="2"/>
                    </a:lnTo>
                    <a:lnTo>
                      <a:pt x="750" y="0"/>
                    </a:lnTo>
                    <a:lnTo>
                      <a:pt x="845" y="2"/>
                    </a:lnTo>
                    <a:lnTo>
                      <a:pt x="939" y="7"/>
                    </a:lnTo>
                    <a:lnTo>
                      <a:pt x="1032" y="15"/>
                    </a:lnTo>
                    <a:lnTo>
                      <a:pt x="1124" y="27"/>
                    </a:lnTo>
                    <a:lnTo>
                      <a:pt x="1214" y="41"/>
                    </a:lnTo>
                    <a:lnTo>
                      <a:pt x="1302" y="59"/>
                    </a:lnTo>
                    <a:lnTo>
                      <a:pt x="1389" y="80"/>
                    </a:lnTo>
                    <a:lnTo>
                      <a:pt x="1473" y="10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5" name="Freeform 119"/>
              <p:cNvSpPr>
                <a:spLocks/>
              </p:cNvSpPr>
              <p:nvPr/>
            </p:nvSpPr>
            <p:spPr bwMode="auto">
              <a:xfrm>
                <a:off x="2208" y="2365"/>
                <a:ext cx="367" cy="106"/>
              </a:xfrm>
              <a:custGeom>
                <a:avLst/>
                <a:gdLst>
                  <a:gd name="T0" fmla="*/ 381 w 381"/>
                  <a:gd name="T1" fmla="*/ 86 h 86"/>
                  <a:gd name="T2" fmla="*/ 282 w 381"/>
                  <a:gd name="T3" fmla="*/ 70 h 86"/>
                  <a:gd name="T4" fmla="*/ 185 w 381"/>
                  <a:gd name="T5" fmla="*/ 50 h 86"/>
                  <a:gd name="T6" fmla="*/ 91 w 381"/>
                  <a:gd name="T7" fmla="*/ 27 h 86"/>
                  <a:gd name="T8" fmla="*/ 0 w 381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" h="86">
                    <a:moveTo>
                      <a:pt x="381" y="86"/>
                    </a:moveTo>
                    <a:lnTo>
                      <a:pt x="282" y="70"/>
                    </a:lnTo>
                    <a:lnTo>
                      <a:pt x="185" y="50"/>
                    </a:lnTo>
                    <a:lnTo>
                      <a:pt x="91" y="27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6" name="Freeform 120"/>
              <p:cNvSpPr>
                <a:spLocks/>
              </p:cNvSpPr>
              <p:nvPr/>
            </p:nvSpPr>
            <p:spPr bwMode="auto">
              <a:xfrm>
                <a:off x="2184" y="2405"/>
                <a:ext cx="350" cy="176"/>
              </a:xfrm>
              <a:custGeom>
                <a:avLst/>
                <a:gdLst>
                  <a:gd name="T0" fmla="*/ 340 w 340"/>
                  <a:gd name="T1" fmla="*/ 211 h 211"/>
                  <a:gd name="T2" fmla="*/ 295 w 340"/>
                  <a:gd name="T3" fmla="*/ 191 h 211"/>
                  <a:gd name="T4" fmla="*/ 250 w 340"/>
                  <a:gd name="T5" fmla="*/ 170 h 211"/>
                  <a:gd name="T6" fmla="*/ 206 w 340"/>
                  <a:gd name="T7" fmla="*/ 146 h 211"/>
                  <a:gd name="T8" fmla="*/ 163 w 340"/>
                  <a:gd name="T9" fmla="*/ 121 h 211"/>
                  <a:gd name="T10" fmla="*/ 121 w 340"/>
                  <a:gd name="T11" fmla="*/ 93 h 211"/>
                  <a:gd name="T12" fmla="*/ 80 w 340"/>
                  <a:gd name="T13" fmla="*/ 64 h 211"/>
                  <a:gd name="T14" fmla="*/ 39 w 340"/>
                  <a:gd name="T15" fmla="*/ 33 h 211"/>
                  <a:gd name="T16" fmla="*/ 0 w 340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" h="211">
                    <a:moveTo>
                      <a:pt x="340" y="211"/>
                    </a:moveTo>
                    <a:lnTo>
                      <a:pt x="295" y="191"/>
                    </a:lnTo>
                    <a:lnTo>
                      <a:pt x="250" y="170"/>
                    </a:lnTo>
                    <a:lnTo>
                      <a:pt x="206" y="146"/>
                    </a:lnTo>
                    <a:lnTo>
                      <a:pt x="163" y="121"/>
                    </a:lnTo>
                    <a:lnTo>
                      <a:pt x="121" y="93"/>
                    </a:lnTo>
                    <a:lnTo>
                      <a:pt x="80" y="64"/>
                    </a:lnTo>
                    <a:lnTo>
                      <a:pt x="39" y="33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7" name="Freeform 121"/>
              <p:cNvSpPr>
                <a:spLocks/>
              </p:cNvSpPr>
              <p:nvPr/>
            </p:nvSpPr>
            <p:spPr bwMode="auto">
              <a:xfrm>
                <a:off x="2563" y="2039"/>
                <a:ext cx="974" cy="219"/>
              </a:xfrm>
              <a:custGeom>
                <a:avLst/>
                <a:gdLst>
                  <a:gd name="T0" fmla="*/ 0 w 1084"/>
                  <a:gd name="T1" fmla="*/ 57 h 261"/>
                  <a:gd name="T2" fmla="*/ 43 w 1084"/>
                  <a:gd name="T3" fmla="*/ 44 h 261"/>
                  <a:gd name="T4" fmla="*/ 87 w 1084"/>
                  <a:gd name="T5" fmla="*/ 32 h 261"/>
                  <a:gd name="T6" fmla="*/ 131 w 1084"/>
                  <a:gd name="T7" fmla="*/ 22 h 261"/>
                  <a:gd name="T8" fmla="*/ 175 w 1084"/>
                  <a:gd name="T9" fmla="*/ 14 h 261"/>
                  <a:gd name="T10" fmla="*/ 220 w 1084"/>
                  <a:gd name="T11" fmla="*/ 8 h 261"/>
                  <a:gd name="T12" fmla="*/ 264 w 1084"/>
                  <a:gd name="T13" fmla="*/ 4 h 261"/>
                  <a:gd name="T14" fmla="*/ 309 w 1084"/>
                  <a:gd name="T15" fmla="*/ 1 h 261"/>
                  <a:gd name="T16" fmla="*/ 354 w 1084"/>
                  <a:gd name="T17" fmla="*/ 0 h 261"/>
                  <a:gd name="T18" fmla="*/ 403 w 1084"/>
                  <a:gd name="T19" fmla="*/ 1 h 261"/>
                  <a:gd name="T20" fmla="*/ 451 w 1084"/>
                  <a:gd name="T21" fmla="*/ 4 h 261"/>
                  <a:gd name="T22" fmla="*/ 500 w 1084"/>
                  <a:gd name="T23" fmla="*/ 10 h 261"/>
                  <a:gd name="T24" fmla="*/ 548 w 1084"/>
                  <a:gd name="T25" fmla="*/ 17 h 261"/>
                  <a:gd name="T26" fmla="*/ 595 w 1084"/>
                  <a:gd name="T27" fmla="*/ 26 h 261"/>
                  <a:gd name="T28" fmla="*/ 643 w 1084"/>
                  <a:gd name="T29" fmla="*/ 38 h 261"/>
                  <a:gd name="T30" fmla="*/ 689 w 1084"/>
                  <a:gd name="T31" fmla="*/ 51 h 261"/>
                  <a:gd name="T32" fmla="*/ 736 w 1084"/>
                  <a:gd name="T33" fmla="*/ 67 h 261"/>
                  <a:gd name="T34" fmla="*/ 782 w 1084"/>
                  <a:gd name="T35" fmla="*/ 84 h 261"/>
                  <a:gd name="T36" fmla="*/ 827 w 1084"/>
                  <a:gd name="T37" fmla="*/ 104 h 261"/>
                  <a:gd name="T38" fmla="*/ 872 w 1084"/>
                  <a:gd name="T39" fmla="*/ 125 h 261"/>
                  <a:gd name="T40" fmla="*/ 916 w 1084"/>
                  <a:gd name="T41" fmla="*/ 149 h 261"/>
                  <a:gd name="T42" fmla="*/ 959 w 1084"/>
                  <a:gd name="T43" fmla="*/ 174 h 261"/>
                  <a:gd name="T44" fmla="*/ 1002 w 1084"/>
                  <a:gd name="T45" fmla="*/ 201 h 261"/>
                  <a:gd name="T46" fmla="*/ 1043 w 1084"/>
                  <a:gd name="T47" fmla="*/ 230 h 261"/>
                  <a:gd name="T48" fmla="*/ 1084 w 1084"/>
                  <a:gd name="T4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84" h="261">
                    <a:moveTo>
                      <a:pt x="0" y="57"/>
                    </a:moveTo>
                    <a:lnTo>
                      <a:pt x="43" y="44"/>
                    </a:lnTo>
                    <a:lnTo>
                      <a:pt x="87" y="32"/>
                    </a:lnTo>
                    <a:lnTo>
                      <a:pt x="131" y="22"/>
                    </a:lnTo>
                    <a:lnTo>
                      <a:pt x="175" y="14"/>
                    </a:lnTo>
                    <a:lnTo>
                      <a:pt x="220" y="8"/>
                    </a:lnTo>
                    <a:lnTo>
                      <a:pt x="264" y="4"/>
                    </a:lnTo>
                    <a:lnTo>
                      <a:pt x="309" y="1"/>
                    </a:lnTo>
                    <a:lnTo>
                      <a:pt x="354" y="0"/>
                    </a:lnTo>
                    <a:lnTo>
                      <a:pt x="403" y="1"/>
                    </a:lnTo>
                    <a:lnTo>
                      <a:pt x="451" y="4"/>
                    </a:lnTo>
                    <a:lnTo>
                      <a:pt x="500" y="10"/>
                    </a:lnTo>
                    <a:lnTo>
                      <a:pt x="548" y="17"/>
                    </a:lnTo>
                    <a:lnTo>
                      <a:pt x="595" y="26"/>
                    </a:lnTo>
                    <a:lnTo>
                      <a:pt x="643" y="38"/>
                    </a:lnTo>
                    <a:lnTo>
                      <a:pt x="689" y="51"/>
                    </a:lnTo>
                    <a:lnTo>
                      <a:pt x="736" y="67"/>
                    </a:lnTo>
                    <a:lnTo>
                      <a:pt x="782" y="84"/>
                    </a:lnTo>
                    <a:lnTo>
                      <a:pt x="827" y="104"/>
                    </a:lnTo>
                    <a:lnTo>
                      <a:pt x="872" y="125"/>
                    </a:lnTo>
                    <a:lnTo>
                      <a:pt x="916" y="149"/>
                    </a:lnTo>
                    <a:lnTo>
                      <a:pt x="959" y="174"/>
                    </a:lnTo>
                    <a:lnTo>
                      <a:pt x="1002" y="201"/>
                    </a:lnTo>
                    <a:lnTo>
                      <a:pt x="1043" y="230"/>
                    </a:lnTo>
                    <a:lnTo>
                      <a:pt x="1084" y="261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8" name="Freeform 122"/>
              <p:cNvSpPr>
                <a:spLocks/>
              </p:cNvSpPr>
              <p:nvPr/>
            </p:nvSpPr>
            <p:spPr bwMode="auto">
              <a:xfrm>
                <a:off x="2546" y="2038"/>
                <a:ext cx="94" cy="55"/>
              </a:xfrm>
              <a:custGeom>
                <a:avLst/>
                <a:gdLst>
                  <a:gd name="T0" fmla="*/ 81 w 104"/>
                  <a:gd name="T1" fmla="*/ 0 h 66"/>
                  <a:gd name="T2" fmla="*/ 0 w 104"/>
                  <a:gd name="T3" fmla="*/ 66 h 66"/>
                  <a:gd name="T4" fmla="*/ 104 w 104"/>
                  <a:gd name="T5" fmla="*/ 63 h 66"/>
                  <a:gd name="T6" fmla="*/ 64 w 104"/>
                  <a:gd name="T7" fmla="*/ 43 h 66"/>
                  <a:gd name="T8" fmla="*/ 81 w 104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6">
                    <a:moveTo>
                      <a:pt x="81" y="0"/>
                    </a:moveTo>
                    <a:lnTo>
                      <a:pt x="0" y="66"/>
                    </a:lnTo>
                    <a:lnTo>
                      <a:pt x="104" y="63"/>
                    </a:lnTo>
                    <a:lnTo>
                      <a:pt x="64" y="4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59" name="Freeform 123"/>
              <p:cNvSpPr>
                <a:spLocks/>
              </p:cNvSpPr>
              <p:nvPr/>
            </p:nvSpPr>
            <p:spPr bwMode="auto">
              <a:xfrm>
                <a:off x="2579" y="2200"/>
                <a:ext cx="949" cy="87"/>
              </a:xfrm>
              <a:custGeom>
                <a:avLst/>
                <a:gdLst>
                  <a:gd name="T0" fmla="*/ 0 w 1058"/>
                  <a:gd name="T1" fmla="*/ 21 h 104"/>
                  <a:gd name="T2" fmla="*/ 83 w 1058"/>
                  <a:gd name="T3" fmla="*/ 11 h 104"/>
                  <a:gd name="T4" fmla="*/ 166 w 1058"/>
                  <a:gd name="T5" fmla="*/ 5 h 104"/>
                  <a:gd name="T6" fmla="*/ 250 w 1058"/>
                  <a:gd name="T7" fmla="*/ 1 h 104"/>
                  <a:gd name="T8" fmla="*/ 335 w 1058"/>
                  <a:gd name="T9" fmla="*/ 0 h 104"/>
                  <a:gd name="T10" fmla="*/ 430 w 1058"/>
                  <a:gd name="T11" fmla="*/ 2 h 104"/>
                  <a:gd name="T12" fmla="*/ 524 w 1058"/>
                  <a:gd name="T13" fmla="*/ 7 h 104"/>
                  <a:gd name="T14" fmla="*/ 617 w 1058"/>
                  <a:gd name="T15" fmla="*/ 15 h 104"/>
                  <a:gd name="T16" fmla="*/ 709 w 1058"/>
                  <a:gd name="T17" fmla="*/ 27 h 104"/>
                  <a:gd name="T18" fmla="*/ 799 w 1058"/>
                  <a:gd name="T19" fmla="*/ 41 h 104"/>
                  <a:gd name="T20" fmla="*/ 887 w 1058"/>
                  <a:gd name="T21" fmla="*/ 59 h 104"/>
                  <a:gd name="T22" fmla="*/ 974 w 1058"/>
                  <a:gd name="T23" fmla="*/ 80 h 104"/>
                  <a:gd name="T24" fmla="*/ 1058 w 1058"/>
                  <a:gd name="T2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8" h="104">
                    <a:moveTo>
                      <a:pt x="0" y="21"/>
                    </a:moveTo>
                    <a:lnTo>
                      <a:pt x="83" y="11"/>
                    </a:lnTo>
                    <a:lnTo>
                      <a:pt x="166" y="5"/>
                    </a:lnTo>
                    <a:lnTo>
                      <a:pt x="250" y="1"/>
                    </a:lnTo>
                    <a:lnTo>
                      <a:pt x="335" y="0"/>
                    </a:lnTo>
                    <a:lnTo>
                      <a:pt x="430" y="2"/>
                    </a:lnTo>
                    <a:lnTo>
                      <a:pt x="524" y="7"/>
                    </a:lnTo>
                    <a:lnTo>
                      <a:pt x="617" y="15"/>
                    </a:lnTo>
                    <a:lnTo>
                      <a:pt x="709" y="27"/>
                    </a:lnTo>
                    <a:lnTo>
                      <a:pt x="799" y="41"/>
                    </a:lnTo>
                    <a:lnTo>
                      <a:pt x="887" y="59"/>
                    </a:lnTo>
                    <a:lnTo>
                      <a:pt x="974" y="80"/>
                    </a:lnTo>
                    <a:lnTo>
                      <a:pt x="1058" y="10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0" name="Freeform 124"/>
              <p:cNvSpPr>
                <a:spLocks/>
              </p:cNvSpPr>
              <p:nvPr/>
            </p:nvSpPr>
            <p:spPr bwMode="auto">
              <a:xfrm>
                <a:off x="2592" y="2183"/>
                <a:ext cx="92" cy="55"/>
              </a:xfrm>
              <a:custGeom>
                <a:avLst/>
                <a:gdLst>
                  <a:gd name="T0" fmla="*/ 93 w 103"/>
                  <a:gd name="T1" fmla="*/ 0 h 66"/>
                  <a:gd name="T2" fmla="*/ 0 w 103"/>
                  <a:gd name="T3" fmla="*/ 48 h 66"/>
                  <a:gd name="T4" fmla="*/ 103 w 103"/>
                  <a:gd name="T5" fmla="*/ 66 h 66"/>
                  <a:gd name="T6" fmla="*/ 67 w 103"/>
                  <a:gd name="T7" fmla="*/ 38 h 66"/>
                  <a:gd name="T8" fmla="*/ 93 w 10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6">
                    <a:moveTo>
                      <a:pt x="93" y="0"/>
                    </a:moveTo>
                    <a:lnTo>
                      <a:pt x="0" y="48"/>
                    </a:lnTo>
                    <a:lnTo>
                      <a:pt x="103" y="66"/>
                    </a:lnTo>
                    <a:lnTo>
                      <a:pt x="67" y="38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1" name="Freeform 125"/>
              <p:cNvSpPr>
                <a:spLocks/>
              </p:cNvSpPr>
              <p:nvPr/>
            </p:nvSpPr>
            <p:spPr bwMode="auto">
              <a:xfrm>
                <a:off x="2197" y="1757"/>
                <a:ext cx="1374" cy="469"/>
              </a:xfrm>
              <a:custGeom>
                <a:avLst/>
                <a:gdLst>
                  <a:gd name="T0" fmla="*/ 0 w 1531"/>
                  <a:gd name="T1" fmla="*/ 542 h 559"/>
                  <a:gd name="T2" fmla="*/ 33 w 1531"/>
                  <a:gd name="T3" fmla="*/ 480 h 559"/>
                  <a:gd name="T4" fmla="*/ 69 w 1531"/>
                  <a:gd name="T5" fmla="*/ 421 h 559"/>
                  <a:gd name="T6" fmla="*/ 107 w 1531"/>
                  <a:gd name="T7" fmla="*/ 366 h 559"/>
                  <a:gd name="T8" fmla="*/ 147 w 1531"/>
                  <a:gd name="T9" fmla="*/ 314 h 559"/>
                  <a:gd name="T10" fmla="*/ 190 w 1531"/>
                  <a:gd name="T11" fmla="*/ 266 h 559"/>
                  <a:gd name="T12" fmla="*/ 234 w 1531"/>
                  <a:gd name="T13" fmla="*/ 222 h 559"/>
                  <a:gd name="T14" fmla="*/ 281 w 1531"/>
                  <a:gd name="T15" fmla="*/ 181 h 559"/>
                  <a:gd name="T16" fmla="*/ 329 w 1531"/>
                  <a:gd name="T17" fmla="*/ 144 h 559"/>
                  <a:gd name="T18" fmla="*/ 354 w 1531"/>
                  <a:gd name="T19" fmla="*/ 127 h 559"/>
                  <a:gd name="T20" fmla="*/ 379 w 1531"/>
                  <a:gd name="T21" fmla="*/ 111 h 559"/>
                  <a:gd name="T22" fmla="*/ 404 w 1531"/>
                  <a:gd name="T23" fmla="*/ 96 h 559"/>
                  <a:gd name="T24" fmla="*/ 430 w 1531"/>
                  <a:gd name="T25" fmla="*/ 82 h 559"/>
                  <a:gd name="T26" fmla="*/ 456 w 1531"/>
                  <a:gd name="T27" fmla="*/ 69 h 559"/>
                  <a:gd name="T28" fmla="*/ 483 w 1531"/>
                  <a:gd name="T29" fmla="*/ 57 h 559"/>
                  <a:gd name="T30" fmla="*/ 510 w 1531"/>
                  <a:gd name="T31" fmla="*/ 47 h 559"/>
                  <a:gd name="T32" fmla="*/ 537 w 1531"/>
                  <a:gd name="T33" fmla="*/ 37 h 559"/>
                  <a:gd name="T34" fmla="*/ 564 w 1531"/>
                  <a:gd name="T35" fmla="*/ 28 h 559"/>
                  <a:gd name="T36" fmla="*/ 592 w 1531"/>
                  <a:gd name="T37" fmla="*/ 21 h 559"/>
                  <a:gd name="T38" fmla="*/ 619 w 1531"/>
                  <a:gd name="T39" fmla="*/ 15 h 559"/>
                  <a:gd name="T40" fmla="*/ 647 w 1531"/>
                  <a:gd name="T41" fmla="*/ 9 h 559"/>
                  <a:gd name="T42" fmla="*/ 676 w 1531"/>
                  <a:gd name="T43" fmla="*/ 5 h 559"/>
                  <a:gd name="T44" fmla="*/ 704 w 1531"/>
                  <a:gd name="T45" fmla="*/ 2 h 559"/>
                  <a:gd name="T46" fmla="*/ 732 w 1531"/>
                  <a:gd name="T47" fmla="*/ 1 h 559"/>
                  <a:gd name="T48" fmla="*/ 761 w 1531"/>
                  <a:gd name="T49" fmla="*/ 0 h 559"/>
                  <a:gd name="T50" fmla="*/ 790 w 1531"/>
                  <a:gd name="T51" fmla="*/ 1 h 559"/>
                  <a:gd name="T52" fmla="*/ 819 w 1531"/>
                  <a:gd name="T53" fmla="*/ 2 h 559"/>
                  <a:gd name="T54" fmla="*/ 848 w 1531"/>
                  <a:gd name="T55" fmla="*/ 6 h 559"/>
                  <a:gd name="T56" fmla="*/ 877 w 1531"/>
                  <a:gd name="T57" fmla="*/ 10 h 559"/>
                  <a:gd name="T58" fmla="*/ 905 w 1531"/>
                  <a:gd name="T59" fmla="*/ 15 h 559"/>
                  <a:gd name="T60" fmla="*/ 934 w 1531"/>
                  <a:gd name="T61" fmla="*/ 22 h 559"/>
                  <a:gd name="T62" fmla="*/ 962 w 1531"/>
                  <a:gd name="T63" fmla="*/ 30 h 559"/>
                  <a:gd name="T64" fmla="*/ 989 w 1531"/>
                  <a:gd name="T65" fmla="*/ 38 h 559"/>
                  <a:gd name="T66" fmla="*/ 1017 w 1531"/>
                  <a:gd name="T67" fmla="*/ 48 h 559"/>
                  <a:gd name="T68" fmla="*/ 1044 w 1531"/>
                  <a:gd name="T69" fmla="*/ 60 h 559"/>
                  <a:gd name="T70" fmla="*/ 1071 w 1531"/>
                  <a:gd name="T71" fmla="*/ 72 h 559"/>
                  <a:gd name="T72" fmla="*/ 1098 w 1531"/>
                  <a:gd name="T73" fmla="*/ 85 h 559"/>
                  <a:gd name="T74" fmla="*/ 1124 w 1531"/>
                  <a:gd name="T75" fmla="*/ 100 h 559"/>
                  <a:gd name="T76" fmla="*/ 1150 w 1531"/>
                  <a:gd name="T77" fmla="*/ 115 h 559"/>
                  <a:gd name="T78" fmla="*/ 1175 w 1531"/>
                  <a:gd name="T79" fmla="*/ 131 h 559"/>
                  <a:gd name="T80" fmla="*/ 1200 w 1531"/>
                  <a:gd name="T81" fmla="*/ 149 h 559"/>
                  <a:gd name="T82" fmla="*/ 1225 w 1531"/>
                  <a:gd name="T83" fmla="*/ 168 h 559"/>
                  <a:gd name="T84" fmla="*/ 1249 w 1531"/>
                  <a:gd name="T85" fmla="*/ 187 h 559"/>
                  <a:gd name="T86" fmla="*/ 1296 w 1531"/>
                  <a:gd name="T87" fmla="*/ 229 h 559"/>
                  <a:gd name="T88" fmla="*/ 1341 w 1531"/>
                  <a:gd name="T89" fmla="*/ 275 h 559"/>
                  <a:gd name="T90" fmla="*/ 1384 w 1531"/>
                  <a:gd name="T91" fmla="*/ 325 h 559"/>
                  <a:gd name="T92" fmla="*/ 1425 w 1531"/>
                  <a:gd name="T93" fmla="*/ 378 h 559"/>
                  <a:gd name="T94" fmla="*/ 1463 w 1531"/>
                  <a:gd name="T95" fmla="*/ 435 h 559"/>
                  <a:gd name="T96" fmla="*/ 1498 w 1531"/>
                  <a:gd name="T97" fmla="*/ 495 h 559"/>
                  <a:gd name="T98" fmla="*/ 1531 w 1531"/>
                  <a:gd name="T99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31" h="559">
                    <a:moveTo>
                      <a:pt x="0" y="542"/>
                    </a:moveTo>
                    <a:lnTo>
                      <a:pt x="33" y="480"/>
                    </a:lnTo>
                    <a:lnTo>
                      <a:pt x="69" y="421"/>
                    </a:lnTo>
                    <a:lnTo>
                      <a:pt x="107" y="366"/>
                    </a:lnTo>
                    <a:lnTo>
                      <a:pt x="147" y="314"/>
                    </a:lnTo>
                    <a:lnTo>
                      <a:pt x="190" y="266"/>
                    </a:lnTo>
                    <a:lnTo>
                      <a:pt x="234" y="222"/>
                    </a:lnTo>
                    <a:lnTo>
                      <a:pt x="281" y="181"/>
                    </a:lnTo>
                    <a:lnTo>
                      <a:pt x="329" y="144"/>
                    </a:lnTo>
                    <a:lnTo>
                      <a:pt x="354" y="127"/>
                    </a:lnTo>
                    <a:lnTo>
                      <a:pt x="379" y="111"/>
                    </a:lnTo>
                    <a:lnTo>
                      <a:pt x="404" y="96"/>
                    </a:lnTo>
                    <a:lnTo>
                      <a:pt x="430" y="82"/>
                    </a:lnTo>
                    <a:lnTo>
                      <a:pt x="456" y="69"/>
                    </a:lnTo>
                    <a:lnTo>
                      <a:pt x="483" y="57"/>
                    </a:lnTo>
                    <a:lnTo>
                      <a:pt x="510" y="47"/>
                    </a:lnTo>
                    <a:lnTo>
                      <a:pt x="537" y="37"/>
                    </a:lnTo>
                    <a:lnTo>
                      <a:pt x="564" y="28"/>
                    </a:lnTo>
                    <a:lnTo>
                      <a:pt x="592" y="21"/>
                    </a:lnTo>
                    <a:lnTo>
                      <a:pt x="619" y="15"/>
                    </a:lnTo>
                    <a:lnTo>
                      <a:pt x="647" y="9"/>
                    </a:lnTo>
                    <a:lnTo>
                      <a:pt x="676" y="5"/>
                    </a:lnTo>
                    <a:lnTo>
                      <a:pt x="704" y="2"/>
                    </a:lnTo>
                    <a:lnTo>
                      <a:pt x="732" y="1"/>
                    </a:lnTo>
                    <a:lnTo>
                      <a:pt x="761" y="0"/>
                    </a:lnTo>
                    <a:lnTo>
                      <a:pt x="790" y="1"/>
                    </a:lnTo>
                    <a:lnTo>
                      <a:pt x="819" y="2"/>
                    </a:lnTo>
                    <a:lnTo>
                      <a:pt x="848" y="6"/>
                    </a:lnTo>
                    <a:lnTo>
                      <a:pt x="877" y="10"/>
                    </a:lnTo>
                    <a:lnTo>
                      <a:pt x="905" y="15"/>
                    </a:lnTo>
                    <a:lnTo>
                      <a:pt x="934" y="22"/>
                    </a:lnTo>
                    <a:lnTo>
                      <a:pt x="962" y="30"/>
                    </a:lnTo>
                    <a:lnTo>
                      <a:pt x="989" y="38"/>
                    </a:lnTo>
                    <a:lnTo>
                      <a:pt x="1017" y="48"/>
                    </a:lnTo>
                    <a:lnTo>
                      <a:pt x="1044" y="60"/>
                    </a:lnTo>
                    <a:lnTo>
                      <a:pt x="1071" y="72"/>
                    </a:lnTo>
                    <a:lnTo>
                      <a:pt x="1098" y="85"/>
                    </a:lnTo>
                    <a:lnTo>
                      <a:pt x="1124" y="100"/>
                    </a:lnTo>
                    <a:lnTo>
                      <a:pt x="1150" y="115"/>
                    </a:lnTo>
                    <a:lnTo>
                      <a:pt x="1175" y="131"/>
                    </a:lnTo>
                    <a:lnTo>
                      <a:pt x="1200" y="149"/>
                    </a:lnTo>
                    <a:lnTo>
                      <a:pt x="1225" y="168"/>
                    </a:lnTo>
                    <a:lnTo>
                      <a:pt x="1249" y="187"/>
                    </a:lnTo>
                    <a:lnTo>
                      <a:pt x="1296" y="229"/>
                    </a:lnTo>
                    <a:lnTo>
                      <a:pt x="1341" y="275"/>
                    </a:lnTo>
                    <a:lnTo>
                      <a:pt x="1384" y="325"/>
                    </a:lnTo>
                    <a:lnTo>
                      <a:pt x="1425" y="378"/>
                    </a:lnTo>
                    <a:lnTo>
                      <a:pt x="1463" y="435"/>
                    </a:lnTo>
                    <a:lnTo>
                      <a:pt x="1498" y="495"/>
                    </a:lnTo>
                    <a:lnTo>
                      <a:pt x="1531" y="55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2" name="Freeform 126"/>
              <p:cNvSpPr>
                <a:spLocks/>
              </p:cNvSpPr>
              <p:nvPr/>
            </p:nvSpPr>
            <p:spPr bwMode="auto">
              <a:xfrm>
                <a:off x="2184" y="2447"/>
                <a:ext cx="342" cy="341"/>
              </a:xfrm>
              <a:custGeom>
                <a:avLst/>
                <a:gdLst>
                  <a:gd name="T0" fmla="*/ 367 w 367"/>
                  <a:gd name="T1" fmla="*/ 423 h 423"/>
                  <a:gd name="T2" fmla="*/ 339 w 367"/>
                  <a:gd name="T3" fmla="*/ 405 h 423"/>
                  <a:gd name="T4" fmla="*/ 312 w 367"/>
                  <a:gd name="T5" fmla="*/ 385 h 423"/>
                  <a:gd name="T6" fmla="*/ 286 w 367"/>
                  <a:gd name="T7" fmla="*/ 365 h 423"/>
                  <a:gd name="T8" fmla="*/ 260 w 367"/>
                  <a:gd name="T9" fmla="*/ 343 h 423"/>
                  <a:gd name="T10" fmla="*/ 234 w 367"/>
                  <a:gd name="T11" fmla="*/ 320 h 423"/>
                  <a:gd name="T12" fmla="*/ 209 w 367"/>
                  <a:gd name="T13" fmla="*/ 296 h 423"/>
                  <a:gd name="T14" fmla="*/ 185 w 367"/>
                  <a:gd name="T15" fmla="*/ 271 h 423"/>
                  <a:gd name="T16" fmla="*/ 162 w 367"/>
                  <a:gd name="T17" fmla="*/ 245 h 423"/>
                  <a:gd name="T18" fmla="*/ 139 w 367"/>
                  <a:gd name="T19" fmla="*/ 218 h 423"/>
                  <a:gd name="T20" fmla="*/ 117 w 367"/>
                  <a:gd name="T21" fmla="*/ 190 h 423"/>
                  <a:gd name="T22" fmla="*/ 75 w 367"/>
                  <a:gd name="T23" fmla="*/ 130 h 423"/>
                  <a:gd name="T24" fmla="*/ 36 w 367"/>
                  <a:gd name="T25" fmla="*/ 67 h 423"/>
                  <a:gd name="T26" fmla="*/ 0 w 367"/>
                  <a:gd name="T27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7" h="423">
                    <a:moveTo>
                      <a:pt x="367" y="423"/>
                    </a:moveTo>
                    <a:lnTo>
                      <a:pt x="339" y="405"/>
                    </a:lnTo>
                    <a:lnTo>
                      <a:pt x="312" y="385"/>
                    </a:lnTo>
                    <a:lnTo>
                      <a:pt x="286" y="365"/>
                    </a:lnTo>
                    <a:lnTo>
                      <a:pt x="260" y="343"/>
                    </a:lnTo>
                    <a:lnTo>
                      <a:pt x="234" y="320"/>
                    </a:lnTo>
                    <a:lnTo>
                      <a:pt x="209" y="296"/>
                    </a:lnTo>
                    <a:lnTo>
                      <a:pt x="185" y="271"/>
                    </a:lnTo>
                    <a:lnTo>
                      <a:pt x="162" y="245"/>
                    </a:lnTo>
                    <a:lnTo>
                      <a:pt x="139" y="218"/>
                    </a:lnTo>
                    <a:lnTo>
                      <a:pt x="117" y="190"/>
                    </a:lnTo>
                    <a:lnTo>
                      <a:pt x="75" y="130"/>
                    </a:lnTo>
                    <a:lnTo>
                      <a:pt x="36" y="67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3" name="Freeform 127"/>
              <p:cNvSpPr>
                <a:spLocks/>
              </p:cNvSpPr>
              <p:nvPr/>
            </p:nvSpPr>
            <p:spPr bwMode="auto">
              <a:xfrm>
                <a:off x="2473" y="1757"/>
                <a:ext cx="1098" cy="469"/>
              </a:xfrm>
              <a:custGeom>
                <a:avLst/>
                <a:gdLst>
                  <a:gd name="T0" fmla="*/ 0 w 1224"/>
                  <a:gd name="T1" fmla="*/ 159 h 559"/>
                  <a:gd name="T2" fmla="*/ 26 w 1224"/>
                  <a:gd name="T3" fmla="*/ 140 h 559"/>
                  <a:gd name="T4" fmla="*/ 53 w 1224"/>
                  <a:gd name="T5" fmla="*/ 122 h 559"/>
                  <a:gd name="T6" fmla="*/ 79 w 1224"/>
                  <a:gd name="T7" fmla="*/ 106 h 559"/>
                  <a:gd name="T8" fmla="*/ 107 w 1224"/>
                  <a:gd name="T9" fmla="*/ 90 h 559"/>
                  <a:gd name="T10" fmla="*/ 134 w 1224"/>
                  <a:gd name="T11" fmla="*/ 76 h 559"/>
                  <a:gd name="T12" fmla="*/ 162 w 1224"/>
                  <a:gd name="T13" fmla="*/ 63 h 559"/>
                  <a:gd name="T14" fmla="*/ 190 w 1224"/>
                  <a:gd name="T15" fmla="*/ 51 h 559"/>
                  <a:gd name="T16" fmla="*/ 219 w 1224"/>
                  <a:gd name="T17" fmla="*/ 41 h 559"/>
                  <a:gd name="T18" fmla="*/ 248 w 1224"/>
                  <a:gd name="T19" fmla="*/ 31 h 559"/>
                  <a:gd name="T20" fmla="*/ 276 w 1224"/>
                  <a:gd name="T21" fmla="*/ 23 h 559"/>
                  <a:gd name="T22" fmla="*/ 306 w 1224"/>
                  <a:gd name="T23" fmla="*/ 16 h 559"/>
                  <a:gd name="T24" fmla="*/ 335 w 1224"/>
                  <a:gd name="T25" fmla="*/ 10 h 559"/>
                  <a:gd name="T26" fmla="*/ 365 w 1224"/>
                  <a:gd name="T27" fmla="*/ 6 h 559"/>
                  <a:gd name="T28" fmla="*/ 394 w 1224"/>
                  <a:gd name="T29" fmla="*/ 3 h 559"/>
                  <a:gd name="T30" fmla="*/ 424 w 1224"/>
                  <a:gd name="T31" fmla="*/ 1 h 559"/>
                  <a:gd name="T32" fmla="*/ 454 w 1224"/>
                  <a:gd name="T33" fmla="*/ 0 h 559"/>
                  <a:gd name="T34" fmla="*/ 483 w 1224"/>
                  <a:gd name="T35" fmla="*/ 1 h 559"/>
                  <a:gd name="T36" fmla="*/ 512 w 1224"/>
                  <a:gd name="T37" fmla="*/ 2 h 559"/>
                  <a:gd name="T38" fmla="*/ 541 w 1224"/>
                  <a:gd name="T39" fmla="*/ 6 h 559"/>
                  <a:gd name="T40" fmla="*/ 570 w 1224"/>
                  <a:gd name="T41" fmla="*/ 10 h 559"/>
                  <a:gd name="T42" fmla="*/ 598 w 1224"/>
                  <a:gd name="T43" fmla="*/ 15 h 559"/>
                  <a:gd name="T44" fmla="*/ 627 w 1224"/>
                  <a:gd name="T45" fmla="*/ 22 h 559"/>
                  <a:gd name="T46" fmla="*/ 655 w 1224"/>
                  <a:gd name="T47" fmla="*/ 30 h 559"/>
                  <a:gd name="T48" fmla="*/ 682 w 1224"/>
                  <a:gd name="T49" fmla="*/ 38 h 559"/>
                  <a:gd name="T50" fmla="*/ 710 w 1224"/>
                  <a:gd name="T51" fmla="*/ 48 h 559"/>
                  <a:gd name="T52" fmla="*/ 737 w 1224"/>
                  <a:gd name="T53" fmla="*/ 60 h 559"/>
                  <a:gd name="T54" fmla="*/ 764 w 1224"/>
                  <a:gd name="T55" fmla="*/ 72 h 559"/>
                  <a:gd name="T56" fmla="*/ 791 w 1224"/>
                  <a:gd name="T57" fmla="*/ 85 h 559"/>
                  <a:gd name="T58" fmla="*/ 817 w 1224"/>
                  <a:gd name="T59" fmla="*/ 100 h 559"/>
                  <a:gd name="T60" fmla="*/ 843 w 1224"/>
                  <a:gd name="T61" fmla="*/ 115 h 559"/>
                  <a:gd name="T62" fmla="*/ 868 w 1224"/>
                  <a:gd name="T63" fmla="*/ 131 h 559"/>
                  <a:gd name="T64" fmla="*/ 893 w 1224"/>
                  <a:gd name="T65" fmla="*/ 149 h 559"/>
                  <a:gd name="T66" fmla="*/ 918 w 1224"/>
                  <a:gd name="T67" fmla="*/ 168 h 559"/>
                  <a:gd name="T68" fmla="*/ 942 w 1224"/>
                  <a:gd name="T69" fmla="*/ 187 h 559"/>
                  <a:gd name="T70" fmla="*/ 989 w 1224"/>
                  <a:gd name="T71" fmla="*/ 229 h 559"/>
                  <a:gd name="T72" fmla="*/ 1034 w 1224"/>
                  <a:gd name="T73" fmla="*/ 275 h 559"/>
                  <a:gd name="T74" fmla="*/ 1077 w 1224"/>
                  <a:gd name="T75" fmla="*/ 325 h 559"/>
                  <a:gd name="T76" fmla="*/ 1118 w 1224"/>
                  <a:gd name="T77" fmla="*/ 378 h 559"/>
                  <a:gd name="T78" fmla="*/ 1156 w 1224"/>
                  <a:gd name="T79" fmla="*/ 435 h 559"/>
                  <a:gd name="T80" fmla="*/ 1191 w 1224"/>
                  <a:gd name="T81" fmla="*/ 495 h 559"/>
                  <a:gd name="T82" fmla="*/ 1224 w 1224"/>
                  <a:gd name="T83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4" h="559">
                    <a:moveTo>
                      <a:pt x="0" y="159"/>
                    </a:moveTo>
                    <a:lnTo>
                      <a:pt x="26" y="140"/>
                    </a:lnTo>
                    <a:lnTo>
                      <a:pt x="53" y="122"/>
                    </a:lnTo>
                    <a:lnTo>
                      <a:pt x="79" y="106"/>
                    </a:lnTo>
                    <a:lnTo>
                      <a:pt x="107" y="90"/>
                    </a:lnTo>
                    <a:lnTo>
                      <a:pt x="134" y="76"/>
                    </a:lnTo>
                    <a:lnTo>
                      <a:pt x="162" y="63"/>
                    </a:lnTo>
                    <a:lnTo>
                      <a:pt x="190" y="51"/>
                    </a:lnTo>
                    <a:lnTo>
                      <a:pt x="219" y="41"/>
                    </a:lnTo>
                    <a:lnTo>
                      <a:pt x="248" y="31"/>
                    </a:lnTo>
                    <a:lnTo>
                      <a:pt x="276" y="23"/>
                    </a:lnTo>
                    <a:lnTo>
                      <a:pt x="306" y="16"/>
                    </a:lnTo>
                    <a:lnTo>
                      <a:pt x="335" y="10"/>
                    </a:lnTo>
                    <a:lnTo>
                      <a:pt x="365" y="6"/>
                    </a:lnTo>
                    <a:lnTo>
                      <a:pt x="394" y="3"/>
                    </a:lnTo>
                    <a:lnTo>
                      <a:pt x="424" y="1"/>
                    </a:lnTo>
                    <a:lnTo>
                      <a:pt x="454" y="0"/>
                    </a:lnTo>
                    <a:lnTo>
                      <a:pt x="483" y="1"/>
                    </a:lnTo>
                    <a:lnTo>
                      <a:pt x="512" y="2"/>
                    </a:lnTo>
                    <a:lnTo>
                      <a:pt x="541" y="6"/>
                    </a:lnTo>
                    <a:lnTo>
                      <a:pt x="570" y="10"/>
                    </a:lnTo>
                    <a:lnTo>
                      <a:pt x="598" y="15"/>
                    </a:lnTo>
                    <a:lnTo>
                      <a:pt x="627" y="22"/>
                    </a:lnTo>
                    <a:lnTo>
                      <a:pt x="655" y="30"/>
                    </a:lnTo>
                    <a:lnTo>
                      <a:pt x="682" y="38"/>
                    </a:lnTo>
                    <a:lnTo>
                      <a:pt x="710" y="48"/>
                    </a:lnTo>
                    <a:lnTo>
                      <a:pt x="737" y="60"/>
                    </a:lnTo>
                    <a:lnTo>
                      <a:pt x="764" y="72"/>
                    </a:lnTo>
                    <a:lnTo>
                      <a:pt x="791" y="85"/>
                    </a:lnTo>
                    <a:lnTo>
                      <a:pt x="817" y="100"/>
                    </a:lnTo>
                    <a:lnTo>
                      <a:pt x="843" y="115"/>
                    </a:lnTo>
                    <a:lnTo>
                      <a:pt x="868" y="131"/>
                    </a:lnTo>
                    <a:lnTo>
                      <a:pt x="893" y="149"/>
                    </a:lnTo>
                    <a:lnTo>
                      <a:pt x="918" y="168"/>
                    </a:lnTo>
                    <a:lnTo>
                      <a:pt x="942" y="187"/>
                    </a:lnTo>
                    <a:lnTo>
                      <a:pt x="989" y="229"/>
                    </a:lnTo>
                    <a:lnTo>
                      <a:pt x="1034" y="275"/>
                    </a:lnTo>
                    <a:lnTo>
                      <a:pt x="1077" y="325"/>
                    </a:lnTo>
                    <a:lnTo>
                      <a:pt x="1118" y="378"/>
                    </a:lnTo>
                    <a:lnTo>
                      <a:pt x="1156" y="435"/>
                    </a:lnTo>
                    <a:lnTo>
                      <a:pt x="1191" y="495"/>
                    </a:lnTo>
                    <a:lnTo>
                      <a:pt x="1224" y="55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4" name="Freeform 128"/>
              <p:cNvSpPr>
                <a:spLocks/>
              </p:cNvSpPr>
              <p:nvPr/>
            </p:nvSpPr>
            <p:spPr bwMode="auto">
              <a:xfrm>
                <a:off x="2427" y="1852"/>
                <a:ext cx="88" cy="75"/>
              </a:xfrm>
              <a:custGeom>
                <a:avLst/>
                <a:gdLst>
                  <a:gd name="T0" fmla="*/ 56 w 98"/>
                  <a:gd name="T1" fmla="*/ 0 h 89"/>
                  <a:gd name="T2" fmla="*/ 0 w 98"/>
                  <a:gd name="T3" fmla="*/ 89 h 89"/>
                  <a:gd name="T4" fmla="*/ 98 w 98"/>
                  <a:gd name="T5" fmla="*/ 52 h 89"/>
                  <a:gd name="T6" fmla="*/ 53 w 98"/>
                  <a:gd name="T7" fmla="*/ 46 h 89"/>
                  <a:gd name="T8" fmla="*/ 56 w 9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89">
                    <a:moveTo>
                      <a:pt x="56" y="0"/>
                    </a:moveTo>
                    <a:lnTo>
                      <a:pt x="0" y="89"/>
                    </a:lnTo>
                    <a:lnTo>
                      <a:pt x="98" y="52"/>
                    </a:lnTo>
                    <a:lnTo>
                      <a:pt x="53" y="46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5" name="Freeform 129"/>
              <p:cNvSpPr>
                <a:spLocks/>
              </p:cNvSpPr>
              <p:nvPr/>
            </p:nvSpPr>
            <p:spPr bwMode="auto">
              <a:xfrm>
                <a:off x="2533" y="2447"/>
                <a:ext cx="1067" cy="482"/>
              </a:xfrm>
              <a:custGeom>
                <a:avLst/>
                <a:gdLst>
                  <a:gd name="T0" fmla="*/ 1221 w 1221"/>
                  <a:gd name="T1" fmla="*/ 0 h 570"/>
                  <a:gd name="T2" fmla="*/ 1188 w 1221"/>
                  <a:gd name="T3" fmla="*/ 65 h 570"/>
                  <a:gd name="T4" fmla="*/ 1153 w 1221"/>
                  <a:gd name="T5" fmla="*/ 126 h 570"/>
                  <a:gd name="T6" fmla="*/ 1115 w 1221"/>
                  <a:gd name="T7" fmla="*/ 184 h 570"/>
                  <a:gd name="T8" fmla="*/ 1074 w 1221"/>
                  <a:gd name="T9" fmla="*/ 238 h 570"/>
                  <a:gd name="T10" fmla="*/ 1031 w 1221"/>
                  <a:gd name="T11" fmla="*/ 289 h 570"/>
                  <a:gd name="T12" fmla="*/ 986 w 1221"/>
                  <a:gd name="T13" fmla="*/ 336 h 570"/>
                  <a:gd name="T14" fmla="*/ 963 w 1221"/>
                  <a:gd name="T15" fmla="*/ 358 h 570"/>
                  <a:gd name="T16" fmla="*/ 939 w 1221"/>
                  <a:gd name="T17" fmla="*/ 379 h 570"/>
                  <a:gd name="T18" fmla="*/ 915 w 1221"/>
                  <a:gd name="T19" fmla="*/ 399 h 570"/>
                  <a:gd name="T20" fmla="*/ 890 w 1221"/>
                  <a:gd name="T21" fmla="*/ 418 h 570"/>
                  <a:gd name="T22" fmla="*/ 865 w 1221"/>
                  <a:gd name="T23" fmla="*/ 436 h 570"/>
                  <a:gd name="T24" fmla="*/ 839 w 1221"/>
                  <a:gd name="T25" fmla="*/ 453 h 570"/>
                  <a:gd name="T26" fmla="*/ 813 w 1221"/>
                  <a:gd name="T27" fmla="*/ 468 h 570"/>
                  <a:gd name="T28" fmla="*/ 786 w 1221"/>
                  <a:gd name="T29" fmla="*/ 483 h 570"/>
                  <a:gd name="T30" fmla="*/ 760 w 1221"/>
                  <a:gd name="T31" fmla="*/ 497 h 570"/>
                  <a:gd name="T32" fmla="*/ 732 w 1221"/>
                  <a:gd name="T33" fmla="*/ 509 h 570"/>
                  <a:gd name="T34" fmla="*/ 705 w 1221"/>
                  <a:gd name="T35" fmla="*/ 521 h 570"/>
                  <a:gd name="T36" fmla="*/ 677 w 1221"/>
                  <a:gd name="T37" fmla="*/ 531 h 570"/>
                  <a:gd name="T38" fmla="*/ 649 w 1221"/>
                  <a:gd name="T39" fmla="*/ 540 h 570"/>
                  <a:gd name="T40" fmla="*/ 621 w 1221"/>
                  <a:gd name="T41" fmla="*/ 548 h 570"/>
                  <a:gd name="T42" fmla="*/ 592 w 1221"/>
                  <a:gd name="T43" fmla="*/ 555 h 570"/>
                  <a:gd name="T44" fmla="*/ 563 w 1221"/>
                  <a:gd name="T45" fmla="*/ 560 h 570"/>
                  <a:gd name="T46" fmla="*/ 534 w 1221"/>
                  <a:gd name="T47" fmla="*/ 564 h 570"/>
                  <a:gd name="T48" fmla="*/ 505 w 1221"/>
                  <a:gd name="T49" fmla="*/ 568 h 570"/>
                  <a:gd name="T50" fmla="*/ 476 w 1221"/>
                  <a:gd name="T51" fmla="*/ 569 h 570"/>
                  <a:gd name="T52" fmla="*/ 446 w 1221"/>
                  <a:gd name="T53" fmla="*/ 570 h 570"/>
                  <a:gd name="T54" fmla="*/ 417 w 1221"/>
                  <a:gd name="T55" fmla="*/ 569 h 570"/>
                  <a:gd name="T56" fmla="*/ 387 w 1221"/>
                  <a:gd name="T57" fmla="*/ 568 h 570"/>
                  <a:gd name="T58" fmla="*/ 358 w 1221"/>
                  <a:gd name="T59" fmla="*/ 564 h 570"/>
                  <a:gd name="T60" fmla="*/ 329 w 1221"/>
                  <a:gd name="T61" fmla="*/ 560 h 570"/>
                  <a:gd name="T62" fmla="*/ 300 w 1221"/>
                  <a:gd name="T63" fmla="*/ 555 h 570"/>
                  <a:gd name="T64" fmla="*/ 272 w 1221"/>
                  <a:gd name="T65" fmla="*/ 548 h 570"/>
                  <a:gd name="T66" fmla="*/ 243 w 1221"/>
                  <a:gd name="T67" fmla="*/ 540 h 570"/>
                  <a:gd name="T68" fmla="*/ 215 w 1221"/>
                  <a:gd name="T69" fmla="*/ 531 h 570"/>
                  <a:gd name="T70" fmla="*/ 187 w 1221"/>
                  <a:gd name="T71" fmla="*/ 521 h 570"/>
                  <a:gd name="T72" fmla="*/ 159 w 1221"/>
                  <a:gd name="T73" fmla="*/ 509 h 570"/>
                  <a:gd name="T74" fmla="*/ 132 w 1221"/>
                  <a:gd name="T75" fmla="*/ 497 h 570"/>
                  <a:gd name="T76" fmla="*/ 105 w 1221"/>
                  <a:gd name="T77" fmla="*/ 483 h 570"/>
                  <a:gd name="T78" fmla="*/ 78 w 1221"/>
                  <a:gd name="T79" fmla="*/ 468 h 570"/>
                  <a:gd name="T80" fmla="*/ 52 w 1221"/>
                  <a:gd name="T81" fmla="*/ 452 h 570"/>
                  <a:gd name="T82" fmla="*/ 26 w 1221"/>
                  <a:gd name="T83" fmla="*/ 434 h 570"/>
                  <a:gd name="T84" fmla="*/ 0 w 1221"/>
                  <a:gd name="T85" fmla="*/ 416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21" h="570">
                    <a:moveTo>
                      <a:pt x="1221" y="0"/>
                    </a:moveTo>
                    <a:lnTo>
                      <a:pt x="1188" y="65"/>
                    </a:lnTo>
                    <a:lnTo>
                      <a:pt x="1153" y="126"/>
                    </a:lnTo>
                    <a:lnTo>
                      <a:pt x="1115" y="184"/>
                    </a:lnTo>
                    <a:lnTo>
                      <a:pt x="1074" y="238"/>
                    </a:lnTo>
                    <a:lnTo>
                      <a:pt x="1031" y="289"/>
                    </a:lnTo>
                    <a:lnTo>
                      <a:pt x="986" y="336"/>
                    </a:lnTo>
                    <a:lnTo>
                      <a:pt x="963" y="358"/>
                    </a:lnTo>
                    <a:lnTo>
                      <a:pt x="939" y="379"/>
                    </a:lnTo>
                    <a:lnTo>
                      <a:pt x="915" y="399"/>
                    </a:lnTo>
                    <a:lnTo>
                      <a:pt x="890" y="418"/>
                    </a:lnTo>
                    <a:lnTo>
                      <a:pt x="865" y="436"/>
                    </a:lnTo>
                    <a:lnTo>
                      <a:pt x="839" y="453"/>
                    </a:lnTo>
                    <a:lnTo>
                      <a:pt x="813" y="468"/>
                    </a:lnTo>
                    <a:lnTo>
                      <a:pt x="786" y="483"/>
                    </a:lnTo>
                    <a:lnTo>
                      <a:pt x="760" y="497"/>
                    </a:lnTo>
                    <a:lnTo>
                      <a:pt x="732" y="509"/>
                    </a:lnTo>
                    <a:lnTo>
                      <a:pt x="705" y="521"/>
                    </a:lnTo>
                    <a:lnTo>
                      <a:pt x="677" y="531"/>
                    </a:lnTo>
                    <a:lnTo>
                      <a:pt x="649" y="540"/>
                    </a:lnTo>
                    <a:lnTo>
                      <a:pt x="621" y="548"/>
                    </a:lnTo>
                    <a:lnTo>
                      <a:pt x="592" y="555"/>
                    </a:lnTo>
                    <a:lnTo>
                      <a:pt x="563" y="560"/>
                    </a:lnTo>
                    <a:lnTo>
                      <a:pt x="534" y="564"/>
                    </a:lnTo>
                    <a:lnTo>
                      <a:pt x="505" y="568"/>
                    </a:lnTo>
                    <a:lnTo>
                      <a:pt x="476" y="569"/>
                    </a:lnTo>
                    <a:lnTo>
                      <a:pt x="446" y="570"/>
                    </a:lnTo>
                    <a:lnTo>
                      <a:pt x="417" y="569"/>
                    </a:lnTo>
                    <a:lnTo>
                      <a:pt x="387" y="568"/>
                    </a:lnTo>
                    <a:lnTo>
                      <a:pt x="358" y="564"/>
                    </a:lnTo>
                    <a:lnTo>
                      <a:pt x="329" y="560"/>
                    </a:lnTo>
                    <a:lnTo>
                      <a:pt x="300" y="555"/>
                    </a:lnTo>
                    <a:lnTo>
                      <a:pt x="272" y="548"/>
                    </a:lnTo>
                    <a:lnTo>
                      <a:pt x="243" y="540"/>
                    </a:lnTo>
                    <a:lnTo>
                      <a:pt x="215" y="531"/>
                    </a:lnTo>
                    <a:lnTo>
                      <a:pt x="187" y="521"/>
                    </a:lnTo>
                    <a:lnTo>
                      <a:pt x="159" y="509"/>
                    </a:lnTo>
                    <a:lnTo>
                      <a:pt x="132" y="497"/>
                    </a:lnTo>
                    <a:lnTo>
                      <a:pt x="105" y="483"/>
                    </a:lnTo>
                    <a:lnTo>
                      <a:pt x="78" y="468"/>
                    </a:lnTo>
                    <a:lnTo>
                      <a:pt x="52" y="452"/>
                    </a:lnTo>
                    <a:lnTo>
                      <a:pt x="26" y="434"/>
                    </a:lnTo>
                    <a:lnTo>
                      <a:pt x="0" y="416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6" name="Freeform 130"/>
              <p:cNvSpPr>
                <a:spLocks/>
              </p:cNvSpPr>
              <p:nvPr/>
            </p:nvSpPr>
            <p:spPr bwMode="auto">
              <a:xfrm>
                <a:off x="2448" y="2736"/>
                <a:ext cx="86" cy="75"/>
              </a:xfrm>
              <a:custGeom>
                <a:avLst/>
                <a:gdLst>
                  <a:gd name="T0" fmla="*/ 98 w 98"/>
                  <a:gd name="T1" fmla="*/ 36 h 88"/>
                  <a:gd name="T2" fmla="*/ 0 w 98"/>
                  <a:gd name="T3" fmla="*/ 0 h 88"/>
                  <a:gd name="T4" fmla="*/ 56 w 98"/>
                  <a:gd name="T5" fmla="*/ 88 h 88"/>
                  <a:gd name="T6" fmla="*/ 53 w 98"/>
                  <a:gd name="T7" fmla="*/ 43 h 88"/>
                  <a:gd name="T8" fmla="*/ 98 w 98"/>
                  <a:gd name="T9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88">
                    <a:moveTo>
                      <a:pt x="98" y="36"/>
                    </a:moveTo>
                    <a:lnTo>
                      <a:pt x="0" y="0"/>
                    </a:lnTo>
                    <a:lnTo>
                      <a:pt x="56" y="88"/>
                    </a:lnTo>
                    <a:lnTo>
                      <a:pt x="53" y="43"/>
                    </a:lnTo>
                    <a:lnTo>
                      <a:pt x="98" y="36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7" name="Freeform 131"/>
              <p:cNvSpPr>
                <a:spLocks/>
              </p:cNvSpPr>
              <p:nvPr/>
            </p:nvSpPr>
            <p:spPr bwMode="auto">
              <a:xfrm>
                <a:off x="2123" y="1355"/>
                <a:ext cx="1477" cy="849"/>
              </a:xfrm>
              <a:custGeom>
                <a:avLst/>
                <a:gdLst>
                  <a:gd name="T0" fmla="*/ 12 w 1644"/>
                  <a:gd name="T1" fmla="*/ 957 h 1013"/>
                  <a:gd name="T2" fmla="*/ 39 w 1644"/>
                  <a:gd name="T3" fmla="*/ 848 h 1013"/>
                  <a:gd name="T4" fmla="*/ 71 w 1644"/>
                  <a:gd name="T5" fmla="*/ 744 h 1013"/>
                  <a:gd name="T6" fmla="*/ 107 w 1644"/>
                  <a:gd name="T7" fmla="*/ 646 h 1013"/>
                  <a:gd name="T8" fmla="*/ 147 w 1644"/>
                  <a:gd name="T9" fmla="*/ 554 h 1013"/>
                  <a:gd name="T10" fmla="*/ 191 w 1644"/>
                  <a:gd name="T11" fmla="*/ 467 h 1013"/>
                  <a:gd name="T12" fmla="*/ 239 w 1644"/>
                  <a:gd name="T13" fmla="*/ 387 h 1013"/>
                  <a:gd name="T14" fmla="*/ 290 w 1644"/>
                  <a:gd name="T15" fmla="*/ 313 h 1013"/>
                  <a:gd name="T16" fmla="*/ 344 w 1644"/>
                  <a:gd name="T17" fmla="*/ 247 h 1013"/>
                  <a:gd name="T18" fmla="*/ 401 w 1644"/>
                  <a:gd name="T19" fmla="*/ 188 h 1013"/>
                  <a:gd name="T20" fmla="*/ 461 w 1644"/>
                  <a:gd name="T21" fmla="*/ 136 h 1013"/>
                  <a:gd name="T22" fmla="*/ 523 w 1644"/>
                  <a:gd name="T23" fmla="*/ 92 h 1013"/>
                  <a:gd name="T24" fmla="*/ 587 w 1644"/>
                  <a:gd name="T25" fmla="*/ 56 h 1013"/>
                  <a:gd name="T26" fmla="*/ 653 w 1644"/>
                  <a:gd name="T27" fmla="*/ 29 h 1013"/>
                  <a:gd name="T28" fmla="*/ 720 w 1644"/>
                  <a:gd name="T29" fmla="*/ 11 h 1013"/>
                  <a:gd name="T30" fmla="*/ 789 w 1644"/>
                  <a:gd name="T31" fmla="*/ 1 h 1013"/>
                  <a:gd name="T32" fmla="*/ 859 w 1644"/>
                  <a:gd name="T33" fmla="*/ 1 h 1013"/>
                  <a:gd name="T34" fmla="*/ 927 w 1644"/>
                  <a:gd name="T35" fmla="*/ 10 h 1013"/>
                  <a:gd name="T36" fmla="*/ 993 w 1644"/>
                  <a:gd name="T37" fmla="*/ 28 h 1013"/>
                  <a:gd name="T38" fmla="*/ 1059 w 1644"/>
                  <a:gd name="T39" fmla="*/ 55 h 1013"/>
                  <a:gd name="T40" fmla="*/ 1122 w 1644"/>
                  <a:gd name="T41" fmla="*/ 90 h 1013"/>
                  <a:gd name="T42" fmla="*/ 1184 w 1644"/>
                  <a:gd name="T43" fmla="*/ 133 h 1013"/>
                  <a:gd name="T44" fmla="*/ 1243 w 1644"/>
                  <a:gd name="T45" fmla="*/ 184 h 1013"/>
                  <a:gd name="T46" fmla="*/ 1299 w 1644"/>
                  <a:gd name="T47" fmla="*/ 242 h 1013"/>
                  <a:gd name="T48" fmla="*/ 1353 w 1644"/>
                  <a:gd name="T49" fmla="*/ 308 h 1013"/>
                  <a:gd name="T50" fmla="*/ 1404 w 1644"/>
                  <a:gd name="T51" fmla="*/ 380 h 1013"/>
                  <a:gd name="T52" fmla="*/ 1452 w 1644"/>
                  <a:gd name="T53" fmla="*/ 458 h 1013"/>
                  <a:gd name="T54" fmla="*/ 1496 w 1644"/>
                  <a:gd name="T55" fmla="*/ 543 h 1013"/>
                  <a:gd name="T56" fmla="*/ 1536 w 1644"/>
                  <a:gd name="T57" fmla="*/ 634 h 1013"/>
                  <a:gd name="T58" fmla="*/ 1572 w 1644"/>
                  <a:gd name="T59" fmla="*/ 731 h 1013"/>
                  <a:gd name="T60" fmla="*/ 1604 w 1644"/>
                  <a:gd name="T61" fmla="*/ 833 h 1013"/>
                  <a:gd name="T62" fmla="*/ 1632 w 1644"/>
                  <a:gd name="T63" fmla="*/ 94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44" h="1013">
                    <a:moveTo>
                      <a:pt x="0" y="1013"/>
                    </a:moveTo>
                    <a:lnTo>
                      <a:pt x="12" y="957"/>
                    </a:lnTo>
                    <a:lnTo>
                      <a:pt x="25" y="902"/>
                    </a:lnTo>
                    <a:lnTo>
                      <a:pt x="39" y="848"/>
                    </a:lnTo>
                    <a:lnTo>
                      <a:pt x="54" y="796"/>
                    </a:lnTo>
                    <a:lnTo>
                      <a:pt x="71" y="744"/>
                    </a:lnTo>
                    <a:lnTo>
                      <a:pt x="88" y="695"/>
                    </a:lnTo>
                    <a:lnTo>
                      <a:pt x="107" y="646"/>
                    </a:lnTo>
                    <a:lnTo>
                      <a:pt x="127" y="599"/>
                    </a:lnTo>
                    <a:lnTo>
                      <a:pt x="147" y="554"/>
                    </a:lnTo>
                    <a:lnTo>
                      <a:pt x="169" y="510"/>
                    </a:lnTo>
                    <a:lnTo>
                      <a:pt x="191" y="467"/>
                    </a:lnTo>
                    <a:lnTo>
                      <a:pt x="215" y="426"/>
                    </a:lnTo>
                    <a:lnTo>
                      <a:pt x="239" y="387"/>
                    </a:lnTo>
                    <a:lnTo>
                      <a:pt x="264" y="349"/>
                    </a:lnTo>
                    <a:lnTo>
                      <a:pt x="290" y="313"/>
                    </a:lnTo>
                    <a:lnTo>
                      <a:pt x="317" y="279"/>
                    </a:lnTo>
                    <a:lnTo>
                      <a:pt x="344" y="247"/>
                    </a:lnTo>
                    <a:lnTo>
                      <a:pt x="372" y="216"/>
                    </a:lnTo>
                    <a:lnTo>
                      <a:pt x="401" y="188"/>
                    </a:lnTo>
                    <a:lnTo>
                      <a:pt x="431" y="161"/>
                    </a:lnTo>
                    <a:lnTo>
                      <a:pt x="461" y="136"/>
                    </a:lnTo>
                    <a:lnTo>
                      <a:pt x="492" y="113"/>
                    </a:lnTo>
                    <a:lnTo>
                      <a:pt x="523" y="92"/>
                    </a:lnTo>
                    <a:lnTo>
                      <a:pt x="555" y="73"/>
                    </a:lnTo>
                    <a:lnTo>
                      <a:pt x="587" y="56"/>
                    </a:lnTo>
                    <a:lnTo>
                      <a:pt x="620" y="42"/>
                    </a:lnTo>
                    <a:lnTo>
                      <a:pt x="653" y="29"/>
                    </a:lnTo>
                    <a:lnTo>
                      <a:pt x="686" y="19"/>
                    </a:lnTo>
                    <a:lnTo>
                      <a:pt x="720" y="11"/>
                    </a:lnTo>
                    <a:lnTo>
                      <a:pt x="755" y="5"/>
                    </a:lnTo>
                    <a:lnTo>
                      <a:pt x="789" y="1"/>
                    </a:lnTo>
                    <a:lnTo>
                      <a:pt x="824" y="0"/>
                    </a:lnTo>
                    <a:lnTo>
                      <a:pt x="859" y="1"/>
                    </a:lnTo>
                    <a:lnTo>
                      <a:pt x="893" y="5"/>
                    </a:lnTo>
                    <a:lnTo>
                      <a:pt x="927" y="10"/>
                    </a:lnTo>
                    <a:lnTo>
                      <a:pt x="960" y="18"/>
                    </a:lnTo>
                    <a:lnTo>
                      <a:pt x="993" y="28"/>
                    </a:lnTo>
                    <a:lnTo>
                      <a:pt x="1026" y="41"/>
                    </a:lnTo>
                    <a:lnTo>
                      <a:pt x="1059" y="55"/>
                    </a:lnTo>
                    <a:lnTo>
                      <a:pt x="1091" y="72"/>
                    </a:lnTo>
                    <a:lnTo>
                      <a:pt x="1122" y="90"/>
                    </a:lnTo>
                    <a:lnTo>
                      <a:pt x="1153" y="111"/>
                    </a:lnTo>
                    <a:lnTo>
                      <a:pt x="1184" y="133"/>
                    </a:lnTo>
                    <a:lnTo>
                      <a:pt x="1213" y="158"/>
                    </a:lnTo>
                    <a:lnTo>
                      <a:pt x="1243" y="184"/>
                    </a:lnTo>
                    <a:lnTo>
                      <a:pt x="1271" y="212"/>
                    </a:lnTo>
                    <a:lnTo>
                      <a:pt x="1299" y="242"/>
                    </a:lnTo>
                    <a:lnTo>
                      <a:pt x="1327" y="274"/>
                    </a:lnTo>
                    <a:lnTo>
                      <a:pt x="1353" y="308"/>
                    </a:lnTo>
                    <a:lnTo>
                      <a:pt x="1379" y="343"/>
                    </a:lnTo>
                    <a:lnTo>
                      <a:pt x="1404" y="380"/>
                    </a:lnTo>
                    <a:lnTo>
                      <a:pt x="1428" y="418"/>
                    </a:lnTo>
                    <a:lnTo>
                      <a:pt x="1452" y="458"/>
                    </a:lnTo>
                    <a:lnTo>
                      <a:pt x="1474" y="500"/>
                    </a:lnTo>
                    <a:lnTo>
                      <a:pt x="1496" y="543"/>
                    </a:lnTo>
                    <a:lnTo>
                      <a:pt x="1516" y="588"/>
                    </a:lnTo>
                    <a:lnTo>
                      <a:pt x="1536" y="634"/>
                    </a:lnTo>
                    <a:lnTo>
                      <a:pt x="1555" y="682"/>
                    </a:lnTo>
                    <a:lnTo>
                      <a:pt x="1572" y="731"/>
                    </a:lnTo>
                    <a:lnTo>
                      <a:pt x="1589" y="781"/>
                    </a:lnTo>
                    <a:lnTo>
                      <a:pt x="1604" y="833"/>
                    </a:lnTo>
                    <a:lnTo>
                      <a:pt x="1619" y="886"/>
                    </a:lnTo>
                    <a:lnTo>
                      <a:pt x="1632" y="940"/>
                    </a:lnTo>
                    <a:lnTo>
                      <a:pt x="1644" y="99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8" name="Freeform 132"/>
              <p:cNvSpPr>
                <a:spLocks/>
              </p:cNvSpPr>
              <p:nvPr/>
            </p:nvSpPr>
            <p:spPr bwMode="auto">
              <a:xfrm>
                <a:off x="2141" y="2447"/>
                <a:ext cx="144" cy="481"/>
              </a:xfrm>
              <a:custGeom>
                <a:avLst/>
                <a:gdLst>
                  <a:gd name="T0" fmla="*/ 149 w 149"/>
                  <a:gd name="T1" fmla="*/ 626 h 626"/>
                  <a:gd name="T2" fmla="*/ 120 w 149"/>
                  <a:gd name="T3" fmla="*/ 557 h 626"/>
                  <a:gd name="T4" fmla="*/ 94 w 149"/>
                  <a:gd name="T5" fmla="*/ 485 h 626"/>
                  <a:gd name="T6" fmla="*/ 71 w 149"/>
                  <a:gd name="T7" fmla="*/ 410 h 626"/>
                  <a:gd name="T8" fmla="*/ 51 w 149"/>
                  <a:gd name="T9" fmla="*/ 332 h 626"/>
                  <a:gd name="T10" fmla="*/ 33 w 149"/>
                  <a:gd name="T11" fmla="*/ 252 h 626"/>
                  <a:gd name="T12" fmla="*/ 19 w 149"/>
                  <a:gd name="T13" fmla="*/ 170 h 626"/>
                  <a:gd name="T14" fmla="*/ 8 w 149"/>
                  <a:gd name="T15" fmla="*/ 86 h 626"/>
                  <a:gd name="T16" fmla="*/ 0 w 149"/>
                  <a:gd name="T17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626">
                    <a:moveTo>
                      <a:pt x="149" y="626"/>
                    </a:moveTo>
                    <a:lnTo>
                      <a:pt x="120" y="557"/>
                    </a:lnTo>
                    <a:lnTo>
                      <a:pt x="94" y="485"/>
                    </a:lnTo>
                    <a:lnTo>
                      <a:pt x="71" y="410"/>
                    </a:lnTo>
                    <a:lnTo>
                      <a:pt x="51" y="332"/>
                    </a:lnTo>
                    <a:lnTo>
                      <a:pt x="33" y="252"/>
                    </a:lnTo>
                    <a:lnTo>
                      <a:pt x="19" y="170"/>
                    </a:lnTo>
                    <a:lnTo>
                      <a:pt x="8" y="86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69" name="Freeform 133"/>
              <p:cNvSpPr>
                <a:spLocks/>
              </p:cNvSpPr>
              <p:nvPr/>
            </p:nvSpPr>
            <p:spPr bwMode="auto">
              <a:xfrm>
                <a:off x="1810" y="2440"/>
                <a:ext cx="243" cy="674"/>
              </a:xfrm>
              <a:custGeom>
                <a:avLst/>
                <a:gdLst>
                  <a:gd name="T0" fmla="*/ 0 w 272"/>
                  <a:gd name="T1" fmla="*/ 804 h 804"/>
                  <a:gd name="T2" fmla="*/ 11 w 272"/>
                  <a:gd name="T3" fmla="*/ 734 h 804"/>
                  <a:gd name="T4" fmla="*/ 24 w 272"/>
                  <a:gd name="T5" fmla="*/ 666 h 804"/>
                  <a:gd name="T6" fmla="*/ 37 w 272"/>
                  <a:gd name="T7" fmla="*/ 600 h 804"/>
                  <a:gd name="T8" fmla="*/ 51 w 272"/>
                  <a:gd name="T9" fmla="*/ 537 h 804"/>
                  <a:gd name="T10" fmla="*/ 65 w 272"/>
                  <a:gd name="T11" fmla="*/ 477 h 804"/>
                  <a:gd name="T12" fmla="*/ 81 w 272"/>
                  <a:gd name="T13" fmla="*/ 419 h 804"/>
                  <a:gd name="T14" fmla="*/ 97 w 272"/>
                  <a:gd name="T15" fmla="*/ 363 h 804"/>
                  <a:gd name="T16" fmla="*/ 114 w 272"/>
                  <a:gd name="T17" fmla="*/ 311 h 804"/>
                  <a:gd name="T18" fmla="*/ 132 w 272"/>
                  <a:gd name="T19" fmla="*/ 261 h 804"/>
                  <a:gd name="T20" fmla="*/ 150 w 272"/>
                  <a:gd name="T21" fmla="*/ 214 h 804"/>
                  <a:gd name="T22" fmla="*/ 169 w 272"/>
                  <a:gd name="T23" fmla="*/ 170 h 804"/>
                  <a:gd name="T24" fmla="*/ 188 w 272"/>
                  <a:gd name="T25" fmla="*/ 130 h 804"/>
                  <a:gd name="T26" fmla="*/ 208 w 272"/>
                  <a:gd name="T27" fmla="*/ 92 h 804"/>
                  <a:gd name="T28" fmla="*/ 229 w 272"/>
                  <a:gd name="T29" fmla="*/ 58 h 804"/>
                  <a:gd name="T30" fmla="*/ 250 w 272"/>
                  <a:gd name="T31" fmla="*/ 27 h 804"/>
                  <a:gd name="T32" fmla="*/ 272 w 272"/>
                  <a:gd name="T33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2" h="804">
                    <a:moveTo>
                      <a:pt x="0" y="804"/>
                    </a:moveTo>
                    <a:lnTo>
                      <a:pt x="11" y="734"/>
                    </a:lnTo>
                    <a:lnTo>
                      <a:pt x="24" y="666"/>
                    </a:lnTo>
                    <a:lnTo>
                      <a:pt x="37" y="600"/>
                    </a:lnTo>
                    <a:lnTo>
                      <a:pt x="51" y="537"/>
                    </a:lnTo>
                    <a:lnTo>
                      <a:pt x="65" y="477"/>
                    </a:lnTo>
                    <a:lnTo>
                      <a:pt x="81" y="419"/>
                    </a:lnTo>
                    <a:lnTo>
                      <a:pt x="97" y="363"/>
                    </a:lnTo>
                    <a:lnTo>
                      <a:pt x="114" y="311"/>
                    </a:lnTo>
                    <a:lnTo>
                      <a:pt x="132" y="261"/>
                    </a:lnTo>
                    <a:lnTo>
                      <a:pt x="150" y="214"/>
                    </a:lnTo>
                    <a:lnTo>
                      <a:pt x="169" y="170"/>
                    </a:lnTo>
                    <a:lnTo>
                      <a:pt x="188" y="130"/>
                    </a:lnTo>
                    <a:lnTo>
                      <a:pt x="208" y="92"/>
                    </a:lnTo>
                    <a:lnTo>
                      <a:pt x="229" y="58"/>
                    </a:lnTo>
                    <a:lnTo>
                      <a:pt x="250" y="27"/>
                    </a:lnTo>
                    <a:lnTo>
                      <a:pt x="272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0" name="Freeform 134"/>
              <p:cNvSpPr>
                <a:spLocks/>
              </p:cNvSpPr>
              <p:nvPr/>
            </p:nvSpPr>
            <p:spPr bwMode="auto">
              <a:xfrm>
                <a:off x="1803" y="912"/>
                <a:ext cx="63" cy="732"/>
              </a:xfrm>
              <a:custGeom>
                <a:avLst/>
                <a:gdLst>
                  <a:gd name="T0" fmla="*/ 70 w 70"/>
                  <a:gd name="T1" fmla="*/ 874 h 874"/>
                  <a:gd name="T2" fmla="*/ 54 w 70"/>
                  <a:gd name="T3" fmla="*/ 774 h 874"/>
                  <a:gd name="T4" fmla="*/ 40 w 70"/>
                  <a:gd name="T5" fmla="*/ 670 h 874"/>
                  <a:gd name="T6" fmla="*/ 28 w 70"/>
                  <a:gd name="T7" fmla="*/ 563 h 874"/>
                  <a:gd name="T8" fmla="*/ 18 w 70"/>
                  <a:gd name="T9" fmla="*/ 454 h 874"/>
                  <a:gd name="T10" fmla="*/ 10 w 70"/>
                  <a:gd name="T11" fmla="*/ 343 h 874"/>
                  <a:gd name="T12" fmla="*/ 5 w 70"/>
                  <a:gd name="T13" fmla="*/ 230 h 874"/>
                  <a:gd name="T14" fmla="*/ 1 w 70"/>
                  <a:gd name="T15" fmla="*/ 115 h 874"/>
                  <a:gd name="T16" fmla="*/ 0 w 70"/>
                  <a:gd name="T17" fmla="*/ 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74">
                    <a:moveTo>
                      <a:pt x="70" y="874"/>
                    </a:moveTo>
                    <a:lnTo>
                      <a:pt x="54" y="774"/>
                    </a:lnTo>
                    <a:lnTo>
                      <a:pt x="40" y="670"/>
                    </a:lnTo>
                    <a:lnTo>
                      <a:pt x="28" y="563"/>
                    </a:lnTo>
                    <a:lnTo>
                      <a:pt x="18" y="454"/>
                    </a:lnTo>
                    <a:lnTo>
                      <a:pt x="10" y="343"/>
                    </a:lnTo>
                    <a:lnTo>
                      <a:pt x="5" y="230"/>
                    </a:lnTo>
                    <a:lnTo>
                      <a:pt x="1" y="115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1" name="Freeform 135"/>
              <p:cNvSpPr>
                <a:spLocks/>
              </p:cNvSpPr>
              <p:nvPr/>
            </p:nvSpPr>
            <p:spPr bwMode="auto">
              <a:xfrm>
                <a:off x="1831" y="1614"/>
                <a:ext cx="59" cy="87"/>
              </a:xfrm>
              <a:custGeom>
                <a:avLst/>
                <a:gdLst>
                  <a:gd name="T0" fmla="*/ 0 w 66"/>
                  <a:gd name="T1" fmla="*/ 12 h 103"/>
                  <a:gd name="T2" fmla="*/ 51 w 66"/>
                  <a:gd name="T3" fmla="*/ 103 h 103"/>
                  <a:gd name="T4" fmla="*/ 66 w 66"/>
                  <a:gd name="T5" fmla="*/ 0 h 103"/>
                  <a:gd name="T6" fmla="*/ 39 w 66"/>
                  <a:gd name="T7" fmla="*/ 36 h 103"/>
                  <a:gd name="T8" fmla="*/ 0 w 66"/>
                  <a:gd name="T9" fmla="*/ 1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3">
                    <a:moveTo>
                      <a:pt x="0" y="12"/>
                    </a:moveTo>
                    <a:lnTo>
                      <a:pt x="51" y="103"/>
                    </a:lnTo>
                    <a:lnTo>
                      <a:pt x="66" y="0"/>
                    </a:lnTo>
                    <a:lnTo>
                      <a:pt x="39" y="3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2" name="Freeform 136"/>
              <p:cNvSpPr>
                <a:spLocks/>
              </p:cNvSpPr>
              <p:nvPr/>
            </p:nvSpPr>
            <p:spPr bwMode="auto">
              <a:xfrm>
                <a:off x="816" y="2362"/>
                <a:ext cx="1159" cy="518"/>
              </a:xfrm>
              <a:custGeom>
                <a:avLst/>
                <a:gdLst>
                  <a:gd name="T0" fmla="*/ 0 w 659"/>
                  <a:gd name="T1" fmla="*/ 181 h 181"/>
                  <a:gd name="T2" fmla="*/ 39 w 659"/>
                  <a:gd name="T3" fmla="*/ 161 h 181"/>
                  <a:gd name="T4" fmla="*/ 78 w 659"/>
                  <a:gd name="T5" fmla="*/ 141 h 181"/>
                  <a:gd name="T6" fmla="*/ 118 w 659"/>
                  <a:gd name="T7" fmla="*/ 123 h 181"/>
                  <a:gd name="T8" fmla="*/ 158 w 659"/>
                  <a:gd name="T9" fmla="*/ 106 h 181"/>
                  <a:gd name="T10" fmla="*/ 198 w 659"/>
                  <a:gd name="T11" fmla="*/ 91 h 181"/>
                  <a:gd name="T12" fmla="*/ 239 w 659"/>
                  <a:gd name="T13" fmla="*/ 76 h 181"/>
                  <a:gd name="T14" fmla="*/ 280 w 659"/>
                  <a:gd name="T15" fmla="*/ 63 h 181"/>
                  <a:gd name="T16" fmla="*/ 321 w 659"/>
                  <a:gd name="T17" fmla="*/ 51 h 181"/>
                  <a:gd name="T18" fmla="*/ 362 w 659"/>
                  <a:gd name="T19" fmla="*/ 40 h 181"/>
                  <a:gd name="T20" fmla="*/ 404 w 659"/>
                  <a:gd name="T21" fmla="*/ 31 h 181"/>
                  <a:gd name="T22" fmla="*/ 446 w 659"/>
                  <a:gd name="T23" fmla="*/ 23 h 181"/>
                  <a:gd name="T24" fmla="*/ 488 w 659"/>
                  <a:gd name="T25" fmla="*/ 16 h 181"/>
                  <a:gd name="T26" fmla="*/ 531 w 659"/>
                  <a:gd name="T27" fmla="*/ 10 h 181"/>
                  <a:gd name="T28" fmla="*/ 573 w 659"/>
                  <a:gd name="T29" fmla="*/ 5 h 181"/>
                  <a:gd name="T30" fmla="*/ 616 w 659"/>
                  <a:gd name="T31" fmla="*/ 2 h 181"/>
                  <a:gd name="T32" fmla="*/ 659 w 659"/>
                  <a:gd name="T3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9" h="181">
                    <a:moveTo>
                      <a:pt x="0" y="181"/>
                    </a:moveTo>
                    <a:lnTo>
                      <a:pt x="39" y="161"/>
                    </a:lnTo>
                    <a:lnTo>
                      <a:pt x="78" y="141"/>
                    </a:lnTo>
                    <a:lnTo>
                      <a:pt x="118" y="123"/>
                    </a:lnTo>
                    <a:lnTo>
                      <a:pt x="158" y="106"/>
                    </a:lnTo>
                    <a:lnTo>
                      <a:pt x="198" y="91"/>
                    </a:lnTo>
                    <a:lnTo>
                      <a:pt x="239" y="76"/>
                    </a:lnTo>
                    <a:lnTo>
                      <a:pt x="280" y="63"/>
                    </a:lnTo>
                    <a:lnTo>
                      <a:pt x="321" y="51"/>
                    </a:lnTo>
                    <a:lnTo>
                      <a:pt x="362" y="40"/>
                    </a:lnTo>
                    <a:lnTo>
                      <a:pt x="404" y="31"/>
                    </a:lnTo>
                    <a:lnTo>
                      <a:pt x="446" y="23"/>
                    </a:lnTo>
                    <a:lnTo>
                      <a:pt x="488" y="16"/>
                    </a:lnTo>
                    <a:lnTo>
                      <a:pt x="531" y="10"/>
                    </a:lnTo>
                    <a:lnTo>
                      <a:pt x="573" y="5"/>
                    </a:lnTo>
                    <a:lnTo>
                      <a:pt x="616" y="2"/>
                    </a:lnTo>
                    <a:lnTo>
                      <a:pt x="659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3" name="Freeform 137"/>
              <p:cNvSpPr>
                <a:spLocks/>
              </p:cNvSpPr>
              <p:nvPr/>
            </p:nvSpPr>
            <p:spPr bwMode="auto">
              <a:xfrm>
                <a:off x="1152" y="2292"/>
                <a:ext cx="90" cy="56"/>
              </a:xfrm>
              <a:custGeom>
                <a:avLst/>
                <a:gdLst>
                  <a:gd name="T0" fmla="*/ 0 w 99"/>
                  <a:gd name="T1" fmla="*/ 67 h 67"/>
                  <a:gd name="T2" fmla="*/ 99 w 99"/>
                  <a:gd name="T3" fmla="*/ 33 h 67"/>
                  <a:gd name="T4" fmla="*/ 0 w 99"/>
                  <a:gd name="T5" fmla="*/ 0 h 67"/>
                  <a:gd name="T6" fmla="*/ 31 w 99"/>
                  <a:gd name="T7" fmla="*/ 33 h 67"/>
                  <a:gd name="T8" fmla="*/ 0 w 99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4" name="Freeform 138"/>
              <p:cNvSpPr>
                <a:spLocks/>
              </p:cNvSpPr>
              <p:nvPr/>
            </p:nvSpPr>
            <p:spPr bwMode="auto">
              <a:xfrm>
                <a:off x="1200" y="2016"/>
                <a:ext cx="92" cy="67"/>
              </a:xfrm>
              <a:custGeom>
                <a:avLst/>
                <a:gdLst>
                  <a:gd name="T0" fmla="*/ 0 w 102"/>
                  <a:gd name="T1" fmla="*/ 56 h 81"/>
                  <a:gd name="T2" fmla="*/ 102 w 102"/>
                  <a:gd name="T3" fmla="*/ 81 h 81"/>
                  <a:gd name="T4" fmla="*/ 36 w 102"/>
                  <a:gd name="T5" fmla="*/ 0 h 81"/>
                  <a:gd name="T6" fmla="*/ 45 w 102"/>
                  <a:gd name="T7" fmla="*/ 44 h 81"/>
                  <a:gd name="T8" fmla="*/ 0 w 102"/>
                  <a:gd name="T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1">
                    <a:moveTo>
                      <a:pt x="0" y="56"/>
                    </a:moveTo>
                    <a:lnTo>
                      <a:pt x="102" y="81"/>
                    </a:lnTo>
                    <a:lnTo>
                      <a:pt x="36" y="0"/>
                    </a:lnTo>
                    <a:lnTo>
                      <a:pt x="45" y="4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5" name="Freeform 139"/>
              <p:cNvSpPr>
                <a:spLocks/>
              </p:cNvSpPr>
              <p:nvPr/>
            </p:nvSpPr>
            <p:spPr bwMode="auto">
              <a:xfrm>
                <a:off x="1479" y="2385"/>
                <a:ext cx="500" cy="456"/>
              </a:xfrm>
              <a:custGeom>
                <a:avLst/>
                <a:gdLst>
                  <a:gd name="T0" fmla="*/ 0 w 557"/>
                  <a:gd name="T1" fmla="*/ 545 h 545"/>
                  <a:gd name="T2" fmla="*/ 29 w 557"/>
                  <a:gd name="T3" fmla="*/ 500 h 545"/>
                  <a:gd name="T4" fmla="*/ 59 w 557"/>
                  <a:gd name="T5" fmla="*/ 457 h 545"/>
                  <a:gd name="T6" fmla="*/ 90 w 557"/>
                  <a:gd name="T7" fmla="*/ 415 h 545"/>
                  <a:gd name="T8" fmla="*/ 121 w 557"/>
                  <a:gd name="T9" fmla="*/ 375 h 545"/>
                  <a:gd name="T10" fmla="*/ 153 w 557"/>
                  <a:gd name="T11" fmla="*/ 335 h 545"/>
                  <a:gd name="T12" fmla="*/ 187 w 557"/>
                  <a:gd name="T13" fmla="*/ 298 h 545"/>
                  <a:gd name="T14" fmla="*/ 221 w 557"/>
                  <a:gd name="T15" fmla="*/ 261 h 545"/>
                  <a:gd name="T16" fmla="*/ 255 w 557"/>
                  <a:gd name="T17" fmla="*/ 226 h 545"/>
                  <a:gd name="T18" fmla="*/ 291 w 557"/>
                  <a:gd name="T19" fmla="*/ 192 h 545"/>
                  <a:gd name="T20" fmla="*/ 327 w 557"/>
                  <a:gd name="T21" fmla="*/ 160 h 545"/>
                  <a:gd name="T22" fmla="*/ 364 w 557"/>
                  <a:gd name="T23" fmla="*/ 130 h 545"/>
                  <a:gd name="T24" fmla="*/ 401 w 557"/>
                  <a:gd name="T25" fmla="*/ 101 h 545"/>
                  <a:gd name="T26" fmla="*/ 439 w 557"/>
                  <a:gd name="T27" fmla="*/ 73 h 545"/>
                  <a:gd name="T28" fmla="*/ 478 w 557"/>
                  <a:gd name="T29" fmla="*/ 47 h 545"/>
                  <a:gd name="T30" fmla="*/ 517 w 557"/>
                  <a:gd name="T31" fmla="*/ 23 h 545"/>
                  <a:gd name="T32" fmla="*/ 557 w 557"/>
                  <a:gd name="T33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7" h="545">
                    <a:moveTo>
                      <a:pt x="0" y="545"/>
                    </a:moveTo>
                    <a:lnTo>
                      <a:pt x="29" y="500"/>
                    </a:lnTo>
                    <a:lnTo>
                      <a:pt x="59" y="457"/>
                    </a:lnTo>
                    <a:lnTo>
                      <a:pt x="90" y="415"/>
                    </a:lnTo>
                    <a:lnTo>
                      <a:pt x="121" y="375"/>
                    </a:lnTo>
                    <a:lnTo>
                      <a:pt x="153" y="335"/>
                    </a:lnTo>
                    <a:lnTo>
                      <a:pt x="187" y="298"/>
                    </a:lnTo>
                    <a:lnTo>
                      <a:pt x="221" y="261"/>
                    </a:lnTo>
                    <a:lnTo>
                      <a:pt x="255" y="226"/>
                    </a:lnTo>
                    <a:lnTo>
                      <a:pt x="291" y="192"/>
                    </a:lnTo>
                    <a:lnTo>
                      <a:pt x="327" y="160"/>
                    </a:lnTo>
                    <a:lnTo>
                      <a:pt x="364" y="130"/>
                    </a:lnTo>
                    <a:lnTo>
                      <a:pt x="401" y="101"/>
                    </a:lnTo>
                    <a:lnTo>
                      <a:pt x="439" y="73"/>
                    </a:lnTo>
                    <a:lnTo>
                      <a:pt x="478" y="47"/>
                    </a:lnTo>
                    <a:lnTo>
                      <a:pt x="517" y="23"/>
                    </a:lnTo>
                    <a:lnTo>
                      <a:pt x="557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6" name="Freeform 140"/>
              <p:cNvSpPr>
                <a:spLocks/>
              </p:cNvSpPr>
              <p:nvPr/>
            </p:nvSpPr>
            <p:spPr bwMode="auto">
              <a:xfrm>
                <a:off x="2333" y="1355"/>
                <a:ext cx="1273" cy="850"/>
              </a:xfrm>
              <a:custGeom>
                <a:avLst/>
                <a:gdLst>
                  <a:gd name="T0" fmla="*/ 0 w 1410"/>
                  <a:gd name="T1" fmla="*/ 393 h 995"/>
                  <a:gd name="T2" fmla="*/ 31 w 1410"/>
                  <a:gd name="T3" fmla="*/ 347 h 995"/>
                  <a:gd name="T4" fmla="*/ 62 w 1410"/>
                  <a:gd name="T5" fmla="*/ 304 h 995"/>
                  <a:gd name="T6" fmla="*/ 95 w 1410"/>
                  <a:gd name="T7" fmla="*/ 263 h 995"/>
                  <a:gd name="T8" fmla="*/ 129 w 1410"/>
                  <a:gd name="T9" fmla="*/ 225 h 995"/>
                  <a:gd name="T10" fmla="*/ 163 w 1410"/>
                  <a:gd name="T11" fmla="*/ 190 h 995"/>
                  <a:gd name="T12" fmla="*/ 199 w 1410"/>
                  <a:gd name="T13" fmla="*/ 158 h 995"/>
                  <a:gd name="T14" fmla="*/ 235 w 1410"/>
                  <a:gd name="T15" fmla="*/ 128 h 995"/>
                  <a:gd name="T16" fmla="*/ 273 w 1410"/>
                  <a:gd name="T17" fmla="*/ 102 h 995"/>
                  <a:gd name="T18" fmla="*/ 310 w 1410"/>
                  <a:gd name="T19" fmla="*/ 78 h 995"/>
                  <a:gd name="T20" fmla="*/ 349 w 1410"/>
                  <a:gd name="T21" fmla="*/ 58 h 995"/>
                  <a:gd name="T22" fmla="*/ 388 w 1410"/>
                  <a:gd name="T23" fmla="*/ 40 h 995"/>
                  <a:gd name="T24" fmla="*/ 428 w 1410"/>
                  <a:gd name="T25" fmla="*/ 26 h 995"/>
                  <a:gd name="T26" fmla="*/ 468 w 1410"/>
                  <a:gd name="T27" fmla="*/ 15 h 995"/>
                  <a:gd name="T28" fmla="*/ 508 w 1410"/>
                  <a:gd name="T29" fmla="*/ 7 h 995"/>
                  <a:gd name="T30" fmla="*/ 549 w 1410"/>
                  <a:gd name="T31" fmla="*/ 2 h 995"/>
                  <a:gd name="T32" fmla="*/ 590 w 1410"/>
                  <a:gd name="T33" fmla="*/ 0 h 995"/>
                  <a:gd name="T34" fmla="*/ 625 w 1410"/>
                  <a:gd name="T35" fmla="*/ 1 h 995"/>
                  <a:gd name="T36" fmla="*/ 659 w 1410"/>
                  <a:gd name="T37" fmla="*/ 5 h 995"/>
                  <a:gd name="T38" fmla="*/ 693 w 1410"/>
                  <a:gd name="T39" fmla="*/ 10 h 995"/>
                  <a:gd name="T40" fmla="*/ 726 w 1410"/>
                  <a:gd name="T41" fmla="*/ 18 h 995"/>
                  <a:gd name="T42" fmla="*/ 759 w 1410"/>
                  <a:gd name="T43" fmla="*/ 28 h 995"/>
                  <a:gd name="T44" fmla="*/ 792 w 1410"/>
                  <a:gd name="T45" fmla="*/ 41 h 995"/>
                  <a:gd name="T46" fmla="*/ 825 w 1410"/>
                  <a:gd name="T47" fmla="*/ 55 h 995"/>
                  <a:gd name="T48" fmla="*/ 857 w 1410"/>
                  <a:gd name="T49" fmla="*/ 72 h 995"/>
                  <a:gd name="T50" fmla="*/ 888 w 1410"/>
                  <a:gd name="T51" fmla="*/ 90 h 995"/>
                  <a:gd name="T52" fmla="*/ 919 w 1410"/>
                  <a:gd name="T53" fmla="*/ 111 h 995"/>
                  <a:gd name="T54" fmla="*/ 950 w 1410"/>
                  <a:gd name="T55" fmla="*/ 133 h 995"/>
                  <a:gd name="T56" fmla="*/ 979 w 1410"/>
                  <a:gd name="T57" fmla="*/ 158 h 995"/>
                  <a:gd name="T58" fmla="*/ 1009 w 1410"/>
                  <a:gd name="T59" fmla="*/ 184 h 995"/>
                  <a:gd name="T60" fmla="*/ 1037 w 1410"/>
                  <a:gd name="T61" fmla="*/ 212 h 995"/>
                  <a:gd name="T62" fmla="*/ 1065 w 1410"/>
                  <a:gd name="T63" fmla="*/ 242 h 995"/>
                  <a:gd name="T64" fmla="*/ 1093 w 1410"/>
                  <a:gd name="T65" fmla="*/ 274 h 995"/>
                  <a:gd name="T66" fmla="*/ 1119 w 1410"/>
                  <a:gd name="T67" fmla="*/ 308 h 995"/>
                  <a:gd name="T68" fmla="*/ 1145 w 1410"/>
                  <a:gd name="T69" fmla="*/ 343 h 995"/>
                  <a:gd name="T70" fmla="*/ 1170 w 1410"/>
                  <a:gd name="T71" fmla="*/ 380 h 995"/>
                  <a:gd name="T72" fmla="*/ 1194 w 1410"/>
                  <a:gd name="T73" fmla="*/ 418 h 995"/>
                  <a:gd name="T74" fmla="*/ 1218 w 1410"/>
                  <a:gd name="T75" fmla="*/ 458 h 995"/>
                  <a:gd name="T76" fmla="*/ 1240 w 1410"/>
                  <a:gd name="T77" fmla="*/ 500 h 995"/>
                  <a:gd name="T78" fmla="*/ 1262 w 1410"/>
                  <a:gd name="T79" fmla="*/ 543 h 995"/>
                  <a:gd name="T80" fmla="*/ 1282 w 1410"/>
                  <a:gd name="T81" fmla="*/ 588 h 995"/>
                  <a:gd name="T82" fmla="*/ 1302 w 1410"/>
                  <a:gd name="T83" fmla="*/ 634 h 995"/>
                  <a:gd name="T84" fmla="*/ 1321 w 1410"/>
                  <a:gd name="T85" fmla="*/ 682 h 995"/>
                  <a:gd name="T86" fmla="*/ 1338 w 1410"/>
                  <a:gd name="T87" fmla="*/ 731 h 995"/>
                  <a:gd name="T88" fmla="*/ 1355 w 1410"/>
                  <a:gd name="T89" fmla="*/ 781 h 995"/>
                  <a:gd name="T90" fmla="*/ 1370 w 1410"/>
                  <a:gd name="T91" fmla="*/ 833 h 995"/>
                  <a:gd name="T92" fmla="*/ 1385 w 1410"/>
                  <a:gd name="T93" fmla="*/ 886 h 995"/>
                  <a:gd name="T94" fmla="*/ 1398 w 1410"/>
                  <a:gd name="T95" fmla="*/ 940 h 995"/>
                  <a:gd name="T96" fmla="*/ 1410 w 1410"/>
                  <a:gd name="T97" fmla="*/ 995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10" h="995">
                    <a:moveTo>
                      <a:pt x="0" y="393"/>
                    </a:moveTo>
                    <a:lnTo>
                      <a:pt x="31" y="347"/>
                    </a:lnTo>
                    <a:lnTo>
                      <a:pt x="62" y="304"/>
                    </a:lnTo>
                    <a:lnTo>
                      <a:pt x="95" y="263"/>
                    </a:lnTo>
                    <a:lnTo>
                      <a:pt x="129" y="225"/>
                    </a:lnTo>
                    <a:lnTo>
                      <a:pt x="163" y="190"/>
                    </a:lnTo>
                    <a:lnTo>
                      <a:pt x="199" y="158"/>
                    </a:lnTo>
                    <a:lnTo>
                      <a:pt x="235" y="128"/>
                    </a:lnTo>
                    <a:lnTo>
                      <a:pt x="273" y="102"/>
                    </a:lnTo>
                    <a:lnTo>
                      <a:pt x="310" y="78"/>
                    </a:lnTo>
                    <a:lnTo>
                      <a:pt x="349" y="58"/>
                    </a:lnTo>
                    <a:lnTo>
                      <a:pt x="388" y="40"/>
                    </a:lnTo>
                    <a:lnTo>
                      <a:pt x="428" y="26"/>
                    </a:lnTo>
                    <a:lnTo>
                      <a:pt x="468" y="15"/>
                    </a:lnTo>
                    <a:lnTo>
                      <a:pt x="508" y="7"/>
                    </a:lnTo>
                    <a:lnTo>
                      <a:pt x="549" y="2"/>
                    </a:lnTo>
                    <a:lnTo>
                      <a:pt x="590" y="0"/>
                    </a:lnTo>
                    <a:lnTo>
                      <a:pt x="625" y="1"/>
                    </a:lnTo>
                    <a:lnTo>
                      <a:pt x="659" y="5"/>
                    </a:lnTo>
                    <a:lnTo>
                      <a:pt x="693" y="10"/>
                    </a:lnTo>
                    <a:lnTo>
                      <a:pt x="726" y="18"/>
                    </a:lnTo>
                    <a:lnTo>
                      <a:pt x="759" y="28"/>
                    </a:lnTo>
                    <a:lnTo>
                      <a:pt x="792" y="41"/>
                    </a:lnTo>
                    <a:lnTo>
                      <a:pt x="825" y="55"/>
                    </a:lnTo>
                    <a:lnTo>
                      <a:pt x="857" y="72"/>
                    </a:lnTo>
                    <a:lnTo>
                      <a:pt x="888" y="90"/>
                    </a:lnTo>
                    <a:lnTo>
                      <a:pt x="919" y="111"/>
                    </a:lnTo>
                    <a:lnTo>
                      <a:pt x="950" y="133"/>
                    </a:lnTo>
                    <a:lnTo>
                      <a:pt x="979" y="158"/>
                    </a:lnTo>
                    <a:lnTo>
                      <a:pt x="1009" y="184"/>
                    </a:lnTo>
                    <a:lnTo>
                      <a:pt x="1037" y="212"/>
                    </a:lnTo>
                    <a:lnTo>
                      <a:pt x="1065" y="242"/>
                    </a:lnTo>
                    <a:lnTo>
                      <a:pt x="1093" y="274"/>
                    </a:lnTo>
                    <a:lnTo>
                      <a:pt x="1119" y="308"/>
                    </a:lnTo>
                    <a:lnTo>
                      <a:pt x="1145" y="343"/>
                    </a:lnTo>
                    <a:lnTo>
                      <a:pt x="1170" y="380"/>
                    </a:lnTo>
                    <a:lnTo>
                      <a:pt x="1194" y="418"/>
                    </a:lnTo>
                    <a:lnTo>
                      <a:pt x="1218" y="458"/>
                    </a:lnTo>
                    <a:lnTo>
                      <a:pt x="1240" y="500"/>
                    </a:lnTo>
                    <a:lnTo>
                      <a:pt x="1262" y="543"/>
                    </a:lnTo>
                    <a:lnTo>
                      <a:pt x="1282" y="588"/>
                    </a:lnTo>
                    <a:lnTo>
                      <a:pt x="1302" y="634"/>
                    </a:lnTo>
                    <a:lnTo>
                      <a:pt x="1321" y="682"/>
                    </a:lnTo>
                    <a:lnTo>
                      <a:pt x="1338" y="731"/>
                    </a:lnTo>
                    <a:lnTo>
                      <a:pt x="1355" y="781"/>
                    </a:lnTo>
                    <a:lnTo>
                      <a:pt x="1370" y="833"/>
                    </a:lnTo>
                    <a:lnTo>
                      <a:pt x="1385" y="886"/>
                    </a:lnTo>
                    <a:lnTo>
                      <a:pt x="1398" y="940"/>
                    </a:lnTo>
                    <a:lnTo>
                      <a:pt x="1410" y="99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7" name="Freeform 141"/>
              <p:cNvSpPr>
                <a:spLocks/>
              </p:cNvSpPr>
              <p:nvPr/>
            </p:nvSpPr>
            <p:spPr bwMode="auto">
              <a:xfrm>
                <a:off x="2281" y="1689"/>
                <a:ext cx="71" cy="87"/>
              </a:xfrm>
              <a:custGeom>
                <a:avLst/>
                <a:gdLst>
                  <a:gd name="T0" fmla="*/ 21 w 79"/>
                  <a:gd name="T1" fmla="*/ 0 h 102"/>
                  <a:gd name="T2" fmla="*/ 0 w 79"/>
                  <a:gd name="T3" fmla="*/ 102 h 102"/>
                  <a:gd name="T4" fmla="*/ 79 w 79"/>
                  <a:gd name="T5" fmla="*/ 34 h 102"/>
                  <a:gd name="T6" fmla="*/ 35 w 79"/>
                  <a:gd name="T7" fmla="*/ 44 h 102"/>
                  <a:gd name="T8" fmla="*/ 21 w 79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02">
                    <a:moveTo>
                      <a:pt x="21" y="0"/>
                    </a:moveTo>
                    <a:lnTo>
                      <a:pt x="0" y="102"/>
                    </a:lnTo>
                    <a:lnTo>
                      <a:pt x="79" y="34"/>
                    </a:lnTo>
                    <a:lnTo>
                      <a:pt x="35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8" name="Freeform 142"/>
              <p:cNvSpPr>
                <a:spLocks/>
              </p:cNvSpPr>
              <p:nvPr/>
            </p:nvSpPr>
            <p:spPr bwMode="auto">
              <a:xfrm>
                <a:off x="2599" y="2292"/>
                <a:ext cx="89" cy="55"/>
              </a:xfrm>
              <a:custGeom>
                <a:avLst/>
                <a:gdLst>
                  <a:gd name="T0" fmla="*/ 99 w 99"/>
                  <a:gd name="T1" fmla="*/ 0 h 67"/>
                  <a:gd name="T2" fmla="*/ 0 w 99"/>
                  <a:gd name="T3" fmla="*/ 34 h 67"/>
                  <a:gd name="T4" fmla="*/ 99 w 99"/>
                  <a:gd name="T5" fmla="*/ 67 h 67"/>
                  <a:gd name="T6" fmla="*/ 68 w 99"/>
                  <a:gd name="T7" fmla="*/ 34 h 67"/>
                  <a:gd name="T8" fmla="*/ 99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79" name="Freeform 143"/>
              <p:cNvSpPr>
                <a:spLocks/>
              </p:cNvSpPr>
              <p:nvPr/>
            </p:nvSpPr>
            <p:spPr bwMode="auto">
              <a:xfrm>
                <a:off x="1457" y="1728"/>
                <a:ext cx="79" cy="81"/>
              </a:xfrm>
              <a:custGeom>
                <a:avLst/>
                <a:gdLst>
                  <a:gd name="T0" fmla="*/ 0 w 89"/>
                  <a:gd name="T1" fmla="*/ 43 h 97"/>
                  <a:gd name="T2" fmla="*/ 89 w 89"/>
                  <a:gd name="T3" fmla="*/ 97 h 97"/>
                  <a:gd name="T4" fmla="*/ 51 w 89"/>
                  <a:gd name="T5" fmla="*/ 0 h 97"/>
                  <a:gd name="T6" fmla="*/ 46 w 89"/>
                  <a:gd name="T7" fmla="*/ 45 h 97"/>
                  <a:gd name="T8" fmla="*/ 0 w 89"/>
                  <a:gd name="T9" fmla="*/ 4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7">
                    <a:moveTo>
                      <a:pt x="0" y="43"/>
                    </a:moveTo>
                    <a:lnTo>
                      <a:pt x="89" y="97"/>
                    </a:lnTo>
                    <a:lnTo>
                      <a:pt x="51" y="0"/>
                    </a:lnTo>
                    <a:lnTo>
                      <a:pt x="46" y="4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0" name="Freeform 144"/>
              <p:cNvSpPr>
                <a:spLocks/>
              </p:cNvSpPr>
              <p:nvPr/>
            </p:nvSpPr>
            <p:spPr bwMode="auto">
              <a:xfrm>
                <a:off x="1202" y="2544"/>
                <a:ext cx="94" cy="58"/>
              </a:xfrm>
              <a:custGeom>
                <a:avLst/>
                <a:gdLst>
                  <a:gd name="T0" fmla="*/ 25 w 104"/>
                  <a:gd name="T1" fmla="*/ 69 h 69"/>
                  <a:gd name="T2" fmla="*/ 104 w 104"/>
                  <a:gd name="T3" fmla="*/ 0 h 69"/>
                  <a:gd name="T4" fmla="*/ 0 w 104"/>
                  <a:gd name="T5" fmla="*/ 7 h 69"/>
                  <a:gd name="T6" fmla="*/ 41 w 104"/>
                  <a:gd name="T7" fmla="*/ 26 h 69"/>
                  <a:gd name="T8" fmla="*/ 25 w 104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69">
                    <a:moveTo>
                      <a:pt x="25" y="69"/>
                    </a:moveTo>
                    <a:lnTo>
                      <a:pt x="104" y="0"/>
                    </a:lnTo>
                    <a:lnTo>
                      <a:pt x="0" y="7"/>
                    </a:lnTo>
                    <a:lnTo>
                      <a:pt x="41" y="26"/>
                    </a:lnTo>
                    <a:lnTo>
                      <a:pt x="25" y="69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1" name="Freeform 145"/>
              <p:cNvSpPr>
                <a:spLocks/>
              </p:cNvSpPr>
              <p:nvPr/>
            </p:nvSpPr>
            <p:spPr bwMode="auto">
              <a:xfrm>
                <a:off x="1236" y="2857"/>
                <a:ext cx="235" cy="684"/>
              </a:xfrm>
              <a:custGeom>
                <a:avLst/>
                <a:gdLst>
                  <a:gd name="T0" fmla="*/ 0 w 263"/>
                  <a:gd name="T1" fmla="*/ 816 h 816"/>
                  <a:gd name="T2" fmla="*/ 9 w 263"/>
                  <a:gd name="T3" fmla="*/ 760 h 816"/>
                  <a:gd name="T4" fmla="*/ 20 w 263"/>
                  <a:gd name="T5" fmla="*/ 704 h 816"/>
                  <a:gd name="T6" fmla="*/ 31 w 263"/>
                  <a:gd name="T7" fmla="*/ 649 h 816"/>
                  <a:gd name="T8" fmla="*/ 43 w 263"/>
                  <a:gd name="T9" fmla="*/ 594 h 816"/>
                  <a:gd name="T10" fmla="*/ 71 w 263"/>
                  <a:gd name="T11" fmla="*/ 487 h 816"/>
                  <a:gd name="T12" fmla="*/ 102 w 263"/>
                  <a:gd name="T13" fmla="*/ 383 h 816"/>
                  <a:gd name="T14" fmla="*/ 137 w 263"/>
                  <a:gd name="T15" fmla="*/ 282 h 816"/>
                  <a:gd name="T16" fmla="*/ 176 w 263"/>
                  <a:gd name="T17" fmla="*/ 184 h 816"/>
                  <a:gd name="T18" fmla="*/ 218 w 263"/>
                  <a:gd name="T19" fmla="*/ 90 h 816"/>
                  <a:gd name="T20" fmla="*/ 240 w 263"/>
                  <a:gd name="T21" fmla="*/ 45 h 816"/>
                  <a:gd name="T22" fmla="*/ 263 w 263"/>
                  <a:gd name="T23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3" h="816">
                    <a:moveTo>
                      <a:pt x="0" y="816"/>
                    </a:moveTo>
                    <a:lnTo>
                      <a:pt x="9" y="760"/>
                    </a:lnTo>
                    <a:lnTo>
                      <a:pt x="20" y="704"/>
                    </a:lnTo>
                    <a:lnTo>
                      <a:pt x="31" y="649"/>
                    </a:lnTo>
                    <a:lnTo>
                      <a:pt x="43" y="594"/>
                    </a:lnTo>
                    <a:lnTo>
                      <a:pt x="71" y="487"/>
                    </a:lnTo>
                    <a:lnTo>
                      <a:pt x="102" y="383"/>
                    </a:lnTo>
                    <a:lnTo>
                      <a:pt x="137" y="282"/>
                    </a:lnTo>
                    <a:lnTo>
                      <a:pt x="176" y="184"/>
                    </a:lnTo>
                    <a:lnTo>
                      <a:pt x="218" y="90"/>
                    </a:lnTo>
                    <a:lnTo>
                      <a:pt x="240" y="45"/>
                    </a:lnTo>
                    <a:lnTo>
                      <a:pt x="263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2" name="Freeform 146"/>
              <p:cNvSpPr>
                <a:spLocks/>
              </p:cNvSpPr>
              <p:nvPr/>
            </p:nvSpPr>
            <p:spPr bwMode="auto">
              <a:xfrm>
                <a:off x="1432" y="2808"/>
                <a:ext cx="69" cy="87"/>
              </a:xfrm>
              <a:custGeom>
                <a:avLst/>
                <a:gdLst>
                  <a:gd name="T0" fmla="*/ 58 w 77"/>
                  <a:gd name="T1" fmla="*/ 103 h 103"/>
                  <a:gd name="T2" fmla="*/ 77 w 77"/>
                  <a:gd name="T3" fmla="*/ 0 h 103"/>
                  <a:gd name="T4" fmla="*/ 0 w 77"/>
                  <a:gd name="T5" fmla="*/ 70 h 103"/>
                  <a:gd name="T6" fmla="*/ 44 w 77"/>
                  <a:gd name="T7" fmla="*/ 59 h 103"/>
                  <a:gd name="T8" fmla="*/ 58 w 77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103">
                    <a:moveTo>
                      <a:pt x="58" y="103"/>
                    </a:moveTo>
                    <a:lnTo>
                      <a:pt x="77" y="0"/>
                    </a:lnTo>
                    <a:lnTo>
                      <a:pt x="0" y="70"/>
                    </a:lnTo>
                    <a:lnTo>
                      <a:pt x="44" y="59"/>
                    </a:lnTo>
                    <a:lnTo>
                      <a:pt x="58" y="103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3" name="Freeform 147"/>
              <p:cNvSpPr>
                <a:spLocks/>
              </p:cNvSpPr>
              <p:nvPr/>
            </p:nvSpPr>
            <p:spPr bwMode="auto">
              <a:xfrm>
                <a:off x="1753" y="3120"/>
                <a:ext cx="49" cy="655"/>
              </a:xfrm>
              <a:custGeom>
                <a:avLst/>
                <a:gdLst>
                  <a:gd name="T0" fmla="*/ 0 w 55"/>
                  <a:gd name="T1" fmla="*/ 783 h 783"/>
                  <a:gd name="T2" fmla="*/ 1 w 55"/>
                  <a:gd name="T3" fmla="*/ 681 h 783"/>
                  <a:gd name="T4" fmla="*/ 4 w 55"/>
                  <a:gd name="T5" fmla="*/ 579 h 783"/>
                  <a:gd name="T6" fmla="*/ 8 w 55"/>
                  <a:gd name="T7" fmla="*/ 478 h 783"/>
                  <a:gd name="T8" fmla="*/ 14 w 55"/>
                  <a:gd name="T9" fmla="*/ 379 h 783"/>
                  <a:gd name="T10" fmla="*/ 22 w 55"/>
                  <a:gd name="T11" fmla="*/ 281 h 783"/>
                  <a:gd name="T12" fmla="*/ 31 w 55"/>
                  <a:gd name="T13" fmla="*/ 186 h 783"/>
                  <a:gd name="T14" fmla="*/ 42 w 55"/>
                  <a:gd name="T15" fmla="*/ 92 h 783"/>
                  <a:gd name="T16" fmla="*/ 55 w 55"/>
                  <a:gd name="T17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783">
                    <a:moveTo>
                      <a:pt x="0" y="783"/>
                    </a:moveTo>
                    <a:lnTo>
                      <a:pt x="1" y="681"/>
                    </a:lnTo>
                    <a:lnTo>
                      <a:pt x="4" y="579"/>
                    </a:lnTo>
                    <a:lnTo>
                      <a:pt x="8" y="478"/>
                    </a:lnTo>
                    <a:lnTo>
                      <a:pt x="14" y="379"/>
                    </a:lnTo>
                    <a:lnTo>
                      <a:pt x="22" y="281"/>
                    </a:lnTo>
                    <a:lnTo>
                      <a:pt x="31" y="186"/>
                    </a:lnTo>
                    <a:lnTo>
                      <a:pt x="42" y="92"/>
                    </a:lnTo>
                    <a:lnTo>
                      <a:pt x="55" y="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4" name="Freeform 148"/>
              <p:cNvSpPr>
                <a:spLocks/>
              </p:cNvSpPr>
              <p:nvPr/>
            </p:nvSpPr>
            <p:spPr bwMode="auto">
              <a:xfrm>
                <a:off x="1812" y="2937"/>
                <a:ext cx="60" cy="87"/>
              </a:xfrm>
              <a:custGeom>
                <a:avLst/>
                <a:gdLst>
                  <a:gd name="T0" fmla="*/ 67 w 67"/>
                  <a:gd name="T1" fmla="*/ 103 h 103"/>
                  <a:gd name="T2" fmla="*/ 49 w 67"/>
                  <a:gd name="T3" fmla="*/ 0 h 103"/>
                  <a:gd name="T4" fmla="*/ 0 w 67"/>
                  <a:gd name="T5" fmla="*/ 92 h 103"/>
                  <a:gd name="T6" fmla="*/ 38 w 67"/>
                  <a:gd name="T7" fmla="*/ 67 h 103"/>
                  <a:gd name="T8" fmla="*/ 67 w 67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3">
                    <a:moveTo>
                      <a:pt x="67" y="103"/>
                    </a:moveTo>
                    <a:lnTo>
                      <a:pt x="49" y="0"/>
                    </a:lnTo>
                    <a:lnTo>
                      <a:pt x="0" y="92"/>
                    </a:lnTo>
                    <a:lnTo>
                      <a:pt x="38" y="67"/>
                    </a:lnTo>
                    <a:lnTo>
                      <a:pt x="67" y="103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5" name="Freeform 149"/>
              <p:cNvSpPr>
                <a:spLocks/>
              </p:cNvSpPr>
              <p:nvPr/>
            </p:nvSpPr>
            <p:spPr bwMode="auto">
              <a:xfrm>
                <a:off x="2299" y="2447"/>
                <a:ext cx="1324" cy="899"/>
              </a:xfrm>
              <a:custGeom>
                <a:avLst/>
                <a:gdLst>
                  <a:gd name="T0" fmla="*/ 1493 w 1493"/>
                  <a:gd name="T1" fmla="*/ 0 h 1026"/>
                  <a:gd name="T2" fmla="*/ 1481 w 1493"/>
                  <a:gd name="T3" fmla="*/ 57 h 1026"/>
                  <a:gd name="T4" fmla="*/ 1468 w 1493"/>
                  <a:gd name="T5" fmla="*/ 112 h 1026"/>
                  <a:gd name="T6" fmla="*/ 1454 w 1493"/>
                  <a:gd name="T7" fmla="*/ 167 h 1026"/>
                  <a:gd name="T8" fmla="*/ 1438 w 1493"/>
                  <a:gd name="T9" fmla="*/ 220 h 1026"/>
                  <a:gd name="T10" fmla="*/ 1421 w 1493"/>
                  <a:gd name="T11" fmla="*/ 272 h 1026"/>
                  <a:gd name="T12" fmla="*/ 1403 w 1493"/>
                  <a:gd name="T13" fmla="*/ 322 h 1026"/>
                  <a:gd name="T14" fmla="*/ 1384 w 1493"/>
                  <a:gd name="T15" fmla="*/ 371 h 1026"/>
                  <a:gd name="T16" fmla="*/ 1364 w 1493"/>
                  <a:gd name="T17" fmla="*/ 419 h 1026"/>
                  <a:gd name="T18" fmla="*/ 1343 w 1493"/>
                  <a:gd name="T19" fmla="*/ 465 h 1026"/>
                  <a:gd name="T20" fmla="*/ 1321 w 1493"/>
                  <a:gd name="T21" fmla="*/ 509 h 1026"/>
                  <a:gd name="T22" fmla="*/ 1298 w 1493"/>
                  <a:gd name="T23" fmla="*/ 552 h 1026"/>
                  <a:gd name="T24" fmla="*/ 1273 w 1493"/>
                  <a:gd name="T25" fmla="*/ 594 h 1026"/>
                  <a:gd name="T26" fmla="*/ 1248 w 1493"/>
                  <a:gd name="T27" fmla="*/ 633 h 1026"/>
                  <a:gd name="T28" fmla="*/ 1222 w 1493"/>
                  <a:gd name="T29" fmla="*/ 671 h 1026"/>
                  <a:gd name="T30" fmla="*/ 1196 w 1493"/>
                  <a:gd name="T31" fmla="*/ 708 h 1026"/>
                  <a:gd name="T32" fmla="*/ 1168 w 1493"/>
                  <a:gd name="T33" fmla="*/ 743 h 1026"/>
                  <a:gd name="T34" fmla="*/ 1140 w 1493"/>
                  <a:gd name="T35" fmla="*/ 775 h 1026"/>
                  <a:gd name="T36" fmla="*/ 1111 w 1493"/>
                  <a:gd name="T37" fmla="*/ 806 h 1026"/>
                  <a:gd name="T38" fmla="*/ 1081 w 1493"/>
                  <a:gd name="T39" fmla="*/ 836 h 1026"/>
                  <a:gd name="T40" fmla="*/ 1050 w 1493"/>
                  <a:gd name="T41" fmla="*/ 863 h 1026"/>
                  <a:gd name="T42" fmla="*/ 1019 w 1493"/>
                  <a:gd name="T43" fmla="*/ 888 h 1026"/>
                  <a:gd name="T44" fmla="*/ 987 w 1493"/>
                  <a:gd name="T45" fmla="*/ 911 h 1026"/>
                  <a:gd name="T46" fmla="*/ 955 w 1493"/>
                  <a:gd name="T47" fmla="*/ 933 h 1026"/>
                  <a:gd name="T48" fmla="*/ 922 w 1493"/>
                  <a:gd name="T49" fmla="*/ 952 h 1026"/>
                  <a:gd name="T50" fmla="*/ 889 w 1493"/>
                  <a:gd name="T51" fmla="*/ 969 h 1026"/>
                  <a:gd name="T52" fmla="*/ 855 w 1493"/>
                  <a:gd name="T53" fmla="*/ 984 h 1026"/>
                  <a:gd name="T54" fmla="*/ 821 w 1493"/>
                  <a:gd name="T55" fmla="*/ 997 h 1026"/>
                  <a:gd name="T56" fmla="*/ 786 w 1493"/>
                  <a:gd name="T57" fmla="*/ 1007 h 1026"/>
                  <a:gd name="T58" fmla="*/ 751 w 1493"/>
                  <a:gd name="T59" fmla="*/ 1015 h 1026"/>
                  <a:gd name="T60" fmla="*/ 715 w 1493"/>
                  <a:gd name="T61" fmla="*/ 1021 h 1026"/>
                  <a:gd name="T62" fmla="*/ 679 w 1493"/>
                  <a:gd name="T63" fmla="*/ 1025 h 1026"/>
                  <a:gd name="T64" fmla="*/ 643 w 1493"/>
                  <a:gd name="T65" fmla="*/ 1026 h 1026"/>
                  <a:gd name="T66" fmla="*/ 598 w 1493"/>
                  <a:gd name="T67" fmla="*/ 1024 h 1026"/>
                  <a:gd name="T68" fmla="*/ 553 w 1493"/>
                  <a:gd name="T69" fmla="*/ 1018 h 1026"/>
                  <a:gd name="T70" fmla="*/ 508 w 1493"/>
                  <a:gd name="T71" fmla="*/ 1009 h 1026"/>
                  <a:gd name="T72" fmla="*/ 464 w 1493"/>
                  <a:gd name="T73" fmla="*/ 996 h 1026"/>
                  <a:gd name="T74" fmla="*/ 420 w 1493"/>
                  <a:gd name="T75" fmla="*/ 979 h 1026"/>
                  <a:gd name="T76" fmla="*/ 377 w 1493"/>
                  <a:gd name="T77" fmla="*/ 959 h 1026"/>
                  <a:gd name="T78" fmla="*/ 335 w 1493"/>
                  <a:gd name="T79" fmla="*/ 935 h 1026"/>
                  <a:gd name="T80" fmla="*/ 293 w 1493"/>
                  <a:gd name="T81" fmla="*/ 908 h 1026"/>
                  <a:gd name="T82" fmla="*/ 253 w 1493"/>
                  <a:gd name="T83" fmla="*/ 878 h 1026"/>
                  <a:gd name="T84" fmla="*/ 213 w 1493"/>
                  <a:gd name="T85" fmla="*/ 844 h 1026"/>
                  <a:gd name="T86" fmla="*/ 175 w 1493"/>
                  <a:gd name="T87" fmla="*/ 807 h 1026"/>
                  <a:gd name="T88" fmla="*/ 137 w 1493"/>
                  <a:gd name="T89" fmla="*/ 767 h 1026"/>
                  <a:gd name="T90" fmla="*/ 101 w 1493"/>
                  <a:gd name="T91" fmla="*/ 723 h 1026"/>
                  <a:gd name="T92" fmla="*/ 66 w 1493"/>
                  <a:gd name="T93" fmla="*/ 677 h 1026"/>
                  <a:gd name="T94" fmla="*/ 32 w 1493"/>
                  <a:gd name="T95" fmla="*/ 627 h 1026"/>
                  <a:gd name="T96" fmla="*/ 0 w 1493"/>
                  <a:gd name="T97" fmla="*/ 575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3" h="1026">
                    <a:moveTo>
                      <a:pt x="1493" y="0"/>
                    </a:moveTo>
                    <a:lnTo>
                      <a:pt x="1481" y="57"/>
                    </a:lnTo>
                    <a:lnTo>
                      <a:pt x="1468" y="112"/>
                    </a:lnTo>
                    <a:lnTo>
                      <a:pt x="1454" y="167"/>
                    </a:lnTo>
                    <a:lnTo>
                      <a:pt x="1438" y="220"/>
                    </a:lnTo>
                    <a:lnTo>
                      <a:pt x="1421" y="272"/>
                    </a:lnTo>
                    <a:lnTo>
                      <a:pt x="1403" y="322"/>
                    </a:lnTo>
                    <a:lnTo>
                      <a:pt x="1384" y="371"/>
                    </a:lnTo>
                    <a:lnTo>
                      <a:pt x="1364" y="419"/>
                    </a:lnTo>
                    <a:lnTo>
                      <a:pt x="1343" y="465"/>
                    </a:lnTo>
                    <a:lnTo>
                      <a:pt x="1321" y="509"/>
                    </a:lnTo>
                    <a:lnTo>
                      <a:pt x="1298" y="552"/>
                    </a:lnTo>
                    <a:lnTo>
                      <a:pt x="1273" y="594"/>
                    </a:lnTo>
                    <a:lnTo>
                      <a:pt x="1248" y="633"/>
                    </a:lnTo>
                    <a:lnTo>
                      <a:pt x="1222" y="671"/>
                    </a:lnTo>
                    <a:lnTo>
                      <a:pt x="1196" y="708"/>
                    </a:lnTo>
                    <a:lnTo>
                      <a:pt x="1168" y="743"/>
                    </a:lnTo>
                    <a:lnTo>
                      <a:pt x="1140" y="775"/>
                    </a:lnTo>
                    <a:lnTo>
                      <a:pt x="1111" y="806"/>
                    </a:lnTo>
                    <a:lnTo>
                      <a:pt x="1081" y="836"/>
                    </a:lnTo>
                    <a:lnTo>
                      <a:pt x="1050" y="863"/>
                    </a:lnTo>
                    <a:lnTo>
                      <a:pt x="1019" y="888"/>
                    </a:lnTo>
                    <a:lnTo>
                      <a:pt x="987" y="911"/>
                    </a:lnTo>
                    <a:lnTo>
                      <a:pt x="955" y="933"/>
                    </a:lnTo>
                    <a:lnTo>
                      <a:pt x="922" y="952"/>
                    </a:lnTo>
                    <a:lnTo>
                      <a:pt x="889" y="969"/>
                    </a:lnTo>
                    <a:lnTo>
                      <a:pt x="855" y="984"/>
                    </a:lnTo>
                    <a:lnTo>
                      <a:pt x="821" y="997"/>
                    </a:lnTo>
                    <a:lnTo>
                      <a:pt x="786" y="1007"/>
                    </a:lnTo>
                    <a:lnTo>
                      <a:pt x="751" y="1015"/>
                    </a:lnTo>
                    <a:lnTo>
                      <a:pt x="715" y="1021"/>
                    </a:lnTo>
                    <a:lnTo>
                      <a:pt x="679" y="1025"/>
                    </a:lnTo>
                    <a:lnTo>
                      <a:pt x="643" y="1026"/>
                    </a:lnTo>
                    <a:lnTo>
                      <a:pt x="598" y="1024"/>
                    </a:lnTo>
                    <a:lnTo>
                      <a:pt x="553" y="1018"/>
                    </a:lnTo>
                    <a:lnTo>
                      <a:pt x="508" y="1009"/>
                    </a:lnTo>
                    <a:lnTo>
                      <a:pt x="464" y="996"/>
                    </a:lnTo>
                    <a:lnTo>
                      <a:pt x="420" y="979"/>
                    </a:lnTo>
                    <a:lnTo>
                      <a:pt x="377" y="959"/>
                    </a:lnTo>
                    <a:lnTo>
                      <a:pt x="335" y="935"/>
                    </a:lnTo>
                    <a:lnTo>
                      <a:pt x="293" y="908"/>
                    </a:lnTo>
                    <a:lnTo>
                      <a:pt x="253" y="878"/>
                    </a:lnTo>
                    <a:lnTo>
                      <a:pt x="213" y="844"/>
                    </a:lnTo>
                    <a:lnTo>
                      <a:pt x="175" y="807"/>
                    </a:lnTo>
                    <a:lnTo>
                      <a:pt x="137" y="767"/>
                    </a:lnTo>
                    <a:lnTo>
                      <a:pt x="101" y="723"/>
                    </a:lnTo>
                    <a:lnTo>
                      <a:pt x="66" y="677"/>
                    </a:lnTo>
                    <a:lnTo>
                      <a:pt x="32" y="627"/>
                    </a:lnTo>
                    <a:lnTo>
                      <a:pt x="0" y="57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6" name="Freeform 150"/>
              <p:cNvSpPr>
                <a:spLocks/>
              </p:cNvSpPr>
              <p:nvPr/>
            </p:nvSpPr>
            <p:spPr bwMode="auto">
              <a:xfrm>
                <a:off x="2256" y="2880"/>
                <a:ext cx="70" cy="90"/>
              </a:xfrm>
              <a:custGeom>
                <a:avLst/>
                <a:gdLst>
                  <a:gd name="T0" fmla="*/ 78 w 78"/>
                  <a:gd name="T1" fmla="*/ 70 h 103"/>
                  <a:gd name="T2" fmla="*/ 0 w 78"/>
                  <a:gd name="T3" fmla="*/ 0 h 103"/>
                  <a:gd name="T4" fmla="*/ 20 w 78"/>
                  <a:gd name="T5" fmla="*/ 103 h 103"/>
                  <a:gd name="T6" fmla="*/ 33 w 78"/>
                  <a:gd name="T7" fmla="*/ 59 h 103"/>
                  <a:gd name="T8" fmla="*/ 78 w 78"/>
                  <a:gd name="T9" fmla="*/ 7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3">
                    <a:moveTo>
                      <a:pt x="78" y="70"/>
                    </a:moveTo>
                    <a:lnTo>
                      <a:pt x="0" y="0"/>
                    </a:lnTo>
                    <a:lnTo>
                      <a:pt x="20" y="103"/>
                    </a:lnTo>
                    <a:lnTo>
                      <a:pt x="33" y="59"/>
                    </a:lnTo>
                    <a:lnTo>
                      <a:pt x="78" y="70"/>
                    </a:lnTo>
                    <a:close/>
                  </a:path>
                </a:pathLst>
              </a:custGeom>
              <a:solidFill>
                <a:srgbClr val="0000FF"/>
              </a:solidFill>
              <a:ln w="28575" cmpd="sng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487" name="Line 151"/>
              <p:cNvSpPr>
                <a:spLocks noChangeShapeType="1"/>
              </p:cNvSpPr>
              <p:nvPr/>
            </p:nvSpPr>
            <p:spPr bwMode="auto">
              <a:xfrm>
                <a:off x="624" y="2325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42488" name="Group 152"/>
              <p:cNvGrpSpPr>
                <a:grpSpLocks/>
              </p:cNvGrpSpPr>
              <p:nvPr/>
            </p:nvGrpSpPr>
            <p:grpSpPr bwMode="auto">
              <a:xfrm>
                <a:off x="3504" y="2160"/>
                <a:ext cx="242" cy="346"/>
                <a:chOff x="4176" y="528"/>
                <a:chExt cx="242" cy="346"/>
              </a:xfrm>
            </p:grpSpPr>
            <p:sp>
              <p:nvSpPr>
                <p:cNvPr id="142489" name="Oval 153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490" name="Rectangle 154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600">
                      <a:solidFill>
                        <a:srgbClr val="CC0000"/>
                      </a:solidFill>
                      <a:latin typeface="Bookman Old Style" pitchFamily="18" charset="0"/>
                    </a:rPr>
                    <a:t>+</a:t>
                  </a:r>
                  <a:endParaRPr kumimoji="1" lang="en-US" altLang="zh-CN" sz="2400" b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491" name="Group 155"/>
              <p:cNvGrpSpPr>
                <a:grpSpLocks/>
              </p:cNvGrpSpPr>
              <p:nvPr/>
            </p:nvGrpSpPr>
            <p:grpSpPr bwMode="auto">
              <a:xfrm>
                <a:off x="2001" y="2208"/>
                <a:ext cx="255" cy="264"/>
                <a:chOff x="1440" y="2851"/>
                <a:chExt cx="255" cy="264"/>
              </a:xfrm>
            </p:grpSpPr>
            <p:sp>
              <p:nvSpPr>
                <p:cNvPr id="142492" name="Oval 156"/>
                <p:cNvSpPr>
                  <a:spLocks noChangeArrowheads="1"/>
                </p:cNvSpPr>
                <p:nvPr/>
              </p:nvSpPr>
              <p:spPr bwMode="auto">
                <a:xfrm>
                  <a:off x="1440" y="2851"/>
                  <a:ext cx="255" cy="264"/>
                </a:xfrm>
                <a:prstGeom prst="ellipse">
                  <a:avLst/>
                </a:prstGeom>
                <a:solidFill>
                  <a:srgbClr val="CCFFFF"/>
                </a:solidFill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493" name="Rectangle 157"/>
                <p:cNvSpPr>
                  <a:spLocks noChangeArrowheads="1"/>
                </p:cNvSpPr>
                <p:nvPr/>
              </p:nvSpPr>
              <p:spPr bwMode="auto">
                <a:xfrm>
                  <a:off x="1487" y="2967"/>
                  <a:ext cx="155" cy="56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2425" name="Group 89"/>
          <p:cNvGrpSpPr>
            <a:grpSpLocks/>
          </p:cNvGrpSpPr>
          <p:nvPr/>
        </p:nvGrpSpPr>
        <p:grpSpPr bwMode="auto">
          <a:xfrm>
            <a:off x="1295400" y="1371600"/>
            <a:ext cx="6629400" cy="5105400"/>
            <a:chOff x="768" y="768"/>
            <a:chExt cx="4176" cy="3216"/>
          </a:xfrm>
        </p:grpSpPr>
        <p:sp>
          <p:nvSpPr>
            <p:cNvPr id="142414" name="Oval 78"/>
            <p:cNvSpPr>
              <a:spLocks noChangeArrowheads="1"/>
            </p:cNvSpPr>
            <p:nvPr/>
          </p:nvSpPr>
          <p:spPr bwMode="auto">
            <a:xfrm>
              <a:off x="3408" y="2112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5" name="Freeform 79"/>
            <p:cNvSpPr>
              <a:spLocks/>
            </p:cNvSpPr>
            <p:nvPr/>
          </p:nvSpPr>
          <p:spPr bwMode="auto">
            <a:xfrm>
              <a:off x="3360" y="1920"/>
              <a:ext cx="720" cy="817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6" name="Oval 80"/>
            <p:cNvSpPr>
              <a:spLocks noChangeArrowheads="1"/>
            </p:cNvSpPr>
            <p:nvPr/>
          </p:nvSpPr>
          <p:spPr bwMode="auto">
            <a:xfrm>
              <a:off x="1872" y="2112"/>
              <a:ext cx="432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7" name="Freeform 81"/>
            <p:cNvSpPr>
              <a:spLocks/>
            </p:cNvSpPr>
            <p:nvPr/>
          </p:nvSpPr>
          <p:spPr bwMode="auto">
            <a:xfrm flipH="1">
              <a:off x="1632" y="1920"/>
              <a:ext cx="720" cy="817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8" name="Freeform 82"/>
            <p:cNvSpPr>
              <a:spLocks/>
            </p:cNvSpPr>
            <p:nvPr/>
          </p:nvSpPr>
          <p:spPr bwMode="auto">
            <a:xfrm>
              <a:off x="3264" y="1632"/>
              <a:ext cx="1200" cy="1345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9" name="Line 83"/>
            <p:cNvSpPr>
              <a:spLocks noChangeShapeType="1"/>
            </p:cNvSpPr>
            <p:nvPr/>
          </p:nvSpPr>
          <p:spPr bwMode="auto">
            <a:xfrm>
              <a:off x="2880" y="768"/>
              <a:ext cx="0" cy="3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0" name="Freeform 84"/>
            <p:cNvSpPr>
              <a:spLocks/>
            </p:cNvSpPr>
            <p:nvPr/>
          </p:nvSpPr>
          <p:spPr bwMode="auto">
            <a:xfrm flipH="1">
              <a:off x="1248" y="1632"/>
              <a:ext cx="1200" cy="1345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1" name="Freeform 85"/>
            <p:cNvSpPr>
              <a:spLocks/>
            </p:cNvSpPr>
            <p:nvPr/>
          </p:nvSpPr>
          <p:spPr bwMode="auto">
            <a:xfrm>
              <a:off x="3120" y="1200"/>
              <a:ext cx="1824" cy="2208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2" name="Freeform 86"/>
            <p:cNvSpPr>
              <a:spLocks/>
            </p:cNvSpPr>
            <p:nvPr/>
          </p:nvSpPr>
          <p:spPr bwMode="auto">
            <a:xfrm flipH="1">
              <a:off x="768" y="1200"/>
              <a:ext cx="1824" cy="2208"/>
            </a:xfrm>
            <a:custGeom>
              <a:avLst/>
              <a:gdLst>
                <a:gd name="T0" fmla="*/ 14 w 740"/>
                <a:gd name="T1" fmla="*/ 465 h 817"/>
                <a:gd name="T2" fmla="*/ 20 w 740"/>
                <a:gd name="T3" fmla="*/ 297 h 817"/>
                <a:gd name="T4" fmla="*/ 134 w 740"/>
                <a:gd name="T5" fmla="*/ 115 h 817"/>
                <a:gd name="T6" fmla="*/ 325 w 740"/>
                <a:gd name="T7" fmla="*/ 17 h 817"/>
                <a:gd name="T8" fmla="*/ 477 w 740"/>
                <a:gd name="T9" fmla="*/ 17 h 817"/>
                <a:gd name="T10" fmla="*/ 634 w 740"/>
                <a:gd name="T11" fmla="*/ 119 h 817"/>
                <a:gd name="T12" fmla="*/ 731 w 740"/>
                <a:gd name="T13" fmla="*/ 353 h 817"/>
                <a:gd name="T14" fmla="*/ 688 w 740"/>
                <a:gd name="T15" fmla="*/ 638 h 817"/>
                <a:gd name="T16" fmla="*/ 532 w 740"/>
                <a:gd name="T17" fmla="*/ 788 h 817"/>
                <a:gd name="T18" fmla="*/ 325 w 740"/>
                <a:gd name="T19" fmla="*/ 802 h 817"/>
                <a:gd name="T20" fmla="*/ 131 w 740"/>
                <a:gd name="T21" fmla="*/ 700 h 817"/>
                <a:gd name="T22" fmla="*/ 42 w 740"/>
                <a:gd name="T23" fmla="*/ 581 h 817"/>
                <a:gd name="T24" fmla="*/ 14 w 740"/>
                <a:gd name="T25" fmla="*/ 465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3" name="Freeform 87"/>
            <p:cNvSpPr>
              <a:spLocks/>
            </p:cNvSpPr>
            <p:nvPr/>
          </p:nvSpPr>
          <p:spPr bwMode="auto">
            <a:xfrm>
              <a:off x="3024" y="816"/>
              <a:ext cx="568" cy="3024"/>
            </a:xfrm>
            <a:custGeom>
              <a:avLst/>
              <a:gdLst>
                <a:gd name="T0" fmla="*/ 544 w 568"/>
                <a:gd name="T1" fmla="*/ 0 h 3024"/>
                <a:gd name="T2" fmla="*/ 400 w 568"/>
                <a:gd name="T3" fmla="*/ 144 h 3024"/>
                <a:gd name="T4" fmla="*/ 304 w 568"/>
                <a:gd name="T5" fmla="*/ 240 h 3024"/>
                <a:gd name="T6" fmla="*/ 208 w 568"/>
                <a:gd name="T7" fmla="*/ 384 h 3024"/>
                <a:gd name="T8" fmla="*/ 112 w 568"/>
                <a:gd name="T9" fmla="*/ 576 h 3024"/>
                <a:gd name="T10" fmla="*/ 16 w 568"/>
                <a:gd name="T11" fmla="*/ 960 h 3024"/>
                <a:gd name="T12" fmla="*/ 16 w 568"/>
                <a:gd name="T13" fmla="*/ 1872 h 3024"/>
                <a:gd name="T14" fmla="*/ 64 w 568"/>
                <a:gd name="T15" fmla="*/ 2352 h 3024"/>
                <a:gd name="T16" fmla="*/ 208 w 568"/>
                <a:gd name="T17" fmla="*/ 2688 h 3024"/>
                <a:gd name="T18" fmla="*/ 352 w 568"/>
                <a:gd name="T19" fmla="*/ 2880 h 3024"/>
                <a:gd name="T20" fmla="*/ 568 w 568"/>
                <a:gd name="T21" fmla="*/ 3024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4" name="Freeform 88"/>
            <p:cNvSpPr>
              <a:spLocks/>
            </p:cNvSpPr>
            <p:nvPr/>
          </p:nvSpPr>
          <p:spPr bwMode="auto">
            <a:xfrm flipH="1">
              <a:off x="2160" y="816"/>
              <a:ext cx="576" cy="3024"/>
            </a:xfrm>
            <a:custGeom>
              <a:avLst/>
              <a:gdLst>
                <a:gd name="T0" fmla="*/ 544 w 568"/>
                <a:gd name="T1" fmla="*/ 0 h 3024"/>
                <a:gd name="T2" fmla="*/ 400 w 568"/>
                <a:gd name="T3" fmla="*/ 144 h 3024"/>
                <a:gd name="T4" fmla="*/ 304 w 568"/>
                <a:gd name="T5" fmla="*/ 240 h 3024"/>
                <a:gd name="T6" fmla="*/ 208 w 568"/>
                <a:gd name="T7" fmla="*/ 384 h 3024"/>
                <a:gd name="T8" fmla="*/ 112 w 568"/>
                <a:gd name="T9" fmla="*/ 576 h 3024"/>
                <a:gd name="T10" fmla="*/ 16 w 568"/>
                <a:gd name="T11" fmla="*/ 960 h 3024"/>
                <a:gd name="T12" fmla="*/ 16 w 568"/>
                <a:gd name="T13" fmla="*/ 1872 h 3024"/>
                <a:gd name="T14" fmla="*/ 64 w 568"/>
                <a:gd name="T15" fmla="*/ 2352 h 3024"/>
                <a:gd name="T16" fmla="*/ 208 w 568"/>
                <a:gd name="T17" fmla="*/ 2688 h 3024"/>
                <a:gd name="T18" fmla="*/ 352 w 568"/>
                <a:gd name="T19" fmla="*/ 2880 h 3024"/>
                <a:gd name="T20" fmla="*/ 568 w 568"/>
                <a:gd name="T21" fmla="*/ 3024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7158" y="1071546"/>
            <a:ext cx="4572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0000"/>
                </a:solidFill>
                <a:latin typeface="宋体" pitchFamily="2" charset="-122"/>
              </a:rPr>
              <a:t>  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电场强度与</a:t>
            </a:r>
            <a:r>
              <a:rPr kumimoji="1" lang="zh-CN" altLang="en-US" dirty="0" smtClean="0">
                <a:solidFill>
                  <a:srgbClr val="CC0000"/>
                </a:solidFill>
                <a:latin typeface="宋体" pitchFamily="2" charset="-122"/>
              </a:rPr>
              <a:t>电势的关系</a:t>
            </a:r>
            <a:endParaRPr kumimoji="1" lang="zh-CN" altLang="en-US" dirty="0">
              <a:solidFill>
                <a:srgbClr val="A50021"/>
              </a:solidFill>
              <a:latin typeface="宋体" pitchFamily="2" charset="-122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071538" y="2143116"/>
            <a:ext cx="7162800" cy="2057400"/>
            <a:chOff x="1440" y="2688"/>
            <a:chExt cx="4512" cy="1296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440" y="2784"/>
              <a:ext cx="451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若已知在积分路径上   的函数表达式，</a:t>
              </a:r>
            </a:p>
            <a:p>
              <a:pPr>
                <a:buFont typeface="Wingdings" pitchFamily="2" charset="2"/>
                <a:buNone/>
              </a:pP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   则</a:t>
              </a: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3840" y="2688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80" name="Equation" r:id="rId3" imgW="152334" imgH="190417" progId="Equation.3">
                    <p:embed/>
                  </p:oleObj>
                </mc:Choice>
                <mc:Fallback>
                  <p:oleObj name="Equation" r:id="rId3" imgW="152334" imgH="190417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34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2352" y="3131"/>
            <a:ext cx="1885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81" name="Equation" r:id="rId5" imgW="863225" imgH="469696" progId="Equation.3">
                    <p:embed/>
                  </p:oleObj>
                </mc:Choice>
                <mc:Fallback>
                  <p:oleObj name="Equation" r:id="rId5" imgW="863225" imgH="469696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31"/>
                          <a:ext cx="1885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4000" b="1" dirty="0">
                <a:solidFill>
                  <a:srgbClr val="CC0000"/>
                </a:solidFill>
                <a:effectLst/>
              </a:rPr>
              <a:t>二  电场强度与电势梯度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 dirty="0"/>
              <a:t>梯度：表示某物理量</a:t>
            </a:r>
            <a:r>
              <a:rPr lang="zh-CN" altLang="en-US" b="1" dirty="0" smtClean="0"/>
              <a:t>在时空的</a:t>
            </a:r>
            <a:r>
              <a:rPr lang="zh-CN" altLang="en-US" b="1" dirty="0"/>
              <a:t>变化率。</a:t>
            </a:r>
          </a:p>
          <a:p>
            <a:pPr>
              <a:buFontTx/>
              <a:buNone/>
            </a:pPr>
            <a:r>
              <a:rPr lang="zh-CN" altLang="en-US" b="1" dirty="0"/>
              <a:t> 如：速度，加速度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电势梯度：电势在空间的变化率。梯度有方向性，是矢量。</a:t>
            </a:r>
          </a:p>
          <a:p>
            <a:pPr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80956" y="130265"/>
            <a:ext cx="4572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CC0000"/>
                </a:solidFill>
                <a:latin typeface="宋体" pitchFamily="2" charset="-122"/>
              </a:rPr>
              <a:t>  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电场强度与电势梯度关系</a:t>
            </a:r>
            <a:endParaRPr kumimoji="1" lang="zh-CN" altLang="en-US" dirty="0">
              <a:solidFill>
                <a:srgbClr val="A50021"/>
              </a:solidFill>
              <a:latin typeface="宋体" pitchFamily="2" charset="-122"/>
            </a:endParaRPr>
          </a:p>
        </p:txBody>
      </p:sp>
      <p:graphicFrame>
        <p:nvGraphicFramePr>
          <p:cNvPr id="143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2263"/>
              </p:ext>
            </p:extLst>
          </p:nvPr>
        </p:nvGraphicFramePr>
        <p:xfrm>
          <a:off x="644525" y="1035050"/>
          <a:ext cx="413861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1" name="Equation" r:id="rId3" imgW="1282680" imgH="571320" progId="Equation.DSMT4">
                  <p:embed/>
                </p:oleObj>
              </mc:Choice>
              <mc:Fallback>
                <p:oleObj name="Equation" r:id="rId3" imgW="1282680" imgH="57132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035050"/>
                        <a:ext cx="4138613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8000"/>
              </p:ext>
            </p:extLst>
          </p:nvPr>
        </p:nvGraphicFramePr>
        <p:xfrm>
          <a:off x="1200612" y="2667000"/>
          <a:ext cx="24304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2" name="公式" r:id="rId5" imgW="838200" imgH="190500" progId="Equation.3">
                  <p:embed/>
                </p:oleObj>
              </mc:Choice>
              <mc:Fallback>
                <p:oleObj name="公式" r:id="rId5" imgW="838200" imgH="19050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612" y="2667000"/>
                        <a:ext cx="24304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0" name="Object 20"/>
          <p:cNvGraphicFramePr>
            <a:graphicFrameLocks noChangeAspect="1"/>
          </p:cNvGraphicFramePr>
          <p:nvPr/>
        </p:nvGraphicFramePr>
        <p:xfrm>
          <a:off x="571472" y="3000372"/>
          <a:ext cx="4191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3" name="公式" r:id="rId7" imgW="2438400" imgH="609600" progId="Equation.3">
                  <p:embed/>
                </p:oleObj>
              </mc:Choice>
              <mc:Fallback>
                <p:oleObj name="公式" r:id="rId7" imgW="2438400" imgH="60960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000372"/>
                        <a:ext cx="41910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1" name="Object 21"/>
          <p:cNvGraphicFramePr>
            <a:graphicFrameLocks noChangeAspect="1"/>
          </p:cNvGraphicFramePr>
          <p:nvPr/>
        </p:nvGraphicFramePr>
        <p:xfrm>
          <a:off x="500034" y="3929066"/>
          <a:ext cx="3733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4" name="Equation" r:id="rId9" imgW="2209800" imgH="609600" progId="Equation.3">
                  <p:embed/>
                </p:oleObj>
              </mc:Choice>
              <mc:Fallback>
                <p:oleObj name="Equation" r:id="rId9" imgW="2209800" imgH="609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929066"/>
                        <a:ext cx="37338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152400" y="5445125"/>
            <a:ext cx="8839200" cy="955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电场中</a:t>
            </a:r>
            <a:r>
              <a:rPr kumimoji="1" lang="zh-CN" altLang="en-US" dirty="0" smtClean="0">
                <a:solidFill>
                  <a:schemeClr val="tx1"/>
                </a:solidFill>
                <a:latin typeface="宋体" pitchFamily="2" charset="-122"/>
              </a:rPr>
              <a:t>某点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电场强度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沿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某一方向的分量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，等于这一点的电势沿该方向单位长度上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电势变化率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负</a:t>
            </a:r>
            <a:r>
              <a:rPr kumimoji="1" lang="zh-CN" altLang="en-US" dirty="0">
                <a:solidFill>
                  <a:schemeClr val="tx1"/>
                </a:solidFill>
                <a:latin typeface="宋体" pitchFamily="2" charset="-122"/>
              </a:rPr>
              <a:t>值</a:t>
            </a:r>
            <a:r>
              <a:rPr kumimoji="1" lang="en-US" altLang="zh-CN" dirty="0">
                <a:solidFill>
                  <a:schemeClr val="tx1"/>
                </a:solidFill>
                <a:latin typeface="宋体" pitchFamily="2" charset="-122"/>
              </a:rPr>
              <a:t>.</a:t>
            </a:r>
          </a:p>
        </p:txBody>
      </p:sp>
      <p:grpSp>
        <p:nvGrpSpPr>
          <p:cNvPr id="143421" name="Group 61"/>
          <p:cNvGrpSpPr>
            <a:grpSpLocks/>
          </p:cNvGrpSpPr>
          <p:nvPr/>
        </p:nvGrpSpPr>
        <p:grpSpPr bwMode="auto">
          <a:xfrm>
            <a:off x="5372100" y="1181100"/>
            <a:ext cx="3733800" cy="4114800"/>
            <a:chOff x="3312" y="576"/>
            <a:chExt cx="2352" cy="2592"/>
          </a:xfrm>
        </p:grpSpPr>
        <p:sp>
          <p:nvSpPr>
            <p:cNvPr id="143410" name="Rectangle 50"/>
            <p:cNvSpPr>
              <a:spLocks noChangeArrowheads="1"/>
            </p:cNvSpPr>
            <p:nvPr/>
          </p:nvSpPr>
          <p:spPr bwMode="auto">
            <a:xfrm>
              <a:off x="3312" y="576"/>
              <a:ext cx="2352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416" name="Group 56"/>
            <p:cNvGrpSpPr>
              <a:grpSpLocks/>
            </p:cNvGrpSpPr>
            <p:nvPr/>
          </p:nvGrpSpPr>
          <p:grpSpPr bwMode="auto">
            <a:xfrm>
              <a:off x="3312" y="766"/>
              <a:ext cx="2256" cy="2310"/>
              <a:chOff x="3312" y="766"/>
              <a:chExt cx="2256" cy="2310"/>
            </a:xfrm>
          </p:grpSpPr>
          <p:sp>
            <p:nvSpPr>
              <p:cNvPr id="143384" name="Arc 24"/>
              <p:cNvSpPr>
                <a:spLocks/>
              </p:cNvSpPr>
              <p:nvPr/>
            </p:nvSpPr>
            <p:spPr bwMode="auto">
              <a:xfrm>
                <a:off x="3552" y="766"/>
                <a:ext cx="2016" cy="2019"/>
              </a:xfrm>
              <a:custGeom>
                <a:avLst/>
                <a:gdLst>
                  <a:gd name="G0" fmla="+- 0 0 0"/>
                  <a:gd name="G1" fmla="+- 21125 0 0"/>
                  <a:gd name="G2" fmla="+- 21600 0 0"/>
                  <a:gd name="T0" fmla="*/ 4506 w 21600"/>
                  <a:gd name="T1" fmla="*/ 0 h 21125"/>
                  <a:gd name="T2" fmla="*/ 21600 w 21600"/>
                  <a:gd name="T3" fmla="*/ 21125 h 21125"/>
                  <a:gd name="T4" fmla="*/ 0 w 21600"/>
                  <a:gd name="T5" fmla="*/ 21125 h 2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125" fill="none" extrusionOk="0">
                    <a:moveTo>
                      <a:pt x="4505" y="0"/>
                    </a:moveTo>
                    <a:cubicBezTo>
                      <a:pt x="14474" y="2126"/>
                      <a:pt x="21600" y="10932"/>
                      <a:pt x="21600" y="21125"/>
                    </a:cubicBezTo>
                  </a:path>
                  <a:path w="21600" h="21125" stroke="0" extrusionOk="0">
                    <a:moveTo>
                      <a:pt x="4505" y="0"/>
                    </a:moveTo>
                    <a:cubicBezTo>
                      <a:pt x="14474" y="2126"/>
                      <a:pt x="21600" y="10932"/>
                      <a:pt x="21600" y="21125"/>
                    </a:cubicBezTo>
                    <a:lnTo>
                      <a:pt x="0" y="21125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85" name="Arc 25"/>
              <p:cNvSpPr>
                <a:spLocks/>
              </p:cNvSpPr>
              <p:nvPr/>
            </p:nvSpPr>
            <p:spPr bwMode="auto">
              <a:xfrm>
                <a:off x="3312" y="1292"/>
                <a:ext cx="1680" cy="1781"/>
              </a:xfrm>
              <a:custGeom>
                <a:avLst/>
                <a:gdLst>
                  <a:gd name="G0" fmla="+- 0 0 0"/>
                  <a:gd name="G1" fmla="+- 21086 0 0"/>
                  <a:gd name="G2" fmla="+- 21600 0 0"/>
                  <a:gd name="T0" fmla="*/ 4684 w 21600"/>
                  <a:gd name="T1" fmla="*/ 0 h 21086"/>
                  <a:gd name="T2" fmla="*/ 21600 w 21600"/>
                  <a:gd name="T3" fmla="*/ 21086 h 21086"/>
                  <a:gd name="T4" fmla="*/ 0 w 21600"/>
                  <a:gd name="T5" fmla="*/ 21086 h 210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086" fill="none" extrusionOk="0">
                    <a:moveTo>
                      <a:pt x="4684" y="-1"/>
                    </a:moveTo>
                    <a:cubicBezTo>
                      <a:pt x="14567" y="2195"/>
                      <a:pt x="21600" y="10961"/>
                      <a:pt x="21600" y="21086"/>
                    </a:cubicBezTo>
                  </a:path>
                  <a:path w="21600" h="21086" stroke="0" extrusionOk="0">
                    <a:moveTo>
                      <a:pt x="4684" y="-1"/>
                    </a:moveTo>
                    <a:cubicBezTo>
                      <a:pt x="14567" y="2195"/>
                      <a:pt x="21600" y="10961"/>
                      <a:pt x="21600" y="21086"/>
                    </a:cubicBezTo>
                    <a:lnTo>
                      <a:pt x="0" y="21086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386" name="Object 26"/>
              <p:cNvGraphicFramePr>
                <a:graphicFrameLocks noChangeAspect="1"/>
              </p:cNvGraphicFramePr>
              <p:nvPr/>
            </p:nvGraphicFramePr>
            <p:xfrm>
              <a:off x="5273" y="2489"/>
              <a:ext cx="29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25" name="Equation" r:id="rId11" imgW="152202" imgH="177569" progId="Equation.3">
                      <p:embed/>
                    </p:oleObj>
                  </mc:Choice>
                  <mc:Fallback>
                    <p:oleObj name="Equation" r:id="rId11" imgW="152202" imgH="177569" progId="Equation.3">
                      <p:embed/>
                      <p:pic>
                        <p:nvPicPr>
                          <p:cNvPr id="0" name="Picture 2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3" y="2489"/>
                            <a:ext cx="295" cy="3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387" name="Object 27"/>
              <p:cNvGraphicFramePr>
                <a:graphicFrameLocks noChangeAspect="1"/>
              </p:cNvGraphicFramePr>
              <p:nvPr/>
            </p:nvGraphicFramePr>
            <p:xfrm>
              <a:off x="4128" y="2736"/>
              <a:ext cx="81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26" name="Equation" r:id="rId13" imgW="507780" imgH="177723" progId="Equation.3">
                      <p:embed/>
                    </p:oleObj>
                  </mc:Choice>
                  <mc:Fallback>
                    <p:oleObj name="Equation" r:id="rId13" imgW="507780" imgH="177723" progId="Equation.3">
                      <p:embed/>
                      <p:pic>
                        <p:nvPicPr>
                          <p:cNvPr id="0" name="Picture 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736"/>
                            <a:ext cx="816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6096000" y="2057400"/>
            <a:ext cx="2133600" cy="1905000"/>
            <a:chOff x="3840" y="1104"/>
            <a:chExt cx="1344" cy="1200"/>
          </a:xfrm>
        </p:grpSpPr>
        <p:sp>
          <p:nvSpPr>
            <p:cNvPr id="143394" name="Line 34"/>
            <p:cNvSpPr>
              <a:spLocks noChangeShapeType="1"/>
            </p:cNvSpPr>
            <p:nvPr/>
          </p:nvSpPr>
          <p:spPr bwMode="auto">
            <a:xfrm flipH="1">
              <a:off x="4368" y="1392"/>
              <a:ext cx="81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5" name="Line 35"/>
            <p:cNvSpPr>
              <a:spLocks noChangeShapeType="1"/>
            </p:cNvSpPr>
            <p:nvPr/>
          </p:nvSpPr>
          <p:spPr bwMode="auto">
            <a:xfrm flipH="1">
              <a:off x="3936" y="1392"/>
              <a:ext cx="1248" cy="9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396" name="Object 36"/>
            <p:cNvGraphicFramePr>
              <a:graphicFrameLocks noChangeAspect="1"/>
            </p:cNvGraphicFramePr>
            <p:nvPr/>
          </p:nvGraphicFramePr>
          <p:xfrm>
            <a:off x="4512" y="1104"/>
            <a:ext cx="40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7" name="公式" r:id="rId15" imgW="209474" imgH="190573" progId="Equation.3">
                    <p:embed/>
                  </p:oleObj>
                </mc:Choice>
                <mc:Fallback>
                  <p:oleObj name="公式" r:id="rId15" imgW="209474" imgH="190573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04"/>
                          <a:ext cx="409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7" name="Object 37"/>
            <p:cNvGraphicFramePr>
              <a:graphicFrameLocks noChangeAspect="1"/>
            </p:cNvGraphicFramePr>
            <p:nvPr/>
          </p:nvGraphicFramePr>
          <p:xfrm>
            <a:off x="3840" y="1812"/>
            <a:ext cx="31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8" name="公式" r:id="rId17" imgW="142799" imgH="180855" progId="Equation.3">
                    <p:embed/>
                  </p:oleObj>
                </mc:Choice>
                <mc:Fallback>
                  <p:oleObj name="公式" r:id="rId17" imgW="142799" imgH="180855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12"/>
                          <a:ext cx="314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8" name="Object 38"/>
            <p:cNvGraphicFramePr>
              <a:graphicFrameLocks noChangeAspect="1"/>
            </p:cNvGraphicFramePr>
            <p:nvPr/>
          </p:nvGraphicFramePr>
          <p:xfrm>
            <a:off x="4608" y="1488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9" name="公式" r:id="rId19" imgW="126725" imgH="177415" progId="Equation.3">
                    <p:embed/>
                  </p:oleObj>
                </mc:Choice>
                <mc:Fallback>
                  <p:oleObj name="公式" r:id="rId19" imgW="126725" imgH="177415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88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20" name="Group 60"/>
          <p:cNvGrpSpPr>
            <a:grpSpLocks/>
          </p:cNvGrpSpPr>
          <p:nvPr/>
        </p:nvGrpSpPr>
        <p:grpSpPr bwMode="auto">
          <a:xfrm>
            <a:off x="5410200" y="2514600"/>
            <a:ext cx="2819400" cy="1447800"/>
            <a:chOff x="3408" y="1536"/>
            <a:chExt cx="1776" cy="912"/>
          </a:xfrm>
        </p:grpSpPr>
        <p:grpSp>
          <p:nvGrpSpPr>
            <p:cNvPr id="143419" name="Group 59"/>
            <p:cNvGrpSpPr>
              <a:grpSpLocks/>
            </p:cNvGrpSpPr>
            <p:nvPr/>
          </p:nvGrpSpPr>
          <p:grpSpPr bwMode="auto">
            <a:xfrm>
              <a:off x="3744" y="1536"/>
              <a:ext cx="1440" cy="912"/>
              <a:chOff x="3744" y="1536"/>
              <a:chExt cx="1440" cy="912"/>
            </a:xfrm>
          </p:grpSpPr>
          <p:sp>
            <p:nvSpPr>
              <p:cNvPr id="143401" name="Line 41"/>
              <p:cNvSpPr>
                <a:spLocks noChangeShapeType="1"/>
              </p:cNvSpPr>
              <p:nvPr/>
            </p:nvSpPr>
            <p:spPr bwMode="auto">
              <a:xfrm flipH="1">
                <a:off x="3744" y="1536"/>
                <a:ext cx="144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03" name="Line 43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144" cy="57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43405" name="Object 45"/>
            <p:cNvGraphicFramePr>
              <a:graphicFrameLocks noChangeAspect="1"/>
            </p:cNvGraphicFramePr>
            <p:nvPr/>
          </p:nvGraphicFramePr>
          <p:xfrm>
            <a:off x="3408" y="1680"/>
            <a:ext cx="37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0" name="Equation" r:id="rId21" imgW="171412" imgH="219186" progId="Equation.3">
                    <p:embed/>
                  </p:oleObj>
                </mc:Choice>
                <mc:Fallback>
                  <p:oleObj name="Equation" r:id="rId21" imgW="171412" imgH="219186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80"/>
                          <a:ext cx="37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8" name="Group 58"/>
          <p:cNvGrpSpPr>
            <a:grpSpLocks/>
          </p:cNvGrpSpPr>
          <p:nvPr/>
        </p:nvGrpSpPr>
        <p:grpSpPr bwMode="auto">
          <a:xfrm>
            <a:off x="6272213" y="1981200"/>
            <a:ext cx="2238375" cy="914400"/>
            <a:chOff x="3951" y="1200"/>
            <a:chExt cx="1410" cy="576"/>
          </a:xfrm>
        </p:grpSpPr>
        <p:grpSp>
          <p:nvGrpSpPr>
            <p:cNvPr id="143408" name="Group 48"/>
            <p:cNvGrpSpPr>
              <a:grpSpLocks/>
            </p:cNvGrpSpPr>
            <p:nvPr/>
          </p:nvGrpSpPr>
          <p:grpSpPr bwMode="auto">
            <a:xfrm>
              <a:off x="4368" y="1536"/>
              <a:ext cx="816" cy="192"/>
              <a:chOff x="4368" y="1392"/>
              <a:chExt cx="816" cy="192"/>
            </a:xfrm>
          </p:grpSpPr>
          <p:sp>
            <p:nvSpPr>
              <p:cNvPr id="143389" name="Oval 29"/>
              <p:cNvSpPr>
                <a:spLocks noChangeArrowheads="1"/>
              </p:cNvSpPr>
              <p:nvPr/>
            </p:nvSpPr>
            <p:spPr bwMode="auto">
              <a:xfrm flipH="1">
                <a:off x="4368" y="15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0" name="Oval 30"/>
              <p:cNvSpPr>
                <a:spLocks noChangeArrowheads="1"/>
              </p:cNvSpPr>
              <p:nvPr/>
            </p:nvSpPr>
            <p:spPr bwMode="auto">
              <a:xfrm flipH="1">
                <a:off x="5136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3406" name="Object 46"/>
            <p:cNvGraphicFramePr>
              <a:graphicFrameLocks noChangeAspect="1"/>
            </p:cNvGraphicFramePr>
            <p:nvPr/>
          </p:nvGraphicFramePr>
          <p:xfrm>
            <a:off x="5088" y="1200"/>
            <a:ext cx="2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1" name="Equation" r:id="rId23" imgW="152268" imgH="164957" progId="Equation.3">
                    <p:embed/>
                  </p:oleObj>
                </mc:Choice>
                <mc:Fallback>
                  <p:oleObj name="Equation" r:id="rId23" imgW="152268" imgH="164957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00"/>
                          <a:ext cx="27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7" name="Object 47"/>
            <p:cNvGraphicFramePr>
              <a:graphicFrameLocks noChangeAspect="1"/>
            </p:cNvGraphicFramePr>
            <p:nvPr/>
          </p:nvGraphicFramePr>
          <p:xfrm>
            <a:off x="3951" y="1480"/>
            <a:ext cx="2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2" name="Equation" r:id="rId25" imgW="152268" imgH="164957" progId="Equation.3">
                    <p:embed/>
                  </p:oleObj>
                </mc:Choice>
                <mc:Fallback>
                  <p:oleObj name="Equation" r:id="rId25" imgW="152268" imgH="164957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1480"/>
                          <a:ext cx="27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42844" y="4929198"/>
            <a:ext cx="84296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CC0000"/>
                </a:solidFill>
                <a:latin typeface="宋体" pitchFamily="2" charset="-122"/>
              </a:rPr>
              <a:t>负号代表电场强度的方向是沿着电势降落的方向</a:t>
            </a:r>
            <a:endParaRPr kumimoji="1" lang="zh-CN" altLang="en-US" dirty="0">
              <a:solidFill>
                <a:srgbClr val="A50021"/>
              </a:solidFill>
              <a:latin typeface="宋体" pitchFamily="2" charset="-122"/>
            </a:endParaRPr>
          </a:p>
        </p:txBody>
      </p:sp>
      <p:graphicFrame>
        <p:nvGraphicFramePr>
          <p:cNvPr id="3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48124"/>
              </p:ext>
            </p:extLst>
          </p:nvPr>
        </p:nvGraphicFramePr>
        <p:xfrm>
          <a:off x="583863" y="509026"/>
          <a:ext cx="4622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3" name="公式" r:id="rId27" imgW="1549080" imgH="330120" progId="Equation.3">
                  <p:embed/>
                </p:oleObj>
              </mc:Choice>
              <mc:Fallback>
                <p:oleObj name="公式" r:id="rId27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63" y="509026"/>
                        <a:ext cx="46228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057400" y="2895600"/>
          <a:ext cx="60198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6" name="Equation" r:id="rId3" imgW="3835400" imgH="660400" progId="Equation.3">
                  <p:embed/>
                </p:oleObj>
              </mc:Choice>
              <mc:Fallback>
                <p:oleObj name="Equation" r:id="rId3" imgW="3835400" imgH="6604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60198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600" name="Group 48"/>
          <p:cNvGrpSpPr>
            <a:grpSpLocks/>
          </p:cNvGrpSpPr>
          <p:nvPr/>
        </p:nvGrpSpPr>
        <p:grpSpPr bwMode="auto">
          <a:xfrm>
            <a:off x="2667000" y="3810000"/>
            <a:ext cx="4648200" cy="609600"/>
            <a:chOff x="1584" y="2400"/>
            <a:chExt cx="2928" cy="384"/>
          </a:xfrm>
        </p:grpSpPr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1584" y="2400"/>
              <a:ext cx="26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EFC1EE">
                          <a:gamma/>
                          <a:shade val="66275"/>
                          <a:invGamma/>
                        </a:srgbClr>
                      </a:gs>
                      <a:gs pos="50000">
                        <a:srgbClr val="EFC1EE"/>
                      </a:gs>
                      <a:gs pos="100000">
                        <a:srgbClr val="EFC1EE">
                          <a:gamma/>
                          <a:shade val="6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1559" name="Object 7"/>
            <p:cNvGraphicFramePr>
              <a:graphicFrameLocks noChangeAspect="1"/>
            </p:cNvGraphicFramePr>
            <p:nvPr/>
          </p:nvGraphicFramePr>
          <p:xfrm>
            <a:off x="1678" y="2443"/>
            <a:ext cx="122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7" name="公式" r:id="rId5" imgW="990170" imgH="279279" progId="Equation.3">
                    <p:embed/>
                  </p:oleObj>
                </mc:Choice>
                <mc:Fallback>
                  <p:oleObj name="公式" r:id="rId5" imgW="990170" imgH="279279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2443"/>
                          <a:ext cx="122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FC1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2857" y="2443"/>
              <a:ext cx="1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C1E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</a:rPr>
                <a:t>（</a:t>
              </a:r>
              <a:r>
                <a:rPr kumimoji="1" lang="zh-CN" altLang="en-US">
                  <a:solidFill>
                    <a:srgbClr val="CC0000"/>
                  </a:solidFill>
                </a:rPr>
                <a:t>电势梯度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）</a:t>
              </a:r>
              <a:endParaRPr kumimoji="1" lang="zh-CN" altLang="en-US" sz="2400">
                <a:solidFill>
                  <a:srgbClr val="FF3300"/>
                </a:solidFill>
              </a:endParaRPr>
            </a:p>
          </p:txBody>
        </p:sp>
      </p:grp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1524000" y="23764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kumimoji="1" lang="en-US" altLang="zh-CN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宋体" pitchFamily="2" charset="-122"/>
              </a:rPr>
              <a:t>直角坐标系中</a:t>
            </a:r>
          </a:p>
        </p:txBody>
      </p:sp>
      <p:grpSp>
        <p:nvGrpSpPr>
          <p:cNvPr id="151595" name="Group 43"/>
          <p:cNvGrpSpPr>
            <a:grpSpLocks/>
          </p:cNvGrpSpPr>
          <p:nvPr/>
        </p:nvGrpSpPr>
        <p:grpSpPr bwMode="auto">
          <a:xfrm>
            <a:off x="1524000" y="4343400"/>
            <a:ext cx="7162800" cy="685800"/>
            <a:chOff x="864" y="2832"/>
            <a:chExt cx="4512" cy="432"/>
          </a:xfrm>
        </p:grpSpPr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864" y="2880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7"/>
                </a:buBlip>
              </a:pP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为求电场强度   提供了一种新的途径</a:t>
              </a:r>
            </a:p>
          </p:txBody>
        </p:sp>
        <p:graphicFrame>
          <p:nvGraphicFramePr>
            <p:cNvPr id="151569" name="Object 17"/>
            <p:cNvGraphicFramePr>
              <a:graphicFrameLocks noChangeAspect="1"/>
            </p:cNvGraphicFramePr>
            <p:nvPr/>
          </p:nvGraphicFramePr>
          <p:xfrm>
            <a:off x="2544" y="2832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8" name="Equation" r:id="rId8" imgW="152334" imgH="190417" progId="Equation.3">
                    <p:embed/>
                  </p:oleObj>
                </mc:Choice>
                <mc:Fallback>
                  <p:oleObj name="Equation" r:id="rId8" imgW="152334" imgH="190417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832"/>
                          <a:ext cx="34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596" name="Group 44"/>
          <p:cNvGrpSpPr>
            <a:grpSpLocks/>
          </p:cNvGrpSpPr>
          <p:nvPr/>
        </p:nvGrpSpPr>
        <p:grpSpPr bwMode="auto">
          <a:xfrm>
            <a:off x="762000" y="5243513"/>
            <a:ext cx="3397250" cy="1066800"/>
            <a:chOff x="940" y="3321"/>
            <a:chExt cx="2140" cy="672"/>
          </a:xfrm>
        </p:grpSpPr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940" y="3417"/>
              <a:ext cx="2140" cy="432"/>
              <a:chOff x="432" y="3264"/>
              <a:chExt cx="2140" cy="432"/>
            </a:xfrm>
          </p:grpSpPr>
          <p:sp>
            <p:nvSpPr>
              <p:cNvPr id="151575" name="Text Box 23"/>
              <p:cNvSpPr txBox="1">
                <a:spLocks noChangeArrowheads="1"/>
              </p:cNvSpPr>
              <p:nvPr/>
            </p:nvSpPr>
            <p:spPr bwMode="auto">
              <a:xfrm>
                <a:off x="432" y="3321"/>
                <a:ext cx="21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>
                    <a:solidFill>
                      <a:schemeClr val="tx1"/>
                    </a:solidFill>
                    <a:latin typeface="宋体" pitchFamily="2" charset="-122"/>
                  </a:rPr>
                  <a:t>求   的三种方法</a:t>
                </a:r>
              </a:p>
            </p:txBody>
          </p:sp>
          <p:graphicFrame>
            <p:nvGraphicFramePr>
              <p:cNvPr id="151576" name="Object 24"/>
              <p:cNvGraphicFramePr>
                <a:graphicFrameLocks noChangeAspect="1"/>
              </p:cNvGraphicFramePr>
              <p:nvPr/>
            </p:nvGraphicFramePr>
            <p:xfrm>
              <a:off x="720" y="3264"/>
              <a:ext cx="34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79" name="Equation" r:id="rId10" imgW="152334" imgH="190417" progId="Equation.3">
                      <p:embed/>
                    </p:oleObj>
                  </mc:Choice>
                  <mc:Fallback>
                    <p:oleObj name="Equation" r:id="rId10" imgW="152334" imgH="190417" progId="Equation.3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3264"/>
                            <a:ext cx="346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1578" name="AutoShape 26"/>
            <p:cNvSpPr>
              <a:spLocks/>
            </p:cNvSpPr>
            <p:nvPr/>
          </p:nvSpPr>
          <p:spPr bwMode="auto">
            <a:xfrm>
              <a:off x="2860" y="3321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4114800" y="5029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</a:rPr>
              <a:t>利用电场强度叠加原理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4114800" y="5548313"/>
            <a:ext cx="387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</a:rPr>
              <a:t>利用高斯定理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4114800" y="6103004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</a:rPr>
              <a:t>利用电势与电场强度的关系</a:t>
            </a:r>
          </a:p>
        </p:txBody>
      </p:sp>
      <p:sp>
        <p:nvSpPr>
          <p:cNvPr id="151590" name="Rectangle 38"/>
          <p:cNvSpPr>
            <a:spLocks noChangeArrowheads="1"/>
          </p:cNvSpPr>
          <p:nvPr/>
        </p:nvSpPr>
        <p:spPr bwMode="auto">
          <a:xfrm>
            <a:off x="1123950" y="609600"/>
            <a:ext cx="245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物理意义</a:t>
            </a:r>
          </a:p>
        </p:txBody>
      </p:sp>
      <p:grpSp>
        <p:nvGrpSpPr>
          <p:cNvPr id="151599" name="Group 47"/>
          <p:cNvGrpSpPr>
            <a:grpSpLocks/>
          </p:cNvGrpSpPr>
          <p:nvPr/>
        </p:nvGrpSpPr>
        <p:grpSpPr bwMode="auto">
          <a:xfrm>
            <a:off x="381000" y="1052513"/>
            <a:ext cx="8686800" cy="1371600"/>
            <a:chOff x="144" y="663"/>
            <a:chExt cx="5472" cy="864"/>
          </a:xfrm>
        </p:grpSpPr>
        <p:sp>
          <p:nvSpPr>
            <p:cNvPr id="151586" name="Text Box 34"/>
            <p:cNvSpPr txBox="1">
              <a:spLocks noChangeArrowheads="1"/>
            </p:cNvSpPr>
            <p:nvPr/>
          </p:nvSpPr>
          <p:spPr bwMode="auto">
            <a:xfrm>
              <a:off x="144" y="663"/>
              <a:ext cx="547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0000"/>
                  </a:solidFill>
                  <a:latin typeface="宋体" pitchFamily="2" charset="-122"/>
                </a:rPr>
                <a:t>   </a:t>
              </a:r>
              <a:r>
                <a:rPr kumimoji="1" lang="zh-CN" altLang="en-US">
                  <a:solidFill>
                    <a:srgbClr val="CC0000"/>
                  </a:solidFill>
                  <a:latin typeface="宋体" pitchFamily="2" charset="-122"/>
                </a:rPr>
                <a:t>（</a:t>
              </a:r>
              <a:r>
                <a:rPr kumimoji="1" lang="en-US" altLang="zh-CN">
                  <a:solidFill>
                    <a:srgbClr val="CC0000"/>
                  </a:solidFill>
                  <a:latin typeface="宋体" pitchFamily="2" charset="-122"/>
                </a:rPr>
                <a:t>1</a:t>
              </a:r>
              <a:r>
                <a:rPr kumimoji="1" lang="zh-CN" altLang="en-US">
                  <a:solidFill>
                    <a:srgbClr val="CC0000"/>
                  </a:solidFill>
                  <a:latin typeface="宋体" pitchFamily="2" charset="-122"/>
                </a:rPr>
                <a:t>）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空间某点电场强度的大小取决于该点领域内电势   的空间变化率</a:t>
              </a: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.</a:t>
              </a:r>
            </a:p>
          </p:txBody>
        </p:sp>
        <p:graphicFrame>
          <p:nvGraphicFramePr>
            <p:cNvPr id="151587" name="Object 35"/>
            <p:cNvGraphicFramePr>
              <a:graphicFrameLocks noChangeAspect="1"/>
            </p:cNvGraphicFramePr>
            <p:nvPr/>
          </p:nvGraphicFramePr>
          <p:xfrm>
            <a:off x="720" y="979"/>
            <a:ext cx="24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0" name="Equation" r:id="rId11" imgW="215713" imgH="241091" progId="Equation.3">
                    <p:embed/>
                  </p:oleObj>
                </mc:Choice>
                <mc:Fallback>
                  <p:oleObj name="Equation" r:id="rId11" imgW="215713" imgH="241091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79"/>
                          <a:ext cx="240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91" name="Rectangle 39"/>
            <p:cNvSpPr>
              <a:spLocks noChangeArrowheads="1"/>
            </p:cNvSpPr>
            <p:nvPr/>
          </p:nvSpPr>
          <p:spPr bwMode="auto">
            <a:xfrm>
              <a:off x="480" y="1200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CC0000"/>
                  </a:solidFill>
                  <a:latin typeface="宋体" pitchFamily="2" charset="-122"/>
                </a:rPr>
                <a:t>（</a:t>
              </a:r>
              <a:r>
                <a:rPr kumimoji="1" lang="en-US" altLang="zh-CN" dirty="0">
                  <a:solidFill>
                    <a:srgbClr val="CC0000"/>
                  </a:solidFill>
                  <a:latin typeface="宋体" pitchFamily="2" charset="-122"/>
                </a:rPr>
                <a:t>2</a:t>
              </a:r>
              <a:r>
                <a:rPr kumimoji="1" lang="zh-CN" altLang="en-US" dirty="0">
                  <a:solidFill>
                    <a:srgbClr val="CC0000"/>
                  </a:solidFill>
                  <a:latin typeface="宋体" pitchFamily="2" charset="-122"/>
                </a:rPr>
                <a:t>）</a:t>
              </a:r>
              <a:r>
                <a:rPr kumimoji="1" lang="zh-CN" altLang="en-US" dirty="0">
                  <a:solidFill>
                    <a:schemeClr val="tx1"/>
                  </a:solidFill>
                  <a:latin typeface="宋体" pitchFamily="2" charset="-122"/>
                </a:rPr>
                <a:t>电场强度的方向</a:t>
              </a:r>
              <a:r>
                <a:rPr kumimoji="1" lang="zh-CN" altLang="en-US" dirty="0">
                  <a:solidFill>
                    <a:srgbClr val="FF0000"/>
                  </a:solidFill>
                  <a:latin typeface="宋体" pitchFamily="2" charset="-122"/>
                </a:rPr>
                <a:t>恒指向</a:t>
              </a:r>
              <a:r>
                <a:rPr kumimoji="1" lang="zh-CN" altLang="en-US" dirty="0">
                  <a:solidFill>
                    <a:schemeClr val="tx1"/>
                  </a:solidFill>
                  <a:latin typeface="宋体" pitchFamily="2" charset="-122"/>
                </a:rPr>
                <a:t>电势降落的方向</a:t>
              </a:r>
              <a:r>
                <a:rPr kumimoji="1" lang="en-US" altLang="zh-CN" dirty="0">
                  <a:solidFill>
                    <a:schemeClr val="tx1"/>
                  </a:solidFill>
                  <a:latin typeface="宋体" pitchFamily="2" charset="-122"/>
                </a:rPr>
                <a:t>.</a:t>
              </a:r>
            </a:p>
          </p:txBody>
        </p:sp>
      </p:grpSp>
      <p:grpSp>
        <p:nvGrpSpPr>
          <p:cNvPr id="151597" name="Group 45"/>
          <p:cNvGrpSpPr>
            <a:grpSpLocks/>
          </p:cNvGrpSpPr>
          <p:nvPr/>
        </p:nvGrpSpPr>
        <p:grpSpPr bwMode="auto">
          <a:xfrm>
            <a:off x="457200" y="2514600"/>
            <a:ext cx="1066800" cy="2286000"/>
            <a:chOff x="192" y="1632"/>
            <a:chExt cx="672" cy="1440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192" y="1920"/>
              <a:ext cx="528" cy="912"/>
              <a:chOff x="240" y="480"/>
              <a:chExt cx="1008" cy="528"/>
            </a:xfrm>
          </p:grpSpPr>
          <p:sp>
            <p:nvSpPr>
              <p:cNvPr id="151583" name="AutoShape 31"/>
              <p:cNvSpPr>
                <a:spLocks noChangeArrowheads="1"/>
              </p:cNvSpPr>
              <p:nvPr/>
            </p:nvSpPr>
            <p:spPr bwMode="auto">
              <a:xfrm>
                <a:off x="240" y="480"/>
                <a:ext cx="816" cy="528"/>
              </a:xfrm>
              <a:prstGeom prst="horizontalScroll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13500000" algn="ctr" rotWithShape="0">
                  <a:srgbClr val="00990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84" name="Text Box 32"/>
              <p:cNvSpPr txBox="1">
                <a:spLocks noChangeArrowheads="1"/>
              </p:cNvSpPr>
              <p:nvPr/>
            </p:nvSpPr>
            <p:spPr bwMode="auto">
              <a:xfrm>
                <a:off x="336" y="528"/>
                <a:ext cx="912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3200">
                    <a:solidFill>
                      <a:srgbClr val="CC0000"/>
                    </a:solidFill>
                  </a:rPr>
                  <a:t>讨</a:t>
                </a:r>
              </a:p>
              <a:p>
                <a:r>
                  <a:rPr kumimoji="1" lang="zh-CN" altLang="en-US" sz="3200">
                    <a:solidFill>
                      <a:srgbClr val="CC0000"/>
                    </a:solidFill>
                  </a:rPr>
                  <a:t>论</a:t>
                </a:r>
              </a:p>
            </p:txBody>
          </p:sp>
        </p:grpSp>
        <p:sp>
          <p:nvSpPr>
            <p:cNvPr id="151594" name="AutoShape 42"/>
            <p:cNvSpPr>
              <a:spLocks/>
            </p:cNvSpPr>
            <p:nvPr/>
          </p:nvSpPr>
          <p:spPr bwMode="auto">
            <a:xfrm>
              <a:off x="720" y="1632"/>
              <a:ext cx="144" cy="144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19050">
              <a:solidFill>
                <a:srgbClr val="4203E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utoUpdateAnimBg="0"/>
      <p:bldP spid="151579" grpId="0" autoUpdateAnimBg="0"/>
      <p:bldP spid="151580" grpId="0" autoUpdateAnimBg="0"/>
      <p:bldP spid="151581" grpId="0" autoUpdateAnimBg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2928</TotalTime>
  <Words>302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楷体_GB2312</vt:lpstr>
      <vt:lpstr>宋体</vt:lpstr>
      <vt:lpstr>Bookman Old Style</vt:lpstr>
      <vt:lpstr>Times New Roman</vt:lpstr>
      <vt:lpstr>Verdana</vt:lpstr>
      <vt:lpstr>Wingdings</vt:lpstr>
      <vt:lpstr>Balloons</vt:lpstr>
      <vt:lpstr>Microsoft 公式 3.0</vt:lpstr>
      <vt:lpstr>Equation</vt:lpstr>
      <vt:lpstr>MathType 5.0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 电场强度与电势梯度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冯永娥</cp:lastModifiedBy>
  <cp:revision>182</cp:revision>
  <dcterms:created xsi:type="dcterms:W3CDTF">2001-03-15T01:39:43Z</dcterms:created>
  <dcterms:modified xsi:type="dcterms:W3CDTF">2021-10-10T11:30:42Z</dcterms:modified>
</cp:coreProperties>
</file>