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00" r:id="rId2"/>
    <p:sldId id="256" r:id="rId3"/>
    <p:sldId id="349" r:id="rId4"/>
    <p:sldId id="350" r:id="rId5"/>
    <p:sldId id="396" r:id="rId6"/>
    <p:sldId id="397" r:id="rId7"/>
    <p:sldId id="398" r:id="rId8"/>
    <p:sldId id="399" r:id="rId9"/>
    <p:sldId id="26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59" autoAdjust="0"/>
  </p:normalViewPr>
  <p:slideViewPr>
    <p:cSldViewPr>
      <p:cViewPr varScale="1">
        <p:scale>
          <a:sx n="67" d="100"/>
          <a:sy n="67" d="100"/>
        </p:scale>
        <p:origin x="-147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2D7F-A84D-4B18-B507-031F1FC58B8F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BAAA1-CA91-482E-8C14-C3E786F142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2443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68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77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379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356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05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00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88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7612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7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89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542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2E221-E4D1-41C9-A7DB-89AEE59B1D1D}" type="datetimeFigureOut">
              <a:rPr lang="zh-CN" altLang="en-US" smtClean="0"/>
              <a:t>2019/11/16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FC71F-E609-480C-AF0B-387829A4B6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97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11/&#20363;&#23376;1/MyWindow.java" TargetMode="External"/><Relationship Id="rId2" Type="http://schemas.openxmlformats.org/officeDocument/2006/relationships/hyperlink" Target="Java&#38754;&#21521;&#23545;&#35937;&#31532;3&#29256;&#20195;&#30721;/chapter11/&#20363;&#23376;1/Example11_1.java" TargetMode="Externa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png"/><Relationship Id="rId4" Type="http://schemas.openxmlformats.org/officeDocument/2006/relationships/hyperlink" Target="Java&#38754;&#21521;&#23545;&#35937;&#31532;3&#29256;&#20195;&#30721;/chapter11/&#20363;&#23376;1/MyDialog.jav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11/&#20363;&#23376;2/WindowFile.java" TargetMode="External"/><Relationship Id="rId2" Type="http://schemas.openxmlformats.org/officeDocument/2006/relationships/hyperlink" Target="Java&#38754;&#21521;&#23545;&#35937;&#31532;3&#29256;&#20195;&#30721;/chapter11/&#20363;&#23376;2/Example11_2.java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11/&#20363;&#23376;3/WindowMess.java" TargetMode="External"/><Relationship Id="rId2" Type="http://schemas.openxmlformats.org/officeDocument/2006/relationships/hyperlink" Target="Java&#38754;&#21521;&#23545;&#35937;&#31532;3&#29256;&#20195;&#30721;/chapter11/&#20363;&#23376;3/Example11_3.jav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Java&#38754;&#21521;&#23545;&#35937;&#31532;3&#29256;&#20195;&#30721;/chapter11/&#20363;&#23376;4/Example11_4.java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11/&#20363;&#23376;5/WindowEnter.java" TargetMode="External"/><Relationship Id="rId2" Type="http://schemas.openxmlformats.org/officeDocument/2006/relationships/hyperlink" Target="Java&#38754;&#21521;&#23545;&#35937;&#31532;3&#29256;&#20195;&#30721;/chapter11/&#20363;&#23376;5/Example11_5.jav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Java&#38754;&#21521;&#23545;&#35937;&#31532;3&#29256;&#20195;&#30721;/chapter11/&#20363;&#23376;6/WindowColor.java" TargetMode="External"/><Relationship Id="rId2" Type="http://schemas.openxmlformats.org/officeDocument/2006/relationships/hyperlink" Target="Java&#38754;&#21521;&#23545;&#35937;&#31532;3&#29256;&#20195;&#30721;/chapter11/&#20363;&#23376;6/Example11_6.java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90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3568" y="116632"/>
            <a:ext cx="8136904" cy="1470025"/>
          </a:xfrm>
        </p:spPr>
        <p:txBody>
          <a:bodyPr>
            <a:normAutofit/>
          </a:bodyPr>
          <a:lstStyle/>
          <a:p>
            <a:r>
              <a:rPr lang="zh-CN" altLang="en-US" sz="4000" b="1" dirty="0" smtClean="0">
                <a:solidFill>
                  <a:srgbClr val="C00000"/>
                </a:solidFill>
              </a:rPr>
              <a:t>第</a:t>
            </a:r>
            <a:r>
              <a:rPr lang="en-US" altLang="zh-CN" sz="4000" b="1" dirty="0" smtClean="0">
                <a:solidFill>
                  <a:srgbClr val="C00000"/>
                </a:solidFill>
              </a:rPr>
              <a:t>11</a:t>
            </a:r>
            <a:r>
              <a:rPr lang="zh-CN" altLang="en-US" sz="4000" b="1" dirty="0" smtClean="0">
                <a:solidFill>
                  <a:srgbClr val="C00000"/>
                </a:solidFill>
              </a:rPr>
              <a:t>章 对话框</a:t>
            </a:r>
            <a:endParaRPr lang="zh-CN" altLang="en-US" sz="4000" b="1" dirty="0">
              <a:solidFill>
                <a:srgbClr val="C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28700" y="1268760"/>
            <a:ext cx="3567236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b="1" dirty="0"/>
              <a:t>主要内容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en-US" altLang="zh-CN" dirty="0" err="1"/>
              <a:t>JDialog</a:t>
            </a:r>
            <a:r>
              <a:rPr lang="zh-CN" altLang="en-US" dirty="0"/>
              <a:t>类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文件对话框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消息对话框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输入对话框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确认对话框</a:t>
            </a:r>
          </a:p>
          <a:p>
            <a:pPr marL="285750" lvl="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颜色对话框</a:t>
            </a:r>
            <a:endParaRPr lang="zh-CN" altLang="zh-CN" b="1" dirty="0">
              <a:solidFill>
                <a:srgbClr val="00206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176" y="4077072"/>
            <a:ext cx="2457450" cy="24574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11560" y="5449813"/>
            <a:ext cx="4812023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b="1" dirty="0"/>
              <a:t>耿祥义老师</a:t>
            </a:r>
            <a:r>
              <a:rPr lang="en-US" altLang="zh-CN" b="1" dirty="0"/>
              <a:t>java</a:t>
            </a:r>
            <a:r>
              <a:rPr lang="zh-CN" altLang="en-US" b="1" dirty="0"/>
              <a:t>教学辅助公众号（</a:t>
            </a:r>
            <a:r>
              <a:rPr lang="en-US" altLang="zh-CN" b="1" dirty="0"/>
              <a:t>java-violin</a:t>
            </a:r>
            <a:r>
              <a:rPr lang="zh-CN" altLang="en-US" b="1" dirty="0"/>
              <a:t>）</a:t>
            </a:r>
          </a:p>
        </p:txBody>
      </p:sp>
      <p:sp>
        <p:nvSpPr>
          <p:cNvPr id="8" name="右箭头 7"/>
          <p:cNvSpPr/>
          <p:nvPr/>
        </p:nvSpPr>
        <p:spPr>
          <a:xfrm>
            <a:off x="5450954" y="5542146"/>
            <a:ext cx="360040" cy="18466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17265" y="3501008"/>
            <a:ext cx="572747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JDialog</a:t>
            </a:r>
            <a:r>
              <a:rPr lang="zh-CN" altLang="zh-CN" sz="2400" dirty="0"/>
              <a:t>类和</a:t>
            </a:r>
            <a:r>
              <a:rPr lang="en-US" altLang="zh-CN" sz="2400" dirty="0" err="1"/>
              <a:t>JFrame</a:t>
            </a:r>
            <a:r>
              <a:rPr lang="zh-CN" altLang="zh-CN" sz="2400" dirty="0"/>
              <a:t>都是</a:t>
            </a:r>
            <a:r>
              <a:rPr lang="en-US" altLang="zh-CN" sz="2400" dirty="0"/>
              <a:t>Window</a:t>
            </a:r>
            <a:r>
              <a:rPr lang="zh-CN" altLang="zh-CN" sz="2400" dirty="0"/>
              <a:t>的子类，二者的实例都是底层容器，但二者有相似之处也有不同的地方，主要区别是，</a:t>
            </a:r>
            <a:r>
              <a:rPr lang="en-US" altLang="zh-CN" sz="2400" dirty="0" err="1"/>
              <a:t>JDialog</a:t>
            </a:r>
            <a:r>
              <a:rPr lang="zh-CN" altLang="zh-CN" sz="2400" dirty="0"/>
              <a:t>类创建的对话框必须要依赖于某个</a:t>
            </a:r>
            <a:r>
              <a:rPr lang="zh-CN" altLang="zh-CN" sz="2400" dirty="0" smtClean="0"/>
              <a:t>窗口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0607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5934" y="74765"/>
            <a:ext cx="2278399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11.1 </a:t>
            </a:r>
            <a:r>
              <a:rPr lang="en-US" altLang="zh-CN" sz="2400" b="1" dirty="0" err="1"/>
              <a:t>JDialog</a:t>
            </a:r>
            <a:r>
              <a:rPr lang="zh-CN" altLang="zh-CN" sz="2400" b="1" dirty="0"/>
              <a:t>类</a:t>
            </a:r>
          </a:p>
        </p:txBody>
      </p:sp>
      <p:sp>
        <p:nvSpPr>
          <p:cNvPr id="13" name="文本占位符 3"/>
          <p:cNvSpPr>
            <a:spLocks noGrp="1"/>
          </p:cNvSpPr>
          <p:nvPr>
            <p:ph type="body" sz="half" idx="2"/>
          </p:nvPr>
        </p:nvSpPr>
        <p:spPr>
          <a:xfrm>
            <a:off x="162496" y="1080486"/>
            <a:ext cx="2160240" cy="130703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11.1.1 </a:t>
            </a:r>
            <a:r>
              <a:rPr lang="en-US" altLang="zh-CN" sz="1800" b="1" dirty="0" err="1">
                <a:solidFill>
                  <a:srgbClr val="C00000"/>
                </a:solidFill>
              </a:rPr>
              <a:t>JDialog</a:t>
            </a:r>
            <a:r>
              <a:rPr lang="zh-CN" altLang="en-US" sz="1800" b="1" dirty="0">
                <a:solidFill>
                  <a:srgbClr val="C00000"/>
                </a:solidFill>
              </a:rPr>
              <a:t>类的主要方法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CN" sz="1800" b="1" dirty="0">
                <a:solidFill>
                  <a:srgbClr val="C00000"/>
                </a:solidFill>
              </a:rPr>
              <a:t>11.1.2 </a:t>
            </a:r>
            <a:r>
              <a:rPr lang="zh-CN" altLang="en-US" sz="1800" b="1" dirty="0">
                <a:solidFill>
                  <a:srgbClr val="C00000"/>
                </a:solidFill>
              </a:rPr>
              <a:t>对话框的模式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673935" y="496803"/>
            <a:ext cx="6123508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u"/>
            </a:pPr>
            <a:r>
              <a:rPr lang="en-US" altLang="zh-CN" dirty="0" err="1"/>
              <a:t>JDialog</a:t>
            </a:r>
            <a:r>
              <a:rPr lang="en-US" altLang="zh-CN" dirty="0"/>
              <a:t>() </a:t>
            </a:r>
            <a:r>
              <a:rPr lang="zh-CN" altLang="zh-CN" dirty="0"/>
              <a:t>构造一个无有标题的初始不可见的对话框，对话框依赖一个默认的不可见的窗口，该窗口由</a:t>
            </a:r>
            <a:r>
              <a:rPr lang="en-US" altLang="zh-CN" dirty="0"/>
              <a:t>Java</a:t>
            </a:r>
            <a:r>
              <a:rPr lang="zh-CN" altLang="zh-CN" dirty="0"/>
              <a:t>运行环境提供。</a:t>
            </a:r>
          </a:p>
          <a:p>
            <a:pPr marL="285750" lvl="0" indent="-285750">
              <a:buFont typeface="Wingdings" pitchFamily="2" charset="2"/>
              <a:buChar char="u"/>
            </a:pPr>
            <a:r>
              <a:rPr lang="en-US" altLang="zh-CN" dirty="0" err="1"/>
              <a:t>JDialog</a:t>
            </a:r>
            <a:r>
              <a:rPr lang="en-US" altLang="zh-CN" dirty="0"/>
              <a:t>(</a:t>
            </a:r>
            <a:r>
              <a:rPr lang="en-US" altLang="zh-CN" dirty="0" err="1"/>
              <a:t>JFrame</a:t>
            </a:r>
            <a:r>
              <a:rPr lang="en-US" altLang="zh-CN" dirty="0"/>
              <a:t> owner) </a:t>
            </a:r>
            <a:r>
              <a:rPr lang="zh-CN" altLang="zh-CN" dirty="0"/>
              <a:t>构造一个无标题的初始不可见的无模式的对话框，</a:t>
            </a:r>
            <a:r>
              <a:rPr lang="en-US" altLang="zh-CN" dirty="0"/>
              <a:t>owner</a:t>
            </a:r>
            <a:r>
              <a:rPr lang="zh-CN" altLang="zh-CN" dirty="0"/>
              <a:t>是对话框所依赖的窗口，如果</a:t>
            </a:r>
            <a:r>
              <a:rPr lang="en-US" altLang="zh-CN" dirty="0"/>
              <a:t>owner</a:t>
            </a:r>
            <a:r>
              <a:rPr lang="zh-CN" altLang="zh-CN" dirty="0"/>
              <a:t>取</a:t>
            </a:r>
            <a:r>
              <a:rPr lang="en-US" altLang="zh-CN" dirty="0"/>
              <a:t>null</a:t>
            </a:r>
            <a:r>
              <a:rPr lang="zh-CN" altLang="zh-CN" dirty="0"/>
              <a:t>，对话框依赖一个默认的不可见的窗口，该窗口由</a:t>
            </a:r>
            <a:r>
              <a:rPr lang="en-US" altLang="zh-CN" dirty="0"/>
              <a:t>Java</a:t>
            </a:r>
            <a:r>
              <a:rPr lang="zh-CN" altLang="zh-CN" dirty="0"/>
              <a:t>运行环境提供。</a:t>
            </a:r>
          </a:p>
        </p:txBody>
      </p:sp>
      <p:sp>
        <p:nvSpPr>
          <p:cNvPr id="20" name="左箭头 19"/>
          <p:cNvSpPr/>
          <p:nvPr/>
        </p:nvSpPr>
        <p:spPr>
          <a:xfrm>
            <a:off x="2331839" y="1149073"/>
            <a:ext cx="288032" cy="360040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1310" y="2708920"/>
            <a:ext cx="87974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b="1" dirty="0" smtClean="0"/>
              <a:t>有</a:t>
            </a:r>
            <a:r>
              <a:rPr lang="zh-CN" altLang="en-US" b="1" dirty="0"/>
              <a:t>模式的</a:t>
            </a:r>
            <a:r>
              <a:rPr lang="zh-CN" altLang="en-US" b="1" dirty="0" smtClean="0"/>
              <a:t>对话框</a:t>
            </a:r>
            <a:r>
              <a:rPr lang="zh-CN" altLang="en-US" dirty="0" smtClean="0"/>
              <a:t>：处于</a:t>
            </a:r>
            <a:r>
              <a:rPr lang="zh-CN" altLang="en-US" dirty="0"/>
              <a:t>激活状态时，只让程序响应对话框内部的事件</a:t>
            </a:r>
            <a:r>
              <a:rPr lang="zh-CN" altLang="en-US" dirty="0" smtClean="0"/>
              <a:t>，将</a:t>
            </a:r>
            <a:r>
              <a:rPr lang="zh-CN" altLang="en-US" dirty="0"/>
              <a:t>堵塞其它线程的执行，用户不能再激活对话框所在程序中的其它窗口，直到该对话框消失不可见。</a:t>
            </a:r>
          </a:p>
          <a:p>
            <a:r>
              <a:rPr lang="zh-CN" altLang="en-US" b="1" dirty="0"/>
              <a:t>无模式</a:t>
            </a:r>
            <a:r>
              <a:rPr lang="zh-CN" altLang="en-US" b="1" dirty="0" smtClean="0"/>
              <a:t>对话框：</a:t>
            </a:r>
            <a:r>
              <a:rPr lang="zh-CN" altLang="en-US" dirty="0" smtClean="0"/>
              <a:t>处于</a:t>
            </a:r>
            <a:r>
              <a:rPr lang="zh-CN" altLang="en-US" dirty="0"/>
              <a:t>激活状态时，能再激活其它窗口，也不堵塞其它线程的执行。</a:t>
            </a:r>
          </a:p>
        </p:txBody>
      </p:sp>
      <p:sp>
        <p:nvSpPr>
          <p:cNvPr id="24" name="下箭头 23"/>
          <p:cNvSpPr/>
          <p:nvPr/>
        </p:nvSpPr>
        <p:spPr>
          <a:xfrm>
            <a:off x="899592" y="2420888"/>
            <a:ext cx="432048" cy="288032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88181" y="3861048"/>
            <a:ext cx="333169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r>
              <a:rPr lang="zh-CN" altLang="en-US" dirty="0"/>
              <a:t>中，</a:t>
            </a:r>
            <a:r>
              <a:rPr lang="en-US" altLang="zh-CN" dirty="0" err="1"/>
              <a:t>MyDialog</a:t>
            </a:r>
            <a:r>
              <a:rPr lang="zh-CN" altLang="en-US" dirty="0"/>
              <a:t>类负责创建</a:t>
            </a:r>
            <a:r>
              <a:rPr lang="zh-CN" altLang="en-US" dirty="0" smtClean="0"/>
              <a:t>的有模式对话框</a:t>
            </a:r>
            <a:r>
              <a:rPr lang="zh-CN" altLang="en-US" dirty="0"/>
              <a:t>依赖于</a:t>
            </a:r>
            <a:r>
              <a:rPr lang="en-US" altLang="zh-CN" dirty="0" err="1"/>
              <a:t>MyWindow</a:t>
            </a:r>
            <a:r>
              <a:rPr lang="zh-CN" altLang="en-US" dirty="0"/>
              <a:t>创建的</a:t>
            </a:r>
            <a:r>
              <a:rPr lang="zh-CN" altLang="en-US" dirty="0" smtClean="0"/>
              <a:t>窗口。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568289" y="4799737"/>
            <a:ext cx="763351" cy="36933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7" name="矩形 26"/>
          <p:cNvSpPr/>
          <p:nvPr/>
        </p:nvSpPr>
        <p:spPr>
          <a:xfrm>
            <a:off x="89322" y="5373216"/>
            <a:ext cx="29705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Example11_1.java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MyWindow.java</a:t>
            </a:r>
            <a:endParaRPr lang="en-US" altLang="zh-CN" dirty="0"/>
          </a:p>
          <a:p>
            <a:r>
              <a:rPr lang="en-US" altLang="zh-CN" dirty="0">
                <a:hlinkClick r:id="rId4" action="ppaction://hlinkfile"/>
              </a:rPr>
              <a:t>MyDialog.java</a:t>
            </a:r>
            <a:endParaRPr lang="zh-CN" altLang="en-US" dirty="0"/>
          </a:p>
        </p:txBody>
      </p:sp>
      <p:sp>
        <p:nvSpPr>
          <p:cNvPr id="28" name="下箭头 27"/>
          <p:cNvSpPr/>
          <p:nvPr/>
        </p:nvSpPr>
        <p:spPr>
          <a:xfrm>
            <a:off x="755576" y="5169069"/>
            <a:ext cx="360040" cy="2041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4393061"/>
            <a:ext cx="5572878" cy="1960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右箭头 28"/>
          <p:cNvSpPr/>
          <p:nvPr/>
        </p:nvSpPr>
        <p:spPr>
          <a:xfrm>
            <a:off x="2331839" y="5271142"/>
            <a:ext cx="288032" cy="39010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771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435" y="-88870"/>
            <a:ext cx="2378153" cy="699036"/>
          </a:xfrm>
        </p:spPr>
        <p:txBody>
          <a:bodyPr>
            <a:normAutofit fontScale="90000"/>
          </a:bodyPr>
          <a:lstStyle/>
          <a:p>
            <a:pPr lvl="1"/>
            <a:r>
              <a:rPr lang="en-US" altLang="zh-CN" sz="2400" b="1" dirty="0"/>
              <a:t>11.2 </a:t>
            </a:r>
            <a:r>
              <a:rPr lang="zh-CN" altLang="zh-CN" sz="2400" b="1" dirty="0"/>
              <a:t>文件对话框</a:t>
            </a:r>
          </a:p>
        </p:txBody>
      </p:sp>
      <p:sp>
        <p:nvSpPr>
          <p:cNvPr id="20" name="矩形 19"/>
          <p:cNvSpPr/>
          <p:nvPr/>
        </p:nvSpPr>
        <p:spPr>
          <a:xfrm>
            <a:off x="266403" y="692696"/>
            <a:ext cx="889248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javax.swing</a:t>
            </a:r>
            <a:r>
              <a:rPr lang="zh-CN" altLang="en-US" dirty="0"/>
              <a:t>包中的</a:t>
            </a:r>
            <a:r>
              <a:rPr lang="en-US" altLang="zh-CN" dirty="0" err="1"/>
              <a:t>JFileChooser</a:t>
            </a:r>
            <a:r>
              <a:rPr lang="zh-CN" altLang="en-US" dirty="0"/>
              <a:t>类可以</a:t>
            </a:r>
            <a:r>
              <a:rPr lang="zh-CN" altLang="en-US" dirty="0" smtClean="0"/>
              <a:t>创建（有模式）文件</a:t>
            </a:r>
            <a:r>
              <a:rPr lang="zh-CN" altLang="en-US" dirty="0"/>
              <a:t>对话框，使用该类的构造方法</a:t>
            </a:r>
            <a:r>
              <a:rPr lang="en-US" altLang="zh-CN" b="1" dirty="0" err="1"/>
              <a:t>JFileChooser</a:t>
            </a:r>
            <a:r>
              <a:rPr lang="en-US" altLang="zh-CN" b="1" dirty="0"/>
              <a:t>()</a:t>
            </a:r>
            <a:r>
              <a:rPr lang="zh-CN" altLang="en-US" dirty="0"/>
              <a:t>创建初始不可见的有模式的文件对话框。然后文件对话框调用下述</a:t>
            </a:r>
            <a:r>
              <a:rPr lang="en-US" altLang="zh-CN" dirty="0"/>
              <a:t>2</a:t>
            </a:r>
            <a:r>
              <a:rPr lang="zh-CN" altLang="en-US" dirty="0"/>
              <a:t>个方法：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showSaveDialog</a:t>
            </a:r>
            <a:r>
              <a:rPr lang="en-US" altLang="zh-CN" b="1" dirty="0">
                <a:solidFill>
                  <a:srgbClr val="C00000"/>
                </a:solidFill>
              </a:rPr>
              <a:t>(Component a);</a:t>
            </a:r>
          </a:p>
          <a:p>
            <a:r>
              <a:rPr lang="en-US" altLang="zh-CN" b="1" dirty="0" err="1">
                <a:solidFill>
                  <a:srgbClr val="C00000"/>
                </a:solidFill>
              </a:rPr>
              <a:t>showOpenDialog</a:t>
            </a:r>
            <a:r>
              <a:rPr lang="en-US" altLang="zh-CN" b="1" dirty="0">
                <a:solidFill>
                  <a:srgbClr val="C00000"/>
                </a:solidFill>
              </a:rPr>
              <a:t>(Component a);</a:t>
            </a:r>
          </a:p>
          <a:p>
            <a:r>
              <a:rPr lang="zh-CN" altLang="en-US" dirty="0"/>
              <a:t>都可以使得对话框可见，只是呈现的外观</a:t>
            </a:r>
            <a:r>
              <a:rPr lang="zh-CN" altLang="en-US" dirty="0" smtClean="0"/>
              <a:t>有所不同。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88132" y="2447022"/>
            <a:ext cx="87483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showSaveDialog</a:t>
            </a:r>
            <a:r>
              <a:rPr lang="en-US" altLang="zh-CN" dirty="0"/>
              <a:t>()</a:t>
            </a:r>
            <a:r>
              <a:rPr lang="zh-CN" altLang="en-US" dirty="0"/>
              <a:t>或</a:t>
            </a:r>
            <a:r>
              <a:rPr lang="en-US" altLang="zh-CN" dirty="0" err="1"/>
              <a:t>showOpenDialog</a:t>
            </a:r>
            <a:r>
              <a:rPr lang="en-US" altLang="zh-CN" dirty="0"/>
              <a:t>()</a:t>
            </a:r>
            <a:r>
              <a:rPr lang="zh-CN" altLang="en-US" dirty="0"/>
              <a:t>方法的返回值依赖于单击了文件对话框上的“确定”按钮还是“取消”按钮。当返回的值是</a:t>
            </a:r>
            <a:r>
              <a:rPr lang="en-US" altLang="zh-CN" dirty="0" err="1"/>
              <a:t>JFileChooser.APPROVE_OPTION</a:t>
            </a:r>
            <a:r>
              <a:rPr lang="zh-CN" altLang="en-US" dirty="0"/>
              <a:t>时，可以使用</a:t>
            </a:r>
            <a:r>
              <a:rPr lang="en-US" altLang="zh-CN" dirty="0" err="1"/>
              <a:t>JFileChooser</a:t>
            </a:r>
            <a:r>
              <a:rPr lang="zh-CN" altLang="en-US" dirty="0"/>
              <a:t>类的</a:t>
            </a:r>
            <a:r>
              <a:rPr lang="en-US" altLang="zh-CN" dirty="0" err="1"/>
              <a:t>getSelecedFile</a:t>
            </a:r>
            <a:r>
              <a:rPr lang="en-US" altLang="zh-CN" dirty="0"/>
              <a:t>()</a:t>
            </a:r>
            <a:r>
              <a:rPr lang="zh-CN" altLang="en-US" dirty="0"/>
              <a:t>得到文件对话框所选择的文件（如果文件对话框中的</a:t>
            </a:r>
            <a:r>
              <a:rPr lang="en-US" altLang="zh-CN" dirty="0"/>
              <a:t>file name</a:t>
            </a:r>
            <a:r>
              <a:rPr lang="zh-CN" altLang="en-US" dirty="0"/>
              <a:t>文本框是</a:t>
            </a:r>
            <a:r>
              <a:rPr lang="en-US" altLang="zh-CN" dirty="0"/>
              <a:t>null</a:t>
            </a:r>
            <a:r>
              <a:rPr lang="zh-CN" altLang="en-US" dirty="0"/>
              <a:t>，就得不到文件）</a:t>
            </a:r>
          </a:p>
        </p:txBody>
      </p:sp>
      <p:sp>
        <p:nvSpPr>
          <p:cNvPr id="22" name="矩形 21"/>
          <p:cNvSpPr/>
          <p:nvPr/>
        </p:nvSpPr>
        <p:spPr>
          <a:xfrm>
            <a:off x="509489" y="3698587"/>
            <a:ext cx="4225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r>
              <a:rPr lang="zh-CN" altLang="en-US" dirty="0"/>
              <a:t>中，一个窗口带有“文件对话框”</a:t>
            </a:r>
          </a:p>
        </p:txBody>
      </p:sp>
      <p:sp>
        <p:nvSpPr>
          <p:cNvPr id="23" name="矩形 22"/>
          <p:cNvSpPr/>
          <p:nvPr/>
        </p:nvSpPr>
        <p:spPr>
          <a:xfrm>
            <a:off x="523801" y="4106763"/>
            <a:ext cx="7633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/>
              <a:t>例子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288132" y="465313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>
                <a:hlinkClick r:id="rId2" action="ppaction://hlinkfile"/>
              </a:rPr>
              <a:t>Example11_2.java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WindowFile.java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2339752" y="4376137"/>
            <a:ext cx="595830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dirty="0"/>
              <a:t>当选择菜单中的“打开文件”选项时，“文件对话框”呈现打开文件的界面；选择菜单中的“保存文件”选项时，“文件对话框”呈现保存文件的界面</a:t>
            </a:r>
          </a:p>
        </p:txBody>
      </p:sp>
      <p:sp>
        <p:nvSpPr>
          <p:cNvPr id="27" name="下箭头 26"/>
          <p:cNvSpPr/>
          <p:nvPr/>
        </p:nvSpPr>
        <p:spPr>
          <a:xfrm>
            <a:off x="755576" y="4476095"/>
            <a:ext cx="360040" cy="17704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60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435" y="-88870"/>
            <a:ext cx="3382453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11.3 </a:t>
            </a:r>
            <a:r>
              <a:rPr lang="zh-CN" altLang="zh-CN" sz="2400" b="1" dirty="0"/>
              <a:t>消息对话框</a:t>
            </a:r>
          </a:p>
        </p:txBody>
      </p:sp>
      <p:sp>
        <p:nvSpPr>
          <p:cNvPr id="20" name="矩形 19"/>
          <p:cNvSpPr/>
          <p:nvPr/>
        </p:nvSpPr>
        <p:spPr>
          <a:xfrm>
            <a:off x="107504" y="692696"/>
            <a:ext cx="9051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消息对话框是有模式对话框，</a:t>
            </a:r>
            <a:r>
              <a:rPr lang="zh-CN" altLang="zh-CN" dirty="0" smtClean="0"/>
              <a:t>进行重要</a:t>
            </a:r>
            <a:r>
              <a:rPr lang="zh-CN" altLang="zh-CN" dirty="0"/>
              <a:t>的操作动作之前，最好能弹出一个消息对话框。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19672" y="2875002"/>
            <a:ext cx="4443586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messageType</a:t>
            </a:r>
            <a:r>
              <a:rPr lang="zh-CN" altLang="zh-CN" dirty="0"/>
              <a:t>取下列有效值：</a:t>
            </a:r>
          </a:p>
          <a:p>
            <a:r>
              <a:rPr lang="en-US" altLang="zh-CN" b="1" dirty="0" err="1"/>
              <a:t>JOptionPane.INFORMATION_MESSAGE</a:t>
            </a:r>
            <a:endParaRPr lang="zh-CN" altLang="zh-CN" b="1" dirty="0"/>
          </a:p>
          <a:p>
            <a:r>
              <a:rPr lang="en-US" altLang="zh-CN" b="1" dirty="0" err="1"/>
              <a:t>JOptionPane.WARNING_MESSAGE</a:t>
            </a:r>
            <a:endParaRPr lang="zh-CN" altLang="zh-CN" b="1" dirty="0"/>
          </a:p>
          <a:p>
            <a:r>
              <a:rPr lang="en-US" altLang="zh-CN" b="1" dirty="0" err="1"/>
              <a:t>JOptionPane.ERROR_MESSAGE</a:t>
            </a:r>
            <a:endParaRPr lang="zh-CN" altLang="zh-CN" b="1" dirty="0"/>
          </a:p>
          <a:p>
            <a:r>
              <a:rPr lang="en-US" altLang="zh-CN" b="1" dirty="0" err="1"/>
              <a:t>JOptionPane.QUESTION_MESSAGE</a:t>
            </a:r>
            <a:r>
              <a:rPr lang="en-US" altLang="zh-CN" b="1" dirty="0"/>
              <a:t> </a:t>
            </a:r>
            <a:endParaRPr lang="zh-CN" altLang="zh-CN" b="1" dirty="0"/>
          </a:p>
          <a:p>
            <a:r>
              <a:rPr lang="en-US" altLang="zh-CN" b="1" dirty="0" err="1"/>
              <a:t>JOptionPane.PLAIN_MESSAGE</a:t>
            </a:r>
            <a:endParaRPr lang="zh-CN" altLang="zh-CN" b="1" dirty="0"/>
          </a:p>
        </p:txBody>
      </p:sp>
      <p:sp>
        <p:nvSpPr>
          <p:cNvPr id="22" name="矩形 21"/>
          <p:cNvSpPr/>
          <p:nvPr/>
        </p:nvSpPr>
        <p:spPr>
          <a:xfrm>
            <a:off x="242441" y="4771241"/>
            <a:ext cx="8650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3</a:t>
            </a:r>
            <a:r>
              <a:rPr lang="zh-CN" altLang="zh-CN" dirty="0"/>
              <a:t>中，要求用户在文本框中只能输入数字字符，当输入非数字字符时，弹出消息对话框。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95535" y="5467290"/>
            <a:ext cx="7633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5092" y="602128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Example11_3.java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WindowMess.java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9010" y="1120676"/>
            <a:ext cx="84894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JOptionPane</a:t>
            </a:r>
            <a:r>
              <a:rPr lang="zh-CN" altLang="en-US" dirty="0"/>
              <a:t>类的静态方法</a:t>
            </a:r>
            <a:r>
              <a:rPr lang="en-US" altLang="zh-CN" dirty="0"/>
              <a:t>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static void </a:t>
            </a:r>
            <a:r>
              <a:rPr lang="en-US" altLang="zh-CN" b="1" dirty="0" err="1">
                <a:solidFill>
                  <a:srgbClr val="C00000"/>
                </a:solidFill>
              </a:rPr>
              <a:t>showMessageDialog</a:t>
            </a:r>
            <a:r>
              <a:rPr lang="en-US" altLang="zh-CN" b="1" dirty="0">
                <a:solidFill>
                  <a:srgbClr val="C00000"/>
                </a:solidFill>
              </a:rPr>
              <a:t>(Component </a:t>
            </a:r>
            <a:r>
              <a:rPr lang="en-US" altLang="zh-CN" b="1" dirty="0" err="1">
                <a:solidFill>
                  <a:srgbClr val="C00000"/>
                </a:solidFill>
              </a:rPr>
              <a:t>parentComponent</a:t>
            </a:r>
            <a:r>
              <a:rPr lang="en-US" altLang="zh-CN" b="1" dirty="0">
                <a:solidFill>
                  <a:srgbClr val="C00000"/>
                </a:solidFill>
              </a:rPr>
              <a:t>,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                             String message,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                             String title,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                                    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messageType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创建一个消息</a:t>
            </a:r>
            <a:r>
              <a:rPr lang="zh-CN" altLang="en-US" dirty="0" smtClean="0"/>
              <a:t>对话框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11560" y="5836622"/>
            <a:ext cx="288032" cy="18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5154165"/>
            <a:ext cx="3492596" cy="1610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右箭头 4"/>
          <p:cNvSpPr/>
          <p:nvPr/>
        </p:nvSpPr>
        <p:spPr>
          <a:xfrm>
            <a:off x="2555776" y="5959653"/>
            <a:ext cx="360040" cy="38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01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435" y="-88870"/>
            <a:ext cx="3382453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11.4 </a:t>
            </a:r>
            <a:r>
              <a:rPr lang="zh-CN" altLang="zh-CN" sz="2400" b="1" dirty="0"/>
              <a:t>输入对话框</a:t>
            </a:r>
          </a:p>
        </p:txBody>
      </p:sp>
      <p:sp>
        <p:nvSpPr>
          <p:cNvPr id="20" name="矩形 19"/>
          <p:cNvSpPr/>
          <p:nvPr/>
        </p:nvSpPr>
        <p:spPr>
          <a:xfrm>
            <a:off x="107504" y="692696"/>
            <a:ext cx="9051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输入对话框含有供用户输入文本的文本框、一个确认和取消按钮，是有模式对话框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1619672" y="2875002"/>
            <a:ext cx="4443586" cy="175432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/>
              <a:t>messageType</a:t>
            </a:r>
            <a:r>
              <a:rPr lang="zh-CN" altLang="zh-CN" dirty="0"/>
              <a:t>取下列有效值：</a:t>
            </a:r>
          </a:p>
          <a:p>
            <a:r>
              <a:rPr lang="en-US" altLang="zh-CN" b="1" dirty="0" err="1"/>
              <a:t>JOptionPane.INFORMATION_MESSAGE</a:t>
            </a:r>
            <a:endParaRPr lang="zh-CN" altLang="zh-CN" b="1" dirty="0"/>
          </a:p>
          <a:p>
            <a:r>
              <a:rPr lang="en-US" altLang="zh-CN" b="1" dirty="0" err="1"/>
              <a:t>JOptionPane.WARNING_MESSAGE</a:t>
            </a:r>
            <a:endParaRPr lang="zh-CN" altLang="zh-CN" b="1" dirty="0"/>
          </a:p>
          <a:p>
            <a:r>
              <a:rPr lang="en-US" altLang="zh-CN" b="1" dirty="0" err="1"/>
              <a:t>JOptionPane.ERROR_MESSAGE</a:t>
            </a:r>
            <a:endParaRPr lang="zh-CN" altLang="zh-CN" b="1" dirty="0"/>
          </a:p>
          <a:p>
            <a:r>
              <a:rPr lang="en-US" altLang="zh-CN" b="1" dirty="0" err="1"/>
              <a:t>JOptionPane.QUESTION_MESSAGE</a:t>
            </a:r>
            <a:r>
              <a:rPr lang="en-US" altLang="zh-CN" b="1" dirty="0"/>
              <a:t> </a:t>
            </a:r>
            <a:endParaRPr lang="zh-CN" altLang="zh-CN" b="1" dirty="0"/>
          </a:p>
          <a:p>
            <a:r>
              <a:rPr lang="en-US" altLang="zh-CN" b="1" dirty="0" err="1"/>
              <a:t>JOptionPane.PLAIN_MESSAGE</a:t>
            </a:r>
            <a:endParaRPr lang="zh-CN" altLang="zh-CN" b="1" dirty="0"/>
          </a:p>
        </p:txBody>
      </p:sp>
      <p:sp>
        <p:nvSpPr>
          <p:cNvPr id="22" name="矩形 21"/>
          <p:cNvSpPr/>
          <p:nvPr/>
        </p:nvSpPr>
        <p:spPr>
          <a:xfrm>
            <a:off x="259010" y="4727842"/>
            <a:ext cx="865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例子</a:t>
            </a:r>
            <a:r>
              <a:rPr lang="en-US" altLang="zh-CN" dirty="0"/>
              <a:t>4</a:t>
            </a:r>
            <a:r>
              <a:rPr lang="zh-CN" altLang="zh-CN" dirty="0"/>
              <a:t>中，</a:t>
            </a:r>
            <a:r>
              <a:rPr lang="zh-CN" altLang="zh-CN" dirty="0" smtClean="0"/>
              <a:t>用户单击</a:t>
            </a:r>
            <a:r>
              <a:rPr lang="zh-CN" altLang="zh-CN" dirty="0"/>
              <a:t>按钮弹出输入</a:t>
            </a:r>
            <a:r>
              <a:rPr lang="zh-CN" altLang="zh-CN" dirty="0" smtClean="0"/>
              <a:t>对话框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95535" y="5467290"/>
            <a:ext cx="7633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5092" y="6021288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Example11_4.java</a:t>
            </a:r>
            <a:endParaRPr lang="en-US" altLang="zh-CN" dirty="0"/>
          </a:p>
          <a:p>
            <a:r>
              <a:rPr lang="en-US" altLang="zh-CN" dirty="0" smtClean="0">
                <a:hlinkClick r:id="rId2" action="ppaction://hlinkfile"/>
              </a:rPr>
              <a:t>WindowInput.java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9010" y="1120676"/>
            <a:ext cx="84894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JOptionPane</a:t>
            </a:r>
            <a:r>
              <a:rPr lang="zh-CN" altLang="en-US" dirty="0" smtClean="0"/>
              <a:t>类的静态方法</a:t>
            </a:r>
            <a:r>
              <a:rPr lang="en-US" altLang="zh-CN" dirty="0" smtClean="0"/>
              <a:t>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static String </a:t>
            </a:r>
            <a:r>
              <a:rPr lang="en-US" altLang="zh-CN" b="1" dirty="0" err="1">
                <a:solidFill>
                  <a:srgbClr val="C00000"/>
                </a:solidFill>
              </a:rPr>
              <a:t>showInputDialog</a:t>
            </a:r>
            <a:r>
              <a:rPr lang="en-US" altLang="zh-CN" b="1" dirty="0">
                <a:solidFill>
                  <a:srgbClr val="C00000"/>
                </a:solidFill>
              </a:rPr>
              <a:t>(Component </a:t>
            </a:r>
            <a:r>
              <a:rPr lang="en-US" altLang="zh-CN" b="1" dirty="0" err="1">
                <a:solidFill>
                  <a:srgbClr val="C00000"/>
                </a:solidFill>
              </a:rPr>
              <a:t>parentComponent</a:t>
            </a:r>
            <a:r>
              <a:rPr lang="en-US" altLang="zh-CN" b="1" dirty="0">
                <a:solidFill>
                  <a:srgbClr val="C00000"/>
                </a:solidFill>
              </a:rPr>
              <a:t>,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                                    Object message,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                                    String title,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en-US" altLang="zh-CN" b="1" dirty="0">
                <a:solidFill>
                  <a:srgbClr val="C00000"/>
                </a:solidFill>
              </a:rPr>
              <a:t>                                     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messageType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可以创建一个输入对话框，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11560" y="5836622"/>
            <a:ext cx="288032" cy="18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555776" y="5959653"/>
            <a:ext cx="360040" cy="38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276" y="4799036"/>
            <a:ext cx="3314893" cy="1705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0244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435" y="-88870"/>
            <a:ext cx="3382453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11.5 </a:t>
            </a:r>
            <a:r>
              <a:rPr lang="zh-CN" altLang="zh-CN" sz="2400" b="1" dirty="0"/>
              <a:t>确认</a:t>
            </a:r>
            <a:r>
              <a:rPr lang="zh-CN" altLang="zh-CN" sz="2400" b="1" dirty="0" smtClean="0"/>
              <a:t>对话框</a:t>
            </a:r>
            <a:endParaRPr lang="zh-CN" altLang="zh-CN" sz="2400" b="1" dirty="0"/>
          </a:p>
        </p:txBody>
      </p:sp>
      <p:sp>
        <p:nvSpPr>
          <p:cNvPr id="20" name="矩形 19"/>
          <p:cNvSpPr/>
          <p:nvPr/>
        </p:nvSpPr>
        <p:spPr>
          <a:xfrm>
            <a:off x="107504" y="692696"/>
            <a:ext cx="9051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确认对话框是有模式对话框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33323" y="3068960"/>
            <a:ext cx="3949985" cy="120032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 err="1" smtClean="0"/>
              <a:t>optionType</a:t>
            </a:r>
            <a:r>
              <a:rPr lang="zh-CN" altLang="zh-CN" dirty="0"/>
              <a:t>取下列有效值：</a:t>
            </a:r>
          </a:p>
          <a:p>
            <a:r>
              <a:rPr lang="en-US" altLang="zh-CN" dirty="0" err="1"/>
              <a:t>JOptionPane.YES_NO_OPTION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 err="1"/>
              <a:t>JOptionPane.YES_NO_CANCEL_OPTION</a:t>
            </a:r>
            <a:r>
              <a:rPr lang="en-US" altLang="zh-CN" dirty="0"/>
              <a:t> </a:t>
            </a:r>
            <a:endParaRPr lang="zh-CN" altLang="zh-CN" dirty="0"/>
          </a:p>
          <a:p>
            <a:r>
              <a:rPr lang="en-US" altLang="zh-CN" dirty="0" err="1"/>
              <a:t>JOptionPane.OK_CANCEL_OPTION</a:t>
            </a:r>
            <a:r>
              <a:rPr lang="en-US" altLang="zh-CN" dirty="0"/>
              <a:t> </a:t>
            </a:r>
            <a:endParaRPr lang="zh-CN" altLang="zh-CN" dirty="0"/>
          </a:p>
        </p:txBody>
      </p:sp>
      <p:sp>
        <p:nvSpPr>
          <p:cNvPr id="22" name="矩形 21"/>
          <p:cNvSpPr/>
          <p:nvPr/>
        </p:nvSpPr>
        <p:spPr>
          <a:xfrm>
            <a:off x="259010" y="4727842"/>
            <a:ext cx="8650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例子</a:t>
            </a:r>
            <a:r>
              <a:rPr lang="en-US" altLang="zh-CN" dirty="0" smtClean="0"/>
              <a:t>5</a:t>
            </a:r>
            <a:r>
              <a:rPr lang="zh-CN" altLang="zh-CN" dirty="0" smtClean="0"/>
              <a:t>中</a:t>
            </a:r>
            <a:r>
              <a:rPr lang="zh-CN" altLang="zh-CN" dirty="0"/>
              <a:t>，</a:t>
            </a:r>
            <a:r>
              <a:rPr lang="zh-CN" altLang="zh-CN" dirty="0" smtClean="0"/>
              <a:t>用户单击</a:t>
            </a:r>
            <a:r>
              <a:rPr lang="zh-CN" altLang="zh-CN" dirty="0"/>
              <a:t>按钮弹出输入</a:t>
            </a:r>
            <a:r>
              <a:rPr lang="zh-CN" altLang="zh-CN" dirty="0" smtClean="0"/>
              <a:t>对话框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95535" y="5467290"/>
            <a:ext cx="7633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5092" y="6021288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Example11_5.java</a:t>
            </a:r>
            <a:endParaRPr lang="en-US" altLang="zh-CN" dirty="0"/>
          </a:p>
          <a:p>
            <a:r>
              <a:rPr lang="en-US" altLang="zh-CN" dirty="0">
                <a:hlinkClick r:id="rId3" action="ppaction://hlinkfile"/>
              </a:rPr>
              <a:t>WindowEnter.java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59010" y="1120676"/>
            <a:ext cx="848945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 smtClean="0"/>
              <a:t>JOptionPane</a:t>
            </a:r>
            <a:r>
              <a:rPr lang="zh-CN" altLang="en-US" dirty="0" smtClean="0"/>
              <a:t>类的静态方法</a:t>
            </a:r>
            <a:r>
              <a:rPr lang="en-US" altLang="zh-CN" dirty="0" smtClean="0"/>
              <a:t>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static </a:t>
            </a:r>
            <a:r>
              <a:rPr lang="en-US" altLang="zh-CN" b="1" dirty="0" err="1">
                <a:solidFill>
                  <a:srgbClr val="C00000"/>
                </a:solidFill>
              </a:rPr>
              <a:t>int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showConfirmDialog</a:t>
            </a:r>
            <a:r>
              <a:rPr lang="en-US" altLang="zh-CN" b="1" dirty="0" smtClean="0">
                <a:solidFill>
                  <a:srgbClr val="C00000"/>
                </a:solidFill>
              </a:rPr>
              <a:t>(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Component </a:t>
            </a:r>
            <a:r>
              <a:rPr lang="en-US" altLang="zh-CN" b="1" dirty="0" err="1">
                <a:solidFill>
                  <a:srgbClr val="C00000"/>
                </a:solidFill>
              </a:rPr>
              <a:t>parentComponent</a:t>
            </a:r>
            <a:r>
              <a:rPr lang="en-US" altLang="zh-CN" b="1" dirty="0" smtClean="0">
                <a:solidFill>
                  <a:srgbClr val="C00000"/>
                </a:solidFill>
              </a:rPr>
              <a:t>,</a:t>
            </a:r>
          </a:p>
          <a:p>
            <a:r>
              <a:rPr lang="en-US" altLang="zh-CN" b="1" dirty="0" smtClean="0">
                <a:solidFill>
                  <a:srgbClr val="C00000"/>
                </a:solidFill>
              </a:rPr>
              <a:t>Object </a:t>
            </a:r>
            <a:r>
              <a:rPr lang="en-US" altLang="zh-CN" b="1" dirty="0">
                <a:solidFill>
                  <a:srgbClr val="C00000"/>
                </a:solidFill>
              </a:rPr>
              <a:t>message</a:t>
            </a:r>
            <a:r>
              <a:rPr lang="en-US" altLang="zh-CN" b="1" dirty="0" smtClean="0">
                <a:solidFill>
                  <a:srgbClr val="C00000"/>
                </a:solidFill>
              </a:rPr>
              <a:t>,  </a:t>
            </a:r>
            <a:r>
              <a:rPr lang="en-US" altLang="zh-CN" b="1" dirty="0">
                <a:solidFill>
                  <a:srgbClr val="C00000"/>
                </a:solidFill>
              </a:rPr>
              <a:t>String title</a:t>
            </a:r>
            <a:r>
              <a:rPr lang="en-US" altLang="zh-CN" b="1" dirty="0" smtClean="0">
                <a:solidFill>
                  <a:srgbClr val="C00000"/>
                </a:solidFill>
              </a:rPr>
              <a:t>,</a:t>
            </a:r>
          </a:p>
          <a:p>
            <a:r>
              <a:rPr lang="en-US" altLang="zh-CN" b="1" dirty="0" err="1" smtClean="0">
                <a:solidFill>
                  <a:srgbClr val="C00000"/>
                </a:solidFill>
              </a:rPr>
              <a:t>int</a:t>
            </a:r>
            <a:r>
              <a:rPr lang="en-US" altLang="zh-CN" b="1" dirty="0" smtClean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optionType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endParaRPr lang="zh-CN" altLang="zh-CN" b="1" dirty="0">
              <a:solidFill>
                <a:srgbClr val="C00000"/>
              </a:solidFill>
            </a:endParaRPr>
          </a:p>
          <a:p>
            <a:r>
              <a:rPr lang="zh-CN" altLang="zh-CN" dirty="0"/>
              <a:t>得到一个确认</a:t>
            </a:r>
            <a:r>
              <a:rPr lang="zh-CN" altLang="zh-CN" dirty="0" smtClean="0"/>
              <a:t>对话框，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11560" y="5836622"/>
            <a:ext cx="288032" cy="18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555776" y="5959653"/>
            <a:ext cx="360040" cy="38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83309" y="7388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/>
              <a:t>当确认对话框消失后，</a:t>
            </a:r>
            <a:r>
              <a:rPr lang="en-US" altLang="zh-CN" dirty="0" err="1"/>
              <a:t>showConfirmDialog</a:t>
            </a:r>
            <a:r>
              <a:rPr lang="zh-CN" altLang="en-US" dirty="0"/>
              <a:t>方法会返回下列整数值</a:t>
            </a:r>
            <a:r>
              <a:rPr lang="zh-CN" altLang="en-US" dirty="0" smtClean="0"/>
              <a:t>之一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4337050" y="1387672"/>
            <a:ext cx="4572000" cy="14773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altLang="zh-CN" dirty="0" err="1"/>
              <a:t>JOptionPane.YES_OPTION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JOptionPane.NO_OPTION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JOptionPane.CANCEL_OPTION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JOptionPane.OK_OPTION</a:t>
            </a:r>
            <a:r>
              <a:rPr lang="en-US" altLang="zh-CN" dirty="0"/>
              <a:t> </a:t>
            </a:r>
          </a:p>
          <a:p>
            <a:r>
              <a:rPr lang="en-US" altLang="zh-CN" dirty="0" err="1"/>
              <a:t>JOptionPane.CLOSED_OPTION</a:t>
            </a:r>
            <a:endParaRPr lang="en-US" altLang="zh-CN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3736" y="4812246"/>
            <a:ext cx="3939896" cy="1763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71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435" y="-88870"/>
            <a:ext cx="3382453" cy="699036"/>
          </a:xfrm>
        </p:spPr>
        <p:txBody>
          <a:bodyPr>
            <a:normAutofit/>
          </a:bodyPr>
          <a:lstStyle/>
          <a:p>
            <a:pPr lvl="1"/>
            <a:r>
              <a:rPr lang="en-US" altLang="zh-CN" sz="2400" b="1" dirty="0"/>
              <a:t>11.6 </a:t>
            </a:r>
            <a:r>
              <a:rPr lang="zh-CN" altLang="zh-CN" sz="2400" b="1" dirty="0"/>
              <a:t>颜色对话框</a:t>
            </a:r>
          </a:p>
        </p:txBody>
      </p:sp>
      <p:sp>
        <p:nvSpPr>
          <p:cNvPr id="20" name="矩形 19"/>
          <p:cNvSpPr/>
          <p:nvPr/>
        </p:nvSpPr>
        <p:spPr>
          <a:xfrm>
            <a:off x="107504" y="692696"/>
            <a:ext cx="90513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颜色</a:t>
            </a:r>
            <a:r>
              <a:rPr lang="zh-CN" altLang="zh-CN" dirty="0" smtClean="0"/>
              <a:t>对话框</a:t>
            </a:r>
            <a:r>
              <a:rPr lang="zh-CN" altLang="zh-CN" dirty="0"/>
              <a:t>是有模式对话框</a:t>
            </a:r>
            <a:r>
              <a:rPr lang="zh-CN" altLang="zh-CN" dirty="0" smtClean="0"/>
              <a:t>。</a:t>
            </a:r>
            <a:endParaRPr lang="zh-CN" altLang="en-US" dirty="0"/>
          </a:p>
        </p:txBody>
      </p:sp>
      <p:sp>
        <p:nvSpPr>
          <p:cNvPr id="22" name="矩形 21"/>
          <p:cNvSpPr/>
          <p:nvPr/>
        </p:nvSpPr>
        <p:spPr>
          <a:xfrm>
            <a:off x="259010" y="3779977"/>
            <a:ext cx="8650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例子</a:t>
            </a:r>
            <a:r>
              <a:rPr lang="en-US" altLang="zh-CN" dirty="0" smtClean="0"/>
              <a:t>6</a:t>
            </a:r>
            <a:r>
              <a:rPr lang="zh-CN" altLang="zh-CN" dirty="0" smtClean="0"/>
              <a:t>中，</a:t>
            </a:r>
            <a:r>
              <a:rPr lang="zh-CN" altLang="zh-CN" dirty="0"/>
              <a:t>当用户单击按钮时，弹出一个颜色对话框，然后根据用户选择的颜色来改变按钮的</a:t>
            </a:r>
            <a:r>
              <a:rPr lang="zh-CN" altLang="zh-CN" dirty="0" smtClean="0"/>
              <a:t>颜色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23" name="矩形 22"/>
          <p:cNvSpPr/>
          <p:nvPr/>
        </p:nvSpPr>
        <p:spPr>
          <a:xfrm>
            <a:off x="395535" y="5467290"/>
            <a:ext cx="76335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zh-CN" altLang="en-US" dirty="0" smtClean="0"/>
              <a:t>例子</a:t>
            </a:r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25" name="矩形 24"/>
          <p:cNvSpPr/>
          <p:nvPr/>
        </p:nvSpPr>
        <p:spPr>
          <a:xfrm>
            <a:off x="85092" y="6021288"/>
            <a:ext cx="2286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hlinkClick r:id="rId2" action="ppaction://hlinkfile"/>
              </a:rPr>
              <a:t>Example11_6.java</a:t>
            </a:r>
            <a:endParaRPr lang="en-US" altLang="zh-CN" dirty="0"/>
          </a:p>
          <a:p>
            <a:r>
              <a:rPr lang="en-US" altLang="zh-CN" dirty="0" smtClean="0">
                <a:hlinkClick r:id="rId3" action="ppaction://hlinkfile"/>
              </a:rPr>
              <a:t>Window</a:t>
            </a:r>
            <a:r>
              <a:rPr lang="en-US" altLang="zh-CN" dirty="0">
                <a:hlinkClick r:id="rId3" action="ppaction://hlinkfile"/>
              </a:rPr>
              <a:t>Color</a:t>
            </a:r>
            <a:r>
              <a:rPr lang="en-US" altLang="zh-CN" dirty="0" smtClean="0">
                <a:hlinkClick r:id="rId3" action="ppaction://hlinkfile"/>
              </a:rPr>
              <a:t>.java</a:t>
            </a:r>
            <a:endParaRPr lang="zh-CN" altLang="en-US" dirty="0"/>
          </a:p>
        </p:txBody>
      </p:sp>
      <p:sp>
        <p:nvSpPr>
          <p:cNvPr id="4" name="下箭头 3"/>
          <p:cNvSpPr/>
          <p:nvPr/>
        </p:nvSpPr>
        <p:spPr>
          <a:xfrm>
            <a:off x="611560" y="5836622"/>
            <a:ext cx="288032" cy="18466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右箭头 4"/>
          <p:cNvSpPr/>
          <p:nvPr/>
        </p:nvSpPr>
        <p:spPr>
          <a:xfrm>
            <a:off x="2555776" y="5959653"/>
            <a:ext cx="360040" cy="38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8738" y="1062028"/>
            <a:ext cx="884775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 err="1"/>
              <a:t>javax.swing</a:t>
            </a:r>
            <a:r>
              <a:rPr lang="zh-CN" altLang="en-US" dirty="0"/>
              <a:t>包中的</a:t>
            </a:r>
            <a:r>
              <a:rPr lang="en-US" altLang="zh-CN" dirty="0" err="1"/>
              <a:t>JColorChooser</a:t>
            </a:r>
            <a:r>
              <a:rPr lang="zh-CN" altLang="en-US" dirty="0"/>
              <a:t>类的静态方法</a:t>
            </a:r>
            <a:r>
              <a:rPr lang="en-US" altLang="zh-CN" dirty="0"/>
              <a:t>:</a:t>
            </a:r>
          </a:p>
          <a:p>
            <a:r>
              <a:rPr lang="en-US" altLang="zh-CN" b="1" dirty="0">
                <a:solidFill>
                  <a:srgbClr val="C00000"/>
                </a:solidFill>
              </a:rPr>
              <a:t>public static Color </a:t>
            </a:r>
            <a:r>
              <a:rPr lang="en-US" altLang="zh-CN" b="1" dirty="0" err="1">
                <a:solidFill>
                  <a:srgbClr val="C00000"/>
                </a:solidFill>
              </a:rPr>
              <a:t>showDialog</a:t>
            </a:r>
            <a:r>
              <a:rPr lang="en-US" altLang="zh-CN" b="1" dirty="0">
                <a:solidFill>
                  <a:srgbClr val="C00000"/>
                </a:solidFill>
              </a:rPr>
              <a:t>(Component </a:t>
            </a:r>
            <a:r>
              <a:rPr lang="en-US" altLang="zh-CN" b="1" dirty="0" err="1">
                <a:solidFill>
                  <a:srgbClr val="C00000"/>
                </a:solidFill>
              </a:rPr>
              <a:t>component,String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title,Color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en-US" altLang="zh-CN" b="1" dirty="0" err="1">
                <a:solidFill>
                  <a:srgbClr val="C00000"/>
                </a:solidFill>
              </a:rPr>
              <a:t>initialColor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</a:p>
          <a:p>
            <a:r>
              <a:rPr lang="zh-CN" altLang="en-US" dirty="0"/>
              <a:t>创建一个有模式的颜色对话框，其中参数</a:t>
            </a:r>
            <a:r>
              <a:rPr lang="en-US" altLang="zh-CN" dirty="0"/>
              <a:t>component</a:t>
            </a:r>
            <a:r>
              <a:rPr lang="zh-CN" altLang="en-US" dirty="0"/>
              <a:t>指定颜色对话框可见时的位置，颜色对话框在参数</a:t>
            </a:r>
            <a:r>
              <a:rPr lang="en-US" altLang="zh-CN" dirty="0"/>
              <a:t>component</a:t>
            </a:r>
            <a:r>
              <a:rPr lang="zh-CN" altLang="en-US" dirty="0"/>
              <a:t>指定的组件的正前方显示出来；如果</a:t>
            </a:r>
            <a:r>
              <a:rPr lang="en-US" altLang="zh-CN" dirty="0"/>
              <a:t>component</a:t>
            </a:r>
            <a:r>
              <a:rPr lang="zh-CN" altLang="en-US" dirty="0"/>
              <a:t>为</a:t>
            </a:r>
            <a:r>
              <a:rPr lang="en-US" altLang="zh-CN" dirty="0"/>
              <a:t>null, </a:t>
            </a:r>
            <a:r>
              <a:rPr lang="zh-CN" altLang="en-US" dirty="0"/>
              <a:t>颜色对话框在屏幕的正前方显示出来。</a:t>
            </a:r>
          </a:p>
        </p:txBody>
      </p:sp>
      <p:sp>
        <p:nvSpPr>
          <p:cNvPr id="9" name="矩形 8"/>
          <p:cNvSpPr/>
          <p:nvPr/>
        </p:nvSpPr>
        <p:spPr>
          <a:xfrm>
            <a:off x="269776" y="2538106"/>
            <a:ext cx="86392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err="1"/>
              <a:t>initialColor</a:t>
            </a:r>
            <a:r>
              <a:rPr lang="en-US" altLang="zh-CN" b="1" dirty="0"/>
              <a:t> </a:t>
            </a:r>
            <a:r>
              <a:rPr lang="zh-CN" altLang="en-US" dirty="0"/>
              <a:t>指定颜色对话框返回的初始颜色。用户通过颜色对话框选择颜色后，如果单击“确定”按钮，那么颜色对话框将消失、</a:t>
            </a:r>
            <a:r>
              <a:rPr lang="en-US" altLang="zh-CN" dirty="0" err="1"/>
              <a:t>showDialog</a:t>
            </a:r>
            <a:r>
              <a:rPr lang="en-US" altLang="zh-CN" dirty="0"/>
              <a:t>()</a:t>
            </a:r>
            <a:r>
              <a:rPr lang="zh-CN" altLang="en-US" dirty="0"/>
              <a:t>方法返回对话框所选择的颜色对象；如果单击“撤消”按钮或关闭图标，那么颜色对话框将消失、</a:t>
            </a:r>
            <a:r>
              <a:rPr lang="en-US" altLang="zh-CN" dirty="0" err="1"/>
              <a:t>showDialog</a:t>
            </a:r>
            <a:r>
              <a:rPr lang="en-US" altLang="zh-CN" dirty="0"/>
              <a:t>()</a:t>
            </a:r>
            <a:r>
              <a:rPr lang="zh-CN" altLang="en-US" dirty="0"/>
              <a:t>方法返回</a:t>
            </a:r>
            <a:r>
              <a:rPr lang="en-US" altLang="zh-CN" dirty="0"/>
              <a:t>null</a:t>
            </a:r>
            <a:r>
              <a:rPr lang="zh-CN" altLang="en-US" dirty="0"/>
              <a:t>。</a:t>
            </a: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433" y="4322854"/>
            <a:ext cx="4248472" cy="2452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2814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5312" y="116632"/>
            <a:ext cx="2962672" cy="526380"/>
          </a:xfrm>
        </p:spPr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en-US" altLang="zh-CN" sz="2400" b="1" smtClean="0"/>
              <a:t>11.7 </a:t>
            </a:r>
            <a:r>
              <a:rPr lang="zh-CN" altLang="zh-CN" sz="2400" b="1" dirty="0"/>
              <a:t>小结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499567" y="764704"/>
            <a:ext cx="80648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u"/>
            </a:pPr>
            <a:r>
              <a:rPr lang="zh-CN" altLang="zh-CN" sz="2400" dirty="0" smtClean="0"/>
              <a:t>建立</a:t>
            </a:r>
            <a:r>
              <a:rPr lang="en-US" altLang="zh-CN" sz="2400" dirty="0" err="1"/>
              <a:t>JDialog</a:t>
            </a:r>
            <a:r>
              <a:rPr lang="zh-CN" altLang="zh-CN" sz="2400" dirty="0"/>
              <a:t>的子类创建一个对话框，对话框可以添加组件，实现与用户的交互操作。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zh-CN" altLang="zh-CN" sz="2400" dirty="0" smtClean="0"/>
              <a:t>对话框</a:t>
            </a:r>
            <a:r>
              <a:rPr lang="zh-CN" altLang="zh-CN" sz="2400" dirty="0"/>
              <a:t>分为无模式和有模式两种，对于有模式的对话框，对话框处于激活状态时，只让程序响应对话框内部的事件，不能再激活对话框所在程序中的其它窗口，而且将堵塞其它线程的执行，直到该对话框消失不可见；无模式对话框处于激活状态时，能再激活对话框所在程序中的其它窗口，也不堵塞其它线程的执行。</a:t>
            </a:r>
          </a:p>
          <a:p>
            <a:pPr marL="342900" indent="-342900">
              <a:buFont typeface="Wingdings" pitchFamily="2" charset="2"/>
              <a:buChar char="u"/>
            </a:pPr>
            <a:r>
              <a:rPr lang="en-US" altLang="zh-CN" sz="2400" dirty="0" smtClean="0"/>
              <a:t>Java</a:t>
            </a:r>
            <a:r>
              <a:rPr lang="zh-CN" altLang="zh-CN" sz="2400" dirty="0"/>
              <a:t>提供了常用的对话框类，如文件对话框、消息对话框、确认对话框和颜色对话框。</a:t>
            </a:r>
          </a:p>
        </p:txBody>
      </p:sp>
    </p:spTree>
    <p:extLst>
      <p:ext uri="{BB962C8B-B14F-4D97-AF65-F5344CB8AC3E}">
        <p14:creationId xmlns:p14="http://schemas.microsoft.com/office/powerpoint/2010/main" val="236202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11798</TotalTime>
  <Words>976</Words>
  <Application>Microsoft Office PowerPoint</Application>
  <PresentationFormat>全屏显示(4:3)</PresentationFormat>
  <Paragraphs>105</Paragraphs>
  <Slides>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0" baseType="lpstr">
      <vt:lpstr>Office 主题​​</vt:lpstr>
      <vt:lpstr>PowerPoint 演示文稿</vt:lpstr>
      <vt:lpstr>第11章 对话框</vt:lpstr>
      <vt:lpstr>11.1 JDialog类</vt:lpstr>
      <vt:lpstr>11.2 文件对话框</vt:lpstr>
      <vt:lpstr>11.3 消息对话框</vt:lpstr>
      <vt:lpstr>11.4 输入对话框</vt:lpstr>
      <vt:lpstr>11.5 确认对话框</vt:lpstr>
      <vt:lpstr>11.6 颜色对话框</vt:lpstr>
      <vt:lpstr>11.7 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303</cp:revision>
  <dcterms:created xsi:type="dcterms:W3CDTF">2019-09-15T12:42:56Z</dcterms:created>
  <dcterms:modified xsi:type="dcterms:W3CDTF">2019-11-15T23:35:24Z</dcterms:modified>
</cp:coreProperties>
</file>